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tiff" ContentType="image/tiff"/>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theme/theme14.xml" ContentType="application/vnd.openxmlformats-officedocument.theme+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theme/theme15.xml" ContentType="application/vnd.openxmlformats-officedocument.theme+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theme/theme16.xml" ContentType="application/vnd.openxmlformats-officedocument.theme+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theme/theme17.xml" ContentType="application/vnd.openxmlformats-officedocument.theme+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theme/theme18.xml" ContentType="application/vnd.openxmlformats-officedocument.theme+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theme/theme19.xml" ContentType="application/vnd.openxmlformats-officedocument.theme+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theme/theme20.xml" ContentType="application/vnd.openxmlformats-officedocument.theme+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theme/theme21.xml" ContentType="application/vnd.openxmlformats-officedocument.theme+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theme/theme22.xml" ContentType="application/vnd.openxmlformats-officedocument.theme+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theme/theme23.xml" ContentType="application/vnd.openxmlformats-officedocument.theme+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theme/theme24.xml" ContentType="application/vnd.openxmlformats-officedocument.theme+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theme/theme25.xml" ContentType="application/vnd.openxmlformats-officedocument.theme+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theme/theme26.xml" ContentType="application/vnd.openxmlformats-officedocument.theme+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theme/theme27.xml" ContentType="application/vnd.openxmlformats-officedocument.theme+xml"/>
  <Override PartName="/ppt/theme/theme2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708" r:id="rId4"/>
    <p:sldMasterId id="2147483732" r:id="rId5"/>
    <p:sldMasterId id="2147483744" r:id="rId6"/>
    <p:sldMasterId id="2147483756" r:id="rId7"/>
    <p:sldMasterId id="2147483768" r:id="rId8"/>
    <p:sldMasterId id="2147483780" r:id="rId9"/>
    <p:sldMasterId id="2147483792" r:id="rId10"/>
    <p:sldMasterId id="2147483804" r:id="rId11"/>
    <p:sldMasterId id="2147483816" r:id="rId12"/>
    <p:sldMasterId id="2147483828" r:id="rId13"/>
    <p:sldMasterId id="2147483840" r:id="rId14"/>
    <p:sldMasterId id="2147483845" r:id="rId15"/>
    <p:sldMasterId id="2147483857" r:id="rId16"/>
    <p:sldMasterId id="2147483869" r:id="rId17"/>
    <p:sldMasterId id="2147483881" r:id="rId18"/>
    <p:sldMasterId id="2147483893" r:id="rId19"/>
    <p:sldMasterId id="2147483905" r:id="rId20"/>
    <p:sldMasterId id="2147483917" r:id="rId21"/>
    <p:sldMasterId id="2147483929" r:id="rId22"/>
    <p:sldMasterId id="2147483941" r:id="rId23"/>
    <p:sldMasterId id="2147483953" r:id="rId24"/>
    <p:sldMasterId id="2147483965" r:id="rId25"/>
    <p:sldMasterId id="2147483977" r:id="rId26"/>
    <p:sldMasterId id="2147483989" r:id="rId27"/>
  </p:sldMasterIdLst>
  <p:notesMasterIdLst>
    <p:notesMasterId r:id="rId107"/>
  </p:notesMasterIdLst>
  <p:sldIdLst>
    <p:sldId id="257" r:id="rId28"/>
    <p:sldId id="324" r:id="rId29"/>
    <p:sldId id="325" r:id="rId30"/>
    <p:sldId id="338" r:id="rId31"/>
    <p:sldId id="391" r:id="rId32"/>
    <p:sldId id="389" r:id="rId33"/>
    <p:sldId id="390" r:id="rId34"/>
    <p:sldId id="409" r:id="rId35"/>
    <p:sldId id="278" r:id="rId36"/>
    <p:sldId id="330" r:id="rId37"/>
    <p:sldId id="339" r:id="rId38"/>
    <p:sldId id="340" r:id="rId39"/>
    <p:sldId id="328" r:id="rId40"/>
    <p:sldId id="333" r:id="rId41"/>
    <p:sldId id="404" r:id="rId42"/>
    <p:sldId id="405" r:id="rId43"/>
    <p:sldId id="406" r:id="rId44"/>
    <p:sldId id="407" r:id="rId45"/>
    <p:sldId id="408" r:id="rId46"/>
    <p:sldId id="341" r:id="rId47"/>
    <p:sldId id="335" r:id="rId48"/>
    <p:sldId id="337" r:id="rId49"/>
    <p:sldId id="368" r:id="rId50"/>
    <p:sldId id="369" r:id="rId51"/>
    <p:sldId id="370" r:id="rId52"/>
    <p:sldId id="371" r:id="rId53"/>
    <p:sldId id="356" r:id="rId54"/>
    <p:sldId id="398" r:id="rId55"/>
    <p:sldId id="399" r:id="rId56"/>
    <p:sldId id="357" r:id="rId57"/>
    <p:sldId id="410" r:id="rId58"/>
    <p:sldId id="336" r:id="rId59"/>
    <p:sldId id="334" r:id="rId60"/>
    <p:sldId id="380" r:id="rId61"/>
    <p:sldId id="381" r:id="rId62"/>
    <p:sldId id="377" r:id="rId63"/>
    <p:sldId id="378" r:id="rId64"/>
    <p:sldId id="379" r:id="rId65"/>
    <p:sldId id="342" r:id="rId66"/>
    <p:sldId id="400" r:id="rId67"/>
    <p:sldId id="401" r:id="rId68"/>
    <p:sldId id="402" r:id="rId69"/>
    <p:sldId id="403" r:id="rId70"/>
    <p:sldId id="345" r:id="rId71"/>
    <p:sldId id="352" r:id="rId72"/>
    <p:sldId id="346" r:id="rId73"/>
    <p:sldId id="347" r:id="rId74"/>
    <p:sldId id="348" r:id="rId75"/>
    <p:sldId id="349" r:id="rId76"/>
    <p:sldId id="350" r:id="rId77"/>
    <p:sldId id="355" r:id="rId78"/>
    <p:sldId id="358" r:id="rId79"/>
    <p:sldId id="359" r:id="rId80"/>
    <p:sldId id="376" r:id="rId81"/>
    <p:sldId id="387" r:id="rId82"/>
    <p:sldId id="388" r:id="rId83"/>
    <p:sldId id="353" r:id="rId84"/>
    <p:sldId id="354" r:id="rId85"/>
    <p:sldId id="361" r:id="rId86"/>
    <p:sldId id="362" r:id="rId87"/>
    <p:sldId id="363" r:id="rId88"/>
    <p:sldId id="364" r:id="rId89"/>
    <p:sldId id="365" r:id="rId90"/>
    <p:sldId id="366" r:id="rId91"/>
    <p:sldId id="367" r:id="rId92"/>
    <p:sldId id="394" r:id="rId93"/>
    <p:sldId id="395" r:id="rId94"/>
    <p:sldId id="396" r:id="rId95"/>
    <p:sldId id="397" r:id="rId96"/>
    <p:sldId id="392" r:id="rId97"/>
    <p:sldId id="393" r:id="rId98"/>
    <p:sldId id="360" r:id="rId99"/>
    <p:sldId id="383" r:id="rId100"/>
    <p:sldId id="384" r:id="rId101"/>
    <p:sldId id="385" r:id="rId102"/>
    <p:sldId id="386" r:id="rId103"/>
    <p:sldId id="331" r:id="rId104"/>
    <p:sldId id="375" r:id="rId105"/>
    <p:sldId id="332" r:id="rId106"/>
  </p:sldIdLst>
  <p:sldSz cx="9144000" cy="6858000" type="screen4x3"/>
  <p:notesSz cx="6858000" cy="9144000"/>
  <p:custDataLst>
    <p:tags r:id="rId10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32" d="100"/>
          <a:sy n="132" d="100"/>
        </p:scale>
        <p:origin x="-1014"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21" Type="http://schemas.openxmlformats.org/officeDocument/2006/relationships/slideMaster" Target="slideMasters/slideMaster21.xml"/><Relationship Id="rId42" Type="http://schemas.openxmlformats.org/officeDocument/2006/relationships/slide" Target="slides/slide15.xml"/><Relationship Id="rId47" Type="http://schemas.openxmlformats.org/officeDocument/2006/relationships/slide" Target="slides/slide20.xml"/><Relationship Id="rId63" Type="http://schemas.openxmlformats.org/officeDocument/2006/relationships/slide" Target="slides/slide36.xml"/><Relationship Id="rId68" Type="http://schemas.openxmlformats.org/officeDocument/2006/relationships/slide" Target="slides/slide41.xml"/><Relationship Id="rId84" Type="http://schemas.openxmlformats.org/officeDocument/2006/relationships/slide" Target="slides/slide57.xml"/><Relationship Id="rId89" Type="http://schemas.openxmlformats.org/officeDocument/2006/relationships/slide" Target="slides/slide62.xml"/><Relationship Id="rId112"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2.xml"/><Relationship Id="rId107" Type="http://schemas.openxmlformats.org/officeDocument/2006/relationships/notesMaster" Target="notesMasters/notesMaster1.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5.xml"/><Relationship Id="rId37" Type="http://schemas.openxmlformats.org/officeDocument/2006/relationships/slide" Target="slides/slide10.xml"/><Relationship Id="rId40" Type="http://schemas.openxmlformats.org/officeDocument/2006/relationships/slide" Target="slides/slide13.xml"/><Relationship Id="rId45" Type="http://schemas.openxmlformats.org/officeDocument/2006/relationships/slide" Target="slides/slide18.xml"/><Relationship Id="rId53" Type="http://schemas.openxmlformats.org/officeDocument/2006/relationships/slide" Target="slides/slide26.xml"/><Relationship Id="rId58" Type="http://schemas.openxmlformats.org/officeDocument/2006/relationships/slide" Target="slides/slide31.xml"/><Relationship Id="rId66" Type="http://schemas.openxmlformats.org/officeDocument/2006/relationships/slide" Target="slides/slide39.xml"/><Relationship Id="rId74" Type="http://schemas.openxmlformats.org/officeDocument/2006/relationships/slide" Target="slides/slide47.xml"/><Relationship Id="rId79" Type="http://schemas.openxmlformats.org/officeDocument/2006/relationships/slide" Target="slides/slide52.xml"/><Relationship Id="rId87" Type="http://schemas.openxmlformats.org/officeDocument/2006/relationships/slide" Target="slides/slide60.xml"/><Relationship Id="rId102" Type="http://schemas.openxmlformats.org/officeDocument/2006/relationships/slide" Target="slides/slide75.xml"/><Relationship Id="rId110"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34.xml"/><Relationship Id="rId82" Type="http://schemas.openxmlformats.org/officeDocument/2006/relationships/slide" Target="slides/slide55.xml"/><Relationship Id="rId90" Type="http://schemas.openxmlformats.org/officeDocument/2006/relationships/slide" Target="slides/slide63.xml"/><Relationship Id="rId95" Type="http://schemas.openxmlformats.org/officeDocument/2006/relationships/slide" Target="slides/slide68.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 Target="slides/slide3.xml"/><Relationship Id="rId35" Type="http://schemas.openxmlformats.org/officeDocument/2006/relationships/slide" Target="slides/slide8.xml"/><Relationship Id="rId43" Type="http://schemas.openxmlformats.org/officeDocument/2006/relationships/slide" Target="slides/slide16.xml"/><Relationship Id="rId48" Type="http://schemas.openxmlformats.org/officeDocument/2006/relationships/slide" Target="slides/slide21.xml"/><Relationship Id="rId56" Type="http://schemas.openxmlformats.org/officeDocument/2006/relationships/slide" Target="slides/slide29.xml"/><Relationship Id="rId64" Type="http://schemas.openxmlformats.org/officeDocument/2006/relationships/slide" Target="slides/slide37.xml"/><Relationship Id="rId69" Type="http://schemas.openxmlformats.org/officeDocument/2006/relationships/slide" Target="slides/slide42.xml"/><Relationship Id="rId77" Type="http://schemas.openxmlformats.org/officeDocument/2006/relationships/slide" Target="slides/slide50.xml"/><Relationship Id="rId100" Type="http://schemas.openxmlformats.org/officeDocument/2006/relationships/slide" Target="slides/slide73.xml"/><Relationship Id="rId105" Type="http://schemas.openxmlformats.org/officeDocument/2006/relationships/slide" Target="slides/slide78.xml"/><Relationship Id="rId8" Type="http://schemas.openxmlformats.org/officeDocument/2006/relationships/slideMaster" Target="slideMasters/slideMaster8.xml"/><Relationship Id="rId51" Type="http://schemas.openxmlformats.org/officeDocument/2006/relationships/slide" Target="slides/slide24.xml"/><Relationship Id="rId72" Type="http://schemas.openxmlformats.org/officeDocument/2006/relationships/slide" Target="slides/slide45.xml"/><Relationship Id="rId80" Type="http://schemas.openxmlformats.org/officeDocument/2006/relationships/slide" Target="slides/slide53.xml"/><Relationship Id="rId85" Type="http://schemas.openxmlformats.org/officeDocument/2006/relationships/slide" Target="slides/slide58.xml"/><Relationship Id="rId93" Type="http://schemas.openxmlformats.org/officeDocument/2006/relationships/slide" Target="slides/slide66.xml"/><Relationship Id="rId98" Type="http://schemas.openxmlformats.org/officeDocument/2006/relationships/slide" Target="slides/slide7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6.xml"/><Relationship Id="rId38" Type="http://schemas.openxmlformats.org/officeDocument/2006/relationships/slide" Target="slides/slide11.xml"/><Relationship Id="rId46" Type="http://schemas.openxmlformats.org/officeDocument/2006/relationships/slide" Target="slides/slide19.xml"/><Relationship Id="rId59" Type="http://schemas.openxmlformats.org/officeDocument/2006/relationships/slide" Target="slides/slide32.xml"/><Relationship Id="rId67" Type="http://schemas.openxmlformats.org/officeDocument/2006/relationships/slide" Target="slides/slide40.xml"/><Relationship Id="rId103" Type="http://schemas.openxmlformats.org/officeDocument/2006/relationships/slide" Target="slides/slide76.xml"/><Relationship Id="rId108" Type="http://schemas.openxmlformats.org/officeDocument/2006/relationships/tags" Target="tags/tag1.xml"/><Relationship Id="rId20" Type="http://schemas.openxmlformats.org/officeDocument/2006/relationships/slideMaster" Target="slideMasters/slideMaster20.xml"/><Relationship Id="rId41" Type="http://schemas.openxmlformats.org/officeDocument/2006/relationships/slide" Target="slides/slide14.xml"/><Relationship Id="rId54" Type="http://schemas.openxmlformats.org/officeDocument/2006/relationships/slide" Target="slides/slide27.xml"/><Relationship Id="rId62" Type="http://schemas.openxmlformats.org/officeDocument/2006/relationships/slide" Target="slides/slide35.xml"/><Relationship Id="rId70" Type="http://schemas.openxmlformats.org/officeDocument/2006/relationships/slide" Target="slides/slide43.xml"/><Relationship Id="rId75" Type="http://schemas.openxmlformats.org/officeDocument/2006/relationships/slide" Target="slides/slide48.xml"/><Relationship Id="rId83" Type="http://schemas.openxmlformats.org/officeDocument/2006/relationships/slide" Target="slides/slide56.xml"/><Relationship Id="rId88" Type="http://schemas.openxmlformats.org/officeDocument/2006/relationships/slide" Target="slides/slide61.xml"/><Relationship Id="rId91" Type="http://schemas.openxmlformats.org/officeDocument/2006/relationships/slide" Target="slides/slide64.xml"/><Relationship Id="rId96" Type="http://schemas.openxmlformats.org/officeDocument/2006/relationships/slide" Target="slides/slide69.xml"/><Relationship Id="rId11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1.xml"/><Relationship Id="rId36" Type="http://schemas.openxmlformats.org/officeDocument/2006/relationships/slide" Target="slides/slide9.xml"/><Relationship Id="rId49" Type="http://schemas.openxmlformats.org/officeDocument/2006/relationships/slide" Target="slides/slide22.xml"/><Relationship Id="rId57" Type="http://schemas.openxmlformats.org/officeDocument/2006/relationships/slide" Target="slides/slide30.xml"/><Relationship Id="rId106" Type="http://schemas.openxmlformats.org/officeDocument/2006/relationships/slide" Target="slides/slide79.xml"/><Relationship Id="rId10" Type="http://schemas.openxmlformats.org/officeDocument/2006/relationships/slideMaster" Target="slideMasters/slideMaster10.xml"/><Relationship Id="rId31" Type="http://schemas.openxmlformats.org/officeDocument/2006/relationships/slide" Target="slides/slide4.xml"/><Relationship Id="rId44" Type="http://schemas.openxmlformats.org/officeDocument/2006/relationships/slide" Target="slides/slide17.xml"/><Relationship Id="rId52" Type="http://schemas.openxmlformats.org/officeDocument/2006/relationships/slide" Target="slides/slide25.xml"/><Relationship Id="rId60" Type="http://schemas.openxmlformats.org/officeDocument/2006/relationships/slide" Target="slides/slide33.xml"/><Relationship Id="rId65" Type="http://schemas.openxmlformats.org/officeDocument/2006/relationships/slide" Target="slides/slide38.xml"/><Relationship Id="rId73" Type="http://schemas.openxmlformats.org/officeDocument/2006/relationships/slide" Target="slides/slide46.xml"/><Relationship Id="rId78" Type="http://schemas.openxmlformats.org/officeDocument/2006/relationships/slide" Target="slides/slide51.xml"/><Relationship Id="rId81" Type="http://schemas.openxmlformats.org/officeDocument/2006/relationships/slide" Target="slides/slide54.xml"/><Relationship Id="rId86" Type="http://schemas.openxmlformats.org/officeDocument/2006/relationships/slide" Target="slides/slide59.xml"/><Relationship Id="rId94" Type="http://schemas.openxmlformats.org/officeDocument/2006/relationships/slide" Target="slides/slide67.xml"/><Relationship Id="rId99" Type="http://schemas.openxmlformats.org/officeDocument/2006/relationships/slide" Target="slides/slide72.xml"/><Relationship Id="rId101" Type="http://schemas.openxmlformats.org/officeDocument/2006/relationships/slide" Target="slides/slide74.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2.xml"/><Relationship Id="rId109" Type="http://schemas.openxmlformats.org/officeDocument/2006/relationships/presProps" Target="presProps.xml"/><Relationship Id="rId34" Type="http://schemas.openxmlformats.org/officeDocument/2006/relationships/slide" Target="slides/slide7.xml"/><Relationship Id="rId50" Type="http://schemas.openxmlformats.org/officeDocument/2006/relationships/slide" Target="slides/slide23.xml"/><Relationship Id="rId55" Type="http://schemas.openxmlformats.org/officeDocument/2006/relationships/slide" Target="slides/slide28.xml"/><Relationship Id="rId76" Type="http://schemas.openxmlformats.org/officeDocument/2006/relationships/slide" Target="slides/slide49.xml"/><Relationship Id="rId97" Type="http://schemas.openxmlformats.org/officeDocument/2006/relationships/slide" Target="slides/slide70.xml"/><Relationship Id="rId104" Type="http://schemas.openxmlformats.org/officeDocument/2006/relationships/slide" Target="slides/slide77.xml"/><Relationship Id="rId7" Type="http://schemas.openxmlformats.org/officeDocument/2006/relationships/slideMaster" Target="slideMasters/slideMaster7.xml"/><Relationship Id="rId71" Type="http://schemas.openxmlformats.org/officeDocument/2006/relationships/slide" Target="slides/slide44.xml"/><Relationship Id="rId92" Type="http://schemas.openxmlformats.org/officeDocument/2006/relationships/slide" Target="slides/slide65.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7.wmf"/><Relationship Id="rId1" Type="http://schemas.openxmlformats.org/officeDocument/2006/relationships/image" Target="../media/image6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80.wmf"/><Relationship Id="rId1" Type="http://schemas.openxmlformats.org/officeDocument/2006/relationships/image" Target="../media/image17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2D21D1-C1BC-43EC-A3B3-67A040F03193}" type="datetimeFigureOut">
              <a:rPr lang="en-GB" smtClean="0"/>
              <a:pPr/>
              <a:t>14/05/2013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67C086-8084-4831-8FFB-567C3BE6A309}" type="slidenum">
              <a:rPr lang="en-GB" smtClean="0"/>
              <a:pPr/>
              <a:t>‹#›</a:t>
            </a:fld>
            <a:endParaRPr lang="en-GB"/>
          </a:p>
        </p:txBody>
      </p:sp>
    </p:spTree>
    <p:extLst>
      <p:ext uri="{BB962C8B-B14F-4D97-AF65-F5344CB8AC3E}">
        <p14:creationId xmlns:p14="http://schemas.microsoft.com/office/powerpoint/2010/main" val="34679777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178AE5-B3AE-4A82-A60C-A25B20C0144E}" type="slidenum">
              <a:rPr lang="en-US" smtClean="0">
                <a:solidFill>
                  <a:prstClr val="black"/>
                </a:solidFill>
              </a:rPr>
              <a:pPr/>
              <a:t>6</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7"/>
          <p:cNvSpPr>
            <a:spLocks noGrp="1" noChangeArrowheads="1"/>
          </p:cNvSpPr>
          <p:nvPr>
            <p:ph type="sldNum" sz="quarter"/>
          </p:nvPr>
        </p:nvSpPr>
        <p:spPr>
          <a:noFill/>
          <a:ln>
            <a:round/>
            <a:headEnd/>
            <a:tailEnd/>
          </a:ln>
        </p:spPr>
        <p:txBody>
          <a:bodyPr/>
          <a:lstStyle/>
          <a:p>
            <a:fld id="{5793FFE3-C016-46DD-AD2E-13D44726CAE7}" type="slidenum">
              <a:rPr lang="en-US">
                <a:solidFill>
                  <a:prstClr val="black"/>
                </a:solidFill>
              </a:rPr>
              <a:pPr/>
              <a:t>61</a:t>
            </a:fld>
            <a:endParaRPr lang="en-US">
              <a:solidFill>
                <a:prstClr val="black"/>
              </a:solidFill>
            </a:endParaRPr>
          </a:p>
        </p:txBody>
      </p:sp>
      <p:sp>
        <p:nvSpPr>
          <p:cNvPr id="31747" name="Rectangle 1"/>
          <p:cNvSpPr>
            <a:spLocks noGrp="1" noRot="1" noChangeAspect="1" noChangeArrowheads="1" noTextEdit="1"/>
          </p:cNvSpPr>
          <p:nvPr>
            <p:ph type="sldImg"/>
          </p:nvPr>
        </p:nvSpPr>
        <p:spPr>
          <a:xfrm>
            <a:off x="1143000" y="685800"/>
            <a:ext cx="4572000" cy="3429000"/>
          </a:xfrm>
          <a:ln/>
        </p:spPr>
      </p:sp>
      <p:sp>
        <p:nvSpPr>
          <p:cNvPr id="31748" name="Rectangle 2"/>
          <p:cNvSpPr>
            <a:spLocks noGrp="1" noChangeArrowheads="1"/>
          </p:cNvSpPr>
          <p:nvPr>
            <p:ph type="body" idx="1"/>
          </p:nvPr>
        </p:nvSpPr>
        <p:spPr>
          <a:xfrm>
            <a:off x="686421" y="4344025"/>
            <a:ext cx="5485158" cy="4116049"/>
          </a:xfrm>
          <a:noFill/>
        </p:spPr>
        <p:txBody>
          <a:bodyPr wrap="none" lIns="90583" tIns="45291" rIns="90583" bIns="45291" anchor="ct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172DC1-9C4C-45B2-A574-2C5DED87B660}" type="slidenum">
              <a:rPr lang="en-US" smtClean="0">
                <a:solidFill>
                  <a:prstClr val="black"/>
                </a:solidFill>
              </a:rPr>
              <a:pPr/>
              <a:t>62</a:t>
            </a:fld>
            <a:endParaRPr 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Diakép helye 1"/>
          <p:cNvSpPr>
            <a:spLocks noGrp="1" noRot="1" noChangeAspect="1" noTextEdit="1"/>
          </p:cNvSpPr>
          <p:nvPr>
            <p:ph type="sldImg"/>
          </p:nvPr>
        </p:nvSpPr>
        <p:spPr>
          <a:xfrm>
            <a:off x="1143000" y="685800"/>
            <a:ext cx="4572000" cy="3429000"/>
          </a:xfrm>
          <a:ln/>
        </p:spPr>
      </p:sp>
      <p:sp>
        <p:nvSpPr>
          <p:cNvPr id="34819" name="Jegyzetek helye 2"/>
          <p:cNvSpPr>
            <a:spLocks noGrp="1"/>
          </p:cNvSpPr>
          <p:nvPr>
            <p:ph type="body" idx="1"/>
          </p:nvPr>
        </p:nvSpPr>
        <p:spPr>
          <a:noFill/>
          <a:ln/>
        </p:spPr>
        <p:txBody>
          <a:bodyPr/>
          <a:lstStyle/>
          <a:p>
            <a:endParaRPr lang="fr-FR" smtClean="0"/>
          </a:p>
        </p:txBody>
      </p:sp>
      <p:sp>
        <p:nvSpPr>
          <p:cNvPr id="34820" name="Dia számának helye 3"/>
          <p:cNvSpPr>
            <a:spLocks noGrp="1"/>
          </p:cNvSpPr>
          <p:nvPr>
            <p:ph type="sldNum" sz="quarter"/>
          </p:nvPr>
        </p:nvSpPr>
        <p:spPr>
          <a:noFill/>
        </p:spPr>
        <p:txBody>
          <a:bodyPr/>
          <a:lstStyle/>
          <a:p>
            <a:fld id="{C761F806-55D8-4801-918C-23F9675D1712}" type="slidenum">
              <a:rPr lang="en-GB" smtClean="0">
                <a:solidFill>
                  <a:prstClr val="black"/>
                </a:solidFill>
              </a:rPr>
              <a:pPr/>
              <a:t>63</a:t>
            </a:fld>
            <a:endParaRPr lang="en-GB" smtClean="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6954664-4CF1-4434-B7B8-03468CA1865E}" type="slidenum">
              <a:rPr lang="it-IT">
                <a:solidFill>
                  <a:prstClr val="black"/>
                </a:solidFill>
              </a:rPr>
              <a:pPr/>
              <a:t>64</a:t>
            </a:fld>
            <a:endParaRPr lang="it-IT">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6954664-4CF1-4434-B7B8-03468CA1865E}" type="slidenum">
              <a:rPr lang="it-IT">
                <a:solidFill>
                  <a:prstClr val="black"/>
                </a:solidFill>
              </a:rPr>
              <a:pPr/>
              <a:t>65</a:t>
            </a:fld>
            <a:endParaRPr lang="it-IT">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F70A22-F2FE-4D6B-B552-EFBDFD897D00}" type="slidenum">
              <a:rPr lang="en-US" smtClean="0">
                <a:solidFill>
                  <a:prstClr val="black"/>
                </a:solidFill>
              </a:rPr>
              <a:pPr/>
              <a:t>67</a:t>
            </a:fld>
            <a:endParaRPr lang="en-US">
              <a:solidFill>
                <a:prstClr val="black"/>
              </a:solidFill>
            </a:endParaRPr>
          </a:p>
        </p:txBody>
      </p:sp>
    </p:spTree>
    <p:extLst>
      <p:ext uri="{BB962C8B-B14F-4D97-AF65-F5344CB8AC3E}">
        <p14:creationId xmlns:p14="http://schemas.microsoft.com/office/powerpoint/2010/main" val="40655782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3426E19-F306-4B72-99A4-7C8910347F1F}" type="slidenum">
              <a:rPr lang="en-GB" smtClean="0">
                <a:solidFill>
                  <a:prstClr val="black"/>
                </a:solidFill>
              </a:rPr>
              <a:pPr/>
              <a:t>70</a:t>
            </a:fld>
            <a:endParaRPr lang="en-GB" dirty="0">
              <a:solidFill>
                <a:prstClr val="black"/>
              </a:solidFill>
            </a:endParaRPr>
          </a:p>
        </p:txBody>
      </p:sp>
    </p:spTree>
    <p:extLst>
      <p:ext uri="{BB962C8B-B14F-4D97-AF65-F5344CB8AC3E}">
        <p14:creationId xmlns:p14="http://schemas.microsoft.com/office/powerpoint/2010/main" val="21428646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3426E19-F306-4B72-99A4-7C8910347F1F}" type="slidenum">
              <a:rPr lang="en-GB" smtClean="0">
                <a:solidFill>
                  <a:prstClr val="black"/>
                </a:solidFill>
              </a:rPr>
              <a:pPr/>
              <a:t>71</a:t>
            </a:fld>
            <a:endParaRPr lang="en-GB" dirty="0">
              <a:solidFill>
                <a:prstClr val="black"/>
              </a:solidFill>
            </a:endParaRPr>
          </a:p>
        </p:txBody>
      </p:sp>
    </p:spTree>
    <p:extLst>
      <p:ext uri="{BB962C8B-B14F-4D97-AF65-F5344CB8AC3E}">
        <p14:creationId xmlns:p14="http://schemas.microsoft.com/office/powerpoint/2010/main" val="19293683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F3F543E-38FF-4147-AF6C-02D35793A0D9}" type="slidenum">
              <a:rPr lang="en-US" smtClean="0">
                <a:solidFill>
                  <a:prstClr val="black"/>
                </a:solidFill>
              </a:rPr>
              <a:pPr/>
              <a:t>72</a:t>
            </a:fld>
            <a:endParaRPr lang="en-US">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solidFill>
                  <a:prstClr val="black"/>
                </a:solidFill>
              </a:rPr>
              <a:pPr/>
              <a:t>73</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178AE5-B3AE-4A82-A60C-A25B20C0144E}" type="slidenum">
              <a:rPr lang="en-US" smtClean="0">
                <a:solidFill>
                  <a:prstClr val="black"/>
                </a:solidFill>
              </a:rPr>
              <a:pPr/>
              <a:t>7</a:t>
            </a:fld>
            <a:endParaRPr lang="en-US">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solidFill>
                  <a:prstClr val="black"/>
                </a:solidFill>
              </a:rPr>
              <a:pPr/>
              <a:t>74</a:t>
            </a:fld>
            <a:endParaRPr lang="en-US">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856A359-9D8F-4924-93E4-65A5A1D3B634}" type="slidenum">
              <a:rPr lang="en-US" smtClean="0"/>
              <a:pPr/>
              <a:t>75</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solidFill>
                  <a:prstClr val="black"/>
                </a:solidFill>
              </a:rPr>
              <a:pPr/>
              <a:t>76</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767C086-8084-4831-8FFB-567C3BE6A309}" type="slidenum">
              <a:rPr lang="en-GB" smtClean="0"/>
              <a:pPr/>
              <a:t>13</a:t>
            </a:fld>
            <a:endParaRPr lang="en-GB"/>
          </a:p>
        </p:txBody>
      </p:sp>
    </p:spTree>
    <p:extLst>
      <p:ext uri="{BB962C8B-B14F-4D97-AF65-F5344CB8AC3E}">
        <p14:creationId xmlns:p14="http://schemas.microsoft.com/office/powerpoint/2010/main" val="1206353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2970" y="686474"/>
            <a:ext cx="5352062" cy="3428114"/>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519528F-9151-4311-AF7D-8095B5B3C7BC}" type="slidenum">
              <a:rPr lang="en-GB" smtClean="0">
                <a:solidFill>
                  <a:prstClr val="black"/>
                </a:solidFill>
              </a:rPr>
              <a:pPr/>
              <a:t>38</a:t>
            </a:fld>
            <a:endParaRPr lang="en-GB" dirty="0">
              <a:solidFill>
                <a:prstClr val="black"/>
              </a:solidFill>
            </a:endParaRPr>
          </a:p>
        </p:txBody>
      </p:sp>
    </p:spTree>
    <p:extLst>
      <p:ext uri="{BB962C8B-B14F-4D97-AF65-F5344CB8AC3E}">
        <p14:creationId xmlns:p14="http://schemas.microsoft.com/office/powerpoint/2010/main" val="28407479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FE132F-8E26-4261-8D16-B47C903CF959}" type="slidenum">
              <a:rPr lang="ja-JP" altLang="en-US" smtClean="0">
                <a:solidFill>
                  <a:prstClr val="black"/>
                </a:solidFill>
              </a:rPr>
              <a:pPr/>
              <a:t>52</a:t>
            </a:fld>
            <a:endParaRPr lang="ja-JP" alt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FE132F-8E26-4261-8D16-B47C903CF959}" type="slidenum">
              <a:rPr lang="ja-JP" altLang="en-US" smtClean="0">
                <a:solidFill>
                  <a:prstClr val="black"/>
                </a:solidFill>
              </a:rPr>
              <a:pPr/>
              <a:t>53</a:t>
            </a:fld>
            <a:endParaRPr lang="ja-JP" alt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C178C1-2AE2-4DA3-BE3B-589063315AED}" type="slidenum">
              <a:rPr kumimoji="1" lang="ja-JP" altLang="en-US" smtClean="0">
                <a:solidFill>
                  <a:prstClr val="black"/>
                </a:solidFill>
              </a:rPr>
              <a:pPr/>
              <a:t>56</a:t>
            </a:fld>
            <a:endParaRPr kumimoji="1" lang="ja-JP" alt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7"/>
          <p:cNvSpPr>
            <a:spLocks noGrp="1" noChangeArrowheads="1"/>
          </p:cNvSpPr>
          <p:nvPr>
            <p:ph type="sldNum" sz="quarter"/>
          </p:nvPr>
        </p:nvSpPr>
        <p:spPr>
          <a:noFill/>
          <a:ln>
            <a:round/>
            <a:headEnd/>
            <a:tailEnd/>
          </a:ln>
        </p:spPr>
        <p:txBody>
          <a:bodyPr/>
          <a:lstStyle/>
          <a:p>
            <a:fld id="{FE69DC85-F151-41A7-83BC-8C2B1E3F24A7}" type="slidenum">
              <a:rPr lang="en-US">
                <a:solidFill>
                  <a:prstClr val="white"/>
                </a:solidFill>
              </a:rPr>
              <a:pPr/>
              <a:t>59</a:t>
            </a:fld>
            <a:endParaRPr lang="en-US">
              <a:solidFill>
                <a:prstClr val="white"/>
              </a:solidFill>
            </a:endParaRPr>
          </a:p>
        </p:txBody>
      </p:sp>
      <p:sp>
        <p:nvSpPr>
          <p:cNvPr id="37891" name="Rectangle 1"/>
          <p:cNvSpPr>
            <a:spLocks noGrp="1" noRot="1" noChangeAspect="1" noChangeArrowheads="1" noTextEdit="1"/>
          </p:cNvSpPr>
          <p:nvPr>
            <p:ph type="sldImg"/>
          </p:nvPr>
        </p:nvSpPr>
        <p:spPr>
          <a:xfrm>
            <a:off x="1143000" y="685800"/>
            <a:ext cx="4572000" cy="3429000"/>
          </a:xfrm>
          <a:ln/>
        </p:spPr>
      </p:sp>
      <p:sp>
        <p:nvSpPr>
          <p:cNvPr id="37892" name="Rectangle 2"/>
          <p:cNvSpPr>
            <a:spLocks noGrp="1" noChangeArrowheads="1"/>
          </p:cNvSpPr>
          <p:nvPr>
            <p:ph type="body" idx="1"/>
          </p:nvPr>
        </p:nvSpPr>
        <p:spPr>
          <a:xfrm>
            <a:off x="686421" y="4344025"/>
            <a:ext cx="5485158" cy="4116049"/>
          </a:xfrm>
          <a:noFill/>
        </p:spPr>
        <p:txBody>
          <a:bodyPr wrap="none" lIns="90583" tIns="45291" rIns="90583" bIns="45291" anchor="ct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idx="10"/>
          </p:nvPr>
        </p:nvSpPr>
        <p:spPr/>
        <p:txBody>
          <a:bodyPr/>
          <a:lstStyle/>
          <a:p>
            <a:fld id="{AAF394A6-6C32-4266-BECE-9F4AC20D7D3A}" type="slidenum">
              <a:rPr lang="en-US" smtClean="0">
                <a:solidFill>
                  <a:prstClr val="black"/>
                </a:solidFill>
              </a:rPr>
              <a:pPr/>
              <a:t>60</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5.png"/><Relationship Id="rId1" Type="http://schemas.openxmlformats.org/officeDocument/2006/relationships/slideMaster" Target="../slideMasters/slideMaster10.xml"/><Relationship Id="rId5" Type="http://schemas.openxmlformats.org/officeDocument/2006/relationships/image" Target="../media/image17.png"/><Relationship Id="rId4" Type="http://schemas.openxmlformats.org/officeDocument/2006/relationships/image" Target="../media/image16.png"/></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8.jpeg"/><Relationship Id="rId1" Type="http://schemas.openxmlformats.org/officeDocument/2006/relationships/slideMaster" Target="../slideMasters/slideMaster10.xml"/><Relationship Id="rId4" Type="http://schemas.openxmlformats.org/officeDocument/2006/relationships/image" Target="../media/image14.png"/></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8.jpeg"/><Relationship Id="rId1" Type="http://schemas.openxmlformats.org/officeDocument/2006/relationships/slideMaster" Target="../slideMasters/slideMaster10.xml"/><Relationship Id="rId4" Type="http://schemas.openxmlformats.org/officeDocument/2006/relationships/image" Target="../media/image14.png"/></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tiff"/><Relationship Id="rId1" Type="http://schemas.openxmlformats.org/officeDocument/2006/relationships/slideMaster" Target="../slideMasters/slideMaster17.xml"/><Relationship Id="rId4" Type="http://schemas.openxmlformats.org/officeDocument/2006/relationships/image" Target="../media/image9.jpeg"/></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2.tiff"/><Relationship Id="rId1" Type="http://schemas.openxmlformats.org/officeDocument/2006/relationships/slideMaster" Target="../slideMasters/slideMaster18.xml"/><Relationship Id="rId4" Type="http://schemas.openxmlformats.org/officeDocument/2006/relationships/image" Target="../media/image2.jpeg"/></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tiff"/><Relationship Id="rId1" Type="http://schemas.openxmlformats.org/officeDocument/2006/relationships/slideMaster" Target="../slideMasters/slideMaster8.xml"/><Relationship Id="rId4" Type="http://schemas.openxmlformats.org/officeDocument/2006/relationships/image" Target="../media/image9.jpeg"/></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59"/>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23B2559-A70B-429B-A587-0A44BA87C5DE}" type="datetimeFigureOut">
              <a:rPr lang="en-GB" smtClean="0"/>
              <a:pPr/>
              <a:t>14/05/2013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87DC5D-B32C-4814-8BB4-5098EB46A09C}" type="slidenum">
              <a:rPr lang="en-GB" smtClean="0"/>
              <a:pPr/>
              <a:t>‹#›</a:t>
            </a:fld>
            <a:endParaRPr lang="en-GB"/>
          </a:p>
        </p:txBody>
      </p:sp>
    </p:spTree>
    <p:extLst>
      <p:ext uri="{BB962C8B-B14F-4D97-AF65-F5344CB8AC3E}">
        <p14:creationId xmlns:p14="http://schemas.microsoft.com/office/powerpoint/2010/main" val="2988151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3B2559-A70B-429B-A587-0A44BA87C5DE}" type="datetimeFigureOut">
              <a:rPr lang="en-GB" smtClean="0"/>
              <a:pPr/>
              <a:t>14/05/2013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87DC5D-B32C-4814-8BB4-5098EB46A09C}" type="slidenum">
              <a:rPr lang="en-GB" smtClean="0"/>
              <a:pPr/>
              <a:t>‹#›</a:t>
            </a:fld>
            <a:endParaRPr lang="en-GB"/>
          </a:p>
        </p:txBody>
      </p:sp>
    </p:spTree>
    <p:extLst>
      <p:ext uri="{BB962C8B-B14F-4D97-AF65-F5344CB8AC3E}">
        <p14:creationId xmlns:p14="http://schemas.microsoft.com/office/powerpoint/2010/main" val="166992548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4218" y="2349619"/>
            <a:ext cx="7775576" cy="1871663"/>
          </a:xfrm>
        </p:spPr>
        <p:txBody>
          <a:bodyPr anchor="t" anchorCtr="0">
            <a:normAutofit/>
          </a:bodyPr>
          <a:lstStyle>
            <a:lvl1pPr algn="ctr">
              <a:defRPr sz="4800">
                <a:solidFill>
                  <a:schemeClr val="bg1"/>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684218" y="4292600"/>
            <a:ext cx="7775576" cy="1350978"/>
          </a:xfrm>
        </p:spPr>
        <p:txBody>
          <a:bodyPr/>
          <a:lstStyle>
            <a:lvl1pPr marL="0" indent="0" algn="ctr">
              <a:buNone/>
              <a:defRPr b="1">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7" name="Freeform 14"/>
          <p:cNvSpPr>
            <a:spLocks noChangeAspect="1" noEditPoints="1"/>
          </p:cNvSpPr>
          <p:nvPr userDrawn="1"/>
        </p:nvSpPr>
        <p:spPr bwMode="auto">
          <a:xfrm>
            <a:off x="336083" y="152736"/>
            <a:ext cx="959567" cy="900000"/>
          </a:xfrm>
          <a:custGeom>
            <a:avLst/>
            <a:gdLst/>
            <a:ahLst/>
            <a:cxnLst>
              <a:cxn ang="0">
                <a:pos x="7749" y="4582"/>
              </a:cxn>
              <a:cxn ang="0">
                <a:pos x="6850" y="4105"/>
              </a:cxn>
              <a:cxn ang="0">
                <a:pos x="6544" y="3767"/>
              </a:cxn>
              <a:cxn ang="0">
                <a:pos x="6179" y="3443"/>
              </a:cxn>
              <a:cxn ang="0">
                <a:pos x="5863" y="3226"/>
              </a:cxn>
              <a:cxn ang="0">
                <a:pos x="5656" y="2502"/>
              </a:cxn>
              <a:cxn ang="0">
                <a:pos x="5347" y="1868"/>
              </a:cxn>
              <a:cxn ang="0">
                <a:pos x="4707" y="1421"/>
              </a:cxn>
              <a:cxn ang="0">
                <a:pos x="4193" y="1432"/>
              </a:cxn>
              <a:cxn ang="0">
                <a:pos x="4375" y="1823"/>
              </a:cxn>
              <a:cxn ang="0">
                <a:pos x="4219" y="2123"/>
              </a:cxn>
              <a:cxn ang="0">
                <a:pos x="3828" y="2163"/>
              </a:cxn>
              <a:cxn ang="0">
                <a:pos x="3232" y="1764"/>
              </a:cxn>
              <a:cxn ang="0">
                <a:pos x="2586" y="1567"/>
              </a:cxn>
              <a:cxn ang="0">
                <a:pos x="2259" y="1701"/>
              </a:cxn>
              <a:cxn ang="0">
                <a:pos x="2586" y="1919"/>
              </a:cxn>
              <a:cxn ang="0">
                <a:pos x="2933" y="2587"/>
              </a:cxn>
              <a:cxn ang="0">
                <a:pos x="3318" y="2849"/>
              </a:cxn>
              <a:cxn ang="0">
                <a:pos x="3039" y="2936"/>
              </a:cxn>
              <a:cxn ang="0">
                <a:pos x="2513" y="2738"/>
              </a:cxn>
              <a:cxn ang="0">
                <a:pos x="1986" y="2267"/>
              </a:cxn>
              <a:cxn ang="0">
                <a:pos x="1405" y="2091"/>
              </a:cxn>
              <a:cxn ang="0">
                <a:pos x="1115" y="2203"/>
              </a:cxn>
              <a:cxn ang="0">
                <a:pos x="1535" y="2461"/>
              </a:cxn>
              <a:cxn ang="0">
                <a:pos x="1530" y="2701"/>
              </a:cxn>
              <a:cxn ang="0">
                <a:pos x="1275" y="2740"/>
              </a:cxn>
              <a:cxn ang="0">
                <a:pos x="846" y="2413"/>
              </a:cxn>
              <a:cxn ang="0">
                <a:pos x="292" y="2300"/>
              </a:cxn>
              <a:cxn ang="0">
                <a:pos x="166" y="2446"/>
              </a:cxn>
              <a:cxn ang="0">
                <a:pos x="518" y="2689"/>
              </a:cxn>
              <a:cxn ang="0">
                <a:pos x="944" y="3455"/>
              </a:cxn>
              <a:cxn ang="0">
                <a:pos x="1334" y="3783"/>
              </a:cxn>
              <a:cxn ang="0">
                <a:pos x="1889" y="3809"/>
              </a:cxn>
              <a:cxn ang="0">
                <a:pos x="2310" y="3895"/>
              </a:cxn>
              <a:cxn ang="0">
                <a:pos x="2469" y="4315"/>
              </a:cxn>
              <a:cxn ang="0">
                <a:pos x="2723" y="4688"/>
              </a:cxn>
              <a:cxn ang="0">
                <a:pos x="3153" y="4836"/>
              </a:cxn>
              <a:cxn ang="0">
                <a:pos x="2643" y="4938"/>
              </a:cxn>
              <a:cxn ang="0">
                <a:pos x="2004" y="4761"/>
              </a:cxn>
              <a:cxn ang="0">
                <a:pos x="1890" y="4980"/>
              </a:cxn>
              <a:cxn ang="0">
                <a:pos x="2296" y="5539"/>
              </a:cxn>
              <a:cxn ang="0">
                <a:pos x="3080" y="5735"/>
              </a:cxn>
              <a:cxn ang="0">
                <a:pos x="3755" y="5657"/>
              </a:cxn>
              <a:cxn ang="0">
                <a:pos x="3974" y="5951"/>
              </a:cxn>
              <a:cxn ang="0">
                <a:pos x="4306" y="6120"/>
              </a:cxn>
              <a:cxn ang="0">
                <a:pos x="5013" y="6126"/>
              </a:cxn>
              <a:cxn ang="0">
                <a:pos x="5496" y="6402"/>
              </a:cxn>
              <a:cxn ang="0">
                <a:pos x="5548" y="6070"/>
              </a:cxn>
              <a:cxn ang="0">
                <a:pos x="5222" y="5596"/>
              </a:cxn>
              <a:cxn ang="0">
                <a:pos x="4789" y="5251"/>
              </a:cxn>
              <a:cxn ang="0">
                <a:pos x="4787" y="5055"/>
              </a:cxn>
              <a:cxn ang="0">
                <a:pos x="5247" y="5276"/>
              </a:cxn>
              <a:cxn ang="0">
                <a:pos x="5988" y="5476"/>
              </a:cxn>
              <a:cxn ang="0">
                <a:pos x="6245" y="5509"/>
              </a:cxn>
              <a:cxn ang="0">
                <a:pos x="5978" y="5061"/>
              </a:cxn>
              <a:cxn ang="0">
                <a:pos x="5546" y="4654"/>
              </a:cxn>
              <a:cxn ang="0">
                <a:pos x="5958" y="4812"/>
              </a:cxn>
              <a:cxn ang="0">
                <a:pos x="6635" y="4735"/>
              </a:cxn>
              <a:cxn ang="0">
                <a:pos x="6964" y="4889"/>
              </a:cxn>
              <a:cxn ang="0">
                <a:pos x="7324" y="4902"/>
              </a:cxn>
              <a:cxn ang="0">
                <a:pos x="7888" y="4945"/>
              </a:cxn>
              <a:cxn ang="0">
                <a:pos x="4449" y="7628"/>
              </a:cxn>
            </a:cxnLst>
            <a:rect l="0" t="0" r="r" b="b"/>
            <a:pathLst>
              <a:path w="8135" h="7628">
                <a:moveTo>
                  <a:pt x="8135" y="5066"/>
                </a:moveTo>
                <a:lnTo>
                  <a:pt x="8120" y="5036"/>
                </a:lnTo>
                <a:lnTo>
                  <a:pt x="8107" y="5006"/>
                </a:lnTo>
                <a:lnTo>
                  <a:pt x="8092" y="4978"/>
                </a:lnTo>
                <a:lnTo>
                  <a:pt x="8076" y="4951"/>
                </a:lnTo>
                <a:lnTo>
                  <a:pt x="8060" y="4924"/>
                </a:lnTo>
                <a:lnTo>
                  <a:pt x="8043" y="4898"/>
                </a:lnTo>
                <a:lnTo>
                  <a:pt x="8026" y="4872"/>
                </a:lnTo>
                <a:lnTo>
                  <a:pt x="8009" y="4848"/>
                </a:lnTo>
                <a:lnTo>
                  <a:pt x="7991" y="4824"/>
                </a:lnTo>
                <a:lnTo>
                  <a:pt x="7973" y="4801"/>
                </a:lnTo>
                <a:lnTo>
                  <a:pt x="7955" y="4777"/>
                </a:lnTo>
                <a:lnTo>
                  <a:pt x="7935" y="4755"/>
                </a:lnTo>
                <a:lnTo>
                  <a:pt x="7916" y="4734"/>
                </a:lnTo>
                <a:lnTo>
                  <a:pt x="7896" y="4714"/>
                </a:lnTo>
                <a:lnTo>
                  <a:pt x="7876" y="4693"/>
                </a:lnTo>
                <a:lnTo>
                  <a:pt x="7856" y="4673"/>
                </a:lnTo>
                <a:lnTo>
                  <a:pt x="7836" y="4654"/>
                </a:lnTo>
                <a:lnTo>
                  <a:pt x="7814" y="4635"/>
                </a:lnTo>
                <a:lnTo>
                  <a:pt x="7793" y="4617"/>
                </a:lnTo>
                <a:lnTo>
                  <a:pt x="7771" y="4600"/>
                </a:lnTo>
                <a:lnTo>
                  <a:pt x="7749" y="4582"/>
                </a:lnTo>
                <a:lnTo>
                  <a:pt x="7727" y="4566"/>
                </a:lnTo>
                <a:lnTo>
                  <a:pt x="7682" y="4533"/>
                </a:lnTo>
                <a:lnTo>
                  <a:pt x="7637" y="4503"/>
                </a:lnTo>
                <a:lnTo>
                  <a:pt x="7614" y="4488"/>
                </a:lnTo>
                <a:lnTo>
                  <a:pt x="7591" y="4473"/>
                </a:lnTo>
                <a:lnTo>
                  <a:pt x="7568" y="4459"/>
                </a:lnTo>
                <a:lnTo>
                  <a:pt x="7544" y="4446"/>
                </a:lnTo>
                <a:lnTo>
                  <a:pt x="7521" y="4433"/>
                </a:lnTo>
                <a:lnTo>
                  <a:pt x="7496" y="4419"/>
                </a:lnTo>
                <a:lnTo>
                  <a:pt x="7450" y="4395"/>
                </a:lnTo>
                <a:lnTo>
                  <a:pt x="7402" y="4370"/>
                </a:lnTo>
                <a:lnTo>
                  <a:pt x="7353" y="4347"/>
                </a:lnTo>
                <a:lnTo>
                  <a:pt x="7305" y="4323"/>
                </a:lnTo>
                <a:lnTo>
                  <a:pt x="7209" y="4280"/>
                </a:lnTo>
                <a:lnTo>
                  <a:pt x="7116" y="4236"/>
                </a:lnTo>
                <a:lnTo>
                  <a:pt x="7069" y="4215"/>
                </a:lnTo>
                <a:lnTo>
                  <a:pt x="7023" y="4194"/>
                </a:lnTo>
                <a:lnTo>
                  <a:pt x="6979" y="4172"/>
                </a:lnTo>
                <a:lnTo>
                  <a:pt x="6935" y="4150"/>
                </a:lnTo>
                <a:lnTo>
                  <a:pt x="6892" y="4128"/>
                </a:lnTo>
                <a:lnTo>
                  <a:pt x="6870" y="4116"/>
                </a:lnTo>
                <a:lnTo>
                  <a:pt x="6850" y="4105"/>
                </a:lnTo>
                <a:lnTo>
                  <a:pt x="6829" y="4093"/>
                </a:lnTo>
                <a:lnTo>
                  <a:pt x="6809" y="4081"/>
                </a:lnTo>
                <a:lnTo>
                  <a:pt x="6790" y="4069"/>
                </a:lnTo>
                <a:lnTo>
                  <a:pt x="6769" y="4056"/>
                </a:lnTo>
                <a:lnTo>
                  <a:pt x="6751" y="4044"/>
                </a:lnTo>
                <a:lnTo>
                  <a:pt x="6734" y="4031"/>
                </a:lnTo>
                <a:lnTo>
                  <a:pt x="6726" y="4024"/>
                </a:lnTo>
                <a:lnTo>
                  <a:pt x="6717" y="4017"/>
                </a:lnTo>
                <a:lnTo>
                  <a:pt x="6701" y="4002"/>
                </a:lnTo>
                <a:lnTo>
                  <a:pt x="6685" y="3987"/>
                </a:lnTo>
                <a:lnTo>
                  <a:pt x="6670" y="3971"/>
                </a:lnTo>
                <a:lnTo>
                  <a:pt x="6657" y="3954"/>
                </a:lnTo>
                <a:lnTo>
                  <a:pt x="6643" y="3938"/>
                </a:lnTo>
                <a:lnTo>
                  <a:pt x="6629" y="3920"/>
                </a:lnTo>
                <a:lnTo>
                  <a:pt x="6617" y="3902"/>
                </a:lnTo>
                <a:lnTo>
                  <a:pt x="6605" y="3884"/>
                </a:lnTo>
                <a:lnTo>
                  <a:pt x="6593" y="3866"/>
                </a:lnTo>
                <a:lnTo>
                  <a:pt x="6582" y="3847"/>
                </a:lnTo>
                <a:lnTo>
                  <a:pt x="6572" y="3827"/>
                </a:lnTo>
                <a:lnTo>
                  <a:pt x="6562" y="3808"/>
                </a:lnTo>
                <a:lnTo>
                  <a:pt x="6552" y="3787"/>
                </a:lnTo>
                <a:lnTo>
                  <a:pt x="6544" y="3767"/>
                </a:lnTo>
                <a:lnTo>
                  <a:pt x="6535" y="3746"/>
                </a:lnTo>
                <a:lnTo>
                  <a:pt x="6528" y="3726"/>
                </a:lnTo>
                <a:lnTo>
                  <a:pt x="6521" y="3705"/>
                </a:lnTo>
                <a:lnTo>
                  <a:pt x="6507" y="3662"/>
                </a:lnTo>
                <a:lnTo>
                  <a:pt x="6500" y="3642"/>
                </a:lnTo>
                <a:lnTo>
                  <a:pt x="6494" y="3621"/>
                </a:lnTo>
                <a:lnTo>
                  <a:pt x="6484" y="3578"/>
                </a:lnTo>
                <a:lnTo>
                  <a:pt x="6479" y="3557"/>
                </a:lnTo>
                <a:lnTo>
                  <a:pt x="6475" y="3535"/>
                </a:lnTo>
                <a:lnTo>
                  <a:pt x="6467" y="3494"/>
                </a:lnTo>
                <a:lnTo>
                  <a:pt x="6461" y="3453"/>
                </a:lnTo>
                <a:lnTo>
                  <a:pt x="6423" y="3456"/>
                </a:lnTo>
                <a:lnTo>
                  <a:pt x="6382" y="3459"/>
                </a:lnTo>
                <a:lnTo>
                  <a:pt x="6361" y="3460"/>
                </a:lnTo>
                <a:lnTo>
                  <a:pt x="6340" y="3460"/>
                </a:lnTo>
                <a:lnTo>
                  <a:pt x="6318" y="3460"/>
                </a:lnTo>
                <a:lnTo>
                  <a:pt x="6295" y="3459"/>
                </a:lnTo>
                <a:lnTo>
                  <a:pt x="6273" y="3457"/>
                </a:lnTo>
                <a:lnTo>
                  <a:pt x="6250" y="3455"/>
                </a:lnTo>
                <a:lnTo>
                  <a:pt x="6226" y="3453"/>
                </a:lnTo>
                <a:lnTo>
                  <a:pt x="6204" y="3448"/>
                </a:lnTo>
                <a:lnTo>
                  <a:pt x="6179" y="3443"/>
                </a:lnTo>
                <a:lnTo>
                  <a:pt x="6156" y="3438"/>
                </a:lnTo>
                <a:lnTo>
                  <a:pt x="6133" y="3430"/>
                </a:lnTo>
                <a:lnTo>
                  <a:pt x="6109" y="3423"/>
                </a:lnTo>
                <a:lnTo>
                  <a:pt x="6098" y="3419"/>
                </a:lnTo>
                <a:lnTo>
                  <a:pt x="6086" y="3413"/>
                </a:lnTo>
                <a:lnTo>
                  <a:pt x="6063" y="3403"/>
                </a:lnTo>
                <a:lnTo>
                  <a:pt x="6052" y="3397"/>
                </a:lnTo>
                <a:lnTo>
                  <a:pt x="6040" y="3391"/>
                </a:lnTo>
                <a:lnTo>
                  <a:pt x="6028" y="3385"/>
                </a:lnTo>
                <a:lnTo>
                  <a:pt x="6018" y="3378"/>
                </a:lnTo>
                <a:lnTo>
                  <a:pt x="5995" y="3363"/>
                </a:lnTo>
                <a:lnTo>
                  <a:pt x="5985" y="3355"/>
                </a:lnTo>
                <a:lnTo>
                  <a:pt x="5973" y="3347"/>
                </a:lnTo>
                <a:lnTo>
                  <a:pt x="5952" y="3329"/>
                </a:lnTo>
                <a:lnTo>
                  <a:pt x="5941" y="3320"/>
                </a:lnTo>
                <a:lnTo>
                  <a:pt x="5931" y="3309"/>
                </a:lnTo>
                <a:lnTo>
                  <a:pt x="5921" y="3298"/>
                </a:lnTo>
                <a:lnTo>
                  <a:pt x="5910" y="3288"/>
                </a:lnTo>
                <a:lnTo>
                  <a:pt x="5901" y="3276"/>
                </a:lnTo>
                <a:lnTo>
                  <a:pt x="5891" y="3264"/>
                </a:lnTo>
                <a:lnTo>
                  <a:pt x="5872" y="3240"/>
                </a:lnTo>
                <a:lnTo>
                  <a:pt x="5863" y="3226"/>
                </a:lnTo>
                <a:lnTo>
                  <a:pt x="5853" y="3212"/>
                </a:lnTo>
                <a:lnTo>
                  <a:pt x="5845" y="3198"/>
                </a:lnTo>
                <a:lnTo>
                  <a:pt x="5836" y="3184"/>
                </a:lnTo>
                <a:lnTo>
                  <a:pt x="5827" y="3168"/>
                </a:lnTo>
                <a:lnTo>
                  <a:pt x="5819" y="3152"/>
                </a:lnTo>
                <a:lnTo>
                  <a:pt x="5810" y="3136"/>
                </a:lnTo>
                <a:lnTo>
                  <a:pt x="5803" y="3119"/>
                </a:lnTo>
                <a:lnTo>
                  <a:pt x="5796" y="3101"/>
                </a:lnTo>
                <a:lnTo>
                  <a:pt x="5788" y="3083"/>
                </a:lnTo>
                <a:lnTo>
                  <a:pt x="5778" y="3053"/>
                </a:lnTo>
                <a:lnTo>
                  <a:pt x="5767" y="3023"/>
                </a:lnTo>
                <a:lnTo>
                  <a:pt x="5758" y="2991"/>
                </a:lnTo>
                <a:lnTo>
                  <a:pt x="5750" y="2958"/>
                </a:lnTo>
                <a:lnTo>
                  <a:pt x="5741" y="2924"/>
                </a:lnTo>
                <a:lnTo>
                  <a:pt x="5734" y="2889"/>
                </a:lnTo>
                <a:lnTo>
                  <a:pt x="5727" y="2854"/>
                </a:lnTo>
                <a:lnTo>
                  <a:pt x="5719" y="2817"/>
                </a:lnTo>
                <a:lnTo>
                  <a:pt x="5690" y="2664"/>
                </a:lnTo>
                <a:lnTo>
                  <a:pt x="5683" y="2624"/>
                </a:lnTo>
                <a:lnTo>
                  <a:pt x="5674" y="2584"/>
                </a:lnTo>
                <a:lnTo>
                  <a:pt x="5666" y="2543"/>
                </a:lnTo>
                <a:lnTo>
                  <a:pt x="5656" y="2502"/>
                </a:lnTo>
                <a:lnTo>
                  <a:pt x="5646" y="2461"/>
                </a:lnTo>
                <a:lnTo>
                  <a:pt x="5634" y="2418"/>
                </a:lnTo>
                <a:lnTo>
                  <a:pt x="5621" y="2377"/>
                </a:lnTo>
                <a:lnTo>
                  <a:pt x="5609" y="2334"/>
                </a:lnTo>
                <a:lnTo>
                  <a:pt x="5594" y="2291"/>
                </a:lnTo>
                <a:lnTo>
                  <a:pt x="5585" y="2270"/>
                </a:lnTo>
                <a:lnTo>
                  <a:pt x="5577" y="2249"/>
                </a:lnTo>
                <a:lnTo>
                  <a:pt x="5568" y="2228"/>
                </a:lnTo>
                <a:lnTo>
                  <a:pt x="5559" y="2205"/>
                </a:lnTo>
                <a:lnTo>
                  <a:pt x="5549" y="2184"/>
                </a:lnTo>
                <a:lnTo>
                  <a:pt x="5539" y="2163"/>
                </a:lnTo>
                <a:lnTo>
                  <a:pt x="5518" y="2120"/>
                </a:lnTo>
                <a:lnTo>
                  <a:pt x="5495" y="2078"/>
                </a:lnTo>
                <a:lnTo>
                  <a:pt x="5483" y="2056"/>
                </a:lnTo>
                <a:lnTo>
                  <a:pt x="5469" y="2035"/>
                </a:lnTo>
                <a:lnTo>
                  <a:pt x="5456" y="2014"/>
                </a:lnTo>
                <a:lnTo>
                  <a:pt x="5443" y="1993"/>
                </a:lnTo>
                <a:lnTo>
                  <a:pt x="5413" y="1951"/>
                </a:lnTo>
                <a:lnTo>
                  <a:pt x="5397" y="1930"/>
                </a:lnTo>
                <a:lnTo>
                  <a:pt x="5381" y="1910"/>
                </a:lnTo>
                <a:lnTo>
                  <a:pt x="5364" y="1888"/>
                </a:lnTo>
                <a:lnTo>
                  <a:pt x="5347" y="1868"/>
                </a:lnTo>
                <a:lnTo>
                  <a:pt x="5329" y="1848"/>
                </a:lnTo>
                <a:lnTo>
                  <a:pt x="5310" y="1827"/>
                </a:lnTo>
                <a:lnTo>
                  <a:pt x="5293" y="1809"/>
                </a:lnTo>
                <a:lnTo>
                  <a:pt x="5275" y="1791"/>
                </a:lnTo>
                <a:lnTo>
                  <a:pt x="5240" y="1757"/>
                </a:lnTo>
                <a:lnTo>
                  <a:pt x="5203" y="1724"/>
                </a:lnTo>
                <a:lnTo>
                  <a:pt x="5185" y="1707"/>
                </a:lnTo>
                <a:lnTo>
                  <a:pt x="5167" y="1692"/>
                </a:lnTo>
                <a:lnTo>
                  <a:pt x="5131" y="1661"/>
                </a:lnTo>
                <a:lnTo>
                  <a:pt x="5112" y="1647"/>
                </a:lnTo>
                <a:lnTo>
                  <a:pt x="5094" y="1632"/>
                </a:lnTo>
                <a:lnTo>
                  <a:pt x="5057" y="1606"/>
                </a:lnTo>
                <a:lnTo>
                  <a:pt x="5019" y="1579"/>
                </a:lnTo>
                <a:lnTo>
                  <a:pt x="4980" y="1555"/>
                </a:lnTo>
                <a:lnTo>
                  <a:pt x="4961" y="1543"/>
                </a:lnTo>
                <a:lnTo>
                  <a:pt x="4942" y="1531"/>
                </a:lnTo>
                <a:lnTo>
                  <a:pt x="4904" y="1510"/>
                </a:lnTo>
                <a:lnTo>
                  <a:pt x="4864" y="1490"/>
                </a:lnTo>
                <a:lnTo>
                  <a:pt x="4825" y="1471"/>
                </a:lnTo>
                <a:lnTo>
                  <a:pt x="4786" y="1453"/>
                </a:lnTo>
                <a:lnTo>
                  <a:pt x="4746" y="1436"/>
                </a:lnTo>
                <a:lnTo>
                  <a:pt x="4707" y="1421"/>
                </a:lnTo>
                <a:lnTo>
                  <a:pt x="4667" y="1407"/>
                </a:lnTo>
                <a:lnTo>
                  <a:pt x="4627" y="1394"/>
                </a:lnTo>
                <a:lnTo>
                  <a:pt x="4587" y="1382"/>
                </a:lnTo>
                <a:lnTo>
                  <a:pt x="4547" y="1372"/>
                </a:lnTo>
                <a:lnTo>
                  <a:pt x="4506" y="1362"/>
                </a:lnTo>
                <a:lnTo>
                  <a:pt x="4466" y="1355"/>
                </a:lnTo>
                <a:lnTo>
                  <a:pt x="4426" y="1347"/>
                </a:lnTo>
                <a:lnTo>
                  <a:pt x="4386" y="1341"/>
                </a:lnTo>
                <a:lnTo>
                  <a:pt x="4346" y="1337"/>
                </a:lnTo>
                <a:lnTo>
                  <a:pt x="4305" y="1332"/>
                </a:lnTo>
                <a:lnTo>
                  <a:pt x="4266" y="1330"/>
                </a:lnTo>
                <a:lnTo>
                  <a:pt x="4226" y="1328"/>
                </a:lnTo>
                <a:lnTo>
                  <a:pt x="4186" y="1328"/>
                </a:lnTo>
                <a:lnTo>
                  <a:pt x="4146" y="1328"/>
                </a:lnTo>
                <a:lnTo>
                  <a:pt x="4106" y="1329"/>
                </a:lnTo>
                <a:lnTo>
                  <a:pt x="4067" y="1332"/>
                </a:lnTo>
                <a:lnTo>
                  <a:pt x="4091" y="1348"/>
                </a:lnTo>
                <a:lnTo>
                  <a:pt x="4114" y="1364"/>
                </a:lnTo>
                <a:lnTo>
                  <a:pt x="4135" y="1381"/>
                </a:lnTo>
                <a:lnTo>
                  <a:pt x="4155" y="1398"/>
                </a:lnTo>
                <a:lnTo>
                  <a:pt x="4174" y="1415"/>
                </a:lnTo>
                <a:lnTo>
                  <a:pt x="4193" y="1432"/>
                </a:lnTo>
                <a:lnTo>
                  <a:pt x="4211" y="1449"/>
                </a:lnTo>
                <a:lnTo>
                  <a:pt x="4227" y="1467"/>
                </a:lnTo>
                <a:lnTo>
                  <a:pt x="4243" y="1484"/>
                </a:lnTo>
                <a:lnTo>
                  <a:pt x="4257" y="1503"/>
                </a:lnTo>
                <a:lnTo>
                  <a:pt x="4271" y="1521"/>
                </a:lnTo>
                <a:lnTo>
                  <a:pt x="4284" y="1539"/>
                </a:lnTo>
                <a:lnTo>
                  <a:pt x="4296" y="1556"/>
                </a:lnTo>
                <a:lnTo>
                  <a:pt x="4306" y="1574"/>
                </a:lnTo>
                <a:lnTo>
                  <a:pt x="4317" y="1592"/>
                </a:lnTo>
                <a:lnTo>
                  <a:pt x="4327" y="1610"/>
                </a:lnTo>
                <a:lnTo>
                  <a:pt x="4334" y="1628"/>
                </a:lnTo>
                <a:lnTo>
                  <a:pt x="4342" y="1646"/>
                </a:lnTo>
                <a:lnTo>
                  <a:pt x="4349" y="1664"/>
                </a:lnTo>
                <a:lnTo>
                  <a:pt x="4355" y="1682"/>
                </a:lnTo>
                <a:lnTo>
                  <a:pt x="4359" y="1700"/>
                </a:lnTo>
                <a:lnTo>
                  <a:pt x="4365" y="1718"/>
                </a:lnTo>
                <a:lnTo>
                  <a:pt x="4368" y="1736"/>
                </a:lnTo>
                <a:lnTo>
                  <a:pt x="4371" y="1753"/>
                </a:lnTo>
                <a:lnTo>
                  <a:pt x="4373" y="1772"/>
                </a:lnTo>
                <a:lnTo>
                  <a:pt x="4374" y="1789"/>
                </a:lnTo>
                <a:lnTo>
                  <a:pt x="4375" y="1806"/>
                </a:lnTo>
                <a:lnTo>
                  <a:pt x="4375" y="1823"/>
                </a:lnTo>
                <a:lnTo>
                  <a:pt x="4374" y="1840"/>
                </a:lnTo>
                <a:lnTo>
                  <a:pt x="4373" y="1857"/>
                </a:lnTo>
                <a:lnTo>
                  <a:pt x="4371" y="1874"/>
                </a:lnTo>
                <a:lnTo>
                  <a:pt x="4368" y="1890"/>
                </a:lnTo>
                <a:lnTo>
                  <a:pt x="4365" y="1906"/>
                </a:lnTo>
                <a:lnTo>
                  <a:pt x="4361" y="1921"/>
                </a:lnTo>
                <a:lnTo>
                  <a:pt x="4356" y="1936"/>
                </a:lnTo>
                <a:lnTo>
                  <a:pt x="4351" y="1951"/>
                </a:lnTo>
                <a:lnTo>
                  <a:pt x="4345" y="1966"/>
                </a:lnTo>
                <a:lnTo>
                  <a:pt x="4338" y="1981"/>
                </a:lnTo>
                <a:lnTo>
                  <a:pt x="4331" y="1995"/>
                </a:lnTo>
                <a:lnTo>
                  <a:pt x="4323" y="2009"/>
                </a:lnTo>
                <a:lnTo>
                  <a:pt x="4316" y="2022"/>
                </a:lnTo>
                <a:lnTo>
                  <a:pt x="4306" y="2035"/>
                </a:lnTo>
                <a:lnTo>
                  <a:pt x="4298" y="2048"/>
                </a:lnTo>
                <a:lnTo>
                  <a:pt x="4288" y="2060"/>
                </a:lnTo>
                <a:lnTo>
                  <a:pt x="4278" y="2071"/>
                </a:lnTo>
                <a:lnTo>
                  <a:pt x="4267" y="2083"/>
                </a:lnTo>
                <a:lnTo>
                  <a:pt x="4256" y="2094"/>
                </a:lnTo>
                <a:lnTo>
                  <a:pt x="4245" y="2104"/>
                </a:lnTo>
                <a:lnTo>
                  <a:pt x="4232" y="2114"/>
                </a:lnTo>
                <a:lnTo>
                  <a:pt x="4219" y="2123"/>
                </a:lnTo>
                <a:lnTo>
                  <a:pt x="4206" y="2132"/>
                </a:lnTo>
                <a:lnTo>
                  <a:pt x="4194" y="2140"/>
                </a:lnTo>
                <a:lnTo>
                  <a:pt x="4180" y="2148"/>
                </a:lnTo>
                <a:lnTo>
                  <a:pt x="4166" y="2155"/>
                </a:lnTo>
                <a:lnTo>
                  <a:pt x="4151" y="2162"/>
                </a:lnTo>
                <a:lnTo>
                  <a:pt x="4136" y="2167"/>
                </a:lnTo>
                <a:lnTo>
                  <a:pt x="4121" y="2172"/>
                </a:lnTo>
                <a:lnTo>
                  <a:pt x="4105" y="2177"/>
                </a:lnTo>
                <a:lnTo>
                  <a:pt x="4089" y="2181"/>
                </a:lnTo>
                <a:lnTo>
                  <a:pt x="4074" y="2184"/>
                </a:lnTo>
                <a:lnTo>
                  <a:pt x="4056" y="2187"/>
                </a:lnTo>
                <a:lnTo>
                  <a:pt x="4041" y="2188"/>
                </a:lnTo>
                <a:lnTo>
                  <a:pt x="4024" y="2189"/>
                </a:lnTo>
                <a:lnTo>
                  <a:pt x="4005" y="2190"/>
                </a:lnTo>
                <a:lnTo>
                  <a:pt x="3982" y="2189"/>
                </a:lnTo>
                <a:lnTo>
                  <a:pt x="3959" y="2188"/>
                </a:lnTo>
                <a:lnTo>
                  <a:pt x="3935" y="2186"/>
                </a:lnTo>
                <a:lnTo>
                  <a:pt x="3913" y="2183"/>
                </a:lnTo>
                <a:lnTo>
                  <a:pt x="3891" y="2179"/>
                </a:lnTo>
                <a:lnTo>
                  <a:pt x="3869" y="2175"/>
                </a:lnTo>
                <a:lnTo>
                  <a:pt x="3848" y="2169"/>
                </a:lnTo>
                <a:lnTo>
                  <a:pt x="3828" y="2163"/>
                </a:lnTo>
                <a:lnTo>
                  <a:pt x="3807" y="2156"/>
                </a:lnTo>
                <a:lnTo>
                  <a:pt x="3786" y="2149"/>
                </a:lnTo>
                <a:lnTo>
                  <a:pt x="3767" y="2142"/>
                </a:lnTo>
                <a:lnTo>
                  <a:pt x="3748" y="2133"/>
                </a:lnTo>
                <a:lnTo>
                  <a:pt x="3728" y="2123"/>
                </a:lnTo>
                <a:lnTo>
                  <a:pt x="3710" y="2114"/>
                </a:lnTo>
                <a:lnTo>
                  <a:pt x="3691" y="2103"/>
                </a:lnTo>
                <a:lnTo>
                  <a:pt x="3673" y="2093"/>
                </a:lnTo>
                <a:lnTo>
                  <a:pt x="3654" y="2082"/>
                </a:lnTo>
                <a:lnTo>
                  <a:pt x="3636" y="2070"/>
                </a:lnTo>
                <a:lnTo>
                  <a:pt x="3600" y="2046"/>
                </a:lnTo>
                <a:lnTo>
                  <a:pt x="3582" y="2033"/>
                </a:lnTo>
                <a:lnTo>
                  <a:pt x="3564" y="2020"/>
                </a:lnTo>
                <a:lnTo>
                  <a:pt x="3529" y="1993"/>
                </a:lnTo>
                <a:lnTo>
                  <a:pt x="3494" y="1965"/>
                </a:lnTo>
                <a:lnTo>
                  <a:pt x="3458" y="1936"/>
                </a:lnTo>
                <a:lnTo>
                  <a:pt x="3386" y="1879"/>
                </a:lnTo>
                <a:lnTo>
                  <a:pt x="3350" y="1849"/>
                </a:lnTo>
                <a:lnTo>
                  <a:pt x="3311" y="1820"/>
                </a:lnTo>
                <a:lnTo>
                  <a:pt x="3292" y="1807"/>
                </a:lnTo>
                <a:lnTo>
                  <a:pt x="3272" y="1792"/>
                </a:lnTo>
                <a:lnTo>
                  <a:pt x="3232" y="1764"/>
                </a:lnTo>
                <a:lnTo>
                  <a:pt x="3190" y="1738"/>
                </a:lnTo>
                <a:lnTo>
                  <a:pt x="3169" y="1724"/>
                </a:lnTo>
                <a:lnTo>
                  <a:pt x="3148" y="1712"/>
                </a:lnTo>
                <a:lnTo>
                  <a:pt x="3102" y="1688"/>
                </a:lnTo>
                <a:lnTo>
                  <a:pt x="3079" y="1676"/>
                </a:lnTo>
                <a:lnTo>
                  <a:pt x="3055" y="1664"/>
                </a:lnTo>
                <a:lnTo>
                  <a:pt x="3031" y="1654"/>
                </a:lnTo>
                <a:lnTo>
                  <a:pt x="3006" y="1643"/>
                </a:lnTo>
                <a:lnTo>
                  <a:pt x="2981" y="1633"/>
                </a:lnTo>
                <a:lnTo>
                  <a:pt x="2954" y="1625"/>
                </a:lnTo>
                <a:lnTo>
                  <a:pt x="2928" y="1616"/>
                </a:lnTo>
                <a:lnTo>
                  <a:pt x="2901" y="1608"/>
                </a:lnTo>
                <a:lnTo>
                  <a:pt x="2872" y="1600"/>
                </a:lnTo>
                <a:lnTo>
                  <a:pt x="2844" y="1594"/>
                </a:lnTo>
                <a:lnTo>
                  <a:pt x="2815" y="1588"/>
                </a:lnTo>
                <a:lnTo>
                  <a:pt x="2784" y="1582"/>
                </a:lnTo>
                <a:lnTo>
                  <a:pt x="2753" y="1578"/>
                </a:lnTo>
                <a:lnTo>
                  <a:pt x="2721" y="1574"/>
                </a:lnTo>
                <a:lnTo>
                  <a:pt x="2689" y="1571"/>
                </a:lnTo>
                <a:lnTo>
                  <a:pt x="2656" y="1568"/>
                </a:lnTo>
                <a:lnTo>
                  <a:pt x="2621" y="1567"/>
                </a:lnTo>
                <a:lnTo>
                  <a:pt x="2586" y="1567"/>
                </a:lnTo>
                <a:lnTo>
                  <a:pt x="2554" y="1567"/>
                </a:lnTo>
                <a:lnTo>
                  <a:pt x="2523" y="1570"/>
                </a:lnTo>
                <a:lnTo>
                  <a:pt x="2492" y="1573"/>
                </a:lnTo>
                <a:lnTo>
                  <a:pt x="2477" y="1574"/>
                </a:lnTo>
                <a:lnTo>
                  <a:pt x="2461" y="1576"/>
                </a:lnTo>
                <a:lnTo>
                  <a:pt x="2431" y="1581"/>
                </a:lnTo>
                <a:lnTo>
                  <a:pt x="2402" y="1588"/>
                </a:lnTo>
                <a:lnTo>
                  <a:pt x="2375" y="1594"/>
                </a:lnTo>
                <a:lnTo>
                  <a:pt x="2347" y="1601"/>
                </a:lnTo>
                <a:lnTo>
                  <a:pt x="2321" y="1610"/>
                </a:lnTo>
                <a:lnTo>
                  <a:pt x="2295" y="1619"/>
                </a:lnTo>
                <a:lnTo>
                  <a:pt x="2271" y="1629"/>
                </a:lnTo>
                <a:lnTo>
                  <a:pt x="2247" y="1640"/>
                </a:lnTo>
                <a:lnTo>
                  <a:pt x="2225" y="1650"/>
                </a:lnTo>
                <a:lnTo>
                  <a:pt x="2204" y="1661"/>
                </a:lnTo>
                <a:lnTo>
                  <a:pt x="2185" y="1673"/>
                </a:lnTo>
                <a:lnTo>
                  <a:pt x="2165" y="1684"/>
                </a:lnTo>
                <a:lnTo>
                  <a:pt x="2186" y="1686"/>
                </a:lnTo>
                <a:lnTo>
                  <a:pt x="2205" y="1690"/>
                </a:lnTo>
                <a:lnTo>
                  <a:pt x="2223" y="1694"/>
                </a:lnTo>
                <a:lnTo>
                  <a:pt x="2242" y="1697"/>
                </a:lnTo>
                <a:lnTo>
                  <a:pt x="2259" y="1701"/>
                </a:lnTo>
                <a:lnTo>
                  <a:pt x="2277" y="1707"/>
                </a:lnTo>
                <a:lnTo>
                  <a:pt x="2294" y="1712"/>
                </a:lnTo>
                <a:lnTo>
                  <a:pt x="2310" y="1717"/>
                </a:lnTo>
                <a:lnTo>
                  <a:pt x="2327" y="1723"/>
                </a:lnTo>
                <a:lnTo>
                  <a:pt x="2342" y="1729"/>
                </a:lnTo>
                <a:lnTo>
                  <a:pt x="2358" y="1736"/>
                </a:lnTo>
                <a:lnTo>
                  <a:pt x="2373" y="1743"/>
                </a:lnTo>
                <a:lnTo>
                  <a:pt x="2401" y="1758"/>
                </a:lnTo>
                <a:lnTo>
                  <a:pt x="2415" y="1766"/>
                </a:lnTo>
                <a:lnTo>
                  <a:pt x="2429" y="1775"/>
                </a:lnTo>
                <a:lnTo>
                  <a:pt x="2442" y="1783"/>
                </a:lnTo>
                <a:lnTo>
                  <a:pt x="2455" y="1792"/>
                </a:lnTo>
                <a:lnTo>
                  <a:pt x="2467" y="1801"/>
                </a:lnTo>
                <a:lnTo>
                  <a:pt x="2480" y="1811"/>
                </a:lnTo>
                <a:lnTo>
                  <a:pt x="2492" y="1820"/>
                </a:lnTo>
                <a:lnTo>
                  <a:pt x="2503" y="1830"/>
                </a:lnTo>
                <a:lnTo>
                  <a:pt x="2514" y="1841"/>
                </a:lnTo>
                <a:lnTo>
                  <a:pt x="2526" y="1851"/>
                </a:lnTo>
                <a:lnTo>
                  <a:pt x="2547" y="1873"/>
                </a:lnTo>
                <a:lnTo>
                  <a:pt x="2566" y="1896"/>
                </a:lnTo>
                <a:lnTo>
                  <a:pt x="2577" y="1908"/>
                </a:lnTo>
                <a:lnTo>
                  <a:pt x="2586" y="1919"/>
                </a:lnTo>
                <a:lnTo>
                  <a:pt x="2604" y="1944"/>
                </a:lnTo>
                <a:lnTo>
                  <a:pt x="2621" y="1969"/>
                </a:lnTo>
                <a:lnTo>
                  <a:pt x="2638" y="1996"/>
                </a:lnTo>
                <a:lnTo>
                  <a:pt x="2654" y="2022"/>
                </a:lnTo>
                <a:lnTo>
                  <a:pt x="2669" y="2049"/>
                </a:lnTo>
                <a:lnTo>
                  <a:pt x="2684" y="2077"/>
                </a:lnTo>
                <a:lnTo>
                  <a:pt x="2698" y="2105"/>
                </a:lnTo>
                <a:lnTo>
                  <a:pt x="2712" y="2134"/>
                </a:lnTo>
                <a:lnTo>
                  <a:pt x="2725" y="2163"/>
                </a:lnTo>
                <a:lnTo>
                  <a:pt x="2737" y="2193"/>
                </a:lnTo>
                <a:lnTo>
                  <a:pt x="2750" y="2221"/>
                </a:lnTo>
                <a:lnTo>
                  <a:pt x="2774" y="2281"/>
                </a:lnTo>
                <a:lnTo>
                  <a:pt x="2823" y="2400"/>
                </a:lnTo>
                <a:lnTo>
                  <a:pt x="2834" y="2423"/>
                </a:lnTo>
                <a:lnTo>
                  <a:pt x="2845" y="2446"/>
                </a:lnTo>
                <a:lnTo>
                  <a:pt x="2855" y="2468"/>
                </a:lnTo>
                <a:lnTo>
                  <a:pt x="2867" y="2489"/>
                </a:lnTo>
                <a:lnTo>
                  <a:pt x="2880" y="2509"/>
                </a:lnTo>
                <a:lnTo>
                  <a:pt x="2891" y="2530"/>
                </a:lnTo>
                <a:lnTo>
                  <a:pt x="2905" y="2550"/>
                </a:lnTo>
                <a:lnTo>
                  <a:pt x="2918" y="2569"/>
                </a:lnTo>
                <a:lnTo>
                  <a:pt x="2933" y="2587"/>
                </a:lnTo>
                <a:lnTo>
                  <a:pt x="2947" y="2605"/>
                </a:lnTo>
                <a:lnTo>
                  <a:pt x="2954" y="2614"/>
                </a:lnTo>
                <a:lnTo>
                  <a:pt x="2962" y="2622"/>
                </a:lnTo>
                <a:lnTo>
                  <a:pt x="2978" y="2639"/>
                </a:lnTo>
                <a:lnTo>
                  <a:pt x="2993" y="2656"/>
                </a:lnTo>
                <a:lnTo>
                  <a:pt x="3010" y="2671"/>
                </a:lnTo>
                <a:lnTo>
                  <a:pt x="3019" y="2680"/>
                </a:lnTo>
                <a:lnTo>
                  <a:pt x="3027" y="2687"/>
                </a:lnTo>
                <a:lnTo>
                  <a:pt x="3044" y="2702"/>
                </a:lnTo>
                <a:lnTo>
                  <a:pt x="3063" y="2716"/>
                </a:lnTo>
                <a:lnTo>
                  <a:pt x="3081" y="2730"/>
                </a:lnTo>
                <a:lnTo>
                  <a:pt x="3100" y="2742"/>
                </a:lnTo>
                <a:lnTo>
                  <a:pt x="3120" y="2755"/>
                </a:lnTo>
                <a:lnTo>
                  <a:pt x="3140" y="2768"/>
                </a:lnTo>
                <a:lnTo>
                  <a:pt x="3160" y="2780"/>
                </a:lnTo>
                <a:lnTo>
                  <a:pt x="3182" y="2791"/>
                </a:lnTo>
                <a:lnTo>
                  <a:pt x="3203" y="2802"/>
                </a:lnTo>
                <a:lnTo>
                  <a:pt x="3225" y="2811"/>
                </a:lnTo>
                <a:lnTo>
                  <a:pt x="3248" y="2822"/>
                </a:lnTo>
                <a:lnTo>
                  <a:pt x="3270" y="2832"/>
                </a:lnTo>
                <a:lnTo>
                  <a:pt x="3294" y="2840"/>
                </a:lnTo>
                <a:lnTo>
                  <a:pt x="3318" y="2849"/>
                </a:lnTo>
                <a:lnTo>
                  <a:pt x="3342" y="2857"/>
                </a:lnTo>
                <a:lnTo>
                  <a:pt x="3368" y="2865"/>
                </a:lnTo>
                <a:lnTo>
                  <a:pt x="3393" y="2872"/>
                </a:lnTo>
                <a:lnTo>
                  <a:pt x="3388" y="2875"/>
                </a:lnTo>
                <a:lnTo>
                  <a:pt x="3384" y="2877"/>
                </a:lnTo>
                <a:lnTo>
                  <a:pt x="3371" y="2884"/>
                </a:lnTo>
                <a:lnTo>
                  <a:pt x="3358" y="2889"/>
                </a:lnTo>
                <a:lnTo>
                  <a:pt x="3343" y="2894"/>
                </a:lnTo>
                <a:lnTo>
                  <a:pt x="3327" y="2900"/>
                </a:lnTo>
                <a:lnTo>
                  <a:pt x="3310" y="2905"/>
                </a:lnTo>
                <a:lnTo>
                  <a:pt x="3291" y="2910"/>
                </a:lnTo>
                <a:lnTo>
                  <a:pt x="3271" y="2915"/>
                </a:lnTo>
                <a:lnTo>
                  <a:pt x="3250" y="2920"/>
                </a:lnTo>
                <a:lnTo>
                  <a:pt x="3227" y="2923"/>
                </a:lnTo>
                <a:lnTo>
                  <a:pt x="3204" y="2927"/>
                </a:lnTo>
                <a:lnTo>
                  <a:pt x="3178" y="2930"/>
                </a:lnTo>
                <a:lnTo>
                  <a:pt x="3166" y="2932"/>
                </a:lnTo>
                <a:lnTo>
                  <a:pt x="3153" y="2933"/>
                </a:lnTo>
                <a:lnTo>
                  <a:pt x="3126" y="2935"/>
                </a:lnTo>
                <a:lnTo>
                  <a:pt x="3099" y="2936"/>
                </a:lnTo>
                <a:lnTo>
                  <a:pt x="3070" y="2936"/>
                </a:lnTo>
                <a:lnTo>
                  <a:pt x="3039" y="2936"/>
                </a:lnTo>
                <a:lnTo>
                  <a:pt x="3024" y="2935"/>
                </a:lnTo>
                <a:lnTo>
                  <a:pt x="3009" y="2934"/>
                </a:lnTo>
                <a:lnTo>
                  <a:pt x="2979" y="2932"/>
                </a:lnTo>
                <a:lnTo>
                  <a:pt x="2950" y="2928"/>
                </a:lnTo>
                <a:lnTo>
                  <a:pt x="2921" y="2924"/>
                </a:lnTo>
                <a:lnTo>
                  <a:pt x="2892" y="2919"/>
                </a:lnTo>
                <a:lnTo>
                  <a:pt x="2865" y="2912"/>
                </a:lnTo>
                <a:lnTo>
                  <a:pt x="2851" y="2908"/>
                </a:lnTo>
                <a:lnTo>
                  <a:pt x="2837" y="2905"/>
                </a:lnTo>
                <a:lnTo>
                  <a:pt x="2810" y="2896"/>
                </a:lnTo>
                <a:lnTo>
                  <a:pt x="2783" y="2888"/>
                </a:lnTo>
                <a:lnTo>
                  <a:pt x="2757" y="2878"/>
                </a:lnTo>
                <a:lnTo>
                  <a:pt x="2731" y="2868"/>
                </a:lnTo>
                <a:lnTo>
                  <a:pt x="2705" y="2856"/>
                </a:lnTo>
                <a:lnTo>
                  <a:pt x="2681" y="2844"/>
                </a:lnTo>
                <a:lnTo>
                  <a:pt x="2656" y="2831"/>
                </a:lnTo>
                <a:lnTo>
                  <a:pt x="2631" y="2818"/>
                </a:lnTo>
                <a:lnTo>
                  <a:pt x="2608" y="2803"/>
                </a:lnTo>
                <a:lnTo>
                  <a:pt x="2583" y="2788"/>
                </a:lnTo>
                <a:lnTo>
                  <a:pt x="2560" y="2772"/>
                </a:lnTo>
                <a:lnTo>
                  <a:pt x="2536" y="2756"/>
                </a:lnTo>
                <a:lnTo>
                  <a:pt x="2513" y="2738"/>
                </a:lnTo>
                <a:lnTo>
                  <a:pt x="2490" y="2721"/>
                </a:lnTo>
                <a:lnTo>
                  <a:pt x="2466" y="2703"/>
                </a:lnTo>
                <a:lnTo>
                  <a:pt x="2444" y="2684"/>
                </a:lnTo>
                <a:lnTo>
                  <a:pt x="2421" y="2664"/>
                </a:lnTo>
                <a:lnTo>
                  <a:pt x="2398" y="2644"/>
                </a:lnTo>
                <a:lnTo>
                  <a:pt x="2376" y="2623"/>
                </a:lnTo>
                <a:lnTo>
                  <a:pt x="2354" y="2602"/>
                </a:lnTo>
                <a:lnTo>
                  <a:pt x="2331" y="2581"/>
                </a:lnTo>
                <a:lnTo>
                  <a:pt x="2309" y="2558"/>
                </a:lnTo>
                <a:lnTo>
                  <a:pt x="2263" y="2514"/>
                </a:lnTo>
                <a:lnTo>
                  <a:pt x="2224" y="2473"/>
                </a:lnTo>
                <a:lnTo>
                  <a:pt x="2204" y="2453"/>
                </a:lnTo>
                <a:lnTo>
                  <a:pt x="2183" y="2433"/>
                </a:lnTo>
                <a:lnTo>
                  <a:pt x="2162" y="2413"/>
                </a:lnTo>
                <a:lnTo>
                  <a:pt x="2142" y="2394"/>
                </a:lnTo>
                <a:lnTo>
                  <a:pt x="2121" y="2374"/>
                </a:lnTo>
                <a:lnTo>
                  <a:pt x="2099" y="2355"/>
                </a:lnTo>
                <a:lnTo>
                  <a:pt x="2077" y="2337"/>
                </a:lnTo>
                <a:lnTo>
                  <a:pt x="2055" y="2319"/>
                </a:lnTo>
                <a:lnTo>
                  <a:pt x="2033" y="2301"/>
                </a:lnTo>
                <a:lnTo>
                  <a:pt x="2009" y="2284"/>
                </a:lnTo>
                <a:lnTo>
                  <a:pt x="1986" y="2267"/>
                </a:lnTo>
                <a:lnTo>
                  <a:pt x="1962" y="2251"/>
                </a:lnTo>
                <a:lnTo>
                  <a:pt x="1938" y="2235"/>
                </a:lnTo>
                <a:lnTo>
                  <a:pt x="1912" y="2220"/>
                </a:lnTo>
                <a:lnTo>
                  <a:pt x="1887" y="2206"/>
                </a:lnTo>
                <a:lnTo>
                  <a:pt x="1861" y="2193"/>
                </a:lnTo>
                <a:lnTo>
                  <a:pt x="1835" y="2179"/>
                </a:lnTo>
                <a:lnTo>
                  <a:pt x="1807" y="2167"/>
                </a:lnTo>
                <a:lnTo>
                  <a:pt x="1780" y="2155"/>
                </a:lnTo>
                <a:lnTo>
                  <a:pt x="1751" y="2145"/>
                </a:lnTo>
                <a:lnTo>
                  <a:pt x="1721" y="2135"/>
                </a:lnTo>
                <a:lnTo>
                  <a:pt x="1691" y="2126"/>
                </a:lnTo>
                <a:lnTo>
                  <a:pt x="1676" y="2121"/>
                </a:lnTo>
                <a:lnTo>
                  <a:pt x="1660" y="2118"/>
                </a:lnTo>
                <a:lnTo>
                  <a:pt x="1630" y="2111"/>
                </a:lnTo>
                <a:lnTo>
                  <a:pt x="1598" y="2104"/>
                </a:lnTo>
                <a:lnTo>
                  <a:pt x="1565" y="2100"/>
                </a:lnTo>
                <a:lnTo>
                  <a:pt x="1548" y="2098"/>
                </a:lnTo>
                <a:lnTo>
                  <a:pt x="1531" y="2096"/>
                </a:lnTo>
                <a:lnTo>
                  <a:pt x="1496" y="2093"/>
                </a:lnTo>
                <a:lnTo>
                  <a:pt x="1461" y="2091"/>
                </a:lnTo>
                <a:lnTo>
                  <a:pt x="1423" y="2091"/>
                </a:lnTo>
                <a:lnTo>
                  <a:pt x="1405" y="2091"/>
                </a:lnTo>
                <a:lnTo>
                  <a:pt x="1388" y="2092"/>
                </a:lnTo>
                <a:lnTo>
                  <a:pt x="1370" y="2092"/>
                </a:lnTo>
                <a:lnTo>
                  <a:pt x="1353" y="2093"/>
                </a:lnTo>
                <a:lnTo>
                  <a:pt x="1336" y="2095"/>
                </a:lnTo>
                <a:lnTo>
                  <a:pt x="1320" y="2096"/>
                </a:lnTo>
                <a:lnTo>
                  <a:pt x="1287" y="2100"/>
                </a:lnTo>
                <a:lnTo>
                  <a:pt x="1256" y="2105"/>
                </a:lnTo>
                <a:lnTo>
                  <a:pt x="1228" y="2112"/>
                </a:lnTo>
                <a:lnTo>
                  <a:pt x="1200" y="2118"/>
                </a:lnTo>
                <a:lnTo>
                  <a:pt x="1174" y="2126"/>
                </a:lnTo>
                <a:lnTo>
                  <a:pt x="1149" y="2133"/>
                </a:lnTo>
                <a:lnTo>
                  <a:pt x="1126" y="2140"/>
                </a:lnTo>
                <a:lnTo>
                  <a:pt x="1104" y="2149"/>
                </a:lnTo>
                <a:lnTo>
                  <a:pt x="1086" y="2156"/>
                </a:lnTo>
                <a:lnTo>
                  <a:pt x="1068" y="2165"/>
                </a:lnTo>
                <a:lnTo>
                  <a:pt x="1053" y="2172"/>
                </a:lnTo>
                <a:lnTo>
                  <a:pt x="1041" y="2180"/>
                </a:lnTo>
                <a:lnTo>
                  <a:pt x="1030" y="2186"/>
                </a:lnTo>
                <a:lnTo>
                  <a:pt x="1050" y="2190"/>
                </a:lnTo>
                <a:lnTo>
                  <a:pt x="1072" y="2194"/>
                </a:lnTo>
                <a:lnTo>
                  <a:pt x="1093" y="2199"/>
                </a:lnTo>
                <a:lnTo>
                  <a:pt x="1115" y="2203"/>
                </a:lnTo>
                <a:lnTo>
                  <a:pt x="1160" y="2216"/>
                </a:lnTo>
                <a:lnTo>
                  <a:pt x="1182" y="2222"/>
                </a:lnTo>
                <a:lnTo>
                  <a:pt x="1205" y="2230"/>
                </a:lnTo>
                <a:lnTo>
                  <a:pt x="1228" y="2238"/>
                </a:lnTo>
                <a:lnTo>
                  <a:pt x="1250" y="2247"/>
                </a:lnTo>
                <a:lnTo>
                  <a:pt x="1272" y="2255"/>
                </a:lnTo>
                <a:lnTo>
                  <a:pt x="1295" y="2265"/>
                </a:lnTo>
                <a:lnTo>
                  <a:pt x="1316" y="2276"/>
                </a:lnTo>
                <a:lnTo>
                  <a:pt x="1337" y="2286"/>
                </a:lnTo>
                <a:lnTo>
                  <a:pt x="1359" y="2298"/>
                </a:lnTo>
                <a:lnTo>
                  <a:pt x="1379" y="2310"/>
                </a:lnTo>
                <a:lnTo>
                  <a:pt x="1399" y="2322"/>
                </a:lnTo>
                <a:lnTo>
                  <a:pt x="1418" y="2335"/>
                </a:lnTo>
                <a:lnTo>
                  <a:pt x="1436" y="2349"/>
                </a:lnTo>
                <a:lnTo>
                  <a:pt x="1453" y="2363"/>
                </a:lnTo>
                <a:lnTo>
                  <a:pt x="1470" y="2378"/>
                </a:lnTo>
                <a:lnTo>
                  <a:pt x="1485" y="2392"/>
                </a:lnTo>
                <a:lnTo>
                  <a:pt x="1500" y="2408"/>
                </a:lnTo>
                <a:lnTo>
                  <a:pt x="1506" y="2417"/>
                </a:lnTo>
                <a:lnTo>
                  <a:pt x="1513" y="2425"/>
                </a:lnTo>
                <a:lnTo>
                  <a:pt x="1524" y="2442"/>
                </a:lnTo>
                <a:lnTo>
                  <a:pt x="1535" y="2461"/>
                </a:lnTo>
                <a:lnTo>
                  <a:pt x="1539" y="2469"/>
                </a:lnTo>
                <a:lnTo>
                  <a:pt x="1545" y="2479"/>
                </a:lnTo>
                <a:lnTo>
                  <a:pt x="1548" y="2488"/>
                </a:lnTo>
                <a:lnTo>
                  <a:pt x="1552" y="2498"/>
                </a:lnTo>
                <a:lnTo>
                  <a:pt x="1555" y="2507"/>
                </a:lnTo>
                <a:lnTo>
                  <a:pt x="1557" y="2517"/>
                </a:lnTo>
                <a:lnTo>
                  <a:pt x="1561" y="2526"/>
                </a:lnTo>
                <a:lnTo>
                  <a:pt x="1563" y="2537"/>
                </a:lnTo>
                <a:lnTo>
                  <a:pt x="1564" y="2547"/>
                </a:lnTo>
                <a:lnTo>
                  <a:pt x="1565" y="2557"/>
                </a:lnTo>
                <a:lnTo>
                  <a:pt x="1566" y="2568"/>
                </a:lnTo>
                <a:lnTo>
                  <a:pt x="1566" y="2579"/>
                </a:lnTo>
                <a:lnTo>
                  <a:pt x="1565" y="2597"/>
                </a:lnTo>
                <a:lnTo>
                  <a:pt x="1564" y="2614"/>
                </a:lnTo>
                <a:lnTo>
                  <a:pt x="1561" y="2631"/>
                </a:lnTo>
                <a:lnTo>
                  <a:pt x="1556" y="2646"/>
                </a:lnTo>
                <a:lnTo>
                  <a:pt x="1554" y="2653"/>
                </a:lnTo>
                <a:lnTo>
                  <a:pt x="1551" y="2660"/>
                </a:lnTo>
                <a:lnTo>
                  <a:pt x="1548" y="2668"/>
                </a:lnTo>
                <a:lnTo>
                  <a:pt x="1545" y="2675"/>
                </a:lnTo>
                <a:lnTo>
                  <a:pt x="1537" y="2688"/>
                </a:lnTo>
                <a:lnTo>
                  <a:pt x="1530" y="2701"/>
                </a:lnTo>
                <a:lnTo>
                  <a:pt x="1520" y="2711"/>
                </a:lnTo>
                <a:lnTo>
                  <a:pt x="1516" y="2717"/>
                </a:lnTo>
                <a:lnTo>
                  <a:pt x="1511" y="2722"/>
                </a:lnTo>
                <a:lnTo>
                  <a:pt x="1500" y="2732"/>
                </a:lnTo>
                <a:lnTo>
                  <a:pt x="1488" y="2740"/>
                </a:lnTo>
                <a:lnTo>
                  <a:pt x="1475" y="2748"/>
                </a:lnTo>
                <a:lnTo>
                  <a:pt x="1463" y="2754"/>
                </a:lnTo>
                <a:lnTo>
                  <a:pt x="1450" y="2759"/>
                </a:lnTo>
                <a:lnTo>
                  <a:pt x="1435" y="2764"/>
                </a:lnTo>
                <a:lnTo>
                  <a:pt x="1429" y="2766"/>
                </a:lnTo>
                <a:lnTo>
                  <a:pt x="1421" y="2767"/>
                </a:lnTo>
                <a:lnTo>
                  <a:pt x="1406" y="2769"/>
                </a:lnTo>
                <a:lnTo>
                  <a:pt x="1390" y="2770"/>
                </a:lnTo>
                <a:lnTo>
                  <a:pt x="1374" y="2769"/>
                </a:lnTo>
                <a:lnTo>
                  <a:pt x="1359" y="2768"/>
                </a:lnTo>
                <a:lnTo>
                  <a:pt x="1350" y="2767"/>
                </a:lnTo>
                <a:lnTo>
                  <a:pt x="1342" y="2765"/>
                </a:lnTo>
                <a:lnTo>
                  <a:pt x="1334" y="2762"/>
                </a:lnTo>
                <a:lnTo>
                  <a:pt x="1326" y="2760"/>
                </a:lnTo>
                <a:lnTo>
                  <a:pt x="1309" y="2755"/>
                </a:lnTo>
                <a:lnTo>
                  <a:pt x="1292" y="2749"/>
                </a:lnTo>
                <a:lnTo>
                  <a:pt x="1275" y="2740"/>
                </a:lnTo>
                <a:lnTo>
                  <a:pt x="1258" y="2731"/>
                </a:lnTo>
                <a:lnTo>
                  <a:pt x="1239" y="2720"/>
                </a:lnTo>
                <a:lnTo>
                  <a:pt x="1222" y="2707"/>
                </a:lnTo>
                <a:lnTo>
                  <a:pt x="1205" y="2693"/>
                </a:lnTo>
                <a:lnTo>
                  <a:pt x="1197" y="2686"/>
                </a:lnTo>
                <a:lnTo>
                  <a:pt x="1188" y="2678"/>
                </a:lnTo>
                <a:lnTo>
                  <a:pt x="1173" y="2661"/>
                </a:lnTo>
                <a:lnTo>
                  <a:pt x="1153" y="2642"/>
                </a:lnTo>
                <a:lnTo>
                  <a:pt x="1134" y="2623"/>
                </a:lnTo>
                <a:lnTo>
                  <a:pt x="1114" y="2604"/>
                </a:lnTo>
                <a:lnTo>
                  <a:pt x="1095" y="2586"/>
                </a:lnTo>
                <a:lnTo>
                  <a:pt x="1074" y="2568"/>
                </a:lnTo>
                <a:lnTo>
                  <a:pt x="1052" y="2551"/>
                </a:lnTo>
                <a:lnTo>
                  <a:pt x="1031" y="2533"/>
                </a:lnTo>
                <a:lnTo>
                  <a:pt x="1010" y="2517"/>
                </a:lnTo>
                <a:lnTo>
                  <a:pt x="988" y="2500"/>
                </a:lnTo>
                <a:lnTo>
                  <a:pt x="965" y="2484"/>
                </a:lnTo>
                <a:lnTo>
                  <a:pt x="942" y="2469"/>
                </a:lnTo>
                <a:lnTo>
                  <a:pt x="918" y="2454"/>
                </a:lnTo>
                <a:lnTo>
                  <a:pt x="895" y="2440"/>
                </a:lnTo>
                <a:lnTo>
                  <a:pt x="871" y="2427"/>
                </a:lnTo>
                <a:lnTo>
                  <a:pt x="846" y="2413"/>
                </a:lnTo>
                <a:lnTo>
                  <a:pt x="821" y="2400"/>
                </a:lnTo>
                <a:lnTo>
                  <a:pt x="796" y="2388"/>
                </a:lnTo>
                <a:lnTo>
                  <a:pt x="771" y="2378"/>
                </a:lnTo>
                <a:lnTo>
                  <a:pt x="744" y="2366"/>
                </a:lnTo>
                <a:lnTo>
                  <a:pt x="719" y="2356"/>
                </a:lnTo>
                <a:lnTo>
                  <a:pt x="692" y="2347"/>
                </a:lnTo>
                <a:lnTo>
                  <a:pt x="664" y="2338"/>
                </a:lnTo>
                <a:lnTo>
                  <a:pt x="638" y="2331"/>
                </a:lnTo>
                <a:lnTo>
                  <a:pt x="610" y="2323"/>
                </a:lnTo>
                <a:lnTo>
                  <a:pt x="583" y="2317"/>
                </a:lnTo>
                <a:lnTo>
                  <a:pt x="569" y="2314"/>
                </a:lnTo>
                <a:lnTo>
                  <a:pt x="554" y="2312"/>
                </a:lnTo>
                <a:lnTo>
                  <a:pt x="540" y="2308"/>
                </a:lnTo>
                <a:lnTo>
                  <a:pt x="526" y="2306"/>
                </a:lnTo>
                <a:lnTo>
                  <a:pt x="497" y="2303"/>
                </a:lnTo>
                <a:lnTo>
                  <a:pt x="469" y="2300"/>
                </a:lnTo>
                <a:lnTo>
                  <a:pt x="439" y="2297"/>
                </a:lnTo>
                <a:lnTo>
                  <a:pt x="410" y="2296"/>
                </a:lnTo>
                <a:lnTo>
                  <a:pt x="381" y="2296"/>
                </a:lnTo>
                <a:lnTo>
                  <a:pt x="351" y="2296"/>
                </a:lnTo>
                <a:lnTo>
                  <a:pt x="322" y="2298"/>
                </a:lnTo>
                <a:lnTo>
                  <a:pt x="292" y="2300"/>
                </a:lnTo>
                <a:lnTo>
                  <a:pt x="264" y="2304"/>
                </a:lnTo>
                <a:lnTo>
                  <a:pt x="250" y="2306"/>
                </a:lnTo>
                <a:lnTo>
                  <a:pt x="236" y="2310"/>
                </a:lnTo>
                <a:lnTo>
                  <a:pt x="208" y="2315"/>
                </a:lnTo>
                <a:lnTo>
                  <a:pt x="182" y="2321"/>
                </a:lnTo>
                <a:lnTo>
                  <a:pt x="156" y="2329"/>
                </a:lnTo>
                <a:lnTo>
                  <a:pt x="132" y="2336"/>
                </a:lnTo>
                <a:lnTo>
                  <a:pt x="108" y="2346"/>
                </a:lnTo>
                <a:lnTo>
                  <a:pt x="97" y="2350"/>
                </a:lnTo>
                <a:lnTo>
                  <a:pt x="86" y="2355"/>
                </a:lnTo>
                <a:lnTo>
                  <a:pt x="66" y="2365"/>
                </a:lnTo>
                <a:lnTo>
                  <a:pt x="47" y="2375"/>
                </a:lnTo>
                <a:lnTo>
                  <a:pt x="29" y="2387"/>
                </a:lnTo>
                <a:lnTo>
                  <a:pt x="21" y="2392"/>
                </a:lnTo>
                <a:lnTo>
                  <a:pt x="14" y="2398"/>
                </a:lnTo>
                <a:lnTo>
                  <a:pt x="0" y="2411"/>
                </a:lnTo>
                <a:lnTo>
                  <a:pt x="35" y="2415"/>
                </a:lnTo>
                <a:lnTo>
                  <a:pt x="69" y="2421"/>
                </a:lnTo>
                <a:lnTo>
                  <a:pt x="102" y="2428"/>
                </a:lnTo>
                <a:lnTo>
                  <a:pt x="134" y="2436"/>
                </a:lnTo>
                <a:lnTo>
                  <a:pt x="150" y="2440"/>
                </a:lnTo>
                <a:lnTo>
                  <a:pt x="166" y="2446"/>
                </a:lnTo>
                <a:lnTo>
                  <a:pt x="197" y="2456"/>
                </a:lnTo>
                <a:lnTo>
                  <a:pt x="212" y="2462"/>
                </a:lnTo>
                <a:lnTo>
                  <a:pt x="226" y="2468"/>
                </a:lnTo>
                <a:lnTo>
                  <a:pt x="241" y="2474"/>
                </a:lnTo>
                <a:lnTo>
                  <a:pt x="256" y="2482"/>
                </a:lnTo>
                <a:lnTo>
                  <a:pt x="270" y="2488"/>
                </a:lnTo>
                <a:lnTo>
                  <a:pt x="285" y="2496"/>
                </a:lnTo>
                <a:lnTo>
                  <a:pt x="299" y="2504"/>
                </a:lnTo>
                <a:lnTo>
                  <a:pt x="313" y="2512"/>
                </a:lnTo>
                <a:lnTo>
                  <a:pt x="326" y="2520"/>
                </a:lnTo>
                <a:lnTo>
                  <a:pt x="340" y="2530"/>
                </a:lnTo>
                <a:lnTo>
                  <a:pt x="354" y="2538"/>
                </a:lnTo>
                <a:lnTo>
                  <a:pt x="367" y="2548"/>
                </a:lnTo>
                <a:lnTo>
                  <a:pt x="393" y="2568"/>
                </a:lnTo>
                <a:lnTo>
                  <a:pt x="419" y="2589"/>
                </a:lnTo>
                <a:lnTo>
                  <a:pt x="432" y="2601"/>
                </a:lnTo>
                <a:lnTo>
                  <a:pt x="444" y="2612"/>
                </a:lnTo>
                <a:lnTo>
                  <a:pt x="457" y="2624"/>
                </a:lnTo>
                <a:lnTo>
                  <a:pt x="470" y="2636"/>
                </a:lnTo>
                <a:lnTo>
                  <a:pt x="482" y="2649"/>
                </a:lnTo>
                <a:lnTo>
                  <a:pt x="494" y="2661"/>
                </a:lnTo>
                <a:lnTo>
                  <a:pt x="518" y="2689"/>
                </a:lnTo>
                <a:lnTo>
                  <a:pt x="530" y="2703"/>
                </a:lnTo>
                <a:lnTo>
                  <a:pt x="542" y="2718"/>
                </a:lnTo>
                <a:lnTo>
                  <a:pt x="566" y="2748"/>
                </a:lnTo>
                <a:lnTo>
                  <a:pt x="589" y="2780"/>
                </a:lnTo>
                <a:lnTo>
                  <a:pt x="611" y="2812"/>
                </a:lnTo>
                <a:lnTo>
                  <a:pt x="634" y="2848"/>
                </a:lnTo>
                <a:lnTo>
                  <a:pt x="656" y="2884"/>
                </a:lnTo>
                <a:lnTo>
                  <a:pt x="678" y="2922"/>
                </a:lnTo>
                <a:lnTo>
                  <a:pt x="701" y="2961"/>
                </a:lnTo>
                <a:lnTo>
                  <a:pt x="723" y="3003"/>
                </a:lnTo>
                <a:lnTo>
                  <a:pt x="744" y="3045"/>
                </a:lnTo>
                <a:lnTo>
                  <a:pt x="766" y="3090"/>
                </a:lnTo>
                <a:lnTo>
                  <a:pt x="788" y="3136"/>
                </a:lnTo>
                <a:lnTo>
                  <a:pt x="810" y="3184"/>
                </a:lnTo>
                <a:lnTo>
                  <a:pt x="831" y="3234"/>
                </a:lnTo>
                <a:lnTo>
                  <a:pt x="857" y="3290"/>
                </a:lnTo>
                <a:lnTo>
                  <a:pt x="871" y="3319"/>
                </a:lnTo>
                <a:lnTo>
                  <a:pt x="883" y="3346"/>
                </a:lnTo>
                <a:lnTo>
                  <a:pt x="898" y="3374"/>
                </a:lnTo>
                <a:lnTo>
                  <a:pt x="913" y="3402"/>
                </a:lnTo>
                <a:lnTo>
                  <a:pt x="928" y="3428"/>
                </a:lnTo>
                <a:lnTo>
                  <a:pt x="944" y="3455"/>
                </a:lnTo>
                <a:lnTo>
                  <a:pt x="961" y="3480"/>
                </a:lnTo>
                <a:lnTo>
                  <a:pt x="978" y="3506"/>
                </a:lnTo>
                <a:lnTo>
                  <a:pt x="996" y="3530"/>
                </a:lnTo>
                <a:lnTo>
                  <a:pt x="1015" y="3555"/>
                </a:lnTo>
                <a:lnTo>
                  <a:pt x="1034" y="3578"/>
                </a:lnTo>
                <a:lnTo>
                  <a:pt x="1056" y="3600"/>
                </a:lnTo>
                <a:lnTo>
                  <a:pt x="1066" y="3612"/>
                </a:lnTo>
                <a:lnTo>
                  <a:pt x="1077" y="3623"/>
                </a:lnTo>
                <a:lnTo>
                  <a:pt x="1099" y="3644"/>
                </a:lnTo>
                <a:lnTo>
                  <a:pt x="1123" y="3664"/>
                </a:lnTo>
                <a:lnTo>
                  <a:pt x="1147" y="3683"/>
                </a:lnTo>
                <a:lnTo>
                  <a:pt x="1160" y="3693"/>
                </a:lnTo>
                <a:lnTo>
                  <a:pt x="1173" y="3701"/>
                </a:lnTo>
                <a:lnTo>
                  <a:pt x="1199" y="3719"/>
                </a:lnTo>
                <a:lnTo>
                  <a:pt x="1213" y="3728"/>
                </a:lnTo>
                <a:lnTo>
                  <a:pt x="1227" y="3735"/>
                </a:lnTo>
                <a:lnTo>
                  <a:pt x="1241" y="3743"/>
                </a:lnTo>
                <a:lnTo>
                  <a:pt x="1255" y="3750"/>
                </a:lnTo>
                <a:lnTo>
                  <a:pt x="1286" y="3764"/>
                </a:lnTo>
                <a:lnTo>
                  <a:pt x="1301" y="3772"/>
                </a:lnTo>
                <a:lnTo>
                  <a:pt x="1317" y="3778"/>
                </a:lnTo>
                <a:lnTo>
                  <a:pt x="1334" y="3783"/>
                </a:lnTo>
                <a:lnTo>
                  <a:pt x="1350" y="3789"/>
                </a:lnTo>
                <a:lnTo>
                  <a:pt x="1367" y="3794"/>
                </a:lnTo>
                <a:lnTo>
                  <a:pt x="1385" y="3799"/>
                </a:lnTo>
                <a:lnTo>
                  <a:pt x="1402" y="3803"/>
                </a:lnTo>
                <a:lnTo>
                  <a:pt x="1420" y="3808"/>
                </a:lnTo>
                <a:lnTo>
                  <a:pt x="1438" y="3812"/>
                </a:lnTo>
                <a:lnTo>
                  <a:pt x="1457" y="3815"/>
                </a:lnTo>
                <a:lnTo>
                  <a:pt x="1496" y="3822"/>
                </a:lnTo>
                <a:lnTo>
                  <a:pt x="1516" y="3824"/>
                </a:lnTo>
                <a:lnTo>
                  <a:pt x="1536" y="3826"/>
                </a:lnTo>
                <a:lnTo>
                  <a:pt x="1556" y="3828"/>
                </a:lnTo>
                <a:lnTo>
                  <a:pt x="1578" y="3829"/>
                </a:lnTo>
                <a:lnTo>
                  <a:pt x="1599" y="3830"/>
                </a:lnTo>
                <a:lnTo>
                  <a:pt x="1621" y="3830"/>
                </a:lnTo>
                <a:lnTo>
                  <a:pt x="1641" y="3830"/>
                </a:lnTo>
                <a:lnTo>
                  <a:pt x="1663" y="3830"/>
                </a:lnTo>
                <a:lnTo>
                  <a:pt x="1684" y="3828"/>
                </a:lnTo>
                <a:lnTo>
                  <a:pt x="1705" y="3827"/>
                </a:lnTo>
                <a:lnTo>
                  <a:pt x="1750" y="3823"/>
                </a:lnTo>
                <a:lnTo>
                  <a:pt x="1795" y="3818"/>
                </a:lnTo>
                <a:lnTo>
                  <a:pt x="1842" y="3813"/>
                </a:lnTo>
                <a:lnTo>
                  <a:pt x="1889" y="3809"/>
                </a:lnTo>
                <a:lnTo>
                  <a:pt x="1936" y="3806"/>
                </a:lnTo>
                <a:lnTo>
                  <a:pt x="1984" y="3802"/>
                </a:lnTo>
                <a:lnTo>
                  <a:pt x="2007" y="3802"/>
                </a:lnTo>
                <a:lnTo>
                  <a:pt x="2030" y="3802"/>
                </a:lnTo>
                <a:lnTo>
                  <a:pt x="2053" y="3803"/>
                </a:lnTo>
                <a:lnTo>
                  <a:pt x="2076" y="3804"/>
                </a:lnTo>
                <a:lnTo>
                  <a:pt x="2098" y="3807"/>
                </a:lnTo>
                <a:lnTo>
                  <a:pt x="2121" y="3810"/>
                </a:lnTo>
                <a:lnTo>
                  <a:pt x="2143" y="3814"/>
                </a:lnTo>
                <a:lnTo>
                  <a:pt x="2164" y="3819"/>
                </a:lnTo>
                <a:lnTo>
                  <a:pt x="2175" y="3822"/>
                </a:lnTo>
                <a:lnTo>
                  <a:pt x="2186" y="3825"/>
                </a:lnTo>
                <a:lnTo>
                  <a:pt x="2207" y="3832"/>
                </a:lnTo>
                <a:lnTo>
                  <a:pt x="2227" y="3841"/>
                </a:lnTo>
                <a:lnTo>
                  <a:pt x="2237" y="3845"/>
                </a:lnTo>
                <a:lnTo>
                  <a:pt x="2246" y="3850"/>
                </a:lnTo>
                <a:lnTo>
                  <a:pt x="2256" y="3856"/>
                </a:lnTo>
                <a:lnTo>
                  <a:pt x="2265" y="3861"/>
                </a:lnTo>
                <a:lnTo>
                  <a:pt x="2283" y="3874"/>
                </a:lnTo>
                <a:lnTo>
                  <a:pt x="2293" y="3880"/>
                </a:lnTo>
                <a:lnTo>
                  <a:pt x="2301" y="3887"/>
                </a:lnTo>
                <a:lnTo>
                  <a:pt x="2310" y="3895"/>
                </a:lnTo>
                <a:lnTo>
                  <a:pt x="2318" y="3902"/>
                </a:lnTo>
                <a:lnTo>
                  <a:pt x="2327" y="3910"/>
                </a:lnTo>
                <a:lnTo>
                  <a:pt x="2334" y="3917"/>
                </a:lnTo>
                <a:lnTo>
                  <a:pt x="2341" y="3926"/>
                </a:lnTo>
                <a:lnTo>
                  <a:pt x="2348" y="3933"/>
                </a:lnTo>
                <a:lnTo>
                  <a:pt x="2361" y="3949"/>
                </a:lnTo>
                <a:lnTo>
                  <a:pt x="2373" y="3965"/>
                </a:lnTo>
                <a:lnTo>
                  <a:pt x="2383" y="3982"/>
                </a:lnTo>
                <a:lnTo>
                  <a:pt x="2393" y="3998"/>
                </a:lnTo>
                <a:lnTo>
                  <a:pt x="2401" y="4015"/>
                </a:lnTo>
                <a:lnTo>
                  <a:pt x="2409" y="4032"/>
                </a:lnTo>
                <a:lnTo>
                  <a:pt x="2416" y="4049"/>
                </a:lnTo>
                <a:lnTo>
                  <a:pt x="2422" y="4066"/>
                </a:lnTo>
                <a:lnTo>
                  <a:pt x="2428" y="4084"/>
                </a:lnTo>
                <a:lnTo>
                  <a:pt x="2432" y="4101"/>
                </a:lnTo>
                <a:lnTo>
                  <a:pt x="2438" y="4119"/>
                </a:lnTo>
                <a:lnTo>
                  <a:pt x="2441" y="4137"/>
                </a:lnTo>
                <a:lnTo>
                  <a:pt x="2448" y="4172"/>
                </a:lnTo>
                <a:lnTo>
                  <a:pt x="2453" y="4209"/>
                </a:lnTo>
                <a:lnTo>
                  <a:pt x="2459" y="4244"/>
                </a:lnTo>
                <a:lnTo>
                  <a:pt x="2464" y="4280"/>
                </a:lnTo>
                <a:lnTo>
                  <a:pt x="2469" y="4315"/>
                </a:lnTo>
                <a:lnTo>
                  <a:pt x="2477" y="4350"/>
                </a:lnTo>
                <a:lnTo>
                  <a:pt x="2481" y="4367"/>
                </a:lnTo>
                <a:lnTo>
                  <a:pt x="2485" y="4384"/>
                </a:lnTo>
                <a:lnTo>
                  <a:pt x="2490" y="4401"/>
                </a:lnTo>
                <a:lnTo>
                  <a:pt x="2495" y="4417"/>
                </a:lnTo>
                <a:lnTo>
                  <a:pt x="2501" y="4434"/>
                </a:lnTo>
                <a:lnTo>
                  <a:pt x="2509" y="4450"/>
                </a:lnTo>
                <a:lnTo>
                  <a:pt x="2518" y="4470"/>
                </a:lnTo>
                <a:lnTo>
                  <a:pt x="2528" y="4489"/>
                </a:lnTo>
                <a:lnTo>
                  <a:pt x="2538" y="4508"/>
                </a:lnTo>
                <a:lnTo>
                  <a:pt x="2550" y="4526"/>
                </a:lnTo>
                <a:lnTo>
                  <a:pt x="2562" y="4545"/>
                </a:lnTo>
                <a:lnTo>
                  <a:pt x="2575" y="4562"/>
                </a:lnTo>
                <a:lnTo>
                  <a:pt x="2588" y="4577"/>
                </a:lnTo>
                <a:lnTo>
                  <a:pt x="2602" y="4593"/>
                </a:lnTo>
                <a:lnTo>
                  <a:pt x="2617" y="4608"/>
                </a:lnTo>
                <a:lnTo>
                  <a:pt x="2633" y="4623"/>
                </a:lnTo>
                <a:lnTo>
                  <a:pt x="2649" y="4637"/>
                </a:lnTo>
                <a:lnTo>
                  <a:pt x="2667" y="4651"/>
                </a:lnTo>
                <a:lnTo>
                  <a:pt x="2684" y="4664"/>
                </a:lnTo>
                <a:lnTo>
                  <a:pt x="2703" y="4676"/>
                </a:lnTo>
                <a:lnTo>
                  <a:pt x="2723" y="4688"/>
                </a:lnTo>
                <a:lnTo>
                  <a:pt x="2744" y="4699"/>
                </a:lnTo>
                <a:lnTo>
                  <a:pt x="2765" y="4709"/>
                </a:lnTo>
                <a:lnTo>
                  <a:pt x="2787" y="4719"/>
                </a:lnTo>
                <a:lnTo>
                  <a:pt x="2811" y="4728"/>
                </a:lnTo>
                <a:lnTo>
                  <a:pt x="2835" y="4737"/>
                </a:lnTo>
                <a:lnTo>
                  <a:pt x="2860" y="4745"/>
                </a:lnTo>
                <a:lnTo>
                  <a:pt x="2886" y="4753"/>
                </a:lnTo>
                <a:lnTo>
                  <a:pt x="2913" y="4760"/>
                </a:lnTo>
                <a:lnTo>
                  <a:pt x="2941" y="4767"/>
                </a:lnTo>
                <a:lnTo>
                  <a:pt x="2970" y="4773"/>
                </a:lnTo>
                <a:lnTo>
                  <a:pt x="3000" y="4778"/>
                </a:lnTo>
                <a:lnTo>
                  <a:pt x="3015" y="4781"/>
                </a:lnTo>
                <a:lnTo>
                  <a:pt x="3031" y="4784"/>
                </a:lnTo>
                <a:lnTo>
                  <a:pt x="3063" y="4788"/>
                </a:lnTo>
                <a:lnTo>
                  <a:pt x="3097" y="4791"/>
                </a:lnTo>
                <a:lnTo>
                  <a:pt x="3114" y="4793"/>
                </a:lnTo>
                <a:lnTo>
                  <a:pt x="3131" y="4794"/>
                </a:lnTo>
                <a:lnTo>
                  <a:pt x="3166" y="4798"/>
                </a:lnTo>
                <a:lnTo>
                  <a:pt x="3202" y="4800"/>
                </a:lnTo>
                <a:lnTo>
                  <a:pt x="3186" y="4812"/>
                </a:lnTo>
                <a:lnTo>
                  <a:pt x="3170" y="4824"/>
                </a:lnTo>
                <a:lnTo>
                  <a:pt x="3153" y="4836"/>
                </a:lnTo>
                <a:lnTo>
                  <a:pt x="3136" y="4846"/>
                </a:lnTo>
                <a:lnTo>
                  <a:pt x="3118" y="4856"/>
                </a:lnTo>
                <a:lnTo>
                  <a:pt x="3099" y="4866"/>
                </a:lnTo>
                <a:lnTo>
                  <a:pt x="3080" y="4874"/>
                </a:lnTo>
                <a:lnTo>
                  <a:pt x="3059" y="4883"/>
                </a:lnTo>
                <a:lnTo>
                  <a:pt x="3039" y="4890"/>
                </a:lnTo>
                <a:lnTo>
                  <a:pt x="3019" y="4898"/>
                </a:lnTo>
                <a:lnTo>
                  <a:pt x="2998" y="4904"/>
                </a:lnTo>
                <a:lnTo>
                  <a:pt x="2976" y="4909"/>
                </a:lnTo>
                <a:lnTo>
                  <a:pt x="2954" y="4916"/>
                </a:lnTo>
                <a:lnTo>
                  <a:pt x="2932" y="4920"/>
                </a:lnTo>
                <a:lnTo>
                  <a:pt x="2909" y="4924"/>
                </a:lnTo>
                <a:lnTo>
                  <a:pt x="2886" y="4928"/>
                </a:lnTo>
                <a:lnTo>
                  <a:pt x="2863" y="4932"/>
                </a:lnTo>
                <a:lnTo>
                  <a:pt x="2839" y="4934"/>
                </a:lnTo>
                <a:lnTo>
                  <a:pt x="2816" y="4936"/>
                </a:lnTo>
                <a:lnTo>
                  <a:pt x="2791" y="4938"/>
                </a:lnTo>
                <a:lnTo>
                  <a:pt x="2767" y="4939"/>
                </a:lnTo>
                <a:lnTo>
                  <a:pt x="2743" y="4940"/>
                </a:lnTo>
                <a:lnTo>
                  <a:pt x="2693" y="4940"/>
                </a:lnTo>
                <a:lnTo>
                  <a:pt x="2668" y="4939"/>
                </a:lnTo>
                <a:lnTo>
                  <a:pt x="2643" y="4938"/>
                </a:lnTo>
                <a:lnTo>
                  <a:pt x="2618" y="4937"/>
                </a:lnTo>
                <a:lnTo>
                  <a:pt x="2593" y="4935"/>
                </a:lnTo>
                <a:lnTo>
                  <a:pt x="2567" y="4933"/>
                </a:lnTo>
                <a:lnTo>
                  <a:pt x="2542" y="4929"/>
                </a:lnTo>
                <a:lnTo>
                  <a:pt x="2491" y="4922"/>
                </a:lnTo>
                <a:lnTo>
                  <a:pt x="2441" y="4913"/>
                </a:lnTo>
                <a:lnTo>
                  <a:pt x="2391" y="4904"/>
                </a:lnTo>
                <a:lnTo>
                  <a:pt x="2365" y="4898"/>
                </a:lnTo>
                <a:lnTo>
                  <a:pt x="2341" y="4892"/>
                </a:lnTo>
                <a:lnTo>
                  <a:pt x="2316" y="4885"/>
                </a:lnTo>
                <a:lnTo>
                  <a:pt x="2292" y="4878"/>
                </a:lnTo>
                <a:lnTo>
                  <a:pt x="2268" y="4871"/>
                </a:lnTo>
                <a:lnTo>
                  <a:pt x="2244" y="4864"/>
                </a:lnTo>
                <a:lnTo>
                  <a:pt x="2221" y="4856"/>
                </a:lnTo>
                <a:lnTo>
                  <a:pt x="2197" y="4849"/>
                </a:lnTo>
                <a:lnTo>
                  <a:pt x="2152" y="4831"/>
                </a:lnTo>
                <a:lnTo>
                  <a:pt x="2129" y="4822"/>
                </a:lnTo>
                <a:lnTo>
                  <a:pt x="2107" y="4812"/>
                </a:lnTo>
                <a:lnTo>
                  <a:pt x="2086" y="4803"/>
                </a:lnTo>
                <a:lnTo>
                  <a:pt x="2064" y="4793"/>
                </a:lnTo>
                <a:lnTo>
                  <a:pt x="2024" y="4772"/>
                </a:lnTo>
                <a:lnTo>
                  <a:pt x="2004" y="4761"/>
                </a:lnTo>
                <a:lnTo>
                  <a:pt x="1985" y="4751"/>
                </a:lnTo>
                <a:lnTo>
                  <a:pt x="1967" y="4740"/>
                </a:lnTo>
                <a:lnTo>
                  <a:pt x="1949" y="4728"/>
                </a:lnTo>
                <a:lnTo>
                  <a:pt x="1930" y="4717"/>
                </a:lnTo>
                <a:lnTo>
                  <a:pt x="1913" y="4705"/>
                </a:lnTo>
                <a:lnTo>
                  <a:pt x="1897" y="4692"/>
                </a:lnTo>
                <a:lnTo>
                  <a:pt x="1882" y="4681"/>
                </a:lnTo>
                <a:lnTo>
                  <a:pt x="1867" y="4668"/>
                </a:lnTo>
                <a:lnTo>
                  <a:pt x="1852" y="4655"/>
                </a:lnTo>
                <a:lnTo>
                  <a:pt x="1839" y="4642"/>
                </a:lnTo>
                <a:lnTo>
                  <a:pt x="1826" y="4630"/>
                </a:lnTo>
                <a:lnTo>
                  <a:pt x="1827" y="4663"/>
                </a:lnTo>
                <a:lnTo>
                  <a:pt x="1831" y="4694"/>
                </a:lnTo>
                <a:lnTo>
                  <a:pt x="1834" y="4727"/>
                </a:lnTo>
                <a:lnTo>
                  <a:pt x="1838" y="4759"/>
                </a:lnTo>
                <a:lnTo>
                  <a:pt x="1843" y="4792"/>
                </a:lnTo>
                <a:lnTo>
                  <a:pt x="1850" y="4824"/>
                </a:lnTo>
                <a:lnTo>
                  <a:pt x="1856" y="4856"/>
                </a:lnTo>
                <a:lnTo>
                  <a:pt x="1863" y="4887"/>
                </a:lnTo>
                <a:lnTo>
                  <a:pt x="1871" y="4919"/>
                </a:lnTo>
                <a:lnTo>
                  <a:pt x="1880" y="4950"/>
                </a:lnTo>
                <a:lnTo>
                  <a:pt x="1890" y="4980"/>
                </a:lnTo>
                <a:lnTo>
                  <a:pt x="1901" y="5010"/>
                </a:lnTo>
                <a:lnTo>
                  <a:pt x="1911" y="5040"/>
                </a:lnTo>
                <a:lnTo>
                  <a:pt x="1923" y="5070"/>
                </a:lnTo>
                <a:lnTo>
                  <a:pt x="1936" y="5100"/>
                </a:lnTo>
                <a:lnTo>
                  <a:pt x="1950" y="5128"/>
                </a:lnTo>
                <a:lnTo>
                  <a:pt x="1963" y="5157"/>
                </a:lnTo>
                <a:lnTo>
                  <a:pt x="1979" y="5185"/>
                </a:lnTo>
                <a:lnTo>
                  <a:pt x="1994" y="5212"/>
                </a:lnTo>
                <a:lnTo>
                  <a:pt x="2011" y="5239"/>
                </a:lnTo>
                <a:lnTo>
                  <a:pt x="2028" y="5265"/>
                </a:lnTo>
                <a:lnTo>
                  <a:pt x="2046" y="5292"/>
                </a:lnTo>
                <a:lnTo>
                  <a:pt x="2065" y="5318"/>
                </a:lnTo>
                <a:lnTo>
                  <a:pt x="2085" y="5342"/>
                </a:lnTo>
                <a:lnTo>
                  <a:pt x="2106" y="5366"/>
                </a:lnTo>
                <a:lnTo>
                  <a:pt x="2127" y="5391"/>
                </a:lnTo>
                <a:lnTo>
                  <a:pt x="2148" y="5414"/>
                </a:lnTo>
                <a:lnTo>
                  <a:pt x="2172" y="5437"/>
                </a:lnTo>
                <a:lnTo>
                  <a:pt x="2195" y="5458"/>
                </a:lnTo>
                <a:lnTo>
                  <a:pt x="2220" y="5479"/>
                </a:lnTo>
                <a:lnTo>
                  <a:pt x="2244" y="5500"/>
                </a:lnTo>
                <a:lnTo>
                  <a:pt x="2270" y="5520"/>
                </a:lnTo>
                <a:lnTo>
                  <a:pt x="2296" y="5539"/>
                </a:lnTo>
                <a:lnTo>
                  <a:pt x="2324" y="5558"/>
                </a:lnTo>
                <a:lnTo>
                  <a:pt x="2352" y="5575"/>
                </a:lnTo>
                <a:lnTo>
                  <a:pt x="2381" y="5592"/>
                </a:lnTo>
                <a:lnTo>
                  <a:pt x="2411" y="5608"/>
                </a:lnTo>
                <a:lnTo>
                  <a:pt x="2442" y="5623"/>
                </a:lnTo>
                <a:lnTo>
                  <a:pt x="2473" y="5638"/>
                </a:lnTo>
                <a:lnTo>
                  <a:pt x="2504" y="5650"/>
                </a:lnTo>
                <a:lnTo>
                  <a:pt x="2537" y="5663"/>
                </a:lnTo>
                <a:lnTo>
                  <a:pt x="2571" y="5675"/>
                </a:lnTo>
                <a:lnTo>
                  <a:pt x="2605" y="5685"/>
                </a:lnTo>
                <a:lnTo>
                  <a:pt x="2641" y="5696"/>
                </a:lnTo>
                <a:lnTo>
                  <a:pt x="2677" y="5705"/>
                </a:lnTo>
                <a:lnTo>
                  <a:pt x="2714" y="5712"/>
                </a:lnTo>
                <a:lnTo>
                  <a:pt x="2751" y="5719"/>
                </a:lnTo>
                <a:lnTo>
                  <a:pt x="2789" y="5725"/>
                </a:lnTo>
                <a:lnTo>
                  <a:pt x="2829" y="5730"/>
                </a:lnTo>
                <a:lnTo>
                  <a:pt x="2868" y="5733"/>
                </a:lnTo>
                <a:lnTo>
                  <a:pt x="2909" y="5736"/>
                </a:lnTo>
                <a:lnTo>
                  <a:pt x="2951" y="5738"/>
                </a:lnTo>
                <a:lnTo>
                  <a:pt x="2993" y="5738"/>
                </a:lnTo>
                <a:lnTo>
                  <a:pt x="3036" y="5738"/>
                </a:lnTo>
                <a:lnTo>
                  <a:pt x="3080" y="5735"/>
                </a:lnTo>
                <a:lnTo>
                  <a:pt x="3124" y="5732"/>
                </a:lnTo>
                <a:lnTo>
                  <a:pt x="3170" y="5728"/>
                </a:lnTo>
                <a:lnTo>
                  <a:pt x="3217" y="5723"/>
                </a:lnTo>
                <a:lnTo>
                  <a:pt x="3263" y="5716"/>
                </a:lnTo>
                <a:lnTo>
                  <a:pt x="3311" y="5708"/>
                </a:lnTo>
                <a:lnTo>
                  <a:pt x="3360" y="5699"/>
                </a:lnTo>
                <a:lnTo>
                  <a:pt x="3409" y="5689"/>
                </a:lnTo>
                <a:lnTo>
                  <a:pt x="3459" y="5676"/>
                </a:lnTo>
                <a:lnTo>
                  <a:pt x="3510" y="5663"/>
                </a:lnTo>
                <a:lnTo>
                  <a:pt x="3546" y="5655"/>
                </a:lnTo>
                <a:lnTo>
                  <a:pt x="3563" y="5651"/>
                </a:lnTo>
                <a:lnTo>
                  <a:pt x="3579" y="5648"/>
                </a:lnTo>
                <a:lnTo>
                  <a:pt x="3596" y="5645"/>
                </a:lnTo>
                <a:lnTo>
                  <a:pt x="3612" y="5643"/>
                </a:lnTo>
                <a:lnTo>
                  <a:pt x="3643" y="5641"/>
                </a:lnTo>
                <a:lnTo>
                  <a:pt x="3673" y="5641"/>
                </a:lnTo>
                <a:lnTo>
                  <a:pt x="3688" y="5642"/>
                </a:lnTo>
                <a:lnTo>
                  <a:pt x="3701" y="5644"/>
                </a:lnTo>
                <a:lnTo>
                  <a:pt x="3715" y="5646"/>
                </a:lnTo>
                <a:lnTo>
                  <a:pt x="3729" y="5649"/>
                </a:lnTo>
                <a:lnTo>
                  <a:pt x="3742" y="5652"/>
                </a:lnTo>
                <a:lnTo>
                  <a:pt x="3755" y="5657"/>
                </a:lnTo>
                <a:lnTo>
                  <a:pt x="3767" y="5662"/>
                </a:lnTo>
                <a:lnTo>
                  <a:pt x="3779" y="5667"/>
                </a:lnTo>
                <a:lnTo>
                  <a:pt x="3791" y="5674"/>
                </a:lnTo>
                <a:lnTo>
                  <a:pt x="3802" y="5681"/>
                </a:lnTo>
                <a:lnTo>
                  <a:pt x="3813" y="5690"/>
                </a:lnTo>
                <a:lnTo>
                  <a:pt x="3824" y="5698"/>
                </a:lnTo>
                <a:lnTo>
                  <a:pt x="3834" y="5708"/>
                </a:lnTo>
                <a:lnTo>
                  <a:pt x="3844" y="5718"/>
                </a:lnTo>
                <a:lnTo>
                  <a:pt x="3853" y="5730"/>
                </a:lnTo>
                <a:lnTo>
                  <a:pt x="3863" y="5742"/>
                </a:lnTo>
                <a:lnTo>
                  <a:pt x="3872" y="5756"/>
                </a:lnTo>
                <a:lnTo>
                  <a:pt x="3880" y="5769"/>
                </a:lnTo>
                <a:lnTo>
                  <a:pt x="3889" y="5784"/>
                </a:lnTo>
                <a:lnTo>
                  <a:pt x="3896" y="5799"/>
                </a:lnTo>
                <a:lnTo>
                  <a:pt x="3903" y="5816"/>
                </a:lnTo>
                <a:lnTo>
                  <a:pt x="3911" y="5834"/>
                </a:lnTo>
                <a:lnTo>
                  <a:pt x="3920" y="5858"/>
                </a:lnTo>
                <a:lnTo>
                  <a:pt x="3931" y="5881"/>
                </a:lnTo>
                <a:lnTo>
                  <a:pt x="3943" y="5902"/>
                </a:lnTo>
                <a:lnTo>
                  <a:pt x="3954" y="5924"/>
                </a:lnTo>
                <a:lnTo>
                  <a:pt x="3967" y="5943"/>
                </a:lnTo>
                <a:lnTo>
                  <a:pt x="3974" y="5951"/>
                </a:lnTo>
                <a:lnTo>
                  <a:pt x="3981" y="5961"/>
                </a:lnTo>
                <a:lnTo>
                  <a:pt x="3995" y="5978"/>
                </a:lnTo>
                <a:lnTo>
                  <a:pt x="4010" y="5994"/>
                </a:lnTo>
                <a:lnTo>
                  <a:pt x="4025" y="6009"/>
                </a:lnTo>
                <a:lnTo>
                  <a:pt x="4041" y="6022"/>
                </a:lnTo>
                <a:lnTo>
                  <a:pt x="4049" y="6029"/>
                </a:lnTo>
                <a:lnTo>
                  <a:pt x="4058" y="6035"/>
                </a:lnTo>
                <a:lnTo>
                  <a:pt x="4075" y="6047"/>
                </a:lnTo>
                <a:lnTo>
                  <a:pt x="4092" y="6058"/>
                </a:lnTo>
                <a:lnTo>
                  <a:pt x="4110" y="6067"/>
                </a:lnTo>
                <a:lnTo>
                  <a:pt x="4128" y="6076"/>
                </a:lnTo>
                <a:lnTo>
                  <a:pt x="4147" y="6084"/>
                </a:lnTo>
                <a:lnTo>
                  <a:pt x="4155" y="6088"/>
                </a:lnTo>
                <a:lnTo>
                  <a:pt x="4165" y="6092"/>
                </a:lnTo>
                <a:lnTo>
                  <a:pt x="4185" y="6098"/>
                </a:lnTo>
                <a:lnTo>
                  <a:pt x="4204" y="6103"/>
                </a:lnTo>
                <a:lnTo>
                  <a:pt x="4224" y="6108"/>
                </a:lnTo>
                <a:lnTo>
                  <a:pt x="4245" y="6112"/>
                </a:lnTo>
                <a:lnTo>
                  <a:pt x="4254" y="6114"/>
                </a:lnTo>
                <a:lnTo>
                  <a:pt x="4265" y="6115"/>
                </a:lnTo>
                <a:lnTo>
                  <a:pt x="4285" y="6118"/>
                </a:lnTo>
                <a:lnTo>
                  <a:pt x="4306" y="6120"/>
                </a:lnTo>
                <a:lnTo>
                  <a:pt x="4328" y="6121"/>
                </a:lnTo>
                <a:lnTo>
                  <a:pt x="4349" y="6122"/>
                </a:lnTo>
                <a:lnTo>
                  <a:pt x="4369" y="6122"/>
                </a:lnTo>
                <a:lnTo>
                  <a:pt x="4390" y="6121"/>
                </a:lnTo>
                <a:lnTo>
                  <a:pt x="4433" y="6119"/>
                </a:lnTo>
                <a:lnTo>
                  <a:pt x="4454" y="6117"/>
                </a:lnTo>
                <a:lnTo>
                  <a:pt x="4475" y="6115"/>
                </a:lnTo>
                <a:lnTo>
                  <a:pt x="4523" y="6110"/>
                </a:lnTo>
                <a:lnTo>
                  <a:pt x="4570" y="6104"/>
                </a:lnTo>
                <a:lnTo>
                  <a:pt x="4616" y="6101"/>
                </a:lnTo>
                <a:lnTo>
                  <a:pt x="4659" y="6099"/>
                </a:lnTo>
                <a:lnTo>
                  <a:pt x="4703" y="6098"/>
                </a:lnTo>
                <a:lnTo>
                  <a:pt x="4724" y="6097"/>
                </a:lnTo>
                <a:lnTo>
                  <a:pt x="4744" y="6097"/>
                </a:lnTo>
                <a:lnTo>
                  <a:pt x="4786" y="6098"/>
                </a:lnTo>
                <a:lnTo>
                  <a:pt x="4826" y="6100"/>
                </a:lnTo>
                <a:lnTo>
                  <a:pt x="4865" y="6102"/>
                </a:lnTo>
                <a:lnTo>
                  <a:pt x="4885" y="6104"/>
                </a:lnTo>
                <a:lnTo>
                  <a:pt x="4904" y="6106"/>
                </a:lnTo>
                <a:lnTo>
                  <a:pt x="4941" y="6112"/>
                </a:lnTo>
                <a:lnTo>
                  <a:pt x="4978" y="6118"/>
                </a:lnTo>
                <a:lnTo>
                  <a:pt x="5013" y="6126"/>
                </a:lnTo>
                <a:lnTo>
                  <a:pt x="5031" y="6130"/>
                </a:lnTo>
                <a:lnTo>
                  <a:pt x="5048" y="6134"/>
                </a:lnTo>
                <a:lnTo>
                  <a:pt x="5083" y="6144"/>
                </a:lnTo>
                <a:lnTo>
                  <a:pt x="5100" y="6149"/>
                </a:lnTo>
                <a:lnTo>
                  <a:pt x="5116" y="6155"/>
                </a:lnTo>
                <a:lnTo>
                  <a:pt x="5150" y="6167"/>
                </a:lnTo>
                <a:lnTo>
                  <a:pt x="5166" y="6175"/>
                </a:lnTo>
                <a:lnTo>
                  <a:pt x="5182" y="6181"/>
                </a:lnTo>
                <a:lnTo>
                  <a:pt x="5198" y="6188"/>
                </a:lnTo>
                <a:lnTo>
                  <a:pt x="5214" y="6196"/>
                </a:lnTo>
                <a:lnTo>
                  <a:pt x="5230" y="6203"/>
                </a:lnTo>
                <a:lnTo>
                  <a:pt x="5246" y="6212"/>
                </a:lnTo>
                <a:lnTo>
                  <a:pt x="5277" y="6229"/>
                </a:lnTo>
                <a:lnTo>
                  <a:pt x="5307" y="6248"/>
                </a:lnTo>
                <a:lnTo>
                  <a:pt x="5337" y="6268"/>
                </a:lnTo>
                <a:lnTo>
                  <a:pt x="5366" y="6289"/>
                </a:lnTo>
                <a:lnTo>
                  <a:pt x="5396" y="6312"/>
                </a:lnTo>
                <a:lnTo>
                  <a:pt x="5411" y="6323"/>
                </a:lnTo>
                <a:lnTo>
                  <a:pt x="5425" y="6336"/>
                </a:lnTo>
                <a:lnTo>
                  <a:pt x="5453" y="6362"/>
                </a:lnTo>
                <a:lnTo>
                  <a:pt x="5482" y="6388"/>
                </a:lnTo>
                <a:lnTo>
                  <a:pt x="5496" y="6402"/>
                </a:lnTo>
                <a:lnTo>
                  <a:pt x="5510" y="6416"/>
                </a:lnTo>
                <a:lnTo>
                  <a:pt x="5538" y="6446"/>
                </a:lnTo>
                <a:lnTo>
                  <a:pt x="5566" y="6476"/>
                </a:lnTo>
                <a:lnTo>
                  <a:pt x="5594" y="6509"/>
                </a:lnTo>
                <a:lnTo>
                  <a:pt x="5597" y="6482"/>
                </a:lnTo>
                <a:lnTo>
                  <a:pt x="5599" y="6455"/>
                </a:lnTo>
                <a:lnTo>
                  <a:pt x="5600" y="6429"/>
                </a:lnTo>
                <a:lnTo>
                  <a:pt x="5601" y="6402"/>
                </a:lnTo>
                <a:lnTo>
                  <a:pt x="5601" y="6377"/>
                </a:lnTo>
                <a:lnTo>
                  <a:pt x="5600" y="6351"/>
                </a:lnTo>
                <a:lnTo>
                  <a:pt x="5599" y="6325"/>
                </a:lnTo>
                <a:lnTo>
                  <a:pt x="5597" y="6301"/>
                </a:lnTo>
                <a:lnTo>
                  <a:pt x="5595" y="6276"/>
                </a:lnTo>
                <a:lnTo>
                  <a:pt x="5592" y="6252"/>
                </a:lnTo>
                <a:lnTo>
                  <a:pt x="5588" y="6228"/>
                </a:lnTo>
                <a:lnTo>
                  <a:pt x="5584" y="6204"/>
                </a:lnTo>
                <a:lnTo>
                  <a:pt x="5579" y="6181"/>
                </a:lnTo>
                <a:lnTo>
                  <a:pt x="5573" y="6159"/>
                </a:lnTo>
                <a:lnTo>
                  <a:pt x="5568" y="6136"/>
                </a:lnTo>
                <a:lnTo>
                  <a:pt x="5562" y="6114"/>
                </a:lnTo>
                <a:lnTo>
                  <a:pt x="5555" y="6092"/>
                </a:lnTo>
                <a:lnTo>
                  <a:pt x="5548" y="6070"/>
                </a:lnTo>
                <a:lnTo>
                  <a:pt x="5540" y="6049"/>
                </a:lnTo>
                <a:lnTo>
                  <a:pt x="5532" y="6028"/>
                </a:lnTo>
                <a:lnTo>
                  <a:pt x="5525" y="6008"/>
                </a:lnTo>
                <a:lnTo>
                  <a:pt x="5515" y="5987"/>
                </a:lnTo>
                <a:lnTo>
                  <a:pt x="5506" y="5967"/>
                </a:lnTo>
                <a:lnTo>
                  <a:pt x="5497" y="5948"/>
                </a:lnTo>
                <a:lnTo>
                  <a:pt x="5486" y="5929"/>
                </a:lnTo>
                <a:lnTo>
                  <a:pt x="5477" y="5910"/>
                </a:lnTo>
                <a:lnTo>
                  <a:pt x="5466" y="5892"/>
                </a:lnTo>
                <a:lnTo>
                  <a:pt x="5454" y="5873"/>
                </a:lnTo>
                <a:lnTo>
                  <a:pt x="5444" y="5856"/>
                </a:lnTo>
                <a:lnTo>
                  <a:pt x="5432" y="5837"/>
                </a:lnTo>
                <a:lnTo>
                  <a:pt x="5420" y="5820"/>
                </a:lnTo>
                <a:lnTo>
                  <a:pt x="5409" y="5803"/>
                </a:lnTo>
                <a:lnTo>
                  <a:pt x="5383" y="5769"/>
                </a:lnTo>
                <a:lnTo>
                  <a:pt x="5358" y="5738"/>
                </a:lnTo>
                <a:lnTo>
                  <a:pt x="5331" y="5707"/>
                </a:lnTo>
                <a:lnTo>
                  <a:pt x="5318" y="5692"/>
                </a:lnTo>
                <a:lnTo>
                  <a:pt x="5304" y="5678"/>
                </a:lnTo>
                <a:lnTo>
                  <a:pt x="5277" y="5649"/>
                </a:lnTo>
                <a:lnTo>
                  <a:pt x="5249" y="5623"/>
                </a:lnTo>
                <a:lnTo>
                  <a:pt x="5222" y="5596"/>
                </a:lnTo>
                <a:lnTo>
                  <a:pt x="5193" y="5572"/>
                </a:lnTo>
                <a:lnTo>
                  <a:pt x="5164" y="5547"/>
                </a:lnTo>
                <a:lnTo>
                  <a:pt x="5137" y="5525"/>
                </a:lnTo>
                <a:lnTo>
                  <a:pt x="5109" y="5504"/>
                </a:lnTo>
                <a:lnTo>
                  <a:pt x="5081" y="5483"/>
                </a:lnTo>
                <a:lnTo>
                  <a:pt x="5054" y="5464"/>
                </a:lnTo>
                <a:lnTo>
                  <a:pt x="5027" y="5446"/>
                </a:lnTo>
                <a:lnTo>
                  <a:pt x="5002" y="5429"/>
                </a:lnTo>
                <a:lnTo>
                  <a:pt x="4976" y="5413"/>
                </a:lnTo>
                <a:lnTo>
                  <a:pt x="4954" y="5398"/>
                </a:lnTo>
                <a:lnTo>
                  <a:pt x="4942" y="5391"/>
                </a:lnTo>
                <a:lnTo>
                  <a:pt x="4931" y="5383"/>
                </a:lnTo>
                <a:lnTo>
                  <a:pt x="4911" y="5369"/>
                </a:lnTo>
                <a:lnTo>
                  <a:pt x="4892" y="5354"/>
                </a:lnTo>
                <a:lnTo>
                  <a:pt x="4884" y="5346"/>
                </a:lnTo>
                <a:lnTo>
                  <a:pt x="4874" y="5339"/>
                </a:lnTo>
                <a:lnTo>
                  <a:pt x="4857" y="5324"/>
                </a:lnTo>
                <a:lnTo>
                  <a:pt x="4842" y="5310"/>
                </a:lnTo>
                <a:lnTo>
                  <a:pt x="4827" y="5295"/>
                </a:lnTo>
                <a:lnTo>
                  <a:pt x="4813" y="5280"/>
                </a:lnTo>
                <a:lnTo>
                  <a:pt x="4801" y="5265"/>
                </a:lnTo>
                <a:lnTo>
                  <a:pt x="4789" y="5251"/>
                </a:lnTo>
                <a:lnTo>
                  <a:pt x="4778" y="5236"/>
                </a:lnTo>
                <a:lnTo>
                  <a:pt x="4769" y="5222"/>
                </a:lnTo>
                <a:lnTo>
                  <a:pt x="4759" y="5207"/>
                </a:lnTo>
                <a:lnTo>
                  <a:pt x="4752" y="5192"/>
                </a:lnTo>
                <a:lnTo>
                  <a:pt x="4744" y="5178"/>
                </a:lnTo>
                <a:lnTo>
                  <a:pt x="4737" y="5164"/>
                </a:lnTo>
                <a:lnTo>
                  <a:pt x="4732" y="5150"/>
                </a:lnTo>
                <a:lnTo>
                  <a:pt x="4725" y="5136"/>
                </a:lnTo>
                <a:lnTo>
                  <a:pt x="4721" y="5122"/>
                </a:lnTo>
                <a:lnTo>
                  <a:pt x="4713" y="5094"/>
                </a:lnTo>
                <a:lnTo>
                  <a:pt x="4710" y="5080"/>
                </a:lnTo>
                <a:lnTo>
                  <a:pt x="4707" y="5068"/>
                </a:lnTo>
                <a:lnTo>
                  <a:pt x="4703" y="5041"/>
                </a:lnTo>
                <a:lnTo>
                  <a:pt x="4702" y="5028"/>
                </a:lnTo>
                <a:lnTo>
                  <a:pt x="4700" y="5016"/>
                </a:lnTo>
                <a:lnTo>
                  <a:pt x="4699" y="4990"/>
                </a:lnTo>
                <a:lnTo>
                  <a:pt x="4697" y="4967"/>
                </a:lnTo>
                <a:lnTo>
                  <a:pt x="4715" y="4986"/>
                </a:lnTo>
                <a:lnTo>
                  <a:pt x="4733" y="5004"/>
                </a:lnTo>
                <a:lnTo>
                  <a:pt x="4750" y="5022"/>
                </a:lnTo>
                <a:lnTo>
                  <a:pt x="4768" y="5039"/>
                </a:lnTo>
                <a:lnTo>
                  <a:pt x="4787" y="5055"/>
                </a:lnTo>
                <a:lnTo>
                  <a:pt x="4805" y="5071"/>
                </a:lnTo>
                <a:lnTo>
                  <a:pt x="4824" y="5086"/>
                </a:lnTo>
                <a:lnTo>
                  <a:pt x="4843" y="5101"/>
                </a:lnTo>
                <a:lnTo>
                  <a:pt x="4862" y="5114"/>
                </a:lnTo>
                <a:lnTo>
                  <a:pt x="4882" y="5128"/>
                </a:lnTo>
                <a:lnTo>
                  <a:pt x="4903" y="5141"/>
                </a:lnTo>
                <a:lnTo>
                  <a:pt x="4923" y="5153"/>
                </a:lnTo>
                <a:lnTo>
                  <a:pt x="4943" y="5164"/>
                </a:lnTo>
                <a:lnTo>
                  <a:pt x="4963" y="5176"/>
                </a:lnTo>
                <a:lnTo>
                  <a:pt x="4985" y="5187"/>
                </a:lnTo>
                <a:lnTo>
                  <a:pt x="5006" y="5196"/>
                </a:lnTo>
                <a:lnTo>
                  <a:pt x="5027" y="5206"/>
                </a:lnTo>
                <a:lnTo>
                  <a:pt x="5048" y="5215"/>
                </a:lnTo>
                <a:lnTo>
                  <a:pt x="5070" y="5224"/>
                </a:lnTo>
                <a:lnTo>
                  <a:pt x="5092" y="5231"/>
                </a:lnTo>
                <a:lnTo>
                  <a:pt x="5113" y="5240"/>
                </a:lnTo>
                <a:lnTo>
                  <a:pt x="5135" y="5246"/>
                </a:lnTo>
                <a:lnTo>
                  <a:pt x="5158" y="5254"/>
                </a:lnTo>
                <a:lnTo>
                  <a:pt x="5180" y="5260"/>
                </a:lnTo>
                <a:lnTo>
                  <a:pt x="5202" y="5265"/>
                </a:lnTo>
                <a:lnTo>
                  <a:pt x="5225" y="5272"/>
                </a:lnTo>
                <a:lnTo>
                  <a:pt x="5247" y="5276"/>
                </a:lnTo>
                <a:lnTo>
                  <a:pt x="5270" y="5281"/>
                </a:lnTo>
                <a:lnTo>
                  <a:pt x="5293" y="5286"/>
                </a:lnTo>
                <a:lnTo>
                  <a:pt x="5316" y="5290"/>
                </a:lnTo>
                <a:lnTo>
                  <a:pt x="5362" y="5297"/>
                </a:lnTo>
                <a:lnTo>
                  <a:pt x="5401" y="5303"/>
                </a:lnTo>
                <a:lnTo>
                  <a:pt x="5441" y="5309"/>
                </a:lnTo>
                <a:lnTo>
                  <a:pt x="5516" y="5322"/>
                </a:lnTo>
                <a:lnTo>
                  <a:pt x="5552" y="5329"/>
                </a:lnTo>
                <a:lnTo>
                  <a:pt x="5588" y="5337"/>
                </a:lnTo>
                <a:lnTo>
                  <a:pt x="5623" y="5345"/>
                </a:lnTo>
                <a:lnTo>
                  <a:pt x="5658" y="5354"/>
                </a:lnTo>
                <a:lnTo>
                  <a:pt x="5692" y="5362"/>
                </a:lnTo>
                <a:lnTo>
                  <a:pt x="5725" y="5372"/>
                </a:lnTo>
                <a:lnTo>
                  <a:pt x="5757" y="5381"/>
                </a:lnTo>
                <a:lnTo>
                  <a:pt x="5789" y="5392"/>
                </a:lnTo>
                <a:lnTo>
                  <a:pt x="5819" y="5403"/>
                </a:lnTo>
                <a:lnTo>
                  <a:pt x="5850" y="5413"/>
                </a:lnTo>
                <a:lnTo>
                  <a:pt x="5879" y="5425"/>
                </a:lnTo>
                <a:lnTo>
                  <a:pt x="5907" y="5438"/>
                </a:lnTo>
                <a:lnTo>
                  <a:pt x="5935" y="5449"/>
                </a:lnTo>
                <a:lnTo>
                  <a:pt x="5961" y="5463"/>
                </a:lnTo>
                <a:lnTo>
                  <a:pt x="5988" y="5476"/>
                </a:lnTo>
                <a:lnTo>
                  <a:pt x="6014" y="5491"/>
                </a:lnTo>
                <a:lnTo>
                  <a:pt x="6038" y="5505"/>
                </a:lnTo>
                <a:lnTo>
                  <a:pt x="6061" y="5521"/>
                </a:lnTo>
                <a:lnTo>
                  <a:pt x="6085" y="5537"/>
                </a:lnTo>
                <a:lnTo>
                  <a:pt x="6106" y="5553"/>
                </a:lnTo>
                <a:lnTo>
                  <a:pt x="6127" y="5570"/>
                </a:lnTo>
                <a:lnTo>
                  <a:pt x="6138" y="5578"/>
                </a:lnTo>
                <a:lnTo>
                  <a:pt x="6149" y="5587"/>
                </a:lnTo>
                <a:lnTo>
                  <a:pt x="6168" y="5605"/>
                </a:lnTo>
                <a:lnTo>
                  <a:pt x="6187" y="5624"/>
                </a:lnTo>
                <a:lnTo>
                  <a:pt x="6205" y="5643"/>
                </a:lnTo>
                <a:lnTo>
                  <a:pt x="6213" y="5652"/>
                </a:lnTo>
                <a:lnTo>
                  <a:pt x="6222" y="5662"/>
                </a:lnTo>
                <a:lnTo>
                  <a:pt x="6239" y="5682"/>
                </a:lnTo>
                <a:lnTo>
                  <a:pt x="6254" y="5703"/>
                </a:lnTo>
                <a:lnTo>
                  <a:pt x="6256" y="5674"/>
                </a:lnTo>
                <a:lnTo>
                  <a:pt x="6256" y="5645"/>
                </a:lnTo>
                <a:lnTo>
                  <a:pt x="6256" y="5616"/>
                </a:lnTo>
                <a:lnTo>
                  <a:pt x="6255" y="5589"/>
                </a:lnTo>
                <a:lnTo>
                  <a:pt x="6253" y="5561"/>
                </a:lnTo>
                <a:lnTo>
                  <a:pt x="6250" y="5535"/>
                </a:lnTo>
                <a:lnTo>
                  <a:pt x="6245" y="5509"/>
                </a:lnTo>
                <a:lnTo>
                  <a:pt x="6240" y="5484"/>
                </a:lnTo>
                <a:lnTo>
                  <a:pt x="6235" y="5460"/>
                </a:lnTo>
                <a:lnTo>
                  <a:pt x="6228" y="5436"/>
                </a:lnTo>
                <a:lnTo>
                  <a:pt x="6221" y="5412"/>
                </a:lnTo>
                <a:lnTo>
                  <a:pt x="6212" y="5390"/>
                </a:lnTo>
                <a:lnTo>
                  <a:pt x="6204" y="5367"/>
                </a:lnTo>
                <a:lnTo>
                  <a:pt x="6194" y="5345"/>
                </a:lnTo>
                <a:lnTo>
                  <a:pt x="6185" y="5325"/>
                </a:lnTo>
                <a:lnTo>
                  <a:pt x="6174" y="5304"/>
                </a:lnTo>
                <a:lnTo>
                  <a:pt x="6163" y="5283"/>
                </a:lnTo>
                <a:lnTo>
                  <a:pt x="6152" y="5264"/>
                </a:lnTo>
                <a:lnTo>
                  <a:pt x="6139" y="5245"/>
                </a:lnTo>
                <a:lnTo>
                  <a:pt x="6126" y="5226"/>
                </a:lnTo>
                <a:lnTo>
                  <a:pt x="6113" y="5208"/>
                </a:lnTo>
                <a:lnTo>
                  <a:pt x="6100" y="5190"/>
                </a:lnTo>
                <a:lnTo>
                  <a:pt x="6086" y="5173"/>
                </a:lnTo>
                <a:lnTo>
                  <a:pt x="6071" y="5156"/>
                </a:lnTo>
                <a:lnTo>
                  <a:pt x="6041" y="5123"/>
                </a:lnTo>
                <a:lnTo>
                  <a:pt x="6026" y="5107"/>
                </a:lnTo>
                <a:lnTo>
                  <a:pt x="6010" y="5091"/>
                </a:lnTo>
                <a:lnTo>
                  <a:pt x="5994" y="5076"/>
                </a:lnTo>
                <a:lnTo>
                  <a:pt x="5978" y="5061"/>
                </a:lnTo>
                <a:lnTo>
                  <a:pt x="5947" y="5033"/>
                </a:lnTo>
                <a:lnTo>
                  <a:pt x="5914" y="5005"/>
                </a:lnTo>
                <a:lnTo>
                  <a:pt x="5881" y="4978"/>
                </a:lnTo>
                <a:lnTo>
                  <a:pt x="5848" y="4952"/>
                </a:lnTo>
                <a:lnTo>
                  <a:pt x="5816" y="4927"/>
                </a:lnTo>
                <a:lnTo>
                  <a:pt x="5753" y="4878"/>
                </a:lnTo>
                <a:lnTo>
                  <a:pt x="5722" y="4855"/>
                </a:lnTo>
                <a:lnTo>
                  <a:pt x="5694" y="4832"/>
                </a:lnTo>
                <a:lnTo>
                  <a:pt x="5667" y="4808"/>
                </a:lnTo>
                <a:lnTo>
                  <a:pt x="5654" y="4797"/>
                </a:lnTo>
                <a:lnTo>
                  <a:pt x="5641" y="4785"/>
                </a:lnTo>
                <a:lnTo>
                  <a:pt x="5630" y="4773"/>
                </a:lnTo>
                <a:lnTo>
                  <a:pt x="5618" y="4762"/>
                </a:lnTo>
                <a:lnTo>
                  <a:pt x="5607" y="4751"/>
                </a:lnTo>
                <a:lnTo>
                  <a:pt x="5598" y="4739"/>
                </a:lnTo>
                <a:lnTo>
                  <a:pt x="5588" y="4727"/>
                </a:lnTo>
                <a:lnTo>
                  <a:pt x="5579" y="4715"/>
                </a:lnTo>
                <a:lnTo>
                  <a:pt x="5570" y="4703"/>
                </a:lnTo>
                <a:lnTo>
                  <a:pt x="5563" y="4691"/>
                </a:lnTo>
                <a:lnTo>
                  <a:pt x="5556" y="4678"/>
                </a:lnTo>
                <a:lnTo>
                  <a:pt x="5550" y="4667"/>
                </a:lnTo>
                <a:lnTo>
                  <a:pt x="5546" y="4654"/>
                </a:lnTo>
                <a:lnTo>
                  <a:pt x="5542" y="4641"/>
                </a:lnTo>
                <a:lnTo>
                  <a:pt x="5581" y="4667"/>
                </a:lnTo>
                <a:lnTo>
                  <a:pt x="5600" y="4678"/>
                </a:lnTo>
                <a:lnTo>
                  <a:pt x="5618" y="4689"/>
                </a:lnTo>
                <a:lnTo>
                  <a:pt x="5637" y="4701"/>
                </a:lnTo>
                <a:lnTo>
                  <a:pt x="5655" y="4710"/>
                </a:lnTo>
                <a:lnTo>
                  <a:pt x="5674" y="4720"/>
                </a:lnTo>
                <a:lnTo>
                  <a:pt x="5692" y="4730"/>
                </a:lnTo>
                <a:lnTo>
                  <a:pt x="5711" y="4738"/>
                </a:lnTo>
                <a:lnTo>
                  <a:pt x="5728" y="4747"/>
                </a:lnTo>
                <a:lnTo>
                  <a:pt x="5764" y="4761"/>
                </a:lnTo>
                <a:lnTo>
                  <a:pt x="5781" y="4769"/>
                </a:lnTo>
                <a:lnTo>
                  <a:pt x="5799" y="4775"/>
                </a:lnTo>
                <a:lnTo>
                  <a:pt x="5816" y="4781"/>
                </a:lnTo>
                <a:lnTo>
                  <a:pt x="5834" y="4786"/>
                </a:lnTo>
                <a:lnTo>
                  <a:pt x="5869" y="4795"/>
                </a:lnTo>
                <a:lnTo>
                  <a:pt x="5877" y="4798"/>
                </a:lnTo>
                <a:lnTo>
                  <a:pt x="5887" y="4800"/>
                </a:lnTo>
                <a:lnTo>
                  <a:pt x="5904" y="4804"/>
                </a:lnTo>
                <a:lnTo>
                  <a:pt x="5922" y="4807"/>
                </a:lnTo>
                <a:lnTo>
                  <a:pt x="5940" y="4809"/>
                </a:lnTo>
                <a:lnTo>
                  <a:pt x="5958" y="4812"/>
                </a:lnTo>
                <a:lnTo>
                  <a:pt x="5976" y="4814"/>
                </a:lnTo>
                <a:lnTo>
                  <a:pt x="6015" y="4817"/>
                </a:lnTo>
                <a:lnTo>
                  <a:pt x="6034" y="4817"/>
                </a:lnTo>
                <a:lnTo>
                  <a:pt x="6053" y="4818"/>
                </a:lnTo>
                <a:lnTo>
                  <a:pt x="6092" y="4817"/>
                </a:lnTo>
                <a:lnTo>
                  <a:pt x="6133" y="4815"/>
                </a:lnTo>
                <a:lnTo>
                  <a:pt x="6161" y="4811"/>
                </a:lnTo>
                <a:lnTo>
                  <a:pt x="6189" y="4808"/>
                </a:lnTo>
                <a:lnTo>
                  <a:pt x="6218" y="4803"/>
                </a:lnTo>
                <a:lnTo>
                  <a:pt x="6246" y="4798"/>
                </a:lnTo>
                <a:lnTo>
                  <a:pt x="6276" y="4792"/>
                </a:lnTo>
                <a:lnTo>
                  <a:pt x="6305" y="4786"/>
                </a:lnTo>
                <a:lnTo>
                  <a:pt x="6364" y="4772"/>
                </a:lnTo>
                <a:lnTo>
                  <a:pt x="6424" y="4759"/>
                </a:lnTo>
                <a:lnTo>
                  <a:pt x="6455" y="4753"/>
                </a:lnTo>
                <a:lnTo>
                  <a:pt x="6484" y="4748"/>
                </a:lnTo>
                <a:lnTo>
                  <a:pt x="6514" y="4743"/>
                </a:lnTo>
                <a:lnTo>
                  <a:pt x="6545" y="4739"/>
                </a:lnTo>
                <a:lnTo>
                  <a:pt x="6575" y="4737"/>
                </a:lnTo>
                <a:lnTo>
                  <a:pt x="6590" y="4736"/>
                </a:lnTo>
                <a:lnTo>
                  <a:pt x="6605" y="4735"/>
                </a:lnTo>
                <a:lnTo>
                  <a:pt x="6635" y="4735"/>
                </a:lnTo>
                <a:lnTo>
                  <a:pt x="6650" y="4736"/>
                </a:lnTo>
                <a:lnTo>
                  <a:pt x="6665" y="4737"/>
                </a:lnTo>
                <a:lnTo>
                  <a:pt x="6695" y="4740"/>
                </a:lnTo>
                <a:lnTo>
                  <a:pt x="6710" y="4742"/>
                </a:lnTo>
                <a:lnTo>
                  <a:pt x="6724" y="4745"/>
                </a:lnTo>
                <a:lnTo>
                  <a:pt x="6739" y="4749"/>
                </a:lnTo>
                <a:lnTo>
                  <a:pt x="6753" y="4753"/>
                </a:lnTo>
                <a:lnTo>
                  <a:pt x="6768" y="4757"/>
                </a:lnTo>
                <a:lnTo>
                  <a:pt x="6782" y="4761"/>
                </a:lnTo>
                <a:lnTo>
                  <a:pt x="6797" y="4768"/>
                </a:lnTo>
                <a:lnTo>
                  <a:pt x="6811" y="4773"/>
                </a:lnTo>
                <a:lnTo>
                  <a:pt x="6826" y="4781"/>
                </a:lnTo>
                <a:lnTo>
                  <a:pt x="6839" y="4788"/>
                </a:lnTo>
                <a:lnTo>
                  <a:pt x="6854" y="4797"/>
                </a:lnTo>
                <a:lnTo>
                  <a:pt x="6868" y="4805"/>
                </a:lnTo>
                <a:lnTo>
                  <a:pt x="6882" y="4815"/>
                </a:lnTo>
                <a:lnTo>
                  <a:pt x="6896" y="4825"/>
                </a:lnTo>
                <a:lnTo>
                  <a:pt x="6910" y="4836"/>
                </a:lnTo>
                <a:lnTo>
                  <a:pt x="6923" y="4848"/>
                </a:lnTo>
                <a:lnTo>
                  <a:pt x="6937" y="4860"/>
                </a:lnTo>
                <a:lnTo>
                  <a:pt x="6950" y="4874"/>
                </a:lnTo>
                <a:lnTo>
                  <a:pt x="6964" y="4889"/>
                </a:lnTo>
                <a:lnTo>
                  <a:pt x="6977" y="4904"/>
                </a:lnTo>
                <a:lnTo>
                  <a:pt x="6990" y="4920"/>
                </a:lnTo>
                <a:lnTo>
                  <a:pt x="7003" y="4937"/>
                </a:lnTo>
                <a:lnTo>
                  <a:pt x="7016" y="4955"/>
                </a:lnTo>
                <a:lnTo>
                  <a:pt x="7029" y="4974"/>
                </a:lnTo>
                <a:lnTo>
                  <a:pt x="7041" y="4993"/>
                </a:lnTo>
                <a:lnTo>
                  <a:pt x="7054" y="5014"/>
                </a:lnTo>
                <a:lnTo>
                  <a:pt x="7070" y="5004"/>
                </a:lnTo>
                <a:lnTo>
                  <a:pt x="7086" y="4994"/>
                </a:lnTo>
                <a:lnTo>
                  <a:pt x="7102" y="4986"/>
                </a:lnTo>
                <a:lnTo>
                  <a:pt x="7119" y="4976"/>
                </a:lnTo>
                <a:lnTo>
                  <a:pt x="7135" y="4968"/>
                </a:lnTo>
                <a:lnTo>
                  <a:pt x="7152" y="4960"/>
                </a:lnTo>
                <a:lnTo>
                  <a:pt x="7169" y="4953"/>
                </a:lnTo>
                <a:lnTo>
                  <a:pt x="7186" y="4945"/>
                </a:lnTo>
                <a:lnTo>
                  <a:pt x="7203" y="4939"/>
                </a:lnTo>
                <a:lnTo>
                  <a:pt x="7220" y="4933"/>
                </a:lnTo>
                <a:lnTo>
                  <a:pt x="7237" y="4926"/>
                </a:lnTo>
                <a:lnTo>
                  <a:pt x="7254" y="4921"/>
                </a:lnTo>
                <a:lnTo>
                  <a:pt x="7289" y="4910"/>
                </a:lnTo>
                <a:lnTo>
                  <a:pt x="7306" y="4906"/>
                </a:lnTo>
                <a:lnTo>
                  <a:pt x="7324" y="4902"/>
                </a:lnTo>
                <a:lnTo>
                  <a:pt x="7341" y="4899"/>
                </a:lnTo>
                <a:lnTo>
                  <a:pt x="7359" y="4895"/>
                </a:lnTo>
                <a:lnTo>
                  <a:pt x="7377" y="4892"/>
                </a:lnTo>
                <a:lnTo>
                  <a:pt x="7394" y="4890"/>
                </a:lnTo>
                <a:lnTo>
                  <a:pt x="7431" y="4886"/>
                </a:lnTo>
                <a:lnTo>
                  <a:pt x="7449" y="4884"/>
                </a:lnTo>
                <a:lnTo>
                  <a:pt x="7467" y="4883"/>
                </a:lnTo>
                <a:lnTo>
                  <a:pt x="7485" y="4882"/>
                </a:lnTo>
                <a:lnTo>
                  <a:pt x="7502" y="4882"/>
                </a:lnTo>
                <a:lnTo>
                  <a:pt x="7538" y="4882"/>
                </a:lnTo>
                <a:lnTo>
                  <a:pt x="7574" y="4883"/>
                </a:lnTo>
                <a:lnTo>
                  <a:pt x="7610" y="4885"/>
                </a:lnTo>
                <a:lnTo>
                  <a:pt x="7627" y="4887"/>
                </a:lnTo>
                <a:lnTo>
                  <a:pt x="7645" y="4889"/>
                </a:lnTo>
                <a:lnTo>
                  <a:pt x="7681" y="4893"/>
                </a:lnTo>
                <a:lnTo>
                  <a:pt x="7716" y="4900"/>
                </a:lnTo>
                <a:lnTo>
                  <a:pt x="7752" y="4906"/>
                </a:lnTo>
                <a:lnTo>
                  <a:pt x="7786" y="4915"/>
                </a:lnTo>
                <a:lnTo>
                  <a:pt x="7804" y="4919"/>
                </a:lnTo>
                <a:lnTo>
                  <a:pt x="7821" y="4924"/>
                </a:lnTo>
                <a:lnTo>
                  <a:pt x="7855" y="4934"/>
                </a:lnTo>
                <a:lnTo>
                  <a:pt x="7888" y="4945"/>
                </a:lnTo>
                <a:lnTo>
                  <a:pt x="7921" y="4957"/>
                </a:lnTo>
                <a:lnTo>
                  <a:pt x="7954" y="4970"/>
                </a:lnTo>
                <a:lnTo>
                  <a:pt x="7985" y="4984"/>
                </a:lnTo>
                <a:lnTo>
                  <a:pt x="8016" y="4999"/>
                </a:lnTo>
                <a:lnTo>
                  <a:pt x="8047" y="5014"/>
                </a:lnTo>
                <a:lnTo>
                  <a:pt x="8077" y="5030"/>
                </a:lnTo>
                <a:lnTo>
                  <a:pt x="8107" y="5047"/>
                </a:lnTo>
                <a:lnTo>
                  <a:pt x="8135" y="5066"/>
                </a:lnTo>
                <a:close/>
                <a:moveTo>
                  <a:pt x="4449" y="4196"/>
                </a:moveTo>
                <a:lnTo>
                  <a:pt x="3687" y="4196"/>
                </a:lnTo>
                <a:lnTo>
                  <a:pt x="3687" y="3432"/>
                </a:lnTo>
                <a:lnTo>
                  <a:pt x="4449" y="3432"/>
                </a:lnTo>
                <a:lnTo>
                  <a:pt x="4449" y="4196"/>
                </a:lnTo>
                <a:close/>
                <a:moveTo>
                  <a:pt x="3687" y="762"/>
                </a:moveTo>
                <a:lnTo>
                  <a:pt x="4449" y="762"/>
                </a:lnTo>
                <a:lnTo>
                  <a:pt x="4449" y="0"/>
                </a:lnTo>
                <a:lnTo>
                  <a:pt x="3687" y="0"/>
                </a:lnTo>
                <a:lnTo>
                  <a:pt x="3687" y="762"/>
                </a:lnTo>
                <a:close/>
                <a:moveTo>
                  <a:pt x="4449" y="6866"/>
                </a:moveTo>
                <a:lnTo>
                  <a:pt x="3687" y="6866"/>
                </a:lnTo>
                <a:lnTo>
                  <a:pt x="3687" y="7628"/>
                </a:lnTo>
                <a:lnTo>
                  <a:pt x="4449" y="7628"/>
                </a:lnTo>
                <a:lnTo>
                  <a:pt x="4449" y="6866"/>
                </a:lnTo>
                <a:close/>
              </a:path>
            </a:pathLst>
          </a:custGeom>
          <a:solidFill>
            <a:srgbClr val="FCA311"/>
          </a:solidFill>
          <a:ln w="9525">
            <a:noFill/>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latin typeface="Arial" pitchFamily="34" charset="0"/>
            </a:endParaRPr>
          </a:p>
        </p:txBody>
      </p:sp>
      <p:sp>
        <p:nvSpPr>
          <p:cNvPr id="52" name="TextBox 51"/>
          <p:cNvSpPr txBox="1"/>
          <p:nvPr userDrawn="1"/>
        </p:nvSpPr>
        <p:spPr>
          <a:xfrm>
            <a:off x="6011862" y="6165850"/>
            <a:ext cx="1489095" cy="431800"/>
          </a:xfrm>
          <a:prstGeom prst="rect">
            <a:avLst/>
          </a:prstGeom>
          <a:noFill/>
        </p:spPr>
        <p:txBody>
          <a:bodyPr wrap="square" lIns="0" tIns="0" rIns="0" bIns="0" rtlCol="0" anchor="b" anchorCtr="0">
            <a:noAutofit/>
          </a:bodyPr>
          <a:lstStyle/>
          <a:p>
            <a:r>
              <a:rPr lang="en-GB" sz="900" dirty="0" smtClean="0">
                <a:solidFill>
                  <a:srgbClr val="8C8A87"/>
                </a:solidFill>
                <a:latin typeface="Verdana"/>
              </a:rPr>
              <a:t>IWLC 2010</a:t>
            </a:r>
            <a:endParaRPr lang="en-GB" sz="900" dirty="0">
              <a:solidFill>
                <a:srgbClr val="8C8A87"/>
              </a:solidFill>
              <a:latin typeface="Verdana"/>
            </a:endParaRPr>
          </a:p>
        </p:txBody>
      </p:sp>
      <p:pic>
        <p:nvPicPr>
          <p:cNvPr id="13" name="Picture 12" descr="FSE_RGB.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3624" y="6203674"/>
            <a:ext cx="1454813" cy="373990"/>
          </a:xfrm>
          <a:prstGeom prst="rect">
            <a:avLst/>
          </a:prstGeom>
        </p:spPr>
      </p:pic>
      <p:pic>
        <p:nvPicPr>
          <p:cNvPr id="10" name="Picture 10" descr="HIP_logo_texted.gif"/>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auto">
          <a:xfrm>
            <a:off x="1414863" y="156244"/>
            <a:ext cx="884986" cy="892784"/>
          </a:xfrm>
          <a:prstGeom prst="rect">
            <a:avLst/>
          </a:prstGeom>
          <a:noFill/>
          <a:ln w="9525">
            <a:noFill/>
            <a:miter lim="800000"/>
            <a:headEnd/>
            <a:tailEnd/>
          </a:ln>
        </p:spPr>
      </p:pic>
      <p:pic>
        <p:nvPicPr>
          <p:cNvPr id="11" name="Picture 10" descr="CLIC_logo.gif"/>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bwMode="auto">
          <a:xfrm>
            <a:off x="359532" y="1196752"/>
            <a:ext cx="900000" cy="900000"/>
          </a:xfrm>
          <a:prstGeom prst="rect">
            <a:avLst/>
          </a:prstGeom>
          <a:noFill/>
          <a:ln w="9525">
            <a:noFill/>
            <a:miter lim="800000"/>
            <a:headEnd/>
            <a:tailEnd/>
          </a:ln>
        </p:spPr>
      </p:pic>
      <p:sp>
        <p:nvSpPr>
          <p:cNvPr id="15" name="TextBox 14"/>
          <p:cNvSpPr txBox="1"/>
          <p:nvPr userDrawn="1"/>
        </p:nvSpPr>
        <p:spPr>
          <a:xfrm>
            <a:off x="215516" y="6597472"/>
            <a:ext cx="3636404" cy="242631"/>
          </a:xfrm>
          <a:prstGeom prst="rect">
            <a:avLst/>
          </a:prstGeom>
          <a:noFill/>
        </p:spPr>
        <p:txBody>
          <a:bodyPr wrap="square" rtlCol="0">
            <a:spAutoFit/>
          </a:bodyPr>
          <a:lstStyle/>
          <a:p>
            <a:pPr defTabSz="449263" eaLnBrk="0" fontAlgn="base" hangingPunct="0">
              <a:lnSpc>
                <a:spcPct val="93000"/>
              </a:lnSpc>
              <a:spcBef>
                <a:spcPct val="0"/>
              </a:spcBef>
              <a:spcAft>
                <a:spcPct val="0"/>
              </a:spcAft>
              <a:buClr>
                <a:srgbClr val="000000"/>
              </a:buClr>
              <a:buSzPct val="100000"/>
              <a:buFont typeface="Times New Roman" pitchFamily="18" charset="0"/>
              <a:buNone/>
              <a:defRPr/>
            </a:pPr>
            <a:r>
              <a:rPr lang="fi-FI" sz="1000" b="1" spc="-100" dirty="0" smtClean="0">
                <a:solidFill>
                  <a:srgbClr val="8C8A87"/>
                </a:solidFill>
                <a:latin typeface="Verdana" pitchFamily="34" charset="0"/>
              </a:rPr>
              <a:t>CERN 	European Organization  for Nuclear Research</a:t>
            </a:r>
          </a:p>
        </p:txBody>
      </p:sp>
      <p:pic>
        <p:nvPicPr>
          <p:cNvPr id="16" name="Picture 15" descr="400px-Cern_Logo.svg.png"/>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403648" y="1196752"/>
            <a:ext cx="900000" cy="900000"/>
          </a:xfrm>
          <a:prstGeom prst="rect">
            <a:avLst/>
          </a:prstGeom>
        </p:spPr>
      </p:pic>
      <p:sp>
        <p:nvSpPr>
          <p:cNvPr id="17" name="TextBox 16"/>
          <p:cNvSpPr txBox="1"/>
          <p:nvPr userDrawn="1"/>
        </p:nvSpPr>
        <p:spPr>
          <a:xfrm>
            <a:off x="1979712" y="6345324"/>
            <a:ext cx="2412268" cy="251780"/>
          </a:xfrm>
          <a:prstGeom prst="rect">
            <a:avLst/>
          </a:prstGeom>
          <a:noFill/>
        </p:spPr>
        <p:txBody>
          <a:bodyPr wrap="square" lIns="0" tIns="0" rIns="0" bIns="0" rtlCol="0" anchor="b" anchorCtr="0">
            <a:noAutofit/>
          </a:bodyPr>
          <a:lstStyle/>
          <a:p>
            <a:pPr>
              <a:defRPr/>
            </a:pPr>
            <a:r>
              <a:rPr lang="en-GB" sz="900" dirty="0" smtClean="0">
                <a:solidFill>
                  <a:srgbClr val="8C8A87"/>
                </a:solidFill>
                <a:latin typeface="Verdana"/>
              </a:rPr>
              <a:t>Helga </a:t>
            </a:r>
            <a:r>
              <a:rPr lang="en-GB" sz="900" dirty="0" err="1" smtClean="0">
                <a:solidFill>
                  <a:srgbClr val="8C8A87"/>
                </a:solidFill>
                <a:latin typeface="Verdana"/>
              </a:rPr>
              <a:t>Timkó</a:t>
            </a:r>
            <a:endParaRPr lang="en-GB" sz="900" dirty="0" smtClean="0">
              <a:solidFill>
                <a:srgbClr val="8C8A87"/>
              </a:solidFill>
              <a:latin typeface="Verdana"/>
            </a:endParaRPr>
          </a:p>
        </p:txBody>
      </p:sp>
      <p:sp>
        <p:nvSpPr>
          <p:cNvPr id="19" name="TextBox 18"/>
          <p:cNvSpPr txBox="1"/>
          <p:nvPr userDrawn="1"/>
        </p:nvSpPr>
        <p:spPr>
          <a:xfrm>
            <a:off x="7380319" y="6165304"/>
            <a:ext cx="1021043" cy="431800"/>
          </a:xfrm>
          <a:prstGeom prst="rect">
            <a:avLst/>
          </a:prstGeom>
          <a:noFill/>
        </p:spPr>
        <p:txBody>
          <a:bodyPr wrap="square" lIns="0" tIns="0" rIns="0" bIns="0" rtlCol="0" anchor="b" anchorCtr="0">
            <a:noAutofit/>
          </a:bodyPr>
          <a:lstStyle/>
          <a:p>
            <a:pPr>
              <a:defRPr/>
            </a:pPr>
            <a:r>
              <a:rPr lang="en-GB" sz="900" dirty="0" smtClean="0">
                <a:solidFill>
                  <a:srgbClr val="8C8A87"/>
                </a:solidFill>
                <a:latin typeface="Verdana"/>
              </a:rPr>
              <a:t>Oct. 21</a:t>
            </a:r>
            <a:r>
              <a:rPr lang="en-GB" sz="900" baseline="30000" dirty="0" smtClean="0">
                <a:solidFill>
                  <a:srgbClr val="8C8A87"/>
                </a:solidFill>
                <a:latin typeface="Verdana"/>
              </a:rPr>
              <a:t>st</a:t>
            </a:r>
            <a:r>
              <a:rPr lang="en-GB" sz="900" dirty="0" smtClean="0">
                <a:solidFill>
                  <a:srgbClr val="8C8A87"/>
                </a:solidFill>
                <a:latin typeface="Verdana"/>
              </a:rPr>
              <a:t>, 2010</a:t>
            </a:r>
          </a:p>
        </p:txBody>
      </p:sp>
      <p:sp>
        <p:nvSpPr>
          <p:cNvPr id="21" name="TextBox 20"/>
          <p:cNvSpPr txBox="1"/>
          <p:nvPr userDrawn="1"/>
        </p:nvSpPr>
        <p:spPr>
          <a:xfrm>
            <a:off x="8339549" y="6165304"/>
            <a:ext cx="444979" cy="431800"/>
          </a:xfrm>
          <a:prstGeom prst="rect">
            <a:avLst/>
          </a:prstGeom>
          <a:noFill/>
        </p:spPr>
        <p:txBody>
          <a:bodyPr wrap="square" lIns="0" tIns="0" rIns="0" bIns="0" rtlCol="0" anchor="b" anchorCtr="0">
            <a:noAutofit/>
          </a:bodyPr>
          <a:lstStyle/>
          <a:p>
            <a:pPr>
              <a:defRPr/>
            </a:pPr>
            <a:endParaRPr lang="en-GB" sz="900" dirty="0" smtClean="0">
              <a:solidFill>
                <a:srgbClr val="8C8A87"/>
              </a:solidFill>
              <a:latin typeface="Verdana"/>
            </a:endParaRPr>
          </a:p>
          <a:p>
            <a:pPr algn="r">
              <a:defRPr/>
            </a:pPr>
            <a:fld id="{5E535EEA-2E18-4785-99E9-7025651331C7}" type="slidenum">
              <a:rPr lang="en-GB" sz="900" smtClean="0">
                <a:solidFill>
                  <a:srgbClr val="8C8A87"/>
                </a:solidFill>
                <a:latin typeface="Verdana"/>
              </a:rPr>
              <a:pPr algn="r">
                <a:defRPr/>
              </a:pPr>
              <a:t>‹#›</a:t>
            </a:fld>
            <a:endParaRPr lang="en-GB" sz="900" dirty="0" smtClean="0">
              <a:solidFill>
                <a:srgbClr val="8C8A87"/>
              </a:solidFill>
              <a:latin typeface="Verdana"/>
            </a:endParaRPr>
          </a:p>
        </p:txBody>
      </p:sp>
    </p:spTree>
    <p:extLst>
      <p:ext uri="{BB962C8B-B14F-4D97-AF65-F5344CB8AC3E}">
        <p14:creationId xmlns:p14="http://schemas.microsoft.com/office/powerpoint/2010/main" val="55233395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684219" y="2349619"/>
            <a:ext cx="7775574" cy="1871663"/>
          </a:xfrm>
        </p:spPr>
        <p:txBody>
          <a:bodyPr anchor="t" anchorCtr="0">
            <a:noAutofit/>
          </a:bodyPr>
          <a:lstStyle>
            <a:lvl1pPr algn="ctr">
              <a:defRPr sz="4800"/>
            </a:lvl1pPr>
          </a:lstStyle>
          <a:p>
            <a:r>
              <a:rPr lang="en-US" smtClean="0"/>
              <a:t>Click to edit Master title style</a:t>
            </a:r>
            <a:endParaRPr lang="en-GB"/>
          </a:p>
        </p:txBody>
      </p:sp>
      <p:sp>
        <p:nvSpPr>
          <p:cNvPr id="3" name="Subtitle 2"/>
          <p:cNvSpPr>
            <a:spLocks noGrp="1"/>
          </p:cNvSpPr>
          <p:nvPr>
            <p:ph type="subTitle" idx="1"/>
          </p:nvPr>
        </p:nvSpPr>
        <p:spPr>
          <a:xfrm>
            <a:off x="684217" y="4292720"/>
            <a:ext cx="7775578" cy="1368425"/>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30" name="TextBox 29"/>
          <p:cNvSpPr txBox="1"/>
          <p:nvPr userDrawn="1"/>
        </p:nvSpPr>
        <p:spPr>
          <a:xfrm>
            <a:off x="6011862" y="6165850"/>
            <a:ext cx="1489095" cy="431800"/>
          </a:xfrm>
          <a:prstGeom prst="rect">
            <a:avLst/>
          </a:prstGeom>
          <a:noFill/>
        </p:spPr>
        <p:txBody>
          <a:bodyPr wrap="square" lIns="0" tIns="0" rIns="0" bIns="0" rtlCol="0" anchor="b" anchorCtr="0">
            <a:noAutofit/>
          </a:bodyPr>
          <a:lstStyle/>
          <a:p>
            <a:pPr>
              <a:defRPr/>
            </a:pPr>
            <a:r>
              <a:rPr lang="en-GB" sz="900" dirty="0" smtClean="0">
                <a:solidFill>
                  <a:srgbClr val="8C8A87"/>
                </a:solidFill>
                <a:latin typeface="Verdana"/>
              </a:rPr>
              <a:t>IWLC 2010</a:t>
            </a:r>
          </a:p>
        </p:txBody>
      </p:sp>
      <p:sp>
        <p:nvSpPr>
          <p:cNvPr id="17" name="Freeform 14"/>
          <p:cNvSpPr>
            <a:spLocks noChangeAspect="1" noEditPoints="1"/>
          </p:cNvSpPr>
          <p:nvPr userDrawn="1"/>
        </p:nvSpPr>
        <p:spPr bwMode="auto">
          <a:xfrm>
            <a:off x="251520" y="296732"/>
            <a:ext cx="767654" cy="720000"/>
          </a:xfrm>
          <a:custGeom>
            <a:avLst/>
            <a:gdLst/>
            <a:ahLst/>
            <a:cxnLst>
              <a:cxn ang="0">
                <a:pos x="7749" y="4582"/>
              </a:cxn>
              <a:cxn ang="0">
                <a:pos x="6850" y="4105"/>
              </a:cxn>
              <a:cxn ang="0">
                <a:pos x="6544" y="3767"/>
              </a:cxn>
              <a:cxn ang="0">
                <a:pos x="6179" y="3443"/>
              </a:cxn>
              <a:cxn ang="0">
                <a:pos x="5863" y="3226"/>
              </a:cxn>
              <a:cxn ang="0">
                <a:pos x="5656" y="2502"/>
              </a:cxn>
              <a:cxn ang="0">
                <a:pos x="5347" y="1868"/>
              </a:cxn>
              <a:cxn ang="0">
                <a:pos x="4707" y="1421"/>
              </a:cxn>
              <a:cxn ang="0">
                <a:pos x="4193" y="1432"/>
              </a:cxn>
              <a:cxn ang="0">
                <a:pos x="4375" y="1823"/>
              </a:cxn>
              <a:cxn ang="0">
                <a:pos x="4219" y="2123"/>
              </a:cxn>
              <a:cxn ang="0">
                <a:pos x="3828" y="2163"/>
              </a:cxn>
              <a:cxn ang="0">
                <a:pos x="3232" y="1764"/>
              </a:cxn>
              <a:cxn ang="0">
                <a:pos x="2586" y="1567"/>
              </a:cxn>
              <a:cxn ang="0">
                <a:pos x="2259" y="1701"/>
              </a:cxn>
              <a:cxn ang="0">
                <a:pos x="2586" y="1919"/>
              </a:cxn>
              <a:cxn ang="0">
                <a:pos x="2933" y="2587"/>
              </a:cxn>
              <a:cxn ang="0">
                <a:pos x="3318" y="2849"/>
              </a:cxn>
              <a:cxn ang="0">
                <a:pos x="3039" y="2936"/>
              </a:cxn>
              <a:cxn ang="0">
                <a:pos x="2513" y="2738"/>
              </a:cxn>
              <a:cxn ang="0">
                <a:pos x="1986" y="2267"/>
              </a:cxn>
              <a:cxn ang="0">
                <a:pos x="1405" y="2091"/>
              </a:cxn>
              <a:cxn ang="0">
                <a:pos x="1115" y="2203"/>
              </a:cxn>
              <a:cxn ang="0">
                <a:pos x="1535" y="2461"/>
              </a:cxn>
              <a:cxn ang="0">
                <a:pos x="1530" y="2701"/>
              </a:cxn>
              <a:cxn ang="0">
                <a:pos x="1275" y="2740"/>
              </a:cxn>
              <a:cxn ang="0">
                <a:pos x="846" y="2413"/>
              </a:cxn>
              <a:cxn ang="0">
                <a:pos x="292" y="2300"/>
              </a:cxn>
              <a:cxn ang="0">
                <a:pos x="166" y="2446"/>
              </a:cxn>
              <a:cxn ang="0">
                <a:pos x="518" y="2689"/>
              </a:cxn>
              <a:cxn ang="0">
                <a:pos x="944" y="3455"/>
              </a:cxn>
              <a:cxn ang="0">
                <a:pos x="1334" y="3783"/>
              </a:cxn>
              <a:cxn ang="0">
                <a:pos x="1889" y="3809"/>
              </a:cxn>
              <a:cxn ang="0">
                <a:pos x="2310" y="3895"/>
              </a:cxn>
              <a:cxn ang="0">
                <a:pos x="2469" y="4315"/>
              </a:cxn>
              <a:cxn ang="0">
                <a:pos x="2723" y="4688"/>
              </a:cxn>
              <a:cxn ang="0">
                <a:pos x="3153" y="4836"/>
              </a:cxn>
              <a:cxn ang="0">
                <a:pos x="2643" y="4938"/>
              </a:cxn>
              <a:cxn ang="0">
                <a:pos x="2004" y="4761"/>
              </a:cxn>
              <a:cxn ang="0">
                <a:pos x="1890" y="4980"/>
              </a:cxn>
              <a:cxn ang="0">
                <a:pos x="2296" y="5539"/>
              </a:cxn>
              <a:cxn ang="0">
                <a:pos x="3080" y="5735"/>
              </a:cxn>
              <a:cxn ang="0">
                <a:pos x="3755" y="5657"/>
              </a:cxn>
              <a:cxn ang="0">
                <a:pos x="3974" y="5951"/>
              </a:cxn>
              <a:cxn ang="0">
                <a:pos x="4306" y="6120"/>
              </a:cxn>
              <a:cxn ang="0">
                <a:pos x="5013" y="6126"/>
              </a:cxn>
              <a:cxn ang="0">
                <a:pos x="5496" y="6402"/>
              </a:cxn>
              <a:cxn ang="0">
                <a:pos x="5548" y="6070"/>
              </a:cxn>
              <a:cxn ang="0">
                <a:pos x="5222" y="5596"/>
              </a:cxn>
              <a:cxn ang="0">
                <a:pos x="4789" y="5251"/>
              </a:cxn>
              <a:cxn ang="0">
                <a:pos x="4787" y="5055"/>
              </a:cxn>
              <a:cxn ang="0">
                <a:pos x="5247" y="5276"/>
              </a:cxn>
              <a:cxn ang="0">
                <a:pos x="5988" y="5476"/>
              </a:cxn>
              <a:cxn ang="0">
                <a:pos x="6245" y="5509"/>
              </a:cxn>
              <a:cxn ang="0">
                <a:pos x="5978" y="5061"/>
              </a:cxn>
              <a:cxn ang="0">
                <a:pos x="5546" y="4654"/>
              </a:cxn>
              <a:cxn ang="0">
                <a:pos x="5958" y="4812"/>
              </a:cxn>
              <a:cxn ang="0">
                <a:pos x="6635" y="4735"/>
              </a:cxn>
              <a:cxn ang="0">
                <a:pos x="6964" y="4889"/>
              </a:cxn>
              <a:cxn ang="0">
                <a:pos x="7324" y="4902"/>
              </a:cxn>
              <a:cxn ang="0">
                <a:pos x="7888" y="4945"/>
              </a:cxn>
              <a:cxn ang="0">
                <a:pos x="4449" y="7628"/>
              </a:cxn>
            </a:cxnLst>
            <a:rect l="0" t="0" r="r" b="b"/>
            <a:pathLst>
              <a:path w="8135" h="7628">
                <a:moveTo>
                  <a:pt x="8135" y="5066"/>
                </a:moveTo>
                <a:lnTo>
                  <a:pt x="8120" y="5036"/>
                </a:lnTo>
                <a:lnTo>
                  <a:pt x="8107" y="5006"/>
                </a:lnTo>
                <a:lnTo>
                  <a:pt x="8092" y="4978"/>
                </a:lnTo>
                <a:lnTo>
                  <a:pt x="8076" y="4951"/>
                </a:lnTo>
                <a:lnTo>
                  <a:pt x="8060" y="4924"/>
                </a:lnTo>
                <a:lnTo>
                  <a:pt x="8043" y="4898"/>
                </a:lnTo>
                <a:lnTo>
                  <a:pt x="8026" y="4872"/>
                </a:lnTo>
                <a:lnTo>
                  <a:pt x="8009" y="4848"/>
                </a:lnTo>
                <a:lnTo>
                  <a:pt x="7991" y="4824"/>
                </a:lnTo>
                <a:lnTo>
                  <a:pt x="7973" y="4801"/>
                </a:lnTo>
                <a:lnTo>
                  <a:pt x="7955" y="4777"/>
                </a:lnTo>
                <a:lnTo>
                  <a:pt x="7935" y="4755"/>
                </a:lnTo>
                <a:lnTo>
                  <a:pt x="7916" y="4734"/>
                </a:lnTo>
                <a:lnTo>
                  <a:pt x="7896" y="4714"/>
                </a:lnTo>
                <a:lnTo>
                  <a:pt x="7876" y="4693"/>
                </a:lnTo>
                <a:lnTo>
                  <a:pt x="7856" y="4673"/>
                </a:lnTo>
                <a:lnTo>
                  <a:pt x="7836" y="4654"/>
                </a:lnTo>
                <a:lnTo>
                  <a:pt x="7814" y="4635"/>
                </a:lnTo>
                <a:lnTo>
                  <a:pt x="7793" y="4617"/>
                </a:lnTo>
                <a:lnTo>
                  <a:pt x="7771" y="4600"/>
                </a:lnTo>
                <a:lnTo>
                  <a:pt x="7749" y="4582"/>
                </a:lnTo>
                <a:lnTo>
                  <a:pt x="7727" y="4566"/>
                </a:lnTo>
                <a:lnTo>
                  <a:pt x="7682" y="4533"/>
                </a:lnTo>
                <a:lnTo>
                  <a:pt x="7637" y="4503"/>
                </a:lnTo>
                <a:lnTo>
                  <a:pt x="7614" y="4488"/>
                </a:lnTo>
                <a:lnTo>
                  <a:pt x="7591" y="4473"/>
                </a:lnTo>
                <a:lnTo>
                  <a:pt x="7568" y="4459"/>
                </a:lnTo>
                <a:lnTo>
                  <a:pt x="7544" y="4446"/>
                </a:lnTo>
                <a:lnTo>
                  <a:pt x="7521" y="4433"/>
                </a:lnTo>
                <a:lnTo>
                  <a:pt x="7496" y="4419"/>
                </a:lnTo>
                <a:lnTo>
                  <a:pt x="7450" y="4395"/>
                </a:lnTo>
                <a:lnTo>
                  <a:pt x="7402" y="4370"/>
                </a:lnTo>
                <a:lnTo>
                  <a:pt x="7353" y="4347"/>
                </a:lnTo>
                <a:lnTo>
                  <a:pt x="7305" y="4323"/>
                </a:lnTo>
                <a:lnTo>
                  <a:pt x="7209" y="4280"/>
                </a:lnTo>
                <a:lnTo>
                  <a:pt x="7116" y="4236"/>
                </a:lnTo>
                <a:lnTo>
                  <a:pt x="7069" y="4215"/>
                </a:lnTo>
                <a:lnTo>
                  <a:pt x="7023" y="4194"/>
                </a:lnTo>
                <a:lnTo>
                  <a:pt x="6979" y="4172"/>
                </a:lnTo>
                <a:lnTo>
                  <a:pt x="6935" y="4150"/>
                </a:lnTo>
                <a:lnTo>
                  <a:pt x="6892" y="4128"/>
                </a:lnTo>
                <a:lnTo>
                  <a:pt x="6870" y="4116"/>
                </a:lnTo>
                <a:lnTo>
                  <a:pt x="6850" y="4105"/>
                </a:lnTo>
                <a:lnTo>
                  <a:pt x="6829" y="4093"/>
                </a:lnTo>
                <a:lnTo>
                  <a:pt x="6809" y="4081"/>
                </a:lnTo>
                <a:lnTo>
                  <a:pt x="6790" y="4069"/>
                </a:lnTo>
                <a:lnTo>
                  <a:pt x="6769" y="4056"/>
                </a:lnTo>
                <a:lnTo>
                  <a:pt x="6751" y="4044"/>
                </a:lnTo>
                <a:lnTo>
                  <a:pt x="6734" y="4031"/>
                </a:lnTo>
                <a:lnTo>
                  <a:pt x="6726" y="4024"/>
                </a:lnTo>
                <a:lnTo>
                  <a:pt x="6717" y="4017"/>
                </a:lnTo>
                <a:lnTo>
                  <a:pt x="6701" y="4002"/>
                </a:lnTo>
                <a:lnTo>
                  <a:pt x="6685" y="3987"/>
                </a:lnTo>
                <a:lnTo>
                  <a:pt x="6670" y="3971"/>
                </a:lnTo>
                <a:lnTo>
                  <a:pt x="6657" y="3954"/>
                </a:lnTo>
                <a:lnTo>
                  <a:pt x="6643" y="3938"/>
                </a:lnTo>
                <a:lnTo>
                  <a:pt x="6629" y="3920"/>
                </a:lnTo>
                <a:lnTo>
                  <a:pt x="6617" y="3902"/>
                </a:lnTo>
                <a:lnTo>
                  <a:pt x="6605" y="3884"/>
                </a:lnTo>
                <a:lnTo>
                  <a:pt x="6593" y="3866"/>
                </a:lnTo>
                <a:lnTo>
                  <a:pt x="6582" y="3847"/>
                </a:lnTo>
                <a:lnTo>
                  <a:pt x="6572" y="3827"/>
                </a:lnTo>
                <a:lnTo>
                  <a:pt x="6562" y="3808"/>
                </a:lnTo>
                <a:lnTo>
                  <a:pt x="6552" y="3787"/>
                </a:lnTo>
                <a:lnTo>
                  <a:pt x="6544" y="3767"/>
                </a:lnTo>
                <a:lnTo>
                  <a:pt x="6535" y="3746"/>
                </a:lnTo>
                <a:lnTo>
                  <a:pt x="6528" y="3726"/>
                </a:lnTo>
                <a:lnTo>
                  <a:pt x="6521" y="3705"/>
                </a:lnTo>
                <a:lnTo>
                  <a:pt x="6507" y="3662"/>
                </a:lnTo>
                <a:lnTo>
                  <a:pt x="6500" y="3642"/>
                </a:lnTo>
                <a:lnTo>
                  <a:pt x="6494" y="3621"/>
                </a:lnTo>
                <a:lnTo>
                  <a:pt x="6484" y="3578"/>
                </a:lnTo>
                <a:lnTo>
                  <a:pt x="6479" y="3557"/>
                </a:lnTo>
                <a:lnTo>
                  <a:pt x="6475" y="3535"/>
                </a:lnTo>
                <a:lnTo>
                  <a:pt x="6467" y="3494"/>
                </a:lnTo>
                <a:lnTo>
                  <a:pt x="6461" y="3453"/>
                </a:lnTo>
                <a:lnTo>
                  <a:pt x="6423" y="3456"/>
                </a:lnTo>
                <a:lnTo>
                  <a:pt x="6382" y="3459"/>
                </a:lnTo>
                <a:lnTo>
                  <a:pt x="6361" y="3460"/>
                </a:lnTo>
                <a:lnTo>
                  <a:pt x="6340" y="3460"/>
                </a:lnTo>
                <a:lnTo>
                  <a:pt x="6318" y="3460"/>
                </a:lnTo>
                <a:lnTo>
                  <a:pt x="6295" y="3459"/>
                </a:lnTo>
                <a:lnTo>
                  <a:pt x="6273" y="3457"/>
                </a:lnTo>
                <a:lnTo>
                  <a:pt x="6250" y="3455"/>
                </a:lnTo>
                <a:lnTo>
                  <a:pt x="6226" y="3453"/>
                </a:lnTo>
                <a:lnTo>
                  <a:pt x="6204" y="3448"/>
                </a:lnTo>
                <a:lnTo>
                  <a:pt x="6179" y="3443"/>
                </a:lnTo>
                <a:lnTo>
                  <a:pt x="6156" y="3438"/>
                </a:lnTo>
                <a:lnTo>
                  <a:pt x="6133" y="3430"/>
                </a:lnTo>
                <a:lnTo>
                  <a:pt x="6109" y="3423"/>
                </a:lnTo>
                <a:lnTo>
                  <a:pt x="6098" y="3419"/>
                </a:lnTo>
                <a:lnTo>
                  <a:pt x="6086" y="3413"/>
                </a:lnTo>
                <a:lnTo>
                  <a:pt x="6063" y="3403"/>
                </a:lnTo>
                <a:lnTo>
                  <a:pt x="6052" y="3397"/>
                </a:lnTo>
                <a:lnTo>
                  <a:pt x="6040" y="3391"/>
                </a:lnTo>
                <a:lnTo>
                  <a:pt x="6028" y="3385"/>
                </a:lnTo>
                <a:lnTo>
                  <a:pt x="6018" y="3378"/>
                </a:lnTo>
                <a:lnTo>
                  <a:pt x="5995" y="3363"/>
                </a:lnTo>
                <a:lnTo>
                  <a:pt x="5985" y="3355"/>
                </a:lnTo>
                <a:lnTo>
                  <a:pt x="5973" y="3347"/>
                </a:lnTo>
                <a:lnTo>
                  <a:pt x="5952" y="3329"/>
                </a:lnTo>
                <a:lnTo>
                  <a:pt x="5941" y="3320"/>
                </a:lnTo>
                <a:lnTo>
                  <a:pt x="5931" y="3309"/>
                </a:lnTo>
                <a:lnTo>
                  <a:pt x="5921" y="3298"/>
                </a:lnTo>
                <a:lnTo>
                  <a:pt x="5910" y="3288"/>
                </a:lnTo>
                <a:lnTo>
                  <a:pt x="5901" y="3276"/>
                </a:lnTo>
                <a:lnTo>
                  <a:pt x="5891" y="3264"/>
                </a:lnTo>
                <a:lnTo>
                  <a:pt x="5872" y="3240"/>
                </a:lnTo>
                <a:lnTo>
                  <a:pt x="5863" y="3226"/>
                </a:lnTo>
                <a:lnTo>
                  <a:pt x="5853" y="3212"/>
                </a:lnTo>
                <a:lnTo>
                  <a:pt x="5845" y="3198"/>
                </a:lnTo>
                <a:lnTo>
                  <a:pt x="5836" y="3184"/>
                </a:lnTo>
                <a:lnTo>
                  <a:pt x="5827" y="3168"/>
                </a:lnTo>
                <a:lnTo>
                  <a:pt x="5819" y="3152"/>
                </a:lnTo>
                <a:lnTo>
                  <a:pt x="5810" y="3136"/>
                </a:lnTo>
                <a:lnTo>
                  <a:pt x="5803" y="3119"/>
                </a:lnTo>
                <a:lnTo>
                  <a:pt x="5796" y="3101"/>
                </a:lnTo>
                <a:lnTo>
                  <a:pt x="5788" y="3083"/>
                </a:lnTo>
                <a:lnTo>
                  <a:pt x="5778" y="3053"/>
                </a:lnTo>
                <a:lnTo>
                  <a:pt x="5767" y="3023"/>
                </a:lnTo>
                <a:lnTo>
                  <a:pt x="5758" y="2991"/>
                </a:lnTo>
                <a:lnTo>
                  <a:pt x="5750" y="2958"/>
                </a:lnTo>
                <a:lnTo>
                  <a:pt x="5741" y="2924"/>
                </a:lnTo>
                <a:lnTo>
                  <a:pt x="5734" y="2889"/>
                </a:lnTo>
                <a:lnTo>
                  <a:pt x="5727" y="2854"/>
                </a:lnTo>
                <a:lnTo>
                  <a:pt x="5719" y="2817"/>
                </a:lnTo>
                <a:lnTo>
                  <a:pt x="5690" y="2664"/>
                </a:lnTo>
                <a:lnTo>
                  <a:pt x="5683" y="2624"/>
                </a:lnTo>
                <a:lnTo>
                  <a:pt x="5674" y="2584"/>
                </a:lnTo>
                <a:lnTo>
                  <a:pt x="5666" y="2543"/>
                </a:lnTo>
                <a:lnTo>
                  <a:pt x="5656" y="2502"/>
                </a:lnTo>
                <a:lnTo>
                  <a:pt x="5646" y="2461"/>
                </a:lnTo>
                <a:lnTo>
                  <a:pt x="5634" y="2418"/>
                </a:lnTo>
                <a:lnTo>
                  <a:pt x="5621" y="2377"/>
                </a:lnTo>
                <a:lnTo>
                  <a:pt x="5609" y="2334"/>
                </a:lnTo>
                <a:lnTo>
                  <a:pt x="5594" y="2291"/>
                </a:lnTo>
                <a:lnTo>
                  <a:pt x="5585" y="2270"/>
                </a:lnTo>
                <a:lnTo>
                  <a:pt x="5577" y="2249"/>
                </a:lnTo>
                <a:lnTo>
                  <a:pt x="5568" y="2228"/>
                </a:lnTo>
                <a:lnTo>
                  <a:pt x="5559" y="2205"/>
                </a:lnTo>
                <a:lnTo>
                  <a:pt x="5549" y="2184"/>
                </a:lnTo>
                <a:lnTo>
                  <a:pt x="5539" y="2163"/>
                </a:lnTo>
                <a:lnTo>
                  <a:pt x="5518" y="2120"/>
                </a:lnTo>
                <a:lnTo>
                  <a:pt x="5495" y="2078"/>
                </a:lnTo>
                <a:lnTo>
                  <a:pt x="5483" y="2056"/>
                </a:lnTo>
                <a:lnTo>
                  <a:pt x="5469" y="2035"/>
                </a:lnTo>
                <a:lnTo>
                  <a:pt x="5456" y="2014"/>
                </a:lnTo>
                <a:lnTo>
                  <a:pt x="5443" y="1993"/>
                </a:lnTo>
                <a:lnTo>
                  <a:pt x="5413" y="1951"/>
                </a:lnTo>
                <a:lnTo>
                  <a:pt x="5397" y="1930"/>
                </a:lnTo>
                <a:lnTo>
                  <a:pt x="5381" y="1910"/>
                </a:lnTo>
                <a:lnTo>
                  <a:pt x="5364" y="1888"/>
                </a:lnTo>
                <a:lnTo>
                  <a:pt x="5347" y="1868"/>
                </a:lnTo>
                <a:lnTo>
                  <a:pt x="5329" y="1848"/>
                </a:lnTo>
                <a:lnTo>
                  <a:pt x="5310" y="1827"/>
                </a:lnTo>
                <a:lnTo>
                  <a:pt x="5293" y="1809"/>
                </a:lnTo>
                <a:lnTo>
                  <a:pt x="5275" y="1791"/>
                </a:lnTo>
                <a:lnTo>
                  <a:pt x="5240" y="1757"/>
                </a:lnTo>
                <a:lnTo>
                  <a:pt x="5203" y="1724"/>
                </a:lnTo>
                <a:lnTo>
                  <a:pt x="5185" y="1707"/>
                </a:lnTo>
                <a:lnTo>
                  <a:pt x="5167" y="1692"/>
                </a:lnTo>
                <a:lnTo>
                  <a:pt x="5131" y="1661"/>
                </a:lnTo>
                <a:lnTo>
                  <a:pt x="5112" y="1647"/>
                </a:lnTo>
                <a:lnTo>
                  <a:pt x="5094" y="1632"/>
                </a:lnTo>
                <a:lnTo>
                  <a:pt x="5057" y="1606"/>
                </a:lnTo>
                <a:lnTo>
                  <a:pt x="5019" y="1579"/>
                </a:lnTo>
                <a:lnTo>
                  <a:pt x="4980" y="1555"/>
                </a:lnTo>
                <a:lnTo>
                  <a:pt x="4961" y="1543"/>
                </a:lnTo>
                <a:lnTo>
                  <a:pt x="4942" y="1531"/>
                </a:lnTo>
                <a:lnTo>
                  <a:pt x="4904" y="1510"/>
                </a:lnTo>
                <a:lnTo>
                  <a:pt x="4864" y="1490"/>
                </a:lnTo>
                <a:lnTo>
                  <a:pt x="4825" y="1471"/>
                </a:lnTo>
                <a:lnTo>
                  <a:pt x="4786" y="1453"/>
                </a:lnTo>
                <a:lnTo>
                  <a:pt x="4746" y="1436"/>
                </a:lnTo>
                <a:lnTo>
                  <a:pt x="4707" y="1421"/>
                </a:lnTo>
                <a:lnTo>
                  <a:pt x="4667" y="1407"/>
                </a:lnTo>
                <a:lnTo>
                  <a:pt x="4627" y="1394"/>
                </a:lnTo>
                <a:lnTo>
                  <a:pt x="4587" y="1382"/>
                </a:lnTo>
                <a:lnTo>
                  <a:pt x="4547" y="1372"/>
                </a:lnTo>
                <a:lnTo>
                  <a:pt x="4506" y="1362"/>
                </a:lnTo>
                <a:lnTo>
                  <a:pt x="4466" y="1355"/>
                </a:lnTo>
                <a:lnTo>
                  <a:pt x="4426" y="1347"/>
                </a:lnTo>
                <a:lnTo>
                  <a:pt x="4386" y="1341"/>
                </a:lnTo>
                <a:lnTo>
                  <a:pt x="4346" y="1337"/>
                </a:lnTo>
                <a:lnTo>
                  <a:pt x="4305" y="1332"/>
                </a:lnTo>
                <a:lnTo>
                  <a:pt x="4266" y="1330"/>
                </a:lnTo>
                <a:lnTo>
                  <a:pt x="4226" y="1328"/>
                </a:lnTo>
                <a:lnTo>
                  <a:pt x="4186" y="1328"/>
                </a:lnTo>
                <a:lnTo>
                  <a:pt x="4146" y="1328"/>
                </a:lnTo>
                <a:lnTo>
                  <a:pt x="4106" y="1329"/>
                </a:lnTo>
                <a:lnTo>
                  <a:pt x="4067" y="1332"/>
                </a:lnTo>
                <a:lnTo>
                  <a:pt x="4091" y="1348"/>
                </a:lnTo>
                <a:lnTo>
                  <a:pt x="4114" y="1364"/>
                </a:lnTo>
                <a:lnTo>
                  <a:pt x="4135" y="1381"/>
                </a:lnTo>
                <a:lnTo>
                  <a:pt x="4155" y="1398"/>
                </a:lnTo>
                <a:lnTo>
                  <a:pt x="4174" y="1415"/>
                </a:lnTo>
                <a:lnTo>
                  <a:pt x="4193" y="1432"/>
                </a:lnTo>
                <a:lnTo>
                  <a:pt x="4211" y="1449"/>
                </a:lnTo>
                <a:lnTo>
                  <a:pt x="4227" y="1467"/>
                </a:lnTo>
                <a:lnTo>
                  <a:pt x="4243" y="1484"/>
                </a:lnTo>
                <a:lnTo>
                  <a:pt x="4257" y="1503"/>
                </a:lnTo>
                <a:lnTo>
                  <a:pt x="4271" y="1521"/>
                </a:lnTo>
                <a:lnTo>
                  <a:pt x="4284" y="1539"/>
                </a:lnTo>
                <a:lnTo>
                  <a:pt x="4296" y="1556"/>
                </a:lnTo>
                <a:lnTo>
                  <a:pt x="4306" y="1574"/>
                </a:lnTo>
                <a:lnTo>
                  <a:pt x="4317" y="1592"/>
                </a:lnTo>
                <a:lnTo>
                  <a:pt x="4327" y="1610"/>
                </a:lnTo>
                <a:lnTo>
                  <a:pt x="4334" y="1628"/>
                </a:lnTo>
                <a:lnTo>
                  <a:pt x="4342" y="1646"/>
                </a:lnTo>
                <a:lnTo>
                  <a:pt x="4349" y="1664"/>
                </a:lnTo>
                <a:lnTo>
                  <a:pt x="4355" y="1682"/>
                </a:lnTo>
                <a:lnTo>
                  <a:pt x="4359" y="1700"/>
                </a:lnTo>
                <a:lnTo>
                  <a:pt x="4365" y="1718"/>
                </a:lnTo>
                <a:lnTo>
                  <a:pt x="4368" y="1736"/>
                </a:lnTo>
                <a:lnTo>
                  <a:pt x="4371" y="1753"/>
                </a:lnTo>
                <a:lnTo>
                  <a:pt x="4373" y="1772"/>
                </a:lnTo>
                <a:lnTo>
                  <a:pt x="4374" y="1789"/>
                </a:lnTo>
                <a:lnTo>
                  <a:pt x="4375" y="1806"/>
                </a:lnTo>
                <a:lnTo>
                  <a:pt x="4375" y="1823"/>
                </a:lnTo>
                <a:lnTo>
                  <a:pt x="4374" y="1840"/>
                </a:lnTo>
                <a:lnTo>
                  <a:pt x="4373" y="1857"/>
                </a:lnTo>
                <a:lnTo>
                  <a:pt x="4371" y="1874"/>
                </a:lnTo>
                <a:lnTo>
                  <a:pt x="4368" y="1890"/>
                </a:lnTo>
                <a:lnTo>
                  <a:pt x="4365" y="1906"/>
                </a:lnTo>
                <a:lnTo>
                  <a:pt x="4361" y="1921"/>
                </a:lnTo>
                <a:lnTo>
                  <a:pt x="4356" y="1936"/>
                </a:lnTo>
                <a:lnTo>
                  <a:pt x="4351" y="1951"/>
                </a:lnTo>
                <a:lnTo>
                  <a:pt x="4345" y="1966"/>
                </a:lnTo>
                <a:lnTo>
                  <a:pt x="4338" y="1981"/>
                </a:lnTo>
                <a:lnTo>
                  <a:pt x="4331" y="1995"/>
                </a:lnTo>
                <a:lnTo>
                  <a:pt x="4323" y="2009"/>
                </a:lnTo>
                <a:lnTo>
                  <a:pt x="4316" y="2022"/>
                </a:lnTo>
                <a:lnTo>
                  <a:pt x="4306" y="2035"/>
                </a:lnTo>
                <a:lnTo>
                  <a:pt x="4298" y="2048"/>
                </a:lnTo>
                <a:lnTo>
                  <a:pt x="4288" y="2060"/>
                </a:lnTo>
                <a:lnTo>
                  <a:pt x="4278" y="2071"/>
                </a:lnTo>
                <a:lnTo>
                  <a:pt x="4267" y="2083"/>
                </a:lnTo>
                <a:lnTo>
                  <a:pt x="4256" y="2094"/>
                </a:lnTo>
                <a:lnTo>
                  <a:pt x="4245" y="2104"/>
                </a:lnTo>
                <a:lnTo>
                  <a:pt x="4232" y="2114"/>
                </a:lnTo>
                <a:lnTo>
                  <a:pt x="4219" y="2123"/>
                </a:lnTo>
                <a:lnTo>
                  <a:pt x="4206" y="2132"/>
                </a:lnTo>
                <a:lnTo>
                  <a:pt x="4194" y="2140"/>
                </a:lnTo>
                <a:lnTo>
                  <a:pt x="4180" y="2148"/>
                </a:lnTo>
                <a:lnTo>
                  <a:pt x="4166" y="2155"/>
                </a:lnTo>
                <a:lnTo>
                  <a:pt x="4151" y="2162"/>
                </a:lnTo>
                <a:lnTo>
                  <a:pt x="4136" y="2167"/>
                </a:lnTo>
                <a:lnTo>
                  <a:pt x="4121" y="2172"/>
                </a:lnTo>
                <a:lnTo>
                  <a:pt x="4105" y="2177"/>
                </a:lnTo>
                <a:lnTo>
                  <a:pt x="4089" y="2181"/>
                </a:lnTo>
                <a:lnTo>
                  <a:pt x="4074" y="2184"/>
                </a:lnTo>
                <a:lnTo>
                  <a:pt x="4056" y="2187"/>
                </a:lnTo>
                <a:lnTo>
                  <a:pt x="4041" y="2188"/>
                </a:lnTo>
                <a:lnTo>
                  <a:pt x="4024" y="2189"/>
                </a:lnTo>
                <a:lnTo>
                  <a:pt x="4005" y="2190"/>
                </a:lnTo>
                <a:lnTo>
                  <a:pt x="3982" y="2189"/>
                </a:lnTo>
                <a:lnTo>
                  <a:pt x="3959" y="2188"/>
                </a:lnTo>
                <a:lnTo>
                  <a:pt x="3935" y="2186"/>
                </a:lnTo>
                <a:lnTo>
                  <a:pt x="3913" y="2183"/>
                </a:lnTo>
                <a:lnTo>
                  <a:pt x="3891" y="2179"/>
                </a:lnTo>
                <a:lnTo>
                  <a:pt x="3869" y="2175"/>
                </a:lnTo>
                <a:lnTo>
                  <a:pt x="3848" y="2169"/>
                </a:lnTo>
                <a:lnTo>
                  <a:pt x="3828" y="2163"/>
                </a:lnTo>
                <a:lnTo>
                  <a:pt x="3807" y="2156"/>
                </a:lnTo>
                <a:lnTo>
                  <a:pt x="3786" y="2149"/>
                </a:lnTo>
                <a:lnTo>
                  <a:pt x="3767" y="2142"/>
                </a:lnTo>
                <a:lnTo>
                  <a:pt x="3748" y="2133"/>
                </a:lnTo>
                <a:lnTo>
                  <a:pt x="3728" y="2123"/>
                </a:lnTo>
                <a:lnTo>
                  <a:pt x="3710" y="2114"/>
                </a:lnTo>
                <a:lnTo>
                  <a:pt x="3691" y="2103"/>
                </a:lnTo>
                <a:lnTo>
                  <a:pt x="3673" y="2093"/>
                </a:lnTo>
                <a:lnTo>
                  <a:pt x="3654" y="2082"/>
                </a:lnTo>
                <a:lnTo>
                  <a:pt x="3636" y="2070"/>
                </a:lnTo>
                <a:lnTo>
                  <a:pt x="3600" y="2046"/>
                </a:lnTo>
                <a:lnTo>
                  <a:pt x="3582" y="2033"/>
                </a:lnTo>
                <a:lnTo>
                  <a:pt x="3564" y="2020"/>
                </a:lnTo>
                <a:lnTo>
                  <a:pt x="3529" y="1993"/>
                </a:lnTo>
                <a:lnTo>
                  <a:pt x="3494" y="1965"/>
                </a:lnTo>
                <a:lnTo>
                  <a:pt x="3458" y="1936"/>
                </a:lnTo>
                <a:lnTo>
                  <a:pt x="3386" y="1879"/>
                </a:lnTo>
                <a:lnTo>
                  <a:pt x="3350" y="1849"/>
                </a:lnTo>
                <a:lnTo>
                  <a:pt x="3311" y="1820"/>
                </a:lnTo>
                <a:lnTo>
                  <a:pt x="3292" y="1807"/>
                </a:lnTo>
                <a:lnTo>
                  <a:pt x="3272" y="1792"/>
                </a:lnTo>
                <a:lnTo>
                  <a:pt x="3232" y="1764"/>
                </a:lnTo>
                <a:lnTo>
                  <a:pt x="3190" y="1738"/>
                </a:lnTo>
                <a:lnTo>
                  <a:pt x="3169" y="1724"/>
                </a:lnTo>
                <a:lnTo>
                  <a:pt x="3148" y="1712"/>
                </a:lnTo>
                <a:lnTo>
                  <a:pt x="3102" y="1688"/>
                </a:lnTo>
                <a:lnTo>
                  <a:pt x="3079" y="1676"/>
                </a:lnTo>
                <a:lnTo>
                  <a:pt x="3055" y="1664"/>
                </a:lnTo>
                <a:lnTo>
                  <a:pt x="3031" y="1654"/>
                </a:lnTo>
                <a:lnTo>
                  <a:pt x="3006" y="1643"/>
                </a:lnTo>
                <a:lnTo>
                  <a:pt x="2981" y="1633"/>
                </a:lnTo>
                <a:lnTo>
                  <a:pt x="2954" y="1625"/>
                </a:lnTo>
                <a:lnTo>
                  <a:pt x="2928" y="1616"/>
                </a:lnTo>
                <a:lnTo>
                  <a:pt x="2901" y="1608"/>
                </a:lnTo>
                <a:lnTo>
                  <a:pt x="2872" y="1600"/>
                </a:lnTo>
                <a:lnTo>
                  <a:pt x="2844" y="1594"/>
                </a:lnTo>
                <a:lnTo>
                  <a:pt x="2815" y="1588"/>
                </a:lnTo>
                <a:lnTo>
                  <a:pt x="2784" y="1582"/>
                </a:lnTo>
                <a:lnTo>
                  <a:pt x="2753" y="1578"/>
                </a:lnTo>
                <a:lnTo>
                  <a:pt x="2721" y="1574"/>
                </a:lnTo>
                <a:lnTo>
                  <a:pt x="2689" y="1571"/>
                </a:lnTo>
                <a:lnTo>
                  <a:pt x="2656" y="1568"/>
                </a:lnTo>
                <a:lnTo>
                  <a:pt x="2621" y="1567"/>
                </a:lnTo>
                <a:lnTo>
                  <a:pt x="2586" y="1567"/>
                </a:lnTo>
                <a:lnTo>
                  <a:pt x="2554" y="1567"/>
                </a:lnTo>
                <a:lnTo>
                  <a:pt x="2523" y="1570"/>
                </a:lnTo>
                <a:lnTo>
                  <a:pt x="2492" y="1573"/>
                </a:lnTo>
                <a:lnTo>
                  <a:pt x="2477" y="1574"/>
                </a:lnTo>
                <a:lnTo>
                  <a:pt x="2461" y="1576"/>
                </a:lnTo>
                <a:lnTo>
                  <a:pt x="2431" y="1581"/>
                </a:lnTo>
                <a:lnTo>
                  <a:pt x="2402" y="1588"/>
                </a:lnTo>
                <a:lnTo>
                  <a:pt x="2375" y="1594"/>
                </a:lnTo>
                <a:lnTo>
                  <a:pt x="2347" y="1601"/>
                </a:lnTo>
                <a:lnTo>
                  <a:pt x="2321" y="1610"/>
                </a:lnTo>
                <a:lnTo>
                  <a:pt x="2295" y="1619"/>
                </a:lnTo>
                <a:lnTo>
                  <a:pt x="2271" y="1629"/>
                </a:lnTo>
                <a:lnTo>
                  <a:pt x="2247" y="1640"/>
                </a:lnTo>
                <a:lnTo>
                  <a:pt x="2225" y="1650"/>
                </a:lnTo>
                <a:lnTo>
                  <a:pt x="2204" y="1661"/>
                </a:lnTo>
                <a:lnTo>
                  <a:pt x="2185" y="1673"/>
                </a:lnTo>
                <a:lnTo>
                  <a:pt x="2165" y="1684"/>
                </a:lnTo>
                <a:lnTo>
                  <a:pt x="2186" y="1686"/>
                </a:lnTo>
                <a:lnTo>
                  <a:pt x="2205" y="1690"/>
                </a:lnTo>
                <a:lnTo>
                  <a:pt x="2223" y="1694"/>
                </a:lnTo>
                <a:lnTo>
                  <a:pt x="2242" y="1697"/>
                </a:lnTo>
                <a:lnTo>
                  <a:pt x="2259" y="1701"/>
                </a:lnTo>
                <a:lnTo>
                  <a:pt x="2277" y="1707"/>
                </a:lnTo>
                <a:lnTo>
                  <a:pt x="2294" y="1712"/>
                </a:lnTo>
                <a:lnTo>
                  <a:pt x="2310" y="1717"/>
                </a:lnTo>
                <a:lnTo>
                  <a:pt x="2327" y="1723"/>
                </a:lnTo>
                <a:lnTo>
                  <a:pt x="2342" y="1729"/>
                </a:lnTo>
                <a:lnTo>
                  <a:pt x="2358" y="1736"/>
                </a:lnTo>
                <a:lnTo>
                  <a:pt x="2373" y="1743"/>
                </a:lnTo>
                <a:lnTo>
                  <a:pt x="2401" y="1758"/>
                </a:lnTo>
                <a:lnTo>
                  <a:pt x="2415" y="1766"/>
                </a:lnTo>
                <a:lnTo>
                  <a:pt x="2429" y="1775"/>
                </a:lnTo>
                <a:lnTo>
                  <a:pt x="2442" y="1783"/>
                </a:lnTo>
                <a:lnTo>
                  <a:pt x="2455" y="1792"/>
                </a:lnTo>
                <a:lnTo>
                  <a:pt x="2467" y="1801"/>
                </a:lnTo>
                <a:lnTo>
                  <a:pt x="2480" y="1811"/>
                </a:lnTo>
                <a:lnTo>
                  <a:pt x="2492" y="1820"/>
                </a:lnTo>
                <a:lnTo>
                  <a:pt x="2503" y="1830"/>
                </a:lnTo>
                <a:lnTo>
                  <a:pt x="2514" y="1841"/>
                </a:lnTo>
                <a:lnTo>
                  <a:pt x="2526" y="1851"/>
                </a:lnTo>
                <a:lnTo>
                  <a:pt x="2547" y="1873"/>
                </a:lnTo>
                <a:lnTo>
                  <a:pt x="2566" y="1896"/>
                </a:lnTo>
                <a:lnTo>
                  <a:pt x="2577" y="1908"/>
                </a:lnTo>
                <a:lnTo>
                  <a:pt x="2586" y="1919"/>
                </a:lnTo>
                <a:lnTo>
                  <a:pt x="2604" y="1944"/>
                </a:lnTo>
                <a:lnTo>
                  <a:pt x="2621" y="1969"/>
                </a:lnTo>
                <a:lnTo>
                  <a:pt x="2638" y="1996"/>
                </a:lnTo>
                <a:lnTo>
                  <a:pt x="2654" y="2022"/>
                </a:lnTo>
                <a:lnTo>
                  <a:pt x="2669" y="2049"/>
                </a:lnTo>
                <a:lnTo>
                  <a:pt x="2684" y="2077"/>
                </a:lnTo>
                <a:lnTo>
                  <a:pt x="2698" y="2105"/>
                </a:lnTo>
                <a:lnTo>
                  <a:pt x="2712" y="2134"/>
                </a:lnTo>
                <a:lnTo>
                  <a:pt x="2725" y="2163"/>
                </a:lnTo>
                <a:lnTo>
                  <a:pt x="2737" y="2193"/>
                </a:lnTo>
                <a:lnTo>
                  <a:pt x="2750" y="2221"/>
                </a:lnTo>
                <a:lnTo>
                  <a:pt x="2774" y="2281"/>
                </a:lnTo>
                <a:lnTo>
                  <a:pt x="2823" y="2400"/>
                </a:lnTo>
                <a:lnTo>
                  <a:pt x="2834" y="2423"/>
                </a:lnTo>
                <a:lnTo>
                  <a:pt x="2845" y="2446"/>
                </a:lnTo>
                <a:lnTo>
                  <a:pt x="2855" y="2468"/>
                </a:lnTo>
                <a:lnTo>
                  <a:pt x="2867" y="2489"/>
                </a:lnTo>
                <a:lnTo>
                  <a:pt x="2880" y="2509"/>
                </a:lnTo>
                <a:lnTo>
                  <a:pt x="2891" y="2530"/>
                </a:lnTo>
                <a:lnTo>
                  <a:pt x="2905" y="2550"/>
                </a:lnTo>
                <a:lnTo>
                  <a:pt x="2918" y="2569"/>
                </a:lnTo>
                <a:lnTo>
                  <a:pt x="2933" y="2587"/>
                </a:lnTo>
                <a:lnTo>
                  <a:pt x="2947" y="2605"/>
                </a:lnTo>
                <a:lnTo>
                  <a:pt x="2954" y="2614"/>
                </a:lnTo>
                <a:lnTo>
                  <a:pt x="2962" y="2622"/>
                </a:lnTo>
                <a:lnTo>
                  <a:pt x="2978" y="2639"/>
                </a:lnTo>
                <a:lnTo>
                  <a:pt x="2993" y="2656"/>
                </a:lnTo>
                <a:lnTo>
                  <a:pt x="3010" y="2671"/>
                </a:lnTo>
                <a:lnTo>
                  <a:pt x="3019" y="2680"/>
                </a:lnTo>
                <a:lnTo>
                  <a:pt x="3027" y="2687"/>
                </a:lnTo>
                <a:lnTo>
                  <a:pt x="3044" y="2702"/>
                </a:lnTo>
                <a:lnTo>
                  <a:pt x="3063" y="2716"/>
                </a:lnTo>
                <a:lnTo>
                  <a:pt x="3081" y="2730"/>
                </a:lnTo>
                <a:lnTo>
                  <a:pt x="3100" y="2742"/>
                </a:lnTo>
                <a:lnTo>
                  <a:pt x="3120" y="2755"/>
                </a:lnTo>
                <a:lnTo>
                  <a:pt x="3140" y="2768"/>
                </a:lnTo>
                <a:lnTo>
                  <a:pt x="3160" y="2780"/>
                </a:lnTo>
                <a:lnTo>
                  <a:pt x="3182" y="2791"/>
                </a:lnTo>
                <a:lnTo>
                  <a:pt x="3203" y="2802"/>
                </a:lnTo>
                <a:lnTo>
                  <a:pt x="3225" y="2811"/>
                </a:lnTo>
                <a:lnTo>
                  <a:pt x="3248" y="2822"/>
                </a:lnTo>
                <a:lnTo>
                  <a:pt x="3270" y="2832"/>
                </a:lnTo>
                <a:lnTo>
                  <a:pt x="3294" y="2840"/>
                </a:lnTo>
                <a:lnTo>
                  <a:pt x="3318" y="2849"/>
                </a:lnTo>
                <a:lnTo>
                  <a:pt x="3342" y="2857"/>
                </a:lnTo>
                <a:lnTo>
                  <a:pt x="3368" y="2865"/>
                </a:lnTo>
                <a:lnTo>
                  <a:pt x="3393" y="2872"/>
                </a:lnTo>
                <a:lnTo>
                  <a:pt x="3388" y="2875"/>
                </a:lnTo>
                <a:lnTo>
                  <a:pt x="3384" y="2877"/>
                </a:lnTo>
                <a:lnTo>
                  <a:pt x="3371" y="2884"/>
                </a:lnTo>
                <a:lnTo>
                  <a:pt x="3358" y="2889"/>
                </a:lnTo>
                <a:lnTo>
                  <a:pt x="3343" y="2894"/>
                </a:lnTo>
                <a:lnTo>
                  <a:pt x="3327" y="2900"/>
                </a:lnTo>
                <a:lnTo>
                  <a:pt x="3310" y="2905"/>
                </a:lnTo>
                <a:lnTo>
                  <a:pt x="3291" y="2910"/>
                </a:lnTo>
                <a:lnTo>
                  <a:pt x="3271" y="2915"/>
                </a:lnTo>
                <a:lnTo>
                  <a:pt x="3250" y="2920"/>
                </a:lnTo>
                <a:lnTo>
                  <a:pt x="3227" y="2923"/>
                </a:lnTo>
                <a:lnTo>
                  <a:pt x="3204" y="2927"/>
                </a:lnTo>
                <a:lnTo>
                  <a:pt x="3178" y="2930"/>
                </a:lnTo>
                <a:lnTo>
                  <a:pt x="3166" y="2932"/>
                </a:lnTo>
                <a:lnTo>
                  <a:pt x="3153" y="2933"/>
                </a:lnTo>
                <a:lnTo>
                  <a:pt x="3126" y="2935"/>
                </a:lnTo>
                <a:lnTo>
                  <a:pt x="3099" y="2936"/>
                </a:lnTo>
                <a:lnTo>
                  <a:pt x="3070" y="2936"/>
                </a:lnTo>
                <a:lnTo>
                  <a:pt x="3039" y="2936"/>
                </a:lnTo>
                <a:lnTo>
                  <a:pt x="3024" y="2935"/>
                </a:lnTo>
                <a:lnTo>
                  <a:pt x="3009" y="2934"/>
                </a:lnTo>
                <a:lnTo>
                  <a:pt x="2979" y="2932"/>
                </a:lnTo>
                <a:lnTo>
                  <a:pt x="2950" y="2928"/>
                </a:lnTo>
                <a:lnTo>
                  <a:pt x="2921" y="2924"/>
                </a:lnTo>
                <a:lnTo>
                  <a:pt x="2892" y="2919"/>
                </a:lnTo>
                <a:lnTo>
                  <a:pt x="2865" y="2912"/>
                </a:lnTo>
                <a:lnTo>
                  <a:pt x="2851" y="2908"/>
                </a:lnTo>
                <a:lnTo>
                  <a:pt x="2837" y="2905"/>
                </a:lnTo>
                <a:lnTo>
                  <a:pt x="2810" y="2896"/>
                </a:lnTo>
                <a:lnTo>
                  <a:pt x="2783" y="2888"/>
                </a:lnTo>
                <a:lnTo>
                  <a:pt x="2757" y="2878"/>
                </a:lnTo>
                <a:lnTo>
                  <a:pt x="2731" y="2868"/>
                </a:lnTo>
                <a:lnTo>
                  <a:pt x="2705" y="2856"/>
                </a:lnTo>
                <a:lnTo>
                  <a:pt x="2681" y="2844"/>
                </a:lnTo>
                <a:lnTo>
                  <a:pt x="2656" y="2831"/>
                </a:lnTo>
                <a:lnTo>
                  <a:pt x="2631" y="2818"/>
                </a:lnTo>
                <a:lnTo>
                  <a:pt x="2608" y="2803"/>
                </a:lnTo>
                <a:lnTo>
                  <a:pt x="2583" y="2788"/>
                </a:lnTo>
                <a:lnTo>
                  <a:pt x="2560" y="2772"/>
                </a:lnTo>
                <a:lnTo>
                  <a:pt x="2536" y="2756"/>
                </a:lnTo>
                <a:lnTo>
                  <a:pt x="2513" y="2738"/>
                </a:lnTo>
                <a:lnTo>
                  <a:pt x="2490" y="2721"/>
                </a:lnTo>
                <a:lnTo>
                  <a:pt x="2466" y="2703"/>
                </a:lnTo>
                <a:lnTo>
                  <a:pt x="2444" y="2684"/>
                </a:lnTo>
                <a:lnTo>
                  <a:pt x="2421" y="2664"/>
                </a:lnTo>
                <a:lnTo>
                  <a:pt x="2398" y="2644"/>
                </a:lnTo>
                <a:lnTo>
                  <a:pt x="2376" y="2623"/>
                </a:lnTo>
                <a:lnTo>
                  <a:pt x="2354" y="2602"/>
                </a:lnTo>
                <a:lnTo>
                  <a:pt x="2331" y="2581"/>
                </a:lnTo>
                <a:lnTo>
                  <a:pt x="2309" y="2558"/>
                </a:lnTo>
                <a:lnTo>
                  <a:pt x="2263" y="2514"/>
                </a:lnTo>
                <a:lnTo>
                  <a:pt x="2224" y="2473"/>
                </a:lnTo>
                <a:lnTo>
                  <a:pt x="2204" y="2453"/>
                </a:lnTo>
                <a:lnTo>
                  <a:pt x="2183" y="2433"/>
                </a:lnTo>
                <a:lnTo>
                  <a:pt x="2162" y="2413"/>
                </a:lnTo>
                <a:lnTo>
                  <a:pt x="2142" y="2394"/>
                </a:lnTo>
                <a:lnTo>
                  <a:pt x="2121" y="2374"/>
                </a:lnTo>
                <a:lnTo>
                  <a:pt x="2099" y="2355"/>
                </a:lnTo>
                <a:lnTo>
                  <a:pt x="2077" y="2337"/>
                </a:lnTo>
                <a:lnTo>
                  <a:pt x="2055" y="2319"/>
                </a:lnTo>
                <a:lnTo>
                  <a:pt x="2033" y="2301"/>
                </a:lnTo>
                <a:lnTo>
                  <a:pt x="2009" y="2284"/>
                </a:lnTo>
                <a:lnTo>
                  <a:pt x="1986" y="2267"/>
                </a:lnTo>
                <a:lnTo>
                  <a:pt x="1962" y="2251"/>
                </a:lnTo>
                <a:lnTo>
                  <a:pt x="1938" y="2235"/>
                </a:lnTo>
                <a:lnTo>
                  <a:pt x="1912" y="2220"/>
                </a:lnTo>
                <a:lnTo>
                  <a:pt x="1887" y="2206"/>
                </a:lnTo>
                <a:lnTo>
                  <a:pt x="1861" y="2193"/>
                </a:lnTo>
                <a:lnTo>
                  <a:pt x="1835" y="2179"/>
                </a:lnTo>
                <a:lnTo>
                  <a:pt x="1807" y="2167"/>
                </a:lnTo>
                <a:lnTo>
                  <a:pt x="1780" y="2155"/>
                </a:lnTo>
                <a:lnTo>
                  <a:pt x="1751" y="2145"/>
                </a:lnTo>
                <a:lnTo>
                  <a:pt x="1721" y="2135"/>
                </a:lnTo>
                <a:lnTo>
                  <a:pt x="1691" y="2126"/>
                </a:lnTo>
                <a:lnTo>
                  <a:pt x="1676" y="2121"/>
                </a:lnTo>
                <a:lnTo>
                  <a:pt x="1660" y="2118"/>
                </a:lnTo>
                <a:lnTo>
                  <a:pt x="1630" y="2111"/>
                </a:lnTo>
                <a:lnTo>
                  <a:pt x="1598" y="2104"/>
                </a:lnTo>
                <a:lnTo>
                  <a:pt x="1565" y="2100"/>
                </a:lnTo>
                <a:lnTo>
                  <a:pt x="1548" y="2098"/>
                </a:lnTo>
                <a:lnTo>
                  <a:pt x="1531" y="2096"/>
                </a:lnTo>
                <a:lnTo>
                  <a:pt x="1496" y="2093"/>
                </a:lnTo>
                <a:lnTo>
                  <a:pt x="1461" y="2091"/>
                </a:lnTo>
                <a:lnTo>
                  <a:pt x="1423" y="2091"/>
                </a:lnTo>
                <a:lnTo>
                  <a:pt x="1405" y="2091"/>
                </a:lnTo>
                <a:lnTo>
                  <a:pt x="1388" y="2092"/>
                </a:lnTo>
                <a:lnTo>
                  <a:pt x="1370" y="2092"/>
                </a:lnTo>
                <a:lnTo>
                  <a:pt x="1353" y="2093"/>
                </a:lnTo>
                <a:lnTo>
                  <a:pt x="1336" y="2095"/>
                </a:lnTo>
                <a:lnTo>
                  <a:pt x="1320" y="2096"/>
                </a:lnTo>
                <a:lnTo>
                  <a:pt x="1287" y="2100"/>
                </a:lnTo>
                <a:lnTo>
                  <a:pt x="1256" y="2105"/>
                </a:lnTo>
                <a:lnTo>
                  <a:pt x="1228" y="2112"/>
                </a:lnTo>
                <a:lnTo>
                  <a:pt x="1200" y="2118"/>
                </a:lnTo>
                <a:lnTo>
                  <a:pt x="1174" y="2126"/>
                </a:lnTo>
                <a:lnTo>
                  <a:pt x="1149" y="2133"/>
                </a:lnTo>
                <a:lnTo>
                  <a:pt x="1126" y="2140"/>
                </a:lnTo>
                <a:lnTo>
                  <a:pt x="1104" y="2149"/>
                </a:lnTo>
                <a:lnTo>
                  <a:pt x="1086" y="2156"/>
                </a:lnTo>
                <a:lnTo>
                  <a:pt x="1068" y="2165"/>
                </a:lnTo>
                <a:lnTo>
                  <a:pt x="1053" y="2172"/>
                </a:lnTo>
                <a:lnTo>
                  <a:pt x="1041" y="2180"/>
                </a:lnTo>
                <a:lnTo>
                  <a:pt x="1030" y="2186"/>
                </a:lnTo>
                <a:lnTo>
                  <a:pt x="1050" y="2190"/>
                </a:lnTo>
                <a:lnTo>
                  <a:pt x="1072" y="2194"/>
                </a:lnTo>
                <a:lnTo>
                  <a:pt x="1093" y="2199"/>
                </a:lnTo>
                <a:lnTo>
                  <a:pt x="1115" y="2203"/>
                </a:lnTo>
                <a:lnTo>
                  <a:pt x="1160" y="2216"/>
                </a:lnTo>
                <a:lnTo>
                  <a:pt x="1182" y="2222"/>
                </a:lnTo>
                <a:lnTo>
                  <a:pt x="1205" y="2230"/>
                </a:lnTo>
                <a:lnTo>
                  <a:pt x="1228" y="2238"/>
                </a:lnTo>
                <a:lnTo>
                  <a:pt x="1250" y="2247"/>
                </a:lnTo>
                <a:lnTo>
                  <a:pt x="1272" y="2255"/>
                </a:lnTo>
                <a:lnTo>
                  <a:pt x="1295" y="2265"/>
                </a:lnTo>
                <a:lnTo>
                  <a:pt x="1316" y="2276"/>
                </a:lnTo>
                <a:lnTo>
                  <a:pt x="1337" y="2286"/>
                </a:lnTo>
                <a:lnTo>
                  <a:pt x="1359" y="2298"/>
                </a:lnTo>
                <a:lnTo>
                  <a:pt x="1379" y="2310"/>
                </a:lnTo>
                <a:lnTo>
                  <a:pt x="1399" y="2322"/>
                </a:lnTo>
                <a:lnTo>
                  <a:pt x="1418" y="2335"/>
                </a:lnTo>
                <a:lnTo>
                  <a:pt x="1436" y="2349"/>
                </a:lnTo>
                <a:lnTo>
                  <a:pt x="1453" y="2363"/>
                </a:lnTo>
                <a:lnTo>
                  <a:pt x="1470" y="2378"/>
                </a:lnTo>
                <a:lnTo>
                  <a:pt x="1485" y="2392"/>
                </a:lnTo>
                <a:lnTo>
                  <a:pt x="1500" y="2408"/>
                </a:lnTo>
                <a:lnTo>
                  <a:pt x="1506" y="2417"/>
                </a:lnTo>
                <a:lnTo>
                  <a:pt x="1513" y="2425"/>
                </a:lnTo>
                <a:lnTo>
                  <a:pt x="1524" y="2442"/>
                </a:lnTo>
                <a:lnTo>
                  <a:pt x="1535" y="2461"/>
                </a:lnTo>
                <a:lnTo>
                  <a:pt x="1539" y="2469"/>
                </a:lnTo>
                <a:lnTo>
                  <a:pt x="1545" y="2479"/>
                </a:lnTo>
                <a:lnTo>
                  <a:pt x="1548" y="2488"/>
                </a:lnTo>
                <a:lnTo>
                  <a:pt x="1552" y="2498"/>
                </a:lnTo>
                <a:lnTo>
                  <a:pt x="1555" y="2507"/>
                </a:lnTo>
                <a:lnTo>
                  <a:pt x="1557" y="2517"/>
                </a:lnTo>
                <a:lnTo>
                  <a:pt x="1561" y="2526"/>
                </a:lnTo>
                <a:lnTo>
                  <a:pt x="1563" y="2537"/>
                </a:lnTo>
                <a:lnTo>
                  <a:pt x="1564" y="2547"/>
                </a:lnTo>
                <a:lnTo>
                  <a:pt x="1565" y="2557"/>
                </a:lnTo>
                <a:lnTo>
                  <a:pt x="1566" y="2568"/>
                </a:lnTo>
                <a:lnTo>
                  <a:pt x="1566" y="2579"/>
                </a:lnTo>
                <a:lnTo>
                  <a:pt x="1565" y="2597"/>
                </a:lnTo>
                <a:lnTo>
                  <a:pt x="1564" y="2614"/>
                </a:lnTo>
                <a:lnTo>
                  <a:pt x="1561" y="2631"/>
                </a:lnTo>
                <a:lnTo>
                  <a:pt x="1556" y="2646"/>
                </a:lnTo>
                <a:lnTo>
                  <a:pt x="1554" y="2653"/>
                </a:lnTo>
                <a:lnTo>
                  <a:pt x="1551" y="2660"/>
                </a:lnTo>
                <a:lnTo>
                  <a:pt x="1548" y="2668"/>
                </a:lnTo>
                <a:lnTo>
                  <a:pt x="1545" y="2675"/>
                </a:lnTo>
                <a:lnTo>
                  <a:pt x="1537" y="2688"/>
                </a:lnTo>
                <a:lnTo>
                  <a:pt x="1530" y="2701"/>
                </a:lnTo>
                <a:lnTo>
                  <a:pt x="1520" y="2711"/>
                </a:lnTo>
                <a:lnTo>
                  <a:pt x="1516" y="2717"/>
                </a:lnTo>
                <a:lnTo>
                  <a:pt x="1511" y="2722"/>
                </a:lnTo>
                <a:lnTo>
                  <a:pt x="1500" y="2732"/>
                </a:lnTo>
                <a:lnTo>
                  <a:pt x="1488" y="2740"/>
                </a:lnTo>
                <a:lnTo>
                  <a:pt x="1475" y="2748"/>
                </a:lnTo>
                <a:lnTo>
                  <a:pt x="1463" y="2754"/>
                </a:lnTo>
                <a:lnTo>
                  <a:pt x="1450" y="2759"/>
                </a:lnTo>
                <a:lnTo>
                  <a:pt x="1435" y="2764"/>
                </a:lnTo>
                <a:lnTo>
                  <a:pt x="1429" y="2766"/>
                </a:lnTo>
                <a:lnTo>
                  <a:pt x="1421" y="2767"/>
                </a:lnTo>
                <a:lnTo>
                  <a:pt x="1406" y="2769"/>
                </a:lnTo>
                <a:lnTo>
                  <a:pt x="1390" y="2770"/>
                </a:lnTo>
                <a:lnTo>
                  <a:pt x="1374" y="2769"/>
                </a:lnTo>
                <a:lnTo>
                  <a:pt x="1359" y="2768"/>
                </a:lnTo>
                <a:lnTo>
                  <a:pt x="1350" y="2767"/>
                </a:lnTo>
                <a:lnTo>
                  <a:pt x="1342" y="2765"/>
                </a:lnTo>
                <a:lnTo>
                  <a:pt x="1334" y="2762"/>
                </a:lnTo>
                <a:lnTo>
                  <a:pt x="1326" y="2760"/>
                </a:lnTo>
                <a:lnTo>
                  <a:pt x="1309" y="2755"/>
                </a:lnTo>
                <a:lnTo>
                  <a:pt x="1292" y="2749"/>
                </a:lnTo>
                <a:lnTo>
                  <a:pt x="1275" y="2740"/>
                </a:lnTo>
                <a:lnTo>
                  <a:pt x="1258" y="2731"/>
                </a:lnTo>
                <a:lnTo>
                  <a:pt x="1239" y="2720"/>
                </a:lnTo>
                <a:lnTo>
                  <a:pt x="1222" y="2707"/>
                </a:lnTo>
                <a:lnTo>
                  <a:pt x="1205" y="2693"/>
                </a:lnTo>
                <a:lnTo>
                  <a:pt x="1197" y="2686"/>
                </a:lnTo>
                <a:lnTo>
                  <a:pt x="1188" y="2678"/>
                </a:lnTo>
                <a:lnTo>
                  <a:pt x="1173" y="2661"/>
                </a:lnTo>
                <a:lnTo>
                  <a:pt x="1153" y="2642"/>
                </a:lnTo>
                <a:lnTo>
                  <a:pt x="1134" y="2623"/>
                </a:lnTo>
                <a:lnTo>
                  <a:pt x="1114" y="2604"/>
                </a:lnTo>
                <a:lnTo>
                  <a:pt x="1095" y="2586"/>
                </a:lnTo>
                <a:lnTo>
                  <a:pt x="1074" y="2568"/>
                </a:lnTo>
                <a:lnTo>
                  <a:pt x="1052" y="2551"/>
                </a:lnTo>
                <a:lnTo>
                  <a:pt x="1031" y="2533"/>
                </a:lnTo>
                <a:lnTo>
                  <a:pt x="1010" y="2517"/>
                </a:lnTo>
                <a:lnTo>
                  <a:pt x="988" y="2500"/>
                </a:lnTo>
                <a:lnTo>
                  <a:pt x="965" y="2484"/>
                </a:lnTo>
                <a:lnTo>
                  <a:pt x="942" y="2469"/>
                </a:lnTo>
                <a:lnTo>
                  <a:pt x="918" y="2454"/>
                </a:lnTo>
                <a:lnTo>
                  <a:pt x="895" y="2440"/>
                </a:lnTo>
                <a:lnTo>
                  <a:pt x="871" y="2427"/>
                </a:lnTo>
                <a:lnTo>
                  <a:pt x="846" y="2413"/>
                </a:lnTo>
                <a:lnTo>
                  <a:pt x="821" y="2400"/>
                </a:lnTo>
                <a:lnTo>
                  <a:pt x="796" y="2388"/>
                </a:lnTo>
                <a:lnTo>
                  <a:pt x="771" y="2378"/>
                </a:lnTo>
                <a:lnTo>
                  <a:pt x="744" y="2366"/>
                </a:lnTo>
                <a:lnTo>
                  <a:pt x="719" y="2356"/>
                </a:lnTo>
                <a:lnTo>
                  <a:pt x="692" y="2347"/>
                </a:lnTo>
                <a:lnTo>
                  <a:pt x="664" y="2338"/>
                </a:lnTo>
                <a:lnTo>
                  <a:pt x="638" y="2331"/>
                </a:lnTo>
                <a:lnTo>
                  <a:pt x="610" y="2323"/>
                </a:lnTo>
                <a:lnTo>
                  <a:pt x="583" y="2317"/>
                </a:lnTo>
                <a:lnTo>
                  <a:pt x="569" y="2314"/>
                </a:lnTo>
                <a:lnTo>
                  <a:pt x="554" y="2312"/>
                </a:lnTo>
                <a:lnTo>
                  <a:pt x="540" y="2308"/>
                </a:lnTo>
                <a:lnTo>
                  <a:pt x="526" y="2306"/>
                </a:lnTo>
                <a:lnTo>
                  <a:pt x="497" y="2303"/>
                </a:lnTo>
                <a:lnTo>
                  <a:pt x="469" y="2300"/>
                </a:lnTo>
                <a:lnTo>
                  <a:pt x="439" y="2297"/>
                </a:lnTo>
                <a:lnTo>
                  <a:pt x="410" y="2296"/>
                </a:lnTo>
                <a:lnTo>
                  <a:pt x="381" y="2296"/>
                </a:lnTo>
                <a:lnTo>
                  <a:pt x="351" y="2296"/>
                </a:lnTo>
                <a:lnTo>
                  <a:pt x="322" y="2298"/>
                </a:lnTo>
                <a:lnTo>
                  <a:pt x="292" y="2300"/>
                </a:lnTo>
                <a:lnTo>
                  <a:pt x="264" y="2304"/>
                </a:lnTo>
                <a:lnTo>
                  <a:pt x="250" y="2306"/>
                </a:lnTo>
                <a:lnTo>
                  <a:pt x="236" y="2310"/>
                </a:lnTo>
                <a:lnTo>
                  <a:pt x="208" y="2315"/>
                </a:lnTo>
                <a:lnTo>
                  <a:pt x="182" y="2321"/>
                </a:lnTo>
                <a:lnTo>
                  <a:pt x="156" y="2329"/>
                </a:lnTo>
                <a:lnTo>
                  <a:pt x="132" y="2336"/>
                </a:lnTo>
                <a:lnTo>
                  <a:pt x="108" y="2346"/>
                </a:lnTo>
                <a:lnTo>
                  <a:pt x="97" y="2350"/>
                </a:lnTo>
                <a:lnTo>
                  <a:pt x="86" y="2355"/>
                </a:lnTo>
                <a:lnTo>
                  <a:pt x="66" y="2365"/>
                </a:lnTo>
                <a:lnTo>
                  <a:pt x="47" y="2375"/>
                </a:lnTo>
                <a:lnTo>
                  <a:pt x="29" y="2387"/>
                </a:lnTo>
                <a:lnTo>
                  <a:pt x="21" y="2392"/>
                </a:lnTo>
                <a:lnTo>
                  <a:pt x="14" y="2398"/>
                </a:lnTo>
                <a:lnTo>
                  <a:pt x="0" y="2411"/>
                </a:lnTo>
                <a:lnTo>
                  <a:pt x="35" y="2415"/>
                </a:lnTo>
                <a:lnTo>
                  <a:pt x="69" y="2421"/>
                </a:lnTo>
                <a:lnTo>
                  <a:pt x="102" y="2428"/>
                </a:lnTo>
                <a:lnTo>
                  <a:pt x="134" y="2436"/>
                </a:lnTo>
                <a:lnTo>
                  <a:pt x="150" y="2440"/>
                </a:lnTo>
                <a:lnTo>
                  <a:pt x="166" y="2446"/>
                </a:lnTo>
                <a:lnTo>
                  <a:pt x="197" y="2456"/>
                </a:lnTo>
                <a:lnTo>
                  <a:pt x="212" y="2462"/>
                </a:lnTo>
                <a:lnTo>
                  <a:pt x="226" y="2468"/>
                </a:lnTo>
                <a:lnTo>
                  <a:pt x="241" y="2474"/>
                </a:lnTo>
                <a:lnTo>
                  <a:pt x="256" y="2482"/>
                </a:lnTo>
                <a:lnTo>
                  <a:pt x="270" y="2488"/>
                </a:lnTo>
                <a:lnTo>
                  <a:pt x="285" y="2496"/>
                </a:lnTo>
                <a:lnTo>
                  <a:pt x="299" y="2504"/>
                </a:lnTo>
                <a:lnTo>
                  <a:pt x="313" y="2512"/>
                </a:lnTo>
                <a:lnTo>
                  <a:pt x="326" y="2520"/>
                </a:lnTo>
                <a:lnTo>
                  <a:pt x="340" y="2530"/>
                </a:lnTo>
                <a:lnTo>
                  <a:pt x="354" y="2538"/>
                </a:lnTo>
                <a:lnTo>
                  <a:pt x="367" y="2548"/>
                </a:lnTo>
                <a:lnTo>
                  <a:pt x="393" y="2568"/>
                </a:lnTo>
                <a:lnTo>
                  <a:pt x="419" y="2589"/>
                </a:lnTo>
                <a:lnTo>
                  <a:pt x="432" y="2601"/>
                </a:lnTo>
                <a:lnTo>
                  <a:pt x="444" y="2612"/>
                </a:lnTo>
                <a:lnTo>
                  <a:pt x="457" y="2624"/>
                </a:lnTo>
                <a:lnTo>
                  <a:pt x="470" y="2636"/>
                </a:lnTo>
                <a:lnTo>
                  <a:pt x="482" y="2649"/>
                </a:lnTo>
                <a:lnTo>
                  <a:pt x="494" y="2661"/>
                </a:lnTo>
                <a:lnTo>
                  <a:pt x="518" y="2689"/>
                </a:lnTo>
                <a:lnTo>
                  <a:pt x="530" y="2703"/>
                </a:lnTo>
                <a:lnTo>
                  <a:pt x="542" y="2718"/>
                </a:lnTo>
                <a:lnTo>
                  <a:pt x="566" y="2748"/>
                </a:lnTo>
                <a:lnTo>
                  <a:pt x="589" y="2780"/>
                </a:lnTo>
                <a:lnTo>
                  <a:pt x="611" y="2812"/>
                </a:lnTo>
                <a:lnTo>
                  <a:pt x="634" y="2848"/>
                </a:lnTo>
                <a:lnTo>
                  <a:pt x="656" y="2884"/>
                </a:lnTo>
                <a:lnTo>
                  <a:pt x="678" y="2922"/>
                </a:lnTo>
                <a:lnTo>
                  <a:pt x="701" y="2961"/>
                </a:lnTo>
                <a:lnTo>
                  <a:pt x="723" y="3003"/>
                </a:lnTo>
                <a:lnTo>
                  <a:pt x="744" y="3045"/>
                </a:lnTo>
                <a:lnTo>
                  <a:pt x="766" y="3090"/>
                </a:lnTo>
                <a:lnTo>
                  <a:pt x="788" y="3136"/>
                </a:lnTo>
                <a:lnTo>
                  <a:pt x="810" y="3184"/>
                </a:lnTo>
                <a:lnTo>
                  <a:pt x="831" y="3234"/>
                </a:lnTo>
                <a:lnTo>
                  <a:pt x="857" y="3290"/>
                </a:lnTo>
                <a:lnTo>
                  <a:pt x="871" y="3319"/>
                </a:lnTo>
                <a:lnTo>
                  <a:pt x="883" y="3346"/>
                </a:lnTo>
                <a:lnTo>
                  <a:pt x="898" y="3374"/>
                </a:lnTo>
                <a:lnTo>
                  <a:pt x="913" y="3402"/>
                </a:lnTo>
                <a:lnTo>
                  <a:pt x="928" y="3428"/>
                </a:lnTo>
                <a:lnTo>
                  <a:pt x="944" y="3455"/>
                </a:lnTo>
                <a:lnTo>
                  <a:pt x="961" y="3480"/>
                </a:lnTo>
                <a:lnTo>
                  <a:pt x="978" y="3506"/>
                </a:lnTo>
                <a:lnTo>
                  <a:pt x="996" y="3530"/>
                </a:lnTo>
                <a:lnTo>
                  <a:pt x="1015" y="3555"/>
                </a:lnTo>
                <a:lnTo>
                  <a:pt x="1034" y="3578"/>
                </a:lnTo>
                <a:lnTo>
                  <a:pt x="1056" y="3600"/>
                </a:lnTo>
                <a:lnTo>
                  <a:pt x="1066" y="3612"/>
                </a:lnTo>
                <a:lnTo>
                  <a:pt x="1077" y="3623"/>
                </a:lnTo>
                <a:lnTo>
                  <a:pt x="1099" y="3644"/>
                </a:lnTo>
                <a:lnTo>
                  <a:pt x="1123" y="3664"/>
                </a:lnTo>
                <a:lnTo>
                  <a:pt x="1147" y="3683"/>
                </a:lnTo>
                <a:lnTo>
                  <a:pt x="1160" y="3693"/>
                </a:lnTo>
                <a:lnTo>
                  <a:pt x="1173" y="3701"/>
                </a:lnTo>
                <a:lnTo>
                  <a:pt x="1199" y="3719"/>
                </a:lnTo>
                <a:lnTo>
                  <a:pt x="1213" y="3728"/>
                </a:lnTo>
                <a:lnTo>
                  <a:pt x="1227" y="3735"/>
                </a:lnTo>
                <a:lnTo>
                  <a:pt x="1241" y="3743"/>
                </a:lnTo>
                <a:lnTo>
                  <a:pt x="1255" y="3750"/>
                </a:lnTo>
                <a:lnTo>
                  <a:pt x="1286" y="3764"/>
                </a:lnTo>
                <a:lnTo>
                  <a:pt x="1301" y="3772"/>
                </a:lnTo>
                <a:lnTo>
                  <a:pt x="1317" y="3778"/>
                </a:lnTo>
                <a:lnTo>
                  <a:pt x="1334" y="3783"/>
                </a:lnTo>
                <a:lnTo>
                  <a:pt x="1350" y="3789"/>
                </a:lnTo>
                <a:lnTo>
                  <a:pt x="1367" y="3794"/>
                </a:lnTo>
                <a:lnTo>
                  <a:pt x="1385" y="3799"/>
                </a:lnTo>
                <a:lnTo>
                  <a:pt x="1402" y="3803"/>
                </a:lnTo>
                <a:lnTo>
                  <a:pt x="1420" y="3808"/>
                </a:lnTo>
                <a:lnTo>
                  <a:pt x="1438" y="3812"/>
                </a:lnTo>
                <a:lnTo>
                  <a:pt x="1457" y="3815"/>
                </a:lnTo>
                <a:lnTo>
                  <a:pt x="1496" y="3822"/>
                </a:lnTo>
                <a:lnTo>
                  <a:pt x="1516" y="3824"/>
                </a:lnTo>
                <a:lnTo>
                  <a:pt x="1536" y="3826"/>
                </a:lnTo>
                <a:lnTo>
                  <a:pt x="1556" y="3828"/>
                </a:lnTo>
                <a:lnTo>
                  <a:pt x="1578" y="3829"/>
                </a:lnTo>
                <a:lnTo>
                  <a:pt x="1599" y="3830"/>
                </a:lnTo>
                <a:lnTo>
                  <a:pt x="1621" y="3830"/>
                </a:lnTo>
                <a:lnTo>
                  <a:pt x="1641" y="3830"/>
                </a:lnTo>
                <a:lnTo>
                  <a:pt x="1663" y="3830"/>
                </a:lnTo>
                <a:lnTo>
                  <a:pt x="1684" y="3828"/>
                </a:lnTo>
                <a:lnTo>
                  <a:pt x="1705" y="3827"/>
                </a:lnTo>
                <a:lnTo>
                  <a:pt x="1750" y="3823"/>
                </a:lnTo>
                <a:lnTo>
                  <a:pt x="1795" y="3818"/>
                </a:lnTo>
                <a:lnTo>
                  <a:pt x="1842" y="3813"/>
                </a:lnTo>
                <a:lnTo>
                  <a:pt x="1889" y="3809"/>
                </a:lnTo>
                <a:lnTo>
                  <a:pt x="1936" y="3806"/>
                </a:lnTo>
                <a:lnTo>
                  <a:pt x="1984" y="3802"/>
                </a:lnTo>
                <a:lnTo>
                  <a:pt x="2007" y="3802"/>
                </a:lnTo>
                <a:lnTo>
                  <a:pt x="2030" y="3802"/>
                </a:lnTo>
                <a:lnTo>
                  <a:pt x="2053" y="3803"/>
                </a:lnTo>
                <a:lnTo>
                  <a:pt x="2076" y="3804"/>
                </a:lnTo>
                <a:lnTo>
                  <a:pt x="2098" y="3807"/>
                </a:lnTo>
                <a:lnTo>
                  <a:pt x="2121" y="3810"/>
                </a:lnTo>
                <a:lnTo>
                  <a:pt x="2143" y="3814"/>
                </a:lnTo>
                <a:lnTo>
                  <a:pt x="2164" y="3819"/>
                </a:lnTo>
                <a:lnTo>
                  <a:pt x="2175" y="3822"/>
                </a:lnTo>
                <a:lnTo>
                  <a:pt x="2186" y="3825"/>
                </a:lnTo>
                <a:lnTo>
                  <a:pt x="2207" y="3832"/>
                </a:lnTo>
                <a:lnTo>
                  <a:pt x="2227" y="3841"/>
                </a:lnTo>
                <a:lnTo>
                  <a:pt x="2237" y="3845"/>
                </a:lnTo>
                <a:lnTo>
                  <a:pt x="2246" y="3850"/>
                </a:lnTo>
                <a:lnTo>
                  <a:pt x="2256" y="3856"/>
                </a:lnTo>
                <a:lnTo>
                  <a:pt x="2265" y="3861"/>
                </a:lnTo>
                <a:lnTo>
                  <a:pt x="2283" y="3874"/>
                </a:lnTo>
                <a:lnTo>
                  <a:pt x="2293" y="3880"/>
                </a:lnTo>
                <a:lnTo>
                  <a:pt x="2301" y="3887"/>
                </a:lnTo>
                <a:lnTo>
                  <a:pt x="2310" y="3895"/>
                </a:lnTo>
                <a:lnTo>
                  <a:pt x="2318" y="3902"/>
                </a:lnTo>
                <a:lnTo>
                  <a:pt x="2327" y="3910"/>
                </a:lnTo>
                <a:lnTo>
                  <a:pt x="2334" y="3917"/>
                </a:lnTo>
                <a:lnTo>
                  <a:pt x="2341" y="3926"/>
                </a:lnTo>
                <a:lnTo>
                  <a:pt x="2348" y="3933"/>
                </a:lnTo>
                <a:lnTo>
                  <a:pt x="2361" y="3949"/>
                </a:lnTo>
                <a:lnTo>
                  <a:pt x="2373" y="3965"/>
                </a:lnTo>
                <a:lnTo>
                  <a:pt x="2383" y="3982"/>
                </a:lnTo>
                <a:lnTo>
                  <a:pt x="2393" y="3998"/>
                </a:lnTo>
                <a:lnTo>
                  <a:pt x="2401" y="4015"/>
                </a:lnTo>
                <a:lnTo>
                  <a:pt x="2409" y="4032"/>
                </a:lnTo>
                <a:lnTo>
                  <a:pt x="2416" y="4049"/>
                </a:lnTo>
                <a:lnTo>
                  <a:pt x="2422" y="4066"/>
                </a:lnTo>
                <a:lnTo>
                  <a:pt x="2428" y="4084"/>
                </a:lnTo>
                <a:lnTo>
                  <a:pt x="2432" y="4101"/>
                </a:lnTo>
                <a:lnTo>
                  <a:pt x="2438" y="4119"/>
                </a:lnTo>
                <a:lnTo>
                  <a:pt x="2441" y="4137"/>
                </a:lnTo>
                <a:lnTo>
                  <a:pt x="2448" y="4172"/>
                </a:lnTo>
                <a:lnTo>
                  <a:pt x="2453" y="4209"/>
                </a:lnTo>
                <a:lnTo>
                  <a:pt x="2459" y="4244"/>
                </a:lnTo>
                <a:lnTo>
                  <a:pt x="2464" y="4280"/>
                </a:lnTo>
                <a:lnTo>
                  <a:pt x="2469" y="4315"/>
                </a:lnTo>
                <a:lnTo>
                  <a:pt x="2477" y="4350"/>
                </a:lnTo>
                <a:lnTo>
                  <a:pt x="2481" y="4367"/>
                </a:lnTo>
                <a:lnTo>
                  <a:pt x="2485" y="4384"/>
                </a:lnTo>
                <a:lnTo>
                  <a:pt x="2490" y="4401"/>
                </a:lnTo>
                <a:lnTo>
                  <a:pt x="2495" y="4417"/>
                </a:lnTo>
                <a:lnTo>
                  <a:pt x="2501" y="4434"/>
                </a:lnTo>
                <a:lnTo>
                  <a:pt x="2509" y="4450"/>
                </a:lnTo>
                <a:lnTo>
                  <a:pt x="2518" y="4470"/>
                </a:lnTo>
                <a:lnTo>
                  <a:pt x="2528" y="4489"/>
                </a:lnTo>
                <a:lnTo>
                  <a:pt x="2538" y="4508"/>
                </a:lnTo>
                <a:lnTo>
                  <a:pt x="2550" y="4526"/>
                </a:lnTo>
                <a:lnTo>
                  <a:pt x="2562" y="4545"/>
                </a:lnTo>
                <a:lnTo>
                  <a:pt x="2575" y="4562"/>
                </a:lnTo>
                <a:lnTo>
                  <a:pt x="2588" y="4577"/>
                </a:lnTo>
                <a:lnTo>
                  <a:pt x="2602" y="4593"/>
                </a:lnTo>
                <a:lnTo>
                  <a:pt x="2617" y="4608"/>
                </a:lnTo>
                <a:lnTo>
                  <a:pt x="2633" y="4623"/>
                </a:lnTo>
                <a:lnTo>
                  <a:pt x="2649" y="4637"/>
                </a:lnTo>
                <a:lnTo>
                  <a:pt x="2667" y="4651"/>
                </a:lnTo>
                <a:lnTo>
                  <a:pt x="2684" y="4664"/>
                </a:lnTo>
                <a:lnTo>
                  <a:pt x="2703" y="4676"/>
                </a:lnTo>
                <a:lnTo>
                  <a:pt x="2723" y="4688"/>
                </a:lnTo>
                <a:lnTo>
                  <a:pt x="2744" y="4699"/>
                </a:lnTo>
                <a:lnTo>
                  <a:pt x="2765" y="4709"/>
                </a:lnTo>
                <a:lnTo>
                  <a:pt x="2787" y="4719"/>
                </a:lnTo>
                <a:lnTo>
                  <a:pt x="2811" y="4728"/>
                </a:lnTo>
                <a:lnTo>
                  <a:pt x="2835" y="4737"/>
                </a:lnTo>
                <a:lnTo>
                  <a:pt x="2860" y="4745"/>
                </a:lnTo>
                <a:lnTo>
                  <a:pt x="2886" y="4753"/>
                </a:lnTo>
                <a:lnTo>
                  <a:pt x="2913" y="4760"/>
                </a:lnTo>
                <a:lnTo>
                  <a:pt x="2941" y="4767"/>
                </a:lnTo>
                <a:lnTo>
                  <a:pt x="2970" y="4773"/>
                </a:lnTo>
                <a:lnTo>
                  <a:pt x="3000" y="4778"/>
                </a:lnTo>
                <a:lnTo>
                  <a:pt x="3015" y="4781"/>
                </a:lnTo>
                <a:lnTo>
                  <a:pt x="3031" y="4784"/>
                </a:lnTo>
                <a:lnTo>
                  <a:pt x="3063" y="4788"/>
                </a:lnTo>
                <a:lnTo>
                  <a:pt x="3097" y="4791"/>
                </a:lnTo>
                <a:lnTo>
                  <a:pt x="3114" y="4793"/>
                </a:lnTo>
                <a:lnTo>
                  <a:pt x="3131" y="4794"/>
                </a:lnTo>
                <a:lnTo>
                  <a:pt x="3166" y="4798"/>
                </a:lnTo>
                <a:lnTo>
                  <a:pt x="3202" y="4800"/>
                </a:lnTo>
                <a:lnTo>
                  <a:pt x="3186" y="4812"/>
                </a:lnTo>
                <a:lnTo>
                  <a:pt x="3170" y="4824"/>
                </a:lnTo>
                <a:lnTo>
                  <a:pt x="3153" y="4836"/>
                </a:lnTo>
                <a:lnTo>
                  <a:pt x="3136" y="4846"/>
                </a:lnTo>
                <a:lnTo>
                  <a:pt x="3118" y="4856"/>
                </a:lnTo>
                <a:lnTo>
                  <a:pt x="3099" y="4866"/>
                </a:lnTo>
                <a:lnTo>
                  <a:pt x="3080" y="4874"/>
                </a:lnTo>
                <a:lnTo>
                  <a:pt x="3059" y="4883"/>
                </a:lnTo>
                <a:lnTo>
                  <a:pt x="3039" y="4890"/>
                </a:lnTo>
                <a:lnTo>
                  <a:pt x="3019" y="4898"/>
                </a:lnTo>
                <a:lnTo>
                  <a:pt x="2998" y="4904"/>
                </a:lnTo>
                <a:lnTo>
                  <a:pt x="2976" y="4909"/>
                </a:lnTo>
                <a:lnTo>
                  <a:pt x="2954" y="4916"/>
                </a:lnTo>
                <a:lnTo>
                  <a:pt x="2932" y="4920"/>
                </a:lnTo>
                <a:lnTo>
                  <a:pt x="2909" y="4924"/>
                </a:lnTo>
                <a:lnTo>
                  <a:pt x="2886" y="4928"/>
                </a:lnTo>
                <a:lnTo>
                  <a:pt x="2863" y="4932"/>
                </a:lnTo>
                <a:lnTo>
                  <a:pt x="2839" y="4934"/>
                </a:lnTo>
                <a:lnTo>
                  <a:pt x="2816" y="4936"/>
                </a:lnTo>
                <a:lnTo>
                  <a:pt x="2791" y="4938"/>
                </a:lnTo>
                <a:lnTo>
                  <a:pt x="2767" y="4939"/>
                </a:lnTo>
                <a:lnTo>
                  <a:pt x="2743" y="4940"/>
                </a:lnTo>
                <a:lnTo>
                  <a:pt x="2693" y="4940"/>
                </a:lnTo>
                <a:lnTo>
                  <a:pt x="2668" y="4939"/>
                </a:lnTo>
                <a:lnTo>
                  <a:pt x="2643" y="4938"/>
                </a:lnTo>
                <a:lnTo>
                  <a:pt x="2618" y="4937"/>
                </a:lnTo>
                <a:lnTo>
                  <a:pt x="2593" y="4935"/>
                </a:lnTo>
                <a:lnTo>
                  <a:pt x="2567" y="4933"/>
                </a:lnTo>
                <a:lnTo>
                  <a:pt x="2542" y="4929"/>
                </a:lnTo>
                <a:lnTo>
                  <a:pt x="2491" y="4922"/>
                </a:lnTo>
                <a:lnTo>
                  <a:pt x="2441" y="4913"/>
                </a:lnTo>
                <a:lnTo>
                  <a:pt x="2391" y="4904"/>
                </a:lnTo>
                <a:lnTo>
                  <a:pt x="2365" y="4898"/>
                </a:lnTo>
                <a:lnTo>
                  <a:pt x="2341" y="4892"/>
                </a:lnTo>
                <a:lnTo>
                  <a:pt x="2316" y="4885"/>
                </a:lnTo>
                <a:lnTo>
                  <a:pt x="2292" y="4878"/>
                </a:lnTo>
                <a:lnTo>
                  <a:pt x="2268" y="4871"/>
                </a:lnTo>
                <a:lnTo>
                  <a:pt x="2244" y="4864"/>
                </a:lnTo>
                <a:lnTo>
                  <a:pt x="2221" y="4856"/>
                </a:lnTo>
                <a:lnTo>
                  <a:pt x="2197" y="4849"/>
                </a:lnTo>
                <a:lnTo>
                  <a:pt x="2152" y="4831"/>
                </a:lnTo>
                <a:lnTo>
                  <a:pt x="2129" y="4822"/>
                </a:lnTo>
                <a:lnTo>
                  <a:pt x="2107" y="4812"/>
                </a:lnTo>
                <a:lnTo>
                  <a:pt x="2086" y="4803"/>
                </a:lnTo>
                <a:lnTo>
                  <a:pt x="2064" y="4793"/>
                </a:lnTo>
                <a:lnTo>
                  <a:pt x="2024" y="4772"/>
                </a:lnTo>
                <a:lnTo>
                  <a:pt x="2004" y="4761"/>
                </a:lnTo>
                <a:lnTo>
                  <a:pt x="1985" y="4751"/>
                </a:lnTo>
                <a:lnTo>
                  <a:pt x="1967" y="4740"/>
                </a:lnTo>
                <a:lnTo>
                  <a:pt x="1949" y="4728"/>
                </a:lnTo>
                <a:lnTo>
                  <a:pt x="1930" y="4717"/>
                </a:lnTo>
                <a:lnTo>
                  <a:pt x="1913" y="4705"/>
                </a:lnTo>
                <a:lnTo>
                  <a:pt x="1897" y="4692"/>
                </a:lnTo>
                <a:lnTo>
                  <a:pt x="1882" y="4681"/>
                </a:lnTo>
                <a:lnTo>
                  <a:pt x="1867" y="4668"/>
                </a:lnTo>
                <a:lnTo>
                  <a:pt x="1852" y="4655"/>
                </a:lnTo>
                <a:lnTo>
                  <a:pt x="1839" y="4642"/>
                </a:lnTo>
                <a:lnTo>
                  <a:pt x="1826" y="4630"/>
                </a:lnTo>
                <a:lnTo>
                  <a:pt x="1827" y="4663"/>
                </a:lnTo>
                <a:lnTo>
                  <a:pt x="1831" y="4694"/>
                </a:lnTo>
                <a:lnTo>
                  <a:pt x="1834" y="4727"/>
                </a:lnTo>
                <a:lnTo>
                  <a:pt x="1838" y="4759"/>
                </a:lnTo>
                <a:lnTo>
                  <a:pt x="1843" y="4792"/>
                </a:lnTo>
                <a:lnTo>
                  <a:pt x="1850" y="4824"/>
                </a:lnTo>
                <a:lnTo>
                  <a:pt x="1856" y="4856"/>
                </a:lnTo>
                <a:lnTo>
                  <a:pt x="1863" y="4887"/>
                </a:lnTo>
                <a:lnTo>
                  <a:pt x="1871" y="4919"/>
                </a:lnTo>
                <a:lnTo>
                  <a:pt x="1880" y="4950"/>
                </a:lnTo>
                <a:lnTo>
                  <a:pt x="1890" y="4980"/>
                </a:lnTo>
                <a:lnTo>
                  <a:pt x="1901" y="5010"/>
                </a:lnTo>
                <a:lnTo>
                  <a:pt x="1911" y="5040"/>
                </a:lnTo>
                <a:lnTo>
                  <a:pt x="1923" y="5070"/>
                </a:lnTo>
                <a:lnTo>
                  <a:pt x="1936" y="5100"/>
                </a:lnTo>
                <a:lnTo>
                  <a:pt x="1950" y="5128"/>
                </a:lnTo>
                <a:lnTo>
                  <a:pt x="1963" y="5157"/>
                </a:lnTo>
                <a:lnTo>
                  <a:pt x="1979" y="5185"/>
                </a:lnTo>
                <a:lnTo>
                  <a:pt x="1994" y="5212"/>
                </a:lnTo>
                <a:lnTo>
                  <a:pt x="2011" y="5239"/>
                </a:lnTo>
                <a:lnTo>
                  <a:pt x="2028" y="5265"/>
                </a:lnTo>
                <a:lnTo>
                  <a:pt x="2046" y="5292"/>
                </a:lnTo>
                <a:lnTo>
                  <a:pt x="2065" y="5318"/>
                </a:lnTo>
                <a:lnTo>
                  <a:pt x="2085" y="5342"/>
                </a:lnTo>
                <a:lnTo>
                  <a:pt x="2106" y="5366"/>
                </a:lnTo>
                <a:lnTo>
                  <a:pt x="2127" y="5391"/>
                </a:lnTo>
                <a:lnTo>
                  <a:pt x="2148" y="5414"/>
                </a:lnTo>
                <a:lnTo>
                  <a:pt x="2172" y="5437"/>
                </a:lnTo>
                <a:lnTo>
                  <a:pt x="2195" y="5458"/>
                </a:lnTo>
                <a:lnTo>
                  <a:pt x="2220" y="5479"/>
                </a:lnTo>
                <a:lnTo>
                  <a:pt x="2244" y="5500"/>
                </a:lnTo>
                <a:lnTo>
                  <a:pt x="2270" y="5520"/>
                </a:lnTo>
                <a:lnTo>
                  <a:pt x="2296" y="5539"/>
                </a:lnTo>
                <a:lnTo>
                  <a:pt x="2324" y="5558"/>
                </a:lnTo>
                <a:lnTo>
                  <a:pt x="2352" y="5575"/>
                </a:lnTo>
                <a:lnTo>
                  <a:pt x="2381" y="5592"/>
                </a:lnTo>
                <a:lnTo>
                  <a:pt x="2411" y="5608"/>
                </a:lnTo>
                <a:lnTo>
                  <a:pt x="2442" y="5623"/>
                </a:lnTo>
                <a:lnTo>
                  <a:pt x="2473" y="5638"/>
                </a:lnTo>
                <a:lnTo>
                  <a:pt x="2504" y="5650"/>
                </a:lnTo>
                <a:lnTo>
                  <a:pt x="2537" y="5663"/>
                </a:lnTo>
                <a:lnTo>
                  <a:pt x="2571" y="5675"/>
                </a:lnTo>
                <a:lnTo>
                  <a:pt x="2605" y="5685"/>
                </a:lnTo>
                <a:lnTo>
                  <a:pt x="2641" y="5696"/>
                </a:lnTo>
                <a:lnTo>
                  <a:pt x="2677" y="5705"/>
                </a:lnTo>
                <a:lnTo>
                  <a:pt x="2714" y="5712"/>
                </a:lnTo>
                <a:lnTo>
                  <a:pt x="2751" y="5719"/>
                </a:lnTo>
                <a:lnTo>
                  <a:pt x="2789" y="5725"/>
                </a:lnTo>
                <a:lnTo>
                  <a:pt x="2829" y="5730"/>
                </a:lnTo>
                <a:lnTo>
                  <a:pt x="2868" y="5733"/>
                </a:lnTo>
                <a:lnTo>
                  <a:pt x="2909" y="5736"/>
                </a:lnTo>
                <a:lnTo>
                  <a:pt x="2951" y="5738"/>
                </a:lnTo>
                <a:lnTo>
                  <a:pt x="2993" y="5738"/>
                </a:lnTo>
                <a:lnTo>
                  <a:pt x="3036" y="5738"/>
                </a:lnTo>
                <a:lnTo>
                  <a:pt x="3080" y="5735"/>
                </a:lnTo>
                <a:lnTo>
                  <a:pt x="3124" y="5732"/>
                </a:lnTo>
                <a:lnTo>
                  <a:pt x="3170" y="5728"/>
                </a:lnTo>
                <a:lnTo>
                  <a:pt x="3217" y="5723"/>
                </a:lnTo>
                <a:lnTo>
                  <a:pt x="3263" y="5716"/>
                </a:lnTo>
                <a:lnTo>
                  <a:pt x="3311" y="5708"/>
                </a:lnTo>
                <a:lnTo>
                  <a:pt x="3360" y="5699"/>
                </a:lnTo>
                <a:lnTo>
                  <a:pt x="3409" y="5689"/>
                </a:lnTo>
                <a:lnTo>
                  <a:pt x="3459" y="5676"/>
                </a:lnTo>
                <a:lnTo>
                  <a:pt x="3510" y="5663"/>
                </a:lnTo>
                <a:lnTo>
                  <a:pt x="3546" y="5655"/>
                </a:lnTo>
                <a:lnTo>
                  <a:pt x="3563" y="5651"/>
                </a:lnTo>
                <a:lnTo>
                  <a:pt x="3579" y="5648"/>
                </a:lnTo>
                <a:lnTo>
                  <a:pt x="3596" y="5645"/>
                </a:lnTo>
                <a:lnTo>
                  <a:pt x="3612" y="5643"/>
                </a:lnTo>
                <a:lnTo>
                  <a:pt x="3643" y="5641"/>
                </a:lnTo>
                <a:lnTo>
                  <a:pt x="3673" y="5641"/>
                </a:lnTo>
                <a:lnTo>
                  <a:pt x="3688" y="5642"/>
                </a:lnTo>
                <a:lnTo>
                  <a:pt x="3701" y="5644"/>
                </a:lnTo>
                <a:lnTo>
                  <a:pt x="3715" y="5646"/>
                </a:lnTo>
                <a:lnTo>
                  <a:pt x="3729" y="5649"/>
                </a:lnTo>
                <a:lnTo>
                  <a:pt x="3742" y="5652"/>
                </a:lnTo>
                <a:lnTo>
                  <a:pt x="3755" y="5657"/>
                </a:lnTo>
                <a:lnTo>
                  <a:pt x="3767" y="5662"/>
                </a:lnTo>
                <a:lnTo>
                  <a:pt x="3779" y="5667"/>
                </a:lnTo>
                <a:lnTo>
                  <a:pt x="3791" y="5674"/>
                </a:lnTo>
                <a:lnTo>
                  <a:pt x="3802" y="5681"/>
                </a:lnTo>
                <a:lnTo>
                  <a:pt x="3813" y="5690"/>
                </a:lnTo>
                <a:lnTo>
                  <a:pt x="3824" y="5698"/>
                </a:lnTo>
                <a:lnTo>
                  <a:pt x="3834" y="5708"/>
                </a:lnTo>
                <a:lnTo>
                  <a:pt x="3844" y="5718"/>
                </a:lnTo>
                <a:lnTo>
                  <a:pt x="3853" y="5730"/>
                </a:lnTo>
                <a:lnTo>
                  <a:pt x="3863" y="5742"/>
                </a:lnTo>
                <a:lnTo>
                  <a:pt x="3872" y="5756"/>
                </a:lnTo>
                <a:lnTo>
                  <a:pt x="3880" y="5769"/>
                </a:lnTo>
                <a:lnTo>
                  <a:pt x="3889" y="5784"/>
                </a:lnTo>
                <a:lnTo>
                  <a:pt x="3896" y="5799"/>
                </a:lnTo>
                <a:lnTo>
                  <a:pt x="3903" y="5816"/>
                </a:lnTo>
                <a:lnTo>
                  <a:pt x="3911" y="5834"/>
                </a:lnTo>
                <a:lnTo>
                  <a:pt x="3920" y="5858"/>
                </a:lnTo>
                <a:lnTo>
                  <a:pt x="3931" y="5881"/>
                </a:lnTo>
                <a:lnTo>
                  <a:pt x="3943" y="5902"/>
                </a:lnTo>
                <a:lnTo>
                  <a:pt x="3954" y="5924"/>
                </a:lnTo>
                <a:lnTo>
                  <a:pt x="3967" y="5943"/>
                </a:lnTo>
                <a:lnTo>
                  <a:pt x="3974" y="5951"/>
                </a:lnTo>
                <a:lnTo>
                  <a:pt x="3981" y="5961"/>
                </a:lnTo>
                <a:lnTo>
                  <a:pt x="3995" y="5978"/>
                </a:lnTo>
                <a:lnTo>
                  <a:pt x="4010" y="5994"/>
                </a:lnTo>
                <a:lnTo>
                  <a:pt x="4025" y="6009"/>
                </a:lnTo>
                <a:lnTo>
                  <a:pt x="4041" y="6022"/>
                </a:lnTo>
                <a:lnTo>
                  <a:pt x="4049" y="6029"/>
                </a:lnTo>
                <a:lnTo>
                  <a:pt x="4058" y="6035"/>
                </a:lnTo>
                <a:lnTo>
                  <a:pt x="4075" y="6047"/>
                </a:lnTo>
                <a:lnTo>
                  <a:pt x="4092" y="6058"/>
                </a:lnTo>
                <a:lnTo>
                  <a:pt x="4110" y="6067"/>
                </a:lnTo>
                <a:lnTo>
                  <a:pt x="4128" y="6076"/>
                </a:lnTo>
                <a:lnTo>
                  <a:pt x="4147" y="6084"/>
                </a:lnTo>
                <a:lnTo>
                  <a:pt x="4155" y="6088"/>
                </a:lnTo>
                <a:lnTo>
                  <a:pt x="4165" y="6092"/>
                </a:lnTo>
                <a:lnTo>
                  <a:pt x="4185" y="6098"/>
                </a:lnTo>
                <a:lnTo>
                  <a:pt x="4204" y="6103"/>
                </a:lnTo>
                <a:lnTo>
                  <a:pt x="4224" y="6108"/>
                </a:lnTo>
                <a:lnTo>
                  <a:pt x="4245" y="6112"/>
                </a:lnTo>
                <a:lnTo>
                  <a:pt x="4254" y="6114"/>
                </a:lnTo>
                <a:lnTo>
                  <a:pt x="4265" y="6115"/>
                </a:lnTo>
                <a:lnTo>
                  <a:pt x="4285" y="6118"/>
                </a:lnTo>
                <a:lnTo>
                  <a:pt x="4306" y="6120"/>
                </a:lnTo>
                <a:lnTo>
                  <a:pt x="4328" y="6121"/>
                </a:lnTo>
                <a:lnTo>
                  <a:pt x="4349" y="6122"/>
                </a:lnTo>
                <a:lnTo>
                  <a:pt x="4369" y="6122"/>
                </a:lnTo>
                <a:lnTo>
                  <a:pt x="4390" y="6121"/>
                </a:lnTo>
                <a:lnTo>
                  <a:pt x="4433" y="6119"/>
                </a:lnTo>
                <a:lnTo>
                  <a:pt x="4454" y="6117"/>
                </a:lnTo>
                <a:lnTo>
                  <a:pt x="4475" y="6115"/>
                </a:lnTo>
                <a:lnTo>
                  <a:pt x="4523" y="6110"/>
                </a:lnTo>
                <a:lnTo>
                  <a:pt x="4570" y="6104"/>
                </a:lnTo>
                <a:lnTo>
                  <a:pt x="4616" y="6101"/>
                </a:lnTo>
                <a:lnTo>
                  <a:pt x="4659" y="6099"/>
                </a:lnTo>
                <a:lnTo>
                  <a:pt x="4703" y="6098"/>
                </a:lnTo>
                <a:lnTo>
                  <a:pt x="4724" y="6097"/>
                </a:lnTo>
                <a:lnTo>
                  <a:pt x="4744" y="6097"/>
                </a:lnTo>
                <a:lnTo>
                  <a:pt x="4786" y="6098"/>
                </a:lnTo>
                <a:lnTo>
                  <a:pt x="4826" y="6100"/>
                </a:lnTo>
                <a:lnTo>
                  <a:pt x="4865" y="6102"/>
                </a:lnTo>
                <a:lnTo>
                  <a:pt x="4885" y="6104"/>
                </a:lnTo>
                <a:lnTo>
                  <a:pt x="4904" y="6106"/>
                </a:lnTo>
                <a:lnTo>
                  <a:pt x="4941" y="6112"/>
                </a:lnTo>
                <a:lnTo>
                  <a:pt x="4978" y="6118"/>
                </a:lnTo>
                <a:lnTo>
                  <a:pt x="5013" y="6126"/>
                </a:lnTo>
                <a:lnTo>
                  <a:pt x="5031" y="6130"/>
                </a:lnTo>
                <a:lnTo>
                  <a:pt x="5048" y="6134"/>
                </a:lnTo>
                <a:lnTo>
                  <a:pt x="5083" y="6144"/>
                </a:lnTo>
                <a:lnTo>
                  <a:pt x="5100" y="6149"/>
                </a:lnTo>
                <a:lnTo>
                  <a:pt x="5116" y="6155"/>
                </a:lnTo>
                <a:lnTo>
                  <a:pt x="5150" y="6167"/>
                </a:lnTo>
                <a:lnTo>
                  <a:pt x="5166" y="6175"/>
                </a:lnTo>
                <a:lnTo>
                  <a:pt x="5182" y="6181"/>
                </a:lnTo>
                <a:lnTo>
                  <a:pt x="5198" y="6188"/>
                </a:lnTo>
                <a:lnTo>
                  <a:pt x="5214" y="6196"/>
                </a:lnTo>
                <a:lnTo>
                  <a:pt x="5230" y="6203"/>
                </a:lnTo>
                <a:lnTo>
                  <a:pt x="5246" y="6212"/>
                </a:lnTo>
                <a:lnTo>
                  <a:pt x="5277" y="6229"/>
                </a:lnTo>
                <a:lnTo>
                  <a:pt x="5307" y="6248"/>
                </a:lnTo>
                <a:lnTo>
                  <a:pt x="5337" y="6268"/>
                </a:lnTo>
                <a:lnTo>
                  <a:pt x="5366" y="6289"/>
                </a:lnTo>
                <a:lnTo>
                  <a:pt x="5396" y="6312"/>
                </a:lnTo>
                <a:lnTo>
                  <a:pt x="5411" y="6323"/>
                </a:lnTo>
                <a:lnTo>
                  <a:pt x="5425" y="6336"/>
                </a:lnTo>
                <a:lnTo>
                  <a:pt x="5453" y="6362"/>
                </a:lnTo>
                <a:lnTo>
                  <a:pt x="5482" y="6388"/>
                </a:lnTo>
                <a:lnTo>
                  <a:pt x="5496" y="6402"/>
                </a:lnTo>
                <a:lnTo>
                  <a:pt x="5510" y="6416"/>
                </a:lnTo>
                <a:lnTo>
                  <a:pt x="5538" y="6446"/>
                </a:lnTo>
                <a:lnTo>
                  <a:pt x="5566" y="6476"/>
                </a:lnTo>
                <a:lnTo>
                  <a:pt x="5594" y="6509"/>
                </a:lnTo>
                <a:lnTo>
                  <a:pt x="5597" y="6482"/>
                </a:lnTo>
                <a:lnTo>
                  <a:pt x="5599" y="6455"/>
                </a:lnTo>
                <a:lnTo>
                  <a:pt x="5600" y="6429"/>
                </a:lnTo>
                <a:lnTo>
                  <a:pt x="5601" y="6402"/>
                </a:lnTo>
                <a:lnTo>
                  <a:pt x="5601" y="6377"/>
                </a:lnTo>
                <a:lnTo>
                  <a:pt x="5600" y="6351"/>
                </a:lnTo>
                <a:lnTo>
                  <a:pt x="5599" y="6325"/>
                </a:lnTo>
                <a:lnTo>
                  <a:pt x="5597" y="6301"/>
                </a:lnTo>
                <a:lnTo>
                  <a:pt x="5595" y="6276"/>
                </a:lnTo>
                <a:lnTo>
                  <a:pt x="5592" y="6252"/>
                </a:lnTo>
                <a:lnTo>
                  <a:pt x="5588" y="6228"/>
                </a:lnTo>
                <a:lnTo>
                  <a:pt x="5584" y="6204"/>
                </a:lnTo>
                <a:lnTo>
                  <a:pt x="5579" y="6181"/>
                </a:lnTo>
                <a:lnTo>
                  <a:pt x="5573" y="6159"/>
                </a:lnTo>
                <a:lnTo>
                  <a:pt x="5568" y="6136"/>
                </a:lnTo>
                <a:lnTo>
                  <a:pt x="5562" y="6114"/>
                </a:lnTo>
                <a:lnTo>
                  <a:pt x="5555" y="6092"/>
                </a:lnTo>
                <a:lnTo>
                  <a:pt x="5548" y="6070"/>
                </a:lnTo>
                <a:lnTo>
                  <a:pt x="5540" y="6049"/>
                </a:lnTo>
                <a:lnTo>
                  <a:pt x="5532" y="6028"/>
                </a:lnTo>
                <a:lnTo>
                  <a:pt x="5525" y="6008"/>
                </a:lnTo>
                <a:lnTo>
                  <a:pt x="5515" y="5987"/>
                </a:lnTo>
                <a:lnTo>
                  <a:pt x="5506" y="5967"/>
                </a:lnTo>
                <a:lnTo>
                  <a:pt x="5497" y="5948"/>
                </a:lnTo>
                <a:lnTo>
                  <a:pt x="5486" y="5929"/>
                </a:lnTo>
                <a:lnTo>
                  <a:pt x="5477" y="5910"/>
                </a:lnTo>
                <a:lnTo>
                  <a:pt x="5466" y="5892"/>
                </a:lnTo>
                <a:lnTo>
                  <a:pt x="5454" y="5873"/>
                </a:lnTo>
                <a:lnTo>
                  <a:pt x="5444" y="5856"/>
                </a:lnTo>
                <a:lnTo>
                  <a:pt x="5432" y="5837"/>
                </a:lnTo>
                <a:lnTo>
                  <a:pt x="5420" y="5820"/>
                </a:lnTo>
                <a:lnTo>
                  <a:pt x="5409" y="5803"/>
                </a:lnTo>
                <a:lnTo>
                  <a:pt x="5383" y="5769"/>
                </a:lnTo>
                <a:lnTo>
                  <a:pt x="5358" y="5738"/>
                </a:lnTo>
                <a:lnTo>
                  <a:pt x="5331" y="5707"/>
                </a:lnTo>
                <a:lnTo>
                  <a:pt x="5318" y="5692"/>
                </a:lnTo>
                <a:lnTo>
                  <a:pt x="5304" y="5678"/>
                </a:lnTo>
                <a:lnTo>
                  <a:pt x="5277" y="5649"/>
                </a:lnTo>
                <a:lnTo>
                  <a:pt x="5249" y="5623"/>
                </a:lnTo>
                <a:lnTo>
                  <a:pt x="5222" y="5596"/>
                </a:lnTo>
                <a:lnTo>
                  <a:pt x="5193" y="5572"/>
                </a:lnTo>
                <a:lnTo>
                  <a:pt x="5164" y="5547"/>
                </a:lnTo>
                <a:lnTo>
                  <a:pt x="5137" y="5525"/>
                </a:lnTo>
                <a:lnTo>
                  <a:pt x="5109" y="5504"/>
                </a:lnTo>
                <a:lnTo>
                  <a:pt x="5081" y="5483"/>
                </a:lnTo>
                <a:lnTo>
                  <a:pt x="5054" y="5464"/>
                </a:lnTo>
                <a:lnTo>
                  <a:pt x="5027" y="5446"/>
                </a:lnTo>
                <a:lnTo>
                  <a:pt x="5002" y="5429"/>
                </a:lnTo>
                <a:lnTo>
                  <a:pt x="4976" y="5413"/>
                </a:lnTo>
                <a:lnTo>
                  <a:pt x="4954" y="5398"/>
                </a:lnTo>
                <a:lnTo>
                  <a:pt x="4942" y="5391"/>
                </a:lnTo>
                <a:lnTo>
                  <a:pt x="4931" y="5383"/>
                </a:lnTo>
                <a:lnTo>
                  <a:pt x="4911" y="5369"/>
                </a:lnTo>
                <a:lnTo>
                  <a:pt x="4892" y="5354"/>
                </a:lnTo>
                <a:lnTo>
                  <a:pt x="4884" y="5346"/>
                </a:lnTo>
                <a:lnTo>
                  <a:pt x="4874" y="5339"/>
                </a:lnTo>
                <a:lnTo>
                  <a:pt x="4857" y="5324"/>
                </a:lnTo>
                <a:lnTo>
                  <a:pt x="4842" y="5310"/>
                </a:lnTo>
                <a:lnTo>
                  <a:pt x="4827" y="5295"/>
                </a:lnTo>
                <a:lnTo>
                  <a:pt x="4813" y="5280"/>
                </a:lnTo>
                <a:lnTo>
                  <a:pt x="4801" y="5265"/>
                </a:lnTo>
                <a:lnTo>
                  <a:pt x="4789" y="5251"/>
                </a:lnTo>
                <a:lnTo>
                  <a:pt x="4778" y="5236"/>
                </a:lnTo>
                <a:lnTo>
                  <a:pt x="4769" y="5222"/>
                </a:lnTo>
                <a:lnTo>
                  <a:pt x="4759" y="5207"/>
                </a:lnTo>
                <a:lnTo>
                  <a:pt x="4752" y="5192"/>
                </a:lnTo>
                <a:lnTo>
                  <a:pt x="4744" y="5178"/>
                </a:lnTo>
                <a:lnTo>
                  <a:pt x="4737" y="5164"/>
                </a:lnTo>
                <a:lnTo>
                  <a:pt x="4732" y="5150"/>
                </a:lnTo>
                <a:lnTo>
                  <a:pt x="4725" y="5136"/>
                </a:lnTo>
                <a:lnTo>
                  <a:pt x="4721" y="5122"/>
                </a:lnTo>
                <a:lnTo>
                  <a:pt x="4713" y="5094"/>
                </a:lnTo>
                <a:lnTo>
                  <a:pt x="4710" y="5080"/>
                </a:lnTo>
                <a:lnTo>
                  <a:pt x="4707" y="5068"/>
                </a:lnTo>
                <a:lnTo>
                  <a:pt x="4703" y="5041"/>
                </a:lnTo>
                <a:lnTo>
                  <a:pt x="4702" y="5028"/>
                </a:lnTo>
                <a:lnTo>
                  <a:pt x="4700" y="5016"/>
                </a:lnTo>
                <a:lnTo>
                  <a:pt x="4699" y="4990"/>
                </a:lnTo>
                <a:lnTo>
                  <a:pt x="4697" y="4967"/>
                </a:lnTo>
                <a:lnTo>
                  <a:pt x="4715" y="4986"/>
                </a:lnTo>
                <a:lnTo>
                  <a:pt x="4733" y="5004"/>
                </a:lnTo>
                <a:lnTo>
                  <a:pt x="4750" y="5022"/>
                </a:lnTo>
                <a:lnTo>
                  <a:pt x="4768" y="5039"/>
                </a:lnTo>
                <a:lnTo>
                  <a:pt x="4787" y="5055"/>
                </a:lnTo>
                <a:lnTo>
                  <a:pt x="4805" y="5071"/>
                </a:lnTo>
                <a:lnTo>
                  <a:pt x="4824" y="5086"/>
                </a:lnTo>
                <a:lnTo>
                  <a:pt x="4843" y="5101"/>
                </a:lnTo>
                <a:lnTo>
                  <a:pt x="4862" y="5114"/>
                </a:lnTo>
                <a:lnTo>
                  <a:pt x="4882" y="5128"/>
                </a:lnTo>
                <a:lnTo>
                  <a:pt x="4903" y="5141"/>
                </a:lnTo>
                <a:lnTo>
                  <a:pt x="4923" y="5153"/>
                </a:lnTo>
                <a:lnTo>
                  <a:pt x="4943" y="5164"/>
                </a:lnTo>
                <a:lnTo>
                  <a:pt x="4963" y="5176"/>
                </a:lnTo>
                <a:lnTo>
                  <a:pt x="4985" y="5187"/>
                </a:lnTo>
                <a:lnTo>
                  <a:pt x="5006" y="5196"/>
                </a:lnTo>
                <a:lnTo>
                  <a:pt x="5027" y="5206"/>
                </a:lnTo>
                <a:lnTo>
                  <a:pt x="5048" y="5215"/>
                </a:lnTo>
                <a:lnTo>
                  <a:pt x="5070" y="5224"/>
                </a:lnTo>
                <a:lnTo>
                  <a:pt x="5092" y="5231"/>
                </a:lnTo>
                <a:lnTo>
                  <a:pt x="5113" y="5240"/>
                </a:lnTo>
                <a:lnTo>
                  <a:pt x="5135" y="5246"/>
                </a:lnTo>
                <a:lnTo>
                  <a:pt x="5158" y="5254"/>
                </a:lnTo>
                <a:lnTo>
                  <a:pt x="5180" y="5260"/>
                </a:lnTo>
                <a:lnTo>
                  <a:pt x="5202" y="5265"/>
                </a:lnTo>
                <a:lnTo>
                  <a:pt x="5225" y="5272"/>
                </a:lnTo>
                <a:lnTo>
                  <a:pt x="5247" y="5276"/>
                </a:lnTo>
                <a:lnTo>
                  <a:pt x="5270" y="5281"/>
                </a:lnTo>
                <a:lnTo>
                  <a:pt x="5293" y="5286"/>
                </a:lnTo>
                <a:lnTo>
                  <a:pt x="5316" y="5290"/>
                </a:lnTo>
                <a:lnTo>
                  <a:pt x="5362" y="5297"/>
                </a:lnTo>
                <a:lnTo>
                  <a:pt x="5401" y="5303"/>
                </a:lnTo>
                <a:lnTo>
                  <a:pt x="5441" y="5309"/>
                </a:lnTo>
                <a:lnTo>
                  <a:pt x="5516" y="5322"/>
                </a:lnTo>
                <a:lnTo>
                  <a:pt x="5552" y="5329"/>
                </a:lnTo>
                <a:lnTo>
                  <a:pt x="5588" y="5337"/>
                </a:lnTo>
                <a:lnTo>
                  <a:pt x="5623" y="5345"/>
                </a:lnTo>
                <a:lnTo>
                  <a:pt x="5658" y="5354"/>
                </a:lnTo>
                <a:lnTo>
                  <a:pt x="5692" y="5362"/>
                </a:lnTo>
                <a:lnTo>
                  <a:pt x="5725" y="5372"/>
                </a:lnTo>
                <a:lnTo>
                  <a:pt x="5757" y="5381"/>
                </a:lnTo>
                <a:lnTo>
                  <a:pt x="5789" y="5392"/>
                </a:lnTo>
                <a:lnTo>
                  <a:pt x="5819" y="5403"/>
                </a:lnTo>
                <a:lnTo>
                  <a:pt x="5850" y="5413"/>
                </a:lnTo>
                <a:lnTo>
                  <a:pt x="5879" y="5425"/>
                </a:lnTo>
                <a:lnTo>
                  <a:pt x="5907" y="5438"/>
                </a:lnTo>
                <a:lnTo>
                  <a:pt x="5935" y="5449"/>
                </a:lnTo>
                <a:lnTo>
                  <a:pt x="5961" y="5463"/>
                </a:lnTo>
                <a:lnTo>
                  <a:pt x="5988" y="5476"/>
                </a:lnTo>
                <a:lnTo>
                  <a:pt x="6014" y="5491"/>
                </a:lnTo>
                <a:lnTo>
                  <a:pt x="6038" y="5505"/>
                </a:lnTo>
                <a:lnTo>
                  <a:pt x="6061" y="5521"/>
                </a:lnTo>
                <a:lnTo>
                  <a:pt x="6085" y="5537"/>
                </a:lnTo>
                <a:lnTo>
                  <a:pt x="6106" y="5553"/>
                </a:lnTo>
                <a:lnTo>
                  <a:pt x="6127" y="5570"/>
                </a:lnTo>
                <a:lnTo>
                  <a:pt x="6138" y="5578"/>
                </a:lnTo>
                <a:lnTo>
                  <a:pt x="6149" y="5587"/>
                </a:lnTo>
                <a:lnTo>
                  <a:pt x="6168" y="5605"/>
                </a:lnTo>
                <a:lnTo>
                  <a:pt x="6187" y="5624"/>
                </a:lnTo>
                <a:lnTo>
                  <a:pt x="6205" y="5643"/>
                </a:lnTo>
                <a:lnTo>
                  <a:pt x="6213" y="5652"/>
                </a:lnTo>
                <a:lnTo>
                  <a:pt x="6222" y="5662"/>
                </a:lnTo>
                <a:lnTo>
                  <a:pt x="6239" y="5682"/>
                </a:lnTo>
                <a:lnTo>
                  <a:pt x="6254" y="5703"/>
                </a:lnTo>
                <a:lnTo>
                  <a:pt x="6256" y="5674"/>
                </a:lnTo>
                <a:lnTo>
                  <a:pt x="6256" y="5645"/>
                </a:lnTo>
                <a:lnTo>
                  <a:pt x="6256" y="5616"/>
                </a:lnTo>
                <a:lnTo>
                  <a:pt x="6255" y="5589"/>
                </a:lnTo>
                <a:lnTo>
                  <a:pt x="6253" y="5561"/>
                </a:lnTo>
                <a:lnTo>
                  <a:pt x="6250" y="5535"/>
                </a:lnTo>
                <a:lnTo>
                  <a:pt x="6245" y="5509"/>
                </a:lnTo>
                <a:lnTo>
                  <a:pt x="6240" y="5484"/>
                </a:lnTo>
                <a:lnTo>
                  <a:pt x="6235" y="5460"/>
                </a:lnTo>
                <a:lnTo>
                  <a:pt x="6228" y="5436"/>
                </a:lnTo>
                <a:lnTo>
                  <a:pt x="6221" y="5412"/>
                </a:lnTo>
                <a:lnTo>
                  <a:pt x="6212" y="5390"/>
                </a:lnTo>
                <a:lnTo>
                  <a:pt x="6204" y="5367"/>
                </a:lnTo>
                <a:lnTo>
                  <a:pt x="6194" y="5345"/>
                </a:lnTo>
                <a:lnTo>
                  <a:pt x="6185" y="5325"/>
                </a:lnTo>
                <a:lnTo>
                  <a:pt x="6174" y="5304"/>
                </a:lnTo>
                <a:lnTo>
                  <a:pt x="6163" y="5283"/>
                </a:lnTo>
                <a:lnTo>
                  <a:pt x="6152" y="5264"/>
                </a:lnTo>
                <a:lnTo>
                  <a:pt x="6139" y="5245"/>
                </a:lnTo>
                <a:lnTo>
                  <a:pt x="6126" y="5226"/>
                </a:lnTo>
                <a:lnTo>
                  <a:pt x="6113" y="5208"/>
                </a:lnTo>
                <a:lnTo>
                  <a:pt x="6100" y="5190"/>
                </a:lnTo>
                <a:lnTo>
                  <a:pt x="6086" y="5173"/>
                </a:lnTo>
                <a:lnTo>
                  <a:pt x="6071" y="5156"/>
                </a:lnTo>
                <a:lnTo>
                  <a:pt x="6041" y="5123"/>
                </a:lnTo>
                <a:lnTo>
                  <a:pt x="6026" y="5107"/>
                </a:lnTo>
                <a:lnTo>
                  <a:pt x="6010" y="5091"/>
                </a:lnTo>
                <a:lnTo>
                  <a:pt x="5994" y="5076"/>
                </a:lnTo>
                <a:lnTo>
                  <a:pt x="5978" y="5061"/>
                </a:lnTo>
                <a:lnTo>
                  <a:pt x="5947" y="5033"/>
                </a:lnTo>
                <a:lnTo>
                  <a:pt x="5914" y="5005"/>
                </a:lnTo>
                <a:lnTo>
                  <a:pt x="5881" y="4978"/>
                </a:lnTo>
                <a:lnTo>
                  <a:pt x="5848" y="4952"/>
                </a:lnTo>
                <a:lnTo>
                  <a:pt x="5816" y="4927"/>
                </a:lnTo>
                <a:lnTo>
                  <a:pt x="5753" y="4878"/>
                </a:lnTo>
                <a:lnTo>
                  <a:pt x="5722" y="4855"/>
                </a:lnTo>
                <a:lnTo>
                  <a:pt x="5694" y="4832"/>
                </a:lnTo>
                <a:lnTo>
                  <a:pt x="5667" y="4808"/>
                </a:lnTo>
                <a:lnTo>
                  <a:pt x="5654" y="4797"/>
                </a:lnTo>
                <a:lnTo>
                  <a:pt x="5641" y="4785"/>
                </a:lnTo>
                <a:lnTo>
                  <a:pt x="5630" y="4773"/>
                </a:lnTo>
                <a:lnTo>
                  <a:pt x="5618" y="4762"/>
                </a:lnTo>
                <a:lnTo>
                  <a:pt x="5607" y="4751"/>
                </a:lnTo>
                <a:lnTo>
                  <a:pt x="5598" y="4739"/>
                </a:lnTo>
                <a:lnTo>
                  <a:pt x="5588" y="4727"/>
                </a:lnTo>
                <a:lnTo>
                  <a:pt x="5579" y="4715"/>
                </a:lnTo>
                <a:lnTo>
                  <a:pt x="5570" y="4703"/>
                </a:lnTo>
                <a:lnTo>
                  <a:pt x="5563" y="4691"/>
                </a:lnTo>
                <a:lnTo>
                  <a:pt x="5556" y="4678"/>
                </a:lnTo>
                <a:lnTo>
                  <a:pt x="5550" y="4667"/>
                </a:lnTo>
                <a:lnTo>
                  <a:pt x="5546" y="4654"/>
                </a:lnTo>
                <a:lnTo>
                  <a:pt x="5542" y="4641"/>
                </a:lnTo>
                <a:lnTo>
                  <a:pt x="5581" y="4667"/>
                </a:lnTo>
                <a:lnTo>
                  <a:pt x="5600" y="4678"/>
                </a:lnTo>
                <a:lnTo>
                  <a:pt x="5618" y="4689"/>
                </a:lnTo>
                <a:lnTo>
                  <a:pt x="5637" y="4701"/>
                </a:lnTo>
                <a:lnTo>
                  <a:pt x="5655" y="4710"/>
                </a:lnTo>
                <a:lnTo>
                  <a:pt x="5674" y="4720"/>
                </a:lnTo>
                <a:lnTo>
                  <a:pt x="5692" y="4730"/>
                </a:lnTo>
                <a:lnTo>
                  <a:pt x="5711" y="4738"/>
                </a:lnTo>
                <a:lnTo>
                  <a:pt x="5728" y="4747"/>
                </a:lnTo>
                <a:lnTo>
                  <a:pt x="5764" y="4761"/>
                </a:lnTo>
                <a:lnTo>
                  <a:pt x="5781" y="4769"/>
                </a:lnTo>
                <a:lnTo>
                  <a:pt x="5799" y="4775"/>
                </a:lnTo>
                <a:lnTo>
                  <a:pt x="5816" y="4781"/>
                </a:lnTo>
                <a:lnTo>
                  <a:pt x="5834" y="4786"/>
                </a:lnTo>
                <a:lnTo>
                  <a:pt x="5869" y="4795"/>
                </a:lnTo>
                <a:lnTo>
                  <a:pt x="5877" y="4798"/>
                </a:lnTo>
                <a:lnTo>
                  <a:pt x="5887" y="4800"/>
                </a:lnTo>
                <a:lnTo>
                  <a:pt x="5904" y="4804"/>
                </a:lnTo>
                <a:lnTo>
                  <a:pt x="5922" y="4807"/>
                </a:lnTo>
                <a:lnTo>
                  <a:pt x="5940" y="4809"/>
                </a:lnTo>
                <a:lnTo>
                  <a:pt x="5958" y="4812"/>
                </a:lnTo>
                <a:lnTo>
                  <a:pt x="5976" y="4814"/>
                </a:lnTo>
                <a:lnTo>
                  <a:pt x="6015" y="4817"/>
                </a:lnTo>
                <a:lnTo>
                  <a:pt x="6034" y="4817"/>
                </a:lnTo>
                <a:lnTo>
                  <a:pt x="6053" y="4818"/>
                </a:lnTo>
                <a:lnTo>
                  <a:pt x="6092" y="4817"/>
                </a:lnTo>
                <a:lnTo>
                  <a:pt x="6133" y="4815"/>
                </a:lnTo>
                <a:lnTo>
                  <a:pt x="6161" y="4811"/>
                </a:lnTo>
                <a:lnTo>
                  <a:pt x="6189" y="4808"/>
                </a:lnTo>
                <a:lnTo>
                  <a:pt x="6218" y="4803"/>
                </a:lnTo>
                <a:lnTo>
                  <a:pt x="6246" y="4798"/>
                </a:lnTo>
                <a:lnTo>
                  <a:pt x="6276" y="4792"/>
                </a:lnTo>
                <a:lnTo>
                  <a:pt x="6305" y="4786"/>
                </a:lnTo>
                <a:lnTo>
                  <a:pt x="6364" y="4772"/>
                </a:lnTo>
                <a:lnTo>
                  <a:pt x="6424" y="4759"/>
                </a:lnTo>
                <a:lnTo>
                  <a:pt x="6455" y="4753"/>
                </a:lnTo>
                <a:lnTo>
                  <a:pt x="6484" y="4748"/>
                </a:lnTo>
                <a:lnTo>
                  <a:pt x="6514" y="4743"/>
                </a:lnTo>
                <a:lnTo>
                  <a:pt x="6545" y="4739"/>
                </a:lnTo>
                <a:lnTo>
                  <a:pt x="6575" y="4737"/>
                </a:lnTo>
                <a:lnTo>
                  <a:pt x="6590" y="4736"/>
                </a:lnTo>
                <a:lnTo>
                  <a:pt x="6605" y="4735"/>
                </a:lnTo>
                <a:lnTo>
                  <a:pt x="6635" y="4735"/>
                </a:lnTo>
                <a:lnTo>
                  <a:pt x="6650" y="4736"/>
                </a:lnTo>
                <a:lnTo>
                  <a:pt x="6665" y="4737"/>
                </a:lnTo>
                <a:lnTo>
                  <a:pt x="6695" y="4740"/>
                </a:lnTo>
                <a:lnTo>
                  <a:pt x="6710" y="4742"/>
                </a:lnTo>
                <a:lnTo>
                  <a:pt x="6724" y="4745"/>
                </a:lnTo>
                <a:lnTo>
                  <a:pt x="6739" y="4749"/>
                </a:lnTo>
                <a:lnTo>
                  <a:pt x="6753" y="4753"/>
                </a:lnTo>
                <a:lnTo>
                  <a:pt x="6768" y="4757"/>
                </a:lnTo>
                <a:lnTo>
                  <a:pt x="6782" y="4761"/>
                </a:lnTo>
                <a:lnTo>
                  <a:pt x="6797" y="4768"/>
                </a:lnTo>
                <a:lnTo>
                  <a:pt x="6811" y="4773"/>
                </a:lnTo>
                <a:lnTo>
                  <a:pt x="6826" y="4781"/>
                </a:lnTo>
                <a:lnTo>
                  <a:pt x="6839" y="4788"/>
                </a:lnTo>
                <a:lnTo>
                  <a:pt x="6854" y="4797"/>
                </a:lnTo>
                <a:lnTo>
                  <a:pt x="6868" y="4805"/>
                </a:lnTo>
                <a:lnTo>
                  <a:pt x="6882" y="4815"/>
                </a:lnTo>
                <a:lnTo>
                  <a:pt x="6896" y="4825"/>
                </a:lnTo>
                <a:lnTo>
                  <a:pt x="6910" y="4836"/>
                </a:lnTo>
                <a:lnTo>
                  <a:pt x="6923" y="4848"/>
                </a:lnTo>
                <a:lnTo>
                  <a:pt x="6937" y="4860"/>
                </a:lnTo>
                <a:lnTo>
                  <a:pt x="6950" y="4874"/>
                </a:lnTo>
                <a:lnTo>
                  <a:pt x="6964" y="4889"/>
                </a:lnTo>
                <a:lnTo>
                  <a:pt x="6977" y="4904"/>
                </a:lnTo>
                <a:lnTo>
                  <a:pt x="6990" y="4920"/>
                </a:lnTo>
                <a:lnTo>
                  <a:pt x="7003" y="4937"/>
                </a:lnTo>
                <a:lnTo>
                  <a:pt x="7016" y="4955"/>
                </a:lnTo>
                <a:lnTo>
                  <a:pt x="7029" y="4974"/>
                </a:lnTo>
                <a:lnTo>
                  <a:pt x="7041" y="4993"/>
                </a:lnTo>
                <a:lnTo>
                  <a:pt x="7054" y="5014"/>
                </a:lnTo>
                <a:lnTo>
                  <a:pt x="7070" y="5004"/>
                </a:lnTo>
                <a:lnTo>
                  <a:pt x="7086" y="4994"/>
                </a:lnTo>
                <a:lnTo>
                  <a:pt x="7102" y="4986"/>
                </a:lnTo>
                <a:lnTo>
                  <a:pt x="7119" y="4976"/>
                </a:lnTo>
                <a:lnTo>
                  <a:pt x="7135" y="4968"/>
                </a:lnTo>
                <a:lnTo>
                  <a:pt x="7152" y="4960"/>
                </a:lnTo>
                <a:lnTo>
                  <a:pt x="7169" y="4953"/>
                </a:lnTo>
                <a:lnTo>
                  <a:pt x="7186" y="4945"/>
                </a:lnTo>
                <a:lnTo>
                  <a:pt x="7203" y="4939"/>
                </a:lnTo>
                <a:lnTo>
                  <a:pt x="7220" y="4933"/>
                </a:lnTo>
                <a:lnTo>
                  <a:pt x="7237" y="4926"/>
                </a:lnTo>
                <a:lnTo>
                  <a:pt x="7254" y="4921"/>
                </a:lnTo>
                <a:lnTo>
                  <a:pt x="7289" y="4910"/>
                </a:lnTo>
                <a:lnTo>
                  <a:pt x="7306" y="4906"/>
                </a:lnTo>
                <a:lnTo>
                  <a:pt x="7324" y="4902"/>
                </a:lnTo>
                <a:lnTo>
                  <a:pt x="7341" y="4899"/>
                </a:lnTo>
                <a:lnTo>
                  <a:pt x="7359" y="4895"/>
                </a:lnTo>
                <a:lnTo>
                  <a:pt x="7377" y="4892"/>
                </a:lnTo>
                <a:lnTo>
                  <a:pt x="7394" y="4890"/>
                </a:lnTo>
                <a:lnTo>
                  <a:pt x="7431" y="4886"/>
                </a:lnTo>
                <a:lnTo>
                  <a:pt x="7449" y="4884"/>
                </a:lnTo>
                <a:lnTo>
                  <a:pt x="7467" y="4883"/>
                </a:lnTo>
                <a:lnTo>
                  <a:pt x="7485" y="4882"/>
                </a:lnTo>
                <a:lnTo>
                  <a:pt x="7502" y="4882"/>
                </a:lnTo>
                <a:lnTo>
                  <a:pt x="7538" y="4882"/>
                </a:lnTo>
                <a:lnTo>
                  <a:pt x="7574" y="4883"/>
                </a:lnTo>
                <a:lnTo>
                  <a:pt x="7610" y="4885"/>
                </a:lnTo>
                <a:lnTo>
                  <a:pt x="7627" y="4887"/>
                </a:lnTo>
                <a:lnTo>
                  <a:pt x="7645" y="4889"/>
                </a:lnTo>
                <a:lnTo>
                  <a:pt x="7681" y="4893"/>
                </a:lnTo>
                <a:lnTo>
                  <a:pt x="7716" y="4900"/>
                </a:lnTo>
                <a:lnTo>
                  <a:pt x="7752" y="4906"/>
                </a:lnTo>
                <a:lnTo>
                  <a:pt x="7786" y="4915"/>
                </a:lnTo>
                <a:lnTo>
                  <a:pt x="7804" y="4919"/>
                </a:lnTo>
                <a:lnTo>
                  <a:pt x="7821" y="4924"/>
                </a:lnTo>
                <a:lnTo>
                  <a:pt x="7855" y="4934"/>
                </a:lnTo>
                <a:lnTo>
                  <a:pt x="7888" y="4945"/>
                </a:lnTo>
                <a:lnTo>
                  <a:pt x="7921" y="4957"/>
                </a:lnTo>
                <a:lnTo>
                  <a:pt x="7954" y="4970"/>
                </a:lnTo>
                <a:lnTo>
                  <a:pt x="7985" y="4984"/>
                </a:lnTo>
                <a:lnTo>
                  <a:pt x="8016" y="4999"/>
                </a:lnTo>
                <a:lnTo>
                  <a:pt x="8047" y="5014"/>
                </a:lnTo>
                <a:lnTo>
                  <a:pt x="8077" y="5030"/>
                </a:lnTo>
                <a:lnTo>
                  <a:pt x="8107" y="5047"/>
                </a:lnTo>
                <a:lnTo>
                  <a:pt x="8135" y="5066"/>
                </a:lnTo>
                <a:close/>
                <a:moveTo>
                  <a:pt x="4449" y="4196"/>
                </a:moveTo>
                <a:lnTo>
                  <a:pt x="3687" y="4196"/>
                </a:lnTo>
                <a:lnTo>
                  <a:pt x="3687" y="3432"/>
                </a:lnTo>
                <a:lnTo>
                  <a:pt x="4449" y="3432"/>
                </a:lnTo>
                <a:lnTo>
                  <a:pt x="4449" y="4196"/>
                </a:lnTo>
                <a:close/>
                <a:moveTo>
                  <a:pt x="3687" y="762"/>
                </a:moveTo>
                <a:lnTo>
                  <a:pt x="4449" y="762"/>
                </a:lnTo>
                <a:lnTo>
                  <a:pt x="4449" y="0"/>
                </a:lnTo>
                <a:lnTo>
                  <a:pt x="3687" y="0"/>
                </a:lnTo>
                <a:lnTo>
                  <a:pt x="3687" y="762"/>
                </a:lnTo>
                <a:close/>
                <a:moveTo>
                  <a:pt x="4449" y="6866"/>
                </a:moveTo>
                <a:lnTo>
                  <a:pt x="3687" y="6866"/>
                </a:lnTo>
                <a:lnTo>
                  <a:pt x="3687" y="7628"/>
                </a:lnTo>
                <a:lnTo>
                  <a:pt x="4449" y="7628"/>
                </a:lnTo>
                <a:lnTo>
                  <a:pt x="4449" y="6866"/>
                </a:lnTo>
                <a:close/>
              </a:path>
            </a:pathLst>
          </a:custGeom>
          <a:solidFill>
            <a:srgbClr val="FCA311"/>
          </a:solidFill>
          <a:ln w="9525">
            <a:noFill/>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latin typeface="Arial" pitchFamily="34" charset="0"/>
            </a:endParaRPr>
          </a:p>
        </p:txBody>
      </p:sp>
      <p:pic>
        <p:nvPicPr>
          <p:cNvPr id="19" name="Picture 10" descr="HIP_logo_texted.gif"/>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115623" y="299561"/>
            <a:ext cx="714227" cy="714227"/>
          </a:xfrm>
          <a:prstGeom prst="rect">
            <a:avLst/>
          </a:prstGeom>
          <a:noFill/>
          <a:ln w="9525">
            <a:noFill/>
            <a:miter lim="800000"/>
            <a:headEnd/>
            <a:tailEnd/>
          </a:ln>
        </p:spPr>
      </p:pic>
      <p:pic>
        <p:nvPicPr>
          <p:cNvPr id="21" name="Picture 20" descr="CLIC_logo.gif"/>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auto">
          <a:xfrm>
            <a:off x="287604" y="1124744"/>
            <a:ext cx="720000" cy="720000"/>
          </a:xfrm>
          <a:prstGeom prst="rect">
            <a:avLst/>
          </a:prstGeom>
          <a:noFill/>
          <a:ln w="9525">
            <a:noFill/>
            <a:miter lim="800000"/>
            <a:headEnd/>
            <a:tailEnd/>
          </a:ln>
        </p:spPr>
      </p:pic>
      <p:pic>
        <p:nvPicPr>
          <p:cNvPr id="22" name="Picture 21" descr="400px-Cern_Logo.svg.png"/>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15616" y="1124744"/>
            <a:ext cx="720000" cy="720000"/>
          </a:xfrm>
          <a:prstGeom prst="rect">
            <a:avLst/>
          </a:prstGeom>
        </p:spPr>
      </p:pic>
      <p:sp>
        <p:nvSpPr>
          <p:cNvPr id="23" name="TextBox 22"/>
          <p:cNvSpPr txBox="1"/>
          <p:nvPr userDrawn="1"/>
        </p:nvSpPr>
        <p:spPr>
          <a:xfrm>
            <a:off x="8339549" y="6165304"/>
            <a:ext cx="444979" cy="431800"/>
          </a:xfrm>
          <a:prstGeom prst="rect">
            <a:avLst/>
          </a:prstGeom>
          <a:noFill/>
        </p:spPr>
        <p:txBody>
          <a:bodyPr wrap="square" lIns="0" tIns="0" rIns="0" bIns="0" rtlCol="0" anchor="b" anchorCtr="0">
            <a:noAutofit/>
          </a:bodyPr>
          <a:lstStyle/>
          <a:p>
            <a:pPr>
              <a:defRPr/>
            </a:pPr>
            <a:endParaRPr lang="en-GB" sz="900" dirty="0" smtClean="0">
              <a:solidFill>
                <a:srgbClr val="8C8A87"/>
              </a:solidFill>
              <a:latin typeface="Verdana"/>
            </a:endParaRPr>
          </a:p>
          <a:p>
            <a:pPr algn="r">
              <a:defRPr/>
            </a:pPr>
            <a:fld id="{5E535EEA-2E18-4785-99E9-7025651331C7}" type="slidenum">
              <a:rPr lang="en-GB" sz="900" smtClean="0">
                <a:solidFill>
                  <a:srgbClr val="8C8A87"/>
                </a:solidFill>
                <a:latin typeface="Verdana"/>
              </a:rPr>
              <a:pPr algn="r">
                <a:defRPr/>
              </a:pPr>
              <a:t>‹#›</a:t>
            </a:fld>
            <a:endParaRPr lang="en-GB" sz="900" dirty="0" smtClean="0">
              <a:solidFill>
                <a:srgbClr val="8C8A87"/>
              </a:solidFill>
              <a:latin typeface="Verdana"/>
            </a:endParaRPr>
          </a:p>
        </p:txBody>
      </p:sp>
      <p:sp>
        <p:nvSpPr>
          <p:cNvPr id="26" name="TextBox 25"/>
          <p:cNvSpPr txBox="1"/>
          <p:nvPr userDrawn="1"/>
        </p:nvSpPr>
        <p:spPr>
          <a:xfrm>
            <a:off x="7380319" y="6165304"/>
            <a:ext cx="1021043" cy="431800"/>
          </a:xfrm>
          <a:prstGeom prst="rect">
            <a:avLst/>
          </a:prstGeom>
          <a:noFill/>
        </p:spPr>
        <p:txBody>
          <a:bodyPr wrap="square" lIns="0" tIns="0" rIns="0" bIns="0" rtlCol="0" anchor="b" anchorCtr="0">
            <a:noAutofit/>
          </a:bodyPr>
          <a:lstStyle/>
          <a:p>
            <a:pPr>
              <a:defRPr/>
            </a:pPr>
            <a:r>
              <a:rPr lang="en-GB" sz="900" dirty="0" smtClean="0">
                <a:solidFill>
                  <a:srgbClr val="8C8A87"/>
                </a:solidFill>
                <a:latin typeface="Verdana"/>
              </a:rPr>
              <a:t>Oct. 21</a:t>
            </a:r>
            <a:r>
              <a:rPr lang="en-GB" sz="900" baseline="30000" dirty="0" smtClean="0">
                <a:solidFill>
                  <a:srgbClr val="8C8A87"/>
                </a:solidFill>
                <a:latin typeface="Verdana"/>
              </a:rPr>
              <a:t>st</a:t>
            </a:r>
            <a:r>
              <a:rPr lang="en-GB" sz="900" dirty="0" smtClean="0">
                <a:solidFill>
                  <a:srgbClr val="8C8A87"/>
                </a:solidFill>
                <a:latin typeface="Verdana"/>
              </a:rPr>
              <a:t>, 2010</a:t>
            </a:r>
          </a:p>
        </p:txBody>
      </p:sp>
      <p:sp>
        <p:nvSpPr>
          <p:cNvPr id="27" name="TextBox 26"/>
          <p:cNvSpPr txBox="1"/>
          <p:nvPr userDrawn="1"/>
        </p:nvSpPr>
        <p:spPr>
          <a:xfrm>
            <a:off x="1979712" y="6345324"/>
            <a:ext cx="2412268" cy="251780"/>
          </a:xfrm>
          <a:prstGeom prst="rect">
            <a:avLst/>
          </a:prstGeom>
          <a:noFill/>
        </p:spPr>
        <p:txBody>
          <a:bodyPr wrap="square" lIns="0" tIns="0" rIns="0" bIns="0" rtlCol="0" anchor="b" anchorCtr="0">
            <a:noAutofit/>
          </a:bodyPr>
          <a:lstStyle/>
          <a:p>
            <a:pPr>
              <a:defRPr/>
            </a:pPr>
            <a:r>
              <a:rPr lang="en-GB" sz="900" dirty="0" smtClean="0">
                <a:solidFill>
                  <a:srgbClr val="8C8A87"/>
                </a:solidFill>
                <a:latin typeface="Verdana"/>
              </a:rPr>
              <a:t>Helga </a:t>
            </a:r>
            <a:r>
              <a:rPr lang="en-GB" sz="900" dirty="0" err="1" smtClean="0">
                <a:solidFill>
                  <a:srgbClr val="8C8A87"/>
                </a:solidFill>
                <a:latin typeface="Verdana"/>
              </a:rPr>
              <a:t>Timkó</a:t>
            </a:r>
            <a:endParaRPr lang="en-GB" sz="900" dirty="0" smtClean="0">
              <a:solidFill>
                <a:srgbClr val="8C8A87"/>
              </a:solidFill>
              <a:latin typeface="Verdana"/>
            </a:endParaRPr>
          </a:p>
        </p:txBody>
      </p:sp>
    </p:spTree>
    <p:extLst>
      <p:ext uri="{BB962C8B-B14F-4D97-AF65-F5344CB8AC3E}">
        <p14:creationId xmlns:p14="http://schemas.microsoft.com/office/powerpoint/2010/main" val="229755214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lvl1pPr>
              <a:spcAft>
                <a:spcPts val="400"/>
              </a:spcAft>
              <a:buClr>
                <a:schemeClr val="accent2"/>
              </a:buClr>
              <a:defRPr sz="2000" spc="0" baseline="0">
                <a:latin typeface="Palatino Linotype" pitchFamily="18" charset="0"/>
                <a:cs typeface="Courier New" pitchFamily="49" charset="0"/>
              </a:defRPr>
            </a:lvl1pPr>
            <a:lvl2pPr>
              <a:spcAft>
                <a:spcPts val="400"/>
              </a:spcAft>
              <a:buClr>
                <a:schemeClr val="accent2"/>
              </a:buClr>
              <a:defRPr sz="1800" spc="0" baseline="0">
                <a:latin typeface="Palatino Linotype" pitchFamily="18" charset="0"/>
                <a:cs typeface="Courier New" pitchFamily="49" charset="0"/>
              </a:defRPr>
            </a:lvl2pPr>
            <a:lvl3pPr>
              <a:spcAft>
                <a:spcPts val="400"/>
              </a:spcAft>
              <a:buClr>
                <a:schemeClr val="accent2"/>
              </a:buClr>
              <a:defRPr sz="1600" spc="0" baseline="0">
                <a:latin typeface="Palatino Linotype" pitchFamily="18" charset="0"/>
                <a:cs typeface="Courier New" pitchFamily="49" charset="0"/>
              </a:defRPr>
            </a:lvl3pPr>
            <a:lvl4pPr>
              <a:spcAft>
                <a:spcPts val="400"/>
              </a:spcAft>
              <a:buClr>
                <a:schemeClr val="accent2"/>
              </a:buClr>
              <a:defRPr sz="1400" spc="0" baseline="0">
                <a:latin typeface="Palatino Linotype" pitchFamily="18" charset="0"/>
                <a:cs typeface="Courier New" pitchFamily="49" charset="0"/>
              </a:defRPr>
            </a:lvl4pPr>
            <a:lvl5pPr>
              <a:spcAft>
                <a:spcPts val="400"/>
              </a:spcAft>
              <a:buClr>
                <a:schemeClr val="accent2"/>
              </a:buClr>
              <a:defRPr sz="1200" spc="0" baseline="0">
                <a:latin typeface="Palatino Linotype" pitchFamily="18" charset="0"/>
                <a:cs typeface="Courier New"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3" name="Title 12"/>
          <p:cNvSpPr>
            <a:spLocks noGrp="1"/>
          </p:cNvSpPr>
          <p:nvPr>
            <p:ph type="title"/>
          </p:nvPr>
        </p:nvSpPr>
        <p:spPr/>
        <p:txBody>
          <a:bodyPr>
            <a:normAutofit/>
          </a:bodyPr>
          <a:lstStyle>
            <a:lvl1pPr>
              <a:defRPr sz="2800"/>
            </a:lvl1pPr>
          </a:lstStyle>
          <a:p>
            <a:r>
              <a:rPr lang="en-US" dirty="0" smtClean="0"/>
              <a:t>Click to edit Master title style</a:t>
            </a:r>
            <a:endParaRPr lang="en-GB" dirty="0"/>
          </a:p>
        </p:txBody>
      </p:sp>
    </p:spTree>
    <p:extLst>
      <p:ext uri="{BB962C8B-B14F-4D97-AF65-F5344CB8AC3E}">
        <p14:creationId xmlns:p14="http://schemas.microsoft.com/office/powerpoint/2010/main" val="215571627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979615" y="1989138"/>
            <a:ext cx="3348038" cy="4032250"/>
          </a:xfrm>
        </p:spPr>
        <p:txBody>
          <a:bodyPr>
            <a:normAutofit/>
          </a:bodyPr>
          <a:lstStyle>
            <a:lvl1pPr>
              <a:defRPr sz="2200"/>
            </a:lvl1pPr>
            <a:lvl2pPr marL="538163" indent="-273050">
              <a:defRPr sz="2000"/>
            </a:lvl2pPr>
            <a:lvl3pPr marL="803275" indent="-265113">
              <a:defRPr sz="1800"/>
            </a:lvl3pPr>
            <a:lvl4pPr marL="1076325" indent="-273050">
              <a:defRPr sz="1600"/>
            </a:lvl4pPr>
            <a:lvl5pPr marL="1341438" indent="-265113">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72113" y="1989138"/>
            <a:ext cx="3348036" cy="4032250"/>
          </a:xfrm>
        </p:spPr>
        <p:txBody>
          <a:bodyPr>
            <a:normAutofit/>
          </a:bodyPr>
          <a:lstStyle>
            <a:lvl1pPr>
              <a:defRPr sz="2200"/>
            </a:lvl1pPr>
            <a:lvl2pPr marL="538163" indent="-273050">
              <a:defRPr sz="2000"/>
            </a:lvl2pPr>
            <a:lvl3pPr marL="803275" indent="-265113">
              <a:defRPr sz="1800"/>
            </a:lvl3pPr>
            <a:lvl4pPr marL="1076325" indent="-273050">
              <a:defRPr sz="1600"/>
            </a:lvl4pPr>
            <a:lvl5pPr marL="1341438" indent="-265113">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2" name="Title 11"/>
          <p:cNvSpPr>
            <a:spLocks noGrp="1"/>
          </p:cNvSpPr>
          <p:nvPr>
            <p:ph type="title"/>
          </p:nvPr>
        </p:nvSpPr>
        <p:spPr/>
        <p:txBody>
          <a:bodyPr/>
          <a:lstStyle/>
          <a:p>
            <a:r>
              <a:rPr lang="en-US" dirty="0" smtClean="0"/>
              <a:t>Click to edit Master title style</a:t>
            </a:r>
            <a:endParaRPr lang="en-GB" dirty="0"/>
          </a:p>
        </p:txBody>
      </p:sp>
    </p:spTree>
    <p:extLst>
      <p:ext uri="{BB962C8B-B14F-4D97-AF65-F5344CB8AC3E}">
        <p14:creationId xmlns:p14="http://schemas.microsoft.com/office/powerpoint/2010/main" val="190680784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Click to edit Master title style</a:t>
            </a:r>
            <a:endParaRPr lang="en-GB" dirty="0"/>
          </a:p>
        </p:txBody>
      </p:sp>
    </p:spTree>
    <p:extLst>
      <p:ext uri="{BB962C8B-B14F-4D97-AF65-F5344CB8AC3E}">
        <p14:creationId xmlns:p14="http://schemas.microsoft.com/office/powerpoint/2010/main" val="290745837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and Content with Picture">
    <p:spTree>
      <p:nvGrpSpPr>
        <p:cNvPr id="1" name=""/>
        <p:cNvGrpSpPr/>
        <p:nvPr/>
      </p:nvGrpSpPr>
      <p:grpSpPr>
        <a:xfrm>
          <a:off x="0" y="0"/>
          <a:ext cx="0" cy="0"/>
          <a:chOff x="0" y="0"/>
          <a:chExt cx="0" cy="0"/>
        </a:xfrm>
      </p:grpSpPr>
      <p:sp>
        <p:nvSpPr>
          <p:cNvPr id="3" name="Content Placeholder 2"/>
          <p:cNvSpPr>
            <a:spLocks noGrp="1"/>
          </p:cNvSpPr>
          <p:nvPr>
            <p:ph idx="1"/>
          </p:nvPr>
        </p:nvSpPr>
        <p:spPr>
          <a:xfrm>
            <a:off x="1979617" y="1989138"/>
            <a:ext cx="6840538" cy="511168"/>
          </a:xfrm>
        </p:spPr>
        <p:txBody>
          <a:bodyPr/>
          <a:lstStyle>
            <a:lvl1pPr marL="0" indent="0">
              <a:buNone/>
              <a:defRPr/>
            </a:lvl1pPr>
          </a:lstStyle>
          <a:p>
            <a:pPr lvl="0"/>
            <a:r>
              <a:rPr lang="en-US" dirty="0"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GB"/>
          </a:p>
        </p:txBody>
      </p:sp>
      <p:sp>
        <p:nvSpPr>
          <p:cNvPr id="14" name="Picture Placeholder 13"/>
          <p:cNvSpPr>
            <a:spLocks noGrp="1"/>
          </p:cNvSpPr>
          <p:nvPr>
            <p:ph type="pic" sz="quarter" idx="13"/>
          </p:nvPr>
        </p:nvSpPr>
        <p:spPr>
          <a:xfrm>
            <a:off x="1979613" y="2492398"/>
            <a:ext cx="6840537" cy="3529013"/>
          </a:xfrm>
        </p:spPr>
        <p:txBody>
          <a:bodyPr/>
          <a:lstStyle/>
          <a:p>
            <a:endParaRPr lang="en-GB"/>
          </a:p>
        </p:txBody>
      </p:sp>
    </p:spTree>
    <p:extLst>
      <p:ext uri="{BB962C8B-B14F-4D97-AF65-F5344CB8AC3E}">
        <p14:creationId xmlns:p14="http://schemas.microsoft.com/office/powerpoint/2010/main" val="317600866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and Content with 1/2 Picture">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smtClean="0"/>
              <a:t>Click to edit Master title style</a:t>
            </a:r>
            <a:endParaRPr lang="en-GB"/>
          </a:p>
        </p:txBody>
      </p:sp>
      <p:sp>
        <p:nvSpPr>
          <p:cNvPr id="9" name="Content Placeholder 2"/>
          <p:cNvSpPr>
            <a:spLocks noGrp="1"/>
          </p:cNvSpPr>
          <p:nvPr>
            <p:ph sz="half" idx="1"/>
          </p:nvPr>
        </p:nvSpPr>
        <p:spPr>
          <a:xfrm>
            <a:off x="1979615" y="1989143"/>
            <a:ext cx="3348038" cy="4032251"/>
          </a:xfrm>
        </p:spPr>
        <p:txBody>
          <a:bodyPr>
            <a:normAutofit/>
          </a:bodyPr>
          <a:lstStyle>
            <a:lvl1pPr>
              <a:defRPr sz="2200"/>
            </a:lvl1pPr>
            <a:lvl2pPr marL="538163" indent="-273050">
              <a:defRPr sz="2000"/>
            </a:lvl2pPr>
            <a:lvl3pPr marL="803275" indent="-265113">
              <a:defRPr sz="1800"/>
            </a:lvl3pPr>
            <a:lvl4pPr marL="1076325" indent="-273050">
              <a:defRPr sz="1600"/>
            </a:lvl4pPr>
            <a:lvl5pPr marL="1341438" indent="-265113">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5" name="Picture Placeholder 14"/>
          <p:cNvSpPr>
            <a:spLocks noGrp="1"/>
          </p:cNvSpPr>
          <p:nvPr>
            <p:ph type="pic" sz="quarter" idx="13"/>
          </p:nvPr>
        </p:nvSpPr>
        <p:spPr>
          <a:xfrm>
            <a:off x="5472114" y="1989138"/>
            <a:ext cx="3348037" cy="4032250"/>
          </a:xfrm>
        </p:spPr>
        <p:txBody>
          <a:bodyPr/>
          <a:lstStyle/>
          <a:p>
            <a:endParaRPr lang="en-GB"/>
          </a:p>
        </p:txBody>
      </p:sp>
    </p:spTree>
    <p:extLst>
      <p:ext uri="{BB962C8B-B14F-4D97-AF65-F5344CB8AC3E}">
        <p14:creationId xmlns:p14="http://schemas.microsoft.com/office/powerpoint/2010/main" val="10518210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le and Content with small pictures">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smtClean="0"/>
              <a:t>Click to edit Master title style</a:t>
            </a:r>
            <a:endParaRPr lang="en-GB"/>
          </a:p>
        </p:txBody>
      </p:sp>
      <p:sp>
        <p:nvSpPr>
          <p:cNvPr id="9" name="Content Placeholder 2"/>
          <p:cNvSpPr>
            <a:spLocks noGrp="1"/>
          </p:cNvSpPr>
          <p:nvPr>
            <p:ph sz="half" idx="1"/>
          </p:nvPr>
        </p:nvSpPr>
        <p:spPr>
          <a:xfrm>
            <a:off x="1979612" y="4221282"/>
            <a:ext cx="6840537" cy="1800225"/>
          </a:xfrm>
        </p:spPr>
        <p:txBody>
          <a:bodyPr>
            <a:normAutofit/>
          </a:bodyPr>
          <a:lstStyle>
            <a:lvl1pPr>
              <a:defRPr sz="2200"/>
            </a:lvl1pPr>
            <a:lvl2pPr marL="538163" indent="-273050">
              <a:defRPr sz="2000"/>
            </a:lvl2pPr>
            <a:lvl3pPr marL="803275" indent="-265113">
              <a:defRPr sz="1800"/>
            </a:lvl3pPr>
            <a:lvl4pPr marL="1076325" indent="-273050">
              <a:defRPr sz="1600"/>
            </a:lvl4pPr>
            <a:lvl5pPr marL="1341438" indent="-265113">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2" name="Text Placeholder 21"/>
          <p:cNvSpPr>
            <a:spLocks noGrp="1"/>
          </p:cNvSpPr>
          <p:nvPr>
            <p:ph type="body" sz="quarter" idx="17"/>
          </p:nvPr>
        </p:nvSpPr>
        <p:spPr>
          <a:xfrm>
            <a:off x="1979613" y="1989138"/>
            <a:ext cx="1584325" cy="431800"/>
          </a:xfrm>
        </p:spPr>
        <p:txBody>
          <a:bodyPr anchor="b" anchorCtr="0">
            <a:noAutofit/>
          </a:bodyPr>
          <a:lstStyle>
            <a:lvl1pPr marL="0" indent="0">
              <a:buNone/>
              <a:defRPr sz="1400" b="1"/>
            </a:lvl1pPr>
            <a:lvl2pPr>
              <a:buNone/>
              <a:defRPr/>
            </a:lvl2pPr>
            <a:lvl3pPr>
              <a:buNone/>
              <a:defRPr/>
            </a:lvl3pPr>
            <a:lvl4pPr>
              <a:buNone/>
              <a:defRPr/>
            </a:lvl4pPr>
            <a:lvl5pPr>
              <a:buNone/>
              <a:defRPr/>
            </a:lvl5pPr>
          </a:lstStyle>
          <a:p>
            <a:pPr lvl="0"/>
            <a:r>
              <a:rPr lang="en-US" smtClean="0"/>
              <a:t>Click to edit Master text styles</a:t>
            </a:r>
          </a:p>
        </p:txBody>
      </p:sp>
      <p:sp>
        <p:nvSpPr>
          <p:cNvPr id="24" name="Text Placeholder 21"/>
          <p:cNvSpPr>
            <a:spLocks noGrp="1"/>
          </p:cNvSpPr>
          <p:nvPr>
            <p:ph type="body" sz="quarter" idx="18"/>
          </p:nvPr>
        </p:nvSpPr>
        <p:spPr>
          <a:xfrm>
            <a:off x="3708402" y="1989138"/>
            <a:ext cx="1584325" cy="431800"/>
          </a:xfrm>
        </p:spPr>
        <p:txBody>
          <a:bodyPr anchor="b" anchorCtr="0">
            <a:noAutofit/>
          </a:bodyPr>
          <a:lstStyle>
            <a:lvl1pPr marL="0" indent="0">
              <a:buNone/>
              <a:defRPr sz="1400" b="1"/>
            </a:lvl1pPr>
            <a:lvl2pPr>
              <a:buNone/>
              <a:defRPr/>
            </a:lvl2pPr>
            <a:lvl3pPr>
              <a:buNone/>
              <a:defRPr/>
            </a:lvl3pPr>
            <a:lvl4pPr>
              <a:buNone/>
              <a:defRPr/>
            </a:lvl4pPr>
            <a:lvl5pPr>
              <a:buNone/>
              <a:defRPr/>
            </a:lvl5pPr>
          </a:lstStyle>
          <a:p>
            <a:pPr lvl="0"/>
            <a:r>
              <a:rPr lang="en-US" smtClean="0"/>
              <a:t>Click to edit Master text styles</a:t>
            </a:r>
          </a:p>
        </p:txBody>
      </p:sp>
      <p:sp>
        <p:nvSpPr>
          <p:cNvPr id="25" name="Text Placeholder 21"/>
          <p:cNvSpPr>
            <a:spLocks noGrp="1"/>
          </p:cNvSpPr>
          <p:nvPr>
            <p:ph type="body" sz="quarter" idx="19"/>
          </p:nvPr>
        </p:nvSpPr>
        <p:spPr>
          <a:xfrm>
            <a:off x="5435600" y="1989138"/>
            <a:ext cx="1584325" cy="431800"/>
          </a:xfrm>
        </p:spPr>
        <p:txBody>
          <a:bodyPr anchor="b" anchorCtr="0">
            <a:noAutofit/>
          </a:bodyPr>
          <a:lstStyle>
            <a:lvl1pPr marL="0" indent="0">
              <a:buNone/>
              <a:defRPr sz="1400" b="1"/>
            </a:lvl1pPr>
            <a:lvl2pPr>
              <a:buNone/>
              <a:defRPr/>
            </a:lvl2pPr>
            <a:lvl3pPr>
              <a:buNone/>
              <a:defRPr/>
            </a:lvl3pPr>
            <a:lvl4pPr>
              <a:buNone/>
              <a:defRPr/>
            </a:lvl4pPr>
            <a:lvl5pPr>
              <a:buNone/>
              <a:defRPr/>
            </a:lvl5pPr>
          </a:lstStyle>
          <a:p>
            <a:pPr lvl="0"/>
            <a:r>
              <a:rPr lang="en-US" smtClean="0"/>
              <a:t>Click to edit Master text styles</a:t>
            </a:r>
          </a:p>
        </p:txBody>
      </p:sp>
      <p:sp>
        <p:nvSpPr>
          <p:cNvPr id="26" name="Text Placeholder 21"/>
          <p:cNvSpPr>
            <a:spLocks noGrp="1"/>
          </p:cNvSpPr>
          <p:nvPr>
            <p:ph type="body" sz="quarter" idx="20"/>
          </p:nvPr>
        </p:nvSpPr>
        <p:spPr>
          <a:xfrm>
            <a:off x="7164390" y="1989138"/>
            <a:ext cx="1584325" cy="431800"/>
          </a:xfrm>
        </p:spPr>
        <p:txBody>
          <a:bodyPr anchor="b" anchorCtr="0">
            <a:noAutofit/>
          </a:bodyPr>
          <a:lstStyle>
            <a:lvl1pPr marL="0" indent="0">
              <a:buNone/>
              <a:defRPr sz="1400" b="1"/>
            </a:lvl1pPr>
            <a:lvl2pPr>
              <a:buNone/>
              <a:defRPr/>
            </a:lvl2pPr>
            <a:lvl3pPr>
              <a:buNone/>
              <a:defRPr/>
            </a:lvl3pPr>
            <a:lvl4pPr>
              <a:buNone/>
              <a:defRPr/>
            </a:lvl4pPr>
            <a:lvl5pPr>
              <a:buNone/>
              <a:defRPr/>
            </a:lvl5pPr>
          </a:lstStyle>
          <a:p>
            <a:pPr lvl="0"/>
            <a:r>
              <a:rPr lang="en-US" smtClean="0"/>
              <a:t>Click to edit Master text styles</a:t>
            </a:r>
          </a:p>
        </p:txBody>
      </p:sp>
      <p:sp>
        <p:nvSpPr>
          <p:cNvPr id="16" name="Picture Placeholder 15"/>
          <p:cNvSpPr>
            <a:spLocks noGrp="1"/>
          </p:cNvSpPr>
          <p:nvPr>
            <p:ph type="pic" sz="quarter" idx="21"/>
          </p:nvPr>
        </p:nvSpPr>
        <p:spPr>
          <a:xfrm>
            <a:off x="1979613" y="2492495"/>
            <a:ext cx="1584325" cy="1584325"/>
          </a:xfrm>
        </p:spPr>
        <p:txBody>
          <a:bodyPr/>
          <a:lstStyle/>
          <a:p>
            <a:endParaRPr lang="en-GB"/>
          </a:p>
        </p:txBody>
      </p:sp>
      <p:sp>
        <p:nvSpPr>
          <p:cNvPr id="21" name="Picture Placeholder 20"/>
          <p:cNvSpPr>
            <a:spLocks noGrp="1"/>
          </p:cNvSpPr>
          <p:nvPr>
            <p:ph type="pic" sz="quarter" idx="22"/>
          </p:nvPr>
        </p:nvSpPr>
        <p:spPr>
          <a:xfrm>
            <a:off x="3708402" y="2492495"/>
            <a:ext cx="1584325" cy="1584325"/>
          </a:xfrm>
        </p:spPr>
        <p:txBody>
          <a:bodyPr/>
          <a:lstStyle/>
          <a:p>
            <a:endParaRPr lang="en-GB"/>
          </a:p>
        </p:txBody>
      </p:sp>
      <p:sp>
        <p:nvSpPr>
          <p:cNvPr id="27" name="Picture Placeholder 26"/>
          <p:cNvSpPr>
            <a:spLocks noGrp="1"/>
          </p:cNvSpPr>
          <p:nvPr>
            <p:ph type="pic" sz="quarter" idx="23"/>
          </p:nvPr>
        </p:nvSpPr>
        <p:spPr>
          <a:xfrm>
            <a:off x="5435600" y="2492495"/>
            <a:ext cx="1584325" cy="1584325"/>
          </a:xfrm>
        </p:spPr>
        <p:txBody>
          <a:bodyPr/>
          <a:lstStyle/>
          <a:p>
            <a:endParaRPr lang="en-GB"/>
          </a:p>
        </p:txBody>
      </p:sp>
      <p:sp>
        <p:nvSpPr>
          <p:cNvPr id="29" name="Picture Placeholder 28"/>
          <p:cNvSpPr>
            <a:spLocks noGrp="1"/>
          </p:cNvSpPr>
          <p:nvPr>
            <p:ph type="pic" sz="quarter" idx="24"/>
          </p:nvPr>
        </p:nvSpPr>
        <p:spPr>
          <a:xfrm>
            <a:off x="7164390" y="2492495"/>
            <a:ext cx="1584325" cy="1584325"/>
          </a:xfrm>
        </p:spPr>
        <p:txBody>
          <a:bodyPr/>
          <a:lstStyle/>
          <a:p>
            <a:endParaRPr lang="en-GB"/>
          </a:p>
        </p:txBody>
      </p:sp>
    </p:spTree>
    <p:extLst>
      <p:ext uri="{BB962C8B-B14F-4D97-AF65-F5344CB8AC3E}">
        <p14:creationId xmlns:p14="http://schemas.microsoft.com/office/powerpoint/2010/main" val="75976988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9" name="Freeform 14"/>
          <p:cNvSpPr>
            <a:spLocks noChangeAspect="1" noEditPoints="1"/>
          </p:cNvSpPr>
          <p:nvPr userDrawn="1"/>
        </p:nvSpPr>
        <p:spPr bwMode="auto">
          <a:xfrm>
            <a:off x="251520" y="296732"/>
            <a:ext cx="767654" cy="720000"/>
          </a:xfrm>
          <a:custGeom>
            <a:avLst/>
            <a:gdLst/>
            <a:ahLst/>
            <a:cxnLst>
              <a:cxn ang="0">
                <a:pos x="7749" y="4582"/>
              </a:cxn>
              <a:cxn ang="0">
                <a:pos x="6850" y="4105"/>
              </a:cxn>
              <a:cxn ang="0">
                <a:pos x="6544" y="3767"/>
              </a:cxn>
              <a:cxn ang="0">
                <a:pos x="6179" y="3443"/>
              </a:cxn>
              <a:cxn ang="0">
                <a:pos x="5863" y="3226"/>
              </a:cxn>
              <a:cxn ang="0">
                <a:pos x="5656" y="2502"/>
              </a:cxn>
              <a:cxn ang="0">
                <a:pos x="5347" y="1868"/>
              </a:cxn>
              <a:cxn ang="0">
                <a:pos x="4707" y="1421"/>
              </a:cxn>
              <a:cxn ang="0">
                <a:pos x="4193" y="1432"/>
              </a:cxn>
              <a:cxn ang="0">
                <a:pos x="4375" y="1823"/>
              </a:cxn>
              <a:cxn ang="0">
                <a:pos x="4219" y="2123"/>
              </a:cxn>
              <a:cxn ang="0">
                <a:pos x="3828" y="2163"/>
              </a:cxn>
              <a:cxn ang="0">
                <a:pos x="3232" y="1764"/>
              </a:cxn>
              <a:cxn ang="0">
                <a:pos x="2586" y="1567"/>
              </a:cxn>
              <a:cxn ang="0">
                <a:pos x="2259" y="1701"/>
              </a:cxn>
              <a:cxn ang="0">
                <a:pos x="2586" y="1919"/>
              </a:cxn>
              <a:cxn ang="0">
                <a:pos x="2933" y="2587"/>
              </a:cxn>
              <a:cxn ang="0">
                <a:pos x="3318" y="2849"/>
              </a:cxn>
              <a:cxn ang="0">
                <a:pos x="3039" y="2936"/>
              </a:cxn>
              <a:cxn ang="0">
                <a:pos x="2513" y="2738"/>
              </a:cxn>
              <a:cxn ang="0">
                <a:pos x="1986" y="2267"/>
              </a:cxn>
              <a:cxn ang="0">
                <a:pos x="1405" y="2091"/>
              </a:cxn>
              <a:cxn ang="0">
                <a:pos x="1115" y="2203"/>
              </a:cxn>
              <a:cxn ang="0">
                <a:pos x="1535" y="2461"/>
              </a:cxn>
              <a:cxn ang="0">
                <a:pos x="1530" y="2701"/>
              </a:cxn>
              <a:cxn ang="0">
                <a:pos x="1275" y="2740"/>
              </a:cxn>
              <a:cxn ang="0">
                <a:pos x="846" y="2413"/>
              </a:cxn>
              <a:cxn ang="0">
                <a:pos x="292" y="2300"/>
              </a:cxn>
              <a:cxn ang="0">
                <a:pos x="166" y="2446"/>
              </a:cxn>
              <a:cxn ang="0">
                <a:pos x="518" y="2689"/>
              </a:cxn>
              <a:cxn ang="0">
                <a:pos x="944" y="3455"/>
              </a:cxn>
              <a:cxn ang="0">
                <a:pos x="1334" y="3783"/>
              </a:cxn>
              <a:cxn ang="0">
                <a:pos x="1889" y="3809"/>
              </a:cxn>
              <a:cxn ang="0">
                <a:pos x="2310" y="3895"/>
              </a:cxn>
              <a:cxn ang="0">
                <a:pos x="2469" y="4315"/>
              </a:cxn>
              <a:cxn ang="0">
                <a:pos x="2723" y="4688"/>
              </a:cxn>
              <a:cxn ang="0">
                <a:pos x="3153" y="4836"/>
              </a:cxn>
              <a:cxn ang="0">
                <a:pos x="2643" y="4938"/>
              </a:cxn>
              <a:cxn ang="0">
                <a:pos x="2004" y="4761"/>
              </a:cxn>
              <a:cxn ang="0">
                <a:pos x="1890" y="4980"/>
              </a:cxn>
              <a:cxn ang="0">
                <a:pos x="2296" y="5539"/>
              </a:cxn>
              <a:cxn ang="0">
                <a:pos x="3080" y="5735"/>
              </a:cxn>
              <a:cxn ang="0">
                <a:pos x="3755" y="5657"/>
              </a:cxn>
              <a:cxn ang="0">
                <a:pos x="3974" y="5951"/>
              </a:cxn>
              <a:cxn ang="0">
                <a:pos x="4306" y="6120"/>
              </a:cxn>
              <a:cxn ang="0">
                <a:pos x="5013" y="6126"/>
              </a:cxn>
              <a:cxn ang="0">
                <a:pos x="5496" y="6402"/>
              </a:cxn>
              <a:cxn ang="0">
                <a:pos x="5548" y="6070"/>
              </a:cxn>
              <a:cxn ang="0">
                <a:pos x="5222" y="5596"/>
              </a:cxn>
              <a:cxn ang="0">
                <a:pos x="4789" y="5251"/>
              </a:cxn>
              <a:cxn ang="0">
                <a:pos x="4787" y="5055"/>
              </a:cxn>
              <a:cxn ang="0">
                <a:pos x="5247" y="5276"/>
              </a:cxn>
              <a:cxn ang="0">
                <a:pos x="5988" y="5476"/>
              </a:cxn>
              <a:cxn ang="0">
                <a:pos x="6245" y="5509"/>
              </a:cxn>
              <a:cxn ang="0">
                <a:pos x="5978" y="5061"/>
              </a:cxn>
              <a:cxn ang="0">
                <a:pos x="5546" y="4654"/>
              </a:cxn>
              <a:cxn ang="0">
                <a:pos x="5958" y="4812"/>
              </a:cxn>
              <a:cxn ang="0">
                <a:pos x="6635" y="4735"/>
              </a:cxn>
              <a:cxn ang="0">
                <a:pos x="6964" y="4889"/>
              </a:cxn>
              <a:cxn ang="0">
                <a:pos x="7324" y="4902"/>
              </a:cxn>
              <a:cxn ang="0">
                <a:pos x="7888" y="4945"/>
              </a:cxn>
              <a:cxn ang="0">
                <a:pos x="4449" y="7628"/>
              </a:cxn>
            </a:cxnLst>
            <a:rect l="0" t="0" r="r" b="b"/>
            <a:pathLst>
              <a:path w="8135" h="7628">
                <a:moveTo>
                  <a:pt x="8135" y="5066"/>
                </a:moveTo>
                <a:lnTo>
                  <a:pt x="8120" y="5036"/>
                </a:lnTo>
                <a:lnTo>
                  <a:pt x="8107" y="5006"/>
                </a:lnTo>
                <a:lnTo>
                  <a:pt x="8092" y="4978"/>
                </a:lnTo>
                <a:lnTo>
                  <a:pt x="8076" y="4951"/>
                </a:lnTo>
                <a:lnTo>
                  <a:pt x="8060" y="4924"/>
                </a:lnTo>
                <a:lnTo>
                  <a:pt x="8043" y="4898"/>
                </a:lnTo>
                <a:lnTo>
                  <a:pt x="8026" y="4872"/>
                </a:lnTo>
                <a:lnTo>
                  <a:pt x="8009" y="4848"/>
                </a:lnTo>
                <a:lnTo>
                  <a:pt x="7991" y="4824"/>
                </a:lnTo>
                <a:lnTo>
                  <a:pt x="7973" y="4801"/>
                </a:lnTo>
                <a:lnTo>
                  <a:pt x="7955" y="4777"/>
                </a:lnTo>
                <a:lnTo>
                  <a:pt x="7935" y="4755"/>
                </a:lnTo>
                <a:lnTo>
                  <a:pt x="7916" y="4734"/>
                </a:lnTo>
                <a:lnTo>
                  <a:pt x="7896" y="4714"/>
                </a:lnTo>
                <a:lnTo>
                  <a:pt x="7876" y="4693"/>
                </a:lnTo>
                <a:lnTo>
                  <a:pt x="7856" y="4673"/>
                </a:lnTo>
                <a:lnTo>
                  <a:pt x="7836" y="4654"/>
                </a:lnTo>
                <a:lnTo>
                  <a:pt x="7814" y="4635"/>
                </a:lnTo>
                <a:lnTo>
                  <a:pt x="7793" y="4617"/>
                </a:lnTo>
                <a:lnTo>
                  <a:pt x="7771" y="4600"/>
                </a:lnTo>
                <a:lnTo>
                  <a:pt x="7749" y="4582"/>
                </a:lnTo>
                <a:lnTo>
                  <a:pt x="7727" y="4566"/>
                </a:lnTo>
                <a:lnTo>
                  <a:pt x="7682" y="4533"/>
                </a:lnTo>
                <a:lnTo>
                  <a:pt x="7637" y="4503"/>
                </a:lnTo>
                <a:lnTo>
                  <a:pt x="7614" y="4488"/>
                </a:lnTo>
                <a:lnTo>
                  <a:pt x="7591" y="4473"/>
                </a:lnTo>
                <a:lnTo>
                  <a:pt x="7568" y="4459"/>
                </a:lnTo>
                <a:lnTo>
                  <a:pt x="7544" y="4446"/>
                </a:lnTo>
                <a:lnTo>
                  <a:pt x="7521" y="4433"/>
                </a:lnTo>
                <a:lnTo>
                  <a:pt x="7496" y="4419"/>
                </a:lnTo>
                <a:lnTo>
                  <a:pt x="7450" y="4395"/>
                </a:lnTo>
                <a:lnTo>
                  <a:pt x="7402" y="4370"/>
                </a:lnTo>
                <a:lnTo>
                  <a:pt x="7353" y="4347"/>
                </a:lnTo>
                <a:lnTo>
                  <a:pt x="7305" y="4323"/>
                </a:lnTo>
                <a:lnTo>
                  <a:pt x="7209" y="4280"/>
                </a:lnTo>
                <a:lnTo>
                  <a:pt x="7116" y="4236"/>
                </a:lnTo>
                <a:lnTo>
                  <a:pt x="7069" y="4215"/>
                </a:lnTo>
                <a:lnTo>
                  <a:pt x="7023" y="4194"/>
                </a:lnTo>
                <a:lnTo>
                  <a:pt x="6979" y="4172"/>
                </a:lnTo>
                <a:lnTo>
                  <a:pt x="6935" y="4150"/>
                </a:lnTo>
                <a:lnTo>
                  <a:pt x="6892" y="4128"/>
                </a:lnTo>
                <a:lnTo>
                  <a:pt x="6870" y="4116"/>
                </a:lnTo>
                <a:lnTo>
                  <a:pt x="6850" y="4105"/>
                </a:lnTo>
                <a:lnTo>
                  <a:pt x="6829" y="4093"/>
                </a:lnTo>
                <a:lnTo>
                  <a:pt x="6809" y="4081"/>
                </a:lnTo>
                <a:lnTo>
                  <a:pt x="6790" y="4069"/>
                </a:lnTo>
                <a:lnTo>
                  <a:pt x="6769" y="4056"/>
                </a:lnTo>
                <a:lnTo>
                  <a:pt x="6751" y="4044"/>
                </a:lnTo>
                <a:lnTo>
                  <a:pt x="6734" y="4031"/>
                </a:lnTo>
                <a:lnTo>
                  <a:pt x="6726" y="4024"/>
                </a:lnTo>
                <a:lnTo>
                  <a:pt x="6717" y="4017"/>
                </a:lnTo>
                <a:lnTo>
                  <a:pt x="6701" y="4002"/>
                </a:lnTo>
                <a:lnTo>
                  <a:pt x="6685" y="3987"/>
                </a:lnTo>
                <a:lnTo>
                  <a:pt x="6670" y="3971"/>
                </a:lnTo>
                <a:lnTo>
                  <a:pt x="6657" y="3954"/>
                </a:lnTo>
                <a:lnTo>
                  <a:pt x="6643" y="3938"/>
                </a:lnTo>
                <a:lnTo>
                  <a:pt x="6629" y="3920"/>
                </a:lnTo>
                <a:lnTo>
                  <a:pt x="6617" y="3902"/>
                </a:lnTo>
                <a:lnTo>
                  <a:pt x="6605" y="3884"/>
                </a:lnTo>
                <a:lnTo>
                  <a:pt x="6593" y="3866"/>
                </a:lnTo>
                <a:lnTo>
                  <a:pt x="6582" y="3847"/>
                </a:lnTo>
                <a:lnTo>
                  <a:pt x="6572" y="3827"/>
                </a:lnTo>
                <a:lnTo>
                  <a:pt x="6562" y="3808"/>
                </a:lnTo>
                <a:lnTo>
                  <a:pt x="6552" y="3787"/>
                </a:lnTo>
                <a:lnTo>
                  <a:pt x="6544" y="3767"/>
                </a:lnTo>
                <a:lnTo>
                  <a:pt x="6535" y="3746"/>
                </a:lnTo>
                <a:lnTo>
                  <a:pt x="6528" y="3726"/>
                </a:lnTo>
                <a:lnTo>
                  <a:pt x="6521" y="3705"/>
                </a:lnTo>
                <a:lnTo>
                  <a:pt x="6507" y="3662"/>
                </a:lnTo>
                <a:lnTo>
                  <a:pt x="6500" y="3642"/>
                </a:lnTo>
                <a:lnTo>
                  <a:pt x="6494" y="3621"/>
                </a:lnTo>
                <a:lnTo>
                  <a:pt x="6484" y="3578"/>
                </a:lnTo>
                <a:lnTo>
                  <a:pt x="6479" y="3557"/>
                </a:lnTo>
                <a:lnTo>
                  <a:pt x="6475" y="3535"/>
                </a:lnTo>
                <a:lnTo>
                  <a:pt x="6467" y="3494"/>
                </a:lnTo>
                <a:lnTo>
                  <a:pt x="6461" y="3453"/>
                </a:lnTo>
                <a:lnTo>
                  <a:pt x="6423" y="3456"/>
                </a:lnTo>
                <a:lnTo>
                  <a:pt x="6382" y="3459"/>
                </a:lnTo>
                <a:lnTo>
                  <a:pt x="6361" y="3460"/>
                </a:lnTo>
                <a:lnTo>
                  <a:pt x="6340" y="3460"/>
                </a:lnTo>
                <a:lnTo>
                  <a:pt x="6318" y="3460"/>
                </a:lnTo>
                <a:lnTo>
                  <a:pt x="6295" y="3459"/>
                </a:lnTo>
                <a:lnTo>
                  <a:pt x="6273" y="3457"/>
                </a:lnTo>
                <a:lnTo>
                  <a:pt x="6250" y="3455"/>
                </a:lnTo>
                <a:lnTo>
                  <a:pt x="6226" y="3453"/>
                </a:lnTo>
                <a:lnTo>
                  <a:pt x="6204" y="3448"/>
                </a:lnTo>
                <a:lnTo>
                  <a:pt x="6179" y="3443"/>
                </a:lnTo>
                <a:lnTo>
                  <a:pt x="6156" y="3438"/>
                </a:lnTo>
                <a:lnTo>
                  <a:pt x="6133" y="3430"/>
                </a:lnTo>
                <a:lnTo>
                  <a:pt x="6109" y="3423"/>
                </a:lnTo>
                <a:lnTo>
                  <a:pt x="6098" y="3419"/>
                </a:lnTo>
                <a:lnTo>
                  <a:pt x="6086" y="3413"/>
                </a:lnTo>
                <a:lnTo>
                  <a:pt x="6063" y="3403"/>
                </a:lnTo>
                <a:lnTo>
                  <a:pt x="6052" y="3397"/>
                </a:lnTo>
                <a:lnTo>
                  <a:pt x="6040" y="3391"/>
                </a:lnTo>
                <a:lnTo>
                  <a:pt x="6028" y="3385"/>
                </a:lnTo>
                <a:lnTo>
                  <a:pt x="6018" y="3378"/>
                </a:lnTo>
                <a:lnTo>
                  <a:pt x="5995" y="3363"/>
                </a:lnTo>
                <a:lnTo>
                  <a:pt x="5985" y="3355"/>
                </a:lnTo>
                <a:lnTo>
                  <a:pt x="5973" y="3347"/>
                </a:lnTo>
                <a:lnTo>
                  <a:pt x="5952" y="3329"/>
                </a:lnTo>
                <a:lnTo>
                  <a:pt x="5941" y="3320"/>
                </a:lnTo>
                <a:lnTo>
                  <a:pt x="5931" y="3309"/>
                </a:lnTo>
                <a:lnTo>
                  <a:pt x="5921" y="3298"/>
                </a:lnTo>
                <a:lnTo>
                  <a:pt x="5910" y="3288"/>
                </a:lnTo>
                <a:lnTo>
                  <a:pt x="5901" y="3276"/>
                </a:lnTo>
                <a:lnTo>
                  <a:pt x="5891" y="3264"/>
                </a:lnTo>
                <a:lnTo>
                  <a:pt x="5872" y="3240"/>
                </a:lnTo>
                <a:lnTo>
                  <a:pt x="5863" y="3226"/>
                </a:lnTo>
                <a:lnTo>
                  <a:pt x="5853" y="3212"/>
                </a:lnTo>
                <a:lnTo>
                  <a:pt x="5845" y="3198"/>
                </a:lnTo>
                <a:lnTo>
                  <a:pt x="5836" y="3184"/>
                </a:lnTo>
                <a:lnTo>
                  <a:pt x="5827" y="3168"/>
                </a:lnTo>
                <a:lnTo>
                  <a:pt x="5819" y="3152"/>
                </a:lnTo>
                <a:lnTo>
                  <a:pt x="5810" y="3136"/>
                </a:lnTo>
                <a:lnTo>
                  <a:pt x="5803" y="3119"/>
                </a:lnTo>
                <a:lnTo>
                  <a:pt x="5796" y="3101"/>
                </a:lnTo>
                <a:lnTo>
                  <a:pt x="5788" y="3083"/>
                </a:lnTo>
                <a:lnTo>
                  <a:pt x="5778" y="3053"/>
                </a:lnTo>
                <a:lnTo>
                  <a:pt x="5767" y="3023"/>
                </a:lnTo>
                <a:lnTo>
                  <a:pt x="5758" y="2991"/>
                </a:lnTo>
                <a:lnTo>
                  <a:pt x="5750" y="2958"/>
                </a:lnTo>
                <a:lnTo>
                  <a:pt x="5741" y="2924"/>
                </a:lnTo>
                <a:lnTo>
                  <a:pt x="5734" y="2889"/>
                </a:lnTo>
                <a:lnTo>
                  <a:pt x="5727" y="2854"/>
                </a:lnTo>
                <a:lnTo>
                  <a:pt x="5719" y="2817"/>
                </a:lnTo>
                <a:lnTo>
                  <a:pt x="5690" y="2664"/>
                </a:lnTo>
                <a:lnTo>
                  <a:pt x="5683" y="2624"/>
                </a:lnTo>
                <a:lnTo>
                  <a:pt x="5674" y="2584"/>
                </a:lnTo>
                <a:lnTo>
                  <a:pt x="5666" y="2543"/>
                </a:lnTo>
                <a:lnTo>
                  <a:pt x="5656" y="2502"/>
                </a:lnTo>
                <a:lnTo>
                  <a:pt x="5646" y="2461"/>
                </a:lnTo>
                <a:lnTo>
                  <a:pt x="5634" y="2418"/>
                </a:lnTo>
                <a:lnTo>
                  <a:pt x="5621" y="2377"/>
                </a:lnTo>
                <a:lnTo>
                  <a:pt x="5609" y="2334"/>
                </a:lnTo>
                <a:lnTo>
                  <a:pt x="5594" y="2291"/>
                </a:lnTo>
                <a:lnTo>
                  <a:pt x="5585" y="2270"/>
                </a:lnTo>
                <a:lnTo>
                  <a:pt x="5577" y="2249"/>
                </a:lnTo>
                <a:lnTo>
                  <a:pt x="5568" y="2228"/>
                </a:lnTo>
                <a:lnTo>
                  <a:pt x="5559" y="2205"/>
                </a:lnTo>
                <a:lnTo>
                  <a:pt x="5549" y="2184"/>
                </a:lnTo>
                <a:lnTo>
                  <a:pt x="5539" y="2163"/>
                </a:lnTo>
                <a:lnTo>
                  <a:pt x="5518" y="2120"/>
                </a:lnTo>
                <a:lnTo>
                  <a:pt x="5495" y="2078"/>
                </a:lnTo>
                <a:lnTo>
                  <a:pt x="5483" y="2056"/>
                </a:lnTo>
                <a:lnTo>
                  <a:pt x="5469" y="2035"/>
                </a:lnTo>
                <a:lnTo>
                  <a:pt x="5456" y="2014"/>
                </a:lnTo>
                <a:lnTo>
                  <a:pt x="5443" y="1993"/>
                </a:lnTo>
                <a:lnTo>
                  <a:pt x="5413" y="1951"/>
                </a:lnTo>
                <a:lnTo>
                  <a:pt x="5397" y="1930"/>
                </a:lnTo>
                <a:lnTo>
                  <a:pt x="5381" y="1910"/>
                </a:lnTo>
                <a:lnTo>
                  <a:pt x="5364" y="1888"/>
                </a:lnTo>
                <a:lnTo>
                  <a:pt x="5347" y="1868"/>
                </a:lnTo>
                <a:lnTo>
                  <a:pt x="5329" y="1848"/>
                </a:lnTo>
                <a:lnTo>
                  <a:pt x="5310" y="1827"/>
                </a:lnTo>
                <a:lnTo>
                  <a:pt x="5293" y="1809"/>
                </a:lnTo>
                <a:lnTo>
                  <a:pt x="5275" y="1791"/>
                </a:lnTo>
                <a:lnTo>
                  <a:pt x="5240" y="1757"/>
                </a:lnTo>
                <a:lnTo>
                  <a:pt x="5203" y="1724"/>
                </a:lnTo>
                <a:lnTo>
                  <a:pt x="5185" y="1707"/>
                </a:lnTo>
                <a:lnTo>
                  <a:pt x="5167" y="1692"/>
                </a:lnTo>
                <a:lnTo>
                  <a:pt x="5131" y="1661"/>
                </a:lnTo>
                <a:lnTo>
                  <a:pt x="5112" y="1647"/>
                </a:lnTo>
                <a:lnTo>
                  <a:pt x="5094" y="1632"/>
                </a:lnTo>
                <a:lnTo>
                  <a:pt x="5057" y="1606"/>
                </a:lnTo>
                <a:lnTo>
                  <a:pt x="5019" y="1579"/>
                </a:lnTo>
                <a:lnTo>
                  <a:pt x="4980" y="1555"/>
                </a:lnTo>
                <a:lnTo>
                  <a:pt x="4961" y="1543"/>
                </a:lnTo>
                <a:lnTo>
                  <a:pt x="4942" y="1531"/>
                </a:lnTo>
                <a:lnTo>
                  <a:pt x="4904" y="1510"/>
                </a:lnTo>
                <a:lnTo>
                  <a:pt x="4864" y="1490"/>
                </a:lnTo>
                <a:lnTo>
                  <a:pt x="4825" y="1471"/>
                </a:lnTo>
                <a:lnTo>
                  <a:pt x="4786" y="1453"/>
                </a:lnTo>
                <a:lnTo>
                  <a:pt x="4746" y="1436"/>
                </a:lnTo>
                <a:lnTo>
                  <a:pt x="4707" y="1421"/>
                </a:lnTo>
                <a:lnTo>
                  <a:pt x="4667" y="1407"/>
                </a:lnTo>
                <a:lnTo>
                  <a:pt x="4627" y="1394"/>
                </a:lnTo>
                <a:lnTo>
                  <a:pt x="4587" y="1382"/>
                </a:lnTo>
                <a:lnTo>
                  <a:pt x="4547" y="1372"/>
                </a:lnTo>
                <a:lnTo>
                  <a:pt x="4506" y="1362"/>
                </a:lnTo>
                <a:lnTo>
                  <a:pt x="4466" y="1355"/>
                </a:lnTo>
                <a:lnTo>
                  <a:pt x="4426" y="1347"/>
                </a:lnTo>
                <a:lnTo>
                  <a:pt x="4386" y="1341"/>
                </a:lnTo>
                <a:lnTo>
                  <a:pt x="4346" y="1337"/>
                </a:lnTo>
                <a:lnTo>
                  <a:pt x="4305" y="1332"/>
                </a:lnTo>
                <a:lnTo>
                  <a:pt x="4266" y="1330"/>
                </a:lnTo>
                <a:lnTo>
                  <a:pt x="4226" y="1328"/>
                </a:lnTo>
                <a:lnTo>
                  <a:pt x="4186" y="1328"/>
                </a:lnTo>
                <a:lnTo>
                  <a:pt x="4146" y="1328"/>
                </a:lnTo>
                <a:lnTo>
                  <a:pt x="4106" y="1329"/>
                </a:lnTo>
                <a:lnTo>
                  <a:pt x="4067" y="1332"/>
                </a:lnTo>
                <a:lnTo>
                  <a:pt x="4091" y="1348"/>
                </a:lnTo>
                <a:lnTo>
                  <a:pt x="4114" y="1364"/>
                </a:lnTo>
                <a:lnTo>
                  <a:pt x="4135" y="1381"/>
                </a:lnTo>
                <a:lnTo>
                  <a:pt x="4155" y="1398"/>
                </a:lnTo>
                <a:lnTo>
                  <a:pt x="4174" y="1415"/>
                </a:lnTo>
                <a:lnTo>
                  <a:pt x="4193" y="1432"/>
                </a:lnTo>
                <a:lnTo>
                  <a:pt x="4211" y="1449"/>
                </a:lnTo>
                <a:lnTo>
                  <a:pt x="4227" y="1467"/>
                </a:lnTo>
                <a:lnTo>
                  <a:pt x="4243" y="1484"/>
                </a:lnTo>
                <a:lnTo>
                  <a:pt x="4257" y="1503"/>
                </a:lnTo>
                <a:lnTo>
                  <a:pt x="4271" y="1521"/>
                </a:lnTo>
                <a:lnTo>
                  <a:pt x="4284" y="1539"/>
                </a:lnTo>
                <a:lnTo>
                  <a:pt x="4296" y="1556"/>
                </a:lnTo>
                <a:lnTo>
                  <a:pt x="4306" y="1574"/>
                </a:lnTo>
                <a:lnTo>
                  <a:pt x="4317" y="1592"/>
                </a:lnTo>
                <a:lnTo>
                  <a:pt x="4327" y="1610"/>
                </a:lnTo>
                <a:lnTo>
                  <a:pt x="4334" y="1628"/>
                </a:lnTo>
                <a:lnTo>
                  <a:pt x="4342" y="1646"/>
                </a:lnTo>
                <a:lnTo>
                  <a:pt x="4349" y="1664"/>
                </a:lnTo>
                <a:lnTo>
                  <a:pt x="4355" y="1682"/>
                </a:lnTo>
                <a:lnTo>
                  <a:pt x="4359" y="1700"/>
                </a:lnTo>
                <a:lnTo>
                  <a:pt x="4365" y="1718"/>
                </a:lnTo>
                <a:lnTo>
                  <a:pt x="4368" y="1736"/>
                </a:lnTo>
                <a:lnTo>
                  <a:pt x="4371" y="1753"/>
                </a:lnTo>
                <a:lnTo>
                  <a:pt x="4373" y="1772"/>
                </a:lnTo>
                <a:lnTo>
                  <a:pt x="4374" y="1789"/>
                </a:lnTo>
                <a:lnTo>
                  <a:pt x="4375" y="1806"/>
                </a:lnTo>
                <a:lnTo>
                  <a:pt x="4375" y="1823"/>
                </a:lnTo>
                <a:lnTo>
                  <a:pt x="4374" y="1840"/>
                </a:lnTo>
                <a:lnTo>
                  <a:pt x="4373" y="1857"/>
                </a:lnTo>
                <a:lnTo>
                  <a:pt x="4371" y="1874"/>
                </a:lnTo>
                <a:lnTo>
                  <a:pt x="4368" y="1890"/>
                </a:lnTo>
                <a:lnTo>
                  <a:pt x="4365" y="1906"/>
                </a:lnTo>
                <a:lnTo>
                  <a:pt x="4361" y="1921"/>
                </a:lnTo>
                <a:lnTo>
                  <a:pt x="4356" y="1936"/>
                </a:lnTo>
                <a:lnTo>
                  <a:pt x="4351" y="1951"/>
                </a:lnTo>
                <a:lnTo>
                  <a:pt x="4345" y="1966"/>
                </a:lnTo>
                <a:lnTo>
                  <a:pt x="4338" y="1981"/>
                </a:lnTo>
                <a:lnTo>
                  <a:pt x="4331" y="1995"/>
                </a:lnTo>
                <a:lnTo>
                  <a:pt x="4323" y="2009"/>
                </a:lnTo>
                <a:lnTo>
                  <a:pt x="4316" y="2022"/>
                </a:lnTo>
                <a:lnTo>
                  <a:pt x="4306" y="2035"/>
                </a:lnTo>
                <a:lnTo>
                  <a:pt x="4298" y="2048"/>
                </a:lnTo>
                <a:lnTo>
                  <a:pt x="4288" y="2060"/>
                </a:lnTo>
                <a:lnTo>
                  <a:pt x="4278" y="2071"/>
                </a:lnTo>
                <a:lnTo>
                  <a:pt x="4267" y="2083"/>
                </a:lnTo>
                <a:lnTo>
                  <a:pt x="4256" y="2094"/>
                </a:lnTo>
                <a:lnTo>
                  <a:pt x="4245" y="2104"/>
                </a:lnTo>
                <a:lnTo>
                  <a:pt x="4232" y="2114"/>
                </a:lnTo>
                <a:lnTo>
                  <a:pt x="4219" y="2123"/>
                </a:lnTo>
                <a:lnTo>
                  <a:pt x="4206" y="2132"/>
                </a:lnTo>
                <a:lnTo>
                  <a:pt x="4194" y="2140"/>
                </a:lnTo>
                <a:lnTo>
                  <a:pt x="4180" y="2148"/>
                </a:lnTo>
                <a:lnTo>
                  <a:pt x="4166" y="2155"/>
                </a:lnTo>
                <a:lnTo>
                  <a:pt x="4151" y="2162"/>
                </a:lnTo>
                <a:lnTo>
                  <a:pt x="4136" y="2167"/>
                </a:lnTo>
                <a:lnTo>
                  <a:pt x="4121" y="2172"/>
                </a:lnTo>
                <a:lnTo>
                  <a:pt x="4105" y="2177"/>
                </a:lnTo>
                <a:lnTo>
                  <a:pt x="4089" y="2181"/>
                </a:lnTo>
                <a:lnTo>
                  <a:pt x="4074" y="2184"/>
                </a:lnTo>
                <a:lnTo>
                  <a:pt x="4056" y="2187"/>
                </a:lnTo>
                <a:lnTo>
                  <a:pt x="4041" y="2188"/>
                </a:lnTo>
                <a:lnTo>
                  <a:pt x="4024" y="2189"/>
                </a:lnTo>
                <a:lnTo>
                  <a:pt x="4005" y="2190"/>
                </a:lnTo>
                <a:lnTo>
                  <a:pt x="3982" y="2189"/>
                </a:lnTo>
                <a:lnTo>
                  <a:pt x="3959" y="2188"/>
                </a:lnTo>
                <a:lnTo>
                  <a:pt x="3935" y="2186"/>
                </a:lnTo>
                <a:lnTo>
                  <a:pt x="3913" y="2183"/>
                </a:lnTo>
                <a:lnTo>
                  <a:pt x="3891" y="2179"/>
                </a:lnTo>
                <a:lnTo>
                  <a:pt x="3869" y="2175"/>
                </a:lnTo>
                <a:lnTo>
                  <a:pt x="3848" y="2169"/>
                </a:lnTo>
                <a:lnTo>
                  <a:pt x="3828" y="2163"/>
                </a:lnTo>
                <a:lnTo>
                  <a:pt x="3807" y="2156"/>
                </a:lnTo>
                <a:lnTo>
                  <a:pt x="3786" y="2149"/>
                </a:lnTo>
                <a:lnTo>
                  <a:pt x="3767" y="2142"/>
                </a:lnTo>
                <a:lnTo>
                  <a:pt x="3748" y="2133"/>
                </a:lnTo>
                <a:lnTo>
                  <a:pt x="3728" y="2123"/>
                </a:lnTo>
                <a:lnTo>
                  <a:pt x="3710" y="2114"/>
                </a:lnTo>
                <a:lnTo>
                  <a:pt x="3691" y="2103"/>
                </a:lnTo>
                <a:lnTo>
                  <a:pt x="3673" y="2093"/>
                </a:lnTo>
                <a:lnTo>
                  <a:pt x="3654" y="2082"/>
                </a:lnTo>
                <a:lnTo>
                  <a:pt x="3636" y="2070"/>
                </a:lnTo>
                <a:lnTo>
                  <a:pt x="3600" y="2046"/>
                </a:lnTo>
                <a:lnTo>
                  <a:pt x="3582" y="2033"/>
                </a:lnTo>
                <a:lnTo>
                  <a:pt x="3564" y="2020"/>
                </a:lnTo>
                <a:lnTo>
                  <a:pt x="3529" y="1993"/>
                </a:lnTo>
                <a:lnTo>
                  <a:pt x="3494" y="1965"/>
                </a:lnTo>
                <a:lnTo>
                  <a:pt x="3458" y="1936"/>
                </a:lnTo>
                <a:lnTo>
                  <a:pt x="3386" y="1879"/>
                </a:lnTo>
                <a:lnTo>
                  <a:pt x="3350" y="1849"/>
                </a:lnTo>
                <a:lnTo>
                  <a:pt x="3311" y="1820"/>
                </a:lnTo>
                <a:lnTo>
                  <a:pt x="3292" y="1807"/>
                </a:lnTo>
                <a:lnTo>
                  <a:pt x="3272" y="1792"/>
                </a:lnTo>
                <a:lnTo>
                  <a:pt x="3232" y="1764"/>
                </a:lnTo>
                <a:lnTo>
                  <a:pt x="3190" y="1738"/>
                </a:lnTo>
                <a:lnTo>
                  <a:pt x="3169" y="1724"/>
                </a:lnTo>
                <a:lnTo>
                  <a:pt x="3148" y="1712"/>
                </a:lnTo>
                <a:lnTo>
                  <a:pt x="3102" y="1688"/>
                </a:lnTo>
                <a:lnTo>
                  <a:pt x="3079" y="1676"/>
                </a:lnTo>
                <a:lnTo>
                  <a:pt x="3055" y="1664"/>
                </a:lnTo>
                <a:lnTo>
                  <a:pt x="3031" y="1654"/>
                </a:lnTo>
                <a:lnTo>
                  <a:pt x="3006" y="1643"/>
                </a:lnTo>
                <a:lnTo>
                  <a:pt x="2981" y="1633"/>
                </a:lnTo>
                <a:lnTo>
                  <a:pt x="2954" y="1625"/>
                </a:lnTo>
                <a:lnTo>
                  <a:pt x="2928" y="1616"/>
                </a:lnTo>
                <a:lnTo>
                  <a:pt x="2901" y="1608"/>
                </a:lnTo>
                <a:lnTo>
                  <a:pt x="2872" y="1600"/>
                </a:lnTo>
                <a:lnTo>
                  <a:pt x="2844" y="1594"/>
                </a:lnTo>
                <a:lnTo>
                  <a:pt x="2815" y="1588"/>
                </a:lnTo>
                <a:lnTo>
                  <a:pt x="2784" y="1582"/>
                </a:lnTo>
                <a:lnTo>
                  <a:pt x="2753" y="1578"/>
                </a:lnTo>
                <a:lnTo>
                  <a:pt x="2721" y="1574"/>
                </a:lnTo>
                <a:lnTo>
                  <a:pt x="2689" y="1571"/>
                </a:lnTo>
                <a:lnTo>
                  <a:pt x="2656" y="1568"/>
                </a:lnTo>
                <a:lnTo>
                  <a:pt x="2621" y="1567"/>
                </a:lnTo>
                <a:lnTo>
                  <a:pt x="2586" y="1567"/>
                </a:lnTo>
                <a:lnTo>
                  <a:pt x="2554" y="1567"/>
                </a:lnTo>
                <a:lnTo>
                  <a:pt x="2523" y="1570"/>
                </a:lnTo>
                <a:lnTo>
                  <a:pt x="2492" y="1573"/>
                </a:lnTo>
                <a:lnTo>
                  <a:pt x="2477" y="1574"/>
                </a:lnTo>
                <a:lnTo>
                  <a:pt x="2461" y="1576"/>
                </a:lnTo>
                <a:lnTo>
                  <a:pt x="2431" y="1581"/>
                </a:lnTo>
                <a:lnTo>
                  <a:pt x="2402" y="1588"/>
                </a:lnTo>
                <a:lnTo>
                  <a:pt x="2375" y="1594"/>
                </a:lnTo>
                <a:lnTo>
                  <a:pt x="2347" y="1601"/>
                </a:lnTo>
                <a:lnTo>
                  <a:pt x="2321" y="1610"/>
                </a:lnTo>
                <a:lnTo>
                  <a:pt x="2295" y="1619"/>
                </a:lnTo>
                <a:lnTo>
                  <a:pt x="2271" y="1629"/>
                </a:lnTo>
                <a:lnTo>
                  <a:pt x="2247" y="1640"/>
                </a:lnTo>
                <a:lnTo>
                  <a:pt x="2225" y="1650"/>
                </a:lnTo>
                <a:lnTo>
                  <a:pt x="2204" y="1661"/>
                </a:lnTo>
                <a:lnTo>
                  <a:pt x="2185" y="1673"/>
                </a:lnTo>
                <a:lnTo>
                  <a:pt x="2165" y="1684"/>
                </a:lnTo>
                <a:lnTo>
                  <a:pt x="2186" y="1686"/>
                </a:lnTo>
                <a:lnTo>
                  <a:pt x="2205" y="1690"/>
                </a:lnTo>
                <a:lnTo>
                  <a:pt x="2223" y="1694"/>
                </a:lnTo>
                <a:lnTo>
                  <a:pt x="2242" y="1697"/>
                </a:lnTo>
                <a:lnTo>
                  <a:pt x="2259" y="1701"/>
                </a:lnTo>
                <a:lnTo>
                  <a:pt x="2277" y="1707"/>
                </a:lnTo>
                <a:lnTo>
                  <a:pt x="2294" y="1712"/>
                </a:lnTo>
                <a:lnTo>
                  <a:pt x="2310" y="1717"/>
                </a:lnTo>
                <a:lnTo>
                  <a:pt x="2327" y="1723"/>
                </a:lnTo>
                <a:lnTo>
                  <a:pt x="2342" y="1729"/>
                </a:lnTo>
                <a:lnTo>
                  <a:pt x="2358" y="1736"/>
                </a:lnTo>
                <a:lnTo>
                  <a:pt x="2373" y="1743"/>
                </a:lnTo>
                <a:lnTo>
                  <a:pt x="2401" y="1758"/>
                </a:lnTo>
                <a:lnTo>
                  <a:pt x="2415" y="1766"/>
                </a:lnTo>
                <a:lnTo>
                  <a:pt x="2429" y="1775"/>
                </a:lnTo>
                <a:lnTo>
                  <a:pt x="2442" y="1783"/>
                </a:lnTo>
                <a:lnTo>
                  <a:pt x="2455" y="1792"/>
                </a:lnTo>
                <a:lnTo>
                  <a:pt x="2467" y="1801"/>
                </a:lnTo>
                <a:lnTo>
                  <a:pt x="2480" y="1811"/>
                </a:lnTo>
                <a:lnTo>
                  <a:pt x="2492" y="1820"/>
                </a:lnTo>
                <a:lnTo>
                  <a:pt x="2503" y="1830"/>
                </a:lnTo>
                <a:lnTo>
                  <a:pt x="2514" y="1841"/>
                </a:lnTo>
                <a:lnTo>
                  <a:pt x="2526" y="1851"/>
                </a:lnTo>
                <a:lnTo>
                  <a:pt x="2547" y="1873"/>
                </a:lnTo>
                <a:lnTo>
                  <a:pt x="2566" y="1896"/>
                </a:lnTo>
                <a:lnTo>
                  <a:pt x="2577" y="1908"/>
                </a:lnTo>
                <a:lnTo>
                  <a:pt x="2586" y="1919"/>
                </a:lnTo>
                <a:lnTo>
                  <a:pt x="2604" y="1944"/>
                </a:lnTo>
                <a:lnTo>
                  <a:pt x="2621" y="1969"/>
                </a:lnTo>
                <a:lnTo>
                  <a:pt x="2638" y="1996"/>
                </a:lnTo>
                <a:lnTo>
                  <a:pt x="2654" y="2022"/>
                </a:lnTo>
                <a:lnTo>
                  <a:pt x="2669" y="2049"/>
                </a:lnTo>
                <a:lnTo>
                  <a:pt x="2684" y="2077"/>
                </a:lnTo>
                <a:lnTo>
                  <a:pt x="2698" y="2105"/>
                </a:lnTo>
                <a:lnTo>
                  <a:pt x="2712" y="2134"/>
                </a:lnTo>
                <a:lnTo>
                  <a:pt x="2725" y="2163"/>
                </a:lnTo>
                <a:lnTo>
                  <a:pt x="2737" y="2193"/>
                </a:lnTo>
                <a:lnTo>
                  <a:pt x="2750" y="2221"/>
                </a:lnTo>
                <a:lnTo>
                  <a:pt x="2774" y="2281"/>
                </a:lnTo>
                <a:lnTo>
                  <a:pt x="2823" y="2400"/>
                </a:lnTo>
                <a:lnTo>
                  <a:pt x="2834" y="2423"/>
                </a:lnTo>
                <a:lnTo>
                  <a:pt x="2845" y="2446"/>
                </a:lnTo>
                <a:lnTo>
                  <a:pt x="2855" y="2468"/>
                </a:lnTo>
                <a:lnTo>
                  <a:pt x="2867" y="2489"/>
                </a:lnTo>
                <a:lnTo>
                  <a:pt x="2880" y="2509"/>
                </a:lnTo>
                <a:lnTo>
                  <a:pt x="2891" y="2530"/>
                </a:lnTo>
                <a:lnTo>
                  <a:pt x="2905" y="2550"/>
                </a:lnTo>
                <a:lnTo>
                  <a:pt x="2918" y="2569"/>
                </a:lnTo>
                <a:lnTo>
                  <a:pt x="2933" y="2587"/>
                </a:lnTo>
                <a:lnTo>
                  <a:pt x="2947" y="2605"/>
                </a:lnTo>
                <a:lnTo>
                  <a:pt x="2954" y="2614"/>
                </a:lnTo>
                <a:lnTo>
                  <a:pt x="2962" y="2622"/>
                </a:lnTo>
                <a:lnTo>
                  <a:pt x="2978" y="2639"/>
                </a:lnTo>
                <a:lnTo>
                  <a:pt x="2993" y="2656"/>
                </a:lnTo>
                <a:lnTo>
                  <a:pt x="3010" y="2671"/>
                </a:lnTo>
                <a:lnTo>
                  <a:pt x="3019" y="2680"/>
                </a:lnTo>
                <a:lnTo>
                  <a:pt x="3027" y="2687"/>
                </a:lnTo>
                <a:lnTo>
                  <a:pt x="3044" y="2702"/>
                </a:lnTo>
                <a:lnTo>
                  <a:pt x="3063" y="2716"/>
                </a:lnTo>
                <a:lnTo>
                  <a:pt x="3081" y="2730"/>
                </a:lnTo>
                <a:lnTo>
                  <a:pt x="3100" y="2742"/>
                </a:lnTo>
                <a:lnTo>
                  <a:pt x="3120" y="2755"/>
                </a:lnTo>
                <a:lnTo>
                  <a:pt x="3140" y="2768"/>
                </a:lnTo>
                <a:lnTo>
                  <a:pt x="3160" y="2780"/>
                </a:lnTo>
                <a:lnTo>
                  <a:pt x="3182" y="2791"/>
                </a:lnTo>
                <a:lnTo>
                  <a:pt x="3203" y="2802"/>
                </a:lnTo>
                <a:lnTo>
                  <a:pt x="3225" y="2811"/>
                </a:lnTo>
                <a:lnTo>
                  <a:pt x="3248" y="2822"/>
                </a:lnTo>
                <a:lnTo>
                  <a:pt x="3270" y="2832"/>
                </a:lnTo>
                <a:lnTo>
                  <a:pt x="3294" y="2840"/>
                </a:lnTo>
                <a:lnTo>
                  <a:pt x="3318" y="2849"/>
                </a:lnTo>
                <a:lnTo>
                  <a:pt x="3342" y="2857"/>
                </a:lnTo>
                <a:lnTo>
                  <a:pt x="3368" y="2865"/>
                </a:lnTo>
                <a:lnTo>
                  <a:pt x="3393" y="2872"/>
                </a:lnTo>
                <a:lnTo>
                  <a:pt x="3388" y="2875"/>
                </a:lnTo>
                <a:lnTo>
                  <a:pt x="3384" y="2877"/>
                </a:lnTo>
                <a:lnTo>
                  <a:pt x="3371" y="2884"/>
                </a:lnTo>
                <a:lnTo>
                  <a:pt x="3358" y="2889"/>
                </a:lnTo>
                <a:lnTo>
                  <a:pt x="3343" y="2894"/>
                </a:lnTo>
                <a:lnTo>
                  <a:pt x="3327" y="2900"/>
                </a:lnTo>
                <a:lnTo>
                  <a:pt x="3310" y="2905"/>
                </a:lnTo>
                <a:lnTo>
                  <a:pt x="3291" y="2910"/>
                </a:lnTo>
                <a:lnTo>
                  <a:pt x="3271" y="2915"/>
                </a:lnTo>
                <a:lnTo>
                  <a:pt x="3250" y="2920"/>
                </a:lnTo>
                <a:lnTo>
                  <a:pt x="3227" y="2923"/>
                </a:lnTo>
                <a:lnTo>
                  <a:pt x="3204" y="2927"/>
                </a:lnTo>
                <a:lnTo>
                  <a:pt x="3178" y="2930"/>
                </a:lnTo>
                <a:lnTo>
                  <a:pt x="3166" y="2932"/>
                </a:lnTo>
                <a:lnTo>
                  <a:pt x="3153" y="2933"/>
                </a:lnTo>
                <a:lnTo>
                  <a:pt x="3126" y="2935"/>
                </a:lnTo>
                <a:lnTo>
                  <a:pt x="3099" y="2936"/>
                </a:lnTo>
                <a:lnTo>
                  <a:pt x="3070" y="2936"/>
                </a:lnTo>
                <a:lnTo>
                  <a:pt x="3039" y="2936"/>
                </a:lnTo>
                <a:lnTo>
                  <a:pt x="3024" y="2935"/>
                </a:lnTo>
                <a:lnTo>
                  <a:pt x="3009" y="2934"/>
                </a:lnTo>
                <a:lnTo>
                  <a:pt x="2979" y="2932"/>
                </a:lnTo>
                <a:lnTo>
                  <a:pt x="2950" y="2928"/>
                </a:lnTo>
                <a:lnTo>
                  <a:pt x="2921" y="2924"/>
                </a:lnTo>
                <a:lnTo>
                  <a:pt x="2892" y="2919"/>
                </a:lnTo>
                <a:lnTo>
                  <a:pt x="2865" y="2912"/>
                </a:lnTo>
                <a:lnTo>
                  <a:pt x="2851" y="2908"/>
                </a:lnTo>
                <a:lnTo>
                  <a:pt x="2837" y="2905"/>
                </a:lnTo>
                <a:lnTo>
                  <a:pt x="2810" y="2896"/>
                </a:lnTo>
                <a:lnTo>
                  <a:pt x="2783" y="2888"/>
                </a:lnTo>
                <a:lnTo>
                  <a:pt x="2757" y="2878"/>
                </a:lnTo>
                <a:lnTo>
                  <a:pt x="2731" y="2868"/>
                </a:lnTo>
                <a:lnTo>
                  <a:pt x="2705" y="2856"/>
                </a:lnTo>
                <a:lnTo>
                  <a:pt x="2681" y="2844"/>
                </a:lnTo>
                <a:lnTo>
                  <a:pt x="2656" y="2831"/>
                </a:lnTo>
                <a:lnTo>
                  <a:pt x="2631" y="2818"/>
                </a:lnTo>
                <a:lnTo>
                  <a:pt x="2608" y="2803"/>
                </a:lnTo>
                <a:lnTo>
                  <a:pt x="2583" y="2788"/>
                </a:lnTo>
                <a:lnTo>
                  <a:pt x="2560" y="2772"/>
                </a:lnTo>
                <a:lnTo>
                  <a:pt x="2536" y="2756"/>
                </a:lnTo>
                <a:lnTo>
                  <a:pt x="2513" y="2738"/>
                </a:lnTo>
                <a:lnTo>
                  <a:pt x="2490" y="2721"/>
                </a:lnTo>
                <a:lnTo>
                  <a:pt x="2466" y="2703"/>
                </a:lnTo>
                <a:lnTo>
                  <a:pt x="2444" y="2684"/>
                </a:lnTo>
                <a:lnTo>
                  <a:pt x="2421" y="2664"/>
                </a:lnTo>
                <a:lnTo>
                  <a:pt x="2398" y="2644"/>
                </a:lnTo>
                <a:lnTo>
                  <a:pt x="2376" y="2623"/>
                </a:lnTo>
                <a:lnTo>
                  <a:pt x="2354" y="2602"/>
                </a:lnTo>
                <a:lnTo>
                  <a:pt x="2331" y="2581"/>
                </a:lnTo>
                <a:lnTo>
                  <a:pt x="2309" y="2558"/>
                </a:lnTo>
                <a:lnTo>
                  <a:pt x="2263" y="2514"/>
                </a:lnTo>
                <a:lnTo>
                  <a:pt x="2224" y="2473"/>
                </a:lnTo>
                <a:lnTo>
                  <a:pt x="2204" y="2453"/>
                </a:lnTo>
                <a:lnTo>
                  <a:pt x="2183" y="2433"/>
                </a:lnTo>
                <a:lnTo>
                  <a:pt x="2162" y="2413"/>
                </a:lnTo>
                <a:lnTo>
                  <a:pt x="2142" y="2394"/>
                </a:lnTo>
                <a:lnTo>
                  <a:pt x="2121" y="2374"/>
                </a:lnTo>
                <a:lnTo>
                  <a:pt x="2099" y="2355"/>
                </a:lnTo>
                <a:lnTo>
                  <a:pt x="2077" y="2337"/>
                </a:lnTo>
                <a:lnTo>
                  <a:pt x="2055" y="2319"/>
                </a:lnTo>
                <a:lnTo>
                  <a:pt x="2033" y="2301"/>
                </a:lnTo>
                <a:lnTo>
                  <a:pt x="2009" y="2284"/>
                </a:lnTo>
                <a:lnTo>
                  <a:pt x="1986" y="2267"/>
                </a:lnTo>
                <a:lnTo>
                  <a:pt x="1962" y="2251"/>
                </a:lnTo>
                <a:lnTo>
                  <a:pt x="1938" y="2235"/>
                </a:lnTo>
                <a:lnTo>
                  <a:pt x="1912" y="2220"/>
                </a:lnTo>
                <a:lnTo>
                  <a:pt x="1887" y="2206"/>
                </a:lnTo>
                <a:lnTo>
                  <a:pt x="1861" y="2193"/>
                </a:lnTo>
                <a:lnTo>
                  <a:pt x="1835" y="2179"/>
                </a:lnTo>
                <a:lnTo>
                  <a:pt x="1807" y="2167"/>
                </a:lnTo>
                <a:lnTo>
                  <a:pt x="1780" y="2155"/>
                </a:lnTo>
                <a:lnTo>
                  <a:pt x="1751" y="2145"/>
                </a:lnTo>
                <a:lnTo>
                  <a:pt x="1721" y="2135"/>
                </a:lnTo>
                <a:lnTo>
                  <a:pt x="1691" y="2126"/>
                </a:lnTo>
                <a:lnTo>
                  <a:pt x="1676" y="2121"/>
                </a:lnTo>
                <a:lnTo>
                  <a:pt x="1660" y="2118"/>
                </a:lnTo>
                <a:lnTo>
                  <a:pt x="1630" y="2111"/>
                </a:lnTo>
                <a:lnTo>
                  <a:pt x="1598" y="2104"/>
                </a:lnTo>
                <a:lnTo>
                  <a:pt x="1565" y="2100"/>
                </a:lnTo>
                <a:lnTo>
                  <a:pt x="1548" y="2098"/>
                </a:lnTo>
                <a:lnTo>
                  <a:pt x="1531" y="2096"/>
                </a:lnTo>
                <a:lnTo>
                  <a:pt x="1496" y="2093"/>
                </a:lnTo>
                <a:lnTo>
                  <a:pt x="1461" y="2091"/>
                </a:lnTo>
                <a:lnTo>
                  <a:pt x="1423" y="2091"/>
                </a:lnTo>
                <a:lnTo>
                  <a:pt x="1405" y="2091"/>
                </a:lnTo>
                <a:lnTo>
                  <a:pt x="1388" y="2092"/>
                </a:lnTo>
                <a:lnTo>
                  <a:pt x="1370" y="2092"/>
                </a:lnTo>
                <a:lnTo>
                  <a:pt x="1353" y="2093"/>
                </a:lnTo>
                <a:lnTo>
                  <a:pt x="1336" y="2095"/>
                </a:lnTo>
                <a:lnTo>
                  <a:pt x="1320" y="2096"/>
                </a:lnTo>
                <a:lnTo>
                  <a:pt x="1287" y="2100"/>
                </a:lnTo>
                <a:lnTo>
                  <a:pt x="1256" y="2105"/>
                </a:lnTo>
                <a:lnTo>
                  <a:pt x="1228" y="2112"/>
                </a:lnTo>
                <a:lnTo>
                  <a:pt x="1200" y="2118"/>
                </a:lnTo>
                <a:lnTo>
                  <a:pt x="1174" y="2126"/>
                </a:lnTo>
                <a:lnTo>
                  <a:pt x="1149" y="2133"/>
                </a:lnTo>
                <a:lnTo>
                  <a:pt x="1126" y="2140"/>
                </a:lnTo>
                <a:lnTo>
                  <a:pt x="1104" y="2149"/>
                </a:lnTo>
                <a:lnTo>
                  <a:pt x="1086" y="2156"/>
                </a:lnTo>
                <a:lnTo>
                  <a:pt x="1068" y="2165"/>
                </a:lnTo>
                <a:lnTo>
                  <a:pt x="1053" y="2172"/>
                </a:lnTo>
                <a:lnTo>
                  <a:pt x="1041" y="2180"/>
                </a:lnTo>
                <a:lnTo>
                  <a:pt x="1030" y="2186"/>
                </a:lnTo>
                <a:lnTo>
                  <a:pt x="1050" y="2190"/>
                </a:lnTo>
                <a:lnTo>
                  <a:pt x="1072" y="2194"/>
                </a:lnTo>
                <a:lnTo>
                  <a:pt x="1093" y="2199"/>
                </a:lnTo>
                <a:lnTo>
                  <a:pt x="1115" y="2203"/>
                </a:lnTo>
                <a:lnTo>
                  <a:pt x="1160" y="2216"/>
                </a:lnTo>
                <a:lnTo>
                  <a:pt x="1182" y="2222"/>
                </a:lnTo>
                <a:lnTo>
                  <a:pt x="1205" y="2230"/>
                </a:lnTo>
                <a:lnTo>
                  <a:pt x="1228" y="2238"/>
                </a:lnTo>
                <a:lnTo>
                  <a:pt x="1250" y="2247"/>
                </a:lnTo>
                <a:lnTo>
                  <a:pt x="1272" y="2255"/>
                </a:lnTo>
                <a:lnTo>
                  <a:pt x="1295" y="2265"/>
                </a:lnTo>
                <a:lnTo>
                  <a:pt x="1316" y="2276"/>
                </a:lnTo>
                <a:lnTo>
                  <a:pt x="1337" y="2286"/>
                </a:lnTo>
                <a:lnTo>
                  <a:pt x="1359" y="2298"/>
                </a:lnTo>
                <a:lnTo>
                  <a:pt x="1379" y="2310"/>
                </a:lnTo>
                <a:lnTo>
                  <a:pt x="1399" y="2322"/>
                </a:lnTo>
                <a:lnTo>
                  <a:pt x="1418" y="2335"/>
                </a:lnTo>
                <a:lnTo>
                  <a:pt x="1436" y="2349"/>
                </a:lnTo>
                <a:lnTo>
                  <a:pt x="1453" y="2363"/>
                </a:lnTo>
                <a:lnTo>
                  <a:pt x="1470" y="2378"/>
                </a:lnTo>
                <a:lnTo>
                  <a:pt x="1485" y="2392"/>
                </a:lnTo>
                <a:lnTo>
                  <a:pt x="1500" y="2408"/>
                </a:lnTo>
                <a:lnTo>
                  <a:pt x="1506" y="2417"/>
                </a:lnTo>
                <a:lnTo>
                  <a:pt x="1513" y="2425"/>
                </a:lnTo>
                <a:lnTo>
                  <a:pt x="1524" y="2442"/>
                </a:lnTo>
                <a:lnTo>
                  <a:pt x="1535" y="2461"/>
                </a:lnTo>
                <a:lnTo>
                  <a:pt x="1539" y="2469"/>
                </a:lnTo>
                <a:lnTo>
                  <a:pt x="1545" y="2479"/>
                </a:lnTo>
                <a:lnTo>
                  <a:pt x="1548" y="2488"/>
                </a:lnTo>
                <a:lnTo>
                  <a:pt x="1552" y="2498"/>
                </a:lnTo>
                <a:lnTo>
                  <a:pt x="1555" y="2507"/>
                </a:lnTo>
                <a:lnTo>
                  <a:pt x="1557" y="2517"/>
                </a:lnTo>
                <a:lnTo>
                  <a:pt x="1561" y="2526"/>
                </a:lnTo>
                <a:lnTo>
                  <a:pt x="1563" y="2537"/>
                </a:lnTo>
                <a:lnTo>
                  <a:pt x="1564" y="2547"/>
                </a:lnTo>
                <a:lnTo>
                  <a:pt x="1565" y="2557"/>
                </a:lnTo>
                <a:lnTo>
                  <a:pt x="1566" y="2568"/>
                </a:lnTo>
                <a:lnTo>
                  <a:pt x="1566" y="2579"/>
                </a:lnTo>
                <a:lnTo>
                  <a:pt x="1565" y="2597"/>
                </a:lnTo>
                <a:lnTo>
                  <a:pt x="1564" y="2614"/>
                </a:lnTo>
                <a:lnTo>
                  <a:pt x="1561" y="2631"/>
                </a:lnTo>
                <a:lnTo>
                  <a:pt x="1556" y="2646"/>
                </a:lnTo>
                <a:lnTo>
                  <a:pt x="1554" y="2653"/>
                </a:lnTo>
                <a:lnTo>
                  <a:pt x="1551" y="2660"/>
                </a:lnTo>
                <a:lnTo>
                  <a:pt x="1548" y="2668"/>
                </a:lnTo>
                <a:lnTo>
                  <a:pt x="1545" y="2675"/>
                </a:lnTo>
                <a:lnTo>
                  <a:pt x="1537" y="2688"/>
                </a:lnTo>
                <a:lnTo>
                  <a:pt x="1530" y="2701"/>
                </a:lnTo>
                <a:lnTo>
                  <a:pt x="1520" y="2711"/>
                </a:lnTo>
                <a:lnTo>
                  <a:pt x="1516" y="2717"/>
                </a:lnTo>
                <a:lnTo>
                  <a:pt x="1511" y="2722"/>
                </a:lnTo>
                <a:lnTo>
                  <a:pt x="1500" y="2732"/>
                </a:lnTo>
                <a:lnTo>
                  <a:pt x="1488" y="2740"/>
                </a:lnTo>
                <a:lnTo>
                  <a:pt x="1475" y="2748"/>
                </a:lnTo>
                <a:lnTo>
                  <a:pt x="1463" y="2754"/>
                </a:lnTo>
                <a:lnTo>
                  <a:pt x="1450" y="2759"/>
                </a:lnTo>
                <a:lnTo>
                  <a:pt x="1435" y="2764"/>
                </a:lnTo>
                <a:lnTo>
                  <a:pt x="1429" y="2766"/>
                </a:lnTo>
                <a:lnTo>
                  <a:pt x="1421" y="2767"/>
                </a:lnTo>
                <a:lnTo>
                  <a:pt x="1406" y="2769"/>
                </a:lnTo>
                <a:lnTo>
                  <a:pt x="1390" y="2770"/>
                </a:lnTo>
                <a:lnTo>
                  <a:pt x="1374" y="2769"/>
                </a:lnTo>
                <a:lnTo>
                  <a:pt x="1359" y="2768"/>
                </a:lnTo>
                <a:lnTo>
                  <a:pt x="1350" y="2767"/>
                </a:lnTo>
                <a:lnTo>
                  <a:pt x="1342" y="2765"/>
                </a:lnTo>
                <a:lnTo>
                  <a:pt x="1334" y="2762"/>
                </a:lnTo>
                <a:lnTo>
                  <a:pt x="1326" y="2760"/>
                </a:lnTo>
                <a:lnTo>
                  <a:pt x="1309" y="2755"/>
                </a:lnTo>
                <a:lnTo>
                  <a:pt x="1292" y="2749"/>
                </a:lnTo>
                <a:lnTo>
                  <a:pt x="1275" y="2740"/>
                </a:lnTo>
                <a:lnTo>
                  <a:pt x="1258" y="2731"/>
                </a:lnTo>
                <a:lnTo>
                  <a:pt x="1239" y="2720"/>
                </a:lnTo>
                <a:lnTo>
                  <a:pt x="1222" y="2707"/>
                </a:lnTo>
                <a:lnTo>
                  <a:pt x="1205" y="2693"/>
                </a:lnTo>
                <a:lnTo>
                  <a:pt x="1197" y="2686"/>
                </a:lnTo>
                <a:lnTo>
                  <a:pt x="1188" y="2678"/>
                </a:lnTo>
                <a:lnTo>
                  <a:pt x="1173" y="2661"/>
                </a:lnTo>
                <a:lnTo>
                  <a:pt x="1153" y="2642"/>
                </a:lnTo>
                <a:lnTo>
                  <a:pt x="1134" y="2623"/>
                </a:lnTo>
                <a:lnTo>
                  <a:pt x="1114" y="2604"/>
                </a:lnTo>
                <a:lnTo>
                  <a:pt x="1095" y="2586"/>
                </a:lnTo>
                <a:lnTo>
                  <a:pt x="1074" y="2568"/>
                </a:lnTo>
                <a:lnTo>
                  <a:pt x="1052" y="2551"/>
                </a:lnTo>
                <a:lnTo>
                  <a:pt x="1031" y="2533"/>
                </a:lnTo>
                <a:lnTo>
                  <a:pt x="1010" y="2517"/>
                </a:lnTo>
                <a:lnTo>
                  <a:pt x="988" y="2500"/>
                </a:lnTo>
                <a:lnTo>
                  <a:pt x="965" y="2484"/>
                </a:lnTo>
                <a:lnTo>
                  <a:pt x="942" y="2469"/>
                </a:lnTo>
                <a:lnTo>
                  <a:pt x="918" y="2454"/>
                </a:lnTo>
                <a:lnTo>
                  <a:pt x="895" y="2440"/>
                </a:lnTo>
                <a:lnTo>
                  <a:pt x="871" y="2427"/>
                </a:lnTo>
                <a:lnTo>
                  <a:pt x="846" y="2413"/>
                </a:lnTo>
                <a:lnTo>
                  <a:pt x="821" y="2400"/>
                </a:lnTo>
                <a:lnTo>
                  <a:pt x="796" y="2388"/>
                </a:lnTo>
                <a:lnTo>
                  <a:pt x="771" y="2378"/>
                </a:lnTo>
                <a:lnTo>
                  <a:pt x="744" y="2366"/>
                </a:lnTo>
                <a:lnTo>
                  <a:pt x="719" y="2356"/>
                </a:lnTo>
                <a:lnTo>
                  <a:pt x="692" y="2347"/>
                </a:lnTo>
                <a:lnTo>
                  <a:pt x="664" y="2338"/>
                </a:lnTo>
                <a:lnTo>
                  <a:pt x="638" y="2331"/>
                </a:lnTo>
                <a:lnTo>
                  <a:pt x="610" y="2323"/>
                </a:lnTo>
                <a:lnTo>
                  <a:pt x="583" y="2317"/>
                </a:lnTo>
                <a:lnTo>
                  <a:pt x="569" y="2314"/>
                </a:lnTo>
                <a:lnTo>
                  <a:pt x="554" y="2312"/>
                </a:lnTo>
                <a:lnTo>
                  <a:pt x="540" y="2308"/>
                </a:lnTo>
                <a:lnTo>
                  <a:pt x="526" y="2306"/>
                </a:lnTo>
                <a:lnTo>
                  <a:pt x="497" y="2303"/>
                </a:lnTo>
                <a:lnTo>
                  <a:pt x="469" y="2300"/>
                </a:lnTo>
                <a:lnTo>
                  <a:pt x="439" y="2297"/>
                </a:lnTo>
                <a:lnTo>
                  <a:pt x="410" y="2296"/>
                </a:lnTo>
                <a:lnTo>
                  <a:pt x="381" y="2296"/>
                </a:lnTo>
                <a:lnTo>
                  <a:pt x="351" y="2296"/>
                </a:lnTo>
                <a:lnTo>
                  <a:pt x="322" y="2298"/>
                </a:lnTo>
                <a:lnTo>
                  <a:pt x="292" y="2300"/>
                </a:lnTo>
                <a:lnTo>
                  <a:pt x="264" y="2304"/>
                </a:lnTo>
                <a:lnTo>
                  <a:pt x="250" y="2306"/>
                </a:lnTo>
                <a:lnTo>
                  <a:pt x="236" y="2310"/>
                </a:lnTo>
                <a:lnTo>
                  <a:pt x="208" y="2315"/>
                </a:lnTo>
                <a:lnTo>
                  <a:pt x="182" y="2321"/>
                </a:lnTo>
                <a:lnTo>
                  <a:pt x="156" y="2329"/>
                </a:lnTo>
                <a:lnTo>
                  <a:pt x="132" y="2336"/>
                </a:lnTo>
                <a:lnTo>
                  <a:pt x="108" y="2346"/>
                </a:lnTo>
                <a:lnTo>
                  <a:pt x="97" y="2350"/>
                </a:lnTo>
                <a:lnTo>
                  <a:pt x="86" y="2355"/>
                </a:lnTo>
                <a:lnTo>
                  <a:pt x="66" y="2365"/>
                </a:lnTo>
                <a:lnTo>
                  <a:pt x="47" y="2375"/>
                </a:lnTo>
                <a:lnTo>
                  <a:pt x="29" y="2387"/>
                </a:lnTo>
                <a:lnTo>
                  <a:pt x="21" y="2392"/>
                </a:lnTo>
                <a:lnTo>
                  <a:pt x="14" y="2398"/>
                </a:lnTo>
                <a:lnTo>
                  <a:pt x="0" y="2411"/>
                </a:lnTo>
                <a:lnTo>
                  <a:pt x="35" y="2415"/>
                </a:lnTo>
                <a:lnTo>
                  <a:pt x="69" y="2421"/>
                </a:lnTo>
                <a:lnTo>
                  <a:pt x="102" y="2428"/>
                </a:lnTo>
                <a:lnTo>
                  <a:pt x="134" y="2436"/>
                </a:lnTo>
                <a:lnTo>
                  <a:pt x="150" y="2440"/>
                </a:lnTo>
                <a:lnTo>
                  <a:pt x="166" y="2446"/>
                </a:lnTo>
                <a:lnTo>
                  <a:pt x="197" y="2456"/>
                </a:lnTo>
                <a:lnTo>
                  <a:pt x="212" y="2462"/>
                </a:lnTo>
                <a:lnTo>
                  <a:pt x="226" y="2468"/>
                </a:lnTo>
                <a:lnTo>
                  <a:pt x="241" y="2474"/>
                </a:lnTo>
                <a:lnTo>
                  <a:pt x="256" y="2482"/>
                </a:lnTo>
                <a:lnTo>
                  <a:pt x="270" y="2488"/>
                </a:lnTo>
                <a:lnTo>
                  <a:pt x="285" y="2496"/>
                </a:lnTo>
                <a:lnTo>
                  <a:pt x="299" y="2504"/>
                </a:lnTo>
                <a:lnTo>
                  <a:pt x="313" y="2512"/>
                </a:lnTo>
                <a:lnTo>
                  <a:pt x="326" y="2520"/>
                </a:lnTo>
                <a:lnTo>
                  <a:pt x="340" y="2530"/>
                </a:lnTo>
                <a:lnTo>
                  <a:pt x="354" y="2538"/>
                </a:lnTo>
                <a:lnTo>
                  <a:pt x="367" y="2548"/>
                </a:lnTo>
                <a:lnTo>
                  <a:pt x="393" y="2568"/>
                </a:lnTo>
                <a:lnTo>
                  <a:pt x="419" y="2589"/>
                </a:lnTo>
                <a:lnTo>
                  <a:pt x="432" y="2601"/>
                </a:lnTo>
                <a:lnTo>
                  <a:pt x="444" y="2612"/>
                </a:lnTo>
                <a:lnTo>
                  <a:pt x="457" y="2624"/>
                </a:lnTo>
                <a:lnTo>
                  <a:pt x="470" y="2636"/>
                </a:lnTo>
                <a:lnTo>
                  <a:pt x="482" y="2649"/>
                </a:lnTo>
                <a:lnTo>
                  <a:pt x="494" y="2661"/>
                </a:lnTo>
                <a:lnTo>
                  <a:pt x="518" y="2689"/>
                </a:lnTo>
                <a:lnTo>
                  <a:pt x="530" y="2703"/>
                </a:lnTo>
                <a:lnTo>
                  <a:pt x="542" y="2718"/>
                </a:lnTo>
                <a:lnTo>
                  <a:pt x="566" y="2748"/>
                </a:lnTo>
                <a:lnTo>
                  <a:pt x="589" y="2780"/>
                </a:lnTo>
                <a:lnTo>
                  <a:pt x="611" y="2812"/>
                </a:lnTo>
                <a:lnTo>
                  <a:pt x="634" y="2848"/>
                </a:lnTo>
                <a:lnTo>
                  <a:pt x="656" y="2884"/>
                </a:lnTo>
                <a:lnTo>
                  <a:pt x="678" y="2922"/>
                </a:lnTo>
                <a:lnTo>
                  <a:pt x="701" y="2961"/>
                </a:lnTo>
                <a:lnTo>
                  <a:pt x="723" y="3003"/>
                </a:lnTo>
                <a:lnTo>
                  <a:pt x="744" y="3045"/>
                </a:lnTo>
                <a:lnTo>
                  <a:pt x="766" y="3090"/>
                </a:lnTo>
                <a:lnTo>
                  <a:pt x="788" y="3136"/>
                </a:lnTo>
                <a:lnTo>
                  <a:pt x="810" y="3184"/>
                </a:lnTo>
                <a:lnTo>
                  <a:pt x="831" y="3234"/>
                </a:lnTo>
                <a:lnTo>
                  <a:pt x="857" y="3290"/>
                </a:lnTo>
                <a:lnTo>
                  <a:pt x="871" y="3319"/>
                </a:lnTo>
                <a:lnTo>
                  <a:pt x="883" y="3346"/>
                </a:lnTo>
                <a:lnTo>
                  <a:pt x="898" y="3374"/>
                </a:lnTo>
                <a:lnTo>
                  <a:pt x="913" y="3402"/>
                </a:lnTo>
                <a:lnTo>
                  <a:pt x="928" y="3428"/>
                </a:lnTo>
                <a:lnTo>
                  <a:pt x="944" y="3455"/>
                </a:lnTo>
                <a:lnTo>
                  <a:pt x="961" y="3480"/>
                </a:lnTo>
                <a:lnTo>
                  <a:pt x="978" y="3506"/>
                </a:lnTo>
                <a:lnTo>
                  <a:pt x="996" y="3530"/>
                </a:lnTo>
                <a:lnTo>
                  <a:pt x="1015" y="3555"/>
                </a:lnTo>
                <a:lnTo>
                  <a:pt x="1034" y="3578"/>
                </a:lnTo>
                <a:lnTo>
                  <a:pt x="1056" y="3600"/>
                </a:lnTo>
                <a:lnTo>
                  <a:pt x="1066" y="3612"/>
                </a:lnTo>
                <a:lnTo>
                  <a:pt x="1077" y="3623"/>
                </a:lnTo>
                <a:lnTo>
                  <a:pt x="1099" y="3644"/>
                </a:lnTo>
                <a:lnTo>
                  <a:pt x="1123" y="3664"/>
                </a:lnTo>
                <a:lnTo>
                  <a:pt x="1147" y="3683"/>
                </a:lnTo>
                <a:lnTo>
                  <a:pt x="1160" y="3693"/>
                </a:lnTo>
                <a:lnTo>
                  <a:pt x="1173" y="3701"/>
                </a:lnTo>
                <a:lnTo>
                  <a:pt x="1199" y="3719"/>
                </a:lnTo>
                <a:lnTo>
                  <a:pt x="1213" y="3728"/>
                </a:lnTo>
                <a:lnTo>
                  <a:pt x="1227" y="3735"/>
                </a:lnTo>
                <a:lnTo>
                  <a:pt x="1241" y="3743"/>
                </a:lnTo>
                <a:lnTo>
                  <a:pt x="1255" y="3750"/>
                </a:lnTo>
                <a:lnTo>
                  <a:pt x="1286" y="3764"/>
                </a:lnTo>
                <a:lnTo>
                  <a:pt x="1301" y="3772"/>
                </a:lnTo>
                <a:lnTo>
                  <a:pt x="1317" y="3778"/>
                </a:lnTo>
                <a:lnTo>
                  <a:pt x="1334" y="3783"/>
                </a:lnTo>
                <a:lnTo>
                  <a:pt x="1350" y="3789"/>
                </a:lnTo>
                <a:lnTo>
                  <a:pt x="1367" y="3794"/>
                </a:lnTo>
                <a:lnTo>
                  <a:pt x="1385" y="3799"/>
                </a:lnTo>
                <a:lnTo>
                  <a:pt x="1402" y="3803"/>
                </a:lnTo>
                <a:lnTo>
                  <a:pt x="1420" y="3808"/>
                </a:lnTo>
                <a:lnTo>
                  <a:pt x="1438" y="3812"/>
                </a:lnTo>
                <a:lnTo>
                  <a:pt x="1457" y="3815"/>
                </a:lnTo>
                <a:lnTo>
                  <a:pt x="1496" y="3822"/>
                </a:lnTo>
                <a:lnTo>
                  <a:pt x="1516" y="3824"/>
                </a:lnTo>
                <a:lnTo>
                  <a:pt x="1536" y="3826"/>
                </a:lnTo>
                <a:lnTo>
                  <a:pt x="1556" y="3828"/>
                </a:lnTo>
                <a:lnTo>
                  <a:pt x="1578" y="3829"/>
                </a:lnTo>
                <a:lnTo>
                  <a:pt x="1599" y="3830"/>
                </a:lnTo>
                <a:lnTo>
                  <a:pt x="1621" y="3830"/>
                </a:lnTo>
                <a:lnTo>
                  <a:pt x="1641" y="3830"/>
                </a:lnTo>
                <a:lnTo>
                  <a:pt x="1663" y="3830"/>
                </a:lnTo>
                <a:lnTo>
                  <a:pt x="1684" y="3828"/>
                </a:lnTo>
                <a:lnTo>
                  <a:pt x="1705" y="3827"/>
                </a:lnTo>
                <a:lnTo>
                  <a:pt x="1750" y="3823"/>
                </a:lnTo>
                <a:lnTo>
                  <a:pt x="1795" y="3818"/>
                </a:lnTo>
                <a:lnTo>
                  <a:pt x="1842" y="3813"/>
                </a:lnTo>
                <a:lnTo>
                  <a:pt x="1889" y="3809"/>
                </a:lnTo>
                <a:lnTo>
                  <a:pt x="1936" y="3806"/>
                </a:lnTo>
                <a:lnTo>
                  <a:pt x="1984" y="3802"/>
                </a:lnTo>
                <a:lnTo>
                  <a:pt x="2007" y="3802"/>
                </a:lnTo>
                <a:lnTo>
                  <a:pt x="2030" y="3802"/>
                </a:lnTo>
                <a:lnTo>
                  <a:pt x="2053" y="3803"/>
                </a:lnTo>
                <a:lnTo>
                  <a:pt x="2076" y="3804"/>
                </a:lnTo>
                <a:lnTo>
                  <a:pt x="2098" y="3807"/>
                </a:lnTo>
                <a:lnTo>
                  <a:pt x="2121" y="3810"/>
                </a:lnTo>
                <a:lnTo>
                  <a:pt x="2143" y="3814"/>
                </a:lnTo>
                <a:lnTo>
                  <a:pt x="2164" y="3819"/>
                </a:lnTo>
                <a:lnTo>
                  <a:pt x="2175" y="3822"/>
                </a:lnTo>
                <a:lnTo>
                  <a:pt x="2186" y="3825"/>
                </a:lnTo>
                <a:lnTo>
                  <a:pt x="2207" y="3832"/>
                </a:lnTo>
                <a:lnTo>
                  <a:pt x="2227" y="3841"/>
                </a:lnTo>
                <a:lnTo>
                  <a:pt x="2237" y="3845"/>
                </a:lnTo>
                <a:lnTo>
                  <a:pt x="2246" y="3850"/>
                </a:lnTo>
                <a:lnTo>
                  <a:pt x="2256" y="3856"/>
                </a:lnTo>
                <a:lnTo>
                  <a:pt x="2265" y="3861"/>
                </a:lnTo>
                <a:lnTo>
                  <a:pt x="2283" y="3874"/>
                </a:lnTo>
                <a:lnTo>
                  <a:pt x="2293" y="3880"/>
                </a:lnTo>
                <a:lnTo>
                  <a:pt x="2301" y="3887"/>
                </a:lnTo>
                <a:lnTo>
                  <a:pt x="2310" y="3895"/>
                </a:lnTo>
                <a:lnTo>
                  <a:pt x="2318" y="3902"/>
                </a:lnTo>
                <a:lnTo>
                  <a:pt x="2327" y="3910"/>
                </a:lnTo>
                <a:lnTo>
                  <a:pt x="2334" y="3917"/>
                </a:lnTo>
                <a:lnTo>
                  <a:pt x="2341" y="3926"/>
                </a:lnTo>
                <a:lnTo>
                  <a:pt x="2348" y="3933"/>
                </a:lnTo>
                <a:lnTo>
                  <a:pt x="2361" y="3949"/>
                </a:lnTo>
                <a:lnTo>
                  <a:pt x="2373" y="3965"/>
                </a:lnTo>
                <a:lnTo>
                  <a:pt x="2383" y="3982"/>
                </a:lnTo>
                <a:lnTo>
                  <a:pt x="2393" y="3998"/>
                </a:lnTo>
                <a:lnTo>
                  <a:pt x="2401" y="4015"/>
                </a:lnTo>
                <a:lnTo>
                  <a:pt x="2409" y="4032"/>
                </a:lnTo>
                <a:lnTo>
                  <a:pt x="2416" y="4049"/>
                </a:lnTo>
                <a:lnTo>
                  <a:pt x="2422" y="4066"/>
                </a:lnTo>
                <a:lnTo>
                  <a:pt x="2428" y="4084"/>
                </a:lnTo>
                <a:lnTo>
                  <a:pt x="2432" y="4101"/>
                </a:lnTo>
                <a:lnTo>
                  <a:pt x="2438" y="4119"/>
                </a:lnTo>
                <a:lnTo>
                  <a:pt x="2441" y="4137"/>
                </a:lnTo>
                <a:lnTo>
                  <a:pt x="2448" y="4172"/>
                </a:lnTo>
                <a:lnTo>
                  <a:pt x="2453" y="4209"/>
                </a:lnTo>
                <a:lnTo>
                  <a:pt x="2459" y="4244"/>
                </a:lnTo>
                <a:lnTo>
                  <a:pt x="2464" y="4280"/>
                </a:lnTo>
                <a:lnTo>
                  <a:pt x="2469" y="4315"/>
                </a:lnTo>
                <a:lnTo>
                  <a:pt x="2477" y="4350"/>
                </a:lnTo>
                <a:lnTo>
                  <a:pt x="2481" y="4367"/>
                </a:lnTo>
                <a:lnTo>
                  <a:pt x="2485" y="4384"/>
                </a:lnTo>
                <a:lnTo>
                  <a:pt x="2490" y="4401"/>
                </a:lnTo>
                <a:lnTo>
                  <a:pt x="2495" y="4417"/>
                </a:lnTo>
                <a:lnTo>
                  <a:pt x="2501" y="4434"/>
                </a:lnTo>
                <a:lnTo>
                  <a:pt x="2509" y="4450"/>
                </a:lnTo>
                <a:lnTo>
                  <a:pt x="2518" y="4470"/>
                </a:lnTo>
                <a:lnTo>
                  <a:pt x="2528" y="4489"/>
                </a:lnTo>
                <a:lnTo>
                  <a:pt x="2538" y="4508"/>
                </a:lnTo>
                <a:lnTo>
                  <a:pt x="2550" y="4526"/>
                </a:lnTo>
                <a:lnTo>
                  <a:pt x="2562" y="4545"/>
                </a:lnTo>
                <a:lnTo>
                  <a:pt x="2575" y="4562"/>
                </a:lnTo>
                <a:lnTo>
                  <a:pt x="2588" y="4577"/>
                </a:lnTo>
                <a:lnTo>
                  <a:pt x="2602" y="4593"/>
                </a:lnTo>
                <a:lnTo>
                  <a:pt x="2617" y="4608"/>
                </a:lnTo>
                <a:lnTo>
                  <a:pt x="2633" y="4623"/>
                </a:lnTo>
                <a:lnTo>
                  <a:pt x="2649" y="4637"/>
                </a:lnTo>
                <a:lnTo>
                  <a:pt x="2667" y="4651"/>
                </a:lnTo>
                <a:lnTo>
                  <a:pt x="2684" y="4664"/>
                </a:lnTo>
                <a:lnTo>
                  <a:pt x="2703" y="4676"/>
                </a:lnTo>
                <a:lnTo>
                  <a:pt x="2723" y="4688"/>
                </a:lnTo>
                <a:lnTo>
                  <a:pt x="2744" y="4699"/>
                </a:lnTo>
                <a:lnTo>
                  <a:pt x="2765" y="4709"/>
                </a:lnTo>
                <a:lnTo>
                  <a:pt x="2787" y="4719"/>
                </a:lnTo>
                <a:lnTo>
                  <a:pt x="2811" y="4728"/>
                </a:lnTo>
                <a:lnTo>
                  <a:pt x="2835" y="4737"/>
                </a:lnTo>
                <a:lnTo>
                  <a:pt x="2860" y="4745"/>
                </a:lnTo>
                <a:lnTo>
                  <a:pt x="2886" y="4753"/>
                </a:lnTo>
                <a:lnTo>
                  <a:pt x="2913" y="4760"/>
                </a:lnTo>
                <a:lnTo>
                  <a:pt x="2941" y="4767"/>
                </a:lnTo>
                <a:lnTo>
                  <a:pt x="2970" y="4773"/>
                </a:lnTo>
                <a:lnTo>
                  <a:pt x="3000" y="4778"/>
                </a:lnTo>
                <a:lnTo>
                  <a:pt x="3015" y="4781"/>
                </a:lnTo>
                <a:lnTo>
                  <a:pt x="3031" y="4784"/>
                </a:lnTo>
                <a:lnTo>
                  <a:pt x="3063" y="4788"/>
                </a:lnTo>
                <a:lnTo>
                  <a:pt x="3097" y="4791"/>
                </a:lnTo>
                <a:lnTo>
                  <a:pt x="3114" y="4793"/>
                </a:lnTo>
                <a:lnTo>
                  <a:pt x="3131" y="4794"/>
                </a:lnTo>
                <a:lnTo>
                  <a:pt x="3166" y="4798"/>
                </a:lnTo>
                <a:lnTo>
                  <a:pt x="3202" y="4800"/>
                </a:lnTo>
                <a:lnTo>
                  <a:pt x="3186" y="4812"/>
                </a:lnTo>
                <a:lnTo>
                  <a:pt x="3170" y="4824"/>
                </a:lnTo>
                <a:lnTo>
                  <a:pt x="3153" y="4836"/>
                </a:lnTo>
                <a:lnTo>
                  <a:pt x="3136" y="4846"/>
                </a:lnTo>
                <a:lnTo>
                  <a:pt x="3118" y="4856"/>
                </a:lnTo>
                <a:lnTo>
                  <a:pt x="3099" y="4866"/>
                </a:lnTo>
                <a:lnTo>
                  <a:pt x="3080" y="4874"/>
                </a:lnTo>
                <a:lnTo>
                  <a:pt x="3059" y="4883"/>
                </a:lnTo>
                <a:lnTo>
                  <a:pt x="3039" y="4890"/>
                </a:lnTo>
                <a:lnTo>
                  <a:pt x="3019" y="4898"/>
                </a:lnTo>
                <a:lnTo>
                  <a:pt x="2998" y="4904"/>
                </a:lnTo>
                <a:lnTo>
                  <a:pt x="2976" y="4909"/>
                </a:lnTo>
                <a:lnTo>
                  <a:pt x="2954" y="4916"/>
                </a:lnTo>
                <a:lnTo>
                  <a:pt x="2932" y="4920"/>
                </a:lnTo>
                <a:lnTo>
                  <a:pt x="2909" y="4924"/>
                </a:lnTo>
                <a:lnTo>
                  <a:pt x="2886" y="4928"/>
                </a:lnTo>
                <a:lnTo>
                  <a:pt x="2863" y="4932"/>
                </a:lnTo>
                <a:lnTo>
                  <a:pt x="2839" y="4934"/>
                </a:lnTo>
                <a:lnTo>
                  <a:pt x="2816" y="4936"/>
                </a:lnTo>
                <a:lnTo>
                  <a:pt x="2791" y="4938"/>
                </a:lnTo>
                <a:lnTo>
                  <a:pt x="2767" y="4939"/>
                </a:lnTo>
                <a:lnTo>
                  <a:pt x="2743" y="4940"/>
                </a:lnTo>
                <a:lnTo>
                  <a:pt x="2693" y="4940"/>
                </a:lnTo>
                <a:lnTo>
                  <a:pt x="2668" y="4939"/>
                </a:lnTo>
                <a:lnTo>
                  <a:pt x="2643" y="4938"/>
                </a:lnTo>
                <a:lnTo>
                  <a:pt x="2618" y="4937"/>
                </a:lnTo>
                <a:lnTo>
                  <a:pt x="2593" y="4935"/>
                </a:lnTo>
                <a:lnTo>
                  <a:pt x="2567" y="4933"/>
                </a:lnTo>
                <a:lnTo>
                  <a:pt x="2542" y="4929"/>
                </a:lnTo>
                <a:lnTo>
                  <a:pt x="2491" y="4922"/>
                </a:lnTo>
                <a:lnTo>
                  <a:pt x="2441" y="4913"/>
                </a:lnTo>
                <a:lnTo>
                  <a:pt x="2391" y="4904"/>
                </a:lnTo>
                <a:lnTo>
                  <a:pt x="2365" y="4898"/>
                </a:lnTo>
                <a:lnTo>
                  <a:pt x="2341" y="4892"/>
                </a:lnTo>
                <a:lnTo>
                  <a:pt x="2316" y="4885"/>
                </a:lnTo>
                <a:lnTo>
                  <a:pt x="2292" y="4878"/>
                </a:lnTo>
                <a:lnTo>
                  <a:pt x="2268" y="4871"/>
                </a:lnTo>
                <a:lnTo>
                  <a:pt x="2244" y="4864"/>
                </a:lnTo>
                <a:lnTo>
                  <a:pt x="2221" y="4856"/>
                </a:lnTo>
                <a:lnTo>
                  <a:pt x="2197" y="4849"/>
                </a:lnTo>
                <a:lnTo>
                  <a:pt x="2152" y="4831"/>
                </a:lnTo>
                <a:lnTo>
                  <a:pt x="2129" y="4822"/>
                </a:lnTo>
                <a:lnTo>
                  <a:pt x="2107" y="4812"/>
                </a:lnTo>
                <a:lnTo>
                  <a:pt x="2086" y="4803"/>
                </a:lnTo>
                <a:lnTo>
                  <a:pt x="2064" y="4793"/>
                </a:lnTo>
                <a:lnTo>
                  <a:pt x="2024" y="4772"/>
                </a:lnTo>
                <a:lnTo>
                  <a:pt x="2004" y="4761"/>
                </a:lnTo>
                <a:lnTo>
                  <a:pt x="1985" y="4751"/>
                </a:lnTo>
                <a:lnTo>
                  <a:pt x="1967" y="4740"/>
                </a:lnTo>
                <a:lnTo>
                  <a:pt x="1949" y="4728"/>
                </a:lnTo>
                <a:lnTo>
                  <a:pt x="1930" y="4717"/>
                </a:lnTo>
                <a:lnTo>
                  <a:pt x="1913" y="4705"/>
                </a:lnTo>
                <a:lnTo>
                  <a:pt x="1897" y="4692"/>
                </a:lnTo>
                <a:lnTo>
                  <a:pt x="1882" y="4681"/>
                </a:lnTo>
                <a:lnTo>
                  <a:pt x="1867" y="4668"/>
                </a:lnTo>
                <a:lnTo>
                  <a:pt x="1852" y="4655"/>
                </a:lnTo>
                <a:lnTo>
                  <a:pt x="1839" y="4642"/>
                </a:lnTo>
                <a:lnTo>
                  <a:pt x="1826" y="4630"/>
                </a:lnTo>
                <a:lnTo>
                  <a:pt x="1827" y="4663"/>
                </a:lnTo>
                <a:lnTo>
                  <a:pt x="1831" y="4694"/>
                </a:lnTo>
                <a:lnTo>
                  <a:pt x="1834" y="4727"/>
                </a:lnTo>
                <a:lnTo>
                  <a:pt x="1838" y="4759"/>
                </a:lnTo>
                <a:lnTo>
                  <a:pt x="1843" y="4792"/>
                </a:lnTo>
                <a:lnTo>
                  <a:pt x="1850" y="4824"/>
                </a:lnTo>
                <a:lnTo>
                  <a:pt x="1856" y="4856"/>
                </a:lnTo>
                <a:lnTo>
                  <a:pt x="1863" y="4887"/>
                </a:lnTo>
                <a:lnTo>
                  <a:pt x="1871" y="4919"/>
                </a:lnTo>
                <a:lnTo>
                  <a:pt x="1880" y="4950"/>
                </a:lnTo>
                <a:lnTo>
                  <a:pt x="1890" y="4980"/>
                </a:lnTo>
                <a:lnTo>
                  <a:pt x="1901" y="5010"/>
                </a:lnTo>
                <a:lnTo>
                  <a:pt x="1911" y="5040"/>
                </a:lnTo>
                <a:lnTo>
                  <a:pt x="1923" y="5070"/>
                </a:lnTo>
                <a:lnTo>
                  <a:pt x="1936" y="5100"/>
                </a:lnTo>
                <a:lnTo>
                  <a:pt x="1950" y="5128"/>
                </a:lnTo>
                <a:lnTo>
                  <a:pt x="1963" y="5157"/>
                </a:lnTo>
                <a:lnTo>
                  <a:pt x="1979" y="5185"/>
                </a:lnTo>
                <a:lnTo>
                  <a:pt x="1994" y="5212"/>
                </a:lnTo>
                <a:lnTo>
                  <a:pt x="2011" y="5239"/>
                </a:lnTo>
                <a:lnTo>
                  <a:pt x="2028" y="5265"/>
                </a:lnTo>
                <a:lnTo>
                  <a:pt x="2046" y="5292"/>
                </a:lnTo>
                <a:lnTo>
                  <a:pt x="2065" y="5318"/>
                </a:lnTo>
                <a:lnTo>
                  <a:pt x="2085" y="5342"/>
                </a:lnTo>
                <a:lnTo>
                  <a:pt x="2106" y="5366"/>
                </a:lnTo>
                <a:lnTo>
                  <a:pt x="2127" y="5391"/>
                </a:lnTo>
                <a:lnTo>
                  <a:pt x="2148" y="5414"/>
                </a:lnTo>
                <a:lnTo>
                  <a:pt x="2172" y="5437"/>
                </a:lnTo>
                <a:lnTo>
                  <a:pt x="2195" y="5458"/>
                </a:lnTo>
                <a:lnTo>
                  <a:pt x="2220" y="5479"/>
                </a:lnTo>
                <a:lnTo>
                  <a:pt x="2244" y="5500"/>
                </a:lnTo>
                <a:lnTo>
                  <a:pt x="2270" y="5520"/>
                </a:lnTo>
                <a:lnTo>
                  <a:pt x="2296" y="5539"/>
                </a:lnTo>
                <a:lnTo>
                  <a:pt x="2324" y="5558"/>
                </a:lnTo>
                <a:lnTo>
                  <a:pt x="2352" y="5575"/>
                </a:lnTo>
                <a:lnTo>
                  <a:pt x="2381" y="5592"/>
                </a:lnTo>
                <a:lnTo>
                  <a:pt x="2411" y="5608"/>
                </a:lnTo>
                <a:lnTo>
                  <a:pt x="2442" y="5623"/>
                </a:lnTo>
                <a:lnTo>
                  <a:pt x="2473" y="5638"/>
                </a:lnTo>
                <a:lnTo>
                  <a:pt x="2504" y="5650"/>
                </a:lnTo>
                <a:lnTo>
                  <a:pt x="2537" y="5663"/>
                </a:lnTo>
                <a:lnTo>
                  <a:pt x="2571" y="5675"/>
                </a:lnTo>
                <a:lnTo>
                  <a:pt x="2605" y="5685"/>
                </a:lnTo>
                <a:lnTo>
                  <a:pt x="2641" y="5696"/>
                </a:lnTo>
                <a:lnTo>
                  <a:pt x="2677" y="5705"/>
                </a:lnTo>
                <a:lnTo>
                  <a:pt x="2714" y="5712"/>
                </a:lnTo>
                <a:lnTo>
                  <a:pt x="2751" y="5719"/>
                </a:lnTo>
                <a:lnTo>
                  <a:pt x="2789" y="5725"/>
                </a:lnTo>
                <a:lnTo>
                  <a:pt x="2829" y="5730"/>
                </a:lnTo>
                <a:lnTo>
                  <a:pt x="2868" y="5733"/>
                </a:lnTo>
                <a:lnTo>
                  <a:pt x="2909" y="5736"/>
                </a:lnTo>
                <a:lnTo>
                  <a:pt x="2951" y="5738"/>
                </a:lnTo>
                <a:lnTo>
                  <a:pt x="2993" y="5738"/>
                </a:lnTo>
                <a:lnTo>
                  <a:pt x="3036" y="5738"/>
                </a:lnTo>
                <a:lnTo>
                  <a:pt x="3080" y="5735"/>
                </a:lnTo>
                <a:lnTo>
                  <a:pt x="3124" y="5732"/>
                </a:lnTo>
                <a:lnTo>
                  <a:pt x="3170" y="5728"/>
                </a:lnTo>
                <a:lnTo>
                  <a:pt x="3217" y="5723"/>
                </a:lnTo>
                <a:lnTo>
                  <a:pt x="3263" y="5716"/>
                </a:lnTo>
                <a:lnTo>
                  <a:pt x="3311" y="5708"/>
                </a:lnTo>
                <a:lnTo>
                  <a:pt x="3360" y="5699"/>
                </a:lnTo>
                <a:lnTo>
                  <a:pt x="3409" y="5689"/>
                </a:lnTo>
                <a:lnTo>
                  <a:pt x="3459" y="5676"/>
                </a:lnTo>
                <a:lnTo>
                  <a:pt x="3510" y="5663"/>
                </a:lnTo>
                <a:lnTo>
                  <a:pt x="3546" y="5655"/>
                </a:lnTo>
                <a:lnTo>
                  <a:pt x="3563" y="5651"/>
                </a:lnTo>
                <a:lnTo>
                  <a:pt x="3579" y="5648"/>
                </a:lnTo>
                <a:lnTo>
                  <a:pt x="3596" y="5645"/>
                </a:lnTo>
                <a:lnTo>
                  <a:pt x="3612" y="5643"/>
                </a:lnTo>
                <a:lnTo>
                  <a:pt x="3643" y="5641"/>
                </a:lnTo>
                <a:lnTo>
                  <a:pt x="3673" y="5641"/>
                </a:lnTo>
                <a:lnTo>
                  <a:pt x="3688" y="5642"/>
                </a:lnTo>
                <a:lnTo>
                  <a:pt x="3701" y="5644"/>
                </a:lnTo>
                <a:lnTo>
                  <a:pt x="3715" y="5646"/>
                </a:lnTo>
                <a:lnTo>
                  <a:pt x="3729" y="5649"/>
                </a:lnTo>
                <a:lnTo>
                  <a:pt x="3742" y="5652"/>
                </a:lnTo>
                <a:lnTo>
                  <a:pt x="3755" y="5657"/>
                </a:lnTo>
                <a:lnTo>
                  <a:pt x="3767" y="5662"/>
                </a:lnTo>
                <a:lnTo>
                  <a:pt x="3779" y="5667"/>
                </a:lnTo>
                <a:lnTo>
                  <a:pt x="3791" y="5674"/>
                </a:lnTo>
                <a:lnTo>
                  <a:pt x="3802" y="5681"/>
                </a:lnTo>
                <a:lnTo>
                  <a:pt x="3813" y="5690"/>
                </a:lnTo>
                <a:lnTo>
                  <a:pt x="3824" y="5698"/>
                </a:lnTo>
                <a:lnTo>
                  <a:pt x="3834" y="5708"/>
                </a:lnTo>
                <a:lnTo>
                  <a:pt x="3844" y="5718"/>
                </a:lnTo>
                <a:lnTo>
                  <a:pt x="3853" y="5730"/>
                </a:lnTo>
                <a:lnTo>
                  <a:pt x="3863" y="5742"/>
                </a:lnTo>
                <a:lnTo>
                  <a:pt x="3872" y="5756"/>
                </a:lnTo>
                <a:lnTo>
                  <a:pt x="3880" y="5769"/>
                </a:lnTo>
                <a:lnTo>
                  <a:pt x="3889" y="5784"/>
                </a:lnTo>
                <a:lnTo>
                  <a:pt x="3896" y="5799"/>
                </a:lnTo>
                <a:lnTo>
                  <a:pt x="3903" y="5816"/>
                </a:lnTo>
                <a:lnTo>
                  <a:pt x="3911" y="5834"/>
                </a:lnTo>
                <a:lnTo>
                  <a:pt x="3920" y="5858"/>
                </a:lnTo>
                <a:lnTo>
                  <a:pt x="3931" y="5881"/>
                </a:lnTo>
                <a:lnTo>
                  <a:pt x="3943" y="5902"/>
                </a:lnTo>
                <a:lnTo>
                  <a:pt x="3954" y="5924"/>
                </a:lnTo>
                <a:lnTo>
                  <a:pt x="3967" y="5943"/>
                </a:lnTo>
                <a:lnTo>
                  <a:pt x="3974" y="5951"/>
                </a:lnTo>
                <a:lnTo>
                  <a:pt x="3981" y="5961"/>
                </a:lnTo>
                <a:lnTo>
                  <a:pt x="3995" y="5978"/>
                </a:lnTo>
                <a:lnTo>
                  <a:pt x="4010" y="5994"/>
                </a:lnTo>
                <a:lnTo>
                  <a:pt x="4025" y="6009"/>
                </a:lnTo>
                <a:lnTo>
                  <a:pt x="4041" y="6022"/>
                </a:lnTo>
                <a:lnTo>
                  <a:pt x="4049" y="6029"/>
                </a:lnTo>
                <a:lnTo>
                  <a:pt x="4058" y="6035"/>
                </a:lnTo>
                <a:lnTo>
                  <a:pt x="4075" y="6047"/>
                </a:lnTo>
                <a:lnTo>
                  <a:pt x="4092" y="6058"/>
                </a:lnTo>
                <a:lnTo>
                  <a:pt x="4110" y="6067"/>
                </a:lnTo>
                <a:lnTo>
                  <a:pt x="4128" y="6076"/>
                </a:lnTo>
                <a:lnTo>
                  <a:pt x="4147" y="6084"/>
                </a:lnTo>
                <a:lnTo>
                  <a:pt x="4155" y="6088"/>
                </a:lnTo>
                <a:lnTo>
                  <a:pt x="4165" y="6092"/>
                </a:lnTo>
                <a:lnTo>
                  <a:pt x="4185" y="6098"/>
                </a:lnTo>
                <a:lnTo>
                  <a:pt x="4204" y="6103"/>
                </a:lnTo>
                <a:lnTo>
                  <a:pt x="4224" y="6108"/>
                </a:lnTo>
                <a:lnTo>
                  <a:pt x="4245" y="6112"/>
                </a:lnTo>
                <a:lnTo>
                  <a:pt x="4254" y="6114"/>
                </a:lnTo>
                <a:lnTo>
                  <a:pt x="4265" y="6115"/>
                </a:lnTo>
                <a:lnTo>
                  <a:pt x="4285" y="6118"/>
                </a:lnTo>
                <a:lnTo>
                  <a:pt x="4306" y="6120"/>
                </a:lnTo>
                <a:lnTo>
                  <a:pt x="4328" y="6121"/>
                </a:lnTo>
                <a:lnTo>
                  <a:pt x="4349" y="6122"/>
                </a:lnTo>
                <a:lnTo>
                  <a:pt x="4369" y="6122"/>
                </a:lnTo>
                <a:lnTo>
                  <a:pt x="4390" y="6121"/>
                </a:lnTo>
                <a:lnTo>
                  <a:pt x="4433" y="6119"/>
                </a:lnTo>
                <a:lnTo>
                  <a:pt x="4454" y="6117"/>
                </a:lnTo>
                <a:lnTo>
                  <a:pt x="4475" y="6115"/>
                </a:lnTo>
                <a:lnTo>
                  <a:pt x="4523" y="6110"/>
                </a:lnTo>
                <a:lnTo>
                  <a:pt x="4570" y="6104"/>
                </a:lnTo>
                <a:lnTo>
                  <a:pt x="4616" y="6101"/>
                </a:lnTo>
                <a:lnTo>
                  <a:pt x="4659" y="6099"/>
                </a:lnTo>
                <a:lnTo>
                  <a:pt x="4703" y="6098"/>
                </a:lnTo>
                <a:lnTo>
                  <a:pt x="4724" y="6097"/>
                </a:lnTo>
                <a:lnTo>
                  <a:pt x="4744" y="6097"/>
                </a:lnTo>
                <a:lnTo>
                  <a:pt x="4786" y="6098"/>
                </a:lnTo>
                <a:lnTo>
                  <a:pt x="4826" y="6100"/>
                </a:lnTo>
                <a:lnTo>
                  <a:pt x="4865" y="6102"/>
                </a:lnTo>
                <a:lnTo>
                  <a:pt x="4885" y="6104"/>
                </a:lnTo>
                <a:lnTo>
                  <a:pt x="4904" y="6106"/>
                </a:lnTo>
                <a:lnTo>
                  <a:pt x="4941" y="6112"/>
                </a:lnTo>
                <a:lnTo>
                  <a:pt x="4978" y="6118"/>
                </a:lnTo>
                <a:lnTo>
                  <a:pt x="5013" y="6126"/>
                </a:lnTo>
                <a:lnTo>
                  <a:pt x="5031" y="6130"/>
                </a:lnTo>
                <a:lnTo>
                  <a:pt x="5048" y="6134"/>
                </a:lnTo>
                <a:lnTo>
                  <a:pt x="5083" y="6144"/>
                </a:lnTo>
                <a:lnTo>
                  <a:pt x="5100" y="6149"/>
                </a:lnTo>
                <a:lnTo>
                  <a:pt x="5116" y="6155"/>
                </a:lnTo>
                <a:lnTo>
                  <a:pt x="5150" y="6167"/>
                </a:lnTo>
                <a:lnTo>
                  <a:pt x="5166" y="6175"/>
                </a:lnTo>
                <a:lnTo>
                  <a:pt x="5182" y="6181"/>
                </a:lnTo>
                <a:lnTo>
                  <a:pt x="5198" y="6188"/>
                </a:lnTo>
                <a:lnTo>
                  <a:pt x="5214" y="6196"/>
                </a:lnTo>
                <a:lnTo>
                  <a:pt x="5230" y="6203"/>
                </a:lnTo>
                <a:lnTo>
                  <a:pt x="5246" y="6212"/>
                </a:lnTo>
                <a:lnTo>
                  <a:pt x="5277" y="6229"/>
                </a:lnTo>
                <a:lnTo>
                  <a:pt x="5307" y="6248"/>
                </a:lnTo>
                <a:lnTo>
                  <a:pt x="5337" y="6268"/>
                </a:lnTo>
                <a:lnTo>
                  <a:pt x="5366" y="6289"/>
                </a:lnTo>
                <a:lnTo>
                  <a:pt x="5396" y="6312"/>
                </a:lnTo>
                <a:lnTo>
                  <a:pt x="5411" y="6323"/>
                </a:lnTo>
                <a:lnTo>
                  <a:pt x="5425" y="6336"/>
                </a:lnTo>
                <a:lnTo>
                  <a:pt x="5453" y="6362"/>
                </a:lnTo>
                <a:lnTo>
                  <a:pt x="5482" y="6388"/>
                </a:lnTo>
                <a:lnTo>
                  <a:pt x="5496" y="6402"/>
                </a:lnTo>
                <a:lnTo>
                  <a:pt x="5510" y="6416"/>
                </a:lnTo>
                <a:lnTo>
                  <a:pt x="5538" y="6446"/>
                </a:lnTo>
                <a:lnTo>
                  <a:pt x="5566" y="6476"/>
                </a:lnTo>
                <a:lnTo>
                  <a:pt x="5594" y="6509"/>
                </a:lnTo>
                <a:lnTo>
                  <a:pt x="5597" y="6482"/>
                </a:lnTo>
                <a:lnTo>
                  <a:pt x="5599" y="6455"/>
                </a:lnTo>
                <a:lnTo>
                  <a:pt x="5600" y="6429"/>
                </a:lnTo>
                <a:lnTo>
                  <a:pt x="5601" y="6402"/>
                </a:lnTo>
                <a:lnTo>
                  <a:pt x="5601" y="6377"/>
                </a:lnTo>
                <a:lnTo>
                  <a:pt x="5600" y="6351"/>
                </a:lnTo>
                <a:lnTo>
                  <a:pt x="5599" y="6325"/>
                </a:lnTo>
                <a:lnTo>
                  <a:pt x="5597" y="6301"/>
                </a:lnTo>
                <a:lnTo>
                  <a:pt x="5595" y="6276"/>
                </a:lnTo>
                <a:lnTo>
                  <a:pt x="5592" y="6252"/>
                </a:lnTo>
                <a:lnTo>
                  <a:pt x="5588" y="6228"/>
                </a:lnTo>
                <a:lnTo>
                  <a:pt x="5584" y="6204"/>
                </a:lnTo>
                <a:lnTo>
                  <a:pt x="5579" y="6181"/>
                </a:lnTo>
                <a:lnTo>
                  <a:pt x="5573" y="6159"/>
                </a:lnTo>
                <a:lnTo>
                  <a:pt x="5568" y="6136"/>
                </a:lnTo>
                <a:lnTo>
                  <a:pt x="5562" y="6114"/>
                </a:lnTo>
                <a:lnTo>
                  <a:pt x="5555" y="6092"/>
                </a:lnTo>
                <a:lnTo>
                  <a:pt x="5548" y="6070"/>
                </a:lnTo>
                <a:lnTo>
                  <a:pt x="5540" y="6049"/>
                </a:lnTo>
                <a:lnTo>
                  <a:pt x="5532" y="6028"/>
                </a:lnTo>
                <a:lnTo>
                  <a:pt x="5525" y="6008"/>
                </a:lnTo>
                <a:lnTo>
                  <a:pt x="5515" y="5987"/>
                </a:lnTo>
                <a:lnTo>
                  <a:pt x="5506" y="5967"/>
                </a:lnTo>
                <a:lnTo>
                  <a:pt x="5497" y="5948"/>
                </a:lnTo>
                <a:lnTo>
                  <a:pt x="5486" y="5929"/>
                </a:lnTo>
                <a:lnTo>
                  <a:pt x="5477" y="5910"/>
                </a:lnTo>
                <a:lnTo>
                  <a:pt x="5466" y="5892"/>
                </a:lnTo>
                <a:lnTo>
                  <a:pt x="5454" y="5873"/>
                </a:lnTo>
                <a:lnTo>
                  <a:pt x="5444" y="5856"/>
                </a:lnTo>
                <a:lnTo>
                  <a:pt x="5432" y="5837"/>
                </a:lnTo>
                <a:lnTo>
                  <a:pt x="5420" y="5820"/>
                </a:lnTo>
                <a:lnTo>
                  <a:pt x="5409" y="5803"/>
                </a:lnTo>
                <a:lnTo>
                  <a:pt x="5383" y="5769"/>
                </a:lnTo>
                <a:lnTo>
                  <a:pt x="5358" y="5738"/>
                </a:lnTo>
                <a:lnTo>
                  <a:pt x="5331" y="5707"/>
                </a:lnTo>
                <a:lnTo>
                  <a:pt x="5318" y="5692"/>
                </a:lnTo>
                <a:lnTo>
                  <a:pt x="5304" y="5678"/>
                </a:lnTo>
                <a:lnTo>
                  <a:pt x="5277" y="5649"/>
                </a:lnTo>
                <a:lnTo>
                  <a:pt x="5249" y="5623"/>
                </a:lnTo>
                <a:lnTo>
                  <a:pt x="5222" y="5596"/>
                </a:lnTo>
                <a:lnTo>
                  <a:pt x="5193" y="5572"/>
                </a:lnTo>
                <a:lnTo>
                  <a:pt x="5164" y="5547"/>
                </a:lnTo>
                <a:lnTo>
                  <a:pt x="5137" y="5525"/>
                </a:lnTo>
                <a:lnTo>
                  <a:pt x="5109" y="5504"/>
                </a:lnTo>
                <a:lnTo>
                  <a:pt x="5081" y="5483"/>
                </a:lnTo>
                <a:lnTo>
                  <a:pt x="5054" y="5464"/>
                </a:lnTo>
                <a:lnTo>
                  <a:pt x="5027" y="5446"/>
                </a:lnTo>
                <a:lnTo>
                  <a:pt x="5002" y="5429"/>
                </a:lnTo>
                <a:lnTo>
                  <a:pt x="4976" y="5413"/>
                </a:lnTo>
                <a:lnTo>
                  <a:pt x="4954" y="5398"/>
                </a:lnTo>
                <a:lnTo>
                  <a:pt x="4942" y="5391"/>
                </a:lnTo>
                <a:lnTo>
                  <a:pt x="4931" y="5383"/>
                </a:lnTo>
                <a:lnTo>
                  <a:pt x="4911" y="5369"/>
                </a:lnTo>
                <a:lnTo>
                  <a:pt x="4892" y="5354"/>
                </a:lnTo>
                <a:lnTo>
                  <a:pt x="4884" y="5346"/>
                </a:lnTo>
                <a:lnTo>
                  <a:pt x="4874" y="5339"/>
                </a:lnTo>
                <a:lnTo>
                  <a:pt x="4857" y="5324"/>
                </a:lnTo>
                <a:lnTo>
                  <a:pt x="4842" y="5310"/>
                </a:lnTo>
                <a:lnTo>
                  <a:pt x="4827" y="5295"/>
                </a:lnTo>
                <a:lnTo>
                  <a:pt x="4813" y="5280"/>
                </a:lnTo>
                <a:lnTo>
                  <a:pt x="4801" y="5265"/>
                </a:lnTo>
                <a:lnTo>
                  <a:pt x="4789" y="5251"/>
                </a:lnTo>
                <a:lnTo>
                  <a:pt x="4778" y="5236"/>
                </a:lnTo>
                <a:lnTo>
                  <a:pt x="4769" y="5222"/>
                </a:lnTo>
                <a:lnTo>
                  <a:pt x="4759" y="5207"/>
                </a:lnTo>
                <a:lnTo>
                  <a:pt x="4752" y="5192"/>
                </a:lnTo>
                <a:lnTo>
                  <a:pt x="4744" y="5178"/>
                </a:lnTo>
                <a:lnTo>
                  <a:pt x="4737" y="5164"/>
                </a:lnTo>
                <a:lnTo>
                  <a:pt x="4732" y="5150"/>
                </a:lnTo>
                <a:lnTo>
                  <a:pt x="4725" y="5136"/>
                </a:lnTo>
                <a:lnTo>
                  <a:pt x="4721" y="5122"/>
                </a:lnTo>
                <a:lnTo>
                  <a:pt x="4713" y="5094"/>
                </a:lnTo>
                <a:lnTo>
                  <a:pt x="4710" y="5080"/>
                </a:lnTo>
                <a:lnTo>
                  <a:pt x="4707" y="5068"/>
                </a:lnTo>
                <a:lnTo>
                  <a:pt x="4703" y="5041"/>
                </a:lnTo>
                <a:lnTo>
                  <a:pt x="4702" y="5028"/>
                </a:lnTo>
                <a:lnTo>
                  <a:pt x="4700" y="5016"/>
                </a:lnTo>
                <a:lnTo>
                  <a:pt x="4699" y="4990"/>
                </a:lnTo>
                <a:lnTo>
                  <a:pt x="4697" y="4967"/>
                </a:lnTo>
                <a:lnTo>
                  <a:pt x="4715" y="4986"/>
                </a:lnTo>
                <a:lnTo>
                  <a:pt x="4733" y="5004"/>
                </a:lnTo>
                <a:lnTo>
                  <a:pt x="4750" y="5022"/>
                </a:lnTo>
                <a:lnTo>
                  <a:pt x="4768" y="5039"/>
                </a:lnTo>
                <a:lnTo>
                  <a:pt x="4787" y="5055"/>
                </a:lnTo>
                <a:lnTo>
                  <a:pt x="4805" y="5071"/>
                </a:lnTo>
                <a:lnTo>
                  <a:pt x="4824" y="5086"/>
                </a:lnTo>
                <a:lnTo>
                  <a:pt x="4843" y="5101"/>
                </a:lnTo>
                <a:lnTo>
                  <a:pt x="4862" y="5114"/>
                </a:lnTo>
                <a:lnTo>
                  <a:pt x="4882" y="5128"/>
                </a:lnTo>
                <a:lnTo>
                  <a:pt x="4903" y="5141"/>
                </a:lnTo>
                <a:lnTo>
                  <a:pt x="4923" y="5153"/>
                </a:lnTo>
                <a:lnTo>
                  <a:pt x="4943" y="5164"/>
                </a:lnTo>
                <a:lnTo>
                  <a:pt x="4963" y="5176"/>
                </a:lnTo>
                <a:lnTo>
                  <a:pt x="4985" y="5187"/>
                </a:lnTo>
                <a:lnTo>
                  <a:pt x="5006" y="5196"/>
                </a:lnTo>
                <a:lnTo>
                  <a:pt x="5027" y="5206"/>
                </a:lnTo>
                <a:lnTo>
                  <a:pt x="5048" y="5215"/>
                </a:lnTo>
                <a:lnTo>
                  <a:pt x="5070" y="5224"/>
                </a:lnTo>
                <a:lnTo>
                  <a:pt x="5092" y="5231"/>
                </a:lnTo>
                <a:lnTo>
                  <a:pt x="5113" y="5240"/>
                </a:lnTo>
                <a:lnTo>
                  <a:pt x="5135" y="5246"/>
                </a:lnTo>
                <a:lnTo>
                  <a:pt x="5158" y="5254"/>
                </a:lnTo>
                <a:lnTo>
                  <a:pt x="5180" y="5260"/>
                </a:lnTo>
                <a:lnTo>
                  <a:pt x="5202" y="5265"/>
                </a:lnTo>
                <a:lnTo>
                  <a:pt x="5225" y="5272"/>
                </a:lnTo>
                <a:lnTo>
                  <a:pt x="5247" y="5276"/>
                </a:lnTo>
                <a:lnTo>
                  <a:pt x="5270" y="5281"/>
                </a:lnTo>
                <a:lnTo>
                  <a:pt x="5293" y="5286"/>
                </a:lnTo>
                <a:lnTo>
                  <a:pt x="5316" y="5290"/>
                </a:lnTo>
                <a:lnTo>
                  <a:pt x="5362" y="5297"/>
                </a:lnTo>
                <a:lnTo>
                  <a:pt x="5401" y="5303"/>
                </a:lnTo>
                <a:lnTo>
                  <a:pt x="5441" y="5309"/>
                </a:lnTo>
                <a:lnTo>
                  <a:pt x="5516" y="5322"/>
                </a:lnTo>
                <a:lnTo>
                  <a:pt x="5552" y="5329"/>
                </a:lnTo>
                <a:lnTo>
                  <a:pt x="5588" y="5337"/>
                </a:lnTo>
                <a:lnTo>
                  <a:pt x="5623" y="5345"/>
                </a:lnTo>
                <a:lnTo>
                  <a:pt x="5658" y="5354"/>
                </a:lnTo>
                <a:lnTo>
                  <a:pt x="5692" y="5362"/>
                </a:lnTo>
                <a:lnTo>
                  <a:pt x="5725" y="5372"/>
                </a:lnTo>
                <a:lnTo>
                  <a:pt x="5757" y="5381"/>
                </a:lnTo>
                <a:lnTo>
                  <a:pt x="5789" y="5392"/>
                </a:lnTo>
                <a:lnTo>
                  <a:pt x="5819" y="5403"/>
                </a:lnTo>
                <a:lnTo>
                  <a:pt x="5850" y="5413"/>
                </a:lnTo>
                <a:lnTo>
                  <a:pt x="5879" y="5425"/>
                </a:lnTo>
                <a:lnTo>
                  <a:pt x="5907" y="5438"/>
                </a:lnTo>
                <a:lnTo>
                  <a:pt x="5935" y="5449"/>
                </a:lnTo>
                <a:lnTo>
                  <a:pt x="5961" y="5463"/>
                </a:lnTo>
                <a:lnTo>
                  <a:pt x="5988" y="5476"/>
                </a:lnTo>
                <a:lnTo>
                  <a:pt x="6014" y="5491"/>
                </a:lnTo>
                <a:lnTo>
                  <a:pt x="6038" y="5505"/>
                </a:lnTo>
                <a:lnTo>
                  <a:pt x="6061" y="5521"/>
                </a:lnTo>
                <a:lnTo>
                  <a:pt x="6085" y="5537"/>
                </a:lnTo>
                <a:lnTo>
                  <a:pt x="6106" y="5553"/>
                </a:lnTo>
                <a:lnTo>
                  <a:pt x="6127" y="5570"/>
                </a:lnTo>
                <a:lnTo>
                  <a:pt x="6138" y="5578"/>
                </a:lnTo>
                <a:lnTo>
                  <a:pt x="6149" y="5587"/>
                </a:lnTo>
                <a:lnTo>
                  <a:pt x="6168" y="5605"/>
                </a:lnTo>
                <a:lnTo>
                  <a:pt x="6187" y="5624"/>
                </a:lnTo>
                <a:lnTo>
                  <a:pt x="6205" y="5643"/>
                </a:lnTo>
                <a:lnTo>
                  <a:pt x="6213" y="5652"/>
                </a:lnTo>
                <a:lnTo>
                  <a:pt x="6222" y="5662"/>
                </a:lnTo>
                <a:lnTo>
                  <a:pt x="6239" y="5682"/>
                </a:lnTo>
                <a:lnTo>
                  <a:pt x="6254" y="5703"/>
                </a:lnTo>
                <a:lnTo>
                  <a:pt x="6256" y="5674"/>
                </a:lnTo>
                <a:lnTo>
                  <a:pt x="6256" y="5645"/>
                </a:lnTo>
                <a:lnTo>
                  <a:pt x="6256" y="5616"/>
                </a:lnTo>
                <a:lnTo>
                  <a:pt x="6255" y="5589"/>
                </a:lnTo>
                <a:lnTo>
                  <a:pt x="6253" y="5561"/>
                </a:lnTo>
                <a:lnTo>
                  <a:pt x="6250" y="5535"/>
                </a:lnTo>
                <a:lnTo>
                  <a:pt x="6245" y="5509"/>
                </a:lnTo>
                <a:lnTo>
                  <a:pt x="6240" y="5484"/>
                </a:lnTo>
                <a:lnTo>
                  <a:pt x="6235" y="5460"/>
                </a:lnTo>
                <a:lnTo>
                  <a:pt x="6228" y="5436"/>
                </a:lnTo>
                <a:lnTo>
                  <a:pt x="6221" y="5412"/>
                </a:lnTo>
                <a:lnTo>
                  <a:pt x="6212" y="5390"/>
                </a:lnTo>
                <a:lnTo>
                  <a:pt x="6204" y="5367"/>
                </a:lnTo>
                <a:lnTo>
                  <a:pt x="6194" y="5345"/>
                </a:lnTo>
                <a:lnTo>
                  <a:pt x="6185" y="5325"/>
                </a:lnTo>
                <a:lnTo>
                  <a:pt x="6174" y="5304"/>
                </a:lnTo>
                <a:lnTo>
                  <a:pt x="6163" y="5283"/>
                </a:lnTo>
                <a:lnTo>
                  <a:pt x="6152" y="5264"/>
                </a:lnTo>
                <a:lnTo>
                  <a:pt x="6139" y="5245"/>
                </a:lnTo>
                <a:lnTo>
                  <a:pt x="6126" y="5226"/>
                </a:lnTo>
                <a:lnTo>
                  <a:pt x="6113" y="5208"/>
                </a:lnTo>
                <a:lnTo>
                  <a:pt x="6100" y="5190"/>
                </a:lnTo>
                <a:lnTo>
                  <a:pt x="6086" y="5173"/>
                </a:lnTo>
                <a:lnTo>
                  <a:pt x="6071" y="5156"/>
                </a:lnTo>
                <a:lnTo>
                  <a:pt x="6041" y="5123"/>
                </a:lnTo>
                <a:lnTo>
                  <a:pt x="6026" y="5107"/>
                </a:lnTo>
                <a:lnTo>
                  <a:pt x="6010" y="5091"/>
                </a:lnTo>
                <a:lnTo>
                  <a:pt x="5994" y="5076"/>
                </a:lnTo>
                <a:lnTo>
                  <a:pt x="5978" y="5061"/>
                </a:lnTo>
                <a:lnTo>
                  <a:pt x="5947" y="5033"/>
                </a:lnTo>
                <a:lnTo>
                  <a:pt x="5914" y="5005"/>
                </a:lnTo>
                <a:lnTo>
                  <a:pt x="5881" y="4978"/>
                </a:lnTo>
                <a:lnTo>
                  <a:pt x="5848" y="4952"/>
                </a:lnTo>
                <a:lnTo>
                  <a:pt x="5816" y="4927"/>
                </a:lnTo>
                <a:lnTo>
                  <a:pt x="5753" y="4878"/>
                </a:lnTo>
                <a:lnTo>
                  <a:pt x="5722" y="4855"/>
                </a:lnTo>
                <a:lnTo>
                  <a:pt x="5694" y="4832"/>
                </a:lnTo>
                <a:lnTo>
                  <a:pt x="5667" y="4808"/>
                </a:lnTo>
                <a:lnTo>
                  <a:pt x="5654" y="4797"/>
                </a:lnTo>
                <a:lnTo>
                  <a:pt x="5641" y="4785"/>
                </a:lnTo>
                <a:lnTo>
                  <a:pt x="5630" y="4773"/>
                </a:lnTo>
                <a:lnTo>
                  <a:pt x="5618" y="4762"/>
                </a:lnTo>
                <a:lnTo>
                  <a:pt x="5607" y="4751"/>
                </a:lnTo>
                <a:lnTo>
                  <a:pt x="5598" y="4739"/>
                </a:lnTo>
                <a:lnTo>
                  <a:pt x="5588" y="4727"/>
                </a:lnTo>
                <a:lnTo>
                  <a:pt x="5579" y="4715"/>
                </a:lnTo>
                <a:lnTo>
                  <a:pt x="5570" y="4703"/>
                </a:lnTo>
                <a:lnTo>
                  <a:pt x="5563" y="4691"/>
                </a:lnTo>
                <a:lnTo>
                  <a:pt x="5556" y="4678"/>
                </a:lnTo>
                <a:lnTo>
                  <a:pt x="5550" y="4667"/>
                </a:lnTo>
                <a:lnTo>
                  <a:pt x="5546" y="4654"/>
                </a:lnTo>
                <a:lnTo>
                  <a:pt x="5542" y="4641"/>
                </a:lnTo>
                <a:lnTo>
                  <a:pt x="5581" y="4667"/>
                </a:lnTo>
                <a:lnTo>
                  <a:pt x="5600" y="4678"/>
                </a:lnTo>
                <a:lnTo>
                  <a:pt x="5618" y="4689"/>
                </a:lnTo>
                <a:lnTo>
                  <a:pt x="5637" y="4701"/>
                </a:lnTo>
                <a:lnTo>
                  <a:pt x="5655" y="4710"/>
                </a:lnTo>
                <a:lnTo>
                  <a:pt x="5674" y="4720"/>
                </a:lnTo>
                <a:lnTo>
                  <a:pt x="5692" y="4730"/>
                </a:lnTo>
                <a:lnTo>
                  <a:pt x="5711" y="4738"/>
                </a:lnTo>
                <a:lnTo>
                  <a:pt x="5728" y="4747"/>
                </a:lnTo>
                <a:lnTo>
                  <a:pt x="5764" y="4761"/>
                </a:lnTo>
                <a:lnTo>
                  <a:pt x="5781" y="4769"/>
                </a:lnTo>
                <a:lnTo>
                  <a:pt x="5799" y="4775"/>
                </a:lnTo>
                <a:lnTo>
                  <a:pt x="5816" y="4781"/>
                </a:lnTo>
                <a:lnTo>
                  <a:pt x="5834" y="4786"/>
                </a:lnTo>
                <a:lnTo>
                  <a:pt x="5869" y="4795"/>
                </a:lnTo>
                <a:lnTo>
                  <a:pt x="5877" y="4798"/>
                </a:lnTo>
                <a:lnTo>
                  <a:pt x="5887" y="4800"/>
                </a:lnTo>
                <a:lnTo>
                  <a:pt x="5904" y="4804"/>
                </a:lnTo>
                <a:lnTo>
                  <a:pt x="5922" y="4807"/>
                </a:lnTo>
                <a:lnTo>
                  <a:pt x="5940" y="4809"/>
                </a:lnTo>
                <a:lnTo>
                  <a:pt x="5958" y="4812"/>
                </a:lnTo>
                <a:lnTo>
                  <a:pt x="5976" y="4814"/>
                </a:lnTo>
                <a:lnTo>
                  <a:pt x="6015" y="4817"/>
                </a:lnTo>
                <a:lnTo>
                  <a:pt x="6034" y="4817"/>
                </a:lnTo>
                <a:lnTo>
                  <a:pt x="6053" y="4818"/>
                </a:lnTo>
                <a:lnTo>
                  <a:pt x="6092" y="4817"/>
                </a:lnTo>
                <a:lnTo>
                  <a:pt x="6133" y="4815"/>
                </a:lnTo>
                <a:lnTo>
                  <a:pt x="6161" y="4811"/>
                </a:lnTo>
                <a:lnTo>
                  <a:pt x="6189" y="4808"/>
                </a:lnTo>
                <a:lnTo>
                  <a:pt x="6218" y="4803"/>
                </a:lnTo>
                <a:lnTo>
                  <a:pt x="6246" y="4798"/>
                </a:lnTo>
                <a:lnTo>
                  <a:pt x="6276" y="4792"/>
                </a:lnTo>
                <a:lnTo>
                  <a:pt x="6305" y="4786"/>
                </a:lnTo>
                <a:lnTo>
                  <a:pt x="6364" y="4772"/>
                </a:lnTo>
                <a:lnTo>
                  <a:pt x="6424" y="4759"/>
                </a:lnTo>
                <a:lnTo>
                  <a:pt x="6455" y="4753"/>
                </a:lnTo>
                <a:lnTo>
                  <a:pt x="6484" y="4748"/>
                </a:lnTo>
                <a:lnTo>
                  <a:pt x="6514" y="4743"/>
                </a:lnTo>
                <a:lnTo>
                  <a:pt x="6545" y="4739"/>
                </a:lnTo>
                <a:lnTo>
                  <a:pt x="6575" y="4737"/>
                </a:lnTo>
                <a:lnTo>
                  <a:pt x="6590" y="4736"/>
                </a:lnTo>
                <a:lnTo>
                  <a:pt x="6605" y="4735"/>
                </a:lnTo>
                <a:lnTo>
                  <a:pt x="6635" y="4735"/>
                </a:lnTo>
                <a:lnTo>
                  <a:pt x="6650" y="4736"/>
                </a:lnTo>
                <a:lnTo>
                  <a:pt x="6665" y="4737"/>
                </a:lnTo>
                <a:lnTo>
                  <a:pt x="6695" y="4740"/>
                </a:lnTo>
                <a:lnTo>
                  <a:pt x="6710" y="4742"/>
                </a:lnTo>
                <a:lnTo>
                  <a:pt x="6724" y="4745"/>
                </a:lnTo>
                <a:lnTo>
                  <a:pt x="6739" y="4749"/>
                </a:lnTo>
                <a:lnTo>
                  <a:pt x="6753" y="4753"/>
                </a:lnTo>
                <a:lnTo>
                  <a:pt x="6768" y="4757"/>
                </a:lnTo>
                <a:lnTo>
                  <a:pt x="6782" y="4761"/>
                </a:lnTo>
                <a:lnTo>
                  <a:pt x="6797" y="4768"/>
                </a:lnTo>
                <a:lnTo>
                  <a:pt x="6811" y="4773"/>
                </a:lnTo>
                <a:lnTo>
                  <a:pt x="6826" y="4781"/>
                </a:lnTo>
                <a:lnTo>
                  <a:pt x="6839" y="4788"/>
                </a:lnTo>
                <a:lnTo>
                  <a:pt x="6854" y="4797"/>
                </a:lnTo>
                <a:lnTo>
                  <a:pt x="6868" y="4805"/>
                </a:lnTo>
                <a:lnTo>
                  <a:pt x="6882" y="4815"/>
                </a:lnTo>
                <a:lnTo>
                  <a:pt x="6896" y="4825"/>
                </a:lnTo>
                <a:lnTo>
                  <a:pt x="6910" y="4836"/>
                </a:lnTo>
                <a:lnTo>
                  <a:pt x="6923" y="4848"/>
                </a:lnTo>
                <a:lnTo>
                  <a:pt x="6937" y="4860"/>
                </a:lnTo>
                <a:lnTo>
                  <a:pt x="6950" y="4874"/>
                </a:lnTo>
                <a:lnTo>
                  <a:pt x="6964" y="4889"/>
                </a:lnTo>
                <a:lnTo>
                  <a:pt x="6977" y="4904"/>
                </a:lnTo>
                <a:lnTo>
                  <a:pt x="6990" y="4920"/>
                </a:lnTo>
                <a:lnTo>
                  <a:pt x="7003" y="4937"/>
                </a:lnTo>
                <a:lnTo>
                  <a:pt x="7016" y="4955"/>
                </a:lnTo>
                <a:lnTo>
                  <a:pt x="7029" y="4974"/>
                </a:lnTo>
                <a:lnTo>
                  <a:pt x="7041" y="4993"/>
                </a:lnTo>
                <a:lnTo>
                  <a:pt x="7054" y="5014"/>
                </a:lnTo>
                <a:lnTo>
                  <a:pt x="7070" y="5004"/>
                </a:lnTo>
                <a:lnTo>
                  <a:pt x="7086" y="4994"/>
                </a:lnTo>
                <a:lnTo>
                  <a:pt x="7102" y="4986"/>
                </a:lnTo>
                <a:lnTo>
                  <a:pt x="7119" y="4976"/>
                </a:lnTo>
                <a:lnTo>
                  <a:pt x="7135" y="4968"/>
                </a:lnTo>
                <a:lnTo>
                  <a:pt x="7152" y="4960"/>
                </a:lnTo>
                <a:lnTo>
                  <a:pt x="7169" y="4953"/>
                </a:lnTo>
                <a:lnTo>
                  <a:pt x="7186" y="4945"/>
                </a:lnTo>
                <a:lnTo>
                  <a:pt x="7203" y="4939"/>
                </a:lnTo>
                <a:lnTo>
                  <a:pt x="7220" y="4933"/>
                </a:lnTo>
                <a:lnTo>
                  <a:pt x="7237" y="4926"/>
                </a:lnTo>
                <a:lnTo>
                  <a:pt x="7254" y="4921"/>
                </a:lnTo>
                <a:lnTo>
                  <a:pt x="7289" y="4910"/>
                </a:lnTo>
                <a:lnTo>
                  <a:pt x="7306" y="4906"/>
                </a:lnTo>
                <a:lnTo>
                  <a:pt x="7324" y="4902"/>
                </a:lnTo>
                <a:lnTo>
                  <a:pt x="7341" y="4899"/>
                </a:lnTo>
                <a:lnTo>
                  <a:pt x="7359" y="4895"/>
                </a:lnTo>
                <a:lnTo>
                  <a:pt x="7377" y="4892"/>
                </a:lnTo>
                <a:lnTo>
                  <a:pt x="7394" y="4890"/>
                </a:lnTo>
                <a:lnTo>
                  <a:pt x="7431" y="4886"/>
                </a:lnTo>
                <a:lnTo>
                  <a:pt x="7449" y="4884"/>
                </a:lnTo>
                <a:lnTo>
                  <a:pt x="7467" y="4883"/>
                </a:lnTo>
                <a:lnTo>
                  <a:pt x="7485" y="4882"/>
                </a:lnTo>
                <a:lnTo>
                  <a:pt x="7502" y="4882"/>
                </a:lnTo>
                <a:lnTo>
                  <a:pt x="7538" y="4882"/>
                </a:lnTo>
                <a:lnTo>
                  <a:pt x="7574" y="4883"/>
                </a:lnTo>
                <a:lnTo>
                  <a:pt x="7610" y="4885"/>
                </a:lnTo>
                <a:lnTo>
                  <a:pt x="7627" y="4887"/>
                </a:lnTo>
                <a:lnTo>
                  <a:pt x="7645" y="4889"/>
                </a:lnTo>
                <a:lnTo>
                  <a:pt x="7681" y="4893"/>
                </a:lnTo>
                <a:lnTo>
                  <a:pt x="7716" y="4900"/>
                </a:lnTo>
                <a:lnTo>
                  <a:pt x="7752" y="4906"/>
                </a:lnTo>
                <a:lnTo>
                  <a:pt x="7786" y="4915"/>
                </a:lnTo>
                <a:lnTo>
                  <a:pt x="7804" y="4919"/>
                </a:lnTo>
                <a:lnTo>
                  <a:pt x="7821" y="4924"/>
                </a:lnTo>
                <a:lnTo>
                  <a:pt x="7855" y="4934"/>
                </a:lnTo>
                <a:lnTo>
                  <a:pt x="7888" y="4945"/>
                </a:lnTo>
                <a:lnTo>
                  <a:pt x="7921" y="4957"/>
                </a:lnTo>
                <a:lnTo>
                  <a:pt x="7954" y="4970"/>
                </a:lnTo>
                <a:lnTo>
                  <a:pt x="7985" y="4984"/>
                </a:lnTo>
                <a:lnTo>
                  <a:pt x="8016" y="4999"/>
                </a:lnTo>
                <a:lnTo>
                  <a:pt x="8047" y="5014"/>
                </a:lnTo>
                <a:lnTo>
                  <a:pt x="8077" y="5030"/>
                </a:lnTo>
                <a:lnTo>
                  <a:pt x="8107" y="5047"/>
                </a:lnTo>
                <a:lnTo>
                  <a:pt x="8135" y="5066"/>
                </a:lnTo>
                <a:close/>
                <a:moveTo>
                  <a:pt x="4449" y="4196"/>
                </a:moveTo>
                <a:lnTo>
                  <a:pt x="3687" y="4196"/>
                </a:lnTo>
                <a:lnTo>
                  <a:pt x="3687" y="3432"/>
                </a:lnTo>
                <a:lnTo>
                  <a:pt x="4449" y="3432"/>
                </a:lnTo>
                <a:lnTo>
                  <a:pt x="4449" y="4196"/>
                </a:lnTo>
                <a:close/>
                <a:moveTo>
                  <a:pt x="3687" y="762"/>
                </a:moveTo>
                <a:lnTo>
                  <a:pt x="4449" y="762"/>
                </a:lnTo>
                <a:lnTo>
                  <a:pt x="4449" y="0"/>
                </a:lnTo>
                <a:lnTo>
                  <a:pt x="3687" y="0"/>
                </a:lnTo>
                <a:lnTo>
                  <a:pt x="3687" y="762"/>
                </a:lnTo>
                <a:close/>
                <a:moveTo>
                  <a:pt x="4449" y="6866"/>
                </a:moveTo>
                <a:lnTo>
                  <a:pt x="3687" y="6866"/>
                </a:lnTo>
                <a:lnTo>
                  <a:pt x="3687" y="7628"/>
                </a:lnTo>
                <a:lnTo>
                  <a:pt x="4449" y="7628"/>
                </a:lnTo>
                <a:lnTo>
                  <a:pt x="4449" y="6866"/>
                </a:lnTo>
                <a:close/>
              </a:path>
            </a:pathLst>
          </a:custGeom>
          <a:solidFill>
            <a:srgbClr val="FCA311"/>
          </a:solidFill>
          <a:ln w="9525">
            <a:noFill/>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latin typeface="Arial" pitchFamily="34" charset="0"/>
            </a:endParaRPr>
          </a:p>
        </p:txBody>
      </p:sp>
      <p:pic>
        <p:nvPicPr>
          <p:cNvPr id="11" name="Picture 10" descr="HIP_logo_texted.gif"/>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115623" y="299561"/>
            <a:ext cx="714227" cy="714227"/>
          </a:xfrm>
          <a:prstGeom prst="rect">
            <a:avLst/>
          </a:prstGeom>
          <a:noFill/>
          <a:ln w="9525">
            <a:noFill/>
            <a:miter lim="800000"/>
            <a:headEnd/>
            <a:tailEnd/>
          </a:ln>
        </p:spPr>
      </p:pic>
      <p:pic>
        <p:nvPicPr>
          <p:cNvPr id="12" name="Picture 11" descr="CLIC_logo.gif"/>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auto">
          <a:xfrm>
            <a:off x="287604" y="1124744"/>
            <a:ext cx="720000" cy="720000"/>
          </a:xfrm>
          <a:prstGeom prst="rect">
            <a:avLst/>
          </a:prstGeom>
          <a:noFill/>
          <a:ln w="9525">
            <a:noFill/>
            <a:miter lim="800000"/>
            <a:headEnd/>
            <a:tailEnd/>
          </a:ln>
        </p:spPr>
      </p:pic>
      <p:pic>
        <p:nvPicPr>
          <p:cNvPr id="13" name="Picture 12" descr="400px-Cern_Logo.svg.png"/>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15616" y="1124744"/>
            <a:ext cx="720000" cy="720000"/>
          </a:xfrm>
          <a:prstGeom prst="rect">
            <a:avLst/>
          </a:prstGeom>
        </p:spPr>
      </p:pic>
    </p:spTree>
    <p:extLst>
      <p:ext uri="{BB962C8B-B14F-4D97-AF65-F5344CB8AC3E}">
        <p14:creationId xmlns:p14="http://schemas.microsoft.com/office/powerpoint/2010/main" val="160864527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woObj">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fr-FR"/>
          </a:p>
        </p:txBody>
      </p:sp>
      <p:sp>
        <p:nvSpPr>
          <p:cNvPr id="3" name="Tartalom helye 2"/>
          <p:cNvSpPr>
            <a:spLocks noGrp="1"/>
          </p:cNvSpPr>
          <p:nvPr>
            <p:ph sz="half" idx="1"/>
          </p:nvPr>
        </p:nvSpPr>
        <p:spPr>
          <a:xfrm>
            <a:off x="1828860" y="1600200"/>
            <a:ext cx="3427413" cy="4951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fr-FR"/>
          </a:p>
        </p:txBody>
      </p:sp>
      <p:sp>
        <p:nvSpPr>
          <p:cNvPr id="4" name="Tartalom helye 3"/>
          <p:cNvSpPr>
            <a:spLocks noGrp="1"/>
          </p:cNvSpPr>
          <p:nvPr>
            <p:ph sz="half" idx="2"/>
          </p:nvPr>
        </p:nvSpPr>
        <p:spPr>
          <a:xfrm>
            <a:off x="5408613" y="1600200"/>
            <a:ext cx="3429000" cy="4951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fr-FR"/>
          </a:p>
        </p:txBody>
      </p:sp>
    </p:spTree>
    <p:extLst>
      <p:ext uri="{BB962C8B-B14F-4D97-AF65-F5344CB8AC3E}">
        <p14:creationId xmlns:p14="http://schemas.microsoft.com/office/powerpoint/2010/main" val="1701138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72"/>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72"/>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3B2559-A70B-429B-A587-0A44BA87C5DE}" type="datetimeFigureOut">
              <a:rPr lang="en-GB" smtClean="0"/>
              <a:pPr/>
              <a:t>14/05/2013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87DC5D-B32C-4814-8BB4-5098EB46A09C}" type="slidenum">
              <a:rPr lang="en-GB" smtClean="0"/>
              <a:pPr/>
              <a:t>‹#›</a:t>
            </a:fld>
            <a:endParaRPr lang="en-GB"/>
          </a:p>
        </p:txBody>
      </p:sp>
    </p:spTree>
    <p:extLst>
      <p:ext uri="{BB962C8B-B14F-4D97-AF65-F5344CB8AC3E}">
        <p14:creationId xmlns:p14="http://schemas.microsoft.com/office/powerpoint/2010/main" val="22082569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Only">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fr-FR"/>
          </a:p>
        </p:txBody>
      </p:sp>
    </p:spTree>
    <p:extLst>
      <p:ext uri="{BB962C8B-B14F-4D97-AF65-F5344CB8AC3E}">
        <p14:creationId xmlns:p14="http://schemas.microsoft.com/office/powerpoint/2010/main" val="42958997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4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385C7258-5D16-4882-98E9-067181661F84}" type="slidenum">
              <a:rPr lang="en-GB" altLang="fr-FR"/>
              <a:pPr/>
              <a:t>‹#›</a:t>
            </a:fld>
            <a:r>
              <a:rPr lang="en-GB" altLang="fr-FR"/>
              <a:t> / </a:t>
            </a:r>
            <a:r>
              <a:rPr lang="fr-FR" altLang="fr-FR"/>
              <a:t>25</a:t>
            </a:r>
            <a:endParaRPr lang="en-GB" altLang="fr-FR"/>
          </a:p>
        </p:txBody>
      </p:sp>
    </p:spTree>
    <p:extLst>
      <p:ext uri="{BB962C8B-B14F-4D97-AF65-F5344CB8AC3E}">
        <p14:creationId xmlns:p14="http://schemas.microsoft.com/office/powerpoint/2010/main" val="390549863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0C60DD45-EAC8-4C37-8433-B4F9D077D7C5}" type="slidenum">
              <a:rPr lang="en-GB" altLang="fr-FR"/>
              <a:pPr/>
              <a:t>‹#›</a:t>
            </a:fld>
            <a:r>
              <a:rPr lang="en-GB" altLang="fr-FR"/>
              <a:t> / </a:t>
            </a:r>
            <a:r>
              <a:rPr lang="fr-FR" altLang="fr-FR"/>
              <a:t>25</a:t>
            </a:r>
            <a:endParaRPr lang="en-GB" altLang="fr-FR"/>
          </a:p>
        </p:txBody>
      </p:sp>
    </p:spTree>
    <p:extLst>
      <p:ext uri="{BB962C8B-B14F-4D97-AF65-F5344CB8AC3E}">
        <p14:creationId xmlns:p14="http://schemas.microsoft.com/office/powerpoint/2010/main" val="124338806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2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5EF8F005-B1FB-467E-9060-23B2B54474BC}" type="slidenum">
              <a:rPr lang="en-GB" altLang="fr-FR"/>
              <a:pPr/>
              <a:t>‹#›</a:t>
            </a:fld>
            <a:r>
              <a:rPr lang="en-GB" altLang="fr-FR"/>
              <a:t> / </a:t>
            </a:r>
            <a:r>
              <a:rPr lang="fr-FR" altLang="fr-FR"/>
              <a:t>25</a:t>
            </a:r>
            <a:endParaRPr lang="en-GB" altLang="fr-FR"/>
          </a:p>
        </p:txBody>
      </p:sp>
    </p:spTree>
    <p:extLst>
      <p:ext uri="{BB962C8B-B14F-4D97-AF65-F5344CB8AC3E}">
        <p14:creationId xmlns:p14="http://schemas.microsoft.com/office/powerpoint/2010/main" val="126715709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03263" y="1981200"/>
            <a:ext cx="396716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22825" y="1981200"/>
            <a:ext cx="39687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15B908C3-675B-42D0-804F-9D3E2EB0F6F1}" type="slidenum">
              <a:rPr lang="en-GB" altLang="fr-FR"/>
              <a:pPr/>
              <a:t>‹#›</a:t>
            </a:fld>
            <a:r>
              <a:rPr lang="en-GB" altLang="fr-FR"/>
              <a:t> / </a:t>
            </a:r>
            <a:r>
              <a:rPr lang="fr-FR" altLang="fr-FR"/>
              <a:t>25</a:t>
            </a:r>
            <a:endParaRPr lang="en-GB" altLang="fr-FR"/>
          </a:p>
        </p:txBody>
      </p:sp>
    </p:spTree>
    <p:extLst>
      <p:ext uri="{BB962C8B-B14F-4D97-AF65-F5344CB8AC3E}">
        <p14:creationId xmlns:p14="http://schemas.microsoft.com/office/powerpoint/2010/main" val="298338058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789E34D6-4219-4AFD-93D5-7A8C2C6930DA}" type="slidenum">
              <a:rPr lang="en-GB" altLang="fr-FR"/>
              <a:pPr/>
              <a:t>‹#›</a:t>
            </a:fld>
            <a:r>
              <a:rPr lang="en-GB" altLang="fr-FR"/>
              <a:t> / </a:t>
            </a:r>
            <a:r>
              <a:rPr lang="fr-FR" altLang="fr-FR"/>
              <a:t>25</a:t>
            </a:r>
            <a:endParaRPr lang="en-GB" altLang="fr-FR"/>
          </a:p>
        </p:txBody>
      </p:sp>
    </p:spTree>
    <p:extLst>
      <p:ext uri="{BB962C8B-B14F-4D97-AF65-F5344CB8AC3E}">
        <p14:creationId xmlns:p14="http://schemas.microsoft.com/office/powerpoint/2010/main" val="35078059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55A81808-06E5-4E73-9EF1-5D5EB73CEBFE}" type="slidenum">
              <a:rPr lang="en-GB" altLang="fr-FR"/>
              <a:pPr/>
              <a:t>‹#›</a:t>
            </a:fld>
            <a:r>
              <a:rPr lang="en-GB" altLang="fr-FR"/>
              <a:t> / </a:t>
            </a:r>
            <a:r>
              <a:rPr lang="fr-FR" altLang="fr-FR"/>
              <a:t>25</a:t>
            </a:r>
            <a:endParaRPr lang="en-GB" altLang="fr-FR"/>
          </a:p>
        </p:txBody>
      </p:sp>
    </p:spTree>
    <p:extLst>
      <p:ext uri="{BB962C8B-B14F-4D97-AF65-F5344CB8AC3E}">
        <p14:creationId xmlns:p14="http://schemas.microsoft.com/office/powerpoint/2010/main" val="47026916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72713F52-0A07-495D-BD74-2037BF3FC8E4}" type="slidenum">
              <a:rPr lang="en-GB" altLang="fr-FR"/>
              <a:pPr/>
              <a:t>‹#›</a:t>
            </a:fld>
            <a:r>
              <a:rPr lang="en-GB" altLang="fr-FR"/>
              <a:t> / </a:t>
            </a:r>
            <a:r>
              <a:rPr lang="fr-FR" altLang="fr-FR"/>
              <a:t>25</a:t>
            </a:r>
            <a:endParaRPr lang="en-GB" altLang="fr-FR"/>
          </a:p>
        </p:txBody>
      </p:sp>
    </p:spTree>
    <p:extLst>
      <p:ext uri="{BB962C8B-B14F-4D97-AF65-F5344CB8AC3E}">
        <p14:creationId xmlns:p14="http://schemas.microsoft.com/office/powerpoint/2010/main" val="377466724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7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89330F23-8F13-47CF-8634-3CEF793AACE2}" type="slidenum">
              <a:rPr lang="en-GB" altLang="fr-FR"/>
              <a:pPr/>
              <a:t>‹#›</a:t>
            </a:fld>
            <a:r>
              <a:rPr lang="en-GB" altLang="fr-FR"/>
              <a:t> / </a:t>
            </a:r>
            <a:r>
              <a:rPr lang="fr-FR" altLang="fr-FR"/>
              <a:t>25</a:t>
            </a:r>
            <a:endParaRPr lang="en-GB" altLang="fr-FR"/>
          </a:p>
        </p:txBody>
      </p:sp>
    </p:spTree>
    <p:extLst>
      <p:ext uri="{BB962C8B-B14F-4D97-AF65-F5344CB8AC3E}">
        <p14:creationId xmlns:p14="http://schemas.microsoft.com/office/powerpoint/2010/main" val="817067767"/>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CB39D481-406E-4887-9748-1373F2356235}" type="slidenum">
              <a:rPr lang="en-GB" altLang="fr-FR"/>
              <a:pPr/>
              <a:t>‹#›</a:t>
            </a:fld>
            <a:r>
              <a:rPr lang="en-GB" altLang="fr-FR"/>
              <a:t> / </a:t>
            </a:r>
            <a:r>
              <a:rPr lang="fr-FR" altLang="fr-FR"/>
              <a:t>25</a:t>
            </a:r>
            <a:endParaRPr lang="en-GB" altLang="fr-FR"/>
          </a:p>
        </p:txBody>
      </p:sp>
    </p:spTree>
    <p:extLst>
      <p:ext uri="{BB962C8B-B14F-4D97-AF65-F5344CB8AC3E}">
        <p14:creationId xmlns:p14="http://schemas.microsoft.com/office/powerpoint/2010/main" val="1516363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3283601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670FAFAE-5CD8-4655-BB92-DF99A046AA1A}" type="slidenum">
              <a:rPr lang="en-GB" altLang="fr-FR"/>
              <a:pPr/>
              <a:t>‹#›</a:t>
            </a:fld>
            <a:r>
              <a:rPr lang="en-GB" altLang="fr-FR"/>
              <a:t> / </a:t>
            </a:r>
            <a:r>
              <a:rPr lang="fr-FR" altLang="fr-FR"/>
              <a:t>25</a:t>
            </a:r>
            <a:endParaRPr lang="en-GB" altLang="fr-FR"/>
          </a:p>
        </p:txBody>
      </p:sp>
    </p:spTree>
    <p:extLst>
      <p:ext uri="{BB962C8B-B14F-4D97-AF65-F5344CB8AC3E}">
        <p14:creationId xmlns:p14="http://schemas.microsoft.com/office/powerpoint/2010/main" val="9775531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0693" y="673100"/>
            <a:ext cx="2020887" cy="5422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03268" y="673100"/>
            <a:ext cx="5915025" cy="5422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94ABF1A1-8BBC-48CA-90F5-F24104FE3084}" type="slidenum">
              <a:rPr lang="en-GB" altLang="fr-FR"/>
              <a:pPr/>
              <a:t>‹#›</a:t>
            </a:fld>
            <a:r>
              <a:rPr lang="en-GB" altLang="fr-FR"/>
              <a:t> / </a:t>
            </a:r>
            <a:r>
              <a:rPr lang="fr-FR" altLang="fr-FR"/>
              <a:t>25</a:t>
            </a:r>
            <a:endParaRPr lang="en-GB" altLang="fr-FR"/>
          </a:p>
        </p:txBody>
      </p:sp>
    </p:spTree>
    <p:extLst>
      <p:ext uri="{BB962C8B-B14F-4D97-AF65-F5344CB8AC3E}">
        <p14:creationId xmlns:p14="http://schemas.microsoft.com/office/powerpoint/2010/main" val="3404202494"/>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47"/>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7497196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6425990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22"/>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9776956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9739419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9190562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3958499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7369967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1" y="27307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531959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3651653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28236835"/>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543073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60"/>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60"/>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8876136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9"/>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74"/>
            <a:ext cx="2133600" cy="365125"/>
          </a:xfrm>
          <a:prstGeom prst="rect">
            <a:avLst/>
          </a:prstGeom>
        </p:spPr>
        <p:txBody>
          <a:bodyPr/>
          <a:lstStyle/>
          <a:p>
            <a:fld id="{A5081264-DA94-4DE1-8403-3BBD741FCAFC}" type="datetimeFigureOut">
              <a:rPr lang="en-GB">
                <a:solidFill>
                  <a:prstClr val="black"/>
                </a:solidFill>
              </a:rPr>
              <a:pPr/>
              <a:t>14/05/2013</a:t>
            </a:fld>
            <a:endParaRPr lang="en-GB">
              <a:solidFill>
                <a:prstClr val="black"/>
              </a:solidFill>
            </a:endParaRPr>
          </a:p>
        </p:txBody>
      </p:sp>
      <p:sp>
        <p:nvSpPr>
          <p:cNvPr id="5" name="Footer Placeholder 4"/>
          <p:cNvSpPr>
            <a:spLocks noGrp="1"/>
          </p:cNvSpPr>
          <p:nvPr>
            <p:ph type="ftr" sz="quarter" idx="11"/>
          </p:nvPr>
        </p:nvSpPr>
        <p:spPr>
          <a:xfrm>
            <a:off x="3124200" y="6356374"/>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374"/>
            <a:ext cx="2133600" cy="365125"/>
          </a:xfrm>
          <a:prstGeom prst="rect">
            <a:avLst/>
          </a:prstGeom>
        </p:spPr>
        <p:txBody>
          <a:bodyPr/>
          <a:lstStyle/>
          <a:p>
            <a:fld id="{53EF470B-AD70-4898-9B85-A1736F6E562F}" type="slidenum">
              <a:rPr lang="en-GB">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71326542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6"/>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74"/>
            <a:ext cx="2133600" cy="365125"/>
          </a:xfrm>
          <a:prstGeom prst="rect">
            <a:avLst/>
          </a:prstGeom>
        </p:spPr>
        <p:txBody>
          <a:bodyPr/>
          <a:lstStyle/>
          <a:p>
            <a:fld id="{A5081264-DA94-4DE1-8403-3BBD741FCAFC}" type="datetimeFigureOut">
              <a:rPr lang="en-GB">
                <a:solidFill>
                  <a:prstClr val="black"/>
                </a:solidFill>
              </a:rPr>
              <a:pPr/>
              <a:t>14/05/2013</a:t>
            </a:fld>
            <a:endParaRPr lang="en-GB">
              <a:solidFill>
                <a:prstClr val="black"/>
              </a:solidFill>
            </a:endParaRPr>
          </a:p>
        </p:txBody>
      </p:sp>
      <p:sp>
        <p:nvSpPr>
          <p:cNvPr id="5" name="Footer Placeholder 4"/>
          <p:cNvSpPr>
            <a:spLocks noGrp="1"/>
          </p:cNvSpPr>
          <p:nvPr>
            <p:ph type="ftr" sz="quarter" idx="11"/>
          </p:nvPr>
        </p:nvSpPr>
        <p:spPr>
          <a:xfrm>
            <a:off x="3124200" y="6356374"/>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374"/>
            <a:ext cx="2133600" cy="365125"/>
          </a:xfrm>
          <a:prstGeom prst="rect">
            <a:avLst/>
          </a:prstGeom>
        </p:spPr>
        <p:txBody>
          <a:bodyPr/>
          <a:lstStyle/>
          <a:p>
            <a:fld id="{53EF470B-AD70-4898-9B85-A1736F6E562F}" type="slidenum">
              <a:rPr lang="en-GB">
                <a:solidFill>
                  <a:prstClr val="black"/>
                </a:solidFill>
              </a:rPr>
              <a:pPr/>
              <a:t>‹#›</a:t>
            </a:fld>
            <a:endParaRPr lang="en-GB">
              <a:solidFill>
                <a:prstClr val="black"/>
              </a:solidFill>
            </a:endParaRPr>
          </a:p>
        </p:txBody>
      </p:sp>
    </p:spTree>
    <p:extLst>
      <p:ext uri="{BB962C8B-B14F-4D97-AF65-F5344CB8AC3E}">
        <p14:creationId xmlns:p14="http://schemas.microsoft.com/office/powerpoint/2010/main" val="69101391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24"/>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74"/>
            <a:ext cx="2133600" cy="365125"/>
          </a:xfrm>
          <a:prstGeom prst="rect">
            <a:avLst/>
          </a:prstGeom>
        </p:spPr>
        <p:txBody>
          <a:bodyPr/>
          <a:lstStyle/>
          <a:p>
            <a:fld id="{A5081264-DA94-4DE1-8403-3BBD741FCAFC}" type="datetimeFigureOut">
              <a:rPr lang="en-GB">
                <a:solidFill>
                  <a:prstClr val="black"/>
                </a:solidFill>
              </a:rPr>
              <a:pPr/>
              <a:t>14/05/2013</a:t>
            </a:fld>
            <a:endParaRPr lang="en-GB">
              <a:solidFill>
                <a:prstClr val="black"/>
              </a:solidFill>
            </a:endParaRPr>
          </a:p>
        </p:txBody>
      </p:sp>
      <p:sp>
        <p:nvSpPr>
          <p:cNvPr id="5" name="Footer Placeholder 4"/>
          <p:cNvSpPr>
            <a:spLocks noGrp="1"/>
          </p:cNvSpPr>
          <p:nvPr>
            <p:ph type="ftr" sz="quarter" idx="11"/>
          </p:nvPr>
        </p:nvSpPr>
        <p:spPr>
          <a:xfrm>
            <a:off x="3124200" y="6356374"/>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374"/>
            <a:ext cx="2133600" cy="365125"/>
          </a:xfrm>
          <a:prstGeom prst="rect">
            <a:avLst/>
          </a:prstGeom>
        </p:spPr>
        <p:txBody>
          <a:bodyPr/>
          <a:lstStyle/>
          <a:p>
            <a:fld id="{53EF470B-AD70-4898-9B85-A1736F6E562F}" type="slidenum">
              <a:rPr lang="en-GB">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475396823"/>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6"/>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600206"/>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374"/>
            <a:ext cx="2133600" cy="365125"/>
          </a:xfrm>
          <a:prstGeom prst="rect">
            <a:avLst/>
          </a:prstGeom>
        </p:spPr>
        <p:txBody>
          <a:bodyPr/>
          <a:lstStyle/>
          <a:p>
            <a:fld id="{A5081264-DA94-4DE1-8403-3BBD741FCAFC}" type="datetimeFigureOut">
              <a:rPr lang="en-GB">
                <a:solidFill>
                  <a:prstClr val="black"/>
                </a:solidFill>
              </a:rPr>
              <a:pPr/>
              <a:t>14/05/2013</a:t>
            </a:fld>
            <a:endParaRPr lang="en-GB">
              <a:solidFill>
                <a:prstClr val="black"/>
              </a:solidFill>
            </a:endParaRPr>
          </a:p>
        </p:txBody>
      </p:sp>
      <p:sp>
        <p:nvSpPr>
          <p:cNvPr id="6" name="Footer Placeholder 5"/>
          <p:cNvSpPr>
            <a:spLocks noGrp="1"/>
          </p:cNvSpPr>
          <p:nvPr>
            <p:ph type="ftr" sz="quarter" idx="11"/>
          </p:nvPr>
        </p:nvSpPr>
        <p:spPr>
          <a:xfrm>
            <a:off x="3124200" y="6356374"/>
            <a:ext cx="28956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a:xfrm>
            <a:off x="6553200" y="6356374"/>
            <a:ext cx="2133600" cy="365125"/>
          </a:xfrm>
          <a:prstGeom prst="rect">
            <a:avLst/>
          </a:prstGeom>
        </p:spPr>
        <p:txBody>
          <a:bodyPr/>
          <a:lstStyle/>
          <a:p>
            <a:fld id="{53EF470B-AD70-4898-9B85-A1736F6E562F}" type="slidenum">
              <a:rPr lang="en-GB">
                <a:solidFill>
                  <a:prstClr val="black"/>
                </a:solidFill>
              </a:rPr>
              <a:pPr/>
              <a:t>‹#›</a:t>
            </a:fld>
            <a:endParaRPr lang="en-GB">
              <a:solidFill>
                <a:prstClr val="black"/>
              </a:solidFill>
            </a:endParaRPr>
          </a:p>
        </p:txBody>
      </p:sp>
    </p:spTree>
    <p:extLst>
      <p:ext uri="{BB962C8B-B14F-4D97-AF65-F5344CB8AC3E}">
        <p14:creationId xmlns:p14="http://schemas.microsoft.com/office/powerpoint/2010/main" val="70987495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9"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74"/>
            <a:ext cx="2133600" cy="365125"/>
          </a:xfrm>
          <a:prstGeom prst="rect">
            <a:avLst/>
          </a:prstGeom>
        </p:spPr>
        <p:txBody>
          <a:bodyPr/>
          <a:lstStyle/>
          <a:p>
            <a:fld id="{A5081264-DA94-4DE1-8403-3BBD741FCAFC}" type="datetimeFigureOut">
              <a:rPr lang="en-GB">
                <a:solidFill>
                  <a:prstClr val="black"/>
                </a:solidFill>
              </a:rPr>
              <a:pPr/>
              <a:t>14/05/2013</a:t>
            </a:fld>
            <a:endParaRPr lang="en-GB">
              <a:solidFill>
                <a:prstClr val="black"/>
              </a:solidFill>
            </a:endParaRPr>
          </a:p>
        </p:txBody>
      </p:sp>
      <p:sp>
        <p:nvSpPr>
          <p:cNvPr id="8" name="Footer Placeholder 7"/>
          <p:cNvSpPr>
            <a:spLocks noGrp="1"/>
          </p:cNvSpPr>
          <p:nvPr>
            <p:ph type="ftr" sz="quarter" idx="11"/>
          </p:nvPr>
        </p:nvSpPr>
        <p:spPr>
          <a:xfrm>
            <a:off x="3124200" y="6356374"/>
            <a:ext cx="28956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a:xfrm>
            <a:off x="6553200" y="6356374"/>
            <a:ext cx="2133600" cy="365125"/>
          </a:xfrm>
          <a:prstGeom prst="rect">
            <a:avLst/>
          </a:prstGeom>
        </p:spPr>
        <p:txBody>
          <a:bodyPr/>
          <a:lstStyle/>
          <a:p>
            <a:fld id="{53EF470B-AD70-4898-9B85-A1736F6E562F}" type="slidenum">
              <a:rPr lang="en-GB">
                <a:solidFill>
                  <a:prstClr val="black"/>
                </a:solidFill>
              </a:rPr>
              <a:pPr/>
              <a:t>‹#›</a:t>
            </a:fld>
            <a:endParaRPr lang="en-GB">
              <a:solidFill>
                <a:prstClr val="black"/>
              </a:solidFill>
            </a:endParaRPr>
          </a:p>
        </p:txBody>
      </p:sp>
    </p:spTree>
    <p:extLst>
      <p:ext uri="{BB962C8B-B14F-4D97-AF65-F5344CB8AC3E}">
        <p14:creationId xmlns:p14="http://schemas.microsoft.com/office/powerpoint/2010/main" val="97287034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74"/>
            <a:ext cx="2133600" cy="365125"/>
          </a:xfrm>
          <a:prstGeom prst="rect">
            <a:avLst/>
          </a:prstGeom>
        </p:spPr>
        <p:txBody>
          <a:bodyPr/>
          <a:lstStyle/>
          <a:p>
            <a:fld id="{A5081264-DA94-4DE1-8403-3BBD741FCAFC}" type="datetimeFigureOut">
              <a:rPr lang="en-GB">
                <a:solidFill>
                  <a:prstClr val="black"/>
                </a:solidFill>
              </a:rPr>
              <a:pPr/>
              <a:t>14/05/2013</a:t>
            </a:fld>
            <a:endParaRPr lang="en-GB">
              <a:solidFill>
                <a:prstClr val="black"/>
              </a:solidFill>
            </a:endParaRPr>
          </a:p>
        </p:txBody>
      </p:sp>
      <p:sp>
        <p:nvSpPr>
          <p:cNvPr id="4" name="Footer Placeholder 3"/>
          <p:cNvSpPr>
            <a:spLocks noGrp="1"/>
          </p:cNvSpPr>
          <p:nvPr>
            <p:ph type="ftr" sz="quarter" idx="11"/>
          </p:nvPr>
        </p:nvSpPr>
        <p:spPr>
          <a:xfrm>
            <a:off x="3124200" y="6356374"/>
            <a:ext cx="28956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a:xfrm>
            <a:off x="6553200" y="6356374"/>
            <a:ext cx="2133600" cy="365125"/>
          </a:xfrm>
          <a:prstGeom prst="rect">
            <a:avLst/>
          </a:prstGeom>
        </p:spPr>
        <p:txBody>
          <a:bodyPr/>
          <a:lstStyle/>
          <a:p>
            <a:fld id="{53EF470B-AD70-4898-9B85-A1736F6E562F}" type="slidenum">
              <a:rPr lang="en-GB">
                <a:solidFill>
                  <a:prstClr val="black"/>
                </a:solidFill>
              </a:rPr>
              <a:pPr/>
              <a:t>‹#›</a:t>
            </a:fld>
            <a:endParaRPr lang="en-GB">
              <a:solidFill>
                <a:prstClr val="black"/>
              </a:solidFill>
            </a:endParaRPr>
          </a:p>
        </p:txBody>
      </p:sp>
    </p:spTree>
    <p:extLst>
      <p:ext uri="{BB962C8B-B14F-4D97-AF65-F5344CB8AC3E}">
        <p14:creationId xmlns:p14="http://schemas.microsoft.com/office/powerpoint/2010/main" val="48828081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74"/>
            <a:ext cx="2133600" cy="365125"/>
          </a:xfrm>
          <a:prstGeom prst="rect">
            <a:avLst/>
          </a:prstGeom>
        </p:spPr>
        <p:txBody>
          <a:bodyPr/>
          <a:lstStyle/>
          <a:p>
            <a:fld id="{A5081264-DA94-4DE1-8403-3BBD741FCAFC}" type="datetimeFigureOut">
              <a:rPr lang="en-GB">
                <a:solidFill>
                  <a:prstClr val="black"/>
                </a:solidFill>
              </a:rPr>
              <a:pPr/>
              <a:t>14/05/2013</a:t>
            </a:fld>
            <a:endParaRPr lang="en-GB">
              <a:solidFill>
                <a:prstClr val="black"/>
              </a:solidFill>
            </a:endParaRPr>
          </a:p>
        </p:txBody>
      </p:sp>
      <p:sp>
        <p:nvSpPr>
          <p:cNvPr id="3" name="Footer Placeholder 2"/>
          <p:cNvSpPr>
            <a:spLocks noGrp="1"/>
          </p:cNvSpPr>
          <p:nvPr>
            <p:ph type="ftr" sz="quarter" idx="11"/>
          </p:nvPr>
        </p:nvSpPr>
        <p:spPr>
          <a:xfrm>
            <a:off x="3124200" y="6356374"/>
            <a:ext cx="28956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a:xfrm>
            <a:off x="6553200" y="6356374"/>
            <a:ext cx="2133600" cy="365125"/>
          </a:xfrm>
          <a:prstGeom prst="rect">
            <a:avLst/>
          </a:prstGeom>
        </p:spPr>
        <p:txBody>
          <a:bodyPr/>
          <a:lstStyle/>
          <a:p>
            <a:fld id="{53EF470B-AD70-4898-9B85-A1736F6E562F}" type="slidenum">
              <a:rPr lang="en-GB">
                <a:solidFill>
                  <a:prstClr val="black"/>
                </a:solidFill>
              </a:rPr>
              <a:pPr/>
              <a:t>‹#›</a:t>
            </a:fld>
            <a:endParaRPr lang="en-GB">
              <a:solidFill>
                <a:prstClr val="black"/>
              </a:solidFill>
            </a:endParaRPr>
          </a:p>
        </p:txBody>
      </p:sp>
    </p:spTree>
    <p:extLst>
      <p:ext uri="{BB962C8B-B14F-4D97-AF65-F5344CB8AC3E}">
        <p14:creationId xmlns:p14="http://schemas.microsoft.com/office/powerpoint/2010/main" val="41945557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34808807"/>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1" y="273074"/>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3"/>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74"/>
            <a:ext cx="2133600" cy="365125"/>
          </a:xfrm>
          <a:prstGeom prst="rect">
            <a:avLst/>
          </a:prstGeom>
        </p:spPr>
        <p:txBody>
          <a:bodyPr/>
          <a:lstStyle/>
          <a:p>
            <a:fld id="{A5081264-DA94-4DE1-8403-3BBD741FCAFC}" type="datetimeFigureOut">
              <a:rPr lang="en-GB">
                <a:solidFill>
                  <a:prstClr val="black"/>
                </a:solidFill>
              </a:rPr>
              <a:pPr/>
              <a:t>14/05/2013</a:t>
            </a:fld>
            <a:endParaRPr lang="en-GB">
              <a:solidFill>
                <a:prstClr val="black"/>
              </a:solidFill>
            </a:endParaRPr>
          </a:p>
        </p:txBody>
      </p:sp>
      <p:sp>
        <p:nvSpPr>
          <p:cNvPr id="6" name="Footer Placeholder 5"/>
          <p:cNvSpPr>
            <a:spLocks noGrp="1"/>
          </p:cNvSpPr>
          <p:nvPr>
            <p:ph type="ftr" sz="quarter" idx="11"/>
          </p:nvPr>
        </p:nvSpPr>
        <p:spPr>
          <a:xfrm>
            <a:off x="3124200" y="6356374"/>
            <a:ext cx="28956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a:xfrm>
            <a:off x="6553200" y="6356374"/>
            <a:ext cx="2133600" cy="365125"/>
          </a:xfrm>
          <a:prstGeom prst="rect">
            <a:avLst/>
          </a:prstGeom>
        </p:spPr>
        <p:txBody>
          <a:bodyPr/>
          <a:lstStyle/>
          <a:p>
            <a:fld id="{53EF470B-AD70-4898-9B85-A1736F6E562F}" type="slidenum">
              <a:rPr lang="en-GB">
                <a:solidFill>
                  <a:prstClr val="black"/>
                </a:solidFill>
              </a:rPr>
              <a:pPr/>
              <a:t>‹#›</a:t>
            </a:fld>
            <a:endParaRPr lang="en-GB">
              <a:solidFill>
                <a:prstClr val="black"/>
              </a:solidFill>
            </a:endParaRPr>
          </a:p>
        </p:txBody>
      </p:sp>
    </p:spTree>
    <p:extLst>
      <p:ext uri="{BB962C8B-B14F-4D97-AF65-F5344CB8AC3E}">
        <p14:creationId xmlns:p14="http://schemas.microsoft.com/office/powerpoint/2010/main" val="850308877"/>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74"/>
            <a:ext cx="2133600" cy="365125"/>
          </a:xfrm>
          <a:prstGeom prst="rect">
            <a:avLst/>
          </a:prstGeom>
        </p:spPr>
        <p:txBody>
          <a:bodyPr/>
          <a:lstStyle/>
          <a:p>
            <a:fld id="{A5081264-DA94-4DE1-8403-3BBD741FCAFC}" type="datetimeFigureOut">
              <a:rPr lang="en-GB">
                <a:solidFill>
                  <a:prstClr val="black"/>
                </a:solidFill>
              </a:rPr>
              <a:pPr/>
              <a:t>14/05/2013</a:t>
            </a:fld>
            <a:endParaRPr lang="en-GB">
              <a:solidFill>
                <a:prstClr val="black"/>
              </a:solidFill>
            </a:endParaRPr>
          </a:p>
        </p:txBody>
      </p:sp>
      <p:sp>
        <p:nvSpPr>
          <p:cNvPr id="6" name="Footer Placeholder 5"/>
          <p:cNvSpPr>
            <a:spLocks noGrp="1"/>
          </p:cNvSpPr>
          <p:nvPr>
            <p:ph type="ftr" sz="quarter" idx="11"/>
          </p:nvPr>
        </p:nvSpPr>
        <p:spPr>
          <a:xfrm>
            <a:off x="3124200" y="6356374"/>
            <a:ext cx="28956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a:xfrm>
            <a:off x="6553200" y="6356374"/>
            <a:ext cx="2133600" cy="365125"/>
          </a:xfrm>
          <a:prstGeom prst="rect">
            <a:avLst/>
          </a:prstGeom>
        </p:spPr>
        <p:txBody>
          <a:bodyPr/>
          <a:lstStyle/>
          <a:p>
            <a:fld id="{53EF470B-AD70-4898-9B85-A1736F6E562F}" type="slidenum">
              <a:rPr lang="en-GB">
                <a:solidFill>
                  <a:prstClr val="black"/>
                </a:solidFill>
              </a:rPr>
              <a:pPr/>
              <a:t>‹#›</a:t>
            </a:fld>
            <a:endParaRPr lang="en-GB">
              <a:solidFill>
                <a:prstClr val="black"/>
              </a:solidFill>
            </a:endParaRPr>
          </a:p>
        </p:txBody>
      </p:sp>
    </p:spTree>
    <p:extLst>
      <p:ext uri="{BB962C8B-B14F-4D97-AF65-F5344CB8AC3E}">
        <p14:creationId xmlns:p14="http://schemas.microsoft.com/office/powerpoint/2010/main" val="675614931"/>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74"/>
            <a:ext cx="2133600" cy="365125"/>
          </a:xfrm>
          <a:prstGeom prst="rect">
            <a:avLst/>
          </a:prstGeom>
        </p:spPr>
        <p:txBody>
          <a:bodyPr/>
          <a:lstStyle/>
          <a:p>
            <a:fld id="{A5081264-DA94-4DE1-8403-3BBD741FCAFC}" type="datetimeFigureOut">
              <a:rPr lang="en-GB">
                <a:solidFill>
                  <a:prstClr val="black"/>
                </a:solidFill>
              </a:rPr>
              <a:pPr/>
              <a:t>14/05/2013</a:t>
            </a:fld>
            <a:endParaRPr lang="en-GB">
              <a:solidFill>
                <a:prstClr val="black"/>
              </a:solidFill>
            </a:endParaRPr>
          </a:p>
        </p:txBody>
      </p:sp>
      <p:sp>
        <p:nvSpPr>
          <p:cNvPr id="5" name="Footer Placeholder 4"/>
          <p:cNvSpPr>
            <a:spLocks noGrp="1"/>
          </p:cNvSpPr>
          <p:nvPr>
            <p:ph type="ftr" sz="quarter" idx="11"/>
          </p:nvPr>
        </p:nvSpPr>
        <p:spPr>
          <a:xfrm>
            <a:off x="3124200" y="6356374"/>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374"/>
            <a:ext cx="2133600" cy="365125"/>
          </a:xfrm>
          <a:prstGeom prst="rect">
            <a:avLst/>
          </a:prstGeom>
        </p:spPr>
        <p:txBody>
          <a:bodyPr/>
          <a:lstStyle/>
          <a:p>
            <a:fld id="{53EF470B-AD70-4898-9B85-A1736F6E562F}" type="slidenum">
              <a:rPr lang="en-GB">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659803073"/>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61"/>
            <a:ext cx="222885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3" y="274661"/>
            <a:ext cx="653415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74"/>
            <a:ext cx="2133600" cy="365125"/>
          </a:xfrm>
          <a:prstGeom prst="rect">
            <a:avLst/>
          </a:prstGeom>
        </p:spPr>
        <p:txBody>
          <a:bodyPr/>
          <a:lstStyle/>
          <a:p>
            <a:fld id="{A5081264-DA94-4DE1-8403-3BBD741FCAFC}" type="datetimeFigureOut">
              <a:rPr lang="en-GB">
                <a:solidFill>
                  <a:prstClr val="black"/>
                </a:solidFill>
              </a:rPr>
              <a:pPr/>
              <a:t>14/05/2013</a:t>
            </a:fld>
            <a:endParaRPr lang="en-GB">
              <a:solidFill>
                <a:prstClr val="black"/>
              </a:solidFill>
            </a:endParaRPr>
          </a:p>
        </p:txBody>
      </p:sp>
      <p:sp>
        <p:nvSpPr>
          <p:cNvPr id="5" name="Footer Placeholder 4"/>
          <p:cNvSpPr>
            <a:spLocks noGrp="1"/>
          </p:cNvSpPr>
          <p:nvPr>
            <p:ph type="ftr" sz="quarter" idx="11"/>
          </p:nvPr>
        </p:nvSpPr>
        <p:spPr>
          <a:xfrm>
            <a:off x="3124200" y="6356374"/>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374"/>
            <a:ext cx="2133600" cy="365125"/>
          </a:xfrm>
          <a:prstGeom prst="rect">
            <a:avLst/>
          </a:prstGeom>
        </p:spPr>
        <p:txBody>
          <a:bodyPr/>
          <a:lstStyle/>
          <a:p>
            <a:fld id="{53EF470B-AD70-4898-9B85-A1736F6E562F}" type="slidenum">
              <a:rPr lang="en-GB">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516344199"/>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6"/>
          <p:cNvSpPr>
            <a:spLocks noGrp="1" noChangeArrowheads="1"/>
          </p:cNvSpPr>
          <p:nvPr>
            <p:ph type="sldNum" sz="quarter" idx="10"/>
          </p:nvPr>
        </p:nvSpPr>
        <p:spPr>
          <a:ln/>
        </p:spPr>
        <p:txBody>
          <a:bodyPr/>
          <a:lstStyle>
            <a:lvl1pPr>
              <a:defRPr/>
            </a:lvl1pPr>
          </a:lstStyle>
          <a:p>
            <a:pPr>
              <a:defRPr/>
            </a:pPr>
            <a:fld id="{D3767CFF-B99A-4612-B43F-A5FFC9EACEA5}" type="slidenum">
              <a:rPr lang="en-US"/>
              <a:pPr>
                <a:defRPr/>
              </a:pPr>
              <a:t>‹#›</a:t>
            </a:fld>
            <a:endParaRPr lang="en-US"/>
          </a:p>
        </p:txBody>
      </p:sp>
      <p:sp>
        <p:nvSpPr>
          <p:cNvPr id="6" name="Titre 5"/>
          <p:cNvSpPr>
            <a:spLocks noGrp="1"/>
          </p:cNvSpPr>
          <p:nvPr>
            <p:ph type="title"/>
          </p:nvPr>
        </p:nvSpPr>
        <p:spPr>
          <a:xfrm>
            <a:off x="1175657" y="27994"/>
            <a:ext cx="7968342" cy="923731"/>
          </a:xfrm>
          <a:prstGeom prst="rect">
            <a:avLst/>
          </a:prstGeom>
        </p:spPr>
        <p:txBody>
          <a:bodyPr/>
          <a:lstStyle>
            <a:lvl1pPr algn="l">
              <a:spcBef>
                <a:spcPts val="600"/>
              </a:spcBef>
              <a:defRPr b="1">
                <a:solidFill>
                  <a:srgbClr val="5F5F5F"/>
                </a:solidFill>
                <a:latin typeface="Trebuchet MS" pitchFamily="34" charset="0"/>
              </a:defRPr>
            </a:lvl1pPr>
          </a:lstStyle>
          <a:p>
            <a:r>
              <a:rPr lang="fr-FR" dirty="0" smtClean="0"/>
              <a:t>Modifiez le style du titre</a:t>
            </a:r>
            <a:endParaRPr lang="fr-FR" dirty="0"/>
          </a:p>
        </p:txBody>
      </p:sp>
    </p:spTree>
    <p:extLst>
      <p:ext uri="{BB962C8B-B14F-4D97-AF65-F5344CB8AC3E}">
        <p14:creationId xmlns:p14="http://schemas.microsoft.com/office/powerpoint/2010/main" val="1365865280"/>
      </p:ext>
    </p:extLst>
  </p:cSld>
  <p:clrMapOvr>
    <a:masterClrMapping/>
  </p:clrMapOvr>
  <p:transition/>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idx="1"/>
          </p:nvPr>
        </p:nvSpPr>
        <p:spPr>
          <a:xfrm>
            <a:off x="457200" y="1600206"/>
            <a:ext cx="8229600" cy="4525963"/>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ln/>
        </p:spPr>
        <p:txBody>
          <a:bodyPr/>
          <a:lstStyle>
            <a:lvl1pPr>
              <a:defRPr/>
            </a:lvl1pPr>
          </a:lstStyle>
          <a:p>
            <a:pPr>
              <a:defRPr/>
            </a:pPr>
            <a:fld id="{86EBB8CE-D05F-4915-A949-695AA0E0312F}" type="slidenum">
              <a:rPr lang="en-US"/>
              <a:pPr>
                <a:defRPr/>
              </a:pPr>
              <a:t>‹#›</a:t>
            </a:fld>
            <a:endParaRPr lang="en-US"/>
          </a:p>
        </p:txBody>
      </p:sp>
    </p:spTree>
    <p:extLst>
      <p:ext uri="{BB962C8B-B14F-4D97-AF65-F5344CB8AC3E}">
        <p14:creationId xmlns:p14="http://schemas.microsoft.com/office/powerpoint/2010/main" val="3589661"/>
      </p:ext>
    </p:extLst>
  </p:cSld>
  <p:clrMapOvr>
    <a:masterClrMapping/>
  </p:clrMapOvr>
  <p:transition/>
  <p:timing>
    <p:tnLst>
      <p:par>
        <p:cT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22"/>
            <a:ext cx="7772400" cy="1362075"/>
          </a:xfrm>
          <a:prstGeom prst="rect">
            <a:avLst/>
          </a:prstGeo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6"/>
          <p:cNvSpPr>
            <a:spLocks noGrp="1" noChangeArrowheads="1"/>
          </p:cNvSpPr>
          <p:nvPr>
            <p:ph type="sldNum" sz="quarter" idx="10"/>
          </p:nvPr>
        </p:nvSpPr>
        <p:spPr>
          <a:ln/>
        </p:spPr>
        <p:txBody>
          <a:bodyPr/>
          <a:lstStyle>
            <a:lvl1pPr>
              <a:defRPr/>
            </a:lvl1pPr>
          </a:lstStyle>
          <a:p>
            <a:pPr>
              <a:defRPr/>
            </a:pPr>
            <a:fld id="{267BC9D6-EB0D-405E-9E5F-8D6FB644AD56}" type="slidenum">
              <a:rPr lang="en-US"/>
              <a:pPr>
                <a:defRPr/>
              </a:pPr>
              <a:t>‹#›</a:t>
            </a:fld>
            <a:endParaRPr lang="en-US"/>
          </a:p>
        </p:txBody>
      </p:sp>
    </p:spTree>
    <p:extLst>
      <p:ext uri="{BB962C8B-B14F-4D97-AF65-F5344CB8AC3E}">
        <p14:creationId xmlns:p14="http://schemas.microsoft.com/office/powerpoint/2010/main" val="3356161751"/>
      </p:ext>
    </p:extLst>
  </p:cSld>
  <p:clrMapOvr>
    <a:masterClrMapping/>
  </p:clrMapOvr>
  <p:transition/>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7004050" y="6643688"/>
            <a:ext cx="2133600" cy="260350"/>
          </a:xfrm>
        </p:spPr>
        <p:txBody>
          <a:bodyPr/>
          <a:lstStyle>
            <a:lvl1pPr>
              <a:defRPr smtClean="0">
                <a:latin typeface="Trebuchet MS" pitchFamily="34" charset="0"/>
              </a:defRPr>
            </a:lvl1pPr>
          </a:lstStyle>
          <a:p>
            <a:pPr>
              <a:defRPr/>
            </a:pPr>
            <a:fld id="{08F35868-880A-4F12-9503-3056C7E96240}" type="slidenum">
              <a:rPr lang="en-US"/>
              <a:pPr>
                <a:defRPr/>
              </a:pPr>
              <a:t>‹#›</a:t>
            </a:fld>
            <a:endParaRPr lang="en-US" dirty="0"/>
          </a:p>
        </p:txBody>
      </p:sp>
    </p:spTree>
    <p:extLst>
      <p:ext uri="{BB962C8B-B14F-4D97-AF65-F5344CB8AC3E}">
        <p14:creationId xmlns:p14="http://schemas.microsoft.com/office/powerpoint/2010/main" val="1136933386"/>
      </p:ext>
    </p:extLst>
  </p:cSld>
  <p:clrMapOvr>
    <a:masterClrMapping/>
  </p:clrMapOvr>
  <p:transition/>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6715D113-05C7-4DD4-B0B9-7A03A7AF5AEE}" type="datetimeFigureOut">
              <a:rPr lang="en-GB" smtClean="0">
                <a:solidFill>
                  <a:prstClr val="black"/>
                </a:solidFill>
              </a:rPr>
              <a:pPr/>
              <a:t>14/05/2013</a:t>
            </a:fld>
            <a:endParaRPr lang="en-GB" dirty="0">
              <a:solidFill>
                <a:prstClr val="black"/>
              </a:solidFill>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E2804285-7189-45C7-AD6B-87B25048AB3D}"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844646044"/>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2"/>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6715D113-05C7-4DD4-B0B9-7A03A7AF5AEE}" type="datetimeFigureOut">
              <a:rPr lang="en-GB" smtClean="0">
                <a:solidFill>
                  <a:prstClr val="black"/>
                </a:solidFill>
              </a:rPr>
              <a:pPr/>
              <a:t>14/05/2013</a:t>
            </a:fld>
            <a:endParaRPr lang="en-GB" dirty="0">
              <a:solidFill>
                <a:prstClr val="black"/>
              </a:solidFill>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E2804285-7189-45C7-AD6B-87B25048AB3D}"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31789810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89802419"/>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6715D113-05C7-4DD4-B0B9-7A03A7AF5AEE}" type="datetimeFigureOut">
              <a:rPr lang="en-GB" smtClean="0">
                <a:solidFill>
                  <a:prstClr val="black"/>
                </a:solidFill>
              </a:rPr>
              <a:pPr/>
              <a:t>14/05/2013</a:t>
            </a:fld>
            <a:endParaRPr lang="en-GB" dirty="0">
              <a:solidFill>
                <a:prstClr val="black"/>
              </a:solidFill>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E2804285-7189-45C7-AD6B-87B25048AB3D}"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225603656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2"/>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600202"/>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6715D113-05C7-4DD4-B0B9-7A03A7AF5AEE}" type="datetimeFigureOut">
              <a:rPr lang="en-GB" smtClean="0">
                <a:solidFill>
                  <a:prstClr val="black"/>
                </a:solidFill>
              </a:rPr>
              <a:pPr/>
              <a:t>14/05/2013</a:t>
            </a:fld>
            <a:endParaRPr lang="en-GB" dirty="0">
              <a:solidFill>
                <a:prstClr val="black"/>
              </a:solidFill>
            </a:endParaRPr>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fld id="{E2804285-7189-45C7-AD6B-87B25048AB3D}"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802772918"/>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6"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2"/>
            <a:ext cx="2133600" cy="365125"/>
          </a:xfrm>
          <a:prstGeom prst="rect">
            <a:avLst/>
          </a:prstGeom>
        </p:spPr>
        <p:txBody>
          <a:bodyPr/>
          <a:lstStyle/>
          <a:p>
            <a:fld id="{6715D113-05C7-4DD4-B0B9-7A03A7AF5AEE}" type="datetimeFigureOut">
              <a:rPr lang="en-GB" smtClean="0">
                <a:solidFill>
                  <a:prstClr val="black"/>
                </a:solidFill>
              </a:rPr>
              <a:pPr/>
              <a:t>14/05/2013</a:t>
            </a:fld>
            <a:endParaRPr lang="en-GB" dirty="0">
              <a:solidFill>
                <a:prstClr val="black"/>
              </a:solidFill>
            </a:endParaRPr>
          </a:p>
        </p:txBody>
      </p:sp>
      <p:sp>
        <p:nvSpPr>
          <p:cNvPr id="8" name="Footer Placeholder 7"/>
          <p:cNvSpPr>
            <a:spLocks noGrp="1"/>
          </p:cNvSpPr>
          <p:nvPr>
            <p:ph type="ftr" sz="quarter" idx="11"/>
          </p:nvPr>
        </p:nvSpPr>
        <p:spPr>
          <a:xfrm>
            <a:off x="3124200" y="6356352"/>
            <a:ext cx="2895600" cy="365125"/>
          </a:xfrm>
          <a:prstGeom prst="rect">
            <a:avLst/>
          </a:prstGeom>
        </p:spPr>
        <p:txBody>
          <a:bodyPr/>
          <a:lstStyle/>
          <a:p>
            <a:endParaRPr lang="en-GB" dirty="0">
              <a:solidFill>
                <a:prstClr val="black"/>
              </a:solidFill>
            </a:endParaRPr>
          </a:p>
        </p:txBody>
      </p:sp>
      <p:sp>
        <p:nvSpPr>
          <p:cNvPr id="9" name="Slide Number Placeholder 8"/>
          <p:cNvSpPr>
            <a:spLocks noGrp="1"/>
          </p:cNvSpPr>
          <p:nvPr>
            <p:ph type="sldNum" sz="quarter" idx="12"/>
          </p:nvPr>
        </p:nvSpPr>
        <p:spPr>
          <a:xfrm>
            <a:off x="6553200" y="6356352"/>
            <a:ext cx="2133600" cy="365125"/>
          </a:xfrm>
          <a:prstGeom prst="rect">
            <a:avLst/>
          </a:prstGeom>
        </p:spPr>
        <p:txBody>
          <a:bodyPr/>
          <a:lstStyle/>
          <a:p>
            <a:fld id="{E2804285-7189-45C7-AD6B-87B25048AB3D}"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1853158419"/>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52"/>
            <a:ext cx="2133600" cy="365125"/>
          </a:xfrm>
          <a:prstGeom prst="rect">
            <a:avLst/>
          </a:prstGeom>
        </p:spPr>
        <p:txBody>
          <a:bodyPr/>
          <a:lstStyle/>
          <a:p>
            <a:fld id="{6715D113-05C7-4DD4-B0B9-7A03A7AF5AEE}" type="datetimeFigureOut">
              <a:rPr lang="en-GB" smtClean="0">
                <a:solidFill>
                  <a:prstClr val="black"/>
                </a:solidFill>
              </a:rPr>
              <a:pPr/>
              <a:t>14/05/2013</a:t>
            </a:fld>
            <a:endParaRPr lang="en-GB" dirty="0">
              <a:solidFill>
                <a:prstClr val="black"/>
              </a:solidFill>
            </a:endParaRPr>
          </a:p>
        </p:txBody>
      </p:sp>
      <p:sp>
        <p:nvSpPr>
          <p:cNvPr id="4" name="Footer Placeholder 3"/>
          <p:cNvSpPr>
            <a:spLocks noGrp="1"/>
          </p:cNvSpPr>
          <p:nvPr>
            <p:ph type="ftr" sz="quarter" idx="11"/>
          </p:nvPr>
        </p:nvSpPr>
        <p:spPr>
          <a:xfrm>
            <a:off x="3124200" y="6356352"/>
            <a:ext cx="2895600" cy="365125"/>
          </a:xfrm>
          <a:prstGeom prst="rect">
            <a:avLst/>
          </a:prstGeom>
        </p:spPr>
        <p:txBody>
          <a:bodyPr/>
          <a:lstStyle/>
          <a:p>
            <a:endParaRPr lang="en-GB" dirty="0">
              <a:solidFill>
                <a:prstClr val="black"/>
              </a:solidFill>
            </a:endParaRPr>
          </a:p>
        </p:txBody>
      </p:sp>
      <p:sp>
        <p:nvSpPr>
          <p:cNvPr id="5" name="Slide Number Placeholder 4"/>
          <p:cNvSpPr>
            <a:spLocks noGrp="1"/>
          </p:cNvSpPr>
          <p:nvPr>
            <p:ph type="sldNum" sz="quarter" idx="12"/>
          </p:nvPr>
        </p:nvSpPr>
        <p:spPr>
          <a:xfrm>
            <a:off x="6553200" y="6356352"/>
            <a:ext cx="2133600" cy="365125"/>
          </a:xfrm>
          <a:prstGeom prst="rect">
            <a:avLst/>
          </a:prstGeom>
        </p:spPr>
        <p:txBody>
          <a:bodyPr/>
          <a:lstStyle/>
          <a:p>
            <a:fld id="{E2804285-7189-45C7-AD6B-87B25048AB3D}"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1318122143"/>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2"/>
            <a:ext cx="2133600" cy="365125"/>
          </a:xfrm>
          <a:prstGeom prst="rect">
            <a:avLst/>
          </a:prstGeom>
        </p:spPr>
        <p:txBody>
          <a:bodyPr/>
          <a:lstStyle/>
          <a:p>
            <a:fld id="{6715D113-05C7-4DD4-B0B9-7A03A7AF5AEE}" type="datetimeFigureOut">
              <a:rPr lang="en-GB" smtClean="0">
                <a:solidFill>
                  <a:prstClr val="black"/>
                </a:solidFill>
              </a:rPr>
              <a:pPr/>
              <a:t>14/05/2013</a:t>
            </a:fld>
            <a:endParaRPr lang="en-GB" dirty="0">
              <a:solidFill>
                <a:prstClr val="black"/>
              </a:solidFill>
            </a:endParaRPr>
          </a:p>
        </p:txBody>
      </p:sp>
      <p:sp>
        <p:nvSpPr>
          <p:cNvPr id="3" name="Footer Placeholder 2"/>
          <p:cNvSpPr>
            <a:spLocks noGrp="1"/>
          </p:cNvSpPr>
          <p:nvPr>
            <p:ph type="ftr" sz="quarter" idx="11"/>
          </p:nvPr>
        </p:nvSpPr>
        <p:spPr>
          <a:xfrm>
            <a:off x="3124200" y="6356352"/>
            <a:ext cx="2895600" cy="365125"/>
          </a:xfrm>
          <a:prstGeom prst="rect">
            <a:avLst/>
          </a:prstGeom>
        </p:spPr>
        <p:txBody>
          <a:bodyPr/>
          <a:lstStyle/>
          <a:p>
            <a:endParaRPr lang="en-GB" dirty="0">
              <a:solidFill>
                <a:prstClr val="black"/>
              </a:solidFill>
            </a:endParaRPr>
          </a:p>
        </p:txBody>
      </p:sp>
      <p:sp>
        <p:nvSpPr>
          <p:cNvPr id="4" name="Slide Number Placeholder 3"/>
          <p:cNvSpPr>
            <a:spLocks noGrp="1"/>
          </p:cNvSpPr>
          <p:nvPr>
            <p:ph type="sldNum" sz="quarter" idx="12"/>
          </p:nvPr>
        </p:nvSpPr>
        <p:spPr>
          <a:xfrm>
            <a:off x="6553200" y="6356352"/>
            <a:ext cx="2133600" cy="365125"/>
          </a:xfrm>
          <a:prstGeom prst="rect">
            <a:avLst/>
          </a:prstGeom>
        </p:spPr>
        <p:txBody>
          <a:bodyPr/>
          <a:lstStyle/>
          <a:p>
            <a:fld id="{E2804285-7189-45C7-AD6B-87B25048AB3D}"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1636163717"/>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1" y="273052"/>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2"/>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6715D113-05C7-4DD4-B0B9-7A03A7AF5AEE}" type="datetimeFigureOut">
              <a:rPr lang="en-GB" smtClean="0">
                <a:solidFill>
                  <a:prstClr val="black"/>
                </a:solidFill>
              </a:rPr>
              <a:pPr/>
              <a:t>14/05/2013</a:t>
            </a:fld>
            <a:endParaRPr lang="en-GB" dirty="0">
              <a:solidFill>
                <a:prstClr val="black"/>
              </a:solidFill>
            </a:endParaRPr>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fld id="{E2804285-7189-45C7-AD6B-87B25048AB3D}"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2714349911"/>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6715D113-05C7-4DD4-B0B9-7A03A7AF5AEE}" type="datetimeFigureOut">
              <a:rPr lang="en-GB" smtClean="0">
                <a:solidFill>
                  <a:prstClr val="black"/>
                </a:solidFill>
              </a:rPr>
              <a:pPr/>
              <a:t>14/05/2013</a:t>
            </a:fld>
            <a:endParaRPr lang="en-GB" dirty="0">
              <a:solidFill>
                <a:prstClr val="black"/>
              </a:solidFill>
            </a:endParaRPr>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fld id="{E2804285-7189-45C7-AD6B-87B25048AB3D}"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3722868621"/>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2"/>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6715D113-05C7-4DD4-B0B9-7A03A7AF5AEE}" type="datetimeFigureOut">
              <a:rPr lang="en-GB" smtClean="0">
                <a:solidFill>
                  <a:prstClr val="black"/>
                </a:solidFill>
              </a:rPr>
              <a:pPr/>
              <a:t>14/05/2013</a:t>
            </a:fld>
            <a:endParaRPr lang="en-GB" dirty="0">
              <a:solidFill>
                <a:prstClr val="black"/>
              </a:solidFill>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E2804285-7189-45C7-AD6B-87B25048AB3D}"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1287694155"/>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0"/>
            <a:ext cx="222885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1" y="274640"/>
            <a:ext cx="653415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6715D113-05C7-4DD4-B0B9-7A03A7AF5AEE}" type="datetimeFigureOut">
              <a:rPr lang="en-GB" smtClean="0">
                <a:solidFill>
                  <a:prstClr val="black"/>
                </a:solidFill>
              </a:rPr>
              <a:pPr/>
              <a:t>14/05/2013</a:t>
            </a:fld>
            <a:endParaRPr lang="en-GB" dirty="0">
              <a:solidFill>
                <a:prstClr val="black"/>
              </a:solidFill>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E2804285-7189-45C7-AD6B-87B25048AB3D}"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3438027278"/>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59"/>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009792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3692291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6417920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4"/>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91644246"/>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6930520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97286189"/>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74241760"/>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bg1">
                    <a:lumMod val="50000"/>
                  </a:schemeClr>
                </a:solidFill>
              </a:defRPr>
            </a:lvl1pPr>
          </a:lstStyle>
          <a:p>
            <a:fld id="{A23B2559-A70B-429B-A587-0A44BA87C5DE}" type="datetimeFigureOut">
              <a:rPr lang="en-GB" smtClean="0">
                <a:solidFill>
                  <a:prstClr val="white">
                    <a:lumMod val="50000"/>
                  </a:prstClr>
                </a:solidFill>
              </a:rPr>
              <a:pPr/>
              <a:t>14/05/2013</a:t>
            </a:fld>
            <a:endParaRPr lang="en-GB">
              <a:solidFill>
                <a:prstClr val="white">
                  <a:lumMod val="50000"/>
                </a:prstClr>
              </a:solidFill>
            </a:endParaRPr>
          </a:p>
        </p:txBody>
      </p:sp>
      <p:sp>
        <p:nvSpPr>
          <p:cNvPr id="3" name="Footer Placeholder 2"/>
          <p:cNvSpPr>
            <a:spLocks noGrp="1"/>
          </p:cNvSpPr>
          <p:nvPr>
            <p:ph type="ftr" sz="quarter" idx="11"/>
          </p:nvPr>
        </p:nvSpPr>
        <p:spPr/>
        <p:txBody>
          <a:bodyPr/>
          <a:lstStyle>
            <a:lvl1pPr>
              <a:defRPr>
                <a:solidFill>
                  <a:schemeClr val="bg1">
                    <a:lumMod val="50000"/>
                  </a:schemeClr>
                </a:solidFill>
              </a:defRPr>
            </a:lvl1pPr>
          </a:lstStyle>
          <a:p>
            <a:endParaRPr lang="en-GB">
              <a:solidFill>
                <a:prstClr val="white">
                  <a:lumMod val="50000"/>
                </a:prstClr>
              </a:solidFill>
            </a:endParaRPr>
          </a:p>
        </p:txBody>
      </p:sp>
      <p:sp>
        <p:nvSpPr>
          <p:cNvPr id="4" name="Slide Number Placeholder 3"/>
          <p:cNvSpPr>
            <a:spLocks noGrp="1"/>
          </p:cNvSpPr>
          <p:nvPr>
            <p:ph type="sldNum" sz="quarter" idx="12"/>
          </p:nvPr>
        </p:nvSpPr>
        <p:spPr/>
        <p:txBody>
          <a:bodyPr/>
          <a:lstStyle>
            <a:lvl1pPr>
              <a:defRPr>
                <a:solidFill>
                  <a:schemeClr val="bg1">
                    <a:lumMod val="50000"/>
                  </a:schemeClr>
                </a:solidFill>
              </a:defRPr>
            </a:lvl1pPr>
          </a:lstStyle>
          <a:p>
            <a:fld id="{B287DC5D-B32C-4814-8BB4-5098EB46A09C}" type="slidenum">
              <a:rPr lang="en-GB" smtClean="0">
                <a:solidFill>
                  <a:prstClr val="white">
                    <a:lumMod val="50000"/>
                  </a:prstClr>
                </a:solidFill>
              </a:rPr>
              <a:pPr/>
              <a:t>‹#›</a:t>
            </a:fld>
            <a:endParaRPr lang="en-GB">
              <a:solidFill>
                <a:prstClr val="white">
                  <a:lumMod val="50000"/>
                </a:prstClr>
              </a:solidFill>
            </a:endParaRPr>
          </a:p>
        </p:txBody>
      </p:sp>
      <p:sp>
        <p:nvSpPr>
          <p:cNvPr id="5" name="TextBox 4"/>
          <p:cNvSpPr txBox="1"/>
          <p:nvPr userDrawn="1"/>
        </p:nvSpPr>
        <p:spPr>
          <a:xfrm>
            <a:off x="6948273" y="6381328"/>
            <a:ext cx="1735155" cy="369332"/>
          </a:xfrm>
          <a:prstGeom prst="rect">
            <a:avLst/>
          </a:prstGeom>
          <a:noFill/>
        </p:spPr>
        <p:txBody>
          <a:bodyPr wrap="none" rtlCol="0">
            <a:spAutoFit/>
          </a:bodyPr>
          <a:lstStyle/>
          <a:p>
            <a:r>
              <a:rPr lang="en-GB" dirty="0" smtClean="0">
                <a:solidFill>
                  <a:prstClr val="white">
                    <a:lumMod val="50000"/>
                  </a:prstClr>
                </a:solidFill>
              </a:rPr>
              <a:t>Walter Wuensch</a:t>
            </a:r>
            <a:endParaRPr lang="en-GB" dirty="0">
              <a:solidFill>
                <a:prstClr val="white">
                  <a:lumMod val="50000"/>
                </a:prstClr>
              </a:solidFill>
            </a:endParaRPr>
          </a:p>
        </p:txBody>
      </p:sp>
      <p:sp>
        <p:nvSpPr>
          <p:cNvPr id="6" name="TextBox 5"/>
          <p:cNvSpPr txBox="1"/>
          <p:nvPr userDrawn="1"/>
        </p:nvSpPr>
        <p:spPr>
          <a:xfrm>
            <a:off x="3779914" y="6381328"/>
            <a:ext cx="1562224" cy="369332"/>
          </a:xfrm>
          <a:prstGeom prst="rect">
            <a:avLst/>
          </a:prstGeom>
          <a:noFill/>
        </p:spPr>
        <p:txBody>
          <a:bodyPr wrap="none" rtlCol="0">
            <a:spAutoFit/>
          </a:bodyPr>
          <a:lstStyle/>
          <a:p>
            <a:pPr algn="ctr"/>
            <a:r>
              <a:rPr lang="en-GB" dirty="0" smtClean="0">
                <a:solidFill>
                  <a:prstClr val="white">
                    <a:lumMod val="50000"/>
                  </a:prstClr>
                </a:solidFill>
              </a:rPr>
              <a:t>CLIC workshop</a:t>
            </a:r>
            <a:endParaRPr lang="en-GB" dirty="0">
              <a:solidFill>
                <a:prstClr val="white">
                  <a:lumMod val="50000"/>
                </a:prstClr>
              </a:solidFill>
            </a:endParaRPr>
          </a:p>
        </p:txBody>
      </p:sp>
      <p:sp>
        <p:nvSpPr>
          <p:cNvPr id="7" name="TextBox 6"/>
          <p:cNvSpPr txBox="1"/>
          <p:nvPr userDrawn="1"/>
        </p:nvSpPr>
        <p:spPr>
          <a:xfrm>
            <a:off x="323528" y="6381328"/>
            <a:ext cx="1716688" cy="369332"/>
          </a:xfrm>
          <a:prstGeom prst="rect">
            <a:avLst/>
          </a:prstGeom>
          <a:noFill/>
        </p:spPr>
        <p:txBody>
          <a:bodyPr wrap="none" rtlCol="0">
            <a:spAutoFit/>
          </a:bodyPr>
          <a:lstStyle/>
          <a:p>
            <a:r>
              <a:rPr lang="en-GB" dirty="0" smtClean="0">
                <a:solidFill>
                  <a:prstClr val="white">
                    <a:lumMod val="50000"/>
                  </a:prstClr>
                </a:solidFill>
              </a:rPr>
              <a:t>31 January 2013</a:t>
            </a:r>
            <a:endParaRPr lang="en-GB" dirty="0">
              <a:solidFill>
                <a:prstClr val="white">
                  <a:lumMod val="50000"/>
                </a:prstClr>
              </a:solidFill>
            </a:endParaRPr>
          </a:p>
        </p:txBody>
      </p:sp>
      <p:pic>
        <p:nvPicPr>
          <p:cNvPr id="8" name="Picture 11"/>
          <p:cNvPicPr>
            <a:picLocks noChangeAspect="1" noChangeArrowheads="1"/>
          </p:cNvPicPr>
          <p:nvPr userDrawn="1"/>
        </p:nvPicPr>
        <p:blipFill>
          <a:blip r:embed="rId2" cstate="print"/>
          <a:srcRect/>
          <a:stretch>
            <a:fillRect/>
          </a:stretch>
        </p:blipFill>
        <p:spPr bwMode="auto">
          <a:xfrm>
            <a:off x="35496" y="44624"/>
            <a:ext cx="806450" cy="806450"/>
          </a:xfrm>
          <a:prstGeom prst="rect">
            <a:avLst/>
          </a:prstGeom>
          <a:noFill/>
          <a:ln w="9525">
            <a:noFill/>
            <a:miter lim="800000"/>
            <a:headEnd/>
            <a:tailEnd/>
          </a:ln>
          <a:effectLst/>
        </p:spPr>
      </p:pic>
      <p:pic>
        <p:nvPicPr>
          <p:cNvPr id="9" name="Picture 2" descr="\\CERN\dfs\Workspaces\w\Wuensch\Photographs, logo\artwork\CLIC logos\CLIC-Logo-Color-BB.jpg"/>
          <p:cNvPicPr>
            <a:picLocks noChangeAspect="1" noChangeArrowheads="1"/>
          </p:cNvPicPr>
          <p:nvPr userDrawn="1"/>
        </p:nvPicPr>
        <p:blipFill>
          <a:blip r:embed="rId3" cstate="print">
            <a:clrChange>
              <a:clrFrom>
                <a:srgbClr val="000000"/>
              </a:clrFrom>
              <a:clrTo>
                <a:srgbClr val="000000">
                  <a:alpha val="0"/>
                </a:srgbClr>
              </a:clrTo>
            </a:clrChange>
          </a:blip>
          <a:srcRect/>
          <a:stretch>
            <a:fillRect/>
          </a:stretch>
        </p:blipFill>
        <p:spPr bwMode="auto">
          <a:xfrm>
            <a:off x="8235280" y="0"/>
            <a:ext cx="908720" cy="908720"/>
          </a:xfrm>
          <a:prstGeom prst="rect">
            <a:avLst/>
          </a:prstGeom>
          <a:noFill/>
        </p:spPr>
      </p:pic>
    </p:spTree>
    <p:extLst>
      <p:ext uri="{BB962C8B-B14F-4D97-AF65-F5344CB8AC3E}">
        <p14:creationId xmlns:p14="http://schemas.microsoft.com/office/powerpoint/2010/main" val="762718160"/>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1" y="27308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93808038"/>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77854815"/>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34577640"/>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72"/>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72"/>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326086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96223117"/>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23"/>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14400026"/>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20914572"/>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98"/>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61730860"/>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78340433"/>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68537684"/>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72544705"/>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pic>
        <p:nvPicPr>
          <p:cNvPr id="5" name="Picture 2" descr="G:\Departments\EN\Groups\MME\MM\Metallurgy\MEB-Sigma\MAichele\TD18 KEK-SLAC postmortem inspection\Slice B\TD18_KEK-SLAC_B-DS-42.tif"/>
          <p:cNvPicPr>
            <a:picLocks noChangeAspect="1" noChangeArrowheads="1"/>
          </p:cNvPicPr>
          <p:nvPr userDrawn="1"/>
        </p:nvPicPr>
        <p:blipFill>
          <a:blip r:embed="rId2" cstate="print">
            <a:lum bright="50000" contrast="-75000"/>
          </a:blip>
          <a:srcRect/>
          <a:stretch>
            <a:fillRect/>
          </a:stretch>
        </p:blipFill>
        <p:spPr bwMode="auto">
          <a:xfrm>
            <a:off x="2" y="0"/>
            <a:ext cx="9180512" cy="6858000"/>
          </a:xfrm>
          <a:prstGeom prst="rect">
            <a:avLst/>
          </a:prstGeom>
          <a:noFill/>
        </p:spPr>
      </p:pic>
      <p:pic>
        <p:nvPicPr>
          <p:cNvPr id="8" name="Picture 11"/>
          <p:cNvPicPr>
            <a:picLocks noChangeAspect="1" noChangeArrowheads="1"/>
          </p:cNvPicPr>
          <p:nvPr userDrawn="1"/>
        </p:nvPicPr>
        <p:blipFill>
          <a:blip r:embed="rId3" cstate="print"/>
          <a:srcRect/>
          <a:stretch>
            <a:fillRect/>
          </a:stretch>
        </p:blipFill>
        <p:spPr bwMode="auto">
          <a:xfrm>
            <a:off x="35496" y="44624"/>
            <a:ext cx="806450" cy="806450"/>
          </a:xfrm>
          <a:prstGeom prst="rect">
            <a:avLst/>
          </a:prstGeom>
          <a:noFill/>
          <a:ln w="9525">
            <a:noFill/>
            <a:miter lim="800000"/>
            <a:headEnd/>
            <a:tailEnd/>
          </a:ln>
          <a:effectLst/>
        </p:spPr>
      </p:pic>
      <p:pic>
        <p:nvPicPr>
          <p:cNvPr id="9" name="Picture 2" descr="\\CERN\dfs\Workspaces\w\Wuensch\Photographs, logo\artwork\CLIC logos\CLIC-Logo-Color-BB.jpg"/>
          <p:cNvPicPr>
            <a:picLocks noChangeAspect="1" noChangeArrowheads="1"/>
          </p:cNvPicPr>
          <p:nvPr userDrawn="1"/>
        </p:nvPicPr>
        <p:blipFill>
          <a:blip r:embed="rId4"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8235280" y="0"/>
            <a:ext cx="908720" cy="908720"/>
          </a:xfrm>
          <a:prstGeom prst="rect">
            <a:avLst/>
          </a:prstGeom>
          <a:noFill/>
        </p:spPr>
      </p:pic>
      <p:sp>
        <p:nvSpPr>
          <p:cNvPr id="10" name="TextBox 9"/>
          <p:cNvSpPr txBox="1"/>
          <p:nvPr userDrawn="1"/>
        </p:nvSpPr>
        <p:spPr>
          <a:xfrm>
            <a:off x="52" y="6488668"/>
            <a:ext cx="1867371" cy="369332"/>
          </a:xfrm>
          <a:prstGeom prst="rect">
            <a:avLst/>
          </a:prstGeom>
          <a:noFill/>
        </p:spPr>
        <p:txBody>
          <a:bodyPr wrap="none" rtlCol="0">
            <a:spAutoFit/>
          </a:bodyPr>
          <a:lstStyle/>
          <a:p>
            <a:r>
              <a:rPr lang="en-US" dirty="0" smtClean="0">
                <a:solidFill>
                  <a:prstClr val="white">
                    <a:lumMod val="50000"/>
                  </a:prstClr>
                </a:solidFill>
              </a:rPr>
              <a:t>EPFL presentation</a:t>
            </a:r>
            <a:endParaRPr lang="en-US" dirty="0">
              <a:solidFill>
                <a:prstClr val="white">
                  <a:lumMod val="50000"/>
                </a:prstClr>
              </a:solidFill>
            </a:endParaRPr>
          </a:p>
        </p:txBody>
      </p:sp>
      <p:sp>
        <p:nvSpPr>
          <p:cNvPr id="11" name="TextBox 10"/>
          <p:cNvSpPr txBox="1"/>
          <p:nvPr userDrawn="1"/>
        </p:nvSpPr>
        <p:spPr>
          <a:xfrm>
            <a:off x="3491889" y="6488668"/>
            <a:ext cx="1735155" cy="369332"/>
          </a:xfrm>
          <a:prstGeom prst="rect">
            <a:avLst/>
          </a:prstGeom>
          <a:noFill/>
        </p:spPr>
        <p:txBody>
          <a:bodyPr wrap="none" rtlCol="0">
            <a:spAutoFit/>
          </a:bodyPr>
          <a:lstStyle/>
          <a:p>
            <a:r>
              <a:rPr lang="en-US" dirty="0" smtClean="0">
                <a:solidFill>
                  <a:prstClr val="white">
                    <a:lumMod val="50000"/>
                  </a:prstClr>
                </a:solidFill>
              </a:rPr>
              <a:t>Walter Wuensch</a:t>
            </a:r>
            <a:endParaRPr lang="en-US" dirty="0">
              <a:solidFill>
                <a:prstClr val="white">
                  <a:lumMod val="50000"/>
                </a:prstClr>
              </a:solidFill>
            </a:endParaRPr>
          </a:p>
        </p:txBody>
      </p:sp>
      <p:sp>
        <p:nvSpPr>
          <p:cNvPr id="12" name="TextBox 11"/>
          <p:cNvSpPr txBox="1"/>
          <p:nvPr userDrawn="1"/>
        </p:nvSpPr>
        <p:spPr>
          <a:xfrm>
            <a:off x="7440377" y="6488668"/>
            <a:ext cx="1756571" cy="369332"/>
          </a:xfrm>
          <a:prstGeom prst="rect">
            <a:avLst/>
          </a:prstGeom>
          <a:noFill/>
        </p:spPr>
        <p:txBody>
          <a:bodyPr wrap="none" rtlCol="0">
            <a:spAutoFit/>
          </a:bodyPr>
          <a:lstStyle/>
          <a:p>
            <a:r>
              <a:rPr lang="en-US" dirty="0" smtClean="0">
                <a:solidFill>
                  <a:prstClr val="white">
                    <a:lumMod val="50000"/>
                  </a:prstClr>
                </a:solidFill>
              </a:rPr>
              <a:t>10 October 2011</a:t>
            </a:r>
            <a:endParaRPr lang="en-US" dirty="0">
              <a:solidFill>
                <a:prstClr val="white">
                  <a:lumMod val="50000"/>
                </a:prstClr>
              </a:solidFill>
            </a:endParaRPr>
          </a:p>
        </p:txBody>
      </p:sp>
    </p:spTree>
    <p:extLst>
      <p:ext uri="{BB962C8B-B14F-4D97-AF65-F5344CB8AC3E}">
        <p14:creationId xmlns:p14="http://schemas.microsoft.com/office/powerpoint/2010/main" val="2139708752"/>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4996029"/>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67259663"/>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041245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bg1">
                    <a:lumMod val="50000"/>
                  </a:schemeClr>
                </a:solidFill>
              </a:defRPr>
            </a:lvl1pPr>
          </a:lstStyle>
          <a:p>
            <a:fld id="{A23B2559-A70B-429B-A587-0A44BA87C5DE}" type="datetimeFigureOut">
              <a:rPr lang="en-GB" smtClean="0">
                <a:solidFill>
                  <a:prstClr val="white">
                    <a:lumMod val="50000"/>
                  </a:prstClr>
                </a:solidFill>
              </a:rPr>
              <a:pPr/>
              <a:t>14/05/2013</a:t>
            </a:fld>
            <a:endParaRPr lang="en-GB">
              <a:solidFill>
                <a:prstClr val="white">
                  <a:lumMod val="50000"/>
                </a:prstClr>
              </a:solidFill>
            </a:endParaRPr>
          </a:p>
        </p:txBody>
      </p:sp>
      <p:sp>
        <p:nvSpPr>
          <p:cNvPr id="3" name="Footer Placeholder 2"/>
          <p:cNvSpPr>
            <a:spLocks noGrp="1"/>
          </p:cNvSpPr>
          <p:nvPr>
            <p:ph type="ftr" sz="quarter" idx="11"/>
          </p:nvPr>
        </p:nvSpPr>
        <p:spPr/>
        <p:txBody>
          <a:bodyPr/>
          <a:lstStyle>
            <a:lvl1pPr>
              <a:defRPr>
                <a:solidFill>
                  <a:schemeClr val="bg1">
                    <a:lumMod val="50000"/>
                  </a:schemeClr>
                </a:solidFill>
              </a:defRPr>
            </a:lvl1pPr>
          </a:lstStyle>
          <a:p>
            <a:endParaRPr lang="en-GB">
              <a:solidFill>
                <a:prstClr val="white">
                  <a:lumMod val="50000"/>
                </a:prstClr>
              </a:solidFill>
            </a:endParaRPr>
          </a:p>
        </p:txBody>
      </p:sp>
      <p:sp>
        <p:nvSpPr>
          <p:cNvPr id="4" name="Slide Number Placeholder 3"/>
          <p:cNvSpPr>
            <a:spLocks noGrp="1"/>
          </p:cNvSpPr>
          <p:nvPr>
            <p:ph type="sldNum" sz="quarter" idx="12"/>
          </p:nvPr>
        </p:nvSpPr>
        <p:spPr/>
        <p:txBody>
          <a:bodyPr/>
          <a:lstStyle>
            <a:lvl1pPr>
              <a:defRPr>
                <a:solidFill>
                  <a:schemeClr val="bg1">
                    <a:lumMod val="50000"/>
                  </a:schemeClr>
                </a:solidFill>
              </a:defRPr>
            </a:lvl1pPr>
          </a:lstStyle>
          <a:p>
            <a:fld id="{B287DC5D-B32C-4814-8BB4-5098EB46A09C}" type="slidenum">
              <a:rPr lang="en-GB" smtClean="0">
                <a:solidFill>
                  <a:prstClr val="white">
                    <a:lumMod val="50000"/>
                  </a:prstClr>
                </a:solidFill>
              </a:rPr>
              <a:pPr/>
              <a:t>‹#›</a:t>
            </a:fld>
            <a:endParaRPr lang="en-GB">
              <a:solidFill>
                <a:prstClr val="white">
                  <a:lumMod val="50000"/>
                </a:prstClr>
              </a:solidFill>
            </a:endParaRPr>
          </a:p>
        </p:txBody>
      </p:sp>
      <p:sp>
        <p:nvSpPr>
          <p:cNvPr id="5" name="TextBox 4"/>
          <p:cNvSpPr txBox="1"/>
          <p:nvPr userDrawn="1"/>
        </p:nvSpPr>
        <p:spPr>
          <a:xfrm>
            <a:off x="6948273" y="6381328"/>
            <a:ext cx="1735155" cy="369332"/>
          </a:xfrm>
          <a:prstGeom prst="rect">
            <a:avLst/>
          </a:prstGeom>
          <a:noFill/>
        </p:spPr>
        <p:txBody>
          <a:bodyPr wrap="none" rtlCol="0">
            <a:spAutoFit/>
          </a:bodyPr>
          <a:lstStyle/>
          <a:p>
            <a:r>
              <a:rPr lang="en-GB" dirty="0" smtClean="0">
                <a:solidFill>
                  <a:prstClr val="white">
                    <a:lumMod val="50000"/>
                  </a:prstClr>
                </a:solidFill>
              </a:rPr>
              <a:t>Walter Wuensch</a:t>
            </a:r>
            <a:endParaRPr lang="en-GB" dirty="0">
              <a:solidFill>
                <a:prstClr val="white">
                  <a:lumMod val="50000"/>
                </a:prstClr>
              </a:solidFill>
            </a:endParaRPr>
          </a:p>
        </p:txBody>
      </p:sp>
      <p:sp>
        <p:nvSpPr>
          <p:cNvPr id="6" name="TextBox 5"/>
          <p:cNvSpPr txBox="1"/>
          <p:nvPr userDrawn="1"/>
        </p:nvSpPr>
        <p:spPr>
          <a:xfrm>
            <a:off x="3563888" y="6381328"/>
            <a:ext cx="1830950" cy="369332"/>
          </a:xfrm>
          <a:prstGeom prst="rect">
            <a:avLst/>
          </a:prstGeom>
          <a:noFill/>
        </p:spPr>
        <p:txBody>
          <a:bodyPr wrap="none" rtlCol="0">
            <a:spAutoFit/>
          </a:bodyPr>
          <a:lstStyle/>
          <a:p>
            <a:r>
              <a:rPr lang="en-GB" dirty="0" smtClean="0">
                <a:solidFill>
                  <a:prstClr val="white">
                    <a:lumMod val="50000"/>
                  </a:prstClr>
                </a:solidFill>
              </a:rPr>
              <a:t>IEEE NSS and MIC</a:t>
            </a:r>
            <a:endParaRPr lang="en-GB" dirty="0">
              <a:solidFill>
                <a:prstClr val="white">
                  <a:lumMod val="50000"/>
                </a:prstClr>
              </a:solidFill>
            </a:endParaRPr>
          </a:p>
        </p:txBody>
      </p:sp>
      <p:sp>
        <p:nvSpPr>
          <p:cNvPr id="7" name="TextBox 6"/>
          <p:cNvSpPr txBox="1"/>
          <p:nvPr userDrawn="1"/>
        </p:nvSpPr>
        <p:spPr>
          <a:xfrm>
            <a:off x="323578" y="6381328"/>
            <a:ext cx="1756571" cy="369332"/>
          </a:xfrm>
          <a:prstGeom prst="rect">
            <a:avLst/>
          </a:prstGeom>
          <a:noFill/>
        </p:spPr>
        <p:txBody>
          <a:bodyPr wrap="none" rtlCol="0">
            <a:spAutoFit/>
          </a:bodyPr>
          <a:lstStyle/>
          <a:p>
            <a:r>
              <a:rPr lang="en-GB" dirty="0" smtClean="0">
                <a:solidFill>
                  <a:prstClr val="white">
                    <a:lumMod val="50000"/>
                  </a:prstClr>
                </a:solidFill>
              </a:rPr>
              <a:t>30 October 2012</a:t>
            </a:r>
            <a:endParaRPr lang="en-GB" dirty="0">
              <a:solidFill>
                <a:prstClr val="white">
                  <a:lumMod val="50000"/>
                </a:prstClr>
              </a:solidFill>
            </a:endParaRPr>
          </a:p>
        </p:txBody>
      </p:sp>
      <p:pic>
        <p:nvPicPr>
          <p:cNvPr id="8" name="Picture 11"/>
          <p:cNvPicPr>
            <a:picLocks noChangeAspect="1" noChangeArrowheads="1"/>
          </p:cNvPicPr>
          <p:nvPr userDrawn="1"/>
        </p:nvPicPr>
        <p:blipFill>
          <a:blip r:embed="rId2" cstate="print"/>
          <a:srcRect/>
          <a:stretch>
            <a:fillRect/>
          </a:stretch>
        </p:blipFill>
        <p:spPr bwMode="auto">
          <a:xfrm>
            <a:off x="35496" y="44624"/>
            <a:ext cx="806450" cy="806450"/>
          </a:xfrm>
          <a:prstGeom prst="rect">
            <a:avLst/>
          </a:prstGeom>
          <a:noFill/>
          <a:ln w="9525">
            <a:noFill/>
            <a:miter lim="800000"/>
            <a:headEnd/>
            <a:tailEnd/>
          </a:ln>
          <a:effectLst/>
        </p:spPr>
      </p:pic>
      <p:pic>
        <p:nvPicPr>
          <p:cNvPr id="9" name="Picture 2" descr="\\CERN\dfs\Workspaces\w\Wuensch\Photographs, logo\artwork\CLIC logos\CLIC-Logo-Color-BB.jpg"/>
          <p:cNvPicPr>
            <a:picLocks noChangeAspect="1" noChangeArrowheads="1"/>
          </p:cNvPicPr>
          <p:nvPr userDrawn="1"/>
        </p:nvPicPr>
        <p:blipFill>
          <a:blip r:embed="rId3" cstate="print">
            <a:clrChange>
              <a:clrFrom>
                <a:srgbClr val="000000"/>
              </a:clrFrom>
              <a:clrTo>
                <a:srgbClr val="000000">
                  <a:alpha val="0"/>
                </a:srgbClr>
              </a:clrTo>
            </a:clrChange>
          </a:blip>
          <a:srcRect/>
          <a:stretch>
            <a:fillRect/>
          </a:stretch>
        </p:blipFill>
        <p:spPr bwMode="auto">
          <a:xfrm>
            <a:off x="8235280" y="0"/>
            <a:ext cx="908720" cy="908720"/>
          </a:xfrm>
          <a:prstGeom prst="rect">
            <a:avLst/>
          </a:prstGeom>
          <a:noFill/>
        </p:spPr>
      </p:pic>
    </p:spTree>
    <p:extLst>
      <p:ext uri="{BB962C8B-B14F-4D97-AF65-F5344CB8AC3E}">
        <p14:creationId xmlns:p14="http://schemas.microsoft.com/office/powerpoint/2010/main" val="547408697"/>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99143352"/>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581825E-D78D-482A-9579-1867B01DC5A7}"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99786448"/>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81825E-D78D-482A-9579-1867B01DC5A7}"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26933476"/>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81825E-D78D-482A-9579-1867B01DC5A7}"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01654976"/>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581825E-D78D-482A-9579-1867B01DC5A7}" type="datetimeFigureOut">
              <a:rPr lang="en-US" smtClean="0">
                <a:solidFill>
                  <a:prstClr val="black">
                    <a:tint val="75000"/>
                  </a:prstClr>
                </a:solidFill>
              </a:rPr>
              <a:pPr/>
              <a:t>5/14/2013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39532888"/>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581825E-D78D-482A-9579-1867B01DC5A7}" type="datetimeFigureOut">
              <a:rPr lang="en-US" smtClean="0">
                <a:solidFill>
                  <a:prstClr val="black">
                    <a:tint val="75000"/>
                  </a:prstClr>
                </a:solidFill>
              </a:rPr>
              <a:pPr/>
              <a:t>5/14/2013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98873456"/>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581825E-D78D-482A-9579-1867B01DC5A7}" type="datetimeFigureOut">
              <a:rPr lang="en-US" smtClean="0">
                <a:solidFill>
                  <a:prstClr val="black">
                    <a:tint val="75000"/>
                  </a:prstClr>
                </a:solidFill>
              </a:rPr>
              <a:pPr/>
              <a:t>5/14/2013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85648852"/>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13" name="Picture 2" descr="G:\Departments\EN\Groups\MME\MM\Metallurgy\MEB-Sigma\MAichele\TD18 KEK-SLAC postmortem inspection\Slice B\TD18_KEK-SLAC_B-DS-42.tif"/>
          <p:cNvPicPr>
            <a:picLocks noChangeAspect="1" noChangeArrowheads="1"/>
          </p:cNvPicPr>
          <p:nvPr userDrawn="1"/>
        </p:nvPicPr>
        <p:blipFill>
          <a:blip r:embed="rId2" cstate="print">
            <a:lum bright="50000" contrast="-75000"/>
          </a:blip>
          <a:srcRect l="18756" b="19078"/>
          <a:stretch>
            <a:fillRect/>
          </a:stretch>
        </p:blipFill>
        <p:spPr bwMode="auto">
          <a:xfrm>
            <a:off x="0" y="0"/>
            <a:ext cx="9180512" cy="6858000"/>
          </a:xfrm>
          <a:prstGeom prst="rect">
            <a:avLst/>
          </a:prstGeom>
          <a:noFill/>
        </p:spPr>
      </p:pic>
      <p:sp>
        <p:nvSpPr>
          <p:cNvPr id="2" name="Date Placeholder 1"/>
          <p:cNvSpPr>
            <a:spLocks noGrp="1"/>
          </p:cNvSpPr>
          <p:nvPr>
            <p:ph type="dt" sz="half" idx="10"/>
          </p:nvPr>
        </p:nvSpPr>
        <p:spPr/>
        <p:txBody>
          <a:bodyPr/>
          <a:lstStyle/>
          <a:p>
            <a:fld id="{E581825E-D78D-482A-9579-1867B01DC5A7}" type="datetimeFigureOut">
              <a:rPr lang="en-US" smtClean="0">
                <a:solidFill>
                  <a:prstClr val="black">
                    <a:tint val="75000"/>
                  </a:prstClr>
                </a:solidFill>
              </a:rPr>
              <a:pPr/>
              <a:t>5/14/2013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pic>
        <p:nvPicPr>
          <p:cNvPr id="6" name="Picture 11"/>
          <p:cNvPicPr>
            <a:picLocks noChangeAspect="1" noChangeArrowheads="1"/>
          </p:cNvPicPr>
          <p:nvPr userDrawn="1"/>
        </p:nvPicPr>
        <p:blipFill>
          <a:blip r:embed="rId3" cstate="print"/>
          <a:srcRect/>
          <a:stretch>
            <a:fillRect/>
          </a:stretch>
        </p:blipFill>
        <p:spPr bwMode="auto">
          <a:xfrm>
            <a:off x="35496" y="44624"/>
            <a:ext cx="806450" cy="806450"/>
          </a:xfrm>
          <a:prstGeom prst="rect">
            <a:avLst/>
          </a:prstGeom>
          <a:noFill/>
          <a:ln w="9525">
            <a:noFill/>
            <a:miter lim="800000"/>
            <a:headEnd/>
            <a:tailEnd/>
          </a:ln>
          <a:effectLst/>
        </p:spPr>
      </p:pic>
      <p:pic>
        <p:nvPicPr>
          <p:cNvPr id="9" name="Picture 2" descr="\\CERN\dfs\Workspaces\w\Wuensch\Photographs, logo\artwork\CLIC logos\CLIC-Logo-Color-BB.jpg"/>
          <p:cNvPicPr>
            <a:picLocks noChangeAspect="1" noChangeArrowheads="1"/>
          </p:cNvPicPr>
          <p:nvPr userDrawn="1"/>
        </p:nvPicPr>
        <p:blipFill>
          <a:blip r:embed="rId4" cstate="print">
            <a:clrChange>
              <a:clrFrom>
                <a:srgbClr val="000000"/>
              </a:clrFrom>
              <a:clrTo>
                <a:srgbClr val="000000">
                  <a:alpha val="0"/>
                </a:srgbClr>
              </a:clrTo>
            </a:clrChange>
          </a:blip>
          <a:srcRect/>
          <a:stretch>
            <a:fillRect/>
          </a:stretch>
        </p:blipFill>
        <p:spPr bwMode="auto">
          <a:xfrm>
            <a:off x="8235280" y="0"/>
            <a:ext cx="908720" cy="908720"/>
          </a:xfrm>
          <a:prstGeom prst="rect">
            <a:avLst/>
          </a:prstGeom>
          <a:noFill/>
        </p:spPr>
      </p:pic>
      <p:sp>
        <p:nvSpPr>
          <p:cNvPr id="10" name="TextBox 9"/>
          <p:cNvSpPr txBox="1"/>
          <p:nvPr userDrawn="1"/>
        </p:nvSpPr>
        <p:spPr>
          <a:xfrm>
            <a:off x="6" y="6488668"/>
            <a:ext cx="1414554" cy="369332"/>
          </a:xfrm>
          <a:prstGeom prst="rect">
            <a:avLst/>
          </a:prstGeom>
          <a:noFill/>
        </p:spPr>
        <p:txBody>
          <a:bodyPr wrap="none" rtlCol="0">
            <a:spAutoFit/>
          </a:bodyPr>
          <a:lstStyle/>
          <a:p>
            <a:r>
              <a:rPr lang="en-US" dirty="0" smtClean="0">
                <a:solidFill>
                  <a:prstClr val="white">
                    <a:lumMod val="50000"/>
                  </a:prstClr>
                </a:solidFill>
              </a:rPr>
              <a:t>CLIC meeting</a:t>
            </a:r>
            <a:endParaRPr lang="en-US" dirty="0">
              <a:solidFill>
                <a:prstClr val="white">
                  <a:lumMod val="50000"/>
                </a:prstClr>
              </a:solidFill>
            </a:endParaRPr>
          </a:p>
        </p:txBody>
      </p:sp>
      <p:sp>
        <p:nvSpPr>
          <p:cNvPr id="11" name="TextBox 10"/>
          <p:cNvSpPr txBox="1"/>
          <p:nvPr userDrawn="1"/>
        </p:nvSpPr>
        <p:spPr>
          <a:xfrm>
            <a:off x="3491886" y="6488668"/>
            <a:ext cx="1735155" cy="369332"/>
          </a:xfrm>
          <a:prstGeom prst="rect">
            <a:avLst/>
          </a:prstGeom>
          <a:noFill/>
        </p:spPr>
        <p:txBody>
          <a:bodyPr wrap="none" rtlCol="0">
            <a:spAutoFit/>
          </a:bodyPr>
          <a:lstStyle/>
          <a:p>
            <a:r>
              <a:rPr lang="en-US" dirty="0" smtClean="0">
                <a:solidFill>
                  <a:prstClr val="white">
                    <a:lumMod val="50000"/>
                  </a:prstClr>
                </a:solidFill>
              </a:rPr>
              <a:t>Walter Wuensch</a:t>
            </a:r>
            <a:endParaRPr lang="en-US" dirty="0">
              <a:solidFill>
                <a:prstClr val="white">
                  <a:lumMod val="50000"/>
                </a:prstClr>
              </a:solidFill>
            </a:endParaRPr>
          </a:p>
        </p:txBody>
      </p:sp>
      <p:sp>
        <p:nvSpPr>
          <p:cNvPr id="12" name="TextBox 11"/>
          <p:cNvSpPr txBox="1"/>
          <p:nvPr userDrawn="1"/>
        </p:nvSpPr>
        <p:spPr>
          <a:xfrm>
            <a:off x="7860764" y="6488668"/>
            <a:ext cx="1283236" cy="369332"/>
          </a:xfrm>
          <a:prstGeom prst="rect">
            <a:avLst/>
          </a:prstGeom>
          <a:noFill/>
        </p:spPr>
        <p:txBody>
          <a:bodyPr wrap="none" rtlCol="0">
            <a:spAutoFit/>
          </a:bodyPr>
          <a:lstStyle/>
          <a:p>
            <a:r>
              <a:rPr lang="en-US" dirty="0" smtClean="0">
                <a:solidFill>
                  <a:prstClr val="white">
                    <a:lumMod val="50000"/>
                  </a:prstClr>
                </a:solidFill>
              </a:rPr>
              <a:t>6 May 2011</a:t>
            </a:r>
            <a:endParaRPr lang="en-US" dirty="0">
              <a:solidFill>
                <a:prstClr val="white">
                  <a:lumMod val="50000"/>
                </a:prstClr>
              </a:solidFill>
            </a:endParaRPr>
          </a:p>
        </p:txBody>
      </p:sp>
    </p:spTree>
    <p:extLst>
      <p:ext uri="{BB962C8B-B14F-4D97-AF65-F5344CB8AC3E}">
        <p14:creationId xmlns:p14="http://schemas.microsoft.com/office/powerpoint/2010/main" val="3491150200"/>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6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81825E-D78D-482A-9579-1867B01DC5A7}" type="datetimeFigureOut">
              <a:rPr lang="en-US" smtClean="0">
                <a:solidFill>
                  <a:prstClr val="black">
                    <a:tint val="75000"/>
                  </a:prstClr>
                </a:solidFill>
              </a:rPr>
              <a:pPr/>
              <a:t>5/14/2013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41051195"/>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81825E-D78D-482A-9579-1867B01DC5A7}" type="datetimeFigureOut">
              <a:rPr lang="en-US" smtClean="0">
                <a:solidFill>
                  <a:prstClr val="black">
                    <a:tint val="75000"/>
                  </a:prstClr>
                </a:solidFill>
              </a:rPr>
              <a:pPr/>
              <a:t>5/14/2013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064299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1" y="2731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97147344"/>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81825E-D78D-482A-9579-1867B01DC5A7}"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13043588"/>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5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5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81825E-D78D-482A-9579-1867B01DC5A7}"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54892776"/>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94728718"/>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61952272"/>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83250313"/>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31210331"/>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96865557"/>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02382936"/>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11861174"/>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43183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3B2559-A70B-429B-A587-0A44BA87C5DE}" type="datetimeFigureOut">
              <a:rPr lang="en-GB" smtClean="0"/>
              <a:pPr/>
              <a:t>14/05/2013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87DC5D-B32C-4814-8BB4-5098EB46A09C}" type="slidenum">
              <a:rPr lang="en-GB" smtClean="0"/>
              <a:pPr/>
              <a:t>‹#›</a:t>
            </a:fld>
            <a:endParaRPr lang="en-GB"/>
          </a:p>
        </p:txBody>
      </p:sp>
    </p:spTree>
    <p:extLst>
      <p:ext uri="{BB962C8B-B14F-4D97-AF65-F5344CB8AC3E}">
        <p14:creationId xmlns:p14="http://schemas.microsoft.com/office/powerpoint/2010/main" val="15309905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23709049"/>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20658141"/>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38035546"/>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515361902"/>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181211C-1C07-4D04-B0EB-C924F886085D}" type="datetime1">
              <a:rPr lang="en-GB" smtClean="0">
                <a:solidFill>
                  <a:prstClr val="black">
                    <a:tint val="75000"/>
                  </a:prstClr>
                </a:solidFill>
              </a:rPr>
              <a:pPr/>
              <a:t>14/05/2013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28674F-3DD6-4A39-89C7-6094E38B346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188777798"/>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D26FFBE-63FA-472F-A454-37244CA07F55}" type="datetime1">
              <a:rPr lang="en-GB" smtClean="0">
                <a:solidFill>
                  <a:prstClr val="black">
                    <a:tint val="75000"/>
                  </a:prstClr>
                </a:solidFill>
              </a:rPr>
              <a:pPr/>
              <a:t>14/05/2013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28674F-3DD6-4A39-89C7-6094E38B346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124246508"/>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1CEB0B-8C1B-4EDA-A992-22100E74C94E}" type="datetime1">
              <a:rPr lang="en-GB" smtClean="0">
                <a:solidFill>
                  <a:prstClr val="black">
                    <a:tint val="75000"/>
                  </a:prstClr>
                </a:solidFill>
              </a:rPr>
              <a:pPr/>
              <a:t>14/05/2013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28674F-3DD6-4A39-89C7-6094E38B346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882344985"/>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B6FFD0C-1939-4698-9497-DB9FB0D615EF}" type="datetime1">
              <a:rPr lang="en-GB" smtClean="0">
                <a:solidFill>
                  <a:prstClr val="black">
                    <a:tint val="75000"/>
                  </a:prstClr>
                </a:solidFill>
              </a:rPr>
              <a:pPr/>
              <a:t>14/05/2013</a:t>
            </a:fld>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528674F-3DD6-4A39-89C7-6094E38B346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334203891"/>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F0ACD95-0811-4579-9324-3F186546BF25}" type="datetime1">
              <a:rPr lang="en-GB" smtClean="0">
                <a:solidFill>
                  <a:prstClr val="black">
                    <a:tint val="75000"/>
                  </a:prstClr>
                </a:solidFill>
              </a:rPr>
              <a:pPr/>
              <a:t>14/05/2013</a:t>
            </a:fld>
            <a:endParaRPr lang="en-GB"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GB"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5528674F-3DD6-4A39-89C7-6094E38B346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50738366"/>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4FEED01-647E-442F-AAB3-F62C76FDCA01}" type="datetime1">
              <a:rPr lang="en-GB" smtClean="0">
                <a:solidFill>
                  <a:prstClr val="black">
                    <a:tint val="75000"/>
                  </a:prstClr>
                </a:solidFill>
              </a:rPr>
              <a:pPr/>
              <a:t>14/05/2013</a:t>
            </a:fld>
            <a:endParaRPr lang="en-GB"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5528674F-3DD6-4A39-89C7-6094E38B346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125697567"/>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CCDCC7-EEC4-4547-8831-CD1E87248D59}" type="datetime1">
              <a:rPr lang="en-GB" smtClean="0">
                <a:solidFill>
                  <a:prstClr val="black">
                    <a:tint val="75000"/>
                  </a:prstClr>
                </a:solidFill>
              </a:rPr>
              <a:pPr/>
              <a:t>14/05/2013</a:t>
            </a:fld>
            <a:endParaRPr lang="en-GB"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GB"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5528674F-3DD6-4A39-89C7-6094E38B346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4875706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71314669"/>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5F29A6-FA76-41F7-A88C-80ED68750804}" type="datetime1">
              <a:rPr lang="en-GB" smtClean="0">
                <a:solidFill>
                  <a:prstClr val="black">
                    <a:tint val="75000"/>
                  </a:prstClr>
                </a:solidFill>
              </a:rPr>
              <a:pPr/>
              <a:t>14/05/2013</a:t>
            </a:fld>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528674F-3DD6-4A39-89C7-6094E38B346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321518799"/>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943637-DAFE-4250-BFEE-C89EB5A5A468}" type="datetime1">
              <a:rPr lang="en-GB" smtClean="0">
                <a:solidFill>
                  <a:prstClr val="black">
                    <a:tint val="75000"/>
                  </a:prstClr>
                </a:solidFill>
              </a:rPr>
              <a:pPr/>
              <a:t>14/05/2013</a:t>
            </a:fld>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528674F-3DD6-4A39-89C7-6094E38B346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396387688"/>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FB3D57C-27D6-430D-824A-3F9E5505C160}" type="datetime1">
              <a:rPr lang="en-GB" smtClean="0">
                <a:solidFill>
                  <a:prstClr val="black">
                    <a:tint val="75000"/>
                  </a:prstClr>
                </a:solidFill>
              </a:rPr>
              <a:pPr/>
              <a:t>14/05/2013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28674F-3DD6-4A39-89C7-6094E38B346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59390840"/>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3216D4D-E0B4-46E4-8CCB-9BB0B8B37A45}" type="datetime1">
              <a:rPr lang="en-GB" smtClean="0">
                <a:solidFill>
                  <a:prstClr val="black">
                    <a:tint val="75000"/>
                  </a:prstClr>
                </a:solidFill>
              </a:rPr>
              <a:pPr/>
              <a:t>14/05/2013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28674F-3DD6-4A39-89C7-6094E38B346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063447392"/>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555B284-902A-42B6-8877-35A9CB18A3DB}"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26CE247-6602-4739-B55A-23E214BB09A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30967413"/>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55B284-902A-42B6-8877-35A9CB18A3DB}"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26CE247-6602-4739-B55A-23E214BB09A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71137597"/>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55B284-902A-42B6-8877-35A9CB18A3DB}"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26CE247-6602-4739-B55A-23E214BB09A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31812880"/>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555B284-902A-42B6-8877-35A9CB18A3DB}" type="datetimeFigureOut">
              <a:rPr lang="en-US" smtClean="0">
                <a:solidFill>
                  <a:prstClr val="black">
                    <a:tint val="75000"/>
                  </a:prstClr>
                </a:solidFill>
              </a:rPr>
              <a:pPr/>
              <a:t>5/14/2013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26CE247-6602-4739-B55A-23E214BB09A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498087"/>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555B284-902A-42B6-8877-35A9CB18A3DB}" type="datetimeFigureOut">
              <a:rPr lang="en-US" smtClean="0">
                <a:solidFill>
                  <a:prstClr val="black">
                    <a:tint val="75000"/>
                  </a:prstClr>
                </a:solidFill>
              </a:rPr>
              <a:pPr/>
              <a:t>5/14/2013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526CE247-6602-4739-B55A-23E214BB09A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87364846"/>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555B284-902A-42B6-8877-35A9CB18A3DB}" type="datetimeFigureOut">
              <a:rPr lang="en-US" smtClean="0">
                <a:solidFill>
                  <a:prstClr val="black">
                    <a:tint val="75000"/>
                  </a:prstClr>
                </a:solidFill>
              </a:rPr>
              <a:pPr/>
              <a:t>5/14/2013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26CE247-6602-4739-B55A-23E214BB09A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300445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7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7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78151920"/>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55B284-902A-42B6-8877-35A9CB18A3DB}" type="datetimeFigureOut">
              <a:rPr lang="en-US" smtClean="0">
                <a:solidFill>
                  <a:prstClr val="black">
                    <a:tint val="75000"/>
                  </a:prstClr>
                </a:solidFill>
              </a:rPr>
              <a:pPr/>
              <a:t>5/14/2013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526CE247-6602-4739-B55A-23E214BB09A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4814693"/>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55B284-902A-42B6-8877-35A9CB18A3DB}" type="datetimeFigureOut">
              <a:rPr lang="en-US" smtClean="0">
                <a:solidFill>
                  <a:prstClr val="black">
                    <a:tint val="75000"/>
                  </a:prstClr>
                </a:solidFill>
              </a:rPr>
              <a:pPr/>
              <a:t>5/14/2013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26CE247-6602-4739-B55A-23E214BB09A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15605395"/>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55B284-902A-42B6-8877-35A9CB18A3DB}" type="datetimeFigureOut">
              <a:rPr lang="en-US" smtClean="0">
                <a:solidFill>
                  <a:prstClr val="black">
                    <a:tint val="75000"/>
                  </a:prstClr>
                </a:solidFill>
              </a:rPr>
              <a:pPr/>
              <a:t>5/14/2013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26CE247-6602-4739-B55A-23E214BB09A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24325270"/>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55B284-902A-42B6-8877-35A9CB18A3DB}"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26CE247-6602-4739-B55A-23E214BB09A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45011389"/>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55B284-902A-42B6-8877-35A9CB18A3DB}"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26CE247-6602-4739-B55A-23E214BB09A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74994772"/>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1"/>
            <a:ext cx="2133600" cy="365125"/>
          </a:xfrm>
          <a:prstGeom prst="rect">
            <a:avLst/>
          </a:prstGeom>
        </p:spPr>
        <p:txBody>
          <a:bodyPr/>
          <a:lstStyle>
            <a:lvl1pPr fontAlgn="auto">
              <a:spcBef>
                <a:spcPts val="0"/>
              </a:spcBef>
              <a:spcAft>
                <a:spcPts val="0"/>
              </a:spcAft>
              <a:defRPr>
                <a:latin typeface="+mn-lt"/>
              </a:defRPr>
            </a:lvl1pPr>
          </a:lstStyle>
          <a:p>
            <a:pPr>
              <a:defRPr/>
            </a:pPr>
            <a:fld id="{2CD75723-7365-4AAA-8191-0610F4D1E22B}" type="datetimeFigureOut">
              <a:rPr lang="en-GB">
                <a:solidFill>
                  <a:prstClr val="black"/>
                </a:solidFill>
              </a:rPr>
              <a:pPr>
                <a:defRPr/>
              </a:pPr>
              <a:t>14/05/2013</a:t>
            </a:fld>
            <a:endParaRPr lang="en-GB">
              <a:solidFill>
                <a:prstClr val="black"/>
              </a:solidFill>
            </a:endParaRPr>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lvl1pPr fontAlgn="auto">
              <a:spcBef>
                <a:spcPts val="0"/>
              </a:spcBef>
              <a:spcAft>
                <a:spcPts val="0"/>
              </a:spcAft>
              <a:defRPr>
                <a:latin typeface="+mn-lt"/>
              </a:defRPr>
            </a:lvl1pPr>
          </a:lstStyle>
          <a:p>
            <a:pPr>
              <a:defRPr/>
            </a:pPr>
            <a:fld id="{431BC837-F24D-4E2F-A156-A66335636430}"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511224295"/>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2"/>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1"/>
            <a:ext cx="2133600" cy="365125"/>
          </a:xfrm>
          <a:prstGeom prst="rect">
            <a:avLst/>
          </a:prstGeom>
        </p:spPr>
        <p:txBody>
          <a:bodyPr/>
          <a:lstStyle>
            <a:lvl1pPr fontAlgn="auto">
              <a:spcBef>
                <a:spcPts val="0"/>
              </a:spcBef>
              <a:spcAft>
                <a:spcPts val="0"/>
              </a:spcAft>
              <a:defRPr>
                <a:latin typeface="+mn-lt"/>
              </a:defRPr>
            </a:lvl1pPr>
          </a:lstStyle>
          <a:p>
            <a:pPr>
              <a:defRPr/>
            </a:pPr>
            <a:fld id="{F224C3F2-6F47-4D24-9910-8A3CE11EF04F}" type="datetimeFigureOut">
              <a:rPr lang="en-GB">
                <a:solidFill>
                  <a:prstClr val="black"/>
                </a:solidFill>
              </a:rPr>
              <a:pPr>
                <a:defRPr/>
              </a:pPr>
              <a:t>14/05/2013</a:t>
            </a:fld>
            <a:endParaRPr lang="en-GB">
              <a:solidFill>
                <a:prstClr val="black"/>
              </a:solidFill>
            </a:endParaRPr>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lvl1pPr fontAlgn="auto">
              <a:spcBef>
                <a:spcPts val="0"/>
              </a:spcBef>
              <a:spcAft>
                <a:spcPts val="0"/>
              </a:spcAft>
              <a:defRPr>
                <a:latin typeface="+mn-lt"/>
              </a:defRPr>
            </a:lvl1pPr>
          </a:lstStyle>
          <a:p>
            <a:pPr>
              <a:defRPr/>
            </a:pPr>
            <a:fld id="{C81FAF44-9D52-443B-889D-05DACA991E03}"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039036748"/>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1"/>
            <a:ext cx="2133600" cy="365125"/>
          </a:xfrm>
          <a:prstGeom prst="rect">
            <a:avLst/>
          </a:prstGeom>
        </p:spPr>
        <p:txBody>
          <a:bodyPr/>
          <a:lstStyle>
            <a:lvl1pPr fontAlgn="auto">
              <a:spcBef>
                <a:spcPts val="0"/>
              </a:spcBef>
              <a:spcAft>
                <a:spcPts val="0"/>
              </a:spcAft>
              <a:defRPr>
                <a:latin typeface="+mn-lt"/>
              </a:defRPr>
            </a:lvl1pPr>
          </a:lstStyle>
          <a:p>
            <a:pPr>
              <a:defRPr/>
            </a:pPr>
            <a:fld id="{86DE85AE-A185-49CD-803B-ED6EDF7B21FD}" type="datetimeFigureOut">
              <a:rPr lang="en-GB">
                <a:solidFill>
                  <a:prstClr val="black"/>
                </a:solidFill>
              </a:rPr>
              <a:pPr>
                <a:defRPr/>
              </a:pPr>
              <a:t>14/05/2013</a:t>
            </a:fld>
            <a:endParaRPr lang="en-GB">
              <a:solidFill>
                <a:prstClr val="black"/>
              </a:solidFill>
            </a:endParaRPr>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lvl1pPr fontAlgn="auto">
              <a:spcBef>
                <a:spcPts val="0"/>
              </a:spcBef>
              <a:spcAft>
                <a:spcPts val="0"/>
              </a:spcAft>
              <a:defRPr>
                <a:latin typeface="+mn-lt"/>
              </a:defRPr>
            </a:lvl1pPr>
          </a:lstStyle>
          <a:p>
            <a:pPr>
              <a:defRPr/>
            </a:pPr>
            <a:fld id="{154D51E7-1EC6-4A25-9612-3EACA2DA7E72}"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3600443613"/>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2"/>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600202"/>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351"/>
            <a:ext cx="2133600" cy="365125"/>
          </a:xfrm>
          <a:prstGeom prst="rect">
            <a:avLst/>
          </a:prstGeom>
        </p:spPr>
        <p:txBody>
          <a:bodyPr/>
          <a:lstStyle>
            <a:lvl1pPr fontAlgn="auto">
              <a:spcBef>
                <a:spcPts val="0"/>
              </a:spcBef>
              <a:spcAft>
                <a:spcPts val="0"/>
              </a:spcAft>
              <a:defRPr>
                <a:latin typeface="+mn-lt"/>
              </a:defRPr>
            </a:lvl1pPr>
          </a:lstStyle>
          <a:p>
            <a:pPr>
              <a:defRPr/>
            </a:pPr>
            <a:fld id="{6A14601F-B1B4-4FA7-BA9C-8EC68E700367}" type="datetimeFigureOut">
              <a:rPr lang="en-GB">
                <a:solidFill>
                  <a:prstClr val="black"/>
                </a:solidFill>
              </a:rPr>
              <a:pPr>
                <a:defRPr/>
              </a:pPr>
              <a:t>14/05/2013</a:t>
            </a:fld>
            <a:endParaRPr lang="en-GB">
              <a:solidFill>
                <a:prstClr val="black"/>
              </a:solidFill>
            </a:endParaRPr>
          </a:p>
        </p:txBody>
      </p:sp>
      <p:sp>
        <p:nvSpPr>
          <p:cNvPr id="6" name="Footer Placeholder 5"/>
          <p:cNvSpPr>
            <a:spLocks noGrp="1"/>
          </p:cNvSpPr>
          <p:nvPr>
            <p:ph type="ftr" sz="quarter" idx="11"/>
          </p:nvPr>
        </p:nvSpPr>
        <p:spPr>
          <a:xfrm>
            <a:off x="3124200" y="635635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7" name="Slide Number Placeholder 6"/>
          <p:cNvSpPr>
            <a:spLocks noGrp="1"/>
          </p:cNvSpPr>
          <p:nvPr>
            <p:ph type="sldNum" sz="quarter" idx="12"/>
          </p:nvPr>
        </p:nvSpPr>
        <p:spPr>
          <a:xfrm>
            <a:off x="6553200" y="6356351"/>
            <a:ext cx="2133600" cy="365125"/>
          </a:xfrm>
          <a:prstGeom prst="rect">
            <a:avLst/>
          </a:prstGeom>
        </p:spPr>
        <p:txBody>
          <a:bodyPr/>
          <a:lstStyle>
            <a:lvl1pPr fontAlgn="auto">
              <a:spcBef>
                <a:spcPts val="0"/>
              </a:spcBef>
              <a:spcAft>
                <a:spcPts val="0"/>
              </a:spcAft>
              <a:defRPr>
                <a:latin typeface="+mn-lt"/>
              </a:defRPr>
            </a:lvl1pPr>
          </a:lstStyle>
          <a:p>
            <a:pPr>
              <a:defRPr/>
            </a:pPr>
            <a:fld id="{A3941EDB-91B7-4A3D-906E-E35B82EA293A}"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613144299"/>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6"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1"/>
            <a:ext cx="2133600" cy="365125"/>
          </a:xfrm>
          <a:prstGeom prst="rect">
            <a:avLst/>
          </a:prstGeom>
        </p:spPr>
        <p:txBody>
          <a:bodyPr/>
          <a:lstStyle>
            <a:lvl1pPr fontAlgn="auto">
              <a:spcBef>
                <a:spcPts val="0"/>
              </a:spcBef>
              <a:spcAft>
                <a:spcPts val="0"/>
              </a:spcAft>
              <a:defRPr>
                <a:latin typeface="+mn-lt"/>
              </a:defRPr>
            </a:lvl1pPr>
          </a:lstStyle>
          <a:p>
            <a:pPr>
              <a:defRPr/>
            </a:pPr>
            <a:fld id="{BE669838-FC49-4041-A3D9-31ADFC591868}" type="datetimeFigureOut">
              <a:rPr lang="en-GB">
                <a:solidFill>
                  <a:prstClr val="black"/>
                </a:solidFill>
              </a:rPr>
              <a:pPr>
                <a:defRPr/>
              </a:pPr>
              <a:t>14/05/2013</a:t>
            </a:fld>
            <a:endParaRPr lang="en-GB">
              <a:solidFill>
                <a:prstClr val="black"/>
              </a:solidFill>
            </a:endParaRPr>
          </a:p>
        </p:txBody>
      </p:sp>
      <p:sp>
        <p:nvSpPr>
          <p:cNvPr id="8" name="Footer Placeholder 7"/>
          <p:cNvSpPr>
            <a:spLocks noGrp="1"/>
          </p:cNvSpPr>
          <p:nvPr>
            <p:ph type="ftr" sz="quarter" idx="11"/>
          </p:nvPr>
        </p:nvSpPr>
        <p:spPr>
          <a:xfrm>
            <a:off x="3124200" y="635635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9" name="Slide Number Placeholder 8"/>
          <p:cNvSpPr>
            <a:spLocks noGrp="1"/>
          </p:cNvSpPr>
          <p:nvPr>
            <p:ph type="sldNum" sz="quarter" idx="12"/>
          </p:nvPr>
        </p:nvSpPr>
        <p:spPr>
          <a:xfrm>
            <a:off x="6553200" y="6356351"/>
            <a:ext cx="2133600" cy="365125"/>
          </a:xfrm>
          <a:prstGeom prst="rect">
            <a:avLst/>
          </a:prstGeom>
        </p:spPr>
        <p:txBody>
          <a:bodyPr/>
          <a:lstStyle>
            <a:lvl1pPr fontAlgn="auto">
              <a:spcBef>
                <a:spcPts val="0"/>
              </a:spcBef>
              <a:spcAft>
                <a:spcPts val="0"/>
              </a:spcAft>
              <a:defRPr>
                <a:latin typeface="+mn-lt"/>
              </a:defRPr>
            </a:lvl1pPr>
          </a:lstStyle>
          <a:p>
            <a:pPr>
              <a:defRPr/>
            </a:pPr>
            <a:fld id="{516B94E2-EC6D-4DA4-AABE-6DF681335895}"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26594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2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6652" indent="0" algn="ctr">
              <a:buNone/>
              <a:defRPr>
                <a:solidFill>
                  <a:schemeClr val="tx1">
                    <a:tint val="75000"/>
                  </a:schemeClr>
                </a:solidFill>
              </a:defRPr>
            </a:lvl2pPr>
            <a:lvl3pPr marL="913306" indent="0" algn="ctr">
              <a:buNone/>
              <a:defRPr>
                <a:solidFill>
                  <a:schemeClr val="tx1">
                    <a:tint val="75000"/>
                  </a:schemeClr>
                </a:solidFill>
              </a:defRPr>
            </a:lvl3pPr>
            <a:lvl4pPr marL="1369956" indent="0" algn="ctr">
              <a:buNone/>
              <a:defRPr>
                <a:solidFill>
                  <a:schemeClr val="tx1">
                    <a:tint val="75000"/>
                  </a:schemeClr>
                </a:solidFill>
              </a:defRPr>
            </a:lvl4pPr>
            <a:lvl5pPr marL="1826607" indent="0" algn="ctr">
              <a:buNone/>
              <a:defRPr>
                <a:solidFill>
                  <a:schemeClr val="tx1">
                    <a:tint val="75000"/>
                  </a:schemeClr>
                </a:solidFill>
              </a:defRPr>
            </a:lvl5pPr>
            <a:lvl6pPr marL="2283255" indent="0" algn="ctr">
              <a:buNone/>
              <a:defRPr>
                <a:solidFill>
                  <a:schemeClr val="tx1">
                    <a:tint val="75000"/>
                  </a:schemeClr>
                </a:solidFill>
              </a:defRPr>
            </a:lvl6pPr>
            <a:lvl7pPr marL="2739911" indent="0" algn="ctr">
              <a:buNone/>
              <a:defRPr>
                <a:solidFill>
                  <a:schemeClr val="tx1">
                    <a:tint val="75000"/>
                  </a:schemeClr>
                </a:solidFill>
              </a:defRPr>
            </a:lvl7pPr>
            <a:lvl8pPr marL="3196560" indent="0" algn="ctr">
              <a:buNone/>
              <a:defRPr>
                <a:solidFill>
                  <a:schemeClr val="tx1">
                    <a:tint val="75000"/>
                  </a:schemeClr>
                </a:solidFill>
              </a:defRPr>
            </a:lvl8pPr>
            <a:lvl9pPr marL="3653212"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39960957"/>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51"/>
            <a:ext cx="2133600" cy="365125"/>
          </a:xfrm>
          <a:prstGeom prst="rect">
            <a:avLst/>
          </a:prstGeom>
        </p:spPr>
        <p:txBody>
          <a:bodyPr/>
          <a:lstStyle>
            <a:lvl1pPr fontAlgn="auto">
              <a:spcBef>
                <a:spcPts val="0"/>
              </a:spcBef>
              <a:spcAft>
                <a:spcPts val="0"/>
              </a:spcAft>
              <a:defRPr>
                <a:latin typeface="+mn-lt"/>
              </a:defRPr>
            </a:lvl1pPr>
          </a:lstStyle>
          <a:p>
            <a:pPr>
              <a:defRPr/>
            </a:pPr>
            <a:fld id="{11936584-7362-4225-A40E-D1713B6DD4C1}" type="datetimeFigureOut">
              <a:rPr lang="en-GB">
                <a:solidFill>
                  <a:prstClr val="black"/>
                </a:solidFill>
              </a:rPr>
              <a:pPr>
                <a:defRPr/>
              </a:pPr>
              <a:t>14/05/2013</a:t>
            </a:fld>
            <a:endParaRPr lang="en-GB">
              <a:solidFill>
                <a:prstClr val="black"/>
              </a:solidFill>
            </a:endParaRPr>
          </a:p>
        </p:txBody>
      </p:sp>
      <p:sp>
        <p:nvSpPr>
          <p:cNvPr id="4" name="Footer Placeholder 3"/>
          <p:cNvSpPr>
            <a:spLocks noGrp="1"/>
          </p:cNvSpPr>
          <p:nvPr>
            <p:ph type="ftr" sz="quarter" idx="11"/>
          </p:nvPr>
        </p:nvSpPr>
        <p:spPr>
          <a:xfrm>
            <a:off x="3124200" y="635635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5" name="Slide Number Placeholder 4"/>
          <p:cNvSpPr>
            <a:spLocks noGrp="1"/>
          </p:cNvSpPr>
          <p:nvPr>
            <p:ph type="sldNum" sz="quarter" idx="12"/>
          </p:nvPr>
        </p:nvSpPr>
        <p:spPr>
          <a:xfrm>
            <a:off x="6553200" y="6356351"/>
            <a:ext cx="2133600" cy="365125"/>
          </a:xfrm>
          <a:prstGeom prst="rect">
            <a:avLst/>
          </a:prstGeom>
        </p:spPr>
        <p:txBody>
          <a:bodyPr/>
          <a:lstStyle>
            <a:lvl1pPr fontAlgn="auto">
              <a:spcBef>
                <a:spcPts val="0"/>
              </a:spcBef>
              <a:spcAft>
                <a:spcPts val="0"/>
              </a:spcAft>
              <a:defRPr>
                <a:latin typeface="+mn-lt"/>
              </a:defRPr>
            </a:lvl1pPr>
          </a:lstStyle>
          <a:p>
            <a:pPr>
              <a:defRPr/>
            </a:pPr>
            <a:fld id="{227173F1-BEF6-420A-A8E7-6BF80257AC18}"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552051955"/>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1"/>
            <a:ext cx="2133600" cy="365125"/>
          </a:xfrm>
          <a:prstGeom prst="rect">
            <a:avLst/>
          </a:prstGeom>
        </p:spPr>
        <p:txBody>
          <a:bodyPr/>
          <a:lstStyle>
            <a:lvl1pPr fontAlgn="auto">
              <a:spcBef>
                <a:spcPts val="0"/>
              </a:spcBef>
              <a:spcAft>
                <a:spcPts val="0"/>
              </a:spcAft>
              <a:defRPr>
                <a:latin typeface="+mn-lt"/>
              </a:defRPr>
            </a:lvl1pPr>
          </a:lstStyle>
          <a:p>
            <a:pPr>
              <a:defRPr/>
            </a:pPr>
            <a:fld id="{11EC87C5-AF11-436F-89A6-C05B8B101A2B}" type="datetimeFigureOut">
              <a:rPr lang="en-GB">
                <a:solidFill>
                  <a:prstClr val="black"/>
                </a:solidFill>
              </a:rPr>
              <a:pPr>
                <a:defRPr/>
              </a:pPr>
              <a:t>14/05/2013</a:t>
            </a:fld>
            <a:endParaRPr lang="en-GB">
              <a:solidFill>
                <a:prstClr val="black"/>
              </a:solidFill>
            </a:endParaRPr>
          </a:p>
        </p:txBody>
      </p:sp>
      <p:sp>
        <p:nvSpPr>
          <p:cNvPr id="3" name="Footer Placeholder 2"/>
          <p:cNvSpPr>
            <a:spLocks noGrp="1"/>
          </p:cNvSpPr>
          <p:nvPr>
            <p:ph type="ftr" sz="quarter" idx="11"/>
          </p:nvPr>
        </p:nvSpPr>
        <p:spPr>
          <a:xfrm>
            <a:off x="3124200" y="635635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4" name="Slide Number Placeholder 3"/>
          <p:cNvSpPr>
            <a:spLocks noGrp="1"/>
          </p:cNvSpPr>
          <p:nvPr>
            <p:ph type="sldNum" sz="quarter" idx="12"/>
          </p:nvPr>
        </p:nvSpPr>
        <p:spPr>
          <a:xfrm>
            <a:off x="6553200" y="6356351"/>
            <a:ext cx="2133600" cy="365125"/>
          </a:xfrm>
          <a:prstGeom prst="rect">
            <a:avLst/>
          </a:prstGeom>
        </p:spPr>
        <p:txBody>
          <a:bodyPr/>
          <a:lstStyle>
            <a:lvl1pPr fontAlgn="auto">
              <a:spcBef>
                <a:spcPts val="0"/>
              </a:spcBef>
              <a:spcAft>
                <a:spcPts val="0"/>
              </a:spcAft>
              <a:defRPr>
                <a:latin typeface="+mn-lt"/>
              </a:defRPr>
            </a:lvl1pPr>
          </a:lstStyle>
          <a:p>
            <a:pPr>
              <a:defRPr/>
            </a:pPr>
            <a:fld id="{81411F39-AAB8-4623-B132-873B500903D4}"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879640998"/>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1" y="273052"/>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2"/>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1"/>
            <a:ext cx="2133600" cy="365125"/>
          </a:xfrm>
          <a:prstGeom prst="rect">
            <a:avLst/>
          </a:prstGeom>
        </p:spPr>
        <p:txBody>
          <a:bodyPr/>
          <a:lstStyle>
            <a:lvl1pPr fontAlgn="auto">
              <a:spcBef>
                <a:spcPts val="0"/>
              </a:spcBef>
              <a:spcAft>
                <a:spcPts val="0"/>
              </a:spcAft>
              <a:defRPr>
                <a:latin typeface="+mn-lt"/>
              </a:defRPr>
            </a:lvl1pPr>
          </a:lstStyle>
          <a:p>
            <a:pPr>
              <a:defRPr/>
            </a:pPr>
            <a:fld id="{1703994A-C5C9-40AE-BD52-F8549ABA0F33}" type="datetimeFigureOut">
              <a:rPr lang="en-GB">
                <a:solidFill>
                  <a:prstClr val="black"/>
                </a:solidFill>
              </a:rPr>
              <a:pPr>
                <a:defRPr/>
              </a:pPr>
              <a:t>14/05/2013</a:t>
            </a:fld>
            <a:endParaRPr lang="en-GB">
              <a:solidFill>
                <a:prstClr val="black"/>
              </a:solidFill>
            </a:endParaRPr>
          </a:p>
        </p:txBody>
      </p:sp>
      <p:sp>
        <p:nvSpPr>
          <p:cNvPr id="6" name="Footer Placeholder 5"/>
          <p:cNvSpPr>
            <a:spLocks noGrp="1"/>
          </p:cNvSpPr>
          <p:nvPr>
            <p:ph type="ftr" sz="quarter" idx="11"/>
          </p:nvPr>
        </p:nvSpPr>
        <p:spPr>
          <a:xfrm>
            <a:off x="3124200" y="635635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7" name="Slide Number Placeholder 6"/>
          <p:cNvSpPr>
            <a:spLocks noGrp="1"/>
          </p:cNvSpPr>
          <p:nvPr>
            <p:ph type="sldNum" sz="quarter" idx="12"/>
          </p:nvPr>
        </p:nvSpPr>
        <p:spPr>
          <a:xfrm>
            <a:off x="6553200" y="6356351"/>
            <a:ext cx="2133600" cy="365125"/>
          </a:xfrm>
          <a:prstGeom prst="rect">
            <a:avLst/>
          </a:prstGeom>
        </p:spPr>
        <p:txBody>
          <a:bodyPr/>
          <a:lstStyle>
            <a:lvl1pPr fontAlgn="auto">
              <a:spcBef>
                <a:spcPts val="0"/>
              </a:spcBef>
              <a:spcAft>
                <a:spcPts val="0"/>
              </a:spcAft>
              <a:defRPr>
                <a:latin typeface="+mn-lt"/>
              </a:defRPr>
            </a:lvl1pPr>
          </a:lstStyle>
          <a:p>
            <a:pPr>
              <a:defRPr/>
            </a:pPr>
            <a:fld id="{6E08D970-689D-4896-A45D-69E8EB583414}"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646779380"/>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1"/>
            <a:ext cx="2133600" cy="365125"/>
          </a:xfrm>
          <a:prstGeom prst="rect">
            <a:avLst/>
          </a:prstGeom>
        </p:spPr>
        <p:txBody>
          <a:bodyPr/>
          <a:lstStyle>
            <a:lvl1pPr fontAlgn="auto">
              <a:spcBef>
                <a:spcPts val="0"/>
              </a:spcBef>
              <a:spcAft>
                <a:spcPts val="0"/>
              </a:spcAft>
              <a:defRPr>
                <a:latin typeface="+mn-lt"/>
              </a:defRPr>
            </a:lvl1pPr>
          </a:lstStyle>
          <a:p>
            <a:pPr>
              <a:defRPr/>
            </a:pPr>
            <a:fld id="{847E2201-FBBD-4B60-910B-9C28C46462D7}" type="datetimeFigureOut">
              <a:rPr lang="en-GB">
                <a:solidFill>
                  <a:prstClr val="black"/>
                </a:solidFill>
              </a:rPr>
              <a:pPr>
                <a:defRPr/>
              </a:pPr>
              <a:t>14/05/2013</a:t>
            </a:fld>
            <a:endParaRPr lang="en-GB">
              <a:solidFill>
                <a:prstClr val="black"/>
              </a:solidFill>
            </a:endParaRPr>
          </a:p>
        </p:txBody>
      </p:sp>
      <p:sp>
        <p:nvSpPr>
          <p:cNvPr id="6" name="Footer Placeholder 5"/>
          <p:cNvSpPr>
            <a:spLocks noGrp="1"/>
          </p:cNvSpPr>
          <p:nvPr>
            <p:ph type="ftr" sz="quarter" idx="11"/>
          </p:nvPr>
        </p:nvSpPr>
        <p:spPr>
          <a:xfrm>
            <a:off x="3124200" y="635635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7" name="Slide Number Placeholder 6"/>
          <p:cNvSpPr>
            <a:spLocks noGrp="1"/>
          </p:cNvSpPr>
          <p:nvPr>
            <p:ph type="sldNum" sz="quarter" idx="12"/>
          </p:nvPr>
        </p:nvSpPr>
        <p:spPr>
          <a:xfrm>
            <a:off x="6553200" y="6356351"/>
            <a:ext cx="2133600" cy="365125"/>
          </a:xfrm>
          <a:prstGeom prst="rect">
            <a:avLst/>
          </a:prstGeom>
        </p:spPr>
        <p:txBody>
          <a:bodyPr/>
          <a:lstStyle>
            <a:lvl1pPr fontAlgn="auto">
              <a:spcBef>
                <a:spcPts val="0"/>
              </a:spcBef>
              <a:spcAft>
                <a:spcPts val="0"/>
              </a:spcAft>
              <a:defRPr>
                <a:latin typeface="+mn-lt"/>
              </a:defRPr>
            </a:lvl1pPr>
          </a:lstStyle>
          <a:p>
            <a:pPr>
              <a:defRPr/>
            </a:pPr>
            <a:fld id="{D9ACFC9E-D2CA-48A6-9459-105872552238}"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110071635"/>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2"/>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1"/>
            <a:ext cx="2133600" cy="365125"/>
          </a:xfrm>
          <a:prstGeom prst="rect">
            <a:avLst/>
          </a:prstGeom>
        </p:spPr>
        <p:txBody>
          <a:bodyPr/>
          <a:lstStyle>
            <a:lvl1pPr fontAlgn="auto">
              <a:spcBef>
                <a:spcPts val="0"/>
              </a:spcBef>
              <a:spcAft>
                <a:spcPts val="0"/>
              </a:spcAft>
              <a:defRPr>
                <a:latin typeface="+mn-lt"/>
              </a:defRPr>
            </a:lvl1pPr>
          </a:lstStyle>
          <a:p>
            <a:pPr>
              <a:defRPr/>
            </a:pPr>
            <a:fld id="{4BC9A6F6-9871-4FBC-BDB6-5B36B31A9C84}" type="datetimeFigureOut">
              <a:rPr lang="en-GB">
                <a:solidFill>
                  <a:prstClr val="black"/>
                </a:solidFill>
              </a:rPr>
              <a:pPr>
                <a:defRPr/>
              </a:pPr>
              <a:t>14/05/2013</a:t>
            </a:fld>
            <a:endParaRPr lang="en-GB">
              <a:solidFill>
                <a:prstClr val="black"/>
              </a:solidFill>
            </a:endParaRPr>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lvl1pPr fontAlgn="auto">
              <a:spcBef>
                <a:spcPts val="0"/>
              </a:spcBef>
              <a:spcAft>
                <a:spcPts val="0"/>
              </a:spcAft>
              <a:defRPr>
                <a:latin typeface="+mn-lt"/>
              </a:defRPr>
            </a:lvl1pPr>
          </a:lstStyle>
          <a:p>
            <a:pPr>
              <a:defRPr/>
            </a:pPr>
            <a:fld id="{81301543-39A7-423A-B4AD-7EDEBCD49468}"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3966622690"/>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0"/>
            <a:ext cx="222885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1" y="274640"/>
            <a:ext cx="653415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1"/>
            <a:ext cx="2133600" cy="365125"/>
          </a:xfrm>
          <a:prstGeom prst="rect">
            <a:avLst/>
          </a:prstGeom>
        </p:spPr>
        <p:txBody>
          <a:bodyPr/>
          <a:lstStyle>
            <a:lvl1pPr fontAlgn="auto">
              <a:spcBef>
                <a:spcPts val="0"/>
              </a:spcBef>
              <a:spcAft>
                <a:spcPts val="0"/>
              </a:spcAft>
              <a:defRPr>
                <a:latin typeface="+mn-lt"/>
              </a:defRPr>
            </a:lvl1pPr>
          </a:lstStyle>
          <a:p>
            <a:pPr>
              <a:defRPr/>
            </a:pPr>
            <a:fld id="{43C5A08E-2D17-4C14-B6B0-427E02F92092}" type="datetimeFigureOut">
              <a:rPr lang="en-GB">
                <a:solidFill>
                  <a:prstClr val="black"/>
                </a:solidFill>
              </a:rPr>
              <a:pPr>
                <a:defRPr/>
              </a:pPr>
              <a:t>14/05/2013</a:t>
            </a:fld>
            <a:endParaRPr lang="en-GB">
              <a:solidFill>
                <a:prstClr val="black"/>
              </a:solidFill>
            </a:endParaRPr>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lvl1pPr fontAlgn="auto">
              <a:spcBef>
                <a:spcPts val="0"/>
              </a:spcBef>
              <a:spcAft>
                <a:spcPts val="0"/>
              </a:spcAft>
              <a:defRPr>
                <a:latin typeface="+mn-lt"/>
              </a:defRPr>
            </a:lvl1pPr>
          </a:lstStyle>
          <a:p>
            <a:pPr>
              <a:defRPr/>
            </a:pPr>
            <a:fld id="{689BB377-AE22-4D08-B4E5-8FF17E69210A}"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3217258911"/>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33"/>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457"/>
            <a:ext cx="2133600" cy="365125"/>
          </a:xfrm>
          <a:prstGeom prst="rect">
            <a:avLst/>
          </a:prstGeom>
        </p:spPr>
        <p:txBody>
          <a:bodyPr/>
          <a:lstStyle>
            <a:lvl1pPr fontAlgn="auto">
              <a:spcBef>
                <a:spcPts val="0"/>
              </a:spcBef>
              <a:spcAft>
                <a:spcPts val="0"/>
              </a:spcAft>
              <a:defRPr>
                <a:latin typeface="+mn-lt"/>
              </a:defRPr>
            </a:lvl1pPr>
          </a:lstStyle>
          <a:p>
            <a:pPr>
              <a:defRPr/>
            </a:pPr>
            <a:fld id="{2CD75723-7365-4AAA-8191-0610F4D1E22B}" type="datetimeFigureOut">
              <a:rPr lang="en-GB">
                <a:solidFill>
                  <a:prstClr val="black"/>
                </a:solidFill>
              </a:rPr>
              <a:pPr>
                <a:defRPr/>
              </a:pPr>
              <a:t>14/05/2013</a:t>
            </a:fld>
            <a:endParaRPr lang="en-GB">
              <a:solidFill>
                <a:prstClr val="black"/>
              </a:solidFill>
            </a:endParaRPr>
          </a:p>
        </p:txBody>
      </p:sp>
      <p:sp>
        <p:nvSpPr>
          <p:cNvPr id="5" name="Footer Placeholder 4"/>
          <p:cNvSpPr>
            <a:spLocks noGrp="1"/>
          </p:cNvSpPr>
          <p:nvPr>
            <p:ph type="ftr" sz="quarter" idx="11"/>
          </p:nvPr>
        </p:nvSpPr>
        <p:spPr>
          <a:xfrm>
            <a:off x="3124200" y="6356457"/>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6" name="Slide Number Placeholder 5"/>
          <p:cNvSpPr>
            <a:spLocks noGrp="1"/>
          </p:cNvSpPr>
          <p:nvPr>
            <p:ph type="sldNum" sz="quarter" idx="12"/>
          </p:nvPr>
        </p:nvSpPr>
        <p:spPr>
          <a:xfrm>
            <a:off x="6553200" y="6356457"/>
            <a:ext cx="2133600" cy="365125"/>
          </a:xfrm>
          <a:prstGeom prst="rect">
            <a:avLst/>
          </a:prstGeom>
        </p:spPr>
        <p:txBody>
          <a:bodyPr/>
          <a:lstStyle>
            <a:lvl1pPr fontAlgn="auto">
              <a:spcBef>
                <a:spcPts val="0"/>
              </a:spcBef>
              <a:spcAft>
                <a:spcPts val="0"/>
              </a:spcAft>
              <a:defRPr>
                <a:latin typeface="+mn-lt"/>
              </a:defRPr>
            </a:lvl1pPr>
          </a:lstStyle>
          <a:p>
            <a:pPr>
              <a:defRPr/>
            </a:pPr>
            <a:fld id="{431BC837-F24D-4E2F-A156-A66335636430}"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617726628"/>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6"/>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457"/>
            <a:ext cx="2133600" cy="365125"/>
          </a:xfrm>
          <a:prstGeom prst="rect">
            <a:avLst/>
          </a:prstGeom>
        </p:spPr>
        <p:txBody>
          <a:bodyPr/>
          <a:lstStyle>
            <a:lvl1pPr fontAlgn="auto">
              <a:spcBef>
                <a:spcPts val="0"/>
              </a:spcBef>
              <a:spcAft>
                <a:spcPts val="0"/>
              </a:spcAft>
              <a:defRPr>
                <a:latin typeface="+mn-lt"/>
              </a:defRPr>
            </a:lvl1pPr>
          </a:lstStyle>
          <a:p>
            <a:pPr>
              <a:defRPr/>
            </a:pPr>
            <a:fld id="{F224C3F2-6F47-4D24-9910-8A3CE11EF04F}" type="datetimeFigureOut">
              <a:rPr lang="en-GB">
                <a:solidFill>
                  <a:prstClr val="black"/>
                </a:solidFill>
              </a:rPr>
              <a:pPr>
                <a:defRPr/>
              </a:pPr>
              <a:t>14/05/2013</a:t>
            </a:fld>
            <a:endParaRPr lang="en-GB">
              <a:solidFill>
                <a:prstClr val="black"/>
              </a:solidFill>
            </a:endParaRPr>
          </a:p>
        </p:txBody>
      </p:sp>
      <p:sp>
        <p:nvSpPr>
          <p:cNvPr id="5" name="Footer Placeholder 4"/>
          <p:cNvSpPr>
            <a:spLocks noGrp="1"/>
          </p:cNvSpPr>
          <p:nvPr>
            <p:ph type="ftr" sz="quarter" idx="11"/>
          </p:nvPr>
        </p:nvSpPr>
        <p:spPr>
          <a:xfrm>
            <a:off x="3124200" y="6356457"/>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6" name="Slide Number Placeholder 5"/>
          <p:cNvSpPr>
            <a:spLocks noGrp="1"/>
          </p:cNvSpPr>
          <p:nvPr>
            <p:ph type="sldNum" sz="quarter" idx="12"/>
          </p:nvPr>
        </p:nvSpPr>
        <p:spPr>
          <a:xfrm>
            <a:off x="6553200" y="6356457"/>
            <a:ext cx="2133600" cy="365125"/>
          </a:xfrm>
          <a:prstGeom prst="rect">
            <a:avLst/>
          </a:prstGeom>
        </p:spPr>
        <p:txBody>
          <a:bodyPr/>
          <a:lstStyle>
            <a:lvl1pPr fontAlgn="auto">
              <a:spcBef>
                <a:spcPts val="0"/>
              </a:spcBef>
              <a:spcAft>
                <a:spcPts val="0"/>
              </a:spcAft>
              <a:defRPr>
                <a:latin typeface="+mn-lt"/>
              </a:defRPr>
            </a:lvl1pPr>
          </a:lstStyle>
          <a:p>
            <a:pPr>
              <a:defRPr/>
            </a:pPr>
            <a:fld id="{C81FAF44-9D52-443B-889D-05DACA991E03}"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994146697"/>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08"/>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457"/>
            <a:ext cx="2133600" cy="365125"/>
          </a:xfrm>
          <a:prstGeom prst="rect">
            <a:avLst/>
          </a:prstGeom>
        </p:spPr>
        <p:txBody>
          <a:bodyPr/>
          <a:lstStyle>
            <a:lvl1pPr fontAlgn="auto">
              <a:spcBef>
                <a:spcPts val="0"/>
              </a:spcBef>
              <a:spcAft>
                <a:spcPts val="0"/>
              </a:spcAft>
              <a:defRPr>
                <a:latin typeface="+mn-lt"/>
              </a:defRPr>
            </a:lvl1pPr>
          </a:lstStyle>
          <a:p>
            <a:pPr>
              <a:defRPr/>
            </a:pPr>
            <a:fld id="{86DE85AE-A185-49CD-803B-ED6EDF7B21FD}" type="datetimeFigureOut">
              <a:rPr lang="en-GB">
                <a:solidFill>
                  <a:prstClr val="black"/>
                </a:solidFill>
              </a:rPr>
              <a:pPr>
                <a:defRPr/>
              </a:pPr>
              <a:t>14/05/2013</a:t>
            </a:fld>
            <a:endParaRPr lang="en-GB">
              <a:solidFill>
                <a:prstClr val="black"/>
              </a:solidFill>
            </a:endParaRPr>
          </a:p>
        </p:txBody>
      </p:sp>
      <p:sp>
        <p:nvSpPr>
          <p:cNvPr id="5" name="Footer Placeholder 4"/>
          <p:cNvSpPr>
            <a:spLocks noGrp="1"/>
          </p:cNvSpPr>
          <p:nvPr>
            <p:ph type="ftr" sz="quarter" idx="11"/>
          </p:nvPr>
        </p:nvSpPr>
        <p:spPr>
          <a:xfrm>
            <a:off x="3124200" y="6356457"/>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6" name="Slide Number Placeholder 5"/>
          <p:cNvSpPr>
            <a:spLocks noGrp="1"/>
          </p:cNvSpPr>
          <p:nvPr>
            <p:ph type="sldNum" sz="quarter" idx="12"/>
          </p:nvPr>
        </p:nvSpPr>
        <p:spPr>
          <a:xfrm>
            <a:off x="6553200" y="6356457"/>
            <a:ext cx="2133600" cy="365125"/>
          </a:xfrm>
          <a:prstGeom prst="rect">
            <a:avLst/>
          </a:prstGeom>
        </p:spPr>
        <p:txBody>
          <a:bodyPr/>
          <a:lstStyle>
            <a:lvl1pPr fontAlgn="auto">
              <a:spcBef>
                <a:spcPts val="0"/>
              </a:spcBef>
              <a:spcAft>
                <a:spcPts val="0"/>
              </a:spcAft>
              <a:defRPr>
                <a:latin typeface="+mn-lt"/>
              </a:defRPr>
            </a:lvl1pPr>
          </a:lstStyle>
          <a:p>
            <a:pPr>
              <a:defRPr/>
            </a:pPr>
            <a:fld id="{154D51E7-1EC6-4A25-9612-3EACA2DA7E72}"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064154361"/>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6"/>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600206"/>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457"/>
            <a:ext cx="2133600" cy="365125"/>
          </a:xfrm>
          <a:prstGeom prst="rect">
            <a:avLst/>
          </a:prstGeom>
        </p:spPr>
        <p:txBody>
          <a:bodyPr/>
          <a:lstStyle>
            <a:lvl1pPr fontAlgn="auto">
              <a:spcBef>
                <a:spcPts val="0"/>
              </a:spcBef>
              <a:spcAft>
                <a:spcPts val="0"/>
              </a:spcAft>
              <a:defRPr>
                <a:latin typeface="+mn-lt"/>
              </a:defRPr>
            </a:lvl1pPr>
          </a:lstStyle>
          <a:p>
            <a:pPr>
              <a:defRPr/>
            </a:pPr>
            <a:fld id="{6A14601F-B1B4-4FA7-BA9C-8EC68E700367}" type="datetimeFigureOut">
              <a:rPr lang="en-GB">
                <a:solidFill>
                  <a:prstClr val="black"/>
                </a:solidFill>
              </a:rPr>
              <a:pPr>
                <a:defRPr/>
              </a:pPr>
              <a:t>14/05/2013</a:t>
            </a:fld>
            <a:endParaRPr lang="en-GB">
              <a:solidFill>
                <a:prstClr val="black"/>
              </a:solidFill>
            </a:endParaRPr>
          </a:p>
        </p:txBody>
      </p:sp>
      <p:sp>
        <p:nvSpPr>
          <p:cNvPr id="6" name="Footer Placeholder 5"/>
          <p:cNvSpPr>
            <a:spLocks noGrp="1"/>
          </p:cNvSpPr>
          <p:nvPr>
            <p:ph type="ftr" sz="quarter" idx="11"/>
          </p:nvPr>
        </p:nvSpPr>
        <p:spPr>
          <a:xfrm>
            <a:off x="3124200" y="6356457"/>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7" name="Slide Number Placeholder 6"/>
          <p:cNvSpPr>
            <a:spLocks noGrp="1"/>
          </p:cNvSpPr>
          <p:nvPr>
            <p:ph type="sldNum" sz="quarter" idx="12"/>
          </p:nvPr>
        </p:nvSpPr>
        <p:spPr>
          <a:xfrm>
            <a:off x="6553200" y="6356457"/>
            <a:ext cx="2133600" cy="365125"/>
          </a:xfrm>
          <a:prstGeom prst="rect">
            <a:avLst/>
          </a:prstGeom>
        </p:spPr>
        <p:txBody>
          <a:bodyPr/>
          <a:lstStyle>
            <a:lvl1pPr fontAlgn="auto">
              <a:spcBef>
                <a:spcPts val="0"/>
              </a:spcBef>
              <a:spcAft>
                <a:spcPts val="0"/>
              </a:spcAft>
              <a:defRPr>
                <a:latin typeface="+mn-lt"/>
              </a:defRPr>
            </a:lvl1pPr>
          </a:lstStyle>
          <a:p>
            <a:pPr>
              <a:defRPr/>
            </a:pPr>
            <a:fld id="{A3941EDB-91B7-4A3D-906E-E35B82EA293A}"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857941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5280170"/>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9"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457"/>
            <a:ext cx="2133600" cy="365125"/>
          </a:xfrm>
          <a:prstGeom prst="rect">
            <a:avLst/>
          </a:prstGeom>
        </p:spPr>
        <p:txBody>
          <a:bodyPr/>
          <a:lstStyle>
            <a:lvl1pPr fontAlgn="auto">
              <a:spcBef>
                <a:spcPts val="0"/>
              </a:spcBef>
              <a:spcAft>
                <a:spcPts val="0"/>
              </a:spcAft>
              <a:defRPr>
                <a:latin typeface="+mn-lt"/>
              </a:defRPr>
            </a:lvl1pPr>
          </a:lstStyle>
          <a:p>
            <a:pPr>
              <a:defRPr/>
            </a:pPr>
            <a:fld id="{BE669838-FC49-4041-A3D9-31ADFC591868}" type="datetimeFigureOut">
              <a:rPr lang="en-GB">
                <a:solidFill>
                  <a:prstClr val="black"/>
                </a:solidFill>
              </a:rPr>
              <a:pPr>
                <a:defRPr/>
              </a:pPr>
              <a:t>14/05/2013</a:t>
            </a:fld>
            <a:endParaRPr lang="en-GB">
              <a:solidFill>
                <a:prstClr val="black"/>
              </a:solidFill>
            </a:endParaRPr>
          </a:p>
        </p:txBody>
      </p:sp>
      <p:sp>
        <p:nvSpPr>
          <p:cNvPr id="8" name="Footer Placeholder 7"/>
          <p:cNvSpPr>
            <a:spLocks noGrp="1"/>
          </p:cNvSpPr>
          <p:nvPr>
            <p:ph type="ftr" sz="quarter" idx="11"/>
          </p:nvPr>
        </p:nvSpPr>
        <p:spPr>
          <a:xfrm>
            <a:off x="3124200" y="6356457"/>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9" name="Slide Number Placeholder 8"/>
          <p:cNvSpPr>
            <a:spLocks noGrp="1"/>
          </p:cNvSpPr>
          <p:nvPr>
            <p:ph type="sldNum" sz="quarter" idx="12"/>
          </p:nvPr>
        </p:nvSpPr>
        <p:spPr>
          <a:xfrm>
            <a:off x="6553200" y="6356457"/>
            <a:ext cx="2133600" cy="365125"/>
          </a:xfrm>
          <a:prstGeom prst="rect">
            <a:avLst/>
          </a:prstGeom>
        </p:spPr>
        <p:txBody>
          <a:bodyPr/>
          <a:lstStyle>
            <a:lvl1pPr fontAlgn="auto">
              <a:spcBef>
                <a:spcPts val="0"/>
              </a:spcBef>
              <a:spcAft>
                <a:spcPts val="0"/>
              </a:spcAft>
              <a:defRPr>
                <a:latin typeface="+mn-lt"/>
              </a:defRPr>
            </a:lvl1pPr>
          </a:lstStyle>
          <a:p>
            <a:pPr>
              <a:defRPr/>
            </a:pPr>
            <a:fld id="{516B94E2-EC6D-4DA4-AABE-6DF681335895}"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506384737"/>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457"/>
            <a:ext cx="2133600" cy="365125"/>
          </a:xfrm>
          <a:prstGeom prst="rect">
            <a:avLst/>
          </a:prstGeom>
        </p:spPr>
        <p:txBody>
          <a:bodyPr/>
          <a:lstStyle>
            <a:lvl1pPr fontAlgn="auto">
              <a:spcBef>
                <a:spcPts val="0"/>
              </a:spcBef>
              <a:spcAft>
                <a:spcPts val="0"/>
              </a:spcAft>
              <a:defRPr>
                <a:latin typeface="+mn-lt"/>
              </a:defRPr>
            </a:lvl1pPr>
          </a:lstStyle>
          <a:p>
            <a:pPr>
              <a:defRPr/>
            </a:pPr>
            <a:fld id="{11936584-7362-4225-A40E-D1713B6DD4C1}" type="datetimeFigureOut">
              <a:rPr lang="en-GB">
                <a:solidFill>
                  <a:prstClr val="black"/>
                </a:solidFill>
              </a:rPr>
              <a:pPr>
                <a:defRPr/>
              </a:pPr>
              <a:t>14/05/2013</a:t>
            </a:fld>
            <a:endParaRPr lang="en-GB">
              <a:solidFill>
                <a:prstClr val="black"/>
              </a:solidFill>
            </a:endParaRPr>
          </a:p>
        </p:txBody>
      </p:sp>
      <p:sp>
        <p:nvSpPr>
          <p:cNvPr id="4" name="Footer Placeholder 3"/>
          <p:cNvSpPr>
            <a:spLocks noGrp="1"/>
          </p:cNvSpPr>
          <p:nvPr>
            <p:ph type="ftr" sz="quarter" idx="11"/>
          </p:nvPr>
        </p:nvSpPr>
        <p:spPr>
          <a:xfrm>
            <a:off x="3124200" y="6356457"/>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5" name="Slide Number Placeholder 4"/>
          <p:cNvSpPr>
            <a:spLocks noGrp="1"/>
          </p:cNvSpPr>
          <p:nvPr>
            <p:ph type="sldNum" sz="quarter" idx="12"/>
          </p:nvPr>
        </p:nvSpPr>
        <p:spPr>
          <a:xfrm>
            <a:off x="6553200" y="6356457"/>
            <a:ext cx="2133600" cy="365125"/>
          </a:xfrm>
          <a:prstGeom prst="rect">
            <a:avLst/>
          </a:prstGeom>
        </p:spPr>
        <p:txBody>
          <a:bodyPr/>
          <a:lstStyle>
            <a:lvl1pPr fontAlgn="auto">
              <a:spcBef>
                <a:spcPts val="0"/>
              </a:spcBef>
              <a:spcAft>
                <a:spcPts val="0"/>
              </a:spcAft>
              <a:defRPr>
                <a:latin typeface="+mn-lt"/>
              </a:defRPr>
            </a:lvl1pPr>
          </a:lstStyle>
          <a:p>
            <a:pPr>
              <a:defRPr/>
            </a:pPr>
            <a:fld id="{227173F1-BEF6-420A-A8E7-6BF80257AC18}"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3522890991"/>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457"/>
            <a:ext cx="2133600" cy="365125"/>
          </a:xfrm>
          <a:prstGeom prst="rect">
            <a:avLst/>
          </a:prstGeom>
        </p:spPr>
        <p:txBody>
          <a:bodyPr/>
          <a:lstStyle>
            <a:lvl1pPr fontAlgn="auto">
              <a:spcBef>
                <a:spcPts val="0"/>
              </a:spcBef>
              <a:spcAft>
                <a:spcPts val="0"/>
              </a:spcAft>
              <a:defRPr>
                <a:latin typeface="+mn-lt"/>
              </a:defRPr>
            </a:lvl1pPr>
          </a:lstStyle>
          <a:p>
            <a:pPr>
              <a:defRPr/>
            </a:pPr>
            <a:fld id="{11EC87C5-AF11-436F-89A6-C05B8B101A2B}" type="datetimeFigureOut">
              <a:rPr lang="en-GB">
                <a:solidFill>
                  <a:prstClr val="black"/>
                </a:solidFill>
              </a:rPr>
              <a:pPr>
                <a:defRPr/>
              </a:pPr>
              <a:t>14/05/2013</a:t>
            </a:fld>
            <a:endParaRPr lang="en-GB">
              <a:solidFill>
                <a:prstClr val="black"/>
              </a:solidFill>
            </a:endParaRPr>
          </a:p>
        </p:txBody>
      </p:sp>
      <p:sp>
        <p:nvSpPr>
          <p:cNvPr id="3" name="Footer Placeholder 2"/>
          <p:cNvSpPr>
            <a:spLocks noGrp="1"/>
          </p:cNvSpPr>
          <p:nvPr>
            <p:ph type="ftr" sz="quarter" idx="11"/>
          </p:nvPr>
        </p:nvSpPr>
        <p:spPr>
          <a:xfrm>
            <a:off x="3124200" y="6356457"/>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4" name="Slide Number Placeholder 3"/>
          <p:cNvSpPr>
            <a:spLocks noGrp="1"/>
          </p:cNvSpPr>
          <p:nvPr>
            <p:ph type="sldNum" sz="quarter" idx="12"/>
          </p:nvPr>
        </p:nvSpPr>
        <p:spPr>
          <a:xfrm>
            <a:off x="6553200" y="6356457"/>
            <a:ext cx="2133600" cy="365125"/>
          </a:xfrm>
          <a:prstGeom prst="rect">
            <a:avLst/>
          </a:prstGeom>
        </p:spPr>
        <p:txBody>
          <a:bodyPr/>
          <a:lstStyle>
            <a:lvl1pPr fontAlgn="auto">
              <a:spcBef>
                <a:spcPts val="0"/>
              </a:spcBef>
              <a:spcAft>
                <a:spcPts val="0"/>
              </a:spcAft>
              <a:defRPr>
                <a:latin typeface="+mn-lt"/>
              </a:defRPr>
            </a:lvl1pPr>
          </a:lstStyle>
          <a:p>
            <a:pPr>
              <a:defRPr/>
            </a:pPr>
            <a:fld id="{81411F39-AAB8-4623-B132-873B500903D4}"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224776226"/>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1" y="273158"/>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3"/>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457"/>
            <a:ext cx="2133600" cy="365125"/>
          </a:xfrm>
          <a:prstGeom prst="rect">
            <a:avLst/>
          </a:prstGeom>
        </p:spPr>
        <p:txBody>
          <a:bodyPr/>
          <a:lstStyle>
            <a:lvl1pPr fontAlgn="auto">
              <a:spcBef>
                <a:spcPts val="0"/>
              </a:spcBef>
              <a:spcAft>
                <a:spcPts val="0"/>
              </a:spcAft>
              <a:defRPr>
                <a:latin typeface="+mn-lt"/>
              </a:defRPr>
            </a:lvl1pPr>
          </a:lstStyle>
          <a:p>
            <a:pPr>
              <a:defRPr/>
            </a:pPr>
            <a:fld id="{1703994A-C5C9-40AE-BD52-F8549ABA0F33}" type="datetimeFigureOut">
              <a:rPr lang="en-GB">
                <a:solidFill>
                  <a:prstClr val="black"/>
                </a:solidFill>
              </a:rPr>
              <a:pPr>
                <a:defRPr/>
              </a:pPr>
              <a:t>14/05/2013</a:t>
            </a:fld>
            <a:endParaRPr lang="en-GB">
              <a:solidFill>
                <a:prstClr val="black"/>
              </a:solidFill>
            </a:endParaRPr>
          </a:p>
        </p:txBody>
      </p:sp>
      <p:sp>
        <p:nvSpPr>
          <p:cNvPr id="6" name="Footer Placeholder 5"/>
          <p:cNvSpPr>
            <a:spLocks noGrp="1"/>
          </p:cNvSpPr>
          <p:nvPr>
            <p:ph type="ftr" sz="quarter" idx="11"/>
          </p:nvPr>
        </p:nvSpPr>
        <p:spPr>
          <a:xfrm>
            <a:off x="3124200" y="6356457"/>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7" name="Slide Number Placeholder 6"/>
          <p:cNvSpPr>
            <a:spLocks noGrp="1"/>
          </p:cNvSpPr>
          <p:nvPr>
            <p:ph type="sldNum" sz="quarter" idx="12"/>
          </p:nvPr>
        </p:nvSpPr>
        <p:spPr>
          <a:xfrm>
            <a:off x="6553200" y="6356457"/>
            <a:ext cx="2133600" cy="365125"/>
          </a:xfrm>
          <a:prstGeom prst="rect">
            <a:avLst/>
          </a:prstGeom>
        </p:spPr>
        <p:txBody>
          <a:bodyPr/>
          <a:lstStyle>
            <a:lvl1pPr fontAlgn="auto">
              <a:spcBef>
                <a:spcPts val="0"/>
              </a:spcBef>
              <a:spcAft>
                <a:spcPts val="0"/>
              </a:spcAft>
              <a:defRPr>
                <a:latin typeface="+mn-lt"/>
              </a:defRPr>
            </a:lvl1pPr>
          </a:lstStyle>
          <a:p>
            <a:pPr>
              <a:defRPr/>
            </a:pPr>
            <a:fld id="{6E08D970-689D-4896-A45D-69E8EB583414}"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411882548"/>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457"/>
            <a:ext cx="2133600" cy="365125"/>
          </a:xfrm>
          <a:prstGeom prst="rect">
            <a:avLst/>
          </a:prstGeom>
        </p:spPr>
        <p:txBody>
          <a:bodyPr/>
          <a:lstStyle>
            <a:lvl1pPr fontAlgn="auto">
              <a:spcBef>
                <a:spcPts val="0"/>
              </a:spcBef>
              <a:spcAft>
                <a:spcPts val="0"/>
              </a:spcAft>
              <a:defRPr>
                <a:latin typeface="+mn-lt"/>
              </a:defRPr>
            </a:lvl1pPr>
          </a:lstStyle>
          <a:p>
            <a:pPr>
              <a:defRPr/>
            </a:pPr>
            <a:fld id="{847E2201-FBBD-4B60-910B-9C28C46462D7}" type="datetimeFigureOut">
              <a:rPr lang="en-GB">
                <a:solidFill>
                  <a:prstClr val="black"/>
                </a:solidFill>
              </a:rPr>
              <a:pPr>
                <a:defRPr/>
              </a:pPr>
              <a:t>14/05/2013</a:t>
            </a:fld>
            <a:endParaRPr lang="en-GB">
              <a:solidFill>
                <a:prstClr val="black"/>
              </a:solidFill>
            </a:endParaRPr>
          </a:p>
        </p:txBody>
      </p:sp>
      <p:sp>
        <p:nvSpPr>
          <p:cNvPr id="6" name="Footer Placeholder 5"/>
          <p:cNvSpPr>
            <a:spLocks noGrp="1"/>
          </p:cNvSpPr>
          <p:nvPr>
            <p:ph type="ftr" sz="quarter" idx="11"/>
          </p:nvPr>
        </p:nvSpPr>
        <p:spPr>
          <a:xfrm>
            <a:off x="3124200" y="6356457"/>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7" name="Slide Number Placeholder 6"/>
          <p:cNvSpPr>
            <a:spLocks noGrp="1"/>
          </p:cNvSpPr>
          <p:nvPr>
            <p:ph type="sldNum" sz="quarter" idx="12"/>
          </p:nvPr>
        </p:nvSpPr>
        <p:spPr>
          <a:xfrm>
            <a:off x="6553200" y="6356457"/>
            <a:ext cx="2133600" cy="365125"/>
          </a:xfrm>
          <a:prstGeom prst="rect">
            <a:avLst/>
          </a:prstGeom>
        </p:spPr>
        <p:txBody>
          <a:bodyPr/>
          <a:lstStyle>
            <a:lvl1pPr fontAlgn="auto">
              <a:spcBef>
                <a:spcPts val="0"/>
              </a:spcBef>
              <a:spcAft>
                <a:spcPts val="0"/>
              </a:spcAft>
              <a:defRPr>
                <a:latin typeface="+mn-lt"/>
              </a:defRPr>
            </a:lvl1pPr>
          </a:lstStyle>
          <a:p>
            <a:pPr>
              <a:defRPr/>
            </a:pPr>
            <a:fld id="{D9ACFC9E-D2CA-48A6-9459-105872552238}"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158809585"/>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457"/>
            <a:ext cx="2133600" cy="365125"/>
          </a:xfrm>
          <a:prstGeom prst="rect">
            <a:avLst/>
          </a:prstGeom>
        </p:spPr>
        <p:txBody>
          <a:bodyPr/>
          <a:lstStyle>
            <a:lvl1pPr fontAlgn="auto">
              <a:spcBef>
                <a:spcPts val="0"/>
              </a:spcBef>
              <a:spcAft>
                <a:spcPts val="0"/>
              </a:spcAft>
              <a:defRPr>
                <a:latin typeface="+mn-lt"/>
              </a:defRPr>
            </a:lvl1pPr>
          </a:lstStyle>
          <a:p>
            <a:pPr>
              <a:defRPr/>
            </a:pPr>
            <a:fld id="{4BC9A6F6-9871-4FBC-BDB6-5B36B31A9C84}" type="datetimeFigureOut">
              <a:rPr lang="en-GB">
                <a:solidFill>
                  <a:prstClr val="black"/>
                </a:solidFill>
              </a:rPr>
              <a:pPr>
                <a:defRPr/>
              </a:pPr>
              <a:t>14/05/2013</a:t>
            </a:fld>
            <a:endParaRPr lang="en-GB">
              <a:solidFill>
                <a:prstClr val="black"/>
              </a:solidFill>
            </a:endParaRPr>
          </a:p>
        </p:txBody>
      </p:sp>
      <p:sp>
        <p:nvSpPr>
          <p:cNvPr id="5" name="Footer Placeholder 4"/>
          <p:cNvSpPr>
            <a:spLocks noGrp="1"/>
          </p:cNvSpPr>
          <p:nvPr>
            <p:ph type="ftr" sz="quarter" idx="11"/>
          </p:nvPr>
        </p:nvSpPr>
        <p:spPr>
          <a:xfrm>
            <a:off x="3124200" y="6356457"/>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6" name="Slide Number Placeholder 5"/>
          <p:cNvSpPr>
            <a:spLocks noGrp="1"/>
          </p:cNvSpPr>
          <p:nvPr>
            <p:ph type="sldNum" sz="quarter" idx="12"/>
          </p:nvPr>
        </p:nvSpPr>
        <p:spPr>
          <a:xfrm>
            <a:off x="6553200" y="6356457"/>
            <a:ext cx="2133600" cy="365125"/>
          </a:xfrm>
          <a:prstGeom prst="rect">
            <a:avLst/>
          </a:prstGeom>
        </p:spPr>
        <p:txBody>
          <a:bodyPr/>
          <a:lstStyle>
            <a:lvl1pPr fontAlgn="auto">
              <a:spcBef>
                <a:spcPts val="0"/>
              </a:spcBef>
              <a:spcAft>
                <a:spcPts val="0"/>
              </a:spcAft>
              <a:defRPr>
                <a:latin typeface="+mn-lt"/>
              </a:defRPr>
            </a:lvl1pPr>
          </a:lstStyle>
          <a:p>
            <a:pPr>
              <a:defRPr/>
            </a:pPr>
            <a:fld id="{81301543-39A7-423A-B4AD-7EDEBCD49468}"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98888711"/>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746"/>
            <a:ext cx="222885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3" y="274746"/>
            <a:ext cx="653415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457"/>
            <a:ext cx="2133600" cy="365125"/>
          </a:xfrm>
          <a:prstGeom prst="rect">
            <a:avLst/>
          </a:prstGeom>
        </p:spPr>
        <p:txBody>
          <a:bodyPr/>
          <a:lstStyle>
            <a:lvl1pPr fontAlgn="auto">
              <a:spcBef>
                <a:spcPts val="0"/>
              </a:spcBef>
              <a:spcAft>
                <a:spcPts val="0"/>
              </a:spcAft>
              <a:defRPr>
                <a:latin typeface="+mn-lt"/>
              </a:defRPr>
            </a:lvl1pPr>
          </a:lstStyle>
          <a:p>
            <a:pPr>
              <a:defRPr/>
            </a:pPr>
            <a:fld id="{43C5A08E-2D17-4C14-B6B0-427E02F92092}" type="datetimeFigureOut">
              <a:rPr lang="en-GB">
                <a:solidFill>
                  <a:prstClr val="black"/>
                </a:solidFill>
              </a:rPr>
              <a:pPr>
                <a:defRPr/>
              </a:pPr>
              <a:t>14/05/2013</a:t>
            </a:fld>
            <a:endParaRPr lang="en-GB">
              <a:solidFill>
                <a:prstClr val="black"/>
              </a:solidFill>
            </a:endParaRPr>
          </a:p>
        </p:txBody>
      </p:sp>
      <p:sp>
        <p:nvSpPr>
          <p:cNvPr id="5" name="Footer Placeholder 4"/>
          <p:cNvSpPr>
            <a:spLocks noGrp="1"/>
          </p:cNvSpPr>
          <p:nvPr>
            <p:ph type="ftr" sz="quarter" idx="11"/>
          </p:nvPr>
        </p:nvSpPr>
        <p:spPr>
          <a:xfrm>
            <a:off x="3124200" y="6356457"/>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6" name="Slide Number Placeholder 5"/>
          <p:cNvSpPr>
            <a:spLocks noGrp="1"/>
          </p:cNvSpPr>
          <p:nvPr>
            <p:ph type="sldNum" sz="quarter" idx="12"/>
          </p:nvPr>
        </p:nvSpPr>
        <p:spPr>
          <a:xfrm>
            <a:off x="6553200" y="6356457"/>
            <a:ext cx="2133600" cy="365125"/>
          </a:xfrm>
          <a:prstGeom prst="rect">
            <a:avLst/>
          </a:prstGeom>
        </p:spPr>
        <p:txBody>
          <a:bodyPr/>
          <a:lstStyle>
            <a:lvl1pPr fontAlgn="auto">
              <a:spcBef>
                <a:spcPts val="0"/>
              </a:spcBef>
              <a:spcAft>
                <a:spcPts val="0"/>
              </a:spcAft>
              <a:defRPr>
                <a:latin typeface="+mn-lt"/>
              </a:defRPr>
            </a:lvl1pPr>
          </a:lstStyle>
          <a:p>
            <a:pPr>
              <a:defRPr/>
            </a:pPr>
            <a:fld id="{689BB377-AE22-4D08-B4E5-8FF17E69210A}"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660831693"/>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57"/>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81"/>
            <a:ext cx="2133600" cy="365125"/>
          </a:xfrm>
          <a:prstGeom prst="rect">
            <a:avLst/>
          </a:prstGeom>
        </p:spPr>
        <p:txBody>
          <a:bodyPr/>
          <a:lstStyle>
            <a:lvl1pPr fontAlgn="auto">
              <a:spcBef>
                <a:spcPts val="0"/>
              </a:spcBef>
              <a:spcAft>
                <a:spcPts val="0"/>
              </a:spcAft>
              <a:defRPr>
                <a:latin typeface="+mn-lt"/>
              </a:defRPr>
            </a:lvl1pPr>
          </a:lstStyle>
          <a:p>
            <a:pPr>
              <a:defRPr/>
            </a:pPr>
            <a:fld id="{2CD75723-7365-4AAA-8191-0610F4D1E22B}" type="datetimeFigureOut">
              <a:rPr lang="en-GB">
                <a:solidFill>
                  <a:prstClr val="black"/>
                </a:solidFill>
              </a:rPr>
              <a:pPr>
                <a:defRPr/>
              </a:pPr>
              <a:t>14/05/2013</a:t>
            </a:fld>
            <a:endParaRPr lang="en-GB">
              <a:solidFill>
                <a:prstClr val="black"/>
              </a:solidFill>
            </a:endParaRPr>
          </a:p>
        </p:txBody>
      </p:sp>
      <p:sp>
        <p:nvSpPr>
          <p:cNvPr id="5" name="Footer Placeholder 4"/>
          <p:cNvSpPr>
            <a:spLocks noGrp="1"/>
          </p:cNvSpPr>
          <p:nvPr>
            <p:ph type="ftr" sz="quarter" idx="11"/>
          </p:nvPr>
        </p:nvSpPr>
        <p:spPr>
          <a:xfrm>
            <a:off x="3124200" y="635638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6" name="Slide Number Placeholder 5"/>
          <p:cNvSpPr>
            <a:spLocks noGrp="1"/>
          </p:cNvSpPr>
          <p:nvPr>
            <p:ph type="sldNum" sz="quarter" idx="12"/>
          </p:nvPr>
        </p:nvSpPr>
        <p:spPr>
          <a:xfrm>
            <a:off x="6553200" y="6356381"/>
            <a:ext cx="2133600" cy="365125"/>
          </a:xfrm>
          <a:prstGeom prst="rect">
            <a:avLst/>
          </a:prstGeom>
        </p:spPr>
        <p:txBody>
          <a:bodyPr/>
          <a:lstStyle>
            <a:lvl1pPr fontAlgn="auto">
              <a:spcBef>
                <a:spcPts val="0"/>
              </a:spcBef>
              <a:spcAft>
                <a:spcPts val="0"/>
              </a:spcAft>
              <a:defRPr>
                <a:latin typeface="+mn-lt"/>
              </a:defRPr>
            </a:lvl1pPr>
          </a:lstStyle>
          <a:p>
            <a:pPr>
              <a:defRPr/>
            </a:pPr>
            <a:fld id="{431BC837-F24D-4E2F-A156-A66335636430}"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255266175"/>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6"/>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81"/>
            <a:ext cx="2133600" cy="365125"/>
          </a:xfrm>
          <a:prstGeom prst="rect">
            <a:avLst/>
          </a:prstGeom>
        </p:spPr>
        <p:txBody>
          <a:bodyPr/>
          <a:lstStyle>
            <a:lvl1pPr fontAlgn="auto">
              <a:spcBef>
                <a:spcPts val="0"/>
              </a:spcBef>
              <a:spcAft>
                <a:spcPts val="0"/>
              </a:spcAft>
              <a:defRPr>
                <a:latin typeface="+mn-lt"/>
              </a:defRPr>
            </a:lvl1pPr>
          </a:lstStyle>
          <a:p>
            <a:pPr>
              <a:defRPr/>
            </a:pPr>
            <a:fld id="{F224C3F2-6F47-4D24-9910-8A3CE11EF04F}" type="datetimeFigureOut">
              <a:rPr lang="en-GB">
                <a:solidFill>
                  <a:prstClr val="black"/>
                </a:solidFill>
              </a:rPr>
              <a:pPr>
                <a:defRPr/>
              </a:pPr>
              <a:t>14/05/2013</a:t>
            </a:fld>
            <a:endParaRPr lang="en-GB">
              <a:solidFill>
                <a:prstClr val="black"/>
              </a:solidFill>
            </a:endParaRPr>
          </a:p>
        </p:txBody>
      </p:sp>
      <p:sp>
        <p:nvSpPr>
          <p:cNvPr id="5" name="Footer Placeholder 4"/>
          <p:cNvSpPr>
            <a:spLocks noGrp="1"/>
          </p:cNvSpPr>
          <p:nvPr>
            <p:ph type="ftr" sz="quarter" idx="11"/>
          </p:nvPr>
        </p:nvSpPr>
        <p:spPr>
          <a:xfrm>
            <a:off x="3124200" y="635638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6" name="Slide Number Placeholder 5"/>
          <p:cNvSpPr>
            <a:spLocks noGrp="1"/>
          </p:cNvSpPr>
          <p:nvPr>
            <p:ph type="sldNum" sz="quarter" idx="12"/>
          </p:nvPr>
        </p:nvSpPr>
        <p:spPr>
          <a:xfrm>
            <a:off x="6553200" y="6356381"/>
            <a:ext cx="2133600" cy="365125"/>
          </a:xfrm>
          <a:prstGeom prst="rect">
            <a:avLst/>
          </a:prstGeom>
        </p:spPr>
        <p:txBody>
          <a:bodyPr/>
          <a:lstStyle>
            <a:lvl1pPr fontAlgn="auto">
              <a:spcBef>
                <a:spcPts val="0"/>
              </a:spcBef>
              <a:spcAft>
                <a:spcPts val="0"/>
              </a:spcAft>
              <a:defRPr>
                <a:latin typeface="+mn-lt"/>
              </a:defRPr>
            </a:lvl1pPr>
          </a:lstStyle>
          <a:p>
            <a:pPr>
              <a:defRPr/>
            </a:pPr>
            <a:fld id="{C81FAF44-9D52-443B-889D-05DACA991E03}"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257075246"/>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2"/>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81"/>
            <a:ext cx="2133600" cy="365125"/>
          </a:xfrm>
          <a:prstGeom prst="rect">
            <a:avLst/>
          </a:prstGeom>
        </p:spPr>
        <p:txBody>
          <a:bodyPr/>
          <a:lstStyle>
            <a:lvl1pPr fontAlgn="auto">
              <a:spcBef>
                <a:spcPts val="0"/>
              </a:spcBef>
              <a:spcAft>
                <a:spcPts val="0"/>
              </a:spcAft>
              <a:defRPr>
                <a:latin typeface="+mn-lt"/>
              </a:defRPr>
            </a:lvl1pPr>
          </a:lstStyle>
          <a:p>
            <a:pPr>
              <a:defRPr/>
            </a:pPr>
            <a:fld id="{86DE85AE-A185-49CD-803B-ED6EDF7B21FD}" type="datetimeFigureOut">
              <a:rPr lang="en-GB">
                <a:solidFill>
                  <a:prstClr val="black"/>
                </a:solidFill>
              </a:rPr>
              <a:pPr>
                <a:defRPr/>
              </a:pPr>
              <a:t>14/05/2013</a:t>
            </a:fld>
            <a:endParaRPr lang="en-GB">
              <a:solidFill>
                <a:prstClr val="black"/>
              </a:solidFill>
            </a:endParaRPr>
          </a:p>
        </p:txBody>
      </p:sp>
      <p:sp>
        <p:nvSpPr>
          <p:cNvPr id="5" name="Footer Placeholder 4"/>
          <p:cNvSpPr>
            <a:spLocks noGrp="1"/>
          </p:cNvSpPr>
          <p:nvPr>
            <p:ph type="ftr" sz="quarter" idx="11"/>
          </p:nvPr>
        </p:nvSpPr>
        <p:spPr>
          <a:xfrm>
            <a:off x="3124200" y="635638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6" name="Slide Number Placeholder 5"/>
          <p:cNvSpPr>
            <a:spLocks noGrp="1"/>
          </p:cNvSpPr>
          <p:nvPr>
            <p:ph type="sldNum" sz="quarter" idx="12"/>
          </p:nvPr>
        </p:nvSpPr>
        <p:spPr>
          <a:xfrm>
            <a:off x="6553200" y="6356381"/>
            <a:ext cx="2133600" cy="365125"/>
          </a:xfrm>
          <a:prstGeom prst="rect">
            <a:avLst/>
          </a:prstGeom>
        </p:spPr>
        <p:txBody>
          <a:bodyPr/>
          <a:lstStyle>
            <a:lvl1pPr fontAlgn="auto">
              <a:spcBef>
                <a:spcPts val="0"/>
              </a:spcBef>
              <a:spcAft>
                <a:spcPts val="0"/>
              </a:spcAft>
              <a:defRPr>
                <a:latin typeface="+mn-lt"/>
              </a:defRPr>
            </a:lvl1pPr>
          </a:lstStyle>
          <a:p>
            <a:pPr>
              <a:defRPr/>
            </a:pPr>
            <a:fld id="{154D51E7-1EC6-4A25-9612-3EACA2DA7E72}"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0761686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12"/>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22"/>
            <a:ext cx="7772400" cy="1500187"/>
          </a:xfrm>
        </p:spPr>
        <p:txBody>
          <a:bodyPr anchor="b"/>
          <a:lstStyle>
            <a:lvl1pPr marL="0" indent="0">
              <a:buNone/>
              <a:defRPr sz="2000">
                <a:solidFill>
                  <a:schemeClr val="tx1">
                    <a:tint val="75000"/>
                  </a:schemeClr>
                </a:solidFill>
              </a:defRPr>
            </a:lvl1pPr>
            <a:lvl2pPr marL="456652" indent="0">
              <a:buNone/>
              <a:defRPr sz="1800">
                <a:solidFill>
                  <a:schemeClr val="tx1">
                    <a:tint val="75000"/>
                  </a:schemeClr>
                </a:solidFill>
              </a:defRPr>
            </a:lvl2pPr>
            <a:lvl3pPr marL="913306" indent="0">
              <a:buNone/>
              <a:defRPr sz="1600">
                <a:solidFill>
                  <a:schemeClr val="tx1">
                    <a:tint val="75000"/>
                  </a:schemeClr>
                </a:solidFill>
              </a:defRPr>
            </a:lvl3pPr>
            <a:lvl4pPr marL="1369956" indent="0">
              <a:buNone/>
              <a:defRPr sz="1400">
                <a:solidFill>
                  <a:schemeClr val="tx1">
                    <a:tint val="75000"/>
                  </a:schemeClr>
                </a:solidFill>
              </a:defRPr>
            </a:lvl4pPr>
            <a:lvl5pPr marL="1826607" indent="0">
              <a:buNone/>
              <a:defRPr sz="1400">
                <a:solidFill>
                  <a:schemeClr val="tx1">
                    <a:tint val="75000"/>
                  </a:schemeClr>
                </a:solidFill>
              </a:defRPr>
            </a:lvl5pPr>
            <a:lvl6pPr marL="2283255" indent="0">
              <a:buNone/>
              <a:defRPr sz="1400">
                <a:solidFill>
                  <a:schemeClr val="tx1">
                    <a:tint val="75000"/>
                  </a:schemeClr>
                </a:solidFill>
              </a:defRPr>
            </a:lvl6pPr>
            <a:lvl7pPr marL="2739911" indent="0">
              <a:buNone/>
              <a:defRPr sz="1400">
                <a:solidFill>
                  <a:schemeClr val="tx1">
                    <a:tint val="75000"/>
                  </a:schemeClr>
                </a:solidFill>
              </a:defRPr>
            </a:lvl7pPr>
            <a:lvl8pPr marL="3196560" indent="0">
              <a:buNone/>
              <a:defRPr sz="1400">
                <a:solidFill>
                  <a:schemeClr val="tx1">
                    <a:tint val="75000"/>
                  </a:schemeClr>
                </a:solidFill>
              </a:defRPr>
            </a:lvl8pPr>
            <a:lvl9pPr marL="3653212"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07188390"/>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6"/>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600206"/>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381"/>
            <a:ext cx="2133600" cy="365125"/>
          </a:xfrm>
          <a:prstGeom prst="rect">
            <a:avLst/>
          </a:prstGeom>
        </p:spPr>
        <p:txBody>
          <a:bodyPr/>
          <a:lstStyle>
            <a:lvl1pPr fontAlgn="auto">
              <a:spcBef>
                <a:spcPts val="0"/>
              </a:spcBef>
              <a:spcAft>
                <a:spcPts val="0"/>
              </a:spcAft>
              <a:defRPr>
                <a:latin typeface="+mn-lt"/>
              </a:defRPr>
            </a:lvl1pPr>
          </a:lstStyle>
          <a:p>
            <a:pPr>
              <a:defRPr/>
            </a:pPr>
            <a:fld id="{6A14601F-B1B4-4FA7-BA9C-8EC68E700367}" type="datetimeFigureOut">
              <a:rPr lang="en-GB">
                <a:solidFill>
                  <a:prstClr val="black"/>
                </a:solidFill>
              </a:rPr>
              <a:pPr>
                <a:defRPr/>
              </a:pPr>
              <a:t>14/05/2013</a:t>
            </a:fld>
            <a:endParaRPr lang="en-GB">
              <a:solidFill>
                <a:prstClr val="black"/>
              </a:solidFill>
            </a:endParaRPr>
          </a:p>
        </p:txBody>
      </p:sp>
      <p:sp>
        <p:nvSpPr>
          <p:cNvPr id="6" name="Footer Placeholder 5"/>
          <p:cNvSpPr>
            <a:spLocks noGrp="1"/>
          </p:cNvSpPr>
          <p:nvPr>
            <p:ph type="ftr" sz="quarter" idx="11"/>
          </p:nvPr>
        </p:nvSpPr>
        <p:spPr>
          <a:xfrm>
            <a:off x="3124200" y="635638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7" name="Slide Number Placeholder 6"/>
          <p:cNvSpPr>
            <a:spLocks noGrp="1"/>
          </p:cNvSpPr>
          <p:nvPr>
            <p:ph type="sldNum" sz="quarter" idx="12"/>
          </p:nvPr>
        </p:nvSpPr>
        <p:spPr>
          <a:xfrm>
            <a:off x="6553200" y="6356381"/>
            <a:ext cx="2133600" cy="365125"/>
          </a:xfrm>
          <a:prstGeom prst="rect">
            <a:avLst/>
          </a:prstGeom>
        </p:spPr>
        <p:txBody>
          <a:bodyPr/>
          <a:lstStyle>
            <a:lvl1pPr fontAlgn="auto">
              <a:spcBef>
                <a:spcPts val="0"/>
              </a:spcBef>
              <a:spcAft>
                <a:spcPts val="0"/>
              </a:spcAft>
              <a:defRPr>
                <a:latin typeface="+mn-lt"/>
              </a:defRPr>
            </a:lvl1pPr>
          </a:lstStyle>
          <a:p>
            <a:pPr>
              <a:defRPr/>
            </a:pPr>
            <a:fld id="{A3941EDB-91B7-4A3D-906E-E35B82EA293A}"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3553630858"/>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9"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81"/>
            <a:ext cx="2133600" cy="365125"/>
          </a:xfrm>
          <a:prstGeom prst="rect">
            <a:avLst/>
          </a:prstGeom>
        </p:spPr>
        <p:txBody>
          <a:bodyPr/>
          <a:lstStyle>
            <a:lvl1pPr fontAlgn="auto">
              <a:spcBef>
                <a:spcPts val="0"/>
              </a:spcBef>
              <a:spcAft>
                <a:spcPts val="0"/>
              </a:spcAft>
              <a:defRPr>
                <a:latin typeface="+mn-lt"/>
              </a:defRPr>
            </a:lvl1pPr>
          </a:lstStyle>
          <a:p>
            <a:pPr>
              <a:defRPr/>
            </a:pPr>
            <a:fld id="{BE669838-FC49-4041-A3D9-31ADFC591868}" type="datetimeFigureOut">
              <a:rPr lang="en-GB">
                <a:solidFill>
                  <a:prstClr val="black"/>
                </a:solidFill>
              </a:rPr>
              <a:pPr>
                <a:defRPr/>
              </a:pPr>
              <a:t>14/05/2013</a:t>
            </a:fld>
            <a:endParaRPr lang="en-GB">
              <a:solidFill>
                <a:prstClr val="black"/>
              </a:solidFill>
            </a:endParaRPr>
          </a:p>
        </p:txBody>
      </p:sp>
      <p:sp>
        <p:nvSpPr>
          <p:cNvPr id="8" name="Footer Placeholder 7"/>
          <p:cNvSpPr>
            <a:spLocks noGrp="1"/>
          </p:cNvSpPr>
          <p:nvPr>
            <p:ph type="ftr" sz="quarter" idx="11"/>
          </p:nvPr>
        </p:nvSpPr>
        <p:spPr>
          <a:xfrm>
            <a:off x="3124200" y="635638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9" name="Slide Number Placeholder 8"/>
          <p:cNvSpPr>
            <a:spLocks noGrp="1"/>
          </p:cNvSpPr>
          <p:nvPr>
            <p:ph type="sldNum" sz="quarter" idx="12"/>
          </p:nvPr>
        </p:nvSpPr>
        <p:spPr>
          <a:xfrm>
            <a:off x="6553200" y="6356381"/>
            <a:ext cx="2133600" cy="365125"/>
          </a:xfrm>
          <a:prstGeom prst="rect">
            <a:avLst/>
          </a:prstGeom>
        </p:spPr>
        <p:txBody>
          <a:bodyPr/>
          <a:lstStyle>
            <a:lvl1pPr fontAlgn="auto">
              <a:spcBef>
                <a:spcPts val="0"/>
              </a:spcBef>
              <a:spcAft>
                <a:spcPts val="0"/>
              </a:spcAft>
              <a:defRPr>
                <a:latin typeface="+mn-lt"/>
              </a:defRPr>
            </a:lvl1pPr>
          </a:lstStyle>
          <a:p>
            <a:pPr>
              <a:defRPr/>
            </a:pPr>
            <a:fld id="{516B94E2-EC6D-4DA4-AABE-6DF681335895}"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624066518"/>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81"/>
            <a:ext cx="2133600" cy="365125"/>
          </a:xfrm>
          <a:prstGeom prst="rect">
            <a:avLst/>
          </a:prstGeom>
        </p:spPr>
        <p:txBody>
          <a:bodyPr/>
          <a:lstStyle>
            <a:lvl1pPr fontAlgn="auto">
              <a:spcBef>
                <a:spcPts val="0"/>
              </a:spcBef>
              <a:spcAft>
                <a:spcPts val="0"/>
              </a:spcAft>
              <a:defRPr>
                <a:latin typeface="+mn-lt"/>
              </a:defRPr>
            </a:lvl1pPr>
          </a:lstStyle>
          <a:p>
            <a:pPr>
              <a:defRPr/>
            </a:pPr>
            <a:fld id="{11936584-7362-4225-A40E-D1713B6DD4C1}" type="datetimeFigureOut">
              <a:rPr lang="en-GB">
                <a:solidFill>
                  <a:prstClr val="black"/>
                </a:solidFill>
              </a:rPr>
              <a:pPr>
                <a:defRPr/>
              </a:pPr>
              <a:t>14/05/2013</a:t>
            </a:fld>
            <a:endParaRPr lang="en-GB">
              <a:solidFill>
                <a:prstClr val="black"/>
              </a:solidFill>
            </a:endParaRPr>
          </a:p>
        </p:txBody>
      </p:sp>
      <p:sp>
        <p:nvSpPr>
          <p:cNvPr id="4" name="Footer Placeholder 3"/>
          <p:cNvSpPr>
            <a:spLocks noGrp="1"/>
          </p:cNvSpPr>
          <p:nvPr>
            <p:ph type="ftr" sz="quarter" idx="11"/>
          </p:nvPr>
        </p:nvSpPr>
        <p:spPr>
          <a:xfrm>
            <a:off x="3124200" y="635638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5" name="Slide Number Placeholder 4"/>
          <p:cNvSpPr>
            <a:spLocks noGrp="1"/>
          </p:cNvSpPr>
          <p:nvPr>
            <p:ph type="sldNum" sz="quarter" idx="12"/>
          </p:nvPr>
        </p:nvSpPr>
        <p:spPr>
          <a:xfrm>
            <a:off x="6553200" y="6356381"/>
            <a:ext cx="2133600" cy="365125"/>
          </a:xfrm>
          <a:prstGeom prst="rect">
            <a:avLst/>
          </a:prstGeom>
        </p:spPr>
        <p:txBody>
          <a:bodyPr/>
          <a:lstStyle>
            <a:lvl1pPr fontAlgn="auto">
              <a:spcBef>
                <a:spcPts val="0"/>
              </a:spcBef>
              <a:spcAft>
                <a:spcPts val="0"/>
              </a:spcAft>
              <a:defRPr>
                <a:latin typeface="+mn-lt"/>
              </a:defRPr>
            </a:lvl1pPr>
          </a:lstStyle>
          <a:p>
            <a:pPr>
              <a:defRPr/>
            </a:pPr>
            <a:fld id="{227173F1-BEF6-420A-A8E7-6BF80257AC18}"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031577295"/>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81"/>
            <a:ext cx="2133600" cy="365125"/>
          </a:xfrm>
          <a:prstGeom prst="rect">
            <a:avLst/>
          </a:prstGeom>
        </p:spPr>
        <p:txBody>
          <a:bodyPr/>
          <a:lstStyle>
            <a:lvl1pPr fontAlgn="auto">
              <a:spcBef>
                <a:spcPts val="0"/>
              </a:spcBef>
              <a:spcAft>
                <a:spcPts val="0"/>
              </a:spcAft>
              <a:defRPr>
                <a:latin typeface="+mn-lt"/>
              </a:defRPr>
            </a:lvl1pPr>
          </a:lstStyle>
          <a:p>
            <a:pPr>
              <a:defRPr/>
            </a:pPr>
            <a:fld id="{11EC87C5-AF11-436F-89A6-C05B8B101A2B}" type="datetimeFigureOut">
              <a:rPr lang="en-GB">
                <a:solidFill>
                  <a:prstClr val="black"/>
                </a:solidFill>
              </a:rPr>
              <a:pPr>
                <a:defRPr/>
              </a:pPr>
              <a:t>14/05/2013</a:t>
            </a:fld>
            <a:endParaRPr lang="en-GB">
              <a:solidFill>
                <a:prstClr val="black"/>
              </a:solidFill>
            </a:endParaRPr>
          </a:p>
        </p:txBody>
      </p:sp>
      <p:sp>
        <p:nvSpPr>
          <p:cNvPr id="3" name="Footer Placeholder 2"/>
          <p:cNvSpPr>
            <a:spLocks noGrp="1"/>
          </p:cNvSpPr>
          <p:nvPr>
            <p:ph type="ftr" sz="quarter" idx="11"/>
          </p:nvPr>
        </p:nvSpPr>
        <p:spPr>
          <a:xfrm>
            <a:off x="3124200" y="635638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4" name="Slide Number Placeholder 3"/>
          <p:cNvSpPr>
            <a:spLocks noGrp="1"/>
          </p:cNvSpPr>
          <p:nvPr>
            <p:ph type="sldNum" sz="quarter" idx="12"/>
          </p:nvPr>
        </p:nvSpPr>
        <p:spPr>
          <a:xfrm>
            <a:off x="6553200" y="6356381"/>
            <a:ext cx="2133600" cy="365125"/>
          </a:xfrm>
          <a:prstGeom prst="rect">
            <a:avLst/>
          </a:prstGeom>
        </p:spPr>
        <p:txBody>
          <a:bodyPr/>
          <a:lstStyle>
            <a:lvl1pPr fontAlgn="auto">
              <a:spcBef>
                <a:spcPts val="0"/>
              </a:spcBef>
              <a:spcAft>
                <a:spcPts val="0"/>
              </a:spcAft>
              <a:defRPr>
                <a:latin typeface="+mn-lt"/>
              </a:defRPr>
            </a:lvl1pPr>
          </a:lstStyle>
          <a:p>
            <a:pPr>
              <a:defRPr/>
            </a:pPr>
            <a:fld id="{81411F39-AAB8-4623-B132-873B500903D4}"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3221174936"/>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1" y="273082"/>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3"/>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81"/>
            <a:ext cx="2133600" cy="365125"/>
          </a:xfrm>
          <a:prstGeom prst="rect">
            <a:avLst/>
          </a:prstGeom>
        </p:spPr>
        <p:txBody>
          <a:bodyPr/>
          <a:lstStyle>
            <a:lvl1pPr fontAlgn="auto">
              <a:spcBef>
                <a:spcPts val="0"/>
              </a:spcBef>
              <a:spcAft>
                <a:spcPts val="0"/>
              </a:spcAft>
              <a:defRPr>
                <a:latin typeface="+mn-lt"/>
              </a:defRPr>
            </a:lvl1pPr>
          </a:lstStyle>
          <a:p>
            <a:pPr>
              <a:defRPr/>
            </a:pPr>
            <a:fld id="{1703994A-C5C9-40AE-BD52-F8549ABA0F33}" type="datetimeFigureOut">
              <a:rPr lang="en-GB">
                <a:solidFill>
                  <a:prstClr val="black"/>
                </a:solidFill>
              </a:rPr>
              <a:pPr>
                <a:defRPr/>
              </a:pPr>
              <a:t>14/05/2013</a:t>
            </a:fld>
            <a:endParaRPr lang="en-GB">
              <a:solidFill>
                <a:prstClr val="black"/>
              </a:solidFill>
            </a:endParaRPr>
          </a:p>
        </p:txBody>
      </p:sp>
      <p:sp>
        <p:nvSpPr>
          <p:cNvPr id="6" name="Footer Placeholder 5"/>
          <p:cNvSpPr>
            <a:spLocks noGrp="1"/>
          </p:cNvSpPr>
          <p:nvPr>
            <p:ph type="ftr" sz="quarter" idx="11"/>
          </p:nvPr>
        </p:nvSpPr>
        <p:spPr>
          <a:xfrm>
            <a:off x="3124200" y="635638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7" name="Slide Number Placeholder 6"/>
          <p:cNvSpPr>
            <a:spLocks noGrp="1"/>
          </p:cNvSpPr>
          <p:nvPr>
            <p:ph type="sldNum" sz="quarter" idx="12"/>
          </p:nvPr>
        </p:nvSpPr>
        <p:spPr>
          <a:xfrm>
            <a:off x="6553200" y="6356381"/>
            <a:ext cx="2133600" cy="365125"/>
          </a:xfrm>
          <a:prstGeom prst="rect">
            <a:avLst/>
          </a:prstGeom>
        </p:spPr>
        <p:txBody>
          <a:bodyPr/>
          <a:lstStyle>
            <a:lvl1pPr fontAlgn="auto">
              <a:spcBef>
                <a:spcPts val="0"/>
              </a:spcBef>
              <a:spcAft>
                <a:spcPts val="0"/>
              </a:spcAft>
              <a:defRPr>
                <a:latin typeface="+mn-lt"/>
              </a:defRPr>
            </a:lvl1pPr>
          </a:lstStyle>
          <a:p>
            <a:pPr>
              <a:defRPr/>
            </a:pPr>
            <a:fld id="{6E08D970-689D-4896-A45D-69E8EB583414}"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192098764"/>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81"/>
            <a:ext cx="2133600" cy="365125"/>
          </a:xfrm>
          <a:prstGeom prst="rect">
            <a:avLst/>
          </a:prstGeom>
        </p:spPr>
        <p:txBody>
          <a:bodyPr/>
          <a:lstStyle>
            <a:lvl1pPr fontAlgn="auto">
              <a:spcBef>
                <a:spcPts val="0"/>
              </a:spcBef>
              <a:spcAft>
                <a:spcPts val="0"/>
              </a:spcAft>
              <a:defRPr>
                <a:latin typeface="+mn-lt"/>
              </a:defRPr>
            </a:lvl1pPr>
          </a:lstStyle>
          <a:p>
            <a:pPr>
              <a:defRPr/>
            </a:pPr>
            <a:fld id="{847E2201-FBBD-4B60-910B-9C28C46462D7}" type="datetimeFigureOut">
              <a:rPr lang="en-GB">
                <a:solidFill>
                  <a:prstClr val="black"/>
                </a:solidFill>
              </a:rPr>
              <a:pPr>
                <a:defRPr/>
              </a:pPr>
              <a:t>14/05/2013</a:t>
            </a:fld>
            <a:endParaRPr lang="en-GB">
              <a:solidFill>
                <a:prstClr val="black"/>
              </a:solidFill>
            </a:endParaRPr>
          </a:p>
        </p:txBody>
      </p:sp>
      <p:sp>
        <p:nvSpPr>
          <p:cNvPr id="6" name="Footer Placeholder 5"/>
          <p:cNvSpPr>
            <a:spLocks noGrp="1"/>
          </p:cNvSpPr>
          <p:nvPr>
            <p:ph type="ftr" sz="quarter" idx="11"/>
          </p:nvPr>
        </p:nvSpPr>
        <p:spPr>
          <a:xfrm>
            <a:off x="3124200" y="635638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7" name="Slide Number Placeholder 6"/>
          <p:cNvSpPr>
            <a:spLocks noGrp="1"/>
          </p:cNvSpPr>
          <p:nvPr>
            <p:ph type="sldNum" sz="quarter" idx="12"/>
          </p:nvPr>
        </p:nvSpPr>
        <p:spPr>
          <a:xfrm>
            <a:off x="6553200" y="6356381"/>
            <a:ext cx="2133600" cy="365125"/>
          </a:xfrm>
          <a:prstGeom prst="rect">
            <a:avLst/>
          </a:prstGeom>
        </p:spPr>
        <p:txBody>
          <a:bodyPr/>
          <a:lstStyle>
            <a:lvl1pPr fontAlgn="auto">
              <a:spcBef>
                <a:spcPts val="0"/>
              </a:spcBef>
              <a:spcAft>
                <a:spcPts val="0"/>
              </a:spcAft>
              <a:defRPr>
                <a:latin typeface="+mn-lt"/>
              </a:defRPr>
            </a:lvl1pPr>
          </a:lstStyle>
          <a:p>
            <a:pPr>
              <a:defRPr/>
            </a:pPr>
            <a:fld id="{D9ACFC9E-D2CA-48A6-9459-105872552238}"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824035435"/>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81"/>
            <a:ext cx="2133600" cy="365125"/>
          </a:xfrm>
          <a:prstGeom prst="rect">
            <a:avLst/>
          </a:prstGeom>
        </p:spPr>
        <p:txBody>
          <a:bodyPr/>
          <a:lstStyle>
            <a:lvl1pPr fontAlgn="auto">
              <a:spcBef>
                <a:spcPts val="0"/>
              </a:spcBef>
              <a:spcAft>
                <a:spcPts val="0"/>
              </a:spcAft>
              <a:defRPr>
                <a:latin typeface="+mn-lt"/>
              </a:defRPr>
            </a:lvl1pPr>
          </a:lstStyle>
          <a:p>
            <a:pPr>
              <a:defRPr/>
            </a:pPr>
            <a:fld id="{4BC9A6F6-9871-4FBC-BDB6-5B36B31A9C84}" type="datetimeFigureOut">
              <a:rPr lang="en-GB">
                <a:solidFill>
                  <a:prstClr val="black"/>
                </a:solidFill>
              </a:rPr>
              <a:pPr>
                <a:defRPr/>
              </a:pPr>
              <a:t>14/05/2013</a:t>
            </a:fld>
            <a:endParaRPr lang="en-GB">
              <a:solidFill>
                <a:prstClr val="black"/>
              </a:solidFill>
            </a:endParaRPr>
          </a:p>
        </p:txBody>
      </p:sp>
      <p:sp>
        <p:nvSpPr>
          <p:cNvPr id="5" name="Footer Placeholder 4"/>
          <p:cNvSpPr>
            <a:spLocks noGrp="1"/>
          </p:cNvSpPr>
          <p:nvPr>
            <p:ph type="ftr" sz="quarter" idx="11"/>
          </p:nvPr>
        </p:nvSpPr>
        <p:spPr>
          <a:xfrm>
            <a:off x="3124200" y="635638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6" name="Slide Number Placeholder 5"/>
          <p:cNvSpPr>
            <a:spLocks noGrp="1"/>
          </p:cNvSpPr>
          <p:nvPr>
            <p:ph type="sldNum" sz="quarter" idx="12"/>
          </p:nvPr>
        </p:nvSpPr>
        <p:spPr>
          <a:xfrm>
            <a:off x="6553200" y="6356381"/>
            <a:ext cx="2133600" cy="365125"/>
          </a:xfrm>
          <a:prstGeom prst="rect">
            <a:avLst/>
          </a:prstGeom>
        </p:spPr>
        <p:txBody>
          <a:bodyPr/>
          <a:lstStyle>
            <a:lvl1pPr fontAlgn="auto">
              <a:spcBef>
                <a:spcPts val="0"/>
              </a:spcBef>
              <a:spcAft>
                <a:spcPts val="0"/>
              </a:spcAft>
              <a:defRPr>
                <a:latin typeface="+mn-lt"/>
              </a:defRPr>
            </a:lvl1pPr>
          </a:lstStyle>
          <a:p>
            <a:pPr>
              <a:defRPr/>
            </a:pPr>
            <a:fld id="{81301543-39A7-423A-B4AD-7EDEBCD49468}"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4254772637"/>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70"/>
            <a:ext cx="222885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3" y="274670"/>
            <a:ext cx="653415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81"/>
            <a:ext cx="2133600" cy="365125"/>
          </a:xfrm>
          <a:prstGeom prst="rect">
            <a:avLst/>
          </a:prstGeom>
        </p:spPr>
        <p:txBody>
          <a:bodyPr/>
          <a:lstStyle>
            <a:lvl1pPr fontAlgn="auto">
              <a:spcBef>
                <a:spcPts val="0"/>
              </a:spcBef>
              <a:spcAft>
                <a:spcPts val="0"/>
              </a:spcAft>
              <a:defRPr>
                <a:latin typeface="+mn-lt"/>
              </a:defRPr>
            </a:lvl1pPr>
          </a:lstStyle>
          <a:p>
            <a:pPr>
              <a:defRPr/>
            </a:pPr>
            <a:fld id="{43C5A08E-2D17-4C14-B6B0-427E02F92092}" type="datetimeFigureOut">
              <a:rPr lang="en-GB">
                <a:solidFill>
                  <a:prstClr val="black"/>
                </a:solidFill>
              </a:rPr>
              <a:pPr>
                <a:defRPr/>
              </a:pPr>
              <a:t>14/05/2013</a:t>
            </a:fld>
            <a:endParaRPr lang="en-GB">
              <a:solidFill>
                <a:prstClr val="black"/>
              </a:solidFill>
            </a:endParaRPr>
          </a:p>
        </p:txBody>
      </p:sp>
      <p:sp>
        <p:nvSpPr>
          <p:cNvPr id="5" name="Footer Placeholder 4"/>
          <p:cNvSpPr>
            <a:spLocks noGrp="1"/>
          </p:cNvSpPr>
          <p:nvPr>
            <p:ph type="ftr" sz="quarter" idx="11"/>
          </p:nvPr>
        </p:nvSpPr>
        <p:spPr>
          <a:xfrm>
            <a:off x="3124200" y="6356381"/>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6" name="Slide Number Placeholder 5"/>
          <p:cNvSpPr>
            <a:spLocks noGrp="1"/>
          </p:cNvSpPr>
          <p:nvPr>
            <p:ph type="sldNum" sz="quarter" idx="12"/>
          </p:nvPr>
        </p:nvSpPr>
        <p:spPr>
          <a:xfrm>
            <a:off x="6553200" y="6356381"/>
            <a:ext cx="2133600" cy="365125"/>
          </a:xfrm>
          <a:prstGeom prst="rect">
            <a:avLst/>
          </a:prstGeom>
        </p:spPr>
        <p:txBody>
          <a:bodyPr/>
          <a:lstStyle>
            <a:lvl1pPr fontAlgn="auto">
              <a:spcBef>
                <a:spcPts val="0"/>
              </a:spcBef>
              <a:spcAft>
                <a:spcPts val="0"/>
              </a:spcAft>
              <a:defRPr>
                <a:latin typeface="+mn-lt"/>
              </a:defRPr>
            </a:lvl1pPr>
          </a:lstStyle>
          <a:p>
            <a:pPr>
              <a:defRPr/>
            </a:pPr>
            <a:fld id="{689BB377-AE22-4D08-B4E5-8FF17E69210A}"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3036983318"/>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3">
        <a:schemeClr val="bg1"/>
      </p:bgRef>
    </p:bg>
    <p:spTree>
      <p:nvGrpSpPr>
        <p:cNvPr id="1" name=""/>
        <p:cNvGrpSpPr/>
        <p:nvPr/>
      </p:nvGrpSpPr>
      <p:grpSpPr>
        <a:xfrm>
          <a:off x="0" y="0"/>
          <a:ext cx="0" cy="0"/>
          <a:chOff x="0" y="0"/>
          <a:chExt cx="0" cy="0"/>
        </a:xfrm>
      </p:grpSpPr>
      <p:sp>
        <p:nvSpPr>
          <p:cNvPr id="12" name="矩形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rial"/>
            </a:endParaRPr>
          </a:p>
        </p:txBody>
      </p:sp>
      <p:sp useBgFill="1">
        <p:nvSpPr>
          <p:cNvPr id="13" name="圆角矩形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latin typeface="Arial"/>
            </a:endParaRPr>
          </a:p>
        </p:txBody>
      </p:sp>
      <p:sp>
        <p:nvSpPr>
          <p:cNvPr id="9" name="副标题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p:txBody>
          <a:bodyPr/>
          <a:lstStyle/>
          <a:p>
            <a:fld id="{0BFB470A-D63A-44ED-9067-6A905DD712B5}" type="datetimeFigureOut">
              <a:rPr lang="zh-CN" altLang="en-US" smtClean="0">
                <a:solidFill>
                  <a:srgbClr val="696464"/>
                </a:solidFill>
                <a:latin typeface="Arial"/>
                <a:ea typeface="黑体"/>
              </a:rPr>
              <a:pPr/>
              <a:t>2013/5/14</a:t>
            </a:fld>
            <a:endParaRPr lang="zh-CN" altLang="en-US">
              <a:solidFill>
                <a:srgbClr val="696464"/>
              </a:solidFill>
              <a:latin typeface="Arial"/>
              <a:ea typeface="黑体"/>
            </a:endParaRPr>
          </a:p>
        </p:txBody>
      </p:sp>
      <p:sp>
        <p:nvSpPr>
          <p:cNvPr id="17" name="页脚占位符 16"/>
          <p:cNvSpPr>
            <a:spLocks noGrp="1"/>
          </p:cNvSpPr>
          <p:nvPr>
            <p:ph type="ftr" sz="quarter" idx="11"/>
          </p:nvPr>
        </p:nvSpPr>
        <p:spPr/>
        <p:txBody>
          <a:bodyPr/>
          <a:lstStyle/>
          <a:p>
            <a:endParaRPr lang="zh-CN" altLang="en-US">
              <a:solidFill>
                <a:srgbClr val="696464"/>
              </a:solidFill>
              <a:latin typeface="Arial"/>
              <a:ea typeface="黑体"/>
            </a:endParaRPr>
          </a:p>
        </p:txBody>
      </p:sp>
      <p:sp>
        <p:nvSpPr>
          <p:cNvPr id="29" name="灯片编号占位符 28"/>
          <p:cNvSpPr>
            <a:spLocks noGrp="1"/>
          </p:cNvSpPr>
          <p:nvPr>
            <p:ph type="sldNum" sz="quarter" idx="12"/>
          </p:nvPr>
        </p:nvSpPr>
        <p:spPr/>
        <p:txBody>
          <a:bodyPr lIns="0" tIns="0" rIns="0" bIns="0">
            <a:noAutofit/>
          </a:bodyPr>
          <a:lstStyle>
            <a:lvl1pPr>
              <a:defRPr sz="1400">
                <a:solidFill>
                  <a:srgbClr val="FFFFFF"/>
                </a:solidFill>
              </a:defRPr>
            </a:lvl1pPr>
          </a:lstStyle>
          <a:p>
            <a:fld id="{71CB9723-D37D-4E8E-B5E7-F51812533C23}" type="slidenum">
              <a:rPr lang="zh-CN" altLang="en-US" smtClean="0">
                <a:latin typeface="Arial"/>
                <a:ea typeface="黑体"/>
              </a:rPr>
              <a:pPr/>
              <a:t>‹#›</a:t>
            </a:fld>
            <a:endParaRPr lang="zh-CN" altLang="en-US">
              <a:latin typeface="Arial"/>
              <a:ea typeface="黑体"/>
            </a:endParaRPr>
          </a:p>
        </p:txBody>
      </p:sp>
      <p:sp>
        <p:nvSpPr>
          <p:cNvPr id="7" name="矩形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latin typeface="Arial"/>
            </a:endParaRPr>
          </a:p>
        </p:txBody>
      </p:sp>
      <p:sp>
        <p:nvSpPr>
          <p:cNvPr id="10" name="矩形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latin typeface="Arial"/>
            </a:endParaRPr>
          </a:p>
        </p:txBody>
      </p:sp>
      <p:sp>
        <p:nvSpPr>
          <p:cNvPr id="11" name="矩形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latin typeface="Arial"/>
            </a:endParaRPr>
          </a:p>
        </p:txBody>
      </p:sp>
      <p:sp>
        <p:nvSpPr>
          <p:cNvPr id="8" name="标题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zh-CN" altLang="en-US" smtClean="0"/>
              <a:t>单击此处编辑母版标题样式</a:t>
            </a:r>
            <a:endParaRPr kumimoji="0" lang="en-US"/>
          </a:p>
        </p:txBody>
      </p:sp>
    </p:spTree>
    <p:extLst>
      <p:ext uri="{BB962C8B-B14F-4D97-AF65-F5344CB8AC3E}">
        <p14:creationId xmlns:p14="http://schemas.microsoft.com/office/powerpoint/2010/main" val="1672199189"/>
      </p:ext>
    </p:extLst>
  </p:cSld>
  <p:clrMapOvr>
    <a:overrideClrMapping bg1="lt1" tx1="dk1" bg2="lt2" tx2="dk2" accent1="accent1" accent2="accent2" accent3="accent3" accent4="accent4" accent5="accent5" accent6="accent6" hlink="hlink" folHlink="folHlink"/>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4" name="日期占位符 3"/>
          <p:cNvSpPr>
            <a:spLocks noGrp="1"/>
          </p:cNvSpPr>
          <p:nvPr>
            <p:ph type="dt" sz="half" idx="10"/>
          </p:nvPr>
        </p:nvSpPr>
        <p:spPr/>
        <p:txBody>
          <a:bodyPr/>
          <a:lstStyle/>
          <a:p>
            <a:fld id="{0BFB470A-D63A-44ED-9067-6A905DD712B5}" type="datetimeFigureOut">
              <a:rPr lang="zh-CN" altLang="en-US" smtClean="0">
                <a:solidFill>
                  <a:srgbClr val="696464"/>
                </a:solidFill>
                <a:latin typeface="Arial"/>
                <a:ea typeface="黑体"/>
              </a:rPr>
              <a:pPr/>
              <a:t>2013/5/14</a:t>
            </a:fld>
            <a:endParaRPr lang="zh-CN" altLang="en-US">
              <a:solidFill>
                <a:srgbClr val="696464"/>
              </a:solidFill>
              <a:latin typeface="Arial"/>
              <a:ea typeface="黑体"/>
            </a:endParaRPr>
          </a:p>
        </p:txBody>
      </p:sp>
      <p:sp>
        <p:nvSpPr>
          <p:cNvPr id="5" name="页脚占位符 4"/>
          <p:cNvSpPr>
            <a:spLocks noGrp="1"/>
          </p:cNvSpPr>
          <p:nvPr>
            <p:ph type="ftr" sz="quarter" idx="11"/>
          </p:nvPr>
        </p:nvSpPr>
        <p:spPr/>
        <p:txBody>
          <a:bodyPr/>
          <a:lstStyle/>
          <a:p>
            <a:endParaRPr lang="zh-CN" altLang="en-US">
              <a:solidFill>
                <a:srgbClr val="696464"/>
              </a:solidFill>
              <a:latin typeface="Arial"/>
              <a:ea typeface="黑体"/>
            </a:endParaRPr>
          </a:p>
        </p:txBody>
      </p:sp>
      <p:sp>
        <p:nvSpPr>
          <p:cNvPr id="6" name="灯片编号占位符 5"/>
          <p:cNvSpPr>
            <a:spLocks noGrp="1"/>
          </p:cNvSpPr>
          <p:nvPr>
            <p:ph type="sldNum" sz="quarter" idx="12"/>
          </p:nvPr>
        </p:nvSpPr>
        <p:spPr/>
        <p:txBody>
          <a:bodyPr/>
          <a:lstStyle/>
          <a:p>
            <a:fld id="{71CB9723-D37D-4E8E-B5E7-F51812533C23}" type="slidenum">
              <a:rPr lang="zh-CN" altLang="en-US" smtClean="0">
                <a:latin typeface="Arial"/>
                <a:ea typeface="黑体"/>
              </a:rPr>
              <a:pPr/>
              <a:t>‹#›</a:t>
            </a:fld>
            <a:endParaRPr lang="zh-CN" altLang="en-US">
              <a:latin typeface="Arial"/>
              <a:ea typeface="黑体"/>
            </a:endParaRPr>
          </a:p>
        </p:txBody>
      </p:sp>
      <p:sp>
        <p:nvSpPr>
          <p:cNvPr id="8" name="内容占位符 7"/>
          <p:cNvSpPr>
            <a:spLocks noGrp="1"/>
          </p:cNvSpPr>
          <p:nvPr>
            <p:ph sz="quarter" idx="1"/>
          </p:nvPr>
        </p:nvSpPr>
        <p:spPr>
          <a:xfrm>
            <a:off x="914400" y="1447800"/>
            <a:ext cx="7772400" cy="4572000"/>
          </a:xfrm>
        </p:spPr>
        <p:txBody>
          <a:bodyPr vert="horz"/>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extLst>
      <p:ext uri="{BB962C8B-B14F-4D97-AF65-F5344CB8AC3E}">
        <p14:creationId xmlns:p14="http://schemas.microsoft.com/office/powerpoint/2010/main" val="21502329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1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1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3222714"/>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3">
        <a:schemeClr val="bg1"/>
      </p:bgRef>
    </p:bg>
    <p:spTree>
      <p:nvGrpSpPr>
        <p:cNvPr id="1" name=""/>
        <p:cNvGrpSpPr/>
        <p:nvPr/>
      </p:nvGrpSpPr>
      <p:grpSpPr>
        <a:xfrm>
          <a:off x="0" y="0"/>
          <a:ext cx="0" cy="0"/>
          <a:chOff x="0" y="0"/>
          <a:chExt cx="0" cy="0"/>
        </a:xfrm>
      </p:grpSpPr>
      <p:sp>
        <p:nvSpPr>
          <p:cNvPr id="11" name="矩形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rial"/>
            </a:endParaRPr>
          </a:p>
        </p:txBody>
      </p:sp>
      <p:sp useBgFill="1">
        <p:nvSpPr>
          <p:cNvPr id="10" name="圆角矩形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endParaRPr lang="en-US">
              <a:solidFill>
                <a:prstClr val="white"/>
              </a:solidFill>
              <a:latin typeface="Arial"/>
            </a:endParaRPr>
          </a:p>
        </p:txBody>
      </p:sp>
      <p:sp>
        <p:nvSpPr>
          <p:cNvPr id="2" name="标题 1"/>
          <p:cNvSpPr>
            <a:spLocks noGrp="1"/>
          </p:cNvSpPr>
          <p:nvPr>
            <p:ph type="title"/>
          </p:nvPr>
        </p:nvSpPr>
        <p:spPr>
          <a:xfrm>
            <a:off x="722313" y="952500"/>
            <a:ext cx="7772400" cy="1362075"/>
          </a:xfrm>
        </p:spPr>
        <p:txBody>
          <a:bodyPr anchor="b" anchorCtr="0"/>
          <a:lstStyle>
            <a:lvl1pPr algn="l">
              <a:buNone/>
              <a:defRPr sz="4000" b="0" cap="none"/>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fld id="{0BFB470A-D63A-44ED-9067-6A905DD712B5}" type="datetimeFigureOut">
              <a:rPr lang="zh-CN" altLang="en-US" smtClean="0">
                <a:solidFill>
                  <a:srgbClr val="696464"/>
                </a:solidFill>
                <a:latin typeface="Arial"/>
                <a:ea typeface="黑体"/>
              </a:rPr>
              <a:pPr/>
              <a:t>2013/5/14</a:t>
            </a:fld>
            <a:endParaRPr lang="zh-CN" altLang="en-US">
              <a:solidFill>
                <a:srgbClr val="696464"/>
              </a:solidFill>
              <a:latin typeface="Arial"/>
              <a:ea typeface="黑体"/>
            </a:endParaRPr>
          </a:p>
        </p:txBody>
      </p:sp>
      <p:sp>
        <p:nvSpPr>
          <p:cNvPr id="5" name="页脚占位符 4"/>
          <p:cNvSpPr>
            <a:spLocks noGrp="1"/>
          </p:cNvSpPr>
          <p:nvPr>
            <p:ph type="ftr" sz="quarter" idx="11"/>
          </p:nvPr>
        </p:nvSpPr>
        <p:spPr>
          <a:xfrm>
            <a:off x="800100" y="6172200"/>
            <a:ext cx="4000500" cy="457200"/>
          </a:xfrm>
        </p:spPr>
        <p:txBody>
          <a:bodyPr/>
          <a:lstStyle/>
          <a:p>
            <a:endParaRPr lang="zh-CN" altLang="en-US">
              <a:solidFill>
                <a:srgbClr val="696464"/>
              </a:solidFill>
              <a:latin typeface="Arial"/>
              <a:ea typeface="黑体"/>
            </a:endParaRPr>
          </a:p>
        </p:txBody>
      </p:sp>
      <p:sp>
        <p:nvSpPr>
          <p:cNvPr id="7" name="矩形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latin typeface="Arial"/>
            </a:endParaRPr>
          </a:p>
        </p:txBody>
      </p:sp>
      <p:sp>
        <p:nvSpPr>
          <p:cNvPr id="8" name="矩形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latin typeface="Arial"/>
            </a:endParaRPr>
          </a:p>
        </p:txBody>
      </p:sp>
      <p:sp>
        <p:nvSpPr>
          <p:cNvPr id="9" name="矩形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latin typeface="Arial"/>
            </a:endParaRPr>
          </a:p>
        </p:txBody>
      </p:sp>
      <p:sp>
        <p:nvSpPr>
          <p:cNvPr id="6" name="灯片编号占位符 5"/>
          <p:cNvSpPr>
            <a:spLocks noGrp="1"/>
          </p:cNvSpPr>
          <p:nvPr>
            <p:ph type="sldNum" sz="quarter" idx="12"/>
          </p:nvPr>
        </p:nvSpPr>
        <p:spPr>
          <a:xfrm>
            <a:off x="146304" y="6208776"/>
            <a:ext cx="457200" cy="457200"/>
          </a:xfrm>
        </p:spPr>
        <p:txBody>
          <a:bodyPr/>
          <a:lstStyle/>
          <a:p>
            <a:fld id="{71CB9723-D37D-4E8E-B5E7-F51812533C23}" type="slidenum">
              <a:rPr lang="zh-CN" altLang="en-US" smtClean="0">
                <a:latin typeface="Arial"/>
                <a:ea typeface="黑体"/>
              </a:rPr>
              <a:pPr/>
              <a:t>‹#›</a:t>
            </a:fld>
            <a:endParaRPr lang="zh-CN" altLang="en-US">
              <a:latin typeface="Arial"/>
              <a:ea typeface="黑体"/>
            </a:endParaRPr>
          </a:p>
        </p:txBody>
      </p:sp>
    </p:spTree>
    <p:extLst>
      <p:ext uri="{BB962C8B-B14F-4D97-AF65-F5344CB8AC3E}">
        <p14:creationId xmlns:p14="http://schemas.microsoft.com/office/powerpoint/2010/main" val="3291773081"/>
      </p:ext>
    </p:extLst>
  </p:cSld>
  <p:clrMapOvr>
    <a:overrideClrMapping bg1="lt1" tx1="dk1" bg2="lt2" tx2="dk2" accent1="accent1" accent2="accent2" accent3="accent3" accent4="accent4" accent5="accent5" accent6="accent6" hlink="hlink" folHlink="folHlink"/>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0BFB470A-D63A-44ED-9067-6A905DD712B5}" type="datetimeFigureOut">
              <a:rPr lang="zh-CN" altLang="en-US" smtClean="0">
                <a:solidFill>
                  <a:srgbClr val="696464"/>
                </a:solidFill>
                <a:latin typeface="Arial"/>
                <a:ea typeface="黑体"/>
              </a:rPr>
              <a:pPr/>
              <a:t>2013/5/14</a:t>
            </a:fld>
            <a:endParaRPr lang="zh-CN" altLang="en-US">
              <a:solidFill>
                <a:srgbClr val="696464"/>
              </a:solidFill>
              <a:latin typeface="Arial"/>
              <a:ea typeface="黑体"/>
            </a:endParaRPr>
          </a:p>
        </p:txBody>
      </p:sp>
      <p:sp>
        <p:nvSpPr>
          <p:cNvPr id="6" name="页脚占位符 5"/>
          <p:cNvSpPr>
            <a:spLocks noGrp="1"/>
          </p:cNvSpPr>
          <p:nvPr>
            <p:ph type="ftr" sz="quarter" idx="11"/>
          </p:nvPr>
        </p:nvSpPr>
        <p:spPr/>
        <p:txBody>
          <a:bodyPr/>
          <a:lstStyle/>
          <a:p>
            <a:endParaRPr lang="zh-CN" altLang="en-US">
              <a:solidFill>
                <a:srgbClr val="696464"/>
              </a:solidFill>
              <a:latin typeface="Arial"/>
              <a:ea typeface="黑体"/>
            </a:endParaRPr>
          </a:p>
        </p:txBody>
      </p:sp>
      <p:sp>
        <p:nvSpPr>
          <p:cNvPr id="7" name="灯片编号占位符 6"/>
          <p:cNvSpPr>
            <a:spLocks noGrp="1"/>
          </p:cNvSpPr>
          <p:nvPr>
            <p:ph type="sldNum" sz="quarter" idx="12"/>
          </p:nvPr>
        </p:nvSpPr>
        <p:spPr/>
        <p:txBody>
          <a:bodyPr/>
          <a:lstStyle/>
          <a:p>
            <a:fld id="{71CB9723-D37D-4E8E-B5E7-F51812533C23}" type="slidenum">
              <a:rPr lang="zh-CN" altLang="en-US" smtClean="0">
                <a:latin typeface="Arial"/>
                <a:ea typeface="黑体"/>
              </a:rPr>
              <a:pPr/>
              <a:t>‹#›</a:t>
            </a:fld>
            <a:endParaRPr lang="zh-CN" altLang="en-US">
              <a:latin typeface="Arial"/>
              <a:ea typeface="黑体"/>
            </a:endParaRPr>
          </a:p>
        </p:txBody>
      </p:sp>
      <p:sp>
        <p:nvSpPr>
          <p:cNvPr id="9" name="内容占位符 8"/>
          <p:cNvSpPr>
            <a:spLocks noGrp="1"/>
          </p:cNvSpPr>
          <p:nvPr>
            <p:ph sz="quarter" idx="1"/>
          </p:nvPr>
        </p:nvSpPr>
        <p:spPr>
          <a:xfrm>
            <a:off x="914400" y="1447800"/>
            <a:ext cx="3749040" cy="4572000"/>
          </a:xfrm>
        </p:spPr>
        <p:txBody>
          <a:bodyPr vert="horz"/>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933950" y="1447800"/>
            <a:ext cx="3749040" cy="4572000"/>
          </a:xfrm>
        </p:spPr>
        <p:txBody>
          <a:bodyPr vert="horz"/>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extLst>
      <p:ext uri="{BB962C8B-B14F-4D97-AF65-F5344CB8AC3E}">
        <p14:creationId xmlns:p14="http://schemas.microsoft.com/office/powerpoint/2010/main" val="3568760918"/>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914400" y="273050"/>
            <a:ext cx="7772400" cy="1143000"/>
          </a:xfrm>
        </p:spPr>
        <p:txBody>
          <a:bodyPr anchor="b" anchorCtr="0"/>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7" name="日期占位符 6"/>
          <p:cNvSpPr>
            <a:spLocks noGrp="1"/>
          </p:cNvSpPr>
          <p:nvPr>
            <p:ph type="dt" sz="half" idx="10"/>
          </p:nvPr>
        </p:nvSpPr>
        <p:spPr/>
        <p:txBody>
          <a:bodyPr/>
          <a:lstStyle/>
          <a:p>
            <a:fld id="{0BFB470A-D63A-44ED-9067-6A905DD712B5}" type="datetimeFigureOut">
              <a:rPr lang="zh-CN" altLang="en-US" smtClean="0">
                <a:solidFill>
                  <a:srgbClr val="696464"/>
                </a:solidFill>
                <a:latin typeface="Arial"/>
                <a:ea typeface="黑体"/>
              </a:rPr>
              <a:pPr/>
              <a:t>2013/5/14</a:t>
            </a:fld>
            <a:endParaRPr lang="zh-CN" altLang="en-US">
              <a:solidFill>
                <a:srgbClr val="696464"/>
              </a:solidFill>
              <a:latin typeface="Arial"/>
              <a:ea typeface="黑体"/>
            </a:endParaRPr>
          </a:p>
        </p:txBody>
      </p:sp>
      <p:sp>
        <p:nvSpPr>
          <p:cNvPr id="8" name="页脚占位符 7"/>
          <p:cNvSpPr>
            <a:spLocks noGrp="1"/>
          </p:cNvSpPr>
          <p:nvPr>
            <p:ph type="ftr" sz="quarter" idx="11"/>
          </p:nvPr>
        </p:nvSpPr>
        <p:spPr/>
        <p:txBody>
          <a:bodyPr/>
          <a:lstStyle/>
          <a:p>
            <a:endParaRPr lang="zh-CN" altLang="en-US">
              <a:solidFill>
                <a:srgbClr val="696464"/>
              </a:solidFill>
              <a:latin typeface="Arial"/>
              <a:ea typeface="黑体"/>
            </a:endParaRPr>
          </a:p>
        </p:txBody>
      </p:sp>
      <p:sp>
        <p:nvSpPr>
          <p:cNvPr id="9" name="灯片编号占位符 8"/>
          <p:cNvSpPr>
            <a:spLocks noGrp="1"/>
          </p:cNvSpPr>
          <p:nvPr>
            <p:ph type="sldNum" sz="quarter" idx="12"/>
          </p:nvPr>
        </p:nvSpPr>
        <p:spPr/>
        <p:txBody>
          <a:bodyPr/>
          <a:lstStyle/>
          <a:p>
            <a:fld id="{71CB9723-D37D-4E8E-B5E7-F51812533C23}" type="slidenum">
              <a:rPr lang="zh-CN" altLang="en-US" smtClean="0">
                <a:latin typeface="Arial"/>
                <a:ea typeface="黑体"/>
              </a:rPr>
              <a:pPr/>
              <a:t>‹#›</a:t>
            </a:fld>
            <a:endParaRPr lang="zh-CN" altLang="en-US">
              <a:latin typeface="Arial"/>
              <a:ea typeface="黑体"/>
            </a:endParaRPr>
          </a:p>
        </p:txBody>
      </p:sp>
      <p:sp>
        <p:nvSpPr>
          <p:cNvPr id="11" name="内容占位符 10"/>
          <p:cNvSpPr>
            <a:spLocks noGrp="1"/>
          </p:cNvSpPr>
          <p:nvPr>
            <p:ph sz="half" idx="2"/>
          </p:nvPr>
        </p:nvSpPr>
        <p:spPr>
          <a:xfrm>
            <a:off x="914400" y="2247900"/>
            <a:ext cx="3733800" cy="3886200"/>
          </a:xfrm>
        </p:spPr>
        <p:txBody>
          <a:bodyPr vert="horz"/>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half" idx="4"/>
          </p:nvPr>
        </p:nvSpPr>
        <p:spPr>
          <a:xfrm>
            <a:off x="4953000" y="2247900"/>
            <a:ext cx="3733800" cy="3886200"/>
          </a:xfrm>
        </p:spPr>
        <p:txBody>
          <a:bodyPr vert="horz"/>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extLst>
      <p:ext uri="{BB962C8B-B14F-4D97-AF65-F5344CB8AC3E}">
        <p14:creationId xmlns:p14="http://schemas.microsoft.com/office/powerpoint/2010/main" val="2320313578"/>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0BFB470A-D63A-44ED-9067-6A905DD712B5}" type="datetimeFigureOut">
              <a:rPr lang="zh-CN" altLang="en-US" smtClean="0">
                <a:solidFill>
                  <a:srgbClr val="696464"/>
                </a:solidFill>
                <a:latin typeface="Arial"/>
                <a:ea typeface="黑体"/>
              </a:rPr>
              <a:pPr/>
              <a:t>2013/5/14</a:t>
            </a:fld>
            <a:endParaRPr lang="zh-CN" altLang="en-US">
              <a:solidFill>
                <a:srgbClr val="696464"/>
              </a:solidFill>
              <a:latin typeface="Arial"/>
              <a:ea typeface="黑体"/>
            </a:endParaRPr>
          </a:p>
        </p:txBody>
      </p:sp>
      <p:sp>
        <p:nvSpPr>
          <p:cNvPr id="4" name="页脚占位符 3"/>
          <p:cNvSpPr>
            <a:spLocks noGrp="1"/>
          </p:cNvSpPr>
          <p:nvPr>
            <p:ph type="ftr" sz="quarter" idx="11"/>
          </p:nvPr>
        </p:nvSpPr>
        <p:spPr/>
        <p:txBody>
          <a:bodyPr/>
          <a:lstStyle/>
          <a:p>
            <a:endParaRPr lang="zh-CN" altLang="en-US">
              <a:solidFill>
                <a:srgbClr val="696464"/>
              </a:solidFill>
              <a:latin typeface="Arial"/>
              <a:ea typeface="黑体"/>
            </a:endParaRPr>
          </a:p>
        </p:txBody>
      </p:sp>
      <p:sp>
        <p:nvSpPr>
          <p:cNvPr id="5" name="灯片编号占位符 4"/>
          <p:cNvSpPr>
            <a:spLocks noGrp="1"/>
          </p:cNvSpPr>
          <p:nvPr>
            <p:ph type="sldNum" sz="quarter" idx="12"/>
          </p:nvPr>
        </p:nvSpPr>
        <p:spPr/>
        <p:txBody>
          <a:bodyPr/>
          <a:lstStyle/>
          <a:p>
            <a:fld id="{71CB9723-D37D-4E8E-B5E7-F51812533C23}" type="slidenum">
              <a:rPr lang="zh-CN" altLang="en-US" smtClean="0">
                <a:latin typeface="Arial"/>
                <a:ea typeface="黑体"/>
              </a:rPr>
              <a:pPr/>
              <a:t>‹#›</a:t>
            </a:fld>
            <a:endParaRPr lang="zh-CN" altLang="en-US">
              <a:latin typeface="Arial"/>
              <a:ea typeface="黑体"/>
            </a:endParaRPr>
          </a:p>
        </p:txBody>
      </p:sp>
    </p:spTree>
    <p:extLst>
      <p:ext uri="{BB962C8B-B14F-4D97-AF65-F5344CB8AC3E}">
        <p14:creationId xmlns:p14="http://schemas.microsoft.com/office/powerpoint/2010/main" val="1105335938"/>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BFB470A-D63A-44ED-9067-6A905DD712B5}" type="datetimeFigureOut">
              <a:rPr lang="zh-CN" altLang="en-US" smtClean="0">
                <a:solidFill>
                  <a:srgbClr val="696464"/>
                </a:solidFill>
                <a:latin typeface="Arial"/>
                <a:ea typeface="黑体"/>
              </a:rPr>
              <a:pPr/>
              <a:t>2013/5/14</a:t>
            </a:fld>
            <a:endParaRPr lang="zh-CN" altLang="en-US">
              <a:solidFill>
                <a:srgbClr val="696464"/>
              </a:solidFill>
              <a:latin typeface="Arial"/>
              <a:ea typeface="黑体"/>
            </a:endParaRPr>
          </a:p>
        </p:txBody>
      </p:sp>
      <p:sp>
        <p:nvSpPr>
          <p:cNvPr id="3" name="页脚占位符 2"/>
          <p:cNvSpPr>
            <a:spLocks noGrp="1"/>
          </p:cNvSpPr>
          <p:nvPr>
            <p:ph type="ftr" sz="quarter" idx="11"/>
          </p:nvPr>
        </p:nvSpPr>
        <p:spPr/>
        <p:txBody>
          <a:bodyPr/>
          <a:lstStyle/>
          <a:p>
            <a:endParaRPr lang="zh-CN" altLang="en-US">
              <a:solidFill>
                <a:srgbClr val="696464"/>
              </a:solidFill>
              <a:latin typeface="Arial"/>
              <a:ea typeface="黑体"/>
            </a:endParaRPr>
          </a:p>
        </p:txBody>
      </p:sp>
      <p:sp>
        <p:nvSpPr>
          <p:cNvPr id="4" name="灯片编号占位符 3"/>
          <p:cNvSpPr>
            <a:spLocks noGrp="1"/>
          </p:cNvSpPr>
          <p:nvPr>
            <p:ph type="sldNum" sz="quarter" idx="12"/>
          </p:nvPr>
        </p:nvSpPr>
        <p:spPr/>
        <p:txBody>
          <a:bodyPr/>
          <a:lstStyle/>
          <a:p>
            <a:fld id="{71CB9723-D37D-4E8E-B5E7-F51812533C23}" type="slidenum">
              <a:rPr lang="zh-CN" altLang="en-US" smtClean="0">
                <a:latin typeface="Arial"/>
                <a:ea typeface="黑体"/>
              </a:rPr>
              <a:pPr/>
              <a:t>‹#›</a:t>
            </a:fld>
            <a:endParaRPr lang="zh-CN" altLang="en-US">
              <a:latin typeface="Arial"/>
              <a:ea typeface="黑体"/>
            </a:endParaRPr>
          </a:p>
        </p:txBody>
      </p:sp>
    </p:spTree>
    <p:extLst>
      <p:ext uri="{BB962C8B-B14F-4D97-AF65-F5344CB8AC3E}">
        <p14:creationId xmlns:p14="http://schemas.microsoft.com/office/powerpoint/2010/main" val="163436057"/>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latin typeface="Arial"/>
            </a:endParaRPr>
          </a:p>
        </p:txBody>
      </p:sp>
      <p:sp useBgFill="1">
        <p:nvSpPr>
          <p:cNvPr id="9" name="圆角矩形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latin typeface="Arial"/>
            </a:endParaRPr>
          </a:p>
        </p:txBody>
      </p:sp>
      <p:sp>
        <p:nvSpPr>
          <p:cNvPr id="2" name="标题 1"/>
          <p:cNvSpPr>
            <a:spLocks noGrp="1"/>
          </p:cNvSpPr>
          <p:nvPr>
            <p:ph type="title"/>
          </p:nvPr>
        </p:nvSpPr>
        <p:spPr>
          <a:xfrm>
            <a:off x="914400" y="273050"/>
            <a:ext cx="7772400" cy="1143000"/>
          </a:xfrm>
        </p:spPr>
        <p:txBody>
          <a:bodyPr anchor="b" anchorCtr="0"/>
          <a:lstStyle>
            <a:lvl1pPr algn="l">
              <a:buNone/>
              <a:defRPr sz="4000" b="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0BFB470A-D63A-44ED-9067-6A905DD712B5}" type="datetimeFigureOut">
              <a:rPr lang="zh-CN" altLang="en-US" smtClean="0">
                <a:solidFill>
                  <a:srgbClr val="696464"/>
                </a:solidFill>
                <a:latin typeface="Arial"/>
                <a:ea typeface="黑体"/>
              </a:rPr>
              <a:pPr/>
              <a:t>2013/5/14</a:t>
            </a:fld>
            <a:endParaRPr lang="zh-CN" altLang="en-US">
              <a:solidFill>
                <a:srgbClr val="696464"/>
              </a:solidFill>
              <a:latin typeface="Arial"/>
              <a:ea typeface="黑体"/>
            </a:endParaRPr>
          </a:p>
        </p:txBody>
      </p:sp>
      <p:sp>
        <p:nvSpPr>
          <p:cNvPr id="6" name="页脚占位符 5"/>
          <p:cNvSpPr>
            <a:spLocks noGrp="1"/>
          </p:cNvSpPr>
          <p:nvPr>
            <p:ph type="ftr" sz="quarter" idx="11"/>
          </p:nvPr>
        </p:nvSpPr>
        <p:spPr/>
        <p:txBody>
          <a:bodyPr/>
          <a:lstStyle/>
          <a:p>
            <a:endParaRPr lang="zh-CN" altLang="en-US">
              <a:solidFill>
                <a:srgbClr val="696464"/>
              </a:solidFill>
              <a:latin typeface="Arial"/>
              <a:ea typeface="黑体"/>
            </a:endParaRPr>
          </a:p>
        </p:txBody>
      </p:sp>
      <p:sp>
        <p:nvSpPr>
          <p:cNvPr id="7" name="灯片编号占位符 6"/>
          <p:cNvSpPr>
            <a:spLocks noGrp="1"/>
          </p:cNvSpPr>
          <p:nvPr>
            <p:ph type="sldNum" sz="quarter" idx="12"/>
          </p:nvPr>
        </p:nvSpPr>
        <p:spPr/>
        <p:txBody>
          <a:bodyPr/>
          <a:lstStyle/>
          <a:p>
            <a:fld id="{71CB9723-D37D-4E8E-B5E7-F51812533C23}" type="slidenum">
              <a:rPr lang="zh-CN" altLang="en-US" smtClean="0">
                <a:latin typeface="Arial"/>
                <a:ea typeface="黑体"/>
              </a:rPr>
              <a:pPr/>
              <a:t>‹#›</a:t>
            </a:fld>
            <a:endParaRPr lang="zh-CN" altLang="en-US">
              <a:latin typeface="Arial"/>
              <a:ea typeface="黑体"/>
            </a:endParaRPr>
          </a:p>
        </p:txBody>
      </p:sp>
      <p:sp>
        <p:nvSpPr>
          <p:cNvPr id="11" name="内容占位符 10"/>
          <p:cNvSpPr>
            <a:spLocks noGrp="1"/>
          </p:cNvSpPr>
          <p:nvPr>
            <p:ph sz="quarter" idx="1"/>
          </p:nvPr>
        </p:nvSpPr>
        <p:spPr>
          <a:xfrm>
            <a:off x="2971800" y="1600200"/>
            <a:ext cx="5715000" cy="4495800"/>
          </a:xfrm>
        </p:spPr>
        <p:txBody>
          <a:bodyPr vert="horz"/>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extLst>
      <p:ext uri="{BB962C8B-B14F-4D97-AF65-F5344CB8AC3E}">
        <p14:creationId xmlns:p14="http://schemas.microsoft.com/office/powerpoint/2010/main" val="3103883013"/>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zh-CN" altLang="en-US" smtClean="0"/>
              <a:t>单击此处编辑母版标题样式</a:t>
            </a:r>
            <a:endParaRPr kumimoji="0" lang="en-US"/>
          </a:p>
        </p:txBody>
      </p:sp>
      <p:sp>
        <p:nvSpPr>
          <p:cNvPr id="4" name="文本占位符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0BFB470A-D63A-44ED-9067-6A905DD712B5}" type="datetimeFigureOut">
              <a:rPr lang="zh-CN" altLang="en-US" smtClean="0">
                <a:solidFill>
                  <a:srgbClr val="696464"/>
                </a:solidFill>
                <a:latin typeface="Arial"/>
                <a:ea typeface="黑体"/>
              </a:rPr>
              <a:pPr/>
              <a:t>2013/5/14</a:t>
            </a:fld>
            <a:endParaRPr lang="zh-CN" altLang="en-US">
              <a:solidFill>
                <a:srgbClr val="696464"/>
              </a:solidFill>
              <a:latin typeface="Arial"/>
              <a:ea typeface="黑体"/>
            </a:endParaRPr>
          </a:p>
        </p:txBody>
      </p:sp>
      <p:sp>
        <p:nvSpPr>
          <p:cNvPr id="6" name="页脚占位符 5"/>
          <p:cNvSpPr>
            <a:spLocks noGrp="1"/>
          </p:cNvSpPr>
          <p:nvPr>
            <p:ph type="ftr" sz="quarter" idx="11"/>
          </p:nvPr>
        </p:nvSpPr>
        <p:spPr>
          <a:xfrm>
            <a:off x="914400" y="6172200"/>
            <a:ext cx="3886200" cy="457200"/>
          </a:xfrm>
        </p:spPr>
        <p:txBody>
          <a:bodyPr/>
          <a:lstStyle/>
          <a:p>
            <a:endParaRPr lang="zh-CN" altLang="en-US">
              <a:solidFill>
                <a:srgbClr val="696464"/>
              </a:solidFill>
              <a:latin typeface="Arial"/>
              <a:ea typeface="黑体"/>
            </a:endParaRPr>
          </a:p>
        </p:txBody>
      </p:sp>
      <p:sp>
        <p:nvSpPr>
          <p:cNvPr id="7" name="灯片编号占位符 6"/>
          <p:cNvSpPr>
            <a:spLocks noGrp="1"/>
          </p:cNvSpPr>
          <p:nvPr>
            <p:ph type="sldNum" sz="quarter" idx="12"/>
          </p:nvPr>
        </p:nvSpPr>
        <p:spPr>
          <a:xfrm>
            <a:off x="146304" y="6208776"/>
            <a:ext cx="457200" cy="457200"/>
          </a:xfrm>
        </p:spPr>
        <p:txBody>
          <a:bodyPr/>
          <a:lstStyle/>
          <a:p>
            <a:fld id="{71CB9723-D37D-4E8E-B5E7-F51812533C23}" type="slidenum">
              <a:rPr lang="zh-CN" altLang="en-US" smtClean="0">
                <a:latin typeface="Arial"/>
                <a:ea typeface="黑体"/>
              </a:rPr>
              <a:pPr/>
              <a:t>‹#›</a:t>
            </a:fld>
            <a:endParaRPr lang="zh-CN" altLang="en-US">
              <a:latin typeface="Arial"/>
              <a:ea typeface="黑体"/>
            </a:endParaRPr>
          </a:p>
        </p:txBody>
      </p:sp>
      <p:sp>
        <p:nvSpPr>
          <p:cNvPr id="11" name="矩形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latin typeface="Arial"/>
            </a:endParaRPr>
          </a:p>
        </p:txBody>
      </p:sp>
      <p:sp>
        <p:nvSpPr>
          <p:cNvPr id="12" name="矩形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latin typeface="Arial"/>
            </a:endParaRPr>
          </a:p>
        </p:txBody>
      </p:sp>
      <p:sp>
        <p:nvSpPr>
          <p:cNvPr id="13" name="矩形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latin typeface="Arial"/>
            </a:endParaRPr>
          </a:p>
        </p:txBody>
      </p:sp>
      <p:sp>
        <p:nvSpPr>
          <p:cNvPr id="3" name="图片占位符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zh-CN" altLang="en-US" smtClean="0"/>
              <a:t>单击图标添加图片</a:t>
            </a:r>
            <a:endParaRPr kumimoji="0" lang="en-US" dirty="0"/>
          </a:p>
        </p:txBody>
      </p:sp>
    </p:spTree>
    <p:extLst>
      <p:ext uri="{BB962C8B-B14F-4D97-AF65-F5344CB8AC3E}">
        <p14:creationId xmlns:p14="http://schemas.microsoft.com/office/powerpoint/2010/main" val="1904524444"/>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0BFB470A-D63A-44ED-9067-6A905DD712B5}" type="datetimeFigureOut">
              <a:rPr lang="zh-CN" altLang="en-US" smtClean="0">
                <a:solidFill>
                  <a:srgbClr val="696464"/>
                </a:solidFill>
                <a:latin typeface="Arial"/>
                <a:ea typeface="黑体"/>
              </a:rPr>
              <a:pPr/>
              <a:t>2013/5/14</a:t>
            </a:fld>
            <a:endParaRPr lang="zh-CN" altLang="en-US">
              <a:solidFill>
                <a:srgbClr val="696464"/>
              </a:solidFill>
              <a:latin typeface="Arial"/>
              <a:ea typeface="黑体"/>
            </a:endParaRPr>
          </a:p>
        </p:txBody>
      </p:sp>
      <p:sp>
        <p:nvSpPr>
          <p:cNvPr id="5" name="页脚占位符 4"/>
          <p:cNvSpPr>
            <a:spLocks noGrp="1"/>
          </p:cNvSpPr>
          <p:nvPr>
            <p:ph type="ftr" sz="quarter" idx="11"/>
          </p:nvPr>
        </p:nvSpPr>
        <p:spPr/>
        <p:txBody>
          <a:bodyPr/>
          <a:lstStyle/>
          <a:p>
            <a:endParaRPr lang="zh-CN" altLang="en-US">
              <a:solidFill>
                <a:srgbClr val="696464"/>
              </a:solidFill>
              <a:latin typeface="Arial"/>
              <a:ea typeface="黑体"/>
            </a:endParaRPr>
          </a:p>
        </p:txBody>
      </p:sp>
      <p:sp>
        <p:nvSpPr>
          <p:cNvPr id="6" name="灯片编号占位符 5"/>
          <p:cNvSpPr>
            <a:spLocks noGrp="1"/>
          </p:cNvSpPr>
          <p:nvPr>
            <p:ph type="sldNum" sz="quarter" idx="12"/>
          </p:nvPr>
        </p:nvSpPr>
        <p:spPr/>
        <p:txBody>
          <a:bodyPr/>
          <a:lstStyle/>
          <a:p>
            <a:fld id="{71CB9723-D37D-4E8E-B5E7-F51812533C23}" type="slidenum">
              <a:rPr lang="zh-CN" altLang="en-US" smtClean="0">
                <a:latin typeface="Arial"/>
                <a:ea typeface="黑体"/>
              </a:rPr>
              <a:pPr/>
              <a:t>‹#›</a:t>
            </a:fld>
            <a:endParaRPr lang="zh-CN" altLang="en-US">
              <a:latin typeface="Arial"/>
              <a:ea typeface="黑体"/>
            </a:endParaRPr>
          </a:p>
        </p:txBody>
      </p:sp>
    </p:spTree>
    <p:extLst>
      <p:ext uri="{BB962C8B-B14F-4D97-AF65-F5344CB8AC3E}">
        <p14:creationId xmlns:p14="http://schemas.microsoft.com/office/powerpoint/2010/main" val="1284894888"/>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1"/>
            <a:ext cx="201168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914400" y="274640"/>
            <a:ext cx="55626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0BFB470A-D63A-44ED-9067-6A905DD712B5}" type="datetimeFigureOut">
              <a:rPr lang="zh-CN" altLang="en-US" smtClean="0">
                <a:solidFill>
                  <a:srgbClr val="696464"/>
                </a:solidFill>
                <a:latin typeface="Arial"/>
                <a:ea typeface="黑体"/>
              </a:rPr>
              <a:pPr/>
              <a:t>2013/5/14</a:t>
            </a:fld>
            <a:endParaRPr lang="zh-CN" altLang="en-US">
              <a:solidFill>
                <a:srgbClr val="696464"/>
              </a:solidFill>
              <a:latin typeface="Arial"/>
              <a:ea typeface="黑体"/>
            </a:endParaRPr>
          </a:p>
        </p:txBody>
      </p:sp>
      <p:sp>
        <p:nvSpPr>
          <p:cNvPr id="5" name="页脚占位符 4"/>
          <p:cNvSpPr>
            <a:spLocks noGrp="1"/>
          </p:cNvSpPr>
          <p:nvPr>
            <p:ph type="ftr" sz="quarter" idx="11"/>
          </p:nvPr>
        </p:nvSpPr>
        <p:spPr/>
        <p:txBody>
          <a:bodyPr/>
          <a:lstStyle/>
          <a:p>
            <a:endParaRPr lang="zh-CN" altLang="en-US">
              <a:solidFill>
                <a:srgbClr val="696464"/>
              </a:solidFill>
              <a:latin typeface="Arial"/>
              <a:ea typeface="黑体"/>
            </a:endParaRPr>
          </a:p>
        </p:txBody>
      </p:sp>
      <p:sp>
        <p:nvSpPr>
          <p:cNvPr id="6" name="灯片编号占位符 5"/>
          <p:cNvSpPr>
            <a:spLocks noGrp="1"/>
          </p:cNvSpPr>
          <p:nvPr>
            <p:ph type="sldNum" sz="quarter" idx="12"/>
          </p:nvPr>
        </p:nvSpPr>
        <p:spPr/>
        <p:txBody>
          <a:bodyPr/>
          <a:lstStyle/>
          <a:p>
            <a:fld id="{71CB9723-D37D-4E8E-B5E7-F51812533C23}" type="slidenum">
              <a:rPr lang="zh-CN" altLang="en-US" smtClean="0">
                <a:latin typeface="Arial"/>
                <a:ea typeface="黑体"/>
              </a:rPr>
              <a:pPr/>
              <a:t>‹#›</a:t>
            </a:fld>
            <a:endParaRPr lang="zh-CN" altLang="en-US">
              <a:latin typeface="Arial"/>
              <a:ea typeface="黑体"/>
            </a:endParaRPr>
          </a:p>
        </p:txBody>
      </p:sp>
    </p:spTree>
    <p:extLst>
      <p:ext uri="{BB962C8B-B14F-4D97-AF65-F5344CB8AC3E}">
        <p14:creationId xmlns:p14="http://schemas.microsoft.com/office/powerpoint/2010/main" val="2128863161"/>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2013/1/29</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CLIC2013, Nextef, KEK,  Higo</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869094E9-986A-4ACC-9AE1-597917B3DE31}"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493301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6652" indent="0">
              <a:buNone/>
              <a:defRPr sz="2000" b="1"/>
            </a:lvl2pPr>
            <a:lvl3pPr marL="913306" indent="0">
              <a:buNone/>
              <a:defRPr sz="1800" b="1"/>
            </a:lvl3pPr>
            <a:lvl4pPr marL="1369956" indent="0">
              <a:buNone/>
              <a:defRPr sz="1600" b="1"/>
            </a:lvl4pPr>
            <a:lvl5pPr marL="1826607" indent="0">
              <a:buNone/>
              <a:defRPr sz="1600" b="1"/>
            </a:lvl5pPr>
            <a:lvl6pPr marL="2283255" indent="0">
              <a:buNone/>
              <a:defRPr sz="1600" b="1"/>
            </a:lvl6pPr>
            <a:lvl7pPr marL="2739911" indent="0">
              <a:buNone/>
              <a:defRPr sz="1600" b="1"/>
            </a:lvl7pPr>
            <a:lvl8pPr marL="3196560" indent="0">
              <a:buNone/>
              <a:defRPr sz="1600" b="1"/>
            </a:lvl8pPr>
            <a:lvl9pPr marL="365321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41" y="1535113"/>
            <a:ext cx="4041775" cy="639762"/>
          </a:xfrm>
        </p:spPr>
        <p:txBody>
          <a:bodyPr anchor="b"/>
          <a:lstStyle>
            <a:lvl1pPr marL="0" indent="0">
              <a:buNone/>
              <a:defRPr sz="2400" b="1"/>
            </a:lvl1pPr>
            <a:lvl2pPr marL="456652" indent="0">
              <a:buNone/>
              <a:defRPr sz="2000" b="1"/>
            </a:lvl2pPr>
            <a:lvl3pPr marL="913306" indent="0">
              <a:buNone/>
              <a:defRPr sz="1800" b="1"/>
            </a:lvl3pPr>
            <a:lvl4pPr marL="1369956" indent="0">
              <a:buNone/>
              <a:defRPr sz="1600" b="1"/>
            </a:lvl4pPr>
            <a:lvl5pPr marL="1826607" indent="0">
              <a:buNone/>
              <a:defRPr sz="1600" b="1"/>
            </a:lvl5pPr>
            <a:lvl6pPr marL="2283255" indent="0">
              <a:buNone/>
              <a:defRPr sz="1600" b="1"/>
            </a:lvl6pPr>
            <a:lvl7pPr marL="2739911" indent="0">
              <a:buNone/>
              <a:defRPr sz="1600" b="1"/>
            </a:lvl7pPr>
            <a:lvl8pPr marL="3196560" indent="0">
              <a:buNone/>
              <a:defRPr sz="1600" b="1"/>
            </a:lvl8pPr>
            <a:lvl9pPr marL="365321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4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36242338"/>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2013/1/29</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CLIC2013, Nextef, KEK,  Higo</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869094E9-986A-4ACC-9AE1-597917B3DE31}"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626107996"/>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2013/1/29</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CLIC2013, Nextef, KEK,  Higo</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869094E9-986A-4ACC-9AE1-597917B3DE31}"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755811488"/>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2013/1/29</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CLIC2013, Nextef, KEK,  Higo</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869094E9-986A-4ACC-9AE1-597917B3DE31}"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06232211"/>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2013/1/29</a:t>
            </a:r>
            <a:endParaRPr lang="ja-JP" altLang="en-US">
              <a:solidFill>
                <a:prstClr val="black">
                  <a:tint val="75000"/>
                </a:prstClr>
              </a:solidFill>
              <a:latin typeface="Calibri"/>
              <a:ea typeface="ＭＳ Ｐゴシック"/>
            </a:endParaRPr>
          </a:p>
        </p:txBody>
      </p:sp>
      <p:sp>
        <p:nvSpPr>
          <p:cNvPr id="8" name="フッター プレースホルダー 7"/>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CLIC2013, Nextef, KEK,  Higo</a:t>
            </a:r>
            <a:endParaRPr lang="ja-JP" altLang="en-US">
              <a:solidFill>
                <a:prstClr val="black">
                  <a:tint val="75000"/>
                </a:prstClr>
              </a:solidFill>
              <a:latin typeface="Calibri"/>
              <a:ea typeface="ＭＳ Ｐゴシック"/>
            </a:endParaRPr>
          </a:p>
        </p:txBody>
      </p:sp>
      <p:sp>
        <p:nvSpPr>
          <p:cNvPr id="9" name="スライド番号プレースホルダー 8"/>
          <p:cNvSpPr>
            <a:spLocks noGrp="1"/>
          </p:cNvSpPr>
          <p:nvPr>
            <p:ph type="sldNum" sz="quarter" idx="12"/>
          </p:nvPr>
        </p:nvSpPr>
        <p:spPr/>
        <p:txBody>
          <a:bodyPr/>
          <a:lstStyle/>
          <a:p>
            <a:fld id="{869094E9-986A-4ACC-9AE1-597917B3DE31}"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687837276"/>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2013/1/29</a:t>
            </a:r>
            <a:endParaRPr lang="ja-JP" altLang="en-US">
              <a:solidFill>
                <a:prstClr val="black">
                  <a:tint val="75000"/>
                </a:prstClr>
              </a:solidFill>
              <a:latin typeface="Calibri"/>
              <a:ea typeface="ＭＳ Ｐゴシック"/>
            </a:endParaRPr>
          </a:p>
        </p:txBody>
      </p:sp>
      <p:sp>
        <p:nvSpPr>
          <p:cNvPr id="4" name="フッター プレースホルダー 3"/>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CLIC2013, Nextef, KEK,  Higo</a:t>
            </a:r>
            <a:endParaRPr lang="ja-JP" altLang="en-US">
              <a:solidFill>
                <a:prstClr val="black">
                  <a:tint val="75000"/>
                </a:prstClr>
              </a:solidFill>
              <a:latin typeface="Calibri"/>
              <a:ea typeface="ＭＳ Ｐゴシック"/>
            </a:endParaRPr>
          </a:p>
        </p:txBody>
      </p:sp>
      <p:sp>
        <p:nvSpPr>
          <p:cNvPr id="5" name="スライド番号プレースホルダー 4"/>
          <p:cNvSpPr>
            <a:spLocks noGrp="1"/>
          </p:cNvSpPr>
          <p:nvPr>
            <p:ph type="sldNum" sz="quarter" idx="12"/>
          </p:nvPr>
        </p:nvSpPr>
        <p:spPr/>
        <p:txBody>
          <a:bodyPr/>
          <a:lstStyle/>
          <a:p>
            <a:fld id="{869094E9-986A-4ACC-9AE1-597917B3DE31}"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086012145"/>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2013/1/29</a:t>
            </a:r>
            <a:endParaRPr lang="ja-JP" altLang="en-US">
              <a:solidFill>
                <a:prstClr val="black">
                  <a:tint val="75000"/>
                </a:prstClr>
              </a:solidFill>
              <a:latin typeface="Calibri"/>
              <a:ea typeface="ＭＳ Ｐゴシック"/>
            </a:endParaRPr>
          </a:p>
        </p:txBody>
      </p:sp>
      <p:sp>
        <p:nvSpPr>
          <p:cNvPr id="3" name="フッター プレースホルダー 2"/>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CLIC2013, Nextef, KEK,  Higo</a:t>
            </a:r>
            <a:endParaRPr lang="ja-JP" altLang="en-US">
              <a:solidFill>
                <a:prstClr val="black">
                  <a:tint val="75000"/>
                </a:prstClr>
              </a:solidFill>
              <a:latin typeface="Calibri"/>
              <a:ea typeface="ＭＳ Ｐゴシック"/>
            </a:endParaRPr>
          </a:p>
        </p:txBody>
      </p:sp>
      <p:sp>
        <p:nvSpPr>
          <p:cNvPr id="4" name="スライド番号プレースホルダー 3"/>
          <p:cNvSpPr>
            <a:spLocks noGrp="1"/>
          </p:cNvSpPr>
          <p:nvPr>
            <p:ph type="sldNum" sz="quarter" idx="12"/>
          </p:nvPr>
        </p:nvSpPr>
        <p:spPr/>
        <p:txBody>
          <a:bodyPr/>
          <a:lstStyle/>
          <a:p>
            <a:fld id="{869094E9-986A-4ACC-9AE1-597917B3DE31}"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624726928"/>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2013/1/29</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CLIC2013, Nextef, KEK,  Higo</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869094E9-986A-4ACC-9AE1-597917B3DE31}"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8510477"/>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2013/1/29</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CLIC2013, Nextef, KEK,  Higo</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869094E9-986A-4ACC-9AE1-597917B3DE31}"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735285844"/>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2013/1/29</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CLIC2013, Nextef, KEK,  Higo</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869094E9-986A-4ACC-9AE1-597917B3DE31}"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04691968"/>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2013/1/29</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CLIC2013, Nextef, KEK,  Higo</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869094E9-986A-4ACC-9AE1-597917B3DE31}"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82750599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65288426"/>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752475"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ffectLst>
                <a:innerShdw blurRad="63500" dist="50800" dir="18900000">
                  <a:prstClr val="black">
                    <a:alpha val="50000"/>
                  </a:prstClr>
                </a:innerShdw>
              </a:effectLst>
            </a:endParaRPr>
          </a:p>
        </p:txBody>
      </p:sp>
      <p:sp>
        <p:nvSpPr>
          <p:cNvPr id="2" name="Title 1"/>
          <p:cNvSpPr>
            <a:spLocks noGrp="1"/>
          </p:cNvSpPr>
          <p:nvPr>
            <p:ph type="ctrTitle"/>
          </p:nvPr>
        </p:nvSpPr>
        <p:spPr>
          <a:xfrm>
            <a:off x="1216152" y="1267485"/>
            <a:ext cx="7235981" cy="5133316"/>
          </a:xfrm>
        </p:spPr>
        <p:txBody>
          <a:bodyPr/>
          <a:lstStyle>
            <a:lvl1pPr>
              <a:defRPr sz="11500"/>
            </a:lvl1pPr>
          </a:lstStyle>
          <a:p>
            <a:r>
              <a:rPr lang="en-US" smtClean="0"/>
              <a:t>Click to edit Master title style</a:t>
            </a:r>
            <a:endParaRPr lang="en-US" dirty="0"/>
          </a:p>
        </p:txBody>
      </p:sp>
      <p:sp>
        <p:nvSpPr>
          <p:cNvPr id="3" name="Subtitle 2"/>
          <p:cNvSpPr>
            <a:spLocks noGrp="1"/>
          </p:cNvSpPr>
          <p:nvPr>
            <p:ph type="subTitle" idx="1"/>
          </p:nvPr>
        </p:nvSpPr>
        <p:spPr>
          <a:xfrm>
            <a:off x="1216151" y="201702"/>
            <a:ext cx="6189583" cy="949569"/>
          </a:xfrm>
        </p:spPr>
        <p:txBody>
          <a:bodyPr>
            <a:normAutofit/>
          </a:bodyPr>
          <a:lstStyle>
            <a:lvl1pPr marL="0" indent="0" algn="r">
              <a:buNone/>
              <a:defRPr sz="2400">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CD0AC69-9C7F-40F2-809E-874F26FF0BAE}" type="datetimeFigureOut">
              <a:rPr lang="en-GB" smtClean="0"/>
              <a:pPr/>
              <a:t>14/05/2013</a:t>
            </a:fld>
            <a:endParaRPr lang="en-GB"/>
          </a:p>
        </p:txBody>
      </p:sp>
      <p:sp>
        <p:nvSpPr>
          <p:cNvPr id="5" name="Footer Placeholder 4"/>
          <p:cNvSpPr>
            <a:spLocks noGrp="1"/>
          </p:cNvSpPr>
          <p:nvPr>
            <p:ph type="ftr" sz="quarter" idx="11"/>
          </p:nvPr>
        </p:nvSpPr>
        <p:spPr/>
        <p:txBody>
          <a:bodyPr/>
          <a:lstStyle/>
          <a:p>
            <a:endParaRPr lang="en-GB">
              <a:solidFill>
                <a:srgbClr val="4D5B6B">
                  <a:lumMod val="60000"/>
                  <a:lumOff val="40000"/>
                </a:srgbClr>
              </a:solidFill>
            </a:endParaRPr>
          </a:p>
        </p:txBody>
      </p:sp>
      <p:sp>
        <p:nvSpPr>
          <p:cNvPr id="6" name="Slide Number Placeholder 5"/>
          <p:cNvSpPr>
            <a:spLocks noGrp="1"/>
          </p:cNvSpPr>
          <p:nvPr>
            <p:ph type="sldNum" sz="quarter" idx="12"/>
          </p:nvPr>
        </p:nvSpPr>
        <p:spPr>
          <a:xfrm>
            <a:off x="8150469" y="236415"/>
            <a:ext cx="785301" cy="365125"/>
          </a:xfrm>
        </p:spPr>
        <p:txBody>
          <a:bodyPr/>
          <a:lstStyle>
            <a:lvl1pPr>
              <a:defRPr sz="1400"/>
            </a:lvl1pPr>
          </a:lstStyle>
          <a:p>
            <a:fld id="{DA9F9882-1A4C-4FB4-92FF-CFCCC45D09F5}" type="slidenum">
              <a:rPr lang="en-GB" smtClean="0">
                <a:solidFill>
                  <a:srgbClr val="675D59">
                    <a:lumMod val="60000"/>
                    <a:lumOff val="40000"/>
                  </a:srgbClr>
                </a:solidFill>
              </a:rPr>
              <a:pPr/>
              <a:t>‹#›</a:t>
            </a:fld>
            <a:endParaRPr lang="en-GB">
              <a:solidFill>
                <a:srgbClr val="675D59">
                  <a:lumMod val="60000"/>
                  <a:lumOff val="40000"/>
                </a:srgbClr>
              </a:solidFill>
            </a:endParaRPr>
          </a:p>
        </p:txBody>
      </p:sp>
      <p:grpSp>
        <p:nvGrpSpPr>
          <p:cNvPr id="7" name="Group 6"/>
          <p:cNvGrpSpPr/>
          <p:nvPr/>
        </p:nvGrpSpPr>
        <p:grpSpPr>
          <a:xfrm>
            <a:off x="7467600" y="209550"/>
            <a:ext cx="657226" cy="431800"/>
            <a:chOff x="7467600" y="209550"/>
            <a:chExt cx="657226" cy="431800"/>
          </a:xfrm>
          <a:solidFill>
            <a:schemeClr val="tx2">
              <a:lumMod val="60000"/>
              <a:lumOff val="40000"/>
            </a:schemeClr>
          </a:solidFill>
        </p:grpSpPr>
        <p:sp>
          <p:nvSpPr>
            <p:cNvPr id="8" name="Freeform 5"/>
            <p:cNvSpPr>
              <a:spLocks/>
            </p:cNvSpPr>
            <p:nvPr/>
          </p:nvSpPr>
          <p:spPr bwMode="auto">
            <a:xfrm>
              <a:off x="7467600"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4D5B6B"/>
                </a:solidFill>
              </a:endParaRPr>
            </a:p>
          </p:txBody>
        </p:sp>
        <p:sp>
          <p:nvSpPr>
            <p:cNvPr id="9" name="Freeform 5"/>
            <p:cNvSpPr>
              <a:spLocks/>
            </p:cNvSpPr>
            <p:nvPr/>
          </p:nvSpPr>
          <p:spPr bwMode="auto">
            <a:xfrm>
              <a:off x="7677151"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4D5B6B"/>
                </a:solidFill>
              </a:endParaRPr>
            </a:p>
          </p:txBody>
        </p:sp>
        <p:sp>
          <p:nvSpPr>
            <p:cNvPr id="10" name="Freeform 5"/>
            <p:cNvSpPr>
              <a:spLocks/>
            </p:cNvSpPr>
            <p:nvPr/>
          </p:nvSpPr>
          <p:spPr bwMode="auto">
            <a:xfrm>
              <a:off x="7881939"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4D5B6B"/>
                </a:solidFill>
              </a:endParaRPr>
            </a:p>
          </p:txBody>
        </p:sp>
      </p:grpSp>
    </p:spTree>
    <p:extLst>
      <p:ext uri="{BB962C8B-B14F-4D97-AF65-F5344CB8AC3E}">
        <p14:creationId xmlns:p14="http://schemas.microsoft.com/office/powerpoint/2010/main" val="1696183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Layout>
</file>

<file path=ppt/slideLayouts/slideLayout2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3" name="Content Placeholder 2"/>
          <p:cNvSpPr>
            <a:spLocks noGrp="1"/>
          </p:cNvSpPr>
          <p:nvPr>
            <p:ph idx="1"/>
          </p:nvPr>
        </p:nvSpPr>
        <p:spPr>
          <a:xfrm>
            <a:off x="1219200" y="838200"/>
            <a:ext cx="7467600" cy="4419600"/>
          </a:xfrm>
        </p:spPr>
        <p:txBody>
          <a:bodyPr>
            <a:normAutofit/>
          </a:bodyPr>
          <a:lstStyle>
            <a:lvl1pP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CD0AC69-9C7F-40F2-809E-874F26FF0BAE}" type="datetimeFigureOut">
              <a:rPr lang="en-GB" smtClean="0"/>
              <a:pPr/>
              <a:t>14/05/2013</a:t>
            </a:fld>
            <a:endParaRPr lang="en-GB"/>
          </a:p>
        </p:txBody>
      </p:sp>
      <p:sp>
        <p:nvSpPr>
          <p:cNvPr id="10" name="Slide Number Placeholder 9"/>
          <p:cNvSpPr>
            <a:spLocks noGrp="1"/>
          </p:cNvSpPr>
          <p:nvPr>
            <p:ph type="sldNum" sz="quarter" idx="11"/>
          </p:nvPr>
        </p:nvSpPr>
        <p:spPr/>
        <p:txBody>
          <a:bodyPr/>
          <a:lstStyle/>
          <a:p>
            <a:fld id="{DA9F9882-1A4C-4FB4-92FF-CFCCC45D09F5}" type="slidenum">
              <a:rPr lang="en-GB" smtClean="0">
                <a:solidFill>
                  <a:srgbClr val="675D59">
                    <a:lumMod val="60000"/>
                    <a:lumOff val="40000"/>
                  </a:srgbClr>
                </a:solidFill>
              </a:rPr>
              <a:pPr/>
              <a:t>‹#›</a:t>
            </a:fld>
            <a:endParaRPr lang="en-GB">
              <a:solidFill>
                <a:srgbClr val="675D59">
                  <a:lumMod val="60000"/>
                  <a:lumOff val="40000"/>
                </a:srgbClr>
              </a:solidFill>
            </a:endParaRPr>
          </a:p>
        </p:txBody>
      </p:sp>
      <p:sp>
        <p:nvSpPr>
          <p:cNvPr id="12" name="Footer Placeholder 11"/>
          <p:cNvSpPr>
            <a:spLocks noGrp="1"/>
          </p:cNvSpPr>
          <p:nvPr>
            <p:ph type="ftr" sz="quarter" idx="12"/>
          </p:nvPr>
        </p:nvSpPr>
        <p:spPr/>
        <p:txBody>
          <a:bodyPr/>
          <a:lstStyle/>
          <a:p>
            <a:endParaRPr lang="en-GB">
              <a:solidFill>
                <a:srgbClr val="4D5B6B">
                  <a:lumMod val="60000"/>
                  <a:lumOff val="40000"/>
                </a:srgbClr>
              </a:solidFill>
            </a:endParaRPr>
          </a:p>
        </p:txBody>
      </p:sp>
    </p:spTree>
    <p:extLst>
      <p:ext uri="{BB962C8B-B14F-4D97-AF65-F5344CB8AC3E}">
        <p14:creationId xmlns:p14="http://schemas.microsoft.com/office/powerpoint/2010/main" val="3440455865"/>
      </p:ext>
    </p:extLst>
  </p:cSld>
  <p:clrMapOvr>
    <a:masterClrMapping/>
  </p:clrMapOvr>
  <p:timing>
    <p:tnLst>
      <p:par>
        <p:cTn id="1" dur="indefinite" restart="never" nodeType="tmRoot"/>
      </p:par>
    </p:tnLst>
  </p:timing>
</p:sldLayout>
</file>

<file path=ppt/slideLayouts/slideLayout2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19" name="Date Placeholder 18"/>
          <p:cNvSpPr>
            <a:spLocks noGrp="1"/>
          </p:cNvSpPr>
          <p:nvPr>
            <p:ph type="dt" sz="half" idx="10"/>
          </p:nvPr>
        </p:nvSpPr>
        <p:spPr/>
        <p:txBody>
          <a:bodyPr/>
          <a:lstStyle/>
          <a:p>
            <a:fld id="{3CD0AC69-9C7F-40F2-809E-874F26FF0BAE}" type="datetimeFigureOut">
              <a:rPr lang="en-GB" smtClean="0"/>
              <a:pPr/>
              <a:t>14/05/2013</a:t>
            </a:fld>
            <a:endParaRPr lang="en-GB"/>
          </a:p>
        </p:txBody>
      </p:sp>
      <p:sp>
        <p:nvSpPr>
          <p:cNvPr id="20" name="Slide Number Placeholder 19"/>
          <p:cNvSpPr>
            <a:spLocks noGrp="1"/>
          </p:cNvSpPr>
          <p:nvPr>
            <p:ph type="sldNum" sz="quarter" idx="11"/>
          </p:nvPr>
        </p:nvSpPr>
        <p:spPr/>
        <p:txBody>
          <a:bodyPr/>
          <a:lstStyle/>
          <a:p>
            <a:fld id="{DA9F9882-1A4C-4FB4-92FF-CFCCC45D09F5}" type="slidenum">
              <a:rPr lang="en-GB" smtClean="0">
                <a:solidFill>
                  <a:srgbClr val="675D59">
                    <a:lumMod val="60000"/>
                    <a:lumOff val="40000"/>
                  </a:srgbClr>
                </a:solidFill>
              </a:rPr>
              <a:pPr/>
              <a:t>‹#›</a:t>
            </a:fld>
            <a:endParaRPr lang="en-GB">
              <a:solidFill>
                <a:srgbClr val="675D59">
                  <a:lumMod val="60000"/>
                  <a:lumOff val="40000"/>
                </a:srgbClr>
              </a:solidFill>
            </a:endParaRPr>
          </a:p>
        </p:txBody>
      </p:sp>
      <p:sp>
        <p:nvSpPr>
          <p:cNvPr id="21" name="Footer Placeholder 20"/>
          <p:cNvSpPr>
            <a:spLocks noGrp="1"/>
          </p:cNvSpPr>
          <p:nvPr>
            <p:ph type="ftr" sz="quarter" idx="12"/>
          </p:nvPr>
        </p:nvSpPr>
        <p:spPr/>
        <p:txBody>
          <a:bodyPr/>
          <a:lstStyle/>
          <a:p>
            <a:endParaRPr lang="en-GB">
              <a:solidFill>
                <a:srgbClr val="4D5B6B">
                  <a:lumMod val="60000"/>
                  <a:lumOff val="40000"/>
                </a:srgbClr>
              </a:solidFill>
            </a:endParaRPr>
          </a:p>
        </p:txBody>
      </p:sp>
    </p:spTree>
    <p:extLst>
      <p:ext uri="{BB962C8B-B14F-4D97-AF65-F5344CB8AC3E}">
        <p14:creationId xmlns:p14="http://schemas.microsoft.com/office/powerpoint/2010/main" val="2529784463"/>
      </p:ext>
    </p:extLst>
  </p:cSld>
  <p:clrMapOvr>
    <a:masterClrMapping/>
  </p:clrMapOvr>
  <p:timing>
    <p:tnLst>
      <p:par>
        <p:cTn id="1" dur="indefinite" restart="never" nodeType="tmRoot"/>
      </p:par>
    </p:tnLst>
  </p:timing>
</p:sldLayout>
</file>

<file path=ppt/slideLayouts/slideLayout2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3CD0AC69-9C7F-40F2-809E-874F26FF0BAE}" type="datetimeFigureOut">
              <a:rPr lang="en-GB" smtClean="0"/>
              <a:pPr/>
              <a:t>14/05/2013</a:t>
            </a:fld>
            <a:endParaRPr lang="en-GB"/>
          </a:p>
        </p:txBody>
      </p:sp>
      <p:sp>
        <p:nvSpPr>
          <p:cNvPr id="6" name="Footer Placeholder 5"/>
          <p:cNvSpPr>
            <a:spLocks noGrp="1"/>
          </p:cNvSpPr>
          <p:nvPr>
            <p:ph type="ftr" sz="quarter" idx="11"/>
          </p:nvPr>
        </p:nvSpPr>
        <p:spPr/>
        <p:txBody>
          <a:bodyPr/>
          <a:lstStyle/>
          <a:p>
            <a:endParaRPr lang="en-GB">
              <a:solidFill>
                <a:srgbClr val="4D5B6B">
                  <a:lumMod val="60000"/>
                  <a:lumOff val="40000"/>
                </a:srgbClr>
              </a:solidFill>
            </a:endParaRPr>
          </a:p>
        </p:txBody>
      </p:sp>
      <p:sp>
        <p:nvSpPr>
          <p:cNvPr id="7" name="Slide Number Placeholder 6"/>
          <p:cNvSpPr>
            <a:spLocks noGrp="1"/>
          </p:cNvSpPr>
          <p:nvPr>
            <p:ph type="sldNum" sz="quarter" idx="12"/>
          </p:nvPr>
        </p:nvSpPr>
        <p:spPr/>
        <p:txBody>
          <a:bodyPr/>
          <a:lstStyle/>
          <a:p>
            <a:fld id="{DA9F9882-1A4C-4FB4-92FF-CFCCC45D09F5}" type="slidenum">
              <a:rPr lang="en-GB" smtClean="0">
                <a:solidFill>
                  <a:srgbClr val="675D59">
                    <a:lumMod val="60000"/>
                    <a:lumOff val="40000"/>
                  </a:srgbClr>
                </a:solidFill>
              </a:rPr>
              <a:pPr/>
              <a:t>‹#›</a:t>
            </a:fld>
            <a:endParaRPr lang="en-GB">
              <a:solidFill>
                <a:srgbClr val="675D59">
                  <a:lumMod val="60000"/>
                  <a:lumOff val="40000"/>
                </a:srgbClr>
              </a:solidFill>
            </a:endParaRPr>
          </a:p>
        </p:txBody>
      </p:sp>
      <p:sp>
        <p:nvSpPr>
          <p:cNvPr id="9" name="Content Placeholder 8"/>
          <p:cNvSpPr>
            <a:spLocks noGrp="1"/>
          </p:cNvSpPr>
          <p:nvPr>
            <p:ph sz="quarter" idx="13"/>
          </p:nvPr>
        </p:nvSpPr>
        <p:spPr>
          <a:xfrm>
            <a:off x="12161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51023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88462892"/>
      </p:ext>
    </p:extLst>
  </p:cSld>
  <p:clrMapOvr>
    <a:masterClrMapping/>
  </p:clrMapOvr>
  <p:timing>
    <p:tnLst>
      <p:par>
        <p:cTn id="1" dur="indefinite" restart="never" nodeType="tmRoot"/>
      </p:par>
    </p:tnLst>
  </p:timing>
</p:sldLayout>
</file>

<file path=ppt/slideLayouts/slideLayout2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19200" y="841248"/>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105400" y="841248"/>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CD0AC69-9C7F-40F2-809E-874F26FF0BAE}" type="datetimeFigureOut">
              <a:rPr lang="en-GB" smtClean="0"/>
              <a:pPr/>
              <a:t>14/05/2013</a:t>
            </a:fld>
            <a:endParaRPr lang="en-GB"/>
          </a:p>
        </p:txBody>
      </p:sp>
      <p:sp>
        <p:nvSpPr>
          <p:cNvPr id="8" name="Footer Placeholder 7"/>
          <p:cNvSpPr>
            <a:spLocks noGrp="1"/>
          </p:cNvSpPr>
          <p:nvPr>
            <p:ph type="ftr" sz="quarter" idx="11"/>
          </p:nvPr>
        </p:nvSpPr>
        <p:spPr/>
        <p:txBody>
          <a:bodyPr/>
          <a:lstStyle/>
          <a:p>
            <a:endParaRPr lang="en-GB">
              <a:solidFill>
                <a:srgbClr val="4D5B6B">
                  <a:lumMod val="60000"/>
                  <a:lumOff val="40000"/>
                </a:srgbClr>
              </a:solidFill>
            </a:endParaRPr>
          </a:p>
        </p:txBody>
      </p:sp>
      <p:sp>
        <p:nvSpPr>
          <p:cNvPr id="9" name="Slide Number Placeholder 8"/>
          <p:cNvSpPr>
            <a:spLocks noGrp="1"/>
          </p:cNvSpPr>
          <p:nvPr>
            <p:ph type="sldNum" sz="quarter" idx="12"/>
          </p:nvPr>
        </p:nvSpPr>
        <p:spPr/>
        <p:txBody>
          <a:bodyPr/>
          <a:lstStyle/>
          <a:p>
            <a:fld id="{DA9F9882-1A4C-4FB4-92FF-CFCCC45D09F5}" type="slidenum">
              <a:rPr lang="en-GB" smtClean="0">
                <a:solidFill>
                  <a:srgbClr val="675D59">
                    <a:lumMod val="60000"/>
                    <a:lumOff val="40000"/>
                  </a:srgbClr>
                </a:solidFill>
              </a:rPr>
              <a:pPr/>
              <a:t>‹#›</a:t>
            </a:fld>
            <a:endParaRPr lang="en-GB">
              <a:solidFill>
                <a:srgbClr val="675D59">
                  <a:lumMod val="60000"/>
                  <a:lumOff val="40000"/>
                </a:srgbClr>
              </a:solidFill>
            </a:endParaRPr>
          </a:p>
        </p:txBody>
      </p:sp>
      <p:sp>
        <p:nvSpPr>
          <p:cNvPr id="11" name="Content Placeholder 10"/>
          <p:cNvSpPr>
            <a:spLocks noGrp="1"/>
          </p:cNvSpPr>
          <p:nvPr>
            <p:ph sz="quarter" idx="13"/>
          </p:nvPr>
        </p:nvSpPr>
        <p:spPr>
          <a:xfrm>
            <a:off x="1216152" y="1380744"/>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14"/>
          </p:nvPr>
        </p:nvSpPr>
        <p:spPr>
          <a:xfrm>
            <a:off x="5102352" y="1380743"/>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76098204"/>
      </p:ext>
    </p:extLst>
  </p:cSld>
  <p:clrMapOvr>
    <a:masterClrMapping/>
  </p:clrMapOvr>
  <p:timing>
    <p:tnLst>
      <p:par>
        <p:cTn id="1" dur="indefinite" restart="never" nodeType="tmRoot"/>
      </p:par>
    </p:tnLst>
  </p:timing>
</p:sldLayout>
</file>

<file path=ppt/slideLayouts/slideLayout2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CD0AC69-9C7F-40F2-809E-874F26FF0BAE}" type="datetimeFigureOut">
              <a:rPr lang="en-GB" smtClean="0"/>
              <a:pPr/>
              <a:t>14/05/2013</a:t>
            </a:fld>
            <a:endParaRPr lang="en-GB"/>
          </a:p>
        </p:txBody>
      </p:sp>
      <p:sp>
        <p:nvSpPr>
          <p:cNvPr id="4" name="Footer Placeholder 3"/>
          <p:cNvSpPr>
            <a:spLocks noGrp="1"/>
          </p:cNvSpPr>
          <p:nvPr>
            <p:ph type="ftr" sz="quarter" idx="11"/>
          </p:nvPr>
        </p:nvSpPr>
        <p:spPr/>
        <p:txBody>
          <a:bodyPr/>
          <a:lstStyle/>
          <a:p>
            <a:endParaRPr lang="en-GB">
              <a:solidFill>
                <a:srgbClr val="4D5B6B">
                  <a:lumMod val="60000"/>
                  <a:lumOff val="40000"/>
                </a:srgbClr>
              </a:solidFill>
            </a:endParaRPr>
          </a:p>
        </p:txBody>
      </p:sp>
      <p:sp>
        <p:nvSpPr>
          <p:cNvPr id="5" name="Slide Number Placeholder 4"/>
          <p:cNvSpPr>
            <a:spLocks noGrp="1"/>
          </p:cNvSpPr>
          <p:nvPr>
            <p:ph type="sldNum" sz="quarter" idx="12"/>
          </p:nvPr>
        </p:nvSpPr>
        <p:spPr/>
        <p:txBody>
          <a:bodyPr/>
          <a:lstStyle/>
          <a:p>
            <a:fld id="{DA9F9882-1A4C-4FB4-92FF-CFCCC45D09F5}" type="slidenum">
              <a:rPr lang="en-GB" smtClean="0">
                <a:solidFill>
                  <a:srgbClr val="675D59">
                    <a:lumMod val="60000"/>
                    <a:lumOff val="40000"/>
                  </a:srgbClr>
                </a:solidFill>
              </a:rPr>
              <a:pPr/>
              <a:t>‹#›</a:t>
            </a:fld>
            <a:endParaRPr lang="en-GB">
              <a:solidFill>
                <a:srgbClr val="675D59">
                  <a:lumMod val="60000"/>
                  <a:lumOff val="40000"/>
                </a:srgbClr>
              </a:solidFill>
            </a:endParaRPr>
          </a:p>
        </p:txBody>
      </p:sp>
    </p:spTree>
    <p:extLst>
      <p:ext uri="{BB962C8B-B14F-4D97-AF65-F5344CB8AC3E}">
        <p14:creationId xmlns:p14="http://schemas.microsoft.com/office/powerpoint/2010/main" val="3821177668"/>
      </p:ext>
    </p:extLst>
  </p:cSld>
  <p:clrMapOvr>
    <a:masterClrMapping/>
  </p:clrMapOvr>
  <p:timing>
    <p:tnLst>
      <p:par>
        <p:cTn id="1" dur="indefinite" restart="never" nodeType="tmRoot"/>
      </p:par>
    </p:tnLst>
  </p:timing>
</p:sldLayout>
</file>

<file path=ppt/slideLayouts/slideLayout2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CD0AC69-9C7F-40F2-809E-874F26FF0BAE}" type="datetimeFigureOut">
              <a:rPr lang="en-GB" smtClean="0"/>
              <a:pPr/>
              <a:t>14/05/2013</a:t>
            </a:fld>
            <a:endParaRPr lang="en-GB"/>
          </a:p>
        </p:txBody>
      </p:sp>
      <p:sp>
        <p:nvSpPr>
          <p:cNvPr id="6" name="Slide Number Placeholder 5"/>
          <p:cNvSpPr>
            <a:spLocks noGrp="1"/>
          </p:cNvSpPr>
          <p:nvPr>
            <p:ph type="sldNum" sz="quarter" idx="11"/>
          </p:nvPr>
        </p:nvSpPr>
        <p:spPr/>
        <p:txBody>
          <a:bodyPr/>
          <a:lstStyle/>
          <a:p>
            <a:fld id="{DA9F9882-1A4C-4FB4-92FF-CFCCC45D09F5}" type="slidenum">
              <a:rPr lang="en-GB" smtClean="0">
                <a:solidFill>
                  <a:srgbClr val="675D59">
                    <a:lumMod val="60000"/>
                    <a:lumOff val="40000"/>
                  </a:srgbClr>
                </a:solidFill>
              </a:rPr>
              <a:pPr/>
              <a:t>‹#›</a:t>
            </a:fld>
            <a:endParaRPr lang="en-GB">
              <a:solidFill>
                <a:srgbClr val="675D59">
                  <a:lumMod val="60000"/>
                  <a:lumOff val="40000"/>
                </a:srgbClr>
              </a:solidFill>
            </a:endParaRPr>
          </a:p>
        </p:txBody>
      </p:sp>
      <p:sp>
        <p:nvSpPr>
          <p:cNvPr id="7" name="Footer Placeholder 6"/>
          <p:cNvSpPr>
            <a:spLocks noGrp="1"/>
          </p:cNvSpPr>
          <p:nvPr>
            <p:ph type="ftr" sz="quarter" idx="12"/>
          </p:nvPr>
        </p:nvSpPr>
        <p:spPr/>
        <p:txBody>
          <a:bodyPr/>
          <a:lstStyle/>
          <a:p>
            <a:endParaRPr lang="en-GB">
              <a:solidFill>
                <a:srgbClr val="4D5B6B">
                  <a:lumMod val="60000"/>
                  <a:lumOff val="40000"/>
                </a:srgbClr>
              </a:solidFill>
            </a:endParaRPr>
          </a:p>
        </p:txBody>
      </p:sp>
    </p:spTree>
    <p:extLst>
      <p:ext uri="{BB962C8B-B14F-4D97-AF65-F5344CB8AC3E}">
        <p14:creationId xmlns:p14="http://schemas.microsoft.com/office/powerpoint/2010/main" val="2330518045"/>
      </p:ext>
    </p:extLst>
  </p:cSld>
  <p:clrMapOvr>
    <a:masterClrMapping/>
  </p:clrMapOvr>
  <p:timing>
    <p:tnLst>
      <p:par>
        <p:cTn id="1" dur="indefinite" restart="never" nodeType="tmRoot"/>
      </p:par>
    </p:tnLst>
  </p:timing>
</p:sldLayout>
</file>

<file path=ppt/slideLayouts/slideLayout2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3CD0AC69-9C7F-40F2-809E-874F26FF0BAE}" type="datetimeFigureOut">
              <a:rPr lang="en-GB" smtClean="0"/>
              <a:pPr/>
              <a:t>14/05/2013</a:t>
            </a:fld>
            <a:endParaRPr lang="en-GB"/>
          </a:p>
        </p:txBody>
      </p:sp>
      <p:sp>
        <p:nvSpPr>
          <p:cNvPr id="10" name="Slide Number Placeholder 9"/>
          <p:cNvSpPr>
            <a:spLocks noGrp="1"/>
          </p:cNvSpPr>
          <p:nvPr>
            <p:ph type="sldNum" sz="quarter" idx="15"/>
          </p:nvPr>
        </p:nvSpPr>
        <p:spPr/>
        <p:txBody>
          <a:bodyPr/>
          <a:lstStyle/>
          <a:p>
            <a:fld id="{DA9F9882-1A4C-4FB4-92FF-CFCCC45D09F5}" type="slidenum">
              <a:rPr lang="en-GB" smtClean="0">
                <a:solidFill>
                  <a:srgbClr val="675D59">
                    <a:lumMod val="60000"/>
                    <a:lumOff val="40000"/>
                  </a:srgbClr>
                </a:solidFill>
              </a:rPr>
              <a:pPr/>
              <a:t>‹#›</a:t>
            </a:fld>
            <a:endParaRPr lang="en-GB">
              <a:solidFill>
                <a:srgbClr val="675D59">
                  <a:lumMod val="60000"/>
                  <a:lumOff val="40000"/>
                </a:srgbClr>
              </a:solidFill>
            </a:endParaRPr>
          </a:p>
        </p:txBody>
      </p:sp>
      <p:sp>
        <p:nvSpPr>
          <p:cNvPr id="13" name="Footer Placeholder 12"/>
          <p:cNvSpPr>
            <a:spLocks noGrp="1"/>
          </p:cNvSpPr>
          <p:nvPr>
            <p:ph type="ftr" sz="quarter" idx="16"/>
          </p:nvPr>
        </p:nvSpPr>
        <p:spPr/>
        <p:txBody>
          <a:bodyPr/>
          <a:lstStyle/>
          <a:p>
            <a:endParaRPr lang="en-GB">
              <a:solidFill>
                <a:srgbClr val="4D5B6B">
                  <a:lumMod val="60000"/>
                  <a:lumOff val="40000"/>
                </a:srgbClr>
              </a:solidFill>
            </a:endParaRPr>
          </a:p>
        </p:txBody>
      </p:sp>
    </p:spTree>
    <p:extLst>
      <p:ext uri="{BB962C8B-B14F-4D97-AF65-F5344CB8AC3E}">
        <p14:creationId xmlns:p14="http://schemas.microsoft.com/office/powerpoint/2010/main" val="49104636"/>
      </p:ext>
    </p:extLst>
  </p:cSld>
  <p:clrMapOvr>
    <a:masterClrMapping/>
  </p:clrMapOvr>
  <p:timing>
    <p:tnLst>
      <p:par>
        <p:cTn id="1" dur="indefinite" restart="never" nodeType="tmRoot"/>
      </p:par>
    </p:tnLst>
  </p:timing>
</p:sldLayout>
</file>

<file path=ppt/slideLayouts/slideLayout2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D0AC69-9C7F-40F2-809E-874F26FF0BAE}" type="datetimeFigureOut">
              <a:rPr lang="en-GB" smtClean="0"/>
              <a:pPr/>
              <a:t>14/05/2013</a:t>
            </a:fld>
            <a:endParaRPr lang="en-GB"/>
          </a:p>
        </p:txBody>
      </p:sp>
      <p:sp>
        <p:nvSpPr>
          <p:cNvPr id="6" name="Footer Placeholder 5"/>
          <p:cNvSpPr>
            <a:spLocks noGrp="1"/>
          </p:cNvSpPr>
          <p:nvPr>
            <p:ph type="ftr" sz="quarter" idx="11"/>
          </p:nvPr>
        </p:nvSpPr>
        <p:spPr/>
        <p:txBody>
          <a:bodyPr/>
          <a:lstStyle/>
          <a:p>
            <a:endParaRPr lang="en-GB">
              <a:solidFill>
                <a:srgbClr val="4D5B6B">
                  <a:lumMod val="60000"/>
                  <a:lumOff val="40000"/>
                </a:srgbClr>
              </a:solidFill>
            </a:endParaRPr>
          </a:p>
        </p:txBody>
      </p:sp>
      <p:sp>
        <p:nvSpPr>
          <p:cNvPr id="7" name="Slide Number Placeholder 6"/>
          <p:cNvSpPr>
            <a:spLocks noGrp="1"/>
          </p:cNvSpPr>
          <p:nvPr>
            <p:ph type="sldNum" sz="quarter" idx="12"/>
          </p:nvPr>
        </p:nvSpPr>
        <p:spPr/>
        <p:txBody>
          <a:bodyPr/>
          <a:lstStyle/>
          <a:p>
            <a:fld id="{DA9F9882-1A4C-4FB4-92FF-CFCCC45D09F5}" type="slidenum">
              <a:rPr lang="en-GB" smtClean="0">
                <a:solidFill>
                  <a:srgbClr val="675D59">
                    <a:lumMod val="60000"/>
                    <a:lumOff val="40000"/>
                  </a:srgbClr>
                </a:solidFill>
              </a:rPr>
              <a:pPr/>
              <a:t>‹#›</a:t>
            </a:fld>
            <a:endParaRPr lang="en-GB">
              <a:solidFill>
                <a:srgbClr val="675D59">
                  <a:lumMod val="60000"/>
                  <a:lumOff val="40000"/>
                </a:srgbClr>
              </a:solidFill>
            </a:endParaRPr>
          </a:p>
        </p:txBody>
      </p:sp>
    </p:spTree>
    <p:extLst>
      <p:ext uri="{BB962C8B-B14F-4D97-AF65-F5344CB8AC3E}">
        <p14:creationId xmlns:p14="http://schemas.microsoft.com/office/powerpoint/2010/main" val="2404224328"/>
      </p:ext>
    </p:extLst>
  </p:cSld>
  <p:clrMapOvr>
    <a:masterClrMapping/>
  </p:clrMapOvr>
  <p:timing>
    <p:tnLst>
      <p:par>
        <p:cTn id="1" dur="indefinite" restart="never" nodeType="tmRoot"/>
      </p:par>
    </p:tnLst>
  </p:timing>
</p:sldLayout>
</file>

<file path=ppt/slideLayouts/slideLayout2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D0AC69-9C7F-40F2-809E-874F26FF0BAE}" type="datetimeFigureOut">
              <a:rPr lang="en-GB" smtClean="0"/>
              <a:pPr/>
              <a:t>14/05/2013</a:t>
            </a:fld>
            <a:endParaRPr lang="en-GB"/>
          </a:p>
        </p:txBody>
      </p:sp>
      <p:sp>
        <p:nvSpPr>
          <p:cNvPr id="5" name="Footer Placeholder 4"/>
          <p:cNvSpPr>
            <a:spLocks noGrp="1"/>
          </p:cNvSpPr>
          <p:nvPr>
            <p:ph type="ftr" sz="quarter" idx="11"/>
          </p:nvPr>
        </p:nvSpPr>
        <p:spPr/>
        <p:txBody>
          <a:bodyPr/>
          <a:lstStyle/>
          <a:p>
            <a:endParaRPr lang="en-GB">
              <a:solidFill>
                <a:srgbClr val="4D5B6B">
                  <a:lumMod val="60000"/>
                  <a:lumOff val="40000"/>
                </a:srgbClr>
              </a:solidFill>
            </a:endParaRPr>
          </a:p>
        </p:txBody>
      </p:sp>
      <p:sp>
        <p:nvSpPr>
          <p:cNvPr id="6" name="Slide Number Placeholder 5"/>
          <p:cNvSpPr>
            <a:spLocks noGrp="1"/>
          </p:cNvSpPr>
          <p:nvPr>
            <p:ph type="sldNum" sz="quarter" idx="12"/>
          </p:nvPr>
        </p:nvSpPr>
        <p:spPr/>
        <p:txBody>
          <a:bodyPr/>
          <a:lstStyle/>
          <a:p>
            <a:fld id="{DA9F9882-1A4C-4FB4-92FF-CFCCC45D09F5}" type="slidenum">
              <a:rPr lang="en-GB" smtClean="0">
                <a:solidFill>
                  <a:srgbClr val="675D59">
                    <a:lumMod val="60000"/>
                    <a:lumOff val="40000"/>
                  </a:srgbClr>
                </a:solidFill>
              </a:rPr>
              <a:pPr/>
              <a:t>‹#›</a:t>
            </a:fld>
            <a:endParaRPr lang="en-GB">
              <a:solidFill>
                <a:srgbClr val="675D59">
                  <a:lumMod val="60000"/>
                  <a:lumOff val="40000"/>
                </a:srgbClr>
              </a:solidFill>
            </a:endParaRPr>
          </a:p>
        </p:txBody>
      </p:sp>
    </p:spTree>
    <p:extLst>
      <p:ext uri="{BB962C8B-B14F-4D97-AF65-F5344CB8AC3E}">
        <p14:creationId xmlns:p14="http://schemas.microsoft.com/office/powerpoint/2010/main" val="3705139161"/>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bg1">
                    <a:lumMod val="50000"/>
                  </a:schemeClr>
                </a:solidFill>
              </a:defRPr>
            </a:lvl1pPr>
          </a:lstStyle>
          <a:p>
            <a:fld id="{A23B2559-A70B-429B-A587-0A44BA87C5DE}" type="datetimeFigureOut">
              <a:rPr lang="en-GB" smtClean="0">
                <a:solidFill>
                  <a:prstClr val="white">
                    <a:lumMod val="50000"/>
                  </a:prstClr>
                </a:solidFill>
              </a:rPr>
              <a:pPr/>
              <a:t>14/05/2013</a:t>
            </a:fld>
            <a:endParaRPr lang="en-GB">
              <a:solidFill>
                <a:prstClr val="white">
                  <a:lumMod val="50000"/>
                </a:prstClr>
              </a:solidFill>
            </a:endParaRPr>
          </a:p>
        </p:txBody>
      </p:sp>
      <p:sp>
        <p:nvSpPr>
          <p:cNvPr id="4" name="Slide Number Placeholder 3"/>
          <p:cNvSpPr>
            <a:spLocks noGrp="1"/>
          </p:cNvSpPr>
          <p:nvPr>
            <p:ph type="sldNum" sz="quarter" idx="12"/>
          </p:nvPr>
        </p:nvSpPr>
        <p:spPr/>
        <p:txBody>
          <a:bodyPr/>
          <a:lstStyle>
            <a:lvl1pPr>
              <a:defRPr>
                <a:solidFill>
                  <a:schemeClr val="bg1">
                    <a:lumMod val="50000"/>
                  </a:schemeClr>
                </a:solidFill>
              </a:defRPr>
            </a:lvl1pPr>
          </a:lstStyle>
          <a:p>
            <a:fld id="{B287DC5D-B32C-4814-8BB4-5098EB46A09C}" type="slidenum">
              <a:rPr lang="en-GB" smtClean="0">
                <a:solidFill>
                  <a:prstClr val="white">
                    <a:lumMod val="50000"/>
                  </a:prstClr>
                </a:solidFill>
              </a:rPr>
              <a:pPr/>
              <a:t>‹#›</a:t>
            </a:fld>
            <a:endParaRPr lang="en-GB">
              <a:solidFill>
                <a:prstClr val="white">
                  <a:lumMod val="50000"/>
                </a:prstClr>
              </a:solidFill>
            </a:endParaRPr>
          </a:p>
        </p:txBody>
      </p:sp>
      <p:sp>
        <p:nvSpPr>
          <p:cNvPr id="5" name="TextBox 4"/>
          <p:cNvSpPr txBox="1"/>
          <p:nvPr userDrawn="1"/>
        </p:nvSpPr>
        <p:spPr>
          <a:xfrm>
            <a:off x="6948330" y="6381428"/>
            <a:ext cx="1734929" cy="369223"/>
          </a:xfrm>
          <a:prstGeom prst="rect">
            <a:avLst/>
          </a:prstGeom>
          <a:noFill/>
        </p:spPr>
        <p:txBody>
          <a:bodyPr wrap="none" lIns="91328" tIns="45666" rIns="91328" bIns="45666" rtlCol="0">
            <a:spAutoFit/>
          </a:bodyPr>
          <a:lstStyle/>
          <a:p>
            <a:pPr defTabSz="913306"/>
            <a:r>
              <a:rPr lang="en-GB" dirty="0" smtClean="0">
                <a:solidFill>
                  <a:prstClr val="white">
                    <a:lumMod val="50000"/>
                  </a:prstClr>
                </a:solidFill>
              </a:rPr>
              <a:t>Walter Wuensch</a:t>
            </a:r>
            <a:endParaRPr lang="en-GB" dirty="0">
              <a:solidFill>
                <a:prstClr val="white">
                  <a:lumMod val="50000"/>
                </a:prstClr>
              </a:solidFill>
            </a:endParaRPr>
          </a:p>
        </p:txBody>
      </p:sp>
      <p:sp>
        <p:nvSpPr>
          <p:cNvPr id="7" name="TextBox 6"/>
          <p:cNvSpPr txBox="1"/>
          <p:nvPr userDrawn="1"/>
        </p:nvSpPr>
        <p:spPr>
          <a:xfrm>
            <a:off x="323526" y="6381428"/>
            <a:ext cx="1309556" cy="369223"/>
          </a:xfrm>
          <a:prstGeom prst="rect">
            <a:avLst/>
          </a:prstGeom>
          <a:noFill/>
        </p:spPr>
        <p:txBody>
          <a:bodyPr wrap="none" lIns="91328" tIns="45666" rIns="91328" bIns="45666" rtlCol="0">
            <a:spAutoFit/>
          </a:bodyPr>
          <a:lstStyle/>
          <a:p>
            <a:pPr defTabSz="913306"/>
            <a:r>
              <a:rPr lang="en-GB" dirty="0" smtClean="0">
                <a:solidFill>
                  <a:prstClr val="white">
                    <a:lumMod val="50000"/>
                  </a:prstClr>
                </a:solidFill>
              </a:rPr>
              <a:t>March 2013</a:t>
            </a:r>
            <a:endParaRPr lang="en-GB" dirty="0">
              <a:solidFill>
                <a:prstClr val="white">
                  <a:lumMod val="50000"/>
                </a:prstClr>
              </a:solidFill>
            </a:endParaRPr>
          </a:p>
        </p:txBody>
      </p:sp>
      <p:pic>
        <p:nvPicPr>
          <p:cNvPr id="8" name="Picture 11"/>
          <p:cNvPicPr>
            <a:picLocks noChangeAspect="1" noChangeArrowheads="1"/>
          </p:cNvPicPr>
          <p:nvPr userDrawn="1"/>
        </p:nvPicPr>
        <p:blipFill>
          <a:blip r:embed="rId2" cstate="print"/>
          <a:srcRect/>
          <a:stretch>
            <a:fillRect/>
          </a:stretch>
        </p:blipFill>
        <p:spPr bwMode="auto">
          <a:xfrm>
            <a:off x="35500" y="44624"/>
            <a:ext cx="806450" cy="806450"/>
          </a:xfrm>
          <a:prstGeom prst="rect">
            <a:avLst/>
          </a:prstGeom>
          <a:noFill/>
          <a:ln w="9525">
            <a:noFill/>
            <a:miter lim="800000"/>
            <a:headEnd/>
            <a:tailEnd/>
          </a:ln>
          <a:effectLst/>
        </p:spPr>
      </p:pic>
      <p:pic>
        <p:nvPicPr>
          <p:cNvPr id="9" name="Picture 2" descr="\\CERN\dfs\Workspaces\w\Wuensch\Photographs, logo\artwork\CLIC logos\CLIC-Logo-Color-BB.jpg"/>
          <p:cNvPicPr>
            <a:picLocks noChangeAspect="1" noChangeArrowheads="1"/>
          </p:cNvPicPr>
          <p:nvPr userDrawn="1"/>
        </p:nvPicPr>
        <p:blipFill>
          <a:blip r:embed="rId3" cstate="print">
            <a:clrChange>
              <a:clrFrom>
                <a:srgbClr val="000000"/>
              </a:clrFrom>
              <a:clrTo>
                <a:srgbClr val="000000">
                  <a:alpha val="0"/>
                </a:srgbClr>
              </a:clrTo>
            </a:clrChange>
          </a:blip>
          <a:srcRect/>
          <a:stretch>
            <a:fillRect/>
          </a:stretch>
        </p:blipFill>
        <p:spPr bwMode="auto">
          <a:xfrm>
            <a:off x="8235280" y="0"/>
            <a:ext cx="908720" cy="908720"/>
          </a:xfrm>
          <a:prstGeom prst="rect">
            <a:avLst/>
          </a:prstGeom>
          <a:noFill/>
        </p:spPr>
      </p:pic>
    </p:spTree>
    <p:extLst>
      <p:ext uri="{BB962C8B-B14F-4D97-AF65-F5344CB8AC3E}">
        <p14:creationId xmlns:p14="http://schemas.microsoft.com/office/powerpoint/2010/main" val="4211567025"/>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D0AC69-9C7F-40F2-809E-874F26FF0BAE}" type="datetimeFigureOut">
              <a:rPr lang="en-GB" smtClean="0"/>
              <a:pPr/>
              <a:t>14/05/2013</a:t>
            </a:fld>
            <a:endParaRPr lang="en-GB"/>
          </a:p>
        </p:txBody>
      </p:sp>
      <p:sp>
        <p:nvSpPr>
          <p:cNvPr id="5" name="Footer Placeholder 4"/>
          <p:cNvSpPr>
            <a:spLocks noGrp="1"/>
          </p:cNvSpPr>
          <p:nvPr>
            <p:ph type="ftr" sz="quarter" idx="11"/>
          </p:nvPr>
        </p:nvSpPr>
        <p:spPr/>
        <p:txBody>
          <a:bodyPr/>
          <a:lstStyle/>
          <a:p>
            <a:endParaRPr lang="en-GB">
              <a:solidFill>
                <a:srgbClr val="4D5B6B">
                  <a:lumMod val="60000"/>
                  <a:lumOff val="40000"/>
                </a:srgbClr>
              </a:solidFill>
            </a:endParaRPr>
          </a:p>
        </p:txBody>
      </p:sp>
      <p:sp>
        <p:nvSpPr>
          <p:cNvPr id="6" name="Slide Number Placeholder 5"/>
          <p:cNvSpPr>
            <a:spLocks noGrp="1"/>
          </p:cNvSpPr>
          <p:nvPr>
            <p:ph type="sldNum" sz="quarter" idx="12"/>
          </p:nvPr>
        </p:nvSpPr>
        <p:spPr/>
        <p:txBody>
          <a:bodyPr/>
          <a:lstStyle/>
          <a:p>
            <a:fld id="{DA9F9882-1A4C-4FB4-92FF-CFCCC45D09F5}" type="slidenum">
              <a:rPr lang="en-GB" smtClean="0">
                <a:solidFill>
                  <a:srgbClr val="675D59">
                    <a:lumMod val="60000"/>
                    <a:lumOff val="40000"/>
                  </a:srgbClr>
                </a:solidFill>
              </a:rPr>
              <a:pPr/>
              <a:t>‹#›</a:t>
            </a:fld>
            <a:endParaRPr lang="en-GB">
              <a:solidFill>
                <a:srgbClr val="675D59">
                  <a:lumMod val="60000"/>
                  <a:lumOff val="40000"/>
                </a:srgbClr>
              </a:solidFill>
            </a:endParaRPr>
          </a:p>
        </p:txBody>
      </p:sp>
    </p:spTree>
    <p:extLst>
      <p:ext uri="{BB962C8B-B14F-4D97-AF65-F5344CB8AC3E}">
        <p14:creationId xmlns:p14="http://schemas.microsoft.com/office/powerpoint/2010/main" val="318312636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4"/>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3B2559-A70B-429B-A587-0A44BA87C5DE}" type="datetimeFigureOut">
              <a:rPr lang="en-GB" smtClean="0"/>
              <a:pPr/>
              <a:t>14/05/2013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87DC5D-B32C-4814-8BB4-5098EB46A09C}" type="slidenum">
              <a:rPr lang="en-GB" smtClean="0"/>
              <a:pPr/>
              <a:t>‹#›</a:t>
            </a:fld>
            <a:endParaRPr lang="en-GB"/>
          </a:p>
        </p:txBody>
      </p:sp>
    </p:spTree>
    <p:extLst>
      <p:ext uri="{BB962C8B-B14F-4D97-AF65-F5344CB8AC3E}">
        <p14:creationId xmlns:p14="http://schemas.microsoft.com/office/powerpoint/2010/main" val="5892497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1" y="2731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8" y="1435113"/>
            <a:ext cx="3008313" cy="4691063"/>
          </a:xfrm>
        </p:spPr>
        <p:txBody>
          <a:bodyPr/>
          <a:lstStyle>
            <a:lvl1pPr marL="0" indent="0">
              <a:buNone/>
              <a:defRPr sz="1400"/>
            </a:lvl1pPr>
            <a:lvl2pPr marL="456652" indent="0">
              <a:buNone/>
              <a:defRPr sz="1200"/>
            </a:lvl2pPr>
            <a:lvl3pPr marL="913306" indent="0">
              <a:buNone/>
              <a:defRPr sz="1000"/>
            </a:lvl3pPr>
            <a:lvl4pPr marL="1369956" indent="0">
              <a:buNone/>
              <a:defRPr sz="900"/>
            </a:lvl4pPr>
            <a:lvl5pPr marL="1826607" indent="0">
              <a:buNone/>
              <a:defRPr sz="900"/>
            </a:lvl5pPr>
            <a:lvl6pPr marL="2283255" indent="0">
              <a:buNone/>
              <a:defRPr sz="900"/>
            </a:lvl6pPr>
            <a:lvl7pPr marL="2739911" indent="0">
              <a:buNone/>
              <a:defRPr sz="900"/>
            </a:lvl7pPr>
            <a:lvl8pPr marL="3196560" indent="0">
              <a:buNone/>
              <a:defRPr sz="900"/>
            </a:lvl8pPr>
            <a:lvl9pPr marL="365321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774783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652" indent="0">
              <a:buNone/>
              <a:defRPr sz="2800"/>
            </a:lvl2pPr>
            <a:lvl3pPr marL="913306" indent="0">
              <a:buNone/>
              <a:defRPr sz="2400"/>
            </a:lvl3pPr>
            <a:lvl4pPr marL="1369956" indent="0">
              <a:buNone/>
              <a:defRPr sz="2000"/>
            </a:lvl4pPr>
            <a:lvl5pPr marL="1826607" indent="0">
              <a:buNone/>
              <a:defRPr sz="2000"/>
            </a:lvl5pPr>
            <a:lvl6pPr marL="2283255" indent="0">
              <a:buNone/>
              <a:defRPr sz="2000"/>
            </a:lvl6pPr>
            <a:lvl7pPr marL="2739911" indent="0">
              <a:buNone/>
              <a:defRPr sz="2000"/>
            </a:lvl7pPr>
            <a:lvl8pPr marL="3196560" indent="0">
              <a:buNone/>
              <a:defRPr sz="2000"/>
            </a:lvl8pPr>
            <a:lvl9pPr marL="3653212"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652" indent="0">
              <a:buNone/>
              <a:defRPr sz="1200"/>
            </a:lvl2pPr>
            <a:lvl3pPr marL="913306" indent="0">
              <a:buNone/>
              <a:defRPr sz="1000"/>
            </a:lvl3pPr>
            <a:lvl4pPr marL="1369956" indent="0">
              <a:buNone/>
              <a:defRPr sz="900"/>
            </a:lvl4pPr>
            <a:lvl5pPr marL="1826607" indent="0">
              <a:buNone/>
              <a:defRPr sz="900"/>
            </a:lvl5pPr>
            <a:lvl6pPr marL="2283255" indent="0">
              <a:buNone/>
              <a:defRPr sz="900"/>
            </a:lvl6pPr>
            <a:lvl7pPr marL="2739911" indent="0">
              <a:buNone/>
              <a:defRPr sz="900"/>
            </a:lvl7pPr>
            <a:lvl8pPr marL="3196560" indent="0">
              <a:buNone/>
              <a:defRPr sz="900"/>
            </a:lvl8pPr>
            <a:lvl9pPr marL="365321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871502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279792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7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7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274962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8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409"/>
            <a:ext cx="2133600" cy="365125"/>
          </a:xfrm>
          <a:prstGeom prst="rect">
            <a:avLst/>
          </a:prstGeom>
        </p:spPr>
        <p:txBody>
          <a:bodyPr/>
          <a:lstStyle>
            <a:lvl1pPr fontAlgn="auto">
              <a:spcBef>
                <a:spcPts val="0"/>
              </a:spcBef>
              <a:spcAft>
                <a:spcPts val="0"/>
              </a:spcAft>
              <a:defRPr>
                <a:latin typeface="+mn-lt"/>
              </a:defRPr>
            </a:lvl1pPr>
          </a:lstStyle>
          <a:p>
            <a:pPr>
              <a:defRPr/>
            </a:pPr>
            <a:fld id="{2CD75723-7365-4AAA-8191-0610F4D1E22B}" type="datetimeFigureOut">
              <a:rPr lang="en-GB">
                <a:solidFill>
                  <a:prstClr val="black"/>
                </a:solidFill>
              </a:rPr>
              <a:pPr>
                <a:defRPr/>
              </a:pPr>
              <a:t>14/05/2013</a:t>
            </a:fld>
            <a:endParaRPr lang="en-GB">
              <a:solidFill>
                <a:prstClr val="black"/>
              </a:solidFill>
            </a:endParaRPr>
          </a:p>
        </p:txBody>
      </p:sp>
      <p:sp>
        <p:nvSpPr>
          <p:cNvPr id="5" name="Footer Placeholder 4"/>
          <p:cNvSpPr>
            <a:spLocks noGrp="1"/>
          </p:cNvSpPr>
          <p:nvPr>
            <p:ph type="ftr" sz="quarter" idx="11"/>
          </p:nvPr>
        </p:nvSpPr>
        <p:spPr>
          <a:xfrm>
            <a:off x="3124200" y="6356409"/>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6" name="Slide Number Placeholder 5"/>
          <p:cNvSpPr>
            <a:spLocks noGrp="1"/>
          </p:cNvSpPr>
          <p:nvPr>
            <p:ph type="sldNum" sz="quarter" idx="12"/>
          </p:nvPr>
        </p:nvSpPr>
        <p:spPr>
          <a:xfrm>
            <a:off x="6553200" y="6356409"/>
            <a:ext cx="2133600" cy="365125"/>
          </a:xfrm>
          <a:prstGeom prst="rect">
            <a:avLst/>
          </a:prstGeom>
        </p:spPr>
        <p:txBody>
          <a:bodyPr/>
          <a:lstStyle>
            <a:lvl1pPr fontAlgn="auto">
              <a:spcBef>
                <a:spcPts val="0"/>
              </a:spcBef>
              <a:spcAft>
                <a:spcPts val="0"/>
              </a:spcAft>
              <a:defRPr>
                <a:latin typeface="+mn-lt"/>
              </a:defRPr>
            </a:lvl1pPr>
          </a:lstStyle>
          <a:p>
            <a:pPr>
              <a:defRPr/>
            </a:pPr>
            <a:fld id="{431BC837-F24D-4E2F-A156-A66335636430}"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2591553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6"/>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409"/>
            <a:ext cx="2133600" cy="365125"/>
          </a:xfrm>
          <a:prstGeom prst="rect">
            <a:avLst/>
          </a:prstGeom>
        </p:spPr>
        <p:txBody>
          <a:bodyPr/>
          <a:lstStyle>
            <a:lvl1pPr fontAlgn="auto">
              <a:spcBef>
                <a:spcPts val="0"/>
              </a:spcBef>
              <a:spcAft>
                <a:spcPts val="0"/>
              </a:spcAft>
              <a:defRPr>
                <a:latin typeface="+mn-lt"/>
              </a:defRPr>
            </a:lvl1pPr>
          </a:lstStyle>
          <a:p>
            <a:pPr>
              <a:defRPr/>
            </a:pPr>
            <a:fld id="{F224C3F2-6F47-4D24-9910-8A3CE11EF04F}" type="datetimeFigureOut">
              <a:rPr lang="en-GB">
                <a:solidFill>
                  <a:prstClr val="black"/>
                </a:solidFill>
              </a:rPr>
              <a:pPr>
                <a:defRPr/>
              </a:pPr>
              <a:t>14/05/2013</a:t>
            </a:fld>
            <a:endParaRPr lang="en-GB">
              <a:solidFill>
                <a:prstClr val="black"/>
              </a:solidFill>
            </a:endParaRPr>
          </a:p>
        </p:txBody>
      </p:sp>
      <p:sp>
        <p:nvSpPr>
          <p:cNvPr id="5" name="Footer Placeholder 4"/>
          <p:cNvSpPr>
            <a:spLocks noGrp="1"/>
          </p:cNvSpPr>
          <p:nvPr>
            <p:ph type="ftr" sz="quarter" idx="11"/>
          </p:nvPr>
        </p:nvSpPr>
        <p:spPr>
          <a:xfrm>
            <a:off x="3124200" y="6356409"/>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6" name="Slide Number Placeholder 5"/>
          <p:cNvSpPr>
            <a:spLocks noGrp="1"/>
          </p:cNvSpPr>
          <p:nvPr>
            <p:ph type="sldNum" sz="quarter" idx="12"/>
          </p:nvPr>
        </p:nvSpPr>
        <p:spPr>
          <a:xfrm>
            <a:off x="6553200" y="6356409"/>
            <a:ext cx="2133600" cy="365125"/>
          </a:xfrm>
          <a:prstGeom prst="rect">
            <a:avLst/>
          </a:prstGeom>
        </p:spPr>
        <p:txBody>
          <a:bodyPr/>
          <a:lstStyle>
            <a:lvl1pPr fontAlgn="auto">
              <a:spcBef>
                <a:spcPts val="0"/>
              </a:spcBef>
              <a:spcAft>
                <a:spcPts val="0"/>
              </a:spcAft>
              <a:defRPr>
                <a:latin typeface="+mn-lt"/>
              </a:defRPr>
            </a:lvl1pPr>
          </a:lstStyle>
          <a:p>
            <a:pPr>
              <a:defRPr/>
            </a:pPr>
            <a:fld id="{C81FAF44-9D52-443B-889D-05DACA991E03}"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439994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6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409"/>
            <a:ext cx="2133600" cy="365125"/>
          </a:xfrm>
          <a:prstGeom prst="rect">
            <a:avLst/>
          </a:prstGeom>
        </p:spPr>
        <p:txBody>
          <a:bodyPr/>
          <a:lstStyle>
            <a:lvl1pPr fontAlgn="auto">
              <a:spcBef>
                <a:spcPts val="0"/>
              </a:spcBef>
              <a:spcAft>
                <a:spcPts val="0"/>
              </a:spcAft>
              <a:defRPr>
                <a:latin typeface="+mn-lt"/>
              </a:defRPr>
            </a:lvl1pPr>
          </a:lstStyle>
          <a:p>
            <a:pPr>
              <a:defRPr/>
            </a:pPr>
            <a:fld id="{86DE85AE-A185-49CD-803B-ED6EDF7B21FD}" type="datetimeFigureOut">
              <a:rPr lang="en-GB">
                <a:solidFill>
                  <a:prstClr val="black"/>
                </a:solidFill>
              </a:rPr>
              <a:pPr>
                <a:defRPr/>
              </a:pPr>
              <a:t>14/05/2013</a:t>
            </a:fld>
            <a:endParaRPr lang="en-GB">
              <a:solidFill>
                <a:prstClr val="black"/>
              </a:solidFill>
            </a:endParaRPr>
          </a:p>
        </p:txBody>
      </p:sp>
      <p:sp>
        <p:nvSpPr>
          <p:cNvPr id="5" name="Footer Placeholder 4"/>
          <p:cNvSpPr>
            <a:spLocks noGrp="1"/>
          </p:cNvSpPr>
          <p:nvPr>
            <p:ph type="ftr" sz="quarter" idx="11"/>
          </p:nvPr>
        </p:nvSpPr>
        <p:spPr>
          <a:xfrm>
            <a:off x="3124200" y="6356409"/>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6" name="Slide Number Placeholder 5"/>
          <p:cNvSpPr>
            <a:spLocks noGrp="1"/>
          </p:cNvSpPr>
          <p:nvPr>
            <p:ph type="sldNum" sz="quarter" idx="12"/>
          </p:nvPr>
        </p:nvSpPr>
        <p:spPr>
          <a:xfrm>
            <a:off x="6553200" y="6356409"/>
            <a:ext cx="2133600" cy="365125"/>
          </a:xfrm>
          <a:prstGeom prst="rect">
            <a:avLst/>
          </a:prstGeom>
        </p:spPr>
        <p:txBody>
          <a:bodyPr/>
          <a:lstStyle>
            <a:lvl1pPr fontAlgn="auto">
              <a:spcBef>
                <a:spcPts val="0"/>
              </a:spcBef>
              <a:spcAft>
                <a:spcPts val="0"/>
              </a:spcAft>
              <a:defRPr>
                <a:latin typeface="+mn-lt"/>
              </a:defRPr>
            </a:lvl1pPr>
          </a:lstStyle>
          <a:p>
            <a:pPr>
              <a:defRPr/>
            </a:pPr>
            <a:fld id="{154D51E7-1EC6-4A25-9612-3EACA2DA7E72}"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348323964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6"/>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600206"/>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409"/>
            <a:ext cx="2133600" cy="365125"/>
          </a:xfrm>
          <a:prstGeom prst="rect">
            <a:avLst/>
          </a:prstGeom>
        </p:spPr>
        <p:txBody>
          <a:bodyPr/>
          <a:lstStyle>
            <a:lvl1pPr fontAlgn="auto">
              <a:spcBef>
                <a:spcPts val="0"/>
              </a:spcBef>
              <a:spcAft>
                <a:spcPts val="0"/>
              </a:spcAft>
              <a:defRPr>
                <a:latin typeface="+mn-lt"/>
              </a:defRPr>
            </a:lvl1pPr>
          </a:lstStyle>
          <a:p>
            <a:pPr>
              <a:defRPr/>
            </a:pPr>
            <a:fld id="{6A14601F-B1B4-4FA7-BA9C-8EC68E700367}" type="datetimeFigureOut">
              <a:rPr lang="en-GB">
                <a:solidFill>
                  <a:prstClr val="black"/>
                </a:solidFill>
              </a:rPr>
              <a:pPr>
                <a:defRPr/>
              </a:pPr>
              <a:t>14/05/2013</a:t>
            </a:fld>
            <a:endParaRPr lang="en-GB">
              <a:solidFill>
                <a:prstClr val="black"/>
              </a:solidFill>
            </a:endParaRPr>
          </a:p>
        </p:txBody>
      </p:sp>
      <p:sp>
        <p:nvSpPr>
          <p:cNvPr id="6" name="Footer Placeholder 5"/>
          <p:cNvSpPr>
            <a:spLocks noGrp="1"/>
          </p:cNvSpPr>
          <p:nvPr>
            <p:ph type="ftr" sz="quarter" idx="11"/>
          </p:nvPr>
        </p:nvSpPr>
        <p:spPr>
          <a:xfrm>
            <a:off x="3124200" y="6356409"/>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7" name="Slide Number Placeholder 6"/>
          <p:cNvSpPr>
            <a:spLocks noGrp="1"/>
          </p:cNvSpPr>
          <p:nvPr>
            <p:ph type="sldNum" sz="quarter" idx="12"/>
          </p:nvPr>
        </p:nvSpPr>
        <p:spPr>
          <a:xfrm>
            <a:off x="6553200" y="6356409"/>
            <a:ext cx="2133600" cy="365125"/>
          </a:xfrm>
          <a:prstGeom prst="rect">
            <a:avLst/>
          </a:prstGeom>
        </p:spPr>
        <p:txBody>
          <a:bodyPr/>
          <a:lstStyle>
            <a:lvl1pPr fontAlgn="auto">
              <a:spcBef>
                <a:spcPts val="0"/>
              </a:spcBef>
              <a:spcAft>
                <a:spcPts val="0"/>
              </a:spcAft>
              <a:defRPr>
                <a:latin typeface="+mn-lt"/>
              </a:defRPr>
            </a:lvl1pPr>
          </a:lstStyle>
          <a:p>
            <a:pPr>
              <a:defRPr/>
            </a:pPr>
            <a:fld id="{A3941EDB-91B7-4A3D-906E-E35B82EA293A}"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86799956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9"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409"/>
            <a:ext cx="2133600" cy="365125"/>
          </a:xfrm>
          <a:prstGeom prst="rect">
            <a:avLst/>
          </a:prstGeom>
        </p:spPr>
        <p:txBody>
          <a:bodyPr/>
          <a:lstStyle>
            <a:lvl1pPr fontAlgn="auto">
              <a:spcBef>
                <a:spcPts val="0"/>
              </a:spcBef>
              <a:spcAft>
                <a:spcPts val="0"/>
              </a:spcAft>
              <a:defRPr>
                <a:latin typeface="+mn-lt"/>
              </a:defRPr>
            </a:lvl1pPr>
          </a:lstStyle>
          <a:p>
            <a:pPr>
              <a:defRPr/>
            </a:pPr>
            <a:fld id="{BE669838-FC49-4041-A3D9-31ADFC591868}" type="datetimeFigureOut">
              <a:rPr lang="en-GB">
                <a:solidFill>
                  <a:prstClr val="black"/>
                </a:solidFill>
              </a:rPr>
              <a:pPr>
                <a:defRPr/>
              </a:pPr>
              <a:t>14/05/2013</a:t>
            </a:fld>
            <a:endParaRPr lang="en-GB">
              <a:solidFill>
                <a:prstClr val="black"/>
              </a:solidFill>
            </a:endParaRPr>
          </a:p>
        </p:txBody>
      </p:sp>
      <p:sp>
        <p:nvSpPr>
          <p:cNvPr id="8" name="Footer Placeholder 7"/>
          <p:cNvSpPr>
            <a:spLocks noGrp="1"/>
          </p:cNvSpPr>
          <p:nvPr>
            <p:ph type="ftr" sz="quarter" idx="11"/>
          </p:nvPr>
        </p:nvSpPr>
        <p:spPr>
          <a:xfrm>
            <a:off x="3124200" y="6356409"/>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9" name="Slide Number Placeholder 8"/>
          <p:cNvSpPr>
            <a:spLocks noGrp="1"/>
          </p:cNvSpPr>
          <p:nvPr>
            <p:ph type="sldNum" sz="quarter" idx="12"/>
          </p:nvPr>
        </p:nvSpPr>
        <p:spPr>
          <a:xfrm>
            <a:off x="6553200" y="6356409"/>
            <a:ext cx="2133600" cy="365125"/>
          </a:xfrm>
          <a:prstGeom prst="rect">
            <a:avLst/>
          </a:prstGeom>
        </p:spPr>
        <p:txBody>
          <a:bodyPr/>
          <a:lstStyle>
            <a:lvl1pPr fontAlgn="auto">
              <a:spcBef>
                <a:spcPts val="0"/>
              </a:spcBef>
              <a:spcAft>
                <a:spcPts val="0"/>
              </a:spcAft>
              <a:defRPr>
                <a:latin typeface="+mn-lt"/>
              </a:defRPr>
            </a:lvl1pPr>
          </a:lstStyle>
          <a:p>
            <a:pPr>
              <a:defRPr/>
            </a:pPr>
            <a:fld id="{516B94E2-EC6D-4DA4-AABE-6DF681335895}"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35437728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409"/>
            <a:ext cx="2133600" cy="365125"/>
          </a:xfrm>
          <a:prstGeom prst="rect">
            <a:avLst/>
          </a:prstGeom>
        </p:spPr>
        <p:txBody>
          <a:bodyPr/>
          <a:lstStyle>
            <a:lvl1pPr fontAlgn="auto">
              <a:spcBef>
                <a:spcPts val="0"/>
              </a:spcBef>
              <a:spcAft>
                <a:spcPts val="0"/>
              </a:spcAft>
              <a:defRPr>
                <a:latin typeface="+mn-lt"/>
              </a:defRPr>
            </a:lvl1pPr>
          </a:lstStyle>
          <a:p>
            <a:pPr>
              <a:defRPr/>
            </a:pPr>
            <a:fld id="{11936584-7362-4225-A40E-D1713B6DD4C1}" type="datetimeFigureOut">
              <a:rPr lang="en-GB">
                <a:solidFill>
                  <a:prstClr val="black"/>
                </a:solidFill>
              </a:rPr>
              <a:pPr>
                <a:defRPr/>
              </a:pPr>
              <a:t>14/05/2013</a:t>
            </a:fld>
            <a:endParaRPr lang="en-GB">
              <a:solidFill>
                <a:prstClr val="black"/>
              </a:solidFill>
            </a:endParaRPr>
          </a:p>
        </p:txBody>
      </p:sp>
      <p:sp>
        <p:nvSpPr>
          <p:cNvPr id="4" name="Footer Placeholder 3"/>
          <p:cNvSpPr>
            <a:spLocks noGrp="1"/>
          </p:cNvSpPr>
          <p:nvPr>
            <p:ph type="ftr" sz="quarter" idx="11"/>
          </p:nvPr>
        </p:nvSpPr>
        <p:spPr>
          <a:xfrm>
            <a:off x="3124200" y="6356409"/>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5" name="Slide Number Placeholder 4"/>
          <p:cNvSpPr>
            <a:spLocks noGrp="1"/>
          </p:cNvSpPr>
          <p:nvPr>
            <p:ph type="sldNum" sz="quarter" idx="12"/>
          </p:nvPr>
        </p:nvSpPr>
        <p:spPr>
          <a:xfrm>
            <a:off x="6553200" y="6356409"/>
            <a:ext cx="2133600" cy="365125"/>
          </a:xfrm>
          <a:prstGeom prst="rect">
            <a:avLst/>
          </a:prstGeom>
        </p:spPr>
        <p:txBody>
          <a:bodyPr/>
          <a:lstStyle>
            <a:lvl1pPr fontAlgn="auto">
              <a:spcBef>
                <a:spcPts val="0"/>
              </a:spcBef>
              <a:spcAft>
                <a:spcPts val="0"/>
              </a:spcAft>
              <a:defRPr>
                <a:latin typeface="+mn-lt"/>
              </a:defRPr>
            </a:lvl1pPr>
          </a:lstStyle>
          <a:p>
            <a:pPr>
              <a:defRPr/>
            </a:pPr>
            <a:fld id="{227173F1-BEF6-420A-A8E7-6BF80257AC18}"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328847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23B2559-A70B-429B-A587-0A44BA87C5DE}" type="datetimeFigureOut">
              <a:rPr lang="en-GB" smtClean="0"/>
              <a:pPr/>
              <a:t>14/05/2013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87DC5D-B32C-4814-8BB4-5098EB46A09C}" type="slidenum">
              <a:rPr lang="en-GB" smtClean="0"/>
              <a:pPr/>
              <a:t>‹#›</a:t>
            </a:fld>
            <a:endParaRPr lang="en-GB"/>
          </a:p>
        </p:txBody>
      </p:sp>
    </p:spTree>
    <p:extLst>
      <p:ext uri="{BB962C8B-B14F-4D97-AF65-F5344CB8AC3E}">
        <p14:creationId xmlns:p14="http://schemas.microsoft.com/office/powerpoint/2010/main" val="19420590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409"/>
            <a:ext cx="2133600" cy="365125"/>
          </a:xfrm>
          <a:prstGeom prst="rect">
            <a:avLst/>
          </a:prstGeom>
        </p:spPr>
        <p:txBody>
          <a:bodyPr/>
          <a:lstStyle>
            <a:lvl1pPr fontAlgn="auto">
              <a:spcBef>
                <a:spcPts val="0"/>
              </a:spcBef>
              <a:spcAft>
                <a:spcPts val="0"/>
              </a:spcAft>
              <a:defRPr>
                <a:latin typeface="+mn-lt"/>
              </a:defRPr>
            </a:lvl1pPr>
          </a:lstStyle>
          <a:p>
            <a:pPr>
              <a:defRPr/>
            </a:pPr>
            <a:fld id="{11EC87C5-AF11-436F-89A6-C05B8B101A2B}" type="datetimeFigureOut">
              <a:rPr lang="en-GB">
                <a:solidFill>
                  <a:prstClr val="black"/>
                </a:solidFill>
              </a:rPr>
              <a:pPr>
                <a:defRPr/>
              </a:pPr>
              <a:t>14/05/2013</a:t>
            </a:fld>
            <a:endParaRPr lang="en-GB">
              <a:solidFill>
                <a:prstClr val="black"/>
              </a:solidFill>
            </a:endParaRPr>
          </a:p>
        </p:txBody>
      </p:sp>
      <p:sp>
        <p:nvSpPr>
          <p:cNvPr id="3" name="Footer Placeholder 2"/>
          <p:cNvSpPr>
            <a:spLocks noGrp="1"/>
          </p:cNvSpPr>
          <p:nvPr>
            <p:ph type="ftr" sz="quarter" idx="11"/>
          </p:nvPr>
        </p:nvSpPr>
        <p:spPr>
          <a:xfrm>
            <a:off x="3124200" y="6356409"/>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4" name="Slide Number Placeholder 3"/>
          <p:cNvSpPr>
            <a:spLocks noGrp="1"/>
          </p:cNvSpPr>
          <p:nvPr>
            <p:ph type="sldNum" sz="quarter" idx="12"/>
          </p:nvPr>
        </p:nvSpPr>
        <p:spPr>
          <a:xfrm>
            <a:off x="6553200" y="6356409"/>
            <a:ext cx="2133600" cy="365125"/>
          </a:xfrm>
          <a:prstGeom prst="rect">
            <a:avLst/>
          </a:prstGeom>
        </p:spPr>
        <p:txBody>
          <a:bodyPr/>
          <a:lstStyle>
            <a:lvl1pPr fontAlgn="auto">
              <a:spcBef>
                <a:spcPts val="0"/>
              </a:spcBef>
              <a:spcAft>
                <a:spcPts val="0"/>
              </a:spcAft>
              <a:defRPr>
                <a:latin typeface="+mn-lt"/>
              </a:defRPr>
            </a:lvl1pPr>
          </a:lstStyle>
          <a:p>
            <a:pPr>
              <a:defRPr/>
            </a:pPr>
            <a:fld id="{81411F39-AAB8-4623-B132-873B500903D4}"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39276382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1" y="27311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3"/>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409"/>
            <a:ext cx="2133600" cy="365125"/>
          </a:xfrm>
          <a:prstGeom prst="rect">
            <a:avLst/>
          </a:prstGeom>
        </p:spPr>
        <p:txBody>
          <a:bodyPr/>
          <a:lstStyle>
            <a:lvl1pPr fontAlgn="auto">
              <a:spcBef>
                <a:spcPts val="0"/>
              </a:spcBef>
              <a:spcAft>
                <a:spcPts val="0"/>
              </a:spcAft>
              <a:defRPr>
                <a:latin typeface="+mn-lt"/>
              </a:defRPr>
            </a:lvl1pPr>
          </a:lstStyle>
          <a:p>
            <a:pPr>
              <a:defRPr/>
            </a:pPr>
            <a:fld id="{1703994A-C5C9-40AE-BD52-F8549ABA0F33}" type="datetimeFigureOut">
              <a:rPr lang="en-GB">
                <a:solidFill>
                  <a:prstClr val="black"/>
                </a:solidFill>
              </a:rPr>
              <a:pPr>
                <a:defRPr/>
              </a:pPr>
              <a:t>14/05/2013</a:t>
            </a:fld>
            <a:endParaRPr lang="en-GB">
              <a:solidFill>
                <a:prstClr val="black"/>
              </a:solidFill>
            </a:endParaRPr>
          </a:p>
        </p:txBody>
      </p:sp>
      <p:sp>
        <p:nvSpPr>
          <p:cNvPr id="6" name="Footer Placeholder 5"/>
          <p:cNvSpPr>
            <a:spLocks noGrp="1"/>
          </p:cNvSpPr>
          <p:nvPr>
            <p:ph type="ftr" sz="quarter" idx="11"/>
          </p:nvPr>
        </p:nvSpPr>
        <p:spPr>
          <a:xfrm>
            <a:off x="3124200" y="6356409"/>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7" name="Slide Number Placeholder 6"/>
          <p:cNvSpPr>
            <a:spLocks noGrp="1"/>
          </p:cNvSpPr>
          <p:nvPr>
            <p:ph type="sldNum" sz="quarter" idx="12"/>
          </p:nvPr>
        </p:nvSpPr>
        <p:spPr>
          <a:xfrm>
            <a:off x="6553200" y="6356409"/>
            <a:ext cx="2133600" cy="365125"/>
          </a:xfrm>
          <a:prstGeom prst="rect">
            <a:avLst/>
          </a:prstGeom>
        </p:spPr>
        <p:txBody>
          <a:bodyPr/>
          <a:lstStyle>
            <a:lvl1pPr fontAlgn="auto">
              <a:spcBef>
                <a:spcPts val="0"/>
              </a:spcBef>
              <a:spcAft>
                <a:spcPts val="0"/>
              </a:spcAft>
              <a:defRPr>
                <a:latin typeface="+mn-lt"/>
              </a:defRPr>
            </a:lvl1pPr>
          </a:lstStyle>
          <a:p>
            <a:pPr>
              <a:defRPr/>
            </a:pPr>
            <a:fld id="{6E08D970-689D-4896-A45D-69E8EB583414}"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40874027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409"/>
            <a:ext cx="2133600" cy="365125"/>
          </a:xfrm>
          <a:prstGeom prst="rect">
            <a:avLst/>
          </a:prstGeom>
        </p:spPr>
        <p:txBody>
          <a:bodyPr/>
          <a:lstStyle>
            <a:lvl1pPr fontAlgn="auto">
              <a:spcBef>
                <a:spcPts val="0"/>
              </a:spcBef>
              <a:spcAft>
                <a:spcPts val="0"/>
              </a:spcAft>
              <a:defRPr>
                <a:latin typeface="+mn-lt"/>
              </a:defRPr>
            </a:lvl1pPr>
          </a:lstStyle>
          <a:p>
            <a:pPr>
              <a:defRPr/>
            </a:pPr>
            <a:fld id="{847E2201-FBBD-4B60-910B-9C28C46462D7}" type="datetimeFigureOut">
              <a:rPr lang="en-GB">
                <a:solidFill>
                  <a:prstClr val="black"/>
                </a:solidFill>
              </a:rPr>
              <a:pPr>
                <a:defRPr/>
              </a:pPr>
              <a:t>14/05/2013</a:t>
            </a:fld>
            <a:endParaRPr lang="en-GB">
              <a:solidFill>
                <a:prstClr val="black"/>
              </a:solidFill>
            </a:endParaRPr>
          </a:p>
        </p:txBody>
      </p:sp>
      <p:sp>
        <p:nvSpPr>
          <p:cNvPr id="6" name="Footer Placeholder 5"/>
          <p:cNvSpPr>
            <a:spLocks noGrp="1"/>
          </p:cNvSpPr>
          <p:nvPr>
            <p:ph type="ftr" sz="quarter" idx="11"/>
          </p:nvPr>
        </p:nvSpPr>
        <p:spPr>
          <a:xfrm>
            <a:off x="3124200" y="6356409"/>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7" name="Slide Number Placeholder 6"/>
          <p:cNvSpPr>
            <a:spLocks noGrp="1"/>
          </p:cNvSpPr>
          <p:nvPr>
            <p:ph type="sldNum" sz="quarter" idx="12"/>
          </p:nvPr>
        </p:nvSpPr>
        <p:spPr>
          <a:xfrm>
            <a:off x="6553200" y="6356409"/>
            <a:ext cx="2133600" cy="365125"/>
          </a:xfrm>
          <a:prstGeom prst="rect">
            <a:avLst/>
          </a:prstGeom>
        </p:spPr>
        <p:txBody>
          <a:bodyPr/>
          <a:lstStyle>
            <a:lvl1pPr fontAlgn="auto">
              <a:spcBef>
                <a:spcPts val="0"/>
              </a:spcBef>
              <a:spcAft>
                <a:spcPts val="0"/>
              </a:spcAft>
              <a:defRPr>
                <a:latin typeface="+mn-lt"/>
              </a:defRPr>
            </a:lvl1pPr>
          </a:lstStyle>
          <a:p>
            <a:pPr>
              <a:defRPr/>
            </a:pPr>
            <a:fld id="{D9ACFC9E-D2CA-48A6-9459-105872552238}"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9383402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409"/>
            <a:ext cx="2133600" cy="365125"/>
          </a:xfrm>
          <a:prstGeom prst="rect">
            <a:avLst/>
          </a:prstGeom>
        </p:spPr>
        <p:txBody>
          <a:bodyPr/>
          <a:lstStyle>
            <a:lvl1pPr fontAlgn="auto">
              <a:spcBef>
                <a:spcPts val="0"/>
              </a:spcBef>
              <a:spcAft>
                <a:spcPts val="0"/>
              </a:spcAft>
              <a:defRPr>
                <a:latin typeface="+mn-lt"/>
              </a:defRPr>
            </a:lvl1pPr>
          </a:lstStyle>
          <a:p>
            <a:pPr>
              <a:defRPr/>
            </a:pPr>
            <a:fld id="{4BC9A6F6-9871-4FBC-BDB6-5B36B31A9C84}" type="datetimeFigureOut">
              <a:rPr lang="en-GB">
                <a:solidFill>
                  <a:prstClr val="black"/>
                </a:solidFill>
              </a:rPr>
              <a:pPr>
                <a:defRPr/>
              </a:pPr>
              <a:t>14/05/2013</a:t>
            </a:fld>
            <a:endParaRPr lang="en-GB">
              <a:solidFill>
                <a:prstClr val="black"/>
              </a:solidFill>
            </a:endParaRPr>
          </a:p>
        </p:txBody>
      </p:sp>
      <p:sp>
        <p:nvSpPr>
          <p:cNvPr id="5" name="Footer Placeholder 4"/>
          <p:cNvSpPr>
            <a:spLocks noGrp="1"/>
          </p:cNvSpPr>
          <p:nvPr>
            <p:ph type="ftr" sz="quarter" idx="11"/>
          </p:nvPr>
        </p:nvSpPr>
        <p:spPr>
          <a:xfrm>
            <a:off x="3124200" y="6356409"/>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6" name="Slide Number Placeholder 5"/>
          <p:cNvSpPr>
            <a:spLocks noGrp="1"/>
          </p:cNvSpPr>
          <p:nvPr>
            <p:ph type="sldNum" sz="quarter" idx="12"/>
          </p:nvPr>
        </p:nvSpPr>
        <p:spPr>
          <a:xfrm>
            <a:off x="6553200" y="6356409"/>
            <a:ext cx="2133600" cy="365125"/>
          </a:xfrm>
          <a:prstGeom prst="rect">
            <a:avLst/>
          </a:prstGeom>
        </p:spPr>
        <p:txBody>
          <a:bodyPr/>
          <a:lstStyle>
            <a:lvl1pPr fontAlgn="auto">
              <a:spcBef>
                <a:spcPts val="0"/>
              </a:spcBef>
              <a:spcAft>
                <a:spcPts val="0"/>
              </a:spcAft>
              <a:defRPr>
                <a:latin typeface="+mn-lt"/>
              </a:defRPr>
            </a:lvl1pPr>
          </a:lstStyle>
          <a:p>
            <a:pPr>
              <a:defRPr/>
            </a:pPr>
            <a:fld id="{81301543-39A7-423A-B4AD-7EDEBCD49468}"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66597666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98"/>
            <a:ext cx="222885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3" y="274698"/>
            <a:ext cx="653415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409"/>
            <a:ext cx="2133600" cy="365125"/>
          </a:xfrm>
          <a:prstGeom prst="rect">
            <a:avLst/>
          </a:prstGeom>
        </p:spPr>
        <p:txBody>
          <a:bodyPr/>
          <a:lstStyle>
            <a:lvl1pPr fontAlgn="auto">
              <a:spcBef>
                <a:spcPts val="0"/>
              </a:spcBef>
              <a:spcAft>
                <a:spcPts val="0"/>
              </a:spcAft>
              <a:defRPr>
                <a:latin typeface="+mn-lt"/>
              </a:defRPr>
            </a:lvl1pPr>
          </a:lstStyle>
          <a:p>
            <a:pPr>
              <a:defRPr/>
            </a:pPr>
            <a:fld id="{43C5A08E-2D17-4C14-B6B0-427E02F92092}" type="datetimeFigureOut">
              <a:rPr lang="en-GB">
                <a:solidFill>
                  <a:prstClr val="black"/>
                </a:solidFill>
              </a:rPr>
              <a:pPr>
                <a:defRPr/>
              </a:pPr>
              <a:t>14/05/2013</a:t>
            </a:fld>
            <a:endParaRPr lang="en-GB">
              <a:solidFill>
                <a:prstClr val="black"/>
              </a:solidFill>
            </a:endParaRPr>
          </a:p>
        </p:txBody>
      </p:sp>
      <p:sp>
        <p:nvSpPr>
          <p:cNvPr id="5" name="Footer Placeholder 4"/>
          <p:cNvSpPr>
            <a:spLocks noGrp="1"/>
          </p:cNvSpPr>
          <p:nvPr>
            <p:ph type="ftr" sz="quarter" idx="11"/>
          </p:nvPr>
        </p:nvSpPr>
        <p:spPr>
          <a:xfrm>
            <a:off x="3124200" y="6356409"/>
            <a:ext cx="2895600" cy="365125"/>
          </a:xfrm>
          <a:prstGeom prst="rect">
            <a:avLst/>
          </a:prstGeom>
        </p:spPr>
        <p:txBody>
          <a:bodyPr/>
          <a:lstStyle>
            <a:lvl1pPr fontAlgn="auto">
              <a:spcBef>
                <a:spcPts val="0"/>
              </a:spcBef>
              <a:spcAft>
                <a:spcPts val="0"/>
              </a:spcAft>
              <a:defRPr>
                <a:latin typeface="+mn-lt"/>
              </a:defRPr>
            </a:lvl1pPr>
          </a:lstStyle>
          <a:p>
            <a:pPr>
              <a:defRPr/>
            </a:pPr>
            <a:endParaRPr lang="en-GB">
              <a:solidFill>
                <a:prstClr val="black"/>
              </a:solidFill>
            </a:endParaRPr>
          </a:p>
        </p:txBody>
      </p:sp>
      <p:sp>
        <p:nvSpPr>
          <p:cNvPr id="6" name="Slide Number Placeholder 5"/>
          <p:cNvSpPr>
            <a:spLocks noGrp="1"/>
          </p:cNvSpPr>
          <p:nvPr>
            <p:ph type="sldNum" sz="quarter" idx="12"/>
          </p:nvPr>
        </p:nvSpPr>
        <p:spPr>
          <a:xfrm>
            <a:off x="6553200" y="6356409"/>
            <a:ext cx="2133600" cy="365125"/>
          </a:xfrm>
          <a:prstGeom prst="rect">
            <a:avLst/>
          </a:prstGeom>
        </p:spPr>
        <p:txBody>
          <a:bodyPr/>
          <a:lstStyle>
            <a:lvl1pPr fontAlgn="auto">
              <a:spcBef>
                <a:spcPts val="0"/>
              </a:spcBef>
              <a:spcAft>
                <a:spcPts val="0"/>
              </a:spcAft>
              <a:defRPr>
                <a:latin typeface="+mn-lt"/>
              </a:defRPr>
            </a:lvl1pPr>
          </a:lstStyle>
          <a:p>
            <a:pPr>
              <a:defRPr/>
            </a:pPr>
            <a:fld id="{689BB377-AE22-4D08-B4E5-8FF17E69210A}"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250533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7"/>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B0E1907D-E84B-49BB-9374-095FF840C05F}" type="datetimeFigureOut">
              <a:rPr lang="fi-FI" smtClean="0">
                <a:solidFill>
                  <a:prstClr val="black">
                    <a:tint val="75000"/>
                  </a:prstClr>
                </a:solidFill>
              </a:rPr>
              <a:pPr/>
              <a:t>14.5.2013</a:t>
            </a:fld>
            <a:endParaRPr lang="fi-FI">
              <a:solidFill>
                <a:prstClr val="black">
                  <a:tint val="75000"/>
                </a:prstClr>
              </a:solidFill>
            </a:endParaRPr>
          </a:p>
        </p:txBody>
      </p:sp>
      <p:sp>
        <p:nvSpPr>
          <p:cNvPr id="5" name="Footer Placeholder 4"/>
          <p:cNvSpPr>
            <a:spLocks noGrp="1"/>
          </p:cNvSpPr>
          <p:nvPr>
            <p:ph type="ftr" sz="quarter" idx="11"/>
          </p:nvPr>
        </p:nvSpPr>
        <p:spPr/>
        <p:txBody>
          <a:bodyPr/>
          <a:lstStyle/>
          <a:p>
            <a:endParaRPr lang="fi-FI">
              <a:solidFill>
                <a:prstClr val="black">
                  <a:tint val="75000"/>
                </a:prstClr>
              </a:solidFill>
            </a:endParaRPr>
          </a:p>
        </p:txBody>
      </p:sp>
      <p:sp>
        <p:nvSpPr>
          <p:cNvPr id="6" name="Slide Number Placeholder 5"/>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40455011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B0E1907D-E84B-49BB-9374-095FF840C05F}" type="datetimeFigureOut">
              <a:rPr lang="fi-FI" smtClean="0">
                <a:solidFill>
                  <a:prstClr val="black">
                    <a:tint val="75000"/>
                  </a:prstClr>
                </a:solidFill>
              </a:rPr>
              <a:pPr/>
              <a:t>14.5.2013</a:t>
            </a:fld>
            <a:endParaRPr lang="fi-FI">
              <a:solidFill>
                <a:prstClr val="black">
                  <a:tint val="75000"/>
                </a:prstClr>
              </a:solidFill>
            </a:endParaRPr>
          </a:p>
        </p:txBody>
      </p:sp>
      <p:sp>
        <p:nvSpPr>
          <p:cNvPr id="5" name="Footer Placeholder 4"/>
          <p:cNvSpPr>
            <a:spLocks noGrp="1"/>
          </p:cNvSpPr>
          <p:nvPr>
            <p:ph type="ftr" sz="quarter" idx="11"/>
          </p:nvPr>
        </p:nvSpPr>
        <p:spPr/>
        <p:txBody>
          <a:bodyPr/>
          <a:lstStyle/>
          <a:p>
            <a:endParaRPr lang="fi-FI">
              <a:solidFill>
                <a:prstClr val="black">
                  <a:tint val="75000"/>
                </a:prstClr>
              </a:solidFill>
            </a:endParaRPr>
          </a:p>
        </p:txBody>
      </p:sp>
      <p:sp>
        <p:nvSpPr>
          <p:cNvPr id="6" name="Slide Number Placeholder 5"/>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253486463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22"/>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E1907D-E84B-49BB-9374-095FF840C05F}" type="datetimeFigureOut">
              <a:rPr lang="fi-FI" smtClean="0">
                <a:solidFill>
                  <a:prstClr val="black">
                    <a:tint val="75000"/>
                  </a:prstClr>
                </a:solidFill>
              </a:rPr>
              <a:pPr/>
              <a:t>14.5.2013</a:t>
            </a:fld>
            <a:endParaRPr lang="fi-FI">
              <a:solidFill>
                <a:prstClr val="black">
                  <a:tint val="75000"/>
                </a:prstClr>
              </a:solidFill>
            </a:endParaRPr>
          </a:p>
        </p:txBody>
      </p:sp>
      <p:sp>
        <p:nvSpPr>
          <p:cNvPr id="5" name="Footer Placeholder 4"/>
          <p:cNvSpPr>
            <a:spLocks noGrp="1"/>
          </p:cNvSpPr>
          <p:nvPr>
            <p:ph type="ftr" sz="quarter" idx="11"/>
          </p:nvPr>
        </p:nvSpPr>
        <p:spPr/>
        <p:txBody>
          <a:bodyPr/>
          <a:lstStyle/>
          <a:p>
            <a:endParaRPr lang="fi-FI">
              <a:solidFill>
                <a:prstClr val="black">
                  <a:tint val="75000"/>
                </a:prstClr>
              </a:solidFill>
            </a:endParaRPr>
          </a:p>
        </p:txBody>
      </p:sp>
      <p:sp>
        <p:nvSpPr>
          <p:cNvPr id="6" name="Slide Number Placeholder 5"/>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379606842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B0E1907D-E84B-49BB-9374-095FF840C05F}" type="datetimeFigureOut">
              <a:rPr lang="fi-FI" smtClean="0">
                <a:solidFill>
                  <a:prstClr val="black">
                    <a:tint val="75000"/>
                  </a:prstClr>
                </a:solidFill>
              </a:rPr>
              <a:pPr/>
              <a:t>14.5.2013</a:t>
            </a:fld>
            <a:endParaRPr lang="fi-FI">
              <a:solidFill>
                <a:prstClr val="black">
                  <a:tint val="75000"/>
                </a:prstClr>
              </a:solidFill>
            </a:endParaRPr>
          </a:p>
        </p:txBody>
      </p:sp>
      <p:sp>
        <p:nvSpPr>
          <p:cNvPr id="6" name="Footer Placeholder 5"/>
          <p:cNvSpPr>
            <a:spLocks noGrp="1"/>
          </p:cNvSpPr>
          <p:nvPr>
            <p:ph type="ftr" sz="quarter" idx="11"/>
          </p:nvPr>
        </p:nvSpPr>
        <p:spPr/>
        <p:txBody>
          <a:bodyPr/>
          <a:lstStyle/>
          <a:p>
            <a:endParaRPr lang="fi-FI">
              <a:solidFill>
                <a:prstClr val="black">
                  <a:tint val="75000"/>
                </a:prstClr>
              </a:solidFill>
            </a:endParaRPr>
          </a:p>
        </p:txBody>
      </p:sp>
      <p:sp>
        <p:nvSpPr>
          <p:cNvPr id="7" name="Slide Number Placeholder 6"/>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262533848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B0E1907D-E84B-49BB-9374-095FF840C05F}" type="datetimeFigureOut">
              <a:rPr lang="fi-FI" smtClean="0">
                <a:solidFill>
                  <a:prstClr val="black">
                    <a:tint val="75000"/>
                  </a:prstClr>
                </a:solidFill>
              </a:rPr>
              <a:pPr/>
              <a:t>14.5.2013</a:t>
            </a:fld>
            <a:endParaRPr lang="fi-FI">
              <a:solidFill>
                <a:prstClr val="black">
                  <a:tint val="75000"/>
                </a:prstClr>
              </a:solidFill>
            </a:endParaRPr>
          </a:p>
        </p:txBody>
      </p:sp>
      <p:sp>
        <p:nvSpPr>
          <p:cNvPr id="8" name="Footer Placeholder 7"/>
          <p:cNvSpPr>
            <a:spLocks noGrp="1"/>
          </p:cNvSpPr>
          <p:nvPr>
            <p:ph type="ftr" sz="quarter" idx="11"/>
          </p:nvPr>
        </p:nvSpPr>
        <p:spPr/>
        <p:txBody>
          <a:bodyPr/>
          <a:lstStyle/>
          <a:p>
            <a:endParaRPr lang="fi-FI">
              <a:solidFill>
                <a:prstClr val="black">
                  <a:tint val="75000"/>
                </a:prstClr>
              </a:solidFill>
            </a:endParaRPr>
          </a:p>
        </p:txBody>
      </p:sp>
      <p:sp>
        <p:nvSpPr>
          <p:cNvPr id="9" name="Slide Number Placeholder 8"/>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1959363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23B2559-A70B-429B-A587-0A44BA87C5DE}" type="datetimeFigureOut">
              <a:rPr lang="en-GB" smtClean="0"/>
              <a:pPr/>
              <a:t>14/05/2013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287DC5D-B32C-4814-8BB4-5098EB46A09C}" type="slidenum">
              <a:rPr lang="en-GB" smtClean="0"/>
              <a:pPr/>
              <a:t>‹#›</a:t>
            </a:fld>
            <a:endParaRPr lang="en-GB"/>
          </a:p>
        </p:txBody>
      </p:sp>
    </p:spTree>
    <p:extLst>
      <p:ext uri="{BB962C8B-B14F-4D97-AF65-F5344CB8AC3E}">
        <p14:creationId xmlns:p14="http://schemas.microsoft.com/office/powerpoint/2010/main" val="138826124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B0E1907D-E84B-49BB-9374-095FF840C05F}" type="datetimeFigureOut">
              <a:rPr lang="fi-FI" smtClean="0">
                <a:solidFill>
                  <a:prstClr val="black">
                    <a:tint val="75000"/>
                  </a:prstClr>
                </a:solidFill>
              </a:rPr>
              <a:pPr/>
              <a:t>14.5.2013</a:t>
            </a:fld>
            <a:endParaRPr lang="fi-FI">
              <a:solidFill>
                <a:prstClr val="black">
                  <a:tint val="75000"/>
                </a:prstClr>
              </a:solidFill>
            </a:endParaRPr>
          </a:p>
        </p:txBody>
      </p:sp>
      <p:sp>
        <p:nvSpPr>
          <p:cNvPr id="4" name="Footer Placeholder 3"/>
          <p:cNvSpPr>
            <a:spLocks noGrp="1"/>
          </p:cNvSpPr>
          <p:nvPr>
            <p:ph type="ftr" sz="quarter" idx="11"/>
          </p:nvPr>
        </p:nvSpPr>
        <p:spPr/>
        <p:txBody>
          <a:bodyPr/>
          <a:lstStyle/>
          <a:p>
            <a:endParaRPr lang="fi-FI">
              <a:solidFill>
                <a:prstClr val="black">
                  <a:tint val="75000"/>
                </a:prstClr>
              </a:solidFill>
            </a:endParaRPr>
          </a:p>
        </p:txBody>
      </p:sp>
      <p:sp>
        <p:nvSpPr>
          <p:cNvPr id="5" name="Slide Number Placeholder 4"/>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6248969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E1907D-E84B-49BB-9374-095FF840C05F}" type="datetimeFigureOut">
              <a:rPr lang="fi-FI" smtClean="0">
                <a:solidFill>
                  <a:prstClr val="black">
                    <a:tint val="75000"/>
                  </a:prstClr>
                </a:solidFill>
              </a:rPr>
              <a:pPr/>
              <a:t>14.5.2013</a:t>
            </a:fld>
            <a:endParaRPr lang="fi-FI">
              <a:solidFill>
                <a:prstClr val="black">
                  <a:tint val="75000"/>
                </a:prstClr>
              </a:solidFill>
            </a:endParaRPr>
          </a:p>
        </p:txBody>
      </p:sp>
      <p:sp>
        <p:nvSpPr>
          <p:cNvPr id="3" name="Footer Placeholder 2"/>
          <p:cNvSpPr>
            <a:spLocks noGrp="1"/>
          </p:cNvSpPr>
          <p:nvPr>
            <p:ph type="ftr" sz="quarter" idx="11"/>
          </p:nvPr>
        </p:nvSpPr>
        <p:spPr/>
        <p:txBody>
          <a:bodyPr/>
          <a:lstStyle/>
          <a:p>
            <a:endParaRPr lang="fi-FI">
              <a:solidFill>
                <a:prstClr val="black">
                  <a:tint val="75000"/>
                </a:prstClr>
              </a:solidFill>
            </a:endParaRPr>
          </a:p>
        </p:txBody>
      </p:sp>
      <p:sp>
        <p:nvSpPr>
          <p:cNvPr id="4" name="Slide Number Placeholder 3"/>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305657519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1" y="27307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E1907D-E84B-49BB-9374-095FF840C05F}" type="datetimeFigureOut">
              <a:rPr lang="fi-FI" smtClean="0">
                <a:solidFill>
                  <a:prstClr val="black">
                    <a:tint val="75000"/>
                  </a:prstClr>
                </a:solidFill>
              </a:rPr>
              <a:pPr/>
              <a:t>14.5.2013</a:t>
            </a:fld>
            <a:endParaRPr lang="fi-FI">
              <a:solidFill>
                <a:prstClr val="black">
                  <a:tint val="75000"/>
                </a:prstClr>
              </a:solidFill>
            </a:endParaRPr>
          </a:p>
        </p:txBody>
      </p:sp>
      <p:sp>
        <p:nvSpPr>
          <p:cNvPr id="6" name="Footer Placeholder 5"/>
          <p:cNvSpPr>
            <a:spLocks noGrp="1"/>
          </p:cNvSpPr>
          <p:nvPr>
            <p:ph type="ftr" sz="quarter" idx="11"/>
          </p:nvPr>
        </p:nvSpPr>
        <p:spPr/>
        <p:txBody>
          <a:bodyPr/>
          <a:lstStyle/>
          <a:p>
            <a:endParaRPr lang="fi-FI">
              <a:solidFill>
                <a:prstClr val="black">
                  <a:tint val="75000"/>
                </a:prstClr>
              </a:solidFill>
            </a:endParaRPr>
          </a:p>
        </p:txBody>
      </p:sp>
      <p:sp>
        <p:nvSpPr>
          <p:cNvPr id="7" name="Slide Number Placeholder 6"/>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346113563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E1907D-E84B-49BB-9374-095FF840C05F}" type="datetimeFigureOut">
              <a:rPr lang="fi-FI" smtClean="0">
                <a:solidFill>
                  <a:prstClr val="black">
                    <a:tint val="75000"/>
                  </a:prstClr>
                </a:solidFill>
              </a:rPr>
              <a:pPr/>
              <a:t>14.5.2013</a:t>
            </a:fld>
            <a:endParaRPr lang="fi-FI">
              <a:solidFill>
                <a:prstClr val="black">
                  <a:tint val="75000"/>
                </a:prstClr>
              </a:solidFill>
            </a:endParaRPr>
          </a:p>
        </p:txBody>
      </p:sp>
      <p:sp>
        <p:nvSpPr>
          <p:cNvPr id="6" name="Footer Placeholder 5"/>
          <p:cNvSpPr>
            <a:spLocks noGrp="1"/>
          </p:cNvSpPr>
          <p:nvPr>
            <p:ph type="ftr" sz="quarter" idx="11"/>
          </p:nvPr>
        </p:nvSpPr>
        <p:spPr/>
        <p:txBody>
          <a:bodyPr/>
          <a:lstStyle/>
          <a:p>
            <a:endParaRPr lang="fi-FI">
              <a:solidFill>
                <a:prstClr val="black">
                  <a:tint val="75000"/>
                </a:prstClr>
              </a:solidFill>
            </a:endParaRPr>
          </a:p>
        </p:txBody>
      </p:sp>
      <p:sp>
        <p:nvSpPr>
          <p:cNvPr id="7" name="Slide Number Placeholder 6"/>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238128776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B0E1907D-E84B-49BB-9374-095FF840C05F}" type="datetimeFigureOut">
              <a:rPr lang="fi-FI" smtClean="0">
                <a:solidFill>
                  <a:prstClr val="black">
                    <a:tint val="75000"/>
                  </a:prstClr>
                </a:solidFill>
              </a:rPr>
              <a:pPr/>
              <a:t>14.5.2013</a:t>
            </a:fld>
            <a:endParaRPr lang="fi-FI">
              <a:solidFill>
                <a:prstClr val="black">
                  <a:tint val="75000"/>
                </a:prstClr>
              </a:solidFill>
            </a:endParaRPr>
          </a:p>
        </p:txBody>
      </p:sp>
      <p:sp>
        <p:nvSpPr>
          <p:cNvPr id="5" name="Footer Placeholder 4"/>
          <p:cNvSpPr>
            <a:spLocks noGrp="1"/>
          </p:cNvSpPr>
          <p:nvPr>
            <p:ph type="ftr" sz="quarter" idx="11"/>
          </p:nvPr>
        </p:nvSpPr>
        <p:spPr/>
        <p:txBody>
          <a:bodyPr/>
          <a:lstStyle/>
          <a:p>
            <a:endParaRPr lang="fi-FI">
              <a:solidFill>
                <a:prstClr val="black">
                  <a:tint val="75000"/>
                </a:prstClr>
              </a:solidFill>
            </a:endParaRPr>
          </a:p>
        </p:txBody>
      </p:sp>
      <p:sp>
        <p:nvSpPr>
          <p:cNvPr id="6" name="Slide Number Placeholder 5"/>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40895473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0"/>
            <a:ext cx="2057400" cy="5851525"/>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457200" y="27466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B0E1907D-E84B-49BB-9374-095FF840C05F}" type="datetimeFigureOut">
              <a:rPr lang="fi-FI" smtClean="0">
                <a:solidFill>
                  <a:prstClr val="black">
                    <a:tint val="75000"/>
                  </a:prstClr>
                </a:solidFill>
              </a:rPr>
              <a:pPr/>
              <a:t>14.5.2013</a:t>
            </a:fld>
            <a:endParaRPr lang="fi-FI">
              <a:solidFill>
                <a:prstClr val="black">
                  <a:tint val="75000"/>
                </a:prstClr>
              </a:solidFill>
            </a:endParaRPr>
          </a:p>
        </p:txBody>
      </p:sp>
      <p:sp>
        <p:nvSpPr>
          <p:cNvPr id="5" name="Footer Placeholder 4"/>
          <p:cNvSpPr>
            <a:spLocks noGrp="1"/>
          </p:cNvSpPr>
          <p:nvPr>
            <p:ph type="ftr" sz="quarter" idx="11"/>
          </p:nvPr>
        </p:nvSpPr>
        <p:spPr/>
        <p:txBody>
          <a:bodyPr/>
          <a:lstStyle/>
          <a:p>
            <a:endParaRPr lang="fi-FI">
              <a:solidFill>
                <a:prstClr val="black">
                  <a:tint val="75000"/>
                </a:prstClr>
              </a:solidFill>
            </a:endParaRPr>
          </a:p>
        </p:txBody>
      </p:sp>
      <p:sp>
        <p:nvSpPr>
          <p:cNvPr id="6" name="Slide Number Placeholder 5"/>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261750346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27"/>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452"/>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5" name="Footer Placeholder 4"/>
          <p:cNvSpPr>
            <a:spLocks noGrp="1"/>
          </p:cNvSpPr>
          <p:nvPr>
            <p:ph type="ftr" sz="quarter" idx="11"/>
          </p:nvPr>
        </p:nvSpPr>
        <p:spPr>
          <a:xfrm>
            <a:off x="3124200" y="6356452"/>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452"/>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30771303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6"/>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452"/>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5" name="Footer Placeholder 4"/>
          <p:cNvSpPr>
            <a:spLocks noGrp="1"/>
          </p:cNvSpPr>
          <p:nvPr>
            <p:ph type="ftr" sz="quarter" idx="11"/>
          </p:nvPr>
        </p:nvSpPr>
        <p:spPr>
          <a:xfrm>
            <a:off x="3124200" y="6356452"/>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452"/>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94580261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02"/>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452"/>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5" name="Footer Placeholder 4"/>
          <p:cNvSpPr>
            <a:spLocks noGrp="1"/>
          </p:cNvSpPr>
          <p:nvPr>
            <p:ph type="ftr" sz="quarter" idx="11"/>
          </p:nvPr>
        </p:nvSpPr>
        <p:spPr>
          <a:xfrm>
            <a:off x="3124200" y="6356452"/>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452"/>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96007000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6"/>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600206"/>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452"/>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6" name="Footer Placeholder 5"/>
          <p:cNvSpPr>
            <a:spLocks noGrp="1"/>
          </p:cNvSpPr>
          <p:nvPr>
            <p:ph type="ftr" sz="quarter" idx="11"/>
          </p:nvPr>
        </p:nvSpPr>
        <p:spPr>
          <a:xfrm>
            <a:off x="3124200" y="6356452"/>
            <a:ext cx="28956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a:xfrm>
            <a:off x="6553200" y="6356452"/>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022870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23B2559-A70B-429B-A587-0A44BA87C5DE}" type="datetimeFigureOut">
              <a:rPr lang="en-GB" smtClean="0"/>
              <a:pPr/>
              <a:t>14/05/2013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287DC5D-B32C-4814-8BB4-5098EB46A09C}" type="slidenum">
              <a:rPr lang="en-GB" smtClean="0"/>
              <a:pPr/>
              <a:t>‹#›</a:t>
            </a:fld>
            <a:endParaRPr lang="en-GB"/>
          </a:p>
        </p:txBody>
      </p:sp>
    </p:spTree>
    <p:extLst>
      <p:ext uri="{BB962C8B-B14F-4D97-AF65-F5344CB8AC3E}">
        <p14:creationId xmlns:p14="http://schemas.microsoft.com/office/powerpoint/2010/main" val="101666682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9"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452"/>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8" name="Footer Placeholder 7"/>
          <p:cNvSpPr>
            <a:spLocks noGrp="1"/>
          </p:cNvSpPr>
          <p:nvPr>
            <p:ph type="ftr" sz="quarter" idx="11"/>
          </p:nvPr>
        </p:nvSpPr>
        <p:spPr>
          <a:xfrm>
            <a:off x="3124200" y="6356452"/>
            <a:ext cx="28956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a:xfrm>
            <a:off x="6553200" y="6356452"/>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6781031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452"/>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4" name="Footer Placeholder 3"/>
          <p:cNvSpPr>
            <a:spLocks noGrp="1"/>
          </p:cNvSpPr>
          <p:nvPr>
            <p:ph type="ftr" sz="quarter" idx="11"/>
          </p:nvPr>
        </p:nvSpPr>
        <p:spPr>
          <a:xfrm>
            <a:off x="3124200" y="6356452"/>
            <a:ext cx="28956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a:xfrm>
            <a:off x="6553200" y="6356452"/>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23612302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452"/>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3" name="Footer Placeholder 2"/>
          <p:cNvSpPr>
            <a:spLocks noGrp="1"/>
          </p:cNvSpPr>
          <p:nvPr>
            <p:ph type="ftr" sz="quarter" idx="11"/>
          </p:nvPr>
        </p:nvSpPr>
        <p:spPr>
          <a:xfrm>
            <a:off x="3124200" y="6356452"/>
            <a:ext cx="28956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a:xfrm>
            <a:off x="6553200" y="6356452"/>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4270197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1" y="273074"/>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3"/>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452"/>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6" name="Footer Placeholder 5"/>
          <p:cNvSpPr>
            <a:spLocks noGrp="1"/>
          </p:cNvSpPr>
          <p:nvPr>
            <p:ph type="ftr" sz="quarter" idx="11"/>
          </p:nvPr>
        </p:nvSpPr>
        <p:spPr>
          <a:xfrm>
            <a:off x="3124200" y="6356452"/>
            <a:ext cx="28956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a:xfrm>
            <a:off x="6553200" y="6356452"/>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79482049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452"/>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6" name="Footer Placeholder 5"/>
          <p:cNvSpPr>
            <a:spLocks noGrp="1"/>
          </p:cNvSpPr>
          <p:nvPr>
            <p:ph type="ftr" sz="quarter" idx="11"/>
          </p:nvPr>
        </p:nvSpPr>
        <p:spPr>
          <a:xfrm>
            <a:off x="3124200" y="6356452"/>
            <a:ext cx="28956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a:xfrm>
            <a:off x="6553200" y="6356452"/>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36399948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452"/>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5" name="Footer Placeholder 4"/>
          <p:cNvSpPr>
            <a:spLocks noGrp="1"/>
          </p:cNvSpPr>
          <p:nvPr>
            <p:ph type="ftr" sz="quarter" idx="11"/>
          </p:nvPr>
        </p:nvSpPr>
        <p:spPr>
          <a:xfrm>
            <a:off x="3124200" y="6356452"/>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452"/>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96497774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61"/>
            <a:ext cx="222885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3" y="274661"/>
            <a:ext cx="653415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452"/>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5" name="Footer Placeholder 4"/>
          <p:cNvSpPr>
            <a:spLocks noGrp="1"/>
          </p:cNvSpPr>
          <p:nvPr>
            <p:ph type="ftr" sz="quarter" idx="11"/>
          </p:nvPr>
        </p:nvSpPr>
        <p:spPr>
          <a:xfrm>
            <a:off x="3124200" y="6356452"/>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452"/>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69595926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03"/>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428"/>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5" name="Footer Placeholder 4"/>
          <p:cNvSpPr>
            <a:spLocks noGrp="1"/>
          </p:cNvSpPr>
          <p:nvPr>
            <p:ph type="ftr" sz="quarter" idx="11"/>
          </p:nvPr>
        </p:nvSpPr>
        <p:spPr>
          <a:xfrm>
            <a:off x="3124200" y="6356428"/>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428"/>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4318230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6"/>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428"/>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5" name="Footer Placeholder 4"/>
          <p:cNvSpPr>
            <a:spLocks noGrp="1"/>
          </p:cNvSpPr>
          <p:nvPr>
            <p:ph type="ftr" sz="quarter" idx="11"/>
          </p:nvPr>
        </p:nvSpPr>
        <p:spPr>
          <a:xfrm>
            <a:off x="3124200" y="6356428"/>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428"/>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20095364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78"/>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428"/>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5" name="Footer Placeholder 4"/>
          <p:cNvSpPr>
            <a:spLocks noGrp="1"/>
          </p:cNvSpPr>
          <p:nvPr>
            <p:ph type="ftr" sz="quarter" idx="11"/>
          </p:nvPr>
        </p:nvSpPr>
        <p:spPr>
          <a:xfrm>
            <a:off x="3124200" y="6356428"/>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428"/>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799198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bg1">
                    <a:lumMod val="50000"/>
                  </a:schemeClr>
                </a:solidFill>
              </a:defRPr>
            </a:lvl1pPr>
          </a:lstStyle>
          <a:p>
            <a:fld id="{A23B2559-A70B-429B-A587-0A44BA87C5DE}" type="datetimeFigureOut">
              <a:rPr lang="en-GB" smtClean="0"/>
              <a:pPr/>
              <a:t>14/05/2013</a:t>
            </a:fld>
            <a:endParaRPr lang="en-GB"/>
          </a:p>
        </p:txBody>
      </p:sp>
      <p:sp>
        <p:nvSpPr>
          <p:cNvPr id="4" name="Slide Number Placeholder 3"/>
          <p:cNvSpPr>
            <a:spLocks noGrp="1"/>
          </p:cNvSpPr>
          <p:nvPr>
            <p:ph type="sldNum" sz="quarter" idx="12"/>
          </p:nvPr>
        </p:nvSpPr>
        <p:spPr/>
        <p:txBody>
          <a:bodyPr/>
          <a:lstStyle>
            <a:lvl1pPr>
              <a:defRPr>
                <a:solidFill>
                  <a:schemeClr val="bg1">
                    <a:lumMod val="50000"/>
                  </a:schemeClr>
                </a:solidFill>
              </a:defRPr>
            </a:lvl1pPr>
          </a:lstStyle>
          <a:p>
            <a:fld id="{B287DC5D-B32C-4814-8BB4-5098EB46A09C}" type="slidenum">
              <a:rPr lang="en-GB" smtClean="0"/>
              <a:pPr/>
              <a:t>‹#›</a:t>
            </a:fld>
            <a:endParaRPr lang="en-GB"/>
          </a:p>
        </p:txBody>
      </p:sp>
      <p:sp>
        <p:nvSpPr>
          <p:cNvPr id="5" name="TextBox 4"/>
          <p:cNvSpPr txBox="1"/>
          <p:nvPr userDrawn="1"/>
        </p:nvSpPr>
        <p:spPr>
          <a:xfrm>
            <a:off x="6948273" y="6381328"/>
            <a:ext cx="1735155" cy="369332"/>
          </a:xfrm>
          <a:prstGeom prst="rect">
            <a:avLst/>
          </a:prstGeom>
          <a:noFill/>
        </p:spPr>
        <p:txBody>
          <a:bodyPr wrap="none" rtlCol="0">
            <a:spAutoFit/>
          </a:bodyPr>
          <a:lstStyle/>
          <a:p>
            <a:r>
              <a:rPr lang="en-GB" dirty="0" smtClean="0">
                <a:solidFill>
                  <a:schemeClr val="bg1">
                    <a:lumMod val="50000"/>
                  </a:schemeClr>
                </a:solidFill>
              </a:rPr>
              <a:t>Walter Wuensch</a:t>
            </a:r>
            <a:endParaRPr lang="en-GB" dirty="0">
              <a:solidFill>
                <a:schemeClr val="bg1">
                  <a:lumMod val="50000"/>
                </a:schemeClr>
              </a:solidFill>
            </a:endParaRPr>
          </a:p>
        </p:txBody>
      </p:sp>
      <p:sp>
        <p:nvSpPr>
          <p:cNvPr id="7" name="TextBox 6"/>
          <p:cNvSpPr txBox="1"/>
          <p:nvPr userDrawn="1"/>
        </p:nvSpPr>
        <p:spPr>
          <a:xfrm>
            <a:off x="323528" y="6381328"/>
            <a:ext cx="1915076" cy="369332"/>
          </a:xfrm>
          <a:prstGeom prst="rect">
            <a:avLst/>
          </a:prstGeom>
          <a:noFill/>
        </p:spPr>
        <p:txBody>
          <a:bodyPr wrap="none" rtlCol="0">
            <a:spAutoFit/>
          </a:bodyPr>
          <a:lstStyle/>
          <a:p>
            <a:r>
              <a:rPr lang="en-GB" dirty="0" smtClean="0">
                <a:solidFill>
                  <a:schemeClr val="bg1">
                    <a:lumMod val="50000"/>
                  </a:schemeClr>
                </a:solidFill>
              </a:rPr>
              <a:t>IHEP, 20 May 2013</a:t>
            </a:r>
            <a:endParaRPr lang="en-GB" dirty="0">
              <a:solidFill>
                <a:schemeClr val="bg1">
                  <a:lumMod val="50000"/>
                </a:schemeClr>
              </a:solidFill>
            </a:endParaRPr>
          </a:p>
        </p:txBody>
      </p:sp>
      <p:pic>
        <p:nvPicPr>
          <p:cNvPr id="8" name="Picture 11"/>
          <p:cNvPicPr>
            <a:picLocks noChangeAspect="1" noChangeArrowheads="1"/>
          </p:cNvPicPr>
          <p:nvPr userDrawn="1"/>
        </p:nvPicPr>
        <p:blipFill>
          <a:blip r:embed="rId2" cstate="print"/>
          <a:srcRect/>
          <a:stretch>
            <a:fillRect/>
          </a:stretch>
        </p:blipFill>
        <p:spPr bwMode="auto">
          <a:xfrm>
            <a:off x="35496" y="44624"/>
            <a:ext cx="806450" cy="806450"/>
          </a:xfrm>
          <a:prstGeom prst="rect">
            <a:avLst/>
          </a:prstGeom>
          <a:noFill/>
          <a:ln w="9525">
            <a:noFill/>
            <a:miter lim="800000"/>
            <a:headEnd/>
            <a:tailEnd/>
          </a:ln>
          <a:effectLst/>
        </p:spPr>
      </p:pic>
      <p:pic>
        <p:nvPicPr>
          <p:cNvPr id="9" name="Picture 2" descr="\\CERN\dfs\Workspaces\w\Wuensch\Photographs, logo\artwork\CLIC logos\CLIC-Logo-Color-BB.jpg"/>
          <p:cNvPicPr>
            <a:picLocks noChangeAspect="1" noChangeArrowheads="1"/>
          </p:cNvPicPr>
          <p:nvPr userDrawn="1"/>
        </p:nvPicPr>
        <p:blipFill>
          <a:blip r:embed="rId3" cstate="print">
            <a:clrChange>
              <a:clrFrom>
                <a:srgbClr val="000000"/>
              </a:clrFrom>
              <a:clrTo>
                <a:srgbClr val="000000">
                  <a:alpha val="0"/>
                </a:srgbClr>
              </a:clrTo>
            </a:clrChange>
          </a:blip>
          <a:srcRect/>
          <a:stretch>
            <a:fillRect/>
          </a:stretch>
        </p:blipFill>
        <p:spPr bwMode="auto">
          <a:xfrm>
            <a:off x="8235280" y="0"/>
            <a:ext cx="908720" cy="908720"/>
          </a:xfrm>
          <a:prstGeom prst="rect">
            <a:avLst/>
          </a:prstGeom>
          <a:noFill/>
        </p:spPr>
      </p:pic>
    </p:spTree>
    <p:extLst>
      <p:ext uri="{BB962C8B-B14F-4D97-AF65-F5344CB8AC3E}">
        <p14:creationId xmlns:p14="http://schemas.microsoft.com/office/powerpoint/2010/main" val="189431176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6"/>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600206"/>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428"/>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6" name="Footer Placeholder 5"/>
          <p:cNvSpPr>
            <a:spLocks noGrp="1"/>
          </p:cNvSpPr>
          <p:nvPr>
            <p:ph type="ftr" sz="quarter" idx="11"/>
          </p:nvPr>
        </p:nvSpPr>
        <p:spPr>
          <a:xfrm>
            <a:off x="3124200" y="6356428"/>
            <a:ext cx="28956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a:xfrm>
            <a:off x="6553200" y="6356428"/>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83648322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9"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428"/>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8" name="Footer Placeholder 7"/>
          <p:cNvSpPr>
            <a:spLocks noGrp="1"/>
          </p:cNvSpPr>
          <p:nvPr>
            <p:ph type="ftr" sz="quarter" idx="11"/>
          </p:nvPr>
        </p:nvSpPr>
        <p:spPr>
          <a:xfrm>
            <a:off x="3124200" y="6356428"/>
            <a:ext cx="28956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a:xfrm>
            <a:off x="6553200" y="6356428"/>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398446983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428"/>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4" name="Footer Placeholder 3"/>
          <p:cNvSpPr>
            <a:spLocks noGrp="1"/>
          </p:cNvSpPr>
          <p:nvPr>
            <p:ph type="ftr" sz="quarter" idx="11"/>
          </p:nvPr>
        </p:nvSpPr>
        <p:spPr>
          <a:xfrm>
            <a:off x="3124200" y="6356428"/>
            <a:ext cx="28956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a:xfrm>
            <a:off x="6553200" y="6356428"/>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48776774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428"/>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3" name="Footer Placeholder 2"/>
          <p:cNvSpPr>
            <a:spLocks noGrp="1"/>
          </p:cNvSpPr>
          <p:nvPr>
            <p:ph type="ftr" sz="quarter" idx="11"/>
          </p:nvPr>
        </p:nvSpPr>
        <p:spPr>
          <a:xfrm>
            <a:off x="3124200" y="6356428"/>
            <a:ext cx="28956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a:xfrm>
            <a:off x="6553200" y="6356428"/>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407573559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1" y="273074"/>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3"/>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428"/>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6" name="Footer Placeholder 5"/>
          <p:cNvSpPr>
            <a:spLocks noGrp="1"/>
          </p:cNvSpPr>
          <p:nvPr>
            <p:ph type="ftr" sz="quarter" idx="11"/>
          </p:nvPr>
        </p:nvSpPr>
        <p:spPr>
          <a:xfrm>
            <a:off x="3124200" y="6356428"/>
            <a:ext cx="28956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a:xfrm>
            <a:off x="6553200" y="6356428"/>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47798544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428"/>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6" name="Footer Placeholder 5"/>
          <p:cNvSpPr>
            <a:spLocks noGrp="1"/>
          </p:cNvSpPr>
          <p:nvPr>
            <p:ph type="ftr" sz="quarter" idx="11"/>
          </p:nvPr>
        </p:nvSpPr>
        <p:spPr>
          <a:xfrm>
            <a:off x="3124200" y="6356428"/>
            <a:ext cx="28956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a:xfrm>
            <a:off x="6553200" y="6356428"/>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09630922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428"/>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5" name="Footer Placeholder 4"/>
          <p:cNvSpPr>
            <a:spLocks noGrp="1"/>
          </p:cNvSpPr>
          <p:nvPr>
            <p:ph type="ftr" sz="quarter" idx="11"/>
          </p:nvPr>
        </p:nvSpPr>
        <p:spPr>
          <a:xfrm>
            <a:off x="3124200" y="6356428"/>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428"/>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50879316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61"/>
            <a:ext cx="222885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3" y="274661"/>
            <a:ext cx="653415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428"/>
            <a:ext cx="2133600" cy="365125"/>
          </a:xfrm>
          <a:prstGeom prst="rect">
            <a:avLst/>
          </a:prstGeom>
        </p:spPr>
        <p:txBody>
          <a:bodyPr/>
          <a:lstStyle/>
          <a:p>
            <a:fld id="{A5081264-DA94-4DE1-8403-3BBD741FCAFC}" type="datetimeFigureOut">
              <a:rPr lang="en-GB" smtClean="0">
                <a:solidFill>
                  <a:prstClr val="black"/>
                </a:solidFill>
              </a:rPr>
              <a:pPr/>
              <a:t>14/05/2013</a:t>
            </a:fld>
            <a:endParaRPr lang="en-GB">
              <a:solidFill>
                <a:prstClr val="black"/>
              </a:solidFill>
            </a:endParaRPr>
          </a:p>
        </p:txBody>
      </p:sp>
      <p:sp>
        <p:nvSpPr>
          <p:cNvPr id="5" name="Footer Placeholder 4"/>
          <p:cNvSpPr>
            <a:spLocks noGrp="1"/>
          </p:cNvSpPr>
          <p:nvPr>
            <p:ph type="ftr" sz="quarter" idx="11"/>
          </p:nvPr>
        </p:nvSpPr>
        <p:spPr>
          <a:xfrm>
            <a:off x="3124200" y="6356428"/>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428"/>
            <a:ext cx="2133600" cy="365125"/>
          </a:xfrm>
          <a:prstGeom prst="rect">
            <a:avLst/>
          </a:prstGeom>
        </p:spPr>
        <p:txBody>
          <a:bodyPr/>
          <a:lstStyle/>
          <a:p>
            <a:fld id="{53EF470B-AD70-4898-9B85-A1736F6E562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301511544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4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4988578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11221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1" y="27308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3B2559-A70B-429B-A587-0A44BA87C5DE}" type="datetimeFigureOut">
              <a:rPr lang="en-GB" smtClean="0"/>
              <a:pPr/>
              <a:t>14/05/2013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87DC5D-B32C-4814-8BB4-5098EB46A09C}" type="slidenum">
              <a:rPr lang="en-GB" smtClean="0"/>
              <a:pPr/>
              <a:t>‹#›</a:t>
            </a:fld>
            <a:endParaRPr lang="en-GB"/>
          </a:p>
        </p:txBody>
      </p:sp>
    </p:spTree>
    <p:extLst>
      <p:ext uri="{BB962C8B-B14F-4D97-AF65-F5344CB8AC3E}">
        <p14:creationId xmlns:p14="http://schemas.microsoft.com/office/powerpoint/2010/main" val="358990477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2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8543916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2853772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6029761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7422105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pic>
        <p:nvPicPr>
          <p:cNvPr id="5" name="Picture 2" descr="G:\Departments\EN\Groups\MME\MM\Metallurgy\MEB-Sigma\MAichele\TD18 KEK-SLAC postmortem inspection\Slice B\TD18_KEK-SLAC_B-DS-42.tif"/>
          <p:cNvPicPr>
            <a:picLocks noChangeAspect="1" noChangeArrowheads="1"/>
          </p:cNvPicPr>
          <p:nvPr userDrawn="1"/>
        </p:nvPicPr>
        <p:blipFill>
          <a:blip r:embed="rId2" cstate="print">
            <a:lum bright="50000" contrast="-75000"/>
          </a:blip>
          <a:srcRect/>
          <a:stretch>
            <a:fillRect/>
          </a:stretch>
        </p:blipFill>
        <p:spPr bwMode="auto">
          <a:xfrm>
            <a:off x="2" y="0"/>
            <a:ext cx="9180512" cy="6858000"/>
          </a:xfrm>
          <a:prstGeom prst="rect">
            <a:avLst/>
          </a:prstGeom>
          <a:noFill/>
        </p:spPr>
      </p:pic>
      <p:pic>
        <p:nvPicPr>
          <p:cNvPr id="8" name="Picture 11"/>
          <p:cNvPicPr>
            <a:picLocks noChangeAspect="1" noChangeArrowheads="1"/>
          </p:cNvPicPr>
          <p:nvPr userDrawn="1"/>
        </p:nvPicPr>
        <p:blipFill>
          <a:blip r:embed="rId3" cstate="print"/>
          <a:srcRect/>
          <a:stretch>
            <a:fillRect/>
          </a:stretch>
        </p:blipFill>
        <p:spPr bwMode="auto">
          <a:xfrm>
            <a:off x="35496" y="44624"/>
            <a:ext cx="806450" cy="806450"/>
          </a:xfrm>
          <a:prstGeom prst="rect">
            <a:avLst/>
          </a:prstGeom>
          <a:noFill/>
          <a:ln w="9525">
            <a:noFill/>
            <a:miter lim="800000"/>
            <a:headEnd/>
            <a:tailEnd/>
          </a:ln>
          <a:effectLst/>
        </p:spPr>
      </p:pic>
      <p:pic>
        <p:nvPicPr>
          <p:cNvPr id="9" name="Picture 2" descr="\\CERN\dfs\Workspaces\w\Wuensch\Photographs, logo\artwork\CLIC logos\CLIC-Logo-Color-BB.jpg"/>
          <p:cNvPicPr>
            <a:picLocks noChangeAspect="1" noChangeArrowheads="1"/>
          </p:cNvPicPr>
          <p:nvPr userDrawn="1"/>
        </p:nvPicPr>
        <p:blipFill>
          <a:blip r:embed="rId4"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8235280" y="0"/>
            <a:ext cx="908720" cy="908720"/>
          </a:xfrm>
          <a:prstGeom prst="rect">
            <a:avLst/>
          </a:prstGeom>
          <a:noFill/>
        </p:spPr>
      </p:pic>
      <p:sp>
        <p:nvSpPr>
          <p:cNvPr id="10" name="TextBox 9"/>
          <p:cNvSpPr txBox="1"/>
          <p:nvPr userDrawn="1"/>
        </p:nvSpPr>
        <p:spPr>
          <a:xfrm>
            <a:off x="64" y="6488668"/>
            <a:ext cx="1867371" cy="369332"/>
          </a:xfrm>
          <a:prstGeom prst="rect">
            <a:avLst/>
          </a:prstGeom>
          <a:noFill/>
        </p:spPr>
        <p:txBody>
          <a:bodyPr wrap="none" rtlCol="0">
            <a:spAutoFit/>
          </a:bodyPr>
          <a:lstStyle/>
          <a:p>
            <a:r>
              <a:rPr lang="en-US" dirty="0" smtClean="0">
                <a:solidFill>
                  <a:prstClr val="white">
                    <a:lumMod val="50000"/>
                  </a:prstClr>
                </a:solidFill>
              </a:rPr>
              <a:t>EPFL presentation</a:t>
            </a:r>
            <a:endParaRPr lang="en-US" dirty="0">
              <a:solidFill>
                <a:prstClr val="white">
                  <a:lumMod val="50000"/>
                </a:prstClr>
              </a:solidFill>
            </a:endParaRPr>
          </a:p>
        </p:txBody>
      </p:sp>
      <p:sp>
        <p:nvSpPr>
          <p:cNvPr id="11" name="TextBox 10"/>
          <p:cNvSpPr txBox="1"/>
          <p:nvPr userDrawn="1"/>
        </p:nvSpPr>
        <p:spPr>
          <a:xfrm>
            <a:off x="3491889" y="6488668"/>
            <a:ext cx="1735155" cy="369332"/>
          </a:xfrm>
          <a:prstGeom prst="rect">
            <a:avLst/>
          </a:prstGeom>
          <a:noFill/>
        </p:spPr>
        <p:txBody>
          <a:bodyPr wrap="none" rtlCol="0">
            <a:spAutoFit/>
          </a:bodyPr>
          <a:lstStyle/>
          <a:p>
            <a:r>
              <a:rPr lang="en-US" dirty="0" smtClean="0">
                <a:solidFill>
                  <a:prstClr val="white">
                    <a:lumMod val="50000"/>
                  </a:prstClr>
                </a:solidFill>
              </a:rPr>
              <a:t>Walter Wuensch</a:t>
            </a:r>
            <a:endParaRPr lang="en-US" dirty="0">
              <a:solidFill>
                <a:prstClr val="white">
                  <a:lumMod val="50000"/>
                </a:prstClr>
              </a:solidFill>
            </a:endParaRPr>
          </a:p>
        </p:txBody>
      </p:sp>
      <p:sp>
        <p:nvSpPr>
          <p:cNvPr id="12" name="TextBox 11"/>
          <p:cNvSpPr txBox="1"/>
          <p:nvPr userDrawn="1"/>
        </p:nvSpPr>
        <p:spPr>
          <a:xfrm>
            <a:off x="7440388" y="6488668"/>
            <a:ext cx="1756571" cy="369332"/>
          </a:xfrm>
          <a:prstGeom prst="rect">
            <a:avLst/>
          </a:prstGeom>
          <a:noFill/>
        </p:spPr>
        <p:txBody>
          <a:bodyPr wrap="none" rtlCol="0">
            <a:spAutoFit/>
          </a:bodyPr>
          <a:lstStyle/>
          <a:p>
            <a:r>
              <a:rPr lang="en-US" dirty="0" smtClean="0">
                <a:solidFill>
                  <a:prstClr val="white">
                    <a:lumMod val="50000"/>
                  </a:prstClr>
                </a:solidFill>
              </a:rPr>
              <a:t>10 October 2011</a:t>
            </a:r>
            <a:endParaRPr lang="en-US" dirty="0">
              <a:solidFill>
                <a:prstClr val="white">
                  <a:lumMod val="50000"/>
                </a:prstClr>
              </a:solidFill>
            </a:endParaRPr>
          </a:p>
        </p:txBody>
      </p:sp>
    </p:spTree>
    <p:extLst>
      <p:ext uri="{BB962C8B-B14F-4D97-AF65-F5344CB8AC3E}">
        <p14:creationId xmlns:p14="http://schemas.microsoft.com/office/powerpoint/2010/main" val="88170967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7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581549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4230176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1997048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1"/>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6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9021956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left banner-2a-black"/>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2286000" cy="6859588"/>
          </a:xfrm>
          <a:prstGeom prst="rect">
            <a:avLst/>
          </a:prstGeom>
          <a:noFill/>
          <a:ln w="9525">
            <a:noFill/>
            <a:miter lim="800000"/>
            <a:headEnd/>
            <a:tailEnd/>
          </a:ln>
        </p:spPr>
      </p:pic>
      <p:sp>
        <p:nvSpPr>
          <p:cNvPr id="61442" name="Rectangle 2"/>
          <p:cNvSpPr>
            <a:spLocks noGrp="1" noChangeArrowheads="1"/>
          </p:cNvSpPr>
          <p:nvPr>
            <p:ph type="ctrTitle" sz="quarter"/>
          </p:nvPr>
        </p:nvSpPr>
        <p:spPr>
          <a:xfrm>
            <a:off x="2598739" y="663598"/>
            <a:ext cx="5349875" cy="1034129"/>
          </a:xfrm>
          <a:extLst>
            <a:ext uri="{91240B29-F687-4F45-9708-019B960494DF}">
              <a14:hiddenLine xmlns:a14="http://schemas.microsoft.com/office/drawing/2010/main" w="12700">
                <a:solidFill>
                  <a:srgbClr val="990033"/>
                </a:solidFill>
                <a:miter lim="800000"/>
                <a:headEnd/>
                <a:tailEnd/>
              </a14:hiddenLine>
            </a:ext>
          </a:extLst>
        </p:spPr>
        <p:txBody>
          <a:bodyPr tIns="45720"/>
          <a:lstStyle>
            <a:lvl1pPr>
              <a:defRPr sz="3400"/>
            </a:lvl1pPr>
          </a:lstStyle>
          <a:p>
            <a:pPr lvl="0"/>
            <a:r>
              <a:rPr lang="en-US" noProof="0" smtClean="0"/>
              <a:t>Click to edit Master title style</a:t>
            </a:r>
          </a:p>
        </p:txBody>
      </p:sp>
      <p:sp>
        <p:nvSpPr>
          <p:cNvPr id="61443" name="Rectangle 3"/>
          <p:cNvSpPr>
            <a:spLocks noGrp="1" noChangeArrowheads="1"/>
          </p:cNvSpPr>
          <p:nvPr>
            <p:ph type="subTitle" sz="quarter" idx="1"/>
          </p:nvPr>
        </p:nvSpPr>
        <p:spPr>
          <a:xfrm>
            <a:off x="2609910" y="4138613"/>
            <a:ext cx="4506913" cy="286232"/>
          </a:xfrm>
          <a:extLst>
            <a:ext uri="{91240B29-F687-4F45-9708-019B960494DF}">
              <a14:hiddenLine xmlns:a14="http://schemas.microsoft.com/office/drawing/2010/main" w="12700">
                <a:solidFill>
                  <a:srgbClr val="990033"/>
                </a:solidFill>
                <a:miter lim="800000"/>
                <a:headEnd/>
                <a:tailEnd/>
              </a14:hiddenLine>
            </a:ext>
          </a:extLst>
        </p:spPr>
        <p:txBody>
          <a:bodyPr/>
          <a:lstStyle>
            <a:lvl1pPr marL="0" indent="0">
              <a:lnSpc>
                <a:spcPct val="90000"/>
              </a:lnSpc>
              <a:spcBef>
                <a:spcPct val="0"/>
              </a:spcBef>
              <a:spcAft>
                <a:spcPct val="50000"/>
              </a:spcAft>
              <a:buFont typeface="Wingdings" pitchFamily="2" charset="2"/>
              <a:buNone/>
              <a:defRPr sz="1400" i="1"/>
            </a:lvl1pPr>
          </a:lstStyle>
          <a:p>
            <a:pPr lvl="0"/>
            <a:r>
              <a:rPr lang="en-US" noProof="0" smtClean="0"/>
              <a:t>Click to edit Master subtitle style</a:t>
            </a:r>
          </a:p>
        </p:txBody>
      </p:sp>
    </p:spTree>
    <p:extLst>
      <p:ext uri="{BB962C8B-B14F-4D97-AF65-F5344CB8AC3E}">
        <p14:creationId xmlns:p14="http://schemas.microsoft.com/office/powerpoint/2010/main" val="294615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3B2559-A70B-429B-A587-0A44BA87C5DE}" type="datetimeFigureOut">
              <a:rPr lang="en-GB" smtClean="0"/>
              <a:pPr/>
              <a:t>14/05/2013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87DC5D-B32C-4814-8BB4-5098EB46A09C}" type="slidenum">
              <a:rPr lang="en-GB" smtClean="0"/>
              <a:pPr/>
              <a:t>‹#›</a:t>
            </a:fld>
            <a:endParaRPr lang="en-GB"/>
          </a:p>
        </p:txBody>
      </p:sp>
    </p:spTree>
    <p:extLst>
      <p:ext uri="{BB962C8B-B14F-4D97-AF65-F5344CB8AC3E}">
        <p14:creationId xmlns:p14="http://schemas.microsoft.com/office/powerpoint/2010/main" val="66145479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fld id="{037A1FDD-0D95-4EE4-8673-2B7FBB1AB630}" type="slidenum">
              <a:rPr lang="en-US">
                <a:solidFill>
                  <a:srgbClr val="FFFFFF"/>
                </a:solidFill>
              </a:rPr>
              <a:pPr/>
              <a:t>‹#›</a:t>
            </a:fld>
            <a:endParaRPr lang="en-US">
              <a:solidFill>
                <a:srgbClr val="FFFFFF"/>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solidFill>
                  <a:srgbClr val="131313"/>
                </a:solidFill>
              </a:rPr>
              <a:t>John Power, SLAC 2011</a:t>
            </a:r>
          </a:p>
        </p:txBody>
      </p:sp>
    </p:spTree>
    <p:extLst>
      <p:ext uri="{BB962C8B-B14F-4D97-AF65-F5344CB8AC3E}">
        <p14:creationId xmlns:p14="http://schemas.microsoft.com/office/powerpoint/2010/main" val="387212509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154162"/>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4006790"/>
            <a:ext cx="7772400" cy="40011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fld id="{C643EBC7-AE74-4F74-8CDD-8E2E6142CBD5}" type="slidenum">
              <a:rPr lang="en-US">
                <a:solidFill>
                  <a:srgbClr val="FFFFFF"/>
                </a:solidFill>
              </a:rPr>
              <a:pPr/>
              <a:t>‹#›</a:t>
            </a:fld>
            <a:endParaRPr lang="en-US">
              <a:solidFill>
                <a:srgbClr val="FFFFFF"/>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solidFill>
                  <a:srgbClr val="131313"/>
                </a:solidFill>
              </a:rPr>
              <a:t>John Power, SLAC 2011</a:t>
            </a:r>
          </a:p>
        </p:txBody>
      </p:sp>
    </p:spTree>
    <p:extLst>
      <p:ext uri="{BB962C8B-B14F-4D97-AF65-F5344CB8AC3E}">
        <p14:creationId xmlns:p14="http://schemas.microsoft.com/office/powerpoint/2010/main" val="302732243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6075" y="1400175"/>
            <a:ext cx="3890963" cy="24468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389443" y="1400175"/>
            <a:ext cx="3892550" cy="24468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sz="quarter"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lvl1pPr>
          </a:lstStyle>
          <a:p>
            <a:fld id="{A35D33A7-A1EC-451C-80CB-CE704F9A3CA7}"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95823523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2"/>
            <a:ext cx="8229600" cy="461665"/>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343881"/>
            <a:ext cx="4040188" cy="83099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994"/>
            <a:ext cx="4040188" cy="21359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343881"/>
            <a:ext cx="4041775" cy="83099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994"/>
            <a:ext cx="4041775" cy="21359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sldNum" sz="quarter" idx="10"/>
          </p:nvPr>
        </p:nvSpPr>
        <p:spPr>
          <a:ln/>
        </p:spPr>
        <p:txBody>
          <a:bodyPr/>
          <a:lstStyle>
            <a:lvl1pPr>
              <a:defRPr/>
            </a:lvl1pPr>
          </a:lstStyle>
          <a:p>
            <a:fld id="{A7F3F952-DC93-45F2-9744-4F75AF000305}" type="slidenum">
              <a:rPr lang="en-US">
                <a:solidFill>
                  <a:srgbClr val="FFFFFF"/>
                </a:solidFill>
              </a:rPr>
              <a:pPr/>
              <a:t>‹#›</a:t>
            </a:fld>
            <a:endParaRPr lang="en-US">
              <a:solidFill>
                <a:srgbClr val="FFFFFF"/>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r>
              <a:rPr lang="en-US">
                <a:solidFill>
                  <a:srgbClr val="131313"/>
                </a:solidFill>
              </a:rPr>
              <a:t>John Power, SLAC 2011</a:t>
            </a:r>
          </a:p>
        </p:txBody>
      </p:sp>
    </p:spTree>
    <p:extLst>
      <p:ext uri="{BB962C8B-B14F-4D97-AF65-F5344CB8AC3E}">
        <p14:creationId xmlns:p14="http://schemas.microsoft.com/office/powerpoint/2010/main" val="216059178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sldNum" sz="quarter" idx="10"/>
          </p:nvPr>
        </p:nvSpPr>
        <p:spPr>
          <a:ln/>
        </p:spPr>
        <p:txBody>
          <a:bodyPr/>
          <a:lstStyle>
            <a:lvl1pPr>
              <a:defRPr/>
            </a:lvl1pPr>
          </a:lstStyle>
          <a:p>
            <a:fld id="{BE188783-9FB1-40B2-B511-A8D3483688D4}" type="slidenum">
              <a:rPr lang="en-US">
                <a:solidFill>
                  <a:srgbClr val="FFFFFF"/>
                </a:solidFill>
              </a:rPr>
              <a:pPr/>
              <a:t>‹#›</a:t>
            </a:fld>
            <a:endParaRPr lang="en-US">
              <a:solidFill>
                <a:srgbClr val="FFFFFF"/>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r>
              <a:rPr lang="en-US">
                <a:solidFill>
                  <a:srgbClr val="131313"/>
                </a:solidFill>
              </a:rPr>
              <a:t>John Power, SLAC 2011</a:t>
            </a:r>
          </a:p>
        </p:txBody>
      </p:sp>
    </p:spTree>
    <p:extLst>
      <p:ext uri="{BB962C8B-B14F-4D97-AF65-F5344CB8AC3E}">
        <p14:creationId xmlns:p14="http://schemas.microsoft.com/office/powerpoint/2010/main" val="233492940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fld id="{2DE3EE42-3CD8-434C-87FD-3FBAFD10028C}" type="slidenum">
              <a:rPr lang="en-US">
                <a:solidFill>
                  <a:srgbClr val="FFFFFF"/>
                </a:solidFill>
              </a:rPr>
              <a:pPr/>
              <a:t>‹#›</a:t>
            </a:fld>
            <a:endParaRPr lang="en-US">
              <a:solidFill>
                <a:srgbClr val="FFFFFF"/>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r>
              <a:rPr lang="en-US">
                <a:solidFill>
                  <a:srgbClr val="131313"/>
                </a:solidFill>
              </a:rPr>
              <a:t>John Power, SLAC 2011</a:t>
            </a:r>
          </a:p>
        </p:txBody>
      </p:sp>
    </p:spTree>
    <p:extLst>
      <p:ext uri="{BB962C8B-B14F-4D97-AF65-F5344CB8AC3E}">
        <p14:creationId xmlns:p14="http://schemas.microsoft.com/office/powerpoint/2010/main" val="187457558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4936"/>
            <a:ext cx="3008313" cy="600164"/>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75"/>
            <a:ext cx="5111750" cy="279461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220"/>
            <a:ext cx="3008313"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fld id="{BA3B926E-0C96-4B4E-B122-C619836F6EDF}" type="slidenum">
              <a:rPr lang="en-US">
                <a:solidFill>
                  <a:srgbClr val="FFFFFF"/>
                </a:solidFill>
              </a:rPr>
              <a:pPr/>
              <a:t>‹#›</a:t>
            </a:fld>
            <a:endParaRPr lang="en-US">
              <a:solidFill>
                <a:srgbClr val="FFFFFF"/>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a:solidFill>
                  <a:srgbClr val="131313"/>
                </a:solidFill>
              </a:rPr>
              <a:t>John Power, SLAC 2011</a:t>
            </a:r>
          </a:p>
        </p:txBody>
      </p:sp>
    </p:spTree>
    <p:extLst>
      <p:ext uri="{BB962C8B-B14F-4D97-AF65-F5344CB8AC3E}">
        <p14:creationId xmlns:p14="http://schemas.microsoft.com/office/powerpoint/2010/main" val="244708622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044292"/>
            <a:ext cx="5486400" cy="323165"/>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6"/>
            <a:ext cx="5486400" cy="5847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457"/>
            <a:ext cx="5486400"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lvl1pPr>
          </a:lstStyle>
          <a:p>
            <a:fld id="{006A1C0F-3132-4FCA-86AA-EFDCA5F841B5}"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80995845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950751" y="1400175"/>
            <a:ext cx="7331238" cy="17081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fld id="{6DC92058-9B54-480A-84F4-A24CB4938B14}" type="slidenum">
              <a:rPr lang="en-US">
                <a:solidFill>
                  <a:srgbClr val="FFFFFF"/>
                </a:solidFill>
              </a:rPr>
              <a:pPr/>
              <a:t>‹#›</a:t>
            </a:fld>
            <a:endParaRPr lang="en-US">
              <a:solidFill>
                <a:srgbClr val="FFFFFF"/>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solidFill>
                  <a:srgbClr val="131313"/>
                </a:solidFill>
              </a:rPr>
              <a:t>John Power, SLAC 2011</a:t>
            </a:r>
          </a:p>
        </p:txBody>
      </p:sp>
    </p:spTree>
    <p:extLst>
      <p:ext uri="{BB962C8B-B14F-4D97-AF65-F5344CB8AC3E}">
        <p14:creationId xmlns:p14="http://schemas.microsoft.com/office/powerpoint/2010/main" val="154174990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0887" y="76222"/>
            <a:ext cx="1431161" cy="30321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010396" y="76222"/>
            <a:ext cx="2068259" cy="3032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fld id="{9004B5FC-4E66-403F-ADBF-946AD2A857F9}" type="slidenum">
              <a:rPr lang="en-US">
                <a:solidFill>
                  <a:srgbClr val="FFFFFF"/>
                </a:solidFill>
              </a:rPr>
              <a:pPr/>
              <a:t>‹#›</a:t>
            </a:fld>
            <a:endParaRPr lang="en-US">
              <a:solidFill>
                <a:srgbClr val="FFFFFF"/>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solidFill>
                  <a:srgbClr val="131313"/>
                </a:solidFill>
              </a:rPr>
              <a:t>John Power, SLAC 2011</a:t>
            </a:r>
          </a:p>
        </p:txBody>
      </p:sp>
    </p:spTree>
    <p:extLst>
      <p:ext uri="{BB962C8B-B14F-4D97-AF65-F5344CB8AC3E}">
        <p14:creationId xmlns:p14="http://schemas.microsoft.com/office/powerpoint/2010/main" val="6075489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2.gif"/><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5" Type="http://schemas.openxmlformats.org/officeDocument/2006/relationships/image" Target="../media/image14.png"/><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13.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9.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3.pn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146.xml"/><Relationship Id="rId7" Type="http://schemas.openxmlformats.org/officeDocument/2006/relationships/image" Target="../media/image21.png"/><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image" Target="../media/image20.jpeg"/><Relationship Id="rId5" Type="http://schemas.openxmlformats.org/officeDocument/2006/relationships/theme" Target="../theme/theme14.xml"/><Relationship Id="rId4" Type="http://schemas.openxmlformats.org/officeDocument/2006/relationships/slideLayout" Target="../slideLayouts/slideLayout147.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55.xml"/><Relationship Id="rId13" Type="http://schemas.openxmlformats.org/officeDocument/2006/relationships/image" Target="../media/image3.png"/><Relationship Id="rId3" Type="http://schemas.openxmlformats.org/officeDocument/2006/relationships/slideLayout" Target="../slideLayouts/slideLayout150.xml"/><Relationship Id="rId7" Type="http://schemas.openxmlformats.org/officeDocument/2006/relationships/slideLayout" Target="../slideLayouts/slideLayout154.xml"/><Relationship Id="rId12" Type="http://schemas.openxmlformats.org/officeDocument/2006/relationships/theme" Target="../theme/theme15.xml"/><Relationship Id="rId2" Type="http://schemas.openxmlformats.org/officeDocument/2006/relationships/slideLayout" Target="../slideLayouts/slideLayout149.xml"/><Relationship Id="rId1" Type="http://schemas.openxmlformats.org/officeDocument/2006/relationships/slideLayout" Target="../slideLayouts/slideLayout148.xml"/><Relationship Id="rId6" Type="http://schemas.openxmlformats.org/officeDocument/2006/relationships/slideLayout" Target="../slideLayouts/slideLayout153.xml"/><Relationship Id="rId11" Type="http://schemas.openxmlformats.org/officeDocument/2006/relationships/slideLayout" Target="../slideLayouts/slideLayout158.xml"/><Relationship Id="rId5" Type="http://schemas.openxmlformats.org/officeDocument/2006/relationships/slideLayout" Target="../slideLayouts/slideLayout152.xml"/><Relationship Id="rId10" Type="http://schemas.openxmlformats.org/officeDocument/2006/relationships/slideLayout" Target="../slideLayouts/slideLayout157.xml"/><Relationship Id="rId4" Type="http://schemas.openxmlformats.org/officeDocument/2006/relationships/slideLayout" Target="../slideLayouts/slideLayout151.xml"/><Relationship Id="rId9" Type="http://schemas.openxmlformats.org/officeDocument/2006/relationships/slideLayout" Target="../slideLayouts/slideLayout156.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66.xml"/><Relationship Id="rId3" Type="http://schemas.openxmlformats.org/officeDocument/2006/relationships/slideLayout" Target="../slideLayouts/slideLayout161.xml"/><Relationship Id="rId7" Type="http://schemas.openxmlformats.org/officeDocument/2006/relationships/slideLayout" Target="../slideLayouts/slideLayout165.xml"/><Relationship Id="rId12" Type="http://schemas.openxmlformats.org/officeDocument/2006/relationships/theme" Target="../theme/theme16.xml"/><Relationship Id="rId2" Type="http://schemas.openxmlformats.org/officeDocument/2006/relationships/slideLayout" Target="../slideLayouts/slideLayout160.xml"/><Relationship Id="rId1" Type="http://schemas.openxmlformats.org/officeDocument/2006/relationships/slideLayout" Target="../slideLayouts/slideLayout159.xml"/><Relationship Id="rId6" Type="http://schemas.openxmlformats.org/officeDocument/2006/relationships/slideLayout" Target="../slideLayouts/slideLayout164.xml"/><Relationship Id="rId11" Type="http://schemas.openxmlformats.org/officeDocument/2006/relationships/slideLayout" Target="../slideLayouts/slideLayout169.xml"/><Relationship Id="rId5" Type="http://schemas.openxmlformats.org/officeDocument/2006/relationships/slideLayout" Target="../slideLayouts/slideLayout163.xml"/><Relationship Id="rId10" Type="http://schemas.openxmlformats.org/officeDocument/2006/relationships/slideLayout" Target="../slideLayouts/slideLayout168.xml"/><Relationship Id="rId4" Type="http://schemas.openxmlformats.org/officeDocument/2006/relationships/slideLayout" Target="../slideLayouts/slideLayout162.xml"/><Relationship Id="rId9" Type="http://schemas.openxmlformats.org/officeDocument/2006/relationships/slideLayout" Target="../slideLayouts/slideLayout167.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77.xml"/><Relationship Id="rId3" Type="http://schemas.openxmlformats.org/officeDocument/2006/relationships/slideLayout" Target="../slideLayouts/slideLayout172.xml"/><Relationship Id="rId7" Type="http://schemas.openxmlformats.org/officeDocument/2006/relationships/slideLayout" Target="../slideLayouts/slideLayout176.xml"/><Relationship Id="rId12" Type="http://schemas.openxmlformats.org/officeDocument/2006/relationships/theme" Target="../theme/theme17.xml"/><Relationship Id="rId2" Type="http://schemas.openxmlformats.org/officeDocument/2006/relationships/slideLayout" Target="../slideLayouts/slideLayout171.xml"/><Relationship Id="rId1" Type="http://schemas.openxmlformats.org/officeDocument/2006/relationships/slideLayout" Target="../slideLayouts/slideLayout170.xml"/><Relationship Id="rId6" Type="http://schemas.openxmlformats.org/officeDocument/2006/relationships/slideLayout" Target="../slideLayouts/slideLayout175.xml"/><Relationship Id="rId11" Type="http://schemas.openxmlformats.org/officeDocument/2006/relationships/slideLayout" Target="../slideLayouts/slideLayout180.xml"/><Relationship Id="rId5" Type="http://schemas.openxmlformats.org/officeDocument/2006/relationships/slideLayout" Target="../slideLayouts/slideLayout174.xml"/><Relationship Id="rId10" Type="http://schemas.openxmlformats.org/officeDocument/2006/relationships/slideLayout" Target="../slideLayouts/slideLayout179.xml"/><Relationship Id="rId4" Type="http://schemas.openxmlformats.org/officeDocument/2006/relationships/slideLayout" Target="../slideLayouts/slideLayout173.xml"/><Relationship Id="rId9" Type="http://schemas.openxmlformats.org/officeDocument/2006/relationships/slideLayout" Target="../slideLayouts/slideLayout178.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88.xml"/><Relationship Id="rId3" Type="http://schemas.openxmlformats.org/officeDocument/2006/relationships/slideLayout" Target="../slideLayouts/slideLayout183.xml"/><Relationship Id="rId7" Type="http://schemas.openxmlformats.org/officeDocument/2006/relationships/slideLayout" Target="../slideLayouts/slideLayout187.xml"/><Relationship Id="rId12" Type="http://schemas.openxmlformats.org/officeDocument/2006/relationships/theme" Target="../theme/theme18.xml"/><Relationship Id="rId2" Type="http://schemas.openxmlformats.org/officeDocument/2006/relationships/slideLayout" Target="../slideLayouts/slideLayout182.xml"/><Relationship Id="rId1" Type="http://schemas.openxmlformats.org/officeDocument/2006/relationships/slideLayout" Target="../slideLayouts/slideLayout181.xml"/><Relationship Id="rId6" Type="http://schemas.openxmlformats.org/officeDocument/2006/relationships/slideLayout" Target="../slideLayouts/slideLayout186.xml"/><Relationship Id="rId11" Type="http://schemas.openxmlformats.org/officeDocument/2006/relationships/slideLayout" Target="../slideLayouts/slideLayout191.xml"/><Relationship Id="rId5" Type="http://schemas.openxmlformats.org/officeDocument/2006/relationships/slideLayout" Target="../slideLayouts/slideLayout185.xml"/><Relationship Id="rId10" Type="http://schemas.openxmlformats.org/officeDocument/2006/relationships/slideLayout" Target="../slideLayouts/slideLayout190.xml"/><Relationship Id="rId4" Type="http://schemas.openxmlformats.org/officeDocument/2006/relationships/slideLayout" Target="../slideLayouts/slideLayout184.xml"/><Relationship Id="rId9" Type="http://schemas.openxmlformats.org/officeDocument/2006/relationships/slideLayout" Target="../slideLayouts/slideLayout189.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199.xml"/><Relationship Id="rId3" Type="http://schemas.openxmlformats.org/officeDocument/2006/relationships/slideLayout" Target="../slideLayouts/slideLayout194.xml"/><Relationship Id="rId7" Type="http://schemas.openxmlformats.org/officeDocument/2006/relationships/slideLayout" Target="../slideLayouts/slideLayout198.xml"/><Relationship Id="rId12" Type="http://schemas.openxmlformats.org/officeDocument/2006/relationships/theme" Target="../theme/theme19.xml"/><Relationship Id="rId2" Type="http://schemas.openxmlformats.org/officeDocument/2006/relationships/slideLayout" Target="../slideLayouts/slideLayout193.xml"/><Relationship Id="rId1" Type="http://schemas.openxmlformats.org/officeDocument/2006/relationships/slideLayout" Target="../slideLayouts/slideLayout192.xml"/><Relationship Id="rId6" Type="http://schemas.openxmlformats.org/officeDocument/2006/relationships/slideLayout" Target="../slideLayouts/slideLayout197.xml"/><Relationship Id="rId11" Type="http://schemas.openxmlformats.org/officeDocument/2006/relationships/slideLayout" Target="../slideLayouts/slideLayout202.xml"/><Relationship Id="rId5" Type="http://schemas.openxmlformats.org/officeDocument/2006/relationships/slideLayout" Target="../slideLayouts/slideLayout196.xml"/><Relationship Id="rId10" Type="http://schemas.openxmlformats.org/officeDocument/2006/relationships/slideLayout" Target="../slideLayouts/slideLayout201.xml"/><Relationship Id="rId4" Type="http://schemas.openxmlformats.org/officeDocument/2006/relationships/slideLayout" Target="../slideLayouts/slideLayout195.xml"/><Relationship Id="rId9" Type="http://schemas.openxmlformats.org/officeDocument/2006/relationships/slideLayout" Target="../slideLayouts/slideLayout20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0.xml"/><Relationship Id="rId3" Type="http://schemas.openxmlformats.org/officeDocument/2006/relationships/slideLayout" Target="../slideLayouts/slideLayout205.xml"/><Relationship Id="rId7" Type="http://schemas.openxmlformats.org/officeDocument/2006/relationships/slideLayout" Target="../slideLayouts/slideLayout209.xml"/><Relationship Id="rId12" Type="http://schemas.openxmlformats.org/officeDocument/2006/relationships/theme" Target="../theme/theme20.xml"/><Relationship Id="rId2" Type="http://schemas.openxmlformats.org/officeDocument/2006/relationships/slideLayout" Target="../slideLayouts/slideLayout204.xml"/><Relationship Id="rId1" Type="http://schemas.openxmlformats.org/officeDocument/2006/relationships/slideLayout" Target="../slideLayouts/slideLayout203.xml"/><Relationship Id="rId6" Type="http://schemas.openxmlformats.org/officeDocument/2006/relationships/slideLayout" Target="../slideLayouts/slideLayout208.xml"/><Relationship Id="rId11" Type="http://schemas.openxmlformats.org/officeDocument/2006/relationships/slideLayout" Target="../slideLayouts/slideLayout213.xml"/><Relationship Id="rId5" Type="http://schemas.openxmlformats.org/officeDocument/2006/relationships/slideLayout" Target="../slideLayouts/slideLayout207.xml"/><Relationship Id="rId10" Type="http://schemas.openxmlformats.org/officeDocument/2006/relationships/slideLayout" Target="../slideLayouts/slideLayout212.xml"/><Relationship Id="rId4" Type="http://schemas.openxmlformats.org/officeDocument/2006/relationships/slideLayout" Target="../slideLayouts/slideLayout206.xml"/><Relationship Id="rId9" Type="http://schemas.openxmlformats.org/officeDocument/2006/relationships/slideLayout" Target="../slideLayouts/slideLayout211.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21.xml"/><Relationship Id="rId3" Type="http://schemas.openxmlformats.org/officeDocument/2006/relationships/slideLayout" Target="../slideLayouts/slideLayout216.xml"/><Relationship Id="rId7" Type="http://schemas.openxmlformats.org/officeDocument/2006/relationships/slideLayout" Target="../slideLayouts/slideLayout220.xml"/><Relationship Id="rId12" Type="http://schemas.openxmlformats.org/officeDocument/2006/relationships/theme" Target="../theme/theme21.xml"/><Relationship Id="rId2" Type="http://schemas.openxmlformats.org/officeDocument/2006/relationships/slideLayout" Target="../slideLayouts/slideLayout215.xml"/><Relationship Id="rId1" Type="http://schemas.openxmlformats.org/officeDocument/2006/relationships/slideLayout" Target="../slideLayouts/slideLayout214.xml"/><Relationship Id="rId6" Type="http://schemas.openxmlformats.org/officeDocument/2006/relationships/slideLayout" Target="../slideLayouts/slideLayout219.xml"/><Relationship Id="rId11" Type="http://schemas.openxmlformats.org/officeDocument/2006/relationships/slideLayout" Target="../slideLayouts/slideLayout224.xml"/><Relationship Id="rId5" Type="http://schemas.openxmlformats.org/officeDocument/2006/relationships/slideLayout" Target="../slideLayouts/slideLayout218.xml"/><Relationship Id="rId10" Type="http://schemas.openxmlformats.org/officeDocument/2006/relationships/slideLayout" Target="../slideLayouts/slideLayout223.xml"/><Relationship Id="rId4" Type="http://schemas.openxmlformats.org/officeDocument/2006/relationships/slideLayout" Target="../slideLayouts/slideLayout217.xml"/><Relationship Id="rId9" Type="http://schemas.openxmlformats.org/officeDocument/2006/relationships/slideLayout" Target="../slideLayouts/slideLayout222.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32.xml"/><Relationship Id="rId13" Type="http://schemas.openxmlformats.org/officeDocument/2006/relationships/image" Target="../media/image3.png"/><Relationship Id="rId3" Type="http://schemas.openxmlformats.org/officeDocument/2006/relationships/slideLayout" Target="../slideLayouts/slideLayout227.xml"/><Relationship Id="rId7" Type="http://schemas.openxmlformats.org/officeDocument/2006/relationships/slideLayout" Target="../slideLayouts/slideLayout231.xml"/><Relationship Id="rId12" Type="http://schemas.openxmlformats.org/officeDocument/2006/relationships/theme" Target="../theme/theme22.xml"/><Relationship Id="rId2" Type="http://schemas.openxmlformats.org/officeDocument/2006/relationships/slideLayout" Target="../slideLayouts/slideLayout226.xml"/><Relationship Id="rId1" Type="http://schemas.openxmlformats.org/officeDocument/2006/relationships/slideLayout" Target="../slideLayouts/slideLayout225.xml"/><Relationship Id="rId6" Type="http://schemas.openxmlformats.org/officeDocument/2006/relationships/slideLayout" Target="../slideLayouts/slideLayout230.xml"/><Relationship Id="rId11" Type="http://schemas.openxmlformats.org/officeDocument/2006/relationships/slideLayout" Target="../slideLayouts/slideLayout235.xml"/><Relationship Id="rId5" Type="http://schemas.openxmlformats.org/officeDocument/2006/relationships/slideLayout" Target="../slideLayouts/slideLayout229.xml"/><Relationship Id="rId10" Type="http://schemas.openxmlformats.org/officeDocument/2006/relationships/slideLayout" Target="../slideLayouts/slideLayout234.xml"/><Relationship Id="rId4" Type="http://schemas.openxmlformats.org/officeDocument/2006/relationships/slideLayout" Target="../slideLayouts/slideLayout228.xml"/><Relationship Id="rId9" Type="http://schemas.openxmlformats.org/officeDocument/2006/relationships/slideLayout" Target="../slideLayouts/slideLayout233.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43.xml"/><Relationship Id="rId13" Type="http://schemas.openxmlformats.org/officeDocument/2006/relationships/image" Target="../media/image3.png"/><Relationship Id="rId3" Type="http://schemas.openxmlformats.org/officeDocument/2006/relationships/slideLayout" Target="../slideLayouts/slideLayout238.xml"/><Relationship Id="rId7" Type="http://schemas.openxmlformats.org/officeDocument/2006/relationships/slideLayout" Target="../slideLayouts/slideLayout242.xml"/><Relationship Id="rId12" Type="http://schemas.openxmlformats.org/officeDocument/2006/relationships/theme" Target="../theme/theme23.xml"/><Relationship Id="rId2" Type="http://schemas.openxmlformats.org/officeDocument/2006/relationships/slideLayout" Target="../slideLayouts/slideLayout237.xml"/><Relationship Id="rId1" Type="http://schemas.openxmlformats.org/officeDocument/2006/relationships/slideLayout" Target="../slideLayouts/slideLayout236.xml"/><Relationship Id="rId6" Type="http://schemas.openxmlformats.org/officeDocument/2006/relationships/slideLayout" Target="../slideLayouts/slideLayout241.xml"/><Relationship Id="rId11" Type="http://schemas.openxmlformats.org/officeDocument/2006/relationships/slideLayout" Target="../slideLayouts/slideLayout246.xml"/><Relationship Id="rId5" Type="http://schemas.openxmlformats.org/officeDocument/2006/relationships/slideLayout" Target="../slideLayouts/slideLayout240.xml"/><Relationship Id="rId10" Type="http://schemas.openxmlformats.org/officeDocument/2006/relationships/slideLayout" Target="../slideLayouts/slideLayout245.xml"/><Relationship Id="rId4" Type="http://schemas.openxmlformats.org/officeDocument/2006/relationships/slideLayout" Target="../slideLayouts/slideLayout239.xml"/><Relationship Id="rId9" Type="http://schemas.openxmlformats.org/officeDocument/2006/relationships/slideLayout" Target="../slideLayouts/slideLayout244.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54.xml"/><Relationship Id="rId13" Type="http://schemas.openxmlformats.org/officeDocument/2006/relationships/image" Target="../media/image3.png"/><Relationship Id="rId3" Type="http://schemas.openxmlformats.org/officeDocument/2006/relationships/slideLayout" Target="../slideLayouts/slideLayout249.xml"/><Relationship Id="rId7" Type="http://schemas.openxmlformats.org/officeDocument/2006/relationships/slideLayout" Target="../slideLayouts/slideLayout253.xml"/><Relationship Id="rId12" Type="http://schemas.openxmlformats.org/officeDocument/2006/relationships/theme" Target="../theme/theme24.xml"/><Relationship Id="rId2" Type="http://schemas.openxmlformats.org/officeDocument/2006/relationships/slideLayout" Target="../slideLayouts/slideLayout248.xml"/><Relationship Id="rId1" Type="http://schemas.openxmlformats.org/officeDocument/2006/relationships/slideLayout" Target="../slideLayouts/slideLayout247.xml"/><Relationship Id="rId6" Type="http://schemas.openxmlformats.org/officeDocument/2006/relationships/slideLayout" Target="../slideLayouts/slideLayout252.xml"/><Relationship Id="rId11" Type="http://schemas.openxmlformats.org/officeDocument/2006/relationships/slideLayout" Target="../slideLayouts/slideLayout257.xml"/><Relationship Id="rId5" Type="http://schemas.openxmlformats.org/officeDocument/2006/relationships/slideLayout" Target="../slideLayouts/slideLayout251.xml"/><Relationship Id="rId10" Type="http://schemas.openxmlformats.org/officeDocument/2006/relationships/slideLayout" Target="../slideLayouts/slideLayout256.xml"/><Relationship Id="rId4" Type="http://schemas.openxmlformats.org/officeDocument/2006/relationships/slideLayout" Target="../slideLayouts/slideLayout250.xml"/><Relationship Id="rId9" Type="http://schemas.openxmlformats.org/officeDocument/2006/relationships/slideLayout" Target="../slideLayouts/slideLayout255.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65.xml"/><Relationship Id="rId3" Type="http://schemas.openxmlformats.org/officeDocument/2006/relationships/slideLayout" Target="../slideLayouts/slideLayout260.xml"/><Relationship Id="rId7" Type="http://schemas.openxmlformats.org/officeDocument/2006/relationships/slideLayout" Target="../slideLayouts/slideLayout264.xml"/><Relationship Id="rId12" Type="http://schemas.openxmlformats.org/officeDocument/2006/relationships/theme" Target="../theme/theme25.xml"/><Relationship Id="rId2" Type="http://schemas.openxmlformats.org/officeDocument/2006/relationships/slideLayout" Target="../slideLayouts/slideLayout259.xml"/><Relationship Id="rId1" Type="http://schemas.openxmlformats.org/officeDocument/2006/relationships/slideLayout" Target="../slideLayouts/slideLayout258.xml"/><Relationship Id="rId6" Type="http://schemas.openxmlformats.org/officeDocument/2006/relationships/slideLayout" Target="../slideLayouts/slideLayout263.xml"/><Relationship Id="rId11" Type="http://schemas.openxmlformats.org/officeDocument/2006/relationships/slideLayout" Target="../slideLayouts/slideLayout268.xml"/><Relationship Id="rId5" Type="http://schemas.openxmlformats.org/officeDocument/2006/relationships/slideLayout" Target="../slideLayouts/slideLayout262.xml"/><Relationship Id="rId10" Type="http://schemas.openxmlformats.org/officeDocument/2006/relationships/slideLayout" Target="../slideLayouts/slideLayout267.xml"/><Relationship Id="rId4" Type="http://schemas.openxmlformats.org/officeDocument/2006/relationships/slideLayout" Target="../slideLayouts/slideLayout261.xml"/><Relationship Id="rId9" Type="http://schemas.openxmlformats.org/officeDocument/2006/relationships/slideLayout" Target="../slideLayouts/slideLayout266.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276.xml"/><Relationship Id="rId3" Type="http://schemas.openxmlformats.org/officeDocument/2006/relationships/slideLayout" Target="../slideLayouts/slideLayout271.xml"/><Relationship Id="rId7" Type="http://schemas.openxmlformats.org/officeDocument/2006/relationships/slideLayout" Target="../slideLayouts/slideLayout275.xml"/><Relationship Id="rId12" Type="http://schemas.openxmlformats.org/officeDocument/2006/relationships/theme" Target="../theme/theme26.xml"/><Relationship Id="rId2" Type="http://schemas.openxmlformats.org/officeDocument/2006/relationships/slideLayout" Target="../slideLayouts/slideLayout270.xml"/><Relationship Id="rId1" Type="http://schemas.openxmlformats.org/officeDocument/2006/relationships/slideLayout" Target="../slideLayouts/slideLayout269.xml"/><Relationship Id="rId6" Type="http://schemas.openxmlformats.org/officeDocument/2006/relationships/slideLayout" Target="../slideLayouts/slideLayout274.xml"/><Relationship Id="rId11" Type="http://schemas.openxmlformats.org/officeDocument/2006/relationships/slideLayout" Target="../slideLayouts/slideLayout279.xml"/><Relationship Id="rId5" Type="http://schemas.openxmlformats.org/officeDocument/2006/relationships/slideLayout" Target="../slideLayouts/slideLayout273.xml"/><Relationship Id="rId10" Type="http://schemas.openxmlformats.org/officeDocument/2006/relationships/slideLayout" Target="../slideLayouts/slideLayout278.xml"/><Relationship Id="rId4" Type="http://schemas.openxmlformats.org/officeDocument/2006/relationships/slideLayout" Target="../slideLayouts/slideLayout272.xml"/><Relationship Id="rId9" Type="http://schemas.openxmlformats.org/officeDocument/2006/relationships/slideLayout" Target="../slideLayouts/slideLayout277.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87.xml"/><Relationship Id="rId3" Type="http://schemas.openxmlformats.org/officeDocument/2006/relationships/slideLayout" Target="../slideLayouts/slideLayout282.xml"/><Relationship Id="rId7" Type="http://schemas.openxmlformats.org/officeDocument/2006/relationships/slideLayout" Target="../slideLayouts/slideLayout286.xml"/><Relationship Id="rId12" Type="http://schemas.openxmlformats.org/officeDocument/2006/relationships/theme" Target="../theme/theme27.xml"/><Relationship Id="rId2" Type="http://schemas.openxmlformats.org/officeDocument/2006/relationships/slideLayout" Target="../slideLayouts/slideLayout281.xml"/><Relationship Id="rId1" Type="http://schemas.openxmlformats.org/officeDocument/2006/relationships/slideLayout" Target="../slideLayouts/slideLayout280.xml"/><Relationship Id="rId6" Type="http://schemas.openxmlformats.org/officeDocument/2006/relationships/slideLayout" Target="../slideLayouts/slideLayout285.xml"/><Relationship Id="rId11" Type="http://schemas.openxmlformats.org/officeDocument/2006/relationships/slideLayout" Target="../slideLayouts/slideLayout290.xml"/><Relationship Id="rId5" Type="http://schemas.openxmlformats.org/officeDocument/2006/relationships/slideLayout" Target="../slideLayouts/slideLayout284.xml"/><Relationship Id="rId10" Type="http://schemas.openxmlformats.org/officeDocument/2006/relationships/slideLayout" Target="../slideLayouts/slideLayout289.xml"/><Relationship Id="rId4" Type="http://schemas.openxmlformats.org/officeDocument/2006/relationships/slideLayout" Target="../slideLayouts/slideLayout283.xml"/><Relationship Id="rId9" Type="http://schemas.openxmlformats.org/officeDocument/2006/relationships/slideLayout" Target="../slideLayouts/slideLayout28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4.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6.pn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5.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7.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7.pn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0.pn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8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B2559-A70B-429B-A587-0A44BA87C5DE}" type="datetimeFigureOut">
              <a:rPr lang="en-GB" smtClean="0"/>
              <a:pPr/>
              <a:t>14/05/2013</a:t>
            </a:fld>
            <a:endParaRPr lang="en-GB"/>
          </a:p>
        </p:txBody>
      </p:sp>
      <p:sp>
        <p:nvSpPr>
          <p:cNvPr id="5" name="Footer Placeholder 4"/>
          <p:cNvSpPr>
            <a:spLocks noGrp="1"/>
          </p:cNvSpPr>
          <p:nvPr>
            <p:ph type="ftr" sz="quarter" idx="3"/>
          </p:nvPr>
        </p:nvSpPr>
        <p:spPr>
          <a:xfrm>
            <a:off x="3124200" y="635638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8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87DC5D-B32C-4814-8BB4-5098EB46A09C}" type="slidenum">
              <a:rPr lang="en-GB" smtClean="0"/>
              <a:pPr/>
              <a:t>‹#›</a:t>
            </a:fld>
            <a:endParaRPr lang="en-GB"/>
          </a:p>
        </p:txBody>
      </p:sp>
    </p:spTree>
    <p:extLst>
      <p:ext uri="{BB962C8B-B14F-4D97-AF65-F5344CB8AC3E}">
        <p14:creationId xmlns:p14="http://schemas.microsoft.com/office/powerpoint/2010/main" val="27881985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79617" y="549275"/>
            <a:ext cx="6840538" cy="1150938"/>
          </a:xfrm>
          <a:prstGeom prst="rect">
            <a:avLst/>
          </a:prstGeom>
        </p:spPr>
        <p:txBody>
          <a:bodyPr vert="horz" lIns="0" tIns="0" rIns="0" bIns="0" rtlCol="0" anchor="t" anchorCtr="0">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1979617" y="1989139"/>
            <a:ext cx="6840538" cy="403225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9" name="TextBox 18"/>
          <p:cNvSpPr txBox="1"/>
          <p:nvPr userDrawn="1"/>
        </p:nvSpPr>
        <p:spPr>
          <a:xfrm>
            <a:off x="6011862" y="6165850"/>
            <a:ext cx="1489095" cy="431800"/>
          </a:xfrm>
          <a:prstGeom prst="rect">
            <a:avLst/>
          </a:prstGeom>
          <a:noFill/>
        </p:spPr>
        <p:txBody>
          <a:bodyPr wrap="square" lIns="0" tIns="0" rIns="0" bIns="0" rtlCol="0" anchor="b" anchorCtr="0">
            <a:noAutofit/>
          </a:bodyPr>
          <a:lstStyle/>
          <a:p>
            <a:pPr>
              <a:defRPr/>
            </a:pPr>
            <a:r>
              <a:rPr lang="en-GB" sz="900" dirty="0" smtClean="0">
                <a:solidFill>
                  <a:srgbClr val="8C8A87"/>
                </a:solidFill>
                <a:latin typeface="Verdana"/>
              </a:rPr>
              <a:t>IWLC 2010</a:t>
            </a:r>
          </a:p>
        </p:txBody>
      </p:sp>
      <p:sp>
        <p:nvSpPr>
          <p:cNvPr id="21" name="Line 16"/>
          <p:cNvSpPr>
            <a:spLocks noChangeShapeType="1"/>
          </p:cNvSpPr>
          <p:nvPr userDrawn="1"/>
        </p:nvSpPr>
        <p:spPr bwMode="auto">
          <a:xfrm flipV="1">
            <a:off x="1979618" y="1773238"/>
            <a:ext cx="6840536" cy="0"/>
          </a:xfrm>
          <a:prstGeom prst="line">
            <a:avLst/>
          </a:prstGeom>
          <a:noFill/>
          <a:ln w="12700">
            <a:solidFill>
              <a:schemeClr val="tx2"/>
            </a:solidFill>
            <a:round/>
            <a:headEnd/>
            <a:tailEnd/>
          </a:ln>
        </p:spPr>
        <p:txBody>
          <a:bodyPr wrap="none" lIns="0" tIns="0" rIns="0" bIns="0" anchor="ctr"/>
          <a:lstStyle/>
          <a:p>
            <a:endParaRPr lang="en-GB">
              <a:solidFill>
                <a:prstClr val="black"/>
              </a:solidFill>
            </a:endParaRPr>
          </a:p>
        </p:txBody>
      </p:sp>
      <p:sp>
        <p:nvSpPr>
          <p:cNvPr id="11" name="Freeform 14"/>
          <p:cNvSpPr>
            <a:spLocks noChangeAspect="1" noEditPoints="1"/>
          </p:cNvSpPr>
          <p:nvPr userDrawn="1"/>
        </p:nvSpPr>
        <p:spPr bwMode="auto">
          <a:xfrm>
            <a:off x="251520" y="296732"/>
            <a:ext cx="767654" cy="720000"/>
          </a:xfrm>
          <a:custGeom>
            <a:avLst/>
            <a:gdLst/>
            <a:ahLst/>
            <a:cxnLst>
              <a:cxn ang="0">
                <a:pos x="7749" y="4582"/>
              </a:cxn>
              <a:cxn ang="0">
                <a:pos x="6850" y="4105"/>
              </a:cxn>
              <a:cxn ang="0">
                <a:pos x="6544" y="3767"/>
              </a:cxn>
              <a:cxn ang="0">
                <a:pos x="6179" y="3443"/>
              </a:cxn>
              <a:cxn ang="0">
                <a:pos x="5863" y="3226"/>
              </a:cxn>
              <a:cxn ang="0">
                <a:pos x="5656" y="2502"/>
              </a:cxn>
              <a:cxn ang="0">
                <a:pos x="5347" y="1868"/>
              </a:cxn>
              <a:cxn ang="0">
                <a:pos x="4707" y="1421"/>
              </a:cxn>
              <a:cxn ang="0">
                <a:pos x="4193" y="1432"/>
              </a:cxn>
              <a:cxn ang="0">
                <a:pos x="4375" y="1823"/>
              </a:cxn>
              <a:cxn ang="0">
                <a:pos x="4219" y="2123"/>
              </a:cxn>
              <a:cxn ang="0">
                <a:pos x="3828" y="2163"/>
              </a:cxn>
              <a:cxn ang="0">
                <a:pos x="3232" y="1764"/>
              </a:cxn>
              <a:cxn ang="0">
                <a:pos x="2586" y="1567"/>
              </a:cxn>
              <a:cxn ang="0">
                <a:pos x="2259" y="1701"/>
              </a:cxn>
              <a:cxn ang="0">
                <a:pos x="2586" y="1919"/>
              </a:cxn>
              <a:cxn ang="0">
                <a:pos x="2933" y="2587"/>
              </a:cxn>
              <a:cxn ang="0">
                <a:pos x="3318" y="2849"/>
              </a:cxn>
              <a:cxn ang="0">
                <a:pos x="3039" y="2936"/>
              </a:cxn>
              <a:cxn ang="0">
                <a:pos x="2513" y="2738"/>
              </a:cxn>
              <a:cxn ang="0">
                <a:pos x="1986" y="2267"/>
              </a:cxn>
              <a:cxn ang="0">
                <a:pos x="1405" y="2091"/>
              </a:cxn>
              <a:cxn ang="0">
                <a:pos x="1115" y="2203"/>
              </a:cxn>
              <a:cxn ang="0">
                <a:pos x="1535" y="2461"/>
              </a:cxn>
              <a:cxn ang="0">
                <a:pos x="1530" y="2701"/>
              </a:cxn>
              <a:cxn ang="0">
                <a:pos x="1275" y="2740"/>
              </a:cxn>
              <a:cxn ang="0">
                <a:pos x="846" y="2413"/>
              </a:cxn>
              <a:cxn ang="0">
                <a:pos x="292" y="2300"/>
              </a:cxn>
              <a:cxn ang="0">
                <a:pos x="166" y="2446"/>
              </a:cxn>
              <a:cxn ang="0">
                <a:pos x="518" y="2689"/>
              </a:cxn>
              <a:cxn ang="0">
                <a:pos x="944" y="3455"/>
              </a:cxn>
              <a:cxn ang="0">
                <a:pos x="1334" y="3783"/>
              </a:cxn>
              <a:cxn ang="0">
                <a:pos x="1889" y="3809"/>
              </a:cxn>
              <a:cxn ang="0">
                <a:pos x="2310" y="3895"/>
              </a:cxn>
              <a:cxn ang="0">
                <a:pos x="2469" y="4315"/>
              </a:cxn>
              <a:cxn ang="0">
                <a:pos x="2723" y="4688"/>
              </a:cxn>
              <a:cxn ang="0">
                <a:pos x="3153" y="4836"/>
              </a:cxn>
              <a:cxn ang="0">
                <a:pos x="2643" y="4938"/>
              </a:cxn>
              <a:cxn ang="0">
                <a:pos x="2004" y="4761"/>
              </a:cxn>
              <a:cxn ang="0">
                <a:pos x="1890" y="4980"/>
              </a:cxn>
              <a:cxn ang="0">
                <a:pos x="2296" y="5539"/>
              </a:cxn>
              <a:cxn ang="0">
                <a:pos x="3080" y="5735"/>
              </a:cxn>
              <a:cxn ang="0">
                <a:pos x="3755" y="5657"/>
              </a:cxn>
              <a:cxn ang="0">
                <a:pos x="3974" y="5951"/>
              </a:cxn>
              <a:cxn ang="0">
                <a:pos x="4306" y="6120"/>
              </a:cxn>
              <a:cxn ang="0">
                <a:pos x="5013" y="6126"/>
              </a:cxn>
              <a:cxn ang="0">
                <a:pos x="5496" y="6402"/>
              </a:cxn>
              <a:cxn ang="0">
                <a:pos x="5548" y="6070"/>
              </a:cxn>
              <a:cxn ang="0">
                <a:pos x="5222" y="5596"/>
              </a:cxn>
              <a:cxn ang="0">
                <a:pos x="4789" y="5251"/>
              </a:cxn>
              <a:cxn ang="0">
                <a:pos x="4787" y="5055"/>
              </a:cxn>
              <a:cxn ang="0">
                <a:pos x="5247" y="5276"/>
              </a:cxn>
              <a:cxn ang="0">
                <a:pos x="5988" y="5476"/>
              </a:cxn>
              <a:cxn ang="0">
                <a:pos x="6245" y="5509"/>
              </a:cxn>
              <a:cxn ang="0">
                <a:pos x="5978" y="5061"/>
              </a:cxn>
              <a:cxn ang="0">
                <a:pos x="5546" y="4654"/>
              </a:cxn>
              <a:cxn ang="0">
                <a:pos x="5958" y="4812"/>
              </a:cxn>
              <a:cxn ang="0">
                <a:pos x="6635" y="4735"/>
              </a:cxn>
              <a:cxn ang="0">
                <a:pos x="6964" y="4889"/>
              </a:cxn>
              <a:cxn ang="0">
                <a:pos x="7324" y="4902"/>
              </a:cxn>
              <a:cxn ang="0">
                <a:pos x="7888" y="4945"/>
              </a:cxn>
              <a:cxn ang="0">
                <a:pos x="4449" y="7628"/>
              </a:cxn>
            </a:cxnLst>
            <a:rect l="0" t="0" r="r" b="b"/>
            <a:pathLst>
              <a:path w="8135" h="7628">
                <a:moveTo>
                  <a:pt x="8135" y="5066"/>
                </a:moveTo>
                <a:lnTo>
                  <a:pt x="8120" y="5036"/>
                </a:lnTo>
                <a:lnTo>
                  <a:pt x="8107" y="5006"/>
                </a:lnTo>
                <a:lnTo>
                  <a:pt x="8092" y="4978"/>
                </a:lnTo>
                <a:lnTo>
                  <a:pt x="8076" y="4951"/>
                </a:lnTo>
                <a:lnTo>
                  <a:pt x="8060" y="4924"/>
                </a:lnTo>
                <a:lnTo>
                  <a:pt x="8043" y="4898"/>
                </a:lnTo>
                <a:lnTo>
                  <a:pt x="8026" y="4872"/>
                </a:lnTo>
                <a:lnTo>
                  <a:pt x="8009" y="4848"/>
                </a:lnTo>
                <a:lnTo>
                  <a:pt x="7991" y="4824"/>
                </a:lnTo>
                <a:lnTo>
                  <a:pt x="7973" y="4801"/>
                </a:lnTo>
                <a:lnTo>
                  <a:pt x="7955" y="4777"/>
                </a:lnTo>
                <a:lnTo>
                  <a:pt x="7935" y="4755"/>
                </a:lnTo>
                <a:lnTo>
                  <a:pt x="7916" y="4734"/>
                </a:lnTo>
                <a:lnTo>
                  <a:pt x="7896" y="4714"/>
                </a:lnTo>
                <a:lnTo>
                  <a:pt x="7876" y="4693"/>
                </a:lnTo>
                <a:lnTo>
                  <a:pt x="7856" y="4673"/>
                </a:lnTo>
                <a:lnTo>
                  <a:pt x="7836" y="4654"/>
                </a:lnTo>
                <a:lnTo>
                  <a:pt x="7814" y="4635"/>
                </a:lnTo>
                <a:lnTo>
                  <a:pt x="7793" y="4617"/>
                </a:lnTo>
                <a:lnTo>
                  <a:pt x="7771" y="4600"/>
                </a:lnTo>
                <a:lnTo>
                  <a:pt x="7749" y="4582"/>
                </a:lnTo>
                <a:lnTo>
                  <a:pt x="7727" y="4566"/>
                </a:lnTo>
                <a:lnTo>
                  <a:pt x="7682" y="4533"/>
                </a:lnTo>
                <a:lnTo>
                  <a:pt x="7637" y="4503"/>
                </a:lnTo>
                <a:lnTo>
                  <a:pt x="7614" y="4488"/>
                </a:lnTo>
                <a:lnTo>
                  <a:pt x="7591" y="4473"/>
                </a:lnTo>
                <a:lnTo>
                  <a:pt x="7568" y="4459"/>
                </a:lnTo>
                <a:lnTo>
                  <a:pt x="7544" y="4446"/>
                </a:lnTo>
                <a:lnTo>
                  <a:pt x="7521" y="4433"/>
                </a:lnTo>
                <a:lnTo>
                  <a:pt x="7496" y="4419"/>
                </a:lnTo>
                <a:lnTo>
                  <a:pt x="7450" y="4395"/>
                </a:lnTo>
                <a:lnTo>
                  <a:pt x="7402" y="4370"/>
                </a:lnTo>
                <a:lnTo>
                  <a:pt x="7353" y="4347"/>
                </a:lnTo>
                <a:lnTo>
                  <a:pt x="7305" y="4323"/>
                </a:lnTo>
                <a:lnTo>
                  <a:pt x="7209" y="4280"/>
                </a:lnTo>
                <a:lnTo>
                  <a:pt x="7116" y="4236"/>
                </a:lnTo>
                <a:lnTo>
                  <a:pt x="7069" y="4215"/>
                </a:lnTo>
                <a:lnTo>
                  <a:pt x="7023" y="4194"/>
                </a:lnTo>
                <a:lnTo>
                  <a:pt x="6979" y="4172"/>
                </a:lnTo>
                <a:lnTo>
                  <a:pt x="6935" y="4150"/>
                </a:lnTo>
                <a:lnTo>
                  <a:pt x="6892" y="4128"/>
                </a:lnTo>
                <a:lnTo>
                  <a:pt x="6870" y="4116"/>
                </a:lnTo>
                <a:lnTo>
                  <a:pt x="6850" y="4105"/>
                </a:lnTo>
                <a:lnTo>
                  <a:pt x="6829" y="4093"/>
                </a:lnTo>
                <a:lnTo>
                  <a:pt x="6809" y="4081"/>
                </a:lnTo>
                <a:lnTo>
                  <a:pt x="6790" y="4069"/>
                </a:lnTo>
                <a:lnTo>
                  <a:pt x="6769" y="4056"/>
                </a:lnTo>
                <a:lnTo>
                  <a:pt x="6751" y="4044"/>
                </a:lnTo>
                <a:lnTo>
                  <a:pt x="6734" y="4031"/>
                </a:lnTo>
                <a:lnTo>
                  <a:pt x="6726" y="4024"/>
                </a:lnTo>
                <a:lnTo>
                  <a:pt x="6717" y="4017"/>
                </a:lnTo>
                <a:lnTo>
                  <a:pt x="6701" y="4002"/>
                </a:lnTo>
                <a:lnTo>
                  <a:pt x="6685" y="3987"/>
                </a:lnTo>
                <a:lnTo>
                  <a:pt x="6670" y="3971"/>
                </a:lnTo>
                <a:lnTo>
                  <a:pt x="6657" y="3954"/>
                </a:lnTo>
                <a:lnTo>
                  <a:pt x="6643" y="3938"/>
                </a:lnTo>
                <a:lnTo>
                  <a:pt x="6629" y="3920"/>
                </a:lnTo>
                <a:lnTo>
                  <a:pt x="6617" y="3902"/>
                </a:lnTo>
                <a:lnTo>
                  <a:pt x="6605" y="3884"/>
                </a:lnTo>
                <a:lnTo>
                  <a:pt x="6593" y="3866"/>
                </a:lnTo>
                <a:lnTo>
                  <a:pt x="6582" y="3847"/>
                </a:lnTo>
                <a:lnTo>
                  <a:pt x="6572" y="3827"/>
                </a:lnTo>
                <a:lnTo>
                  <a:pt x="6562" y="3808"/>
                </a:lnTo>
                <a:lnTo>
                  <a:pt x="6552" y="3787"/>
                </a:lnTo>
                <a:lnTo>
                  <a:pt x="6544" y="3767"/>
                </a:lnTo>
                <a:lnTo>
                  <a:pt x="6535" y="3746"/>
                </a:lnTo>
                <a:lnTo>
                  <a:pt x="6528" y="3726"/>
                </a:lnTo>
                <a:lnTo>
                  <a:pt x="6521" y="3705"/>
                </a:lnTo>
                <a:lnTo>
                  <a:pt x="6507" y="3662"/>
                </a:lnTo>
                <a:lnTo>
                  <a:pt x="6500" y="3642"/>
                </a:lnTo>
                <a:lnTo>
                  <a:pt x="6494" y="3621"/>
                </a:lnTo>
                <a:lnTo>
                  <a:pt x="6484" y="3578"/>
                </a:lnTo>
                <a:lnTo>
                  <a:pt x="6479" y="3557"/>
                </a:lnTo>
                <a:lnTo>
                  <a:pt x="6475" y="3535"/>
                </a:lnTo>
                <a:lnTo>
                  <a:pt x="6467" y="3494"/>
                </a:lnTo>
                <a:lnTo>
                  <a:pt x="6461" y="3453"/>
                </a:lnTo>
                <a:lnTo>
                  <a:pt x="6423" y="3456"/>
                </a:lnTo>
                <a:lnTo>
                  <a:pt x="6382" y="3459"/>
                </a:lnTo>
                <a:lnTo>
                  <a:pt x="6361" y="3460"/>
                </a:lnTo>
                <a:lnTo>
                  <a:pt x="6340" y="3460"/>
                </a:lnTo>
                <a:lnTo>
                  <a:pt x="6318" y="3460"/>
                </a:lnTo>
                <a:lnTo>
                  <a:pt x="6295" y="3459"/>
                </a:lnTo>
                <a:lnTo>
                  <a:pt x="6273" y="3457"/>
                </a:lnTo>
                <a:lnTo>
                  <a:pt x="6250" y="3455"/>
                </a:lnTo>
                <a:lnTo>
                  <a:pt x="6226" y="3453"/>
                </a:lnTo>
                <a:lnTo>
                  <a:pt x="6204" y="3448"/>
                </a:lnTo>
                <a:lnTo>
                  <a:pt x="6179" y="3443"/>
                </a:lnTo>
                <a:lnTo>
                  <a:pt x="6156" y="3438"/>
                </a:lnTo>
                <a:lnTo>
                  <a:pt x="6133" y="3430"/>
                </a:lnTo>
                <a:lnTo>
                  <a:pt x="6109" y="3423"/>
                </a:lnTo>
                <a:lnTo>
                  <a:pt x="6098" y="3419"/>
                </a:lnTo>
                <a:lnTo>
                  <a:pt x="6086" y="3413"/>
                </a:lnTo>
                <a:lnTo>
                  <a:pt x="6063" y="3403"/>
                </a:lnTo>
                <a:lnTo>
                  <a:pt x="6052" y="3397"/>
                </a:lnTo>
                <a:lnTo>
                  <a:pt x="6040" y="3391"/>
                </a:lnTo>
                <a:lnTo>
                  <a:pt x="6028" y="3385"/>
                </a:lnTo>
                <a:lnTo>
                  <a:pt x="6018" y="3378"/>
                </a:lnTo>
                <a:lnTo>
                  <a:pt x="5995" y="3363"/>
                </a:lnTo>
                <a:lnTo>
                  <a:pt x="5985" y="3355"/>
                </a:lnTo>
                <a:lnTo>
                  <a:pt x="5973" y="3347"/>
                </a:lnTo>
                <a:lnTo>
                  <a:pt x="5952" y="3329"/>
                </a:lnTo>
                <a:lnTo>
                  <a:pt x="5941" y="3320"/>
                </a:lnTo>
                <a:lnTo>
                  <a:pt x="5931" y="3309"/>
                </a:lnTo>
                <a:lnTo>
                  <a:pt x="5921" y="3298"/>
                </a:lnTo>
                <a:lnTo>
                  <a:pt x="5910" y="3288"/>
                </a:lnTo>
                <a:lnTo>
                  <a:pt x="5901" y="3276"/>
                </a:lnTo>
                <a:lnTo>
                  <a:pt x="5891" y="3264"/>
                </a:lnTo>
                <a:lnTo>
                  <a:pt x="5872" y="3240"/>
                </a:lnTo>
                <a:lnTo>
                  <a:pt x="5863" y="3226"/>
                </a:lnTo>
                <a:lnTo>
                  <a:pt x="5853" y="3212"/>
                </a:lnTo>
                <a:lnTo>
                  <a:pt x="5845" y="3198"/>
                </a:lnTo>
                <a:lnTo>
                  <a:pt x="5836" y="3184"/>
                </a:lnTo>
                <a:lnTo>
                  <a:pt x="5827" y="3168"/>
                </a:lnTo>
                <a:lnTo>
                  <a:pt x="5819" y="3152"/>
                </a:lnTo>
                <a:lnTo>
                  <a:pt x="5810" y="3136"/>
                </a:lnTo>
                <a:lnTo>
                  <a:pt x="5803" y="3119"/>
                </a:lnTo>
                <a:lnTo>
                  <a:pt x="5796" y="3101"/>
                </a:lnTo>
                <a:lnTo>
                  <a:pt x="5788" y="3083"/>
                </a:lnTo>
                <a:lnTo>
                  <a:pt x="5778" y="3053"/>
                </a:lnTo>
                <a:lnTo>
                  <a:pt x="5767" y="3023"/>
                </a:lnTo>
                <a:lnTo>
                  <a:pt x="5758" y="2991"/>
                </a:lnTo>
                <a:lnTo>
                  <a:pt x="5750" y="2958"/>
                </a:lnTo>
                <a:lnTo>
                  <a:pt x="5741" y="2924"/>
                </a:lnTo>
                <a:lnTo>
                  <a:pt x="5734" y="2889"/>
                </a:lnTo>
                <a:lnTo>
                  <a:pt x="5727" y="2854"/>
                </a:lnTo>
                <a:lnTo>
                  <a:pt x="5719" y="2817"/>
                </a:lnTo>
                <a:lnTo>
                  <a:pt x="5690" y="2664"/>
                </a:lnTo>
                <a:lnTo>
                  <a:pt x="5683" y="2624"/>
                </a:lnTo>
                <a:lnTo>
                  <a:pt x="5674" y="2584"/>
                </a:lnTo>
                <a:lnTo>
                  <a:pt x="5666" y="2543"/>
                </a:lnTo>
                <a:lnTo>
                  <a:pt x="5656" y="2502"/>
                </a:lnTo>
                <a:lnTo>
                  <a:pt x="5646" y="2461"/>
                </a:lnTo>
                <a:lnTo>
                  <a:pt x="5634" y="2418"/>
                </a:lnTo>
                <a:lnTo>
                  <a:pt x="5621" y="2377"/>
                </a:lnTo>
                <a:lnTo>
                  <a:pt x="5609" y="2334"/>
                </a:lnTo>
                <a:lnTo>
                  <a:pt x="5594" y="2291"/>
                </a:lnTo>
                <a:lnTo>
                  <a:pt x="5585" y="2270"/>
                </a:lnTo>
                <a:lnTo>
                  <a:pt x="5577" y="2249"/>
                </a:lnTo>
                <a:lnTo>
                  <a:pt x="5568" y="2228"/>
                </a:lnTo>
                <a:lnTo>
                  <a:pt x="5559" y="2205"/>
                </a:lnTo>
                <a:lnTo>
                  <a:pt x="5549" y="2184"/>
                </a:lnTo>
                <a:lnTo>
                  <a:pt x="5539" y="2163"/>
                </a:lnTo>
                <a:lnTo>
                  <a:pt x="5518" y="2120"/>
                </a:lnTo>
                <a:lnTo>
                  <a:pt x="5495" y="2078"/>
                </a:lnTo>
                <a:lnTo>
                  <a:pt x="5483" y="2056"/>
                </a:lnTo>
                <a:lnTo>
                  <a:pt x="5469" y="2035"/>
                </a:lnTo>
                <a:lnTo>
                  <a:pt x="5456" y="2014"/>
                </a:lnTo>
                <a:lnTo>
                  <a:pt x="5443" y="1993"/>
                </a:lnTo>
                <a:lnTo>
                  <a:pt x="5413" y="1951"/>
                </a:lnTo>
                <a:lnTo>
                  <a:pt x="5397" y="1930"/>
                </a:lnTo>
                <a:lnTo>
                  <a:pt x="5381" y="1910"/>
                </a:lnTo>
                <a:lnTo>
                  <a:pt x="5364" y="1888"/>
                </a:lnTo>
                <a:lnTo>
                  <a:pt x="5347" y="1868"/>
                </a:lnTo>
                <a:lnTo>
                  <a:pt x="5329" y="1848"/>
                </a:lnTo>
                <a:lnTo>
                  <a:pt x="5310" y="1827"/>
                </a:lnTo>
                <a:lnTo>
                  <a:pt x="5293" y="1809"/>
                </a:lnTo>
                <a:lnTo>
                  <a:pt x="5275" y="1791"/>
                </a:lnTo>
                <a:lnTo>
                  <a:pt x="5240" y="1757"/>
                </a:lnTo>
                <a:lnTo>
                  <a:pt x="5203" y="1724"/>
                </a:lnTo>
                <a:lnTo>
                  <a:pt x="5185" y="1707"/>
                </a:lnTo>
                <a:lnTo>
                  <a:pt x="5167" y="1692"/>
                </a:lnTo>
                <a:lnTo>
                  <a:pt x="5131" y="1661"/>
                </a:lnTo>
                <a:lnTo>
                  <a:pt x="5112" y="1647"/>
                </a:lnTo>
                <a:lnTo>
                  <a:pt x="5094" y="1632"/>
                </a:lnTo>
                <a:lnTo>
                  <a:pt x="5057" y="1606"/>
                </a:lnTo>
                <a:lnTo>
                  <a:pt x="5019" y="1579"/>
                </a:lnTo>
                <a:lnTo>
                  <a:pt x="4980" y="1555"/>
                </a:lnTo>
                <a:lnTo>
                  <a:pt x="4961" y="1543"/>
                </a:lnTo>
                <a:lnTo>
                  <a:pt x="4942" y="1531"/>
                </a:lnTo>
                <a:lnTo>
                  <a:pt x="4904" y="1510"/>
                </a:lnTo>
                <a:lnTo>
                  <a:pt x="4864" y="1490"/>
                </a:lnTo>
                <a:lnTo>
                  <a:pt x="4825" y="1471"/>
                </a:lnTo>
                <a:lnTo>
                  <a:pt x="4786" y="1453"/>
                </a:lnTo>
                <a:lnTo>
                  <a:pt x="4746" y="1436"/>
                </a:lnTo>
                <a:lnTo>
                  <a:pt x="4707" y="1421"/>
                </a:lnTo>
                <a:lnTo>
                  <a:pt x="4667" y="1407"/>
                </a:lnTo>
                <a:lnTo>
                  <a:pt x="4627" y="1394"/>
                </a:lnTo>
                <a:lnTo>
                  <a:pt x="4587" y="1382"/>
                </a:lnTo>
                <a:lnTo>
                  <a:pt x="4547" y="1372"/>
                </a:lnTo>
                <a:lnTo>
                  <a:pt x="4506" y="1362"/>
                </a:lnTo>
                <a:lnTo>
                  <a:pt x="4466" y="1355"/>
                </a:lnTo>
                <a:lnTo>
                  <a:pt x="4426" y="1347"/>
                </a:lnTo>
                <a:lnTo>
                  <a:pt x="4386" y="1341"/>
                </a:lnTo>
                <a:lnTo>
                  <a:pt x="4346" y="1337"/>
                </a:lnTo>
                <a:lnTo>
                  <a:pt x="4305" y="1332"/>
                </a:lnTo>
                <a:lnTo>
                  <a:pt x="4266" y="1330"/>
                </a:lnTo>
                <a:lnTo>
                  <a:pt x="4226" y="1328"/>
                </a:lnTo>
                <a:lnTo>
                  <a:pt x="4186" y="1328"/>
                </a:lnTo>
                <a:lnTo>
                  <a:pt x="4146" y="1328"/>
                </a:lnTo>
                <a:lnTo>
                  <a:pt x="4106" y="1329"/>
                </a:lnTo>
                <a:lnTo>
                  <a:pt x="4067" y="1332"/>
                </a:lnTo>
                <a:lnTo>
                  <a:pt x="4091" y="1348"/>
                </a:lnTo>
                <a:lnTo>
                  <a:pt x="4114" y="1364"/>
                </a:lnTo>
                <a:lnTo>
                  <a:pt x="4135" y="1381"/>
                </a:lnTo>
                <a:lnTo>
                  <a:pt x="4155" y="1398"/>
                </a:lnTo>
                <a:lnTo>
                  <a:pt x="4174" y="1415"/>
                </a:lnTo>
                <a:lnTo>
                  <a:pt x="4193" y="1432"/>
                </a:lnTo>
                <a:lnTo>
                  <a:pt x="4211" y="1449"/>
                </a:lnTo>
                <a:lnTo>
                  <a:pt x="4227" y="1467"/>
                </a:lnTo>
                <a:lnTo>
                  <a:pt x="4243" y="1484"/>
                </a:lnTo>
                <a:lnTo>
                  <a:pt x="4257" y="1503"/>
                </a:lnTo>
                <a:lnTo>
                  <a:pt x="4271" y="1521"/>
                </a:lnTo>
                <a:lnTo>
                  <a:pt x="4284" y="1539"/>
                </a:lnTo>
                <a:lnTo>
                  <a:pt x="4296" y="1556"/>
                </a:lnTo>
                <a:lnTo>
                  <a:pt x="4306" y="1574"/>
                </a:lnTo>
                <a:lnTo>
                  <a:pt x="4317" y="1592"/>
                </a:lnTo>
                <a:lnTo>
                  <a:pt x="4327" y="1610"/>
                </a:lnTo>
                <a:lnTo>
                  <a:pt x="4334" y="1628"/>
                </a:lnTo>
                <a:lnTo>
                  <a:pt x="4342" y="1646"/>
                </a:lnTo>
                <a:lnTo>
                  <a:pt x="4349" y="1664"/>
                </a:lnTo>
                <a:lnTo>
                  <a:pt x="4355" y="1682"/>
                </a:lnTo>
                <a:lnTo>
                  <a:pt x="4359" y="1700"/>
                </a:lnTo>
                <a:lnTo>
                  <a:pt x="4365" y="1718"/>
                </a:lnTo>
                <a:lnTo>
                  <a:pt x="4368" y="1736"/>
                </a:lnTo>
                <a:lnTo>
                  <a:pt x="4371" y="1753"/>
                </a:lnTo>
                <a:lnTo>
                  <a:pt x="4373" y="1772"/>
                </a:lnTo>
                <a:lnTo>
                  <a:pt x="4374" y="1789"/>
                </a:lnTo>
                <a:lnTo>
                  <a:pt x="4375" y="1806"/>
                </a:lnTo>
                <a:lnTo>
                  <a:pt x="4375" y="1823"/>
                </a:lnTo>
                <a:lnTo>
                  <a:pt x="4374" y="1840"/>
                </a:lnTo>
                <a:lnTo>
                  <a:pt x="4373" y="1857"/>
                </a:lnTo>
                <a:lnTo>
                  <a:pt x="4371" y="1874"/>
                </a:lnTo>
                <a:lnTo>
                  <a:pt x="4368" y="1890"/>
                </a:lnTo>
                <a:lnTo>
                  <a:pt x="4365" y="1906"/>
                </a:lnTo>
                <a:lnTo>
                  <a:pt x="4361" y="1921"/>
                </a:lnTo>
                <a:lnTo>
                  <a:pt x="4356" y="1936"/>
                </a:lnTo>
                <a:lnTo>
                  <a:pt x="4351" y="1951"/>
                </a:lnTo>
                <a:lnTo>
                  <a:pt x="4345" y="1966"/>
                </a:lnTo>
                <a:lnTo>
                  <a:pt x="4338" y="1981"/>
                </a:lnTo>
                <a:lnTo>
                  <a:pt x="4331" y="1995"/>
                </a:lnTo>
                <a:lnTo>
                  <a:pt x="4323" y="2009"/>
                </a:lnTo>
                <a:lnTo>
                  <a:pt x="4316" y="2022"/>
                </a:lnTo>
                <a:lnTo>
                  <a:pt x="4306" y="2035"/>
                </a:lnTo>
                <a:lnTo>
                  <a:pt x="4298" y="2048"/>
                </a:lnTo>
                <a:lnTo>
                  <a:pt x="4288" y="2060"/>
                </a:lnTo>
                <a:lnTo>
                  <a:pt x="4278" y="2071"/>
                </a:lnTo>
                <a:lnTo>
                  <a:pt x="4267" y="2083"/>
                </a:lnTo>
                <a:lnTo>
                  <a:pt x="4256" y="2094"/>
                </a:lnTo>
                <a:lnTo>
                  <a:pt x="4245" y="2104"/>
                </a:lnTo>
                <a:lnTo>
                  <a:pt x="4232" y="2114"/>
                </a:lnTo>
                <a:lnTo>
                  <a:pt x="4219" y="2123"/>
                </a:lnTo>
                <a:lnTo>
                  <a:pt x="4206" y="2132"/>
                </a:lnTo>
                <a:lnTo>
                  <a:pt x="4194" y="2140"/>
                </a:lnTo>
                <a:lnTo>
                  <a:pt x="4180" y="2148"/>
                </a:lnTo>
                <a:lnTo>
                  <a:pt x="4166" y="2155"/>
                </a:lnTo>
                <a:lnTo>
                  <a:pt x="4151" y="2162"/>
                </a:lnTo>
                <a:lnTo>
                  <a:pt x="4136" y="2167"/>
                </a:lnTo>
                <a:lnTo>
                  <a:pt x="4121" y="2172"/>
                </a:lnTo>
                <a:lnTo>
                  <a:pt x="4105" y="2177"/>
                </a:lnTo>
                <a:lnTo>
                  <a:pt x="4089" y="2181"/>
                </a:lnTo>
                <a:lnTo>
                  <a:pt x="4074" y="2184"/>
                </a:lnTo>
                <a:lnTo>
                  <a:pt x="4056" y="2187"/>
                </a:lnTo>
                <a:lnTo>
                  <a:pt x="4041" y="2188"/>
                </a:lnTo>
                <a:lnTo>
                  <a:pt x="4024" y="2189"/>
                </a:lnTo>
                <a:lnTo>
                  <a:pt x="4005" y="2190"/>
                </a:lnTo>
                <a:lnTo>
                  <a:pt x="3982" y="2189"/>
                </a:lnTo>
                <a:lnTo>
                  <a:pt x="3959" y="2188"/>
                </a:lnTo>
                <a:lnTo>
                  <a:pt x="3935" y="2186"/>
                </a:lnTo>
                <a:lnTo>
                  <a:pt x="3913" y="2183"/>
                </a:lnTo>
                <a:lnTo>
                  <a:pt x="3891" y="2179"/>
                </a:lnTo>
                <a:lnTo>
                  <a:pt x="3869" y="2175"/>
                </a:lnTo>
                <a:lnTo>
                  <a:pt x="3848" y="2169"/>
                </a:lnTo>
                <a:lnTo>
                  <a:pt x="3828" y="2163"/>
                </a:lnTo>
                <a:lnTo>
                  <a:pt x="3807" y="2156"/>
                </a:lnTo>
                <a:lnTo>
                  <a:pt x="3786" y="2149"/>
                </a:lnTo>
                <a:lnTo>
                  <a:pt x="3767" y="2142"/>
                </a:lnTo>
                <a:lnTo>
                  <a:pt x="3748" y="2133"/>
                </a:lnTo>
                <a:lnTo>
                  <a:pt x="3728" y="2123"/>
                </a:lnTo>
                <a:lnTo>
                  <a:pt x="3710" y="2114"/>
                </a:lnTo>
                <a:lnTo>
                  <a:pt x="3691" y="2103"/>
                </a:lnTo>
                <a:lnTo>
                  <a:pt x="3673" y="2093"/>
                </a:lnTo>
                <a:lnTo>
                  <a:pt x="3654" y="2082"/>
                </a:lnTo>
                <a:lnTo>
                  <a:pt x="3636" y="2070"/>
                </a:lnTo>
                <a:lnTo>
                  <a:pt x="3600" y="2046"/>
                </a:lnTo>
                <a:lnTo>
                  <a:pt x="3582" y="2033"/>
                </a:lnTo>
                <a:lnTo>
                  <a:pt x="3564" y="2020"/>
                </a:lnTo>
                <a:lnTo>
                  <a:pt x="3529" y="1993"/>
                </a:lnTo>
                <a:lnTo>
                  <a:pt x="3494" y="1965"/>
                </a:lnTo>
                <a:lnTo>
                  <a:pt x="3458" y="1936"/>
                </a:lnTo>
                <a:lnTo>
                  <a:pt x="3386" y="1879"/>
                </a:lnTo>
                <a:lnTo>
                  <a:pt x="3350" y="1849"/>
                </a:lnTo>
                <a:lnTo>
                  <a:pt x="3311" y="1820"/>
                </a:lnTo>
                <a:lnTo>
                  <a:pt x="3292" y="1807"/>
                </a:lnTo>
                <a:lnTo>
                  <a:pt x="3272" y="1792"/>
                </a:lnTo>
                <a:lnTo>
                  <a:pt x="3232" y="1764"/>
                </a:lnTo>
                <a:lnTo>
                  <a:pt x="3190" y="1738"/>
                </a:lnTo>
                <a:lnTo>
                  <a:pt x="3169" y="1724"/>
                </a:lnTo>
                <a:lnTo>
                  <a:pt x="3148" y="1712"/>
                </a:lnTo>
                <a:lnTo>
                  <a:pt x="3102" y="1688"/>
                </a:lnTo>
                <a:lnTo>
                  <a:pt x="3079" y="1676"/>
                </a:lnTo>
                <a:lnTo>
                  <a:pt x="3055" y="1664"/>
                </a:lnTo>
                <a:lnTo>
                  <a:pt x="3031" y="1654"/>
                </a:lnTo>
                <a:lnTo>
                  <a:pt x="3006" y="1643"/>
                </a:lnTo>
                <a:lnTo>
                  <a:pt x="2981" y="1633"/>
                </a:lnTo>
                <a:lnTo>
                  <a:pt x="2954" y="1625"/>
                </a:lnTo>
                <a:lnTo>
                  <a:pt x="2928" y="1616"/>
                </a:lnTo>
                <a:lnTo>
                  <a:pt x="2901" y="1608"/>
                </a:lnTo>
                <a:lnTo>
                  <a:pt x="2872" y="1600"/>
                </a:lnTo>
                <a:lnTo>
                  <a:pt x="2844" y="1594"/>
                </a:lnTo>
                <a:lnTo>
                  <a:pt x="2815" y="1588"/>
                </a:lnTo>
                <a:lnTo>
                  <a:pt x="2784" y="1582"/>
                </a:lnTo>
                <a:lnTo>
                  <a:pt x="2753" y="1578"/>
                </a:lnTo>
                <a:lnTo>
                  <a:pt x="2721" y="1574"/>
                </a:lnTo>
                <a:lnTo>
                  <a:pt x="2689" y="1571"/>
                </a:lnTo>
                <a:lnTo>
                  <a:pt x="2656" y="1568"/>
                </a:lnTo>
                <a:lnTo>
                  <a:pt x="2621" y="1567"/>
                </a:lnTo>
                <a:lnTo>
                  <a:pt x="2586" y="1567"/>
                </a:lnTo>
                <a:lnTo>
                  <a:pt x="2554" y="1567"/>
                </a:lnTo>
                <a:lnTo>
                  <a:pt x="2523" y="1570"/>
                </a:lnTo>
                <a:lnTo>
                  <a:pt x="2492" y="1573"/>
                </a:lnTo>
                <a:lnTo>
                  <a:pt x="2477" y="1574"/>
                </a:lnTo>
                <a:lnTo>
                  <a:pt x="2461" y="1576"/>
                </a:lnTo>
                <a:lnTo>
                  <a:pt x="2431" y="1581"/>
                </a:lnTo>
                <a:lnTo>
                  <a:pt x="2402" y="1588"/>
                </a:lnTo>
                <a:lnTo>
                  <a:pt x="2375" y="1594"/>
                </a:lnTo>
                <a:lnTo>
                  <a:pt x="2347" y="1601"/>
                </a:lnTo>
                <a:lnTo>
                  <a:pt x="2321" y="1610"/>
                </a:lnTo>
                <a:lnTo>
                  <a:pt x="2295" y="1619"/>
                </a:lnTo>
                <a:lnTo>
                  <a:pt x="2271" y="1629"/>
                </a:lnTo>
                <a:lnTo>
                  <a:pt x="2247" y="1640"/>
                </a:lnTo>
                <a:lnTo>
                  <a:pt x="2225" y="1650"/>
                </a:lnTo>
                <a:lnTo>
                  <a:pt x="2204" y="1661"/>
                </a:lnTo>
                <a:lnTo>
                  <a:pt x="2185" y="1673"/>
                </a:lnTo>
                <a:lnTo>
                  <a:pt x="2165" y="1684"/>
                </a:lnTo>
                <a:lnTo>
                  <a:pt x="2186" y="1686"/>
                </a:lnTo>
                <a:lnTo>
                  <a:pt x="2205" y="1690"/>
                </a:lnTo>
                <a:lnTo>
                  <a:pt x="2223" y="1694"/>
                </a:lnTo>
                <a:lnTo>
                  <a:pt x="2242" y="1697"/>
                </a:lnTo>
                <a:lnTo>
                  <a:pt x="2259" y="1701"/>
                </a:lnTo>
                <a:lnTo>
                  <a:pt x="2277" y="1707"/>
                </a:lnTo>
                <a:lnTo>
                  <a:pt x="2294" y="1712"/>
                </a:lnTo>
                <a:lnTo>
                  <a:pt x="2310" y="1717"/>
                </a:lnTo>
                <a:lnTo>
                  <a:pt x="2327" y="1723"/>
                </a:lnTo>
                <a:lnTo>
                  <a:pt x="2342" y="1729"/>
                </a:lnTo>
                <a:lnTo>
                  <a:pt x="2358" y="1736"/>
                </a:lnTo>
                <a:lnTo>
                  <a:pt x="2373" y="1743"/>
                </a:lnTo>
                <a:lnTo>
                  <a:pt x="2401" y="1758"/>
                </a:lnTo>
                <a:lnTo>
                  <a:pt x="2415" y="1766"/>
                </a:lnTo>
                <a:lnTo>
                  <a:pt x="2429" y="1775"/>
                </a:lnTo>
                <a:lnTo>
                  <a:pt x="2442" y="1783"/>
                </a:lnTo>
                <a:lnTo>
                  <a:pt x="2455" y="1792"/>
                </a:lnTo>
                <a:lnTo>
                  <a:pt x="2467" y="1801"/>
                </a:lnTo>
                <a:lnTo>
                  <a:pt x="2480" y="1811"/>
                </a:lnTo>
                <a:lnTo>
                  <a:pt x="2492" y="1820"/>
                </a:lnTo>
                <a:lnTo>
                  <a:pt x="2503" y="1830"/>
                </a:lnTo>
                <a:lnTo>
                  <a:pt x="2514" y="1841"/>
                </a:lnTo>
                <a:lnTo>
                  <a:pt x="2526" y="1851"/>
                </a:lnTo>
                <a:lnTo>
                  <a:pt x="2547" y="1873"/>
                </a:lnTo>
                <a:lnTo>
                  <a:pt x="2566" y="1896"/>
                </a:lnTo>
                <a:lnTo>
                  <a:pt x="2577" y="1908"/>
                </a:lnTo>
                <a:lnTo>
                  <a:pt x="2586" y="1919"/>
                </a:lnTo>
                <a:lnTo>
                  <a:pt x="2604" y="1944"/>
                </a:lnTo>
                <a:lnTo>
                  <a:pt x="2621" y="1969"/>
                </a:lnTo>
                <a:lnTo>
                  <a:pt x="2638" y="1996"/>
                </a:lnTo>
                <a:lnTo>
                  <a:pt x="2654" y="2022"/>
                </a:lnTo>
                <a:lnTo>
                  <a:pt x="2669" y="2049"/>
                </a:lnTo>
                <a:lnTo>
                  <a:pt x="2684" y="2077"/>
                </a:lnTo>
                <a:lnTo>
                  <a:pt x="2698" y="2105"/>
                </a:lnTo>
                <a:lnTo>
                  <a:pt x="2712" y="2134"/>
                </a:lnTo>
                <a:lnTo>
                  <a:pt x="2725" y="2163"/>
                </a:lnTo>
                <a:lnTo>
                  <a:pt x="2737" y="2193"/>
                </a:lnTo>
                <a:lnTo>
                  <a:pt x="2750" y="2221"/>
                </a:lnTo>
                <a:lnTo>
                  <a:pt x="2774" y="2281"/>
                </a:lnTo>
                <a:lnTo>
                  <a:pt x="2823" y="2400"/>
                </a:lnTo>
                <a:lnTo>
                  <a:pt x="2834" y="2423"/>
                </a:lnTo>
                <a:lnTo>
                  <a:pt x="2845" y="2446"/>
                </a:lnTo>
                <a:lnTo>
                  <a:pt x="2855" y="2468"/>
                </a:lnTo>
                <a:lnTo>
                  <a:pt x="2867" y="2489"/>
                </a:lnTo>
                <a:lnTo>
                  <a:pt x="2880" y="2509"/>
                </a:lnTo>
                <a:lnTo>
                  <a:pt x="2891" y="2530"/>
                </a:lnTo>
                <a:lnTo>
                  <a:pt x="2905" y="2550"/>
                </a:lnTo>
                <a:lnTo>
                  <a:pt x="2918" y="2569"/>
                </a:lnTo>
                <a:lnTo>
                  <a:pt x="2933" y="2587"/>
                </a:lnTo>
                <a:lnTo>
                  <a:pt x="2947" y="2605"/>
                </a:lnTo>
                <a:lnTo>
                  <a:pt x="2954" y="2614"/>
                </a:lnTo>
                <a:lnTo>
                  <a:pt x="2962" y="2622"/>
                </a:lnTo>
                <a:lnTo>
                  <a:pt x="2978" y="2639"/>
                </a:lnTo>
                <a:lnTo>
                  <a:pt x="2993" y="2656"/>
                </a:lnTo>
                <a:lnTo>
                  <a:pt x="3010" y="2671"/>
                </a:lnTo>
                <a:lnTo>
                  <a:pt x="3019" y="2680"/>
                </a:lnTo>
                <a:lnTo>
                  <a:pt x="3027" y="2687"/>
                </a:lnTo>
                <a:lnTo>
                  <a:pt x="3044" y="2702"/>
                </a:lnTo>
                <a:lnTo>
                  <a:pt x="3063" y="2716"/>
                </a:lnTo>
                <a:lnTo>
                  <a:pt x="3081" y="2730"/>
                </a:lnTo>
                <a:lnTo>
                  <a:pt x="3100" y="2742"/>
                </a:lnTo>
                <a:lnTo>
                  <a:pt x="3120" y="2755"/>
                </a:lnTo>
                <a:lnTo>
                  <a:pt x="3140" y="2768"/>
                </a:lnTo>
                <a:lnTo>
                  <a:pt x="3160" y="2780"/>
                </a:lnTo>
                <a:lnTo>
                  <a:pt x="3182" y="2791"/>
                </a:lnTo>
                <a:lnTo>
                  <a:pt x="3203" y="2802"/>
                </a:lnTo>
                <a:lnTo>
                  <a:pt x="3225" y="2811"/>
                </a:lnTo>
                <a:lnTo>
                  <a:pt x="3248" y="2822"/>
                </a:lnTo>
                <a:lnTo>
                  <a:pt x="3270" y="2832"/>
                </a:lnTo>
                <a:lnTo>
                  <a:pt x="3294" y="2840"/>
                </a:lnTo>
                <a:lnTo>
                  <a:pt x="3318" y="2849"/>
                </a:lnTo>
                <a:lnTo>
                  <a:pt x="3342" y="2857"/>
                </a:lnTo>
                <a:lnTo>
                  <a:pt x="3368" y="2865"/>
                </a:lnTo>
                <a:lnTo>
                  <a:pt x="3393" y="2872"/>
                </a:lnTo>
                <a:lnTo>
                  <a:pt x="3388" y="2875"/>
                </a:lnTo>
                <a:lnTo>
                  <a:pt x="3384" y="2877"/>
                </a:lnTo>
                <a:lnTo>
                  <a:pt x="3371" y="2884"/>
                </a:lnTo>
                <a:lnTo>
                  <a:pt x="3358" y="2889"/>
                </a:lnTo>
                <a:lnTo>
                  <a:pt x="3343" y="2894"/>
                </a:lnTo>
                <a:lnTo>
                  <a:pt x="3327" y="2900"/>
                </a:lnTo>
                <a:lnTo>
                  <a:pt x="3310" y="2905"/>
                </a:lnTo>
                <a:lnTo>
                  <a:pt x="3291" y="2910"/>
                </a:lnTo>
                <a:lnTo>
                  <a:pt x="3271" y="2915"/>
                </a:lnTo>
                <a:lnTo>
                  <a:pt x="3250" y="2920"/>
                </a:lnTo>
                <a:lnTo>
                  <a:pt x="3227" y="2923"/>
                </a:lnTo>
                <a:lnTo>
                  <a:pt x="3204" y="2927"/>
                </a:lnTo>
                <a:lnTo>
                  <a:pt x="3178" y="2930"/>
                </a:lnTo>
                <a:lnTo>
                  <a:pt x="3166" y="2932"/>
                </a:lnTo>
                <a:lnTo>
                  <a:pt x="3153" y="2933"/>
                </a:lnTo>
                <a:lnTo>
                  <a:pt x="3126" y="2935"/>
                </a:lnTo>
                <a:lnTo>
                  <a:pt x="3099" y="2936"/>
                </a:lnTo>
                <a:lnTo>
                  <a:pt x="3070" y="2936"/>
                </a:lnTo>
                <a:lnTo>
                  <a:pt x="3039" y="2936"/>
                </a:lnTo>
                <a:lnTo>
                  <a:pt x="3024" y="2935"/>
                </a:lnTo>
                <a:lnTo>
                  <a:pt x="3009" y="2934"/>
                </a:lnTo>
                <a:lnTo>
                  <a:pt x="2979" y="2932"/>
                </a:lnTo>
                <a:lnTo>
                  <a:pt x="2950" y="2928"/>
                </a:lnTo>
                <a:lnTo>
                  <a:pt x="2921" y="2924"/>
                </a:lnTo>
                <a:lnTo>
                  <a:pt x="2892" y="2919"/>
                </a:lnTo>
                <a:lnTo>
                  <a:pt x="2865" y="2912"/>
                </a:lnTo>
                <a:lnTo>
                  <a:pt x="2851" y="2908"/>
                </a:lnTo>
                <a:lnTo>
                  <a:pt x="2837" y="2905"/>
                </a:lnTo>
                <a:lnTo>
                  <a:pt x="2810" y="2896"/>
                </a:lnTo>
                <a:lnTo>
                  <a:pt x="2783" y="2888"/>
                </a:lnTo>
                <a:lnTo>
                  <a:pt x="2757" y="2878"/>
                </a:lnTo>
                <a:lnTo>
                  <a:pt x="2731" y="2868"/>
                </a:lnTo>
                <a:lnTo>
                  <a:pt x="2705" y="2856"/>
                </a:lnTo>
                <a:lnTo>
                  <a:pt x="2681" y="2844"/>
                </a:lnTo>
                <a:lnTo>
                  <a:pt x="2656" y="2831"/>
                </a:lnTo>
                <a:lnTo>
                  <a:pt x="2631" y="2818"/>
                </a:lnTo>
                <a:lnTo>
                  <a:pt x="2608" y="2803"/>
                </a:lnTo>
                <a:lnTo>
                  <a:pt x="2583" y="2788"/>
                </a:lnTo>
                <a:lnTo>
                  <a:pt x="2560" y="2772"/>
                </a:lnTo>
                <a:lnTo>
                  <a:pt x="2536" y="2756"/>
                </a:lnTo>
                <a:lnTo>
                  <a:pt x="2513" y="2738"/>
                </a:lnTo>
                <a:lnTo>
                  <a:pt x="2490" y="2721"/>
                </a:lnTo>
                <a:lnTo>
                  <a:pt x="2466" y="2703"/>
                </a:lnTo>
                <a:lnTo>
                  <a:pt x="2444" y="2684"/>
                </a:lnTo>
                <a:lnTo>
                  <a:pt x="2421" y="2664"/>
                </a:lnTo>
                <a:lnTo>
                  <a:pt x="2398" y="2644"/>
                </a:lnTo>
                <a:lnTo>
                  <a:pt x="2376" y="2623"/>
                </a:lnTo>
                <a:lnTo>
                  <a:pt x="2354" y="2602"/>
                </a:lnTo>
                <a:lnTo>
                  <a:pt x="2331" y="2581"/>
                </a:lnTo>
                <a:lnTo>
                  <a:pt x="2309" y="2558"/>
                </a:lnTo>
                <a:lnTo>
                  <a:pt x="2263" y="2514"/>
                </a:lnTo>
                <a:lnTo>
                  <a:pt x="2224" y="2473"/>
                </a:lnTo>
                <a:lnTo>
                  <a:pt x="2204" y="2453"/>
                </a:lnTo>
                <a:lnTo>
                  <a:pt x="2183" y="2433"/>
                </a:lnTo>
                <a:lnTo>
                  <a:pt x="2162" y="2413"/>
                </a:lnTo>
                <a:lnTo>
                  <a:pt x="2142" y="2394"/>
                </a:lnTo>
                <a:lnTo>
                  <a:pt x="2121" y="2374"/>
                </a:lnTo>
                <a:lnTo>
                  <a:pt x="2099" y="2355"/>
                </a:lnTo>
                <a:lnTo>
                  <a:pt x="2077" y="2337"/>
                </a:lnTo>
                <a:lnTo>
                  <a:pt x="2055" y="2319"/>
                </a:lnTo>
                <a:lnTo>
                  <a:pt x="2033" y="2301"/>
                </a:lnTo>
                <a:lnTo>
                  <a:pt x="2009" y="2284"/>
                </a:lnTo>
                <a:lnTo>
                  <a:pt x="1986" y="2267"/>
                </a:lnTo>
                <a:lnTo>
                  <a:pt x="1962" y="2251"/>
                </a:lnTo>
                <a:lnTo>
                  <a:pt x="1938" y="2235"/>
                </a:lnTo>
                <a:lnTo>
                  <a:pt x="1912" y="2220"/>
                </a:lnTo>
                <a:lnTo>
                  <a:pt x="1887" y="2206"/>
                </a:lnTo>
                <a:lnTo>
                  <a:pt x="1861" y="2193"/>
                </a:lnTo>
                <a:lnTo>
                  <a:pt x="1835" y="2179"/>
                </a:lnTo>
                <a:lnTo>
                  <a:pt x="1807" y="2167"/>
                </a:lnTo>
                <a:lnTo>
                  <a:pt x="1780" y="2155"/>
                </a:lnTo>
                <a:lnTo>
                  <a:pt x="1751" y="2145"/>
                </a:lnTo>
                <a:lnTo>
                  <a:pt x="1721" y="2135"/>
                </a:lnTo>
                <a:lnTo>
                  <a:pt x="1691" y="2126"/>
                </a:lnTo>
                <a:lnTo>
                  <a:pt x="1676" y="2121"/>
                </a:lnTo>
                <a:lnTo>
                  <a:pt x="1660" y="2118"/>
                </a:lnTo>
                <a:lnTo>
                  <a:pt x="1630" y="2111"/>
                </a:lnTo>
                <a:lnTo>
                  <a:pt x="1598" y="2104"/>
                </a:lnTo>
                <a:lnTo>
                  <a:pt x="1565" y="2100"/>
                </a:lnTo>
                <a:lnTo>
                  <a:pt x="1548" y="2098"/>
                </a:lnTo>
                <a:lnTo>
                  <a:pt x="1531" y="2096"/>
                </a:lnTo>
                <a:lnTo>
                  <a:pt x="1496" y="2093"/>
                </a:lnTo>
                <a:lnTo>
                  <a:pt x="1461" y="2091"/>
                </a:lnTo>
                <a:lnTo>
                  <a:pt x="1423" y="2091"/>
                </a:lnTo>
                <a:lnTo>
                  <a:pt x="1405" y="2091"/>
                </a:lnTo>
                <a:lnTo>
                  <a:pt x="1388" y="2092"/>
                </a:lnTo>
                <a:lnTo>
                  <a:pt x="1370" y="2092"/>
                </a:lnTo>
                <a:lnTo>
                  <a:pt x="1353" y="2093"/>
                </a:lnTo>
                <a:lnTo>
                  <a:pt x="1336" y="2095"/>
                </a:lnTo>
                <a:lnTo>
                  <a:pt x="1320" y="2096"/>
                </a:lnTo>
                <a:lnTo>
                  <a:pt x="1287" y="2100"/>
                </a:lnTo>
                <a:lnTo>
                  <a:pt x="1256" y="2105"/>
                </a:lnTo>
                <a:lnTo>
                  <a:pt x="1228" y="2112"/>
                </a:lnTo>
                <a:lnTo>
                  <a:pt x="1200" y="2118"/>
                </a:lnTo>
                <a:lnTo>
                  <a:pt x="1174" y="2126"/>
                </a:lnTo>
                <a:lnTo>
                  <a:pt x="1149" y="2133"/>
                </a:lnTo>
                <a:lnTo>
                  <a:pt x="1126" y="2140"/>
                </a:lnTo>
                <a:lnTo>
                  <a:pt x="1104" y="2149"/>
                </a:lnTo>
                <a:lnTo>
                  <a:pt x="1086" y="2156"/>
                </a:lnTo>
                <a:lnTo>
                  <a:pt x="1068" y="2165"/>
                </a:lnTo>
                <a:lnTo>
                  <a:pt x="1053" y="2172"/>
                </a:lnTo>
                <a:lnTo>
                  <a:pt x="1041" y="2180"/>
                </a:lnTo>
                <a:lnTo>
                  <a:pt x="1030" y="2186"/>
                </a:lnTo>
                <a:lnTo>
                  <a:pt x="1050" y="2190"/>
                </a:lnTo>
                <a:lnTo>
                  <a:pt x="1072" y="2194"/>
                </a:lnTo>
                <a:lnTo>
                  <a:pt x="1093" y="2199"/>
                </a:lnTo>
                <a:lnTo>
                  <a:pt x="1115" y="2203"/>
                </a:lnTo>
                <a:lnTo>
                  <a:pt x="1160" y="2216"/>
                </a:lnTo>
                <a:lnTo>
                  <a:pt x="1182" y="2222"/>
                </a:lnTo>
                <a:lnTo>
                  <a:pt x="1205" y="2230"/>
                </a:lnTo>
                <a:lnTo>
                  <a:pt x="1228" y="2238"/>
                </a:lnTo>
                <a:lnTo>
                  <a:pt x="1250" y="2247"/>
                </a:lnTo>
                <a:lnTo>
                  <a:pt x="1272" y="2255"/>
                </a:lnTo>
                <a:lnTo>
                  <a:pt x="1295" y="2265"/>
                </a:lnTo>
                <a:lnTo>
                  <a:pt x="1316" y="2276"/>
                </a:lnTo>
                <a:lnTo>
                  <a:pt x="1337" y="2286"/>
                </a:lnTo>
                <a:lnTo>
                  <a:pt x="1359" y="2298"/>
                </a:lnTo>
                <a:lnTo>
                  <a:pt x="1379" y="2310"/>
                </a:lnTo>
                <a:lnTo>
                  <a:pt x="1399" y="2322"/>
                </a:lnTo>
                <a:lnTo>
                  <a:pt x="1418" y="2335"/>
                </a:lnTo>
                <a:lnTo>
                  <a:pt x="1436" y="2349"/>
                </a:lnTo>
                <a:lnTo>
                  <a:pt x="1453" y="2363"/>
                </a:lnTo>
                <a:lnTo>
                  <a:pt x="1470" y="2378"/>
                </a:lnTo>
                <a:lnTo>
                  <a:pt x="1485" y="2392"/>
                </a:lnTo>
                <a:lnTo>
                  <a:pt x="1500" y="2408"/>
                </a:lnTo>
                <a:lnTo>
                  <a:pt x="1506" y="2417"/>
                </a:lnTo>
                <a:lnTo>
                  <a:pt x="1513" y="2425"/>
                </a:lnTo>
                <a:lnTo>
                  <a:pt x="1524" y="2442"/>
                </a:lnTo>
                <a:lnTo>
                  <a:pt x="1535" y="2461"/>
                </a:lnTo>
                <a:lnTo>
                  <a:pt x="1539" y="2469"/>
                </a:lnTo>
                <a:lnTo>
                  <a:pt x="1545" y="2479"/>
                </a:lnTo>
                <a:lnTo>
                  <a:pt x="1548" y="2488"/>
                </a:lnTo>
                <a:lnTo>
                  <a:pt x="1552" y="2498"/>
                </a:lnTo>
                <a:lnTo>
                  <a:pt x="1555" y="2507"/>
                </a:lnTo>
                <a:lnTo>
                  <a:pt x="1557" y="2517"/>
                </a:lnTo>
                <a:lnTo>
                  <a:pt x="1561" y="2526"/>
                </a:lnTo>
                <a:lnTo>
                  <a:pt x="1563" y="2537"/>
                </a:lnTo>
                <a:lnTo>
                  <a:pt x="1564" y="2547"/>
                </a:lnTo>
                <a:lnTo>
                  <a:pt x="1565" y="2557"/>
                </a:lnTo>
                <a:lnTo>
                  <a:pt x="1566" y="2568"/>
                </a:lnTo>
                <a:lnTo>
                  <a:pt x="1566" y="2579"/>
                </a:lnTo>
                <a:lnTo>
                  <a:pt x="1565" y="2597"/>
                </a:lnTo>
                <a:lnTo>
                  <a:pt x="1564" y="2614"/>
                </a:lnTo>
                <a:lnTo>
                  <a:pt x="1561" y="2631"/>
                </a:lnTo>
                <a:lnTo>
                  <a:pt x="1556" y="2646"/>
                </a:lnTo>
                <a:lnTo>
                  <a:pt x="1554" y="2653"/>
                </a:lnTo>
                <a:lnTo>
                  <a:pt x="1551" y="2660"/>
                </a:lnTo>
                <a:lnTo>
                  <a:pt x="1548" y="2668"/>
                </a:lnTo>
                <a:lnTo>
                  <a:pt x="1545" y="2675"/>
                </a:lnTo>
                <a:lnTo>
                  <a:pt x="1537" y="2688"/>
                </a:lnTo>
                <a:lnTo>
                  <a:pt x="1530" y="2701"/>
                </a:lnTo>
                <a:lnTo>
                  <a:pt x="1520" y="2711"/>
                </a:lnTo>
                <a:lnTo>
                  <a:pt x="1516" y="2717"/>
                </a:lnTo>
                <a:lnTo>
                  <a:pt x="1511" y="2722"/>
                </a:lnTo>
                <a:lnTo>
                  <a:pt x="1500" y="2732"/>
                </a:lnTo>
                <a:lnTo>
                  <a:pt x="1488" y="2740"/>
                </a:lnTo>
                <a:lnTo>
                  <a:pt x="1475" y="2748"/>
                </a:lnTo>
                <a:lnTo>
                  <a:pt x="1463" y="2754"/>
                </a:lnTo>
                <a:lnTo>
                  <a:pt x="1450" y="2759"/>
                </a:lnTo>
                <a:lnTo>
                  <a:pt x="1435" y="2764"/>
                </a:lnTo>
                <a:lnTo>
                  <a:pt x="1429" y="2766"/>
                </a:lnTo>
                <a:lnTo>
                  <a:pt x="1421" y="2767"/>
                </a:lnTo>
                <a:lnTo>
                  <a:pt x="1406" y="2769"/>
                </a:lnTo>
                <a:lnTo>
                  <a:pt x="1390" y="2770"/>
                </a:lnTo>
                <a:lnTo>
                  <a:pt x="1374" y="2769"/>
                </a:lnTo>
                <a:lnTo>
                  <a:pt x="1359" y="2768"/>
                </a:lnTo>
                <a:lnTo>
                  <a:pt x="1350" y="2767"/>
                </a:lnTo>
                <a:lnTo>
                  <a:pt x="1342" y="2765"/>
                </a:lnTo>
                <a:lnTo>
                  <a:pt x="1334" y="2762"/>
                </a:lnTo>
                <a:lnTo>
                  <a:pt x="1326" y="2760"/>
                </a:lnTo>
                <a:lnTo>
                  <a:pt x="1309" y="2755"/>
                </a:lnTo>
                <a:lnTo>
                  <a:pt x="1292" y="2749"/>
                </a:lnTo>
                <a:lnTo>
                  <a:pt x="1275" y="2740"/>
                </a:lnTo>
                <a:lnTo>
                  <a:pt x="1258" y="2731"/>
                </a:lnTo>
                <a:lnTo>
                  <a:pt x="1239" y="2720"/>
                </a:lnTo>
                <a:lnTo>
                  <a:pt x="1222" y="2707"/>
                </a:lnTo>
                <a:lnTo>
                  <a:pt x="1205" y="2693"/>
                </a:lnTo>
                <a:lnTo>
                  <a:pt x="1197" y="2686"/>
                </a:lnTo>
                <a:lnTo>
                  <a:pt x="1188" y="2678"/>
                </a:lnTo>
                <a:lnTo>
                  <a:pt x="1173" y="2661"/>
                </a:lnTo>
                <a:lnTo>
                  <a:pt x="1153" y="2642"/>
                </a:lnTo>
                <a:lnTo>
                  <a:pt x="1134" y="2623"/>
                </a:lnTo>
                <a:lnTo>
                  <a:pt x="1114" y="2604"/>
                </a:lnTo>
                <a:lnTo>
                  <a:pt x="1095" y="2586"/>
                </a:lnTo>
                <a:lnTo>
                  <a:pt x="1074" y="2568"/>
                </a:lnTo>
                <a:lnTo>
                  <a:pt x="1052" y="2551"/>
                </a:lnTo>
                <a:lnTo>
                  <a:pt x="1031" y="2533"/>
                </a:lnTo>
                <a:lnTo>
                  <a:pt x="1010" y="2517"/>
                </a:lnTo>
                <a:lnTo>
                  <a:pt x="988" y="2500"/>
                </a:lnTo>
                <a:lnTo>
                  <a:pt x="965" y="2484"/>
                </a:lnTo>
                <a:lnTo>
                  <a:pt x="942" y="2469"/>
                </a:lnTo>
                <a:lnTo>
                  <a:pt x="918" y="2454"/>
                </a:lnTo>
                <a:lnTo>
                  <a:pt x="895" y="2440"/>
                </a:lnTo>
                <a:lnTo>
                  <a:pt x="871" y="2427"/>
                </a:lnTo>
                <a:lnTo>
                  <a:pt x="846" y="2413"/>
                </a:lnTo>
                <a:lnTo>
                  <a:pt x="821" y="2400"/>
                </a:lnTo>
                <a:lnTo>
                  <a:pt x="796" y="2388"/>
                </a:lnTo>
                <a:lnTo>
                  <a:pt x="771" y="2378"/>
                </a:lnTo>
                <a:lnTo>
                  <a:pt x="744" y="2366"/>
                </a:lnTo>
                <a:lnTo>
                  <a:pt x="719" y="2356"/>
                </a:lnTo>
                <a:lnTo>
                  <a:pt x="692" y="2347"/>
                </a:lnTo>
                <a:lnTo>
                  <a:pt x="664" y="2338"/>
                </a:lnTo>
                <a:lnTo>
                  <a:pt x="638" y="2331"/>
                </a:lnTo>
                <a:lnTo>
                  <a:pt x="610" y="2323"/>
                </a:lnTo>
                <a:lnTo>
                  <a:pt x="583" y="2317"/>
                </a:lnTo>
                <a:lnTo>
                  <a:pt x="569" y="2314"/>
                </a:lnTo>
                <a:lnTo>
                  <a:pt x="554" y="2312"/>
                </a:lnTo>
                <a:lnTo>
                  <a:pt x="540" y="2308"/>
                </a:lnTo>
                <a:lnTo>
                  <a:pt x="526" y="2306"/>
                </a:lnTo>
                <a:lnTo>
                  <a:pt x="497" y="2303"/>
                </a:lnTo>
                <a:lnTo>
                  <a:pt x="469" y="2300"/>
                </a:lnTo>
                <a:lnTo>
                  <a:pt x="439" y="2297"/>
                </a:lnTo>
                <a:lnTo>
                  <a:pt x="410" y="2296"/>
                </a:lnTo>
                <a:lnTo>
                  <a:pt x="381" y="2296"/>
                </a:lnTo>
                <a:lnTo>
                  <a:pt x="351" y="2296"/>
                </a:lnTo>
                <a:lnTo>
                  <a:pt x="322" y="2298"/>
                </a:lnTo>
                <a:lnTo>
                  <a:pt x="292" y="2300"/>
                </a:lnTo>
                <a:lnTo>
                  <a:pt x="264" y="2304"/>
                </a:lnTo>
                <a:lnTo>
                  <a:pt x="250" y="2306"/>
                </a:lnTo>
                <a:lnTo>
                  <a:pt x="236" y="2310"/>
                </a:lnTo>
                <a:lnTo>
                  <a:pt x="208" y="2315"/>
                </a:lnTo>
                <a:lnTo>
                  <a:pt x="182" y="2321"/>
                </a:lnTo>
                <a:lnTo>
                  <a:pt x="156" y="2329"/>
                </a:lnTo>
                <a:lnTo>
                  <a:pt x="132" y="2336"/>
                </a:lnTo>
                <a:lnTo>
                  <a:pt x="108" y="2346"/>
                </a:lnTo>
                <a:lnTo>
                  <a:pt x="97" y="2350"/>
                </a:lnTo>
                <a:lnTo>
                  <a:pt x="86" y="2355"/>
                </a:lnTo>
                <a:lnTo>
                  <a:pt x="66" y="2365"/>
                </a:lnTo>
                <a:lnTo>
                  <a:pt x="47" y="2375"/>
                </a:lnTo>
                <a:lnTo>
                  <a:pt x="29" y="2387"/>
                </a:lnTo>
                <a:lnTo>
                  <a:pt x="21" y="2392"/>
                </a:lnTo>
                <a:lnTo>
                  <a:pt x="14" y="2398"/>
                </a:lnTo>
                <a:lnTo>
                  <a:pt x="0" y="2411"/>
                </a:lnTo>
                <a:lnTo>
                  <a:pt x="35" y="2415"/>
                </a:lnTo>
                <a:lnTo>
                  <a:pt x="69" y="2421"/>
                </a:lnTo>
                <a:lnTo>
                  <a:pt x="102" y="2428"/>
                </a:lnTo>
                <a:lnTo>
                  <a:pt x="134" y="2436"/>
                </a:lnTo>
                <a:lnTo>
                  <a:pt x="150" y="2440"/>
                </a:lnTo>
                <a:lnTo>
                  <a:pt x="166" y="2446"/>
                </a:lnTo>
                <a:lnTo>
                  <a:pt x="197" y="2456"/>
                </a:lnTo>
                <a:lnTo>
                  <a:pt x="212" y="2462"/>
                </a:lnTo>
                <a:lnTo>
                  <a:pt x="226" y="2468"/>
                </a:lnTo>
                <a:lnTo>
                  <a:pt x="241" y="2474"/>
                </a:lnTo>
                <a:lnTo>
                  <a:pt x="256" y="2482"/>
                </a:lnTo>
                <a:lnTo>
                  <a:pt x="270" y="2488"/>
                </a:lnTo>
                <a:lnTo>
                  <a:pt x="285" y="2496"/>
                </a:lnTo>
                <a:lnTo>
                  <a:pt x="299" y="2504"/>
                </a:lnTo>
                <a:lnTo>
                  <a:pt x="313" y="2512"/>
                </a:lnTo>
                <a:lnTo>
                  <a:pt x="326" y="2520"/>
                </a:lnTo>
                <a:lnTo>
                  <a:pt x="340" y="2530"/>
                </a:lnTo>
                <a:lnTo>
                  <a:pt x="354" y="2538"/>
                </a:lnTo>
                <a:lnTo>
                  <a:pt x="367" y="2548"/>
                </a:lnTo>
                <a:lnTo>
                  <a:pt x="393" y="2568"/>
                </a:lnTo>
                <a:lnTo>
                  <a:pt x="419" y="2589"/>
                </a:lnTo>
                <a:lnTo>
                  <a:pt x="432" y="2601"/>
                </a:lnTo>
                <a:lnTo>
                  <a:pt x="444" y="2612"/>
                </a:lnTo>
                <a:lnTo>
                  <a:pt x="457" y="2624"/>
                </a:lnTo>
                <a:lnTo>
                  <a:pt x="470" y="2636"/>
                </a:lnTo>
                <a:lnTo>
                  <a:pt x="482" y="2649"/>
                </a:lnTo>
                <a:lnTo>
                  <a:pt x="494" y="2661"/>
                </a:lnTo>
                <a:lnTo>
                  <a:pt x="518" y="2689"/>
                </a:lnTo>
                <a:lnTo>
                  <a:pt x="530" y="2703"/>
                </a:lnTo>
                <a:lnTo>
                  <a:pt x="542" y="2718"/>
                </a:lnTo>
                <a:lnTo>
                  <a:pt x="566" y="2748"/>
                </a:lnTo>
                <a:lnTo>
                  <a:pt x="589" y="2780"/>
                </a:lnTo>
                <a:lnTo>
                  <a:pt x="611" y="2812"/>
                </a:lnTo>
                <a:lnTo>
                  <a:pt x="634" y="2848"/>
                </a:lnTo>
                <a:lnTo>
                  <a:pt x="656" y="2884"/>
                </a:lnTo>
                <a:lnTo>
                  <a:pt x="678" y="2922"/>
                </a:lnTo>
                <a:lnTo>
                  <a:pt x="701" y="2961"/>
                </a:lnTo>
                <a:lnTo>
                  <a:pt x="723" y="3003"/>
                </a:lnTo>
                <a:lnTo>
                  <a:pt x="744" y="3045"/>
                </a:lnTo>
                <a:lnTo>
                  <a:pt x="766" y="3090"/>
                </a:lnTo>
                <a:lnTo>
                  <a:pt x="788" y="3136"/>
                </a:lnTo>
                <a:lnTo>
                  <a:pt x="810" y="3184"/>
                </a:lnTo>
                <a:lnTo>
                  <a:pt x="831" y="3234"/>
                </a:lnTo>
                <a:lnTo>
                  <a:pt x="857" y="3290"/>
                </a:lnTo>
                <a:lnTo>
                  <a:pt x="871" y="3319"/>
                </a:lnTo>
                <a:lnTo>
                  <a:pt x="883" y="3346"/>
                </a:lnTo>
                <a:lnTo>
                  <a:pt x="898" y="3374"/>
                </a:lnTo>
                <a:lnTo>
                  <a:pt x="913" y="3402"/>
                </a:lnTo>
                <a:lnTo>
                  <a:pt x="928" y="3428"/>
                </a:lnTo>
                <a:lnTo>
                  <a:pt x="944" y="3455"/>
                </a:lnTo>
                <a:lnTo>
                  <a:pt x="961" y="3480"/>
                </a:lnTo>
                <a:lnTo>
                  <a:pt x="978" y="3506"/>
                </a:lnTo>
                <a:lnTo>
                  <a:pt x="996" y="3530"/>
                </a:lnTo>
                <a:lnTo>
                  <a:pt x="1015" y="3555"/>
                </a:lnTo>
                <a:lnTo>
                  <a:pt x="1034" y="3578"/>
                </a:lnTo>
                <a:lnTo>
                  <a:pt x="1056" y="3600"/>
                </a:lnTo>
                <a:lnTo>
                  <a:pt x="1066" y="3612"/>
                </a:lnTo>
                <a:lnTo>
                  <a:pt x="1077" y="3623"/>
                </a:lnTo>
                <a:lnTo>
                  <a:pt x="1099" y="3644"/>
                </a:lnTo>
                <a:lnTo>
                  <a:pt x="1123" y="3664"/>
                </a:lnTo>
                <a:lnTo>
                  <a:pt x="1147" y="3683"/>
                </a:lnTo>
                <a:lnTo>
                  <a:pt x="1160" y="3693"/>
                </a:lnTo>
                <a:lnTo>
                  <a:pt x="1173" y="3701"/>
                </a:lnTo>
                <a:lnTo>
                  <a:pt x="1199" y="3719"/>
                </a:lnTo>
                <a:lnTo>
                  <a:pt x="1213" y="3728"/>
                </a:lnTo>
                <a:lnTo>
                  <a:pt x="1227" y="3735"/>
                </a:lnTo>
                <a:lnTo>
                  <a:pt x="1241" y="3743"/>
                </a:lnTo>
                <a:lnTo>
                  <a:pt x="1255" y="3750"/>
                </a:lnTo>
                <a:lnTo>
                  <a:pt x="1286" y="3764"/>
                </a:lnTo>
                <a:lnTo>
                  <a:pt x="1301" y="3772"/>
                </a:lnTo>
                <a:lnTo>
                  <a:pt x="1317" y="3778"/>
                </a:lnTo>
                <a:lnTo>
                  <a:pt x="1334" y="3783"/>
                </a:lnTo>
                <a:lnTo>
                  <a:pt x="1350" y="3789"/>
                </a:lnTo>
                <a:lnTo>
                  <a:pt x="1367" y="3794"/>
                </a:lnTo>
                <a:lnTo>
                  <a:pt x="1385" y="3799"/>
                </a:lnTo>
                <a:lnTo>
                  <a:pt x="1402" y="3803"/>
                </a:lnTo>
                <a:lnTo>
                  <a:pt x="1420" y="3808"/>
                </a:lnTo>
                <a:lnTo>
                  <a:pt x="1438" y="3812"/>
                </a:lnTo>
                <a:lnTo>
                  <a:pt x="1457" y="3815"/>
                </a:lnTo>
                <a:lnTo>
                  <a:pt x="1496" y="3822"/>
                </a:lnTo>
                <a:lnTo>
                  <a:pt x="1516" y="3824"/>
                </a:lnTo>
                <a:lnTo>
                  <a:pt x="1536" y="3826"/>
                </a:lnTo>
                <a:lnTo>
                  <a:pt x="1556" y="3828"/>
                </a:lnTo>
                <a:lnTo>
                  <a:pt x="1578" y="3829"/>
                </a:lnTo>
                <a:lnTo>
                  <a:pt x="1599" y="3830"/>
                </a:lnTo>
                <a:lnTo>
                  <a:pt x="1621" y="3830"/>
                </a:lnTo>
                <a:lnTo>
                  <a:pt x="1641" y="3830"/>
                </a:lnTo>
                <a:lnTo>
                  <a:pt x="1663" y="3830"/>
                </a:lnTo>
                <a:lnTo>
                  <a:pt x="1684" y="3828"/>
                </a:lnTo>
                <a:lnTo>
                  <a:pt x="1705" y="3827"/>
                </a:lnTo>
                <a:lnTo>
                  <a:pt x="1750" y="3823"/>
                </a:lnTo>
                <a:lnTo>
                  <a:pt x="1795" y="3818"/>
                </a:lnTo>
                <a:lnTo>
                  <a:pt x="1842" y="3813"/>
                </a:lnTo>
                <a:lnTo>
                  <a:pt x="1889" y="3809"/>
                </a:lnTo>
                <a:lnTo>
                  <a:pt x="1936" y="3806"/>
                </a:lnTo>
                <a:lnTo>
                  <a:pt x="1984" y="3802"/>
                </a:lnTo>
                <a:lnTo>
                  <a:pt x="2007" y="3802"/>
                </a:lnTo>
                <a:lnTo>
                  <a:pt x="2030" y="3802"/>
                </a:lnTo>
                <a:lnTo>
                  <a:pt x="2053" y="3803"/>
                </a:lnTo>
                <a:lnTo>
                  <a:pt x="2076" y="3804"/>
                </a:lnTo>
                <a:lnTo>
                  <a:pt x="2098" y="3807"/>
                </a:lnTo>
                <a:lnTo>
                  <a:pt x="2121" y="3810"/>
                </a:lnTo>
                <a:lnTo>
                  <a:pt x="2143" y="3814"/>
                </a:lnTo>
                <a:lnTo>
                  <a:pt x="2164" y="3819"/>
                </a:lnTo>
                <a:lnTo>
                  <a:pt x="2175" y="3822"/>
                </a:lnTo>
                <a:lnTo>
                  <a:pt x="2186" y="3825"/>
                </a:lnTo>
                <a:lnTo>
                  <a:pt x="2207" y="3832"/>
                </a:lnTo>
                <a:lnTo>
                  <a:pt x="2227" y="3841"/>
                </a:lnTo>
                <a:lnTo>
                  <a:pt x="2237" y="3845"/>
                </a:lnTo>
                <a:lnTo>
                  <a:pt x="2246" y="3850"/>
                </a:lnTo>
                <a:lnTo>
                  <a:pt x="2256" y="3856"/>
                </a:lnTo>
                <a:lnTo>
                  <a:pt x="2265" y="3861"/>
                </a:lnTo>
                <a:lnTo>
                  <a:pt x="2283" y="3874"/>
                </a:lnTo>
                <a:lnTo>
                  <a:pt x="2293" y="3880"/>
                </a:lnTo>
                <a:lnTo>
                  <a:pt x="2301" y="3887"/>
                </a:lnTo>
                <a:lnTo>
                  <a:pt x="2310" y="3895"/>
                </a:lnTo>
                <a:lnTo>
                  <a:pt x="2318" y="3902"/>
                </a:lnTo>
                <a:lnTo>
                  <a:pt x="2327" y="3910"/>
                </a:lnTo>
                <a:lnTo>
                  <a:pt x="2334" y="3917"/>
                </a:lnTo>
                <a:lnTo>
                  <a:pt x="2341" y="3926"/>
                </a:lnTo>
                <a:lnTo>
                  <a:pt x="2348" y="3933"/>
                </a:lnTo>
                <a:lnTo>
                  <a:pt x="2361" y="3949"/>
                </a:lnTo>
                <a:lnTo>
                  <a:pt x="2373" y="3965"/>
                </a:lnTo>
                <a:lnTo>
                  <a:pt x="2383" y="3982"/>
                </a:lnTo>
                <a:lnTo>
                  <a:pt x="2393" y="3998"/>
                </a:lnTo>
                <a:lnTo>
                  <a:pt x="2401" y="4015"/>
                </a:lnTo>
                <a:lnTo>
                  <a:pt x="2409" y="4032"/>
                </a:lnTo>
                <a:lnTo>
                  <a:pt x="2416" y="4049"/>
                </a:lnTo>
                <a:lnTo>
                  <a:pt x="2422" y="4066"/>
                </a:lnTo>
                <a:lnTo>
                  <a:pt x="2428" y="4084"/>
                </a:lnTo>
                <a:lnTo>
                  <a:pt x="2432" y="4101"/>
                </a:lnTo>
                <a:lnTo>
                  <a:pt x="2438" y="4119"/>
                </a:lnTo>
                <a:lnTo>
                  <a:pt x="2441" y="4137"/>
                </a:lnTo>
                <a:lnTo>
                  <a:pt x="2448" y="4172"/>
                </a:lnTo>
                <a:lnTo>
                  <a:pt x="2453" y="4209"/>
                </a:lnTo>
                <a:lnTo>
                  <a:pt x="2459" y="4244"/>
                </a:lnTo>
                <a:lnTo>
                  <a:pt x="2464" y="4280"/>
                </a:lnTo>
                <a:lnTo>
                  <a:pt x="2469" y="4315"/>
                </a:lnTo>
                <a:lnTo>
                  <a:pt x="2477" y="4350"/>
                </a:lnTo>
                <a:lnTo>
                  <a:pt x="2481" y="4367"/>
                </a:lnTo>
                <a:lnTo>
                  <a:pt x="2485" y="4384"/>
                </a:lnTo>
                <a:lnTo>
                  <a:pt x="2490" y="4401"/>
                </a:lnTo>
                <a:lnTo>
                  <a:pt x="2495" y="4417"/>
                </a:lnTo>
                <a:lnTo>
                  <a:pt x="2501" y="4434"/>
                </a:lnTo>
                <a:lnTo>
                  <a:pt x="2509" y="4450"/>
                </a:lnTo>
                <a:lnTo>
                  <a:pt x="2518" y="4470"/>
                </a:lnTo>
                <a:lnTo>
                  <a:pt x="2528" y="4489"/>
                </a:lnTo>
                <a:lnTo>
                  <a:pt x="2538" y="4508"/>
                </a:lnTo>
                <a:lnTo>
                  <a:pt x="2550" y="4526"/>
                </a:lnTo>
                <a:lnTo>
                  <a:pt x="2562" y="4545"/>
                </a:lnTo>
                <a:lnTo>
                  <a:pt x="2575" y="4562"/>
                </a:lnTo>
                <a:lnTo>
                  <a:pt x="2588" y="4577"/>
                </a:lnTo>
                <a:lnTo>
                  <a:pt x="2602" y="4593"/>
                </a:lnTo>
                <a:lnTo>
                  <a:pt x="2617" y="4608"/>
                </a:lnTo>
                <a:lnTo>
                  <a:pt x="2633" y="4623"/>
                </a:lnTo>
                <a:lnTo>
                  <a:pt x="2649" y="4637"/>
                </a:lnTo>
                <a:lnTo>
                  <a:pt x="2667" y="4651"/>
                </a:lnTo>
                <a:lnTo>
                  <a:pt x="2684" y="4664"/>
                </a:lnTo>
                <a:lnTo>
                  <a:pt x="2703" y="4676"/>
                </a:lnTo>
                <a:lnTo>
                  <a:pt x="2723" y="4688"/>
                </a:lnTo>
                <a:lnTo>
                  <a:pt x="2744" y="4699"/>
                </a:lnTo>
                <a:lnTo>
                  <a:pt x="2765" y="4709"/>
                </a:lnTo>
                <a:lnTo>
                  <a:pt x="2787" y="4719"/>
                </a:lnTo>
                <a:lnTo>
                  <a:pt x="2811" y="4728"/>
                </a:lnTo>
                <a:lnTo>
                  <a:pt x="2835" y="4737"/>
                </a:lnTo>
                <a:lnTo>
                  <a:pt x="2860" y="4745"/>
                </a:lnTo>
                <a:lnTo>
                  <a:pt x="2886" y="4753"/>
                </a:lnTo>
                <a:lnTo>
                  <a:pt x="2913" y="4760"/>
                </a:lnTo>
                <a:lnTo>
                  <a:pt x="2941" y="4767"/>
                </a:lnTo>
                <a:lnTo>
                  <a:pt x="2970" y="4773"/>
                </a:lnTo>
                <a:lnTo>
                  <a:pt x="3000" y="4778"/>
                </a:lnTo>
                <a:lnTo>
                  <a:pt x="3015" y="4781"/>
                </a:lnTo>
                <a:lnTo>
                  <a:pt x="3031" y="4784"/>
                </a:lnTo>
                <a:lnTo>
                  <a:pt x="3063" y="4788"/>
                </a:lnTo>
                <a:lnTo>
                  <a:pt x="3097" y="4791"/>
                </a:lnTo>
                <a:lnTo>
                  <a:pt x="3114" y="4793"/>
                </a:lnTo>
                <a:lnTo>
                  <a:pt x="3131" y="4794"/>
                </a:lnTo>
                <a:lnTo>
                  <a:pt x="3166" y="4798"/>
                </a:lnTo>
                <a:lnTo>
                  <a:pt x="3202" y="4800"/>
                </a:lnTo>
                <a:lnTo>
                  <a:pt x="3186" y="4812"/>
                </a:lnTo>
                <a:lnTo>
                  <a:pt x="3170" y="4824"/>
                </a:lnTo>
                <a:lnTo>
                  <a:pt x="3153" y="4836"/>
                </a:lnTo>
                <a:lnTo>
                  <a:pt x="3136" y="4846"/>
                </a:lnTo>
                <a:lnTo>
                  <a:pt x="3118" y="4856"/>
                </a:lnTo>
                <a:lnTo>
                  <a:pt x="3099" y="4866"/>
                </a:lnTo>
                <a:lnTo>
                  <a:pt x="3080" y="4874"/>
                </a:lnTo>
                <a:lnTo>
                  <a:pt x="3059" y="4883"/>
                </a:lnTo>
                <a:lnTo>
                  <a:pt x="3039" y="4890"/>
                </a:lnTo>
                <a:lnTo>
                  <a:pt x="3019" y="4898"/>
                </a:lnTo>
                <a:lnTo>
                  <a:pt x="2998" y="4904"/>
                </a:lnTo>
                <a:lnTo>
                  <a:pt x="2976" y="4909"/>
                </a:lnTo>
                <a:lnTo>
                  <a:pt x="2954" y="4916"/>
                </a:lnTo>
                <a:lnTo>
                  <a:pt x="2932" y="4920"/>
                </a:lnTo>
                <a:lnTo>
                  <a:pt x="2909" y="4924"/>
                </a:lnTo>
                <a:lnTo>
                  <a:pt x="2886" y="4928"/>
                </a:lnTo>
                <a:lnTo>
                  <a:pt x="2863" y="4932"/>
                </a:lnTo>
                <a:lnTo>
                  <a:pt x="2839" y="4934"/>
                </a:lnTo>
                <a:lnTo>
                  <a:pt x="2816" y="4936"/>
                </a:lnTo>
                <a:lnTo>
                  <a:pt x="2791" y="4938"/>
                </a:lnTo>
                <a:lnTo>
                  <a:pt x="2767" y="4939"/>
                </a:lnTo>
                <a:lnTo>
                  <a:pt x="2743" y="4940"/>
                </a:lnTo>
                <a:lnTo>
                  <a:pt x="2693" y="4940"/>
                </a:lnTo>
                <a:lnTo>
                  <a:pt x="2668" y="4939"/>
                </a:lnTo>
                <a:lnTo>
                  <a:pt x="2643" y="4938"/>
                </a:lnTo>
                <a:lnTo>
                  <a:pt x="2618" y="4937"/>
                </a:lnTo>
                <a:lnTo>
                  <a:pt x="2593" y="4935"/>
                </a:lnTo>
                <a:lnTo>
                  <a:pt x="2567" y="4933"/>
                </a:lnTo>
                <a:lnTo>
                  <a:pt x="2542" y="4929"/>
                </a:lnTo>
                <a:lnTo>
                  <a:pt x="2491" y="4922"/>
                </a:lnTo>
                <a:lnTo>
                  <a:pt x="2441" y="4913"/>
                </a:lnTo>
                <a:lnTo>
                  <a:pt x="2391" y="4904"/>
                </a:lnTo>
                <a:lnTo>
                  <a:pt x="2365" y="4898"/>
                </a:lnTo>
                <a:lnTo>
                  <a:pt x="2341" y="4892"/>
                </a:lnTo>
                <a:lnTo>
                  <a:pt x="2316" y="4885"/>
                </a:lnTo>
                <a:lnTo>
                  <a:pt x="2292" y="4878"/>
                </a:lnTo>
                <a:lnTo>
                  <a:pt x="2268" y="4871"/>
                </a:lnTo>
                <a:lnTo>
                  <a:pt x="2244" y="4864"/>
                </a:lnTo>
                <a:lnTo>
                  <a:pt x="2221" y="4856"/>
                </a:lnTo>
                <a:lnTo>
                  <a:pt x="2197" y="4849"/>
                </a:lnTo>
                <a:lnTo>
                  <a:pt x="2152" y="4831"/>
                </a:lnTo>
                <a:lnTo>
                  <a:pt x="2129" y="4822"/>
                </a:lnTo>
                <a:lnTo>
                  <a:pt x="2107" y="4812"/>
                </a:lnTo>
                <a:lnTo>
                  <a:pt x="2086" y="4803"/>
                </a:lnTo>
                <a:lnTo>
                  <a:pt x="2064" y="4793"/>
                </a:lnTo>
                <a:lnTo>
                  <a:pt x="2024" y="4772"/>
                </a:lnTo>
                <a:lnTo>
                  <a:pt x="2004" y="4761"/>
                </a:lnTo>
                <a:lnTo>
                  <a:pt x="1985" y="4751"/>
                </a:lnTo>
                <a:lnTo>
                  <a:pt x="1967" y="4740"/>
                </a:lnTo>
                <a:lnTo>
                  <a:pt x="1949" y="4728"/>
                </a:lnTo>
                <a:lnTo>
                  <a:pt x="1930" y="4717"/>
                </a:lnTo>
                <a:lnTo>
                  <a:pt x="1913" y="4705"/>
                </a:lnTo>
                <a:lnTo>
                  <a:pt x="1897" y="4692"/>
                </a:lnTo>
                <a:lnTo>
                  <a:pt x="1882" y="4681"/>
                </a:lnTo>
                <a:lnTo>
                  <a:pt x="1867" y="4668"/>
                </a:lnTo>
                <a:lnTo>
                  <a:pt x="1852" y="4655"/>
                </a:lnTo>
                <a:lnTo>
                  <a:pt x="1839" y="4642"/>
                </a:lnTo>
                <a:lnTo>
                  <a:pt x="1826" y="4630"/>
                </a:lnTo>
                <a:lnTo>
                  <a:pt x="1827" y="4663"/>
                </a:lnTo>
                <a:lnTo>
                  <a:pt x="1831" y="4694"/>
                </a:lnTo>
                <a:lnTo>
                  <a:pt x="1834" y="4727"/>
                </a:lnTo>
                <a:lnTo>
                  <a:pt x="1838" y="4759"/>
                </a:lnTo>
                <a:lnTo>
                  <a:pt x="1843" y="4792"/>
                </a:lnTo>
                <a:lnTo>
                  <a:pt x="1850" y="4824"/>
                </a:lnTo>
                <a:lnTo>
                  <a:pt x="1856" y="4856"/>
                </a:lnTo>
                <a:lnTo>
                  <a:pt x="1863" y="4887"/>
                </a:lnTo>
                <a:lnTo>
                  <a:pt x="1871" y="4919"/>
                </a:lnTo>
                <a:lnTo>
                  <a:pt x="1880" y="4950"/>
                </a:lnTo>
                <a:lnTo>
                  <a:pt x="1890" y="4980"/>
                </a:lnTo>
                <a:lnTo>
                  <a:pt x="1901" y="5010"/>
                </a:lnTo>
                <a:lnTo>
                  <a:pt x="1911" y="5040"/>
                </a:lnTo>
                <a:lnTo>
                  <a:pt x="1923" y="5070"/>
                </a:lnTo>
                <a:lnTo>
                  <a:pt x="1936" y="5100"/>
                </a:lnTo>
                <a:lnTo>
                  <a:pt x="1950" y="5128"/>
                </a:lnTo>
                <a:lnTo>
                  <a:pt x="1963" y="5157"/>
                </a:lnTo>
                <a:lnTo>
                  <a:pt x="1979" y="5185"/>
                </a:lnTo>
                <a:lnTo>
                  <a:pt x="1994" y="5212"/>
                </a:lnTo>
                <a:lnTo>
                  <a:pt x="2011" y="5239"/>
                </a:lnTo>
                <a:lnTo>
                  <a:pt x="2028" y="5265"/>
                </a:lnTo>
                <a:lnTo>
                  <a:pt x="2046" y="5292"/>
                </a:lnTo>
                <a:lnTo>
                  <a:pt x="2065" y="5318"/>
                </a:lnTo>
                <a:lnTo>
                  <a:pt x="2085" y="5342"/>
                </a:lnTo>
                <a:lnTo>
                  <a:pt x="2106" y="5366"/>
                </a:lnTo>
                <a:lnTo>
                  <a:pt x="2127" y="5391"/>
                </a:lnTo>
                <a:lnTo>
                  <a:pt x="2148" y="5414"/>
                </a:lnTo>
                <a:lnTo>
                  <a:pt x="2172" y="5437"/>
                </a:lnTo>
                <a:lnTo>
                  <a:pt x="2195" y="5458"/>
                </a:lnTo>
                <a:lnTo>
                  <a:pt x="2220" y="5479"/>
                </a:lnTo>
                <a:lnTo>
                  <a:pt x="2244" y="5500"/>
                </a:lnTo>
                <a:lnTo>
                  <a:pt x="2270" y="5520"/>
                </a:lnTo>
                <a:lnTo>
                  <a:pt x="2296" y="5539"/>
                </a:lnTo>
                <a:lnTo>
                  <a:pt x="2324" y="5558"/>
                </a:lnTo>
                <a:lnTo>
                  <a:pt x="2352" y="5575"/>
                </a:lnTo>
                <a:lnTo>
                  <a:pt x="2381" y="5592"/>
                </a:lnTo>
                <a:lnTo>
                  <a:pt x="2411" y="5608"/>
                </a:lnTo>
                <a:lnTo>
                  <a:pt x="2442" y="5623"/>
                </a:lnTo>
                <a:lnTo>
                  <a:pt x="2473" y="5638"/>
                </a:lnTo>
                <a:lnTo>
                  <a:pt x="2504" y="5650"/>
                </a:lnTo>
                <a:lnTo>
                  <a:pt x="2537" y="5663"/>
                </a:lnTo>
                <a:lnTo>
                  <a:pt x="2571" y="5675"/>
                </a:lnTo>
                <a:lnTo>
                  <a:pt x="2605" y="5685"/>
                </a:lnTo>
                <a:lnTo>
                  <a:pt x="2641" y="5696"/>
                </a:lnTo>
                <a:lnTo>
                  <a:pt x="2677" y="5705"/>
                </a:lnTo>
                <a:lnTo>
                  <a:pt x="2714" y="5712"/>
                </a:lnTo>
                <a:lnTo>
                  <a:pt x="2751" y="5719"/>
                </a:lnTo>
                <a:lnTo>
                  <a:pt x="2789" y="5725"/>
                </a:lnTo>
                <a:lnTo>
                  <a:pt x="2829" y="5730"/>
                </a:lnTo>
                <a:lnTo>
                  <a:pt x="2868" y="5733"/>
                </a:lnTo>
                <a:lnTo>
                  <a:pt x="2909" y="5736"/>
                </a:lnTo>
                <a:lnTo>
                  <a:pt x="2951" y="5738"/>
                </a:lnTo>
                <a:lnTo>
                  <a:pt x="2993" y="5738"/>
                </a:lnTo>
                <a:lnTo>
                  <a:pt x="3036" y="5738"/>
                </a:lnTo>
                <a:lnTo>
                  <a:pt x="3080" y="5735"/>
                </a:lnTo>
                <a:lnTo>
                  <a:pt x="3124" y="5732"/>
                </a:lnTo>
                <a:lnTo>
                  <a:pt x="3170" y="5728"/>
                </a:lnTo>
                <a:lnTo>
                  <a:pt x="3217" y="5723"/>
                </a:lnTo>
                <a:lnTo>
                  <a:pt x="3263" y="5716"/>
                </a:lnTo>
                <a:lnTo>
                  <a:pt x="3311" y="5708"/>
                </a:lnTo>
                <a:lnTo>
                  <a:pt x="3360" y="5699"/>
                </a:lnTo>
                <a:lnTo>
                  <a:pt x="3409" y="5689"/>
                </a:lnTo>
                <a:lnTo>
                  <a:pt x="3459" y="5676"/>
                </a:lnTo>
                <a:lnTo>
                  <a:pt x="3510" y="5663"/>
                </a:lnTo>
                <a:lnTo>
                  <a:pt x="3546" y="5655"/>
                </a:lnTo>
                <a:lnTo>
                  <a:pt x="3563" y="5651"/>
                </a:lnTo>
                <a:lnTo>
                  <a:pt x="3579" y="5648"/>
                </a:lnTo>
                <a:lnTo>
                  <a:pt x="3596" y="5645"/>
                </a:lnTo>
                <a:lnTo>
                  <a:pt x="3612" y="5643"/>
                </a:lnTo>
                <a:lnTo>
                  <a:pt x="3643" y="5641"/>
                </a:lnTo>
                <a:lnTo>
                  <a:pt x="3673" y="5641"/>
                </a:lnTo>
                <a:lnTo>
                  <a:pt x="3688" y="5642"/>
                </a:lnTo>
                <a:lnTo>
                  <a:pt x="3701" y="5644"/>
                </a:lnTo>
                <a:lnTo>
                  <a:pt x="3715" y="5646"/>
                </a:lnTo>
                <a:lnTo>
                  <a:pt x="3729" y="5649"/>
                </a:lnTo>
                <a:lnTo>
                  <a:pt x="3742" y="5652"/>
                </a:lnTo>
                <a:lnTo>
                  <a:pt x="3755" y="5657"/>
                </a:lnTo>
                <a:lnTo>
                  <a:pt x="3767" y="5662"/>
                </a:lnTo>
                <a:lnTo>
                  <a:pt x="3779" y="5667"/>
                </a:lnTo>
                <a:lnTo>
                  <a:pt x="3791" y="5674"/>
                </a:lnTo>
                <a:lnTo>
                  <a:pt x="3802" y="5681"/>
                </a:lnTo>
                <a:lnTo>
                  <a:pt x="3813" y="5690"/>
                </a:lnTo>
                <a:lnTo>
                  <a:pt x="3824" y="5698"/>
                </a:lnTo>
                <a:lnTo>
                  <a:pt x="3834" y="5708"/>
                </a:lnTo>
                <a:lnTo>
                  <a:pt x="3844" y="5718"/>
                </a:lnTo>
                <a:lnTo>
                  <a:pt x="3853" y="5730"/>
                </a:lnTo>
                <a:lnTo>
                  <a:pt x="3863" y="5742"/>
                </a:lnTo>
                <a:lnTo>
                  <a:pt x="3872" y="5756"/>
                </a:lnTo>
                <a:lnTo>
                  <a:pt x="3880" y="5769"/>
                </a:lnTo>
                <a:lnTo>
                  <a:pt x="3889" y="5784"/>
                </a:lnTo>
                <a:lnTo>
                  <a:pt x="3896" y="5799"/>
                </a:lnTo>
                <a:lnTo>
                  <a:pt x="3903" y="5816"/>
                </a:lnTo>
                <a:lnTo>
                  <a:pt x="3911" y="5834"/>
                </a:lnTo>
                <a:lnTo>
                  <a:pt x="3920" y="5858"/>
                </a:lnTo>
                <a:lnTo>
                  <a:pt x="3931" y="5881"/>
                </a:lnTo>
                <a:lnTo>
                  <a:pt x="3943" y="5902"/>
                </a:lnTo>
                <a:lnTo>
                  <a:pt x="3954" y="5924"/>
                </a:lnTo>
                <a:lnTo>
                  <a:pt x="3967" y="5943"/>
                </a:lnTo>
                <a:lnTo>
                  <a:pt x="3974" y="5951"/>
                </a:lnTo>
                <a:lnTo>
                  <a:pt x="3981" y="5961"/>
                </a:lnTo>
                <a:lnTo>
                  <a:pt x="3995" y="5978"/>
                </a:lnTo>
                <a:lnTo>
                  <a:pt x="4010" y="5994"/>
                </a:lnTo>
                <a:lnTo>
                  <a:pt x="4025" y="6009"/>
                </a:lnTo>
                <a:lnTo>
                  <a:pt x="4041" y="6022"/>
                </a:lnTo>
                <a:lnTo>
                  <a:pt x="4049" y="6029"/>
                </a:lnTo>
                <a:lnTo>
                  <a:pt x="4058" y="6035"/>
                </a:lnTo>
                <a:lnTo>
                  <a:pt x="4075" y="6047"/>
                </a:lnTo>
                <a:lnTo>
                  <a:pt x="4092" y="6058"/>
                </a:lnTo>
                <a:lnTo>
                  <a:pt x="4110" y="6067"/>
                </a:lnTo>
                <a:lnTo>
                  <a:pt x="4128" y="6076"/>
                </a:lnTo>
                <a:lnTo>
                  <a:pt x="4147" y="6084"/>
                </a:lnTo>
                <a:lnTo>
                  <a:pt x="4155" y="6088"/>
                </a:lnTo>
                <a:lnTo>
                  <a:pt x="4165" y="6092"/>
                </a:lnTo>
                <a:lnTo>
                  <a:pt x="4185" y="6098"/>
                </a:lnTo>
                <a:lnTo>
                  <a:pt x="4204" y="6103"/>
                </a:lnTo>
                <a:lnTo>
                  <a:pt x="4224" y="6108"/>
                </a:lnTo>
                <a:lnTo>
                  <a:pt x="4245" y="6112"/>
                </a:lnTo>
                <a:lnTo>
                  <a:pt x="4254" y="6114"/>
                </a:lnTo>
                <a:lnTo>
                  <a:pt x="4265" y="6115"/>
                </a:lnTo>
                <a:lnTo>
                  <a:pt x="4285" y="6118"/>
                </a:lnTo>
                <a:lnTo>
                  <a:pt x="4306" y="6120"/>
                </a:lnTo>
                <a:lnTo>
                  <a:pt x="4328" y="6121"/>
                </a:lnTo>
                <a:lnTo>
                  <a:pt x="4349" y="6122"/>
                </a:lnTo>
                <a:lnTo>
                  <a:pt x="4369" y="6122"/>
                </a:lnTo>
                <a:lnTo>
                  <a:pt x="4390" y="6121"/>
                </a:lnTo>
                <a:lnTo>
                  <a:pt x="4433" y="6119"/>
                </a:lnTo>
                <a:lnTo>
                  <a:pt x="4454" y="6117"/>
                </a:lnTo>
                <a:lnTo>
                  <a:pt x="4475" y="6115"/>
                </a:lnTo>
                <a:lnTo>
                  <a:pt x="4523" y="6110"/>
                </a:lnTo>
                <a:lnTo>
                  <a:pt x="4570" y="6104"/>
                </a:lnTo>
                <a:lnTo>
                  <a:pt x="4616" y="6101"/>
                </a:lnTo>
                <a:lnTo>
                  <a:pt x="4659" y="6099"/>
                </a:lnTo>
                <a:lnTo>
                  <a:pt x="4703" y="6098"/>
                </a:lnTo>
                <a:lnTo>
                  <a:pt x="4724" y="6097"/>
                </a:lnTo>
                <a:lnTo>
                  <a:pt x="4744" y="6097"/>
                </a:lnTo>
                <a:lnTo>
                  <a:pt x="4786" y="6098"/>
                </a:lnTo>
                <a:lnTo>
                  <a:pt x="4826" y="6100"/>
                </a:lnTo>
                <a:lnTo>
                  <a:pt x="4865" y="6102"/>
                </a:lnTo>
                <a:lnTo>
                  <a:pt x="4885" y="6104"/>
                </a:lnTo>
                <a:lnTo>
                  <a:pt x="4904" y="6106"/>
                </a:lnTo>
                <a:lnTo>
                  <a:pt x="4941" y="6112"/>
                </a:lnTo>
                <a:lnTo>
                  <a:pt x="4978" y="6118"/>
                </a:lnTo>
                <a:lnTo>
                  <a:pt x="5013" y="6126"/>
                </a:lnTo>
                <a:lnTo>
                  <a:pt x="5031" y="6130"/>
                </a:lnTo>
                <a:lnTo>
                  <a:pt x="5048" y="6134"/>
                </a:lnTo>
                <a:lnTo>
                  <a:pt x="5083" y="6144"/>
                </a:lnTo>
                <a:lnTo>
                  <a:pt x="5100" y="6149"/>
                </a:lnTo>
                <a:lnTo>
                  <a:pt x="5116" y="6155"/>
                </a:lnTo>
                <a:lnTo>
                  <a:pt x="5150" y="6167"/>
                </a:lnTo>
                <a:lnTo>
                  <a:pt x="5166" y="6175"/>
                </a:lnTo>
                <a:lnTo>
                  <a:pt x="5182" y="6181"/>
                </a:lnTo>
                <a:lnTo>
                  <a:pt x="5198" y="6188"/>
                </a:lnTo>
                <a:lnTo>
                  <a:pt x="5214" y="6196"/>
                </a:lnTo>
                <a:lnTo>
                  <a:pt x="5230" y="6203"/>
                </a:lnTo>
                <a:lnTo>
                  <a:pt x="5246" y="6212"/>
                </a:lnTo>
                <a:lnTo>
                  <a:pt x="5277" y="6229"/>
                </a:lnTo>
                <a:lnTo>
                  <a:pt x="5307" y="6248"/>
                </a:lnTo>
                <a:lnTo>
                  <a:pt x="5337" y="6268"/>
                </a:lnTo>
                <a:lnTo>
                  <a:pt x="5366" y="6289"/>
                </a:lnTo>
                <a:lnTo>
                  <a:pt x="5396" y="6312"/>
                </a:lnTo>
                <a:lnTo>
                  <a:pt x="5411" y="6323"/>
                </a:lnTo>
                <a:lnTo>
                  <a:pt x="5425" y="6336"/>
                </a:lnTo>
                <a:lnTo>
                  <a:pt x="5453" y="6362"/>
                </a:lnTo>
                <a:lnTo>
                  <a:pt x="5482" y="6388"/>
                </a:lnTo>
                <a:lnTo>
                  <a:pt x="5496" y="6402"/>
                </a:lnTo>
                <a:lnTo>
                  <a:pt x="5510" y="6416"/>
                </a:lnTo>
                <a:lnTo>
                  <a:pt x="5538" y="6446"/>
                </a:lnTo>
                <a:lnTo>
                  <a:pt x="5566" y="6476"/>
                </a:lnTo>
                <a:lnTo>
                  <a:pt x="5594" y="6509"/>
                </a:lnTo>
                <a:lnTo>
                  <a:pt x="5597" y="6482"/>
                </a:lnTo>
                <a:lnTo>
                  <a:pt x="5599" y="6455"/>
                </a:lnTo>
                <a:lnTo>
                  <a:pt x="5600" y="6429"/>
                </a:lnTo>
                <a:lnTo>
                  <a:pt x="5601" y="6402"/>
                </a:lnTo>
                <a:lnTo>
                  <a:pt x="5601" y="6377"/>
                </a:lnTo>
                <a:lnTo>
                  <a:pt x="5600" y="6351"/>
                </a:lnTo>
                <a:lnTo>
                  <a:pt x="5599" y="6325"/>
                </a:lnTo>
                <a:lnTo>
                  <a:pt x="5597" y="6301"/>
                </a:lnTo>
                <a:lnTo>
                  <a:pt x="5595" y="6276"/>
                </a:lnTo>
                <a:lnTo>
                  <a:pt x="5592" y="6252"/>
                </a:lnTo>
                <a:lnTo>
                  <a:pt x="5588" y="6228"/>
                </a:lnTo>
                <a:lnTo>
                  <a:pt x="5584" y="6204"/>
                </a:lnTo>
                <a:lnTo>
                  <a:pt x="5579" y="6181"/>
                </a:lnTo>
                <a:lnTo>
                  <a:pt x="5573" y="6159"/>
                </a:lnTo>
                <a:lnTo>
                  <a:pt x="5568" y="6136"/>
                </a:lnTo>
                <a:lnTo>
                  <a:pt x="5562" y="6114"/>
                </a:lnTo>
                <a:lnTo>
                  <a:pt x="5555" y="6092"/>
                </a:lnTo>
                <a:lnTo>
                  <a:pt x="5548" y="6070"/>
                </a:lnTo>
                <a:lnTo>
                  <a:pt x="5540" y="6049"/>
                </a:lnTo>
                <a:lnTo>
                  <a:pt x="5532" y="6028"/>
                </a:lnTo>
                <a:lnTo>
                  <a:pt x="5525" y="6008"/>
                </a:lnTo>
                <a:lnTo>
                  <a:pt x="5515" y="5987"/>
                </a:lnTo>
                <a:lnTo>
                  <a:pt x="5506" y="5967"/>
                </a:lnTo>
                <a:lnTo>
                  <a:pt x="5497" y="5948"/>
                </a:lnTo>
                <a:lnTo>
                  <a:pt x="5486" y="5929"/>
                </a:lnTo>
                <a:lnTo>
                  <a:pt x="5477" y="5910"/>
                </a:lnTo>
                <a:lnTo>
                  <a:pt x="5466" y="5892"/>
                </a:lnTo>
                <a:lnTo>
                  <a:pt x="5454" y="5873"/>
                </a:lnTo>
                <a:lnTo>
                  <a:pt x="5444" y="5856"/>
                </a:lnTo>
                <a:lnTo>
                  <a:pt x="5432" y="5837"/>
                </a:lnTo>
                <a:lnTo>
                  <a:pt x="5420" y="5820"/>
                </a:lnTo>
                <a:lnTo>
                  <a:pt x="5409" y="5803"/>
                </a:lnTo>
                <a:lnTo>
                  <a:pt x="5383" y="5769"/>
                </a:lnTo>
                <a:lnTo>
                  <a:pt x="5358" y="5738"/>
                </a:lnTo>
                <a:lnTo>
                  <a:pt x="5331" y="5707"/>
                </a:lnTo>
                <a:lnTo>
                  <a:pt x="5318" y="5692"/>
                </a:lnTo>
                <a:lnTo>
                  <a:pt x="5304" y="5678"/>
                </a:lnTo>
                <a:lnTo>
                  <a:pt x="5277" y="5649"/>
                </a:lnTo>
                <a:lnTo>
                  <a:pt x="5249" y="5623"/>
                </a:lnTo>
                <a:lnTo>
                  <a:pt x="5222" y="5596"/>
                </a:lnTo>
                <a:lnTo>
                  <a:pt x="5193" y="5572"/>
                </a:lnTo>
                <a:lnTo>
                  <a:pt x="5164" y="5547"/>
                </a:lnTo>
                <a:lnTo>
                  <a:pt x="5137" y="5525"/>
                </a:lnTo>
                <a:lnTo>
                  <a:pt x="5109" y="5504"/>
                </a:lnTo>
                <a:lnTo>
                  <a:pt x="5081" y="5483"/>
                </a:lnTo>
                <a:lnTo>
                  <a:pt x="5054" y="5464"/>
                </a:lnTo>
                <a:lnTo>
                  <a:pt x="5027" y="5446"/>
                </a:lnTo>
                <a:lnTo>
                  <a:pt x="5002" y="5429"/>
                </a:lnTo>
                <a:lnTo>
                  <a:pt x="4976" y="5413"/>
                </a:lnTo>
                <a:lnTo>
                  <a:pt x="4954" y="5398"/>
                </a:lnTo>
                <a:lnTo>
                  <a:pt x="4942" y="5391"/>
                </a:lnTo>
                <a:lnTo>
                  <a:pt x="4931" y="5383"/>
                </a:lnTo>
                <a:lnTo>
                  <a:pt x="4911" y="5369"/>
                </a:lnTo>
                <a:lnTo>
                  <a:pt x="4892" y="5354"/>
                </a:lnTo>
                <a:lnTo>
                  <a:pt x="4884" y="5346"/>
                </a:lnTo>
                <a:lnTo>
                  <a:pt x="4874" y="5339"/>
                </a:lnTo>
                <a:lnTo>
                  <a:pt x="4857" y="5324"/>
                </a:lnTo>
                <a:lnTo>
                  <a:pt x="4842" y="5310"/>
                </a:lnTo>
                <a:lnTo>
                  <a:pt x="4827" y="5295"/>
                </a:lnTo>
                <a:lnTo>
                  <a:pt x="4813" y="5280"/>
                </a:lnTo>
                <a:lnTo>
                  <a:pt x="4801" y="5265"/>
                </a:lnTo>
                <a:lnTo>
                  <a:pt x="4789" y="5251"/>
                </a:lnTo>
                <a:lnTo>
                  <a:pt x="4778" y="5236"/>
                </a:lnTo>
                <a:lnTo>
                  <a:pt x="4769" y="5222"/>
                </a:lnTo>
                <a:lnTo>
                  <a:pt x="4759" y="5207"/>
                </a:lnTo>
                <a:lnTo>
                  <a:pt x="4752" y="5192"/>
                </a:lnTo>
                <a:lnTo>
                  <a:pt x="4744" y="5178"/>
                </a:lnTo>
                <a:lnTo>
                  <a:pt x="4737" y="5164"/>
                </a:lnTo>
                <a:lnTo>
                  <a:pt x="4732" y="5150"/>
                </a:lnTo>
                <a:lnTo>
                  <a:pt x="4725" y="5136"/>
                </a:lnTo>
                <a:lnTo>
                  <a:pt x="4721" y="5122"/>
                </a:lnTo>
                <a:lnTo>
                  <a:pt x="4713" y="5094"/>
                </a:lnTo>
                <a:lnTo>
                  <a:pt x="4710" y="5080"/>
                </a:lnTo>
                <a:lnTo>
                  <a:pt x="4707" y="5068"/>
                </a:lnTo>
                <a:lnTo>
                  <a:pt x="4703" y="5041"/>
                </a:lnTo>
                <a:lnTo>
                  <a:pt x="4702" y="5028"/>
                </a:lnTo>
                <a:lnTo>
                  <a:pt x="4700" y="5016"/>
                </a:lnTo>
                <a:lnTo>
                  <a:pt x="4699" y="4990"/>
                </a:lnTo>
                <a:lnTo>
                  <a:pt x="4697" y="4967"/>
                </a:lnTo>
                <a:lnTo>
                  <a:pt x="4715" y="4986"/>
                </a:lnTo>
                <a:lnTo>
                  <a:pt x="4733" y="5004"/>
                </a:lnTo>
                <a:lnTo>
                  <a:pt x="4750" y="5022"/>
                </a:lnTo>
                <a:lnTo>
                  <a:pt x="4768" y="5039"/>
                </a:lnTo>
                <a:lnTo>
                  <a:pt x="4787" y="5055"/>
                </a:lnTo>
                <a:lnTo>
                  <a:pt x="4805" y="5071"/>
                </a:lnTo>
                <a:lnTo>
                  <a:pt x="4824" y="5086"/>
                </a:lnTo>
                <a:lnTo>
                  <a:pt x="4843" y="5101"/>
                </a:lnTo>
                <a:lnTo>
                  <a:pt x="4862" y="5114"/>
                </a:lnTo>
                <a:lnTo>
                  <a:pt x="4882" y="5128"/>
                </a:lnTo>
                <a:lnTo>
                  <a:pt x="4903" y="5141"/>
                </a:lnTo>
                <a:lnTo>
                  <a:pt x="4923" y="5153"/>
                </a:lnTo>
                <a:lnTo>
                  <a:pt x="4943" y="5164"/>
                </a:lnTo>
                <a:lnTo>
                  <a:pt x="4963" y="5176"/>
                </a:lnTo>
                <a:lnTo>
                  <a:pt x="4985" y="5187"/>
                </a:lnTo>
                <a:lnTo>
                  <a:pt x="5006" y="5196"/>
                </a:lnTo>
                <a:lnTo>
                  <a:pt x="5027" y="5206"/>
                </a:lnTo>
                <a:lnTo>
                  <a:pt x="5048" y="5215"/>
                </a:lnTo>
                <a:lnTo>
                  <a:pt x="5070" y="5224"/>
                </a:lnTo>
                <a:lnTo>
                  <a:pt x="5092" y="5231"/>
                </a:lnTo>
                <a:lnTo>
                  <a:pt x="5113" y="5240"/>
                </a:lnTo>
                <a:lnTo>
                  <a:pt x="5135" y="5246"/>
                </a:lnTo>
                <a:lnTo>
                  <a:pt x="5158" y="5254"/>
                </a:lnTo>
                <a:lnTo>
                  <a:pt x="5180" y="5260"/>
                </a:lnTo>
                <a:lnTo>
                  <a:pt x="5202" y="5265"/>
                </a:lnTo>
                <a:lnTo>
                  <a:pt x="5225" y="5272"/>
                </a:lnTo>
                <a:lnTo>
                  <a:pt x="5247" y="5276"/>
                </a:lnTo>
                <a:lnTo>
                  <a:pt x="5270" y="5281"/>
                </a:lnTo>
                <a:lnTo>
                  <a:pt x="5293" y="5286"/>
                </a:lnTo>
                <a:lnTo>
                  <a:pt x="5316" y="5290"/>
                </a:lnTo>
                <a:lnTo>
                  <a:pt x="5362" y="5297"/>
                </a:lnTo>
                <a:lnTo>
                  <a:pt x="5401" y="5303"/>
                </a:lnTo>
                <a:lnTo>
                  <a:pt x="5441" y="5309"/>
                </a:lnTo>
                <a:lnTo>
                  <a:pt x="5516" y="5322"/>
                </a:lnTo>
                <a:lnTo>
                  <a:pt x="5552" y="5329"/>
                </a:lnTo>
                <a:lnTo>
                  <a:pt x="5588" y="5337"/>
                </a:lnTo>
                <a:lnTo>
                  <a:pt x="5623" y="5345"/>
                </a:lnTo>
                <a:lnTo>
                  <a:pt x="5658" y="5354"/>
                </a:lnTo>
                <a:lnTo>
                  <a:pt x="5692" y="5362"/>
                </a:lnTo>
                <a:lnTo>
                  <a:pt x="5725" y="5372"/>
                </a:lnTo>
                <a:lnTo>
                  <a:pt x="5757" y="5381"/>
                </a:lnTo>
                <a:lnTo>
                  <a:pt x="5789" y="5392"/>
                </a:lnTo>
                <a:lnTo>
                  <a:pt x="5819" y="5403"/>
                </a:lnTo>
                <a:lnTo>
                  <a:pt x="5850" y="5413"/>
                </a:lnTo>
                <a:lnTo>
                  <a:pt x="5879" y="5425"/>
                </a:lnTo>
                <a:lnTo>
                  <a:pt x="5907" y="5438"/>
                </a:lnTo>
                <a:lnTo>
                  <a:pt x="5935" y="5449"/>
                </a:lnTo>
                <a:lnTo>
                  <a:pt x="5961" y="5463"/>
                </a:lnTo>
                <a:lnTo>
                  <a:pt x="5988" y="5476"/>
                </a:lnTo>
                <a:lnTo>
                  <a:pt x="6014" y="5491"/>
                </a:lnTo>
                <a:lnTo>
                  <a:pt x="6038" y="5505"/>
                </a:lnTo>
                <a:lnTo>
                  <a:pt x="6061" y="5521"/>
                </a:lnTo>
                <a:lnTo>
                  <a:pt x="6085" y="5537"/>
                </a:lnTo>
                <a:lnTo>
                  <a:pt x="6106" y="5553"/>
                </a:lnTo>
                <a:lnTo>
                  <a:pt x="6127" y="5570"/>
                </a:lnTo>
                <a:lnTo>
                  <a:pt x="6138" y="5578"/>
                </a:lnTo>
                <a:lnTo>
                  <a:pt x="6149" y="5587"/>
                </a:lnTo>
                <a:lnTo>
                  <a:pt x="6168" y="5605"/>
                </a:lnTo>
                <a:lnTo>
                  <a:pt x="6187" y="5624"/>
                </a:lnTo>
                <a:lnTo>
                  <a:pt x="6205" y="5643"/>
                </a:lnTo>
                <a:lnTo>
                  <a:pt x="6213" y="5652"/>
                </a:lnTo>
                <a:lnTo>
                  <a:pt x="6222" y="5662"/>
                </a:lnTo>
                <a:lnTo>
                  <a:pt x="6239" y="5682"/>
                </a:lnTo>
                <a:lnTo>
                  <a:pt x="6254" y="5703"/>
                </a:lnTo>
                <a:lnTo>
                  <a:pt x="6256" y="5674"/>
                </a:lnTo>
                <a:lnTo>
                  <a:pt x="6256" y="5645"/>
                </a:lnTo>
                <a:lnTo>
                  <a:pt x="6256" y="5616"/>
                </a:lnTo>
                <a:lnTo>
                  <a:pt x="6255" y="5589"/>
                </a:lnTo>
                <a:lnTo>
                  <a:pt x="6253" y="5561"/>
                </a:lnTo>
                <a:lnTo>
                  <a:pt x="6250" y="5535"/>
                </a:lnTo>
                <a:lnTo>
                  <a:pt x="6245" y="5509"/>
                </a:lnTo>
                <a:lnTo>
                  <a:pt x="6240" y="5484"/>
                </a:lnTo>
                <a:lnTo>
                  <a:pt x="6235" y="5460"/>
                </a:lnTo>
                <a:lnTo>
                  <a:pt x="6228" y="5436"/>
                </a:lnTo>
                <a:lnTo>
                  <a:pt x="6221" y="5412"/>
                </a:lnTo>
                <a:lnTo>
                  <a:pt x="6212" y="5390"/>
                </a:lnTo>
                <a:lnTo>
                  <a:pt x="6204" y="5367"/>
                </a:lnTo>
                <a:lnTo>
                  <a:pt x="6194" y="5345"/>
                </a:lnTo>
                <a:lnTo>
                  <a:pt x="6185" y="5325"/>
                </a:lnTo>
                <a:lnTo>
                  <a:pt x="6174" y="5304"/>
                </a:lnTo>
                <a:lnTo>
                  <a:pt x="6163" y="5283"/>
                </a:lnTo>
                <a:lnTo>
                  <a:pt x="6152" y="5264"/>
                </a:lnTo>
                <a:lnTo>
                  <a:pt x="6139" y="5245"/>
                </a:lnTo>
                <a:lnTo>
                  <a:pt x="6126" y="5226"/>
                </a:lnTo>
                <a:lnTo>
                  <a:pt x="6113" y="5208"/>
                </a:lnTo>
                <a:lnTo>
                  <a:pt x="6100" y="5190"/>
                </a:lnTo>
                <a:lnTo>
                  <a:pt x="6086" y="5173"/>
                </a:lnTo>
                <a:lnTo>
                  <a:pt x="6071" y="5156"/>
                </a:lnTo>
                <a:lnTo>
                  <a:pt x="6041" y="5123"/>
                </a:lnTo>
                <a:lnTo>
                  <a:pt x="6026" y="5107"/>
                </a:lnTo>
                <a:lnTo>
                  <a:pt x="6010" y="5091"/>
                </a:lnTo>
                <a:lnTo>
                  <a:pt x="5994" y="5076"/>
                </a:lnTo>
                <a:lnTo>
                  <a:pt x="5978" y="5061"/>
                </a:lnTo>
                <a:lnTo>
                  <a:pt x="5947" y="5033"/>
                </a:lnTo>
                <a:lnTo>
                  <a:pt x="5914" y="5005"/>
                </a:lnTo>
                <a:lnTo>
                  <a:pt x="5881" y="4978"/>
                </a:lnTo>
                <a:lnTo>
                  <a:pt x="5848" y="4952"/>
                </a:lnTo>
                <a:lnTo>
                  <a:pt x="5816" y="4927"/>
                </a:lnTo>
                <a:lnTo>
                  <a:pt x="5753" y="4878"/>
                </a:lnTo>
                <a:lnTo>
                  <a:pt x="5722" y="4855"/>
                </a:lnTo>
                <a:lnTo>
                  <a:pt x="5694" y="4832"/>
                </a:lnTo>
                <a:lnTo>
                  <a:pt x="5667" y="4808"/>
                </a:lnTo>
                <a:lnTo>
                  <a:pt x="5654" y="4797"/>
                </a:lnTo>
                <a:lnTo>
                  <a:pt x="5641" y="4785"/>
                </a:lnTo>
                <a:lnTo>
                  <a:pt x="5630" y="4773"/>
                </a:lnTo>
                <a:lnTo>
                  <a:pt x="5618" y="4762"/>
                </a:lnTo>
                <a:lnTo>
                  <a:pt x="5607" y="4751"/>
                </a:lnTo>
                <a:lnTo>
                  <a:pt x="5598" y="4739"/>
                </a:lnTo>
                <a:lnTo>
                  <a:pt x="5588" y="4727"/>
                </a:lnTo>
                <a:lnTo>
                  <a:pt x="5579" y="4715"/>
                </a:lnTo>
                <a:lnTo>
                  <a:pt x="5570" y="4703"/>
                </a:lnTo>
                <a:lnTo>
                  <a:pt x="5563" y="4691"/>
                </a:lnTo>
                <a:lnTo>
                  <a:pt x="5556" y="4678"/>
                </a:lnTo>
                <a:lnTo>
                  <a:pt x="5550" y="4667"/>
                </a:lnTo>
                <a:lnTo>
                  <a:pt x="5546" y="4654"/>
                </a:lnTo>
                <a:lnTo>
                  <a:pt x="5542" y="4641"/>
                </a:lnTo>
                <a:lnTo>
                  <a:pt x="5581" y="4667"/>
                </a:lnTo>
                <a:lnTo>
                  <a:pt x="5600" y="4678"/>
                </a:lnTo>
                <a:lnTo>
                  <a:pt x="5618" y="4689"/>
                </a:lnTo>
                <a:lnTo>
                  <a:pt x="5637" y="4701"/>
                </a:lnTo>
                <a:lnTo>
                  <a:pt x="5655" y="4710"/>
                </a:lnTo>
                <a:lnTo>
                  <a:pt x="5674" y="4720"/>
                </a:lnTo>
                <a:lnTo>
                  <a:pt x="5692" y="4730"/>
                </a:lnTo>
                <a:lnTo>
                  <a:pt x="5711" y="4738"/>
                </a:lnTo>
                <a:lnTo>
                  <a:pt x="5728" y="4747"/>
                </a:lnTo>
                <a:lnTo>
                  <a:pt x="5764" y="4761"/>
                </a:lnTo>
                <a:lnTo>
                  <a:pt x="5781" y="4769"/>
                </a:lnTo>
                <a:lnTo>
                  <a:pt x="5799" y="4775"/>
                </a:lnTo>
                <a:lnTo>
                  <a:pt x="5816" y="4781"/>
                </a:lnTo>
                <a:lnTo>
                  <a:pt x="5834" y="4786"/>
                </a:lnTo>
                <a:lnTo>
                  <a:pt x="5869" y="4795"/>
                </a:lnTo>
                <a:lnTo>
                  <a:pt x="5877" y="4798"/>
                </a:lnTo>
                <a:lnTo>
                  <a:pt x="5887" y="4800"/>
                </a:lnTo>
                <a:lnTo>
                  <a:pt x="5904" y="4804"/>
                </a:lnTo>
                <a:lnTo>
                  <a:pt x="5922" y="4807"/>
                </a:lnTo>
                <a:lnTo>
                  <a:pt x="5940" y="4809"/>
                </a:lnTo>
                <a:lnTo>
                  <a:pt x="5958" y="4812"/>
                </a:lnTo>
                <a:lnTo>
                  <a:pt x="5976" y="4814"/>
                </a:lnTo>
                <a:lnTo>
                  <a:pt x="6015" y="4817"/>
                </a:lnTo>
                <a:lnTo>
                  <a:pt x="6034" y="4817"/>
                </a:lnTo>
                <a:lnTo>
                  <a:pt x="6053" y="4818"/>
                </a:lnTo>
                <a:lnTo>
                  <a:pt x="6092" y="4817"/>
                </a:lnTo>
                <a:lnTo>
                  <a:pt x="6133" y="4815"/>
                </a:lnTo>
                <a:lnTo>
                  <a:pt x="6161" y="4811"/>
                </a:lnTo>
                <a:lnTo>
                  <a:pt x="6189" y="4808"/>
                </a:lnTo>
                <a:lnTo>
                  <a:pt x="6218" y="4803"/>
                </a:lnTo>
                <a:lnTo>
                  <a:pt x="6246" y="4798"/>
                </a:lnTo>
                <a:lnTo>
                  <a:pt x="6276" y="4792"/>
                </a:lnTo>
                <a:lnTo>
                  <a:pt x="6305" y="4786"/>
                </a:lnTo>
                <a:lnTo>
                  <a:pt x="6364" y="4772"/>
                </a:lnTo>
                <a:lnTo>
                  <a:pt x="6424" y="4759"/>
                </a:lnTo>
                <a:lnTo>
                  <a:pt x="6455" y="4753"/>
                </a:lnTo>
                <a:lnTo>
                  <a:pt x="6484" y="4748"/>
                </a:lnTo>
                <a:lnTo>
                  <a:pt x="6514" y="4743"/>
                </a:lnTo>
                <a:lnTo>
                  <a:pt x="6545" y="4739"/>
                </a:lnTo>
                <a:lnTo>
                  <a:pt x="6575" y="4737"/>
                </a:lnTo>
                <a:lnTo>
                  <a:pt x="6590" y="4736"/>
                </a:lnTo>
                <a:lnTo>
                  <a:pt x="6605" y="4735"/>
                </a:lnTo>
                <a:lnTo>
                  <a:pt x="6635" y="4735"/>
                </a:lnTo>
                <a:lnTo>
                  <a:pt x="6650" y="4736"/>
                </a:lnTo>
                <a:lnTo>
                  <a:pt x="6665" y="4737"/>
                </a:lnTo>
                <a:lnTo>
                  <a:pt x="6695" y="4740"/>
                </a:lnTo>
                <a:lnTo>
                  <a:pt x="6710" y="4742"/>
                </a:lnTo>
                <a:lnTo>
                  <a:pt x="6724" y="4745"/>
                </a:lnTo>
                <a:lnTo>
                  <a:pt x="6739" y="4749"/>
                </a:lnTo>
                <a:lnTo>
                  <a:pt x="6753" y="4753"/>
                </a:lnTo>
                <a:lnTo>
                  <a:pt x="6768" y="4757"/>
                </a:lnTo>
                <a:lnTo>
                  <a:pt x="6782" y="4761"/>
                </a:lnTo>
                <a:lnTo>
                  <a:pt x="6797" y="4768"/>
                </a:lnTo>
                <a:lnTo>
                  <a:pt x="6811" y="4773"/>
                </a:lnTo>
                <a:lnTo>
                  <a:pt x="6826" y="4781"/>
                </a:lnTo>
                <a:lnTo>
                  <a:pt x="6839" y="4788"/>
                </a:lnTo>
                <a:lnTo>
                  <a:pt x="6854" y="4797"/>
                </a:lnTo>
                <a:lnTo>
                  <a:pt x="6868" y="4805"/>
                </a:lnTo>
                <a:lnTo>
                  <a:pt x="6882" y="4815"/>
                </a:lnTo>
                <a:lnTo>
                  <a:pt x="6896" y="4825"/>
                </a:lnTo>
                <a:lnTo>
                  <a:pt x="6910" y="4836"/>
                </a:lnTo>
                <a:lnTo>
                  <a:pt x="6923" y="4848"/>
                </a:lnTo>
                <a:lnTo>
                  <a:pt x="6937" y="4860"/>
                </a:lnTo>
                <a:lnTo>
                  <a:pt x="6950" y="4874"/>
                </a:lnTo>
                <a:lnTo>
                  <a:pt x="6964" y="4889"/>
                </a:lnTo>
                <a:lnTo>
                  <a:pt x="6977" y="4904"/>
                </a:lnTo>
                <a:lnTo>
                  <a:pt x="6990" y="4920"/>
                </a:lnTo>
                <a:lnTo>
                  <a:pt x="7003" y="4937"/>
                </a:lnTo>
                <a:lnTo>
                  <a:pt x="7016" y="4955"/>
                </a:lnTo>
                <a:lnTo>
                  <a:pt x="7029" y="4974"/>
                </a:lnTo>
                <a:lnTo>
                  <a:pt x="7041" y="4993"/>
                </a:lnTo>
                <a:lnTo>
                  <a:pt x="7054" y="5014"/>
                </a:lnTo>
                <a:lnTo>
                  <a:pt x="7070" y="5004"/>
                </a:lnTo>
                <a:lnTo>
                  <a:pt x="7086" y="4994"/>
                </a:lnTo>
                <a:lnTo>
                  <a:pt x="7102" y="4986"/>
                </a:lnTo>
                <a:lnTo>
                  <a:pt x="7119" y="4976"/>
                </a:lnTo>
                <a:lnTo>
                  <a:pt x="7135" y="4968"/>
                </a:lnTo>
                <a:lnTo>
                  <a:pt x="7152" y="4960"/>
                </a:lnTo>
                <a:lnTo>
                  <a:pt x="7169" y="4953"/>
                </a:lnTo>
                <a:lnTo>
                  <a:pt x="7186" y="4945"/>
                </a:lnTo>
                <a:lnTo>
                  <a:pt x="7203" y="4939"/>
                </a:lnTo>
                <a:lnTo>
                  <a:pt x="7220" y="4933"/>
                </a:lnTo>
                <a:lnTo>
                  <a:pt x="7237" y="4926"/>
                </a:lnTo>
                <a:lnTo>
                  <a:pt x="7254" y="4921"/>
                </a:lnTo>
                <a:lnTo>
                  <a:pt x="7289" y="4910"/>
                </a:lnTo>
                <a:lnTo>
                  <a:pt x="7306" y="4906"/>
                </a:lnTo>
                <a:lnTo>
                  <a:pt x="7324" y="4902"/>
                </a:lnTo>
                <a:lnTo>
                  <a:pt x="7341" y="4899"/>
                </a:lnTo>
                <a:lnTo>
                  <a:pt x="7359" y="4895"/>
                </a:lnTo>
                <a:lnTo>
                  <a:pt x="7377" y="4892"/>
                </a:lnTo>
                <a:lnTo>
                  <a:pt x="7394" y="4890"/>
                </a:lnTo>
                <a:lnTo>
                  <a:pt x="7431" y="4886"/>
                </a:lnTo>
                <a:lnTo>
                  <a:pt x="7449" y="4884"/>
                </a:lnTo>
                <a:lnTo>
                  <a:pt x="7467" y="4883"/>
                </a:lnTo>
                <a:lnTo>
                  <a:pt x="7485" y="4882"/>
                </a:lnTo>
                <a:lnTo>
                  <a:pt x="7502" y="4882"/>
                </a:lnTo>
                <a:lnTo>
                  <a:pt x="7538" y="4882"/>
                </a:lnTo>
                <a:lnTo>
                  <a:pt x="7574" y="4883"/>
                </a:lnTo>
                <a:lnTo>
                  <a:pt x="7610" y="4885"/>
                </a:lnTo>
                <a:lnTo>
                  <a:pt x="7627" y="4887"/>
                </a:lnTo>
                <a:lnTo>
                  <a:pt x="7645" y="4889"/>
                </a:lnTo>
                <a:lnTo>
                  <a:pt x="7681" y="4893"/>
                </a:lnTo>
                <a:lnTo>
                  <a:pt x="7716" y="4900"/>
                </a:lnTo>
                <a:lnTo>
                  <a:pt x="7752" y="4906"/>
                </a:lnTo>
                <a:lnTo>
                  <a:pt x="7786" y="4915"/>
                </a:lnTo>
                <a:lnTo>
                  <a:pt x="7804" y="4919"/>
                </a:lnTo>
                <a:lnTo>
                  <a:pt x="7821" y="4924"/>
                </a:lnTo>
                <a:lnTo>
                  <a:pt x="7855" y="4934"/>
                </a:lnTo>
                <a:lnTo>
                  <a:pt x="7888" y="4945"/>
                </a:lnTo>
                <a:lnTo>
                  <a:pt x="7921" y="4957"/>
                </a:lnTo>
                <a:lnTo>
                  <a:pt x="7954" y="4970"/>
                </a:lnTo>
                <a:lnTo>
                  <a:pt x="7985" y="4984"/>
                </a:lnTo>
                <a:lnTo>
                  <a:pt x="8016" y="4999"/>
                </a:lnTo>
                <a:lnTo>
                  <a:pt x="8047" y="5014"/>
                </a:lnTo>
                <a:lnTo>
                  <a:pt x="8077" y="5030"/>
                </a:lnTo>
                <a:lnTo>
                  <a:pt x="8107" y="5047"/>
                </a:lnTo>
                <a:lnTo>
                  <a:pt x="8135" y="5066"/>
                </a:lnTo>
                <a:close/>
                <a:moveTo>
                  <a:pt x="4449" y="4196"/>
                </a:moveTo>
                <a:lnTo>
                  <a:pt x="3687" y="4196"/>
                </a:lnTo>
                <a:lnTo>
                  <a:pt x="3687" y="3432"/>
                </a:lnTo>
                <a:lnTo>
                  <a:pt x="4449" y="3432"/>
                </a:lnTo>
                <a:lnTo>
                  <a:pt x="4449" y="4196"/>
                </a:lnTo>
                <a:close/>
                <a:moveTo>
                  <a:pt x="3687" y="762"/>
                </a:moveTo>
                <a:lnTo>
                  <a:pt x="4449" y="762"/>
                </a:lnTo>
                <a:lnTo>
                  <a:pt x="4449" y="0"/>
                </a:lnTo>
                <a:lnTo>
                  <a:pt x="3687" y="0"/>
                </a:lnTo>
                <a:lnTo>
                  <a:pt x="3687" y="762"/>
                </a:lnTo>
                <a:close/>
                <a:moveTo>
                  <a:pt x="4449" y="6866"/>
                </a:moveTo>
                <a:lnTo>
                  <a:pt x="3687" y="6866"/>
                </a:lnTo>
                <a:lnTo>
                  <a:pt x="3687" y="7628"/>
                </a:lnTo>
                <a:lnTo>
                  <a:pt x="4449" y="7628"/>
                </a:lnTo>
                <a:lnTo>
                  <a:pt x="4449" y="6866"/>
                </a:lnTo>
                <a:close/>
              </a:path>
            </a:pathLst>
          </a:custGeom>
          <a:solidFill>
            <a:srgbClr val="FCA311"/>
          </a:solidFill>
          <a:ln w="9525">
            <a:noFill/>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latin typeface="Arial" pitchFamily="34" charset="0"/>
            </a:endParaRPr>
          </a:p>
        </p:txBody>
      </p:sp>
      <p:pic>
        <p:nvPicPr>
          <p:cNvPr id="12" name="Picture 10" descr="HIP_logo_texted.gif"/>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bwMode="auto">
          <a:xfrm>
            <a:off x="1118742" y="299561"/>
            <a:ext cx="707989" cy="714227"/>
          </a:xfrm>
          <a:prstGeom prst="rect">
            <a:avLst/>
          </a:prstGeom>
          <a:noFill/>
          <a:ln w="9525">
            <a:noFill/>
            <a:miter lim="800000"/>
            <a:headEnd/>
            <a:tailEnd/>
          </a:ln>
        </p:spPr>
      </p:pic>
      <p:pic>
        <p:nvPicPr>
          <p:cNvPr id="13" name="Picture 12" descr="CLIC_logo.gif"/>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bwMode="auto">
          <a:xfrm>
            <a:off x="287604" y="1124744"/>
            <a:ext cx="720000" cy="720000"/>
          </a:xfrm>
          <a:prstGeom prst="rect">
            <a:avLst/>
          </a:prstGeom>
          <a:noFill/>
          <a:ln w="9525">
            <a:noFill/>
            <a:miter lim="800000"/>
            <a:headEnd/>
            <a:tailEnd/>
          </a:ln>
        </p:spPr>
      </p:pic>
      <p:pic>
        <p:nvPicPr>
          <p:cNvPr id="15" name="Picture 14" descr="400px-Cern_Logo.svg.png"/>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1115616" y="1124744"/>
            <a:ext cx="720000" cy="720000"/>
          </a:xfrm>
          <a:prstGeom prst="rect">
            <a:avLst/>
          </a:prstGeom>
        </p:spPr>
      </p:pic>
      <p:sp>
        <p:nvSpPr>
          <p:cNvPr id="18" name="TextBox 17"/>
          <p:cNvSpPr txBox="1"/>
          <p:nvPr userDrawn="1"/>
        </p:nvSpPr>
        <p:spPr>
          <a:xfrm>
            <a:off x="1979712" y="6345324"/>
            <a:ext cx="2412268" cy="251780"/>
          </a:xfrm>
          <a:prstGeom prst="rect">
            <a:avLst/>
          </a:prstGeom>
          <a:noFill/>
        </p:spPr>
        <p:txBody>
          <a:bodyPr wrap="square" lIns="0" tIns="0" rIns="0" bIns="0" rtlCol="0" anchor="b" anchorCtr="0">
            <a:noAutofit/>
          </a:bodyPr>
          <a:lstStyle/>
          <a:p>
            <a:pPr>
              <a:defRPr/>
            </a:pPr>
            <a:r>
              <a:rPr lang="en-GB" sz="900" dirty="0" smtClean="0">
                <a:solidFill>
                  <a:srgbClr val="8C8A87"/>
                </a:solidFill>
                <a:latin typeface="Verdana"/>
              </a:rPr>
              <a:t>Helga </a:t>
            </a:r>
            <a:r>
              <a:rPr lang="en-GB" sz="900" dirty="0" err="1" smtClean="0">
                <a:solidFill>
                  <a:srgbClr val="8C8A87"/>
                </a:solidFill>
                <a:latin typeface="Verdana"/>
              </a:rPr>
              <a:t>Timkó</a:t>
            </a:r>
            <a:endParaRPr lang="en-GB" sz="900" dirty="0" smtClean="0">
              <a:solidFill>
                <a:srgbClr val="8C8A87"/>
              </a:solidFill>
              <a:latin typeface="Verdana"/>
            </a:endParaRPr>
          </a:p>
        </p:txBody>
      </p:sp>
      <p:sp>
        <p:nvSpPr>
          <p:cNvPr id="20" name="TextBox 19"/>
          <p:cNvSpPr txBox="1"/>
          <p:nvPr userDrawn="1"/>
        </p:nvSpPr>
        <p:spPr>
          <a:xfrm>
            <a:off x="7380319" y="6165304"/>
            <a:ext cx="1021043" cy="431800"/>
          </a:xfrm>
          <a:prstGeom prst="rect">
            <a:avLst/>
          </a:prstGeom>
          <a:noFill/>
        </p:spPr>
        <p:txBody>
          <a:bodyPr wrap="square" lIns="0" tIns="0" rIns="0" bIns="0" rtlCol="0" anchor="b" anchorCtr="0">
            <a:noAutofit/>
          </a:bodyPr>
          <a:lstStyle/>
          <a:p>
            <a:pPr>
              <a:defRPr/>
            </a:pPr>
            <a:r>
              <a:rPr lang="en-GB" sz="900" dirty="0" smtClean="0">
                <a:solidFill>
                  <a:srgbClr val="8C8A87"/>
                </a:solidFill>
                <a:latin typeface="Verdana"/>
              </a:rPr>
              <a:t>Oct. 21</a:t>
            </a:r>
            <a:r>
              <a:rPr lang="en-GB" sz="900" baseline="30000" dirty="0" smtClean="0">
                <a:solidFill>
                  <a:srgbClr val="8C8A87"/>
                </a:solidFill>
                <a:latin typeface="Verdana"/>
              </a:rPr>
              <a:t>st</a:t>
            </a:r>
            <a:r>
              <a:rPr lang="en-GB" sz="900" dirty="0" smtClean="0">
                <a:solidFill>
                  <a:srgbClr val="8C8A87"/>
                </a:solidFill>
                <a:latin typeface="Verdana"/>
              </a:rPr>
              <a:t>, 2010</a:t>
            </a:r>
          </a:p>
        </p:txBody>
      </p:sp>
      <p:sp>
        <p:nvSpPr>
          <p:cNvPr id="22" name="TextBox 21"/>
          <p:cNvSpPr txBox="1"/>
          <p:nvPr userDrawn="1"/>
        </p:nvSpPr>
        <p:spPr>
          <a:xfrm>
            <a:off x="8339549" y="6165304"/>
            <a:ext cx="444979" cy="431800"/>
          </a:xfrm>
          <a:prstGeom prst="rect">
            <a:avLst/>
          </a:prstGeom>
          <a:noFill/>
        </p:spPr>
        <p:txBody>
          <a:bodyPr wrap="square" lIns="0" tIns="0" rIns="0" bIns="0" rtlCol="0" anchor="b" anchorCtr="0">
            <a:noAutofit/>
          </a:bodyPr>
          <a:lstStyle/>
          <a:p>
            <a:pPr>
              <a:defRPr/>
            </a:pPr>
            <a:endParaRPr lang="en-GB" sz="900" dirty="0" smtClean="0">
              <a:solidFill>
                <a:srgbClr val="8C8A87"/>
              </a:solidFill>
              <a:latin typeface="Verdana"/>
            </a:endParaRPr>
          </a:p>
          <a:p>
            <a:pPr algn="r">
              <a:defRPr/>
            </a:pPr>
            <a:fld id="{5E535EEA-2E18-4785-99E9-7025651331C7}" type="slidenum">
              <a:rPr lang="en-GB" sz="900" smtClean="0">
                <a:solidFill>
                  <a:srgbClr val="8C8A87"/>
                </a:solidFill>
                <a:latin typeface="Verdana"/>
              </a:rPr>
              <a:pPr algn="r">
                <a:defRPr/>
              </a:pPr>
              <a:t>‹#›</a:t>
            </a:fld>
            <a:endParaRPr lang="en-GB" sz="900" dirty="0" smtClean="0">
              <a:solidFill>
                <a:srgbClr val="8C8A87"/>
              </a:solidFill>
              <a:latin typeface="Verdana"/>
            </a:endParaRPr>
          </a:p>
        </p:txBody>
      </p:sp>
    </p:spTree>
    <p:extLst>
      <p:ext uri="{BB962C8B-B14F-4D97-AF65-F5344CB8AC3E}">
        <p14:creationId xmlns:p14="http://schemas.microsoft.com/office/powerpoint/2010/main" val="2816863968"/>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p:txStyles>
    <p:titleStyle>
      <a:lvl1pPr algn="l" defTabSz="914400" rtl="0" eaLnBrk="1" latinLnBrk="0" hangingPunct="1">
        <a:spcBef>
          <a:spcPct val="0"/>
        </a:spcBef>
        <a:buNone/>
        <a:defRPr sz="2800" b="1" kern="1200">
          <a:solidFill>
            <a:schemeClr val="tx1"/>
          </a:solidFill>
          <a:latin typeface="+mj-lt"/>
          <a:ea typeface="+mj-ea"/>
          <a:cs typeface="+mj-cs"/>
        </a:defRPr>
      </a:lvl1pPr>
    </p:titleStyle>
    <p:bodyStyle>
      <a:lvl1pPr marL="266700" indent="-266700" algn="just" defTabSz="914400" rtl="0" eaLnBrk="1" latinLnBrk="0" hangingPunct="1">
        <a:spcBef>
          <a:spcPts val="0"/>
        </a:spcBef>
        <a:spcAft>
          <a:spcPts val="800"/>
        </a:spcAft>
        <a:buClr>
          <a:schemeClr val="accent2"/>
        </a:buClr>
        <a:buSzPct val="120000"/>
        <a:buFont typeface="Wingdings" pitchFamily="2" charset="2"/>
        <a:buChar char="§"/>
        <a:defRPr sz="2200" kern="1200">
          <a:solidFill>
            <a:schemeClr val="tx1"/>
          </a:solidFill>
          <a:latin typeface="+mn-lt"/>
          <a:ea typeface="+mn-ea"/>
          <a:cs typeface="+mn-cs"/>
        </a:defRPr>
      </a:lvl1pPr>
      <a:lvl2pPr marL="539750" indent="-274638" algn="just" defTabSz="914400" rtl="0" eaLnBrk="1" latinLnBrk="0" hangingPunct="1">
        <a:spcBef>
          <a:spcPts val="0"/>
        </a:spcBef>
        <a:spcAft>
          <a:spcPts val="800"/>
        </a:spcAft>
        <a:buClr>
          <a:schemeClr val="accent2"/>
        </a:buClr>
        <a:buSzPct val="120000"/>
        <a:buFont typeface="Arial" pitchFamily="34" charset="0"/>
        <a:buChar char="•"/>
        <a:defRPr sz="2000" kern="1200">
          <a:solidFill>
            <a:schemeClr val="tx1"/>
          </a:solidFill>
          <a:latin typeface="+mn-lt"/>
          <a:ea typeface="+mn-ea"/>
          <a:cs typeface="+mn-cs"/>
        </a:defRPr>
      </a:lvl2pPr>
      <a:lvl3pPr marL="803275" indent="-265113" algn="just" defTabSz="914400" rtl="0" eaLnBrk="1" latinLnBrk="0" hangingPunct="1">
        <a:spcBef>
          <a:spcPts val="0"/>
        </a:spcBef>
        <a:spcAft>
          <a:spcPts val="800"/>
        </a:spcAft>
        <a:buClr>
          <a:schemeClr val="accent2"/>
        </a:buClr>
        <a:buFont typeface="Arial" pitchFamily="34" charset="0"/>
        <a:buChar char="‒"/>
        <a:defRPr sz="1800" kern="1200">
          <a:solidFill>
            <a:schemeClr val="tx1"/>
          </a:solidFill>
          <a:latin typeface="+mn-lt"/>
          <a:ea typeface="+mn-ea"/>
          <a:cs typeface="+mn-cs"/>
        </a:defRPr>
      </a:lvl3pPr>
      <a:lvl4pPr marL="1076325" indent="-273050" algn="just" defTabSz="914400" rtl="0" eaLnBrk="1" latinLnBrk="0" hangingPunct="1">
        <a:spcBef>
          <a:spcPts val="0"/>
        </a:spcBef>
        <a:spcAft>
          <a:spcPts val="800"/>
        </a:spcAft>
        <a:buClr>
          <a:schemeClr val="accent2"/>
        </a:buClr>
        <a:buFont typeface="Arial" pitchFamily="34" charset="0"/>
        <a:buChar char="‒"/>
        <a:defRPr sz="1600" kern="1200">
          <a:solidFill>
            <a:schemeClr val="tx1"/>
          </a:solidFill>
          <a:latin typeface="+mn-lt"/>
          <a:ea typeface="+mn-ea"/>
          <a:cs typeface="+mn-cs"/>
        </a:defRPr>
      </a:lvl4pPr>
      <a:lvl5pPr marL="1341438" indent="-265113" algn="just" defTabSz="914400" rtl="0" eaLnBrk="1" latinLnBrk="0" hangingPunct="1">
        <a:spcBef>
          <a:spcPts val="0"/>
        </a:spcBef>
        <a:spcAft>
          <a:spcPts val="800"/>
        </a:spcAft>
        <a:buClr>
          <a:schemeClr val="accent2"/>
        </a:buClr>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4141" name="Rectangle 45"/>
          <p:cNvSpPr>
            <a:spLocks noGrp="1" noChangeArrowheads="1"/>
          </p:cNvSpPr>
          <p:nvPr>
            <p:ph type="body" idx="1"/>
          </p:nvPr>
        </p:nvSpPr>
        <p:spPr bwMode="auto">
          <a:xfrm>
            <a:off x="703263" y="1981200"/>
            <a:ext cx="8088312"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endParaRPr lang="fr-CH" smtClean="0"/>
          </a:p>
          <a:p>
            <a:pPr lvl="1"/>
            <a:r>
              <a:rPr lang="en-US" smtClean="0"/>
              <a:t> Second level</a:t>
            </a:r>
            <a:endParaRPr lang="fr-CH" smtClean="0"/>
          </a:p>
          <a:p>
            <a:pPr lvl="0"/>
            <a:endParaRPr lang="fr-CH" smtClean="0"/>
          </a:p>
          <a:p>
            <a:pPr lvl="0"/>
            <a:endParaRPr lang="en-US" smtClean="0"/>
          </a:p>
        </p:txBody>
      </p:sp>
      <p:sp>
        <p:nvSpPr>
          <p:cNvPr id="4142" name="Rectangle 46"/>
          <p:cNvSpPr>
            <a:spLocks noGrp="1" noChangeArrowheads="1"/>
          </p:cNvSpPr>
          <p:nvPr>
            <p:ph type="title"/>
          </p:nvPr>
        </p:nvSpPr>
        <p:spPr bwMode="auto">
          <a:xfrm>
            <a:off x="1952631" y="673100"/>
            <a:ext cx="683895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45" name="Line 49"/>
          <p:cNvSpPr>
            <a:spLocks noChangeShapeType="1"/>
          </p:cNvSpPr>
          <p:nvPr userDrawn="1"/>
        </p:nvSpPr>
        <p:spPr bwMode="auto">
          <a:xfrm>
            <a:off x="269879" y="6318250"/>
            <a:ext cx="8605838" cy="1588"/>
          </a:xfrm>
          <a:prstGeom prst="line">
            <a:avLst/>
          </a:prstGeom>
          <a:noFill/>
          <a:ln w="9525">
            <a:solidFill>
              <a:srgbClr val="008000"/>
            </a:solidFill>
            <a:round/>
            <a:headEnd/>
            <a:tailEnd/>
          </a:ln>
          <a:effectLst/>
        </p:spPr>
        <p:txBody>
          <a:bodyPr/>
          <a:lstStyle/>
          <a:p>
            <a:pPr eaLnBrk="0" fontAlgn="base" hangingPunct="0">
              <a:spcBef>
                <a:spcPct val="0"/>
              </a:spcBef>
              <a:spcAft>
                <a:spcPct val="0"/>
              </a:spcAft>
            </a:pPr>
            <a:endParaRPr lang="en-US" sz="2000" smtClean="0">
              <a:solidFill>
                <a:srgbClr val="000000"/>
              </a:solidFill>
              <a:cs typeface="Arial" charset="0"/>
            </a:endParaRPr>
          </a:p>
        </p:txBody>
      </p:sp>
      <p:sp>
        <p:nvSpPr>
          <p:cNvPr id="4148" name="Text Box 52"/>
          <p:cNvSpPr txBox="1">
            <a:spLocks noChangeArrowheads="1"/>
          </p:cNvSpPr>
          <p:nvPr userDrawn="1"/>
        </p:nvSpPr>
        <p:spPr bwMode="auto">
          <a:xfrm>
            <a:off x="3384926" y="6450133"/>
            <a:ext cx="2351926" cy="276999"/>
          </a:xfrm>
          <a:prstGeom prst="rect">
            <a:avLst/>
          </a:prstGeom>
          <a:noFill/>
          <a:ln w="9525">
            <a:noFill/>
            <a:miter lim="800000"/>
            <a:headEnd/>
            <a:tailEnd/>
          </a:ln>
          <a:effectLst/>
        </p:spPr>
        <p:txBody>
          <a:bodyPr wrap="none">
            <a:spAutoFit/>
          </a:bodyPr>
          <a:lstStyle/>
          <a:p>
            <a:pPr algn="ctr" eaLnBrk="0" fontAlgn="base" hangingPunct="0">
              <a:spcBef>
                <a:spcPct val="0"/>
              </a:spcBef>
              <a:spcAft>
                <a:spcPct val="0"/>
              </a:spcAft>
            </a:pPr>
            <a:r>
              <a:rPr lang="fr-CH" sz="1200" smtClean="0">
                <a:solidFill>
                  <a:srgbClr val="008000"/>
                </a:solidFill>
                <a:cs typeface="Arial" charset="0"/>
              </a:rPr>
              <a:t>CLIC meeting – June 26</a:t>
            </a:r>
            <a:r>
              <a:rPr lang="fr-CH" sz="1200" baseline="30000" smtClean="0">
                <a:solidFill>
                  <a:srgbClr val="008000"/>
                </a:solidFill>
                <a:cs typeface="Arial" charset="0"/>
              </a:rPr>
              <a:t>th</a:t>
            </a:r>
            <a:r>
              <a:rPr lang="fr-CH" sz="1200" smtClean="0">
                <a:solidFill>
                  <a:srgbClr val="008000"/>
                </a:solidFill>
                <a:cs typeface="Arial" charset="0"/>
              </a:rPr>
              <a:t>, 2009</a:t>
            </a:r>
            <a:endParaRPr lang="en-GB" sz="1200" smtClean="0">
              <a:solidFill>
                <a:srgbClr val="008000"/>
              </a:solidFill>
              <a:cs typeface="Arial" charset="0"/>
            </a:endParaRPr>
          </a:p>
        </p:txBody>
      </p:sp>
      <p:sp>
        <p:nvSpPr>
          <p:cNvPr id="4150" name="Rectangle 54"/>
          <p:cNvSpPr>
            <a:spLocks noGrp="1" noChangeArrowheads="1"/>
          </p:cNvSpPr>
          <p:nvPr>
            <p:ph type="sldNum" sz="quarter" idx="4"/>
          </p:nvPr>
        </p:nvSpPr>
        <p:spPr bwMode="auto">
          <a:xfrm>
            <a:off x="7974013" y="6408858"/>
            <a:ext cx="990600" cy="249237"/>
          </a:xfrm>
          <a:prstGeom prst="rect">
            <a:avLst/>
          </a:prstGeom>
          <a:noFill/>
          <a:ln w="9525">
            <a:noFill/>
            <a:miter lim="800000"/>
            <a:headEnd/>
            <a:tailEnd/>
          </a:ln>
          <a:effectLst/>
        </p:spPr>
        <p:txBody>
          <a:bodyPr vert="horz" wrap="square" lIns="79342" tIns="39671" rIns="79342" bIns="39671" numCol="1" anchor="t" anchorCtr="0" compatLnSpc="1">
            <a:prstTxWarp prst="textNoShape">
              <a:avLst/>
            </a:prstTxWarp>
          </a:bodyPr>
          <a:lstStyle>
            <a:lvl1pPr algn="r" defTabSz="793750">
              <a:defRPr sz="1600" b="1">
                <a:solidFill>
                  <a:srgbClr val="008000"/>
                </a:solidFill>
              </a:defRPr>
            </a:lvl1pPr>
          </a:lstStyle>
          <a:p>
            <a:pPr eaLnBrk="0" fontAlgn="base" hangingPunct="0">
              <a:spcBef>
                <a:spcPct val="0"/>
              </a:spcBef>
              <a:spcAft>
                <a:spcPct val="0"/>
              </a:spcAft>
            </a:pPr>
            <a:fld id="{0D3FFB28-449E-4D91-B9F8-E307350B21F0}" type="slidenum">
              <a:rPr lang="en-GB" altLang="fr-FR" smtClean="0">
                <a:cs typeface="Arial" charset="0"/>
              </a:rPr>
              <a:pPr eaLnBrk="0" fontAlgn="base" hangingPunct="0">
                <a:spcBef>
                  <a:spcPct val="0"/>
                </a:spcBef>
                <a:spcAft>
                  <a:spcPct val="0"/>
                </a:spcAft>
              </a:pPr>
              <a:t>‹#›</a:t>
            </a:fld>
            <a:r>
              <a:rPr lang="en-GB" altLang="fr-FR" smtClean="0">
                <a:cs typeface="Arial" charset="0"/>
              </a:rPr>
              <a:t> / </a:t>
            </a:r>
            <a:r>
              <a:rPr lang="fr-FR" altLang="fr-FR" smtClean="0">
                <a:cs typeface="Arial" charset="0"/>
              </a:rPr>
              <a:t>25</a:t>
            </a:r>
            <a:endParaRPr lang="en-GB" altLang="fr-FR" smtClean="0">
              <a:cs typeface="Arial" charset="0"/>
            </a:endParaRPr>
          </a:p>
        </p:txBody>
      </p:sp>
      <p:pic>
        <p:nvPicPr>
          <p:cNvPr id="4156" name="Picture 60" descr="VSC Logo"/>
          <p:cNvPicPr>
            <a:picLocks noChangeAspect="1" noChangeArrowheads="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122238" y="6386633"/>
            <a:ext cx="609600" cy="415925"/>
          </a:xfrm>
          <a:prstGeom prst="rect">
            <a:avLst/>
          </a:prstGeom>
          <a:noFill/>
        </p:spPr>
      </p:pic>
    </p:spTree>
    <p:extLst>
      <p:ext uri="{BB962C8B-B14F-4D97-AF65-F5344CB8AC3E}">
        <p14:creationId xmlns:p14="http://schemas.microsoft.com/office/powerpoint/2010/main" val="3970645685"/>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hf hdr="0" ftr="0" dt="0"/>
  <p:txStyles>
    <p:titleStyle>
      <a:lvl1pPr algn="l" rtl="0" fontAlgn="base">
        <a:lnSpc>
          <a:spcPct val="90000"/>
        </a:lnSpc>
        <a:spcBef>
          <a:spcPct val="0"/>
        </a:spcBef>
        <a:spcAft>
          <a:spcPct val="0"/>
        </a:spcAft>
        <a:defRPr sz="2600" b="1">
          <a:solidFill>
            <a:schemeClr val="tx2"/>
          </a:solidFill>
          <a:latin typeface="+mj-lt"/>
          <a:ea typeface="+mj-ea"/>
          <a:cs typeface="+mj-cs"/>
        </a:defRPr>
      </a:lvl1pPr>
      <a:lvl2pPr algn="l" rtl="0" fontAlgn="base">
        <a:lnSpc>
          <a:spcPct val="90000"/>
        </a:lnSpc>
        <a:spcBef>
          <a:spcPct val="0"/>
        </a:spcBef>
        <a:spcAft>
          <a:spcPct val="0"/>
        </a:spcAft>
        <a:defRPr sz="2600" b="1">
          <a:solidFill>
            <a:schemeClr val="tx2"/>
          </a:solidFill>
          <a:latin typeface="Arial" charset="0"/>
        </a:defRPr>
      </a:lvl2pPr>
      <a:lvl3pPr algn="l" rtl="0" fontAlgn="base">
        <a:lnSpc>
          <a:spcPct val="90000"/>
        </a:lnSpc>
        <a:spcBef>
          <a:spcPct val="0"/>
        </a:spcBef>
        <a:spcAft>
          <a:spcPct val="0"/>
        </a:spcAft>
        <a:defRPr sz="2600" b="1">
          <a:solidFill>
            <a:schemeClr val="tx2"/>
          </a:solidFill>
          <a:latin typeface="Arial" charset="0"/>
        </a:defRPr>
      </a:lvl3pPr>
      <a:lvl4pPr algn="l" rtl="0" fontAlgn="base">
        <a:lnSpc>
          <a:spcPct val="90000"/>
        </a:lnSpc>
        <a:spcBef>
          <a:spcPct val="0"/>
        </a:spcBef>
        <a:spcAft>
          <a:spcPct val="0"/>
        </a:spcAft>
        <a:defRPr sz="2600" b="1">
          <a:solidFill>
            <a:schemeClr val="tx2"/>
          </a:solidFill>
          <a:latin typeface="Arial" charset="0"/>
        </a:defRPr>
      </a:lvl4pPr>
      <a:lvl5pPr algn="l" rtl="0" fontAlgn="base">
        <a:lnSpc>
          <a:spcPct val="90000"/>
        </a:lnSpc>
        <a:spcBef>
          <a:spcPct val="0"/>
        </a:spcBef>
        <a:spcAft>
          <a:spcPct val="0"/>
        </a:spcAft>
        <a:defRPr sz="2600" b="1">
          <a:solidFill>
            <a:schemeClr val="tx2"/>
          </a:solidFill>
          <a:latin typeface="Arial" charset="0"/>
        </a:defRPr>
      </a:lvl5pPr>
      <a:lvl6pPr marL="457200" algn="l" rtl="0" fontAlgn="base">
        <a:lnSpc>
          <a:spcPct val="90000"/>
        </a:lnSpc>
        <a:spcBef>
          <a:spcPct val="0"/>
        </a:spcBef>
        <a:spcAft>
          <a:spcPct val="0"/>
        </a:spcAft>
        <a:defRPr sz="2600" b="1">
          <a:solidFill>
            <a:schemeClr val="tx2"/>
          </a:solidFill>
          <a:latin typeface="Arial" charset="0"/>
        </a:defRPr>
      </a:lvl6pPr>
      <a:lvl7pPr marL="914400" algn="l" rtl="0" fontAlgn="base">
        <a:lnSpc>
          <a:spcPct val="90000"/>
        </a:lnSpc>
        <a:spcBef>
          <a:spcPct val="0"/>
        </a:spcBef>
        <a:spcAft>
          <a:spcPct val="0"/>
        </a:spcAft>
        <a:defRPr sz="2600" b="1">
          <a:solidFill>
            <a:schemeClr val="tx2"/>
          </a:solidFill>
          <a:latin typeface="Arial" charset="0"/>
        </a:defRPr>
      </a:lvl7pPr>
      <a:lvl8pPr marL="1371600" algn="l" rtl="0" fontAlgn="base">
        <a:lnSpc>
          <a:spcPct val="90000"/>
        </a:lnSpc>
        <a:spcBef>
          <a:spcPct val="0"/>
        </a:spcBef>
        <a:spcAft>
          <a:spcPct val="0"/>
        </a:spcAft>
        <a:defRPr sz="2600" b="1">
          <a:solidFill>
            <a:schemeClr val="tx2"/>
          </a:solidFill>
          <a:latin typeface="Arial" charset="0"/>
        </a:defRPr>
      </a:lvl8pPr>
      <a:lvl9pPr marL="1828800" algn="l" rtl="0" fontAlgn="base">
        <a:lnSpc>
          <a:spcPct val="90000"/>
        </a:lnSpc>
        <a:spcBef>
          <a:spcPct val="0"/>
        </a:spcBef>
        <a:spcAft>
          <a:spcPct val="0"/>
        </a:spcAft>
        <a:defRPr sz="2600" b="1">
          <a:solidFill>
            <a:schemeClr val="tx2"/>
          </a:solidFill>
          <a:latin typeface="Arial" charset="0"/>
        </a:defRPr>
      </a:lvl9pPr>
    </p:titleStyle>
    <p:bodyStyle>
      <a:lvl1pPr marL="285750" indent="-285750" algn="l" rtl="0" fontAlgn="base">
        <a:spcBef>
          <a:spcPct val="20000"/>
        </a:spcBef>
        <a:spcAft>
          <a:spcPct val="0"/>
        </a:spcAft>
        <a:buClr>
          <a:schemeClr val="accent2"/>
        </a:buClr>
        <a:buSzPct val="130000"/>
        <a:buChar char="•"/>
        <a:tabLst>
          <a:tab pos="1406525" algn="l"/>
        </a:tabLst>
        <a:defRPr sz="2000">
          <a:solidFill>
            <a:schemeClr val="tx1"/>
          </a:solidFill>
          <a:latin typeface="+mn-lt"/>
          <a:ea typeface="+mn-ea"/>
          <a:cs typeface="+mn-cs"/>
        </a:defRPr>
      </a:lvl1pPr>
      <a:lvl2pPr marL="762000" indent="-285750" algn="l" rtl="0" fontAlgn="base">
        <a:spcBef>
          <a:spcPct val="20000"/>
        </a:spcBef>
        <a:spcAft>
          <a:spcPct val="0"/>
        </a:spcAft>
        <a:buClr>
          <a:schemeClr val="accent2"/>
        </a:buClr>
        <a:buFont typeface="Wingdings" pitchFamily="2" charset="2"/>
        <a:buChar char="Ø"/>
        <a:tabLst>
          <a:tab pos="1406525" algn="l"/>
        </a:tabLst>
        <a:defRPr sz="2000">
          <a:solidFill>
            <a:schemeClr val="tx1"/>
          </a:solidFill>
          <a:latin typeface="+mn-lt"/>
        </a:defRPr>
      </a:lvl2pPr>
      <a:lvl3pPr marL="1123950" indent="-171450" algn="l" rtl="0" fontAlgn="base">
        <a:spcBef>
          <a:spcPct val="20000"/>
        </a:spcBef>
        <a:spcAft>
          <a:spcPct val="0"/>
        </a:spcAft>
        <a:tabLst>
          <a:tab pos="1406525" algn="l"/>
        </a:tabLst>
        <a:defRPr sz="2000">
          <a:solidFill>
            <a:schemeClr val="tx1"/>
          </a:solidFill>
          <a:latin typeface="+mn-lt"/>
        </a:defRPr>
      </a:lvl3pPr>
      <a:lvl4pPr marL="1479550" indent="-165100" algn="l" rtl="0" fontAlgn="base">
        <a:spcBef>
          <a:spcPct val="20000"/>
        </a:spcBef>
        <a:spcAft>
          <a:spcPct val="0"/>
        </a:spcAft>
        <a:tabLst>
          <a:tab pos="1406525" algn="l"/>
        </a:tabLst>
        <a:defRPr sz="2000">
          <a:solidFill>
            <a:schemeClr val="tx1"/>
          </a:solidFill>
          <a:latin typeface="+mn-lt"/>
        </a:defRPr>
      </a:lvl4pPr>
      <a:lvl5pPr marL="1841500" indent="-171450" algn="l" rtl="0" fontAlgn="base">
        <a:spcBef>
          <a:spcPct val="20000"/>
        </a:spcBef>
        <a:spcAft>
          <a:spcPct val="0"/>
        </a:spcAft>
        <a:buChar char="»"/>
        <a:tabLst>
          <a:tab pos="1406525" algn="l"/>
        </a:tabLst>
        <a:defRPr sz="1400">
          <a:solidFill>
            <a:schemeClr val="tx1"/>
          </a:solidFill>
          <a:latin typeface="+mn-lt"/>
        </a:defRPr>
      </a:lvl5pPr>
      <a:lvl6pPr marL="2298700" indent="-171450" algn="l" rtl="0" fontAlgn="base">
        <a:spcBef>
          <a:spcPct val="20000"/>
        </a:spcBef>
        <a:spcAft>
          <a:spcPct val="0"/>
        </a:spcAft>
        <a:buChar char="»"/>
        <a:tabLst>
          <a:tab pos="1406525" algn="l"/>
        </a:tabLst>
        <a:defRPr sz="1400">
          <a:solidFill>
            <a:schemeClr val="tx1"/>
          </a:solidFill>
          <a:latin typeface="+mn-lt"/>
        </a:defRPr>
      </a:lvl6pPr>
      <a:lvl7pPr marL="2755900" indent="-171450" algn="l" rtl="0" fontAlgn="base">
        <a:spcBef>
          <a:spcPct val="20000"/>
        </a:spcBef>
        <a:spcAft>
          <a:spcPct val="0"/>
        </a:spcAft>
        <a:buChar char="»"/>
        <a:tabLst>
          <a:tab pos="1406525" algn="l"/>
        </a:tabLst>
        <a:defRPr sz="1400">
          <a:solidFill>
            <a:schemeClr val="tx1"/>
          </a:solidFill>
          <a:latin typeface="+mn-lt"/>
        </a:defRPr>
      </a:lvl7pPr>
      <a:lvl8pPr marL="3213100" indent="-171450" algn="l" rtl="0" fontAlgn="base">
        <a:spcBef>
          <a:spcPct val="20000"/>
        </a:spcBef>
        <a:spcAft>
          <a:spcPct val="0"/>
        </a:spcAft>
        <a:buChar char="»"/>
        <a:tabLst>
          <a:tab pos="1406525" algn="l"/>
        </a:tabLst>
        <a:defRPr sz="1400">
          <a:solidFill>
            <a:schemeClr val="tx1"/>
          </a:solidFill>
          <a:latin typeface="+mn-lt"/>
        </a:defRPr>
      </a:lvl8pPr>
      <a:lvl9pPr marL="3670300" indent="-171450" algn="l" rtl="0" fontAlgn="base">
        <a:spcBef>
          <a:spcPct val="20000"/>
        </a:spcBef>
        <a:spcAft>
          <a:spcPct val="0"/>
        </a:spcAft>
        <a:buChar char="»"/>
        <a:tabLst>
          <a:tab pos="1406525" algn="l"/>
        </a:tabLst>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7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smtClean="0">
                <a:solidFill>
                  <a:prstClr val="black">
                    <a:tint val="75000"/>
                  </a:prstClr>
                </a:solidFill>
              </a:rPr>
              <a:t>2013/1/29</a:t>
            </a:r>
            <a:endParaRPr kumimoji="1"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7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smtClean="0">
                <a:solidFill>
                  <a:prstClr val="black">
                    <a:tint val="75000"/>
                  </a:prstClr>
                </a:solidFill>
              </a:rPr>
              <a:t>CLIC2013, Nextef, KEK,  Higo</a:t>
            </a:r>
            <a:endParaRPr kumimoji="1"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7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9094E9-986A-4ACC-9AE1-597917B3DE31}" type="slidenum">
              <a:rPr kumimoji="1" lang="ja-JP" altLang="en-US" smtClean="0">
                <a:solidFill>
                  <a:prstClr val="black">
                    <a:tint val="75000"/>
                  </a:prstClr>
                </a:solidFill>
              </a:rPr>
              <a:pPr/>
              <a:t>‹#›</a:t>
            </a:fld>
            <a:endParaRPr kumimoji="1" lang="ja-JP" altLang="en-US">
              <a:solidFill>
                <a:prstClr val="black">
                  <a:tint val="75000"/>
                </a:prstClr>
              </a:solidFill>
            </a:endParaRPr>
          </a:p>
        </p:txBody>
      </p:sp>
    </p:spTree>
    <p:extLst>
      <p:ext uri="{BB962C8B-B14F-4D97-AF65-F5344CB8AC3E}">
        <p14:creationId xmlns:p14="http://schemas.microsoft.com/office/powerpoint/2010/main" val="92610696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hdr="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LIC-logo"/>
          <p:cNvPicPr>
            <a:picLocks noChangeAspect="1" noChangeArrowheads="1"/>
          </p:cNvPicPr>
          <p:nvPr userDrawn="1"/>
        </p:nvPicPr>
        <p:blipFill>
          <a:blip r:embed="rId13">
            <a:extLst>
              <a:ext uri="{28A0092B-C50C-407E-A947-70E740481C1C}">
                <a14:useLocalDpi xmlns:a14="http://schemas.microsoft.com/office/drawing/2010/main" val="0"/>
              </a:ext>
            </a:extLst>
          </a:blip>
          <a:srcRect b="10159"/>
          <a:stretch>
            <a:fillRect/>
          </a:stretch>
        </p:blipFill>
        <p:spPr bwMode="auto">
          <a:xfrm>
            <a:off x="118582" y="51755"/>
            <a:ext cx="537796"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1266074"/>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1"/>
          <p:cNvSpPr txBox="1">
            <a:spLocks/>
          </p:cNvSpPr>
          <p:nvPr userDrawn="1"/>
        </p:nvSpPr>
        <p:spPr bwMode="auto">
          <a:xfrm>
            <a:off x="0" y="-283"/>
            <a:ext cx="9144000" cy="570651"/>
          </a:xfrm>
          <a:prstGeom prst="rect">
            <a:avLst/>
          </a:prstGeom>
          <a:solidFill>
            <a:srgbClr val="FF9900">
              <a:alpha val="46000"/>
            </a:srgbClr>
          </a:solidFill>
          <a:ln w="9525">
            <a:no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endParaRPr lang="en-US" sz="2000" dirty="0" smtClean="0">
              <a:solidFill>
                <a:srgbClr val="CCFFFF"/>
              </a:solidFill>
              <a:cs typeface="Arial" pitchFamily="34" charset="0"/>
            </a:endParaRPr>
          </a:p>
        </p:txBody>
      </p:sp>
      <p:sp>
        <p:nvSpPr>
          <p:cNvPr id="8" name="Title 1"/>
          <p:cNvSpPr txBox="1">
            <a:spLocks/>
          </p:cNvSpPr>
          <p:nvPr userDrawn="1"/>
        </p:nvSpPr>
        <p:spPr bwMode="auto">
          <a:xfrm>
            <a:off x="0" y="6576288"/>
            <a:ext cx="9144000" cy="70262"/>
          </a:xfrm>
          <a:prstGeom prst="rect">
            <a:avLst/>
          </a:prstGeom>
          <a:solidFill>
            <a:srgbClr val="FF9900">
              <a:alpha val="46000"/>
            </a:srgbClr>
          </a:solidFill>
          <a:ln w="9525">
            <a:no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endParaRPr lang="en-US" sz="2000" dirty="0" smtClean="0">
              <a:solidFill>
                <a:srgbClr val="CCFFFF"/>
              </a:solidFill>
              <a:cs typeface="Arial" pitchFamily="34" charset="0"/>
            </a:endParaRPr>
          </a:p>
        </p:txBody>
      </p:sp>
      <p:sp>
        <p:nvSpPr>
          <p:cNvPr id="10" name="Espace réservé du pied de page 3"/>
          <p:cNvSpPr txBox="1">
            <a:spLocks/>
          </p:cNvSpPr>
          <p:nvPr userDrawn="1"/>
        </p:nvSpPr>
        <p:spPr bwMode="auto">
          <a:xfrm>
            <a:off x="0" y="6624809"/>
            <a:ext cx="9144000" cy="260350"/>
          </a:xfrm>
          <a:prstGeom prst="rect">
            <a:avLst/>
          </a:prstGeom>
          <a:noFill/>
          <a:ln w="9525">
            <a:noFill/>
            <a:miter lim="800000"/>
            <a:headEnd/>
            <a:tailEnd/>
          </a:ln>
        </p:spPr>
        <p:txBody>
          <a:bodyPr/>
          <a:lstStyle/>
          <a:p>
            <a:pPr algn="ctr" fontAlgn="base">
              <a:spcBef>
                <a:spcPct val="0"/>
              </a:spcBef>
              <a:spcAft>
                <a:spcPct val="0"/>
              </a:spcAft>
            </a:pPr>
            <a:r>
              <a:rPr lang="en-US" sz="900" dirty="0">
                <a:solidFill>
                  <a:srgbClr val="5F5F5F"/>
                </a:solidFill>
                <a:latin typeface="Calibri" pitchFamily="34" charset="0"/>
                <a:cs typeface="Calibri" pitchFamily="34" charset="0"/>
              </a:rPr>
              <a:t>	</a:t>
            </a:r>
            <a:r>
              <a:rPr lang="en-US" sz="900" dirty="0" smtClean="0">
                <a:solidFill>
                  <a:srgbClr val="5F5F5F"/>
                </a:solidFill>
                <a:latin typeface="Calibri" pitchFamily="34" charset="0"/>
                <a:cs typeface="Calibri" pitchFamily="34" charset="0"/>
              </a:rPr>
              <a:t>			Franck PEAUGER – CEA SACLAY		 	HG2012 – KEK Tsukuba</a:t>
            </a:r>
            <a:endParaRPr lang="en-US" sz="900" dirty="0">
              <a:solidFill>
                <a:srgbClr val="5F5F5F"/>
              </a:solidFill>
              <a:latin typeface="Calibri" pitchFamily="34" charset="0"/>
              <a:cs typeface="Calibri" pitchFamily="34" charset="0"/>
            </a:endParaRPr>
          </a:p>
        </p:txBody>
      </p:sp>
      <p:sp>
        <p:nvSpPr>
          <p:cNvPr id="1030" name="Rectangle 6"/>
          <p:cNvSpPr>
            <a:spLocks noGrp="1" noChangeArrowheads="1"/>
          </p:cNvSpPr>
          <p:nvPr>
            <p:ph type="sldNum" sz="quarter" idx="4"/>
          </p:nvPr>
        </p:nvSpPr>
        <p:spPr bwMode="auto">
          <a:xfrm>
            <a:off x="7085060" y="6597650"/>
            <a:ext cx="2133600"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solidFill>
                  <a:srgbClr val="4D4D4D"/>
                </a:solidFill>
                <a:latin typeface="Calibri" pitchFamily="34" charset="0"/>
                <a:cs typeface="Calibri" pitchFamily="34" charset="0"/>
              </a:defRPr>
            </a:lvl1pPr>
          </a:lstStyle>
          <a:p>
            <a:pPr fontAlgn="base">
              <a:spcBef>
                <a:spcPct val="0"/>
              </a:spcBef>
              <a:spcAft>
                <a:spcPct val="0"/>
              </a:spcAft>
              <a:defRPr/>
            </a:pPr>
            <a:fld id="{30C40E8F-2DA9-4CBC-9219-FE8A217BB588}" type="slidenum">
              <a:rPr lang="en-US"/>
              <a:pPr fontAlgn="base">
                <a:spcBef>
                  <a:spcPct val="0"/>
                </a:spcBef>
                <a:spcAft>
                  <a:spcPct val="0"/>
                </a:spcAft>
                <a:defRPr/>
              </a:pPr>
              <a:t>‹#›</a:t>
            </a:fld>
            <a:endParaRPr lang="en-US" dirty="0"/>
          </a:p>
        </p:txBody>
      </p:sp>
      <p:sp>
        <p:nvSpPr>
          <p:cNvPr id="9" name="Espace réservé de la date 5"/>
          <p:cNvSpPr txBox="1">
            <a:spLocks/>
          </p:cNvSpPr>
          <p:nvPr userDrawn="1"/>
        </p:nvSpPr>
        <p:spPr bwMode="auto">
          <a:xfrm>
            <a:off x="0" y="6645941"/>
            <a:ext cx="3098800" cy="238125"/>
          </a:xfrm>
          <a:prstGeom prst="rect">
            <a:avLst/>
          </a:prstGeom>
          <a:noFill/>
          <a:ln w="9525">
            <a:noFill/>
            <a:miter lim="800000"/>
            <a:headEnd/>
            <a:tailEnd/>
          </a:ln>
        </p:spPr>
        <p:txBody>
          <a:bodyPr/>
          <a:lstStyle/>
          <a:p>
            <a:pPr fontAlgn="base">
              <a:spcBef>
                <a:spcPct val="0"/>
              </a:spcBef>
              <a:spcAft>
                <a:spcPct val="0"/>
              </a:spcAft>
            </a:pPr>
            <a:r>
              <a:rPr lang="en-US" sz="900" dirty="0" smtClean="0">
                <a:solidFill>
                  <a:srgbClr val="5F5F5F"/>
                </a:solidFill>
                <a:latin typeface="Calibri" pitchFamily="34" charset="0"/>
                <a:cs typeface="Calibri" pitchFamily="34" charset="0"/>
              </a:rPr>
              <a:t>20</a:t>
            </a:r>
            <a:r>
              <a:rPr lang="en-US" sz="900" baseline="30000" dirty="0" smtClean="0">
                <a:solidFill>
                  <a:srgbClr val="5F5F5F"/>
                </a:solidFill>
                <a:latin typeface="Calibri" pitchFamily="34" charset="0"/>
                <a:cs typeface="Calibri" pitchFamily="34" charset="0"/>
              </a:rPr>
              <a:t>th</a:t>
            </a:r>
            <a:r>
              <a:rPr lang="en-US" sz="900" dirty="0" smtClean="0">
                <a:solidFill>
                  <a:srgbClr val="5F5F5F"/>
                </a:solidFill>
                <a:latin typeface="Calibri" pitchFamily="34" charset="0"/>
                <a:cs typeface="Calibri" pitchFamily="34" charset="0"/>
              </a:rPr>
              <a:t> April 2012</a:t>
            </a:r>
            <a:endParaRPr lang="en-US" sz="900" dirty="0">
              <a:solidFill>
                <a:srgbClr val="5F5F5F"/>
              </a:solidFill>
              <a:latin typeface="Calibri" pitchFamily="34" charset="0"/>
              <a:cs typeface="Calibri" pitchFamily="34" charset="0"/>
            </a:endParaRPr>
          </a:p>
        </p:txBody>
      </p:sp>
      <p:pic>
        <p:nvPicPr>
          <p:cNvPr id="2" name="Image 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130022" y="117500"/>
            <a:ext cx="925085" cy="345816"/>
          </a:xfrm>
          <a:prstGeom prst="rect">
            <a:avLst/>
          </a:prstGeom>
        </p:spPr>
      </p:pic>
      <p:pic>
        <p:nvPicPr>
          <p:cNvPr id="4" name="Image 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 y="-108635"/>
            <a:ext cx="751432" cy="751432"/>
          </a:xfrm>
          <a:prstGeom prst="rect">
            <a:avLst/>
          </a:prstGeom>
        </p:spPr>
      </p:pic>
    </p:spTree>
    <p:extLst>
      <p:ext uri="{BB962C8B-B14F-4D97-AF65-F5344CB8AC3E}">
        <p14:creationId xmlns:p14="http://schemas.microsoft.com/office/powerpoint/2010/main" val="468879088"/>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Lst>
  <p:transition/>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LIC-logo"/>
          <p:cNvPicPr>
            <a:picLocks noChangeAspect="1" noChangeArrowheads="1"/>
          </p:cNvPicPr>
          <p:nvPr userDrawn="1"/>
        </p:nvPicPr>
        <p:blipFill>
          <a:blip r:embed="rId13">
            <a:extLst>
              <a:ext uri="{28A0092B-C50C-407E-A947-70E740481C1C}">
                <a14:useLocalDpi xmlns:a14="http://schemas.microsoft.com/office/drawing/2010/main" val="0"/>
              </a:ext>
            </a:extLst>
          </a:blip>
          <a:srcRect b="10159"/>
          <a:stretch>
            <a:fillRect/>
          </a:stretch>
        </p:blipFill>
        <p:spPr bwMode="auto">
          <a:xfrm>
            <a:off x="118582" y="51733"/>
            <a:ext cx="537796"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userDrawn="1"/>
        </p:nvSpPr>
        <p:spPr>
          <a:xfrm>
            <a:off x="0" y="6486437"/>
            <a:ext cx="2453620" cy="338554"/>
          </a:xfrm>
          <a:prstGeom prst="rect">
            <a:avLst/>
          </a:prstGeom>
          <a:noFill/>
        </p:spPr>
        <p:txBody>
          <a:bodyPr wrap="none" rtlCol="0">
            <a:spAutoFit/>
          </a:bodyPr>
          <a:lstStyle/>
          <a:p>
            <a:r>
              <a:rPr lang="en-GB" sz="1600" dirty="0" smtClean="0">
                <a:solidFill>
                  <a:prstClr val="black"/>
                </a:solidFill>
              </a:rPr>
              <a:t>CLIC Workshop 2013, CERN</a:t>
            </a:r>
            <a:endParaRPr lang="en-GB" sz="1600" dirty="0">
              <a:solidFill>
                <a:prstClr val="black"/>
              </a:solidFill>
            </a:endParaRPr>
          </a:p>
        </p:txBody>
      </p:sp>
    </p:spTree>
    <p:extLst>
      <p:ext uri="{BB962C8B-B14F-4D97-AF65-F5344CB8AC3E}">
        <p14:creationId xmlns:p14="http://schemas.microsoft.com/office/powerpoint/2010/main" val="1727524412"/>
      </p:ext>
    </p:extLst>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8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8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8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05710272"/>
      </p:ext>
    </p:extLst>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4"/>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448"/>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448"/>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448"/>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4745688"/>
      </p:ext>
    </p:extLst>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6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81825E-D78D-482A-9579-1867B01DC5A7}"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6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6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84285379"/>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smtClean="0">
                <a:solidFill>
                  <a:prstClr val="black">
                    <a:tint val="75000"/>
                  </a:prstClr>
                </a:solidFill>
              </a:rPr>
              <a:t>2013/1/29</a:t>
            </a:r>
            <a:endParaRPr kumimoji="1"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smtClean="0">
                <a:solidFill>
                  <a:prstClr val="black">
                    <a:tint val="75000"/>
                  </a:prstClr>
                </a:solidFill>
              </a:rPr>
              <a:t>CLIC2013, Nextef, KEK,  Higo</a:t>
            </a:r>
            <a:endParaRPr kumimoji="1"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9094E9-986A-4ACC-9AE1-597917B3DE31}" type="slidenum">
              <a:rPr kumimoji="1" lang="ja-JP" altLang="en-US" smtClean="0">
                <a:solidFill>
                  <a:prstClr val="black">
                    <a:tint val="75000"/>
                  </a:prstClr>
                </a:solidFill>
              </a:rPr>
              <a:pPr/>
              <a:t>‹#›</a:t>
            </a:fld>
            <a:endParaRPr kumimoji="1" lang="ja-JP" altLang="en-US">
              <a:solidFill>
                <a:prstClr val="black">
                  <a:tint val="75000"/>
                </a:prstClr>
              </a:solidFill>
            </a:endParaRPr>
          </a:p>
        </p:txBody>
      </p:sp>
    </p:spTree>
    <p:extLst>
      <p:ext uri="{BB962C8B-B14F-4D97-AF65-F5344CB8AC3E}">
        <p14:creationId xmlns:p14="http://schemas.microsoft.com/office/powerpoint/2010/main" val="3962925651"/>
      </p:ext>
    </p:extLst>
  </p:cSld>
  <p:clrMap bg1="lt1" tx1="dk1" bg2="lt2" tx2="dk2" accent1="accent1" accent2="accent2" accent3="accent3" accent4="accent4" accent5="accent5" accent6="accent6" hlink="hlink" folHlink="folHlink"/>
  <p:sldLayoutIdLst>
    <p:sldLayoutId id="2147483894" r:id="rId1"/>
    <p:sldLayoutId id="2147483895" r:id="rId2"/>
    <p:sldLayoutId id="2147483896" r:id="rId3"/>
    <p:sldLayoutId id="2147483897" r:id="rId4"/>
    <p:sldLayoutId id="2147483898" r:id="rId5"/>
    <p:sldLayoutId id="2147483899" r:id="rId6"/>
    <p:sldLayoutId id="2147483900" r:id="rId7"/>
    <p:sldLayoutId id="2147483901" r:id="rId8"/>
    <p:sldLayoutId id="2147483902" r:id="rId9"/>
    <p:sldLayoutId id="2147483903" r:id="rId10"/>
    <p:sldLayoutId id="2147483904" r:id="rId11"/>
  </p:sldLayoutIdLst>
  <p:hf hdr="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4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B2559-A70B-429B-A587-0A44BA87C5DE}" type="datetimeFigureOut">
              <a:rPr lang="en-GB" smtClean="0">
                <a:solidFill>
                  <a:prstClr val="black">
                    <a:tint val="75000"/>
                  </a:prstClr>
                </a:solidFill>
              </a:rPr>
              <a:pPr/>
              <a:t>14/05/2013</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4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4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87DC5D-B32C-4814-8BB4-5098EB46A09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761398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AC8B70-8E65-4F9B-914A-AED9021D5A16}" type="datetime1">
              <a:rPr lang="en-GB" smtClean="0">
                <a:solidFill>
                  <a:prstClr val="black">
                    <a:tint val="75000"/>
                  </a:prstClr>
                </a:solidFill>
              </a:rPr>
              <a:pPr/>
              <a:t>14/05/2013</a:t>
            </a:fld>
            <a:endParaRPr lang="en-GB"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28674F-3DD6-4A39-89C7-6094E38B346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992792580"/>
      </p:ext>
    </p:extLst>
  </p:cSld>
  <p:clrMap bg1="lt1" tx1="dk1" bg2="lt2" tx2="dk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 id="2147483915" r:id="rId10"/>
    <p:sldLayoutId id="2147483916"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55B284-902A-42B6-8877-35A9CB18A3DB}"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6CE247-6602-4739-B55A-23E214BB09A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2546111"/>
      </p:ext>
    </p:extLst>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CLIC-logo"/>
          <p:cNvPicPr>
            <a:picLocks noChangeAspect="1" noChangeArrowheads="1"/>
          </p:cNvPicPr>
          <p:nvPr userDrawn="1"/>
        </p:nvPicPr>
        <p:blipFill>
          <a:blip r:embed="rId13"/>
          <a:srcRect b="10159"/>
          <a:stretch>
            <a:fillRect/>
          </a:stretch>
        </p:blipFill>
        <p:spPr bwMode="auto">
          <a:xfrm>
            <a:off x="118696" y="52389"/>
            <a:ext cx="537796" cy="611187"/>
          </a:xfrm>
          <a:prstGeom prst="rect">
            <a:avLst/>
          </a:prstGeom>
          <a:noFill/>
          <a:ln w="9525">
            <a:noFill/>
            <a:miter lim="800000"/>
            <a:headEnd/>
            <a:tailEnd/>
          </a:ln>
        </p:spPr>
      </p:pic>
      <p:sp>
        <p:nvSpPr>
          <p:cNvPr id="4" name="TextBox 3"/>
          <p:cNvSpPr txBox="1"/>
          <p:nvPr userDrawn="1"/>
        </p:nvSpPr>
        <p:spPr>
          <a:xfrm>
            <a:off x="0" y="6486525"/>
            <a:ext cx="2453620" cy="338554"/>
          </a:xfrm>
          <a:prstGeom prst="rect">
            <a:avLst/>
          </a:prstGeom>
          <a:noFill/>
        </p:spPr>
        <p:txBody>
          <a:bodyPr wrap="none">
            <a:spAutoFit/>
          </a:bodyPr>
          <a:lstStyle/>
          <a:p>
            <a:pPr>
              <a:defRPr/>
            </a:pPr>
            <a:r>
              <a:rPr lang="en-GB" sz="1600" dirty="0">
                <a:solidFill>
                  <a:prstClr val="black"/>
                </a:solidFill>
              </a:rPr>
              <a:t>CLIC Workshop 2013, CERN</a:t>
            </a:r>
          </a:p>
        </p:txBody>
      </p:sp>
    </p:spTree>
    <p:extLst>
      <p:ext uri="{BB962C8B-B14F-4D97-AF65-F5344CB8AC3E}">
        <p14:creationId xmlns:p14="http://schemas.microsoft.com/office/powerpoint/2010/main" val="1625291429"/>
      </p:ext>
    </p:extLst>
  </p:cSld>
  <p:clrMap bg1="lt1" tx1="dk1" bg2="lt2" tx2="dk2" accent1="accent1" accent2="accent2" accent3="accent3" accent4="accent4" accent5="accent5" accent6="accent6" hlink="hlink" folHlink="folHlink"/>
  <p:sldLayoutIdLst>
    <p:sldLayoutId id="2147483930" r:id="rId1"/>
    <p:sldLayoutId id="2147483931" r:id="rId2"/>
    <p:sldLayoutId id="2147483932" r:id="rId3"/>
    <p:sldLayoutId id="2147483933" r:id="rId4"/>
    <p:sldLayoutId id="2147483934" r:id="rId5"/>
    <p:sldLayoutId id="2147483935" r:id="rId6"/>
    <p:sldLayoutId id="2147483936" r:id="rId7"/>
    <p:sldLayoutId id="2147483937" r:id="rId8"/>
    <p:sldLayoutId id="2147483938" r:id="rId9"/>
    <p:sldLayoutId id="2147483939" r:id="rId10"/>
    <p:sldLayoutId id="214748394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CLIC-logo"/>
          <p:cNvPicPr>
            <a:picLocks noChangeAspect="1" noChangeArrowheads="1"/>
          </p:cNvPicPr>
          <p:nvPr userDrawn="1"/>
        </p:nvPicPr>
        <p:blipFill>
          <a:blip r:embed="rId13"/>
          <a:srcRect b="10159"/>
          <a:stretch>
            <a:fillRect/>
          </a:stretch>
        </p:blipFill>
        <p:spPr bwMode="auto">
          <a:xfrm>
            <a:off x="118696" y="52495"/>
            <a:ext cx="537796" cy="611187"/>
          </a:xfrm>
          <a:prstGeom prst="rect">
            <a:avLst/>
          </a:prstGeom>
          <a:noFill/>
          <a:ln w="9525">
            <a:noFill/>
            <a:miter lim="800000"/>
            <a:headEnd/>
            <a:tailEnd/>
          </a:ln>
        </p:spPr>
      </p:pic>
      <p:sp>
        <p:nvSpPr>
          <p:cNvPr id="4" name="TextBox 3"/>
          <p:cNvSpPr txBox="1"/>
          <p:nvPr userDrawn="1"/>
        </p:nvSpPr>
        <p:spPr>
          <a:xfrm>
            <a:off x="0" y="6486525"/>
            <a:ext cx="2453620" cy="338554"/>
          </a:xfrm>
          <a:prstGeom prst="rect">
            <a:avLst/>
          </a:prstGeom>
          <a:noFill/>
        </p:spPr>
        <p:txBody>
          <a:bodyPr wrap="none">
            <a:spAutoFit/>
          </a:bodyPr>
          <a:lstStyle/>
          <a:p>
            <a:pPr>
              <a:defRPr/>
            </a:pPr>
            <a:r>
              <a:rPr lang="en-GB" sz="1600" dirty="0">
                <a:solidFill>
                  <a:prstClr val="black"/>
                </a:solidFill>
              </a:rPr>
              <a:t>CLIC Workshop 2013, CERN</a:t>
            </a:r>
          </a:p>
        </p:txBody>
      </p:sp>
    </p:spTree>
    <p:extLst>
      <p:ext uri="{BB962C8B-B14F-4D97-AF65-F5344CB8AC3E}">
        <p14:creationId xmlns:p14="http://schemas.microsoft.com/office/powerpoint/2010/main" val="1684379121"/>
      </p:ext>
    </p:extLst>
  </p:cSld>
  <p:clrMap bg1="lt1" tx1="dk1" bg2="lt2" tx2="dk2" accent1="accent1" accent2="accent2" accent3="accent3" accent4="accent4" accent5="accent5" accent6="accent6" hlink="hlink" folHlink="folHlink"/>
  <p:sldLayoutIdLst>
    <p:sldLayoutId id="2147483942" r:id="rId1"/>
    <p:sldLayoutId id="2147483943" r:id="rId2"/>
    <p:sldLayoutId id="2147483944" r:id="rId3"/>
    <p:sldLayoutId id="2147483945" r:id="rId4"/>
    <p:sldLayoutId id="2147483946" r:id="rId5"/>
    <p:sldLayoutId id="2147483947" r:id="rId6"/>
    <p:sldLayoutId id="2147483948" r:id="rId7"/>
    <p:sldLayoutId id="2147483949" r:id="rId8"/>
    <p:sldLayoutId id="2147483950" r:id="rId9"/>
    <p:sldLayoutId id="2147483951" r:id="rId10"/>
    <p:sldLayoutId id="2147483952"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CLIC-logo"/>
          <p:cNvPicPr>
            <a:picLocks noChangeAspect="1" noChangeArrowheads="1"/>
          </p:cNvPicPr>
          <p:nvPr userDrawn="1"/>
        </p:nvPicPr>
        <p:blipFill>
          <a:blip r:embed="rId13"/>
          <a:srcRect b="10159"/>
          <a:stretch>
            <a:fillRect/>
          </a:stretch>
        </p:blipFill>
        <p:spPr bwMode="auto">
          <a:xfrm>
            <a:off x="118696" y="52419"/>
            <a:ext cx="537796" cy="611187"/>
          </a:xfrm>
          <a:prstGeom prst="rect">
            <a:avLst/>
          </a:prstGeom>
          <a:noFill/>
          <a:ln w="9525">
            <a:noFill/>
            <a:miter lim="800000"/>
            <a:headEnd/>
            <a:tailEnd/>
          </a:ln>
        </p:spPr>
      </p:pic>
      <p:sp>
        <p:nvSpPr>
          <p:cNvPr id="4" name="TextBox 3"/>
          <p:cNvSpPr txBox="1"/>
          <p:nvPr userDrawn="1"/>
        </p:nvSpPr>
        <p:spPr>
          <a:xfrm>
            <a:off x="0" y="6486525"/>
            <a:ext cx="2453620" cy="338554"/>
          </a:xfrm>
          <a:prstGeom prst="rect">
            <a:avLst/>
          </a:prstGeom>
          <a:noFill/>
        </p:spPr>
        <p:txBody>
          <a:bodyPr wrap="none">
            <a:spAutoFit/>
          </a:bodyPr>
          <a:lstStyle/>
          <a:p>
            <a:pPr>
              <a:defRPr/>
            </a:pPr>
            <a:r>
              <a:rPr lang="en-GB" sz="1600" dirty="0">
                <a:solidFill>
                  <a:prstClr val="black"/>
                </a:solidFill>
              </a:rPr>
              <a:t>CLIC Workshop 2013, CERN</a:t>
            </a:r>
          </a:p>
        </p:txBody>
      </p:sp>
    </p:spTree>
    <p:extLst>
      <p:ext uri="{BB962C8B-B14F-4D97-AF65-F5344CB8AC3E}">
        <p14:creationId xmlns:p14="http://schemas.microsoft.com/office/powerpoint/2010/main" val="2616164198"/>
      </p:ext>
    </p:extLst>
  </p:cSld>
  <p:clrMap bg1="lt1" tx1="dk1" bg2="lt2" tx2="dk2" accent1="accent1" accent2="accent2" accent3="accent3" accent4="accent4" accent5="accent5" accent6="accent6" hlink="hlink" folHlink="folHlink"/>
  <p:sldLayoutIdLst>
    <p:sldLayoutId id="2147483954" r:id="rId1"/>
    <p:sldLayoutId id="2147483955" r:id="rId2"/>
    <p:sldLayoutId id="2147483956" r:id="rId3"/>
    <p:sldLayoutId id="2147483957" r:id="rId4"/>
    <p:sldLayoutId id="2147483958" r:id="rId5"/>
    <p:sldLayoutId id="2147483959" r:id="rId6"/>
    <p:sldLayoutId id="2147483960" r:id="rId7"/>
    <p:sldLayoutId id="2147483961" r:id="rId8"/>
    <p:sldLayoutId id="2147483962" r:id="rId9"/>
    <p:sldLayoutId id="2147483963" r:id="rId10"/>
    <p:sldLayoutId id="214748396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矩形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rial"/>
            </a:endParaRPr>
          </a:p>
        </p:txBody>
      </p:sp>
      <p:sp useBgFill="1">
        <p:nvSpPr>
          <p:cNvPr id="8" name="圆角矩形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latin typeface="Arial"/>
            </a:endParaRPr>
          </a:p>
        </p:txBody>
      </p:sp>
      <p:sp>
        <p:nvSpPr>
          <p:cNvPr id="22" name="标题占位符 21"/>
          <p:cNvSpPr>
            <a:spLocks noGrp="1"/>
          </p:cNvSpPr>
          <p:nvPr>
            <p:ph type="title"/>
          </p:nvPr>
        </p:nvSpPr>
        <p:spPr>
          <a:xfrm>
            <a:off x="914400" y="274638"/>
            <a:ext cx="7772400" cy="1143000"/>
          </a:xfrm>
          <a:prstGeom prst="rect">
            <a:avLst/>
          </a:prstGeom>
        </p:spPr>
        <p:txBody>
          <a:bodyPr bIns="91440" anchor="b" anchorCtr="0">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0BFB470A-D63A-44ED-9067-6A905DD712B5}" type="datetimeFigureOut">
              <a:rPr lang="zh-CN" altLang="en-US" smtClean="0">
                <a:solidFill>
                  <a:srgbClr val="696464"/>
                </a:solidFill>
                <a:latin typeface="Arial"/>
                <a:ea typeface="黑体"/>
              </a:rPr>
              <a:pPr/>
              <a:t>2013/5/14</a:t>
            </a:fld>
            <a:endParaRPr lang="zh-CN" altLang="en-US">
              <a:solidFill>
                <a:srgbClr val="696464"/>
              </a:solidFill>
              <a:latin typeface="Arial"/>
              <a:ea typeface="黑体"/>
            </a:endParaRPr>
          </a:p>
        </p:txBody>
      </p:sp>
      <p:sp>
        <p:nvSpPr>
          <p:cNvPr id="3" name="页脚占位符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zh-CN" altLang="en-US">
              <a:solidFill>
                <a:srgbClr val="696464"/>
              </a:solidFill>
              <a:latin typeface="Arial"/>
              <a:ea typeface="黑体"/>
            </a:endParaRPr>
          </a:p>
        </p:txBody>
      </p:sp>
      <p:sp>
        <p:nvSpPr>
          <p:cNvPr id="23" name="灯片编号占位符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1CB9723-D37D-4E8E-B5E7-F51812533C23}" type="slidenum">
              <a:rPr lang="zh-CN" altLang="en-US" smtClean="0">
                <a:latin typeface="Arial"/>
                <a:ea typeface="黑体"/>
              </a:rPr>
              <a:pPr/>
              <a:t>‹#›</a:t>
            </a:fld>
            <a:endParaRPr lang="zh-CN" altLang="en-US">
              <a:latin typeface="Arial"/>
              <a:ea typeface="黑体"/>
            </a:endParaRPr>
          </a:p>
        </p:txBody>
      </p:sp>
    </p:spTree>
    <p:extLst>
      <p:ext uri="{BB962C8B-B14F-4D97-AF65-F5344CB8AC3E}">
        <p14:creationId xmlns:p14="http://schemas.microsoft.com/office/powerpoint/2010/main" val="814173273"/>
      </p:ext>
    </p:extLst>
  </p:cSld>
  <p:clrMap bg1="lt1" tx1="dk1" bg2="lt2" tx2="dk2" accent1="accent1" accent2="accent2" accent3="accent3" accent4="accent4" accent5="accent5" accent6="accent6" hlink="hlink" folHlink="folHlink"/>
  <p:sldLayoutIdLst>
    <p:sldLayoutId id="2147483966" r:id="rId1"/>
    <p:sldLayoutId id="2147483967" r:id="rId2"/>
    <p:sldLayoutId id="2147483968" r:id="rId3"/>
    <p:sldLayoutId id="2147483969" r:id="rId4"/>
    <p:sldLayoutId id="2147483970" r:id="rId5"/>
    <p:sldLayoutId id="2147483971" r:id="rId6"/>
    <p:sldLayoutId id="2147483972" r:id="rId7"/>
    <p:sldLayoutId id="2147483973" r:id="rId8"/>
    <p:sldLayoutId id="2147483974" r:id="rId9"/>
    <p:sldLayoutId id="2147483975" r:id="rId10"/>
    <p:sldLayoutId id="2147483976"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smtClean="0">
                <a:solidFill>
                  <a:prstClr val="black">
                    <a:tint val="75000"/>
                  </a:prstClr>
                </a:solidFill>
                <a:latin typeface="Calibri"/>
                <a:ea typeface="ＭＳ Ｐゴシック"/>
              </a:rPr>
              <a:t>2013/1/29</a:t>
            </a:r>
            <a:endParaRPr kumimoji="1"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smtClean="0">
                <a:solidFill>
                  <a:prstClr val="black">
                    <a:tint val="75000"/>
                  </a:prstClr>
                </a:solidFill>
                <a:latin typeface="Calibri"/>
                <a:ea typeface="ＭＳ Ｐゴシック"/>
              </a:rPr>
              <a:t>CLIC2013, Nextef, KEK,  Higo</a:t>
            </a:r>
            <a:endParaRPr kumimoji="1"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9094E9-986A-4ACC-9AE1-597917B3DE31}" type="slidenum">
              <a:rPr kumimoji="1" lang="ja-JP" altLang="en-US" smtClean="0">
                <a:solidFill>
                  <a:prstClr val="black">
                    <a:tint val="75000"/>
                  </a:prstClr>
                </a:solidFill>
                <a:latin typeface="Calibri"/>
                <a:ea typeface="ＭＳ Ｐゴシック"/>
              </a:rPr>
              <a:pPr/>
              <a:t>‹#›</a:t>
            </a:fld>
            <a:endParaRPr kumimoji="1"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794954343"/>
      </p:ext>
    </p:extLst>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Lst>
  <p:hf hdr="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228600" cy="6858000"/>
          </a:xfrm>
          <a:prstGeom prst="rect">
            <a:avLst/>
          </a:prstGeom>
          <a:gradFill>
            <a:gsLst>
              <a:gs pos="0">
                <a:schemeClr val="accent1"/>
              </a:gs>
              <a:gs pos="52000">
                <a:schemeClr val="accent6">
                  <a:lumMod val="75000"/>
                </a:schemeClr>
              </a:gs>
              <a:gs pos="100000">
                <a:schemeClr val="accent6">
                  <a:lumMod val="50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ffectLst>
                <a:innerShdw blurRad="63500" dist="50800" dir="18900000">
                  <a:prstClr val="black">
                    <a:alpha val="50000"/>
                  </a:prstClr>
                </a:innerShdw>
              </a:effectLst>
            </a:endParaRPr>
          </a:p>
        </p:txBody>
      </p:sp>
      <p:sp>
        <p:nvSpPr>
          <p:cNvPr id="13" name="Rectangle 12"/>
          <p:cNvSpPr/>
          <p:nvPr/>
        </p:nvSpPr>
        <p:spPr>
          <a:xfrm>
            <a:off x="0" y="0"/>
            <a:ext cx="228600"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5257800"/>
            <a:ext cx="7239000" cy="1143000"/>
          </a:xfrm>
          <a:prstGeom prst="rect">
            <a:avLst/>
          </a:prstGeom>
        </p:spPr>
        <p:txBody>
          <a:bodyPr vert="horz" lIns="91440" tIns="45720" rIns="91440" bIns="45720" rtlCol="0" anchor="b">
            <a:noAutofit/>
          </a:bodyPr>
          <a:lstStyle/>
          <a:p>
            <a:endParaRPr lang="en-US" dirty="0"/>
          </a:p>
        </p:txBody>
      </p:sp>
      <p:sp>
        <p:nvSpPr>
          <p:cNvPr id="3" name="Text Placeholder 2"/>
          <p:cNvSpPr>
            <a:spLocks noGrp="1"/>
          </p:cNvSpPr>
          <p:nvPr>
            <p:ph type="body" idx="1"/>
          </p:nvPr>
        </p:nvSpPr>
        <p:spPr>
          <a:xfrm>
            <a:off x="1219200" y="838200"/>
            <a:ext cx="7467600" cy="4419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1259680" y="6553200"/>
            <a:ext cx="7162800" cy="228600"/>
          </a:xfrm>
          <a:prstGeom prst="rect">
            <a:avLst/>
          </a:prstGeom>
        </p:spPr>
        <p:txBody>
          <a:bodyPr vert="horz" lIns="91440" tIns="45720" rIns="91440" bIns="45720" rtlCol="0" anchor="ctr"/>
          <a:lstStyle>
            <a:lvl1pPr algn="l">
              <a:defRPr sz="1200">
                <a:solidFill>
                  <a:schemeClr val="tx1">
                    <a:lumMod val="60000"/>
                    <a:lumOff val="40000"/>
                  </a:schemeClr>
                </a:solidFill>
              </a:defRPr>
            </a:lvl1pPr>
          </a:lstStyle>
          <a:p>
            <a:endParaRPr lang="en-GB">
              <a:solidFill>
                <a:srgbClr val="4D5B6B">
                  <a:lumMod val="60000"/>
                  <a:lumOff val="40000"/>
                </a:srgbClr>
              </a:solidFill>
            </a:endParaRPr>
          </a:p>
        </p:txBody>
      </p:sp>
      <p:sp>
        <p:nvSpPr>
          <p:cNvPr id="6" name="Slide Number Placeholder 5"/>
          <p:cNvSpPr>
            <a:spLocks noGrp="1"/>
          </p:cNvSpPr>
          <p:nvPr>
            <p:ph type="sldNum" sz="quarter" idx="4"/>
          </p:nvPr>
        </p:nvSpPr>
        <p:spPr>
          <a:xfrm>
            <a:off x="8686800" y="5740400"/>
            <a:ext cx="381000" cy="365125"/>
          </a:xfrm>
          <a:prstGeom prst="rect">
            <a:avLst/>
          </a:prstGeom>
        </p:spPr>
        <p:txBody>
          <a:bodyPr vert="horz" lIns="91440" tIns="45720" rIns="91440" bIns="45720" rtlCol="0" anchor="ctr"/>
          <a:lstStyle>
            <a:lvl1pPr algn="l">
              <a:defRPr sz="1200" b="0">
                <a:solidFill>
                  <a:schemeClr val="tx2">
                    <a:lumMod val="60000"/>
                    <a:lumOff val="40000"/>
                  </a:schemeClr>
                </a:solidFill>
              </a:defRPr>
            </a:lvl1pPr>
          </a:lstStyle>
          <a:p>
            <a:fld id="{DA9F9882-1A4C-4FB4-92FF-CFCCC45D09F5}" type="slidenum">
              <a:rPr lang="en-GB" smtClean="0">
                <a:solidFill>
                  <a:srgbClr val="675D59">
                    <a:lumMod val="60000"/>
                    <a:lumOff val="40000"/>
                  </a:srgbClr>
                </a:solidFill>
              </a:rPr>
              <a:pPr/>
              <a:t>‹#›</a:t>
            </a:fld>
            <a:endParaRPr lang="en-GB">
              <a:solidFill>
                <a:srgbClr val="675D59">
                  <a:lumMod val="60000"/>
                  <a:lumOff val="40000"/>
                </a:srgbClr>
              </a:solidFill>
            </a:endParaRPr>
          </a:p>
        </p:txBody>
      </p:sp>
      <p:sp>
        <p:nvSpPr>
          <p:cNvPr id="16" name="Freeform 5"/>
          <p:cNvSpPr>
            <a:spLocks/>
          </p:cNvSpPr>
          <p:nvPr/>
        </p:nvSpPr>
        <p:spPr bwMode="auto">
          <a:xfrm>
            <a:off x="8453438" y="571500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4D5B6B"/>
              </a:solidFill>
            </a:endParaRPr>
          </a:p>
        </p:txBody>
      </p:sp>
      <p:sp>
        <p:nvSpPr>
          <p:cNvPr id="4" name="Date Placeholder 3"/>
          <p:cNvSpPr>
            <a:spLocks noGrp="1"/>
          </p:cNvSpPr>
          <p:nvPr>
            <p:ph type="dt" sz="half" idx="2"/>
          </p:nvPr>
        </p:nvSpPr>
        <p:spPr>
          <a:xfrm rot="16200000">
            <a:off x="-1198682" y="4821116"/>
            <a:ext cx="2625969" cy="228600"/>
          </a:xfrm>
          <a:prstGeom prst="rect">
            <a:avLst/>
          </a:prstGeom>
        </p:spPr>
        <p:txBody>
          <a:bodyPr vert="horz" lIns="91440" tIns="45720" rIns="91440" bIns="45720" rtlCol="0" anchor="ctr"/>
          <a:lstStyle>
            <a:lvl1pPr algn="l">
              <a:defRPr sz="1200">
                <a:solidFill>
                  <a:srgbClr val="FFFFFF"/>
                </a:solidFill>
              </a:defRPr>
            </a:lvl1pPr>
          </a:lstStyle>
          <a:p>
            <a:fld id="{3CD0AC69-9C7F-40F2-809E-874F26FF0BAE}" type="datetimeFigureOut">
              <a:rPr lang="en-GB" smtClean="0"/>
              <a:pPr/>
              <a:t>14/05/2013</a:t>
            </a:fld>
            <a:endParaRPr lang="en-GB"/>
          </a:p>
        </p:txBody>
      </p:sp>
    </p:spTree>
    <p:extLst>
      <p:ext uri="{BB962C8B-B14F-4D97-AF65-F5344CB8AC3E}">
        <p14:creationId xmlns:p14="http://schemas.microsoft.com/office/powerpoint/2010/main" val="573754733"/>
      </p:ext>
    </p:extLst>
  </p:cSld>
  <p:clrMap bg1="lt1" tx1="dk1" bg2="lt2" tx2="dk2" accent1="accent1" accent2="accent2" accent3="accent3" accent4="accent4" accent5="accent5" accent6="accent6" hlink="hlink" folHlink="folHlink"/>
  <p:sldLayoutIdLst>
    <p:sldLayoutId id="2147483990" r:id="rId1"/>
    <p:sldLayoutId id="2147483991" r:id="rId2"/>
    <p:sldLayoutId id="2147483992" r:id="rId3"/>
    <p:sldLayoutId id="2147483993" r:id="rId4"/>
    <p:sldLayoutId id="2147483994" r:id="rId5"/>
    <p:sldLayoutId id="2147483995" r:id="rId6"/>
    <p:sldLayoutId id="2147483996" r:id="rId7"/>
    <p:sldLayoutId id="2147483997" r:id="rId8"/>
    <p:sldLayoutId id="2147483998" r:id="rId9"/>
    <p:sldLayoutId id="2147483999" r:id="rId10"/>
    <p:sldLayoutId id="2147484000"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txStyles>
    <p:titleStyle>
      <a:lvl1pPr algn="l" defTabSz="914400" rtl="0" eaLnBrk="1" latinLnBrk="0" hangingPunct="1">
        <a:spcBef>
          <a:spcPct val="0"/>
        </a:spcBef>
        <a:buNone/>
        <a:defRPr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328" tIns="45666" rIns="91328" bIns="45666"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16"/>
            <a:ext cx="8229600" cy="4525963"/>
          </a:xfrm>
          <a:prstGeom prst="rect">
            <a:avLst/>
          </a:prstGeom>
        </p:spPr>
        <p:txBody>
          <a:bodyPr vert="horz" lIns="91328" tIns="45666" rIns="91328" bIns="4566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450"/>
            <a:ext cx="2133600" cy="365125"/>
          </a:xfrm>
          <a:prstGeom prst="rect">
            <a:avLst/>
          </a:prstGeom>
        </p:spPr>
        <p:txBody>
          <a:bodyPr vert="horz" lIns="91328" tIns="45666" rIns="91328" bIns="45666" rtlCol="0" anchor="ctr"/>
          <a:lstStyle>
            <a:lvl1pPr algn="l">
              <a:defRPr sz="1200">
                <a:solidFill>
                  <a:schemeClr val="tx1">
                    <a:tint val="75000"/>
                  </a:schemeClr>
                </a:solidFill>
              </a:defRPr>
            </a:lvl1pPr>
          </a:lstStyle>
          <a:p>
            <a:pPr defTabSz="913306"/>
            <a:fld id="{A23B2559-A70B-429B-A587-0A44BA87C5DE}" type="datetimeFigureOut">
              <a:rPr lang="en-GB" smtClean="0">
                <a:solidFill>
                  <a:prstClr val="black">
                    <a:tint val="75000"/>
                  </a:prstClr>
                </a:solidFill>
              </a:rPr>
              <a:pPr defTabSz="913306"/>
              <a:t>14/05/2013</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450"/>
            <a:ext cx="2895600" cy="365125"/>
          </a:xfrm>
          <a:prstGeom prst="rect">
            <a:avLst/>
          </a:prstGeom>
        </p:spPr>
        <p:txBody>
          <a:bodyPr vert="horz" lIns="91328" tIns="45666" rIns="91328" bIns="45666" rtlCol="0" anchor="ctr"/>
          <a:lstStyle>
            <a:lvl1pPr algn="ctr">
              <a:defRPr sz="1200">
                <a:solidFill>
                  <a:schemeClr val="tx1">
                    <a:tint val="75000"/>
                  </a:schemeClr>
                </a:solidFill>
              </a:defRPr>
            </a:lvl1pPr>
          </a:lstStyle>
          <a:p>
            <a:pPr defTabSz="913306"/>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450"/>
            <a:ext cx="2133600" cy="365125"/>
          </a:xfrm>
          <a:prstGeom prst="rect">
            <a:avLst/>
          </a:prstGeom>
        </p:spPr>
        <p:txBody>
          <a:bodyPr vert="horz" lIns="91328" tIns="45666" rIns="91328" bIns="45666" rtlCol="0" anchor="ctr"/>
          <a:lstStyle>
            <a:lvl1pPr algn="r">
              <a:defRPr sz="1200">
                <a:solidFill>
                  <a:schemeClr val="tx1">
                    <a:tint val="75000"/>
                  </a:schemeClr>
                </a:solidFill>
              </a:defRPr>
            </a:lvl1pPr>
          </a:lstStyle>
          <a:p>
            <a:pPr defTabSz="913306"/>
            <a:fld id="{B287DC5D-B32C-4814-8BB4-5098EB46A09C}" type="slidenum">
              <a:rPr lang="en-GB" smtClean="0">
                <a:solidFill>
                  <a:prstClr val="black">
                    <a:tint val="75000"/>
                  </a:prstClr>
                </a:solidFill>
              </a:rPr>
              <a:pPr defTabSz="913306"/>
              <a:t>‹#›</a:t>
            </a:fld>
            <a:endParaRPr lang="en-GB">
              <a:solidFill>
                <a:prstClr val="black">
                  <a:tint val="75000"/>
                </a:prstClr>
              </a:solidFill>
            </a:endParaRPr>
          </a:p>
        </p:txBody>
      </p:sp>
    </p:spTree>
    <p:extLst>
      <p:ext uri="{BB962C8B-B14F-4D97-AF65-F5344CB8AC3E}">
        <p14:creationId xmlns:p14="http://schemas.microsoft.com/office/powerpoint/2010/main" val="15534248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3306" rtl="0" eaLnBrk="1" latinLnBrk="0" hangingPunct="1">
        <a:spcBef>
          <a:spcPct val="0"/>
        </a:spcBef>
        <a:buNone/>
        <a:defRPr sz="4400" kern="1200">
          <a:solidFill>
            <a:schemeClr val="tx1"/>
          </a:solidFill>
          <a:latin typeface="+mj-lt"/>
          <a:ea typeface="+mj-ea"/>
          <a:cs typeface="+mj-cs"/>
        </a:defRPr>
      </a:lvl1pPr>
    </p:titleStyle>
    <p:bodyStyle>
      <a:lvl1pPr marL="342489" indent="-342489" algn="l" defTabSz="913306"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059" indent="-285405" algn="l" defTabSz="913306"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1631" indent="-228325" algn="l" defTabSz="913306"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8280" indent="-228325" algn="l" defTabSz="913306"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4932" indent="-228325" algn="l" defTabSz="913306"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1587" indent="-228325" algn="l" defTabSz="91330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8236" indent="-228325" algn="l" defTabSz="91330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4887" indent="-228325" algn="l" defTabSz="91330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1537" indent="-228325" algn="l" defTabSz="91330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306" rtl="0" eaLnBrk="1" latinLnBrk="0" hangingPunct="1">
        <a:defRPr sz="1800" kern="1200">
          <a:solidFill>
            <a:schemeClr val="tx1"/>
          </a:solidFill>
          <a:latin typeface="+mn-lt"/>
          <a:ea typeface="+mn-ea"/>
          <a:cs typeface="+mn-cs"/>
        </a:defRPr>
      </a:lvl1pPr>
      <a:lvl2pPr marL="456652" algn="l" defTabSz="913306" rtl="0" eaLnBrk="1" latinLnBrk="0" hangingPunct="1">
        <a:defRPr sz="1800" kern="1200">
          <a:solidFill>
            <a:schemeClr val="tx1"/>
          </a:solidFill>
          <a:latin typeface="+mn-lt"/>
          <a:ea typeface="+mn-ea"/>
          <a:cs typeface="+mn-cs"/>
        </a:defRPr>
      </a:lvl2pPr>
      <a:lvl3pPr marL="913306" algn="l" defTabSz="913306" rtl="0" eaLnBrk="1" latinLnBrk="0" hangingPunct="1">
        <a:defRPr sz="1800" kern="1200">
          <a:solidFill>
            <a:schemeClr val="tx1"/>
          </a:solidFill>
          <a:latin typeface="+mn-lt"/>
          <a:ea typeface="+mn-ea"/>
          <a:cs typeface="+mn-cs"/>
        </a:defRPr>
      </a:lvl3pPr>
      <a:lvl4pPr marL="1369956" algn="l" defTabSz="913306" rtl="0" eaLnBrk="1" latinLnBrk="0" hangingPunct="1">
        <a:defRPr sz="1800" kern="1200">
          <a:solidFill>
            <a:schemeClr val="tx1"/>
          </a:solidFill>
          <a:latin typeface="+mn-lt"/>
          <a:ea typeface="+mn-ea"/>
          <a:cs typeface="+mn-cs"/>
        </a:defRPr>
      </a:lvl4pPr>
      <a:lvl5pPr marL="1826607" algn="l" defTabSz="913306" rtl="0" eaLnBrk="1" latinLnBrk="0" hangingPunct="1">
        <a:defRPr sz="1800" kern="1200">
          <a:solidFill>
            <a:schemeClr val="tx1"/>
          </a:solidFill>
          <a:latin typeface="+mn-lt"/>
          <a:ea typeface="+mn-ea"/>
          <a:cs typeface="+mn-cs"/>
        </a:defRPr>
      </a:lvl5pPr>
      <a:lvl6pPr marL="2283255" algn="l" defTabSz="913306" rtl="0" eaLnBrk="1" latinLnBrk="0" hangingPunct="1">
        <a:defRPr sz="1800" kern="1200">
          <a:solidFill>
            <a:schemeClr val="tx1"/>
          </a:solidFill>
          <a:latin typeface="+mn-lt"/>
          <a:ea typeface="+mn-ea"/>
          <a:cs typeface="+mn-cs"/>
        </a:defRPr>
      </a:lvl6pPr>
      <a:lvl7pPr marL="2739911" algn="l" defTabSz="913306" rtl="0" eaLnBrk="1" latinLnBrk="0" hangingPunct="1">
        <a:defRPr sz="1800" kern="1200">
          <a:solidFill>
            <a:schemeClr val="tx1"/>
          </a:solidFill>
          <a:latin typeface="+mn-lt"/>
          <a:ea typeface="+mn-ea"/>
          <a:cs typeface="+mn-cs"/>
        </a:defRPr>
      </a:lvl7pPr>
      <a:lvl8pPr marL="3196560" algn="l" defTabSz="913306" rtl="0" eaLnBrk="1" latinLnBrk="0" hangingPunct="1">
        <a:defRPr sz="1800" kern="1200">
          <a:solidFill>
            <a:schemeClr val="tx1"/>
          </a:solidFill>
          <a:latin typeface="+mn-lt"/>
          <a:ea typeface="+mn-ea"/>
          <a:cs typeface="+mn-cs"/>
        </a:defRPr>
      </a:lvl8pPr>
      <a:lvl9pPr marL="3653212" algn="l" defTabSz="91330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CLIC-logo"/>
          <p:cNvPicPr>
            <a:picLocks noChangeAspect="1" noChangeArrowheads="1"/>
          </p:cNvPicPr>
          <p:nvPr userDrawn="1"/>
        </p:nvPicPr>
        <p:blipFill>
          <a:blip r:embed="rId13"/>
          <a:srcRect b="10159"/>
          <a:stretch>
            <a:fillRect/>
          </a:stretch>
        </p:blipFill>
        <p:spPr bwMode="auto">
          <a:xfrm>
            <a:off x="118696" y="52447"/>
            <a:ext cx="537796" cy="611187"/>
          </a:xfrm>
          <a:prstGeom prst="rect">
            <a:avLst/>
          </a:prstGeom>
          <a:noFill/>
          <a:ln w="9525">
            <a:noFill/>
            <a:miter lim="800000"/>
            <a:headEnd/>
            <a:tailEnd/>
          </a:ln>
        </p:spPr>
      </p:pic>
      <p:sp>
        <p:nvSpPr>
          <p:cNvPr id="4" name="TextBox 3"/>
          <p:cNvSpPr txBox="1"/>
          <p:nvPr userDrawn="1"/>
        </p:nvSpPr>
        <p:spPr>
          <a:xfrm>
            <a:off x="0" y="6486525"/>
            <a:ext cx="2453620" cy="338554"/>
          </a:xfrm>
          <a:prstGeom prst="rect">
            <a:avLst/>
          </a:prstGeom>
          <a:noFill/>
        </p:spPr>
        <p:txBody>
          <a:bodyPr wrap="none">
            <a:spAutoFit/>
          </a:bodyPr>
          <a:lstStyle/>
          <a:p>
            <a:pPr>
              <a:defRPr/>
            </a:pPr>
            <a:r>
              <a:rPr lang="en-GB" sz="1600" dirty="0">
                <a:solidFill>
                  <a:prstClr val="black"/>
                </a:solidFill>
              </a:rPr>
              <a:t>CLIC Workshop 2013, CERN</a:t>
            </a:r>
          </a:p>
        </p:txBody>
      </p:sp>
    </p:spTree>
    <p:extLst>
      <p:ext uri="{BB962C8B-B14F-4D97-AF65-F5344CB8AC3E}">
        <p14:creationId xmlns:p14="http://schemas.microsoft.com/office/powerpoint/2010/main" val="104050253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alphaModFix amt="90000"/>
            <a:duotone>
              <a:schemeClr val="bg2">
                <a:shade val="45000"/>
                <a:satMod val="135000"/>
              </a:schemeClr>
              <a:prstClr val="white"/>
            </a:duotone>
            <a:lum/>
          </a:blip>
          <a:srcRect/>
          <a:stretch>
            <a:fillRect l="-11000" t="-5000" r="-1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95400" y="274638"/>
            <a:ext cx="7086600" cy="944562"/>
          </a:xfrm>
          <a:prstGeom prst="rect">
            <a:avLst/>
          </a:prstGeom>
        </p:spPr>
        <p:txBody>
          <a:bodyPr vert="horz" lIns="91440" tIns="45720" rIns="91440" bIns="45720" rtlCol="0" anchor="ctr">
            <a:normAutofit/>
            <a:scene3d>
              <a:camera prst="orthographicFront"/>
              <a:lightRig rig="glow" dir="tl">
                <a:rot lat="0" lon="0" rev="5400000"/>
              </a:lightRig>
            </a:scene3d>
            <a:sp3d contourW="12700">
              <a:bevelT w="25400" h="25400"/>
              <a:contourClr>
                <a:schemeClr val="accent6">
                  <a:shade val="73000"/>
                </a:schemeClr>
              </a:contourClr>
            </a:sp3d>
          </a:bodyPr>
          <a:lstStyle/>
          <a:p>
            <a:r>
              <a:rPr lang="en-US" dirty="0" smtClean="0"/>
              <a:t>Click to edit Master title style</a:t>
            </a:r>
            <a:endParaRPr lang="fi-FI" dirty="0"/>
          </a:p>
        </p:txBody>
      </p:sp>
      <p:sp>
        <p:nvSpPr>
          <p:cNvPr id="3" name="Text Placeholder 2"/>
          <p:cNvSpPr>
            <a:spLocks noGrp="1"/>
          </p:cNvSpPr>
          <p:nvPr>
            <p:ph type="body" idx="1"/>
          </p:nvPr>
        </p:nvSpPr>
        <p:spPr>
          <a:xfrm>
            <a:off x="990600" y="1600201"/>
            <a:ext cx="7696200" cy="41910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i-FI" dirty="0"/>
          </a:p>
        </p:txBody>
      </p:sp>
      <p:sp>
        <p:nvSpPr>
          <p:cNvPr id="4" name="Date Placeholder 3"/>
          <p:cNvSpPr>
            <a:spLocks noGrp="1"/>
          </p:cNvSpPr>
          <p:nvPr>
            <p:ph type="dt" sz="half" idx="2"/>
          </p:nvPr>
        </p:nvSpPr>
        <p:spPr>
          <a:xfrm>
            <a:off x="457200" y="6356372"/>
            <a:ext cx="2133600" cy="365125"/>
          </a:xfrm>
          <a:prstGeom prst="rect">
            <a:avLst/>
          </a:prstGeom>
        </p:spPr>
        <p:txBody>
          <a:bodyPr vert="horz" lIns="91440" tIns="45720" rIns="91440" bIns="45720" rtlCol="0" anchor="ctr"/>
          <a:lstStyle>
            <a:lvl1pPr algn="l">
              <a:defRPr sz="1200">
                <a:solidFill>
                  <a:schemeClr val="tx1">
                    <a:tint val="75000"/>
                  </a:schemeClr>
                </a:solidFill>
                <a:latin typeface="Lucida Sans" pitchFamily="34" charset="0"/>
              </a:defRPr>
            </a:lvl1pPr>
          </a:lstStyle>
          <a:p>
            <a:pPr defTabSz="449263" eaLnBrk="0" fontAlgn="base" hangingPunct="0">
              <a:lnSpc>
                <a:spcPct val="93000"/>
              </a:lnSpc>
              <a:spcBef>
                <a:spcPct val="0"/>
              </a:spcBef>
              <a:spcAft>
                <a:spcPct val="0"/>
              </a:spcAft>
              <a:buClr>
                <a:srgbClr val="000000"/>
              </a:buClr>
              <a:buSzPct val="100000"/>
              <a:buFont typeface="Times New Roman" pitchFamily="18" charset="0"/>
              <a:buNone/>
            </a:pPr>
            <a:fld id="{B0E1907D-E84B-49BB-9374-095FF840C05F}" type="datetimeFigureOut">
              <a:rPr lang="fi-FI" b="1" smtClean="0">
                <a:solidFill>
                  <a:prstClr val="black">
                    <a:tint val="75000"/>
                  </a:prstClr>
                </a:solidFill>
              </a:rPr>
              <a:pPr defTabSz="449263" eaLnBrk="0" fontAlgn="base" hangingPunct="0">
                <a:lnSpc>
                  <a:spcPct val="93000"/>
                </a:lnSpc>
                <a:spcBef>
                  <a:spcPct val="0"/>
                </a:spcBef>
                <a:spcAft>
                  <a:spcPct val="0"/>
                </a:spcAft>
                <a:buClr>
                  <a:srgbClr val="000000"/>
                </a:buClr>
                <a:buSzPct val="100000"/>
                <a:buFont typeface="Times New Roman" pitchFamily="18" charset="0"/>
                <a:buNone/>
              </a:pPr>
              <a:t>14.5.2013</a:t>
            </a:fld>
            <a:endParaRPr lang="fi-FI" b="1">
              <a:solidFill>
                <a:prstClr val="black">
                  <a:tint val="75000"/>
                </a:prstClr>
              </a:solidFill>
            </a:endParaRPr>
          </a:p>
        </p:txBody>
      </p:sp>
      <p:sp>
        <p:nvSpPr>
          <p:cNvPr id="5" name="Footer Placeholder 4"/>
          <p:cNvSpPr>
            <a:spLocks noGrp="1"/>
          </p:cNvSpPr>
          <p:nvPr>
            <p:ph type="ftr" sz="quarter" idx="3"/>
          </p:nvPr>
        </p:nvSpPr>
        <p:spPr>
          <a:xfrm>
            <a:off x="3124200" y="6356372"/>
            <a:ext cx="3124200" cy="365125"/>
          </a:xfrm>
          <a:prstGeom prst="rect">
            <a:avLst/>
          </a:prstGeom>
        </p:spPr>
        <p:txBody>
          <a:bodyPr vert="horz" lIns="91440" tIns="45720" rIns="91440" bIns="45720" rtlCol="0" anchor="ctr"/>
          <a:lstStyle>
            <a:lvl1pPr algn="ctr">
              <a:defRPr sz="1300">
                <a:solidFill>
                  <a:schemeClr val="tx1">
                    <a:tint val="75000"/>
                  </a:schemeClr>
                </a:solidFill>
                <a:latin typeface="+mn-lt"/>
              </a:defRPr>
            </a:lvl1pPr>
          </a:lstStyle>
          <a:p>
            <a:pPr defTabSz="449263" eaLnBrk="0" fontAlgn="base" hangingPunct="0">
              <a:lnSpc>
                <a:spcPct val="93000"/>
              </a:lnSpc>
              <a:spcBef>
                <a:spcPct val="0"/>
              </a:spcBef>
              <a:spcAft>
                <a:spcPct val="0"/>
              </a:spcAft>
              <a:buClr>
                <a:srgbClr val="000000"/>
              </a:buClr>
              <a:buSzPct val="100000"/>
              <a:buFont typeface="Times New Roman" pitchFamily="18" charset="0"/>
              <a:buNone/>
            </a:pPr>
            <a:r>
              <a:rPr lang="fi-FI" b="1" smtClean="0">
                <a:solidFill>
                  <a:prstClr val="black">
                    <a:tint val="75000"/>
                  </a:prstClr>
                </a:solidFill>
              </a:rPr>
              <a:t>Flyura Djurabekova, HIP, Univ. of Helsinki</a:t>
            </a:r>
            <a:endParaRPr lang="fi-FI" b="1" dirty="0">
              <a:solidFill>
                <a:prstClr val="black">
                  <a:tint val="75000"/>
                </a:prstClr>
              </a:solidFill>
            </a:endParaRPr>
          </a:p>
        </p:txBody>
      </p:sp>
      <p:sp>
        <p:nvSpPr>
          <p:cNvPr id="6" name="Slide Number Placeholder 5"/>
          <p:cNvSpPr>
            <a:spLocks noGrp="1"/>
          </p:cNvSpPr>
          <p:nvPr>
            <p:ph type="sldNum" sz="quarter" idx="4"/>
          </p:nvPr>
        </p:nvSpPr>
        <p:spPr>
          <a:xfrm>
            <a:off x="6553200" y="635637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49263" eaLnBrk="0" fontAlgn="base" hangingPunct="0">
              <a:lnSpc>
                <a:spcPct val="93000"/>
              </a:lnSpc>
              <a:spcBef>
                <a:spcPct val="0"/>
              </a:spcBef>
              <a:spcAft>
                <a:spcPct val="0"/>
              </a:spcAft>
              <a:buClr>
                <a:srgbClr val="000000"/>
              </a:buClr>
              <a:buSzPct val="100000"/>
              <a:buFont typeface="Times New Roman" pitchFamily="18" charset="0"/>
              <a:buNone/>
            </a:pPr>
            <a:fld id="{D90AB478-288C-4931-A591-25B56F9C3D1D}" type="slidenum">
              <a:rPr lang="fi-FI" b="1" smtClean="0">
                <a:solidFill>
                  <a:prstClr val="black">
                    <a:tint val="75000"/>
                  </a:prstClr>
                </a:solidFill>
                <a:latin typeface="Times New Roman" pitchFamily="18" charset="0"/>
              </a:rPr>
              <a:pPr defTabSz="449263" eaLnBrk="0" fontAlgn="base" hangingPunct="0">
                <a:lnSpc>
                  <a:spcPct val="93000"/>
                </a:lnSpc>
                <a:spcBef>
                  <a:spcPct val="0"/>
                </a:spcBef>
                <a:spcAft>
                  <a:spcPct val="0"/>
                </a:spcAft>
                <a:buClr>
                  <a:srgbClr val="000000"/>
                </a:buClr>
                <a:buSzPct val="100000"/>
                <a:buFont typeface="Times New Roman" pitchFamily="18" charset="0"/>
                <a:buNone/>
              </a:pPr>
              <a:t>‹#›</a:t>
            </a:fld>
            <a:endParaRPr lang="fi-FI" b="1">
              <a:solidFill>
                <a:prstClr val="black">
                  <a:tint val="75000"/>
                </a:prstClr>
              </a:solidFill>
              <a:latin typeface="Times New Roman" pitchFamily="18" charset="0"/>
            </a:endParaRPr>
          </a:p>
        </p:txBody>
      </p:sp>
      <p:pic>
        <p:nvPicPr>
          <p:cNvPr id="7" name="Picture 3"/>
          <p:cNvPicPr>
            <a:picLocks noChangeAspect="1" noChangeArrowheads="1"/>
          </p:cNvPicPr>
          <p:nvPr userDrawn="1"/>
        </p:nvPicPr>
        <p:blipFill>
          <a:blip r:embed="rId14" cstate="print"/>
          <a:srcRect/>
          <a:stretch>
            <a:fillRect/>
          </a:stretch>
        </p:blipFill>
        <p:spPr bwMode="auto">
          <a:xfrm>
            <a:off x="352428" y="477838"/>
            <a:ext cx="723900" cy="696912"/>
          </a:xfrm>
          <a:prstGeom prst="rect">
            <a:avLst/>
          </a:prstGeom>
          <a:noFill/>
          <a:ln w="9525">
            <a:noFill/>
            <a:round/>
            <a:headEnd/>
            <a:tailEnd/>
          </a:ln>
        </p:spPr>
      </p:pic>
      <p:pic>
        <p:nvPicPr>
          <p:cNvPr id="9" name="Picture 7"/>
          <p:cNvPicPr>
            <a:picLocks noChangeAspect="1" noChangeArrowheads="1"/>
          </p:cNvPicPr>
          <p:nvPr userDrawn="1"/>
        </p:nvPicPr>
        <p:blipFill>
          <a:blip r:embed="rId15" cstate="print"/>
          <a:srcRect/>
          <a:stretch>
            <a:fillRect/>
          </a:stretch>
        </p:blipFill>
        <p:spPr bwMode="auto">
          <a:xfrm>
            <a:off x="381000" y="1295422"/>
            <a:ext cx="641350" cy="649287"/>
          </a:xfrm>
          <a:prstGeom prst="rect">
            <a:avLst/>
          </a:prstGeom>
          <a:noFill/>
          <a:ln w="9525">
            <a:noFill/>
            <a:round/>
            <a:headEnd/>
            <a:tailEnd/>
          </a:ln>
        </p:spPr>
      </p:pic>
    </p:spTree>
    <p:extLst>
      <p:ext uri="{BB962C8B-B14F-4D97-AF65-F5344CB8AC3E}">
        <p14:creationId xmlns:p14="http://schemas.microsoft.com/office/powerpoint/2010/main" val="345605116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b="1" kern="1200" cap="none" spc="0">
          <a:ln w="11430"/>
          <a:solidFill>
            <a:schemeClr val="accent6">
              <a:lumMod val="75000"/>
            </a:schemeClr>
          </a:solidFill>
          <a:effectLst>
            <a:outerShdw blurRad="80000" dist="40000" dir="5040000" algn="tl">
              <a:srgbClr val="000000">
                <a:alpha val="30000"/>
              </a:srgb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b="1" kern="1200" cap="none" spc="50">
          <a:ln w="13500">
            <a:solidFill>
              <a:schemeClr val="accent1">
                <a:shade val="2500"/>
                <a:alpha val="6500"/>
              </a:schemeClr>
            </a:solidFill>
            <a:prstDash val="solid"/>
          </a:ln>
          <a:solidFill>
            <a:schemeClr val="accent6">
              <a:lumMod val="50000"/>
            </a:schemeClr>
          </a:solidFill>
          <a:effectLst>
            <a:innerShdw blurRad="50900" dist="38500" dir="13500000">
              <a:srgbClr val="000000">
                <a:alpha val="60000"/>
              </a:srgbClr>
            </a:innerShdw>
          </a:effectLst>
          <a:latin typeface="+mn-lt"/>
          <a:ea typeface="+mn-ea"/>
          <a:cs typeface="+mn-cs"/>
        </a:defRPr>
      </a:lvl1pPr>
      <a:lvl2pPr marL="742950" indent="-285750" algn="l" defTabSz="914400" rtl="0" eaLnBrk="1" latinLnBrk="0" hangingPunct="1">
        <a:spcBef>
          <a:spcPct val="20000"/>
        </a:spcBef>
        <a:buFont typeface="Arial" pitchFamily="34" charset="0"/>
        <a:buChar char="–"/>
        <a:defRPr sz="2800" b="1" kern="1200" cap="none" spc="50">
          <a:ln w="13500">
            <a:solidFill>
              <a:schemeClr val="accent1">
                <a:shade val="2500"/>
                <a:alpha val="6500"/>
              </a:schemeClr>
            </a:solidFill>
            <a:prstDash val="solid"/>
          </a:ln>
          <a:solidFill>
            <a:schemeClr val="accent6">
              <a:lumMod val="50000"/>
            </a:schemeClr>
          </a:solidFill>
          <a:effectLst>
            <a:innerShdw blurRad="50900" dist="38500" dir="13500000">
              <a:srgbClr val="000000">
                <a:alpha val="60000"/>
              </a:srgbClr>
            </a:innerShdw>
          </a:effectLst>
          <a:latin typeface="+mn-lt"/>
          <a:ea typeface="+mn-ea"/>
          <a:cs typeface="+mn-cs"/>
        </a:defRPr>
      </a:lvl2pPr>
      <a:lvl3pPr marL="1143000" indent="-228600" algn="l" defTabSz="914400" rtl="0" eaLnBrk="1" latinLnBrk="0" hangingPunct="1">
        <a:spcBef>
          <a:spcPct val="20000"/>
        </a:spcBef>
        <a:buFont typeface="Arial" pitchFamily="34" charset="0"/>
        <a:buChar char="•"/>
        <a:defRPr sz="2400" b="1" kern="1200" cap="none" spc="50">
          <a:ln w="13500">
            <a:solidFill>
              <a:schemeClr val="accent1">
                <a:shade val="2500"/>
                <a:alpha val="6500"/>
              </a:schemeClr>
            </a:solidFill>
            <a:prstDash val="solid"/>
          </a:ln>
          <a:solidFill>
            <a:schemeClr val="accent6">
              <a:lumMod val="50000"/>
            </a:schemeClr>
          </a:solidFill>
          <a:effectLst>
            <a:innerShdw blurRad="50900" dist="38500" dir="13500000">
              <a:srgbClr val="000000">
                <a:alpha val="60000"/>
              </a:srgbClr>
            </a:innerShdw>
          </a:effectLst>
          <a:latin typeface="+mn-lt"/>
          <a:ea typeface="+mn-ea"/>
          <a:cs typeface="+mn-cs"/>
        </a:defRPr>
      </a:lvl3pPr>
      <a:lvl4pPr marL="1600200" indent="-228600" algn="l" defTabSz="914400" rtl="0" eaLnBrk="1" latinLnBrk="0" hangingPunct="1">
        <a:spcBef>
          <a:spcPct val="20000"/>
        </a:spcBef>
        <a:buFont typeface="Arial" pitchFamily="34" charset="0"/>
        <a:buChar char="–"/>
        <a:defRPr sz="2000" b="1" kern="1200" cap="none" spc="50">
          <a:ln w="13500">
            <a:solidFill>
              <a:schemeClr val="accent1">
                <a:shade val="2500"/>
                <a:alpha val="6500"/>
              </a:schemeClr>
            </a:solidFill>
            <a:prstDash val="solid"/>
          </a:ln>
          <a:solidFill>
            <a:schemeClr val="accent6">
              <a:lumMod val="50000"/>
            </a:schemeClr>
          </a:solidFill>
          <a:effectLst>
            <a:innerShdw blurRad="50900" dist="38500" dir="13500000">
              <a:srgbClr val="000000">
                <a:alpha val="60000"/>
              </a:srgbClr>
            </a:innerShdw>
          </a:effectLst>
          <a:latin typeface="+mn-lt"/>
          <a:ea typeface="+mn-ea"/>
          <a:cs typeface="+mn-cs"/>
        </a:defRPr>
      </a:lvl4pPr>
      <a:lvl5pPr marL="2057400" indent="-228600" algn="l" defTabSz="914400" rtl="0" eaLnBrk="1" latinLnBrk="0" hangingPunct="1">
        <a:spcBef>
          <a:spcPct val="20000"/>
        </a:spcBef>
        <a:buFont typeface="Arial" pitchFamily="34" charset="0"/>
        <a:buChar char="»"/>
        <a:defRPr sz="2000" b="1" kern="1200" cap="none" spc="50">
          <a:ln w="13500">
            <a:solidFill>
              <a:schemeClr val="accent1">
                <a:shade val="2500"/>
                <a:alpha val="6500"/>
              </a:schemeClr>
            </a:solidFill>
            <a:prstDash val="solid"/>
          </a:ln>
          <a:solidFill>
            <a:schemeClr val="accent6">
              <a:lumMod val="50000"/>
            </a:schemeClr>
          </a:solidFill>
          <a:effectLst>
            <a:innerShdw blurRad="50900" dist="38500" dir="13500000">
              <a:srgbClr val="000000">
                <a:alpha val="60000"/>
              </a:srgbClr>
            </a:inn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LIC-logo"/>
          <p:cNvPicPr>
            <a:picLocks noChangeAspect="1" noChangeArrowheads="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118582" y="51756"/>
            <a:ext cx="537796"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6329757"/>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LIC-logo"/>
          <p:cNvPicPr>
            <a:picLocks noChangeAspect="1" noChangeArrowheads="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118582" y="51756"/>
            <a:ext cx="537796"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5281923"/>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47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95A6DC-5A41-4BF0-8888-E99A3AE41B32}" type="datetimeFigureOut">
              <a:rPr lang="en-US" smtClean="0">
                <a:solidFill>
                  <a:prstClr val="black">
                    <a:tint val="75000"/>
                  </a:prstClr>
                </a:solidFill>
              </a:rPr>
              <a:pPr/>
              <a:t>5/14/2013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47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47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585C81-DFF2-4A69-9A32-576FDBC3CBF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64168071"/>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bottombar-2"/>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0" y="6273800"/>
            <a:ext cx="9145588" cy="584200"/>
          </a:xfrm>
          <a:prstGeom prst="rect">
            <a:avLst/>
          </a:prstGeom>
          <a:noFill/>
          <a:ln w="9525">
            <a:noFill/>
            <a:miter lim="800000"/>
            <a:headEnd/>
            <a:tailEnd/>
          </a:ln>
        </p:spPr>
      </p:pic>
      <p:sp>
        <p:nvSpPr>
          <p:cNvPr id="1027" name="Rectangle 3"/>
          <p:cNvSpPr>
            <a:spLocks noGrp="1" noChangeArrowheads="1"/>
          </p:cNvSpPr>
          <p:nvPr>
            <p:ph type="body" idx="1"/>
          </p:nvPr>
        </p:nvSpPr>
        <p:spPr bwMode="auto">
          <a:xfrm>
            <a:off x="346126" y="1400175"/>
            <a:ext cx="7935913" cy="1708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0420" name="Rectangle 4"/>
          <p:cNvSpPr>
            <a:spLocks noGrp="1" noChangeArrowheads="1"/>
          </p:cNvSpPr>
          <p:nvPr>
            <p:ph type="sldNum" sz="quarter" idx="4"/>
          </p:nvPr>
        </p:nvSpPr>
        <p:spPr bwMode="auto">
          <a:xfrm>
            <a:off x="8609073" y="6466008"/>
            <a:ext cx="357187"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buClrTx/>
              <a:buSzTx/>
              <a:buFontTx/>
              <a:buNone/>
              <a:defRPr sz="1000" b="1">
                <a:ea typeface="ＭＳ Ｐゴシック" pitchFamily="34" charset="-128"/>
              </a:defRPr>
            </a:lvl1pPr>
          </a:lstStyle>
          <a:p>
            <a:pPr defTabSz="457200" fontAlgn="base">
              <a:spcBef>
                <a:spcPct val="0"/>
              </a:spcBef>
              <a:spcAft>
                <a:spcPct val="0"/>
              </a:spcAft>
            </a:pPr>
            <a:fld id="{13168D33-DADB-4F7F-84E8-040D5E0A20B5}" type="slidenum">
              <a:rPr lang="en-US" smtClean="0">
                <a:solidFill>
                  <a:srgbClr val="FFFFFF"/>
                </a:solidFill>
              </a:rPr>
              <a:pPr defTabSz="457200" fontAlgn="base">
                <a:spcBef>
                  <a:spcPct val="0"/>
                </a:spcBef>
                <a:spcAft>
                  <a:spcPct val="0"/>
                </a:spcAft>
              </a:pPr>
              <a:t>‹#›</a:t>
            </a:fld>
            <a:endParaRPr lang="en-US" smtClean="0">
              <a:solidFill>
                <a:srgbClr val="FFFFFF"/>
              </a:solidFill>
            </a:endParaRPr>
          </a:p>
        </p:txBody>
      </p:sp>
      <p:sp>
        <p:nvSpPr>
          <p:cNvPr id="1029" name="Rectangle 5"/>
          <p:cNvSpPr>
            <a:spLocks noGrp="1" noChangeArrowheads="1"/>
          </p:cNvSpPr>
          <p:nvPr>
            <p:ph type="title"/>
          </p:nvPr>
        </p:nvSpPr>
        <p:spPr bwMode="auto">
          <a:xfrm>
            <a:off x="76237" y="76200"/>
            <a:ext cx="7954963" cy="457200"/>
          </a:xfrm>
          <a:prstGeom prst="rect">
            <a:avLst/>
          </a:prstGeom>
          <a:noFill/>
          <a:ln w="9525">
            <a:noFill/>
            <a:miter lim="800000"/>
            <a:headEnd/>
            <a:tailEnd/>
          </a:ln>
          <a:effectLst/>
        </p:spPr>
        <p:txBody>
          <a:bodyPr vert="horz" wrap="square" lIns="91440" tIns="0" rIns="91440" bIns="45720" numCol="1" anchor="t" anchorCtr="0" compatLnSpc="1">
            <a:prstTxWarp prst="textNoShape">
              <a:avLst/>
            </a:prstTxWarp>
            <a:spAutoFit/>
          </a:bodyPr>
          <a:lstStyle/>
          <a:p>
            <a:pPr lvl="0"/>
            <a:r>
              <a:rPr lang="en-US" smtClean="0"/>
              <a:t>Click to edit Master title style</a:t>
            </a:r>
          </a:p>
        </p:txBody>
      </p:sp>
      <p:sp>
        <p:nvSpPr>
          <p:cNvPr id="60422" name="Rectangle 6"/>
          <p:cNvSpPr>
            <a:spLocks noGrp="1" noChangeArrowheads="1"/>
          </p:cNvSpPr>
          <p:nvPr>
            <p:ph type="ftr" sz="quarter" idx="3"/>
          </p:nvPr>
        </p:nvSpPr>
        <p:spPr bwMode="auto">
          <a:xfrm>
            <a:off x="1371600" y="6277095"/>
            <a:ext cx="2209800" cy="581025"/>
          </a:xfrm>
          <a:prstGeom prst="rect">
            <a:avLst/>
          </a:prstGeom>
          <a:solidFill>
            <a:srgbClr val="9999FF">
              <a:alpha val="64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buClrTx/>
              <a:buSzTx/>
              <a:buFontTx/>
              <a:buNone/>
              <a:defRPr sz="1400">
                <a:solidFill>
                  <a:schemeClr val="tx1"/>
                </a:solidFill>
                <a:ea typeface="ＭＳ Ｐゴシック" pitchFamily="34" charset="-128"/>
                <a:cs typeface="+mn-cs"/>
              </a:defRPr>
            </a:lvl1pPr>
          </a:lstStyle>
          <a:p>
            <a:pPr defTabSz="457200" fontAlgn="base">
              <a:spcBef>
                <a:spcPct val="0"/>
              </a:spcBef>
              <a:spcAft>
                <a:spcPct val="0"/>
              </a:spcAft>
              <a:defRPr/>
            </a:pPr>
            <a:r>
              <a:rPr lang="en-US">
                <a:solidFill>
                  <a:srgbClr val="131313"/>
                </a:solidFill>
              </a:rPr>
              <a:t>John Power, SLAC 2011</a:t>
            </a:r>
          </a:p>
        </p:txBody>
      </p:sp>
    </p:spTree>
    <p:extLst>
      <p:ext uri="{BB962C8B-B14F-4D97-AF65-F5344CB8AC3E}">
        <p14:creationId xmlns:p14="http://schemas.microsoft.com/office/powerpoint/2010/main" val="176041448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dt="0"/>
  <p:txStyles>
    <p:titleStyle>
      <a:lvl1pPr algn="l" rtl="0" eaLnBrk="0" fontAlgn="base" hangingPunct="0">
        <a:lnSpc>
          <a:spcPct val="90000"/>
        </a:lnSpc>
        <a:spcBef>
          <a:spcPct val="0"/>
        </a:spcBef>
        <a:spcAft>
          <a:spcPct val="0"/>
        </a:spcAft>
        <a:defRPr sz="3000" b="1" i="1">
          <a:solidFill>
            <a:srgbClr val="0071BC"/>
          </a:solidFill>
          <a:latin typeface="+mj-lt"/>
          <a:ea typeface="+mj-ea"/>
          <a:cs typeface="+mj-cs"/>
        </a:defRPr>
      </a:lvl1pPr>
      <a:lvl2pPr algn="l" rtl="0" eaLnBrk="0" fontAlgn="base" hangingPunct="0">
        <a:lnSpc>
          <a:spcPct val="90000"/>
        </a:lnSpc>
        <a:spcBef>
          <a:spcPct val="0"/>
        </a:spcBef>
        <a:spcAft>
          <a:spcPct val="0"/>
        </a:spcAft>
        <a:defRPr sz="3000" b="1" i="1">
          <a:solidFill>
            <a:srgbClr val="0071BC"/>
          </a:solidFill>
          <a:latin typeface="Comic Sans MS" pitchFamily="66" charset="0"/>
          <a:cs typeface="Arial" charset="0"/>
        </a:defRPr>
      </a:lvl2pPr>
      <a:lvl3pPr algn="l" rtl="0" eaLnBrk="0" fontAlgn="base" hangingPunct="0">
        <a:lnSpc>
          <a:spcPct val="90000"/>
        </a:lnSpc>
        <a:spcBef>
          <a:spcPct val="0"/>
        </a:spcBef>
        <a:spcAft>
          <a:spcPct val="0"/>
        </a:spcAft>
        <a:defRPr sz="3000" b="1" i="1">
          <a:solidFill>
            <a:srgbClr val="0071BC"/>
          </a:solidFill>
          <a:latin typeface="Comic Sans MS" pitchFamily="66" charset="0"/>
          <a:cs typeface="Arial" charset="0"/>
        </a:defRPr>
      </a:lvl3pPr>
      <a:lvl4pPr algn="l" rtl="0" eaLnBrk="0" fontAlgn="base" hangingPunct="0">
        <a:lnSpc>
          <a:spcPct val="90000"/>
        </a:lnSpc>
        <a:spcBef>
          <a:spcPct val="0"/>
        </a:spcBef>
        <a:spcAft>
          <a:spcPct val="0"/>
        </a:spcAft>
        <a:defRPr sz="3000" b="1" i="1">
          <a:solidFill>
            <a:srgbClr val="0071BC"/>
          </a:solidFill>
          <a:latin typeface="Comic Sans MS" pitchFamily="66" charset="0"/>
          <a:cs typeface="Arial" charset="0"/>
        </a:defRPr>
      </a:lvl4pPr>
      <a:lvl5pPr algn="l" rtl="0" eaLnBrk="0" fontAlgn="base" hangingPunct="0">
        <a:lnSpc>
          <a:spcPct val="90000"/>
        </a:lnSpc>
        <a:spcBef>
          <a:spcPct val="0"/>
        </a:spcBef>
        <a:spcAft>
          <a:spcPct val="0"/>
        </a:spcAft>
        <a:defRPr sz="3000" b="1" i="1">
          <a:solidFill>
            <a:srgbClr val="0071BC"/>
          </a:solidFill>
          <a:latin typeface="Comic Sans MS" pitchFamily="66" charset="0"/>
          <a:cs typeface="Arial" charset="0"/>
        </a:defRPr>
      </a:lvl5pPr>
      <a:lvl6pPr marL="457200" algn="l" rtl="0" fontAlgn="base">
        <a:lnSpc>
          <a:spcPct val="90000"/>
        </a:lnSpc>
        <a:spcBef>
          <a:spcPct val="0"/>
        </a:spcBef>
        <a:spcAft>
          <a:spcPct val="0"/>
        </a:spcAft>
        <a:defRPr sz="3000" b="1" i="1">
          <a:solidFill>
            <a:srgbClr val="0071BC"/>
          </a:solidFill>
          <a:latin typeface="Comic Sans MS" pitchFamily="66" charset="0"/>
          <a:cs typeface="Arial" charset="0"/>
        </a:defRPr>
      </a:lvl6pPr>
      <a:lvl7pPr marL="914400" algn="l" rtl="0" fontAlgn="base">
        <a:lnSpc>
          <a:spcPct val="90000"/>
        </a:lnSpc>
        <a:spcBef>
          <a:spcPct val="0"/>
        </a:spcBef>
        <a:spcAft>
          <a:spcPct val="0"/>
        </a:spcAft>
        <a:defRPr sz="3000" b="1" i="1">
          <a:solidFill>
            <a:srgbClr val="0071BC"/>
          </a:solidFill>
          <a:latin typeface="Comic Sans MS" pitchFamily="66" charset="0"/>
          <a:cs typeface="Arial" charset="0"/>
        </a:defRPr>
      </a:lvl7pPr>
      <a:lvl8pPr marL="1371600" algn="l" rtl="0" fontAlgn="base">
        <a:lnSpc>
          <a:spcPct val="90000"/>
        </a:lnSpc>
        <a:spcBef>
          <a:spcPct val="0"/>
        </a:spcBef>
        <a:spcAft>
          <a:spcPct val="0"/>
        </a:spcAft>
        <a:defRPr sz="3000" b="1" i="1">
          <a:solidFill>
            <a:srgbClr val="0071BC"/>
          </a:solidFill>
          <a:latin typeface="Comic Sans MS" pitchFamily="66" charset="0"/>
          <a:cs typeface="Arial" charset="0"/>
        </a:defRPr>
      </a:lvl8pPr>
      <a:lvl9pPr marL="1828800" algn="l" rtl="0" fontAlgn="base">
        <a:lnSpc>
          <a:spcPct val="90000"/>
        </a:lnSpc>
        <a:spcBef>
          <a:spcPct val="0"/>
        </a:spcBef>
        <a:spcAft>
          <a:spcPct val="0"/>
        </a:spcAft>
        <a:defRPr sz="3000" b="1" i="1">
          <a:solidFill>
            <a:srgbClr val="0071BC"/>
          </a:solidFill>
          <a:latin typeface="Comic Sans MS" pitchFamily="66" charset="0"/>
          <a:cs typeface="Arial" charset="0"/>
        </a:defRPr>
      </a:lvl9pPr>
    </p:titleStyle>
    <p:bodyStyle>
      <a:lvl1pPr marL="282575" indent="-282575" algn="l" rtl="0" eaLnBrk="0" fontAlgn="base" hangingPunct="0">
        <a:spcBef>
          <a:spcPct val="10000"/>
        </a:spcBef>
        <a:spcAft>
          <a:spcPct val="10000"/>
        </a:spcAft>
        <a:buClr>
          <a:schemeClr val="tx2"/>
        </a:buClr>
        <a:buFont typeface="Wingdings" pitchFamily="2" charset="2"/>
        <a:buChar char="n"/>
        <a:defRPr>
          <a:solidFill>
            <a:schemeClr val="tx1"/>
          </a:solidFill>
          <a:latin typeface="+mn-lt"/>
          <a:ea typeface="+mn-ea"/>
          <a:cs typeface="+mn-cs"/>
        </a:defRPr>
      </a:lvl1pPr>
      <a:lvl2pPr marL="685800" indent="-288925" algn="l" rtl="0" eaLnBrk="0" fontAlgn="base" hangingPunct="0">
        <a:spcBef>
          <a:spcPct val="10000"/>
        </a:spcBef>
        <a:spcAft>
          <a:spcPct val="10000"/>
        </a:spcAft>
        <a:buClr>
          <a:schemeClr val="tx2"/>
        </a:buClr>
        <a:buChar char="–"/>
        <a:defRPr>
          <a:solidFill>
            <a:schemeClr val="tx1"/>
          </a:solidFill>
          <a:latin typeface="+mn-lt"/>
          <a:cs typeface="+mn-cs"/>
        </a:defRPr>
      </a:lvl2pPr>
      <a:lvl3pPr marL="968375" indent="-168275" algn="l" rtl="0" eaLnBrk="0" fontAlgn="base" hangingPunct="0">
        <a:spcBef>
          <a:spcPct val="10000"/>
        </a:spcBef>
        <a:spcAft>
          <a:spcPct val="10000"/>
        </a:spcAft>
        <a:buClr>
          <a:schemeClr val="tx2"/>
        </a:buClr>
        <a:buFont typeface="Times" pitchFamily="18" charset="0"/>
        <a:buChar char="•"/>
        <a:defRPr i="1">
          <a:solidFill>
            <a:schemeClr val="tx1"/>
          </a:solidFill>
          <a:latin typeface="+mn-lt"/>
          <a:cs typeface="+mn-cs"/>
        </a:defRPr>
      </a:lvl3pPr>
      <a:lvl4pPr marL="1363663" indent="-280988" algn="l" rtl="0" eaLnBrk="0" fontAlgn="base" hangingPunct="0">
        <a:spcBef>
          <a:spcPct val="10000"/>
        </a:spcBef>
        <a:spcAft>
          <a:spcPct val="10000"/>
        </a:spcAft>
        <a:buClr>
          <a:schemeClr val="tx2"/>
        </a:buClr>
        <a:buFont typeface="Times" pitchFamily="18" charset="0"/>
        <a:buChar char="–"/>
        <a:defRPr>
          <a:solidFill>
            <a:schemeClr val="tx1"/>
          </a:solidFill>
          <a:latin typeface="+mn-lt"/>
          <a:cs typeface="+mn-cs"/>
        </a:defRPr>
      </a:lvl4pPr>
      <a:lvl5pPr marL="1652588" indent="-174625" algn="l" rtl="0" eaLnBrk="0" fontAlgn="base" hangingPunct="0">
        <a:spcBef>
          <a:spcPct val="10000"/>
        </a:spcBef>
        <a:spcAft>
          <a:spcPct val="10000"/>
        </a:spcAft>
        <a:buClr>
          <a:schemeClr val="tx2"/>
        </a:buClr>
        <a:buFont typeface="Times" pitchFamily="18" charset="0"/>
        <a:buChar char="•"/>
        <a:defRPr i="1">
          <a:solidFill>
            <a:schemeClr val="tx1"/>
          </a:solidFill>
          <a:latin typeface="+mn-lt"/>
          <a:cs typeface="+mn-cs"/>
        </a:defRPr>
      </a:lvl5pPr>
      <a:lvl6pPr marL="2109788" indent="-174625" algn="l" rtl="0" fontAlgn="base">
        <a:spcBef>
          <a:spcPct val="10000"/>
        </a:spcBef>
        <a:spcAft>
          <a:spcPct val="10000"/>
        </a:spcAft>
        <a:buClr>
          <a:schemeClr val="tx2"/>
        </a:buClr>
        <a:buFont typeface="Times" pitchFamily="18" charset="0"/>
        <a:buChar char="•"/>
        <a:defRPr i="1">
          <a:solidFill>
            <a:schemeClr val="tx1"/>
          </a:solidFill>
          <a:latin typeface="+mn-lt"/>
          <a:cs typeface="+mn-cs"/>
        </a:defRPr>
      </a:lvl6pPr>
      <a:lvl7pPr marL="2566988" indent="-174625" algn="l" rtl="0" fontAlgn="base">
        <a:spcBef>
          <a:spcPct val="10000"/>
        </a:spcBef>
        <a:spcAft>
          <a:spcPct val="10000"/>
        </a:spcAft>
        <a:buClr>
          <a:schemeClr val="tx2"/>
        </a:buClr>
        <a:buFont typeface="Times" pitchFamily="18" charset="0"/>
        <a:buChar char="•"/>
        <a:defRPr i="1">
          <a:solidFill>
            <a:schemeClr val="tx1"/>
          </a:solidFill>
          <a:latin typeface="+mn-lt"/>
          <a:cs typeface="+mn-cs"/>
        </a:defRPr>
      </a:lvl7pPr>
      <a:lvl8pPr marL="3024188" indent="-174625" algn="l" rtl="0" fontAlgn="base">
        <a:spcBef>
          <a:spcPct val="10000"/>
        </a:spcBef>
        <a:spcAft>
          <a:spcPct val="10000"/>
        </a:spcAft>
        <a:buClr>
          <a:schemeClr val="tx2"/>
        </a:buClr>
        <a:buFont typeface="Times" pitchFamily="18" charset="0"/>
        <a:buChar char="•"/>
        <a:defRPr i="1">
          <a:solidFill>
            <a:schemeClr val="tx1"/>
          </a:solidFill>
          <a:latin typeface="+mn-lt"/>
          <a:cs typeface="+mn-cs"/>
        </a:defRPr>
      </a:lvl8pPr>
      <a:lvl9pPr marL="3481388" indent="-174625" algn="l" rtl="0" fontAlgn="base">
        <a:spcBef>
          <a:spcPct val="10000"/>
        </a:spcBef>
        <a:spcAft>
          <a:spcPct val="10000"/>
        </a:spcAft>
        <a:buClr>
          <a:schemeClr val="tx2"/>
        </a:buClr>
        <a:buFont typeface="Times" pitchFamily="18" charset="0"/>
        <a:buChar char="•"/>
        <a:defRPr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oleObject" Target="../embeddings/oleObject1.bin"/><Relationship Id="rId7" Type="http://schemas.openxmlformats.org/officeDocument/2006/relationships/image" Target="../media/image68.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67.wmf"/><Relationship Id="rId5" Type="http://schemas.openxmlformats.org/officeDocument/2006/relationships/oleObject" Target="../embeddings/oleObject2.bin"/><Relationship Id="rId4" Type="http://schemas.openxmlformats.org/officeDocument/2006/relationships/image" Target="../media/image66.wmf"/><Relationship Id="rId9" Type="http://schemas.openxmlformats.org/officeDocument/2006/relationships/image" Target="../media/image7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2.jpeg"/><Relationship Id="rId7" Type="http://schemas.openxmlformats.org/officeDocument/2006/relationships/image" Target="../media/image76.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14.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53.png"/><Relationship Id="rId1" Type="http://schemas.openxmlformats.org/officeDocument/2006/relationships/slideLayout" Target="../slideLayouts/slideLayout7.xml"/><Relationship Id="rId4" Type="http://schemas.openxmlformats.org/officeDocument/2006/relationships/image" Target="../media/image78.png"/></Relationships>
</file>

<file path=ppt/slides/_rels/slide15.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png"/><Relationship Id="rId1" Type="http://schemas.openxmlformats.org/officeDocument/2006/relationships/slideLayout" Target="../slideLayouts/slideLayout259.xml"/><Relationship Id="rId4" Type="http://schemas.openxmlformats.org/officeDocument/2006/relationships/image" Target="../media/image81.png"/></Relationships>
</file>

<file path=ppt/slides/_rels/slide16.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jpeg"/><Relationship Id="rId1" Type="http://schemas.openxmlformats.org/officeDocument/2006/relationships/slideLayout" Target="../slideLayouts/slideLayout259.xml"/></Relationships>
</file>

<file path=ppt/slides/_rels/slide17.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259.xml"/></Relationships>
</file>

<file path=ppt/slides/_rels/slide18.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slideLayout" Target="../slideLayouts/slideLayout259.xml"/><Relationship Id="rId4" Type="http://schemas.openxmlformats.org/officeDocument/2006/relationships/image" Target="../media/image87.jpeg"/></Relationships>
</file>

<file path=ppt/slides/_rels/slide19.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eg"/><Relationship Id="rId1" Type="http://schemas.openxmlformats.org/officeDocument/2006/relationships/slideLayout" Target="../slideLayouts/slideLayout259.xml"/><Relationship Id="rId4" Type="http://schemas.openxmlformats.org/officeDocument/2006/relationships/image" Target="../media/image90.jpeg"/></Relationships>
</file>

<file path=ppt/slides/_rels/slide2.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18" Type="http://schemas.openxmlformats.org/officeDocument/2006/relationships/image" Target="../media/image41.png"/><Relationship Id="rId26" Type="http://schemas.openxmlformats.org/officeDocument/2006/relationships/image" Target="../media/image49.png"/><Relationship Id="rId3" Type="http://schemas.openxmlformats.org/officeDocument/2006/relationships/image" Target="../media/image26.png"/><Relationship Id="rId21" Type="http://schemas.openxmlformats.org/officeDocument/2006/relationships/image" Target="../media/image44.png"/><Relationship Id="rId7" Type="http://schemas.openxmlformats.org/officeDocument/2006/relationships/image" Target="../media/image30.png"/><Relationship Id="rId12" Type="http://schemas.openxmlformats.org/officeDocument/2006/relationships/image" Target="../media/image35.png"/><Relationship Id="rId17" Type="http://schemas.openxmlformats.org/officeDocument/2006/relationships/image" Target="../media/image40.png"/><Relationship Id="rId25" Type="http://schemas.openxmlformats.org/officeDocument/2006/relationships/image" Target="../media/image48.png"/><Relationship Id="rId2" Type="http://schemas.openxmlformats.org/officeDocument/2006/relationships/image" Target="../media/image25.png"/><Relationship Id="rId16" Type="http://schemas.openxmlformats.org/officeDocument/2006/relationships/image" Target="../media/image39.png"/><Relationship Id="rId20" Type="http://schemas.openxmlformats.org/officeDocument/2006/relationships/image" Target="../media/image43.png"/><Relationship Id="rId1" Type="http://schemas.openxmlformats.org/officeDocument/2006/relationships/slideLayout" Target="../slideLayouts/slideLayout7.xml"/><Relationship Id="rId6" Type="http://schemas.openxmlformats.org/officeDocument/2006/relationships/image" Target="../media/image29.png"/><Relationship Id="rId11" Type="http://schemas.openxmlformats.org/officeDocument/2006/relationships/image" Target="../media/image34.png"/><Relationship Id="rId24" Type="http://schemas.openxmlformats.org/officeDocument/2006/relationships/image" Target="../media/image47.png"/><Relationship Id="rId5" Type="http://schemas.openxmlformats.org/officeDocument/2006/relationships/image" Target="../media/image28.png"/><Relationship Id="rId15" Type="http://schemas.openxmlformats.org/officeDocument/2006/relationships/image" Target="../media/image38.png"/><Relationship Id="rId23" Type="http://schemas.openxmlformats.org/officeDocument/2006/relationships/image" Target="../media/image46.png"/><Relationship Id="rId28" Type="http://schemas.openxmlformats.org/officeDocument/2006/relationships/image" Target="../media/image51.png"/><Relationship Id="rId10" Type="http://schemas.openxmlformats.org/officeDocument/2006/relationships/image" Target="../media/image33.png"/><Relationship Id="rId19" Type="http://schemas.openxmlformats.org/officeDocument/2006/relationships/image" Target="../media/image42.png"/><Relationship Id="rId4" Type="http://schemas.openxmlformats.org/officeDocument/2006/relationships/image" Target="../media/image27.png"/><Relationship Id="rId9" Type="http://schemas.openxmlformats.org/officeDocument/2006/relationships/image" Target="../media/image32.png"/><Relationship Id="rId14" Type="http://schemas.openxmlformats.org/officeDocument/2006/relationships/image" Target="../media/image37.png"/><Relationship Id="rId22" Type="http://schemas.openxmlformats.org/officeDocument/2006/relationships/image" Target="../media/image45.png"/><Relationship Id="rId27" Type="http://schemas.openxmlformats.org/officeDocument/2006/relationships/image" Target="../media/image50.png"/></Relationships>
</file>

<file path=ppt/slides/_rels/slide20.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7.jpeg"/><Relationship Id="rId7" Type="http://schemas.openxmlformats.org/officeDocument/2006/relationships/image" Target="../media/image95.jpeg"/><Relationship Id="rId2" Type="http://schemas.openxmlformats.org/officeDocument/2006/relationships/image" Target="../media/image91.jpeg"/><Relationship Id="rId1" Type="http://schemas.openxmlformats.org/officeDocument/2006/relationships/slideLayout" Target="../slideLayouts/slideLayout18.xml"/><Relationship Id="rId6" Type="http://schemas.openxmlformats.org/officeDocument/2006/relationships/image" Target="../media/image94.gif"/><Relationship Id="rId5" Type="http://schemas.openxmlformats.org/officeDocument/2006/relationships/image" Target="../media/image93.png"/><Relationship Id="rId4" Type="http://schemas.openxmlformats.org/officeDocument/2006/relationships/image" Target="../media/image92.jpeg"/><Relationship Id="rId9" Type="http://schemas.openxmlformats.org/officeDocument/2006/relationships/image" Target="../media/image96.jpeg"/></Relationships>
</file>

<file path=ppt/slides/_rels/slide21.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7.xml"/><Relationship Id="rId4" Type="http://schemas.openxmlformats.org/officeDocument/2006/relationships/image" Target="../media/image99.jpeg"/></Relationships>
</file>

<file path=ppt/slides/_rels/slide22.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image" Target="../media/image100.jpeg"/><Relationship Id="rId1" Type="http://schemas.openxmlformats.org/officeDocument/2006/relationships/slideLayout" Target="../slideLayouts/slideLayout7.xml"/><Relationship Id="rId5" Type="http://schemas.openxmlformats.org/officeDocument/2006/relationships/image" Target="../media/image103.png"/><Relationship Id="rId4" Type="http://schemas.openxmlformats.org/officeDocument/2006/relationships/image" Target="../media/image102.jpeg"/></Relationships>
</file>

<file path=ppt/slides/_rels/slide23.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127.xml"/></Relationships>
</file>

<file path=ppt/slides/_rels/slide24.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127.xml"/></Relationships>
</file>

<file path=ppt/slides/_rels/slide25.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127.xml"/></Relationships>
</file>

<file path=ppt/slides/_rels/slide26.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image" Target="../media/image107.jpeg"/><Relationship Id="rId1" Type="http://schemas.openxmlformats.org/officeDocument/2006/relationships/slideLayout" Target="../slideLayouts/slideLayout133.xml"/></Relationships>
</file>

<file path=ppt/slides/_rels/slide27.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image" Target="../media/image101.jpeg"/><Relationship Id="rId1" Type="http://schemas.openxmlformats.org/officeDocument/2006/relationships/slideLayout" Target="../slideLayouts/slideLayout56.xml"/><Relationship Id="rId5" Type="http://schemas.openxmlformats.org/officeDocument/2006/relationships/image" Target="../media/image111.jpeg"/><Relationship Id="rId4" Type="http://schemas.openxmlformats.org/officeDocument/2006/relationships/image" Target="../media/image110.jpeg"/></Relationships>
</file>

<file path=ppt/slides/_rels/slide28.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2.xml"/><Relationship Id="rId4" Type="http://schemas.openxmlformats.org/officeDocument/2006/relationships/image" Target="../media/image114.png"/></Relationships>
</file>

<file path=ppt/slides/_rels/slide29.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116.png"/><Relationship Id="rId1" Type="http://schemas.openxmlformats.org/officeDocument/2006/relationships/slideLayout" Target="../slideLayouts/slideLayout73.xml"/><Relationship Id="rId5" Type="http://schemas.openxmlformats.org/officeDocument/2006/relationships/image" Target="../media/image118.png"/><Relationship Id="rId4" Type="http://schemas.openxmlformats.org/officeDocument/2006/relationships/image" Target="../media/image117.png"/></Relationships>
</file>

<file path=ppt/slides/_rels/slide31.xml.rels><?xml version="1.0" encoding="UTF-8" standalone="yes"?>
<Relationships xmlns="http://schemas.openxmlformats.org/package/2006/relationships"><Relationship Id="rId3" Type="http://schemas.openxmlformats.org/officeDocument/2006/relationships/image" Target="../media/image120.jpeg"/><Relationship Id="rId2" Type="http://schemas.openxmlformats.org/officeDocument/2006/relationships/image" Target="../media/image119.jpeg"/><Relationship Id="rId1" Type="http://schemas.openxmlformats.org/officeDocument/2006/relationships/slideLayout" Target="../slideLayouts/slideLayout281.xml"/></Relationships>
</file>

<file path=ppt/slides/_rels/slide32.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7.xml"/><Relationship Id="rId5" Type="http://schemas.openxmlformats.org/officeDocument/2006/relationships/image" Target="../media/image109.jpeg"/><Relationship Id="rId4" Type="http://schemas.openxmlformats.org/officeDocument/2006/relationships/image" Target="../media/image123.png"/></Relationships>
</file>

<file path=ppt/slides/_rels/slide33.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7.xml"/><Relationship Id="rId5" Type="http://schemas.openxmlformats.org/officeDocument/2006/relationships/image" Target="../media/image127.png"/><Relationship Id="rId4" Type="http://schemas.openxmlformats.org/officeDocument/2006/relationships/image" Target="../media/image126.jpeg"/></Relationships>
</file>

<file path=ppt/slides/_rels/slide34.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154.xml"/></Relationships>
</file>

<file path=ppt/slides/_rels/slide37.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54.xml"/></Relationships>
</file>

<file path=ppt/slides/_rels/slide38.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4.xml"/><Relationship Id="rId1" Type="http://schemas.openxmlformats.org/officeDocument/2006/relationships/slideLayout" Target="../slideLayouts/slideLayout154.xml"/><Relationship Id="rId6" Type="http://schemas.openxmlformats.org/officeDocument/2006/relationships/image" Target="../media/image135.png"/><Relationship Id="rId5" Type="http://schemas.openxmlformats.org/officeDocument/2006/relationships/image" Target="../media/image134.png"/><Relationship Id="rId4" Type="http://schemas.openxmlformats.org/officeDocument/2006/relationships/image" Target="../media/image13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40.xml"/><Relationship Id="rId6" Type="http://schemas.openxmlformats.org/officeDocument/2006/relationships/image" Target="../media/image98.png"/><Relationship Id="rId5" Type="http://schemas.openxmlformats.org/officeDocument/2006/relationships/image" Target="../media/image139.png"/><Relationship Id="rId4" Type="http://schemas.openxmlformats.org/officeDocument/2006/relationships/image" Target="../media/image138.png"/></Relationships>
</file>

<file path=ppt/slides/_rels/slide41.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png"/><Relationship Id="rId1" Type="http://schemas.openxmlformats.org/officeDocument/2006/relationships/slideLayout" Target="../slideLayouts/slideLayout231.xml"/><Relationship Id="rId6" Type="http://schemas.openxmlformats.org/officeDocument/2006/relationships/image" Target="../media/image144.png"/><Relationship Id="rId5" Type="http://schemas.openxmlformats.org/officeDocument/2006/relationships/image" Target="../media/image143.png"/><Relationship Id="rId4" Type="http://schemas.openxmlformats.org/officeDocument/2006/relationships/image" Target="../media/image142.png"/></Relationships>
</file>

<file path=ppt/slides/_rels/slide42.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236.xml"/><Relationship Id="rId5" Type="http://schemas.openxmlformats.org/officeDocument/2006/relationships/image" Target="../media/image148.png"/><Relationship Id="rId4" Type="http://schemas.openxmlformats.org/officeDocument/2006/relationships/image" Target="../media/image147.png"/></Relationships>
</file>

<file path=ppt/slides/_rels/slide43.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png"/><Relationship Id="rId1" Type="http://schemas.openxmlformats.org/officeDocument/2006/relationships/slideLayout" Target="../slideLayouts/slideLayout253.xml"/></Relationships>
</file>

<file path=ppt/slides/_rels/slide44.xml.rels><?xml version="1.0" encoding="UTF-8" standalone="yes"?>
<Relationships xmlns="http://schemas.openxmlformats.org/package/2006/relationships"><Relationship Id="rId3" Type="http://schemas.openxmlformats.org/officeDocument/2006/relationships/image" Target="../media/image152.png"/><Relationship Id="rId7" Type="http://schemas.openxmlformats.org/officeDocument/2006/relationships/image" Target="../media/image156.png"/><Relationship Id="rId2" Type="http://schemas.openxmlformats.org/officeDocument/2006/relationships/image" Target="../media/image151.png"/><Relationship Id="rId1" Type="http://schemas.openxmlformats.org/officeDocument/2006/relationships/slideLayout" Target="../slideLayouts/slideLayout40.xml"/><Relationship Id="rId6" Type="http://schemas.openxmlformats.org/officeDocument/2006/relationships/image" Target="../media/image155.emf"/><Relationship Id="rId5" Type="http://schemas.openxmlformats.org/officeDocument/2006/relationships/image" Target="../media/image154.png"/><Relationship Id="rId4" Type="http://schemas.openxmlformats.org/officeDocument/2006/relationships/image" Target="../media/image153.png"/></Relationships>
</file>

<file path=ppt/slides/_rels/slide45.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57.png"/><Relationship Id="rId1" Type="http://schemas.openxmlformats.org/officeDocument/2006/relationships/slideLayout" Target="../slideLayouts/slideLayout4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7.xml.rels><?xml version="1.0" encoding="UTF-8" standalone="yes"?>
<Relationships xmlns="http://schemas.openxmlformats.org/package/2006/relationships"><Relationship Id="rId2" Type="http://schemas.openxmlformats.org/officeDocument/2006/relationships/image" Target="../media/image158.png"/><Relationship Id="rId1" Type="http://schemas.openxmlformats.org/officeDocument/2006/relationships/slideLayout" Target="../slideLayouts/slideLayout35.xml"/></Relationships>
</file>

<file path=ppt/slides/_rels/slide48.xml.rels><?xml version="1.0" encoding="UTF-8" standalone="yes"?>
<Relationships xmlns="http://schemas.openxmlformats.org/package/2006/relationships"><Relationship Id="rId2" Type="http://schemas.openxmlformats.org/officeDocument/2006/relationships/image" Target="../media/image159.png"/><Relationship Id="rId1" Type="http://schemas.openxmlformats.org/officeDocument/2006/relationships/slideLayout" Target="../slideLayouts/slideLayout35.xml"/></Relationships>
</file>

<file path=ppt/slides/_rels/slide49.xml.rels><?xml version="1.0" encoding="UTF-8" standalone="yes"?>
<Relationships xmlns="http://schemas.openxmlformats.org/package/2006/relationships"><Relationship Id="rId3" Type="http://schemas.openxmlformats.org/officeDocument/2006/relationships/image" Target="../media/image161.jpeg"/><Relationship Id="rId2" Type="http://schemas.openxmlformats.org/officeDocument/2006/relationships/image" Target="../media/image160.jpeg"/><Relationship Id="rId1" Type="http://schemas.openxmlformats.org/officeDocument/2006/relationships/slideLayout" Target="../slideLayouts/slideLayout39.xml"/><Relationship Id="rId6" Type="http://schemas.openxmlformats.org/officeDocument/2006/relationships/image" Target="../media/image164.png"/><Relationship Id="rId5" Type="http://schemas.openxmlformats.org/officeDocument/2006/relationships/image" Target="../media/image163.png"/><Relationship Id="rId4" Type="http://schemas.openxmlformats.org/officeDocument/2006/relationships/image" Target="../media/image162.png"/></Relationships>
</file>

<file path=ppt/slides/_rels/slide5.xml.rels><?xml version="1.0" encoding="UTF-8" standalone="yes"?>
<Relationships xmlns="http://schemas.openxmlformats.org/package/2006/relationships"><Relationship Id="rId3" Type="http://schemas.openxmlformats.org/officeDocument/2006/relationships/image" Target="../media/image55.jpeg"/><Relationship Id="rId7" Type="http://schemas.openxmlformats.org/officeDocument/2006/relationships/image" Target="../media/image58.jpeg"/><Relationship Id="rId2" Type="http://schemas.openxmlformats.org/officeDocument/2006/relationships/image" Target="../media/image54.jpeg"/><Relationship Id="rId1" Type="http://schemas.openxmlformats.org/officeDocument/2006/relationships/slideLayout" Target="../slideLayouts/slideLayout197.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2.jpeg"/></Relationships>
</file>

<file path=ppt/slides/_rels/slide50.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image" Target="../media/image165.png"/><Relationship Id="rId1" Type="http://schemas.openxmlformats.org/officeDocument/2006/relationships/slideLayout" Target="../slideLayouts/slideLayout35.xml"/><Relationship Id="rId5" Type="http://schemas.openxmlformats.org/officeDocument/2006/relationships/image" Target="../media/image164.png"/><Relationship Id="rId4" Type="http://schemas.openxmlformats.org/officeDocument/2006/relationships/image" Target="../media/image163.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notesSlide" Target="../notesSlides/notesSlide5.xml"/><Relationship Id="rId1" Type="http://schemas.openxmlformats.org/officeDocument/2006/relationships/slideLayout" Target="../slideLayouts/slideLayout83.xml"/></Relationships>
</file>

<file path=ppt/slides/_rels/slide53.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notesSlide" Target="../notesSlides/notesSlide6.xml"/><Relationship Id="rId1" Type="http://schemas.openxmlformats.org/officeDocument/2006/relationships/slideLayout" Target="../slideLayouts/slideLayout83.xml"/></Relationships>
</file>

<file path=ppt/slides/_rels/slide54.xml.rels><?xml version="1.0" encoding="UTF-8" standalone="yes"?>
<Relationships xmlns="http://schemas.openxmlformats.org/package/2006/relationships"><Relationship Id="rId8" Type="http://schemas.microsoft.com/office/2007/relationships/hdphoto" Target="../media/hdphoto3.wdp"/><Relationship Id="rId3" Type="http://schemas.microsoft.com/office/2007/relationships/hdphoto" Target="../media/hdphoto1.wdp"/><Relationship Id="rId7" Type="http://schemas.openxmlformats.org/officeDocument/2006/relationships/image" Target="../media/image171.jpeg"/><Relationship Id="rId12" Type="http://schemas.microsoft.com/office/2007/relationships/hdphoto" Target="../media/hdphoto5.wdp"/><Relationship Id="rId2" Type="http://schemas.openxmlformats.org/officeDocument/2006/relationships/image" Target="../media/image168.jpeg"/><Relationship Id="rId1" Type="http://schemas.openxmlformats.org/officeDocument/2006/relationships/slideLayout" Target="../slideLayouts/slideLayout145.xml"/><Relationship Id="rId6" Type="http://schemas.microsoft.com/office/2007/relationships/hdphoto" Target="../media/hdphoto2.wdp"/><Relationship Id="rId11" Type="http://schemas.openxmlformats.org/officeDocument/2006/relationships/image" Target="../media/image173.jpeg"/><Relationship Id="rId5" Type="http://schemas.openxmlformats.org/officeDocument/2006/relationships/image" Target="../media/image170.jpeg"/><Relationship Id="rId10" Type="http://schemas.microsoft.com/office/2007/relationships/hdphoto" Target="../media/hdphoto4.wdp"/><Relationship Id="rId4" Type="http://schemas.openxmlformats.org/officeDocument/2006/relationships/image" Target="../media/image169.jpeg"/><Relationship Id="rId9" Type="http://schemas.openxmlformats.org/officeDocument/2006/relationships/image" Target="../media/image172.jpeg"/></Relationships>
</file>

<file path=ppt/slides/_rels/slide55.xml.rels><?xml version="1.0" encoding="UTF-8" standalone="yes"?>
<Relationships xmlns="http://schemas.openxmlformats.org/package/2006/relationships"><Relationship Id="rId2" Type="http://schemas.openxmlformats.org/officeDocument/2006/relationships/image" Target="../media/image174.png"/><Relationship Id="rId1" Type="http://schemas.openxmlformats.org/officeDocument/2006/relationships/slideLayout" Target="../slideLayouts/slideLayout165.xml"/></Relationships>
</file>

<file path=ppt/slides/_rels/slide56.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notesSlide" Target="../notesSlides/notesSlide7.xml"/><Relationship Id="rId1" Type="http://schemas.openxmlformats.org/officeDocument/2006/relationships/slideLayout" Target="../slideLayouts/slideLayout175.xml"/><Relationship Id="rId5" Type="http://schemas.openxmlformats.org/officeDocument/2006/relationships/image" Target="../media/image177.png"/><Relationship Id="rId4" Type="http://schemas.openxmlformats.org/officeDocument/2006/relationships/image" Target="../media/image176.png"/></Relationships>
</file>

<file path=ppt/slides/_rels/slide57.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image" Target="../media/image76.jpeg"/><Relationship Id="rId1" Type="http://schemas.openxmlformats.org/officeDocument/2006/relationships/slideLayout" Target="../slideLayouts/slideLayout46.xml"/></Relationships>
</file>

<file path=ppt/slides/_rels/slide58.xml.rels><?xml version="1.0" encoding="UTF-8" standalone="yes"?>
<Relationships xmlns="http://schemas.openxmlformats.org/package/2006/relationships"><Relationship Id="rId8" Type="http://schemas.openxmlformats.org/officeDocument/2006/relationships/image" Target="../media/image180.wmf"/><Relationship Id="rId3" Type="http://schemas.openxmlformats.org/officeDocument/2006/relationships/image" Target="../media/image181.png"/><Relationship Id="rId7" Type="http://schemas.openxmlformats.org/officeDocument/2006/relationships/oleObject" Target="../embeddings/oleObject4.bin"/><Relationship Id="rId2" Type="http://schemas.openxmlformats.org/officeDocument/2006/relationships/slideLayout" Target="../slideLayouts/slideLayout46.xml"/><Relationship Id="rId1" Type="http://schemas.openxmlformats.org/officeDocument/2006/relationships/vmlDrawing" Target="../drawings/vmlDrawing2.vml"/><Relationship Id="rId6" Type="http://schemas.openxmlformats.org/officeDocument/2006/relationships/image" Target="../media/image179.wmf"/><Relationship Id="rId5" Type="http://schemas.openxmlformats.org/officeDocument/2006/relationships/oleObject" Target="../embeddings/oleObject3.bin"/><Relationship Id="rId4" Type="http://schemas.openxmlformats.org/officeDocument/2006/relationships/image" Target="../media/image182.pn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0.xml"/><Relationship Id="rId1" Type="http://schemas.openxmlformats.org/officeDocument/2006/relationships/vmlDrawing" Target="../drawings/vmlDrawing3.vml"/><Relationship Id="rId6" Type="http://schemas.openxmlformats.org/officeDocument/2006/relationships/image" Target="../media/image184.png"/><Relationship Id="rId5" Type="http://schemas.openxmlformats.org/officeDocument/2006/relationships/image" Target="../media/image183.wmf"/><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1.xml"/><Relationship Id="rId1" Type="http://schemas.openxmlformats.org/officeDocument/2006/relationships/slideLayout" Target="../slideLayouts/slideLayout186.xml"/><Relationship Id="rId4" Type="http://schemas.openxmlformats.org/officeDocument/2006/relationships/image" Target="../media/image60.emf"/></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0.xml"/></Relationships>
</file>

<file path=ppt/slides/_rels/slide61.xml.rels><?xml version="1.0" encoding="UTF-8" standalone="yes"?>
<Relationships xmlns="http://schemas.openxmlformats.org/package/2006/relationships"><Relationship Id="rId3" Type="http://schemas.openxmlformats.org/officeDocument/2006/relationships/image" Target="../media/image185.emf"/><Relationship Id="rId2" Type="http://schemas.openxmlformats.org/officeDocument/2006/relationships/notesSlide" Target="../notesSlides/notesSlide10.xml"/><Relationship Id="rId1" Type="http://schemas.openxmlformats.org/officeDocument/2006/relationships/slideLayout" Target="../slideLayouts/slideLayout90.xml"/></Relationships>
</file>

<file path=ppt/slides/_rels/slide62.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notesSlide" Target="../notesSlides/notesSlide11.xml"/><Relationship Id="rId1" Type="http://schemas.openxmlformats.org/officeDocument/2006/relationships/slideLayout" Target="../slideLayouts/slideLayout84.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187.wmf"/><Relationship Id="rId2" Type="http://schemas.openxmlformats.org/officeDocument/2006/relationships/slideLayout" Target="../slideLayouts/slideLayout109.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image" Target="../media/image189.jpeg"/><Relationship Id="rId4" Type="http://schemas.openxmlformats.org/officeDocument/2006/relationships/image" Target="../media/image188.png"/></Relationships>
</file>

<file path=ppt/slides/_rels/slide64.xml.rels><?xml version="1.0" encoding="UTF-8" standalone="yes"?>
<Relationships xmlns="http://schemas.openxmlformats.org/package/2006/relationships"><Relationship Id="rId3" Type="http://schemas.openxmlformats.org/officeDocument/2006/relationships/image" Target="../media/image190.jpeg"/><Relationship Id="rId2" Type="http://schemas.openxmlformats.org/officeDocument/2006/relationships/notesSlide" Target="../notesSlides/notesSlide13.xml"/><Relationship Id="rId1" Type="http://schemas.openxmlformats.org/officeDocument/2006/relationships/slideLayout" Target="../slideLayouts/slideLayout117.xml"/><Relationship Id="rId5" Type="http://schemas.openxmlformats.org/officeDocument/2006/relationships/image" Target="../media/image192.jpeg"/><Relationship Id="rId4" Type="http://schemas.openxmlformats.org/officeDocument/2006/relationships/image" Target="../media/image191.jpeg"/></Relationships>
</file>

<file path=ppt/slides/_rels/slide65.xml.rels><?xml version="1.0" encoding="UTF-8" standalone="yes"?>
<Relationships xmlns="http://schemas.openxmlformats.org/package/2006/relationships"><Relationship Id="rId3" Type="http://schemas.openxmlformats.org/officeDocument/2006/relationships/image" Target="../media/image193.jpeg"/><Relationship Id="rId2" Type="http://schemas.openxmlformats.org/officeDocument/2006/relationships/notesSlide" Target="../notesSlides/notesSlide14.xml"/><Relationship Id="rId1" Type="http://schemas.openxmlformats.org/officeDocument/2006/relationships/slideLayout" Target="../slideLayouts/slideLayout117.xml"/></Relationships>
</file>

<file path=ppt/slides/_rels/slide66.xml.rels><?xml version="1.0" encoding="UTF-8" standalone="yes"?>
<Relationships xmlns="http://schemas.openxmlformats.org/package/2006/relationships"><Relationship Id="rId3" Type="http://schemas.openxmlformats.org/officeDocument/2006/relationships/image" Target="../media/image195.png"/><Relationship Id="rId2" Type="http://schemas.openxmlformats.org/officeDocument/2006/relationships/image" Target="../media/image194.png"/><Relationship Id="rId1" Type="http://schemas.openxmlformats.org/officeDocument/2006/relationships/slideLayout" Target="../slideLayouts/slideLayout215.xml"/><Relationship Id="rId4" Type="http://schemas.openxmlformats.org/officeDocument/2006/relationships/image" Target="../media/image196.png"/></Relationships>
</file>

<file path=ppt/slides/_rels/slide67.xml.rels><?xml version="1.0" encoding="UTF-8" standalone="yes"?>
<Relationships xmlns="http://schemas.openxmlformats.org/package/2006/relationships"><Relationship Id="rId3" Type="http://schemas.openxmlformats.org/officeDocument/2006/relationships/image" Target="../media/image197.png"/><Relationship Id="rId2" Type="http://schemas.openxmlformats.org/officeDocument/2006/relationships/notesSlide" Target="../notesSlides/notesSlide15.xml"/><Relationship Id="rId1" Type="http://schemas.openxmlformats.org/officeDocument/2006/relationships/slideLayout" Target="../slideLayouts/slideLayout215.xml"/><Relationship Id="rId6" Type="http://schemas.openxmlformats.org/officeDocument/2006/relationships/image" Target="../media/image196.png"/><Relationship Id="rId5" Type="http://schemas.openxmlformats.org/officeDocument/2006/relationships/image" Target="../media/image195.png"/><Relationship Id="rId4" Type="http://schemas.openxmlformats.org/officeDocument/2006/relationships/image" Target="../media/image198.png"/></Relationships>
</file>

<file path=ppt/slides/_rels/slide68.xml.rels><?xml version="1.0" encoding="UTF-8" standalone="yes"?>
<Relationships xmlns="http://schemas.openxmlformats.org/package/2006/relationships"><Relationship Id="rId2" Type="http://schemas.openxmlformats.org/officeDocument/2006/relationships/image" Target="../media/image199.png"/><Relationship Id="rId1" Type="http://schemas.openxmlformats.org/officeDocument/2006/relationships/slideLayout" Target="../slideLayouts/slideLayout29.xml"/></Relationships>
</file>

<file path=ppt/slides/_rels/slide69.xml.rels><?xml version="1.0" encoding="UTF-8" standalone="yes"?>
<Relationships xmlns="http://schemas.openxmlformats.org/package/2006/relationships"><Relationship Id="rId2" Type="http://schemas.openxmlformats.org/officeDocument/2006/relationships/image" Target="../media/image200.pn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notesSlide" Target="../notesSlides/notesSlide2.xml"/><Relationship Id="rId1" Type="http://schemas.openxmlformats.org/officeDocument/2006/relationships/slideLayout" Target="../slideLayouts/slideLayout186.xml"/><Relationship Id="rId4" Type="http://schemas.openxmlformats.org/officeDocument/2006/relationships/image" Target="../media/image62.emf"/></Relationships>
</file>

<file path=ppt/slides/_rels/slide70.xml.rels><?xml version="1.0" encoding="UTF-8" standalone="yes"?>
<Relationships xmlns="http://schemas.openxmlformats.org/package/2006/relationships"><Relationship Id="rId3" Type="http://schemas.openxmlformats.org/officeDocument/2006/relationships/image" Target="../media/image201.png"/><Relationship Id="rId2" Type="http://schemas.openxmlformats.org/officeDocument/2006/relationships/notesSlide" Target="../notesSlides/notesSlide16.xml"/><Relationship Id="rId1" Type="http://schemas.openxmlformats.org/officeDocument/2006/relationships/slideLayout" Target="../slideLayouts/slideLayout204.xml"/><Relationship Id="rId5" Type="http://schemas.openxmlformats.org/officeDocument/2006/relationships/image" Target="../media/image203.png"/><Relationship Id="rId4" Type="http://schemas.openxmlformats.org/officeDocument/2006/relationships/image" Target="../media/image202.png"/></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4.xml"/></Relationships>
</file>

<file path=ppt/slides/_rels/slide72.xml.rels><?xml version="1.0" encoding="UTF-8" standalone="yes"?>
<Relationships xmlns="http://schemas.openxmlformats.org/package/2006/relationships"><Relationship Id="rId13" Type="http://schemas.openxmlformats.org/officeDocument/2006/relationships/image" Target="../media/image214.tiff"/><Relationship Id="rId18" Type="http://schemas.openxmlformats.org/officeDocument/2006/relationships/image" Target="../media/image219.tiff"/><Relationship Id="rId26" Type="http://schemas.openxmlformats.org/officeDocument/2006/relationships/image" Target="../media/image227.tiff"/><Relationship Id="rId39" Type="http://schemas.openxmlformats.org/officeDocument/2006/relationships/image" Target="../media/image240.tiff"/><Relationship Id="rId21" Type="http://schemas.openxmlformats.org/officeDocument/2006/relationships/image" Target="../media/image222.tiff"/><Relationship Id="rId34" Type="http://schemas.openxmlformats.org/officeDocument/2006/relationships/image" Target="../media/image235.tiff"/><Relationship Id="rId42" Type="http://schemas.openxmlformats.org/officeDocument/2006/relationships/image" Target="../media/image243.tiff"/><Relationship Id="rId47" Type="http://schemas.openxmlformats.org/officeDocument/2006/relationships/image" Target="../media/image248.tiff"/><Relationship Id="rId50" Type="http://schemas.openxmlformats.org/officeDocument/2006/relationships/image" Target="../media/image251.tiff"/><Relationship Id="rId55" Type="http://schemas.openxmlformats.org/officeDocument/2006/relationships/image" Target="../media/image255.tiff"/><Relationship Id="rId63" Type="http://schemas.openxmlformats.org/officeDocument/2006/relationships/image" Target="../media/image263.tiff"/><Relationship Id="rId7" Type="http://schemas.openxmlformats.org/officeDocument/2006/relationships/image" Target="../media/image208.tiff"/><Relationship Id="rId2" Type="http://schemas.openxmlformats.org/officeDocument/2006/relationships/notesSlide" Target="../notesSlides/notesSlide18.xml"/><Relationship Id="rId16" Type="http://schemas.openxmlformats.org/officeDocument/2006/relationships/image" Target="../media/image217.tiff"/><Relationship Id="rId29" Type="http://schemas.openxmlformats.org/officeDocument/2006/relationships/image" Target="../media/image230.tiff"/><Relationship Id="rId1" Type="http://schemas.openxmlformats.org/officeDocument/2006/relationships/slideLayout" Target="../slideLayouts/slideLayout79.xml"/><Relationship Id="rId6" Type="http://schemas.openxmlformats.org/officeDocument/2006/relationships/image" Target="../media/image207.tiff"/><Relationship Id="rId11" Type="http://schemas.openxmlformats.org/officeDocument/2006/relationships/image" Target="../media/image212.tiff"/><Relationship Id="rId24" Type="http://schemas.openxmlformats.org/officeDocument/2006/relationships/image" Target="../media/image225.tiff"/><Relationship Id="rId32" Type="http://schemas.openxmlformats.org/officeDocument/2006/relationships/image" Target="../media/image233.tiff"/><Relationship Id="rId37" Type="http://schemas.openxmlformats.org/officeDocument/2006/relationships/image" Target="../media/image238.tiff"/><Relationship Id="rId40" Type="http://schemas.openxmlformats.org/officeDocument/2006/relationships/image" Target="../media/image241.tiff"/><Relationship Id="rId45" Type="http://schemas.openxmlformats.org/officeDocument/2006/relationships/image" Target="../media/image246.tiff"/><Relationship Id="rId53" Type="http://schemas.openxmlformats.org/officeDocument/2006/relationships/image" Target="../media/image254.tiff"/><Relationship Id="rId58" Type="http://schemas.openxmlformats.org/officeDocument/2006/relationships/image" Target="../media/image258.tiff"/><Relationship Id="rId66" Type="http://schemas.openxmlformats.org/officeDocument/2006/relationships/image" Target="../media/image266.tiff"/><Relationship Id="rId5" Type="http://schemas.openxmlformats.org/officeDocument/2006/relationships/image" Target="../media/image206.tiff"/><Relationship Id="rId15" Type="http://schemas.openxmlformats.org/officeDocument/2006/relationships/image" Target="../media/image216.tiff"/><Relationship Id="rId23" Type="http://schemas.openxmlformats.org/officeDocument/2006/relationships/image" Target="../media/image224.tiff"/><Relationship Id="rId28" Type="http://schemas.openxmlformats.org/officeDocument/2006/relationships/image" Target="../media/image229.tiff"/><Relationship Id="rId36" Type="http://schemas.openxmlformats.org/officeDocument/2006/relationships/image" Target="../media/image237.tiff"/><Relationship Id="rId49" Type="http://schemas.openxmlformats.org/officeDocument/2006/relationships/image" Target="../media/image250.tiff"/><Relationship Id="rId57" Type="http://schemas.openxmlformats.org/officeDocument/2006/relationships/image" Target="../media/image257.tiff"/><Relationship Id="rId61" Type="http://schemas.openxmlformats.org/officeDocument/2006/relationships/image" Target="../media/image261.tiff"/><Relationship Id="rId10" Type="http://schemas.openxmlformats.org/officeDocument/2006/relationships/image" Target="../media/image211.tiff"/><Relationship Id="rId19" Type="http://schemas.openxmlformats.org/officeDocument/2006/relationships/image" Target="../media/image220.tiff"/><Relationship Id="rId31" Type="http://schemas.openxmlformats.org/officeDocument/2006/relationships/image" Target="../media/image232.tiff"/><Relationship Id="rId44" Type="http://schemas.openxmlformats.org/officeDocument/2006/relationships/image" Target="../media/image245.tiff"/><Relationship Id="rId52" Type="http://schemas.openxmlformats.org/officeDocument/2006/relationships/image" Target="../media/image253.tiff"/><Relationship Id="rId60" Type="http://schemas.openxmlformats.org/officeDocument/2006/relationships/image" Target="../media/image260.tiff"/><Relationship Id="rId65" Type="http://schemas.openxmlformats.org/officeDocument/2006/relationships/image" Target="../media/image265.tiff"/><Relationship Id="rId4" Type="http://schemas.openxmlformats.org/officeDocument/2006/relationships/image" Target="../media/image205.tiff"/><Relationship Id="rId9" Type="http://schemas.openxmlformats.org/officeDocument/2006/relationships/image" Target="../media/image210.tiff"/><Relationship Id="rId14" Type="http://schemas.openxmlformats.org/officeDocument/2006/relationships/image" Target="../media/image215.tiff"/><Relationship Id="rId22" Type="http://schemas.openxmlformats.org/officeDocument/2006/relationships/image" Target="../media/image223.tiff"/><Relationship Id="rId27" Type="http://schemas.openxmlformats.org/officeDocument/2006/relationships/image" Target="../media/image228.tiff"/><Relationship Id="rId30" Type="http://schemas.openxmlformats.org/officeDocument/2006/relationships/image" Target="../media/image231.tiff"/><Relationship Id="rId35" Type="http://schemas.openxmlformats.org/officeDocument/2006/relationships/image" Target="../media/image236.tiff"/><Relationship Id="rId43" Type="http://schemas.openxmlformats.org/officeDocument/2006/relationships/image" Target="../media/image244.tiff"/><Relationship Id="rId48" Type="http://schemas.openxmlformats.org/officeDocument/2006/relationships/image" Target="../media/image249.tiff"/><Relationship Id="rId56" Type="http://schemas.openxmlformats.org/officeDocument/2006/relationships/image" Target="../media/image256.tiff"/><Relationship Id="rId64" Type="http://schemas.openxmlformats.org/officeDocument/2006/relationships/image" Target="../media/image264.tiff"/><Relationship Id="rId8" Type="http://schemas.openxmlformats.org/officeDocument/2006/relationships/image" Target="../media/image209.tiff"/><Relationship Id="rId51" Type="http://schemas.openxmlformats.org/officeDocument/2006/relationships/image" Target="../media/image252.tiff"/><Relationship Id="rId3" Type="http://schemas.openxmlformats.org/officeDocument/2006/relationships/image" Target="../media/image204.tiff"/><Relationship Id="rId12" Type="http://schemas.openxmlformats.org/officeDocument/2006/relationships/image" Target="../media/image213.tiff"/><Relationship Id="rId17" Type="http://schemas.openxmlformats.org/officeDocument/2006/relationships/image" Target="../media/image218.tiff"/><Relationship Id="rId25" Type="http://schemas.openxmlformats.org/officeDocument/2006/relationships/image" Target="../media/image226.tiff"/><Relationship Id="rId33" Type="http://schemas.openxmlformats.org/officeDocument/2006/relationships/image" Target="../media/image234.tiff"/><Relationship Id="rId38" Type="http://schemas.openxmlformats.org/officeDocument/2006/relationships/image" Target="../media/image239.tiff"/><Relationship Id="rId46" Type="http://schemas.openxmlformats.org/officeDocument/2006/relationships/image" Target="../media/image247.tiff"/><Relationship Id="rId59" Type="http://schemas.openxmlformats.org/officeDocument/2006/relationships/image" Target="../media/image259.tiff"/><Relationship Id="rId67" Type="http://schemas.openxmlformats.org/officeDocument/2006/relationships/image" Target="../media/image267.tiff"/><Relationship Id="rId20" Type="http://schemas.openxmlformats.org/officeDocument/2006/relationships/image" Target="../media/image221.tiff"/><Relationship Id="rId41" Type="http://schemas.openxmlformats.org/officeDocument/2006/relationships/image" Target="../media/image242.tiff"/><Relationship Id="rId54" Type="http://schemas.openxmlformats.org/officeDocument/2006/relationships/hyperlink" Target="http://indico.cern.ch/getFile.py/access?contribId=0&amp;resId=1&amp;materialId=slides&amp;confId=106251" TargetMode="External"/><Relationship Id="rId62" Type="http://schemas.openxmlformats.org/officeDocument/2006/relationships/image" Target="../media/image262.tiff"/></Relationships>
</file>

<file path=ppt/slides/_rels/slide73.xml.rels><?xml version="1.0" encoding="UTF-8" standalone="yes"?>
<Relationships xmlns="http://schemas.openxmlformats.org/package/2006/relationships"><Relationship Id="rId3" Type="http://schemas.openxmlformats.org/officeDocument/2006/relationships/image" Target="../media/image268.tiff"/><Relationship Id="rId2" Type="http://schemas.openxmlformats.org/officeDocument/2006/relationships/notesSlide" Target="../notesSlides/notesSlide19.xml"/><Relationship Id="rId1" Type="http://schemas.openxmlformats.org/officeDocument/2006/relationships/slideLayout" Target="../slideLayouts/slideLayout29.xml"/><Relationship Id="rId5" Type="http://schemas.openxmlformats.org/officeDocument/2006/relationships/image" Target="../media/image270.png"/><Relationship Id="rId4" Type="http://schemas.openxmlformats.org/officeDocument/2006/relationships/image" Target="../media/image269.tiff"/></Relationships>
</file>

<file path=ppt/slides/_rels/slide74.xml.rels><?xml version="1.0" encoding="UTF-8" standalone="yes"?>
<Relationships xmlns="http://schemas.openxmlformats.org/package/2006/relationships"><Relationship Id="rId3" Type="http://schemas.openxmlformats.org/officeDocument/2006/relationships/image" Target="../media/image271.png"/><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75.xml.rels><?xml version="1.0" encoding="UTF-8" standalone="yes"?>
<Relationships xmlns="http://schemas.openxmlformats.org/package/2006/relationships"><Relationship Id="rId3" Type="http://schemas.openxmlformats.org/officeDocument/2006/relationships/image" Target="../media/image272.tiff"/><Relationship Id="rId2" Type="http://schemas.openxmlformats.org/officeDocument/2006/relationships/notesSlide" Target="../notesSlides/notesSlide21.xml"/><Relationship Id="rId1" Type="http://schemas.openxmlformats.org/officeDocument/2006/relationships/slideLayout" Target="../slideLayouts/slideLayout24.xml"/><Relationship Id="rId6" Type="http://schemas.openxmlformats.org/officeDocument/2006/relationships/image" Target="../media/image275.jpeg"/><Relationship Id="rId5" Type="http://schemas.openxmlformats.org/officeDocument/2006/relationships/image" Target="../media/image274.tiff"/><Relationship Id="rId4" Type="http://schemas.openxmlformats.org/officeDocument/2006/relationships/image" Target="../media/image273.tiff"/></Relationships>
</file>

<file path=ppt/slides/_rels/slide76.xml.rels><?xml version="1.0" encoding="UTF-8" standalone="yes"?>
<Relationships xmlns="http://schemas.openxmlformats.org/package/2006/relationships"><Relationship Id="rId3" Type="http://schemas.openxmlformats.org/officeDocument/2006/relationships/image" Target="../media/image272.tiff"/><Relationship Id="rId2" Type="http://schemas.openxmlformats.org/officeDocument/2006/relationships/notesSlide" Target="../notesSlides/notesSlide22.xml"/><Relationship Id="rId1" Type="http://schemas.openxmlformats.org/officeDocument/2006/relationships/slideLayout" Target="../slideLayouts/slideLayout29.xml"/><Relationship Id="rId4" Type="http://schemas.openxmlformats.org/officeDocument/2006/relationships/image" Target="../media/image276.png"/></Relationships>
</file>

<file path=ppt/slides/_rels/slide77.xml.rels><?xml version="1.0" encoding="UTF-8" standalone="yes"?>
<Relationships xmlns="http://schemas.openxmlformats.org/package/2006/relationships"><Relationship Id="rId3" Type="http://schemas.openxmlformats.org/officeDocument/2006/relationships/image" Target="../media/image278.png"/><Relationship Id="rId2" Type="http://schemas.openxmlformats.org/officeDocument/2006/relationships/image" Target="../media/image277.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image" Target="../media/image279.png"/><Relationship Id="rId1" Type="http://schemas.openxmlformats.org/officeDocument/2006/relationships/slideLayout" Target="../slideLayouts/slideLayout29.xml"/><Relationship Id="rId5" Type="http://schemas.openxmlformats.org/officeDocument/2006/relationships/hyperlink" Target="http://www.regonline.com/builder/site/default.aspx?EventID=1065351" TargetMode="External"/><Relationship Id="rId4" Type="http://schemas.openxmlformats.org/officeDocument/2006/relationships/image" Target="../media/image281.png"/></Relationships>
</file>

<file path=ppt/slides/_rels/slide79.xml.rels><?xml version="1.0" encoding="UTF-8" standalone="yes"?>
<Relationships xmlns="http://schemas.openxmlformats.org/package/2006/relationships"><Relationship Id="rId3" Type="http://schemas.openxmlformats.org/officeDocument/2006/relationships/image" Target="../media/image283.jpeg"/><Relationship Id="rId2" Type="http://schemas.openxmlformats.org/officeDocument/2006/relationships/image" Target="../media/image28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74.xml"/></Relationships>
</file>

<file path=ppt/slides/_rels/slide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2249778"/>
            <a:ext cx="7704856" cy="954107"/>
          </a:xfrm>
          <a:prstGeom prst="rect">
            <a:avLst/>
          </a:prstGeom>
          <a:noFill/>
        </p:spPr>
        <p:txBody>
          <a:bodyPr wrap="square" rtlCol="0">
            <a:spAutoFit/>
          </a:bodyPr>
          <a:lstStyle/>
          <a:p>
            <a:pPr algn="ctr"/>
            <a:r>
              <a:rPr lang="en-GB" sz="2800" dirty="0" smtClean="0"/>
              <a:t>High-power and high-gradient developments for the CLIC project</a:t>
            </a:r>
            <a:endParaRPr lang="en-GB" sz="2800" dirty="0"/>
          </a:p>
        </p:txBody>
      </p:sp>
    </p:spTree>
    <p:extLst>
      <p:ext uri="{BB962C8B-B14F-4D97-AF65-F5344CB8AC3E}">
        <p14:creationId xmlns:p14="http://schemas.microsoft.com/office/powerpoint/2010/main" val="27193098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92191" y="250586"/>
            <a:ext cx="7687674" cy="523220"/>
          </a:xfrm>
          <a:prstGeom prst="rect">
            <a:avLst/>
          </a:prstGeom>
          <a:noFill/>
        </p:spPr>
        <p:txBody>
          <a:bodyPr wrap="square" rtlCol="0">
            <a:spAutoFit/>
          </a:bodyPr>
          <a:lstStyle/>
          <a:p>
            <a:pPr algn="ctr"/>
            <a:r>
              <a:rPr lang="en-US" sz="2800" dirty="0" smtClean="0">
                <a:solidFill>
                  <a:prstClr val="black"/>
                </a:solidFill>
              </a:rPr>
              <a:t>How we got there: High-power </a:t>
            </a:r>
            <a:r>
              <a:rPr lang="en-US" sz="2800" dirty="0">
                <a:solidFill>
                  <a:prstClr val="black"/>
                </a:solidFill>
              </a:rPr>
              <a:t>design </a:t>
            </a:r>
            <a:r>
              <a:rPr lang="en-US" sz="2800" dirty="0" smtClean="0">
                <a:solidFill>
                  <a:prstClr val="black"/>
                </a:solidFill>
              </a:rPr>
              <a:t>laws</a:t>
            </a:r>
            <a:endParaRPr lang="en-US" sz="2800" dirty="0">
              <a:solidFill>
                <a:prstClr val="black"/>
              </a:solidFill>
            </a:endParaRPr>
          </a:p>
        </p:txBody>
      </p:sp>
      <p:sp>
        <p:nvSpPr>
          <p:cNvPr id="4" name="TextBox 3"/>
          <p:cNvSpPr txBox="1"/>
          <p:nvPr/>
        </p:nvSpPr>
        <p:spPr>
          <a:xfrm>
            <a:off x="251522" y="1196752"/>
            <a:ext cx="8712968" cy="707886"/>
          </a:xfrm>
          <a:prstGeom prst="rect">
            <a:avLst/>
          </a:prstGeom>
          <a:noFill/>
        </p:spPr>
        <p:txBody>
          <a:bodyPr wrap="square" rtlCol="0">
            <a:spAutoFit/>
          </a:bodyPr>
          <a:lstStyle/>
          <a:p>
            <a:r>
              <a:rPr lang="en-US" sz="2000" dirty="0">
                <a:solidFill>
                  <a:prstClr val="black"/>
                </a:solidFill>
              </a:rPr>
              <a:t>The functions which, along with surface electric </a:t>
            </a:r>
            <a:r>
              <a:rPr lang="en-US" sz="2000" dirty="0" smtClean="0">
                <a:solidFill>
                  <a:prstClr val="black"/>
                </a:solidFill>
              </a:rPr>
              <a:t>and </a:t>
            </a:r>
            <a:r>
              <a:rPr lang="en-US" sz="2000" dirty="0">
                <a:solidFill>
                  <a:prstClr val="black"/>
                </a:solidFill>
              </a:rPr>
              <a:t>magnetic field (pulsed surface heating), give the high-gradient performance of the structures are:</a:t>
            </a:r>
          </a:p>
        </p:txBody>
      </p:sp>
      <p:graphicFrame>
        <p:nvGraphicFramePr>
          <p:cNvPr id="5" name="Object 4"/>
          <p:cNvGraphicFramePr>
            <a:graphicFrameLocks noChangeAspect="1"/>
          </p:cNvGraphicFramePr>
          <p:nvPr>
            <p:extLst>
              <p:ext uri="{D42A27DB-BD31-4B8C-83A1-F6EECF244321}">
                <p14:modId xmlns:p14="http://schemas.microsoft.com/office/powerpoint/2010/main" val="3138455130"/>
              </p:ext>
            </p:extLst>
          </p:nvPr>
        </p:nvGraphicFramePr>
        <p:xfrm>
          <a:off x="472658" y="2276872"/>
          <a:ext cx="1370866" cy="720080"/>
        </p:xfrm>
        <a:graphic>
          <a:graphicData uri="http://schemas.openxmlformats.org/presentationml/2006/ole">
            <mc:AlternateContent xmlns:mc="http://schemas.openxmlformats.org/markup-compatibility/2006">
              <mc:Choice xmlns:v="urn:schemas-microsoft-com:vml" Requires="v">
                <p:oleObj spid="_x0000_s7335" name="Equation" r:id="rId3" imgW="749160" imgH="393480" progId="Equation.3">
                  <p:embed/>
                </p:oleObj>
              </mc:Choice>
              <mc:Fallback>
                <p:oleObj name="Equation" r:id="rId3" imgW="74916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658" y="2276872"/>
                        <a:ext cx="1370866" cy="720080"/>
                      </a:xfrm>
                      <a:prstGeom prst="rect">
                        <a:avLst/>
                      </a:prstGeom>
                      <a:noFill/>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4236341943"/>
              </p:ext>
            </p:extLst>
          </p:nvPr>
        </p:nvGraphicFramePr>
        <p:xfrm>
          <a:off x="2843808" y="2222678"/>
          <a:ext cx="2520280" cy="774274"/>
        </p:xfrm>
        <a:graphic>
          <a:graphicData uri="http://schemas.openxmlformats.org/presentationml/2006/ole">
            <mc:AlternateContent xmlns:mc="http://schemas.openxmlformats.org/markup-compatibility/2006">
              <mc:Choice xmlns:v="urn:schemas-microsoft-com:vml" Requires="v">
                <p:oleObj spid="_x0000_s7336" name="Equation" r:id="rId5" imgW="1282680" imgH="393480" progId="Equation.3">
                  <p:embed/>
                </p:oleObj>
              </mc:Choice>
              <mc:Fallback>
                <p:oleObj name="Equation" r:id="rId5" imgW="1282680" imgH="393480" progId="Equation.3">
                  <p:embed/>
                  <p:pic>
                    <p:nvPicPr>
                      <p:cNvPr id="0" name=""/>
                      <p:cNvPicPr>
                        <a:picLocks noChangeAspect="1" noChangeArrowheads="1"/>
                      </p:cNvPicPr>
                      <p:nvPr/>
                    </p:nvPicPr>
                    <p:blipFill>
                      <a:blip r:embed="rId6"/>
                      <a:srcRect/>
                      <a:stretch>
                        <a:fillRect/>
                      </a:stretch>
                    </p:blipFill>
                    <p:spPr bwMode="auto">
                      <a:xfrm>
                        <a:off x="2843808" y="2222678"/>
                        <a:ext cx="2520280" cy="774274"/>
                      </a:xfrm>
                      <a:prstGeom prst="rect">
                        <a:avLst/>
                      </a:prstGeom>
                      <a:noFill/>
                      <a:extLst/>
                    </p:spPr>
                  </p:pic>
                </p:oleObj>
              </mc:Fallback>
            </mc:AlternateContent>
          </a:graphicData>
        </a:graphic>
      </p:graphicFrame>
      <p:sp>
        <p:nvSpPr>
          <p:cNvPr id="7" name="TextBox 6"/>
          <p:cNvSpPr txBox="1"/>
          <p:nvPr/>
        </p:nvSpPr>
        <p:spPr>
          <a:xfrm>
            <a:off x="251520" y="3156908"/>
            <a:ext cx="1870384" cy="369332"/>
          </a:xfrm>
          <a:prstGeom prst="rect">
            <a:avLst/>
          </a:prstGeom>
          <a:noFill/>
        </p:spPr>
        <p:txBody>
          <a:bodyPr wrap="none" rtlCol="0">
            <a:spAutoFit/>
          </a:bodyPr>
          <a:lstStyle/>
          <a:p>
            <a:r>
              <a:rPr lang="en-US" dirty="0">
                <a:solidFill>
                  <a:prstClr val="black"/>
                </a:solidFill>
              </a:rPr>
              <a:t>global power flow</a:t>
            </a:r>
          </a:p>
        </p:txBody>
      </p:sp>
      <p:sp>
        <p:nvSpPr>
          <p:cNvPr id="8" name="TextBox 7"/>
          <p:cNvSpPr txBox="1"/>
          <p:nvPr/>
        </p:nvSpPr>
        <p:spPr>
          <a:xfrm>
            <a:off x="2915817" y="3160540"/>
            <a:ext cx="2576411" cy="369332"/>
          </a:xfrm>
          <a:prstGeom prst="rect">
            <a:avLst/>
          </a:prstGeom>
          <a:noFill/>
        </p:spPr>
        <p:txBody>
          <a:bodyPr wrap="none" rtlCol="0">
            <a:spAutoFit/>
          </a:bodyPr>
          <a:lstStyle/>
          <a:p>
            <a:r>
              <a:rPr lang="en-US" dirty="0">
                <a:solidFill>
                  <a:prstClr val="black"/>
                </a:solidFill>
              </a:rPr>
              <a:t>local complex power flow</a:t>
            </a:r>
          </a:p>
        </p:txBody>
      </p:sp>
      <p:sp>
        <p:nvSpPr>
          <p:cNvPr id="11" name="Rectangle 10"/>
          <p:cNvSpPr/>
          <p:nvPr/>
        </p:nvSpPr>
        <p:spPr>
          <a:xfrm>
            <a:off x="582159" y="3970543"/>
            <a:ext cx="4896544" cy="1938992"/>
          </a:xfrm>
          <a:prstGeom prst="rect">
            <a:avLst/>
          </a:prstGeom>
        </p:spPr>
        <p:txBody>
          <a:bodyPr wrap="square">
            <a:spAutoFit/>
          </a:bodyPr>
          <a:lstStyle/>
          <a:p>
            <a:r>
              <a:rPr lang="en-GB" sz="2000" dirty="0"/>
              <a:t>New local field quantity describing the high gradient limit of accelerating structures.</a:t>
            </a:r>
          </a:p>
          <a:p>
            <a:r>
              <a:rPr lang="en-GB" sz="2000" dirty="0" smtClean="0"/>
              <a:t>A. </a:t>
            </a:r>
            <a:r>
              <a:rPr lang="en-GB" sz="2000" dirty="0" err="1" smtClean="0"/>
              <a:t>Grudiev</a:t>
            </a:r>
            <a:r>
              <a:rPr lang="en-GB" sz="2000" dirty="0"/>
              <a:t>, S. </a:t>
            </a:r>
            <a:r>
              <a:rPr lang="en-GB" sz="2000" dirty="0" err="1"/>
              <a:t>Calatroni</a:t>
            </a:r>
            <a:r>
              <a:rPr lang="en-GB" sz="2000" dirty="0"/>
              <a:t>, W. Wuensch (CERN). </a:t>
            </a:r>
            <a:r>
              <a:rPr lang="en-GB" sz="2000" dirty="0" smtClean="0"/>
              <a:t>2009</a:t>
            </a:r>
            <a:r>
              <a:rPr lang="en-GB" sz="2000" dirty="0"/>
              <a:t>. 9 pp.</a:t>
            </a:r>
          </a:p>
          <a:p>
            <a:r>
              <a:rPr lang="en-GB" sz="2000" dirty="0"/>
              <a:t>Published in Phys.Rev.ST </a:t>
            </a:r>
            <a:r>
              <a:rPr lang="en-GB" sz="2000" dirty="0" err="1"/>
              <a:t>Accel.Beams</a:t>
            </a:r>
            <a:r>
              <a:rPr lang="en-GB" sz="2000" dirty="0"/>
              <a:t> 12 (2009) </a:t>
            </a:r>
            <a:r>
              <a:rPr lang="en-GB" sz="2000" dirty="0" smtClean="0"/>
              <a:t>102001</a:t>
            </a:r>
            <a:endParaRPr lang="en-GB" sz="2000" dirty="0"/>
          </a:p>
        </p:txBody>
      </p:sp>
      <p:pic>
        <p:nvPicPr>
          <p:cNvPr id="9" name="Picture 5"/>
          <p:cNvPicPr>
            <a:picLocks noChangeAspect="1" noChangeArrowheads="1"/>
          </p:cNvPicPr>
          <p:nvPr/>
        </p:nvPicPr>
        <p:blipFill>
          <a:blip r:embed="rId7" cstate="print"/>
          <a:srcRect/>
          <a:stretch>
            <a:fillRect/>
          </a:stretch>
        </p:blipFill>
        <p:spPr bwMode="auto">
          <a:xfrm>
            <a:off x="7226056" y="2021296"/>
            <a:ext cx="1666441" cy="1504944"/>
          </a:xfrm>
          <a:prstGeom prst="rect">
            <a:avLst/>
          </a:prstGeom>
          <a:noFill/>
          <a:ln w="9525">
            <a:noFill/>
            <a:miter lim="800000"/>
            <a:headEnd/>
            <a:tailEnd/>
          </a:ln>
          <a:effectLst/>
        </p:spPr>
      </p:pic>
      <p:pic>
        <p:nvPicPr>
          <p:cNvPr id="10" name="Picture 6"/>
          <p:cNvPicPr>
            <a:picLocks noChangeAspect="1" noChangeArrowheads="1"/>
          </p:cNvPicPr>
          <p:nvPr/>
        </p:nvPicPr>
        <p:blipFill>
          <a:blip r:embed="rId8" cstate="print"/>
          <a:srcRect/>
          <a:stretch>
            <a:fillRect/>
          </a:stretch>
        </p:blipFill>
        <p:spPr bwMode="auto">
          <a:xfrm>
            <a:off x="7308873" y="3654032"/>
            <a:ext cx="1666442" cy="1504944"/>
          </a:xfrm>
          <a:prstGeom prst="rect">
            <a:avLst/>
          </a:prstGeom>
          <a:noFill/>
          <a:ln w="9525">
            <a:noFill/>
            <a:miter lim="800000"/>
            <a:headEnd/>
            <a:tailEnd/>
          </a:ln>
          <a:effectLst/>
        </p:spPr>
      </p:pic>
      <p:pic>
        <p:nvPicPr>
          <p:cNvPr id="12" name="Picture 7"/>
          <p:cNvPicPr>
            <a:picLocks noChangeAspect="1" noChangeArrowheads="1"/>
          </p:cNvPicPr>
          <p:nvPr/>
        </p:nvPicPr>
        <p:blipFill>
          <a:blip r:embed="rId9" cstate="print"/>
          <a:srcRect/>
          <a:stretch>
            <a:fillRect/>
          </a:stretch>
        </p:blipFill>
        <p:spPr bwMode="auto">
          <a:xfrm>
            <a:off x="7298046" y="5234857"/>
            <a:ext cx="1666442" cy="1504945"/>
          </a:xfrm>
          <a:prstGeom prst="rect">
            <a:avLst/>
          </a:prstGeom>
          <a:noFill/>
          <a:ln w="9525">
            <a:noFill/>
            <a:miter lim="800000"/>
            <a:headEnd/>
            <a:tailEnd/>
          </a:ln>
          <a:effectLst/>
        </p:spPr>
      </p:pic>
      <p:sp>
        <p:nvSpPr>
          <p:cNvPr id="13" name="TextBox 12"/>
          <p:cNvSpPr txBox="1"/>
          <p:nvPr/>
        </p:nvSpPr>
        <p:spPr>
          <a:xfrm>
            <a:off x="6086070" y="3990289"/>
            <a:ext cx="819135" cy="461665"/>
          </a:xfrm>
          <a:prstGeom prst="rect">
            <a:avLst/>
          </a:prstGeom>
          <a:noFill/>
        </p:spPr>
        <p:txBody>
          <a:bodyPr wrap="none" rtlCol="0">
            <a:spAutoFit/>
          </a:bodyPr>
          <a:lstStyle/>
          <a:p>
            <a:r>
              <a:rPr lang="en-US" sz="2400" dirty="0">
                <a:solidFill>
                  <a:prstClr val="black"/>
                </a:solidFill>
              </a:rPr>
              <a:t>H</a:t>
            </a:r>
            <a:r>
              <a:rPr lang="en-US" sz="2400" baseline="-25000" dirty="0">
                <a:solidFill>
                  <a:prstClr val="black"/>
                </a:solidFill>
              </a:rPr>
              <a:t>s</a:t>
            </a:r>
            <a:r>
              <a:rPr lang="en-US" sz="2400" dirty="0">
                <a:solidFill>
                  <a:prstClr val="black"/>
                </a:solidFill>
              </a:rPr>
              <a:t>/E</a:t>
            </a:r>
            <a:r>
              <a:rPr lang="en-US" sz="2400" baseline="-25000" dirty="0">
                <a:solidFill>
                  <a:prstClr val="black"/>
                </a:solidFill>
              </a:rPr>
              <a:t>a</a:t>
            </a:r>
          </a:p>
        </p:txBody>
      </p:sp>
      <p:sp>
        <p:nvSpPr>
          <p:cNvPr id="14" name="TextBox 13"/>
          <p:cNvSpPr txBox="1"/>
          <p:nvPr/>
        </p:nvSpPr>
        <p:spPr>
          <a:xfrm>
            <a:off x="6062662" y="2420922"/>
            <a:ext cx="777457" cy="461665"/>
          </a:xfrm>
          <a:prstGeom prst="rect">
            <a:avLst/>
          </a:prstGeom>
          <a:noFill/>
        </p:spPr>
        <p:txBody>
          <a:bodyPr wrap="none" rtlCol="0">
            <a:spAutoFit/>
          </a:bodyPr>
          <a:lstStyle/>
          <a:p>
            <a:r>
              <a:rPr lang="en-US" sz="2400" dirty="0">
                <a:solidFill>
                  <a:prstClr val="black"/>
                </a:solidFill>
              </a:rPr>
              <a:t>E</a:t>
            </a:r>
            <a:r>
              <a:rPr lang="en-US" sz="2400" baseline="-25000" dirty="0">
                <a:solidFill>
                  <a:prstClr val="black"/>
                </a:solidFill>
              </a:rPr>
              <a:t>s</a:t>
            </a:r>
            <a:r>
              <a:rPr lang="en-US" sz="2400" dirty="0">
                <a:solidFill>
                  <a:prstClr val="black"/>
                </a:solidFill>
              </a:rPr>
              <a:t>/E</a:t>
            </a:r>
            <a:r>
              <a:rPr lang="en-US" sz="2400" baseline="-25000" dirty="0">
                <a:solidFill>
                  <a:prstClr val="black"/>
                </a:solidFill>
              </a:rPr>
              <a:t>a</a:t>
            </a:r>
          </a:p>
        </p:txBody>
      </p:sp>
      <p:sp>
        <p:nvSpPr>
          <p:cNvPr id="15" name="TextBox 14"/>
          <p:cNvSpPr txBox="1"/>
          <p:nvPr/>
        </p:nvSpPr>
        <p:spPr>
          <a:xfrm>
            <a:off x="6012160" y="5589274"/>
            <a:ext cx="878446" cy="461665"/>
          </a:xfrm>
          <a:prstGeom prst="rect">
            <a:avLst/>
          </a:prstGeom>
          <a:noFill/>
        </p:spPr>
        <p:txBody>
          <a:bodyPr wrap="none" rtlCol="0">
            <a:spAutoFit/>
          </a:bodyPr>
          <a:lstStyle/>
          <a:p>
            <a:r>
              <a:rPr lang="en-US" sz="2400" dirty="0">
                <a:solidFill>
                  <a:prstClr val="black"/>
                </a:solidFill>
              </a:rPr>
              <a:t>S</a:t>
            </a:r>
            <a:r>
              <a:rPr lang="en-US" sz="2400" baseline="-25000" dirty="0">
                <a:solidFill>
                  <a:prstClr val="black"/>
                </a:solidFill>
              </a:rPr>
              <a:t>c</a:t>
            </a:r>
            <a:r>
              <a:rPr lang="en-US" sz="2400" dirty="0">
                <a:solidFill>
                  <a:prstClr val="black"/>
                </a:solidFill>
              </a:rPr>
              <a:t>/E</a:t>
            </a:r>
            <a:r>
              <a:rPr lang="en-US" sz="2400" baseline="-25000" dirty="0">
                <a:solidFill>
                  <a:prstClr val="black"/>
                </a:solidFill>
              </a:rPr>
              <a:t>a</a:t>
            </a:r>
            <a:r>
              <a:rPr lang="en-US" sz="2400" baseline="30000" dirty="0">
                <a:solidFill>
                  <a:prstClr val="black"/>
                </a:solidFill>
              </a:rPr>
              <a:t>2</a:t>
            </a:r>
          </a:p>
        </p:txBody>
      </p:sp>
    </p:spTree>
    <p:extLst>
      <p:ext uri="{BB962C8B-B14F-4D97-AF65-F5344CB8AC3E}">
        <p14:creationId xmlns:p14="http://schemas.microsoft.com/office/powerpoint/2010/main" val="11928827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
            <a:ext cx="8229600" cy="634981"/>
          </a:xfrm>
        </p:spPr>
        <p:txBody>
          <a:bodyPr>
            <a:normAutofit/>
          </a:bodyPr>
          <a:lstStyle/>
          <a:p>
            <a:r>
              <a:rPr lang="en-US" sz="3200" dirty="0"/>
              <a:t>Simplified Parameter Diagram</a:t>
            </a:r>
          </a:p>
        </p:txBody>
      </p:sp>
      <p:sp>
        <p:nvSpPr>
          <p:cNvPr id="4" name="TextBox 3"/>
          <p:cNvSpPr txBox="1"/>
          <p:nvPr/>
        </p:nvSpPr>
        <p:spPr>
          <a:xfrm>
            <a:off x="158410" y="5469714"/>
            <a:ext cx="3243226" cy="646222"/>
          </a:xfrm>
          <a:prstGeom prst="rect">
            <a:avLst/>
          </a:prstGeom>
          <a:solidFill>
            <a:schemeClr val="accent2">
              <a:lumMod val="40000"/>
              <a:lumOff val="60000"/>
            </a:schemeClr>
          </a:solidFill>
        </p:spPr>
        <p:txBody>
          <a:bodyPr wrap="none" lIns="91328" tIns="45666" rIns="91328" bIns="45666" rtlCol="0">
            <a:spAutoFit/>
          </a:bodyPr>
          <a:lstStyle/>
          <a:p>
            <a:pPr defTabSz="456652"/>
            <a:r>
              <a:rPr lang="en-US" dirty="0" smtClean="0">
                <a:solidFill>
                  <a:prstClr val="black"/>
                </a:solidFill>
              </a:rPr>
              <a:t>Drive Beam Generation Complex</a:t>
            </a:r>
          </a:p>
          <a:p>
            <a:pPr defTabSz="456652"/>
            <a:r>
              <a:rPr lang="en-US" dirty="0" err="1" smtClean="0">
                <a:solidFill>
                  <a:prstClr val="black"/>
                </a:solidFill>
              </a:rPr>
              <a:t>P</a:t>
            </a:r>
            <a:r>
              <a:rPr lang="en-US" baseline="-25000" dirty="0" err="1" smtClean="0">
                <a:solidFill>
                  <a:prstClr val="black"/>
                </a:solidFill>
              </a:rPr>
              <a:t>klystron</a:t>
            </a:r>
            <a:r>
              <a:rPr lang="en-US" dirty="0" smtClean="0">
                <a:solidFill>
                  <a:prstClr val="black"/>
                </a:solidFill>
              </a:rPr>
              <a:t>, </a:t>
            </a:r>
            <a:r>
              <a:rPr lang="en-US" dirty="0" err="1" smtClean="0">
                <a:solidFill>
                  <a:prstClr val="black"/>
                </a:solidFill>
              </a:rPr>
              <a:t>N</a:t>
            </a:r>
            <a:r>
              <a:rPr lang="en-US" baseline="-25000" dirty="0" err="1" smtClean="0">
                <a:solidFill>
                  <a:prstClr val="black"/>
                </a:solidFill>
              </a:rPr>
              <a:t>klystron</a:t>
            </a:r>
            <a:r>
              <a:rPr lang="en-US" dirty="0" smtClean="0">
                <a:solidFill>
                  <a:prstClr val="black"/>
                </a:solidFill>
              </a:rPr>
              <a:t>, L</a:t>
            </a:r>
            <a:r>
              <a:rPr lang="en-US" baseline="-25000" dirty="0" smtClean="0">
                <a:solidFill>
                  <a:prstClr val="black"/>
                </a:solidFill>
              </a:rPr>
              <a:t>DBA</a:t>
            </a:r>
            <a:r>
              <a:rPr lang="en-US" dirty="0" smtClean="0">
                <a:solidFill>
                  <a:prstClr val="black"/>
                </a:solidFill>
              </a:rPr>
              <a:t>, …</a:t>
            </a:r>
            <a:endParaRPr lang="en-US" dirty="0">
              <a:solidFill>
                <a:prstClr val="black"/>
              </a:solidFill>
            </a:endParaRPr>
          </a:p>
        </p:txBody>
      </p:sp>
      <p:sp>
        <p:nvSpPr>
          <p:cNvPr id="5" name="TextBox 4"/>
          <p:cNvSpPr txBox="1"/>
          <p:nvPr/>
        </p:nvSpPr>
        <p:spPr>
          <a:xfrm>
            <a:off x="3643281" y="5469716"/>
            <a:ext cx="3232647" cy="646222"/>
          </a:xfrm>
          <a:prstGeom prst="rect">
            <a:avLst/>
          </a:prstGeom>
          <a:solidFill>
            <a:schemeClr val="accent3">
              <a:lumMod val="60000"/>
              <a:lumOff val="40000"/>
            </a:schemeClr>
          </a:solidFill>
        </p:spPr>
        <p:txBody>
          <a:bodyPr wrap="none" lIns="91328" tIns="45666" rIns="91328" bIns="45666" rtlCol="0">
            <a:spAutoFit/>
          </a:bodyPr>
          <a:lstStyle/>
          <a:p>
            <a:pPr defTabSz="456652"/>
            <a:r>
              <a:rPr lang="en-US" dirty="0" smtClean="0">
                <a:solidFill>
                  <a:prstClr val="black"/>
                </a:solidFill>
              </a:rPr>
              <a:t>Main Beam Generation Complex</a:t>
            </a:r>
          </a:p>
          <a:p>
            <a:pPr defTabSz="456652"/>
            <a:r>
              <a:rPr lang="en-US" dirty="0" err="1" smtClean="0">
                <a:solidFill>
                  <a:prstClr val="black"/>
                </a:solidFill>
              </a:rPr>
              <a:t>P</a:t>
            </a:r>
            <a:r>
              <a:rPr lang="en-US" baseline="-25000" dirty="0" err="1" smtClean="0">
                <a:solidFill>
                  <a:prstClr val="black"/>
                </a:solidFill>
              </a:rPr>
              <a:t>klystron</a:t>
            </a:r>
            <a:r>
              <a:rPr lang="en-US" dirty="0" smtClean="0">
                <a:solidFill>
                  <a:prstClr val="black"/>
                </a:solidFill>
              </a:rPr>
              <a:t>, …</a:t>
            </a:r>
            <a:endParaRPr lang="en-US" dirty="0">
              <a:solidFill>
                <a:prstClr val="black"/>
              </a:solidFill>
            </a:endParaRPr>
          </a:p>
        </p:txBody>
      </p:sp>
      <p:sp>
        <p:nvSpPr>
          <p:cNvPr id="6" name="TextBox 5"/>
          <p:cNvSpPr txBox="1"/>
          <p:nvPr/>
        </p:nvSpPr>
        <p:spPr>
          <a:xfrm>
            <a:off x="1081923" y="3231719"/>
            <a:ext cx="3268938" cy="646222"/>
          </a:xfrm>
          <a:prstGeom prst="rect">
            <a:avLst/>
          </a:prstGeom>
          <a:solidFill>
            <a:schemeClr val="accent5">
              <a:lumMod val="40000"/>
              <a:lumOff val="60000"/>
            </a:schemeClr>
          </a:solidFill>
        </p:spPr>
        <p:txBody>
          <a:bodyPr wrap="none" lIns="91328" tIns="45666" rIns="91328" bIns="45666" rtlCol="0">
            <a:spAutoFit/>
          </a:bodyPr>
          <a:lstStyle/>
          <a:p>
            <a:pPr defTabSz="456652"/>
            <a:r>
              <a:rPr lang="en-US" dirty="0" smtClean="0">
                <a:solidFill>
                  <a:prstClr val="black"/>
                </a:solidFill>
              </a:rPr>
              <a:t>Two-Beam Acceleration Complex</a:t>
            </a:r>
          </a:p>
          <a:p>
            <a:pPr defTabSz="456652"/>
            <a:r>
              <a:rPr lang="en-US" dirty="0" err="1" smtClean="0">
                <a:solidFill>
                  <a:prstClr val="black"/>
                </a:solidFill>
              </a:rPr>
              <a:t>L</a:t>
            </a:r>
            <a:r>
              <a:rPr lang="en-US" baseline="-25000" dirty="0" err="1" smtClean="0">
                <a:solidFill>
                  <a:prstClr val="black"/>
                </a:solidFill>
              </a:rPr>
              <a:t>module</a:t>
            </a:r>
            <a:r>
              <a:rPr lang="en-US" dirty="0" smtClean="0">
                <a:solidFill>
                  <a:prstClr val="black"/>
                </a:solidFill>
              </a:rPr>
              <a:t>, </a:t>
            </a:r>
            <a:r>
              <a:rPr lang="en-US" dirty="0" err="1" smtClean="0">
                <a:solidFill>
                  <a:prstClr val="black"/>
                </a:solidFill>
              </a:rPr>
              <a:t>Δ</a:t>
            </a:r>
            <a:r>
              <a:rPr lang="en-US" baseline="-25000" dirty="0" err="1" smtClean="0">
                <a:solidFill>
                  <a:prstClr val="black"/>
                </a:solidFill>
              </a:rPr>
              <a:t>structure</a:t>
            </a:r>
            <a:r>
              <a:rPr lang="en-US" dirty="0" smtClean="0">
                <a:solidFill>
                  <a:prstClr val="black"/>
                </a:solidFill>
              </a:rPr>
              <a:t>, …</a:t>
            </a:r>
            <a:endParaRPr lang="en-US" dirty="0">
              <a:solidFill>
                <a:prstClr val="black"/>
              </a:solidFill>
            </a:endParaRPr>
          </a:p>
        </p:txBody>
      </p:sp>
      <p:sp>
        <p:nvSpPr>
          <p:cNvPr id="10" name="TextBox 9"/>
          <p:cNvSpPr txBox="1"/>
          <p:nvPr/>
        </p:nvSpPr>
        <p:spPr>
          <a:xfrm>
            <a:off x="158476" y="1891327"/>
            <a:ext cx="875655" cy="1754217"/>
          </a:xfrm>
          <a:prstGeom prst="rect">
            <a:avLst/>
          </a:prstGeom>
          <a:solidFill>
            <a:schemeClr val="bg1">
              <a:lumMod val="85000"/>
            </a:schemeClr>
          </a:solidFill>
        </p:spPr>
        <p:txBody>
          <a:bodyPr wrap="none" lIns="91328" tIns="45666" rIns="91328" bIns="45666" rtlCol="0">
            <a:spAutoFit/>
          </a:bodyPr>
          <a:lstStyle/>
          <a:p>
            <a:pPr defTabSz="456652"/>
            <a:r>
              <a:rPr lang="en-US" dirty="0" err="1" smtClean="0">
                <a:solidFill>
                  <a:prstClr val="black"/>
                </a:solidFill>
              </a:rPr>
              <a:t>I</a:t>
            </a:r>
            <a:r>
              <a:rPr lang="en-US" baseline="-25000" dirty="0" err="1" smtClean="0">
                <a:solidFill>
                  <a:prstClr val="black"/>
                </a:solidFill>
              </a:rPr>
              <a:t>drive</a:t>
            </a:r>
            <a:endParaRPr lang="en-US" baseline="-25000" dirty="0" smtClean="0">
              <a:solidFill>
                <a:prstClr val="black"/>
              </a:solidFill>
            </a:endParaRPr>
          </a:p>
          <a:p>
            <a:pPr defTabSz="456652"/>
            <a:r>
              <a:rPr lang="en-US" dirty="0" err="1" smtClean="0">
                <a:solidFill>
                  <a:prstClr val="black"/>
                </a:solidFill>
              </a:rPr>
              <a:t>E</a:t>
            </a:r>
            <a:r>
              <a:rPr lang="en-US" baseline="-25000" dirty="0" err="1" smtClean="0">
                <a:solidFill>
                  <a:prstClr val="black"/>
                </a:solidFill>
              </a:rPr>
              <a:t>drive</a:t>
            </a:r>
            <a:endParaRPr lang="en-US" dirty="0" smtClean="0">
              <a:solidFill>
                <a:prstClr val="black"/>
              </a:solidFill>
            </a:endParaRPr>
          </a:p>
          <a:p>
            <a:pPr defTabSz="456652"/>
            <a:r>
              <a:rPr lang="en-US" dirty="0" smtClean="0">
                <a:solidFill>
                  <a:prstClr val="black"/>
                </a:solidFill>
              </a:rPr>
              <a:t>τ</a:t>
            </a:r>
            <a:r>
              <a:rPr lang="en-US" baseline="-25000" dirty="0" smtClean="0">
                <a:solidFill>
                  <a:prstClr val="black"/>
                </a:solidFill>
              </a:rPr>
              <a:t>RF</a:t>
            </a:r>
          </a:p>
          <a:p>
            <a:pPr defTabSz="456652"/>
            <a:r>
              <a:rPr lang="en-US" dirty="0" err="1" smtClean="0">
                <a:solidFill>
                  <a:prstClr val="black"/>
                </a:solidFill>
              </a:rPr>
              <a:t>N</a:t>
            </a:r>
            <a:r>
              <a:rPr lang="en-US" baseline="-25000" dirty="0" err="1" smtClean="0">
                <a:solidFill>
                  <a:prstClr val="black"/>
                </a:solidFill>
              </a:rPr>
              <a:t>sector</a:t>
            </a:r>
            <a:endParaRPr lang="en-US" dirty="0" smtClean="0">
              <a:solidFill>
                <a:prstClr val="black"/>
              </a:solidFill>
            </a:endParaRPr>
          </a:p>
          <a:p>
            <a:pPr defTabSz="456652"/>
            <a:r>
              <a:rPr lang="en-US" dirty="0" err="1" smtClean="0">
                <a:solidFill>
                  <a:prstClr val="black"/>
                </a:solidFill>
              </a:rPr>
              <a:t>N</a:t>
            </a:r>
            <a:r>
              <a:rPr lang="en-US" baseline="-25000" dirty="0" err="1" smtClean="0">
                <a:solidFill>
                  <a:prstClr val="black"/>
                </a:solidFill>
              </a:rPr>
              <a:t>combine</a:t>
            </a:r>
            <a:endParaRPr lang="en-US" baseline="-25000" dirty="0" smtClean="0">
              <a:solidFill>
                <a:prstClr val="black"/>
              </a:solidFill>
            </a:endParaRPr>
          </a:p>
          <a:p>
            <a:pPr defTabSz="456652"/>
            <a:r>
              <a:rPr lang="en-US" dirty="0" err="1" smtClean="0">
                <a:solidFill>
                  <a:prstClr val="black"/>
                </a:solidFill>
              </a:rPr>
              <a:t>f</a:t>
            </a:r>
            <a:r>
              <a:rPr lang="en-US" baseline="-25000" dirty="0" err="1" smtClean="0">
                <a:solidFill>
                  <a:prstClr val="black"/>
                </a:solidFill>
              </a:rPr>
              <a:t>r</a:t>
            </a:r>
            <a:endParaRPr lang="en-US" dirty="0">
              <a:solidFill>
                <a:prstClr val="black"/>
              </a:solidFill>
            </a:endParaRPr>
          </a:p>
        </p:txBody>
      </p:sp>
      <p:sp>
        <p:nvSpPr>
          <p:cNvPr id="11" name="TextBox 10"/>
          <p:cNvSpPr txBox="1"/>
          <p:nvPr/>
        </p:nvSpPr>
        <p:spPr>
          <a:xfrm>
            <a:off x="4394567" y="1950351"/>
            <a:ext cx="616930" cy="1477218"/>
          </a:xfrm>
          <a:prstGeom prst="rect">
            <a:avLst/>
          </a:prstGeom>
          <a:solidFill>
            <a:schemeClr val="bg1">
              <a:lumMod val="85000"/>
            </a:schemeClr>
          </a:solidFill>
        </p:spPr>
        <p:txBody>
          <a:bodyPr wrap="none" lIns="91328" tIns="45666" rIns="91328" bIns="45666" rtlCol="0">
            <a:spAutoFit/>
          </a:bodyPr>
          <a:lstStyle/>
          <a:p>
            <a:pPr defTabSz="456652"/>
            <a:r>
              <a:rPr lang="en-US" dirty="0" smtClean="0">
                <a:solidFill>
                  <a:prstClr val="black"/>
                </a:solidFill>
              </a:rPr>
              <a:t>N</a:t>
            </a:r>
            <a:endParaRPr lang="en-US" baseline="-25000" dirty="0" smtClean="0">
              <a:solidFill>
                <a:prstClr val="black"/>
              </a:solidFill>
            </a:endParaRPr>
          </a:p>
          <a:p>
            <a:pPr defTabSz="456652"/>
            <a:r>
              <a:rPr lang="en-US" dirty="0" err="1">
                <a:solidFill>
                  <a:prstClr val="black"/>
                </a:solidFill>
              </a:rPr>
              <a:t>n</a:t>
            </a:r>
            <a:r>
              <a:rPr lang="en-US" baseline="-25000" dirty="0" err="1" smtClean="0">
                <a:solidFill>
                  <a:prstClr val="black"/>
                </a:solidFill>
              </a:rPr>
              <a:t>b</a:t>
            </a:r>
            <a:endParaRPr lang="en-US" baseline="-25000" dirty="0" smtClean="0">
              <a:solidFill>
                <a:prstClr val="black"/>
              </a:solidFill>
            </a:endParaRPr>
          </a:p>
          <a:p>
            <a:pPr defTabSz="456652"/>
            <a:r>
              <a:rPr lang="en-US" dirty="0" err="1">
                <a:solidFill>
                  <a:prstClr val="black"/>
                </a:solidFill>
              </a:rPr>
              <a:t>n</a:t>
            </a:r>
            <a:r>
              <a:rPr lang="en-US" baseline="-25000" dirty="0" err="1" smtClean="0">
                <a:solidFill>
                  <a:prstClr val="black"/>
                </a:solidFill>
              </a:rPr>
              <a:t>cycle</a:t>
            </a:r>
            <a:endParaRPr lang="en-US" baseline="-25000" dirty="0" smtClean="0">
              <a:solidFill>
                <a:prstClr val="black"/>
              </a:solidFill>
            </a:endParaRPr>
          </a:p>
          <a:p>
            <a:pPr defTabSz="456652"/>
            <a:r>
              <a:rPr lang="en-US" dirty="0" smtClean="0">
                <a:solidFill>
                  <a:prstClr val="black"/>
                </a:solidFill>
              </a:rPr>
              <a:t>E</a:t>
            </a:r>
            <a:r>
              <a:rPr lang="en-US" baseline="-25000" dirty="0" smtClean="0">
                <a:solidFill>
                  <a:prstClr val="black"/>
                </a:solidFill>
              </a:rPr>
              <a:t>0</a:t>
            </a:r>
          </a:p>
          <a:p>
            <a:pPr defTabSz="456652"/>
            <a:r>
              <a:rPr lang="en-US" dirty="0" err="1" smtClean="0">
                <a:solidFill>
                  <a:prstClr val="black"/>
                </a:solidFill>
              </a:rPr>
              <a:t>f</a:t>
            </a:r>
            <a:r>
              <a:rPr lang="en-US" baseline="-25000" dirty="0" err="1" smtClean="0">
                <a:solidFill>
                  <a:prstClr val="black"/>
                </a:solidFill>
              </a:rPr>
              <a:t>r</a:t>
            </a:r>
            <a:endParaRPr lang="en-US" dirty="0" smtClean="0">
              <a:solidFill>
                <a:prstClr val="black"/>
              </a:solidFill>
            </a:endParaRPr>
          </a:p>
        </p:txBody>
      </p:sp>
      <p:sp>
        <p:nvSpPr>
          <p:cNvPr id="13" name="TextBox 12"/>
          <p:cNvSpPr txBox="1"/>
          <p:nvPr/>
        </p:nvSpPr>
        <p:spPr>
          <a:xfrm>
            <a:off x="959045" y="896975"/>
            <a:ext cx="3275256" cy="646331"/>
          </a:xfrm>
          <a:prstGeom prst="rect">
            <a:avLst/>
          </a:prstGeom>
          <a:solidFill>
            <a:srgbClr val="FF6600"/>
          </a:solidFill>
        </p:spPr>
        <p:txBody>
          <a:bodyPr wrap="square" lIns="91328" tIns="45666" rIns="91328" bIns="45666" rtlCol="0">
            <a:spAutoFit/>
          </a:bodyPr>
          <a:lstStyle/>
          <a:p>
            <a:pPr algn="ctr" defTabSz="456652"/>
            <a:r>
              <a:rPr lang="en-US" dirty="0" smtClean="0">
                <a:solidFill>
                  <a:prstClr val="black"/>
                </a:solidFill>
              </a:rPr>
              <a:t>Parameter Routine</a:t>
            </a:r>
          </a:p>
          <a:p>
            <a:pPr defTabSz="456652"/>
            <a:r>
              <a:rPr lang="en-US" dirty="0" smtClean="0">
                <a:solidFill>
                  <a:prstClr val="black"/>
                </a:solidFill>
              </a:rPr>
              <a:t>Luminosity, …</a:t>
            </a:r>
            <a:endParaRPr lang="en-US" dirty="0">
              <a:solidFill>
                <a:prstClr val="black"/>
              </a:solidFill>
            </a:endParaRPr>
          </a:p>
        </p:txBody>
      </p:sp>
      <p:sp>
        <p:nvSpPr>
          <p:cNvPr id="15" name="TextBox 14"/>
          <p:cNvSpPr txBox="1"/>
          <p:nvPr/>
        </p:nvSpPr>
        <p:spPr>
          <a:xfrm>
            <a:off x="1896358" y="2113510"/>
            <a:ext cx="1626409" cy="344150"/>
          </a:xfrm>
          <a:prstGeom prst="rect">
            <a:avLst/>
          </a:prstGeom>
          <a:solidFill>
            <a:schemeClr val="bg1">
              <a:lumMod val="85000"/>
            </a:schemeClr>
          </a:solidFill>
        </p:spPr>
        <p:txBody>
          <a:bodyPr wrap="square" lIns="91328" tIns="45666" rIns="91328" bIns="45666" rtlCol="0">
            <a:spAutoFit/>
          </a:bodyPr>
          <a:lstStyle/>
          <a:p>
            <a:pPr defTabSz="456652"/>
            <a:r>
              <a:rPr lang="en-US" sz="1600" dirty="0" err="1">
                <a:solidFill>
                  <a:prstClr val="black"/>
                </a:solidFill>
              </a:rPr>
              <a:t>E</a:t>
            </a:r>
            <a:r>
              <a:rPr lang="en-US" sz="1600" baseline="-25000" dirty="0" err="1">
                <a:solidFill>
                  <a:prstClr val="black"/>
                </a:solidFill>
              </a:rPr>
              <a:t>cms</a:t>
            </a:r>
            <a:r>
              <a:rPr lang="en-US" sz="1600" baseline="-25000" dirty="0">
                <a:solidFill>
                  <a:prstClr val="black"/>
                </a:solidFill>
              </a:rPr>
              <a:t>,</a:t>
            </a:r>
            <a:r>
              <a:rPr lang="en-US" sz="1600" dirty="0">
                <a:solidFill>
                  <a:prstClr val="black"/>
                </a:solidFill>
              </a:rPr>
              <a:t> G, </a:t>
            </a:r>
            <a:r>
              <a:rPr lang="en-US" sz="1600" dirty="0" err="1">
                <a:solidFill>
                  <a:prstClr val="black"/>
                </a:solidFill>
              </a:rPr>
              <a:t>L</a:t>
            </a:r>
            <a:r>
              <a:rPr lang="en-US" sz="1600" baseline="-25000" dirty="0" err="1">
                <a:solidFill>
                  <a:prstClr val="black"/>
                </a:solidFill>
              </a:rPr>
              <a:t>structure</a:t>
            </a:r>
            <a:endParaRPr lang="en-US" sz="1600" dirty="0">
              <a:solidFill>
                <a:prstClr val="black"/>
              </a:solidFill>
            </a:endParaRPr>
          </a:p>
        </p:txBody>
      </p:sp>
      <p:graphicFrame>
        <p:nvGraphicFramePr>
          <p:cNvPr id="19" name="Table 18"/>
          <p:cNvGraphicFramePr>
            <a:graphicFrameLocks noGrp="1"/>
          </p:cNvGraphicFramePr>
          <p:nvPr/>
        </p:nvGraphicFramePr>
        <p:xfrm>
          <a:off x="5645097" y="775923"/>
          <a:ext cx="3498919" cy="4491170"/>
        </p:xfrm>
        <a:graphic>
          <a:graphicData uri="http://schemas.openxmlformats.org/drawingml/2006/table">
            <a:tbl>
              <a:tblPr firstRow="1" bandRow="1">
                <a:tableStyleId>{5C22544A-7EE6-4342-B048-85BDC9FD1C3A}</a:tableStyleId>
              </a:tblPr>
              <a:tblGrid>
                <a:gridCol w="818946"/>
                <a:gridCol w="1825530"/>
                <a:gridCol w="854443"/>
              </a:tblGrid>
              <a:tr h="457200">
                <a:tc>
                  <a:txBody>
                    <a:bodyPr/>
                    <a:lstStyle/>
                    <a:p>
                      <a:r>
                        <a:rPr lang="en-US" sz="1200" dirty="0" smtClean="0"/>
                        <a:t>Variable</a:t>
                      </a:r>
                      <a:endParaRPr lang="en-US" sz="1200" dirty="0"/>
                    </a:p>
                  </a:txBody>
                  <a:tcPr/>
                </a:tc>
                <a:tc>
                  <a:txBody>
                    <a:bodyPr/>
                    <a:lstStyle/>
                    <a:p>
                      <a:r>
                        <a:rPr lang="en-US" sz="1200" dirty="0" smtClean="0"/>
                        <a:t>Meaning</a:t>
                      </a:r>
                      <a:endParaRPr lang="en-US" sz="1200" dirty="0"/>
                    </a:p>
                  </a:txBody>
                  <a:tcPr/>
                </a:tc>
                <a:tc>
                  <a:txBody>
                    <a:bodyPr/>
                    <a:lstStyle/>
                    <a:p>
                      <a:r>
                        <a:rPr lang="en-US" sz="1200" dirty="0" smtClean="0"/>
                        <a:t>Current value</a:t>
                      </a:r>
                      <a:endParaRPr lang="en-US" sz="1200" dirty="0"/>
                    </a:p>
                  </a:txBody>
                  <a:tcPr/>
                </a:tc>
              </a:tr>
              <a:tr h="274320">
                <a:tc>
                  <a:txBody>
                    <a:bodyPr/>
                    <a:lstStyle/>
                    <a:p>
                      <a:r>
                        <a:rPr lang="en-US" sz="1200" dirty="0" err="1" smtClean="0"/>
                        <a:t>I</a:t>
                      </a:r>
                      <a:r>
                        <a:rPr lang="en-US" sz="1200" baseline="-25000" dirty="0" err="1" smtClean="0"/>
                        <a:t>drive</a:t>
                      </a:r>
                      <a:endParaRPr lang="en-US" sz="1200" baseline="-25000" dirty="0" smtClean="0"/>
                    </a:p>
                  </a:txBody>
                  <a:tcPr/>
                </a:tc>
                <a:tc>
                  <a:txBody>
                    <a:bodyPr/>
                    <a:lstStyle/>
                    <a:p>
                      <a:r>
                        <a:rPr lang="en-US" sz="1200" dirty="0" smtClean="0"/>
                        <a:t>Drive beam current</a:t>
                      </a:r>
                      <a:endParaRPr lang="en-US" sz="1200" dirty="0"/>
                    </a:p>
                  </a:txBody>
                  <a:tcPr/>
                </a:tc>
                <a:tc>
                  <a:txBody>
                    <a:bodyPr/>
                    <a:lstStyle/>
                    <a:p>
                      <a:r>
                        <a:rPr lang="en-US" sz="1200" dirty="0" smtClean="0"/>
                        <a:t>101A</a:t>
                      </a:r>
                      <a:endParaRPr lang="en-US" sz="1200" dirty="0"/>
                    </a:p>
                  </a:txBody>
                  <a:tcPr/>
                </a:tc>
              </a:tr>
              <a:tr h="274320">
                <a:tc>
                  <a:txBody>
                    <a:bodyPr/>
                    <a:lstStyle/>
                    <a:p>
                      <a:r>
                        <a:rPr lang="en-US" sz="1200" dirty="0" err="1" smtClean="0"/>
                        <a:t>E</a:t>
                      </a:r>
                      <a:r>
                        <a:rPr lang="en-US" sz="1200" baseline="-25000" dirty="0" err="1" smtClean="0"/>
                        <a:t>drive</a:t>
                      </a:r>
                      <a:endParaRPr lang="en-US" sz="1200" dirty="0" smtClean="0"/>
                    </a:p>
                  </a:txBody>
                  <a:tcPr/>
                </a:tc>
                <a:tc>
                  <a:txBody>
                    <a:bodyPr/>
                    <a:lstStyle/>
                    <a:p>
                      <a:r>
                        <a:rPr lang="en-US" sz="1200" dirty="0" smtClean="0"/>
                        <a:t>Drive beam energy</a:t>
                      </a:r>
                      <a:endParaRPr lang="en-US" sz="1200" dirty="0"/>
                    </a:p>
                  </a:txBody>
                  <a:tcPr/>
                </a:tc>
                <a:tc>
                  <a:txBody>
                    <a:bodyPr/>
                    <a:lstStyle/>
                    <a:p>
                      <a:r>
                        <a:rPr lang="en-US" sz="1200" dirty="0" smtClean="0"/>
                        <a:t>2.37GeV</a:t>
                      </a:r>
                      <a:endParaRPr lang="en-US" sz="1200" dirty="0"/>
                    </a:p>
                  </a:txBody>
                  <a:tcPr/>
                </a:tc>
              </a:tr>
              <a:tr h="274320">
                <a:tc>
                  <a:txBody>
                    <a:bodyPr/>
                    <a:lstStyle/>
                    <a:p>
                      <a:r>
                        <a:rPr lang="en-US" sz="1200" dirty="0" smtClean="0"/>
                        <a:t>τ</a:t>
                      </a:r>
                      <a:r>
                        <a:rPr lang="en-US" sz="1200" baseline="-25000" dirty="0" smtClean="0"/>
                        <a:t>RF</a:t>
                      </a:r>
                    </a:p>
                  </a:txBody>
                  <a:tcPr/>
                </a:tc>
                <a:tc>
                  <a:txBody>
                    <a:bodyPr/>
                    <a:lstStyle/>
                    <a:p>
                      <a:r>
                        <a:rPr lang="en-US" sz="1200" dirty="0" smtClean="0"/>
                        <a:t>Main</a:t>
                      </a:r>
                      <a:r>
                        <a:rPr lang="en-US" sz="1200" baseline="0" dirty="0" smtClean="0"/>
                        <a:t> </a:t>
                      </a:r>
                      <a:r>
                        <a:rPr lang="en-US" sz="1200" baseline="0" dirty="0" err="1" smtClean="0"/>
                        <a:t>linac</a:t>
                      </a:r>
                      <a:r>
                        <a:rPr lang="en-US" sz="1200" baseline="0" dirty="0" smtClean="0"/>
                        <a:t> RF pulse length</a:t>
                      </a:r>
                      <a:endParaRPr lang="en-US" sz="1200" dirty="0"/>
                    </a:p>
                  </a:txBody>
                  <a:tcPr/>
                </a:tc>
                <a:tc>
                  <a:txBody>
                    <a:bodyPr/>
                    <a:lstStyle/>
                    <a:p>
                      <a:r>
                        <a:rPr lang="en-US" sz="1200" dirty="0" smtClean="0"/>
                        <a:t>244ns</a:t>
                      </a:r>
                      <a:endParaRPr lang="en-US" sz="1200" dirty="0"/>
                    </a:p>
                  </a:txBody>
                  <a:tcPr/>
                </a:tc>
              </a:tr>
              <a:tr h="462505">
                <a:tc>
                  <a:txBody>
                    <a:bodyPr/>
                    <a:lstStyle/>
                    <a:p>
                      <a:r>
                        <a:rPr lang="en-US" sz="1200" dirty="0" err="1" smtClean="0"/>
                        <a:t>N</a:t>
                      </a:r>
                      <a:r>
                        <a:rPr lang="en-US" sz="1200" baseline="-25000" dirty="0" err="1" smtClean="0"/>
                        <a:t>sector</a:t>
                      </a:r>
                      <a:endParaRPr lang="en-US" sz="1200" dirty="0" smtClean="0"/>
                    </a:p>
                  </a:txBody>
                  <a:tcPr/>
                </a:tc>
                <a:tc>
                  <a:txBody>
                    <a:bodyPr/>
                    <a:lstStyle/>
                    <a:p>
                      <a:r>
                        <a:rPr lang="en-US" sz="1200" dirty="0" smtClean="0"/>
                        <a:t>Number of drive beam sectors per </a:t>
                      </a:r>
                      <a:r>
                        <a:rPr lang="en-US" sz="1200" dirty="0" err="1" smtClean="0"/>
                        <a:t>linac</a:t>
                      </a:r>
                      <a:endParaRPr lang="en-US" sz="1200" dirty="0"/>
                    </a:p>
                  </a:txBody>
                  <a:tcPr/>
                </a:tc>
                <a:tc>
                  <a:txBody>
                    <a:bodyPr/>
                    <a:lstStyle/>
                    <a:p>
                      <a:r>
                        <a:rPr lang="en-US" sz="1200" dirty="0" smtClean="0"/>
                        <a:t>4</a:t>
                      </a:r>
                      <a:endParaRPr lang="en-US" sz="1200" dirty="0"/>
                    </a:p>
                  </a:txBody>
                  <a:tcPr/>
                </a:tc>
              </a:tr>
              <a:tr h="274320">
                <a:tc>
                  <a:txBody>
                    <a:bodyPr/>
                    <a:lstStyle/>
                    <a:p>
                      <a:r>
                        <a:rPr lang="en-US" sz="1200" dirty="0" err="1" smtClean="0"/>
                        <a:t>N</a:t>
                      </a:r>
                      <a:r>
                        <a:rPr lang="en-US" sz="1200" baseline="-25000" dirty="0" err="1" smtClean="0"/>
                        <a:t>combine</a:t>
                      </a:r>
                      <a:endParaRPr lang="en-US" sz="1200" baseline="-25000" dirty="0" smtClean="0"/>
                    </a:p>
                  </a:txBody>
                  <a:tcPr/>
                </a:tc>
                <a:tc>
                  <a:txBody>
                    <a:bodyPr/>
                    <a:lstStyle/>
                    <a:p>
                      <a:r>
                        <a:rPr lang="en-US" sz="1200" dirty="0" smtClean="0"/>
                        <a:t>Combination number</a:t>
                      </a:r>
                      <a:endParaRPr lang="en-US" sz="1200" dirty="0"/>
                    </a:p>
                  </a:txBody>
                  <a:tcPr/>
                </a:tc>
                <a:tc>
                  <a:txBody>
                    <a:bodyPr/>
                    <a:lstStyle/>
                    <a:p>
                      <a:r>
                        <a:rPr lang="en-US" sz="1200" dirty="0" smtClean="0"/>
                        <a:t>24</a:t>
                      </a:r>
                      <a:endParaRPr lang="en-US" sz="1200" dirty="0"/>
                    </a:p>
                  </a:txBody>
                  <a:tcPr/>
                </a:tc>
              </a:tr>
              <a:tr h="27432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err="1" smtClean="0"/>
                        <a:t>f</a:t>
                      </a:r>
                      <a:r>
                        <a:rPr lang="en-US" sz="1200" baseline="-25000" dirty="0" err="1" smtClean="0"/>
                        <a:t>r</a:t>
                      </a:r>
                      <a:endParaRPr lang="en-US" sz="1200" dirty="0" smtClean="0"/>
                    </a:p>
                  </a:txBody>
                  <a:tcPr/>
                </a:tc>
                <a:tc>
                  <a:txBody>
                    <a:bodyPr/>
                    <a:lstStyle/>
                    <a:p>
                      <a:r>
                        <a:rPr lang="en-US" sz="1200" dirty="0" smtClean="0"/>
                        <a:t>Repetition rate</a:t>
                      </a:r>
                      <a:endParaRPr lang="en-US" sz="1200" dirty="0"/>
                    </a:p>
                  </a:txBody>
                  <a:tcPr/>
                </a:tc>
                <a:tc>
                  <a:txBody>
                    <a:bodyPr/>
                    <a:lstStyle/>
                    <a:p>
                      <a:r>
                        <a:rPr lang="en-US" sz="1200" dirty="0" smtClean="0"/>
                        <a:t>50Hz</a:t>
                      </a:r>
                      <a:endParaRPr lang="en-US" sz="1200" dirty="0"/>
                    </a:p>
                  </a:txBody>
                  <a:tcPr/>
                </a:tc>
              </a:tr>
              <a:tr h="462505">
                <a:tc>
                  <a:txBody>
                    <a:bodyPr/>
                    <a:lstStyle/>
                    <a:p>
                      <a:r>
                        <a:rPr lang="en-US" sz="1200" dirty="0" smtClean="0"/>
                        <a:t>N</a:t>
                      </a:r>
                      <a:endParaRPr lang="en-US" sz="1200" baseline="-25000" dirty="0" smtClean="0"/>
                    </a:p>
                  </a:txBody>
                  <a:tcPr/>
                </a:tc>
                <a:tc>
                  <a:txBody>
                    <a:bodyPr/>
                    <a:lstStyle/>
                    <a:p>
                      <a:r>
                        <a:rPr lang="en-US" sz="1200" dirty="0" smtClean="0"/>
                        <a:t>Main beam bunch charge in </a:t>
                      </a:r>
                      <a:r>
                        <a:rPr lang="en-US" sz="1200" dirty="0" err="1" smtClean="0"/>
                        <a:t>linac</a:t>
                      </a:r>
                      <a:endParaRPr lang="en-US" sz="1200" dirty="0"/>
                    </a:p>
                  </a:txBody>
                  <a:tcPr/>
                </a:tc>
                <a:tc>
                  <a:txBody>
                    <a:bodyPr/>
                    <a:lstStyle/>
                    <a:p>
                      <a:r>
                        <a:rPr lang="en-US" sz="1200" dirty="0" smtClean="0"/>
                        <a:t>3.72e9</a:t>
                      </a:r>
                      <a:endParaRPr lang="en-US" sz="1200" dirty="0"/>
                    </a:p>
                  </a:txBody>
                  <a:tcPr/>
                </a:tc>
              </a:tr>
              <a:tr h="274320">
                <a:tc>
                  <a:txBody>
                    <a:bodyPr/>
                    <a:lstStyle/>
                    <a:p>
                      <a:r>
                        <a:rPr lang="en-US" sz="1200" baseline="0" dirty="0" err="1" smtClean="0"/>
                        <a:t>n</a:t>
                      </a:r>
                      <a:r>
                        <a:rPr lang="en-US" sz="1200" baseline="-25000" dirty="0" err="1" smtClean="0"/>
                        <a:t>b</a:t>
                      </a:r>
                      <a:endParaRPr lang="en-US" sz="1200" baseline="-25000" dirty="0" smtClean="0"/>
                    </a:p>
                  </a:txBody>
                  <a:tcPr/>
                </a:tc>
                <a:tc>
                  <a:txBody>
                    <a:bodyPr/>
                    <a:lstStyle/>
                    <a:p>
                      <a:r>
                        <a:rPr lang="en-US" sz="1200" dirty="0" smtClean="0"/>
                        <a:t>MB bunches per pulse</a:t>
                      </a:r>
                      <a:endParaRPr lang="en-US" sz="1200" dirty="0"/>
                    </a:p>
                  </a:txBody>
                  <a:tcPr/>
                </a:tc>
                <a:tc>
                  <a:txBody>
                    <a:bodyPr/>
                    <a:lstStyle/>
                    <a:p>
                      <a:r>
                        <a:rPr lang="en-US" sz="1200" dirty="0" smtClean="0"/>
                        <a:t>312</a:t>
                      </a:r>
                      <a:endParaRPr lang="en-US" sz="1200" dirty="0"/>
                    </a:p>
                  </a:txBody>
                  <a:tcPr/>
                </a:tc>
              </a:tr>
              <a:tr h="457200">
                <a:tc>
                  <a:txBody>
                    <a:bodyPr/>
                    <a:lstStyle/>
                    <a:p>
                      <a:r>
                        <a:rPr lang="en-US" sz="1200" dirty="0" err="1" smtClean="0"/>
                        <a:t>n</a:t>
                      </a:r>
                      <a:r>
                        <a:rPr lang="en-US" sz="1200" baseline="-25000" dirty="0" err="1" smtClean="0"/>
                        <a:t>cycle</a:t>
                      </a:r>
                      <a:endParaRPr lang="en-US" sz="1200" baseline="-25000" dirty="0" smtClean="0"/>
                    </a:p>
                  </a:txBody>
                  <a:tcPr/>
                </a:tc>
                <a:tc>
                  <a:txBody>
                    <a:bodyPr/>
                    <a:lstStyle/>
                    <a:p>
                      <a:r>
                        <a:rPr lang="en-US" sz="1200" dirty="0" smtClean="0"/>
                        <a:t>Spacing between MB bunches</a:t>
                      </a:r>
                      <a:endParaRPr lang="en-US" sz="1200" dirty="0"/>
                    </a:p>
                  </a:txBody>
                  <a:tcPr/>
                </a:tc>
                <a:tc>
                  <a:txBody>
                    <a:bodyPr/>
                    <a:lstStyle/>
                    <a:p>
                      <a:r>
                        <a:rPr lang="en-US" sz="1200" dirty="0" smtClean="0"/>
                        <a:t>6 cycles</a:t>
                      </a:r>
                      <a:endParaRPr lang="en-US" sz="1200" dirty="0"/>
                    </a:p>
                  </a:txBody>
                  <a:tcPr/>
                </a:tc>
              </a:tr>
              <a:tr h="457200">
                <a:tc>
                  <a:txBody>
                    <a:bodyPr/>
                    <a:lstStyle/>
                    <a:p>
                      <a:r>
                        <a:rPr lang="en-US" sz="1200" dirty="0" smtClean="0"/>
                        <a:t>E</a:t>
                      </a:r>
                      <a:r>
                        <a:rPr lang="en-US" sz="1200" baseline="-25000" dirty="0" smtClean="0"/>
                        <a:t>0</a:t>
                      </a:r>
                    </a:p>
                  </a:txBody>
                  <a:tcPr/>
                </a:tc>
                <a:tc>
                  <a:txBody>
                    <a:bodyPr/>
                    <a:lstStyle/>
                    <a:p>
                      <a:r>
                        <a:rPr lang="en-US" sz="1200" dirty="0" smtClean="0"/>
                        <a:t>MB energy</a:t>
                      </a:r>
                      <a:r>
                        <a:rPr lang="en-US" sz="1200" baseline="0" dirty="0" smtClean="0"/>
                        <a:t> at </a:t>
                      </a:r>
                      <a:r>
                        <a:rPr lang="en-US" sz="1200" baseline="0" dirty="0" err="1" smtClean="0"/>
                        <a:t>linac</a:t>
                      </a:r>
                      <a:r>
                        <a:rPr lang="en-US" sz="1200" baseline="0" dirty="0" smtClean="0"/>
                        <a:t> entrance</a:t>
                      </a:r>
                      <a:endParaRPr lang="en-US" sz="1200" dirty="0"/>
                    </a:p>
                  </a:txBody>
                  <a:tcPr/>
                </a:tc>
                <a:tc>
                  <a:txBody>
                    <a:bodyPr/>
                    <a:lstStyle/>
                    <a:p>
                      <a:r>
                        <a:rPr lang="en-US" sz="1200" dirty="0" smtClean="0"/>
                        <a:t>9GeV</a:t>
                      </a:r>
                      <a:endParaRPr lang="en-US" sz="1200" dirty="0"/>
                    </a:p>
                  </a:txBody>
                  <a:tcPr/>
                </a:tc>
              </a:tr>
              <a:tr h="274320">
                <a:tc>
                  <a:txBody>
                    <a:bodyPr/>
                    <a:lstStyle/>
                    <a:p>
                      <a:r>
                        <a:rPr lang="en-US" sz="1200" baseline="0" dirty="0" err="1" smtClean="0"/>
                        <a:t>E</a:t>
                      </a:r>
                      <a:r>
                        <a:rPr lang="en-US" sz="1200" baseline="-25000" dirty="0" err="1" smtClean="0"/>
                        <a:t>cms</a:t>
                      </a:r>
                      <a:endParaRPr lang="en-US" sz="1200" baseline="0" dirty="0" smtClean="0"/>
                    </a:p>
                  </a:txBody>
                  <a:tcPr/>
                </a:tc>
                <a:tc>
                  <a:txBody>
                    <a:bodyPr/>
                    <a:lstStyle/>
                    <a:p>
                      <a:r>
                        <a:rPr lang="en-US" sz="1200" dirty="0" smtClean="0"/>
                        <a:t>Centre-of-mass energy</a:t>
                      </a:r>
                      <a:endParaRPr lang="en-US" sz="1200" dirty="0"/>
                    </a:p>
                  </a:txBody>
                  <a:tcPr/>
                </a:tc>
                <a:tc>
                  <a:txBody>
                    <a:bodyPr/>
                    <a:lstStyle/>
                    <a:p>
                      <a:r>
                        <a:rPr lang="en-US" sz="1200" dirty="0" smtClean="0"/>
                        <a:t>500GeV</a:t>
                      </a:r>
                      <a:endParaRPr lang="en-US" sz="1200" dirty="0"/>
                    </a:p>
                  </a:txBody>
                  <a:tcPr/>
                </a:tc>
              </a:tr>
              <a:tr h="274320">
                <a:tc>
                  <a:txBody>
                    <a:bodyPr/>
                    <a:lstStyle/>
                    <a:p>
                      <a:r>
                        <a:rPr lang="en-US" sz="1200" baseline="0" dirty="0" smtClean="0"/>
                        <a:t>G</a:t>
                      </a:r>
                    </a:p>
                  </a:txBody>
                  <a:tcPr/>
                </a:tc>
                <a:tc>
                  <a:txBody>
                    <a:bodyPr/>
                    <a:lstStyle/>
                    <a:p>
                      <a:r>
                        <a:rPr lang="en-US" sz="1200" dirty="0" smtClean="0"/>
                        <a:t>Main </a:t>
                      </a:r>
                      <a:r>
                        <a:rPr lang="en-US" sz="1200" dirty="0" err="1" smtClean="0"/>
                        <a:t>linac</a:t>
                      </a:r>
                      <a:r>
                        <a:rPr lang="en-US" sz="1200" dirty="0" smtClean="0"/>
                        <a:t> gradient</a:t>
                      </a:r>
                      <a:endParaRPr lang="en-US" sz="1200" dirty="0"/>
                    </a:p>
                  </a:txBody>
                  <a:tcPr/>
                </a:tc>
                <a:tc>
                  <a:txBody>
                    <a:bodyPr/>
                    <a:lstStyle/>
                    <a:p>
                      <a:r>
                        <a:rPr lang="en-US" sz="1200" dirty="0" smtClean="0"/>
                        <a:t>100MV/m</a:t>
                      </a:r>
                      <a:endParaRPr lang="en-US" sz="1200" dirty="0"/>
                    </a:p>
                  </a:txBody>
                  <a:tcPr/>
                </a:tc>
              </a:tr>
            </a:tbl>
          </a:graphicData>
        </a:graphic>
      </p:graphicFrame>
      <p:sp>
        <p:nvSpPr>
          <p:cNvPr id="18" name="Bent-Up Arrow 17"/>
          <p:cNvSpPr/>
          <p:nvPr/>
        </p:nvSpPr>
        <p:spPr>
          <a:xfrm flipH="1" flipV="1">
            <a:off x="310860" y="1139431"/>
            <a:ext cx="635067" cy="751792"/>
          </a:xfrm>
          <a:prstGeom prst="bentUpArrow">
            <a:avLst>
              <a:gd name="adj1" fmla="val 17701"/>
              <a:gd name="adj2" fmla="val 25000"/>
              <a:gd name="adj3" fmla="val 25000"/>
            </a:avLst>
          </a:prstGeom>
        </p:spPr>
        <p:style>
          <a:lnRef idx="1">
            <a:schemeClr val="accent1"/>
          </a:lnRef>
          <a:fillRef idx="3">
            <a:schemeClr val="accent1"/>
          </a:fillRef>
          <a:effectRef idx="2">
            <a:schemeClr val="accent1"/>
          </a:effectRef>
          <a:fontRef idx="minor">
            <a:schemeClr val="lt1"/>
          </a:fontRef>
        </p:style>
        <p:txBody>
          <a:bodyPr lIns="91328" tIns="45666" rIns="91328" bIns="45666" rtlCol="0" anchor="ctr"/>
          <a:lstStyle/>
          <a:p>
            <a:pPr algn="ctr" defTabSz="456652"/>
            <a:endParaRPr lang="en-US">
              <a:solidFill>
                <a:prstClr val="white"/>
              </a:solidFill>
            </a:endParaRPr>
          </a:p>
        </p:txBody>
      </p:sp>
      <p:sp>
        <p:nvSpPr>
          <p:cNvPr id="21" name="Bent-Up Arrow 20"/>
          <p:cNvSpPr/>
          <p:nvPr/>
        </p:nvSpPr>
        <p:spPr>
          <a:xfrm flipV="1">
            <a:off x="1045919" y="2425969"/>
            <a:ext cx="850392" cy="751792"/>
          </a:xfrm>
          <a:prstGeom prst="bentUpArrow">
            <a:avLst>
              <a:gd name="adj1" fmla="val 17701"/>
              <a:gd name="adj2" fmla="val 25000"/>
              <a:gd name="adj3" fmla="val 25000"/>
            </a:avLst>
          </a:prstGeom>
        </p:spPr>
        <p:style>
          <a:lnRef idx="1">
            <a:schemeClr val="accent1"/>
          </a:lnRef>
          <a:fillRef idx="3">
            <a:schemeClr val="accent1"/>
          </a:fillRef>
          <a:effectRef idx="2">
            <a:schemeClr val="accent1"/>
          </a:effectRef>
          <a:fontRef idx="minor">
            <a:schemeClr val="lt1"/>
          </a:fontRef>
        </p:style>
        <p:txBody>
          <a:bodyPr lIns="91328" tIns="45666" rIns="91328" bIns="45666" rtlCol="0" anchor="ctr"/>
          <a:lstStyle/>
          <a:p>
            <a:pPr algn="ctr" defTabSz="456652"/>
            <a:endParaRPr lang="en-US">
              <a:solidFill>
                <a:prstClr val="white"/>
              </a:solidFill>
            </a:endParaRPr>
          </a:p>
        </p:txBody>
      </p:sp>
      <p:sp>
        <p:nvSpPr>
          <p:cNvPr id="23" name="Down Arrow 22"/>
          <p:cNvSpPr/>
          <p:nvPr/>
        </p:nvSpPr>
        <p:spPr>
          <a:xfrm>
            <a:off x="2501695" y="2716832"/>
            <a:ext cx="243604" cy="488746"/>
          </a:xfrm>
          <a:prstGeom prst="downArrow">
            <a:avLst>
              <a:gd name="adj1" fmla="val 42228"/>
              <a:gd name="adj2" fmla="val 50000"/>
            </a:avLst>
          </a:prstGeom>
        </p:spPr>
        <p:style>
          <a:lnRef idx="1">
            <a:schemeClr val="accent1"/>
          </a:lnRef>
          <a:fillRef idx="3">
            <a:schemeClr val="accent1"/>
          </a:fillRef>
          <a:effectRef idx="2">
            <a:schemeClr val="accent1"/>
          </a:effectRef>
          <a:fontRef idx="minor">
            <a:schemeClr val="lt1"/>
          </a:fontRef>
        </p:style>
        <p:txBody>
          <a:bodyPr lIns="91328" tIns="45666" rIns="91328" bIns="45666" rtlCol="0" anchor="ctr"/>
          <a:lstStyle/>
          <a:p>
            <a:pPr algn="ctr" defTabSz="456652"/>
            <a:endParaRPr lang="en-US">
              <a:solidFill>
                <a:prstClr val="white"/>
              </a:solidFill>
            </a:endParaRPr>
          </a:p>
        </p:txBody>
      </p:sp>
      <p:sp>
        <p:nvSpPr>
          <p:cNvPr id="24" name="Down Arrow 23"/>
          <p:cNvSpPr/>
          <p:nvPr/>
        </p:nvSpPr>
        <p:spPr>
          <a:xfrm>
            <a:off x="2483155" y="1580286"/>
            <a:ext cx="243604" cy="488746"/>
          </a:xfrm>
          <a:prstGeom prst="downArrow">
            <a:avLst>
              <a:gd name="adj1" fmla="val 42228"/>
              <a:gd name="adj2" fmla="val 50000"/>
            </a:avLst>
          </a:prstGeom>
        </p:spPr>
        <p:style>
          <a:lnRef idx="1">
            <a:schemeClr val="accent1"/>
          </a:lnRef>
          <a:fillRef idx="3">
            <a:schemeClr val="accent1"/>
          </a:fillRef>
          <a:effectRef idx="2">
            <a:schemeClr val="accent1"/>
          </a:effectRef>
          <a:fontRef idx="minor">
            <a:schemeClr val="lt1"/>
          </a:fontRef>
        </p:style>
        <p:txBody>
          <a:bodyPr lIns="91328" tIns="45666" rIns="91328" bIns="45666" rtlCol="0" anchor="ctr"/>
          <a:lstStyle/>
          <a:p>
            <a:pPr algn="ctr" defTabSz="456652"/>
            <a:endParaRPr lang="en-US">
              <a:solidFill>
                <a:prstClr val="white"/>
              </a:solidFill>
            </a:endParaRPr>
          </a:p>
        </p:txBody>
      </p:sp>
      <p:sp>
        <p:nvSpPr>
          <p:cNvPr id="25" name="Bent-Up Arrow 24"/>
          <p:cNvSpPr/>
          <p:nvPr/>
        </p:nvSpPr>
        <p:spPr>
          <a:xfrm flipV="1">
            <a:off x="4241492" y="1167309"/>
            <a:ext cx="616148" cy="751792"/>
          </a:xfrm>
          <a:prstGeom prst="bentUpArrow">
            <a:avLst>
              <a:gd name="adj1" fmla="val 17701"/>
              <a:gd name="adj2" fmla="val 25000"/>
              <a:gd name="adj3" fmla="val 25000"/>
            </a:avLst>
          </a:prstGeom>
        </p:spPr>
        <p:style>
          <a:lnRef idx="1">
            <a:schemeClr val="accent1"/>
          </a:lnRef>
          <a:fillRef idx="3">
            <a:schemeClr val="accent1"/>
          </a:fillRef>
          <a:effectRef idx="2">
            <a:schemeClr val="accent1"/>
          </a:effectRef>
          <a:fontRef idx="minor">
            <a:schemeClr val="lt1"/>
          </a:fontRef>
        </p:style>
        <p:txBody>
          <a:bodyPr lIns="91328" tIns="45666" rIns="91328" bIns="45666" rtlCol="0" anchor="ctr"/>
          <a:lstStyle/>
          <a:p>
            <a:pPr algn="ctr" defTabSz="456652"/>
            <a:endParaRPr lang="en-US">
              <a:solidFill>
                <a:prstClr val="white"/>
              </a:solidFill>
            </a:endParaRPr>
          </a:p>
        </p:txBody>
      </p:sp>
      <p:sp>
        <p:nvSpPr>
          <p:cNvPr id="26" name="Bent-Up Arrow 25"/>
          <p:cNvSpPr/>
          <p:nvPr/>
        </p:nvSpPr>
        <p:spPr>
          <a:xfrm flipH="1" flipV="1">
            <a:off x="3643231" y="2425969"/>
            <a:ext cx="751324" cy="751792"/>
          </a:xfrm>
          <a:prstGeom prst="bentUpArrow">
            <a:avLst>
              <a:gd name="adj1" fmla="val 17701"/>
              <a:gd name="adj2" fmla="val 25000"/>
              <a:gd name="adj3" fmla="val 25000"/>
            </a:avLst>
          </a:prstGeom>
        </p:spPr>
        <p:style>
          <a:lnRef idx="1">
            <a:schemeClr val="accent1"/>
          </a:lnRef>
          <a:fillRef idx="3">
            <a:schemeClr val="accent1"/>
          </a:fillRef>
          <a:effectRef idx="2">
            <a:schemeClr val="accent1"/>
          </a:effectRef>
          <a:fontRef idx="minor">
            <a:schemeClr val="lt1"/>
          </a:fontRef>
        </p:style>
        <p:txBody>
          <a:bodyPr lIns="91328" tIns="45666" rIns="91328" bIns="45666" rtlCol="0" anchor="ctr"/>
          <a:lstStyle/>
          <a:p>
            <a:pPr algn="ctr" defTabSz="456652"/>
            <a:endParaRPr lang="en-US">
              <a:solidFill>
                <a:prstClr val="white"/>
              </a:solidFill>
            </a:endParaRPr>
          </a:p>
        </p:txBody>
      </p:sp>
      <p:sp>
        <p:nvSpPr>
          <p:cNvPr id="27" name="Down Arrow 26"/>
          <p:cNvSpPr/>
          <p:nvPr/>
        </p:nvSpPr>
        <p:spPr>
          <a:xfrm>
            <a:off x="4614036" y="3427789"/>
            <a:ext cx="243604" cy="2042035"/>
          </a:xfrm>
          <a:prstGeom prst="downArrow">
            <a:avLst>
              <a:gd name="adj1" fmla="val 42228"/>
              <a:gd name="adj2" fmla="val 50000"/>
            </a:avLst>
          </a:prstGeom>
        </p:spPr>
        <p:style>
          <a:lnRef idx="1">
            <a:schemeClr val="accent1"/>
          </a:lnRef>
          <a:fillRef idx="3">
            <a:schemeClr val="accent1"/>
          </a:fillRef>
          <a:effectRef idx="2">
            <a:schemeClr val="accent1"/>
          </a:effectRef>
          <a:fontRef idx="minor">
            <a:schemeClr val="lt1"/>
          </a:fontRef>
        </p:style>
        <p:txBody>
          <a:bodyPr lIns="91328" tIns="45666" rIns="91328" bIns="45666" rtlCol="0" anchor="ctr"/>
          <a:lstStyle/>
          <a:p>
            <a:pPr algn="ctr" defTabSz="456652"/>
            <a:endParaRPr lang="en-US">
              <a:solidFill>
                <a:prstClr val="white"/>
              </a:solidFill>
            </a:endParaRPr>
          </a:p>
        </p:txBody>
      </p:sp>
      <p:sp>
        <p:nvSpPr>
          <p:cNvPr id="28" name="Down Arrow 27"/>
          <p:cNvSpPr/>
          <p:nvPr/>
        </p:nvSpPr>
        <p:spPr>
          <a:xfrm>
            <a:off x="457200" y="3645662"/>
            <a:ext cx="243604" cy="1824163"/>
          </a:xfrm>
          <a:prstGeom prst="downArrow">
            <a:avLst>
              <a:gd name="adj1" fmla="val 42228"/>
              <a:gd name="adj2" fmla="val 50000"/>
            </a:avLst>
          </a:prstGeom>
        </p:spPr>
        <p:style>
          <a:lnRef idx="1">
            <a:schemeClr val="accent1"/>
          </a:lnRef>
          <a:fillRef idx="3">
            <a:schemeClr val="accent1"/>
          </a:fillRef>
          <a:effectRef idx="2">
            <a:schemeClr val="accent1"/>
          </a:effectRef>
          <a:fontRef idx="minor">
            <a:schemeClr val="lt1"/>
          </a:fontRef>
        </p:style>
        <p:txBody>
          <a:bodyPr lIns="91328" tIns="45666" rIns="91328" bIns="45666" rtlCol="0" anchor="ctr"/>
          <a:lstStyle/>
          <a:p>
            <a:pPr algn="ctr" defTabSz="456652"/>
            <a:endParaRPr lang="en-US">
              <a:solidFill>
                <a:prstClr val="white"/>
              </a:solidFill>
            </a:endParaRPr>
          </a:p>
        </p:txBody>
      </p:sp>
      <p:sp>
        <p:nvSpPr>
          <p:cNvPr id="20" name="Date Placeholder 19"/>
          <p:cNvSpPr>
            <a:spLocks noGrp="1"/>
          </p:cNvSpPr>
          <p:nvPr>
            <p:ph type="dt" sz="half" idx="10"/>
          </p:nvPr>
        </p:nvSpPr>
        <p:spPr/>
        <p:txBody>
          <a:bodyPr/>
          <a:lstStyle/>
          <a:p>
            <a:r>
              <a:rPr lang="de-DE" smtClean="0">
                <a:solidFill>
                  <a:prstClr val="black"/>
                </a:solidFill>
              </a:rPr>
              <a:t>D. Schulte</a:t>
            </a:r>
            <a:endParaRPr lang="en-US" dirty="0">
              <a:solidFill>
                <a:prstClr val="black"/>
              </a:solidFill>
            </a:endParaRPr>
          </a:p>
        </p:txBody>
      </p:sp>
      <p:sp>
        <p:nvSpPr>
          <p:cNvPr id="22" name="Slide Number Placeholder 21"/>
          <p:cNvSpPr>
            <a:spLocks noGrp="1"/>
          </p:cNvSpPr>
          <p:nvPr>
            <p:ph type="sldNum" sz="quarter" idx="12"/>
          </p:nvPr>
        </p:nvSpPr>
        <p:spPr/>
        <p:txBody>
          <a:bodyPr/>
          <a:lstStyle/>
          <a:p>
            <a:fld id="{0D1D6AF9-1F0E-2547-B7C2-EBD1501318D2}" type="slidenum">
              <a:rPr lang="en-US" smtClean="0">
                <a:solidFill>
                  <a:prstClr val="black">
                    <a:tint val="75000"/>
                  </a:prstClr>
                </a:solidFill>
              </a:rPr>
              <a:pPr/>
              <a:t>11</a:t>
            </a:fld>
            <a:endParaRPr lang="en-US">
              <a:solidFill>
                <a:prstClr val="black">
                  <a:tint val="75000"/>
                </a:prstClr>
              </a:solidFill>
            </a:endParaRPr>
          </a:p>
        </p:txBody>
      </p:sp>
      <p:sp>
        <p:nvSpPr>
          <p:cNvPr id="29" name="Footer Placeholder 28"/>
          <p:cNvSpPr>
            <a:spLocks noGrp="1"/>
          </p:cNvSpPr>
          <p:nvPr>
            <p:ph type="ftr" sz="quarter" idx="11"/>
          </p:nvPr>
        </p:nvSpPr>
        <p:spPr/>
        <p:txBody>
          <a:bodyPr/>
          <a:lstStyle/>
          <a:p>
            <a:r>
              <a:rPr lang="en-US" smtClean="0">
                <a:solidFill>
                  <a:prstClr val="black"/>
                </a:solidFill>
              </a:rPr>
              <a:t>CLIC re-baselining, February 2013</a:t>
            </a:r>
            <a:endParaRPr lang="en-US" dirty="0">
              <a:solidFill>
                <a:prstClr val="black"/>
              </a:solidFill>
            </a:endParaRPr>
          </a:p>
        </p:txBody>
      </p:sp>
    </p:spTree>
    <p:extLst>
      <p:ext uri="{BB962C8B-B14F-4D97-AF65-F5344CB8AC3E}">
        <p14:creationId xmlns:p14="http://schemas.microsoft.com/office/powerpoint/2010/main" val="22810023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8229600" cy="1143000"/>
          </a:xfrm>
        </p:spPr>
        <p:txBody>
          <a:bodyPr>
            <a:normAutofit/>
          </a:bodyPr>
          <a:lstStyle/>
          <a:p>
            <a:r>
              <a:rPr lang="en-US" sz="3200" dirty="0" smtClean="0"/>
              <a:t>Optimization </a:t>
            </a:r>
            <a:r>
              <a:rPr lang="en-US" sz="3200" dirty="0"/>
              <a:t>Ingredients</a:t>
            </a:r>
          </a:p>
        </p:txBody>
      </p:sp>
      <p:sp>
        <p:nvSpPr>
          <p:cNvPr id="4" name="Slide Number Placeholder 3"/>
          <p:cNvSpPr>
            <a:spLocks noGrp="1"/>
          </p:cNvSpPr>
          <p:nvPr>
            <p:ph type="sldNum" sz="quarter" idx="12"/>
          </p:nvPr>
        </p:nvSpPr>
        <p:spPr/>
        <p:txBody>
          <a:bodyPr/>
          <a:lstStyle/>
          <a:p>
            <a:fld id="{0D1D6AF9-1F0E-2547-B7C2-EBD1501318D2}" type="slidenum">
              <a:rPr lang="en-US" smtClean="0">
                <a:solidFill>
                  <a:prstClr val="black">
                    <a:tint val="75000"/>
                  </a:prstClr>
                </a:solidFill>
              </a:rPr>
              <a:pPr/>
              <a:t>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solidFill>
              </a:rPr>
              <a:t>CLIC re-baselining, February 2013</a:t>
            </a:r>
            <a:endParaRPr lang="en-US" dirty="0">
              <a:solidFill>
                <a:prstClr val="black"/>
              </a:solidFill>
            </a:endParaRPr>
          </a:p>
        </p:txBody>
      </p:sp>
      <p:sp>
        <p:nvSpPr>
          <p:cNvPr id="6" name="Date Placeholder 5"/>
          <p:cNvSpPr>
            <a:spLocks noGrp="1"/>
          </p:cNvSpPr>
          <p:nvPr>
            <p:ph type="dt" sz="half" idx="10"/>
          </p:nvPr>
        </p:nvSpPr>
        <p:spPr/>
        <p:txBody>
          <a:bodyPr/>
          <a:lstStyle/>
          <a:p>
            <a:r>
              <a:rPr lang="de-DE" smtClean="0">
                <a:solidFill>
                  <a:prstClr val="black"/>
                </a:solidFill>
              </a:rPr>
              <a:t>D. Schulte</a:t>
            </a:r>
            <a:endParaRPr lang="en-US" dirty="0">
              <a:solidFill>
                <a:prstClr val="black"/>
              </a:solidFill>
            </a:endParaRPr>
          </a:p>
        </p:txBody>
      </p:sp>
      <p:sp>
        <p:nvSpPr>
          <p:cNvPr id="7" name="TextBox 6"/>
          <p:cNvSpPr txBox="1"/>
          <p:nvPr/>
        </p:nvSpPr>
        <p:spPr>
          <a:xfrm>
            <a:off x="241363" y="762000"/>
            <a:ext cx="8623299" cy="1938992"/>
          </a:xfrm>
          <a:prstGeom prst="rect">
            <a:avLst/>
          </a:prstGeom>
          <a:noFill/>
        </p:spPr>
        <p:txBody>
          <a:bodyPr wrap="square" lIns="91328" tIns="45666" rIns="91328" bIns="45666" rtlCol="0">
            <a:spAutoFit/>
          </a:bodyPr>
          <a:lstStyle/>
          <a:p>
            <a:pPr defTabSz="456652">
              <a:buFont typeface="Arial"/>
              <a:buChar char="•"/>
            </a:pPr>
            <a:r>
              <a:rPr lang="en-US" sz="2000" dirty="0">
                <a:solidFill>
                  <a:prstClr val="black"/>
                </a:solidFill>
              </a:rPr>
              <a:t> Define a figure of merit (</a:t>
            </a:r>
            <a:r>
              <a:rPr lang="en-US" sz="2000" dirty="0" err="1">
                <a:solidFill>
                  <a:prstClr val="black"/>
                </a:solidFill>
              </a:rPr>
              <a:t>FoM</a:t>
            </a:r>
            <a:r>
              <a:rPr lang="en-US" sz="2000" dirty="0">
                <a:solidFill>
                  <a:prstClr val="black"/>
                </a:solidFill>
              </a:rPr>
              <a:t>) to evaluate one given CLIC design/parameter set</a:t>
            </a:r>
          </a:p>
          <a:p>
            <a:pPr lvl="1" defTabSz="456652">
              <a:buFontTx/>
              <a:buChar char="-"/>
            </a:pPr>
            <a:r>
              <a:rPr lang="en-US" sz="2000" dirty="0">
                <a:solidFill>
                  <a:prstClr val="black"/>
                </a:solidFill>
              </a:rPr>
              <a:t>e.g. </a:t>
            </a:r>
            <a:r>
              <a:rPr lang="en-US" sz="2000" dirty="0" err="1">
                <a:solidFill>
                  <a:prstClr val="black"/>
                </a:solidFill>
              </a:rPr>
              <a:t>FoM</a:t>
            </a:r>
            <a:r>
              <a:rPr lang="en-US" sz="2000" dirty="0">
                <a:solidFill>
                  <a:prstClr val="black"/>
                </a:solidFill>
              </a:rPr>
              <a:t>=-cost</a:t>
            </a:r>
          </a:p>
          <a:p>
            <a:pPr lvl="1" defTabSz="456652">
              <a:buFontTx/>
              <a:buChar char="-"/>
            </a:pPr>
            <a:endParaRPr lang="en-US" sz="2000" dirty="0">
              <a:solidFill>
                <a:prstClr val="black"/>
              </a:solidFill>
            </a:endParaRPr>
          </a:p>
          <a:p>
            <a:pPr defTabSz="456652">
              <a:buFont typeface="Arial"/>
              <a:buChar char="•"/>
            </a:pPr>
            <a:r>
              <a:rPr lang="en-US" sz="2000" dirty="0">
                <a:solidFill>
                  <a:prstClr val="black"/>
                </a:solidFill>
              </a:rPr>
              <a:t> Define a few free parameters to fully describe the design/parameter set</a:t>
            </a:r>
          </a:p>
          <a:p>
            <a:pPr lvl="1" defTabSz="456652">
              <a:buFontTx/>
              <a:buChar char="-"/>
            </a:pPr>
            <a:r>
              <a:rPr lang="en-US" sz="2000" dirty="0">
                <a:solidFill>
                  <a:prstClr val="black"/>
                </a:solidFill>
              </a:rPr>
              <a:t>The other parameters are unambiguously defined by the free parameters</a:t>
            </a:r>
          </a:p>
          <a:p>
            <a:pPr lvl="1" defTabSz="456652">
              <a:buFontTx/>
              <a:buChar char="-"/>
            </a:pPr>
            <a:r>
              <a:rPr lang="en-US" sz="2000" dirty="0">
                <a:solidFill>
                  <a:prstClr val="black"/>
                </a:solidFill>
              </a:rPr>
              <a:t> Currently: gradient G and a few structure parameters (</a:t>
            </a:r>
            <a:r>
              <a:rPr lang="en-US" sz="2000" dirty="0" err="1">
                <a:solidFill>
                  <a:prstClr val="black"/>
                </a:solidFill>
              </a:rPr>
              <a:t>f</a:t>
            </a:r>
            <a:r>
              <a:rPr lang="en-US" sz="2000" baseline="-25000" dirty="0" err="1">
                <a:solidFill>
                  <a:prstClr val="black"/>
                </a:solidFill>
              </a:rPr>
              <a:t>RF</a:t>
            </a:r>
            <a:r>
              <a:rPr lang="en-US" sz="2000" dirty="0">
                <a:solidFill>
                  <a:prstClr val="black"/>
                </a:solidFill>
              </a:rPr>
              <a:t>, </a:t>
            </a:r>
            <a:r>
              <a:rPr lang="en-US" sz="2000" dirty="0" err="1">
                <a:solidFill>
                  <a:prstClr val="black"/>
                </a:solidFill>
              </a:rPr>
              <a:t>Δφ</a:t>
            </a:r>
            <a:r>
              <a:rPr lang="en-US" sz="2000" dirty="0">
                <a:solidFill>
                  <a:prstClr val="black"/>
                </a:solidFill>
              </a:rPr>
              <a:t>, a, </a:t>
            </a:r>
            <a:r>
              <a:rPr lang="en-US" sz="2000" dirty="0" err="1">
                <a:solidFill>
                  <a:prstClr val="black"/>
                </a:solidFill>
              </a:rPr>
              <a:t>Δa</a:t>
            </a:r>
            <a:r>
              <a:rPr lang="en-US" sz="2000" dirty="0">
                <a:solidFill>
                  <a:prstClr val="black"/>
                </a:solidFill>
              </a:rPr>
              <a:t>, L</a:t>
            </a:r>
            <a:r>
              <a:rPr lang="en-US" sz="2000" baseline="-25000" dirty="0">
                <a:solidFill>
                  <a:prstClr val="black"/>
                </a:solidFill>
              </a:rPr>
              <a:t>S</a:t>
            </a:r>
            <a:r>
              <a:rPr lang="en-US" sz="2000" dirty="0">
                <a:solidFill>
                  <a:prstClr val="black"/>
                </a:solidFill>
              </a:rPr>
              <a:t>, …)</a:t>
            </a:r>
          </a:p>
        </p:txBody>
      </p:sp>
      <p:pic>
        <p:nvPicPr>
          <p:cNvPr id="15" name="Picture 14" descr="op2.eps"/>
          <p:cNvPicPr>
            <a:picLocks noChangeAspect="1"/>
          </p:cNvPicPr>
          <p:nvPr/>
        </p:nvPicPr>
        <p:blipFill>
          <a:blip r:embed="rId2"/>
          <a:srcRect l="50800" t="50810"/>
          <a:stretch>
            <a:fillRect/>
          </a:stretch>
        </p:blipFill>
        <p:spPr>
          <a:xfrm>
            <a:off x="3519130" y="2819874"/>
            <a:ext cx="5585540" cy="3536476"/>
          </a:xfrm>
          <a:prstGeom prst="rect">
            <a:avLst/>
          </a:prstGeom>
        </p:spPr>
      </p:pic>
      <p:sp>
        <p:nvSpPr>
          <p:cNvPr id="16" name="TextBox 15"/>
          <p:cNvSpPr txBox="1"/>
          <p:nvPr/>
        </p:nvSpPr>
        <p:spPr>
          <a:xfrm>
            <a:off x="241356" y="3075628"/>
            <a:ext cx="3277829" cy="2554545"/>
          </a:xfrm>
          <a:prstGeom prst="rect">
            <a:avLst/>
          </a:prstGeom>
          <a:noFill/>
        </p:spPr>
        <p:txBody>
          <a:bodyPr wrap="square" lIns="91328" tIns="45666" rIns="91328" bIns="45666" rtlCol="0">
            <a:spAutoFit/>
          </a:bodyPr>
          <a:lstStyle/>
          <a:p>
            <a:pPr defTabSz="456652">
              <a:buFont typeface="Arial"/>
              <a:buChar char="•"/>
            </a:pPr>
            <a:r>
              <a:rPr lang="en-US" sz="2000" dirty="0">
                <a:solidFill>
                  <a:prstClr val="black"/>
                </a:solidFill>
              </a:rPr>
              <a:t> Use </a:t>
            </a:r>
            <a:r>
              <a:rPr lang="en-US" sz="2000" dirty="0" err="1">
                <a:solidFill>
                  <a:prstClr val="black"/>
                </a:solidFill>
              </a:rPr>
              <a:t>optimisation</a:t>
            </a:r>
            <a:r>
              <a:rPr lang="en-US" sz="2000" dirty="0">
                <a:solidFill>
                  <a:prstClr val="black"/>
                </a:solidFill>
              </a:rPr>
              <a:t> algorithm to find maximum</a:t>
            </a:r>
          </a:p>
          <a:p>
            <a:pPr defTabSz="456652"/>
            <a:r>
              <a:rPr lang="en-US" sz="2000" dirty="0" err="1">
                <a:solidFill>
                  <a:prstClr val="black"/>
                </a:solidFill>
              </a:rPr>
              <a:t>FoM(free</a:t>
            </a:r>
            <a:r>
              <a:rPr lang="en-US" sz="2000" dirty="0">
                <a:solidFill>
                  <a:prstClr val="black"/>
                </a:solidFill>
              </a:rPr>
              <a:t> parameters)</a:t>
            </a:r>
          </a:p>
          <a:p>
            <a:pPr lvl="1" defTabSz="456652">
              <a:buFontTx/>
              <a:buChar char="-"/>
            </a:pPr>
            <a:r>
              <a:rPr lang="en-US" sz="2000" dirty="0">
                <a:solidFill>
                  <a:prstClr val="black"/>
                </a:solidFill>
              </a:rPr>
              <a:t> Currently: a simple full search</a:t>
            </a:r>
          </a:p>
          <a:p>
            <a:pPr lvl="1" defTabSz="456652">
              <a:buFontTx/>
              <a:buChar char="-"/>
            </a:pPr>
            <a:endParaRPr lang="en-US" sz="2000" dirty="0">
              <a:solidFill>
                <a:prstClr val="black"/>
              </a:solidFill>
            </a:endParaRPr>
          </a:p>
          <a:p>
            <a:pPr defTabSz="456652">
              <a:buFont typeface="Arial"/>
              <a:buChar char="•"/>
            </a:pPr>
            <a:r>
              <a:rPr lang="en-US" sz="2000" dirty="0">
                <a:solidFill>
                  <a:prstClr val="black"/>
                </a:solidFill>
              </a:rPr>
              <a:t> Allow some human intervention</a:t>
            </a:r>
          </a:p>
        </p:txBody>
      </p:sp>
    </p:spTree>
    <p:extLst>
      <p:ext uri="{BB962C8B-B14F-4D97-AF65-F5344CB8AC3E}">
        <p14:creationId xmlns:p14="http://schemas.microsoft.com/office/powerpoint/2010/main" val="12118576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01634" y="1634164"/>
            <a:ext cx="1766830" cy="338554"/>
          </a:xfrm>
          <a:prstGeom prst="rect">
            <a:avLst/>
          </a:prstGeom>
          <a:noFill/>
        </p:spPr>
        <p:txBody>
          <a:bodyPr wrap="none" rtlCol="0">
            <a:spAutoFit/>
          </a:bodyPr>
          <a:lstStyle/>
          <a:p>
            <a:pPr fontAlgn="base">
              <a:spcBef>
                <a:spcPct val="0"/>
              </a:spcBef>
              <a:spcAft>
                <a:spcPct val="0"/>
              </a:spcAft>
            </a:pPr>
            <a:r>
              <a:rPr lang="en-US" sz="1600" b="1" dirty="0">
                <a:solidFill>
                  <a:prstClr val="white"/>
                </a:solidFill>
                <a:latin typeface="Arial" charset="0"/>
              </a:rPr>
              <a:t>TD18#3 at SLAC</a:t>
            </a:r>
          </a:p>
        </p:txBody>
      </p:sp>
      <p:sp>
        <p:nvSpPr>
          <p:cNvPr id="6" name="TextBox 5"/>
          <p:cNvSpPr txBox="1"/>
          <p:nvPr/>
        </p:nvSpPr>
        <p:spPr>
          <a:xfrm>
            <a:off x="2915816" y="3693791"/>
            <a:ext cx="1641796" cy="338554"/>
          </a:xfrm>
          <a:prstGeom prst="rect">
            <a:avLst/>
          </a:prstGeom>
          <a:noFill/>
        </p:spPr>
        <p:txBody>
          <a:bodyPr wrap="none" rtlCol="0">
            <a:spAutoFit/>
          </a:bodyPr>
          <a:lstStyle/>
          <a:p>
            <a:pPr fontAlgn="base">
              <a:spcBef>
                <a:spcPct val="0"/>
              </a:spcBef>
              <a:spcAft>
                <a:spcPct val="0"/>
              </a:spcAft>
            </a:pPr>
            <a:r>
              <a:rPr lang="en-US" sz="1600" b="1" dirty="0">
                <a:solidFill>
                  <a:prstClr val="white"/>
                </a:solidFill>
                <a:latin typeface="Arial" charset="0"/>
              </a:rPr>
              <a:t>TD18#2 at KEK</a:t>
            </a:r>
          </a:p>
        </p:txBody>
      </p:sp>
      <p:pic>
        <p:nvPicPr>
          <p:cNvPr id="7" name="Picture 6" descr="DSC04287.JPG"/>
          <p:cNvPicPr>
            <a:picLocks noChangeAspect="1"/>
          </p:cNvPicPr>
          <p:nvPr/>
        </p:nvPicPr>
        <p:blipFill>
          <a:blip r:embed="rId3" cstate="print"/>
          <a:srcRect/>
          <a:stretch>
            <a:fillRect/>
          </a:stretch>
        </p:blipFill>
        <p:spPr>
          <a:xfrm>
            <a:off x="179513" y="1665412"/>
            <a:ext cx="1568319" cy="3690163"/>
          </a:xfrm>
          <a:prstGeom prst="rect">
            <a:avLst/>
          </a:prstGeom>
        </p:spPr>
      </p:pic>
      <p:pic>
        <p:nvPicPr>
          <p:cNvPr id="8" name="Picture 2"/>
          <p:cNvPicPr>
            <a:picLocks noChangeAspect="1" noChangeArrowheads="1"/>
          </p:cNvPicPr>
          <p:nvPr/>
        </p:nvPicPr>
        <p:blipFill>
          <a:blip r:embed="rId4" cstate="print"/>
          <a:srcRect/>
          <a:stretch>
            <a:fillRect/>
          </a:stretch>
        </p:blipFill>
        <p:spPr bwMode="auto">
          <a:xfrm>
            <a:off x="2175462" y="578297"/>
            <a:ext cx="3505200" cy="2628900"/>
          </a:xfrm>
          <a:prstGeom prst="rect">
            <a:avLst/>
          </a:prstGeom>
          <a:noFill/>
          <a:ln w="9525">
            <a:noFill/>
            <a:miter lim="800000"/>
            <a:headEnd/>
            <a:tailEnd/>
          </a:ln>
        </p:spPr>
      </p:pic>
      <p:pic>
        <p:nvPicPr>
          <p:cNvPr id="9" name="Picture 3"/>
          <p:cNvPicPr>
            <a:picLocks noChangeAspect="1" noChangeArrowheads="1"/>
          </p:cNvPicPr>
          <p:nvPr/>
        </p:nvPicPr>
        <p:blipFill>
          <a:blip r:embed="rId5" cstate="print"/>
          <a:srcRect/>
          <a:stretch>
            <a:fillRect/>
          </a:stretch>
        </p:blipFill>
        <p:spPr bwMode="auto">
          <a:xfrm>
            <a:off x="2087725" y="3151188"/>
            <a:ext cx="3505200" cy="2628900"/>
          </a:xfrm>
          <a:prstGeom prst="rect">
            <a:avLst/>
          </a:prstGeom>
          <a:noFill/>
          <a:ln w="9525">
            <a:noFill/>
            <a:miter lim="800000"/>
            <a:headEnd/>
            <a:tailEnd/>
          </a:ln>
        </p:spPr>
      </p:pic>
      <p:sp>
        <p:nvSpPr>
          <p:cNvPr id="10" name="TextBox 9"/>
          <p:cNvSpPr txBox="1"/>
          <p:nvPr/>
        </p:nvSpPr>
        <p:spPr>
          <a:xfrm>
            <a:off x="179512" y="5625852"/>
            <a:ext cx="1470146" cy="369332"/>
          </a:xfrm>
          <a:prstGeom prst="rect">
            <a:avLst/>
          </a:prstGeom>
          <a:noFill/>
        </p:spPr>
        <p:txBody>
          <a:bodyPr wrap="none" rtlCol="0">
            <a:spAutoFit/>
          </a:bodyPr>
          <a:lstStyle/>
          <a:p>
            <a:r>
              <a:rPr lang="en-US" dirty="0">
                <a:solidFill>
                  <a:prstClr val="black"/>
                </a:solidFill>
              </a:rPr>
              <a:t>Stacking disks</a:t>
            </a:r>
          </a:p>
        </p:txBody>
      </p:sp>
      <p:sp>
        <p:nvSpPr>
          <p:cNvPr id="11" name="TextBox 10"/>
          <p:cNvSpPr txBox="1"/>
          <p:nvPr/>
        </p:nvSpPr>
        <p:spPr>
          <a:xfrm>
            <a:off x="1879518" y="5871789"/>
            <a:ext cx="4132642" cy="646331"/>
          </a:xfrm>
          <a:prstGeom prst="rect">
            <a:avLst/>
          </a:prstGeom>
          <a:noFill/>
        </p:spPr>
        <p:txBody>
          <a:bodyPr wrap="square" rtlCol="0">
            <a:spAutoFit/>
          </a:bodyPr>
          <a:lstStyle/>
          <a:p>
            <a:pPr algn="ctr"/>
            <a:r>
              <a:rPr lang="en-US" dirty="0">
                <a:solidFill>
                  <a:prstClr val="black"/>
                </a:solidFill>
              </a:rPr>
              <a:t>Temperature treatment for </a:t>
            </a:r>
            <a:r>
              <a:rPr lang="en-US" dirty="0" smtClean="0">
                <a:solidFill>
                  <a:prstClr val="black"/>
                </a:solidFill>
              </a:rPr>
              <a:t>high-gradient developed by NLC/JLC</a:t>
            </a:r>
            <a:endParaRPr lang="en-US" dirty="0">
              <a:solidFill>
                <a:prstClr val="black"/>
              </a:solidFill>
            </a:endParaRPr>
          </a:p>
        </p:txBody>
      </p:sp>
      <p:sp>
        <p:nvSpPr>
          <p:cNvPr id="13" name="TextBox 12"/>
          <p:cNvSpPr txBox="1"/>
          <p:nvPr/>
        </p:nvSpPr>
        <p:spPr>
          <a:xfrm>
            <a:off x="827584" y="116666"/>
            <a:ext cx="7416824" cy="461665"/>
          </a:xfrm>
          <a:prstGeom prst="rect">
            <a:avLst/>
          </a:prstGeom>
          <a:noFill/>
        </p:spPr>
        <p:txBody>
          <a:bodyPr wrap="square" rtlCol="0">
            <a:spAutoFit/>
          </a:bodyPr>
          <a:lstStyle/>
          <a:p>
            <a:pPr algn="ctr"/>
            <a:r>
              <a:rPr lang="en-US" sz="2400" dirty="0" smtClean="0">
                <a:solidFill>
                  <a:prstClr val="black"/>
                </a:solidFill>
              </a:rPr>
              <a:t>How we got there: heat treatment and material structure</a:t>
            </a:r>
            <a:endParaRPr lang="en-US" sz="2400" dirty="0">
              <a:solidFill>
                <a:prstClr val="black"/>
              </a:solidFill>
            </a:endParaRPr>
          </a:p>
        </p:txBody>
      </p:sp>
      <p:pic>
        <p:nvPicPr>
          <p:cNvPr id="14" name="Picture 3" descr="C:\Documents and Settings\djurabek.KL-SMB2\My Documents\My Work\publications\Avaz\avaz_EMRS11\pic2.png"/>
          <p:cNvPicPr>
            <a:picLocks noChangeAspect="1" noChangeArrowheads="1"/>
          </p:cNvPicPr>
          <p:nvPr/>
        </p:nvPicPr>
        <p:blipFill>
          <a:blip r:embed="rId6" cstate="print"/>
          <a:srcRect/>
          <a:stretch>
            <a:fillRect/>
          </a:stretch>
        </p:blipFill>
        <p:spPr bwMode="auto">
          <a:xfrm>
            <a:off x="5903698" y="1124778"/>
            <a:ext cx="2983912" cy="2057401"/>
          </a:xfrm>
          <a:prstGeom prst="rect">
            <a:avLst/>
          </a:prstGeom>
          <a:noFill/>
        </p:spPr>
      </p:pic>
      <p:pic>
        <p:nvPicPr>
          <p:cNvPr id="15" name="Picture 4" descr="SatFieldBars3"/>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5650033" y="3340288"/>
            <a:ext cx="3487066" cy="2160613"/>
          </a:xfrm>
          <a:prstGeom prst="rect">
            <a:avLst/>
          </a:prstGeom>
          <a:noFill/>
          <a:ln w="9525">
            <a:noFill/>
            <a:miter lim="800000"/>
            <a:headEnd/>
            <a:tailEnd/>
          </a:ln>
        </p:spPr>
      </p:pic>
      <p:sp>
        <p:nvSpPr>
          <p:cNvPr id="2" name="TextBox 1"/>
          <p:cNvSpPr txBox="1"/>
          <p:nvPr/>
        </p:nvSpPr>
        <p:spPr>
          <a:xfrm>
            <a:off x="6041208" y="5568711"/>
            <a:ext cx="2952328" cy="646331"/>
          </a:xfrm>
          <a:prstGeom prst="rect">
            <a:avLst/>
          </a:prstGeom>
          <a:noFill/>
        </p:spPr>
        <p:txBody>
          <a:bodyPr wrap="square" rtlCol="0">
            <a:spAutoFit/>
          </a:bodyPr>
          <a:lstStyle/>
          <a:p>
            <a:r>
              <a:rPr lang="en-GB" dirty="0" smtClean="0"/>
              <a:t>Attempting to </a:t>
            </a:r>
            <a:r>
              <a:rPr lang="en-GB" i="1" dirty="0" smtClean="0"/>
              <a:t>understand </a:t>
            </a:r>
            <a:r>
              <a:rPr lang="en-GB" dirty="0" smtClean="0"/>
              <a:t>why it works.</a:t>
            </a:r>
            <a:endParaRPr lang="en-GB" dirty="0"/>
          </a:p>
        </p:txBody>
      </p:sp>
    </p:spTree>
    <p:extLst>
      <p:ext uri="{BB962C8B-B14F-4D97-AF65-F5344CB8AC3E}">
        <p14:creationId xmlns:p14="http://schemas.microsoft.com/office/powerpoint/2010/main" val="25554482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22346" y="260648"/>
            <a:ext cx="4699363" cy="461665"/>
          </a:xfrm>
          <a:prstGeom prst="rect">
            <a:avLst/>
          </a:prstGeom>
          <a:noFill/>
        </p:spPr>
        <p:txBody>
          <a:bodyPr wrap="none" rtlCol="0">
            <a:spAutoFit/>
          </a:bodyPr>
          <a:lstStyle/>
          <a:p>
            <a:pPr algn="ctr"/>
            <a:r>
              <a:rPr lang="en-GB" sz="2400" dirty="0" smtClean="0"/>
              <a:t>Micron precision turning and milling</a:t>
            </a:r>
            <a:endParaRPr lang="en-GB" sz="2400" dirty="0"/>
          </a:p>
        </p:txBody>
      </p:sp>
      <p:sp>
        <p:nvSpPr>
          <p:cNvPr id="3" name="TextBox 2"/>
          <p:cNvSpPr txBox="1"/>
          <p:nvPr/>
        </p:nvSpPr>
        <p:spPr>
          <a:xfrm>
            <a:off x="179518" y="980728"/>
            <a:ext cx="8784976" cy="1754326"/>
          </a:xfrm>
          <a:prstGeom prst="rect">
            <a:avLst/>
          </a:prstGeom>
          <a:noFill/>
        </p:spPr>
        <p:txBody>
          <a:bodyPr wrap="square" rtlCol="0">
            <a:spAutoFit/>
          </a:bodyPr>
          <a:lstStyle/>
          <a:p>
            <a:pPr marL="285750" indent="-285750">
              <a:buFont typeface="Arial" pitchFamily="34" charset="0"/>
              <a:buChar char="•"/>
            </a:pPr>
            <a:r>
              <a:rPr lang="en-GB" dirty="0" smtClean="0"/>
              <a:t>Accelerating structure tolerances drive transverse wakefields and off-axis rf induced kicks which in turn leads to emittance growth – micron tolerances required.</a:t>
            </a:r>
            <a:endParaRPr lang="en-GB" dirty="0"/>
          </a:p>
          <a:p>
            <a:pPr marL="285750" indent="-285750">
              <a:buFont typeface="Arial" pitchFamily="34" charset="0"/>
              <a:buChar char="•"/>
            </a:pPr>
            <a:r>
              <a:rPr lang="en-GB" dirty="0" smtClean="0"/>
              <a:t>Multi-bunch trains require higher-order-mode wakefield suppression – cells require milled features.</a:t>
            </a:r>
            <a:endParaRPr lang="en-GB" dirty="0"/>
          </a:p>
          <a:p>
            <a:pPr marL="285750" indent="-285750">
              <a:buFont typeface="Arial" pitchFamily="34" charset="0"/>
              <a:buChar char="•"/>
            </a:pPr>
            <a:r>
              <a:rPr lang="en-GB" dirty="0" smtClean="0"/>
              <a:t>High-speed diamond machining also seems to be beneficial for high-gradient performance through minimizing induced surface stresses.</a:t>
            </a:r>
            <a:endParaRPr lang="en-GB" dirty="0"/>
          </a:p>
        </p:txBody>
      </p:sp>
      <p:pic>
        <p:nvPicPr>
          <p:cNvPr id="4" name="Picture 2"/>
          <p:cNvPicPr>
            <a:picLocks noChangeAspect="1" noChangeArrowheads="1"/>
          </p:cNvPicPr>
          <p:nvPr/>
        </p:nvPicPr>
        <p:blipFill>
          <a:blip r:embed="rId2" cstate="print"/>
          <a:srcRect/>
          <a:stretch>
            <a:fillRect/>
          </a:stretch>
        </p:blipFill>
        <p:spPr bwMode="auto">
          <a:xfrm>
            <a:off x="179512" y="2924944"/>
            <a:ext cx="3487716" cy="3240360"/>
          </a:xfrm>
          <a:prstGeom prst="rect">
            <a:avLst/>
          </a:prstGeom>
          <a:noFill/>
          <a:ln w="9525">
            <a:noFill/>
            <a:miter lim="800000"/>
            <a:headEnd/>
            <a:tailEnd/>
          </a:ln>
          <a:effectLst/>
        </p:spPr>
      </p:pic>
      <p:pic>
        <p:nvPicPr>
          <p:cNvPr id="5" name="Picture 4" descr="C:\_Cern\test\Meervoudig\DSCF3086 (Small).JPG"/>
          <p:cNvPicPr>
            <a:picLocks noChangeAspect="1" noChangeArrowheads="1"/>
          </p:cNvPicPr>
          <p:nvPr/>
        </p:nvPicPr>
        <p:blipFill>
          <a:blip r:embed="rId3" cstate="print"/>
          <a:srcRect/>
          <a:stretch>
            <a:fillRect/>
          </a:stretch>
        </p:blipFill>
        <p:spPr bwMode="auto">
          <a:xfrm>
            <a:off x="6372206" y="4838590"/>
            <a:ext cx="2664296" cy="1998222"/>
          </a:xfrm>
          <a:prstGeom prst="rect">
            <a:avLst/>
          </a:prstGeom>
          <a:noFill/>
        </p:spPr>
      </p:pic>
      <p:pic>
        <p:nvPicPr>
          <p:cNvPr id="6" name="Picture 4"/>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995936" y="2924944"/>
            <a:ext cx="3050110" cy="180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TextBox 6"/>
          <p:cNvSpPr txBox="1"/>
          <p:nvPr/>
        </p:nvSpPr>
        <p:spPr>
          <a:xfrm>
            <a:off x="3851920" y="5166384"/>
            <a:ext cx="2232248" cy="707886"/>
          </a:xfrm>
          <a:prstGeom prst="rect">
            <a:avLst/>
          </a:prstGeom>
          <a:noFill/>
        </p:spPr>
        <p:txBody>
          <a:bodyPr wrap="square" rtlCol="0">
            <a:spAutoFit/>
          </a:bodyPr>
          <a:lstStyle/>
          <a:p>
            <a:pPr algn="ctr"/>
            <a:r>
              <a:rPr lang="en-GB" sz="2000" dirty="0" smtClean="0"/>
              <a:t>Development done “in industry”</a:t>
            </a:r>
            <a:endParaRPr lang="en-GB" sz="2000" dirty="0"/>
          </a:p>
        </p:txBody>
      </p:sp>
    </p:spTree>
    <p:extLst>
      <p:ext uri="{BB962C8B-B14F-4D97-AF65-F5344CB8AC3E}">
        <p14:creationId xmlns:p14="http://schemas.microsoft.com/office/powerpoint/2010/main" val="24928423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805462" y="1340768"/>
            <a:ext cx="3744416" cy="2674583"/>
          </a:xfrm>
          <a:prstGeom prst="rect">
            <a:avLst/>
          </a:prstGeom>
          <a:noFill/>
          <a:ln w="9525">
            <a:noFill/>
            <a:miter lim="800000"/>
            <a:headEnd/>
            <a:tailEnd/>
          </a:ln>
        </p:spPr>
      </p:pic>
      <p:sp>
        <p:nvSpPr>
          <p:cNvPr id="2" name="标题 1"/>
          <p:cNvSpPr>
            <a:spLocks noGrp="1"/>
          </p:cNvSpPr>
          <p:nvPr>
            <p:ph type="title"/>
          </p:nvPr>
        </p:nvSpPr>
        <p:spPr/>
        <p:txBody>
          <a:bodyPr/>
          <a:lstStyle/>
          <a:p>
            <a:r>
              <a:rPr lang="en-US" altLang="zh-CN" dirty="0" smtClean="0"/>
              <a:t>New choke design CDS-C</a:t>
            </a:r>
            <a:endParaRPr lang="zh-CN" altLang="en-US" dirty="0"/>
          </a:p>
        </p:txBody>
      </p:sp>
      <p:sp>
        <p:nvSpPr>
          <p:cNvPr id="3" name="内容占位符 2"/>
          <p:cNvSpPr>
            <a:spLocks noGrp="1"/>
          </p:cNvSpPr>
          <p:nvPr>
            <p:ph sz="quarter" idx="1"/>
          </p:nvPr>
        </p:nvSpPr>
        <p:spPr>
          <a:xfrm>
            <a:off x="455414" y="1714500"/>
            <a:ext cx="6060802" cy="5143500"/>
          </a:xfrm>
        </p:spPr>
        <p:txBody>
          <a:bodyPr>
            <a:normAutofit/>
          </a:bodyPr>
          <a:lstStyle/>
          <a:p>
            <a:r>
              <a:rPr lang="en-US" altLang="zh-CN" dirty="0" smtClean="0"/>
              <a:t>Features include “two-section”, “impedance matching”, “detuning”</a:t>
            </a:r>
          </a:p>
          <a:p>
            <a:endParaRPr lang="zh-CN" altLang="en-US" dirty="0"/>
          </a:p>
        </p:txBody>
      </p:sp>
      <p:pic>
        <p:nvPicPr>
          <p:cNvPr id="16" name="图片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5536" y="3359681"/>
            <a:ext cx="4020854" cy="2859794"/>
          </a:xfrm>
          <a:prstGeom prst="rect">
            <a:avLst/>
          </a:prstGeom>
          <a:noFill/>
        </p:spPr>
      </p:pic>
      <p:grpSp>
        <p:nvGrpSpPr>
          <p:cNvPr id="19" name="组合 18"/>
          <p:cNvGrpSpPr/>
          <p:nvPr/>
        </p:nvGrpSpPr>
        <p:grpSpPr>
          <a:xfrm rot="16200000">
            <a:off x="5923358" y="3623022"/>
            <a:ext cx="1773634" cy="3744414"/>
            <a:chOff x="5436098" y="1700808"/>
            <a:chExt cx="2285261" cy="4824536"/>
          </a:xfrm>
        </p:grpSpPr>
        <p:pic>
          <p:nvPicPr>
            <p:cNvPr id="20"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t="3803"/>
            <a:stretch>
              <a:fillRect/>
            </a:stretch>
          </p:blipFill>
          <p:spPr bwMode="auto">
            <a:xfrm rot="16200000">
              <a:off x="4049748" y="3087158"/>
              <a:ext cx="4824536" cy="2051835"/>
            </a:xfrm>
            <a:prstGeom prst="rect">
              <a:avLst/>
            </a:prstGeom>
            <a:noFill/>
            <a:ln w="9525">
              <a:noFill/>
              <a:miter lim="800000"/>
              <a:headEnd/>
              <a:tailEnd/>
            </a:ln>
          </p:spPr>
        </p:pic>
        <p:cxnSp>
          <p:nvCxnSpPr>
            <p:cNvPr id="21" name="直接连接符 20"/>
            <p:cNvCxnSpPr/>
            <p:nvPr/>
          </p:nvCxnSpPr>
          <p:spPr>
            <a:xfrm>
              <a:off x="5724128" y="3861048"/>
              <a:ext cx="288032" cy="1588"/>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6164795" y="3059547"/>
              <a:ext cx="270000" cy="794"/>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480000" y="2708920"/>
              <a:ext cx="432000" cy="1588"/>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endCxn id="25" idx="1"/>
            </p:cNvCxnSpPr>
            <p:nvPr/>
          </p:nvCxnSpPr>
          <p:spPr>
            <a:xfrm>
              <a:off x="5868144" y="3861048"/>
              <a:ext cx="432048" cy="39139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300192" y="4067780"/>
              <a:ext cx="845103" cy="369332"/>
            </a:xfrm>
            <a:prstGeom prst="rect">
              <a:avLst/>
            </a:prstGeom>
            <a:noFill/>
          </p:spPr>
          <p:txBody>
            <a:bodyPr wrap="none" rtlCol="0">
              <a:spAutoFit/>
            </a:bodyPr>
            <a:lstStyle/>
            <a:p>
              <a:r>
                <a:rPr lang="en-US" altLang="zh-CN" smtClean="0">
                  <a:solidFill>
                    <a:prstClr val="black"/>
                  </a:solidFill>
                  <a:latin typeface="Arial"/>
                  <a:ea typeface="黑体"/>
                </a:rPr>
                <a:t>1.6mm</a:t>
              </a:r>
              <a:endParaRPr lang="zh-CN" altLang="en-US">
                <a:solidFill>
                  <a:prstClr val="black"/>
                </a:solidFill>
                <a:latin typeface="Arial"/>
                <a:ea typeface="黑体"/>
              </a:endParaRPr>
            </a:p>
          </p:txBody>
        </p:sp>
        <p:cxnSp>
          <p:nvCxnSpPr>
            <p:cNvPr id="26" name="直接连接符 25"/>
            <p:cNvCxnSpPr>
              <a:endCxn id="27" idx="0"/>
            </p:cNvCxnSpPr>
            <p:nvPr/>
          </p:nvCxnSpPr>
          <p:spPr>
            <a:xfrm rot="16200000" flipH="1">
              <a:off x="6276451" y="3145716"/>
              <a:ext cx="504056" cy="35054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281199" y="3573016"/>
              <a:ext cx="845103" cy="369332"/>
            </a:xfrm>
            <a:prstGeom prst="rect">
              <a:avLst/>
            </a:prstGeom>
            <a:noFill/>
          </p:spPr>
          <p:txBody>
            <a:bodyPr wrap="none" rtlCol="0">
              <a:spAutoFit/>
            </a:bodyPr>
            <a:lstStyle/>
            <a:p>
              <a:r>
                <a:rPr lang="en-US" altLang="zh-CN" smtClean="0">
                  <a:solidFill>
                    <a:prstClr val="black"/>
                  </a:solidFill>
                  <a:latin typeface="Arial"/>
                  <a:ea typeface="黑体"/>
                </a:rPr>
                <a:t>1.2mm</a:t>
              </a:r>
              <a:endParaRPr lang="zh-CN" altLang="en-US">
                <a:solidFill>
                  <a:prstClr val="black"/>
                </a:solidFill>
                <a:latin typeface="Arial"/>
                <a:ea typeface="黑体"/>
              </a:endParaRPr>
            </a:p>
          </p:txBody>
        </p:sp>
        <p:sp>
          <p:nvSpPr>
            <p:cNvPr id="28" name="TextBox 27"/>
            <p:cNvSpPr txBox="1"/>
            <p:nvPr/>
          </p:nvSpPr>
          <p:spPr>
            <a:xfrm>
              <a:off x="6876256" y="3212976"/>
              <a:ext cx="845103" cy="369332"/>
            </a:xfrm>
            <a:prstGeom prst="rect">
              <a:avLst/>
            </a:prstGeom>
            <a:noFill/>
          </p:spPr>
          <p:txBody>
            <a:bodyPr wrap="none" rtlCol="0">
              <a:spAutoFit/>
            </a:bodyPr>
            <a:lstStyle/>
            <a:p>
              <a:r>
                <a:rPr lang="en-US" altLang="zh-CN" smtClean="0">
                  <a:solidFill>
                    <a:prstClr val="black"/>
                  </a:solidFill>
                  <a:latin typeface="Arial"/>
                  <a:ea typeface="黑体"/>
                </a:rPr>
                <a:t>2.0mm</a:t>
              </a:r>
              <a:endParaRPr lang="zh-CN" altLang="en-US">
                <a:solidFill>
                  <a:prstClr val="black"/>
                </a:solidFill>
                <a:latin typeface="Arial"/>
                <a:ea typeface="黑体"/>
              </a:endParaRPr>
            </a:p>
          </p:txBody>
        </p:sp>
        <p:cxnSp>
          <p:nvCxnSpPr>
            <p:cNvPr id="29" name="直接连接符 28"/>
            <p:cNvCxnSpPr>
              <a:endCxn id="28" idx="0"/>
            </p:cNvCxnSpPr>
            <p:nvPr/>
          </p:nvCxnSpPr>
          <p:spPr>
            <a:xfrm>
              <a:off x="6660232" y="2780928"/>
              <a:ext cx="638576" cy="43204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43400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Damping result</a:t>
            </a:r>
            <a:endParaRPr lang="zh-CN" altLang="en-US" dirty="0"/>
          </a:p>
        </p:txBody>
      </p:sp>
      <p:graphicFrame>
        <p:nvGraphicFramePr>
          <p:cNvPr id="10" name="内容占位符 9"/>
          <p:cNvGraphicFramePr>
            <a:graphicFrameLocks noGrp="1"/>
          </p:cNvGraphicFramePr>
          <p:nvPr>
            <p:ph idx="1"/>
            <p:extLst>
              <p:ext uri="{D42A27DB-BD31-4B8C-83A1-F6EECF244321}">
                <p14:modId xmlns:p14="http://schemas.microsoft.com/office/powerpoint/2010/main" val="3343784466"/>
              </p:ext>
            </p:extLst>
          </p:nvPr>
        </p:nvGraphicFramePr>
        <p:xfrm>
          <a:off x="5076056" y="834006"/>
          <a:ext cx="3805187" cy="1659882"/>
        </p:xfrm>
        <a:graphic>
          <a:graphicData uri="http://schemas.openxmlformats.org/drawingml/2006/table">
            <a:tbl>
              <a:tblPr firstRow="1" bandRow="1">
                <a:tableStyleId>{21E4AEA4-8DFA-4A89-87EB-49C32662AFE0}</a:tableStyleId>
              </a:tblPr>
              <a:tblGrid>
                <a:gridCol w="2199260"/>
                <a:gridCol w="1605927"/>
              </a:tblGrid>
              <a:tr h="380574">
                <a:tc>
                  <a:txBody>
                    <a:bodyPr/>
                    <a:lstStyle/>
                    <a:p>
                      <a:endParaRPr lang="zh-CN" altLang="en-US" sz="1400" dirty="0"/>
                    </a:p>
                  </a:txBody>
                  <a:tcPr/>
                </a:tc>
                <a:tc>
                  <a:txBody>
                    <a:bodyPr/>
                    <a:lstStyle/>
                    <a:p>
                      <a:pPr marL="0" marR="0" indent="0" algn="l" defTabSz="321457" rtl="0" eaLnBrk="1" fontAlgn="auto" latinLnBrk="0" hangingPunct="1">
                        <a:lnSpc>
                          <a:spcPct val="100000"/>
                        </a:lnSpc>
                        <a:spcBef>
                          <a:spcPts val="0"/>
                        </a:spcBef>
                        <a:spcAft>
                          <a:spcPts val="0"/>
                        </a:spcAft>
                        <a:buClrTx/>
                        <a:buSzTx/>
                        <a:buFontTx/>
                        <a:buNone/>
                        <a:tabLst/>
                        <a:defRPr/>
                      </a:pPr>
                      <a:r>
                        <a:rPr lang="en-US" altLang="zh-CN" sz="1400" dirty="0" smtClean="0"/>
                        <a:t>W</a:t>
                      </a:r>
                      <a:r>
                        <a:rPr lang="en-US" altLang="zh-CN" sz="1200" dirty="0" smtClean="0"/>
                        <a:t>⊥</a:t>
                      </a:r>
                      <a:r>
                        <a:rPr lang="en-US" altLang="zh-CN" sz="1400" dirty="0" smtClean="0"/>
                        <a:t> (s=0.15m)</a:t>
                      </a:r>
                    </a:p>
                    <a:p>
                      <a:pPr marL="0" marR="0" indent="0" algn="l" defTabSz="321457" rtl="0" eaLnBrk="1" fontAlgn="auto" latinLnBrk="0" hangingPunct="1">
                        <a:lnSpc>
                          <a:spcPct val="100000"/>
                        </a:lnSpc>
                        <a:spcBef>
                          <a:spcPts val="0"/>
                        </a:spcBef>
                        <a:spcAft>
                          <a:spcPts val="0"/>
                        </a:spcAft>
                        <a:buClrTx/>
                        <a:buSzTx/>
                        <a:buFontTx/>
                        <a:buNone/>
                        <a:tabLst/>
                        <a:defRPr/>
                      </a:pPr>
                      <a:r>
                        <a:rPr lang="en-US" altLang="zh-CN" sz="1400" dirty="0" smtClean="0"/>
                        <a:t>V/m/mm/</a:t>
                      </a:r>
                      <a:r>
                        <a:rPr lang="en-US" altLang="zh-CN" sz="1400" dirty="0" err="1" smtClean="0"/>
                        <a:t>pC</a:t>
                      </a:r>
                      <a:endParaRPr lang="zh-CN" altLang="en-US" sz="1400" dirty="0"/>
                    </a:p>
                  </a:txBody>
                  <a:tcPr/>
                </a:tc>
              </a:tr>
              <a:tr h="380574">
                <a:tc>
                  <a:txBody>
                    <a:bodyPr/>
                    <a:lstStyle/>
                    <a:p>
                      <a:r>
                        <a:rPr lang="en-US" altLang="zh-CN" sz="1400" smtClean="0"/>
                        <a:t>WDS</a:t>
                      </a:r>
                      <a:endParaRPr lang="zh-CN" altLang="en-US" sz="1400"/>
                    </a:p>
                  </a:txBody>
                  <a:tcPr/>
                </a:tc>
                <a:tc>
                  <a:txBody>
                    <a:bodyPr/>
                    <a:lstStyle/>
                    <a:p>
                      <a:r>
                        <a:rPr lang="en-US" altLang="zh-CN" sz="1400" smtClean="0"/>
                        <a:t>5</a:t>
                      </a:r>
                      <a:endParaRPr lang="zh-CN" altLang="en-US" sz="1400"/>
                    </a:p>
                  </a:txBody>
                  <a:tcPr/>
                </a:tc>
              </a:tr>
              <a:tr h="380574">
                <a:tc>
                  <a:txBody>
                    <a:bodyPr/>
                    <a:lstStyle/>
                    <a:p>
                      <a:r>
                        <a:rPr lang="en-US" altLang="zh-CN" sz="1400" smtClean="0"/>
                        <a:t>CDS-A</a:t>
                      </a:r>
                      <a:endParaRPr lang="zh-CN" altLang="en-US" sz="1400"/>
                    </a:p>
                  </a:txBody>
                  <a:tcPr/>
                </a:tc>
                <a:tc>
                  <a:txBody>
                    <a:bodyPr/>
                    <a:lstStyle/>
                    <a:p>
                      <a:r>
                        <a:rPr lang="en-US" altLang="zh-CN" sz="1400" smtClean="0"/>
                        <a:t>~30</a:t>
                      </a:r>
                      <a:endParaRPr lang="zh-CN" altLang="en-US" sz="1400"/>
                    </a:p>
                  </a:txBody>
                  <a:tcPr/>
                </a:tc>
              </a:tr>
              <a:tr h="380574">
                <a:tc>
                  <a:txBody>
                    <a:bodyPr/>
                    <a:lstStyle/>
                    <a:p>
                      <a:r>
                        <a:rPr lang="en-US" altLang="zh-CN" sz="1400" dirty="0" smtClean="0">
                          <a:solidFill>
                            <a:srgbClr val="C00000"/>
                          </a:solidFill>
                        </a:rPr>
                        <a:t>CDS-C</a:t>
                      </a:r>
                      <a:endParaRPr lang="zh-CN" altLang="en-US" sz="1400" dirty="0">
                        <a:solidFill>
                          <a:srgbClr val="C00000"/>
                        </a:solidFill>
                      </a:endParaRPr>
                    </a:p>
                  </a:txBody>
                  <a:tcPr/>
                </a:tc>
                <a:tc>
                  <a:txBody>
                    <a:bodyPr/>
                    <a:lstStyle/>
                    <a:p>
                      <a:r>
                        <a:rPr lang="en-US" altLang="zh-CN" sz="1400" dirty="0" smtClean="0">
                          <a:solidFill>
                            <a:srgbClr val="C00000"/>
                          </a:solidFill>
                        </a:rPr>
                        <a:t>4~5</a:t>
                      </a:r>
                      <a:endParaRPr lang="zh-CN" altLang="en-US" sz="1400" dirty="0">
                        <a:solidFill>
                          <a:srgbClr val="C00000"/>
                        </a:solidFill>
                      </a:endParaRPr>
                    </a:p>
                  </a:txBody>
                  <a:tcPr/>
                </a:tc>
              </a:tr>
            </a:tbl>
          </a:graphicData>
        </a:graphic>
      </p:graphicFrame>
      <p:pic>
        <p:nvPicPr>
          <p:cNvPr id="200706"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391472" y="3617640"/>
            <a:ext cx="4752528" cy="3240360"/>
          </a:xfrm>
          <a:prstGeom prst="rect">
            <a:avLst/>
          </a:prstGeom>
          <a:noFill/>
          <a:ln w="9525">
            <a:noFill/>
            <a:miter lim="800000"/>
            <a:headEnd/>
            <a:tailEnd/>
          </a:ln>
          <a:effectLst/>
        </p:spPr>
      </p:pic>
      <p:pic>
        <p:nvPicPr>
          <p:cNvPr id="200708" name="Picture 4"/>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5496" y="1556792"/>
            <a:ext cx="4698522" cy="2592288"/>
          </a:xfrm>
          <a:prstGeom prst="rect">
            <a:avLst/>
          </a:prstGeom>
          <a:noFill/>
          <a:ln w="9525">
            <a:noFill/>
            <a:miter lim="800000"/>
            <a:headEnd/>
            <a:tailEnd/>
          </a:ln>
          <a:effectLst/>
        </p:spPr>
      </p:pic>
      <p:graphicFrame>
        <p:nvGraphicFramePr>
          <p:cNvPr id="11" name="表格 10"/>
          <p:cNvGraphicFramePr>
            <a:graphicFrameLocks noGrp="1"/>
          </p:cNvGraphicFramePr>
          <p:nvPr>
            <p:extLst>
              <p:ext uri="{D42A27DB-BD31-4B8C-83A1-F6EECF244321}">
                <p14:modId xmlns:p14="http://schemas.microsoft.com/office/powerpoint/2010/main" val="1642964615"/>
              </p:ext>
            </p:extLst>
          </p:nvPr>
        </p:nvGraphicFramePr>
        <p:xfrm>
          <a:off x="144016" y="4221088"/>
          <a:ext cx="1979713" cy="2462375"/>
        </p:xfrm>
        <a:graphic>
          <a:graphicData uri="http://schemas.openxmlformats.org/drawingml/2006/table">
            <a:tbl>
              <a:tblPr firstRow="1" bandRow="1">
                <a:tableStyleId>{21E4AEA4-8DFA-4A89-87EB-49C32662AFE0}</a:tableStyleId>
              </a:tblPr>
              <a:tblGrid>
                <a:gridCol w="715687"/>
                <a:gridCol w="674147"/>
                <a:gridCol w="589879"/>
              </a:tblGrid>
              <a:tr h="388843">
                <a:tc>
                  <a:txBody>
                    <a:bodyPr/>
                    <a:lstStyle/>
                    <a:p>
                      <a:r>
                        <a:rPr lang="en-US" altLang="zh-CN" sz="1400" dirty="0" err="1" smtClean="0"/>
                        <a:t>Freq</a:t>
                      </a:r>
                      <a:r>
                        <a:rPr lang="en-US" altLang="zh-CN" sz="1400" dirty="0" smtClean="0"/>
                        <a:t>(GHz)</a:t>
                      </a:r>
                      <a:endParaRPr lang="zh-CN" altLang="en-US" sz="1400" dirty="0"/>
                    </a:p>
                  </a:txBody>
                  <a:tcPr/>
                </a:tc>
                <a:tc>
                  <a:txBody>
                    <a:bodyPr/>
                    <a:lstStyle/>
                    <a:p>
                      <a:r>
                        <a:rPr lang="en-US" altLang="zh-CN" sz="1400" smtClean="0"/>
                        <a:t>Q</a:t>
                      </a:r>
                      <a:endParaRPr lang="zh-CN" altLang="en-US" sz="140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smtClean="0"/>
                        <a:t>(R/Q)</a:t>
                      </a:r>
                      <a:r>
                        <a:rPr lang="zh-CN" altLang="en-US" sz="1200" kern="1200" smtClean="0"/>
                        <a:t>⊥</a:t>
                      </a:r>
                      <a:endParaRPr lang="zh-CN" altLang="en-US" sz="2000" b="1" kern="1200" smtClean="0">
                        <a:solidFill>
                          <a:schemeClr val="lt1"/>
                        </a:solidFill>
                        <a:latin typeface="+mn-lt"/>
                        <a:ea typeface="+mn-ea"/>
                        <a:cs typeface="+mn-cs"/>
                      </a:endParaRPr>
                    </a:p>
                  </a:txBody>
                  <a:tcPr/>
                </a:tc>
              </a:tr>
              <a:tr h="388843">
                <a:tc>
                  <a:txBody>
                    <a:bodyPr/>
                    <a:lstStyle/>
                    <a:p>
                      <a:r>
                        <a:rPr lang="en-US" altLang="zh-CN" sz="1400" smtClean="0"/>
                        <a:t>15.7</a:t>
                      </a:r>
                      <a:endParaRPr lang="zh-CN" altLang="en-US" sz="1400"/>
                    </a:p>
                  </a:txBody>
                  <a:tcPr/>
                </a:tc>
                <a:tc>
                  <a:txBody>
                    <a:bodyPr/>
                    <a:lstStyle/>
                    <a:p>
                      <a:r>
                        <a:rPr lang="en-US" altLang="zh-CN" sz="1400" smtClean="0"/>
                        <a:t>5.4</a:t>
                      </a:r>
                      <a:endParaRPr lang="zh-CN" altLang="en-US" sz="1400"/>
                    </a:p>
                  </a:txBody>
                  <a:tcPr/>
                </a:tc>
                <a:tc>
                  <a:txBody>
                    <a:bodyPr/>
                    <a:lstStyle/>
                    <a:p>
                      <a:r>
                        <a:rPr lang="en-US" altLang="zh-CN" sz="1400" smtClean="0"/>
                        <a:t>80.3</a:t>
                      </a:r>
                      <a:endParaRPr lang="zh-CN" altLang="en-US" sz="1400"/>
                    </a:p>
                  </a:txBody>
                  <a:tcPr/>
                </a:tc>
              </a:tr>
              <a:tr h="388843">
                <a:tc>
                  <a:txBody>
                    <a:bodyPr/>
                    <a:lstStyle/>
                    <a:p>
                      <a:r>
                        <a:rPr lang="en-US" altLang="zh-CN" sz="1400" smtClean="0"/>
                        <a:t>18.6</a:t>
                      </a:r>
                      <a:endParaRPr lang="zh-CN" altLang="en-US" sz="1400"/>
                    </a:p>
                  </a:txBody>
                  <a:tcPr/>
                </a:tc>
                <a:tc>
                  <a:txBody>
                    <a:bodyPr/>
                    <a:lstStyle/>
                    <a:p>
                      <a:r>
                        <a:rPr lang="en-US" altLang="zh-CN" sz="1400" smtClean="0"/>
                        <a:t>6.9</a:t>
                      </a:r>
                      <a:endParaRPr lang="zh-CN" altLang="en-US" sz="1400"/>
                    </a:p>
                  </a:txBody>
                  <a:tcPr/>
                </a:tc>
                <a:tc>
                  <a:txBody>
                    <a:bodyPr/>
                    <a:lstStyle/>
                    <a:p>
                      <a:r>
                        <a:rPr lang="en-US" altLang="zh-CN" sz="1400" smtClean="0"/>
                        <a:t>63.2</a:t>
                      </a:r>
                      <a:endParaRPr lang="zh-CN" altLang="en-US" sz="1400"/>
                    </a:p>
                  </a:txBody>
                  <a:tcPr/>
                </a:tc>
              </a:tr>
              <a:tr h="388843">
                <a:tc>
                  <a:txBody>
                    <a:bodyPr/>
                    <a:lstStyle/>
                    <a:p>
                      <a:r>
                        <a:rPr lang="en-US" altLang="zh-CN" sz="1400" smtClean="0"/>
                        <a:t>23.7</a:t>
                      </a:r>
                      <a:endParaRPr lang="zh-CN" altLang="en-US" sz="1400"/>
                    </a:p>
                  </a:txBody>
                  <a:tcPr/>
                </a:tc>
                <a:tc>
                  <a:txBody>
                    <a:bodyPr/>
                    <a:lstStyle/>
                    <a:p>
                      <a:r>
                        <a:rPr lang="en-US" altLang="zh-CN" sz="1400" smtClean="0"/>
                        <a:t>3.8</a:t>
                      </a:r>
                      <a:endParaRPr lang="zh-CN" altLang="en-US" sz="1400"/>
                    </a:p>
                  </a:txBody>
                  <a:tcPr/>
                </a:tc>
                <a:tc>
                  <a:txBody>
                    <a:bodyPr/>
                    <a:lstStyle/>
                    <a:p>
                      <a:r>
                        <a:rPr lang="en-US" altLang="zh-CN" sz="1400" smtClean="0"/>
                        <a:t>14.8</a:t>
                      </a:r>
                      <a:endParaRPr lang="zh-CN" altLang="en-US" sz="1400"/>
                    </a:p>
                  </a:txBody>
                  <a:tcPr/>
                </a:tc>
              </a:tr>
              <a:tr h="3888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smtClean="0"/>
                        <a:t>28.4</a:t>
                      </a:r>
                      <a:endParaRPr lang="zh-CN" altLang="en-US" sz="1400" smtClean="0"/>
                    </a:p>
                  </a:txBody>
                  <a:tcPr/>
                </a:tc>
                <a:tc>
                  <a:txBody>
                    <a:bodyPr/>
                    <a:lstStyle/>
                    <a:p>
                      <a:r>
                        <a:rPr lang="en-US" altLang="zh-CN" sz="1400" smtClean="0"/>
                        <a:t>12.4</a:t>
                      </a:r>
                      <a:endParaRPr lang="zh-CN" altLang="en-US" sz="1400"/>
                    </a:p>
                  </a:txBody>
                  <a:tcPr/>
                </a:tc>
                <a:tc>
                  <a:txBody>
                    <a:bodyPr/>
                    <a:lstStyle/>
                    <a:p>
                      <a:r>
                        <a:rPr lang="en-US" altLang="zh-CN" sz="1400" smtClean="0"/>
                        <a:t>10.9</a:t>
                      </a:r>
                      <a:endParaRPr lang="zh-CN" altLang="en-US" sz="1400"/>
                    </a:p>
                  </a:txBody>
                  <a:tcPr/>
                </a:tc>
              </a:tr>
              <a:tr h="388843">
                <a:tc>
                  <a:txBody>
                    <a:bodyPr/>
                    <a:lstStyle/>
                    <a:p>
                      <a:r>
                        <a:rPr lang="en-US" altLang="zh-CN" sz="1400" smtClean="0"/>
                        <a:t>38.2</a:t>
                      </a:r>
                      <a:endParaRPr lang="zh-CN" altLang="en-US" sz="1400"/>
                    </a:p>
                  </a:txBody>
                  <a:tcPr/>
                </a:tc>
                <a:tc>
                  <a:txBody>
                    <a:bodyPr/>
                    <a:lstStyle/>
                    <a:p>
                      <a:r>
                        <a:rPr lang="en-US" altLang="zh-CN" sz="1400" smtClean="0"/>
                        <a:t>11.6</a:t>
                      </a:r>
                      <a:endParaRPr lang="zh-CN" altLang="en-US" sz="1400"/>
                    </a:p>
                  </a:txBody>
                  <a:tcPr/>
                </a:tc>
                <a:tc>
                  <a:txBody>
                    <a:bodyPr/>
                    <a:lstStyle/>
                    <a:p>
                      <a:r>
                        <a:rPr lang="en-US" altLang="zh-CN" sz="1400" dirty="0" smtClean="0"/>
                        <a:t>9.9</a:t>
                      </a:r>
                      <a:endParaRPr lang="zh-CN" altLang="en-US" sz="1400" dirty="0"/>
                    </a:p>
                  </a:txBody>
                  <a:tcPr/>
                </a:tc>
              </a:tr>
            </a:tbl>
          </a:graphicData>
        </a:graphic>
      </p:graphicFrame>
      <p:graphicFrame>
        <p:nvGraphicFramePr>
          <p:cNvPr id="9" name="Table 10"/>
          <p:cNvGraphicFramePr>
            <a:graphicFrameLocks noGrp="1"/>
          </p:cNvGraphicFramePr>
          <p:nvPr>
            <p:extLst>
              <p:ext uri="{D42A27DB-BD31-4B8C-83A1-F6EECF244321}">
                <p14:modId xmlns:p14="http://schemas.microsoft.com/office/powerpoint/2010/main" val="1326309438"/>
              </p:ext>
            </p:extLst>
          </p:nvPr>
        </p:nvGraphicFramePr>
        <p:xfrm>
          <a:off x="2218014" y="4869160"/>
          <a:ext cx="2144078" cy="1655220"/>
        </p:xfrm>
        <a:graphic>
          <a:graphicData uri="http://schemas.openxmlformats.org/drawingml/2006/table">
            <a:tbl>
              <a:tblPr firstRow="1" bandRow="1">
                <a:tableStyleId>{21E4AEA4-8DFA-4A89-87EB-49C32662AFE0}</a:tableStyleId>
              </a:tblPr>
              <a:tblGrid>
                <a:gridCol w="686118"/>
                <a:gridCol w="697230"/>
                <a:gridCol w="760730"/>
              </a:tblGrid>
              <a:tr h="381000">
                <a:tc>
                  <a:txBody>
                    <a:bodyPr/>
                    <a:lstStyle/>
                    <a:p>
                      <a:r>
                        <a:rPr lang="en-US" sz="1800" dirty="0" smtClean="0"/>
                        <a:t>s</a:t>
                      </a:r>
                      <a:endParaRPr lang="en-US" sz="1800" dirty="0"/>
                    </a:p>
                  </a:txBody>
                  <a:tcPr/>
                </a:tc>
                <a:tc>
                  <a:txBody>
                    <a:bodyPr/>
                    <a:lstStyle/>
                    <a:p>
                      <a:r>
                        <a:rPr lang="en-US" sz="1800" smtClean="0"/>
                        <a:t>CDS</a:t>
                      </a:r>
                      <a:endParaRPr lang="en-US" sz="180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800" smtClean="0"/>
                        <a:t>WDS</a:t>
                      </a:r>
                      <a:endParaRPr lang="en-US" sz="1800" smtClean="0"/>
                    </a:p>
                  </a:txBody>
                  <a:tcPr/>
                </a:tc>
              </a:tr>
              <a:tr h="4247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F</a:t>
                      </a:r>
                      <a:r>
                        <a:rPr lang="en-US" sz="1200" dirty="0" smtClean="0"/>
                        <a:t>c</a:t>
                      </a:r>
                      <a:endParaRPr lang="en-US" sz="1800" dirty="0" smtClean="0"/>
                    </a:p>
                  </a:txBody>
                  <a:tcPr/>
                </a:tc>
                <a:tc>
                  <a:txBody>
                    <a:bodyPr/>
                    <a:lstStyle/>
                    <a:p>
                      <a:r>
                        <a:rPr lang="en-US" sz="1800" smtClean="0"/>
                        <a:t>1</a:t>
                      </a:r>
                      <a:endParaRPr lang="en-US" sz="1800"/>
                    </a:p>
                  </a:txBody>
                  <a:tcPr/>
                </a:tc>
                <a:tc>
                  <a:txBody>
                    <a:bodyPr/>
                    <a:lstStyle/>
                    <a:p>
                      <a:r>
                        <a:rPr lang="en-US" sz="1800" smtClean="0"/>
                        <a:t>1</a:t>
                      </a:r>
                      <a:endParaRPr lang="en-US" sz="1800"/>
                    </a:p>
                  </a:txBody>
                  <a:tcPr/>
                </a:tc>
              </a:tr>
              <a:tr h="4247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smtClean="0"/>
                        <a:t>F</a:t>
                      </a:r>
                      <a:r>
                        <a:rPr lang="en-US" sz="1200" smtClean="0"/>
                        <a:t>rms</a:t>
                      </a:r>
                      <a:endParaRPr lang="en-US" sz="1800" smtClean="0"/>
                    </a:p>
                  </a:txBody>
                  <a:tcPr/>
                </a:tc>
                <a:tc>
                  <a:txBody>
                    <a:bodyPr/>
                    <a:lstStyle/>
                    <a:p>
                      <a:r>
                        <a:rPr lang="en-US" sz="1800" smtClean="0"/>
                        <a:t>4</a:t>
                      </a:r>
                      <a:endParaRPr lang="en-US" sz="1800"/>
                    </a:p>
                  </a:txBody>
                  <a:tcPr/>
                </a:tc>
                <a:tc>
                  <a:txBody>
                    <a:bodyPr/>
                    <a:lstStyle/>
                    <a:p>
                      <a:r>
                        <a:rPr lang="en-US" sz="1800" smtClean="0"/>
                        <a:t>5</a:t>
                      </a:r>
                      <a:endParaRPr lang="en-US" sz="1800"/>
                    </a:p>
                  </a:txBody>
                  <a:tcPr/>
                </a:tc>
              </a:tr>
              <a:tr h="4247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smtClean="0"/>
                        <a:t>F</a:t>
                      </a:r>
                      <a:r>
                        <a:rPr lang="en-US" sz="1200" smtClean="0"/>
                        <a:t>worst</a:t>
                      </a:r>
                      <a:endParaRPr lang="en-US" sz="1800" smtClean="0"/>
                    </a:p>
                  </a:txBody>
                  <a:tcPr/>
                </a:tc>
                <a:tc>
                  <a:txBody>
                    <a:bodyPr/>
                    <a:lstStyle/>
                    <a:p>
                      <a:r>
                        <a:rPr lang="en-US" sz="1800" smtClean="0"/>
                        <a:t>25</a:t>
                      </a:r>
                      <a:endParaRPr lang="en-US" sz="1800"/>
                    </a:p>
                  </a:txBody>
                  <a:tcPr/>
                </a:tc>
                <a:tc>
                  <a:txBody>
                    <a:bodyPr/>
                    <a:lstStyle/>
                    <a:p>
                      <a:r>
                        <a:rPr lang="en-US" sz="1800" dirty="0" smtClean="0"/>
                        <a:t>20</a:t>
                      </a:r>
                      <a:endParaRPr lang="en-US" sz="1800" dirty="0"/>
                    </a:p>
                  </a:txBody>
                  <a:tcPr/>
                </a:tc>
              </a:tr>
            </a:tbl>
          </a:graphicData>
        </a:graphic>
      </p:graphicFrame>
    </p:spTree>
    <p:extLst>
      <p:ext uri="{BB962C8B-B14F-4D97-AF65-F5344CB8AC3E}">
        <p14:creationId xmlns:p14="http://schemas.microsoft.com/office/powerpoint/2010/main" val="38001777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t>Full structure optimization</a:t>
            </a:r>
            <a:br>
              <a:rPr lang="en-US" altLang="zh-CN" dirty="0" smtClean="0"/>
            </a:br>
            <a:r>
              <a:rPr lang="en-US" altLang="zh-CN" dirty="0" smtClean="0"/>
              <a:t>CDS-C Parameter</a:t>
            </a:r>
            <a:endParaRPr lang="zh-CN" altLang="en-US" dirty="0"/>
          </a:p>
        </p:txBody>
      </p:sp>
      <p:pic>
        <p:nvPicPr>
          <p:cNvPr id="8" name="Picture 3"/>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1916832"/>
            <a:ext cx="5148064" cy="4907181"/>
          </a:xfrm>
          <a:prstGeom prst="rect">
            <a:avLst/>
          </a:prstGeom>
          <a:noFill/>
          <a:ln w="9525">
            <a:noFill/>
            <a:miter lim="800000"/>
            <a:headEnd/>
            <a:tailEnd/>
          </a:ln>
          <a:effectLst/>
        </p:spPr>
      </p:pic>
      <p:graphicFrame>
        <p:nvGraphicFramePr>
          <p:cNvPr id="10" name="内容占位符 3"/>
          <p:cNvGraphicFramePr>
            <a:graphicFrameLocks noGrp="1"/>
          </p:cNvGraphicFramePr>
          <p:nvPr>
            <p:ph idx="1"/>
            <p:extLst>
              <p:ext uri="{D42A27DB-BD31-4B8C-83A1-F6EECF244321}">
                <p14:modId xmlns:p14="http://schemas.microsoft.com/office/powerpoint/2010/main" val="4235477477"/>
              </p:ext>
            </p:extLst>
          </p:nvPr>
        </p:nvGraphicFramePr>
        <p:xfrm>
          <a:off x="5364088" y="1772816"/>
          <a:ext cx="3335497" cy="4373880"/>
        </p:xfrm>
        <a:graphic>
          <a:graphicData uri="http://schemas.openxmlformats.org/drawingml/2006/table">
            <a:tbl>
              <a:tblPr firstRow="1" bandRow="1">
                <a:tableStyleId>{21E4AEA4-8DFA-4A89-87EB-49C32662AFE0}</a:tableStyleId>
              </a:tblPr>
              <a:tblGrid>
                <a:gridCol w="1280637"/>
                <a:gridCol w="1027430"/>
                <a:gridCol w="1027430"/>
              </a:tblGrid>
              <a:tr h="370840">
                <a:tc>
                  <a:txBody>
                    <a:bodyPr/>
                    <a:lstStyle/>
                    <a:p>
                      <a:endParaRPr lang="zh-CN" altLang="en-US" sz="1400" dirty="0"/>
                    </a:p>
                  </a:txBody>
                  <a:tcPr/>
                </a:tc>
                <a:tc>
                  <a:txBody>
                    <a:bodyPr/>
                    <a:lstStyle/>
                    <a:p>
                      <a:r>
                        <a:rPr lang="en-US" altLang="zh-CN" sz="1400" smtClean="0"/>
                        <a:t>CDS-C</a:t>
                      </a:r>
                      <a:endParaRPr lang="zh-CN" altLang="en-US" sz="1400"/>
                    </a:p>
                  </a:txBody>
                  <a:tcPr/>
                </a:tc>
                <a:tc>
                  <a:txBody>
                    <a:bodyPr/>
                    <a:lstStyle/>
                    <a:p>
                      <a:r>
                        <a:rPr lang="en-US" altLang="zh-CN" sz="1400" smtClean="0"/>
                        <a:t>CLIC-G</a:t>
                      </a:r>
                      <a:endParaRPr lang="zh-CN" altLang="en-US" sz="1400"/>
                    </a:p>
                  </a:txBody>
                  <a:tcPr/>
                </a:tc>
              </a:tr>
              <a:tr h="370840">
                <a:tc>
                  <a:txBody>
                    <a:bodyPr/>
                    <a:lstStyle/>
                    <a:p>
                      <a:r>
                        <a:rPr lang="en-US" altLang="zh-CN" sz="1400" dirty="0" smtClean="0"/>
                        <a:t>a(mm)</a:t>
                      </a:r>
                      <a:endParaRPr lang="zh-CN" altLang="en-US" sz="1400" dirty="0"/>
                    </a:p>
                  </a:txBody>
                  <a:tcPr/>
                </a:tc>
                <a:tc>
                  <a:txBody>
                    <a:bodyPr/>
                    <a:lstStyle/>
                    <a:p>
                      <a:r>
                        <a:rPr lang="en-US" altLang="zh-CN" sz="1400" smtClean="0"/>
                        <a:t>3.15, 2.35</a:t>
                      </a:r>
                      <a:endParaRPr lang="zh-CN" altLang="en-US" sz="140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smtClean="0"/>
                        <a:t>3.15, 2.35</a:t>
                      </a:r>
                      <a:endParaRPr lang="zh-CN" altLang="en-US" sz="1400" smtClean="0"/>
                    </a:p>
                  </a:txBody>
                  <a:tcPr/>
                </a:tc>
              </a:tr>
              <a:tr h="370840">
                <a:tc>
                  <a:txBody>
                    <a:bodyPr/>
                    <a:lstStyle/>
                    <a:p>
                      <a:r>
                        <a:rPr lang="en-US" altLang="zh-CN" sz="1400" smtClean="0"/>
                        <a:t>Q(Cu)</a:t>
                      </a:r>
                      <a:endParaRPr lang="zh-CN" altLang="en-US" sz="140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kern="1200" baseline="0" smtClean="0"/>
                        <a:t>4895, 5385</a:t>
                      </a:r>
                      <a:endParaRPr lang="zh-CN" altLang="en-US" sz="1400" kern="1200" baseline="0" smtClean="0">
                        <a:solidFill>
                          <a:schemeClr val="dk1"/>
                        </a:solidFill>
                        <a:latin typeface="+mn-lt"/>
                        <a:ea typeface="+mn-ea"/>
                        <a:cs typeface="+mn-cs"/>
                      </a:endParaRPr>
                    </a:p>
                  </a:txBody>
                  <a:tcPr/>
                </a:tc>
                <a:tc>
                  <a:txBody>
                    <a:bodyPr/>
                    <a:lstStyle/>
                    <a:p>
                      <a:r>
                        <a:rPr lang="en-US" altLang="zh-CN" sz="1400" kern="1200" baseline="0" smtClean="0"/>
                        <a:t>5538, 5738</a:t>
                      </a:r>
                      <a:endParaRPr lang="zh-CN" altLang="en-US" sz="140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dirty="0" err="1" smtClean="0"/>
                        <a:t>Zs</a:t>
                      </a:r>
                      <a:r>
                        <a:rPr lang="en-US" altLang="zh-CN" sz="1400" dirty="0" smtClean="0"/>
                        <a:t>(</a:t>
                      </a:r>
                      <a:r>
                        <a:rPr lang="en-US" altLang="zh-CN" sz="1400" kern="1200" baseline="0" dirty="0" smtClean="0"/>
                        <a:t>M</a:t>
                      </a:r>
                      <a:r>
                        <a:rPr lang="el-GR" altLang="zh-CN" sz="1400" kern="1200" baseline="0" dirty="0" smtClean="0"/>
                        <a:t>Ω</a:t>
                      </a:r>
                      <a:r>
                        <a:rPr lang="en-US" altLang="zh-CN" sz="1400" kern="1200" baseline="0" dirty="0" smtClean="0"/>
                        <a:t>/m</a:t>
                      </a:r>
                      <a:r>
                        <a:rPr lang="en-US" altLang="zh-CN" sz="1400" dirty="0" smtClean="0"/>
                        <a:t>)</a:t>
                      </a:r>
                      <a:endParaRPr lang="zh-CN" alt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kern="1200" baseline="0" smtClean="0"/>
                        <a:t>59, 83</a:t>
                      </a:r>
                      <a:endParaRPr lang="zh-CN" altLang="en-US" sz="1400" kern="1200" baseline="0" smtClean="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kern="1200" baseline="0" smtClean="0"/>
                        <a:t>81, 103</a:t>
                      </a:r>
                      <a:endParaRPr lang="zh-CN" altLang="en-US" sz="1400" kern="1200" baseline="0" smtClean="0">
                        <a:solidFill>
                          <a:schemeClr val="dk1"/>
                        </a:solidFill>
                        <a:latin typeface="+mn-lt"/>
                        <a:ea typeface="+mn-ea"/>
                        <a:cs typeface="+mn-cs"/>
                      </a:endParaRPr>
                    </a:p>
                  </a:txBody>
                  <a:tcPr/>
                </a:tc>
              </a:tr>
              <a:tr h="370840">
                <a:tc>
                  <a:txBody>
                    <a:bodyPr/>
                    <a:lstStyle/>
                    <a:p>
                      <a:r>
                        <a:rPr lang="en-US" altLang="zh-CN" sz="1400" baseline="0" dirty="0" smtClean="0"/>
                        <a:t>vg(%c)</a:t>
                      </a:r>
                      <a:endParaRPr lang="zh-CN" alt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kern="1200" baseline="0" smtClean="0"/>
                        <a:t>1.38, 0.73</a:t>
                      </a:r>
                      <a:endParaRPr lang="zh-CN" altLang="en-US" sz="1400" kern="1200" baseline="0" smtClean="0">
                        <a:solidFill>
                          <a:schemeClr val="dk1"/>
                        </a:solidFill>
                        <a:latin typeface="+mn-lt"/>
                        <a:ea typeface="+mn-ea"/>
                        <a:cs typeface="+mn-cs"/>
                      </a:endParaRPr>
                    </a:p>
                  </a:txBody>
                  <a:tcPr/>
                </a:tc>
                <a:tc>
                  <a:txBody>
                    <a:bodyPr/>
                    <a:lstStyle/>
                    <a:p>
                      <a:r>
                        <a:rPr lang="en-US" altLang="zh-CN" sz="1400" kern="1200" baseline="0" smtClean="0"/>
                        <a:t>1.65, 0.83</a:t>
                      </a:r>
                      <a:endParaRPr lang="zh-CN" altLang="en-US" sz="1400"/>
                    </a:p>
                  </a:txBody>
                  <a:tcPr/>
                </a:tc>
              </a:tr>
              <a:tr h="370840">
                <a:tc>
                  <a:txBody>
                    <a:bodyPr/>
                    <a:lstStyle/>
                    <a:p>
                      <a:r>
                        <a:rPr lang="en-US" altLang="zh-CN" sz="1400" baseline="0" dirty="0" err="1" smtClean="0"/>
                        <a:t>Esurf</a:t>
                      </a:r>
                      <a:r>
                        <a:rPr lang="en-US" altLang="zh-CN" sz="1400" baseline="0" dirty="0" smtClean="0"/>
                        <a:t>(MV/m)</a:t>
                      </a:r>
                      <a:endParaRPr lang="zh-CN" altLang="en-US" sz="1400" dirty="0"/>
                    </a:p>
                  </a:txBody>
                  <a:tcPr/>
                </a:tc>
                <a:tc>
                  <a:txBody>
                    <a:bodyPr/>
                    <a:lstStyle/>
                    <a:p>
                      <a:r>
                        <a:rPr lang="en-US" altLang="zh-CN" sz="1400" b="1" smtClean="0">
                          <a:solidFill>
                            <a:srgbClr val="C00000"/>
                          </a:solidFill>
                        </a:rPr>
                        <a:t>245</a:t>
                      </a:r>
                      <a:endParaRPr lang="zh-CN" altLang="en-US" sz="1400" b="1">
                        <a:solidFill>
                          <a:srgbClr val="C00000"/>
                        </a:solidFill>
                      </a:endParaRPr>
                    </a:p>
                  </a:txBody>
                  <a:tcPr/>
                </a:tc>
                <a:tc>
                  <a:txBody>
                    <a:bodyPr/>
                    <a:lstStyle/>
                    <a:p>
                      <a:r>
                        <a:rPr lang="en-US" altLang="zh-CN" sz="1400" b="1" smtClean="0"/>
                        <a:t>235</a:t>
                      </a:r>
                      <a:endParaRPr lang="zh-CN" altLang="en-US" sz="1400" b="1"/>
                    </a:p>
                  </a:txBody>
                  <a:tcPr/>
                </a:tc>
              </a:tr>
              <a:tr h="370840">
                <a:tc>
                  <a:txBody>
                    <a:bodyPr/>
                    <a:lstStyle/>
                    <a:p>
                      <a:r>
                        <a:rPr lang="en-US" altLang="zh-CN" sz="1400" dirty="0" err="1" smtClean="0"/>
                        <a:t>Sc</a:t>
                      </a:r>
                      <a:r>
                        <a:rPr lang="en-US" altLang="zh-CN" sz="1400" dirty="0" smtClean="0"/>
                        <a:t> (MW/mm^2)</a:t>
                      </a:r>
                      <a:endParaRPr lang="zh-CN" altLang="en-US" sz="1400" dirty="0"/>
                    </a:p>
                  </a:txBody>
                  <a:tcPr/>
                </a:tc>
                <a:tc>
                  <a:txBody>
                    <a:bodyPr/>
                    <a:lstStyle/>
                    <a:p>
                      <a:r>
                        <a:rPr lang="en-US" altLang="zh-CN" sz="1400" b="1" smtClean="0">
                          <a:solidFill>
                            <a:srgbClr val="C00000"/>
                          </a:solidFill>
                        </a:rPr>
                        <a:t>5.66</a:t>
                      </a:r>
                      <a:endParaRPr lang="zh-CN" altLang="en-US" sz="1400" b="1">
                        <a:solidFill>
                          <a:srgbClr val="C00000"/>
                        </a:solidFill>
                      </a:endParaRPr>
                    </a:p>
                  </a:txBody>
                  <a:tcPr/>
                </a:tc>
                <a:tc>
                  <a:txBody>
                    <a:bodyPr/>
                    <a:lstStyle/>
                    <a:p>
                      <a:r>
                        <a:rPr lang="en-US" altLang="zh-CN" sz="1400" b="1" smtClean="0"/>
                        <a:t>5.39</a:t>
                      </a:r>
                      <a:endParaRPr lang="zh-CN" altLang="en-US" sz="1400" b="1"/>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baseline="0" dirty="0" smtClean="0"/>
                        <a:t>Delta T(K)</a:t>
                      </a:r>
                      <a:endParaRPr lang="zh-CN" altLang="en-US" sz="1400" dirty="0" smtClean="0"/>
                    </a:p>
                  </a:txBody>
                  <a:tcPr/>
                </a:tc>
                <a:tc>
                  <a:txBody>
                    <a:bodyPr/>
                    <a:lstStyle/>
                    <a:p>
                      <a:r>
                        <a:rPr lang="en-US" altLang="zh-CN" sz="1400" b="1" smtClean="0">
                          <a:solidFill>
                            <a:srgbClr val="0070C0"/>
                          </a:solidFill>
                        </a:rPr>
                        <a:t>23.0</a:t>
                      </a:r>
                      <a:endParaRPr lang="zh-CN" altLang="en-US" sz="1400" b="1">
                        <a:solidFill>
                          <a:srgbClr val="0070C0"/>
                        </a:solidFill>
                      </a:endParaRPr>
                    </a:p>
                  </a:txBody>
                  <a:tcPr/>
                </a:tc>
                <a:tc>
                  <a:txBody>
                    <a:bodyPr/>
                    <a:lstStyle/>
                    <a:p>
                      <a:r>
                        <a:rPr lang="en-US" altLang="zh-CN" sz="1400" b="1" smtClean="0">
                          <a:solidFill>
                            <a:srgbClr val="C00000"/>
                          </a:solidFill>
                        </a:rPr>
                        <a:t>47.5</a:t>
                      </a:r>
                      <a:endParaRPr lang="zh-CN" altLang="en-US" sz="1400" b="1">
                        <a:solidFill>
                          <a:srgbClr val="C00000"/>
                        </a:solidFill>
                      </a:endParaRPr>
                    </a:p>
                  </a:txBody>
                  <a:tcPr/>
                </a:tc>
              </a:tr>
              <a:tr h="370840">
                <a:tc>
                  <a:txBody>
                    <a:bodyPr/>
                    <a:lstStyle/>
                    <a:p>
                      <a:r>
                        <a:rPr lang="en-US" altLang="zh-CN" sz="1400" dirty="0" smtClean="0"/>
                        <a:t>Pin</a:t>
                      </a:r>
                      <a:r>
                        <a:rPr lang="en-US" altLang="zh-CN" sz="1400" baseline="0" dirty="0" smtClean="0"/>
                        <a:t> </a:t>
                      </a:r>
                      <a:r>
                        <a:rPr lang="en-US" altLang="zh-CN" sz="1400" dirty="0" smtClean="0"/>
                        <a:t>(MW)</a:t>
                      </a:r>
                      <a:endParaRPr lang="zh-CN" altLang="en-US" sz="1400" dirty="0"/>
                    </a:p>
                  </a:txBody>
                  <a:tcPr/>
                </a:tc>
                <a:tc>
                  <a:txBody>
                    <a:bodyPr/>
                    <a:lstStyle/>
                    <a:p>
                      <a:r>
                        <a:rPr lang="en-US" altLang="zh-CN" sz="1400" b="1" smtClean="0">
                          <a:solidFill>
                            <a:srgbClr val="C00000"/>
                          </a:solidFill>
                        </a:rPr>
                        <a:t>67.5</a:t>
                      </a:r>
                      <a:endParaRPr lang="zh-CN" altLang="en-US" sz="1400" b="1">
                        <a:solidFill>
                          <a:srgbClr val="C00000"/>
                        </a:solidFill>
                      </a:endParaRPr>
                    </a:p>
                  </a:txBody>
                  <a:tcPr/>
                </a:tc>
                <a:tc>
                  <a:txBody>
                    <a:bodyPr/>
                    <a:lstStyle/>
                    <a:p>
                      <a:r>
                        <a:rPr lang="en-US" altLang="zh-CN" sz="1400" b="1" smtClean="0">
                          <a:solidFill>
                            <a:schemeClr val="tx1"/>
                          </a:solidFill>
                        </a:rPr>
                        <a:t>60.5</a:t>
                      </a:r>
                      <a:endParaRPr lang="zh-CN" altLang="en-US" sz="1400" b="1">
                        <a:solidFill>
                          <a:schemeClr val="tx1"/>
                        </a:solidFill>
                      </a:endParaRPr>
                    </a:p>
                  </a:txBody>
                  <a:tcPr/>
                </a:tc>
              </a:tr>
              <a:tr h="370840">
                <a:tc>
                  <a:txBody>
                    <a:bodyPr/>
                    <a:lstStyle/>
                    <a:p>
                      <a:r>
                        <a:rPr lang="en-US" altLang="zh-CN" sz="1400" dirty="0" smtClean="0"/>
                        <a:t>Filling</a:t>
                      </a:r>
                      <a:r>
                        <a:rPr lang="en-US" altLang="zh-CN" sz="1400" baseline="0" dirty="0" smtClean="0"/>
                        <a:t> time</a:t>
                      </a:r>
                      <a:r>
                        <a:rPr lang="en-US" altLang="zh-CN" sz="1400" dirty="0" smtClean="0"/>
                        <a:t>(ns)</a:t>
                      </a:r>
                      <a:endParaRPr lang="zh-CN" altLang="en-US" sz="1400" dirty="0"/>
                    </a:p>
                  </a:txBody>
                  <a:tcPr/>
                </a:tc>
                <a:tc>
                  <a:txBody>
                    <a:bodyPr/>
                    <a:lstStyle/>
                    <a:p>
                      <a:r>
                        <a:rPr lang="en-US" altLang="zh-CN" sz="1400" b="1" smtClean="0">
                          <a:solidFill>
                            <a:srgbClr val="C00000"/>
                          </a:solidFill>
                        </a:rPr>
                        <a:t>75.4</a:t>
                      </a:r>
                      <a:endParaRPr lang="zh-CN" altLang="en-US" sz="1400" b="1">
                        <a:solidFill>
                          <a:srgbClr val="C00000"/>
                        </a:solidFill>
                      </a:endParaRPr>
                    </a:p>
                  </a:txBody>
                  <a:tcPr/>
                </a:tc>
                <a:tc>
                  <a:txBody>
                    <a:bodyPr/>
                    <a:lstStyle/>
                    <a:p>
                      <a:r>
                        <a:rPr lang="en-US" altLang="zh-CN" sz="1400" b="1" smtClean="0">
                          <a:solidFill>
                            <a:schemeClr val="tx1"/>
                          </a:solidFill>
                        </a:rPr>
                        <a:t>64.8</a:t>
                      </a:r>
                      <a:endParaRPr lang="zh-CN" altLang="en-US" sz="1400" b="1">
                        <a:solidFill>
                          <a:schemeClr val="tx1"/>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kern="1200" baseline="0" dirty="0" smtClean="0">
                          <a:solidFill>
                            <a:schemeClr val="dk1"/>
                          </a:solidFill>
                          <a:latin typeface="+mn-lt"/>
                          <a:ea typeface="+mn-ea"/>
                          <a:cs typeface="+mn-cs"/>
                        </a:rPr>
                        <a:t>RF-beam eff.</a:t>
                      </a:r>
                    </a:p>
                  </a:txBody>
                  <a:tcPr/>
                </a:tc>
                <a:tc>
                  <a:txBody>
                    <a:bodyPr/>
                    <a:lstStyle/>
                    <a:p>
                      <a:r>
                        <a:rPr lang="en-US" altLang="zh-CN" sz="1400" b="1" smtClean="0">
                          <a:solidFill>
                            <a:srgbClr val="C00000"/>
                          </a:solidFill>
                        </a:rPr>
                        <a:t>23.8%</a:t>
                      </a:r>
                      <a:endParaRPr lang="zh-CN" altLang="en-US" sz="1400" b="1">
                        <a:solidFill>
                          <a:srgbClr val="C00000"/>
                        </a:solidFill>
                      </a:endParaRPr>
                    </a:p>
                  </a:txBody>
                  <a:tcPr/>
                </a:tc>
                <a:tc>
                  <a:txBody>
                    <a:bodyPr/>
                    <a:lstStyle/>
                    <a:p>
                      <a:r>
                        <a:rPr lang="en-US" altLang="zh-CN" sz="1400" b="1" dirty="0" smtClean="0">
                          <a:solidFill>
                            <a:schemeClr val="tx1"/>
                          </a:solidFill>
                        </a:rPr>
                        <a:t>27.5%</a:t>
                      </a:r>
                      <a:endParaRPr lang="zh-CN" altLang="en-US" sz="1400" b="1" dirty="0">
                        <a:solidFill>
                          <a:schemeClr val="tx1"/>
                        </a:solidFill>
                      </a:endParaRPr>
                    </a:p>
                  </a:txBody>
                  <a:tcPr/>
                </a:tc>
              </a:tr>
            </a:tbl>
          </a:graphicData>
        </a:graphic>
      </p:graphicFrame>
    </p:spTree>
    <p:extLst>
      <p:ext uri="{BB962C8B-B14F-4D97-AF65-F5344CB8AC3E}">
        <p14:creationId xmlns:p14="http://schemas.microsoft.com/office/powerpoint/2010/main" val="11255223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t>Flatness measurement before and after Etching</a:t>
            </a:r>
            <a:endParaRPr lang="zh-CN" altLang="en-US" dirty="0"/>
          </a:p>
        </p:txBody>
      </p:sp>
      <p:sp>
        <p:nvSpPr>
          <p:cNvPr id="3" name="内容占位符 2"/>
          <p:cNvSpPr>
            <a:spLocks noGrp="1"/>
          </p:cNvSpPr>
          <p:nvPr>
            <p:ph sz="quarter" idx="1"/>
          </p:nvPr>
        </p:nvSpPr>
        <p:spPr>
          <a:xfrm>
            <a:off x="914400" y="1447800"/>
            <a:ext cx="1929408" cy="4572000"/>
          </a:xfrm>
        </p:spPr>
        <p:txBody>
          <a:bodyPr/>
          <a:lstStyle/>
          <a:p>
            <a:r>
              <a:rPr lang="en-US" altLang="zh-CN" dirty="0" smtClean="0"/>
              <a:t>65nm</a:t>
            </a:r>
          </a:p>
          <a:p>
            <a:endParaRPr lang="en-US" altLang="zh-CN" dirty="0"/>
          </a:p>
          <a:p>
            <a:endParaRPr lang="en-US" altLang="zh-CN" dirty="0" smtClean="0"/>
          </a:p>
          <a:p>
            <a:endParaRPr lang="en-US" altLang="zh-CN" dirty="0"/>
          </a:p>
          <a:p>
            <a:endParaRPr lang="en-US" altLang="zh-CN" dirty="0" smtClean="0"/>
          </a:p>
          <a:p>
            <a:endParaRPr lang="en-US" altLang="zh-CN" dirty="0"/>
          </a:p>
          <a:p>
            <a:r>
              <a:rPr lang="en-US" altLang="zh-CN" dirty="0" smtClean="0"/>
              <a:t>400nm</a:t>
            </a:r>
            <a:endParaRPr lang="zh-CN" altLang="en-US" dirty="0"/>
          </a:p>
        </p:txBody>
      </p:sp>
      <p:pic>
        <p:nvPicPr>
          <p:cNvPr id="4" name="图片 3" descr="F:\Work\扩散焊\Wang-ChuanJing\20121129\1 x2.5(1x6)-E-L.jpg"/>
          <p:cNvPicPr/>
          <p:nvPr/>
        </p:nvPicPr>
        <p:blipFill>
          <a:blip r:embed="rId2">
            <a:extLst>
              <a:ext uri="{28A0092B-C50C-407E-A947-70E740481C1C}">
                <a14:useLocalDpi xmlns:a14="http://schemas.microsoft.com/office/drawing/2010/main"/>
              </a:ext>
            </a:extLst>
          </a:blip>
          <a:srcRect/>
          <a:stretch>
            <a:fillRect/>
          </a:stretch>
        </p:blipFill>
        <p:spPr bwMode="auto">
          <a:xfrm>
            <a:off x="2915816" y="1484784"/>
            <a:ext cx="5274310" cy="2009775"/>
          </a:xfrm>
          <a:prstGeom prst="rect">
            <a:avLst/>
          </a:prstGeom>
          <a:noFill/>
          <a:ln>
            <a:noFill/>
          </a:ln>
        </p:spPr>
      </p:pic>
      <p:pic>
        <p:nvPicPr>
          <p:cNvPr id="5" name="图片 4" descr="F:\Work\扩散焊\20121210-扩散焊盘片-精仪-酸洗完毕-焊接完毕\2 x2.5(1x6)-H.jpg"/>
          <p:cNvPicPr/>
          <p:nvPr/>
        </p:nvPicPr>
        <p:blipFill>
          <a:blip r:embed="rId3">
            <a:extLst>
              <a:ext uri="{28A0092B-C50C-407E-A947-70E740481C1C}">
                <a14:useLocalDpi xmlns:a14="http://schemas.microsoft.com/office/drawing/2010/main"/>
              </a:ext>
            </a:extLst>
          </a:blip>
          <a:srcRect/>
          <a:stretch>
            <a:fillRect/>
          </a:stretch>
        </p:blipFill>
        <p:spPr bwMode="auto">
          <a:xfrm>
            <a:off x="2915816" y="4109687"/>
            <a:ext cx="5248275" cy="2190750"/>
          </a:xfrm>
          <a:prstGeom prst="rect">
            <a:avLst/>
          </a:prstGeom>
          <a:noFill/>
          <a:ln>
            <a:noFill/>
          </a:ln>
        </p:spPr>
      </p:pic>
      <p:sp>
        <p:nvSpPr>
          <p:cNvPr id="7" name="TextBox 6"/>
          <p:cNvSpPr txBox="1"/>
          <p:nvPr/>
        </p:nvSpPr>
        <p:spPr>
          <a:xfrm>
            <a:off x="3563888" y="3740355"/>
            <a:ext cx="2232342" cy="369332"/>
          </a:xfrm>
          <a:prstGeom prst="rect">
            <a:avLst/>
          </a:prstGeom>
          <a:noFill/>
        </p:spPr>
        <p:txBody>
          <a:bodyPr wrap="none" rtlCol="0">
            <a:spAutoFit/>
          </a:bodyPr>
          <a:lstStyle/>
          <a:p>
            <a:r>
              <a:rPr lang="en-US" altLang="zh-CN" dirty="0" smtClean="0">
                <a:solidFill>
                  <a:srgbClr val="FF0000"/>
                </a:solidFill>
                <a:latin typeface="Arial"/>
                <a:ea typeface="黑体"/>
              </a:rPr>
              <a:t>Note: different scale</a:t>
            </a:r>
            <a:endParaRPr lang="zh-CN" altLang="en-US" dirty="0">
              <a:solidFill>
                <a:srgbClr val="FF0000"/>
              </a:solidFill>
              <a:latin typeface="Arial"/>
              <a:ea typeface="黑体"/>
            </a:endParaRPr>
          </a:p>
        </p:txBody>
      </p:sp>
      <p:pic>
        <p:nvPicPr>
          <p:cNvPr id="8" name="图片 7" descr="D:\Desktop\扩散焊\20121203-扩散焊盘片\IMG_9995-1.JPG"/>
          <p:cNvPicPr/>
          <p:nvPr/>
        </p:nvPicPr>
        <p:blipFill rotWithShape="1">
          <a:blip r:embed="rId4" cstate="screen">
            <a:extLst>
              <a:ext uri="{28A0092B-C50C-407E-A947-70E740481C1C}">
                <a14:useLocalDpi xmlns:a14="http://schemas.microsoft.com/office/drawing/2010/main"/>
              </a:ext>
            </a:extLst>
          </a:blip>
          <a:srcRect/>
          <a:stretch/>
        </p:blipFill>
        <p:spPr bwMode="auto">
          <a:xfrm>
            <a:off x="251520" y="1988550"/>
            <a:ext cx="1953685" cy="1969924"/>
          </a:xfrm>
          <a:prstGeom prst="rect">
            <a:avLst/>
          </a:prstGeom>
          <a:noFill/>
          <a:ln>
            <a:noFill/>
          </a:ln>
        </p:spPr>
      </p:pic>
    </p:spTree>
    <p:extLst>
      <p:ext uri="{BB962C8B-B14F-4D97-AF65-F5344CB8AC3E}">
        <p14:creationId xmlns:p14="http://schemas.microsoft.com/office/powerpoint/2010/main" val="1813096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Bonding</a:t>
            </a:r>
            <a:endParaRPr lang="zh-CN" altLang="en-US" dirty="0"/>
          </a:p>
        </p:txBody>
      </p:sp>
      <p:sp>
        <p:nvSpPr>
          <p:cNvPr id="3" name="内容占位符 2"/>
          <p:cNvSpPr>
            <a:spLocks noGrp="1"/>
          </p:cNvSpPr>
          <p:nvPr>
            <p:ph sz="quarter" idx="1"/>
          </p:nvPr>
        </p:nvSpPr>
        <p:spPr/>
        <p:txBody>
          <a:bodyPr/>
          <a:lstStyle/>
          <a:p>
            <a:endParaRPr lang="zh-CN" altLang="en-US" dirty="0"/>
          </a:p>
        </p:txBody>
      </p:sp>
      <p:pic>
        <p:nvPicPr>
          <p:cNvPr id="4" name="图片 3" descr="C:\Users\Family\Desktop\IMG_0037-1.JPG"/>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47664" y="1484783"/>
            <a:ext cx="2637155" cy="2112645"/>
          </a:xfrm>
          <a:prstGeom prst="rect">
            <a:avLst/>
          </a:prstGeom>
          <a:noFill/>
          <a:ln>
            <a:noFill/>
          </a:ln>
        </p:spPr>
      </p:pic>
      <p:pic>
        <p:nvPicPr>
          <p:cNvPr id="5" name="图片 4" descr="C:\Users\Family\Desktop\IMG_0056-1.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64089" y="1494041"/>
            <a:ext cx="3312368" cy="1969947"/>
          </a:xfrm>
          <a:prstGeom prst="rect">
            <a:avLst/>
          </a:prstGeom>
          <a:noFill/>
          <a:ln>
            <a:noFill/>
          </a:ln>
        </p:spPr>
      </p:pic>
      <p:pic>
        <p:nvPicPr>
          <p:cNvPr id="6" name="图片 5" descr="F:\Work\扩散焊\20121205-扩散焊出炉以及检漏照片\IMG_0100-1.JPG"/>
          <p:cNvPicPr/>
          <p:nvPr/>
        </p:nvPicPr>
        <p:blipFill>
          <a:blip r:embed="rId4" cstate="screen">
            <a:extLst>
              <a:ext uri="{28A0092B-C50C-407E-A947-70E740481C1C}">
                <a14:useLocalDpi xmlns:a14="http://schemas.microsoft.com/office/drawing/2010/main"/>
              </a:ext>
            </a:extLst>
          </a:blip>
          <a:srcRect/>
          <a:stretch>
            <a:fillRect/>
          </a:stretch>
        </p:blipFill>
        <p:spPr bwMode="auto">
          <a:xfrm>
            <a:off x="2915816" y="3717033"/>
            <a:ext cx="4585640" cy="2520280"/>
          </a:xfrm>
          <a:prstGeom prst="rect">
            <a:avLst/>
          </a:prstGeom>
          <a:noFill/>
          <a:ln>
            <a:noFill/>
          </a:ln>
        </p:spPr>
      </p:pic>
      <p:sp>
        <p:nvSpPr>
          <p:cNvPr id="7" name="TextBox 6"/>
          <p:cNvSpPr txBox="1"/>
          <p:nvPr/>
        </p:nvSpPr>
        <p:spPr>
          <a:xfrm>
            <a:off x="360427" y="4330842"/>
            <a:ext cx="2505814" cy="646331"/>
          </a:xfrm>
          <a:prstGeom prst="rect">
            <a:avLst/>
          </a:prstGeom>
          <a:noFill/>
        </p:spPr>
        <p:txBody>
          <a:bodyPr wrap="none" rtlCol="0">
            <a:spAutoFit/>
          </a:bodyPr>
          <a:lstStyle/>
          <a:p>
            <a:r>
              <a:rPr lang="en-US" altLang="zh-CN" dirty="0" smtClean="0">
                <a:solidFill>
                  <a:prstClr val="black"/>
                </a:solidFill>
                <a:latin typeface="Arial"/>
                <a:ea typeface="黑体"/>
              </a:rPr>
              <a:t>Already cut into halves</a:t>
            </a:r>
          </a:p>
          <a:p>
            <a:r>
              <a:rPr lang="en-US" altLang="zh-CN" dirty="0" smtClean="0">
                <a:solidFill>
                  <a:prstClr val="black"/>
                </a:solidFill>
                <a:latin typeface="Arial"/>
                <a:ea typeface="黑体"/>
              </a:rPr>
              <a:t>One piece at CERN</a:t>
            </a:r>
            <a:endParaRPr lang="zh-CN" altLang="en-US" dirty="0">
              <a:solidFill>
                <a:prstClr val="black"/>
              </a:solidFill>
              <a:latin typeface="Arial"/>
              <a:ea typeface="黑体"/>
            </a:endParaRPr>
          </a:p>
        </p:txBody>
      </p:sp>
    </p:spTree>
    <p:extLst>
      <p:ext uri="{BB962C8B-B14F-4D97-AF65-F5344CB8AC3E}">
        <p14:creationId xmlns:p14="http://schemas.microsoft.com/office/powerpoint/2010/main" val="23133678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621694" y="1067310"/>
            <a:ext cx="4313242" cy="1477061"/>
            <a:chOff x="4668432" y="1298369"/>
            <a:chExt cx="4313242" cy="1477061"/>
          </a:xfrm>
        </p:grpSpPr>
        <p:pic>
          <p:nvPicPr>
            <p:cNvPr id="3" name="Picture 2" descr="scheme_b.eps"/>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668432" y="1333849"/>
              <a:ext cx="4313242" cy="1441581"/>
            </a:xfrm>
            <a:prstGeom prst="rect">
              <a:avLst/>
            </a:prstGeom>
          </p:spPr>
        </p:pic>
        <p:sp>
          <p:nvSpPr>
            <p:cNvPr id="4" name="Rectangle 3"/>
            <p:cNvSpPr/>
            <p:nvPr/>
          </p:nvSpPr>
          <p:spPr>
            <a:xfrm>
              <a:off x="6501279" y="1298369"/>
              <a:ext cx="1121721" cy="261610"/>
            </a:xfrm>
            <a:prstGeom prst="rect">
              <a:avLst/>
            </a:prstGeom>
            <a:solidFill>
              <a:srgbClr val="FFFFFF"/>
            </a:solidFill>
          </p:spPr>
          <p:txBody>
            <a:bodyPr wrap="square">
              <a:spAutoFit/>
            </a:bodyPr>
            <a:lstStyle/>
            <a:p>
              <a:pPr defTabSz="914382"/>
              <a:r>
                <a:rPr lang="en-US" sz="1100" b="1" dirty="0">
                  <a:solidFill>
                    <a:srgbClr val="C00000"/>
                  </a:solidFill>
                  <a:latin typeface="Calibri"/>
                </a:rPr>
                <a:t>500 </a:t>
              </a:r>
              <a:r>
                <a:rPr lang="en-US" sz="1100" b="1" dirty="0" err="1">
                  <a:solidFill>
                    <a:srgbClr val="C00000"/>
                  </a:solidFill>
                  <a:latin typeface="Calibri"/>
                </a:rPr>
                <a:t>GeV</a:t>
              </a:r>
              <a:r>
                <a:rPr lang="en-US" sz="1100" b="1" dirty="0">
                  <a:solidFill>
                    <a:srgbClr val="C00000"/>
                  </a:solidFill>
                  <a:latin typeface="Calibri"/>
                </a:rPr>
                <a:t> </a:t>
              </a:r>
              <a:r>
                <a:rPr lang="en-US" sz="1100" b="1" dirty="0" err="1">
                  <a:solidFill>
                    <a:srgbClr val="C00000"/>
                  </a:solidFill>
                  <a:latin typeface="Calibri"/>
                </a:rPr>
                <a:t>c.m</a:t>
              </a:r>
              <a:r>
                <a:rPr lang="en-US" sz="1100" b="1" dirty="0">
                  <a:solidFill>
                    <a:srgbClr val="C00000"/>
                  </a:solidFill>
                  <a:latin typeface="Calibri"/>
                </a:rPr>
                <a:t>.</a:t>
              </a:r>
            </a:p>
          </p:txBody>
        </p:sp>
        <p:sp>
          <p:nvSpPr>
            <p:cNvPr id="5" name="Rectangle 4"/>
            <p:cNvSpPr/>
            <p:nvPr/>
          </p:nvSpPr>
          <p:spPr>
            <a:xfrm>
              <a:off x="4682298" y="1924980"/>
              <a:ext cx="1300730" cy="430887"/>
            </a:xfrm>
            <a:prstGeom prst="rect">
              <a:avLst/>
            </a:prstGeom>
          </p:spPr>
          <p:txBody>
            <a:bodyPr wrap="square">
              <a:spAutoFit/>
            </a:bodyPr>
            <a:lstStyle/>
            <a:p>
              <a:pPr defTabSz="914382"/>
              <a:r>
                <a:rPr lang="en-US" sz="1100" b="1" dirty="0">
                  <a:solidFill>
                    <a:srgbClr val="C00000"/>
                  </a:solidFill>
                  <a:latin typeface="Calibri"/>
                </a:rPr>
                <a:t>3TeV </a:t>
              </a:r>
              <a:r>
                <a:rPr lang="en-US" sz="1100" b="1" dirty="0" err="1">
                  <a:solidFill>
                    <a:srgbClr val="C00000"/>
                  </a:solidFill>
                  <a:latin typeface="Calibri"/>
                </a:rPr>
                <a:t>c.m</a:t>
              </a:r>
              <a:r>
                <a:rPr lang="en-US" sz="1100" b="1" dirty="0">
                  <a:solidFill>
                    <a:srgbClr val="C00000"/>
                  </a:solidFill>
                  <a:latin typeface="Calibri"/>
                </a:rPr>
                <a:t>.</a:t>
              </a:r>
            </a:p>
            <a:p>
              <a:pPr defTabSz="914382"/>
              <a:endParaRPr lang="en-US" sz="1100" dirty="0">
                <a:solidFill>
                  <a:srgbClr val="000000"/>
                </a:solidFill>
                <a:latin typeface="Calibri"/>
              </a:endParaRPr>
            </a:p>
          </p:txBody>
        </p:sp>
        <p:sp>
          <p:nvSpPr>
            <p:cNvPr id="6" name="Rectangle 5"/>
            <p:cNvSpPr/>
            <p:nvPr/>
          </p:nvSpPr>
          <p:spPr>
            <a:xfrm>
              <a:off x="5581650" y="1575368"/>
              <a:ext cx="1054643" cy="261610"/>
            </a:xfrm>
            <a:prstGeom prst="rect">
              <a:avLst/>
            </a:prstGeom>
            <a:solidFill>
              <a:srgbClr val="FFFFFF"/>
            </a:solidFill>
          </p:spPr>
          <p:txBody>
            <a:bodyPr wrap="square">
              <a:spAutoFit/>
            </a:bodyPr>
            <a:lstStyle/>
            <a:p>
              <a:pPr algn="r" defTabSz="914382"/>
              <a:r>
                <a:rPr lang="en-US" sz="1100" b="1" dirty="0">
                  <a:solidFill>
                    <a:srgbClr val="C00000"/>
                  </a:solidFill>
                  <a:latin typeface="Calibri"/>
                </a:rPr>
                <a:t>1.5 </a:t>
              </a:r>
              <a:r>
                <a:rPr lang="en-US" sz="1100" b="1" dirty="0" err="1">
                  <a:solidFill>
                    <a:srgbClr val="C00000"/>
                  </a:solidFill>
                  <a:latin typeface="Calibri"/>
                </a:rPr>
                <a:t>TeV</a:t>
              </a:r>
              <a:r>
                <a:rPr lang="en-US" sz="1100" b="1" dirty="0">
                  <a:solidFill>
                    <a:srgbClr val="C00000"/>
                  </a:solidFill>
                  <a:latin typeface="Calibri"/>
                </a:rPr>
                <a:t> </a:t>
              </a:r>
              <a:r>
                <a:rPr lang="en-US" sz="1100" b="1" dirty="0" err="1">
                  <a:solidFill>
                    <a:srgbClr val="C00000"/>
                  </a:solidFill>
                  <a:latin typeface="Calibri"/>
                </a:rPr>
                <a:t>c.m</a:t>
              </a:r>
              <a:r>
                <a:rPr lang="en-US" sz="1100" b="1" dirty="0">
                  <a:solidFill>
                    <a:srgbClr val="C00000"/>
                  </a:solidFill>
                  <a:latin typeface="Calibri"/>
                </a:rPr>
                <a:t>.</a:t>
              </a:r>
            </a:p>
          </p:txBody>
        </p:sp>
      </p:grpSp>
      <p:sp>
        <p:nvSpPr>
          <p:cNvPr id="7" name="TextBox 6"/>
          <p:cNvSpPr txBox="1"/>
          <p:nvPr/>
        </p:nvSpPr>
        <p:spPr>
          <a:xfrm>
            <a:off x="3485797" y="116632"/>
            <a:ext cx="2156232" cy="523220"/>
          </a:xfrm>
          <a:prstGeom prst="rect">
            <a:avLst/>
          </a:prstGeom>
          <a:noFill/>
        </p:spPr>
        <p:txBody>
          <a:bodyPr wrap="none" rtlCol="0">
            <a:spAutoFit/>
          </a:bodyPr>
          <a:lstStyle/>
          <a:p>
            <a:pPr algn="ctr"/>
            <a:r>
              <a:rPr lang="en-GB" sz="2800" dirty="0" smtClean="0"/>
              <a:t>What is CLIC?</a:t>
            </a:r>
            <a:endParaRPr lang="en-GB" sz="2800" dirty="0"/>
          </a:p>
        </p:txBody>
      </p:sp>
      <p:sp>
        <p:nvSpPr>
          <p:cNvPr id="8" name="TextBox 7"/>
          <p:cNvSpPr txBox="1"/>
          <p:nvPr/>
        </p:nvSpPr>
        <p:spPr>
          <a:xfrm>
            <a:off x="31862" y="878313"/>
            <a:ext cx="4411400" cy="1631216"/>
          </a:xfrm>
          <a:prstGeom prst="rect">
            <a:avLst/>
          </a:prstGeom>
          <a:noFill/>
        </p:spPr>
        <p:txBody>
          <a:bodyPr wrap="square" rtlCol="0">
            <a:spAutoFit/>
          </a:bodyPr>
          <a:lstStyle/>
          <a:p>
            <a:r>
              <a:rPr lang="en-GB" sz="2000" dirty="0" smtClean="0"/>
              <a:t>A highly developed concept, design and hardware study for a collider capable of delivering </a:t>
            </a:r>
            <a:r>
              <a:rPr lang="en-GB" sz="2000" dirty="0" err="1" smtClean="0"/>
              <a:t>e</a:t>
            </a:r>
            <a:r>
              <a:rPr lang="en-GB" sz="2000" baseline="30000" dirty="0" err="1" smtClean="0"/>
              <a:t>+</a:t>
            </a:r>
            <a:r>
              <a:rPr lang="en-GB" sz="2000" dirty="0" err="1" smtClean="0"/>
              <a:t>e</a:t>
            </a:r>
            <a:r>
              <a:rPr lang="en-GB" sz="2000" baseline="30000" dirty="0" smtClean="0"/>
              <a:t>-</a:t>
            </a:r>
            <a:r>
              <a:rPr lang="en-GB" sz="2000" dirty="0" smtClean="0"/>
              <a:t> physics in the energy decade of 0.3 to 3 </a:t>
            </a:r>
            <a:r>
              <a:rPr lang="en-GB" sz="2000" dirty="0" err="1" smtClean="0"/>
              <a:t>TeV</a:t>
            </a:r>
            <a:r>
              <a:rPr lang="en-GB" sz="2000" dirty="0"/>
              <a:t> </a:t>
            </a:r>
            <a:r>
              <a:rPr lang="en-GB" sz="2000" dirty="0" smtClean="0"/>
              <a:t>– the lepton physics compliment to the LHC.</a:t>
            </a:r>
            <a:endParaRPr lang="en-GB" sz="2000" dirty="0"/>
          </a:p>
        </p:txBody>
      </p:sp>
      <p:pic>
        <p:nvPicPr>
          <p:cNvPr id="80" name="Image 1" descr="CLIC-CollabMap.png"/>
          <p:cNvPicPr>
            <a:picLocks noChangeAspect="1"/>
          </p:cNvPicPr>
          <p:nvPr/>
        </p:nvPicPr>
        <p:blipFill>
          <a:blip r:embed="rId3">
            <a:extLst>
              <a:ext uri="{28A0092B-C50C-407E-A947-70E740481C1C}">
                <a14:useLocalDpi xmlns:a14="http://schemas.microsoft.com/office/drawing/2010/main" val="0"/>
              </a:ext>
            </a:extLst>
          </a:blip>
          <a:srcRect t="2928" b="7321"/>
          <a:stretch>
            <a:fillRect/>
          </a:stretch>
        </p:blipFill>
        <p:spPr bwMode="auto">
          <a:xfrm>
            <a:off x="-174615" y="2564904"/>
            <a:ext cx="9461501" cy="426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 name="Oval 33"/>
          <p:cNvSpPr>
            <a:spLocks noChangeArrowheads="1"/>
          </p:cNvSpPr>
          <p:nvPr/>
        </p:nvSpPr>
        <p:spPr bwMode="auto">
          <a:xfrm>
            <a:off x="2296137" y="4100383"/>
            <a:ext cx="75045" cy="76488"/>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82" name="Oval 33"/>
          <p:cNvSpPr>
            <a:spLocks noChangeArrowheads="1"/>
          </p:cNvSpPr>
          <p:nvPr/>
        </p:nvSpPr>
        <p:spPr bwMode="auto">
          <a:xfrm>
            <a:off x="2257169" y="4021073"/>
            <a:ext cx="76489" cy="76489"/>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83" name="Oval 33"/>
          <p:cNvSpPr>
            <a:spLocks noChangeArrowheads="1"/>
          </p:cNvSpPr>
          <p:nvPr/>
        </p:nvSpPr>
        <p:spPr bwMode="auto">
          <a:xfrm>
            <a:off x="2365377" y="4049937"/>
            <a:ext cx="76488" cy="76489"/>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84" name="Oval 33"/>
          <p:cNvSpPr>
            <a:spLocks noChangeArrowheads="1"/>
          </p:cNvSpPr>
          <p:nvPr/>
        </p:nvSpPr>
        <p:spPr bwMode="auto">
          <a:xfrm>
            <a:off x="2540034" y="4160996"/>
            <a:ext cx="76489" cy="76488"/>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85" name="Oval 33"/>
          <p:cNvSpPr>
            <a:spLocks noChangeArrowheads="1"/>
          </p:cNvSpPr>
          <p:nvPr/>
        </p:nvSpPr>
        <p:spPr bwMode="auto">
          <a:xfrm>
            <a:off x="1524034" y="4110549"/>
            <a:ext cx="76489" cy="76489"/>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86" name="Oval 33"/>
          <p:cNvSpPr>
            <a:spLocks noChangeArrowheads="1"/>
          </p:cNvSpPr>
          <p:nvPr/>
        </p:nvSpPr>
        <p:spPr bwMode="auto">
          <a:xfrm>
            <a:off x="1600491" y="4262018"/>
            <a:ext cx="76488" cy="76488"/>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87" name="Oval 33"/>
          <p:cNvSpPr>
            <a:spLocks noChangeArrowheads="1"/>
          </p:cNvSpPr>
          <p:nvPr/>
        </p:nvSpPr>
        <p:spPr bwMode="auto">
          <a:xfrm>
            <a:off x="4267489" y="3957506"/>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88" name="Oval 33"/>
          <p:cNvSpPr>
            <a:spLocks noChangeArrowheads="1"/>
          </p:cNvSpPr>
          <p:nvPr/>
        </p:nvSpPr>
        <p:spPr bwMode="auto">
          <a:xfrm>
            <a:off x="4222750" y="3777109"/>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89" name="Oval 33"/>
          <p:cNvSpPr>
            <a:spLocks noChangeArrowheads="1"/>
          </p:cNvSpPr>
          <p:nvPr/>
        </p:nvSpPr>
        <p:spPr bwMode="auto">
          <a:xfrm>
            <a:off x="4267489" y="3840609"/>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90" name="Oval 33"/>
          <p:cNvSpPr>
            <a:spLocks noChangeArrowheads="1"/>
          </p:cNvSpPr>
          <p:nvPr/>
        </p:nvSpPr>
        <p:spPr bwMode="auto">
          <a:xfrm>
            <a:off x="4203989" y="3849268"/>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91" name="Oval 33"/>
          <p:cNvSpPr>
            <a:spLocks noChangeArrowheads="1"/>
          </p:cNvSpPr>
          <p:nvPr/>
        </p:nvSpPr>
        <p:spPr bwMode="auto">
          <a:xfrm>
            <a:off x="4343977" y="3957506"/>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92" name="Oval 33"/>
          <p:cNvSpPr>
            <a:spLocks noChangeArrowheads="1"/>
          </p:cNvSpPr>
          <p:nvPr/>
        </p:nvSpPr>
        <p:spPr bwMode="auto">
          <a:xfrm>
            <a:off x="4343977" y="4033995"/>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93" name="Oval 33"/>
          <p:cNvSpPr>
            <a:spLocks noChangeArrowheads="1"/>
          </p:cNvSpPr>
          <p:nvPr/>
        </p:nvSpPr>
        <p:spPr bwMode="auto">
          <a:xfrm>
            <a:off x="4193886" y="4052756"/>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94" name="Oval 33"/>
          <p:cNvSpPr>
            <a:spLocks noChangeArrowheads="1"/>
          </p:cNvSpPr>
          <p:nvPr/>
        </p:nvSpPr>
        <p:spPr bwMode="auto">
          <a:xfrm>
            <a:off x="4273262" y="4126359"/>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95" name="Oval 33"/>
          <p:cNvSpPr>
            <a:spLocks noChangeArrowheads="1"/>
          </p:cNvSpPr>
          <p:nvPr/>
        </p:nvSpPr>
        <p:spPr bwMode="auto">
          <a:xfrm>
            <a:off x="4178012" y="4135018"/>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96" name="Oval 33"/>
          <p:cNvSpPr>
            <a:spLocks noChangeArrowheads="1"/>
          </p:cNvSpPr>
          <p:nvPr/>
        </p:nvSpPr>
        <p:spPr bwMode="auto">
          <a:xfrm>
            <a:off x="4572000" y="4110483"/>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97" name="Oval 33"/>
          <p:cNvSpPr>
            <a:spLocks noChangeArrowheads="1"/>
          </p:cNvSpPr>
          <p:nvPr/>
        </p:nvSpPr>
        <p:spPr bwMode="auto">
          <a:xfrm>
            <a:off x="4492625" y="3779995"/>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98" name="Oval 33"/>
          <p:cNvSpPr>
            <a:spLocks noChangeArrowheads="1"/>
          </p:cNvSpPr>
          <p:nvPr/>
        </p:nvSpPr>
        <p:spPr bwMode="auto">
          <a:xfrm>
            <a:off x="5159375" y="3738142"/>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99" name="Oval 33"/>
          <p:cNvSpPr>
            <a:spLocks noChangeArrowheads="1"/>
          </p:cNvSpPr>
          <p:nvPr/>
        </p:nvSpPr>
        <p:spPr bwMode="auto">
          <a:xfrm>
            <a:off x="4521489" y="3716495"/>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00" name="Oval 33"/>
          <p:cNvSpPr>
            <a:spLocks noChangeArrowheads="1"/>
          </p:cNvSpPr>
          <p:nvPr/>
        </p:nvSpPr>
        <p:spPr bwMode="auto">
          <a:xfrm>
            <a:off x="4455103" y="3640006"/>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01" name="Oval 33"/>
          <p:cNvSpPr>
            <a:spLocks noChangeArrowheads="1"/>
          </p:cNvSpPr>
          <p:nvPr/>
        </p:nvSpPr>
        <p:spPr bwMode="auto">
          <a:xfrm>
            <a:off x="5232977" y="3805972"/>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02" name="Oval 33"/>
          <p:cNvSpPr>
            <a:spLocks noChangeArrowheads="1"/>
          </p:cNvSpPr>
          <p:nvPr/>
        </p:nvSpPr>
        <p:spPr bwMode="auto">
          <a:xfrm>
            <a:off x="4854864" y="3589495"/>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03" name="Oval 33"/>
          <p:cNvSpPr>
            <a:spLocks noChangeArrowheads="1"/>
          </p:cNvSpPr>
          <p:nvPr/>
        </p:nvSpPr>
        <p:spPr bwMode="auto">
          <a:xfrm>
            <a:off x="6169603" y="3795870"/>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04" name="Oval 33"/>
          <p:cNvSpPr>
            <a:spLocks noChangeArrowheads="1"/>
          </p:cNvSpPr>
          <p:nvPr/>
        </p:nvSpPr>
        <p:spPr bwMode="auto">
          <a:xfrm>
            <a:off x="7432386" y="4192745"/>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05" name="Oval 33"/>
          <p:cNvSpPr>
            <a:spLocks noChangeArrowheads="1"/>
          </p:cNvSpPr>
          <p:nvPr/>
        </p:nvSpPr>
        <p:spPr bwMode="auto">
          <a:xfrm>
            <a:off x="7003762" y="4091722"/>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06" name="Oval 33"/>
          <p:cNvSpPr>
            <a:spLocks noChangeArrowheads="1"/>
          </p:cNvSpPr>
          <p:nvPr/>
        </p:nvSpPr>
        <p:spPr bwMode="auto">
          <a:xfrm>
            <a:off x="6915727" y="4148006"/>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07" name="Oval 33"/>
          <p:cNvSpPr>
            <a:spLocks noChangeArrowheads="1"/>
          </p:cNvSpPr>
          <p:nvPr/>
        </p:nvSpPr>
        <p:spPr bwMode="auto">
          <a:xfrm>
            <a:off x="7582477" y="5888483"/>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08" name="Oval 33"/>
          <p:cNvSpPr>
            <a:spLocks noChangeArrowheads="1"/>
          </p:cNvSpPr>
          <p:nvPr/>
        </p:nvSpPr>
        <p:spPr bwMode="auto">
          <a:xfrm>
            <a:off x="5883853" y="4554983"/>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09" name="Oval 33"/>
          <p:cNvSpPr>
            <a:spLocks noChangeArrowheads="1"/>
          </p:cNvSpPr>
          <p:nvPr/>
        </p:nvSpPr>
        <p:spPr bwMode="auto">
          <a:xfrm>
            <a:off x="5740977" y="4367370"/>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10" name="Oval 33"/>
          <p:cNvSpPr>
            <a:spLocks noChangeArrowheads="1"/>
          </p:cNvSpPr>
          <p:nvPr/>
        </p:nvSpPr>
        <p:spPr bwMode="auto">
          <a:xfrm>
            <a:off x="4416136" y="3862256"/>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11" name="Oval 33"/>
          <p:cNvSpPr>
            <a:spLocks noChangeArrowheads="1"/>
          </p:cNvSpPr>
          <p:nvPr/>
        </p:nvSpPr>
        <p:spPr bwMode="auto">
          <a:xfrm>
            <a:off x="4495512" y="3862256"/>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12" name="Oval 33"/>
          <p:cNvSpPr>
            <a:spLocks noChangeArrowheads="1"/>
          </p:cNvSpPr>
          <p:nvPr/>
        </p:nvSpPr>
        <p:spPr bwMode="auto">
          <a:xfrm>
            <a:off x="4489739" y="3925756"/>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13" name="Oval 33"/>
          <p:cNvSpPr>
            <a:spLocks noChangeArrowheads="1"/>
          </p:cNvSpPr>
          <p:nvPr/>
        </p:nvSpPr>
        <p:spPr bwMode="auto">
          <a:xfrm>
            <a:off x="4426239" y="3941631"/>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14" name="Oval 33"/>
          <p:cNvSpPr>
            <a:spLocks noChangeArrowheads="1"/>
          </p:cNvSpPr>
          <p:nvPr/>
        </p:nvSpPr>
        <p:spPr bwMode="auto">
          <a:xfrm>
            <a:off x="4470977" y="3983483"/>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15" name="Oval 33"/>
          <p:cNvSpPr>
            <a:spLocks noChangeArrowheads="1"/>
          </p:cNvSpPr>
          <p:nvPr/>
        </p:nvSpPr>
        <p:spPr bwMode="auto">
          <a:xfrm>
            <a:off x="4902489" y="3824733"/>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16" name="Oval 33"/>
          <p:cNvSpPr>
            <a:spLocks noChangeArrowheads="1"/>
          </p:cNvSpPr>
          <p:nvPr/>
        </p:nvSpPr>
        <p:spPr bwMode="auto">
          <a:xfrm>
            <a:off x="4724977" y="4126359"/>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17" name="Oval 33"/>
          <p:cNvSpPr>
            <a:spLocks noChangeArrowheads="1"/>
          </p:cNvSpPr>
          <p:nvPr/>
        </p:nvSpPr>
        <p:spPr bwMode="auto">
          <a:xfrm>
            <a:off x="4788477" y="4123472"/>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18" name="Oval 33"/>
          <p:cNvSpPr>
            <a:spLocks noChangeArrowheads="1"/>
          </p:cNvSpPr>
          <p:nvPr/>
        </p:nvSpPr>
        <p:spPr bwMode="auto">
          <a:xfrm>
            <a:off x="4847648" y="4123472"/>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19" name="Oval 33"/>
          <p:cNvSpPr>
            <a:spLocks noChangeArrowheads="1"/>
          </p:cNvSpPr>
          <p:nvPr/>
        </p:nvSpPr>
        <p:spPr bwMode="auto">
          <a:xfrm>
            <a:off x="4958773" y="4129245"/>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sp>
        <p:nvSpPr>
          <p:cNvPr id="120" name="Oval 33"/>
          <p:cNvSpPr>
            <a:spLocks noChangeArrowheads="1"/>
          </p:cNvSpPr>
          <p:nvPr/>
        </p:nvSpPr>
        <p:spPr bwMode="auto">
          <a:xfrm>
            <a:off x="5048250" y="4155222"/>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pic>
        <p:nvPicPr>
          <p:cNvPr id="121" name="Image 66" descr="Australia.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5452" y="3436519"/>
            <a:ext cx="624897" cy="609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 name="Image 67" descr="China.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62693" y="4967735"/>
            <a:ext cx="609023" cy="610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 name="Image 68" descr="Denmark.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62693" y="5469961"/>
            <a:ext cx="609023" cy="610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 name="Image 71" descr="European-Union.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174216" y="2860755"/>
            <a:ext cx="609023" cy="609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5" name="Image 72" descr="France.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71353" y="5972188"/>
            <a:ext cx="609023" cy="610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 name="Image 73" descr="Germany.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929443" y="5972188"/>
            <a:ext cx="609023" cy="610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7" name="Image 74" descr="Greece.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1587534" y="5972188"/>
            <a:ext cx="609023" cy="610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8" name="Image 75" descr="India.pn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2245592" y="5972188"/>
            <a:ext cx="610466" cy="610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9" name="Image 76" descr="Italy.png"/>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2903682" y="5972188"/>
            <a:ext cx="610466" cy="610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 name="Image 77" descr="Japan.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3561773" y="5972188"/>
            <a:ext cx="610466" cy="610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1" name="Image 78" descr="Netherlands.png"/>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4221342" y="5972188"/>
            <a:ext cx="609023" cy="610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 name="Image 79" descr="Pakistan.png"/>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4879428" y="5972188"/>
            <a:ext cx="609023" cy="610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 name="Image 80" descr="Norway.png"/>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5537523" y="5972188"/>
            <a:ext cx="609023" cy="610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4" name="Image 81" descr="Russia.png"/>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6195614" y="5972188"/>
            <a:ext cx="609023" cy="610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5" name="Image 82" descr="Spain.png"/>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6853705" y="5972188"/>
            <a:ext cx="609023" cy="610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6" name="Image 83" descr="Sweden.png"/>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7511796" y="5972188"/>
            <a:ext cx="610465" cy="610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7" name="Image 85" descr="United-States.png"/>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8158342" y="3948914"/>
            <a:ext cx="609023" cy="609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8" name="Image 86" descr="Turkey.png"/>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8158342" y="5467076"/>
            <a:ext cx="609023" cy="610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9" name="Image 87" descr="United-Kindom.png"/>
          <p:cNvPicPr>
            <a:picLocks noChangeAspect="1"/>
          </p:cNvPicPr>
          <p:nvPr/>
        </p:nvPicPr>
        <p:blipFill>
          <a:blip r:embed="rId22">
            <a:extLst>
              <a:ext uri="{28A0092B-C50C-407E-A947-70E740481C1C}">
                <a14:useLocalDpi xmlns:a14="http://schemas.microsoft.com/office/drawing/2010/main" val="0"/>
              </a:ext>
            </a:extLst>
          </a:blip>
          <a:srcRect/>
          <a:stretch>
            <a:fillRect/>
          </a:stretch>
        </p:blipFill>
        <p:spPr bwMode="auto">
          <a:xfrm>
            <a:off x="8158342" y="4456914"/>
            <a:ext cx="609023" cy="609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0" name="Image 88" descr="Ukraine.png"/>
          <p:cNvPicPr>
            <a:picLocks noChangeAspect="1"/>
          </p:cNvPicPr>
          <p:nvPr/>
        </p:nvPicPr>
        <p:blipFill>
          <a:blip r:embed="rId23">
            <a:extLst>
              <a:ext uri="{28A0092B-C50C-407E-A947-70E740481C1C}">
                <a14:useLocalDpi xmlns:a14="http://schemas.microsoft.com/office/drawing/2010/main" val="0"/>
              </a:ext>
            </a:extLst>
          </a:blip>
          <a:srcRect/>
          <a:stretch>
            <a:fillRect/>
          </a:stretch>
        </p:blipFill>
        <p:spPr bwMode="auto">
          <a:xfrm>
            <a:off x="8158342" y="4961966"/>
            <a:ext cx="609023" cy="609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1" name="Image 90" descr="Switzerland-apo.png"/>
          <p:cNvPicPr>
            <a:picLocks noChangeAspect="1"/>
          </p:cNvPicPr>
          <p:nvPr/>
        </p:nvPicPr>
        <p:blipFill>
          <a:blip r:embed="rId24">
            <a:extLst>
              <a:ext uri="{28A0092B-C50C-407E-A947-70E740481C1C}">
                <a14:useLocalDpi xmlns:a14="http://schemas.microsoft.com/office/drawing/2010/main" val="0"/>
              </a:ext>
            </a:extLst>
          </a:blip>
          <a:srcRect/>
          <a:stretch>
            <a:fillRect/>
          </a:stretch>
        </p:blipFill>
        <p:spPr bwMode="auto">
          <a:xfrm>
            <a:off x="8169887" y="5972188"/>
            <a:ext cx="610465" cy="610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2" name="ZoneTexte 91"/>
          <p:cNvSpPr txBox="1">
            <a:spLocks noChangeArrowheads="1"/>
          </p:cNvSpPr>
          <p:nvPr/>
        </p:nvSpPr>
        <p:spPr bwMode="auto">
          <a:xfrm>
            <a:off x="398318" y="2645722"/>
            <a:ext cx="83473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501650" eaLnBrk="0" hangingPunct="0">
              <a:defRPr sz="2000">
                <a:solidFill>
                  <a:schemeClr val="tx1"/>
                </a:solidFill>
                <a:latin typeface="Arial" pitchFamily="34" charset="0"/>
                <a:ea typeface="ＭＳ Ｐゴシック" pitchFamily="34" charset="-128"/>
              </a:defRPr>
            </a:lvl1pPr>
            <a:lvl2pPr marL="742950" indent="-285750" defTabSz="501650" eaLnBrk="0" hangingPunct="0">
              <a:defRPr sz="2000">
                <a:solidFill>
                  <a:schemeClr val="tx1"/>
                </a:solidFill>
                <a:latin typeface="Arial" pitchFamily="34" charset="0"/>
                <a:ea typeface="ＭＳ Ｐゴシック" pitchFamily="34" charset="-128"/>
              </a:defRPr>
            </a:lvl2pPr>
            <a:lvl3pPr marL="1143000" indent="-228600" defTabSz="501650" eaLnBrk="0" hangingPunct="0">
              <a:defRPr sz="2000">
                <a:solidFill>
                  <a:schemeClr val="tx1"/>
                </a:solidFill>
                <a:latin typeface="Arial" pitchFamily="34" charset="0"/>
                <a:ea typeface="ＭＳ Ｐゴシック" pitchFamily="34" charset="-128"/>
              </a:defRPr>
            </a:lvl3pPr>
            <a:lvl4pPr marL="1600200" indent="-228600" defTabSz="501650" eaLnBrk="0" hangingPunct="0">
              <a:defRPr sz="2000">
                <a:solidFill>
                  <a:schemeClr val="tx1"/>
                </a:solidFill>
                <a:latin typeface="Arial" pitchFamily="34" charset="0"/>
                <a:ea typeface="ＭＳ Ｐゴシック" pitchFamily="34" charset="-128"/>
              </a:defRPr>
            </a:lvl4pPr>
            <a:lvl5pPr marL="2057400" indent="-228600" defTabSz="501650" eaLnBrk="0" hangingPunct="0">
              <a:defRPr sz="2000">
                <a:solidFill>
                  <a:schemeClr val="tx1"/>
                </a:solidFill>
                <a:latin typeface="Arial" pitchFamily="34" charset="0"/>
                <a:ea typeface="ＭＳ Ｐゴシック" pitchFamily="34" charset="-128"/>
              </a:defRPr>
            </a:lvl5pPr>
            <a:lvl6pPr marL="2514600" indent="-228600" defTabSz="50165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defTabSz="50165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defTabSz="50165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defTabSz="50165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fontAlgn="base">
              <a:spcBef>
                <a:spcPct val="0"/>
              </a:spcBef>
              <a:spcAft>
                <a:spcPct val="0"/>
              </a:spcAft>
            </a:pPr>
            <a:r>
              <a:rPr lang="en-US" smtClean="0">
                <a:solidFill>
                  <a:srgbClr val="FFFFFF"/>
                </a:solidFill>
                <a:cs typeface="Arial" pitchFamily="34" charset="0"/>
              </a:rPr>
              <a:t>CLIC multi-lateral collaboration - 48 Institutes from 25 countries</a:t>
            </a:r>
          </a:p>
        </p:txBody>
      </p:sp>
      <p:pic>
        <p:nvPicPr>
          <p:cNvPr id="143" name="Image 89" descr="Cern.png"/>
          <p:cNvPicPr>
            <a:picLocks noChangeAspect="1"/>
          </p:cNvPicPr>
          <p:nvPr/>
        </p:nvPicPr>
        <p:blipFill>
          <a:blip r:embed="rId25">
            <a:extLst>
              <a:ext uri="{28A0092B-C50C-407E-A947-70E740481C1C}">
                <a14:useLocalDpi xmlns:a14="http://schemas.microsoft.com/office/drawing/2010/main" val="0"/>
              </a:ext>
            </a:extLst>
          </a:blip>
          <a:srcRect/>
          <a:stretch>
            <a:fillRect/>
          </a:stretch>
        </p:blipFill>
        <p:spPr bwMode="auto">
          <a:xfrm>
            <a:off x="261251" y="4456914"/>
            <a:ext cx="610465" cy="609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 name="Image 93" descr="Belarus.png"/>
          <p:cNvPicPr>
            <a:picLocks noChangeAspect="1"/>
          </p:cNvPicPr>
          <p:nvPr/>
        </p:nvPicPr>
        <p:blipFill>
          <a:blip r:embed="rId26">
            <a:extLst>
              <a:ext uri="{28A0092B-C50C-407E-A947-70E740481C1C}">
                <a14:useLocalDpi xmlns:a14="http://schemas.microsoft.com/office/drawing/2010/main" val="0"/>
              </a:ext>
            </a:extLst>
          </a:blip>
          <a:srcRect/>
          <a:stretch>
            <a:fillRect/>
          </a:stretch>
        </p:blipFill>
        <p:spPr bwMode="auto">
          <a:xfrm>
            <a:off x="255444" y="3947406"/>
            <a:ext cx="620568" cy="620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5" name="Oval 33"/>
          <p:cNvSpPr>
            <a:spLocks noChangeArrowheads="1"/>
          </p:cNvSpPr>
          <p:nvPr/>
        </p:nvSpPr>
        <p:spPr bwMode="auto">
          <a:xfrm>
            <a:off x="4814455" y="3736700"/>
            <a:ext cx="63500" cy="63500"/>
          </a:xfrm>
          <a:prstGeom prst="ellipse">
            <a:avLst/>
          </a:prstGeom>
          <a:solidFill>
            <a:srgbClr val="FF0000"/>
          </a:solidFill>
          <a:ln w="12700">
            <a:solidFill>
              <a:schemeClr val="bg1"/>
            </a:solidFill>
            <a:round/>
            <a:headEnd/>
            <a:tailEnd/>
          </a:ln>
        </p:spPr>
        <p:txBody>
          <a:bodyPr wrap="none" lIns="91364" tIns="45684" rIns="91364" bIns="45684" anchor="ctr"/>
          <a:lstStyle/>
          <a:p>
            <a:pPr defTabSz="455954" eaLnBrk="0" fontAlgn="base" hangingPunct="0">
              <a:spcBef>
                <a:spcPct val="0"/>
              </a:spcBef>
              <a:spcAft>
                <a:spcPct val="0"/>
              </a:spcAft>
            </a:pPr>
            <a:endParaRPr lang="en-US" sz="2400">
              <a:solidFill>
                <a:srgbClr val="000000"/>
              </a:solidFill>
              <a:ea typeface="ＭＳ Ｐゴシック" pitchFamily="34" charset="-128"/>
            </a:endParaRPr>
          </a:p>
        </p:txBody>
      </p:sp>
      <p:pic>
        <p:nvPicPr>
          <p:cNvPr id="146" name="Picture 2"/>
          <p:cNvPicPr>
            <a:picLocks noChangeAspect="1"/>
          </p:cNvPicPr>
          <p:nvPr/>
        </p:nvPicPr>
        <p:blipFill>
          <a:blip r:embed="rId27">
            <a:extLst>
              <a:ext uri="{28A0092B-C50C-407E-A947-70E740481C1C}">
                <a14:useLocalDpi xmlns:a14="http://schemas.microsoft.com/office/drawing/2010/main" val="0"/>
              </a:ext>
            </a:extLst>
          </a:blip>
          <a:srcRect/>
          <a:stretch>
            <a:fillRect/>
          </a:stretch>
        </p:blipFill>
        <p:spPr bwMode="auto">
          <a:xfrm>
            <a:off x="251114" y="2922811"/>
            <a:ext cx="620568"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7" name="Picture 3"/>
          <p:cNvPicPr>
            <a:picLocks noChangeAspect="1"/>
          </p:cNvPicPr>
          <p:nvPr/>
        </p:nvPicPr>
        <p:blipFill>
          <a:blip r:embed="rId28">
            <a:extLst>
              <a:ext uri="{28A0092B-C50C-407E-A947-70E740481C1C}">
                <a14:useLocalDpi xmlns:a14="http://schemas.microsoft.com/office/drawing/2010/main" val="0"/>
              </a:ext>
            </a:extLst>
          </a:blip>
          <a:srcRect/>
          <a:stretch>
            <a:fillRect/>
          </a:stretch>
        </p:blipFill>
        <p:spPr bwMode="auto">
          <a:xfrm>
            <a:off x="8174184" y="3478373"/>
            <a:ext cx="593148" cy="425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59752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4866" y="406228"/>
            <a:ext cx="7488832" cy="461665"/>
          </a:xfrm>
          <a:prstGeom prst="rect">
            <a:avLst/>
          </a:prstGeom>
          <a:noFill/>
        </p:spPr>
        <p:txBody>
          <a:bodyPr wrap="square" rtlCol="0">
            <a:spAutoFit/>
          </a:bodyPr>
          <a:lstStyle/>
          <a:p>
            <a:pPr algn="ctr"/>
            <a:r>
              <a:rPr lang="en-GB" sz="2400" dirty="0" smtClean="0">
                <a:solidFill>
                  <a:prstClr val="black"/>
                </a:solidFill>
              </a:rPr>
              <a:t>Evolution of machining capability</a:t>
            </a:r>
          </a:p>
        </p:txBody>
      </p:sp>
      <p:sp>
        <p:nvSpPr>
          <p:cNvPr id="6" name="Chevron 5"/>
          <p:cNvSpPr/>
          <p:nvPr/>
        </p:nvSpPr>
        <p:spPr>
          <a:xfrm>
            <a:off x="251520" y="1288982"/>
            <a:ext cx="2160000" cy="216024"/>
          </a:xfrm>
          <a:prstGeom prst="chevron">
            <a:avLst/>
          </a:prstGeom>
          <a:solidFill>
            <a:schemeClr val="accent1"/>
          </a:solidFill>
          <a:ln>
            <a:solidFill>
              <a:schemeClr val="accent1"/>
            </a:solidFill>
          </a:ln>
          <a:scene3d>
            <a:camera prst="orthographicFront"/>
            <a:lightRig rig="threePt" dir="t"/>
          </a:scene3d>
          <a:sp3d prstMaterial="metal">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prstClr val="white"/>
                </a:solidFill>
              </a:rPr>
              <a:t>Up to the 1980’s</a:t>
            </a:r>
            <a:endParaRPr lang="nl-NL" sz="1400" b="1" dirty="0">
              <a:solidFill>
                <a:prstClr val="white"/>
              </a:solidFill>
            </a:endParaRPr>
          </a:p>
        </p:txBody>
      </p:sp>
      <p:sp>
        <p:nvSpPr>
          <p:cNvPr id="13" name="Chevron 12"/>
          <p:cNvSpPr/>
          <p:nvPr/>
        </p:nvSpPr>
        <p:spPr>
          <a:xfrm>
            <a:off x="2483768" y="1288982"/>
            <a:ext cx="2160000" cy="216024"/>
          </a:xfrm>
          <a:prstGeom prst="chevron">
            <a:avLst/>
          </a:prstGeom>
          <a:ln>
            <a:solidFill>
              <a:schemeClr val="accent1"/>
            </a:solidFill>
          </a:ln>
          <a:scene3d>
            <a:camera prst="orthographicFront"/>
            <a:lightRig rig="threePt" dir="t"/>
          </a:scene3d>
          <a:sp3d prstMaterial="metal">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prstClr val="white"/>
                </a:solidFill>
              </a:rPr>
              <a:t>1980’s - 1990’s</a:t>
            </a:r>
            <a:endParaRPr lang="nl-NL" sz="1600" b="1" dirty="0">
              <a:solidFill>
                <a:prstClr val="white"/>
              </a:solidFill>
            </a:endParaRPr>
          </a:p>
        </p:txBody>
      </p:sp>
      <p:sp>
        <p:nvSpPr>
          <p:cNvPr id="14" name="Chevron 13"/>
          <p:cNvSpPr/>
          <p:nvPr/>
        </p:nvSpPr>
        <p:spPr>
          <a:xfrm>
            <a:off x="4644008" y="1288982"/>
            <a:ext cx="2160000" cy="216024"/>
          </a:xfrm>
          <a:prstGeom prst="chevron">
            <a:avLst/>
          </a:prstGeom>
          <a:ln>
            <a:solidFill>
              <a:schemeClr val="accent1"/>
            </a:solidFill>
          </a:ln>
          <a:scene3d>
            <a:camera prst="orthographicFront"/>
            <a:lightRig rig="threePt" dir="t"/>
          </a:scene3d>
          <a:sp3d prstMaterial="metal">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prstClr val="white"/>
                </a:solidFill>
              </a:rPr>
              <a:t>2000’s - 2010’s</a:t>
            </a:r>
            <a:endParaRPr lang="nl-NL" sz="1600" b="1" dirty="0">
              <a:solidFill>
                <a:prstClr val="white"/>
              </a:solidFill>
            </a:endParaRPr>
          </a:p>
        </p:txBody>
      </p:sp>
      <p:sp>
        <p:nvSpPr>
          <p:cNvPr id="21" name="TextBox 20"/>
          <p:cNvSpPr txBox="1"/>
          <p:nvPr/>
        </p:nvSpPr>
        <p:spPr>
          <a:xfrm>
            <a:off x="4788024" y="1527179"/>
            <a:ext cx="2040066" cy="461665"/>
          </a:xfrm>
          <a:prstGeom prst="rect">
            <a:avLst/>
          </a:prstGeom>
          <a:noFill/>
        </p:spPr>
        <p:txBody>
          <a:bodyPr wrap="square" rtlCol="0">
            <a:spAutoFit/>
          </a:bodyPr>
          <a:lstStyle/>
          <a:p>
            <a:pPr marL="88900" indent="-88900">
              <a:buFont typeface="Arial" pitchFamily="34" charset="0"/>
              <a:buChar char="•"/>
            </a:pPr>
            <a:r>
              <a:rPr lang="en-US" sz="1200" i="1" dirty="0" smtClean="0">
                <a:solidFill>
                  <a:prstClr val="black"/>
                </a:solidFill>
              </a:rPr>
              <a:t>Larger machines</a:t>
            </a:r>
          </a:p>
          <a:p>
            <a:pPr marL="88900" indent="-88900">
              <a:buFont typeface="Arial" pitchFamily="34" charset="0"/>
              <a:buChar char="•"/>
            </a:pPr>
            <a:r>
              <a:rPr lang="en-US" sz="1200" i="1" dirty="0" smtClean="0">
                <a:solidFill>
                  <a:prstClr val="black"/>
                </a:solidFill>
              </a:rPr>
              <a:t>Multiple axis ( X/Y/Z and C)</a:t>
            </a:r>
          </a:p>
        </p:txBody>
      </p:sp>
      <p:sp>
        <p:nvSpPr>
          <p:cNvPr id="23" name="Chevron 22"/>
          <p:cNvSpPr/>
          <p:nvPr/>
        </p:nvSpPr>
        <p:spPr>
          <a:xfrm>
            <a:off x="6804248" y="1288982"/>
            <a:ext cx="2160000" cy="216024"/>
          </a:xfrm>
          <a:prstGeom prst="chevron">
            <a:avLst/>
          </a:prstGeom>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prstClr val="white"/>
                </a:solidFill>
              </a:rPr>
              <a:t>Future ?</a:t>
            </a:r>
            <a:endParaRPr lang="nl-NL" sz="1400" b="1" dirty="0">
              <a:solidFill>
                <a:prstClr val="white"/>
              </a:solidFill>
            </a:endParaRPr>
          </a:p>
        </p:txBody>
      </p:sp>
      <p:sp>
        <p:nvSpPr>
          <p:cNvPr id="28" name="TextBox 27"/>
          <p:cNvSpPr txBox="1"/>
          <p:nvPr/>
        </p:nvSpPr>
        <p:spPr>
          <a:xfrm>
            <a:off x="6948264" y="1527179"/>
            <a:ext cx="1944216" cy="461665"/>
          </a:xfrm>
          <a:prstGeom prst="rect">
            <a:avLst/>
          </a:prstGeom>
          <a:noFill/>
        </p:spPr>
        <p:txBody>
          <a:bodyPr wrap="square" rtlCol="0">
            <a:spAutoFit/>
          </a:bodyPr>
          <a:lstStyle/>
          <a:p>
            <a:pPr marL="88900" indent="-88900">
              <a:buFont typeface="Arial" pitchFamily="34" charset="0"/>
              <a:buChar char="•"/>
            </a:pPr>
            <a:r>
              <a:rPr lang="en-US" sz="1200" i="1" dirty="0" smtClean="0">
                <a:solidFill>
                  <a:prstClr val="black"/>
                </a:solidFill>
              </a:rPr>
              <a:t>Intelligent machines ?</a:t>
            </a:r>
          </a:p>
          <a:p>
            <a:pPr marL="0" lvl="1" indent="84138">
              <a:buFont typeface="Arial" pitchFamily="34" charset="0"/>
              <a:buChar char="•"/>
            </a:pPr>
            <a:r>
              <a:rPr lang="en-US" sz="1200" i="1" dirty="0" smtClean="0">
                <a:solidFill>
                  <a:prstClr val="black"/>
                </a:solidFill>
              </a:rPr>
              <a:t>Robotisation ?</a:t>
            </a:r>
          </a:p>
        </p:txBody>
      </p:sp>
      <p:pic>
        <p:nvPicPr>
          <p:cNvPr id="140295" name="Picture 7" descr="S:\ctc_upm\prebew\Foto's\DigitalFotoHenkPepers\DivOpBew\MVC-217F.JPG"/>
          <p:cNvPicPr>
            <a:picLocks noChangeAspect="1" noChangeArrowheads="1"/>
          </p:cNvPicPr>
          <p:nvPr/>
        </p:nvPicPr>
        <p:blipFill>
          <a:blip r:embed="rId2" cstate="print"/>
          <a:srcRect/>
          <a:stretch>
            <a:fillRect/>
          </a:stretch>
        </p:blipFill>
        <p:spPr bwMode="auto">
          <a:xfrm>
            <a:off x="539552" y="4837724"/>
            <a:ext cx="1620000" cy="1215000"/>
          </a:xfrm>
          <a:prstGeom prst="rect">
            <a:avLst/>
          </a:prstGeom>
          <a:noFill/>
        </p:spPr>
      </p:pic>
      <p:sp>
        <p:nvSpPr>
          <p:cNvPr id="37" name="TextBox 36"/>
          <p:cNvSpPr txBox="1"/>
          <p:nvPr/>
        </p:nvSpPr>
        <p:spPr>
          <a:xfrm>
            <a:off x="6876256" y="4149180"/>
            <a:ext cx="1944216" cy="461665"/>
          </a:xfrm>
          <a:prstGeom prst="rect">
            <a:avLst/>
          </a:prstGeom>
          <a:noFill/>
        </p:spPr>
        <p:txBody>
          <a:bodyPr wrap="square" rtlCol="0">
            <a:spAutoFit/>
          </a:bodyPr>
          <a:lstStyle/>
          <a:p>
            <a:pPr marL="88900" indent="-88900">
              <a:buFont typeface="Arial" pitchFamily="34" charset="0"/>
              <a:buChar char="•"/>
            </a:pPr>
            <a:r>
              <a:rPr lang="en-US" sz="1200" i="1" dirty="0" smtClean="0">
                <a:solidFill>
                  <a:prstClr val="black"/>
                </a:solidFill>
              </a:rPr>
              <a:t>Pallet machining?</a:t>
            </a:r>
          </a:p>
          <a:p>
            <a:pPr marL="0" lvl="1" indent="84138">
              <a:buFont typeface="Arial" pitchFamily="34" charset="0"/>
              <a:buChar char="•"/>
            </a:pPr>
            <a:r>
              <a:rPr lang="en-US" sz="1200" i="1" dirty="0" smtClean="0">
                <a:solidFill>
                  <a:prstClr val="black"/>
                </a:solidFill>
              </a:rPr>
              <a:t>Robotisation ?</a:t>
            </a:r>
          </a:p>
        </p:txBody>
      </p:sp>
      <p:pic>
        <p:nvPicPr>
          <p:cNvPr id="38" name="Picture 4" descr="C:\_Cern\test\Meervoudig\DSCF3086 (Small).JPG"/>
          <p:cNvPicPr>
            <a:picLocks noChangeAspect="1" noChangeArrowheads="1"/>
          </p:cNvPicPr>
          <p:nvPr/>
        </p:nvPicPr>
        <p:blipFill>
          <a:blip r:embed="rId3" cstate="print"/>
          <a:srcRect/>
          <a:stretch>
            <a:fillRect/>
          </a:stretch>
        </p:blipFill>
        <p:spPr bwMode="auto">
          <a:xfrm>
            <a:off x="7020272" y="4837724"/>
            <a:ext cx="1620000" cy="1215000"/>
          </a:xfrm>
          <a:prstGeom prst="rect">
            <a:avLst/>
          </a:prstGeom>
          <a:noFill/>
        </p:spPr>
      </p:pic>
      <p:pic>
        <p:nvPicPr>
          <p:cNvPr id="9" name="Picture 2"/>
          <p:cNvPicPr>
            <a:picLocks noChangeAspect="1" noChangeArrowheads="1"/>
          </p:cNvPicPr>
          <p:nvPr/>
        </p:nvPicPr>
        <p:blipFill>
          <a:blip r:embed="rId4" cstate="print"/>
          <a:srcRect/>
          <a:stretch>
            <a:fillRect/>
          </a:stretch>
        </p:blipFill>
        <p:spPr bwMode="auto">
          <a:xfrm>
            <a:off x="6948264" y="1988940"/>
            <a:ext cx="1800000" cy="1534337"/>
          </a:xfrm>
          <a:prstGeom prst="rect">
            <a:avLst/>
          </a:prstGeom>
          <a:noFill/>
          <a:ln w="9525">
            <a:noFill/>
            <a:miter lim="800000"/>
            <a:headEnd/>
            <a:tailEnd/>
          </a:ln>
          <a:effectLst/>
        </p:spPr>
      </p:pic>
      <p:sp>
        <p:nvSpPr>
          <p:cNvPr id="39" name="TextBox 38"/>
          <p:cNvSpPr txBox="1"/>
          <p:nvPr/>
        </p:nvSpPr>
        <p:spPr>
          <a:xfrm>
            <a:off x="539554" y="1527179"/>
            <a:ext cx="1656184" cy="646331"/>
          </a:xfrm>
          <a:prstGeom prst="rect">
            <a:avLst/>
          </a:prstGeom>
          <a:noFill/>
        </p:spPr>
        <p:txBody>
          <a:bodyPr wrap="square" rtlCol="0">
            <a:spAutoFit/>
          </a:bodyPr>
          <a:lstStyle/>
          <a:p>
            <a:pPr algn="ctr"/>
            <a:r>
              <a:rPr lang="en-US" sz="1200" dirty="0" smtClean="0">
                <a:solidFill>
                  <a:prstClr val="black"/>
                </a:solidFill>
              </a:rPr>
              <a:t>First machines at research institutes and universities</a:t>
            </a:r>
          </a:p>
        </p:txBody>
      </p:sp>
      <p:sp>
        <p:nvSpPr>
          <p:cNvPr id="40" name="TextBox 39"/>
          <p:cNvSpPr txBox="1"/>
          <p:nvPr/>
        </p:nvSpPr>
        <p:spPr>
          <a:xfrm>
            <a:off x="2699793" y="1527179"/>
            <a:ext cx="1679114" cy="646331"/>
          </a:xfrm>
          <a:prstGeom prst="rect">
            <a:avLst/>
          </a:prstGeom>
          <a:noFill/>
        </p:spPr>
        <p:txBody>
          <a:bodyPr wrap="none" rtlCol="0">
            <a:spAutoFit/>
          </a:bodyPr>
          <a:lstStyle/>
          <a:p>
            <a:r>
              <a:rPr lang="en-US" sz="1200" dirty="0" smtClean="0">
                <a:solidFill>
                  <a:prstClr val="black"/>
                </a:solidFill>
              </a:rPr>
              <a:t>Start of industrialization</a:t>
            </a:r>
          </a:p>
          <a:p>
            <a:pPr>
              <a:buFont typeface="Arial" pitchFamily="34" charset="0"/>
              <a:buChar char="•"/>
            </a:pPr>
            <a:r>
              <a:rPr lang="en-US" sz="1200" dirty="0" smtClean="0">
                <a:solidFill>
                  <a:prstClr val="black"/>
                </a:solidFill>
              </a:rPr>
              <a:t> </a:t>
            </a:r>
            <a:r>
              <a:rPr lang="en-US" sz="1200" i="1" dirty="0" smtClean="0">
                <a:solidFill>
                  <a:prstClr val="black"/>
                </a:solidFill>
              </a:rPr>
              <a:t>Optical recording</a:t>
            </a:r>
          </a:p>
          <a:p>
            <a:pPr>
              <a:buFont typeface="Arial" pitchFamily="34" charset="0"/>
              <a:buChar char="•"/>
            </a:pPr>
            <a:r>
              <a:rPr lang="en-US" sz="1200" i="1" dirty="0" smtClean="0">
                <a:solidFill>
                  <a:prstClr val="black"/>
                </a:solidFill>
              </a:rPr>
              <a:t> contact lenses</a:t>
            </a:r>
            <a:endParaRPr lang="nl-NL" sz="1200" i="1" dirty="0">
              <a:solidFill>
                <a:prstClr val="black"/>
              </a:solidFill>
            </a:endParaRPr>
          </a:p>
        </p:txBody>
      </p:sp>
      <p:sp>
        <p:nvSpPr>
          <p:cNvPr id="41" name="Chevron 40"/>
          <p:cNvSpPr/>
          <p:nvPr/>
        </p:nvSpPr>
        <p:spPr>
          <a:xfrm>
            <a:off x="251522" y="1000950"/>
            <a:ext cx="8712968" cy="216024"/>
          </a:xfrm>
          <a:prstGeom prst="chevron">
            <a:avLst/>
          </a:prstGeom>
          <a:noFill/>
          <a:ln w="127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4F81BD"/>
                </a:solidFill>
              </a:rPr>
              <a:t>Single point diamond turning</a:t>
            </a:r>
            <a:endParaRPr lang="nl-NL" sz="1400" b="1" dirty="0">
              <a:solidFill>
                <a:srgbClr val="4F81BD"/>
              </a:solidFill>
            </a:endParaRPr>
          </a:p>
        </p:txBody>
      </p:sp>
      <p:sp>
        <p:nvSpPr>
          <p:cNvPr id="49" name="Chevron 48"/>
          <p:cNvSpPr/>
          <p:nvPr/>
        </p:nvSpPr>
        <p:spPr>
          <a:xfrm>
            <a:off x="251520" y="3903439"/>
            <a:ext cx="2160000" cy="216024"/>
          </a:xfrm>
          <a:prstGeom prst="chevron">
            <a:avLst/>
          </a:prstGeom>
          <a:solidFill>
            <a:schemeClr val="accent1"/>
          </a:solidFill>
          <a:ln>
            <a:solidFill>
              <a:schemeClr val="accent1"/>
            </a:solidFill>
          </a:ln>
          <a:scene3d>
            <a:camera prst="orthographicFront"/>
            <a:lightRig rig="threePt" dir="t"/>
          </a:scene3d>
          <a:sp3d prstMaterial="metal">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prstClr val="white"/>
                </a:solidFill>
              </a:rPr>
              <a:t>Up to the 1990’s</a:t>
            </a:r>
            <a:endParaRPr lang="nl-NL" sz="1400" b="1" dirty="0">
              <a:solidFill>
                <a:prstClr val="white"/>
              </a:solidFill>
            </a:endParaRPr>
          </a:p>
        </p:txBody>
      </p:sp>
      <p:sp>
        <p:nvSpPr>
          <p:cNvPr id="50" name="Chevron 49"/>
          <p:cNvSpPr/>
          <p:nvPr/>
        </p:nvSpPr>
        <p:spPr>
          <a:xfrm>
            <a:off x="2483768" y="3903439"/>
            <a:ext cx="2160000" cy="216024"/>
          </a:xfrm>
          <a:prstGeom prst="chevron">
            <a:avLst/>
          </a:prstGeom>
          <a:ln>
            <a:solidFill>
              <a:schemeClr val="accent1"/>
            </a:solidFill>
          </a:ln>
          <a:scene3d>
            <a:camera prst="orthographicFront"/>
            <a:lightRig rig="threePt" dir="t"/>
          </a:scene3d>
          <a:sp3d prstMaterial="metal">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prstClr val="white"/>
                </a:solidFill>
              </a:rPr>
              <a:t>1990’s - 2000’s</a:t>
            </a:r>
            <a:endParaRPr lang="nl-NL" sz="1600" b="1" dirty="0">
              <a:solidFill>
                <a:prstClr val="white"/>
              </a:solidFill>
            </a:endParaRPr>
          </a:p>
        </p:txBody>
      </p:sp>
      <p:sp>
        <p:nvSpPr>
          <p:cNvPr id="51" name="Chevron 50"/>
          <p:cNvSpPr/>
          <p:nvPr/>
        </p:nvSpPr>
        <p:spPr>
          <a:xfrm>
            <a:off x="4644008" y="3903439"/>
            <a:ext cx="2160000" cy="216024"/>
          </a:xfrm>
          <a:prstGeom prst="chevron">
            <a:avLst/>
          </a:prstGeom>
          <a:ln>
            <a:solidFill>
              <a:schemeClr val="accent1"/>
            </a:solidFill>
          </a:ln>
          <a:scene3d>
            <a:camera prst="orthographicFront"/>
            <a:lightRig rig="threePt" dir="t"/>
          </a:scene3d>
          <a:sp3d prstMaterial="metal">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prstClr val="white"/>
                </a:solidFill>
              </a:rPr>
              <a:t>2010’s</a:t>
            </a:r>
            <a:endParaRPr lang="nl-NL" sz="1600" b="1" dirty="0">
              <a:solidFill>
                <a:prstClr val="white"/>
              </a:solidFill>
            </a:endParaRPr>
          </a:p>
        </p:txBody>
      </p:sp>
      <p:sp>
        <p:nvSpPr>
          <p:cNvPr id="53" name="Chevron 52"/>
          <p:cNvSpPr/>
          <p:nvPr/>
        </p:nvSpPr>
        <p:spPr>
          <a:xfrm>
            <a:off x="6804248" y="3903439"/>
            <a:ext cx="2160000" cy="216024"/>
          </a:xfrm>
          <a:prstGeom prst="chevron">
            <a:avLst/>
          </a:prstGeom>
          <a:ln>
            <a:solidFill>
              <a:schemeClr val="accent1"/>
            </a:solidFill>
          </a:ln>
          <a:scene3d>
            <a:camera prst="orthographicFront"/>
            <a:lightRig rig="threePt" dir="t"/>
          </a:scene3d>
          <a:sp3d prstMaterial="metal">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prstClr val="white"/>
                </a:solidFill>
              </a:rPr>
              <a:t>Future ?</a:t>
            </a:r>
            <a:endParaRPr lang="nl-NL" sz="1400" b="1" dirty="0">
              <a:solidFill>
                <a:prstClr val="white"/>
              </a:solidFill>
            </a:endParaRPr>
          </a:p>
        </p:txBody>
      </p:sp>
      <p:sp>
        <p:nvSpPr>
          <p:cNvPr id="57" name="Chevron 56"/>
          <p:cNvSpPr/>
          <p:nvPr/>
        </p:nvSpPr>
        <p:spPr>
          <a:xfrm>
            <a:off x="251522" y="3615407"/>
            <a:ext cx="8712968" cy="216024"/>
          </a:xfrm>
          <a:prstGeom prst="chevron">
            <a:avLst/>
          </a:prstGeom>
          <a:noFill/>
          <a:ln w="127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4F81BD"/>
                </a:solidFill>
              </a:rPr>
              <a:t>Ultra precision diamond milling </a:t>
            </a:r>
            <a:r>
              <a:rPr lang="en-US" sz="1200" b="1" i="1" dirty="0" smtClean="0">
                <a:solidFill>
                  <a:srgbClr val="4F81BD"/>
                </a:solidFill>
              </a:rPr>
              <a:t>(lagging more than a decade behind on turning)</a:t>
            </a:r>
            <a:endParaRPr lang="nl-NL" sz="1400" b="1" i="1" dirty="0">
              <a:solidFill>
                <a:srgbClr val="4F81BD"/>
              </a:solidFill>
            </a:endParaRPr>
          </a:p>
        </p:txBody>
      </p:sp>
      <p:sp>
        <p:nvSpPr>
          <p:cNvPr id="58" name="TextBox 57"/>
          <p:cNvSpPr txBox="1"/>
          <p:nvPr/>
        </p:nvSpPr>
        <p:spPr>
          <a:xfrm>
            <a:off x="539552" y="4149180"/>
            <a:ext cx="1611980" cy="830997"/>
          </a:xfrm>
          <a:prstGeom prst="rect">
            <a:avLst/>
          </a:prstGeom>
          <a:noFill/>
        </p:spPr>
        <p:txBody>
          <a:bodyPr wrap="none" rtlCol="0">
            <a:spAutoFit/>
          </a:bodyPr>
          <a:lstStyle/>
          <a:p>
            <a:r>
              <a:rPr lang="en-US" sz="1200" dirty="0" smtClean="0">
                <a:solidFill>
                  <a:prstClr val="black"/>
                </a:solidFill>
              </a:rPr>
              <a:t>Limited to fly cutting</a:t>
            </a:r>
          </a:p>
          <a:p>
            <a:pPr>
              <a:buFont typeface="Arial" pitchFamily="34" charset="0"/>
              <a:buChar char="•"/>
            </a:pPr>
            <a:r>
              <a:rPr lang="en-US" sz="1200" dirty="0" smtClean="0">
                <a:solidFill>
                  <a:prstClr val="black"/>
                </a:solidFill>
              </a:rPr>
              <a:t> </a:t>
            </a:r>
            <a:r>
              <a:rPr lang="en-US" sz="1200" i="1" dirty="0" smtClean="0">
                <a:solidFill>
                  <a:prstClr val="black"/>
                </a:solidFill>
              </a:rPr>
              <a:t>mirror optics</a:t>
            </a:r>
          </a:p>
          <a:p>
            <a:pPr>
              <a:buFont typeface="Arial" pitchFamily="34" charset="0"/>
              <a:buChar char="•"/>
            </a:pPr>
            <a:r>
              <a:rPr lang="en-US" sz="1200" i="1" dirty="0" smtClean="0">
                <a:solidFill>
                  <a:prstClr val="black"/>
                </a:solidFill>
              </a:rPr>
              <a:t> Laser scanner mirrors</a:t>
            </a:r>
          </a:p>
          <a:p>
            <a:pPr>
              <a:buFont typeface="Arial" pitchFamily="34" charset="0"/>
              <a:buChar char="•"/>
            </a:pPr>
            <a:endParaRPr lang="nl-NL" sz="1200" dirty="0">
              <a:solidFill>
                <a:prstClr val="black"/>
              </a:solidFill>
            </a:endParaRPr>
          </a:p>
        </p:txBody>
      </p:sp>
      <p:sp>
        <p:nvSpPr>
          <p:cNvPr id="59" name="TextBox 58"/>
          <p:cNvSpPr txBox="1"/>
          <p:nvPr/>
        </p:nvSpPr>
        <p:spPr>
          <a:xfrm>
            <a:off x="4788076" y="4149180"/>
            <a:ext cx="1774525" cy="646331"/>
          </a:xfrm>
          <a:prstGeom prst="rect">
            <a:avLst/>
          </a:prstGeom>
          <a:noFill/>
        </p:spPr>
        <p:txBody>
          <a:bodyPr wrap="none" rtlCol="0">
            <a:spAutoFit/>
          </a:bodyPr>
          <a:lstStyle/>
          <a:p>
            <a:r>
              <a:rPr lang="en-US" sz="1200" dirty="0" smtClean="0">
                <a:solidFill>
                  <a:prstClr val="black"/>
                </a:solidFill>
              </a:rPr>
              <a:t>First proto type machines</a:t>
            </a:r>
          </a:p>
          <a:p>
            <a:pPr>
              <a:buFont typeface="Arial" pitchFamily="34" charset="0"/>
              <a:buChar char="•"/>
            </a:pPr>
            <a:r>
              <a:rPr lang="en-US" sz="1200" dirty="0" smtClean="0">
                <a:solidFill>
                  <a:prstClr val="black"/>
                </a:solidFill>
              </a:rPr>
              <a:t> </a:t>
            </a:r>
            <a:r>
              <a:rPr lang="en-US" sz="1200" i="1" dirty="0" smtClean="0">
                <a:solidFill>
                  <a:prstClr val="black"/>
                </a:solidFill>
              </a:rPr>
              <a:t>Micro fluidics</a:t>
            </a:r>
          </a:p>
          <a:p>
            <a:pPr>
              <a:buFont typeface="Arial" pitchFamily="34" charset="0"/>
              <a:buChar char="•"/>
            </a:pPr>
            <a:r>
              <a:rPr lang="en-US" sz="1200" i="1" dirty="0" smtClean="0">
                <a:solidFill>
                  <a:prstClr val="black"/>
                </a:solidFill>
              </a:rPr>
              <a:t> Accelerator parts</a:t>
            </a:r>
            <a:endParaRPr lang="nl-NL" sz="1200" i="1" dirty="0">
              <a:solidFill>
                <a:prstClr val="black"/>
              </a:solidFill>
            </a:endParaRPr>
          </a:p>
        </p:txBody>
      </p:sp>
      <p:pic>
        <p:nvPicPr>
          <p:cNvPr id="141315" name="Picture 3"/>
          <p:cNvPicPr>
            <a:picLocks noChangeAspect="1" noChangeArrowheads="1"/>
          </p:cNvPicPr>
          <p:nvPr/>
        </p:nvPicPr>
        <p:blipFill>
          <a:blip r:embed="rId5" cstate="print"/>
          <a:srcRect/>
          <a:stretch>
            <a:fillRect/>
          </a:stretch>
        </p:blipFill>
        <p:spPr bwMode="auto">
          <a:xfrm>
            <a:off x="539552" y="2101333"/>
            <a:ext cx="1800000" cy="1309551"/>
          </a:xfrm>
          <a:prstGeom prst="rect">
            <a:avLst/>
          </a:prstGeom>
          <a:noFill/>
          <a:ln w="9525">
            <a:noFill/>
            <a:miter lim="800000"/>
            <a:headEnd/>
            <a:tailEnd/>
          </a:ln>
        </p:spPr>
      </p:pic>
      <p:pic>
        <p:nvPicPr>
          <p:cNvPr id="60" name="Picture 2" descr="C:\backup pc werk\VDL ETG intranet\CTC\CTC_Departments\UPT&amp;Metrology\submicron\equipment\images\esdo.gif"/>
          <p:cNvPicPr>
            <a:picLocks noChangeAspect="1" noChangeArrowheads="1"/>
          </p:cNvPicPr>
          <p:nvPr/>
        </p:nvPicPr>
        <p:blipFill>
          <a:blip r:embed="rId6" cstate="print"/>
          <a:srcRect/>
          <a:stretch>
            <a:fillRect/>
          </a:stretch>
        </p:blipFill>
        <p:spPr bwMode="auto">
          <a:xfrm>
            <a:off x="2771800" y="2148508"/>
            <a:ext cx="1620000" cy="1215000"/>
          </a:xfrm>
          <a:prstGeom prst="rect">
            <a:avLst/>
          </a:prstGeom>
          <a:noFill/>
        </p:spPr>
      </p:pic>
      <p:pic>
        <p:nvPicPr>
          <p:cNvPr id="141317" name="Picture 5" descr="http://www.dac-intl.com/wp-content/uploads/2X-ALM.06-09.small_.jpg"/>
          <p:cNvPicPr>
            <a:picLocks noChangeAspect="1" noChangeArrowheads="1"/>
          </p:cNvPicPr>
          <p:nvPr/>
        </p:nvPicPr>
        <p:blipFill>
          <a:blip r:embed="rId7" cstate="print"/>
          <a:srcRect/>
          <a:stretch>
            <a:fillRect/>
          </a:stretch>
        </p:blipFill>
        <p:spPr bwMode="auto">
          <a:xfrm>
            <a:off x="2843858" y="4581128"/>
            <a:ext cx="1381995" cy="1728192"/>
          </a:xfrm>
          <a:prstGeom prst="rect">
            <a:avLst/>
          </a:prstGeom>
          <a:noFill/>
        </p:spPr>
      </p:pic>
      <p:sp>
        <p:nvSpPr>
          <p:cNvPr id="56" name="TextBox 55"/>
          <p:cNvSpPr txBox="1"/>
          <p:nvPr/>
        </p:nvSpPr>
        <p:spPr>
          <a:xfrm>
            <a:off x="2699792" y="4141732"/>
            <a:ext cx="1866408" cy="646331"/>
          </a:xfrm>
          <a:prstGeom prst="rect">
            <a:avLst/>
          </a:prstGeom>
          <a:noFill/>
        </p:spPr>
        <p:txBody>
          <a:bodyPr wrap="none" rtlCol="0">
            <a:spAutoFit/>
          </a:bodyPr>
          <a:lstStyle/>
          <a:p>
            <a:r>
              <a:rPr lang="en-US" sz="1200" dirty="0" smtClean="0">
                <a:solidFill>
                  <a:prstClr val="black"/>
                </a:solidFill>
              </a:rPr>
              <a:t>Milling as add-on on lathes</a:t>
            </a:r>
          </a:p>
          <a:p>
            <a:pPr>
              <a:buFont typeface="Arial" pitchFamily="34" charset="0"/>
              <a:buChar char="•"/>
            </a:pPr>
            <a:r>
              <a:rPr lang="en-US" sz="1200" dirty="0" smtClean="0">
                <a:solidFill>
                  <a:prstClr val="black"/>
                </a:solidFill>
              </a:rPr>
              <a:t> </a:t>
            </a:r>
            <a:r>
              <a:rPr lang="en-US" sz="1200" i="1" dirty="0" smtClean="0">
                <a:solidFill>
                  <a:prstClr val="black"/>
                </a:solidFill>
              </a:rPr>
              <a:t>Lens arrays</a:t>
            </a:r>
          </a:p>
          <a:p>
            <a:pPr>
              <a:buFont typeface="Arial" pitchFamily="34" charset="0"/>
              <a:buChar char="•"/>
            </a:pPr>
            <a:r>
              <a:rPr lang="en-US" sz="1200" i="1" dirty="0" smtClean="0">
                <a:solidFill>
                  <a:prstClr val="black"/>
                </a:solidFill>
              </a:rPr>
              <a:t> Intra ocular lenses</a:t>
            </a:r>
            <a:endParaRPr lang="nl-NL" sz="1200" i="1" dirty="0">
              <a:solidFill>
                <a:prstClr val="black"/>
              </a:solidFill>
            </a:endParaRPr>
          </a:p>
        </p:txBody>
      </p:sp>
      <p:pic>
        <p:nvPicPr>
          <p:cNvPr id="30"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716216" y="4959013"/>
            <a:ext cx="1800000" cy="1062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2" name="Picture 60"/>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860232" y="2010113"/>
            <a:ext cx="1800000" cy="14909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7586011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38207" y="260648"/>
            <a:ext cx="4716356" cy="461665"/>
          </a:xfrm>
          <a:prstGeom prst="rect">
            <a:avLst/>
          </a:prstGeom>
          <a:noFill/>
        </p:spPr>
        <p:txBody>
          <a:bodyPr wrap="none" rtlCol="0">
            <a:spAutoFit/>
          </a:bodyPr>
          <a:lstStyle/>
          <a:p>
            <a:pPr algn="ctr"/>
            <a:r>
              <a:rPr lang="en-GB" sz="2400" dirty="0" smtClean="0"/>
              <a:t>High-gradient testing using klystrons</a:t>
            </a:r>
            <a:endParaRPr lang="en-GB" sz="2400" dirty="0"/>
          </a:p>
        </p:txBody>
      </p:sp>
      <p:sp>
        <p:nvSpPr>
          <p:cNvPr id="3" name="TextBox 2"/>
          <p:cNvSpPr txBox="1"/>
          <p:nvPr/>
        </p:nvSpPr>
        <p:spPr>
          <a:xfrm>
            <a:off x="114424" y="980733"/>
            <a:ext cx="4889624" cy="5078313"/>
          </a:xfrm>
          <a:prstGeom prst="rect">
            <a:avLst/>
          </a:prstGeom>
          <a:noFill/>
        </p:spPr>
        <p:txBody>
          <a:bodyPr wrap="square" rtlCol="0">
            <a:spAutoFit/>
          </a:bodyPr>
          <a:lstStyle/>
          <a:p>
            <a:r>
              <a:rPr lang="en-GB" dirty="0" smtClean="0"/>
              <a:t>In order to test enough accelerating structures we have an on-going campaign to establish a number of klystron-based test stands.</a:t>
            </a:r>
          </a:p>
          <a:p>
            <a:endParaRPr lang="en-GB" dirty="0" smtClean="0"/>
          </a:p>
          <a:p>
            <a:r>
              <a:rPr lang="en-GB" dirty="0" smtClean="0"/>
              <a:t>We have received an XL-5 klystron from SLAC from a batch order from SLAC and have an order out with CPI for two more.</a:t>
            </a:r>
            <a:endParaRPr lang="en-GB" dirty="0"/>
          </a:p>
          <a:p>
            <a:endParaRPr lang="en-GB" dirty="0"/>
          </a:p>
          <a:p>
            <a:r>
              <a:rPr lang="en-GB" dirty="0" smtClean="0"/>
              <a:t>A side benefit is that these test stands, with accelerating structures, turn out to be very close to the rf units one could use for:</a:t>
            </a:r>
          </a:p>
          <a:p>
            <a:pPr marL="285750" indent="-285750">
              <a:buFont typeface="Arial" pitchFamily="34" charset="0"/>
              <a:buChar char="•"/>
            </a:pPr>
            <a:r>
              <a:rPr lang="en-GB" dirty="0" smtClean="0"/>
              <a:t>an entry energy CLIC</a:t>
            </a:r>
          </a:p>
          <a:p>
            <a:pPr marL="285750" indent="-285750">
              <a:buFont typeface="Arial" pitchFamily="34" charset="0"/>
              <a:buChar char="•"/>
            </a:pPr>
            <a:r>
              <a:rPr lang="en-GB" dirty="0" smtClean="0"/>
              <a:t>a normal conducting FEL linac</a:t>
            </a:r>
          </a:p>
          <a:p>
            <a:pPr marL="285750" indent="-285750">
              <a:buFont typeface="Arial" pitchFamily="34" charset="0"/>
              <a:buChar char="•"/>
            </a:pPr>
            <a:r>
              <a:rPr lang="en-GB" dirty="0" smtClean="0"/>
              <a:t>a Compton-source linac</a:t>
            </a:r>
          </a:p>
          <a:p>
            <a:pPr marL="285750" indent="-285750">
              <a:buFont typeface="Arial" pitchFamily="34" charset="0"/>
              <a:buChar char="•"/>
            </a:pPr>
            <a:r>
              <a:rPr lang="en-GB" dirty="0" smtClean="0"/>
              <a:t>a medical linac</a:t>
            </a:r>
          </a:p>
          <a:p>
            <a:pPr marL="285750" indent="-285750">
              <a:buFont typeface="Arial" pitchFamily="34" charset="0"/>
              <a:buChar char="•"/>
            </a:pPr>
            <a:endParaRPr lang="en-GB" dirty="0" smtClean="0"/>
          </a:p>
          <a:p>
            <a:r>
              <a:rPr lang="en-GB" dirty="0" smtClean="0"/>
              <a:t>We wish to advance mutually beneficial work with these types of projects, and we hope today helps.</a:t>
            </a:r>
            <a:endParaRPr lang="en-GB" dirty="0"/>
          </a:p>
        </p:txBody>
      </p:sp>
      <p:pic>
        <p:nvPicPr>
          <p:cNvPr id="4"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5078448" y="980728"/>
            <a:ext cx="4029840"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7"/>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220089" y="3717032"/>
            <a:ext cx="1842265" cy="276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descr="C:\Users\jkoverma\AppData\Local\Microsoft\Windows\Temporary Internet Files\Content.Outlook\N86D1O7I\photo (18).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7308304" y="3690314"/>
            <a:ext cx="1584176" cy="27598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34601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Higo\2010\Reports_Papers_Conferences_Talks\100707 for Yoshida KEK大学院勧誘ポスター\Cover page Nextef inside shield.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8624" y="909415"/>
            <a:ext cx="5469934" cy="2552069"/>
          </a:xfrm>
          <a:prstGeom prst="rect">
            <a:avLst/>
          </a:prstGeom>
          <a:noFill/>
        </p:spPr>
      </p:pic>
      <p:sp>
        <p:nvSpPr>
          <p:cNvPr id="3" name="TextBox 2"/>
          <p:cNvSpPr txBox="1"/>
          <p:nvPr/>
        </p:nvSpPr>
        <p:spPr>
          <a:xfrm>
            <a:off x="1331655" y="188674"/>
            <a:ext cx="6652061" cy="461665"/>
          </a:xfrm>
          <a:prstGeom prst="rect">
            <a:avLst/>
          </a:prstGeom>
          <a:noFill/>
        </p:spPr>
        <p:txBody>
          <a:bodyPr wrap="square" rtlCol="0">
            <a:spAutoFit/>
          </a:bodyPr>
          <a:lstStyle/>
          <a:p>
            <a:pPr algn="ctr"/>
            <a:r>
              <a:rPr lang="en-GB" sz="2400" dirty="0" smtClean="0"/>
              <a:t>Klystron-based test stands for CLIC</a:t>
            </a:r>
            <a:endParaRPr lang="en-GB" sz="2400" dirty="0"/>
          </a:p>
        </p:txBody>
      </p:sp>
      <p:sp>
        <p:nvSpPr>
          <p:cNvPr id="4" name="Rectangle 3"/>
          <p:cNvSpPr/>
          <p:nvPr/>
        </p:nvSpPr>
        <p:spPr>
          <a:xfrm>
            <a:off x="5841379" y="909415"/>
            <a:ext cx="1993174" cy="461665"/>
          </a:xfrm>
          <a:prstGeom prst="rect">
            <a:avLst/>
          </a:prstGeom>
        </p:spPr>
        <p:txBody>
          <a:bodyPr wrap="none">
            <a:spAutoFit/>
          </a:bodyPr>
          <a:lstStyle/>
          <a:p>
            <a:pPr algn="ctr"/>
            <a:r>
              <a:rPr lang="en-GB" sz="2400" dirty="0"/>
              <a:t>NEXTEF at KEK</a:t>
            </a:r>
          </a:p>
        </p:txBody>
      </p:sp>
      <p:pic>
        <p:nvPicPr>
          <p:cNvPr id="5"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1520" y="3666805"/>
            <a:ext cx="3100102" cy="2508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3611175" y="3671624"/>
            <a:ext cx="2020810" cy="461665"/>
          </a:xfrm>
          <a:prstGeom prst="rect">
            <a:avLst/>
          </a:prstGeom>
        </p:spPr>
        <p:txBody>
          <a:bodyPr wrap="none">
            <a:spAutoFit/>
          </a:bodyPr>
          <a:lstStyle/>
          <a:p>
            <a:pPr algn="ctr"/>
            <a:r>
              <a:rPr lang="en-GB" sz="2400" dirty="0" smtClean="0"/>
              <a:t>XBox1 </a:t>
            </a:r>
            <a:r>
              <a:rPr lang="en-GB" sz="2400" dirty="0"/>
              <a:t>at </a:t>
            </a:r>
            <a:r>
              <a:rPr lang="en-GB" sz="2400" dirty="0" smtClean="0"/>
              <a:t>CERN</a:t>
            </a:r>
            <a:endParaRPr lang="en-GB" sz="2400" dirty="0"/>
          </a:p>
        </p:txBody>
      </p:sp>
      <p:pic>
        <p:nvPicPr>
          <p:cNvPr id="7" name="Picture 3"/>
          <p:cNvPicPr preferRelativeResize="0">
            <a:picLocks noChangeAspect="1" noChangeArrowheads="1"/>
          </p:cNvPicPr>
          <p:nvPr/>
        </p:nvPicPr>
        <p:blipFill>
          <a:blip r:embed="rId4" cstate="print"/>
          <a:srcRect/>
          <a:stretch>
            <a:fillRect/>
          </a:stretch>
        </p:blipFill>
        <p:spPr bwMode="auto">
          <a:xfrm>
            <a:off x="7617238" y="1517048"/>
            <a:ext cx="1296144" cy="2199984"/>
          </a:xfrm>
          <a:prstGeom prst="rect">
            <a:avLst/>
          </a:prstGeom>
          <a:noFill/>
          <a:ln w="9525">
            <a:noFill/>
            <a:miter lim="800000"/>
            <a:headEnd/>
            <a:tailEnd/>
          </a:ln>
        </p:spPr>
      </p:pic>
      <p:sp>
        <p:nvSpPr>
          <p:cNvPr id="8" name="TextBox 7"/>
          <p:cNvSpPr txBox="1"/>
          <p:nvPr/>
        </p:nvSpPr>
        <p:spPr>
          <a:xfrm>
            <a:off x="7519387" y="3902455"/>
            <a:ext cx="1506182" cy="369332"/>
          </a:xfrm>
          <a:prstGeom prst="rect">
            <a:avLst/>
          </a:prstGeom>
          <a:noFill/>
        </p:spPr>
        <p:txBody>
          <a:bodyPr wrap="none" rtlCol="0">
            <a:spAutoFit/>
          </a:bodyPr>
          <a:lstStyle/>
          <a:p>
            <a:r>
              <a:rPr lang="en-GB" dirty="0" smtClean="0"/>
              <a:t>ASTA at SLAC?</a:t>
            </a:r>
            <a:endParaRPr lang="en-GB" dirty="0"/>
          </a:p>
        </p:txBody>
      </p:sp>
      <p:pic>
        <p:nvPicPr>
          <p:cNvPr id="9" name="Picture 3"/>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4316094" y="4437112"/>
            <a:ext cx="2824928" cy="2004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7432479" y="5799978"/>
            <a:ext cx="1564659" cy="369332"/>
          </a:xfrm>
          <a:prstGeom prst="rect">
            <a:avLst/>
          </a:prstGeom>
          <a:noFill/>
        </p:spPr>
        <p:txBody>
          <a:bodyPr wrap="none" rtlCol="0">
            <a:spAutoFit/>
          </a:bodyPr>
          <a:lstStyle/>
          <a:p>
            <a:r>
              <a:rPr lang="en-GB" dirty="0" smtClean="0"/>
              <a:t>XBox2 at CERN</a:t>
            </a:r>
            <a:endParaRPr lang="en-GB" dirty="0"/>
          </a:p>
        </p:txBody>
      </p:sp>
    </p:spTree>
    <p:extLst>
      <p:ext uri="{BB962C8B-B14F-4D97-AF65-F5344CB8AC3E}">
        <p14:creationId xmlns:p14="http://schemas.microsoft.com/office/powerpoint/2010/main" val="22700507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23</a:t>
            </a:fld>
            <a:endParaRPr lang="ja-JP" altLang="en-US">
              <a:solidFill>
                <a:prstClr val="black">
                  <a:tint val="75000"/>
                </a:prstClr>
              </a:solidFill>
            </a:endParaRPr>
          </a:p>
        </p:txBody>
      </p:sp>
      <p:pic>
        <p:nvPicPr>
          <p:cNvPr id="1026" name="Picture 2" descr="C:\Users\higo\2013\X-band\TD24R05#2\000000 Review\Eacc and Width set vs tim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4" y="764704"/>
            <a:ext cx="7740352" cy="5405960"/>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a:xfrm>
            <a:off x="511487" y="260648"/>
            <a:ext cx="8229600" cy="1215008"/>
          </a:xfrm>
          <a:solidFill>
            <a:schemeClr val="bg1"/>
          </a:solidFill>
        </p:spPr>
        <p:txBody>
          <a:bodyPr/>
          <a:lstStyle/>
          <a:p>
            <a:r>
              <a:rPr kumimoji="1" lang="en-US" altLang="ja-JP" b="1" dirty="0" smtClean="0"/>
              <a:t>TD24R05#2 Processing history</a:t>
            </a:r>
            <a:endParaRPr kumimoji="1" lang="ja-JP" altLang="en-US" b="1" dirty="0"/>
          </a:p>
        </p:txBody>
      </p:sp>
    </p:spTree>
    <p:extLst>
      <p:ext uri="{BB962C8B-B14F-4D97-AF65-F5344CB8AC3E}">
        <p14:creationId xmlns:p14="http://schemas.microsoft.com/office/powerpoint/2010/main" val="42601099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869094E9-986A-4ACC-9AE1-597917B3DE31}" type="slidenum">
              <a:rPr lang="ja-JP" altLang="en-US" smtClean="0">
                <a:solidFill>
                  <a:prstClr val="black">
                    <a:tint val="75000"/>
                  </a:prstClr>
                </a:solidFill>
              </a:rPr>
              <a:pPr/>
              <a:t>24</a:t>
            </a:fld>
            <a:endParaRPr lang="ja-JP" altLang="en-US">
              <a:solidFill>
                <a:prstClr val="black">
                  <a:tint val="75000"/>
                </a:prstClr>
              </a:solidFill>
            </a:endParaRPr>
          </a:p>
        </p:txBody>
      </p:sp>
      <p:pic>
        <p:nvPicPr>
          <p:cNvPr id="1026" name="Picture 2" descr="C:\Users\higo\2013\X-band\TD24R05#2\000000 Review\Eacc vs #ACC-B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603" y="1052736"/>
            <a:ext cx="7561971" cy="5281376"/>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a:xfrm>
            <a:off x="467544" y="332656"/>
            <a:ext cx="8229600" cy="1143000"/>
          </a:xfrm>
        </p:spPr>
        <p:txBody>
          <a:bodyPr>
            <a:normAutofit/>
          </a:bodyPr>
          <a:lstStyle/>
          <a:p>
            <a:r>
              <a:rPr kumimoji="1" lang="en-US" altLang="ja-JP" sz="4800" b="1" dirty="0" smtClean="0"/>
              <a:t>TD24R05   </a:t>
            </a:r>
            <a:r>
              <a:rPr kumimoji="1" lang="en-US" altLang="ja-JP" sz="4800" b="1" dirty="0" err="1" smtClean="0"/>
              <a:t>Eacc</a:t>
            </a:r>
            <a:r>
              <a:rPr kumimoji="1" lang="en-US" altLang="ja-JP" sz="4800" b="1" dirty="0" smtClean="0"/>
              <a:t> versus #ACC-BD</a:t>
            </a:r>
            <a:endParaRPr kumimoji="1" lang="ja-JP" altLang="en-US" sz="4800" b="1" dirty="0"/>
          </a:p>
        </p:txBody>
      </p:sp>
    </p:spTree>
    <p:extLst>
      <p:ext uri="{BB962C8B-B14F-4D97-AF65-F5344CB8AC3E}">
        <p14:creationId xmlns:p14="http://schemas.microsoft.com/office/powerpoint/2010/main" val="5534992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 4"/>
          <p:cNvSpPr>
            <a:spLocks noGrp="1"/>
          </p:cNvSpPr>
          <p:nvPr>
            <p:ph type="sldNum" sz="quarter" idx="12"/>
          </p:nvPr>
        </p:nvSpPr>
        <p:spPr/>
        <p:txBody>
          <a:bodyPr/>
          <a:lstStyle/>
          <a:p>
            <a:fld id="{2F75F440-CAD4-48DE-89A0-3B2C66E7A715}" type="slidenum">
              <a:rPr lang="ja-JP" altLang="en-US" smtClean="0">
                <a:solidFill>
                  <a:prstClr val="black">
                    <a:tint val="75000"/>
                  </a:prstClr>
                </a:solidFill>
              </a:rPr>
              <a:pPr/>
              <a:t>25</a:t>
            </a:fld>
            <a:endParaRPr lang="ja-JP" altLang="en-US">
              <a:solidFill>
                <a:prstClr val="black">
                  <a:tint val="75000"/>
                </a:prstClr>
              </a:solidFill>
            </a:endParaRPr>
          </a:p>
        </p:txBody>
      </p:sp>
      <p:sp>
        <p:nvSpPr>
          <p:cNvPr id="8" name="タイトル 7"/>
          <p:cNvSpPr>
            <a:spLocks noGrp="1"/>
          </p:cNvSpPr>
          <p:nvPr>
            <p:ph type="title"/>
          </p:nvPr>
        </p:nvSpPr>
        <p:spPr>
          <a:xfrm>
            <a:off x="0" y="0"/>
            <a:ext cx="9144000" cy="1214422"/>
          </a:xfrm>
        </p:spPr>
        <p:txBody>
          <a:bodyPr>
            <a:normAutofit/>
          </a:bodyPr>
          <a:lstStyle/>
          <a:p>
            <a:r>
              <a:rPr kumimoji="1" lang="en-US" altLang="ja-JP" sz="3600" b="1" dirty="0" smtClean="0"/>
              <a:t>Difference in processing speed </a:t>
            </a:r>
            <a:r>
              <a:rPr lang="en-US" altLang="ja-JP" sz="3600" b="1" dirty="0"/>
              <a:t>among </a:t>
            </a:r>
            <a:r>
              <a:rPr kumimoji="1" lang="en-US" altLang="ja-JP" sz="3600" b="1" dirty="0" smtClean="0"/>
              <a:t/>
            </a:r>
            <a:br>
              <a:rPr kumimoji="1" lang="en-US" altLang="ja-JP" sz="3600" b="1" dirty="0" smtClean="0"/>
            </a:br>
            <a:r>
              <a:rPr kumimoji="1" lang="en-US" altLang="ja-JP" sz="3600" b="1" dirty="0" smtClean="0"/>
              <a:t>5 disk-stack-type CLIC-prototype structures</a:t>
            </a:r>
            <a:endParaRPr kumimoji="1" lang="ja-JP" altLang="en-US" sz="3600" b="1" dirty="0">
              <a:solidFill>
                <a:srgbClr val="FF0000"/>
              </a:solidFill>
            </a:endParaRPr>
          </a:p>
        </p:txBody>
      </p:sp>
      <p:sp>
        <p:nvSpPr>
          <p:cNvPr id="7" name="日付プレースホルダー 6"/>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sp>
        <p:nvSpPr>
          <p:cNvPr id="10" name="フッター プレースホルダー 9"/>
          <p:cNvSpPr>
            <a:spLocks noGrp="1"/>
          </p:cNvSpPr>
          <p:nvPr>
            <p:ph type="ftr" sz="quarter" idx="11"/>
          </p:nvPr>
        </p:nvSpPr>
        <p:spPr/>
        <p:txBody>
          <a:bodyPr/>
          <a:lstStyle/>
          <a:p>
            <a:r>
              <a:rPr lang="en-US" altLang="ja-JP" smtClean="0">
                <a:solidFill>
                  <a:prstClr val="black">
                    <a:tint val="75000"/>
                  </a:prstClr>
                </a:solidFill>
              </a:rPr>
              <a:t>CLIC2013, Nextef, KEK,  Higo</a:t>
            </a:r>
            <a:endParaRPr lang="ja-JP" altLang="en-US">
              <a:solidFill>
                <a:prstClr val="black">
                  <a:tint val="75000"/>
                </a:prstClr>
              </a:solidFill>
            </a:endParaRPr>
          </a:p>
        </p:txBody>
      </p:sp>
      <p:cxnSp>
        <p:nvCxnSpPr>
          <p:cNvPr id="27" name="直線矢印コネクタ 26"/>
          <p:cNvCxnSpPr/>
          <p:nvPr/>
        </p:nvCxnSpPr>
        <p:spPr>
          <a:xfrm>
            <a:off x="1733144" y="2708942"/>
            <a:ext cx="220811" cy="805421"/>
          </a:xfrm>
          <a:prstGeom prst="straightConnector1">
            <a:avLst/>
          </a:prstGeom>
          <a:ln w="38100">
            <a:solidFill>
              <a:srgbClr val="FF00FF"/>
            </a:solidFill>
            <a:tailEnd type="arrow"/>
          </a:ln>
        </p:spPr>
        <p:style>
          <a:lnRef idx="1">
            <a:schemeClr val="accent1"/>
          </a:lnRef>
          <a:fillRef idx="0">
            <a:schemeClr val="accent1"/>
          </a:fillRef>
          <a:effectRef idx="0">
            <a:schemeClr val="accent1"/>
          </a:effectRef>
          <a:fontRef idx="minor">
            <a:schemeClr val="tx1"/>
          </a:fontRef>
        </p:style>
      </p:cxnSp>
      <p:grpSp>
        <p:nvGrpSpPr>
          <p:cNvPr id="34" name="グループ化 33"/>
          <p:cNvGrpSpPr/>
          <p:nvPr/>
        </p:nvGrpSpPr>
        <p:grpSpPr>
          <a:xfrm>
            <a:off x="-255603" y="1368026"/>
            <a:ext cx="6715172" cy="4713422"/>
            <a:chOff x="-255603" y="1368026"/>
            <a:chExt cx="6715172" cy="4713422"/>
          </a:xfrm>
        </p:grpSpPr>
        <p:grpSp>
          <p:nvGrpSpPr>
            <p:cNvPr id="30" name="グループ化 29"/>
            <p:cNvGrpSpPr/>
            <p:nvPr/>
          </p:nvGrpSpPr>
          <p:grpSpPr>
            <a:xfrm>
              <a:off x="-255603" y="1368026"/>
              <a:ext cx="6715172" cy="4713422"/>
              <a:chOff x="-255603" y="1368026"/>
              <a:chExt cx="6715172" cy="4713422"/>
            </a:xfrm>
          </p:grpSpPr>
          <p:grpSp>
            <p:nvGrpSpPr>
              <p:cNvPr id="14" name="グループ化 13"/>
              <p:cNvGrpSpPr/>
              <p:nvPr/>
            </p:nvGrpSpPr>
            <p:grpSpPr>
              <a:xfrm>
                <a:off x="-255603" y="1368026"/>
                <a:ext cx="6715172" cy="4713422"/>
                <a:chOff x="-255603" y="1368026"/>
                <a:chExt cx="6715172" cy="4713422"/>
              </a:xfrm>
            </p:grpSpPr>
            <p:grpSp>
              <p:nvGrpSpPr>
                <p:cNvPr id="17" name="グループ化 16"/>
                <p:cNvGrpSpPr/>
                <p:nvPr/>
              </p:nvGrpSpPr>
              <p:grpSpPr>
                <a:xfrm>
                  <a:off x="-255603" y="1368026"/>
                  <a:ext cx="6715172" cy="4713422"/>
                  <a:chOff x="-142908" y="1214422"/>
                  <a:chExt cx="6715172" cy="4713422"/>
                </a:xfrm>
              </p:grpSpPr>
              <p:pic>
                <p:nvPicPr>
                  <p:cNvPr id="9" name="Picture 2" descr="C:\Users\higo\2011\X-band\TD24_disk_#4\111020 Summary(3)\Eacc vs #ACC-BD.PNG"/>
                  <p:cNvPicPr>
                    <a:picLocks noChangeAspect="1" noChangeArrowheads="1"/>
                  </p:cNvPicPr>
                  <p:nvPr/>
                </p:nvPicPr>
                <p:blipFill>
                  <a:blip r:embed="rId2"/>
                  <a:srcRect/>
                  <a:stretch>
                    <a:fillRect/>
                  </a:stretch>
                </p:blipFill>
                <p:spPr bwMode="auto">
                  <a:xfrm>
                    <a:off x="-142908" y="1214422"/>
                    <a:ext cx="6715172" cy="4713422"/>
                  </a:xfrm>
                  <a:prstGeom prst="rect">
                    <a:avLst/>
                  </a:prstGeom>
                  <a:noFill/>
                </p:spPr>
              </p:pic>
              <p:sp>
                <p:nvSpPr>
                  <p:cNvPr id="15" name="テキスト ボックス 14"/>
                  <p:cNvSpPr txBox="1"/>
                  <p:nvPr/>
                </p:nvSpPr>
                <p:spPr>
                  <a:xfrm>
                    <a:off x="1214414" y="2714620"/>
                    <a:ext cx="647934" cy="461665"/>
                  </a:xfrm>
                  <a:prstGeom prst="rect">
                    <a:avLst/>
                  </a:prstGeom>
                  <a:noFill/>
                  <a:ln>
                    <a:noFill/>
                  </a:ln>
                </p:spPr>
                <p:txBody>
                  <a:bodyPr wrap="none" rtlCol="0">
                    <a:spAutoFit/>
                  </a:bodyPr>
                  <a:lstStyle/>
                  <a:p>
                    <a:r>
                      <a:rPr kumimoji="1" lang="en-US" altLang="ja-JP" sz="2400" b="1" dirty="0" smtClean="0">
                        <a:solidFill>
                          <a:srgbClr val="00B050"/>
                        </a:solidFill>
                      </a:rPr>
                      <a:t>T24</a:t>
                    </a:r>
                    <a:endParaRPr kumimoji="1" lang="ja-JP" altLang="en-US" sz="2400" b="1" dirty="0">
                      <a:solidFill>
                        <a:srgbClr val="00B050"/>
                      </a:solidFill>
                    </a:endParaRPr>
                  </a:p>
                </p:txBody>
              </p:sp>
              <p:sp>
                <p:nvSpPr>
                  <p:cNvPr id="16" name="テキスト ボックス 15"/>
                  <p:cNvSpPr txBox="1"/>
                  <p:nvPr/>
                </p:nvSpPr>
                <p:spPr>
                  <a:xfrm>
                    <a:off x="2928926" y="2714620"/>
                    <a:ext cx="647934" cy="461665"/>
                  </a:xfrm>
                  <a:prstGeom prst="rect">
                    <a:avLst/>
                  </a:prstGeom>
                  <a:noFill/>
                  <a:ln>
                    <a:noFill/>
                  </a:ln>
                </p:spPr>
                <p:txBody>
                  <a:bodyPr wrap="none" rtlCol="0">
                    <a:spAutoFit/>
                  </a:bodyPr>
                  <a:lstStyle/>
                  <a:p>
                    <a:r>
                      <a:rPr kumimoji="1" lang="en-US" altLang="ja-JP" sz="2400" b="1" dirty="0" smtClean="0">
                        <a:solidFill>
                          <a:srgbClr val="FF0000"/>
                        </a:solidFill>
                      </a:rPr>
                      <a:t>T18</a:t>
                    </a:r>
                    <a:endParaRPr kumimoji="1" lang="ja-JP" altLang="en-US" sz="2400" b="1" dirty="0">
                      <a:solidFill>
                        <a:srgbClr val="FF0000"/>
                      </a:solidFill>
                    </a:endParaRPr>
                  </a:p>
                </p:txBody>
              </p:sp>
              <p:sp>
                <p:nvSpPr>
                  <p:cNvPr id="19" name="テキスト ボックス 18"/>
                  <p:cNvSpPr txBox="1"/>
                  <p:nvPr/>
                </p:nvSpPr>
                <p:spPr>
                  <a:xfrm>
                    <a:off x="5715006" y="3436765"/>
                    <a:ext cx="841897" cy="461665"/>
                  </a:xfrm>
                  <a:prstGeom prst="rect">
                    <a:avLst/>
                  </a:prstGeom>
                  <a:noFill/>
                  <a:ln>
                    <a:noFill/>
                  </a:ln>
                </p:spPr>
                <p:txBody>
                  <a:bodyPr wrap="none" rtlCol="0">
                    <a:spAutoFit/>
                  </a:bodyPr>
                  <a:lstStyle/>
                  <a:p>
                    <a:r>
                      <a:rPr kumimoji="1" lang="en-US" altLang="ja-JP" sz="2400" b="1" dirty="0" smtClean="0">
                        <a:solidFill>
                          <a:srgbClr val="0066FF"/>
                        </a:solidFill>
                      </a:rPr>
                      <a:t>TD18</a:t>
                    </a:r>
                    <a:endParaRPr kumimoji="1" lang="ja-JP" altLang="en-US" sz="2400" b="1" dirty="0">
                      <a:solidFill>
                        <a:srgbClr val="0066FF"/>
                      </a:solidFill>
                    </a:endParaRPr>
                  </a:p>
                </p:txBody>
              </p:sp>
              <p:sp>
                <p:nvSpPr>
                  <p:cNvPr id="21" name="テキスト ボックス 20"/>
                  <p:cNvSpPr txBox="1"/>
                  <p:nvPr/>
                </p:nvSpPr>
                <p:spPr>
                  <a:xfrm>
                    <a:off x="5155409" y="2975100"/>
                    <a:ext cx="841897" cy="461665"/>
                  </a:xfrm>
                  <a:prstGeom prst="rect">
                    <a:avLst/>
                  </a:prstGeom>
                  <a:noFill/>
                  <a:ln>
                    <a:noFill/>
                  </a:ln>
                </p:spPr>
                <p:txBody>
                  <a:bodyPr wrap="none" rtlCol="0">
                    <a:spAutoFit/>
                  </a:bodyPr>
                  <a:lstStyle/>
                  <a:p>
                    <a:r>
                      <a:rPr kumimoji="1" lang="en-US" altLang="ja-JP" sz="2400" b="1" dirty="0" smtClean="0">
                        <a:solidFill>
                          <a:srgbClr val="7030A0"/>
                        </a:solidFill>
                      </a:rPr>
                      <a:t>TD24</a:t>
                    </a:r>
                    <a:endParaRPr kumimoji="1" lang="ja-JP" altLang="en-US" sz="2400" b="1" dirty="0">
                      <a:solidFill>
                        <a:srgbClr val="7030A0"/>
                      </a:solidFill>
                    </a:endParaRPr>
                  </a:p>
                </p:txBody>
              </p:sp>
              <p:cxnSp>
                <p:nvCxnSpPr>
                  <p:cNvPr id="3" name="直線コネクタ 2"/>
                  <p:cNvCxnSpPr/>
                  <p:nvPr/>
                </p:nvCxnSpPr>
                <p:spPr>
                  <a:xfrm>
                    <a:off x="3973358" y="3150342"/>
                    <a:ext cx="0" cy="420791"/>
                  </a:xfrm>
                  <a:prstGeom prst="line">
                    <a:avLst/>
                  </a:prstGeom>
                  <a:ln w="28575">
                    <a:solidFill>
                      <a:srgbClr val="FFFF00"/>
                    </a:solidFill>
                    <a:prstDash val="solid"/>
                  </a:ln>
                </p:spPr>
                <p:style>
                  <a:lnRef idx="1">
                    <a:schemeClr val="accent1"/>
                  </a:lnRef>
                  <a:fillRef idx="0">
                    <a:schemeClr val="accent1"/>
                  </a:fillRef>
                  <a:effectRef idx="0">
                    <a:schemeClr val="accent1"/>
                  </a:effectRef>
                  <a:fontRef idx="minor">
                    <a:schemeClr val="tx1"/>
                  </a:fontRef>
                </p:style>
              </p:cxnSp>
              <p:sp>
                <p:nvSpPr>
                  <p:cNvPr id="6" name="テキスト ボックス 5"/>
                  <p:cNvSpPr txBox="1"/>
                  <p:nvPr/>
                </p:nvSpPr>
                <p:spPr>
                  <a:xfrm>
                    <a:off x="3309337" y="3101458"/>
                    <a:ext cx="664021" cy="369332"/>
                  </a:xfrm>
                  <a:prstGeom prst="rect">
                    <a:avLst/>
                  </a:prstGeom>
                  <a:noFill/>
                </p:spPr>
                <p:txBody>
                  <a:bodyPr wrap="square" rtlCol="0">
                    <a:spAutoFit/>
                  </a:bodyPr>
                  <a:lstStyle/>
                  <a:p>
                    <a:r>
                      <a:rPr kumimoji="1" lang="en-US" altLang="ja-JP" b="1" dirty="0" smtClean="0">
                        <a:solidFill>
                          <a:prstClr val="black"/>
                        </a:solidFill>
                      </a:rPr>
                      <a:t>51ns</a:t>
                    </a:r>
                    <a:endParaRPr kumimoji="1" lang="ja-JP" altLang="en-US" b="1" dirty="0">
                      <a:solidFill>
                        <a:prstClr val="black"/>
                      </a:solidFill>
                    </a:endParaRPr>
                  </a:p>
                </p:txBody>
              </p:sp>
              <p:sp>
                <p:nvSpPr>
                  <p:cNvPr id="18" name="テキスト ボックス 17"/>
                  <p:cNvSpPr txBox="1"/>
                  <p:nvPr/>
                </p:nvSpPr>
                <p:spPr>
                  <a:xfrm>
                    <a:off x="3851920" y="2848487"/>
                    <a:ext cx="643006" cy="369332"/>
                  </a:xfrm>
                  <a:prstGeom prst="rect">
                    <a:avLst/>
                  </a:prstGeom>
                  <a:noFill/>
                </p:spPr>
                <p:txBody>
                  <a:bodyPr wrap="square" rtlCol="0">
                    <a:spAutoFit/>
                  </a:bodyPr>
                  <a:lstStyle/>
                  <a:p>
                    <a:r>
                      <a:rPr kumimoji="1" lang="en-US" altLang="ja-JP" b="1" dirty="0">
                        <a:solidFill>
                          <a:prstClr val="black"/>
                        </a:solidFill>
                      </a:rPr>
                      <a:t>9</a:t>
                    </a:r>
                    <a:r>
                      <a:rPr kumimoji="1" lang="en-US" altLang="ja-JP" b="1" dirty="0" smtClean="0">
                        <a:solidFill>
                          <a:prstClr val="black"/>
                        </a:solidFill>
                      </a:rPr>
                      <a:t>1ns</a:t>
                    </a:r>
                    <a:endParaRPr kumimoji="1" lang="ja-JP" altLang="en-US" b="1" dirty="0">
                      <a:solidFill>
                        <a:prstClr val="black"/>
                      </a:solidFill>
                    </a:endParaRPr>
                  </a:p>
                </p:txBody>
              </p:sp>
              <p:cxnSp>
                <p:nvCxnSpPr>
                  <p:cNvPr id="22" name="直線コネクタ 21"/>
                  <p:cNvCxnSpPr/>
                  <p:nvPr/>
                </p:nvCxnSpPr>
                <p:spPr>
                  <a:xfrm>
                    <a:off x="4788024" y="3064403"/>
                    <a:ext cx="12824" cy="506730"/>
                  </a:xfrm>
                  <a:prstGeom prst="line">
                    <a:avLst/>
                  </a:prstGeom>
                  <a:ln w="28575">
                    <a:solidFill>
                      <a:srgbClr val="FFFF00"/>
                    </a:solidFill>
                    <a:prstDash val="solid"/>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4427983" y="2833747"/>
                    <a:ext cx="802517" cy="369332"/>
                  </a:xfrm>
                  <a:prstGeom prst="rect">
                    <a:avLst/>
                  </a:prstGeom>
                  <a:noFill/>
                </p:spPr>
                <p:txBody>
                  <a:bodyPr wrap="square" rtlCol="0">
                    <a:spAutoFit/>
                  </a:bodyPr>
                  <a:lstStyle/>
                  <a:p>
                    <a:r>
                      <a:rPr kumimoji="1" lang="en-US" altLang="ja-JP" b="1" dirty="0" smtClean="0">
                        <a:solidFill>
                          <a:prstClr val="black"/>
                        </a:solidFill>
                      </a:rPr>
                      <a:t>132ns</a:t>
                    </a:r>
                    <a:endParaRPr kumimoji="1" lang="ja-JP" altLang="en-US" b="1" dirty="0">
                      <a:solidFill>
                        <a:prstClr val="black"/>
                      </a:solidFill>
                    </a:endParaRPr>
                  </a:p>
                </p:txBody>
              </p:sp>
              <p:sp>
                <p:nvSpPr>
                  <p:cNvPr id="11" name="フリーフォーム 10"/>
                  <p:cNvSpPr/>
                  <p:nvPr/>
                </p:nvSpPr>
                <p:spPr>
                  <a:xfrm>
                    <a:off x="1207911" y="3211046"/>
                    <a:ext cx="1275857" cy="2060865"/>
                  </a:xfrm>
                  <a:custGeom>
                    <a:avLst/>
                    <a:gdLst>
                      <a:gd name="connsiteX0" fmla="*/ 0 w 1468491"/>
                      <a:gd name="connsiteY0" fmla="*/ 2123575 h 2123575"/>
                      <a:gd name="connsiteX1" fmla="*/ 428978 w 1468491"/>
                      <a:gd name="connsiteY1" fmla="*/ 565708 h 2123575"/>
                      <a:gd name="connsiteX2" fmla="*/ 1377245 w 1468491"/>
                      <a:gd name="connsiteY2" fmla="*/ 46420 h 2123575"/>
                      <a:gd name="connsiteX3" fmla="*/ 1377245 w 1468491"/>
                      <a:gd name="connsiteY3" fmla="*/ 57708 h 2123575"/>
                    </a:gdLst>
                    <a:ahLst/>
                    <a:cxnLst>
                      <a:cxn ang="0">
                        <a:pos x="connsiteX0" y="connsiteY0"/>
                      </a:cxn>
                      <a:cxn ang="0">
                        <a:pos x="connsiteX1" y="connsiteY1"/>
                      </a:cxn>
                      <a:cxn ang="0">
                        <a:pos x="connsiteX2" y="connsiteY2"/>
                      </a:cxn>
                      <a:cxn ang="0">
                        <a:pos x="connsiteX3" y="connsiteY3"/>
                      </a:cxn>
                    </a:cxnLst>
                    <a:rect l="l" t="t" r="r" b="b"/>
                    <a:pathLst>
                      <a:path w="1468491" h="2123575">
                        <a:moveTo>
                          <a:pt x="0" y="2123575"/>
                        </a:moveTo>
                        <a:cubicBezTo>
                          <a:pt x="99718" y="1517737"/>
                          <a:pt x="199437" y="911900"/>
                          <a:pt x="428978" y="565708"/>
                        </a:cubicBezTo>
                        <a:cubicBezTo>
                          <a:pt x="658519" y="219516"/>
                          <a:pt x="1219201" y="131087"/>
                          <a:pt x="1377245" y="46420"/>
                        </a:cubicBezTo>
                        <a:cubicBezTo>
                          <a:pt x="1535289" y="-38247"/>
                          <a:pt x="1456267" y="9730"/>
                          <a:pt x="1377245" y="57708"/>
                        </a:cubicBezTo>
                      </a:path>
                    </a:pathLst>
                  </a:custGeom>
                  <a:ln w="57150">
                    <a:solidFill>
                      <a:srgbClr val="FF00FF"/>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solidFill>
                        <a:prstClr val="black"/>
                      </a:solidFill>
                    </a:endParaRPr>
                  </a:p>
                </p:txBody>
              </p:sp>
              <p:sp>
                <p:nvSpPr>
                  <p:cNvPr id="25" name="テキスト ボックス 24"/>
                  <p:cNvSpPr txBox="1"/>
                  <p:nvPr/>
                </p:nvSpPr>
                <p:spPr>
                  <a:xfrm>
                    <a:off x="1403648" y="2164799"/>
                    <a:ext cx="1326004" cy="461665"/>
                  </a:xfrm>
                  <a:prstGeom prst="rect">
                    <a:avLst/>
                  </a:prstGeom>
                  <a:solidFill>
                    <a:srgbClr val="FFFF00"/>
                  </a:solidFill>
                  <a:ln>
                    <a:noFill/>
                  </a:ln>
                </p:spPr>
                <p:txBody>
                  <a:bodyPr wrap="none" rtlCol="0">
                    <a:spAutoFit/>
                  </a:bodyPr>
                  <a:lstStyle/>
                  <a:p>
                    <a:r>
                      <a:rPr kumimoji="1" lang="en-US" altLang="ja-JP" sz="2400" b="1" dirty="0" smtClean="0">
                        <a:solidFill>
                          <a:srgbClr val="FF00FF"/>
                        </a:solidFill>
                      </a:rPr>
                      <a:t>TD24R05</a:t>
                    </a:r>
                    <a:endParaRPr kumimoji="1" lang="ja-JP" altLang="en-US" sz="2400" b="1" dirty="0">
                      <a:solidFill>
                        <a:srgbClr val="FF00FF"/>
                      </a:solidFill>
                    </a:endParaRPr>
                  </a:p>
                </p:txBody>
              </p:sp>
              <p:cxnSp>
                <p:nvCxnSpPr>
                  <p:cNvPr id="26" name="直線コネクタ 25"/>
                  <p:cNvCxnSpPr/>
                  <p:nvPr/>
                </p:nvCxnSpPr>
                <p:spPr>
                  <a:xfrm>
                    <a:off x="4603539" y="3130175"/>
                    <a:ext cx="12824" cy="506730"/>
                  </a:xfrm>
                  <a:prstGeom prst="line">
                    <a:avLst/>
                  </a:prstGeom>
                  <a:ln w="28575">
                    <a:solidFill>
                      <a:srgbClr val="FFFF00"/>
                    </a:solidFill>
                    <a:prstDash val="solid"/>
                  </a:ln>
                </p:spPr>
                <p:style>
                  <a:lnRef idx="1">
                    <a:schemeClr val="accent1"/>
                  </a:lnRef>
                  <a:fillRef idx="0">
                    <a:schemeClr val="accent1"/>
                  </a:fillRef>
                  <a:effectRef idx="0">
                    <a:schemeClr val="accent1"/>
                  </a:effectRef>
                  <a:fontRef idx="minor">
                    <a:schemeClr val="tx1"/>
                  </a:fontRef>
                </p:style>
              </p:cxnSp>
            </p:grpSp>
            <p:cxnSp>
              <p:nvCxnSpPr>
                <p:cNvPr id="13" name="直線コネクタ 12"/>
                <p:cNvCxnSpPr>
                  <a:endCxn id="11" idx="2"/>
                </p:cNvCxnSpPr>
                <p:nvPr/>
              </p:nvCxnSpPr>
              <p:spPr>
                <a:xfrm flipH="1">
                  <a:off x="2291796" y="3364650"/>
                  <a:ext cx="325161" cy="45049"/>
                </a:xfrm>
                <a:prstGeom prst="line">
                  <a:avLst/>
                </a:prstGeom>
                <a:ln w="57150">
                  <a:solidFill>
                    <a:srgbClr val="FF00FF"/>
                  </a:solidFill>
                </a:ln>
              </p:spPr>
              <p:style>
                <a:lnRef idx="1">
                  <a:schemeClr val="accent1"/>
                </a:lnRef>
                <a:fillRef idx="0">
                  <a:schemeClr val="accent1"/>
                </a:fillRef>
                <a:effectRef idx="0">
                  <a:schemeClr val="accent1"/>
                </a:effectRef>
                <a:fontRef idx="minor">
                  <a:schemeClr val="tx1"/>
                </a:fontRef>
              </p:style>
            </p:cxnSp>
          </p:grpSp>
          <p:cxnSp>
            <p:nvCxnSpPr>
              <p:cNvPr id="29" name="直線矢印コネクタ 28"/>
              <p:cNvCxnSpPr/>
              <p:nvPr/>
            </p:nvCxnSpPr>
            <p:spPr>
              <a:xfrm flipH="1">
                <a:off x="2616957" y="3356683"/>
                <a:ext cx="730907" cy="7967"/>
              </a:xfrm>
              <a:prstGeom prst="straightConnector1">
                <a:avLst/>
              </a:prstGeom>
              <a:ln w="57150">
                <a:solidFill>
                  <a:srgbClr val="FF00FF"/>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32" name="直線矢印コネクタ 31"/>
            <p:cNvCxnSpPr/>
            <p:nvPr/>
          </p:nvCxnSpPr>
          <p:spPr>
            <a:xfrm>
              <a:off x="2175050" y="2731035"/>
              <a:ext cx="441907" cy="598854"/>
            </a:xfrm>
            <a:prstGeom prst="straightConnector1">
              <a:avLst/>
            </a:prstGeom>
            <a:ln w="38100">
              <a:solidFill>
                <a:srgbClr val="FF00FF"/>
              </a:solidFill>
              <a:tailEnd type="arrow"/>
            </a:ln>
          </p:spPr>
          <p:style>
            <a:lnRef idx="1">
              <a:schemeClr val="accent1"/>
            </a:lnRef>
            <a:fillRef idx="0">
              <a:schemeClr val="accent1"/>
            </a:fillRef>
            <a:effectRef idx="0">
              <a:schemeClr val="accent1"/>
            </a:effectRef>
            <a:fontRef idx="minor">
              <a:schemeClr val="tx1"/>
            </a:fontRef>
          </p:style>
        </p:cxnSp>
      </p:grpSp>
      <p:sp>
        <p:nvSpPr>
          <p:cNvPr id="24" name="テキスト ボックス 23"/>
          <p:cNvSpPr txBox="1"/>
          <p:nvPr/>
        </p:nvSpPr>
        <p:spPr>
          <a:xfrm>
            <a:off x="6300192" y="1743709"/>
            <a:ext cx="2736304" cy="4154984"/>
          </a:xfrm>
          <a:prstGeom prst="rect">
            <a:avLst/>
          </a:prstGeom>
          <a:noFill/>
          <a:ln>
            <a:solidFill>
              <a:srgbClr val="0000FF"/>
            </a:solidFill>
          </a:ln>
        </p:spPr>
        <p:txBody>
          <a:bodyPr wrap="square" rtlCol="0">
            <a:spAutoFit/>
          </a:bodyPr>
          <a:lstStyle/>
          <a:p>
            <a:r>
              <a:rPr kumimoji="1" lang="en-US" altLang="ja-JP" sz="2400" dirty="0" smtClean="0">
                <a:solidFill>
                  <a:prstClr val="black"/>
                </a:solidFill>
              </a:rPr>
              <a:t>Number if ACC-BD’s until reaching the same level in (</a:t>
            </a:r>
            <a:r>
              <a:rPr kumimoji="1" lang="en-US" altLang="ja-JP" sz="2400" dirty="0" err="1" smtClean="0">
                <a:solidFill>
                  <a:prstClr val="black"/>
                </a:solidFill>
              </a:rPr>
              <a:t>Tp</a:t>
            </a:r>
            <a:r>
              <a:rPr kumimoji="1" lang="en-US" altLang="ja-JP" sz="2400" dirty="0" smtClean="0">
                <a:solidFill>
                  <a:prstClr val="black"/>
                </a:solidFill>
              </a:rPr>
              <a:t>, </a:t>
            </a:r>
            <a:r>
              <a:rPr kumimoji="1" lang="en-US" altLang="ja-JP" sz="2400" dirty="0" err="1" smtClean="0">
                <a:solidFill>
                  <a:prstClr val="black"/>
                </a:solidFill>
              </a:rPr>
              <a:t>Eacc</a:t>
            </a:r>
            <a:r>
              <a:rPr kumimoji="1" lang="en-US" altLang="ja-JP" sz="2400" dirty="0" smtClean="0">
                <a:solidFill>
                  <a:prstClr val="black"/>
                </a:solidFill>
              </a:rPr>
              <a:t>)</a:t>
            </a:r>
          </a:p>
          <a:p>
            <a:r>
              <a:rPr kumimoji="1" lang="en-US" altLang="ja-JP" sz="2400" dirty="0" smtClean="0">
                <a:solidFill>
                  <a:srgbClr val="0000FF"/>
                </a:solidFill>
              </a:rPr>
              <a:t>          </a:t>
            </a:r>
            <a:r>
              <a:rPr kumimoji="1" lang="en-US" altLang="ja-JP" sz="2400" b="1" dirty="0" smtClean="0">
                <a:solidFill>
                  <a:srgbClr val="0000FF"/>
                </a:solidFill>
              </a:rPr>
              <a:t>Speed</a:t>
            </a:r>
          </a:p>
          <a:p>
            <a:endParaRPr kumimoji="1" lang="en-US" altLang="ja-JP" sz="2000" b="1" dirty="0" smtClean="0">
              <a:solidFill>
                <a:srgbClr val="0000FF"/>
              </a:solidFill>
            </a:endParaRPr>
          </a:p>
          <a:p>
            <a:r>
              <a:rPr kumimoji="1" lang="en-US" altLang="ja-JP" sz="2400" dirty="0" smtClean="0">
                <a:solidFill>
                  <a:prstClr val="black"/>
                </a:solidFill>
                <a:sym typeface="Wingdings" pitchFamily="2" charset="2"/>
              </a:rPr>
              <a:t></a:t>
            </a:r>
            <a:r>
              <a:rPr kumimoji="1" lang="en-US" altLang="ja-JP" sz="2400" b="1" dirty="0" smtClean="0">
                <a:solidFill>
                  <a:srgbClr val="00B050"/>
                </a:solidFill>
              </a:rPr>
              <a:t>1. T24 </a:t>
            </a:r>
          </a:p>
          <a:p>
            <a:r>
              <a:rPr kumimoji="1" lang="en-US" altLang="ja-JP" sz="2400" b="1" dirty="0">
                <a:solidFill>
                  <a:srgbClr val="00B050"/>
                </a:solidFill>
                <a:sym typeface="Wingdings" pitchFamily="2" charset="2"/>
              </a:rPr>
              <a:t> </a:t>
            </a:r>
            <a:r>
              <a:rPr kumimoji="1" lang="en-US" altLang="ja-JP" sz="2400" b="1" dirty="0" smtClean="0">
                <a:solidFill>
                  <a:srgbClr val="00B050"/>
                </a:solidFill>
                <a:sym typeface="Wingdings" pitchFamily="2" charset="2"/>
              </a:rPr>
              <a:t>   </a:t>
            </a:r>
            <a:r>
              <a:rPr kumimoji="1" lang="en-US" altLang="ja-JP" sz="2400" b="1" dirty="0" smtClean="0">
                <a:solidFill>
                  <a:prstClr val="black"/>
                </a:solidFill>
                <a:sym typeface="Wingdings" pitchFamily="2" charset="2"/>
              </a:rPr>
              <a:t></a:t>
            </a:r>
            <a:r>
              <a:rPr kumimoji="1" lang="en-US" altLang="ja-JP" sz="2400" b="1" dirty="0">
                <a:solidFill>
                  <a:srgbClr val="00B050"/>
                </a:solidFill>
              </a:rPr>
              <a:t> </a:t>
            </a:r>
            <a:r>
              <a:rPr kumimoji="1" lang="en-US" altLang="ja-JP" sz="2400" b="1" dirty="0" smtClean="0">
                <a:solidFill>
                  <a:srgbClr val="FF0066"/>
                </a:solidFill>
              </a:rPr>
              <a:t>2. </a:t>
            </a:r>
            <a:r>
              <a:rPr kumimoji="1" lang="en-US" altLang="ja-JP" sz="2400" b="1" dirty="0" smtClean="0">
                <a:solidFill>
                  <a:srgbClr val="FF0066"/>
                </a:solidFill>
                <a:sym typeface="Wingdings" pitchFamily="2" charset="2"/>
              </a:rPr>
              <a:t>TD24R05</a:t>
            </a:r>
          </a:p>
          <a:p>
            <a:r>
              <a:rPr kumimoji="1" lang="en-US" altLang="ja-JP" sz="2400" b="1" dirty="0">
                <a:solidFill>
                  <a:srgbClr val="FF00FF"/>
                </a:solidFill>
                <a:sym typeface="Wingdings" pitchFamily="2" charset="2"/>
              </a:rPr>
              <a:t> </a:t>
            </a:r>
            <a:r>
              <a:rPr kumimoji="1" lang="en-US" altLang="ja-JP" sz="2400" b="1" dirty="0" smtClean="0">
                <a:solidFill>
                  <a:srgbClr val="FF00FF"/>
                </a:solidFill>
                <a:sym typeface="Wingdings" pitchFamily="2" charset="2"/>
              </a:rPr>
              <a:t>   </a:t>
            </a:r>
            <a:r>
              <a:rPr kumimoji="1" lang="en-US" altLang="ja-JP" sz="2400" b="1" dirty="0" smtClean="0">
                <a:solidFill>
                  <a:prstClr val="black"/>
                </a:solidFill>
                <a:sym typeface="Wingdings" pitchFamily="2" charset="2"/>
              </a:rPr>
              <a:t>    </a:t>
            </a:r>
            <a:r>
              <a:rPr kumimoji="1" lang="en-US" altLang="ja-JP" sz="2400" b="1" dirty="0">
                <a:solidFill>
                  <a:srgbClr val="00B050"/>
                </a:solidFill>
              </a:rPr>
              <a:t> </a:t>
            </a:r>
            <a:r>
              <a:rPr kumimoji="1" lang="en-US" altLang="ja-JP" sz="2400" b="1" dirty="0" smtClean="0">
                <a:solidFill>
                  <a:srgbClr val="FF0000"/>
                </a:solidFill>
              </a:rPr>
              <a:t>3. T18</a:t>
            </a:r>
          </a:p>
          <a:p>
            <a:r>
              <a:rPr kumimoji="1" lang="en-US" altLang="ja-JP" sz="2400" b="1" dirty="0">
                <a:solidFill>
                  <a:srgbClr val="FF0000"/>
                </a:solidFill>
                <a:sym typeface="Wingdings" pitchFamily="2" charset="2"/>
              </a:rPr>
              <a:t> </a:t>
            </a:r>
            <a:r>
              <a:rPr kumimoji="1" lang="en-US" altLang="ja-JP" sz="2400" b="1" dirty="0" smtClean="0">
                <a:solidFill>
                  <a:srgbClr val="FF0000"/>
                </a:solidFill>
                <a:sym typeface="Wingdings" pitchFamily="2" charset="2"/>
              </a:rPr>
              <a:t>            </a:t>
            </a:r>
            <a:r>
              <a:rPr kumimoji="1" lang="en-US" altLang="ja-JP" sz="2400" b="1" dirty="0" smtClean="0">
                <a:solidFill>
                  <a:prstClr val="black"/>
                </a:solidFill>
                <a:sym typeface="Wingdings" pitchFamily="2" charset="2"/>
              </a:rPr>
              <a:t></a:t>
            </a:r>
            <a:r>
              <a:rPr kumimoji="1" lang="en-US" altLang="ja-JP" sz="2400" b="1" dirty="0">
                <a:solidFill>
                  <a:srgbClr val="00B050"/>
                </a:solidFill>
              </a:rPr>
              <a:t> </a:t>
            </a:r>
            <a:r>
              <a:rPr kumimoji="1" lang="en-US" altLang="ja-JP" sz="2400" b="1" dirty="0" smtClean="0">
                <a:solidFill>
                  <a:srgbClr val="7030A0"/>
                </a:solidFill>
              </a:rPr>
              <a:t>4. </a:t>
            </a:r>
            <a:r>
              <a:rPr kumimoji="1" lang="en-US" altLang="ja-JP" sz="2400" b="1" dirty="0" smtClean="0">
                <a:solidFill>
                  <a:srgbClr val="7030A0"/>
                </a:solidFill>
                <a:sym typeface="Wingdings" pitchFamily="2" charset="2"/>
              </a:rPr>
              <a:t>TD24</a:t>
            </a:r>
          </a:p>
          <a:p>
            <a:r>
              <a:rPr kumimoji="1" lang="en-US" altLang="ja-JP" sz="2400" b="1" dirty="0">
                <a:solidFill>
                  <a:srgbClr val="7030A0"/>
                </a:solidFill>
                <a:sym typeface="Wingdings" pitchFamily="2" charset="2"/>
              </a:rPr>
              <a:t> </a:t>
            </a:r>
            <a:r>
              <a:rPr kumimoji="1" lang="en-US" altLang="ja-JP" sz="2400" b="1" dirty="0" smtClean="0">
                <a:solidFill>
                  <a:srgbClr val="7030A0"/>
                </a:solidFill>
                <a:sym typeface="Wingdings" pitchFamily="2" charset="2"/>
              </a:rPr>
              <a:t>            </a:t>
            </a:r>
            <a:r>
              <a:rPr kumimoji="1" lang="en-US" altLang="ja-JP" sz="2400" b="1" dirty="0" smtClean="0">
                <a:solidFill>
                  <a:prstClr val="black"/>
                </a:solidFill>
                <a:sym typeface="Wingdings" pitchFamily="2" charset="2"/>
              </a:rPr>
              <a:t>    </a:t>
            </a:r>
            <a:r>
              <a:rPr kumimoji="1" lang="en-US" altLang="ja-JP" sz="2400" b="1" dirty="0">
                <a:solidFill>
                  <a:srgbClr val="00B050"/>
                </a:solidFill>
              </a:rPr>
              <a:t> </a:t>
            </a:r>
            <a:r>
              <a:rPr kumimoji="1" lang="en-US" altLang="ja-JP" sz="2400" b="1" dirty="0" smtClean="0">
                <a:solidFill>
                  <a:srgbClr val="0000FF"/>
                </a:solidFill>
              </a:rPr>
              <a:t>5. </a:t>
            </a:r>
            <a:r>
              <a:rPr kumimoji="1" lang="en-US" altLang="ja-JP" sz="2400" b="1" dirty="0" smtClean="0">
                <a:solidFill>
                  <a:srgbClr val="0000FF"/>
                </a:solidFill>
                <a:sym typeface="Wingdings" pitchFamily="2" charset="2"/>
              </a:rPr>
              <a:t>TD18</a:t>
            </a:r>
          </a:p>
        </p:txBody>
      </p:sp>
      <p:sp>
        <p:nvSpPr>
          <p:cNvPr id="31" name="テキスト ボックス 30"/>
          <p:cNvSpPr txBox="1"/>
          <p:nvPr/>
        </p:nvSpPr>
        <p:spPr>
          <a:xfrm>
            <a:off x="899598" y="6081448"/>
            <a:ext cx="5027605" cy="369332"/>
          </a:xfrm>
          <a:prstGeom prst="rect">
            <a:avLst/>
          </a:prstGeom>
          <a:solidFill>
            <a:srgbClr val="FFFF99"/>
          </a:solidFill>
        </p:spPr>
        <p:txBody>
          <a:bodyPr wrap="square" rtlCol="0">
            <a:spAutoFit/>
          </a:bodyPr>
          <a:lstStyle/>
          <a:p>
            <a:r>
              <a:rPr kumimoji="1" lang="en-US" altLang="ja-JP" dirty="0" smtClean="0">
                <a:solidFill>
                  <a:prstClr val="black"/>
                </a:solidFill>
              </a:rPr>
              <a:t>Still to be revised for better comparison (130126)</a:t>
            </a:r>
            <a:endParaRPr kumimoji="1" lang="ja-JP" altLang="en-US" dirty="0">
              <a:solidFill>
                <a:prstClr val="black"/>
              </a:solidFill>
            </a:endParaRPr>
          </a:p>
        </p:txBody>
      </p:sp>
    </p:spTree>
    <p:extLst>
      <p:ext uri="{BB962C8B-B14F-4D97-AF65-F5344CB8AC3E}">
        <p14:creationId xmlns:p14="http://schemas.microsoft.com/office/powerpoint/2010/main" val="4032908233"/>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16654"/>
            <a:ext cx="9144000" cy="461665"/>
          </a:xfrm>
          <a:prstGeom prst="rect">
            <a:avLst/>
          </a:prstGeom>
        </p:spPr>
        <p:txBody>
          <a:bodyPr wrap="square">
            <a:spAutoFit/>
          </a:bodyPr>
          <a:lstStyle/>
          <a:p>
            <a:pPr algn="ctr"/>
            <a:r>
              <a:rPr lang="en-GB" sz="2400" b="1" u="sng" dirty="0" smtClean="0">
                <a:solidFill>
                  <a:prstClr val="black"/>
                </a:solidFill>
              </a:rPr>
              <a:t>The final X-box1 RF layout</a:t>
            </a:r>
            <a:endParaRPr lang="en-GB" sz="2400" b="1" u="sng" dirty="0">
              <a:solidFill>
                <a:prstClr val="black"/>
              </a:solidFill>
            </a:endParaRPr>
          </a:p>
        </p:txBody>
      </p:sp>
      <p:sp>
        <p:nvSpPr>
          <p:cNvPr id="4" name="Rectangle 7"/>
          <p:cNvSpPr txBox="1">
            <a:spLocks noChangeArrowheads="1"/>
          </p:cNvSpPr>
          <p:nvPr/>
        </p:nvSpPr>
        <p:spPr>
          <a:xfrm>
            <a:off x="0" y="836712"/>
            <a:ext cx="9144000" cy="432048"/>
          </a:xfrm>
          <a:prstGeom prst="rect">
            <a:avLst/>
          </a:prstGeom>
        </p:spPr>
        <p:txBody>
          <a:bodyPr/>
          <a:lstStyle/>
          <a:p>
            <a:pPr algn="ctr" eaLnBrk="0" hangingPunct="0">
              <a:lnSpc>
                <a:spcPct val="90000"/>
              </a:lnSpc>
              <a:spcBef>
                <a:spcPct val="20000"/>
              </a:spcBef>
              <a:defRPr/>
            </a:pPr>
            <a:r>
              <a:rPr lang="en-GB" sz="1600" kern="0" dirty="0" smtClean="0">
                <a:solidFill>
                  <a:prstClr val="black"/>
                </a:solidFill>
                <a:latin typeface="Trebuchet MS" pitchFamily="34" charset="0"/>
                <a:sym typeface="Wingdings" pitchFamily="2" charset="2"/>
              </a:rPr>
              <a:t>Due to the delays caused by the klystron repairs, the conditioning software based on the CERN control system could not be finished  Urgent need for control, interlock and feedback systems!</a:t>
            </a:r>
          </a:p>
          <a:p>
            <a:pPr algn="ctr" eaLnBrk="0" hangingPunct="0">
              <a:lnSpc>
                <a:spcPct val="90000"/>
              </a:lnSpc>
              <a:spcBef>
                <a:spcPct val="20000"/>
              </a:spcBef>
              <a:defRPr/>
            </a:pPr>
            <a:r>
              <a:rPr lang="en-GB" sz="1600" kern="0" dirty="0" smtClean="0">
                <a:solidFill>
                  <a:prstClr val="black"/>
                </a:solidFill>
                <a:latin typeface="Trebuchet MS" pitchFamily="34" charset="0"/>
                <a:sym typeface="Wingdings" pitchFamily="2" charset="2"/>
              </a:rPr>
              <a:t> Decision to use a National Instruments PXI based system for all Xbox-1 controls and DAQ</a:t>
            </a:r>
            <a:endParaRPr lang="en-GB" sz="1600" kern="0" dirty="0">
              <a:solidFill>
                <a:prstClr val="black"/>
              </a:solidFill>
              <a:latin typeface="Trebuchet MS" pitchFamily="34" charset="0"/>
            </a:endParaRPr>
          </a:p>
        </p:txBody>
      </p:sp>
      <p:pic>
        <p:nvPicPr>
          <p:cNvPr id="5" name="Picture 2"/>
          <p:cNvPicPr>
            <a:picLocks noChangeAspect="1" noChangeArrowheads="1"/>
          </p:cNvPicPr>
          <p:nvPr/>
        </p:nvPicPr>
        <p:blipFill>
          <a:blip r:embed="rId2" cstate="print"/>
          <a:srcRect t="10825" b="10309"/>
          <a:stretch>
            <a:fillRect/>
          </a:stretch>
        </p:blipFill>
        <p:spPr bwMode="auto">
          <a:xfrm>
            <a:off x="323298" y="1700808"/>
            <a:ext cx="3240360" cy="1530170"/>
          </a:xfrm>
          <a:prstGeom prst="rect">
            <a:avLst/>
          </a:prstGeom>
          <a:noFill/>
          <a:ln w="9525">
            <a:noFill/>
            <a:miter lim="800000"/>
            <a:headEnd/>
            <a:tailEnd/>
          </a:ln>
          <a:effectLst/>
        </p:spPr>
      </p:pic>
      <p:sp>
        <p:nvSpPr>
          <p:cNvPr id="6" name="TextBox 5"/>
          <p:cNvSpPr txBox="1"/>
          <p:nvPr/>
        </p:nvSpPr>
        <p:spPr>
          <a:xfrm>
            <a:off x="179523" y="3501030"/>
            <a:ext cx="3453265" cy="3139321"/>
          </a:xfrm>
          <a:prstGeom prst="rect">
            <a:avLst/>
          </a:prstGeom>
          <a:noFill/>
        </p:spPr>
        <p:txBody>
          <a:bodyPr wrap="square" rtlCol="0">
            <a:spAutoFit/>
          </a:bodyPr>
          <a:lstStyle/>
          <a:p>
            <a:pPr marL="285750" indent="-285750">
              <a:buFontTx/>
              <a:buChar char="-"/>
            </a:pPr>
            <a:r>
              <a:rPr lang="en-GB" dirty="0" smtClean="0">
                <a:solidFill>
                  <a:prstClr val="black"/>
                </a:solidFill>
              </a:rPr>
              <a:t>8ch 250MSps/s 14 bit ADCs for RF (log detectors) and DC sampling, one FPGA for 4chs used for interlocking on reflected power and DC spikes</a:t>
            </a:r>
          </a:p>
          <a:p>
            <a:pPr marL="285750" indent="-285750">
              <a:buFontTx/>
              <a:buChar char="-"/>
            </a:pPr>
            <a:r>
              <a:rPr lang="en-GB" dirty="0" smtClean="0">
                <a:solidFill>
                  <a:prstClr val="black"/>
                </a:solidFill>
              </a:rPr>
              <a:t>I/</a:t>
            </a:r>
            <a:r>
              <a:rPr lang="en-GB" dirty="0" err="1" smtClean="0">
                <a:solidFill>
                  <a:prstClr val="black"/>
                </a:solidFill>
              </a:rPr>
              <a:t>Os</a:t>
            </a:r>
            <a:r>
              <a:rPr lang="en-GB" dirty="0" smtClean="0">
                <a:solidFill>
                  <a:prstClr val="black"/>
                </a:solidFill>
              </a:rPr>
              <a:t> for temp. gauges and interlock signals</a:t>
            </a:r>
          </a:p>
          <a:p>
            <a:pPr marL="285750" indent="-285750">
              <a:buFontTx/>
              <a:buChar char="-"/>
            </a:pPr>
            <a:r>
              <a:rPr lang="en-GB" dirty="0" smtClean="0">
                <a:solidFill>
                  <a:prstClr val="black"/>
                </a:solidFill>
              </a:rPr>
              <a:t>Stepper motor control and encoder read back</a:t>
            </a:r>
          </a:p>
          <a:p>
            <a:pPr marL="285750" indent="-285750">
              <a:buFontTx/>
              <a:buChar char="-"/>
            </a:pPr>
            <a:r>
              <a:rPr lang="en-GB" dirty="0" smtClean="0">
                <a:solidFill>
                  <a:prstClr val="black"/>
                </a:solidFill>
              </a:rPr>
              <a:t>Ion pump current readout for all pumps</a:t>
            </a:r>
            <a:endParaRPr lang="en-GB" dirty="0">
              <a:solidFill>
                <a:prstClr val="black"/>
              </a:solidFill>
            </a:endParaRPr>
          </a:p>
        </p:txBody>
      </p:sp>
      <p:pic>
        <p:nvPicPr>
          <p:cNvPr id="3074" name="Picture 2" descr="C:\Users\jkoverma\AppData\Local\Microsoft\Windows\Temporary Internet Files\Content.Outlook\N86D1O7I\photo (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07904" y="2204870"/>
            <a:ext cx="5246852" cy="3918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04401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442687" y="4221088"/>
            <a:ext cx="2956086" cy="2391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descr="C:\Users\jkoverma\AppData\Local\Microsoft\Windows\Temporary Internet Files\Content.Outlook\N86D1O7I\photo (16).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777339" y="1408584"/>
            <a:ext cx="2402769" cy="194421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Users\jkoverma\AppData\Local\Microsoft\Windows\Temporary Internet Files\Content.Outlook\N86D1O7I\photo (18).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426208" y="1484784"/>
            <a:ext cx="2402769" cy="194421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C:\Users\jkoverma\AppData\Local\Microsoft\Windows\Temporary Internet Files\Content.Outlook\N86D1O7I\photo (19).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87697" y="3662560"/>
            <a:ext cx="3646346" cy="2950464"/>
          </a:xfrm>
          <a:prstGeom prst="rect">
            <a:avLst/>
          </a:prstGeom>
          <a:noFill/>
          <a:ln w="28575">
            <a:solidFill>
              <a:schemeClr val="accent1"/>
            </a:solidFill>
          </a:ln>
          <a:extLst>
            <a:ext uri="{909E8E84-426E-40DD-AFC4-6F175D3DCCD1}">
              <a14:hiddenFill xmlns:a14="http://schemas.microsoft.com/office/drawing/2010/main">
                <a:solidFill>
                  <a:srgbClr val="FFFFFF"/>
                </a:solidFill>
              </a14:hiddenFill>
            </a:ext>
          </a:extLst>
        </p:spPr>
      </p:pic>
      <p:sp>
        <p:nvSpPr>
          <p:cNvPr id="8" name="Rectangle 7"/>
          <p:cNvSpPr/>
          <p:nvPr/>
        </p:nvSpPr>
        <p:spPr>
          <a:xfrm>
            <a:off x="5721977" y="5417056"/>
            <a:ext cx="1063503" cy="604232"/>
          </a:xfrm>
          <a:prstGeom prst="rect">
            <a:avLst/>
          </a:prstGeom>
          <a:noFill/>
          <a:ln w="317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9" name="Straight Connector 8"/>
          <p:cNvCxnSpPr/>
          <p:nvPr/>
        </p:nvCxnSpPr>
        <p:spPr>
          <a:xfrm>
            <a:off x="4550045" y="3645024"/>
            <a:ext cx="1167929" cy="177203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4550045" y="6029956"/>
            <a:ext cx="1167929" cy="59173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1" name="Elbow Connector 10"/>
          <p:cNvCxnSpPr/>
          <p:nvPr/>
        </p:nvCxnSpPr>
        <p:spPr>
          <a:xfrm rot="16200000" flipH="1">
            <a:off x="6666447" y="2977713"/>
            <a:ext cx="2438400" cy="140677"/>
          </a:xfrm>
          <a:prstGeom prst="bentConnector3">
            <a:avLst>
              <a:gd name="adj1" fmla="val 0"/>
            </a:avLst>
          </a:prstGeom>
          <a:ln w="3492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142447" y="1752600"/>
            <a:ext cx="262578" cy="72008"/>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563102" y="3429000"/>
            <a:ext cx="731158"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959501" y="3213556"/>
            <a:ext cx="465282" cy="338554"/>
          </a:xfrm>
          <a:prstGeom prst="rect">
            <a:avLst/>
          </a:prstGeom>
          <a:noFill/>
        </p:spPr>
        <p:txBody>
          <a:bodyPr wrap="square" rtlCol="0">
            <a:spAutoFit/>
          </a:bodyPr>
          <a:lstStyle/>
          <a:p>
            <a:r>
              <a:rPr lang="en-GB" sz="800" dirty="0" smtClean="0">
                <a:solidFill>
                  <a:prstClr val="black"/>
                </a:solidFill>
              </a:rPr>
              <a:t>Gallery</a:t>
            </a:r>
            <a:endParaRPr lang="en-GB" sz="800" dirty="0">
              <a:solidFill>
                <a:prstClr val="black"/>
              </a:solidFill>
            </a:endParaRPr>
          </a:p>
        </p:txBody>
      </p:sp>
      <p:sp>
        <p:nvSpPr>
          <p:cNvPr id="15" name="TextBox 14"/>
          <p:cNvSpPr txBox="1"/>
          <p:nvPr/>
        </p:nvSpPr>
        <p:spPr>
          <a:xfrm>
            <a:off x="7961915" y="3429580"/>
            <a:ext cx="465282" cy="338554"/>
          </a:xfrm>
          <a:prstGeom prst="rect">
            <a:avLst/>
          </a:prstGeom>
          <a:noFill/>
        </p:spPr>
        <p:txBody>
          <a:bodyPr wrap="square" rtlCol="0">
            <a:spAutoFit/>
          </a:bodyPr>
          <a:lstStyle/>
          <a:p>
            <a:r>
              <a:rPr lang="en-GB" sz="800" dirty="0" smtClean="0">
                <a:solidFill>
                  <a:prstClr val="black"/>
                </a:solidFill>
              </a:rPr>
              <a:t>Bunker</a:t>
            </a:r>
            <a:endParaRPr lang="en-GB" sz="800" dirty="0">
              <a:solidFill>
                <a:prstClr val="black"/>
              </a:solidFill>
            </a:endParaRPr>
          </a:p>
        </p:txBody>
      </p:sp>
      <p:sp>
        <p:nvSpPr>
          <p:cNvPr id="16" name="Title 15"/>
          <p:cNvSpPr txBox="1">
            <a:spLocks/>
          </p:cNvSpPr>
          <p:nvPr/>
        </p:nvSpPr>
        <p:spPr>
          <a:xfrm>
            <a:off x="897113" y="197768"/>
            <a:ext cx="7596554"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u="sng" dirty="0" smtClean="0">
                <a:solidFill>
                  <a:prstClr val="black"/>
                </a:solidFill>
              </a:rPr>
              <a:t>Layout of the CERN x-band test stand </a:t>
            </a:r>
          </a:p>
          <a:p>
            <a:r>
              <a:rPr lang="en-US" sz="2800" u="sng" dirty="0" smtClean="0">
                <a:solidFill>
                  <a:prstClr val="black"/>
                </a:solidFill>
              </a:rPr>
              <a:t>(X-box 1)</a:t>
            </a:r>
            <a:endParaRPr lang="en-US" sz="2800" u="sng" dirty="0">
              <a:solidFill>
                <a:prstClr val="black"/>
              </a:solidFill>
            </a:endParaRPr>
          </a:p>
        </p:txBody>
      </p:sp>
      <p:sp>
        <p:nvSpPr>
          <p:cNvPr id="17" name="TextBox 16"/>
          <p:cNvSpPr txBox="1"/>
          <p:nvPr/>
        </p:nvSpPr>
        <p:spPr>
          <a:xfrm>
            <a:off x="359432" y="1676412"/>
            <a:ext cx="2321169" cy="2031325"/>
          </a:xfrm>
          <a:prstGeom prst="rect">
            <a:avLst/>
          </a:prstGeom>
          <a:noFill/>
        </p:spPr>
        <p:txBody>
          <a:bodyPr wrap="square" rtlCol="0">
            <a:spAutoFit/>
          </a:bodyPr>
          <a:lstStyle/>
          <a:p>
            <a:r>
              <a:rPr lang="en-US" b="1" dirty="0" smtClean="0">
                <a:solidFill>
                  <a:prstClr val="black"/>
                </a:solidFill>
              </a:rPr>
              <a:t>Clockwise from top-left:</a:t>
            </a:r>
          </a:p>
          <a:p>
            <a:pPr marL="285750" indent="-285750">
              <a:buFont typeface="Arial" pitchFamily="34" charset="0"/>
              <a:buChar char="•"/>
            </a:pPr>
            <a:r>
              <a:rPr lang="en-US" dirty="0" smtClean="0">
                <a:solidFill>
                  <a:prstClr val="black"/>
                </a:solidFill>
              </a:rPr>
              <a:t>Modulator</a:t>
            </a:r>
          </a:p>
          <a:p>
            <a:pPr marL="285750" indent="-285750">
              <a:buFont typeface="Arial" pitchFamily="34" charset="0"/>
              <a:buChar char="•"/>
            </a:pPr>
            <a:r>
              <a:rPr lang="en-US" dirty="0" smtClean="0">
                <a:solidFill>
                  <a:prstClr val="black"/>
                </a:solidFill>
              </a:rPr>
              <a:t>Pulse compressor</a:t>
            </a:r>
          </a:p>
          <a:p>
            <a:pPr marL="285750" indent="-285750">
              <a:buFont typeface="Arial" pitchFamily="34" charset="0"/>
              <a:buChar char="•"/>
            </a:pPr>
            <a:r>
              <a:rPr lang="en-US" dirty="0" smtClean="0">
                <a:solidFill>
                  <a:prstClr val="black"/>
                </a:solidFill>
              </a:rPr>
              <a:t>DUT + connections</a:t>
            </a:r>
          </a:p>
          <a:p>
            <a:pPr marL="285750" indent="-285750">
              <a:buFont typeface="Arial" pitchFamily="34" charset="0"/>
              <a:buChar char="•"/>
            </a:pPr>
            <a:r>
              <a:rPr lang="en-US" dirty="0" smtClean="0">
                <a:solidFill>
                  <a:prstClr val="black"/>
                </a:solidFill>
              </a:rPr>
              <a:t>Accelerating structure</a:t>
            </a:r>
            <a:endParaRPr lang="en-US" dirty="0">
              <a:solidFill>
                <a:prstClr val="black"/>
              </a:solidFill>
            </a:endParaRPr>
          </a:p>
        </p:txBody>
      </p:sp>
    </p:spTree>
    <p:extLst>
      <p:ext uri="{BB962C8B-B14F-4D97-AF65-F5344CB8AC3E}">
        <p14:creationId xmlns:p14="http://schemas.microsoft.com/office/powerpoint/2010/main" val="38678642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536" y="1340539"/>
            <a:ext cx="9865096" cy="5506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1484784"/>
            <a:ext cx="1733550" cy="104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2553321"/>
            <a:ext cx="1027878" cy="12889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043608" y="260648"/>
            <a:ext cx="7182094" cy="707886"/>
          </a:xfrm>
          <a:prstGeom prst="rect">
            <a:avLst/>
          </a:prstGeom>
        </p:spPr>
        <p:txBody>
          <a:bodyPr wrap="none">
            <a:spAutoFit/>
          </a:bodyPr>
          <a:lstStyle/>
          <a:p>
            <a:r>
              <a:rPr lang="en-GB" sz="4000" dirty="0" smtClean="0"/>
              <a:t>Full conditioning history TD24R05</a:t>
            </a:r>
            <a:endParaRPr lang="en-GB" sz="4000" dirty="0"/>
          </a:p>
        </p:txBody>
      </p:sp>
    </p:spTree>
    <p:extLst>
      <p:ext uri="{BB962C8B-B14F-4D97-AF65-F5344CB8AC3E}">
        <p14:creationId xmlns:p14="http://schemas.microsoft.com/office/powerpoint/2010/main" val="23804936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535" y="1268760"/>
            <a:ext cx="9565412" cy="54749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Rectangle 28"/>
          <p:cNvSpPr/>
          <p:nvPr/>
        </p:nvSpPr>
        <p:spPr>
          <a:xfrm>
            <a:off x="1336957" y="260648"/>
            <a:ext cx="6386428" cy="707886"/>
          </a:xfrm>
          <a:prstGeom prst="rect">
            <a:avLst/>
          </a:prstGeom>
        </p:spPr>
        <p:txBody>
          <a:bodyPr wrap="none">
            <a:spAutoFit/>
          </a:bodyPr>
          <a:lstStyle/>
          <a:p>
            <a:r>
              <a:rPr lang="en-GB" sz="4000" dirty="0" smtClean="0"/>
              <a:t>100ns-150ns history TD24R05</a:t>
            </a:r>
            <a:endParaRPr lang="en-GB" sz="4000" dirty="0"/>
          </a:p>
        </p:txBody>
      </p:sp>
    </p:spTree>
    <p:extLst>
      <p:ext uri="{BB962C8B-B14F-4D97-AF65-F5344CB8AC3E}">
        <p14:creationId xmlns:p14="http://schemas.microsoft.com/office/powerpoint/2010/main" val="6629758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85118" y="332690"/>
            <a:ext cx="3727624" cy="461665"/>
          </a:xfrm>
          <a:prstGeom prst="rect">
            <a:avLst/>
          </a:prstGeom>
          <a:noFill/>
        </p:spPr>
        <p:txBody>
          <a:bodyPr wrap="none" rtlCol="0">
            <a:spAutoFit/>
          </a:bodyPr>
          <a:lstStyle/>
          <a:p>
            <a:pPr algn="ctr"/>
            <a:r>
              <a:rPr lang="en-GB" sz="2400" dirty="0" smtClean="0"/>
              <a:t>Primary accelerator features</a:t>
            </a:r>
            <a:endParaRPr lang="en-GB" sz="2400" dirty="0"/>
          </a:p>
        </p:txBody>
      </p:sp>
      <p:sp>
        <p:nvSpPr>
          <p:cNvPr id="3" name="TextBox 2"/>
          <p:cNvSpPr txBox="1"/>
          <p:nvPr/>
        </p:nvSpPr>
        <p:spPr>
          <a:xfrm>
            <a:off x="228450" y="1340768"/>
            <a:ext cx="8640960" cy="4093428"/>
          </a:xfrm>
          <a:prstGeom prst="rect">
            <a:avLst/>
          </a:prstGeom>
          <a:noFill/>
        </p:spPr>
        <p:txBody>
          <a:bodyPr wrap="square" rtlCol="0">
            <a:spAutoFit/>
          </a:bodyPr>
          <a:lstStyle/>
          <a:p>
            <a:r>
              <a:rPr lang="en-GB" sz="2000" dirty="0" smtClean="0"/>
              <a:t>Reach the high end of the energy range through high, </a:t>
            </a:r>
            <a:r>
              <a:rPr lang="en-GB" sz="2000" b="1" dirty="0" smtClean="0"/>
              <a:t>100 MV/m</a:t>
            </a:r>
            <a:r>
              <a:rPr lang="en-GB" sz="2000" dirty="0" smtClean="0"/>
              <a:t>, accelerating gradient by using short-pulse, around 200 ns, normal-conducting rf.</a:t>
            </a:r>
          </a:p>
          <a:p>
            <a:endParaRPr lang="en-GB" sz="2000" dirty="0"/>
          </a:p>
          <a:p>
            <a:r>
              <a:rPr lang="en-GB" sz="2000" dirty="0"/>
              <a:t>D</a:t>
            </a:r>
            <a:r>
              <a:rPr lang="en-GB" sz="2000" dirty="0" smtClean="0"/>
              <a:t>eal with the resulting </a:t>
            </a:r>
            <a:r>
              <a:rPr lang="en-GB" sz="2000" b="1" dirty="0" smtClean="0">
                <a:solidFill>
                  <a:srgbClr val="FF0000"/>
                </a:solidFill>
              </a:rPr>
              <a:t>high peak power </a:t>
            </a:r>
            <a:r>
              <a:rPr lang="en-GB" sz="2000" dirty="0" smtClean="0"/>
              <a:t>requirement by going to high rf frequency, </a:t>
            </a:r>
            <a:r>
              <a:rPr lang="en-GB" sz="2000" b="1" dirty="0" smtClean="0"/>
              <a:t>X-band</a:t>
            </a:r>
            <a:r>
              <a:rPr lang="en-GB" sz="2000" dirty="0" smtClean="0"/>
              <a:t>, produced by the so-called </a:t>
            </a:r>
            <a:r>
              <a:rPr lang="en-GB" sz="2000" b="1" dirty="0" smtClean="0"/>
              <a:t>drive beam scheme</a:t>
            </a:r>
            <a:r>
              <a:rPr lang="en-GB" sz="2000" dirty="0" smtClean="0"/>
              <a:t>. At the lowest energies it is also possible to use </a:t>
            </a:r>
            <a:r>
              <a:rPr lang="en-GB" sz="2000" b="1" dirty="0" smtClean="0"/>
              <a:t>klystron/rf pulse compressor </a:t>
            </a:r>
            <a:r>
              <a:rPr lang="en-GB" sz="2000" dirty="0" smtClean="0"/>
              <a:t>units. Accelerating structure input powers are around 60 MW.</a:t>
            </a:r>
          </a:p>
          <a:p>
            <a:endParaRPr lang="en-GB" sz="2000" dirty="0"/>
          </a:p>
          <a:p>
            <a:r>
              <a:rPr lang="en-GB" sz="2000" dirty="0" smtClean="0"/>
              <a:t>Deal with the luminosity and resulting </a:t>
            </a:r>
            <a:r>
              <a:rPr lang="en-GB" sz="2000" b="1" dirty="0" smtClean="0">
                <a:solidFill>
                  <a:srgbClr val="FF0000"/>
                </a:solidFill>
              </a:rPr>
              <a:t>high average power </a:t>
            </a:r>
            <a:r>
              <a:rPr lang="en-GB" sz="2000" dirty="0" smtClean="0"/>
              <a:t>requirement by producing, transporting and colliding </a:t>
            </a:r>
            <a:r>
              <a:rPr lang="en-GB" sz="2000" b="1" dirty="0" smtClean="0"/>
              <a:t>low-emittance, multi-bunch beams</a:t>
            </a:r>
            <a:r>
              <a:rPr lang="en-GB" sz="2000" dirty="0" smtClean="0"/>
              <a:t>. This requires high-performance damping rings, micron-level main-linac precision and </a:t>
            </a:r>
            <a:r>
              <a:rPr lang="en-GB" sz="2000" dirty="0"/>
              <a:t>alignment</a:t>
            </a:r>
            <a:r>
              <a:rPr lang="en-GB" sz="2000" dirty="0" smtClean="0"/>
              <a:t>, accelerating structure higher-order-mode damping, </a:t>
            </a:r>
            <a:r>
              <a:rPr lang="en-GB" sz="2000" dirty="0" err="1" smtClean="0"/>
              <a:t>nanometer</a:t>
            </a:r>
            <a:r>
              <a:rPr lang="en-GB" sz="2000" dirty="0" smtClean="0"/>
              <a:t>-level main-linac quadrupole stabilization and a sub-nm stabilized final focus etc.</a:t>
            </a:r>
            <a:endParaRPr lang="en-GB" sz="2000" dirty="0"/>
          </a:p>
        </p:txBody>
      </p:sp>
    </p:spTree>
    <p:extLst>
      <p:ext uri="{BB962C8B-B14F-4D97-AF65-F5344CB8AC3E}">
        <p14:creationId xmlns:p14="http://schemas.microsoft.com/office/powerpoint/2010/main" val="11544156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38474" y="118888"/>
            <a:ext cx="4386949" cy="430887"/>
          </a:xfrm>
          <a:prstGeom prst="rect">
            <a:avLst/>
          </a:prstGeom>
          <a:noFill/>
        </p:spPr>
        <p:txBody>
          <a:bodyPr wrap="square" rtlCol="0">
            <a:spAutoFit/>
          </a:bodyPr>
          <a:lstStyle/>
          <a:p>
            <a:r>
              <a:rPr lang="en-GB" sz="2200" dirty="0" smtClean="0">
                <a:solidFill>
                  <a:prstClr val="black"/>
                </a:solidFill>
              </a:rPr>
              <a:t>X-Box#2 – under </a:t>
            </a:r>
            <a:r>
              <a:rPr lang="en-GB" sz="2200" dirty="0" err="1" smtClean="0">
                <a:solidFill>
                  <a:prstClr val="black"/>
                </a:solidFill>
              </a:rPr>
              <a:t>prepration</a:t>
            </a:r>
            <a:r>
              <a:rPr lang="en-GB" sz="2200" dirty="0" smtClean="0">
                <a:solidFill>
                  <a:prstClr val="black"/>
                </a:solidFill>
              </a:rPr>
              <a:t>.</a:t>
            </a:r>
            <a:endParaRPr lang="en-GB" sz="2200" dirty="0">
              <a:solidFill>
                <a:prstClr val="black"/>
              </a:solidFill>
            </a:endParaRPr>
          </a:p>
        </p:txBody>
      </p:sp>
      <p:pic>
        <p:nvPicPr>
          <p:cNvPr id="5"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5051" y="2636940"/>
            <a:ext cx="5649858" cy="400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837876" y="692696"/>
            <a:ext cx="4029840"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167254" y="3517641"/>
            <a:ext cx="2022683" cy="303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83271" y="188640"/>
            <a:ext cx="3664091" cy="2345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Parallelogram 7"/>
          <p:cNvSpPr/>
          <p:nvPr/>
        </p:nvSpPr>
        <p:spPr>
          <a:xfrm rot="1779777">
            <a:off x="2392893" y="938076"/>
            <a:ext cx="188383" cy="171418"/>
          </a:xfrm>
          <a:prstGeom prst="parallelogram">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TextBox 8"/>
          <p:cNvSpPr txBox="1"/>
          <p:nvPr/>
        </p:nvSpPr>
        <p:spPr>
          <a:xfrm>
            <a:off x="1961884" y="549829"/>
            <a:ext cx="692818" cy="276999"/>
          </a:xfrm>
          <a:prstGeom prst="rect">
            <a:avLst/>
          </a:prstGeom>
          <a:noFill/>
        </p:spPr>
        <p:txBody>
          <a:bodyPr wrap="none" rtlCol="0">
            <a:spAutoFit/>
          </a:bodyPr>
          <a:lstStyle/>
          <a:p>
            <a:r>
              <a:rPr lang="en-GB" sz="1200" dirty="0" smtClean="0">
                <a:solidFill>
                  <a:prstClr val="white"/>
                </a:solidFill>
              </a:rPr>
              <a:t>Bld. 150</a:t>
            </a:r>
            <a:endParaRPr lang="en-GB" sz="1200" dirty="0">
              <a:solidFill>
                <a:prstClr val="white"/>
              </a:solidFill>
            </a:endParaRPr>
          </a:p>
        </p:txBody>
      </p:sp>
      <p:sp>
        <p:nvSpPr>
          <p:cNvPr id="3" name="TextBox 2"/>
          <p:cNvSpPr txBox="1"/>
          <p:nvPr/>
        </p:nvSpPr>
        <p:spPr>
          <a:xfrm>
            <a:off x="4414400" y="6309399"/>
            <a:ext cx="1728192" cy="307777"/>
          </a:xfrm>
          <a:prstGeom prst="rect">
            <a:avLst/>
          </a:prstGeom>
          <a:noFill/>
        </p:spPr>
        <p:txBody>
          <a:bodyPr wrap="square" rtlCol="0">
            <a:spAutoFit/>
          </a:bodyPr>
          <a:lstStyle/>
          <a:p>
            <a:r>
              <a:rPr lang="en-GB" sz="1400" dirty="0" smtClean="0">
                <a:solidFill>
                  <a:prstClr val="black"/>
                </a:solidFill>
              </a:rPr>
              <a:t>D. </a:t>
            </a:r>
            <a:r>
              <a:rPr lang="en-GB" sz="1400" dirty="0" err="1" smtClean="0">
                <a:solidFill>
                  <a:prstClr val="black"/>
                </a:solidFill>
              </a:rPr>
              <a:t>Gudkov</a:t>
            </a:r>
            <a:r>
              <a:rPr lang="en-GB" sz="1400" dirty="0" smtClean="0">
                <a:solidFill>
                  <a:prstClr val="black"/>
                </a:solidFill>
              </a:rPr>
              <a:t>, CERN</a:t>
            </a:r>
            <a:endParaRPr lang="en-GB" sz="1400" dirty="0">
              <a:solidFill>
                <a:prstClr val="black"/>
              </a:solidFill>
            </a:endParaRPr>
          </a:p>
        </p:txBody>
      </p:sp>
    </p:spTree>
    <p:extLst>
      <p:ext uri="{BB962C8B-B14F-4D97-AF65-F5344CB8AC3E}">
        <p14:creationId xmlns:p14="http://schemas.microsoft.com/office/powerpoint/2010/main" val="39040304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Photos from iPhone\2013-02-21\00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6811" y="143587"/>
            <a:ext cx="4173495" cy="311724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16811" y="3260827"/>
            <a:ext cx="1236236" cy="369332"/>
          </a:xfrm>
          <a:prstGeom prst="rect">
            <a:avLst/>
          </a:prstGeom>
          <a:noFill/>
        </p:spPr>
        <p:txBody>
          <a:bodyPr wrap="none" rtlCol="0">
            <a:spAutoFit/>
          </a:bodyPr>
          <a:lstStyle/>
          <a:p>
            <a:r>
              <a:rPr lang="en-GB" dirty="0" smtClean="0">
                <a:solidFill>
                  <a:srgbClr val="4D5B6B"/>
                </a:solidFill>
              </a:rPr>
              <a:t>21.02.2013</a:t>
            </a:r>
            <a:endParaRPr lang="en-GB" dirty="0">
              <a:solidFill>
                <a:srgbClr val="4D5B6B"/>
              </a:solidFill>
            </a:endParaRPr>
          </a:p>
        </p:txBody>
      </p:sp>
      <p:sp>
        <p:nvSpPr>
          <p:cNvPr id="5" name="TextBox 4"/>
          <p:cNvSpPr txBox="1"/>
          <p:nvPr/>
        </p:nvSpPr>
        <p:spPr>
          <a:xfrm>
            <a:off x="4716016" y="3260827"/>
            <a:ext cx="1236236" cy="369332"/>
          </a:xfrm>
          <a:prstGeom prst="rect">
            <a:avLst/>
          </a:prstGeom>
          <a:noFill/>
        </p:spPr>
        <p:txBody>
          <a:bodyPr wrap="none" rtlCol="0">
            <a:spAutoFit/>
          </a:bodyPr>
          <a:lstStyle/>
          <a:p>
            <a:r>
              <a:rPr lang="en-GB" dirty="0">
                <a:solidFill>
                  <a:srgbClr val="4D5B6B"/>
                </a:solidFill>
              </a:rPr>
              <a:t>0</a:t>
            </a:r>
            <a:r>
              <a:rPr lang="en-GB" dirty="0" smtClean="0">
                <a:solidFill>
                  <a:srgbClr val="4D5B6B"/>
                </a:solidFill>
              </a:rPr>
              <a:t>8.05.2013</a:t>
            </a:r>
            <a:endParaRPr lang="en-GB" dirty="0">
              <a:solidFill>
                <a:srgbClr val="4D5B6B"/>
              </a:solidFill>
            </a:endParaRPr>
          </a:p>
        </p:txBody>
      </p:sp>
      <p:sp>
        <p:nvSpPr>
          <p:cNvPr id="3" name="Title 2"/>
          <p:cNvSpPr>
            <a:spLocks noGrp="1"/>
          </p:cNvSpPr>
          <p:nvPr>
            <p:ph type="title"/>
          </p:nvPr>
        </p:nvSpPr>
        <p:spPr/>
        <p:txBody>
          <a:bodyPr/>
          <a:lstStyle/>
          <a:p>
            <a:r>
              <a:rPr lang="en-GB" dirty="0" smtClean="0"/>
              <a:t>Site preparation</a:t>
            </a:r>
            <a:endParaRPr lang="en-GB" dirty="0"/>
          </a:p>
        </p:txBody>
      </p:sp>
      <p:sp>
        <p:nvSpPr>
          <p:cNvPr id="7" name="TextBox 6"/>
          <p:cNvSpPr txBox="1"/>
          <p:nvPr/>
        </p:nvSpPr>
        <p:spPr>
          <a:xfrm>
            <a:off x="935375" y="3630159"/>
            <a:ext cx="6685997" cy="1754326"/>
          </a:xfrm>
          <a:prstGeom prst="rect">
            <a:avLst/>
          </a:prstGeom>
          <a:noFill/>
        </p:spPr>
        <p:txBody>
          <a:bodyPr wrap="none" rtlCol="0">
            <a:spAutoFit/>
          </a:bodyPr>
          <a:lstStyle/>
          <a:p>
            <a:r>
              <a:rPr lang="en-GB" dirty="0" smtClean="0">
                <a:solidFill>
                  <a:srgbClr val="4D5B6B"/>
                </a:solidFill>
              </a:rPr>
              <a:t>Pre-approved by safety for radiation and seismic risks (more to come)</a:t>
            </a:r>
          </a:p>
          <a:p>
            <a:r>
              <a:rPr lang="en-GB" dirty="0" smtClean="0">
                <a:solidFill>
                  <a:srgbClr val="4D5B6B"/>
                </a:solidFill>
              </a:rPr>
              <a:t>Shielding reinforced, area cleared, </a:t>
            </a:r>
          </a:p>
          <a:p>
            <a:r>
              <a:rPr lang="en-GB" dirty="0" smtClean="0">
                <a:solidFill>
                  <a:srgbClr val="4D5B6B"/>
                </a:solidFill>
              </a:rPr>
              <a:t>Utilities to be deployed during summer</a:t>
            </a:r>
          </a:p>
          <a:p>
            <a:r>
              <a:rPr lang="en-GB" dirty="0" smtClean="0">
                <a:solidFill>
                  <a:srgbClr val="4D5B6B"/>
                </a:solidFill>
              </a:rPr>
              <a:t>Modulator in place. Walls to be closed now.</a:t>
            </a:r>
          </a:p>
          <a:p>
            <a:r>
              <a:rPr lang="en-GB" dirty="0" smtClean="0">
                <a:solidFill>
                  <a:srgbClr val="4D5B6B"/>
                </a:solidFill>
              </a:rPr>
              <a:t>Continuous work</a:t>
            </a:r>
          </a:p>
          <a:p>
            <a:endParaRPr lang="en-GB" dirty="0">
              <a:solidFill>
                <a:srgbClr val="4D5B6B"/>
              </a:solidFill>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143586"/>
            <a:ext cx="4173495" cy="3117241"/>
          </a:xfrm>
          <a:prstGeom prst="rect">
            <a:avLst/>
          </a:prstGeom>
        </p:spPr>
      </p:pic>
    </p:spTree>
    <p:extLst>
      <p:ext uri="{BB962C8B-B14F-4D97-AF65-F5344CB8AC3E}">
        <p14:creationId xmlns:p14="http://schemas.microsoft.com/office/powerpoint/2010/main" val="154011163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cstate="print"/>
          <a:srcRect/>
          <a:stretch>
            <a:fillRect/>
          </a:stretch>
        </p:blipFill>
        <p:spPr bwMode="auto">
          <a:xfrm>
            <a:off x="3203851" y="3747927"/>
            <a:ext cx="1622075" cy="2201387"/>
          </a:xfrm>
          <a:prstGeom prst="rect">
            <a:avLst/>
          </a:prstGeom>
          <a:noFill/>
          <a:ln w="9525">
            <a:noFill/>
            <a:miter lim="800000"/>
            <a:headEnd/>
            <a:tailEnd/>
          </a:ln>
        </p:spPr>
      </p:pic>
      <p:pic>
        <p:nvPicPr>
          <p:cNvPr id="3"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155624" y="3451623"/>
            <a:ext cx="3822336" cy="2785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552950" y="188673"/>
            <a:ext cx="6050182" cy="461665"/>
          </a:xfrm>
          <a:prstGeom prst="rect">
            <a:avLst/>
          </a:prstGeom>
          <a:noFill/>
        </p:spPr>
        <p:txBody>
          <a:bodyPr wrap="none" rtlCol="0">
            <a:spAutoFit/>
          </a:bodyPr>
          <a:lstStyle/>
          <a:p>
            <a:pPr algn="ctr"/>
            <a:r>
              <a:rPr lang="en-GB" sz="2400" dirty="0" smtClean="0"/>
              <a:t>Two paths for test stands and linac power units</a:t>
            </a:r>
            <a:endParaRPr lang="en-GB" sz="2400" dirty="0"/>
          </a:p>
        </p:txBody>
      </p:sp>
      <p:pic>
        <p:nvPicPr>
          <p:cNvPr id="7" name="Picture 4"/>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402754" y="689527"/>
            <a:ext cx="898365" cy="295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descr="C:\Users\jkoverma\AppData\Local\Microsoft\Windows\Temporary Internet Files\Content.Outlook\N86D1O7I\photo (16).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313092" y="1052736"/>
            <a:ext cx="2402769" cy="194421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92830" y="1268760"/>
            <a:ext cx="2952328" cy="1754326"/>
          </a:xfrm>
          <a:prstGeom prst="rect">
            <a:avLst/>
          </a:prstGeom>
          <a:noFill/>
          <a:ln>
            <a:solidFill>
              <a:schemeClr val="tx1"/>
            </a:solidFill>
          </a:ln>
        </p:spPr>
        <p:txBody>
          <a:bodyPr wrap="square" rtlCol="0">
            <a:spAutoFit/>
          </a:bodyPr>
          <a:lstStyle/>
          <a:p>
            <a:r>
              <a:rPr lang="en-GB" dirty="0" smtClean="0"/>
              <a:t>50-75 MW tubes</a:t>
            </a:r>
          </a:p>
          <a:p>
            <a:endParaRPr lang="en-GB" dirty="0"/>
          </a:p>
          <a:p>
            <a:r>
              <a:rPr lang="en-GB" dirty="0" smtClean="0"/>
              <a:t>NEXTEF, Xboxes 1 and 2</a:t>
            </a:r>
          </a:p>
          <a:p>
            <a:endParaRPr lang="en-GB" dirty="0"/>
          </a:p>
          <a:p>
            <a:r>
              <a:rPr lang="en-GB" dirty="0" smtClean="0"/>
              <a:t>Potentially 100 Hz range linacs in the 8-9 </a:t>
            </a:r>
            <a:r>
              <a:rPr lang="en-GB" dirty="0" err="1" smtClean="0"/>
              <a:t>GeV</a:t>
            </a:r>
            <a:r>
              <a:rPr lang="en-GB" dirty="0" smtClean="0"/>
              <a:t> range.</a:t>
            </a:r>
            <a:endParaRPr lang="en-GB" dirty="0"/>
          </a:p>
        </p:txBody>
      </p:sp>
      <p:sp>
        <p:nvSpPr>
          <p:cNvPr id="10" name="TextBox 9"/>
          <p:cNvSpPr txBox="1"/>
          <p:nvPr/>
        </p:nvSpPr>
        <p:spPr>
          <a:xfrm>
            <a:off x="107506" y="3800682"/>
            <a:ext cx="2952328" cy="1754326"/>
          </a:xfrm>
          <a:prstGeom prst="rect">
            <a:avLst/>
          </a:prstGeom>
          <a:noFill/>
          <a:ln>
            <a:solidFill>
              <a:schemeClr val="tx1"/>
            </a:solidFill>
          </a:ln>
        </p:spPr>
        <p:txBody>
          <a:bodyPr wrap="square" rtlCol="0">
            <a:spAutoFit/>
          </a:bodyPr>
          <a:lstStyle/>
          <a:p>
            <a:r>
              <a:rPr lang="en-GB" dirty="0" smtClean="0"/>
              <a:t>7-10 MW tubes combined</a:t>
            </a:r>
          </a:p>
          <a:p>
            <a:endParaRPr lang="en-GB" dirty="0"/>
          </a:p>
          <a:p>
            <a:r>
              <a:rPr lang="en-GB" dirty="0" smtClean="0"/>
              <a:t>Xbox3</a:t>
            </a:r>
          </a:p>
          <a:p>
            <a:endParaRPr lang="en-GB" dirty="0"/>
          </a:p>
          <a:p>
            <a:r>
              <a:rPr lang="en-GB" dirty="0"/>
              <a:t>Potentially </a:t>
            </a:r>
            <a:r>
              <a:rPr lang="en-GB" dirty="0" smtClean="0"/>
              <a:t>kHz </a:t>
            </a:r>
            <a:r>
              <a:rPr lang="en-GB" dirty="0"/>
              <a:t>range linacs in the </a:t>
            </a:r>
            <a:r>
              <a:rPr lang="en-GB" dirty="0" smtClean="0"/>
              <a:t>1-2 </a:t>
            </a:r>
            <a:r>
              <a:rPr lang="en-GB" dirty="0" err="1"/>
              <a:t>GeV</a:t>
            </a:r>
            <a:r>
              <a:rPr lang="en-GB" dirty="0"/>
              <a:t> range</a:t>
            </a:r>
            <a:r>
              <a:rPr lang="en-GB" dirty="0" smtClean="0"/>
              <a:t>.</a:t>
            </a:r>
            <a:endParaRPr lang="en-GB" dirty="0"/>
          </a:p>
        </p:txBody>
      </p:sp>
      <p:sp>
        <p:nvSpPr>
          <p:cNvPr id="11" name="TextBox 10"/>
          <p:cNvSpPr txBox="1"/>
          <p:nvPr/>
        </p:nvSpPr>
        <p:spPr>
          <a:xfrm>
            <a:off x="14058" y="5949280"/>
            <a:ext cx="2950167" cy="400110"/>
          </a:xfrm>
          <a:prstGeom prst="rect">
            <a:avLst/>
          </a:prstGeom>
          <a:noFill/>
        </p:spPr>
        <p:txBody>
          <a:bodyPr wrap="none" rtlCol="0">
            <a:spAutoFit/>
          </a:bodyPr>
          <a:lstStyle/>
          <a:p>
            <a:r>
              <a:rPr lang="en-GB" sz="2000" dirty="0" smtClean="0"/>
              <a:t>Industrial supply is crucial!</a:t>
            </a:r>
            <a:endParaRPr lang="en-GB" sz="2000" dirty="0"/>
          </a:p>
        </p:txBody>
      </p:sp>
    </p:spTree>
    <p:extLst>
      <p:ext uri="{BB962C8B-B14F-4D97-AF65-F5344CB8AC3E}">
        <p14:creationId xmlns:p14="http://schemas.microsoft.com/office/powerpoint/2010/main" val="28374960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176554" y="2907200"/>
            <a:ext cx="3483123" cy="3402120"/>
          </a:xfrm>
          <a:prstGeom prst="rect">
            <a:avLst/>
          </a:prstGeom>
        </p:spPr>
      </p:pic>
      <p:sp>
        <p:nvSpPr>
          <p:cNvPr id="3" name="Content Placeholder 2"/>
          <p:cNvSpPr txBox="1">
            <a:spLocks/>
          </p:cNvSpPr>
          <p:nvPr/>
        </p:nvSpPr>
        <p:spPr bwMode="auto">
          <a:xfrm>
            <a:off x="3171993" y="4212876"/>
            <a:ext cx="1111975" cy="246221"/>
          </a:xfrm>
          <a:prstGeom prst="rect">
            <a:avLst/>
          </a:prstGeom>
          <a:solidFill>
            <a:schemeClr val="bg1"/>
          </a:solidFill>
          <a:ln w="9525">
            <a:noFill/>
            <a:miter lim="800000"/>
            <a:headEnd/>
            <a:tailEnd/>
          </a:ln>
          <a:effectLst/>
        </p:spPr>
        <p:txBody>
          <a:bodyPr wrap="square">
            <a:spAutoFit/>
          </a:bodyPr>
          <a:lstStyle/>
          <a:p>
            <a:pPr marL="228600" indent="-228600">
              <a:spcBef>
                <a:spcPct val="20000"/>
              </a:spcBef>
            </a:pPr>
            <a:r>
              <a:rPr lang="en-US" sz="1000" b="1" dirty="0">
                <a:solidFill>
                  <a:srgbClr val="17375E"/>
                </a:solidFill>
                <a:latin typeface="Calibri" pitchFamily="34" charset="0"/>
              </a:rPr>
              <a:t>Drive </a:t>
            </a:r>
            <a:r>
              <a:rPr lang="en-US" sz="1000" b="1" dirty="0" smtClean="0">
                <a:solidFill>
                  <a:srgbClr val="17375E"/>
                </a:solidFill>
                <a:latin typeface="Calibri" pitchFamily="34" charset="0"/>
              </a:rPr>
              <a:t>beam </a:t>
            </a:r>
            <a:r>
              <a:rPr lang="en-US" sz="1000" b="1" dirty="0" smtClean="0">
                <a:solidFill>
                  <a:srgbClr val="00B050"/>
                </a:solidFill>
                <a:latin typeface="Calibri" pitchFamily="34" charset="0"/>
              </a:rPr>
              <a:t>ON</a:t>
            </a:r>
            <a:endParaRPr lang="en-US" sz="1000" b="1" dirty="0">
              <a:solidFill>
                <a:srgbClr val="C00000"/>
              </a:solidFill>
              <a:latin typeface="Calibri" pitchFamily="34" charset="0"/>
            </a:endParaRPr>
          </a:p>
        </p:txBody>
      </p:sp>
      <p:sp>
        <p:nvSpPr>
          <p:cNvPr id="4" name="Content Placeholder 2"/>
          <p:cNvSpPr txBox="1">
            <a:spLocks/>
          </p:cNvSpPr>
          <p:nvPr/>
        </p:nvSpPr>
        <p:spPr bwMode="auto">
          <a:xfrm>
            <a:off x="3153933" y="5407931"/>
            <a:ext cx="1111975" cy="249636"/>
          </a:xfrm>
          <a:prstGeom prst="rect">
            <a:avLst/>
          </a:prstGeom>
          <a:solidFill>
            <a:schemeClr val="bg1"/>
          </a:solidFill>
          <a:ln w="9525">
            <a:noFill/>
            <a:miter lim="800000"/>
            <a:headEnd/>
            <a:tailEnd/>
          </a:ln>
          <a:effectLst/>
        </p:spPr>
        <p:txBody>
          <a:bodyPr wrap="square">
            <a:spAutoFit/>
          </a:bodyPr>
          <a:lstStyle/>
          <a:p>
            <a:pPr marL="228600" indent="-228600" fontAlgn="auto">
              <a:spcBef>
                <a:spcPct val="20000"/>
              </a:spcBef>
              <a:spcAft>
                <a:spcPts val="0"/>
              </a:spcAft>
              <a:defRPr/>
            </a:pPr>
            <a:r>
              <a:rPr lang="en-US" sz="1000" b="1" dirty="0">
                <a:solidFill>
                  <a:schemeClr val="tx2">
                    <a:lumMod val="75000"/>
                  </a:schemeClr>
                </a:solidFill>
                <a:latin typeface="Calibri" pitchFamily="34" charset="0"/>
                <a:ea typeface="+mn-ea"/>
              </a:rPr>
              <a:t>Drive beam </a:t>
            </a:r>
            <a:r>
              <a:rPr lang="en-US" sz="1000" b="1" dirty="0">
                <a:solidFill>
                  <a:srgbClr val="FF0000"/>
                </a:solidFill>
                <a:latin typeface="Calibri" pitchFamily="34" charset="0"/>
                <a:ea typeface="+mn-ea"/>
              </a:rPr>
              <a:t>OFF</a:t>
            </a:r>
          </a:p>
        </p:txBody>
      </p:sp>
      <p:pic>
        <p:nvPicPr>
          <p:cNvPr id="6" name="Picture 5" descr="PowerVsGradient3_2.png"/>
          <p:cNvPicPr>
            <a:picLocks noChangeAspect="1"/>
          </p:cNvPicPr>
          <p:nvPr/>
        </p:nvPicPr>
        <p:blipFill>
          <a:blip r:embed="rId3" cstate="print"/>
          <a:stretch>
            <a:fillRect/>
          </a:stretch>
        </p:blipFill>
        <p:spPr>
          <a:xfrm>
            <a:off x="4442497" y="3854812"/>
            <a:ext cx="4280659" cy="2670532"/>
          </a:xfrm>
          <a:prstGeom prst="rect">
            <a:avLst/>
          </a:prstGeom>
        </p:spPr>
      </p:pic>
      <p:sp>
        <p:nvSpPr>
          <p:cNvPr id="7" name="Oval 6"/>
          <p:cNvSpPr/>
          <p:nvPr/>
        </p:nvSpPr>
        <p:spPr>
          <a:xfrm>
            <a:off x="6298494" y="4750162"/>
            <a:ext cx="114300" cy="122464"/>
          </a:xfrm>
          <a:prstGeom prst="ellipse">
            <a:avLst/>
          </a:prstGeom>
          <a:solidFill>
            <a:srgbClr val="C00000"/>
          </a:solidFill>
          <a:ln>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6589692" y="4608648"/>
            <a:ext cx="114300" cy="122464"/>
          </a:xfrm>
          <a:prstGeom prst="ellipse">
            <a:avLst/>
          </a:prstGeom>
          <a:solidFill>
            <a:schemeClr val="accent1">
              <a:lumMod val="75000"/>
            </a:schemeClr>
          </a:solidFill>
          <a:ln>
            <a:solidFill>
              <a:schemeClr val="accent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2"/>
          <p:cNvSpPr txBox="1">
            <a:spLocks/>
          </p:cNvSpPr>
          <p:nvPr/>
        </p:nvSpPr>
        <p:spPr bwMode="auto">
          <a:xfrm>
            <a:off x="6226425" y="4921512"/>
            <a:ext cx="1111975" cy="430887"/>
          </a:xfrm>
          <a:prstGeom prst="rect">
            <a:avLst/>
          </a:prstGeom>
          <a:solidFill>
            <a:schemeClr val="bg1"/>
          </a:solidFill>
          <a:ln w="9525">
            <a:noFill/>
            <a:miter lim="800000"/>
            <a:headEnd/>
            <a:tailEnd/>
          </a:ln>
          <a:effectLst/>
        </p:spPr>
        <p:txBody>
          <a:bodyPr wrap="square">
            <a:spAutoFit/>
          </a:bodyPr>
          <a:lstStyle/>
          <a:p>
            <a:pPr marL="228600" indent="-228600" fontAlgn="auto">
              <a:spcBef>
                <a:spcPct val="20000"/>
              </a:spcBef>
              <a:spcAft>
                <a:spcPts val="0"/>
              </a:spcAft>
              <a:defRPr/>
            </a:pPr>
            <a:r>
              <a:rPr lang="en-US" sz="1100" dirty="0" smtClean="0">
                <a:solidFill>
                  <a:srgbClr val="C00000"/>
                </a:solidFill>
                <a:latin typeface="Calibri"/>
                <a:ea typeface="+mn-ea"/>
                <a:cs typeface="Calibri"/>
              </a:rPr>
              <a:t>CLIC Nominal, loaded</a:t>
            </a:r>
            <a:endParaRPr lang="en-US" sz="1100" dirty="0">
              <a:solidFill>
                <a:srgbClr val="C00000"/>
              </a:solidFill>
              <a:latin typeface="Calibri"/>
              <a:ea typeface="+mn-ea"/>
              <a:cs typeface="Calibri"/>
            </a:endParaRPr>
          </a:p>
        </p:txBody>
      </p:sp>
      <p:sp>
        <p:nvSpPr>
          <p:cNvPr id="10" name="Content Placeholder 2"/>
          <p:cNvSpPr txBox="1">
            <a:spLocks/>
          </p:cNvSpPr>
          <p:nvPr/>
        </p:nvSpPr>
        <p:spPr bwMode="auto">
          <a:xfrm>
            <a:off x="5850915" y="4144358"/>
            <a:ext cx="1061357" cy="430887"/>
          </a:xfrm>
          <a:prstGeom prst="rect">
            <a:avLst/>
          </a:prstGeom>
          <a:solidFill>
            <a:schemeClr val="bg1"/>
          </a:solidFill>
          <a:ln w="9525">
            <a:noFill/>
            <a:miter lim="800000"/>
            <a:headEnd/>
            <a:tailEnd/>
          </a:ln>
          <a:effectLst/>
        </p:spPr>
        <p:txBody>
          <a:bodyPr wrap="square">
            <a:spAutoFit/>
          </a:bodyPr>
          <a:lstStyle/>
          <a:p>
            <a:pPr marL="228600" indent="-228600" fontAlgn="auto">
              <a:spcBef>
                <a:spcPct val="20000"/>
              </a:spcBef>
              <a:spcAft>
                <a:spcPts val="0"/>
              </a:spcAft>
              <a:defRPr/>
            </a:pPr>
            <a:r>
              <a:rPr lang="en-US" sz="1100" dirty="0" smtClean="0">
                <a:solidFill>
                  <a:schemeClr val="tx2">
                    <a:lumMod val="75000"/>
                  </a:schemeClr>
                </a:solidFill>
                <a:latin typeface="Calibri"/>
                <a:ea typeface="+mn-ea"/>
                <a:cs typeface="Calibri"/>
              </a:rPr>
              <a:t>CLIC Nominal, unloaded</a:t>
            </a:r>
            <a:endParaRPr lang="en-US" sz="1100" dirty="0">
              <a:solidFill>
                <a:schemeClr val="tx2">
                  <a:lumMod val="75000"/>
                </a:schemeClr>
              </a:solidFill>
              <a:latin typeface="Calibri"/>
              <a:ea typeface="+mn-ea"/>
              <a:cs typeface="Calibri"/>
            </a:endParaRPr>
          </a:p>
        </p:txBody>
      </p:sp>
      <p:pic>
        <p:nvPicPr>
          <p:cNvPr id="12" name="Picture 11" descr="1006091_06-A4-at-144-dpi"/>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031217" y="1268794"/>
            <a:ext cx="2832045" cy="2043073"/>
          </a:xfrm>
          <a:prstGeom prst="rect">
            <a:avLst/>
          </a:prstGeom>
          <a:noFill/>
        </p:spPr>
      </p:pic>
      <p:pic>
        <p:nvPicPr>
          <p:cNvPr id="13" name="Picture 2"/>
          <p:cNvPicPr>
            <a:picLocks noChangeAspect="1" noChangeArrowheads="1"/>
          </p:cNvPicPr>
          <p:nvPr/>
        </p:nvPicPr>
        <p:blipFill>
          <a:blip r:embed="rId5" cstate="print"/>
          <a:srcRect/>
          <a:stretch>
            <a:fillRect/>
          </a:stretch>
        </p:blipFill>
        <p:spPr bwMode="auto">
          <a:xfrm>
            <a:off x="107506" y="1339535"/>
            <a:ext cx="5673784" cy="1532310"/>
          </a:xfrm>
          <a:prstGeom prst="rect">
            <a:avLst/>
          </a:prstGeom>
          <a:noFill/>
          <a:ln w="9525">
            <a:noFill/>
            <a:miter lim="800000"/>
            <a:headEnd/>
            <a:tailEnd/>
          </a:ln>
        </p:spPr>
      </p:pic>
      <p:sp>
        <p:nvSpPr>
          <p:cNvPr id="14" name="TextBox 13"/>
          <p:cNvSpPr txBox="1"/>
          <p:nvPr/>
        </p:nvSpPr>
        <p:spPr>
          <a:xfrm>
            <a:off x="887339" y="310446"/>
            <a:ext cx="7308732" cy="461665"/>
          </a:xfrm>
          <a:prstGeom prst="rect">
            <a:avLst/>
          </a:prstGeom>
          <a:noFill/>
        </p:spPr>
        <p:txBody>
          <a:bodyPr wrap="none" rtlCol="0">
            <a:spAutoFit/>
          </a:bodyPr>
          <a:lstStyle/>
          <a:p>
            <a:pPr algn="ctr"/>
            <a:r>
              <a:rPr lang="en-GB" sz="2400" dirty="0" smtClean="0"/>
              <a:t>Power production using PETS and two-beam acceleration</a:t>
            </a:r>
            <a:endParaRPr lang="en-GB" sz="2400" dirty="0"/>
          </a:p>
        </p:txBody>
      </p:sp>
    </p:spTree>
    <p:extLst>
      <p:ext uri="{BB962C8B-B14F-4D97-AF65-F5344CB8AC3E}">
        <p14:creationId xmlns:p14="http://schemas.microsoft.com/office/powerpoint/2010/main" val="45591876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775" y="400050"/>
            <a:ext cx="8172450" cy="6057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559069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425" y="360363"/>
            <a:ext cx="8183563" cy="6137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038398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08201" y="170768"/>
            <a:ext cx="1927599" cy="954107"/>
          </a:xfrm>
          <a:prstGeom prst="rect">
            <a:avLst/>
          </a:prstGeom>
        </p:spPr>
        <p:txBody>
          <a:bodyPr wrap="square">
            <a:spAutoFit/>
          </a:bodyPr>
          <a:lstStyle/>
          <a:p>
            <a:r>
              <a:rPr lang="en-GB" sz="2800" dirty="0" smtClean="0">
                <a:solidFill>
                  <a:prstClr val="black"/>
                </a:solidFill>
              </a:rPr>
              <a:t>Introduction</a:t>
            </a:r>
            <a:endParaRPr lang="en-GB" sz="2800" dirty="0">
              <a:solidFill>
                <a:prstClr val="black"/>
              </a:solidFill>
            </a:endParaRPr>
          </a:p>
        </p:txBody>
      </p:sp>
      <p:pic>
        <p:nvPicPr>
          <p:cNvPr id="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234" y="732744"/>
            <a:ext cx="4148872" cy="399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Arrow Connector 3"/>
          <p:cNvCxnSpPr/>
          <p:nvPr/>
        </p:nvCxnSpPr>
        <p:spPr>
          <a:xfrm>
            <a:off x="4109616" y="2323164"/>
            <a:ext cx="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119670" y="1814997"/>
            <a:ext cx="792205" cy="276999"/>
          </a:xfrm>
          <a:prstGeom prst="rect">
            <a:avLst/>
          </a:prstGeom>
          <a:noFill/>
        </p:spPr>
        <p:txBody>
          <a:bodyPr wrap="none" rtlCol="0">
            <a:spAutoFit/>
          </a:bodyPr>
          <a:lstStyle/>
          <a:p>
            <a:r>
              <a:rPr lang="en-GB" sz="1200" dirty="0">
                <a:solidFill>
                  <a:srgbClr val="FF0000"/>
                </a:solidFill>
              </a:rPr>
              <a:t>U</a:t>
            </a:r>
            <a:r>
              <a:rPr lang="en-GB" sz="1200" dirty="0" smtClean="0">
                <a:solidFill>
                  <a:srgbClr val="FF0000"/>
                </a:solidFill>
              </a:rPr>
              <a:t>nloaded</a:t>
            </a:r>
            <a:endParaRPr lang="en-GB" sz="1200" dirty="0">
              <a:solidFill>
                <a:srgbClr val="FF0000"/>
              </a:solidFill>
            </a:endParaRPr>
          </a:p>
        </p:txBody>
      </p:sp>
      <p:sp>
        <p:nvSpPr>
          <p:cNvPr id="6" name="TextBox 5"/>
          <p:cNvSpPr txBox="1"/>
          <p:nvPr/>
        </p:nvSpPr>
        <p:spPr>
          <a:xfrm>
            <a:off x="2879529" y="3053048"/>
            <a:ext cx="1035861" cy="276999"/>
          </a:xfrm>
          <a:prstGeom prst="rect">
            <a:avLst/>
          </a:prstGeom>
          <a:noFill/>
        </p:spPr>
        <p:txBody>
          <a:bodyPr wrap="none" rtlCol="0">
            <a:spAutoFit/>
          </a:bodyPr>
          <a:lstStyle/>
          <a:p>
            <a:r>
              <a:rPr lang="en-GB" sz="1200" dirty="0" smtClean="0">
                <a:solidFill>
                  <a:srgbClr val="7030A0"/>
                </a:solidFill>
              </a:rPr>
              <a:t>Loaded (CLIC)</a:t>
            </a:r>
            <a:endParaRPr lang="en-GB" sz="1200" dirty="0">
              <a:solidFill>
                <a:srgbClr val="7030A0"/>
              </a:solidFill>
            </a:endParaRPr>
          </a:p>
        </p:txBody>
      </p:sp>
      <p:sp>
        <p:nvSpPr>
          <p:cNvPr id="7" name="TextBox 6"/>
          <p:cNvSpPr txBox="1"/>
          <p:nvPr/>
        </p:nvSpPr>
        <p:spPr>
          <a:xfrm>
            <a:off x="251520" y="4663424"/>
            <a:ext cx="8640960" cy="1938992"/>
          </a:xfrm>
          <a:prstGeom prst="rect">
            <a:avLst/>
          </a:prstGeom>
          <a:noFill/>
        </p:spPr>
        <p:txBody>
          <a:bodyPr wrap="square" rtlCol="0">
            <a:spAutoFit/>
          </a:bodyPr>
          <a:lstStyle/>
          <a:p>
            <a:r>
              <a:rPr lang="en-GB" sz="2000" dirty="0" smtClean="0">
                <a:solidFill>
                  <a:prstClr val="black"/>
                </a:solidFill>
              </a:rPr>
              <a:t>Testing of accelerating structure with nominal beam loading  was a missing block in our testing program. Such a test will be done using CTF3 (1.2 A) drive beam and RF power delivered from X-box1 (90 MW) via modified 30 GHz low loss transfer line (60MW).</a:t>
            </a:r>
          </a:p>
          <a:p>
            <a:r>
              <a:rPr lang="en-GB" sz="2000" dirty="0" smtClean="0">
                <a:solidFill>
                  <a:srgbClr val="0000FF"/>
                </a:solidFill>
              </a:rPr>
              <a:t>The main target of this experiment is to compare loaded and unloaded accelerating structure breakdown trip rate.</a:t>
            </a:r>
            <a:endParaRPr lang="en-GB" sz="2000" dirty="0">
              <a:solidFill>
                <a:srgbClr val="0000FF"/>
              </a:solidFill>
            </a:endParaRPr>
          </a:p>
        </p:txBody>
      </p:sp>
      <p:sp>
        <p:nvSpPr>
          <p:cNvPr id="9" name="TextBox 8"/>
          <p:cNvSpPr txBox="1"/>
          <p:nvPr/>
        </p:nvSpPr>
        <p:spPr>
          <a:xfrm rot="16200000">
            <a:off x="3582027" y="2531825"/>
            <a:ext cx="1310872" cy="276999"/>
          </a:xfrm>
          <a:prstGeom prst="rect">
            <a:avLst/>
          </a:prstGeom>
          <a:noFill/>
        </p:spPr>
        <p:txBody>
          <a:bodyPr wrap="none" rtlCol="0">
            <a:spAutoFit/>
          </a:bodyPr>
          <a:lstStyle/>
          <a:p>
            <a:r>
              <a:rPr lang="en-GB" sz="1200" dirty="0" smtClean="0">
                <a:solidFill>
                  <a:srgbClr val="1F497D">
                    <a:lumMod val="60000"/>
                    <a:lumOff val="40000"/>
                  </a:srgbClr>
                </a:solidFill>
              </a:rPr>
              <a:t>Increasing current</a:t>
            </a:r>
            <a:endParaRPr lang="en-GB" sz="1200" dirty="0">
              <a:solidFill>
                <a:srgbClr val="1F497D">
                  <a:lumMod val="60000"/>
                  <a:lumOff val="40000"/>
                </a:srgbClr>
              </a:solidFill>
            </a:endParaRPr>
          </a:p>
        </p:txBody>
      </p:sp>
      <p:sp>
        <p:nvSpPr>
          <p:cNvPr id="10" name="TextBox 9"/>
          <p:cNvSpPr txBox="1"/>
          <p:nvPr/>
        </p:nvSpPr>
        <p:spPr>
          <a:xfrm>
            <a:off x="1925123" y="3546280"/>
            <a:ext cx="2258888" cy="307777"/>
          </a:xfrm>
          <a:prstGeom prst="rect">
            <a:avLst/>
          </a:prstGeom>
          <a:solidFill>
            <a:schemeClr val="bg1"/>
          </a:solidFill>
        </p:spPr>
        <p:txBody>
          <a:bodyPr wrap="none" rtlCol="0">
            <a:spAutoFit/>
          </a:bodyPr>
          <a:lstStyle/>
          <a:p>
            <a:r>
              <a:rPr lang="en-GB" sz="1400" dirty="0" smtClean="0">
                <a:solidFill>
                  <a:prstClr val="black"/>
                </a:solidFill>
              </a:rPr>
              <a:t>Gradient along the structure</a:t>
            </a:r>
            <a:endParaRPr lang="en-GB" sz="1400" dirty="0">
              <a:solidFill>
                <a:prstClr val="black"/>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2484" y="763958"/>
            <a:ext cx="3889684" cy="3968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val 10"/>
          <p:cNvSpPr/>
          <p:nvPr/>
        </p:nvSpPr>
        <p:spPr>
          <a:xfrm>
            <a:off x="7031350" y="2420888"/>
            <a:ext cx="132938"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2" name="TextBox 11"/>
          <p:cNvSpPr txBox="1"/>
          <p:nvPr/>
        </p:nvSpPr>
        <p:spPr>
          <a:xfrm>
            <a:off x="6070516" y="2113114"/>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3" name="Oval 12"/>
          <p:cNvSpPr/>
          <p:nvPr/>
        </p:nvSpPr>
        <p:spPr>
          <a:xfrm>
            <a:off x="5303158" y="3700168"/>
            <a:ext cx="132938"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5" name="TextBox 14"/>
          <p:cNvSpPr txBox="1"/>
          <p:nvPr/>
        </p:nvSpPr>
        <p:spPr>
          <a:xfrm>
            <a:off x="5462748" y="3623224"/>
            <a:ext cx="896399" cy="307777"/>
          </a:xfrm>
          <a:prstGeom prst="rect">
            <a:avLst/>
          </a:prstGeom>
          <a:noFill/>
        </p:spPr>
        <p:txBody>
          <a:bodyPr wrap="none" rtlCol="0">
            <a:spAutoFit/>
          </a:bodyPr>
          <a:lstStyle/>
          <a:p>
            <a:r>
              <a:rPr lang="en-GB" sz="1400" dirty="0" smtClean="0">
                <a:solidFill>
                  <a:srgbClr val="0000FF"/>
                </a:solidFill>
              </a:rPr>
              <a:t>Unloaded</a:t>
            </a:r>
            <a:endParaRPr lang="en-GB" sz="1400" dirty="0">
              <a:solidFill>
                <a:srgbClr val="0000FF"/>
              </a:solidFill>
            </a:endParaRPr>
          </a:p>
        </p:txBody>
      </p:sp>
    </p:spTree>
    <p:extLst>
      <p:ext uri="{BB962C8B-B14F-4D97-AF65-F5344CB8AC3E}">
        <p14:creationId xmlns:p14="http://schemas.microsoft.com/office/powerpoint/2010/main" val="25390035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ERN\dfs\Workspaces\w\Wuensch\Calculations and experiments\gradient summary\BDR_Graph_30_08_2012.pn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3468" r="8141"/>
          <a:stretch/>
        </p:blipFill>
        <p:spPr bwMode="auto">
          <a:xfrm>
            <a:off x="384459" y="836712"/>
            <a:ext cx="7882789" cy="533612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979713" y="332658"/>
            <a:ext cx="5982203" cy="830997"/>
          </a:xfrm>
          <a:prstGeom prst="rect">
            <a:avLst/>
          </a:prstGeom>
        </p:spPr>
        <p:txBody>
          <a:bodyPr wrap="square">
            <a:spAutoFit/>
          </a:bodyPr>
          <a:lstStyle/>
          <a:p>
            <a:pPr algn="ctr"/>
            <a:r>
              <a:rPr lang="en-GB" sz="2400" dirty="0" smtClean="0">
                <a:solidFill>
                  <a:prstClr val="black"/>
                </a:solidFill>
              </a:rPr>
              <a:t>Accelerating </a:t>
            </a:r>
            <a:r>
              <a:rPr lang="en-GB" sz="2400" dirty="0">
                <a:solidFill>
                  <a:prstClr val="black"/>
                </a:solidFill>
              </a:rPr>
              <a:t>gradients achieved in tests. </a:t>
            </a:r>
          </a:p>
          <a:p>
            <a:pPr algn="ctr"/>
            <a:r>
              <a:rPr lang="en-GB" sz="2400" dirty="0">
                <a:solidFill>
                  <a:prstClr val="black"/>
                </a:solidFill>
              </a:rPr>
              <a:t>Status: 4-9-2012</a:t>
            </a:r>
          </a:p>
        </p:txBody>
      </p:sp>
      <p:grpSp>
        <p:nvGrpSpPr>
          <p:cNvPr id="9" name="Group 8"/>
          <p:cNvGrpSpPr/>
          <p:nvPr/>
        </p:nvGrpSpPr>
        <p:grpSpPr>
          <a:xfrm>
            <a:off x="2055591" y="2324172"/>
            <a:ext cx="3128049" cy="1180602"/>
            <a:chOff x="2226889" y="2324172"/>
            <a:chExt cx="3388720" cy="1180602"/>
          </a:xfrm>
        </p:grpSpPr>
        <p:sp>
          <p:nvSpPr>
            <p:cNvPr id="6" name="Oval 5"/>
            <p:cNvSpPr/>
            <p:nvPr/>
          </p:nvSpPr>
          <p:spPr>
            <a:xfrm>
              <a:off x="2226889" y="3360774"/>
              <a:ext cx="144000" cy="144000"/>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Freeform 6"/>
            <p:cNvSpPr/>
            <p:nvPr/>
          </p:nvSpPr>
          <p:spPr>
            <a:xfrm>
              <a:off x="2335696" y="2693504"/>
              <a:ext cx="3279913" cy="755374"/>
            </a:xfrm>
            <a:custGeom>
              <a:avLst/>
              <a:gdLst>
                <a:gd name="connsiteX0" fmla="*/ 3279913 w 3279913"/>
                <a:gd name="connsiteY0" fmla="*/ 755374 h 755374"/>
                <a:gd name="connsiteX1" fmla="*/ 2623930 w 3279913"/>
                <a:gd name="connsiteY1" fmla="*/ 347870 h 755374"/>
                <a:gd name="connsiteX2" fmla="*/ 1948069 w 3279913"/>
                <a:gd name="connsiteY2" fmla="*/ 79513 h 755374"/>
                <a:gd name="connsiteX3" fmla="*/ 1282147 w 3279913"/>
                <a:gd name="connsiteY3" fmla="*/ 0 h 755374"/>
                <a:gd name="connsiteX4" fmla="*/ 854765 w 3279913"/>
                <a:gd name="connsiteY4" fmla="*/ 79513 h 755374"/>
                <a:gd name="connsiteX5" fmla="*/ 347869 w 3279913"/>
                <a:gd name="connsiteY5" fmla="*/ 367748 h 755374"/>
                <a:gd name="connsiteX6" fmla="*/ 119269 w 3279913"/>
                <a:gd name="connsiteY6" fmla="*/ 566531 h 755374"/>
                <a:gd name="connsiteX7" fmla="*/ 0 w 3279913"/>
                <a:gd name="connsiteY7" fmla="*/ 695739 h 7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9913" h="755374">
                  <a:moveTo>
                    <a:pt x="3279913" y="755374"/>
                  </a:moveTo>
                  <a:cubicBezTo>
                    <a:pt x="3062908" y="607943"/>
                    <a:pt x="2845904" y="460513"/>
                    <a:pt x="2623930" y="347870"/>
                  </a:cubicBezTo>
                  <a:cubicBezTo>
                    <a:pt x="2401956" y="235227"/>
                    <a:pt x="2171699" y="137491"/>
                    <a:pt x="1948069" y="79513"/>
                  </a:cubicBezTo>
                  <a:cubicBezTo>
                    <a:pt x="1724438" y="21535"/>
                    <a:pt x="1464364" y="0"/>
                    <a:pt x="1282147" y="0"/>
                  </a:cubicBezTo>
                  <a:cubicBezTo>
                    <a:pt x="1099930" y="0"/>
                    <a:pt x="1010478" y="18222"/>
                    <a:pt x="854765" y="79513"/>
                  </a:cubicBezTo>
                  <a:cubicBezTo>
                    <a:pt x="699052" y="140804"/>
                    <a:pt x="470452" y="286578"/>
                    <a:pt x="347869" y="367748"/>
                  </a:cubicBezTo>
                  <a:cubicBezTo>
                    <a:pt x="225286" y="448918"/>
                    <a:pt x="177247" y="511866"/>
                    <a:pt x="119269" y="566531"/>
                  </a:cubicBezTo>
                  <a:cubicBezTo>
                    <a:pt x="61291" y="621196"/>
                    <a:pt x="30645" y="658467"/>
                    <a:pt x="0" y="695739"/>
                  </a:cubicBezTo>
                </a:path>
              </a:pathLst>
            </a:custGeom>
            <a:noFill/>
            <a:ln w="19050">
              <a:solidFill>
                <a:srgbClr val="0000FF"/>
              </a:solidFill>
              <a:prstDash val="lgDash"/>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TextBox 7"/>
            <p:cNvSpPr txBox="1"/>
            <p:nvPr/>
          </p:nvSpPr>
          <p:spPr>
            <a:xfrm>
              <a:off x="3296816" y="2324172"/>
              <a:ext cx="898162" cy="369332"/>
            </a:xfrm>
            <a:prstGeom prst="rect">
              <a:avLst/>
            </a:prstGeom>
            <a:noFill/>
          </p:spPr>
          <p:txBody>
            <a:bodyPr wrap="none" rtlCol="0">
              <a:spAutoFit/>
            </a:bodyPr>
            <a:lstStyle/>
            <a:p>
              <a:r>
                <a:rPr lang="en-GB" dirty="0" smtClean="0">
                  <a:solidFill>
                    <a:srgbClr val="0000FF"/>
                  </a:solidFill>
                </a:rPr>
                <a:t>loaded</a:t>
              </a:r>
              <a:endParaRPr lang="en-GB" dirty="0">
                <a:solidFill>
                  <a:srgbClr val="0000FF"/>
                </a:solidFill>
              </a:endParaRPr>
            </a:p>
          </p:txBody>
        </p:sp>
      </p:grpSp>
    </p:spTree>
    <p:extLst>
      <p:ext uri="{BB962C8B-B14F-4D97-AF65-F5344CB8AC3E}">
        <p14:creationId xmlns:p14="http://schemas.microsoft.com/office/powerpoint/2010/main" val="3574023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rotWithShape="1">
          <a:blip r:embed="rId3">
            <a:extLst>
              <a:ext uri="{28A0092B-C50C-407E-A947-70E740481C1C}">
                <a14:useLocalDpi xmlns:a14="http://schemas.microsoft.com/office/drawing/2010/main" val="0"/>
              </a:ext>
            </a:extLst>
          </a:blip>
          <a:srcRect l="8847" t="7011" r="7065" b="4750"/>
          <a:stretch/>
        </p:blipFill>
        <p:spPr bwMode="auto">
          <a:xfrm>
            <a:off x="158637" y="764705"/>
            <a:ext cx="8808500" cy="5777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6"/>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1284" t="30669" r="45639" b="40051"/>
          <a:stretch/>
        </p:blipFill>
        <p:spPr bwMode="auto">
          <a:xfrm>
            <a:off x="2586120" y="908720"/>
            <a:ext cx="1341124" cy="1152128"/>
          </a:xfrm>
          <a:prstGeom prst="rect">
            <a:avLst/>
          </a:prstGeom>
          <a:noFill/>
          <a:ln w="1270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7594" t="7916" r="19295" b="25884"/>
          <a:stretch/>
        </p:blipFill>
        <p:spPr bwMode="auto">
          <a:xfrm>
            <a:off x="7238946" y="1000658"/>
            <a:ext cx="1661723" cy="1402428"/>
          </a:xfrm>
          <a:prstGeom prst="rect">
            <a:avLst/>
          </a:prstGeom>
          <a:noFill/>
          <a:ln w="1270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1706" t="7541" r="30498" b="22595"/>
          <a:stretch/>
        </p:blipFill>
        <p:spPr bwMode="auto">
          <a:xfrm>
            <a:off x="306795" y="1863241"/>
            <a:ext cx="2531250" cy="2505176"/>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Arrow Connector 5"/>
          <p:cNvCxnSpPr>
            <a:stCxn id="3" idx="3"/>
          </p:cNvCxnSpPr>
          <p:nvPr/>
        </p:nvCxnSpPr>
        <p:spPr>
          <a:xfrm flipV="1">
            <a:off x="3927245" y="1196752"/>
            <a:ext cx="320599"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4" idx="2"/>
          </p:cNvCxnSpPr>
          <p:nvPr/>
        </p:nvCxnSpPr>
        <p:spPr>
          <a:xfrm flipH="1">
            <a:off x="7363696" y="2403086"/>
            <a:ext cx="706111" cy="3778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5" idx="3"/>
          </p:cNvCxnSpPr>
          <p:nvPr/>
        </p:nvCxnSpPr>
        <p:spPr>
          <a:xfrm>
            <a:off x="2838046" y="3115829"/>
            <a:ext cx="399256" cy="11236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721880" y="908723"/>
            <a:ext cx="722404" cy="45545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244877" y="1000661"/>
            <a:ext cx="367408" cy="307777"/>
          </a:xfrm>
          <a:prstGeom prst="rect">
            <a:avLst/>
          </a:prstGeom>
          <a:noFill/>
        </p:spPr>
        <p:txBody>
          <a:bodyPr wrap="none" rtlCol="0">
            <a:spAutoFit/>
          </a:bodyPr>
          <a:lstStyle/>
          <a:p>
            <a:r>
              <a:rPr lang="en-GB" sz="1400" b="1" dirty="0" smtClean="0">
                <a:solidFill>
                  <a:srgbClr val="FF0000"/>
                </a:solidFill>
              </a:rPr>
              <a:t>RF</a:t>
            </a:r>
            <a:endParaRPr lang="en-GB" sz="1400" b="1" dirty="0">
              <a:solidFill>
                <a:srgbClr val="FF0000"/>
              </a:solidFill>
            </a:endParaRPr>
          </a:p>
        </p:txBody>
      </p:sp>
      <p:cxnSp>
        <p:nvCxnSpPr>
          <p:cNvPr id="13" name="Straight Arrow Connector 12"/>
          <p:cNvCxnSpPr/>
          <p:nvPr/>
        </p:nvCxnSpPr>
        <p:spPr>
          <a:xfrm flipH="1">
            <a:off x="8164641" y="2725013"/>
            <a:ext cx="631455" cy="21602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093277" y="2525251"/>
            <a:ext cx="609462" cy="307777"/>
          </a:xfrm>
          <a:prstGeom prst="rect">
            <a:avLst/>
          </a:prstGeom>
          <a:noFill/>
        </p:spPr>
        <p:txBody>
          <a:bodyPr wrap="none" rtlCol="0">
            <a:spAutoFit/>
          </a:bodyPr>
          <a:lstStyle/>
          <a:p>
            <a:r>
              <a:rPr lang="en-GB" sz="1400" b="1" dirty="0" smtClean="0">
                <a:solidFill>
                  <a:srgbClr val="FF0000"/>
                </a:solidFill>
              </a:rPr>
              <a:t>Beam</a:t>
            </a:r>
            <a:endParaRPr lang="en-GB" sz="1400" b="1" dirty="0">
              <a:solidFill>
                <a:srgbClr val="FF0000"/>
              </a:solidFill>
            </a:endParaRPr>
          </a:p>
        </p:txBody>
      </p:sp>
      <p:sp>
        <p:nvSpPr>
          <p:cNvPr id="15" name="Rectangle 14"/>
          <p:cNvSpPr/>
          <p:nvPr/>
        </p:nvSpPr>
        <p:spPr>
          <a:xfrm>
            <a:off x="709887" y="128136"/>
            <a:ext cx="8239431" cy="707886"/>
          </a:xfrm>
          <a:prstGeom prst="rect">
            <a:avLst/>
          </a:prstGeom>
        </p:spPr>
        <p:txBody>
          <a:bodyPr wrap="square">
            <a:spAutoFit/>
          </a:bodyPr>
          <a:lstStyle/>
          <a:p>
            <a:r>
              <a:rPr lang="en-GB" sz="2000" dirty="0" smtClean="0">
                <a:solidFill>
                  <a:prstClr val="black"/>
                </a:solidFill>
              </a:rPr>
              <a:t>Complete Dog-leg test RF network layout (calculated RF transfer efficiency ~0.75)</a:t>
            </a:r>
            <a:endParaRPr lang="en-GB" sz="2000" dirty="0">
              <a:solidFill>
                <a:prstClr val="black"/>
              </a:solidFill>
            </a:endParaRPr>
          </a:p>
        </p:txBody>
      </p:sp>
      <p:sp>
        <p:nvSpPr>
          <p:cNvPr id="20" name="TextBox 19"/>
          <p:cNvSpPr txBox="1"/>
          <p:nvPr/>
        </p:nvSpPr>
        <p:spPr>
          <a:xfrm>
            <a:off x="5990030" y="589804"/>
            <a:ext cx="1909433" cy="307777"/>
          </a:xfrm>
          <a:prstGeom prst="rect">
            <a:avLst/>
          </a:prstGeom>
          <a:noFill/>
        </p:spPr>
        <p:txBody>
          <a:bodyPr wrap="none" rtlCol="0">
            <a:spAutoFit/>
          </a:bodyPr>
          <a:lstStyle/>
          <a:p>
            <a:r>
              <a:rPr lang="en-GB" sz="1400" dirty="0" smtClean="0">
                <a:solidFill>
                  <a:prstClr val="black"/>
                </a:solidFill>
              </a:rPr>
              <a:t>Mode converter type#2</a:t>
            </a:r>
            <a:endParaRPr lang="en-GB" sz="1400" dirty="0">
              <a:solidFill>
                <a:prstClr val="black"/>
              </a:solidFill>
            </a:endParaRPr>
          </a:p>
        </p:txBody>
      </p:sp>
      <p:sp>
        <p:nvSpPr>
          <p:cNvPr id="23" name="TextBox 22"/>
          <p:cNvSpPr txBox="1"/>
          <p:nvPr/>
        </p:nvSpPr>
        <p:spPr>
          <a:xfrm>
            <a:off x="5257027" y="2330397"/>
            <a:ext cx="1636355" cy="523220"/>
          </a:xfrm>
          <a:prstGeom prst="rect">
            <a:avLst/>
          </a:prstGeom>
          <a:noFill/>
        </p:spPr>
        <p:txBody>
          <a:bodyPr wrap="square" rtlCol="0">
            <a:spAutoFit/>
          </a:bodyPr>
          <a:lstStyle/>
          <a:p>
            <a:r>
              <a:rPr lang="en-GB" sz="1400" dirty="0" smtClean="0">
                <a:solidFill>
                  <a:prstClr val="black"/>
                </a:solidFill>
                <a:sym typeface="Symbol"/>
              </a:rPr>
              <a:t> </a:t>
            </a:r>
            <a:r>
              <a:rPr lang="en-GB" sz="1400" dirty="0" smtClean="0">
                <a:solidFill>
                  <a:prstClr val="black"/>
                </a:solidFill>
              </a:rPr>
              <a:t>50 mm circular waveguide</a:t>
            </a:r>
            <a:endParaRPr lang="en-GB" sz="1400" dirty="0">
              <a:solidFill>
                <a:prstClr val="black"/>
              </a:solidFill>
            </a:endParaRPr>
          </a:p>
        </p:txBody>
      </p:sp>
      <p:cxnSp>
        <p:nvCxnSpPr>
          <p:cNvPr id="25" name="Straight Arrow Connector 24"/>
          <p:cNvCxnSpPr/>
          <p:nvPr/>
        </p:nvCxnSpPr>
        <p:spPr>
          <a:xfrm flipV="1">
            <a:off x="6037117" y="2051789"/>
            <a:ext cx="42732" cy="2786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6175443" y="2636780"/>
            <a:ext cx="590033" cy="3693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647213" y="5445224"/>
            <a:ext cx="5056457" cy="923330"/>
          </a:xfrm>
          <a:prstGeom prst="rect">
            <a:avLst/>
          </a:prstGeom>
          <a:noFill/>
        </p:spPr>
        <p:txBody>
          <a:bodyPr wrap="square" rtlCol="0">
            <a:spAutoFit/>
          </a:bodyPr>
          <a:lstStyle/>
          <a:p>
            <a:r>
              <a:rPr lang="en-GB" dirty="0" smtClean="0">
                <a:solidFill>
                  <a:prstClr val="black"/>
                </a:solidFill>
              </a:rPr>
              <a:t>The number of 12 GHz new RF components were fabricated by CERN and CEA to re-adjust ‘old’ 30 GHz low losses transfer line to the new frequency.</a:t>
            </a:r>
            <a:endParaRPr lang="en-GB" dirty="0">
              <a:solidFill>
                <a:prstClr val="black"/>
              </a:solidFill>
            </a:endParaRPr>
          </a:p>
        </p:txBody>
      </p:sp>
    </p:spTree>
    <p:extLst>
      <p:ext uri="{BB962C8B-B14F-4D97-AF65-F5344CB8AC3E}">
        <p14:creationId xmlns:p14="http://schemas.microsoft.com/office/powerpoint/2010/main" val="208762718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19727" y="2271444"/>
            <a:ext cx="5976251" cy="830997"/>
          </a:xfrm>
          <a:prstGeom prst="rect">
            <a:avLst/>
          </a:prstGeom>
          <a:noFill/>
        </p:spPr>
        <p:txBody>
          <a:bodyPr wrap="none" rtlCol="0">
            <a:spAutoFit/>
          </a:bodyPr>
          <a:lstStyle/>
          <a:p>
            <a:pPr defTabSz="913306"/>
            <a:r>
              <a:rPr lang="en-GB" sz="2400" dirty="0" smtClean="0">
                <a:solidFill>
                  <a:prstClr val="black"/>
                </a:solidFill>
              </a:rPr>
              <a:t>Another option for low energies, e.g. 350 </a:t>
            </a:r>
            <a:r>
              <a:rPr lang="en-GB" sz="2400" dirty="0" err="1" smtClean="0">
                <a:solidFill>
                  <a:prstClr val="black"/>
                </a:solidFill>
              </a:rPr>
              <a:t>GeV</a:t>
            </a:r>
            <a:r>
              <a:rPr lang="en-GB" sz="2400" dirty="0" smtClean="0">
                <a:solidFill>
                  <a:prstClr val="black"/>
                </a:solidFill>
              </a:rPr>
              <a:t>:</a:t>
            </a:r>
          </a:p>
          <a:p>
            <a:pPr defTabSz="913306"/>
            <a:r>
              <a:rPr lang="en-GB" sz="2400" dirty="0" smtClean="0">
                <a:solidFill>
                  <a:prstClr val="black"/>
                </a:solidFill>
              </a:rPr>
              <a:t>X-band klystron driven</a:t>
            </a:r>
            <a:endParaRPr lang="en-GB" sz="2400" dirty="0">
              <a:solidFill>
                <a:prstClr val="black"/>
              </a:solidFill>
            </a:endParaRPr>
          </a:p>
        </p:txBody>
      </p:sp>
    </p:spTree>
    <p:extLst>
      <p:ext uri="{BB962C8B-B14F-4D97-AF65-F5344CB8AC3E}">
        <p14:creationId xmlns:p14="http://schemas.microsoft.com/office/powerpoint/2010/main" val="25563154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4" y="260651"/>
            <a:ext cx="6074642" cy="523111"/>
          </a:xfrm>
          <a:prstGeom prst="rect">
            <a:avLst/>
          </a:prstGeom>
          <a:noFill/>
        </p:spPr>
        <p:txBody>
          <a:bodyPr wrap="none" lIns="91328" tIns="45666" rIns="91328" bIns="45666" rtlCol="0">
            <a:spAutoFit/>
          </a:bodyPr>
          <a:lstStyle/>
          <a:p>
            <a:r>
              <a:rPr lang="en-GB" sz="2800" dirty="0"/>
              <a:t>CLIC accelerating structure development</a:t>
            </a:r>
          </a:p>
        </p:txBody>
      </p:sp>
      <p:sp>
        <p:nvSpPr>
          <p:cNvPr id="3" name="TextBox 2"/>
          <p:cNvSpPr txBox="1"/>
          <p:nvPr/>
        </p:nvSpPr>
        <p:spPr>
          <a:xfrm>
            <a:off x="107510" y="980777"/>
            <a:ext cx="8712968" cy="2862213"/>
          </a:xfrm>
          <a:prstGeom prst="rect">
            <a:avLst/>
          </a:prstGeom>
          <a:noFill/>
        </p:spPr>
        <p:txBody>
          <a:bodyPr wrap="square" lIns="91328" tIns="45666" rIns="91328" bIns="45666" rtlCol="0">
            <a:spAutoFit/>
          </a:bodyPr>
          <a:lstStyle/>
          <a:p>
            <a:r>
              <a:rPr lang="en-GB" dirty="0" smtClean="0"/>
              <a:t>In order to reach 3 </a:t>
            </a:r>
            <a:r>
              <a:rPr lang="en-GB" dirty="0" err="1" smtClean="0"/>
              <a:t>TeV</a:t>
            </a:r>
            <a:r>
              <a:rPr lang="en-GB" dirty="0" smtClean="0"/>
              <a:t> with a facility which, for example, could be built in the area around CERN, so &lt; 40 km, an accelerating gradient of around 100 MV/m is required.</a:t>
            </a:r>
          </a:p>
          <a:p>
            <a:endParaRPr lang="en-GB" dirty="0"/>
          </a:p>
          <a:p>
            <a:r>
              <a:rPr lang="en-GB" dirty="0" smtClean="0"/>
              <a:t>In order to maintain low beam emittance along the main linac, accelerating structures must be built with a few micron tolerances and aligned along 10s of meters with roughly 10 micron tolerances.</a:t>
            </a:r>
          </a:p>
          <a:p>
            <a:endParaRPr lang="en-GB" dirty="0" smtClean="0"/>
          </a:p>
          <a:p>
            <a:r>
              <a:rPr lang="en-GB" dirty="0" smtClean="0"/>
              <a:t>In addition, in order to provide sufficient luminosity in an energy efficient way, trains of bunches are accelerated. This means that accelerating structures must be equipped with higher order mode in order to suppress .</a:t>
            </a:r>
            <a:endParaRPr lang="en-GB" dirty="0"/>
          </a:p>
        </p:txBody>
      </p:sp>
      <p:pic>
        <p:nvPicPr>
          <p:cNvPr id="4" name="Picture 3" descr="TD18#2 before installation to Nextef IMG_0346.JPG"/>
          <p:cNvPicPr>
            <a:picLocks noChangeAspect="1"/>
          </p:cNvPicPr>
          <p:nvPr/>
        </p:nvPicPr>
        <p:blipFill>
          <a:blip r:embed="rId2" cstate="print"/>
          <a:stretch>
            <a:fillRect/>
          </a:stretch>
        </p:blipFill>
        <p:spPr>
          <a:xfrm>
            <a:off x="471990" y="4005064"/>
            <a:ext cx="3992005" cy="2286282"/>
          </a:xfrm>
          <a:prstGeom prst="rect">
            <a:avLst/>
          </a:prstGeom>
        </p:spPr>
      </p:pic>
      <p:pic>
        <p:nvPicPr>
          <p:cNvPr id="5" name="Picture 2"/>
          <p:cNvPicPr>
            <a:picLocks noChangeAspect="1" noChangeArrowheads="1"/>
          </p:cNvPicPr>
          <p:nvPr/>
        </p:nvPicPr>
        <p:blipFill>
          <a:blip r:embed="rId3" cstate="print"/>
          <a:srcRect/>
          <a:stretch>
            <a:fillRect/>
          </a:stretch>
        </p:blipFill>
        <p:spPr bwMode="auto">
          <a:xfrm>
            <a:off x="5508166" y="3981442"/>
            <a:ext cx="2486235" cy="2309906"/>
          </a:xfrm>
          <a:prstGeom prst="rect">
            <a:avLst/>
          </a:prstGeom>
          <a:noFill/>
          <a:ln w="9525">
            <a:noFill/>
            <a:miter lim="800000"/>
            <a:headEnd/>
            <a:tailEnd/>
          </a:ln>
          <a:effectLst/>
        </p:spPr>
      </p:pic>
    </p:spTree>
    <p:extLst>
      <p:ext uri="{BB962C8B-B14F-4D97-AF65-F5344CB8AC3E}">
        <p14:creationId xmlns:p14="http://schemas.microsoft.com/office/powerpoint/2010/main" val="41997121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2"/>
          <p:cNvPicPr>
            <a:picLocks noChangeAspect="1" noChangeArrowheads="1"/>
          </p:cNvPicPr>
          <p:nvPr/>
        </p:nvPicPr>
        <p:blipFill>
          <a:blip r:embed="rId2"/>
          <a:srcRect/>
          <a:stretch>
            <a:fillRect/>
          </a:stretch>
        </p:blipFill>
        <p:spPr bwMode="auto">
          <a:xfrm>
            <a:off x="417642" y="631829"/>
            <a:ext cx="1664677" cy="5686425"/>
          </a:xfrm>
          <a:prstGeom prst="rect">
            <a:avLst/>
          </a:prstGeom>
          <a:noFill/>
          <a:ln w="9525">
            <a:noFill/>
            <a:miter lim="800000"/>
            <a:headEnd/>
            <a:tailEnd/>
          </a:ln>
        </p:spPr>
      </p:pic>
      <p:sp>
        <p:nvSpPr>
          <p:cNvPr id="31746" name="TextBox 1"/>
          <p:cNvSpPr txBox="1">
            <a:spLocks noChangeArrowheads="1"/>
          </p:cNvSpPr>
          <p:nvPr/>
        </p:nvSpPr>
        <p:spPr bwMode="auto">
          <a:xfrm>
            <a:off x="2145323" y="458789"/>
            <a:ext cx="1928348" cy="369332"/>
          </a:xfrm>
          <a:prstGeom prst="rect">
            <a:avLst/>
          </a:prstGeom>
          <a:noFill/>
          <a:ln w="9525">
            <a:noFill/>
            <a:miter lim="800000"/>
            <a:headEnd/>
            <a:tailEnd/>
          </a:ln>
        </p:spPr>
        <p:txBody>
          <a:bodyPr wrap="none">
            <a:spAutoFit/>
          </a:bodyPr>
          <a:lstStyle/>
          <a:p>
            <a:pPr fontAlgn="base">
              <a:spcBef>
                <a:spcPct val="0"/>
              </a:spcBef>
              <a:spcAft>
                <a:spcPct val="0"/>
              </a:spcAft>
            </a:pPr>
            <a:r>
              <a:rPr lang="en-GB">
                <a:solidFill>
                  <a:prstClr val="black"/>
                </a:solidFill>
              </a:rPr>
              <a:t>Klystron XL4 series</a:t>
            </a:r>
          </a:p>
        </p:txBody>
      </p:sp>
      <p:pic>
        <p:nvPicPr>
          <p:cNvPr id="31747" name="Picture 3"/>
          <p:cNvPicPr>
            <a:picLocks noChangeAspect="1" noChangeArrowheads="1"/>
          </p:cNvPicPr>
          <p:nvPr/>
        </p:nvPicPr>
        <p:blipFill>
          <a:blip r:embed="rId3"/>
          <a:srcRect/>
          <a:stretch>
            <a:fillRect/>
          </a:stretch>
        </p:blipFill>
        <p:spPr bwMode="auto">
          <a:xfrm>
            <a:off x="2143858" y="844550"/>
            <a:ext cx="2858965" cy="1885950"/>
          </a:xfrm>
          <a:prstGeom prst="rect">
            <a:avLst/>
          </a:prstGeom>
          <a:noFill/>
          <a:ln w="9525">
            <a:noFill/>
            <a:miter lim="800000"/>
            <a:headEnd/>
            <a:tailEnd/>
          </a:ln>
        </p:spPr>
      </p:pic>
      <p:sp>
        <p:nvSpPr>
          <p:cNvPr id="31748" name="TextBox 2"/>
          <p:cNvSpPr txBox="1">
            <a:spLocks noChangeArrowheads="1"/>
          </p:cNvSpPr>
          <p:nvPr/>
        </p:nvSpPr>
        <p:spPr bwMode="auto">
          <a:xfrm>
            <a:off x="4705350" y="66738"/>
            <a:ext cx="4254013" cy="461665"/>
          </a:xfrm>
          <a:prstGeom prst="rect">
            <a:avLst/>
          </a:prstGeom>
          <a:noFill/>
          <a:ln w="9525">
            <a:noFill/>
            <a:miter lim="800000"/>
            <a:headEnd/>
            <a:tailEnd/>
          </a:ln>
        </p:spPr>
        <p:txBody>
          <a:bodyPr wrap="square">
            <a:spAutoFit/>
          </a:bodyPr>
          <a:lstStyle/>
          <a:p>
            <a:pPr fontAlgn="base">
              <a:spcBef>
                <a:spcPct val="0"/>
              </a:spcBef>
              <a:spcAft>
                <a:spcPct val="0"/>
              </a:spcAft>
            </a:pPr>
            <a:r>
              <a:rPr lang="en-GB" sz="2400" dirty="0">
                <a:solidFill>
                  <a:prstClr val="black"/>
                </a:solidFill>
              </a:rPr>
              <a:t>X-band </a:t>
            </a:r>
            <a:r>
              <a:rPr lang="en-GB" sz="2400" dirty="0" smtClean="0">
                <a:solidFill>
                  <a:prstClr val="black"/>
                </a:solidFill>
              </a:rPr>
              <a:t>klystrons (industrialized</a:t>
            </a:r>
            <a:r>
              <a:rPr lang="en-GB" sz="2400" dirty="0">
                <a:solidFill>
                  <a:prstClr val="black"/>
                </a:solidFill>
              </a:rPr>
              <a:t>)</a:t>
            </a:r>
          </a:p>
        </p:txBody>
      </p:sp>
      <p:sp>
        <p:nvSpPr>
          <p:cNvPr id="31749" name="TextBox 3"/>
          <p:cNvSpPr txBox="1">
            <a:spLocks noChangeArrowheads="1"/>
          </p:cNvSpPr>
          <p:nvPr/>
        </p:nvSpPr>
        <p:spPr bwMode="auto">
          <a:xfrm>
            <a:off x="2344620" y="2757551"/>
            <a:ext cx="1129812" cy="306387"/>
          </a:xfrm>
          <a:prstGeom prst="rect">
            <a:avLst/>
          </a:prstGeom>
          <a:noFill/>
          <a:ln w="9525">
            <a:noFill/>
            <a:miter lim="800000"/>
            <a:headEnd/>
            <a:tailEnd/>
          </a:ln>
        </p:spPr>
        <p:txBody>
          <a:bodyPr>
            <a:spAutoFit/>
          </a:bodyPr>
          <a:lstStyle/>
          <a:p>
            <a:pPr fontAlgn="base">
              <a:spcBef>
                <a:spcPct val="0"/>
              </a:spcBef>
              <a:spcAft>
                <a:spcPct val="0"/>
              </a:spcAft>
            </a:pPr>
            <a:r>
              <a:rPr lang="en-GB" sz="1400">
                <a:solidFill>
                  <a:prstClr val="black"/>
                </a:solidFill>
              </a:rPr>
              <a:t>Efficiency </a:t>
            </a:r>
          </a:p>
        </p:txBody>
      </p:sp>
      <p:sp>
        <p:nvSpPr>
          <p:cNvPr id="31750" name="TextBox 6"/>
          <p:cNvSpPr txBox="1">
            <a:spLocks noChangeArrowheads="1"/>
          </p:cNvSpPr>
          <p:nvPr/>
        </p:nvSpPr>
        <p:spPr bwMode="auto">
          <a:xfrm>
            <a:off x="3807076" y="2757551"/>
            <a:ext cx="627185" cy="306387"/>
          </a:xfrm>
          <a:prstGeom prst="rect">
            <a:avLst/>
          </a:prstGeom>
          <a:noFill/>
          <a:ln w="9525">
            <a:noFill/>
            <a:miter lim="800000"/>
            <a:headEnd/>
            <a:tailEnd/>
          </a:ln>
        </p:spPr>
        <p:txBody>
          <a:bodyPr>
            <a:spAutoFit/>
          </a:bodyPr>
          <a:lstStyle/>
          <a:p>
            <a:pPr fontAlgn="base">
              <a:spcBef>
                <a:spcPct val="0"/>
              </a:spcBef>
              <a:spcAft>
                <a:spcPct val="0"/>
              </a:spcAft>
            </a:pPr>
            <a:r>
              <a:rPr lang="en-GB" sz="1400">
                <a:solidFill>
                  <a:prstClr val="black"/>
                </a:solidFill>
              </a:rPr>
              <a:t>32.5%</a:t>
            </a:r>
          </a:p>
        </p:txBody>
      </p:sp>
      <p:sp>
        <p:nvSpPr>
          <p:cNvPr id="31751" name="Rectangle 5"/>
          <p:cNvSpPr>
            <a:spLocks noChangeArrowheads="1"/>
          </p:cNvSpPr>
          <p:nvPr/>
        </p:nvSpPr>
        <p:spPr bwMode="auto">
          <a:xfrm rot="-5400000">
            <a:off x="-1047562" y="4347531"/>
            <a:ext cx="3481387" cy="307777"/>
          </a:xfrm>
          <a:prstGeom prst="rect">
            <a:avLst/>
          </a:prstGeom>
          <a:noFill/>
          <a:ln w="9525">
            <a:noFill/>
            <a:miter lim="800000"/>
            <a:headEnd/>
            <a:tailEnd/>
          </a:ln>
        </p:spPr>
        <p:txBody>
          <a:bodyPr>
            <a:spAutoFit/>
          </a:bodyPr>
          <a:lstStyle/>
          <a:p>
            <a:pPr fontAlgn="base">
              <a:spcBef>
                <a:spcPct val="0"/>
              </a:spcBef>
              <a:spcAft>
                <a:spcPct val="0"/>
              </a:spcAft>
            </a:pPr>
            <a:r>
              <a:rPr lang="en-GB" sz="1400">
                <a:solidFill>
                  <a:prstClr val="white"/>
                </a:solidFill>
              </a:rPr>
              <a:t>18 tubes built to date (not counting rebuilds)</a:t>
            </a:r>
          </a:p>
        </p:txBody>
      </p:sp>
      <p:sp>
        <p:nvSpPr>
          <p:cNvPr id="8" name="Rectangle 7"/>
          <p:cNvSpPr/>
          <p:nvPr/>
        </p:nvSpPr>
        <p:spPr>
          <a:xfrm>
            <a:off x="2143858" y="2730563"/>
            <a:ext cx="2858965" cy="277813"/>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31753" name="TextBox 8"/>
          <p:cNvSpPr txBox="1">
            <a:spLocks noChangeArrowheads="1"/>
          </p:cNvSpPr>
          <p:nvPr/>
        </p:nvSpPr>
        <p:spPr bwMode="auto">
          <a:xfrm>
            <a:off x="4268666" y="527051"/>
            <a:ext cx="724878" cy="338554"/>
          </a:xfrm>
          <a:prstGeom prst="rect">
            <a:avLst/>
          </a:prstGeom>
          <a:noFill/>
          <a:ln w="9525">
            <a:noFill/>
            <a:miter lim="800000"/>
            <a:headEnd/>
            <a:tailEnd/>
          </a:ln>
        </p:spPr>
        <p:txBody>
          <a:bodyPr wrap="none">
            <a:spAutoFit/>
          </a:bodyPr>
          <a:lstStyle/>
          <a:p>
            <a:pPr fontAlgn="base">
              <a:spcBef>
                <a:spcPct val="0"/>
              </a:spcBef>
              <a:spcAft>
                <a:spcPct val="0"/>
              </a:spcAft>
            </a:pPr>
            <a:r>
              <a:rPr lang="en-GB" sz="1600">
                <a:solidFill>
                  <a:prstClr val="black"/>
                </a:solidFill>
              </a:rPr>
              <a:t>design</a:t>
            </a:r>
          </a:p>
        </p:txBody>
      </p:sp>
      <p:sp>
        <p:nvSpPr>
          <p:cNvPr id="31754" name="TextBox 12"/>
          <p:cNvSpPr txBox="1">
            <a:spLocks noChangeArrowheads="1"/>
          </p:cNvSpPr>
          <p:nvPr/>
        </p:nvSpPr>
        <p:spPr bwMode="auto">
          <a:xfrm>
            <a:off x="3874477" y="3063876"/>
            <a:ext cx="1264000" cy="338554"/>
          </a:xfrm>
          <a:prstGeom prst="rect">
            <a:avLst/>
          </a:prstGeom>
          <a:noFill/>
          <a:ln w="9525">
            <a:noFill/>
            <a:miter lim="800000"/>
            <a:headEnd/>
            <a:tailEnd/>
          </a:ln>
        </p:spPr>
        <p:txBody>
          <a:bodyPr wrap="none">
            <a:spAutoFit/>
          </a:bodyPr>
          <a:lstStyle/>
          <a:p>
            <a:pPr fontAlgn="base">
              <a:spcBef>
                <a:spcPct val="0"/>
              </a:spcBef>
              <a:spcAft>
                <a:spcPct val="0"/>
              </a:spcAft>
            </a:pPr>
            <a:r>
              <a:rPr lang="en-GB" sz="1600">
                <a:solidFill>
                  <a:prstClr val="black"/>
                </a:solidFill>
              </a:rPr>
              <a:t>performance</a:t>
            </a:r>
          </a:p>
        </p:txBody>
      </p:sp>
      <p:pic>
        <p:nvPicPr>
          <p:cNvPr id="31755" name="Picture 5"/>
          <p:cNvPicPr>
            <a:picLocks noChangeAspect="1" noChangeArrowheads="1"/>
          </p:cNvPicPr>
          <p:nvPr/>
        </p:nvPicPr>
        <p:blipFill>
          <a:blip r:embed="rId4"/>
          <a:srcRect/>
          <a:stretch>
            <a:fillRect/>
          </a:stretch>
        </p:blipFill>
        <p:spPr bwMode="auto">
          <a:xfrm>
            <a:off x="2127739" y="3403600"/>
            <a:ext cx="2932235" cy="2262188"/>
          </a:xfrm>
          <a:prstGeom prst="rect">
            <a:avLst/>
          </a:prstGeom>
          <a:noFill/>
          <a:ln w="9525">
            <a:noFill/>
            <a:miter lim="800000"/>
            <a:headEnd/>
            <a:tailEnd/>
          </a:ln>
        </p:spPr>
      </p:pic>
      <p:sp>
        <p:nvSpPr>
          <p:cNvPr id="31756" name="TextBox 9"/>
          <p:cNvSpPr txBox="1">
            <a:spLocks noChangeArrowheads="1"/>
          </p:cNvSpPr>
          <p:nvPr/>
        </p:nvSpPr>
        <p:spPr bwMode="auto">
          <a:xfrm>
            <a:off x="2217123" y="5665851"/>
            <a:ext cx="1830822" cy="954107"/>
          </a:xfrm>
          <a:prstGeom prst="rect">
            <a:avLst/>
          </a:prstGeom>
          <a:noFill/>
          <a:ln w="9525">
            <a:noFill/>
            <a:miter lim="800000"/>
            <a:headEnd/>
            <a:tailEnd/>
          </a:ln>
        </p:spPr>
        <p:txBody>
          <a:bodyPr wrap="none">
            <a:spAutoFit/>
          </a:bodyPr>
          <a:lstStyle/>
          <a:p>
            <a:pPr fontAlgn="base">
              <a:spcBef>
                <a:spcPct val="0"/>
              </a:spcBef>
              <a:spcAft>
                <a:spcPct val="0"/>
              </a:spcAft>
            </a:pPr>
            <a:r>
              <a:rPr lang="en-GB" sz="1400">
                <a:solidFill>
                  <a:prstClr val="black"/>
                </a:solidFill>
              </a:rPr>
              <a:t>CLIC’k klystron:</a:t>
            </a:r>
          </a:p>
          <a:p>
            <a:pPr fontAlgn="base">
              <a:spcBef>
                <a:spcPct val="0"/>
              </a:spcBef>
              <a:spcAft>
                <a:spcPct val="0"/>
              </a:spcAft>
            </a:pPr>
            <a:r>
              <a:rPr lang="en-GB" sz="1400">
                <a:solidFill>
                  <a:prstClr val="black"/>
                </a:solidFill>
              </a:rPr>
              <a:t>59 MW</a:t>
            </a:r>
          </a:p>
          <a:p>
            <a:pPr fontAlgn="base">
              <a:spcBef>
                <a:spcPct val="0"/>
              </a:spcBef>
              <a:spcAft>
                <a:spcPct val="0"/>
              </a:spcAft>
            </a:pPr>
            <a:r>
              <a:rPr lang="en-GB" sz="1400">
                <a:solidFill>
                  <a:prstClr val="black"/>
                </a:solidFill>
              </a:rPr>
              <a:t>418 kV, 324 A (µK=1.2)</a:t>
            </a:r>
          </a:p>
          <a:p>
            <a:pPr fontAlgn="base">
              <a:spcBef>
                <a:spcPct val="0"/>
              </a:spcBef>
              <a:spcAft>
                <a:spcPct val="0"/>
              </a:spcAft>
            </a:pPr>
            <a:r>
              <a:rPr lang="en-GB" sz="1400">
                <a:solidFill>
                  <a:prstClr val="black"/>
                </a:solidFill>
              </a:rPr>
              <a:t>Efficiency 0.436 </a:t>
            </a:r>
          </a:p>
        </p:txBody>
      </p:sp>
      <p:pic>
        <p:nvPicPr>
          <p:cNvPr id="31757" name="Picture 6"/>
          <p:cNvPicPr>
            <a:picLocks noChangeAspect="1" noChangeArrowheads="1"/>
          </p:cNvPicPr>
          <p:nvPr/>
        </p:nvPicPr>
        <p:blipFill>
          <a:blip r:embed="rId5"/>
          <a:srcRect/>
          <a:stretch>
            <a:fillRect/>
          </a:stretch>
        </p:blipFill>
        <p:spPr bwMode="auto">
          <a:xfrm>
            <a:off x="5502520" y="3552825"/>
            <a:ext cx="3156438" cy="1962150"/>
          </a:xfrm>
          <a:prstGeom prst="rect">
            <a:avLst/>
          </a:prstGeom>
          <a:noFill/>
          <a:ln w="9525">
            <a:noFill/>
            <a:miter lim="800000"/>
            <a:headEnd/>
            <a:tailEnd/>
          </a:ln>
        </p:spPr>
      </p:pic>
      <p:sp>
        <p:nvSpPr>
          <p:cNvPr id="31758" name="TextBox 16"/>
          <p:cNvSpPr txBox="1">
            <a:spLocks noChangeArrowheads="1"/>
          </p:cNvSpPr>
          <p:nvPr/>
        </p:nvSpPr>
        <p:spPr bwMode="auto">
          <a:xfrm>
            <a:off x="6224954" y="496889"/>
            <a:ext cx="1928348" cy="369332"/>
          </a:xfrm>
          <a:prstGeom prst="rect">
            <a:avLst/>
          </a:prstGeom>
          <a:noFill/>
          <a:ln w="9525">
            <a:noFill/>
            <a:miter lim="800000"/>
            <a:headEnd/>
            <a:tailEnd/>
          </a:ln>
        </p:spPr>
        <p:txBody>
          <a:bodyPr wrap="none">
            <a:spAutoFit/>
          </a:bodyPr>
          <a:lstStyle/>
          <a:p>
            <a:pPr fontAlgn="base">
              <a:spcBef>
                <a:spcPct val="0"/>
              </a:spcBef>
              <a:spcAft>
                <a:spcPct val="0"/>
              </a:spcAft>
            </a:pPr>
            <a:r>
              <a:rPr lang="en-GB">
                <a:solidFill>
                  <a:prstClr val="black"/>
                </a:solidFill>
              </a:rPr>
              <a:t>Klystron XL5 series</a:t>
            </a:r>
          </a:p>
        </p:txBody>
      </p:sp>
      <p:sp>
        <p:nvSpPr>
          <p:cNvPr id="31759" name="TextBox 17"/>
          <p:cNvSpPr txBox="1">
            <a:spLocks noChangeArrowheads="1"/>
          </p:cNvSpPr>
          <p:nvPr/>
        </p:nvSpPr>
        <p:spPr bwMode="auto">
          <a:xfrm>
            <a:off x="5521569" y="5594412"/>
            <a:ext cx="1830822" cy="954107"/>
          </a:xfrm>
          <a:prstGeom prst="rect">
            <a:avLst/>
          </a:prstGeom>
          <a:noFill/>
          <a:ln w="9525">
            <a:noFill/>
            <a:miter lim="800000"/>
            <a:headEnd/>
            <a:tailEnd/>
          </a:ln>
        </p:spPr>
        <p:txBody>
          <a:bodyPr wrap="none">
            <a:spAutoFit/>
          </a:bodyPr>
          <a:lstStyle/>
          <a:p>
            <a:pPr fontAlgn="base">
              <a:spcBef>
                <a:spcPct val="0"/>
              </a:spcBef>
              <a:spcAft>
                <a:spcPct val="0"/>
              </a:spcAft>
            </a:pPr>
            <a:r>
              <a:rPr lang="en-GB" sz="1400">
                <a:solidFill>
                  <a:prstClr val="black"/>
                </a:solidFill>
              </a:rPr>
              <a:t>CLIC’k klystron:</a:t>
            </a:r>
          </a:p>
          <a:p>
            <a:pPr fontAlgn="base">
              <a:spcBef>
                <a:spcPct val="0"/>
              </a:spcBef>
              <a:spcAft>
                <a:spcPct val="0"/>
              </a:spcAft>
            </a:pPr>
            <a:r>
              <a:rPr lang="en-GB" sz="1400">
                <a:solidFill>
                  <a:prstClr val="black"/>
                </a:solidFill>
              </a:rPr>
              <a:t>59 MW</a:t>
            </a:r>
          </a:p>
          <a:p>
            <a:pPr fontAlgn="base">
              <a:spcBef>
                <a:spcPct val="0"/>
              </a:spcBef>
              <a:spcAft>
                <a:spcPct val="0"/>
              </a:spcAft>
            </a:pPr>
            <a:r>
              <a:rPr lang="en-GB" sz="1400">
                <a:solidFill>
                  <a:prstClr val="black"/>
                </a:solidFill>
              </a:rPr>
              <a:t>404 kV, 308 A (µK=1.2)</a:t>
            </a:r>
          </a:p>
          <a:p>
            <a:pPr fontAlgn="base">
              <a:spcBef>
                <a:spcPct val="0"/>
              </a:spcBef>
              <a:spcAft>
                <a:spcPct val="0"/>
              </a:spcAft>
            </a:pPr>
            <a:r>
              <a:rPr lang="en-GB" sz="1400">
                <a:solidFill>
                  <a:prstClr val="black"/>
                </a:solidFill>
              </a:rPr>
              <a:t>Efficiency 0.474 </a:t>
            </a:r>
          </a:p>
        </p:txBody>
      </p:sp>
      <p:sp>
        <p:nvSpPr>
          <p:cNvPr id="31760" name="Rectangle 10"/>
          <p:cNvSpPr>
            <a:spLocks noChangeArrowheads="1"/>
          </p:cNvSpPr>
          <p:nvPr/>
        </p:nvSpPr>
        <p:spPr bwMode="auto">
          <a:xfrm>
            <a:off x="704851" y="158813"/>
            <a:ext cx="4065600" cy="276999"/>
          </a:xfrm>
          <a:prstGeom prst="rect">
            <a:avLst/>
          </a:prstGeom>
          <a:noFill/>
          <a:ln w="9525">
            <a:noFill/>
            <a:miter lim="800000"/>
            <a:headEnd/>
            <a:tailEnd/>
          </a:ln>
        </p:spPr>
        <p:txBody>
          <a:bodyPr wrap="none">
            <a:spAutoFit/>
          </a:bodyPr>
          <a:lstStyle/>
          <a:p>
            <a:pPr fontAlgn="base">
              <a:spcBef>
                <a:spcPct val="0"/>
              </a:spcBef>
              <a:spcAft>
                <a:spcPct val="0"/>
              </a:spcAft>
            </a:pPr>
            <a:r>
              <a:rPr lang="en-GB" sz="1200">
                <a:solidFill>
                  <a:prstClr val="black"/>
                </a:solidFill>
              </a:rPr>
              <a:t>KMD and X-Band Overview, </a:t>
            </a:r>
            <a:r>
              <a:rPr lang="nl-NL" sz="1200">
                <a:solidFill>
                  <a:prstClr val="black"/>
                </a:solidFill>
              </a:rPr>
              <a:t>January 5, 2011 Erik Jongewaard </a:t>
            </a:r>
            <a:r>
              <a:rPr lang="en-GB" sz="1200">
                <a:solidFill>
                  <a:prstClr val="black"/>
                </a:solidFill>
              </a:rPr>
              <a:t>  </a:t>
            </a:r>
          </a:p>
        </p:txBody>
      </p:sp>
      <p:sp>
        <p:nvSpPr>
          <p:cNvPr id="21" name="Oval 20"/>
          <p:cNvSpPr/>
          <p:nvPr/>
        </p:nvSpPr>
        <p:spPr>
          <a:xfrm>
            <a:off x="8160727" y="4141788"/>
            <a:ext cx="133350" cy="14446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cxnSp>
        <p:nvCxnSpPr>
          <p:cNvPr id="22" name="Straight Arrow Connector 21"/>
          <p:cNvCxnSpPr/>
          <p:nvPr/>
        </p:nvCxnSpPr>
        <p:spPr>
          <a:xfrm flipV="1">
            <a:off x="8228135" y="4332351"/>
            <a:ext cx="0" cy="376237"/>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31763" name="TextBox 22"/>
          <p:cNvSpPr txBox="1">
            <a:spLocks noChangeArrowheads="1"/>
          </p:cNvSpPr>
          <p:nvPr/>
        </p:nvSpPr>
        <p:spPr bwMode="auto">
          <a:xfrm>
            <a:off x="7442730" y="4652964"/>
            <a:ext cx="1238609" cy="338554"/>
          </a:xfrm>
          <a:prstGeom prst="rect">
            <a:avLst/>
          </a:prstGeom>
          <a:noFill/>
          <a:ln w="9525">
            <a:noFill/>
            <a:miter lim="800000"/>
            <a:headEnd/>
            <a:tailEnd/>
          </a:ln>
        </p:spPr>
        <p:txBody>
          <a:bodyPr wrap="none">
            <a:spAutoFit/>
          </a:bodyPr>
          <a:lstStyle/>
          <a:p>
            <a:pPr fontAlgn="base">
              <a:spcBef>
                <a:spcPct val="0"/>
              </a:spcBef>
              <a:spcAft>
                <a:spcPct val="0"/>
              </a:spcAft>
            </a:pPr>
            <a:r>
              <a:rPr lang="en-GB" sz="1600">
                <a:solidFill>
                  <a:srgbClr val="FFC000"/>
                </a:solidFill>
              </a:rPr>
              <a:t>CLIC’k target</a:t>
            </a:r>
          </a:p>
        </p:txBody>
      </p:sp>
      <p:sp>
        <p:nvSpPr>
          <p:cNvPr id="31764" name="TextBox 15"/>
          <p:cNvSpPr txBox="1">
            <a:spLocks noChangeArrowheads="1"/>
          </p:cNvSpPr>
          <p:nvPr/>
        </p:nvSpPr>
        <p:spPr bwMode="auto">
          <a:xfrm>
            <a:off x="5035068" y="820739"/>
            <a:ext cx="3924300" cy="738664"/>
          </a:xfrm>
          <a:prstGeom prst="rect">
            <a:avLst/>
          </a:prstGeom>
          <a:noFill/>
          <a:ln w="9525">
            <a:noFill/>
            <a:miter lim="800000"/>
            <a:headEnd/>
            <a:tailEnd/>
          </a:ln>
        </p:spPr>
        <p:txBody>
          <a:bodyPr>
            <a:spAutoFit/>
          </a:bodyPr>
          <a:lstStyle/>
          <a:p>
            <a:pPr fontAlgn="base">
              <a:spcBef>
                <a:spcPct val="0"/>
              </a:spcBef>
              <a:spcAft>
                <a:spcPct val="0"/>
              </a:spcAft>
            </a:pPr>
            <a:r>
              <a:rPr lang="en-GB" sz="1400">
                <a:solidFill>
                  <a:prstClr val="black"/>
                </a:solidFill>
              </a:rPr>
              <a:t>5 tubes have been fabricated at SLAC (1.5 are in operation). The first tube is ordered from industry (CPI)</a:t>
            </a:r>
          </a:p>
        </p:txBody>
      </p:sp>
      <p:pic>
        <p:nvPicPr>
          <p:cNvPr id="31765" name="Picture 7"/>
          <p:cNvPicPr>
            <a:picLocks noChangeAspect="1" noChangeArrowheads="1"/>
          </p:cNvPicPr>
          <p:nvPr/>
        </p:nvPicPr>
        <p:blipFill>
          <a:blip r:embed="rId6"/>
          <a:srcRect/>
          <a:stretch>
            <a:fillRect/>
          </a:stretch>
        </p:blipFill>
        <p:spPr bwMode="auto">
          <a:xfrm>
            <a:off x="6241105" y="1322451"/>
            <a:ext cx="1321777" cy="2149475"/>
          </a:xfrm>
          <a:prstGeom prst="rect">
            <a:avLst/>
          </a:prstGeom>
          <a:noFill/>
          <a:ln w="9525">
            <a:noFill/>
            <a:miter lim="800000"/>
            <a:headEnd/>
            <a:tailEnd/>
          </a:ln>
        </p:spPr>
      </p:pic>
    </p:spTree>
    <p:extLst>
      <p:ext uri="{BB962C8B-B14F-4D97-AF65-F5344CB8AC3E}">
        <p14:creationId xmlns:p14="http://schemas.microsoft.com/office/powerpoint/2010/main" val="290459112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4"/>
          <p:cNvPicPr>
            <a:picLocks noChangeAspect="1" noChangeArrowheads="1"/>
          </p:cNvPicPr>
          <p:nvPr/>
        </p:nvPicPr>
        <p:blipFill>
          <a:blip r:embed="rId2"/>
          <a:srcRect/>
          <a:stretch>
            <a:fillRect/>
          </a:stretch>
        </p:blipFill>
        <p:spPr bwMode="auto">
          <a:xfrm>
            <a:off x="783981" y="60328"/>
            <a:ext cx="1762857" cy="6284913"/>
          </a:xfrm>
          <a:prstGeom prst="rect">
            <a:avLst/>
          </a:prstGeom>
          <a:noFill/>
          <a:ln w="9525">
            <a:noFill/>
            <a:miter lim="800000"/>
            <a:headEnd/>
            <a:tailEnd/>
          </a:ln>
        </p:spPr>
      </p:pic>
      <p:pic>
        <p:nvPicPr>
          <p:cNvPr id="33794" name="Picture 5"/>
          <p:cNvPicPr>
            <a:picLocks noChangeAspect="1" noChangeArrowheads="1"/>
          </p:cNvPicPr>
          <p:nvPr/>
        </p:nvPicPr>
        <p:blipFill>
          <a:blip r:embed="rId3"/>
          <a:srcRect/>
          <a:stretch>
            <a:fillRect/>
          </a:stretch>
        </p:blipFill>
        <p:spPr bwMode="auto">
          <a:xfrm>
            <a:off x="1028702" y="2854328"/>
            <a:ext cx="172915" cy="3160713"/>
          </a:xfrm>
          <a:prstGeom prst="rect">
            <a:avLst/>
          </a:prstGeom>
          <a:noFill/>
          <a:ln w="9525">
            <a:noFill/>
            <a:miter lim="800000"/>
            <a:headEnd/>
            <a:tailEnd/>
          </a:ln>
        </p:spPr>
      </p:pic>
      <p:sp>
        <p:nvSpPr>
          <p:cNvPr id="33795" name="TextBox 2"/>
          <p:cNvSpPr txBox="1">
            <a:spLocks noChangeArrowheads="1"/>
          </p:cNvSpPr>
          <p:nvPr/>
        </p:nvSpPr>
        <p:spPr bwMode="auto">
          <a:xfrm>
            <a:off x="660890" y="654050"/>
            <a:ext cx="984565" cy="338554"/>
          </a:xfrm>
          <a:prstGeom prst="rect">
            <a:avLst/>
          </a:prstGeom>
          <a:noFill/>
          <a:ln w="9525">
            <a:noFill/>
            <a:miter lim="800000"/>
            <a:headEnd/>
            <a:tailEnd/>
          </a:ln>
        </p:spPr>
        <p:txBody>
          <a:bodyPr wrap="none">
            <a:spAutoFit/>
          </a:bodyPr>
          <a:lstStyle/>
          <a:p>
            <a:pPr fontAlgn="base">
              <a:spcBef>
                <a:spcPct val="0"/>
              </a:spcBef>
              <a:spcAft>
                <a:spcPct val="0"/>
              </a:spcAft>
            </a:pPr>
            <a:r>
              <a:rPr lang="en-GB" sz="1600">
                <a:solidFill>
                  <a:prstClr val="black"/>
                </a:solidFill>
              </a:rPr>
              <a:t>PPM, KEK</a:t>
            </a:r>
          </a:p>
        </p:txBody>
      </p:sp>
      <p:pic>
        <p:nvPicPr>
          <p:cNvPr id="33796" name="Picture 6"/>
          <p:cNvPicPr>
            <a:picLocks noChangeAspect="1" noChangeArrowheads="1"/>
          </p:cNvPicPr>
          <p:nvPr/>
        </p:nvPicPr>
        <p:blipFill>
          <a:blip r:embed="rId4"/>
          <a:srcRect/>
          <a:stretch>
            <a:fillRect/>
          </a:stretch>
        </p:blipFill>
        <p:spPr bwMode="auto">
          <a:xfrm>
            <a:off x="3641481" y="422278"/>
            <a:ext cx="4519246" cy="1482725"/>
          </a:xfrm>
          <a:prstGeom prst="rect">
            <a:avLst/>
          </a:prstGeom>
          <a:noFill/>
          <a:ln w="9525">
            <a:noFill/>
            <a:miter lim="800000"/>
            <a:headEnd/>
            <a:tailEnd/>
          </a:ln>
        </p:spPr>
      </p:pic>
      <p:sp>
        <p:nvSpPr>
          <p:cNvPr id="33797" name="TextBox 3"/>
          <p:cNvSpPr txBox="1">
            <a:spLocks noChangeArrowheads="1"/>
          </p:cNvSpPr>
          <p:nvPr/>
        </p:nvSpPr>
        <p:spPr bwMode="auto">
          <a:xfrm>
            <a:off x="7696201" y="654050"/>
            <a:ext cx="652743" cy="369332"/>
          </a:xfrm>
          <a:prstGeom prst="rect">
            <a:avLst/>
          </a:prstGeom>
          <a:noFill/>
          <a:ln w="9525">
            <a:noFill/>
            <a:miter lim="800000"/>
            <a:headEnd/>
            <a:tailEnd/>
          </a:ln>
        </p:spPr>
        <p:txBody>
          <a:bodyPr wrap="none">
            <a:spAutoFit/>
          </a:bodyPr>
          <a:lstStyle/>
          <a:p>
            <a:pPr fontAlgn="base">
              <a:spcBef>
                <a:spcPct val="0"/>
              </a:spcBef>
              <a:spcAft>
                <a:spcPct val="0"/>
              </a:spcAft>
            </a:pPr>
            <a:r>
              <a:rPr lang="en-GB">
                <a:solidFill>
                  <a:srgbClr val="FF0000"/>
                </a:solidFill>
              </a:rPr>
              <a:t>1994</a:t>
            </a:r>
          </a:p>
        </p:txBody>
      </p:sp>
      <p:pic>
        <p:nvPicPr>
          <p:cNvPr id="33798" name="Picture 7"/>
          <p:cNvPicPr>
            <a:picLocks noChangeAspect="1" noChangeArrowheads="1"/>
          </p:cNvPicPr>
          <p:nvPr/>
        </p:nvPicPr>
        <p:blipFill>
          <a:blip r:embed="rId5"/>
          <a:srcRect/>
          <a:stretch>
            <a:fillRect/>
          </a:stretch>
        </p:blipFill>
        <p:spPr bwMode="auto">
          <a:xfrm>
            <a:off x="3200402" y="1905000"/>
            <a:ext cx="2700704" cy="2122488"/>
          </a:xfrm>
          <a:prstGeom prst="rect">
            <a:avLst/>
          </a:prstGeom>
          <a:noFill/>
          <a:ln w="9525">
            <a:noFill/>
            <a:miter lim="800000"/>
            <a:headEnd/>
            <a:tailEnd/>
          </a:ln>
        </p:spPr>
      </p:pic>
      <p:sp>
        <p:nvSpPr>
          <p:cNvPr id="33799" name="Rectangle 4"/>
          <p:cNvSpPr>
            <a:spLocks noChangeArrowheads="1"/>
          </p:cNvSpPr>
          <p:nvPr/>
        </p:nvSpPr>
        <p:spPr bwMode="auto">
          <a:xfrm>
            <a:off x="5901105" y="1963740"/>
            <a:ext cx="2838450" cy="2246769"/>
          </a:xfrm>
          <a:prstGeom prst="rect">
            <a:avLst/>
          </a:prstGeom>
          <a:noFill/>
          <a:ln w="9525">
            <a:noFill/>
            <a:miter lim="800000"/>
            <a:headEnd/>
            <a:tailEnd/>
          </a:ln>
        </p:spPr>
        <p:txBody>
          <a:bodyPr>
            <a:spAutoFit/>
          </a:bodyPr>
          <a:lstStyle/>
          <a:p>
            <a:pPr fontAlgn="base">
              <a:spcBef>
                <a:spcPct val="0"/>
              </a:spcBef>
              <a:spcAft>
                <a:spcPct val="0"/>
              </a:spcAft>
            </a:pPr>
            <a:r>
              <a:rPr lang="en-GB" sz="1400">
                <a:solidFill>
                  <a:prstClr val="black"/>
                </a:solidFill>
              </a:rPr>
              <a:t>…A superconducting focusing solenoid system for an X band klystron has been developed. The system consists of a conduction cooled superconducting solenoid, a GM refrigerator and high Tc material current leads. The system cools down to the operation temperature of about 4 K by 4 days just by turning on the refrigerator….</a:t>
            </a:r>
          </a:p>
        </p:txBody>
      </p:sp>
      <p:sp>
        <p:nvSpPr>
          <p:cNvPr id="6" name="Rounded Rectangle 5"/>
          <p:cNvSpPr/>
          <p:nvPr/>
        </p:nvSpPr>
        <p:spPr>
          <a:xfrm>
            <a:off x="2910254" y="549275"/>
            <a:ext cx="6049108" cy="3600450"/>
          </a:xfrm>
          <a:prstGeom prst="round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pic>
        <p:nvPicPr>
          <p:cNvPr id="33801" name="Picture 9"/>
          <p:cNvPicPr>
            <a:picLocks noChangeAspect="1" noChangeArrowheads="1"/>
          </p:cNvPicPr>
          <p:nvPr/>
        </p:nvPicPr>
        <p:blipFill>
          <a:blip r:embed="rId6"/>
          <a:srcRect/>
          <a:stretch>
            <a:fillRect/>
          </a:stretch>
        </p:blipFill>
        <p:spPr bwMode="auto">
          <a:xfrm>
            <a:off x="7357697" y="4284663"/>
            <a:ext cx="1522534" cy="1706562"/>
          </a:xfrm>
          <a:prstGeom prst="rect">
            <a:avLst/>
          </a:prstGeom>
          <a:noFill/>
          <a:ln w="9525">
            <a:noFill/>
            <a:miter lim="800000"/>
            <a:headEnd/>
            <a:tailEnd/>
          </a:ln>
        </p:spPr>
      </p:pic>
      <p:sp>
        <p:nvSpPr>
          <p:cNvPr id="33802" name="TextBox 6"/>
          <p:cNvSpPr txBox="1">
            <a:spLocks noChangeArrowheads="1"/>
          </p:cNvSpPr>
          <p:nvPr/>
        </p:nvSpPr>
        <p:spPr bwMode="auto">
          <a:xfrm>
            <a:off x="4906108" y="53975"/>
            <a:ext cx="4349268" cy="369332"/>
          </a:xfrm>
          <a:prstGeom prst="rect">
            <a:avLst/>
          </a:prstGeom>
          <a:noFill/>
          <a:ln w="9525">
            <a:noFill/>
            <a:miter lim="800000"/>
            <a:headEnd/>
            <a:tailEnd/>
          </a:ln>
        </p:spPr>
        <p:txBody>
          <a:bodyPr wrap="none">
            <a:spAutoFit/>
          </a:bodyPr>
          <a:lstStyle/>
          <a:p>
            <a:pPr fontAlgn="base">
              <a:spcBef>
                <a:spcPct val="0"/>
              </a:spcBef>
              <a:spcAft>
                <a:spcPct val="0"/>
              </a:spcAft>
            </a:pPr>
            <a:r>
              <a:rPr lang="en-GB">
                <a:solidFill>
                  <a:prstClr val="black"/>
                </a:solidFill>
              </a:rPr>
              <a:t>PPM focusing vs. Superconducting Solenoids</a:t>
            </a:r>
          </a:p>
        </p:txBody>
      </p:sp>
      <p:sp>
        <p:nvSpPr>
          <p:cNvPr id="33803" name="TextBox 7"/>
          <p:cNvSpPr txBox="1">
            <a:spLocks noChangeArrowheads="1"/>
          </p:cNvSpPr>
          <p:nvPr/>
        </p:nvSpPr>
        <p:spPr bwMode="auto">
          <a:xfrm>
            <a:off x="2710962" y="4437066"/>
            <a:ext cx="4520712" cy="1920875"/>
          </a:xfrm>
          <a:prstGeom prst="rect">
            <a:avLst/>
          </a:prstGeom>
          <a:noFill/>
          <a:ln w="9525">
            <a:noFill/>
            <a:miter lim="800000"/>
            <a:headEnd/>
            <a:tailEnd/>
          </a:ln>
        </p:spPr>
        <p:txBody>
          <a:bodyPr>
            <a:spAutoFit/>
          </a:bodyPr>
          <a:lstStyle/>
          <a:p>
            <a:pPr fontAlgn="base">
              <a:spcBef>
                <a:spcPct val="0"/>
              </a:spcBef>
              <a:spcAft>
                <a:spcPct val="0"/>
              </a:spcAft>
            </a:pPr>
            <a:r>
              <a:rPr lang="en-GB" sz="2000">
                <a:solidFill>
                  <a:prstClr val="black"/>
                </a:solidFill>
              </a:rPr>
              <a:t>In the past 2 decades, the SC technology has progressed a lot. It is worth revising the use of SC  (cryogen-free) solenoids for the klystrons again. If cost effective, such an approach  will bring benefits for the technology as a whole. </a:t>
            </a:r>
          </a:p>
        </p:txBody>
      </p:sp>
    </p:spTree>
    <p:extLst>
      <p:ext uri="{BB962C8B-B14F-4D97-AF65-F5344CB8AC3E}">
        <p14:creationId xmlns:p14="http://schemas.microsoft.com/office/powerpoint/2010/main" val="4445846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13"/>
          <p:cNvPicPr>
            <a:picLocks noChangeAspect="1" noChangeArrowheads="1"/>
          </p:cNvPicPr>
          <p:nvPr/>
        </p:nvPicPr>
        <p:blipFill>
          <a:blip r:embed="rId2"/>
          <a:srcRect/>
          <a:stretch>
            <a:fillRect/>
          </a:stretch>
        </p:blipFill>
        <p:spPr bwMode="auto">
          <a:xfrm>
            <a:off x="3370384" y="841484"/>
            <a:ext cx="3130062" cy="2644775"/>
          </a:xfrm>
          <a:prstGeom prst="rect">
            <a:avLst/>
          </a:prstGeom>
          <a:noFill/>
          <a:ln w="9525">
            <a:noFill/>
            <a:miter lim="800000"/>
            <a:headEnd/>
            <a:tailEnd/>
          </a:ln>
        </p:spPr>
      </p:pic>
      <p:pic>
        <p:nvPicPr>
          <p:cNvPr id="18434" name="Picture 10"/>
          <p:cNvPicPr>
            <a:picLocks noChangeAspect="1" noChangeArrowheads="1"/>
          </p:cNvPicPr>
          <p:nvPr/>
        </p:nvPicPr>
        <p:blipFill>
          <a:blip r:embed="rId3"/>
          <a:srcRect/>
          <a:stretch>
            <a:fillRect/>
          </a:stretch>
        </p:blipFill>
        <p:spPr bwMode="auto">
          <a:xfrm>
            <a:off x="490910" y="833547"/>
            <a:ext cx="2879480" cy="2636837"/>
          </a:xfrm>
          <a:prstGeom prst="rect">
            <a:avLst/>
          </a:prstGeom>
          <a:noFill/>
          <a:ln w="9525">
            <a:noFill/>
            <a:miter lim="800000"/>
            <a:headEnd/>
            <a:tailEnd/>
          </a:ln>
        </p:spPr>
      </p:pic>
      <p:sp>
        <p:nvSpPr>
          <p:cNvPr id="18435" name="TextBox 5"/>
          <p:cNvSpPr txBox="1">
            <a:spLocks noChangeArrowheads="1"/>
          </p:cNvSpPr>
          <p:nvPr/>
        </p:nvSpPr>
        <p:spPr bwMode="auto">
          <a:xfrm>
            <a:off x="490905" y="628759"/>
            <a:ext cx="3654718" cy="307777"/>
          </a:xfrm>
          <a:prstGeom prst="rect">
            <a:avLst/>
          </a:prstGeom>
          <a:noFill/>
          <a:ln w="9525">
            <a:noFill/>
            <a:miter lim="800000"/>
            <a:headEnd/>
            <a:tailEnd/>
          </a:ln>
        </p:spPr>
        <p:txBody>
          <a:bodyPr wrap="none">
            <a:spAutoFit/>
          </a:bodyPr>
          <a:lstStyle/>
          <a:p>
            <a:pPr fontAlgn="base">
              <a:spcBef>
                <a:spcPct val="0"/>
              </a:spcBef>
              <a:spcAft>
                <a:spcPct val="0"/>
              </a:spcAft>
            </a:pPr>
            <a:r>
              <a:rPr lang="en-GB" sz="1400">
                <a:solidFill>
                  <a:prstClr val="black"/>
                </a:solidFill>
              </a:rPr>
              <a:t>Scaled (244 ns) 12 GHz DM SLED II performance</a:t>
            </a:r>
          </a:p>
        </p:txBody>
      </p:sp>
      <p:sp>
        <p:nvSpPr>
          <p:cNvPr id="18436" name="TextBox 6"/>
          <p:cNvSpPr txBox="1">
            <a:spLocks noChangeArrowheads="1"/>
          </p:cNvSpPr>
          <p:nvPr/>
        </p:nvSpPr>
        <p:spPr bwMode="auto">
          <a:xfrm>
            <a:off x="3893527" y="1330434"/>
            <a:ext cx="789842" cy="246063"/>
          </a:xfrm>
          <a:prstGeom prst="rect">
            <a:avLst/>
          </a:prstGeom>
          <a:noFill/>
          <a:ln w="9525">
            <a:noFill/>
            <a:miter lim="800000"/>
            <a:headEnd/>
            <a:tailEnd/>
          </a:ln>
        </p:spPr>
        <p:txBody>
          <a:bodyPr>
            <a:spAutoFit/>
          </a:bodyPr>
          <a:lstStyle/>
          <a:p>
            <a:pPr fontAlgn="base">
              <a:spcBef>
                <a:spcPct val="0"/>
              </a:spcBef>
              <a:spcAft>
                <a:spcPct val="0"/>
              </a:spcAft>
            </a:pPr>
            <a:r>
              <a:rPr lang="en-GB" sz="1000">
                <a:solidFill>
                  <a:prstClr val="black"/>
                </a:solidFill>
              </a:rPr>
              <a:t>CLIC_G</a:t>
            </a:r>
          </a:p>
        </p:txBody>
      </p:sp>
      <p:sp>
        <p:nvSpPr>
          <p:cNvPr id="18437" name="TextBox 10"/>
          <p:cNvSpPr txBox="1">
            <a:spLocks noChangeArrowheads="1"/>
          </p:cNvSpPr>
          <p:nvPr/>
        </p:nvSpPr>
        <p:spPr bwMode="auto">
          <a:xfrm>
            <a:off x="4432789" y="1330434"/>
            <a:ext cx="637442" cy="246063"/>
          </a:xfrm>
          <a:prstGeom prst="rect">
            <a:avLst/>
          </a:prstGeom>
          <a:noFill/>
          <a:ln w="9525">
            <a:noFill/>
            <a:miter lim="800000"/>
            <a:headEnd/>
            <a:tailEnd/>
          </a:ln>
        </p:spPr>
        <p:txBody>
          <a:bodyPr>
            <a:spAutoFit/>
          </a:bodyPr>
          <a:lstStyle/>
          <a:p>
            <a:pPr fontAlgn="base">
              <a:spcBef>
                <a:spcPct val="0"/>
              </a:spcBef>
              <a:spcAft>
                <a:spcPct val="0"/>
              </a:spcAft>
            </a:pPr>
            <a:r>
              <a:rPr lang="en-GB" sz="1000">
                <a:solidFill>
                  <a:prstClr val="black"/>
                </a:solidFill>
              </a:rPr>
              <a:t>_502</a:t>
            </a:r>
          </a:p>
        </p:txBody>
      </p:sp>
      <p:sp>
        <p:nvSpPr>
          <p:cNvPr id="18438" name="TextBox 12"/>
          <p:cNvSpPr txBox="1">
            <a:spLocks noChangeArrowheads="1"/>
          </p:cNvSpPr>
          <p:nvPr/>
        </p:nvSpPr>
        <p:spPr bwMode="auto">
          <a:xfrm>
            <a:off x="4970585" y="1341438"/>
            <a:ext cx="449874" cy="246062"/>
          </a:xfrm>
          <a:prstGeom prst="rect">
            <a:avLst/>
          </a:prstGeom>
          <a:noFill/>
          <a:ln w="9525">
            <a:noFill/>
            <a:miter lim="800000"/>
            <a:headEnd/>
            <a:tailEnd/>
          </a:ln>
        </p:spPr>
        <p:txBody>
          <a:bodyPr>
            <a:spAutoFit/>
          </a:bodyPr>
          <a:lstStyle/>
          <a:p>
            <a:pPr fontAlgn="base">
              <a:spcBef>
                <a:spcPct val="0"/>
              </a:spcBef>
              <a:spcAft>
                <a:spcPct val="0"/>
              </a:spcAft>
            </a:pPr>
            <a:r>
              <a:rPr lang="en-GB" sz="1000">
                <a:solidFill>
                  <a:prstClr val="black"/>
                </a:solidFill>
              </a:rPr>
              <a:t>_1</a:t>
            </a:r>
          </a:p>
        </p:txBody>
      </p:sp>
      <p:sp>
        <p:nvSpPr>
          <p:cNvPr id="18439" name="TextBox 13"/>
          <p:cNvSpPr txBox="1">
            <a:spLocks noChangeArrowheads="1"/>
          </p:cNvSpPr>
          <p:nvPr/>
        </p:nvSpPr>
        <p:spPr bwMode="auto">
          <a:xfrm>
            <a:off x="5410200" y="1327259"/>
            <a:ext cx="449874" cy="246063"/>
          </a:xfrm>
          <a:prstGeom prst="rect">
            <a:avLst/>
          </a:prstGeom>
          <a:noFill/>
          <a:ln w="9525">
            <a:noFill/>
            <a:miter lim="800000"/>
            <a:headEnd/>
            <a:tailEnd/>
          </a:ln>
        </p:spPr>
        <p:txBody>
          <a:bodyPr>
            <a:spAutoFit/>
          </a:bodyPr>
          <a:lstStyle/>
          <a:p>
            <a:pPr fontAlgn="base">
              <a:spcBef>
                <a:spcPct val="0"/>
              </a:spcBef>
              <a:spcAft>
                <a:spcPct val="0"/>
              </a:spcAft>
            </a:pPr>
            <a:r>
              <a:rPr lang="en-GB" sz="1000">
                <a:solidFill>
                  <a:prstClr val="black"/>
                </a:solidFill>
              </a:rPr>
              <a:t>_2</a:t>
            </a:r>
          </a:p>
        </p:txBody>
      </p:sp>
      <p:pic>
        <p:nvPicPr>
          <p:cNvPr id="18440" name="Picture 5"/>
          <p:cNvPicPr>
            <a:picLocks noChangeAspect="1" noChangeArrowheads="1"/>
          </p:cNvPicPr>
          <p:nvPr/>
        </p:nvPicPr>
        <p:blipFill>
          <a:blip r:embed="rId4"/>
          <a:srcRect/>
          <a:stretch>
            <a:fillRect/>
          </a:stretch>
        </p:blipFill>
        <p:spPr bwMode="auto">
          <a:xfrm>
            <a:off x="6704135" y="1204914"/>
            <a:ext cx="2102826" cy="1392237"/>
          </a:xfrm>
          <a:prstGeom prst="rect">
            <a:avLst/>
          </a:prstGeom>
          <a:noFill/>
          <a:ln w="9525">
            <a:noFill/>
            <a:miter lim="800000"/>
            <a:headEnd/>
            <a:tailEnd/>
          </a:ln>
        </p:spPr>
      </p:pic>
      <p:sp>
        <p:nvSpPr>
          <p:cNvPr id="18441" name="TextBox 8"/>
          <p:cNvSpPr txBox="1">
            <a:spLocks noChangeArrowheads="1"/>
          </p:cNvSpPr>
          <p:nvPr/>
        </p:nvSpPr>
        <p:spPr bwMode="auto">
          <a:xfrm>
            <a:off x="6828693" y="793750"/>
            <a:ext cx="2305246" cy="369332"/>
          </a:xfrm>
          <a:prstGeom prst="rect">
            <a:avLst/>
          </a:prstGeom>
          <a:noFill/>
          <a:ln w="9525">
            <a:noFill/>
            <a:miter lim="800000"/>
            <a:headEnd/>
            <a:tailEnd/>
          </a:ln>
        </p:spPr>
        <p:txBody>
          <a:bodyPr wrap="none">
            <a:spAutoFit/>
          </a:bodyPr>
          <a:lstStyle/>
          <a:p>
            <a:pPr fontAlgn="base">
              <a:spcBef>
                <a:spcPct val="0"/>
              </a:spcBef>
              <a:spcAft>
                <a:spcPct val="0"/>
              </a:spcAft>
            </a:pPr>
            <a:r>
              <a:rPr lang="en-GB">
                <a:solidFill>
                  <a:prstClr val="black"/>
                </a:solidFill>
              </a:rPr>
              <a:t>XL5 klystron measured</a:t>
            </a:r>
          </a:p>
        </p:txBody>
      </p:sp>
      <p:sp>
        <p:nvSpPr>
          <p:cNvPr id="18442" name="TextBox 9"/>
          <p:cNvSpPr txBox="1">
            <a:spLocks noChangeArrowheads="1"/>
          </p:cNvSpPr>
          <p:nvPr/>
        </p:nvSpPr>
        <p:spPr bwMode="auto">
          <a:xfrm>
            <a:off x="5430770" y="92172"/>
            <a:ext cx="3525715" cy="830997"/>
          </a:xfrm>
          <a:prstGeom prst="rect">
            <a:avLst/>
          </a:prstGeom>
          <a:noFill/>
          <a:ln w="9525">
            <a:noFill/>
            <a:miter lim="800000"/>
            <a:headEnd/>
            <a:tailEnd/>
          </a:ln>
        </p:spPr>
        <p:txBody>
          <a:bodyPr>
            <a:spAutoFit/>
          </a:bodyPr>
          <a:lstStyle/>
          <a:p>
            <a:pPr algn="r" fontAlgn="base">
              <a:spcBef>
                <a:spcPct val="0"/>
              </a:spcBef>
              <a:spcAft>
                <a:spcPct val="0"/>
              </a:spcAft>
            </a:pPr>
            <a:r>
              <a:rPr lang="en-GB" sz="1600" b="1">
                <a:solidFill>
                  <a:prstClr val="black"/>
                </a:solidFill>
              </a:rPr>
              <a:t>Klystron peak power for the fixed layout:   2 x Kl(PPM)+PC -&gt; 6 x structures</a:t>
            </a:r>
          </a:p>
        </p:txBody>
      </p:sp>
      <p:sp>
        <p:nvSpPr>
          <p:cNvPr id="12" name="Rectangle 11"/>
          <p:cNvSpPr/>
          <p:nvPr/>
        </p:nvSpPr>
        <p:spPr>
          <a:xfrm>
            <a:off x="3053861" y="1800225"/>
            <a:ext cx="269631" cy="60960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20" name="Rectangle 19"/>
          <p:cNvSpPr/>
          <p:nvPr/>
        </p:nvSpPr>
        <p:spPr>
          <a:xfrm>
            <a:off x="505565" y="1768478"/>
            <a:ext cx="269631" cy="60801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8445" name="TextBox 14"/>
          <p:cNvSpPr txBox="1">
            <a:spLocks noChangeArrowheads="1"/>
          </p:cNvSpPr>
          <p:nvPr/>
        </p:nvSpPr>
        <p:spPr bwMode="auto">
          <a:xfrm>
            <a:off x="4731732" y="2573338"/>
            <a:ext cx="1308588" cy="553998"/>
          </a:xfrm>
          <a:prstGeom prst="rect">
            <a:avLst/>
          </a:prstGeom>
          <a:noFill/>
          <a:ln w="9525">
            <a:noFill/>
            <a:miter lim="800000"/>
            <a:headEnd/>
            <a:tailEnd/>
          </a:ln>
        </p:spPr>
        <p:txBody>
          <a:bodyPr>
            <a:spAutoFit/>
          </a:bodyPr>
          <a:lstStyle/>
          <a:p>
            <a:pPr fontAlgn="base">
              <a:spcBef>
                <a:spcPct val="0"/>
              </a:spcBef>
              <a:spcAft>
                <a:spcPct val="0"/>
              </a:spcAft>
            </a:pPr>
            <a:r>
              <a:rPr lang="en-GB" sz="1000" b="1">
                <a:solidFill>
                  <a:prstClr val="black"/>
                </a:solidFill>
              </a:rPr>
              <a:t>RF transport efficiency 0.9 is included</a:t>
            </a:r>
          </a:p>
        </p:txBody>
      </p:sp>
      <p:sp>
        <p:nvSpPr>
          <p:cNvPr id="18446" name="TextBox 16"/>
          <p:cNvSpPr txBox="1">
            <a:spLocks noChangeArrowheads="1"/>
          </p:cNvSpPr>
          <p:nvPr/>
        </p:nvSpPr>
        <p:spPr bwMode="auto">
          <a:xfrm>
            <a:off x="5392615" y="6089759"/>
            <a:ext cx="3352800" cy="461963"/>
          </a:xfrm>
          <a:prstGeom prst="rect">
            <a:avLst/>
          </a:prstGeom>
          <a:noFill/>
          <a:ln w="9525">
            <a:noFill/>
            <a:miter lim="800000"/>
            <a:headEnd/>
            <a:tailEnd/>
          </a:ln>
        </p:spPr>
        <p:txBody>
          <a:bodyPr>
            <a:spAutoFit/>
          </a:bodyPr>
          <a:lstStyle/>
          <a:p>
            <a:pPr fontAlgn="base">
              <a:spcBef>
                <a:spcPct val="0"/>
              </a:spcBef>
              <a:spcAft>
                <a:spcPct val="0"/>
              </a:spcAft>
            </a:pPr>
            <a:r>
              <a:rPr lang="en-GB" sz="1200">
                <a:solidFill>
                  <a:prstClr val="black"/>
                </a:solidFill>
              </a:rPr>
              <a:t>Used input: Klystron efficiency 0.55 (measured). Modulator efficiency 0.7 (expected)</a:t>
            </a:r>
          </a:p>
        </p:txBody>
      </p:sp>
      <p:graphicFrame>
        <p:nvGraphicFramePr>
          <p:cNvPr id="18" name="Table 17"/>
          <p:cNvGraphicFramePr>
            <a:graphicFrameLocks noGrp="1"/>
          </p:cNvGraphicFramePr>
          <p:nvPr/>
        </p:nvGraphicFramePr>
        <p:xfrm>
          <a:off x="317989" y="3789363"/>
          <a:ext cx="4239930" cy="2225040"/>
        </p:xfrm>
        <a:graphic>
          <a:graphicData uri="http://schemas.openxmlformats.org/drawingml/2006/table">
            <a:tbl>
              <a:tblPr firstRow="1" bandRow="1">
                <a:tableStyleId>{5C22544A-7EE6-4342-B048-85BDC9FD1C3A}</a:tableStyleId>
              </a:tblPr>
              <a:tblGrid>
                <a:gridCol w="1196055"/>
                <a:gridCol w="727943"/>
                <a:gridCol w="864096"/>
                <a:gridCol w="731158"/>
                <a:gridCol w="720678"/>
              </a:tblGrid>
              <a:tr h="370840">
                <a:tc>
                  <a:txBody>
                    <a:bodyPr/>
                    <a:lstStyle/>
                    <a:p>
                      <a:r>
                        <a:rPr lang="en-GB" sz="1200" dirty="0" smtClean="0"/>
                        <a:t>Case</a:t>
                      </a:r>
                      <a:endParaRPr lang="en-GB" sz="1200" dirty="0"/>
                    </a:p>
                  </a:txBody>
                  <a:tcPr marL="84406" marR="84406"/>
                </a:tc>
                <a:tc>
                  <a:txBody>
                    <a:bodyPr/>
                    <a:lstStyle/>
                    <a:p>
                      <a:pPr algn="ctr"/>
                      <a:r>
                        <a:rPr lang="en-GB" sz="1200" dirty="0" smtClean="0"/>
                        <a:t>CLIC_G</a:t>
                      </a:r>
                      <a:endParaRPr lang="en-GB" sz="1200" dirty="0"/>
                    </a:p>
                  </a:txBody>
                  <a:tcPr marL="84406" marR="84406"/>
                </a:tc>
                <a:tc>
                  <a:txBody>
                    <a:bodyPr/>
                    <a:lstStyle/>
                    <a:p>
                      <a:r>
                        <a:rPr lang="en-GB" sz="1200" dirty="0" smtClean="0"/>
                        <a:t>CLIC_502</a:t>
                      </a:r>
                      <a:endParaRPr lang="en-GB" sz="1200" dirty="0"/>
                    </a:p>
                  </a:txBody>
                  <a:tcPr marL="84406" marR="84406"/>
                </a:tc>
                <a:tc>
                  <a:txBody>
                    <a:bodyPr/>
                    <a:lstStyle/>
                    <a:p>
                      <a:pPr algn="ctr"/>
                      <a:r>
                        <a:rPr lang="en-GB" sz="1200" dirty="0" smtClean="0"/>
                        <a:t>#1</a:t>
                      </a:r>
                      <a:endParaRPr lang="en-GB" sz="1200" dirty="0"/>
                    </a:p>
                  </a:txBody>
                  <a:tcPr marL="84406" marR="84406"/>
                </a:tc>
                <a:tc>
                  <a:txBody>
                    <a:bodyPr/>
                    <a:lstStyle/>
                    <a:p>
                      <a:pPr algn="ctr"/>
                      <a:r>
                        <a:rPr lang="en-GB" sz="1200" dirty="0" smtClean="0"/>
                        <a:t>#2</a:t>
                      </a:r>
                      <a:endParaRPr lang="en-GB" sz="1200" dirty="0"/>
                    </a:p>
                  </a:txBody>
                  <a:tcPr marL="84406" marR="84406"/>
                </a:tc>
              </a:tr>
              <a:tr h="370840">
                <a:tc>
                  <a:txBody>
                    <a:bodyPr/>
                    <a:lstStyle/>
                    <a:p>
                      <a:r>
                        <a:rPr lang="en-GB" sz="1200" dirty="0" smtClean="0"/>
                        <a:t>Gradient, MV/m</a:t>
                      </a:r>
                      <a:endParaRPr lang="en-GB" sz="1200" dirty="0"/>
                    </a:p>
                  </a:txBody>
                  <a:tcPr marL="84406" marR="84406"/>
                </a:tc>
                <a:tc>
                  <a:txBody>
                    <a:bodyPr/>
                    <a:lstStyle/>
                    <a:p>
                      <a:pPr algn="ctr"/>
                      <a:r>
                        <a:rPr lang="en-GB" sz="1200" dirty="0" smtClean="0"/>
                        <a:t>100</a:t>
                      </a:r>
                      <a:endParaRPr lang="en-GB" sz="1200" dirty="0"/>
                    </a:p>
                  </a:txBody>
                  <a:tcPr marL="84406" marR="84406"/>
                </a:tc>
                <a:tc>
                  <a:txBody>
                    <a:bodyPr/>
                    <a:lstStyle/>
                    <a:p>
                      <a:pPr algn="ctr"/>
                      <a:r>
                        <a:rPr lang="en-GB" sz="1200" dirty="0" smtClean="0"/>
                        <a:t>80</a:t>
                      </a:r>
                      <a:endParaRPr lang="en-GB" sz="1200" dirty="0"/>
                    </a:p>
                  </a:txBody>
                  <a:tcPr marL="84406" marR="84406"/>
                </a:tc>
                <a:tc>
                  <a:txBody>
                    <a:bodyPr/>
                    <a:lstStyle/>
                    <a:p>
                      <a:pPr algn="ctr"/>
                      <a:r>
                        <a:rPr lang="en-GB" sz="1200" dirty="0" smtClean="0"/>
                        <a:t>67</a:t>
                      </a:r>
                      <a:endParaRPr lang="en-GB" sz="1200" dirty="0"/>
                    </a:p>
                  </a:txBody>
                  <a:tcPr marL="84406" marR="84406"/>
                </a:tc>
                <a:tc>
                  <a:txBody>
                    <a:bodyPr/>
                    <a:lstStyle/>
                    <a:p>
                      <a:pPr algn="ctr"/>
                      <a:r>
                        <a:rPr lang="en-GB" sz="1200" dirty="0" smtClean="0"/>
                        <a:t>57</a:t>
                      </a:r>
                      <a:endParaRPr lang="en-GB" sz="1200" dirty="0"/>
                    </a:p>
                  </a:txBody>
                  <a:tcPr marL="84406" marR="84406"/>
                </a:tc>
              </a:tr>
              <a:tr h="370840">
                <a:tc>
                  <a:txBody>
                    <a:bodyPr/>
                    <a:lstStyle/>
                    <a:p>
                      <a:r>
                        <a:rPr lang="en-GB" sz="1200" dirty="0" smtClean="0"/>
                        <a:t>Length, m</a:t>
                      </a:r>
                      <a:endParaRPr lang="en-GB" sz="1200" dirty="0"/>
                    </a:p>
                  </a:txBody>
                  <a:tcPr marL="84406" marR="84406"/>
                </a:tc>
                <a:tc>
                  <a:txBody>
                    <a:bodyPr/>
                    <a:lstStyle/>
                    <a:p>
                      <a:pPr algn="ctr"/>
                      <a:r>
                        <a:rPr lang="en-GB" sz="1200" dirty="0" smtClean="0"/>
                        <a:t>0.23</a:t>
                      </a:r>
                      <a:endParaRPr lang="en-GB" sz="1200" dirty="0"/>
                    </a:p>
                  </a:txBody>
                  <a:tcPr marL="84406" marR="84406"/>
                </a:tc>
                <a:tc>
                  <a:txBody>
                    <a:bodyPr/>
                    <a:lstStyle/>
                    <a:p>
                      <a:pPr algn="ctr"/>
                      <a:r>
                        <a:rPr lang="en-GB" sz="1200" dirty="0" smtClean="0"/>
                        <a:t>0.23</a:t>
                      </a:r>
                      <a:endParaRPr lang="en-GB" sz="1200" dirty="0"/>
                    </a:p>
                  </a:txBody>
                  <a:tcPr marL="84406" marR="84406"/>
                </a:tc>
                <a:tc>
                  <a:txBody>
                    <a:bodyPr/>
                    <a:lstStyle/>
                    <a:p>
                      <a:pPr algn="ctr"/>
                      <a:r>
                        <a:rPr lang="en-GB" sz="1200" dirty="0" smtClean="0"/>
                        <a:t>0.48</a:t>
                      </a:r>
                      <a:endParaRPr lang="en-GB" sz="1200" dirty="0"/>
                    </a:p>
                  </a:txBody>
                  <a:tcPr marL="84406" marR="84406"/>
                </a:tc>
                <a:tc>
                  <a:txBody>
                    <a:bodyPr/>
                    <a:lstStyle/>
                    <a:p>
                      <a:pPr algn="ctr"/>
                      <a:r>
                        <a:rPr lang="en-GB" sz="1200" dirty="0" smtClean="0"/>
                        <a:t>0.48</a:t>
                      </a:r>
                      <a:endParaRPr lang="en-GB" sz="1200" dirty="0"/>
                    </a:p>
                  </a:txBody>
                  <a:tcPr marL="84406" marR="84406"/>
                </a:tc>
              </a:tr>
              <a:tr h="370840">
                <a:tc>
                  <a:txBody>
                    <a:bodyPr/>
                    <a:lstStyle/>
                    <a:p>
                      <a:r>
                        <a:rPr lang="en-GB" sz="1200" dirty="0" smtClean="0"/>
                        <a:t>P peak, MW</a:t>
                      </a:r>
                      <a:endParaRPr lang="en-GB" sz="1200" dirty="0"/>
                    </a:p>
                  </a:txBody>
                  <a:tcPr marL="84406" marR="84406"/>
                </a:tc>
                <a:tc>
                  <a:txBody>
                    <a:bodyPr/>
                    <a:lstStyle/>
                    <a:p>
                      <a:pPr algn="ctr"/>
                      <a:r>
                        <a:rPr lang="en-GB" sz="1200" dirty="0" smtClean="0"/>
                        <a:t>61.3</a:t>
                      </a:r>
                      <a:endParaRPr lang="en-GB" sz="1200" dirty="0"/>
                    </a:p>
                  </a:txBody>
                  <a:tcPr marL="84406" marR="84406"/>
                </a:tc>
                <a:tc>
                  <a:txBody>
                    <a:bodyPr/>
                    <a:lstStyle/>
                    <a:p>
                      <a:pPr algn="ctr"/>
                      <a:r>
                        <a:rPr lang="en-GB" sz="1200" dirty="0" smtClean="0"/>
                        <a:t>74.2</a:t>
                      </a:r>
                      <a:endParaRPr lang="en-GB" sz="1200" dirty="0"/>
                    </a:p>
                  </a:txBody>
                  <a:tcPr marL="84406" marR="84406"/>
                </a:tc>
                <a:tc>
                  <a:txBody>
                    <a:bodyPr/>
                    <a:lstStyle/>
                    <a:p>
                      <a:pPr algn="ctr"/>
                      <a:r>
                        <a:rPr lang="en-GB" sz="1200" dirty="0" smtClean="0"/>
                        <a:t>84</a:t>
                      </a:r>
                      <a:endParaRPr lang="en-GB" sz="1200" dirty="0"/>
                    </a:p>
                  </a:txBody>
                  <a:tcPr marL="84406" marR="84406"/>
                </a:tc>
                <a:tc>
                  <a:txBody>
                    <a:bodyPr/>
                    <a:lstStyle/>
                    <a:p>
                      <a:pPr algn="ctr"/>
                      <a:r>
                        <a:rPr lang="en-GB" sz="1200" dirty="0" smtClean="0"/>
                        <a:t>76</a:t>
                      </a:r>
                      <a:endParaRPr lang="en-GB" sz="1200" dirty="0"/>
                    </a:p>
                  </a:txBody>
                  <a:tcPr marL="84406" marR="84406"/>
                </a:tc>
              </a:tr>
              <a:tr h="370840">
                <a:tc>
                  <a:txBody>
                    <a:bodyPr/>
                    <a:lstStyle/>
                    <a:p>
                      <a:r>
                        <a:rPr lang="en-GB" sz="1200" dirty="0" smtClean="0"/>
                        <a:t>Efficiency, %</a:t>
                      </a:r>
                      <a:endParaRPr lang="en-GB" sz="1200" dirty="0"/>
                    </a:p>
                  </a:txBody>
                  <a:tcPr marL="84406" marR="84406"/>
                </a:tc>
                <a:tc>
                  <a:txBody>
                    <a:bodyPr/>
                    <a:lstStyle/>
                    <a:p>
                      <a:pPr algn="ctr"/>
                      <a:r>
                        <a:rPr lang="en-GB" sz="1200" dirty="0" smtClean="0"/>
                        <a:t>28.5</a:t>
                      </a:r>
                      <a:endParaRPr lang="en-GB" sz="1200" dirty="0"/>
                    </a:p>
                  </a:txBody>
                  <a:tcPr marL="84406" marR="84406"/>
                </a:tc>
                <a:tc>
                  <a:txBody>
                    <a:bodyPr/>
                    <a:lstStyle/>
                    <a:p>
                      <a:pPr algn="ctr"/>
                      <a:r>
                        <a:rPr lang="en-GB" sz="1200" dirty="0" smtClean="0"/>
                        <a:t>39.6</a:t>
                      </a:r>
                      <a:endParaRPr lang="en-GB" sz="1200" dirty="0"/>
                    </a:p>
                  </a:txBody>
                  <a:tcPr marL="84406" marR="84406"/>
                </a:tc>
                <a:tc>
                  <a:txBody>
                    <a:bodyPr/>
                    <a:lstStyle/>
                    <a:p>
                      <a:pPr algn="ctr"/>
                      <a:r>
                        <a:rPr lang="en-GB" sz="1200" dirty="0" smtClean="0"/>
                        <a:t>41.9</a:t>
                      </a:r>
                      <a:endParaRPr lang="en-GB" sz="1200" dirty="0"/>
                    </a:p>
                  </a:txBody>
                  <a:tcPr marL="84406" marR="84406"/>
                </a:tc>
                <a:tc>
                  <a:txBody>
                    <a:bodyPr/>
                    <a:lstStyle/>
                    <a:p>
                      <a:pPr algn="ctr"/>
                      <a:r>
                        <a:rPr lang="en-GB" sz="1200" dirty="0" smtClean="0"/>
                        <a:t>49.5</a:t>
                      </a:r>
                      <a:endParaRPr lang="en-GB" sz="1200" dirty="0"/>
                    </a:p>
                  </a:txBody>
                  <a:tcPr marL="84406" marR="84406"/>
                </a:tc>
              </a:tr>
              <a:tr h="370840">
                <a:tc>
                  <a:txBody>
                    <a:bodyPr/>
                    <a:lstStyle/>
                    <a:p>
                      <a:r>
                        <a:rPr lang="en-GB" sz="1200" dirty="0" smtClean="0"/>
                        <a:t>F. Merit [</a:t>
                      </a:r>
                      <a:r>
                        <a:rPr lang="en-GB" sz="1200" dirty="0" err="1" smtClean="0"/>
                        <a:t>a.u</a:t>
                      </a:r>
                      <a:r>
                        <a:rPr lang="en-GB" sz="1200" dirty="0" smtClean="0"/>
                        <a:t>.]</a:t>
                      </a:r>
                      <a:endParaRPr lang="en-GB" sz="1200" dirty="0"/>
                    </a:p>
                  </a:txBody>
                  <a:tcPr marL="84406" marR="84406"/>
                </a:tc>
                <a:tc>
                  <a:txBody>
                    <a:bodyPr/>
                    <a:lstStyle/>
                    <a:p>
                      <a:pPr algn="ctr"/>
                      <a:r>
                        <a:rPr lang="en-GB" sz="1200" dirty="0" smtClean="0"/>
                        <a:t>3.81</a:t>
                      </a:r>
                      <a:endParaRPr lang="en-GB" sz="1200" dirty="0"/>
                    </a:p>
                  </a:txBody>
                  <a:tcPr marL="84406" marR="84406"/>
                </a:tc>
                <a:tc>
                  <a:txBody>
                    <a:bodyPr/>
                    <a:lstStyle/>
                    <a:p>
                      <a:pPr algn="ctr"/>
                      <a:r>
                        <a:rPr lang="en-GB" sz="1200" dirty="0" smtClean="0"/>
                        <a:t>3.3</a:t>
                      </a:r>
                      <a:endParaRPr lang="en-GB" sz="1200" dirty="0"/>
                    </a:p>
                  </a:txBody>
                  <a:tcPr marL="84406" marR="84406"/>
                </a:tc>
                <a:tc>
                  <a:txBody>
                    <a:bodyPr/>
                    <a:lstStyle/>
                    <a:p>
                      <a:pPr algn="ctr"/>
                      <a:r>
                        <a:rPr lang="en-GB" sz="1200" dirty="0" smtClean="0"/>
                        <a:t>2.79</a:t>
                      </a:r>
                      <a:endParaRPr lang="en-GB" sz="1200" dirty="0"/>
                    </a:p>
                  </a:txBody>
                  <a:tcPr marL="84406" marR="84406"/>
                </a:tc>
                <a:tc>
                  <a:txBody>
                    <a:bodyPr/>
                    <a:lstStyle/>
                    <a:p>
                      <a:pPr algn="ctr"/>
                      <a:r>
                        <a:rPr lang="en-GB" sz="1200" dirty="0" smtClean="0"/>
                        <a:t>3.41</a:t>
                      </a:r>
                      <a:endParaRPr lang="en-GB" sz="1200" dirty="0"/>
                    </a:p>
                  </a:txBody>
                  <a:tcPr marL="84406" marR="84406"/>
                </a:tc>
              </a:tr>
            </a:tbl>
          </a:graphicData>
        </a:graphic>
      </p:graphicFrame>
      <p:pic>
        <p:nvPicPr>
          <p:cNvPr id="18491" name="Picture 12"/>
          <p:cNvPicPr>
            <a:picLocks noChangeAspect="1" noChangeArrowheads="1"/>
          </p:cNvPicPr>
          <p:nvPr/>
        </p:nvPicPr>
        <p:blipFill>
          <a:blip r:embed="rId5"/>
          <a:srcRect/>
          <a:stretch>
            <a:fillRect/>
          </a:stretch>
        </p:blipFill>
        <p:spPr bwMode="auto">
          <a:xfrm>
            <a:off x="5290041" y="3240197"/>
            <a:ext cx="3335215" cy="2860675"/>
          </a:xfrm>
          <a:prstGeom prst="rect">
            <a:avLst/>
          </a:prstGeom>
          <a:noFill/>
          <a:ln w="9525">
            <a:noFill/>
            <a:miter lim="800000"/>
            <a:headEnd/>
            <a:tailEnd/>
          </a:ln>
        </p:spPr>
      </p:pic>
      <p:sp>
        <p:nvSpPr>
          <p:cNvPr id="18492" name="TextBox 1"/>
          <p:cNvSpPr txBox="1">
            <a:spLocks noChangeArrowheads="1"/>
          </p:cNvSpPr>
          <p:nvPr/>
        </p:nvSpPr>
        <p:spPr bwMode="auto">
          <a:xfrm>
            <a:off x="7907214" y="3273534"/>
            <a:ext cx="590226" cy="307777"/>
          </a:xfrm>
          <a:prstGeom prst="rect">
            <a:avLst/>
          </a:prstGeom>
          <a:noFill/>
          <a:ln w="9525">
            <a:noFill/>
            <a:miter lim="800000"/>
            <a:headEnd/>
            <a:tailEnd/>
          </a:ln>
        </p:spPr>
        <p:txBody>
          <a:bodyPr wrap="none">
            <a:spAutoFit/>
          </a:bodyPr>
          <a:lstStyle/>
          <a:p>
            <a:pPr fontAlgn="base">
              <a:spcBef>
                <a:spcPct val="0"/>
              </a:spcBef>
              <a:spcAft>
                <a:spcPct val="0"/>
              </a:spcAft>
            </a:pPr>
            <a:r>
              <a:rPr lang="en-GB" sz="1400">
                <a:solidFill>
                  <a:prstClr val="black"/>
                </a:solidFill>
              </a:rPr>
              <a:t>50 Hz</a:t>
            </a:r>
          </a:p>
        </p:txBody>
      </p:sp>
      <p:sp>
        <p:nvSpPr>
          <p:cNvPr id="18493" name="TextBox 2"/>
          <p:cNvSpPr txBox="1">
            <a:spLocks noChangeArrowheads="1"/>
          </p:cNvSpPr>
          <p:nvPr/>
        </p:nvSpPr>
        <p:spPr bwMode="auto">
          <a:xfrm>
            <a:off x="893885" y="73134"/>
            <a:ext cx="2537874" cy="461665"/>
          </a:xfrm>
          <a:prstGeom prst="rect">
            <a:avLst/>
          </a:prstGeom>
          <a:noFill/>
          <a:ln w="9525">
            <a:noFill/>
            <a:miter lim="800000"/>
            <a:headEnd/>
            <a:tailEnd/>
          </a:ln>
        </p:spPr>
        <p:txBody>
          <a:bodyPr wrap="none">
            <a:spAutoFit/>
          </a:bodyPr>
          <a:lstStyle/>
          <a:p>
            <a:pPr fontAlgn="base">
              <a:spcBef>
                <a:spcPct val="0"/>
              </a:spcBef>
              <a:spcAft>
                <a:spcPct val="0"/>
              </a:spcAft>
            </a:pPr>
            <a:r>
              <a:rPr lang="en-GB" sz="2400">
                <a:solidFill>
                  <a:prstClr val="black"/>
                </a:solidFill>
              </a:rPr>
              <a:t>Designing the linac</a:t>
            </a:r>
          </a:p>
        </p:txBody>
      </p:sp>
    </p:spTree>
    <p:extLst>
      <p:ext uri="{BB962C8B-B14F-4D97-AF65-F5344CB8AC3E}">
        <p14:creationId xmlns:p14="http://schemas.microsoft.com/office/powerpoint/2010/main" val="324741878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4"/>
          <p:cNvPicPr>
            <a:picLocks noChangeAspect="1" noChangeArrowheads="1"/>
          </p:cNvPicPr>
          <p:nvPr/>
        </p:nvPicPr>
        <p:blipFill>
          <a:blip r:embed="rId2"/>
          <a:srcRect/>
          <a:stretch>
            <a:fillRect/>
          </a:stretch>
        </p:blipFill>
        <p:spPr bwMode="auto">
          <a:xfrm>
            <a:off x="1755531" y="4037046"/>
            <a:ext cx="2447192" cy="1100137"/>
          </a:xfrm>
          <a:prstGeom prst="rect">
            <a:avLst/>
          </a:prstGeom>
          <a:noFill/>
          <a:ln w="9525">
            <a:noFill/>
            <a:miter lim="800000"/>
            <a:headEnd/>
            <a:tailEnd/>
          </a:ln>
        </p:spPr>
      </p:pic>
      <p:pic>
        <p:nvPicPr>
          <p:cNvPr id="29698" name="Picture 2"/>
          <p:cNvPicPr>
            <a:picLocks noChangeAspect="1" noChangeArrowheads="1"/>
          </p:cNvPicPr>
          <p:nvPr/>
        </p:nvPicPr>
        <p:blipFill>
          <a:blip r:embed="rId3"/>
          <a:srcRect/>
          <a:stretch>
            <a:fillRect/>
          </a:stretch>
        </p:blipFill>
        <p:spPr bwMode="auto">
          <a:xfrm>
            <a:off x="1776049" y="1909763"/>
            <a:ext cx="6005146" cy="1466850"/>
          </a:xfrm>
          <a:prstGeom prst="rect">
            <a:avLst/>
          </a:prstGeom>
          <a:noFill/>
          <a:ln w="9525">
            <a:noFill/>
            <a:miter lim="800000"/>
            <a:headEnd/>
            <a:tailEnd/>
          </a:ln>
        </p:spPr>
      </p:pic>
      <p:grpSp>
        <p:nvGrpSpPr>
          <p:cNvPr id="29699" name="Group 2048"/>
          <p:cNvGrpSpPr>
            <a:grpSpLocks/>
          </p:cNvGrpSpPr>
          <p:nvPr/>
        </p:nvGrpSpPr>
        <p:grpSpPr bwMode="auto">
          <a:xfrm rot="-5400000">
            <a:off x="1621342" y="3804384"/>
            <a:ext cx="574675" cy="531934"/>
            <a:chOff x="4376936" y="3645024"/>
            <a:chExt cx="576064" cy="576008"/>
          </a:xfrm>
        </p:grpSpPr>
        <p:sp>
          <p:nvSpPr>
            <p:cNvPr id="2" name="Block Arc 1"/>
            <p:cNvSpPr/>
            <p:nvPr/>
          </p:nvSpPr>
          <p:spPr>
            <a:xfrm>
              <a:off x="4380120" y="3716431"/>
              <a:ext cx="504454" cy="504602"/>
            </a:xfrm>
            <a:prstGeom prst="blockArc">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black"/>
                </a:solidFill>
              </a:endParaRPr>
            </a:p>
          </p:txBody>
        </p:sp>
        <p:sp>
          <p:nvSpPr>
            <p:cNvPr id="2048" name="Rectangle 2047"/>
            <p:cNvSpPr/>
            <p:nvPr/>
          </p:nvSpPr>
          <p:spPr>
            <a:xfrm>
              <a:off x="4628368" y="3645024"/>
              <a:ext cx="324633" cy="3237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grpSp>
      <p:sp>
        <p:nvSpPr>
          <p:cNvPr id="2052" name="Rectangle 2051"/>
          <p:cNvSpPr/>
          <p:nvPr/>
        </p:nvSpPr>
        <p:spPr>
          <a:xfrm>
            <a:off x="1710104" y="3278195"/>
            <a:ext cx="92319" cy="82867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2053" name="TextBox 2052"/>
          <p:cNvSpPr txBox="1"/>
          <p:nvPr/>
        </p:nvSpPr>
        <p:spPr>
          <a:xfrm>
            <a:off x="4972067" y="2660683"/>
            <a:ext cx="1640193" cy="307777"/>
          </a:xfrm>
          <a:prstGeom prst="rect">
            <a:avLst/>
          </a:prstGeom>
          <a:noFill/>
        </p:spPr>
        <p:txBody>
          <a:bodyPr wrap="none">
            <a:spAutoFit/>
          </a:bodyPr>
          <a:lstStyle/>
          <a:p>
            <a:pPr>
              <a:defRPr/>
            </a:pPr>
            <a:r>
              <a:rPr lang="en-GB" sz="1400" b="1" dirty="0">
                <a:solidFill>
                  <a:srgbClr val="F79646">
                    <a:lumMod val="75000"/>
                  </a:srgbClr>
                </a:solidFill>
              </a:rPr>
              <a:t>~17.7 m, </a:t>
            </a:r>
            <a:r>
              <a:rPr lang="en-GB" sz="1400" b="1" dirty="0">
                <a:solidFill>
                  <a:srgbClr val="F79646">
                    <a:lumMod val="75000"/>
                  </a:srgbClr>
                </a:solidFill>
                <a:sym typeface="Symbol"/>
              </a:rPr>
              <a:t>16.3 cm</a:t>
            </a:r>
            <a:r>
              <a:rPr lang="en-GB" sz="1400" b="1" dirty="0">
                <a:solidFill>
                  <a:srgbClr val="F79646">
                    <a:lumMod val="75000"/>
                  </a:srgbClr>
                </a:solidFill>
              </a:rPr>
              <a:t> </a:t>
            </a:r>
          </a:p>
        </p:txBody>
      </p:sp>
      <p:sp>
        <p:nvSpPr>
          <p:cNvPr id="2054" name="Rectangle 2053"/>
          <p:cNvSpPr/>
          <p:nvPr/>
        </p:nvSpPr>
        <p:spPr>
          <a:xfrm>
            <a:off x="1710104" y="1549404"/>
            <a:ext cx="531934" cy="360363"/>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29703" name="TextBox 2054"/>
          <p:cNvSpPr txBox="1">
            <a:spLocks noChangeArrowheads="1"/>
          </p:cNvSpPr>
          <p:nvPr/>
        </p:nvSpPr>
        <p:spPr bwMode="auto">
          <a:xfrm>
            <a:off x="1708639" y="974725"/>
            <a:ext cx="1329104" cy="738664"/>
          </a:xfrm>
          <a:prstGeom prst="rect">
            <a:avLst/>
          </a:prstGeom>
          <a:noFill/>
          <a:ln w="9525">
            <a:noFill/>
            <a:miter lim="800000"/>
            <a:headEnd/>
            <a:tailEnd/>
          </a:ln>
        </p:spPr>
        <p:txBody>
          <a:bodyPr>
            <a:spAutoFit/>
          </a:bodyPr>
          <a:lstStyle/>
          <a:p>
            <a:pPr fontAlgn="base">
              <a:spcBef>
                <a:spcPct val="0"/>
              </a:spcBef>
              <a:spcAft>
                <a:spcPct val="0"/>
              </a:spcAft>
            </a:pPr>
            <a:r>
              <a:rPr lang="en-GB" sz="1400">
                <a:solidFill>
                  <a:prstClr val="black"/>
                </a:solidFill>
              </a:rPr>
              <a:t>2-pack solid state modulator</a:t>
            </a:r>
          </a:p>
        </p:txBody>
      </p:sp>
      <p:sp>
        <p:nvSpPr>
          <p:cNvPr id="53" name="TextBox 52"/>
          <p:cNvSpPr txBox="1"/>
          <p:nvPr/>
        </p:nvSpPr>
        <p:spPr>
          <a:xfrm>
            <a:off x="323847" y="1730375"/>
            <a:ext cx="728084" cy="523220"/>
          </a:xfrm>
          <a:prstGeom prst="rect">
            <a:avLst/>
          </a:prstGeom>
          <a:noFill/>
        </p:spPr>
        <p:txBody>
          <a:bodyPr wrap="none">
            <a:spAutoFit/>
          </a:bodyPr>
          <a:lstStyle/>
          <a:p>
            <a:pPr>
              <a:defRPr/>
            </a:pPr>
            <a:r>
              <a:rPr lang="en-GB" sz="1400" b="1" dirty="0">
                <a:solidFill>
                  <a:srgbClr val="F79646">
                    <a:lumMod val="75000"/>
                  </a:srgbClr>
                </a:solidFill>
              </a:rPr>
              <a:t>59 MW</a:t>
            </a:r>
          </a:p>
          <a:p>
            <a:pPr>
              <a:defRPr/>
            </a:pPr>
            <a:r>
              <a:rPr lang="en-GB" sz="1400" b="1" dirty="0">
                <a:solidFill>
                  <a:srgbClr val="F79646">
                    <a:lumMod val="75000"/>
                  </a:srgbClr>
                </a:solidFill>
              </a:rPr>
              <a:t>1.95 </a:t>
            </a:r>
            <a:r>
              <a:rPr lang="en-GB" sz="1400" b="1" dirty="0">
                <a:solidFill>
                  <a:srgbClr val="F79646">
                    <a:lumMod val="75000"/>
                  </a:srgbClr>
                </a:solidFill>
                <a:sym typeface="Symbol"/>
              </a:rPr>
              <a:t>s</a:t>
            </a:r>
            <a:endParaRPr lang="en-GB" sz="1400" b="1" dirty="0">
              <a:solidFill>
                <a:srgbClr val="F79646">
                  <a:lumMod val="75000"/>
                </a:srgbClr>
              </a:solidFill>
            </a:endParaRPr>
          </a:p>
        </p:txBody>
      </p:sp>
      <p:sp>
        <p:nvSpPr>
          <p:cNvPr id="29705" name="TextBox 53"/>
          <p:cNvSpPr txBox="1">
            <a:spLocks noChangeArrowheads="1"/>
          </p:cNvSpPr>
          <p:nvPr/>
        </p:nvSpPr>
        <p:spPr bwMode="auto">
          <a:xfrm>
            <a:off x="313598" y="1497046"/>
            <a:ext cx="1329104" cy="307975"/>
          </a:xfrm>
          <a:prstGeom prst="rect">
            <a:avLst/>
          </a:prstGeom>
          <a:noFill/>
          <a:ln w="9525">
            <a:noFill/>
            <a:miter lim="800000"/>
            <a:headEnd/>
            <a:tailEnd/>
          </a:ln>
        </p:spPr>
        <p:txBody>
          <a:bodyPr>
            <a:spAutoFit/>
          </a:bodyPr>
          <a:lstStyle/>
          <a:p>
            <a:pPr fontAlgn="base">
              <a:spcBef>
                <a:spcPct val="0"/>
              </a:spcBef>
              <a:spcAft>
                <a:spcPct val="0"/>
              </a:spcAft>
            </a:pPr>
            <a:r>
              <a:rPr lang="en-GB" sz="1400">
                <a:solidFill>
                  <a:prstClr val="black"/>
                </a:solidFill>
              </a:rPr>
              <a:t>PPM klystrons</a:t>
            </a:r>
          </a:p>
        </p:txBody>
      </p:sp>
      <p:sp>
        <p:nvSpPr>
          <p:cNvPr id="55" name="TextBox 54"/>
          <p:cNvSpPr txBox="1"/>
          <p:nvPr/>
        </p:nvSpPr>
        <p:spPr>
          <a:xfrm>
            <a:off x="1036044" y="2398714"/>
            <a:ext cx="819455" cy="523220"/>
          </a:xfrm>
          <a:prstGeom prst="rect">
            <a:avLst/>
          </a:prstGeom>
          <a:noFill/>
        </p:spPr>
        <p:txBody>
          <a:bodyPr wrap="none">
            <a:spAutoFit/>
          </a:bodyPr>
          <a:lstStyle/>
          <a:p>
            <a:pPr>
              <a:defRPr/>
            </a:pPr>
            <a:r>
              <a:rPr lang="en-GB" sz="1400" b="1" dirty="0">
                <a:solidFill>
                  <a:srgbClr val="1F497D">
                    <a:lumMod val="60000"/>
                    <a:lumOff val="40000"/>
                  </a:srgbClr>
                </a:solidFill>
              </a:rPr>
              <a:t>118 MW</a:t>
            </a:r>
          </a:p>
          <a:p>
            <a:pPr>
              <a:defRPr/>
            </a:pPr>
            <a:r>
              <a:rPr lang="en-GB" sz="1400" b="1" dirty="0">
                <a:solidFill>
                  <a:srgbClr val="1F497D">
                    <a:lumMod val="60000"/>
                    <a:lumOff val="40000"/>
                  </a:srgbClr>
                </a:solidFill>
              </a:rPr>
              <a:t>1.95 </a:t>
            </a:r>
            <a:r>
              <a:rPr lang="en-GB" sz="1400" b="1" dirty="0">
                <a:solidFill>
                  <a:srgbClr val="1F497D">
                    <a:lumMod val="60000"/>
                    <a:lumOff val="40000"/>
                  </a:srgbClr>
                </a:solidFill>
                <a:sym typeface="Symbol"/>
              </a:rPr>
              <a:t>s</a:t>
            </a:r>
            <a:endParaRPr lang="en-GB" sz="1400" b="1" dirty="0">
              <a:solidFill>
                <a:srgbClr val="1F497D">
                  <a:lumMod val="60000"/>
                  <a:lumOff val="40000"/>
                </a:srgbClr>
              </a:solidFill>
            </a:endParaRPr>
          </a:p>
        </p:txBody>
      </p:sp>
      <p:sp>
        <p:nvSpPr>
          <p:cNvPr id="56" name="TextBox 55"/>
          <p:cNvSpPr txBox="1"/>
          <p:nvPr/>
        </p:nvSpPr>
        <p:spPr>
          <a:xfrm>
            <a:off x="968636" y="4037014"/>
            <a:ext cx="819455" cy="523220"/>
          </a:xfrm>
          <a:prstGeom prst="rect">
            <a:avLst/>
          </a:prstGeom>
          <a:noFill/>
        </p:spPr>
        <p:txBody>
          <a:bodyPr wrap="none">
            <a:spAutoFit/>
          </a:bodyPr>
          <a:lstStyle/>
          <a:p>
            <a:pPr>
              <a:defRPr/>
            </a:pPr>
            <a:r>
              <a:rPr lang="en-GB" sz="1400" b="1" dirty="0">
                <a:solidFill>
                  <a:srgbClr val="1F497D">
                    <a:lumMod val="60000"/>
                    <a:lumOff val="40000"/>
                  </a:srgbClr>
                </a:solidFill>
              </a:rPr>
              <a:t>492 MW</a:t>
            </a:r>
          </a:p>
          <a:p>
            <a:pPr>
              <a:defRPr/>
            </a:pPr>
            <a:r>
              <a:rPr lang="en-GB" sz="1400" b="1" dirty="0">
                <a:solidFill>
                  <a:srgbClr val="1F497D">
                    <a:lumMod val="60000"/>
                    <a:lumOff val="40000"/>
                  </a:srgbClr>
                </a:solidFill>
              </a:rPr>
              <a:t>244 ns</a:t>
            </a:r>
          </a:p>
        </p:txBody>
      </p:sp>
      <p:sp>
        <p:nvSpPr>
          <p:cNvPr id="2074" name="TextBox 2073"/>
          <p:cNvSpPr txBox="1"/>
          <p:nvPr/>
        </p:nvSpPr>
        <p:spPr>
          <a:xfrm>
            <a:off x="2420833" y="5137183"/>
            <a:ext cx="1337097" cy="307777"/>
          </a:xfrm>
          <a:prstGeom prst="rect">
            <a:avLst/>
          </a:prstGeom>
          <a:noFill/>
        </p:spPr>
        <p:txBody>
          <a:bodyPr wrap="none">
            <a:spAutoFit/>
          </a:bodyPr>
          <a:lstStyle/>
          <a:p>
            <a:pPr>
              <a:defRPr/>
            </a:pPr>
            <a:r>
              <a:rPr lang="en-GB" sz="1400" dirty="0">
                <a:solidFill>
                  <a:prstClr val="black"/>
                </a:solidFill>
              </a:rPr>
              <a:t>2 m, </a:t>
            </a:r>
            <a:r>
              <a:rPr lang="en-GB" sz="1400" dirty="0">
                <a:solidFill>
                  <a:srgbClr val="F79646">
                    <a:lumMod val="75000"/>
                  </a:srgbClr>
                </a:solidFill>
              </a:rPr>
              <a:t>1.83 active</a:t>
            </a:r>
          </a:p>
        </p:txBody>
      </p:sp>
      <p:cxnSp>
        <p:nvCxnSpPr>
          <p:cNvPr id="2076" name="Straight Arrow Connector 2075"/>
          <p:cNvCxnSpPr>
            <a:stCxn id="2074" idx="1"/>
          </p:cNvCxnSpPr>
          <p:nvPr/>
        </p:nvCxnSpPr>
        <p:spPr>
          <a:xfrm flipH="1">
            <a:off x="2057418" y="5291072"/>
            <a:ext cx="363415" cy="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78" name="Straight Arrow Connector 2077"/>
          <p:cNvCxnSpPr>
            <a:stCxn id="2074" idx="3"/>
          </p:cNvCxnSpPr>
          <p:nvPr/>
        </p:nvCxnSpPr>
        <p:spPr>
          <a:xfrm>
            <a:off x="3757930" y="5291072"/>
            <a:ext cx="359812" cy="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79" name="TextBox 2078"/>
          <p:cNvSpPr txBox="1"/>
          <p:nvPr/>
        </p:nvSpPr>
        <p:spPr>
          <a:xfrm>
            <a:off x="4317039" y="4357705"/>
            <a:ext cx="2060331" cy="954107"/>
          </a:xfrm>
          <a:prstGeom prst="rect">
            <a:avLst/>
          </a:prstGeom>
          <a:noFill/>
        </p:spPr>
        <p:txBody>
          <a:bodyPr>
            <a:spAutoFit/>
          </a:bodyPr>
          <a:lstStyle/>
          <a:p>
            <a:pPr>
              <a:defRPr/>
            </a:pPr>
            <a:r>
              <a:rPr lang="en-GB" sz="1400" dirty="0">
                <a:solidFill>
                  <a:srgbClr val="F79646">
                    <a:lumMod val="75000"/>
                  </a:srgbClr>
                </a:solidFill>
              </a:rPr>
              <a:t>x 8 accelerating structures, </a:t>
            </a:r>
          </a:p>
          <a:p>
            <a:pPr>
              <a:defRPr/>
            </a:pPr>
            <a:r>
              <a:rPr lang="en-GB" sz="1400" dirty="0">
                <a:solidFill>
                  <a:srgbClr val="F79646">
                    <a:lumMod val="75000"/>
                  </a:srgbClr>
                </a:solidFill>
              </a:rPr>
              <a:t>100 MV/m loaded gradient</a:t>
            </a:r>
          </a:p>
        </p:txBody>
      </p:sp>
      <p:sp>
        <p:nvSpPr>
          <p:cNvPr id="29712" name="TextBox 43"/>
          <p:cNvSpPr txBox="1">
            <a:spLocks noChangeArrowheads="1"/>
          </p:cNvSpPr>
          <p:nvPr/>
        </p:nvSpPr>
        <p:spPr bwMode="auto">
          <a:xfrm>
            <a:off x="5300314" y="114301"/>
            <a:ext cx="3164521" cy="523220"/>
          </a:xfrm>
          <a:prstGeom prst="rect">
            <a:avLst/>
          </a:prstGeom>
          <a:noFill/>
          <a:ln w="9525">
            <a:noFill/>
            <a:miter lim="800000"/>
            <a:headEnd/>
            <a:tailEnd/>
          </a:ln>
        </p:spPr>
        <p:txBody>
          <a:bodyPr wrap="none">
            <a:spAutoFit/>
          </a:bodyPr>
          <a:lstStyle/>
          <a:p>
            <a:pPr fontAlgn="base">
              <a:spcBef>
                <a:spcPct val="0"/>
              </a:spcBef>
              <a:spcAft>
                <a:spcPct val="0"/>
              </a:spcAft>
            </a:pPr>
            <a:r>
              <a:rPr lang="en-GB" sz="2800">
                <a:solidFill>
                  <a:prstClr val="black"/>
                </a:solidFill>
              </a:rPr>
              <a:t>CLIC’k RF unit layout</a:t>
            </a:r>
          </a:p>
        </p:txBody>
      </p:sp>
      <p:sp>
        <p:nvSpPr>
          <p:cNvPr id="29713" name="TextBox 44"/>
          <p:cNvSpPr txBox="1">
            <a:spLocks noChangeArrowheads="1"/>
          </p:cNvSpPr>
          <p:nvPr/>
        </p:nvSpPr>
        <p:spPr bwMode="auto">
          <a:xfrm>
            <a:off x="1844920" y="3692533"/>
            <a:ext cx="1088760" cy="276999"/>
          </a:xfrm>
          <a:prstGeom prst="rect">
            <a:avLst/>
          </a:prstGeom>
          <a:noFill/>
          <a:ln w="9525">
            <a:noFill/>
            <a:miter lim="800000"/>
            <a:headEnd/>
            <a:tailEnd/>
          </a:ln>
        </p:spPr>
        <p:txBody>
          <a:bodyPr wrap="none">
            <a:spAutoFit/>
          </a:bodyPr>
          <a:lstStyle/>
          <a:p>
            <a:pPr fontAlgn="base">
              <a:spcBef>
                <a:spcPct val="0"/>
              </a:spcBef>
              <a:spcAft>
                <a:spcPct val="0"/>
              </a:spcAft>
            </a:pPr>
            <a:r>
              <a:rPr lang="en-GB" sz="1200">
                <a:solidFill>
                  <a:prstClr val="black"/>
                </a:solidFill>
              </a:rPr>
              <a:t>TE01 90</a:t>
            </a:r>
            <a:r>
              <a:rPr lang="en-GB" sz="1200" baseline="30000">
                <a:solidFill>
                  <a:prstClr val="black"/>
                </a:solidFill>
              </a:rPr>
              <a:t>0</a:t>
            </a:r>
            <a:r>
              <a:rPr lang="en-GB" sz="1200">
                <a:solidFill>
                  <a:prstClr val="black"/>
                </a:solidFill>
              </a:rPr>
              <a:t> bend</a:t>
            </a:r>
          </a:p>
        </p:txBody>
      </p:sp>
      <p:cxnSp>
        <p:nvCxnSpPr>
          <p:cNvPr id="47" name="Straight Arrow Connector 46"/>
          <p:cNvCxnSpPr/>
          <p:nvPr/>
        </p:nvCxnSpPr>
        <p:spPr>
          <a:xfrm flipH="1">
            <a:off x="1929912" y="3968750"/>
            <a:ext cx="127488"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715" name="TextBox 157"/>
          <p:cNvSpPr txBox="1">
            <a:spLocks noChangeArrowheads="1"/>
          </p:cNvSpPr>
          <p:nvPr/>
        </p:nvSpPr>
        <p:spPr bwMode="auto">
          <a:xfrm>
            <a:off x="518763" y="3375033"/>
            <a:ext cx="1036027" cy="461963"/>
          </a:xfrm>
          <a:prstGeom prst="rect">
            <a:avLst/>
          </a:prstGeom>
          <a:noFill/>
          <a:ln w="9525">
            <a:noFill/>
            <a:miter lim="800000"/>
            <a:headEnd/>
            <a:tailEnd/>
          </a:ln>
        </p:spPr>
        <p:txBody>
          <a:bodyPr>
            <a:spAutoFit/>
          </a:bodyPr>
          <a:lstStyle/>
          <a:p>
            <a:pPr fontAlgn="base">
              <a:spcBef>
                <a:spcPct val="0"/>
              </a:spcBef>
              <a:spcAft>
                <a:spcPct val="0"/>
              </a:spcAft>
            </a:pPr>
            <a:r>
              <a:rPr lang="en-GB" sz="1200">
                <a:solidFill>
                  <a:prstClr val="black"/>
                </a:solidFill>
              </a:rPr>
              <a:t>TE01 transfer line (? m)</a:t>
            </a:r>
          </a:p>
        </p:txBody>
      </p:sp>
      <p:cxnSp>
        <p:nvCxnSpPr>
          <p:cNvPr id="50" name="Straight Arrow Connector 49"/>
          <p:cNvCxnSpPr/>
          <p:nvPr/>
        </p:nvCxnSpPr>
        <p:spPr>
          <a:xfrm>
            <a:off x="1346689" y="3692525"/>
            <a:ext cx="296008" cy="904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717" name="TextBox 160"/>
          <p:cNvSpPr txBox="1">
            <a:spLocks noChangeArrowheads="1"/>
          </p:cNvSpPr>
          <p:nvPr/>
        </p:nvSpPr>
        <p:spPr bwMode="auto">
          <a:xfrm>
            <a:off x="3009919" y="3606802"/>
            <a:ext cx="2035365" cy="276999"/>
          </a:xfrm>
          <a:prstGeom prst="rect">
            <a:avLst/>
          </a:prstGeom>
          <a:noFill/>
          <a:ln w="9525">
            <a:noFill/>
            <a:miter lim="800000"/>
            <a:headEnd/>
            <a:tailEnd/>
          </a:ln>
        </p:spPr>
        <p:txBody>
          <a:bodyPr wrap="none">
            <a:spAutoFit/>
          </a:bodyPr>
          <a:lstStyle/>
          <a:p>
            <a:pPr fontAlgn="base">
              <a:spcBef>
                <a:spcPct val="0"/>
              </a:spcBef>
              <a:spcAft>
                <a:spcPct val="0"/>
              </a:spcAft>
            </a:pPr>
            <a:r>
              <a:rPr lang="en-GB" sz="1200">
                <a:solidFill>
                  <a:prstClr val="black"/>
                </a:solidFill>
              </a:rPr>
              <a:t>Inline RF distribution network</a:t>
            </a:r>
          </a:p>
        </p:txBody>
      </p:sp>
      <p:cxnSp>
        <p:nvCxnSpPr>
          <p:cNvPr id="98" name="Straight Arrow Connector 97"/>
          <p:cNvCxnSpPr/>
          <p:nvPr/>
        </p:nvCxnSpPr>
        <p:spPr>
          <a:xfrm flipH="1">
            <a:off x="3386504" y="3840163"/>
            <a:ext cx="164123" cy="3127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719" name="TextBox 164"/>
          <p:cNvSpPr txBox="1">
            <a:spLocks noChangeArrowheads="1"/>
          </p:cNvSpPr>
          <p:nvPr/>
        </p:nvSpPr>
        <p:spPr bwMode="auto">
          <a:xfrm>
            <a:off x="3980001" y="3951288"/>
            <a:ext cx="2061797" cy="277812"/>
          </a:xfrm>
          <a:prstGeom prst="rect">
            <a:avLst/>
          </a:prstGeom>
          <a:noFill/>
          <a:ln w="9525">
            <a:noFill/>
            <a:miter lim="800000"/>
            <a:headEnd/>
            <a:tailEnd/>
          </a:ln>
        </p:spPr>
        <p:txBody>
          <a:bodyPr>
            <a:spAutoFit/>
          </a:bodyPr>
          <a:lstStyle/>
          <a:p>
            <a:pPr fontAlgn="base">
              <a:spcBef>
                <a:spcPct val="0"/>
              </a:spcBef>
              <a:spcAft>
                <a:spcPct val="0"/>
              </a:spcAft>
            </a:pPr>
            <a:r>
              <a:rPr lang="en-GB" sz="1200">
                <a:solidFill>
                  <a:prstClr val="black"/>
                </a:solidFill>
              </a:rPr>
              <a:t>Common vacuum network</a:t>
            </a:r>
          </a:p>
        </p:txBody>
      </p:sp>
      <p:cxnSp>
        <p:nvCxnSpPr>
          <p:cNvPr id="101" name="Straight Arrow Connector 100"/>
          <p:cNvCxnSpPr/>
          <p:nvPr/>
        </p:nvCxnSpPr>
        <p:spPr>
          <a:xfrm flipH="1">
            <a:off x="4117731" y="4197350"/>
            <a:ext cx="266700" cy="1603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9" name="TextBox 168"/>
          <p:cNvSpPr txBox="1"/>
          <p:nvPr/>
        </p:nvSpPr>
        <p:spPr>
          <a:xfrm>
            <a:off x="2306532" y="1497046"/>
            <a:ext cx="1655005" cy="307777"/>
          </a:xfrm>
          <a:prstGeom prst="rect">
            <a:avLst/>
          </a:prstGeom>
          <a:noFill/>
        </p:spPr>
        <p:txBody>
          <a:bodyPr wrap="none">
            <a:spAutoFit/>
          </a:bodyPr>
          <a:lstStyle/>
          <a:p>
            <a:pPr>
              <a:defRPr/>
            </a:pPr>
            <a:r>
              <a:rPr lang="en-GB" sz="1400" b="1" dirty="0">
                <a:solidFill>
                  <a:srgbClr val="F79646">
                    <a:lumMod val="75000"/>
                  </a:srgbClr>
                </a:solidFill>
              </a:rPr>
              <a:t>460 kV, 2 </a:t>
            </a:r>
            <a:r>
              <a:rPr lang="en-GB" sz="1400" b="1" dirty="0">
                <a:solidFill>
                  <a:srgbClr val="F79646">
                    <a:lumMod val="75000"/>
                  </a:srgbClr>
                </a:solidFill>
                <a:sym typeface="Symbol"/>
              </a:rPr>
              <a:t>s flat top</a:t>
            </a:r>
            <a:endParaRPr lang="en-GB" sz="1400" b="1" dirty="0">
              <a:solidFill>
                <a:srgbClr val="F79646">
                  <a:lumMod val="75000"/>
                </a:srgbClr>
              </a:solidFill>
            </a:endParaRPr>
          </a:p>
        </p:txBody>
      </p:sp>
      <p:sp>
        <p:nvSpPr>
          <p:cNvPr id="170" name="TextBox 169"/>
          <p:cNvSpPr txBox="1"/>
          <p:nvPr/>
        </p:nvSpPr>
        <p:spPr>
          <a:xfrm>
            <a:off x="3596054" y="2444783"/>
            <a:ext cx="628698" cy="307777"/>
          </a:xfrm>
          <a:prstGeom prst="rect">
            <a:avLst/>
          </a:prstGeom>
          <a:noFill/>
        </p:spPr>
        <p:txBody>
          <a:bodyPr wrap="none">
            <a:spAutoFit/>
          </a:bodyPr>
          <a:lstStyle/>
          <a:p>
            <a:pPr>
              <a:defRPr/>
            </a:pPr>
            <a:r>
              <a:rPr lang="en-GB" sz="1400" b="1" dirty="0">
                <a:solidFill>
                  <a:srgbClr val="1F497D">
                    <a:lumMod val="60000"/>
                    <a:lumOff val="40000"/>
                  </a:srgbClr>
                </a:solidFill>
              </a:rPr>
              <a:t>x 4.64</a:t>
            </a:r>
          </a:p>
        </p:txBody>
      </p:sp>
      <p:sp>
        <p:nvSpPr>
          <p:cNvPr id="29723" name="TextBox 2"/>
          <p:cNvSpPr txBox="1">
            <a:spLocks noChangeArrowheads="1"/>
          </p:cNvSpPr>
          <p:nvPr/>
        </p:nvSpPr>
        <p:spPr bwMode="auto">
          <a:xfrm>
            <a:off x="4290648" y="638176"/>
            <a:ext cx="4686300" cy="1754326"/>
          </a:xfrm>
          <a:prstGeom prst="rect">
            <a:avLst/>
          </a:prstGeom>
          <a:noFill/>
          <a:ln w="9525">
            <a:noFill/>
            <a:miter lim="800000"/>
            <a:headEnd/>
            <a:tailEnd/>
          </a:ln>
        </p:spPr>
        <p:txBody>
          <a:bodyPr>
            <a:spAutoFit/>
          </a:bodyPr>
          <a:lstStyle/>
          <a:p>
            <a:pPr fontAlgn="base">
              <a:spcBef>
                <a:spcPct val="0"/>
              </a:spcBef>
              <a:spcAft>
                <a:spcPct val="0"/>
              </a:spcAft>
            </a:pPr>
            <a:r>
              <a:rPr lang="en-GB">
                <a:solidFill>
                  <a:prstClr val="black"/>
                </a:solidFill>
              </a:rPr>
              <a:t>The alternative PC schemes certainly must be considered (especially for the low energy machine), but for our evaluation, we will keep DM SLED II as a base line option, as its performance was confirmed through the high RF power testing.</a:t>
            </a:r>
          </a:p>
        </p:txBody>
      </p:sp>
      <p:sp>
        <p:nvSpPr>
          <p:cNvPr id="29724" name="TextBox 3"/>
          <p:cNvSpPr txBox="1">
            <a:spLocks noChangeArrowheads="1"/>
          </p:cNvSpPr>
          <p:nvPr/>
        </p:nvSpPr>
        <p:spPr bwMode="auto">
          <a:xfrm>
            <a:off x="659428" y="5661025"/>
            <a:ext cx="7561385" cy="641350"/>
          </a:xfrm>
          <a:prstGeom prst="rect">
            <a:avLst/>
          </a:prstGeom>
          <a:noFill/>
          <a:ln w="9525">
            <a:noFill/>
            <a:miter lim="800000"/>
            <a:headEnd/>
            <a:tailEnd/>
          </a:ln>
        </p:spPr>
        <p:txBody>
          <a:bodyPr>
            <a:spAutoFit/>
          </a:bodyPr>
          <a:lstStyle/>
          <a:p>
            <a:pPr fontAlgn="base">
              <a:spcBef>
                <a:spcPct val="0"/>
              </a:spcBef>
              <a:spcAft>
                <a:spcPct val="0"/>
              </a:spcAft>
            </a:pPr>
            <a:r>
              <a:rPr lang="en-GB">
                <a:solidFill>
                  <a:prstClr val="black"/>
                </a:solidFill>
              </a:rPr>
              <a:t>Compared to NLC, the energy gain per unit in CLIC’k case is 26% lower (need more klystrons per meter), but the unit active length  is ~ 2 time shorter.</a:t>
            </a:r>
          </a:p>
        </p:txBody>
      </p:sp>
    </p:spTree>
    <p:extLst>
      <p:ext uri="{BB962C8B-B14F-4D97-AF65-F5344CB8AC3E}">
        <p14:creationId xmlns:p14="http://schemas.microsoft.com/office/powerpoint/2010/main" val="99066616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p:cNvPicPr>
            <a:picLocks noChangeAspect="1" noChangeArrowheads="1"/>
          </p:cNvPicPr>
          <p:nvPr/>
        </p:nvPicPr>
        <p:blipFill>
          <a:blip r:embed="rId2"/>
          <a:srcRect l="37576" t="22057"/>
          <a:stretch>
            <a:fillRect/>
          </a:stretch>
        </p:blipFill>
        <p:spPr bwMode="auto">
          <a:xfrm>
            <a:off x="1840523" y="1084263"/>
            <a:ext cx="2562958" cy="2570162"/>
          </a:xfrm>
          <a:prstGeom prst="rect">
            <a:avLst/>
          </a:prstGeom>
          <a:noFill/>
          <a:ln w="9525">
            <a:noFill/>
            <a:miter lim="800000"/>
            <a:headEnd/>
            <a:tailEnd/>
          </a:ln>
        </p:spPr>
      </p:pic>
      <p:pic>
        <p:nvPicPr>
          <p:cNvPr id="27650" name="Picture 3"/>
          <p:cNvPicPr>
            <a:picLocks noChangeAspect="1" noChangeArrowheads="1"/>
          </p:cNvPicPr>
          <p:nvPr/>
        </p:nvPicPr>
        <p:blipFill>
          <a:blip r:embed="rId3"/>
          <a:srcRect/>
          <a:stretch>
            <a:fillRect/>
          </a:stretch>
        </p:blipFill>
        <p:spPr bwMode="auto">
          <a:xfrm>
            <a:off x="4637943" y="904875"/>
            <a:ext cx="3977054" cy="3240088"/>
          </a:xfrm>
          <a:prstGeom prst="rect">
            <a:avLst/>
          </a:prstGeom>
          <a:noFill/>
          <a:ln w="9525">
            <a:noFill/>
            <a:miter lim="800000"/>
            <a:headEnd/>
            <a:tailEnd/>
          </a:ln>
        </p:spPr>
      </p:pic>
      <p:sp>
        <p:nvSpPr>
          <p:cNvPr id="27651" name="TextBox 1"/>
          <p:cNvSpPr txBox="1">
            <a:spLocks noChangeArrowheads="1"/>
          </p:cNvSpPr>
          <p:nvPr/>
        </p:nvSpPr>
        <p:spPr bwMode="auto">
          <a:xfrm>
            <a:off x="2521928" y="1158875"/>
            <a:ext cx="1616148" cy="369332"/>
          </a:xfrm>
          <a:prstGeom prst="rect">
            <a:avLst/>
          </a:prstGeom>
          <a:noFill/>
          <a:ln w="9525">
            <a:noFill/>
            <a:miter lim="800000"/>
            <a:headEnd/>
            <a:tailEnd/>
          </a:ln>
        </p:spPr>
        <p:txBody>
          <a:bodyPr wrap="none">
            <a:spAutoFit/>
          </a:bodyPr>
          <a:lstStyle/>
          <a:p>
            <a:pPr fontAlgn="base">
              <a:spcBef>
                <a:spcPct val="0"/>
              </a:spcBef>
              <a:spcAft>
                <a:spcPct val="0"/>
              </a:spcAft>
            </a:pPr>
            <a:r>
              <a:rPr lang="en-GB">
                <a:solidFill>
                  <a:prstClr val="black"/>
                </a:solidFill>
              </a:rPr>
              <a:t>Mode launcher</a:t>
            </a:r>
          </a:p>
        </p:txBody>
      </p:sp>
      <p:pic>
        <p:nvPicPr>
          <p:cNvPr id="27652" name="Picture 5"/>
          <p:cNvPicPr>
            <a:picLocks noChangeAspect="1" noChangeArrowheads="1"/>
          </p:cNvPicPr>
          <p:nvPr/>
        </p:nvPicPr>
        <p:blipFill>
          <a:blip r:embed="rId4"/>
          <a:srcRect/>
          <a:stretch>
            <a:fillRect/>
          </a:stretch>
        </p:blipFill>
        <p:spPr bwMode="auto">
          <a:xfrm>
            <a:off x="446943" y="1179513"/>
            <a:ext cx="1318846" cy="2163762"/>
          </a:xfrm>
          <a:prstGeom prst="rect">
            <a:avLst/>
          </a:prstGeom>
          <a:noFill/>
          <a:ln w="9525">
            <a:noFill/>
            <a:miter lim="800000"/>
            <a:headEnd/>
            <a:tailEnd/>
          </a:ln>
        </p:spPr>
      </p:pic>
      <p:sp>
        <p:nvSpPr>
          <p:cNvPr id="27653" name="TextBox 6"/>
          <p:cNvSpPr txBox="1">
            <a:spLocks noChangeArrowheads="1"/>
          </p:cNvSpPr>
          <p:nvPr/>
        </p:nvSpPr>
        <p:spPr bwMode="auto">
          <a:xfrm>
            <a:off x="4126185" y="139761"/>
            <a:ext cx="4622163" cy="461665"/>
          </a:xfrm>
          <a:prstGeom prst="rect">
            <a:avLst/>
          </a:prstGeom>
          <a:noFill/>
          <a:ln w="9525">
            <a:noFill/>
            <a:miter lim="800000"/>
            <a:headEnd/>
            <a:tailEnd/>
          </a:ln>
        </p:spPr>
        <p:txBody>
          <a:bodyPr wrap="none">
            <a:spAutoFit/>
          </a:bodyPr>
          <a:lstStyle/>
          <a:p>
            <a:pPr algn="r" fontAlgn="base">
              <a:spcBef>
                <a:spcPct val="0"/>
              </a:spcBef>
              <a:spcAft>
                <a:spcPct val="0"/>
              </a:spcAft>
            </a:pPr>
            <a:r>
              <a:rPr lang="en-GB" sz="2400">
                <a:solidFill>
                  <a:prstClr val="black"/>
                </a:solidFill>
              </a:rPr>
              <a:t>Alternative#1. One channel design. </a:t>
            </a:r>
          </a:p>
        </p:txBody>
      </p:sp>
      <p:pic>
        <p:nvPicPr>
          <p:cNvPr id="27654" name="Picture 6"/>
          <p:cNvPicPr>
            <a:picLocks noChangeAspect="1" noChangeArrowheads="1"/>
          </p:cNvPicPr>
          <p:nvPr/>
        </p:nvPicPr>
        <p:blipFill>
          <a:blip r:embed="rId5"/>
          <a:srcRect/>
          <a:stretch>
            <a:fillRect/>
          </a:stretch>
        </p:blipFill>
        <p:spPr bwMode="auto">
          <a:xfrm>
            <a:off x="666781" y="49213"/>
            <a:ext cx="3859823" cy="936625"/>
          </a:xfrm>
          <a:prstGeom prst="rect">
            <a:avLst/>
          </a:prstGeom>
          <a:noFill/>
          <a:ln w="9525">
            <a:noFill/>
            <a:miter lim="800000"/>
            <a:headEnd/>
            <a:tailEnd/>
          </a:ln>
        </p:spPr>
      </p:pic>
      <p:pic>
        <p:nvPicPr>
          <p:cNvPr id="27655" name="Picture 7"/>
          <p:cNvPicPr>
            <a:picLocks noChangeAspect="1" noChangeArrowheads="1"/>
          </p:cNvPicPr>
          <p:nvPr/>
        </p:nvPicPr>
        <p:blipFill>
          <a:blip r:embed="rId6"/>
          <a:srcRect/>
          <a:stretch>
            <a:fillRect/>
          </a:stretch>
        </p:blipFill>
        <p:spPr bwMode="auto">
          <a:xfrm>
            <a:off x="238889" y="3313113"/>
            <a:ext cx="1550377" cy="1087437"/>
          </a:xfrm>
          <a:prstGeom prst="rect">
            <a:avLst/>
          </a:prstGeom>
          <a:noFill/>
          <a:ln w="9525">
            <a:noFill/>
            <a:miter lim="800000"/>
            <a:headEnd/>
            <a:tailEnd/>
          </a:ln>
        </p:spPr>
      </p:pic>
      <p:sp>
        <p:nvSpPr>
          <p:cNvPr id="27656" name="TextBox 3"/>
          <p:cNvSpPr txBox="1">
            <a:spLocks noChangeArrowheads="1"/>
          </p:cNvSpPr>
          <p:nvPr/>
        </p:nvSpPr>
        <p:spPr bwMode="auto">
          <a:xfrm>
            <a:off x="4003431" y="4448205"/>
            <a:ext cx="4882662" cy="2554545"/>
          </a:xfrm>
          <a:prstGeom prst="rect">
            <a:avLst/>
          </a:prstGeom>
          <a:noFill/>
          <a:ln w="9525">
            <a:noFill/>
            <a:miter lim="800000"/>
            <a:headEnd/>
            <a:tailEnd/>
          </a:ln>
        </p:spPr>
        <p:txBody>
          <a:bodyPr>
            <a:spAutoFit/>
          </a:bodyPr>
          <a:lstStyle/>
          <a:p>
            <a:pPr marL="285750" indent="-285750" fontAlgn="base">
              <a:spcBef>
                <a:spcPct val="0"/>
              </a:spcBef>
              <a:spcAft>
                <a:spcPct val="0"/>
              </a:spcAft>
              <a:buFont typeface="Wingdings" pitchFamily="2" charset="2"/>
              <a:buChar char="Ø"/>
            </a:pPr>
            <a:r>
              <a:rPr lang="en-GB" sz="1600">
                <a:solidFill>
                  <a:srgbClr val="0000FF"/>
                </a:solidFill>
              </a:rPr>
              <a:t>Such a pulse compressor is under construction at KEK</a:t>
            </a:r>
          </a:p>
          <a:p>
            <a:pPr marL="285750" indent="-285750" fontAlgn="base">
              <a:spcBef>
                <a:spcPct val="0"/>
              </a:spcBef>
              <a:spcAft>
                <a:spcPct val="0"/>
              </a:spcAft>
              <a:buFont typeface="Wingdings" pitchFamily="2" charset="2"/>
              <a:buChar char="Ø"/>
            </a:pPr>
            <a:r>
              <a:rPr lang="en-GB" sz="1600">
                <a:solidFill>
                  <a:srgbClr val="008000"/>
                </a:solidFill>
              </a:rPr>
              <a:t>Potentially, the </a:t>
            </a:r>
            <a:r>
              <a:rPr lang="en-GB" sz="1600" b="1">
                <a:solidFill>
                  <a:srgbClr val="008000"/>
                </a:solidFill>
              </a:rPr>
              <a:t>factor &gt;2 cost reduction </a:t>
            </a:r>
            <a:r>
              <a:rPr lang="en-GB" sz="1600">
                <a:solidFill>
                  <a:srgbClr val="008000"/>
                </a:solidFill>
              </a:rPr>
              <a:t>compared to DM SLED II can be anticipated – one channel and much less sophisticated RF network. Indirect savings will come from halving the number of pipes needed to be installed in a tunnel.</a:t>
            </a:r>
          </a:p>
          <a:p>
            <a:pPr marL="285750" indent="-285750" fontAlgn="base">
              <a:spcBef>
                <a:spcPct val="0"/>
              </a:spcBef>
              <a:spcAft>
                <a:spcPct val="0"/>
              </a:spcAft>
              <a:buFont typeface="Wingdings" pitchFamily="2" charset="2"/>
              <a:buChar char="Ø"/>
            </a:pPr>
            <a:r>
              <a:rPr lang="en-GB" sz="1600">
                <a:solidFill>
                  <a:srgbClr val="FF0000"/>
                </a:solidFill>
              </a:rPr>
              <a:t>Compared to DM SLED II, OC SLED is </a:t>
            </a:r>
            <a:r>
              <a:rPr lang="en-GB" sz="1600" b="1">
                <a:solidFill>
                  <a:srgbClr val="FF0000"/>
                </a:solidFill>
              </a:rPr>
              <a:t>8%</a:t>
            </a:r>
            <a:r>
              <a:rPr lang="en-GB" sz="1600">
                <a:solidFill>
                  <a:srgbClr val="FF0000"/>
                </a:solidFill>
              </a:rPr>
              <a:t> less efficient.</a:t>
            </a:r>
          </a:p>
          <a:p>
            <a:pPr marL="285750" indent="-285750" fontAlgn="base">
              <a:spcBef>
                <a:spcPct val="0"/>
              </a:spcBef>
              <a:spcAft>
                <a:spcPct val="0"/>
              </a:spcAft>
              <a:buFont typeface="Wingdings" pitchFamily="2" charset="2"/>
              <a:buChar char="Ø"/>
            </a:pPr>
            <a:r>
              <a:rPr lang="en-GB" sz="1600">
                <a:solidFill>
                  <a:srgbClr val="FF0000"/>
                </a:solidFill>
              </a:rPr>
              <a:t>High RF power capability is the biggest issue. </a:t>
            </a:r>
          </a:p>
          <a:p>
            <a:pPr marL="285750" indent="-285750" fontAlgn="base">
              <a:spcBef>
                <a:spcPct val="0"/>
              </a:spcBef>
              <a:spcAft>
                <a:spcPct val="0"/>
              </a:spcAft>
            </a:pPr>
            <a:r>
              <a:rPr lang="en-GB" sz="1600">
                <a:solidFill>
                  <a:prstClr val="black"/>
                </a:solidFill>
              </a:rPr>
              <a:t>Another design of the mode launcher may solve this problem</a:t>
            </a:r>
          </a:p>
        </p:txBody>
      </p:sp>
      <p:sp>
        <p:nvSpPr>
          <p:cNvPr id="27657" name="TextBox 4"/>
          <p:cNvSpPr txBox="1">
            <a:spLocks noChangeArrowheads="1"/>
          </p:cNvSpPr>
          <p:nvPr/>
        </p:nvSpPr>
        <p:spPr bwMode="auto">
          <a:xfrm>
            <a:off x="1560645" y="3757620"/>
            <a:ext cx="2036391" cy="276999"/>
          </a:xfrm>
          <a:prstGeom prst="rect">
            <a:avLst/>
          </a:prstGeom>
          <a:noFill/>
          <a:ln w="9525">
            <a:noFill/>
            <a:miter lim="800000"/>
            <a:headEnd/>
            <a:tailEnd/>
          </a:ln>
        </p:spPr>
        <p:txBody>
          <a:bodyPr wrap="none">
            <a:spAutoFit/>
          </a:bodyPr>
          <a:lstStyle/>
          <a:p>
            <a:pPr fontAlgn="base">
              <a:spcBef>
                <a:spcPct val="0"/>
              </a:spcBef>
              <a:spcAft>
                <a:spcPct val="0"/>
              </a:spcAft>
            </a:pPr>
            <a:r>
              <a:rPr lang="en-GB" sz="1200">
                <a:solidFill>
                  <a:prstClr val="black"/>
                </a:solidFill>
              </a:rPr>
              <a:t>E </a:t>
            </a:r>
            <a:r>
              <a:rPr lang="en-GB" sz="1200" baseline="-25000">
                <a:solidFill>
                  <a:prstClr val="black"/>
                </a:solidFill>
              </a:rPr>
              <a:t>surf</a:t>
            </a:r>
            <a:r>
              <a:rPr lang="en-GB" sz="1200">
                <a:solidFill>
                  <a:prstClr val="black"/>
                </a:solidFill>
              </a:rPr>
              <a:t> = </a:t>
            </a:r>
            <a:r>
              <a:rPr lang="en-GB" sz="1200">
                <a:solidFill>
                  <a:srgbClr val="FF0000"/>
                </a:solidFill>
              </a:rPr>
              <a:t>180 MV/m at 490 MW </a:t>
            </a:r>
          </a:p>
        </p:txBody>
      </p:sp>
      <p:pic>
        <p:nvPicPr>
          <p:cNvPr id="27658" name="Picture 7"/>
          <p:cNvPicPr>
            <a:picLocks noChangeAspect="1" noChangeArrowheads="1"/>
          </p:cNvPicPr>
          <p:nvPr/>
        </p:nvPicPr>
        <p:blipFill>
          <a:blip r:embed="rId7"/>
          <a:srcRect l="2332" t="6493" r="9303" b="9052"/>
          <a:stretch>
            <a:fillRect/>
          </a:stretch>
        </p:blipFill>
        <p:spPr bwMode="auto">
          <a:xfrm>
            <a:off x="716576" y="4684713"/>
            <a:ext cx="2220057" cy="1852612"/>
          </a:xfrm>
          <a:prstGeom prst="rect">
            <a:avLst/>
          </a:prstGeom>
          <a:noFill/>
          <a:ln w="9525">
            <a:noFill/>
            <a:miter lim="800000"/>
            <a:headEnd/>
            <a:tailEnd/>
          </a:ln>
        </p:spPr>
      </p:pic>
      <p:sp>
        <p:nvSpPr>
          <p:cNvPr id="27659" name="TextBox 13"/>
          <p:cNvSpPr txBox="1">
            <a:spLocks noChangeArrowheads="1"/>
          </p:cNvSpPr>
          <p:nvPr/>
        </p:nvSpPr>
        <p:spPr bwMode="auto">
          <a:xfrm>
            <a:off x="2196612" y="4778436"/>
            <a:ext cx="1957844" cy="276999"/>
          </a:xfrm>
          <a:prstGeom prst="rect">
            <a:avLst/>
          </a:prstGeom>
          <a:noFill/>
          <a:ln w="9525">
            <a:noFill/>
            <a:miter lim="800000"/>
            <a:headEnd/>
            <a:tailEnd/>
          </a:ln>
        </p:spPr>
        <p:txBody>
          <a:bodyPr wrap="none">
            <a:spAutoFit/>
          </a:bodyPr>
          <a:lstStyle/>
          <a:p>
            <a:pPr fontAlgn="base">
              <a:spcBef>
                <a:spcPct val="0"/>
              </a:spcBef>
              <a:spcAft>
                <a:spcPct val="0"/>
              </a:spcAft>
            </a:pPr>
            <a:r>
              <a:rPr lang="en-GB" sz="1200">
                <a:solidFill>
                  <a:prstClr val="black"/>
                </a:solidFill>
              </a:rPr>
              <a:t>E </a:t>
            </a:r>
            <a:r>
              <a:rPr lang="en-GB" sz="1200" baseline="-25000">
                <a:solidFill>
                  <a:prstClr val="black"/>
                </a:solidFill>
              </a:rPr>
              <a:t>surf</a:t>
            </a:r>
            <a:r>
              <a:rPr lang="en-GB" sz="1200">
                <a:solidFill>
                  <a:prstClr val="black"/>
                </a:solidFill>
              </a:rPr>
              <a:t> = </a:t>
            </a:r>
            <a:r>
              <a:rPr lang="en-GB" sz="1200">
                <a:solidFill>
                  <a:srgbClr val="008000"/>
                </a:solidFill>
              </a:rPr>
              <a:t>90 MV/m at 490 MW </a:t>
            </a:r>
          </a:p>
        </p:txBody>
      </p:sp>
      <p:cxnSp>
        <p:nvCxnSpPr>
          <p:cNvPr id="8" name="Straight Arrow Connector 7"/>
          <p:cNvCxnSpPr/>
          <p:nvPr/>
        </p:nvCxnSpPr>
        <p:spPr>
          <a:xfrm flipH="1" flipV="1">
            <a:off x="2863392" y="6143625"/>
            <a:ext cx="1140069" cy="1651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2571751" y="6143686"/>
            <a:ext cx="291611" cy="3222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662" name="Rectangle 11"/>
          <p:cNvSpPr>
            <a:spLocks noChangeArrowheads="1"/>
          </p:cNvSpPr>
          <p:nvPr/>
        </p:nvSpPr>
        <p:spPr bwMode="auto">
          <a:xfrm>
            <a:off x="2907323" y="6446899"/>
            <a:ext cx="758541" cy="276999"/>
          </a:xfrm>
          <a:prstGeom prst="rect">
            <a:avLst/>
          </a:prstGeom>
          <a:noFill/>
          <a:ln w="9525">
            <a:noFill/>
            <a:miter lim="800000"/>
            <a:headEnd/>
            <a:tailEnd/>
          </a:ln>
        </p:spPr>
        <p:txBody>
          <a:bodyPr wrap="none">
            <a:spAutoFit/>
          </a:bodyPr>
          <a:lstStyle/>
          <a:p>
            <a:pPr fontAlgn="base">
              <a:spcBef>
                <a:spcPct val="0"/>
              </a:spcBef>
              <a:spcAft>
                <a:spcPct val="0"/>
              </a:spcAft>
            </a:pPr>
            <a:r>
              <a:rPr lang="en-GB" sz="1200">
                <a:solidFill>
                  <a:prstClr val="black"/>
                </a:solidFill>
              </a:rPr>
              <a:t>490 MW </a:t>
            </a:r>
          </a:p>
        </p:txBody>
      </p:sp>
      <p:sp>
        <p:nvSpPr>
          <p:cNvPr id="15" name="Rectangle 14"/>
          <p:cNvSpPr/>
          <p:nvPr/>
        </p:nvSpPr>
        <p:spPr>
          <a:xfrm>
            <a:off x="238858" y="1084263"/>
            <a:ext cx="4267200" cy="3363912"/>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cxnSp>
        <p:nvCxnSpPr>
          <p:cNvPr id="17" name="Straight Arrow Connector 16"/>
          <p:cNvCxnSpPr/>
          <p:nvPr/>
        </p:nvCxnSpPr>
        <p:spPr>
          <a:xfrm flipH="1">
            <a:off x="2645020" y="5229225"/>
            <a:ext cx="145073"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665" name="Rectangle 22"/>
          <p:cNvSpPr>
            <a:spLocks noChangeArrowheads="1"/>
          </p:cNvSpPr>
          <p:nvPr/>
        </p:nvSpPr>
        <p:spPr bwMode="auto">
          <a:xfrm>
            <a:off x="2790093" y="5126098"/>
            <a:ext cx="1228670" cy="276999"/>
          </a:xfrm>
          <a:prstGeom prst="rect">
            <a:avLst/>
          </a:prstGeom>
          <a:noFill/>
          <a:ln w="9525">
            <a:noFill/>
            <a:miter lim="800000"/>
            <a:headEnd/>
            <a:tailEnd/>
          </a:ln>
        </p:spPr>
        <p:txBody>
          <a:bodyPr wrap="none">
            <a:spAutoFit/>
          </a:bodyPr>
          <a:lstStyle/>
          <a:p>
            <a:pPr fontAlgn="base">
              <a:spcBef>
                <a:spcPct val="0"/>
              </a:spcBef>
              <a:spcAft>
                <a:spcPct val="0"/>
              </a:spcAft>
            </a:pPr>
            <a:r>
              <a:rPr lang="en-GB" sz="1200">
                <a:solidFill>
                  <a:prstClr val="black"/>
                </a:solidFill>
              </a:rPr>
              <a:t>30 MW/channel </a:t>
            </a:r>
          </a:p>
        </p:txBody>
      </p:sp>
      <p:cxnSp>
        <p:nvCxnSpPr>
          <p:cNvPr id="19" name="Straight Arrow Connector 18"/>
          <p:cNvCxnSpPr/>
          <p:nvPr/>
        </p:nvCxnSpPr>
        <p:spPr>
          <a:xfrm flipH="1">
            <a:off x="1827336" y="4416425"/>
            <a:ext cx="13188" cy="2682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1049215" y="5876986"/>
            <a:ext cx="265235" cy="730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2055935" y="6396038"/>
            <a:ext cx="0" cy="2143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671470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5"/>
          <p:cNvPicPr>
            <a:picLocks noChangeAspect="1" noChangeArrowheads="1"/>
          </p:cNvPicPr>
          <p:nvPr/>
        </p:nvPicPr>
        <p:blipFill>
          <a:blip r:embed="rId2"/>
          <a:srcRect l="14011" r="31905" b="50000"/>
          <a:stretch>
            <a:fillRect/>
          </a:stretch>
        </p:blipFill>
        <p:spPr bwMode="auto">
          <a:xfrm>
            <a:off x="235932" y="2482850"/>
            <a:ext cx="1409700" cy="1943100"/>
          </a:xfrm>
          <a:prstGeom prst="rect">
            <a:avLst/>
          </a:prstGeom>
          <a:noFill/>
          <a:ln w="9525">
            <a:noFill/>
            <a:miter lim="800000"/>
            <a:headEnd/>
            <a:tailEnd/>
          </a:ln>
        </p:spPr>
      </p:pic>
      <p:pic>
        <p:nvPicPr>
          <p:cNvPr id="39938" name="Picture 2"/>
          <p:cNvPicPr>
            <a:picLocks noChangeAspect="1" noChangeArrowheads="1"/>
          </p:cNvPicPr>
          <p:nvPr/>
        </p:nvPicPr>
        <p:blipFill>
          <a:blip r:embed="rId3"/>
          <a:srcRect/>
          <a:stretch>
            <a:fillRect/>
          </a:stretch>
        </p:blipFill>
        <p:spPr bwMode="auto">
          <a:xfrm>
            <a:off x="631582" y="4929211"/>
            <a:ext cx="2633296" cy="1184275"/>
          </a:xfrm>
          <a:prstGeom prst="rect">
            <a:avLst/>
          </a:prstGeom>
          <a:noFill/>
          <a:ln w="9525">
            <a:noFill/>
            <a:miter lim="800000"/>
            <a:headEnd/>
            <a:tailEnd/>
          </a:ln>
        </p:spPr>
      </p:pic>
      <p:pic>
        <p:nvPicPr>
          <p:cNvPr id="39939" name="Picture 2"/>
          <p:cNvPicPr>
            <a:picLocks noChangeAspect="1" noChangeArrowheads="1"/>
          </p:cNvPicPr>
          <p:nvPr/>
        </p:nvPicPr>
        <p:blipFill>
          <a:blip r:embed="rId3"/>
          <a:srcRect l="5623"/>
          <a:stretch>
            <a:fillRect/>
          </a:stretch>
        </p:blipFill>
        <p:spPr bwMode="auto">
          <a:xfrm>
            <a:off x="3225312" y="4929211"/>
            <a:ext cx="2483826" cy="1184275"/>
          </a:xfrm>
          <a:prstGeom prst="rect">
            <a:avLst/>
          </a:prstGeom>
          <a:noFill/>
          <a:ln w="9525">
            <a:noFill/>
            <a:miter lim="800000"/>
            <a:headEnd/>
            <a:tailEnd/>
          </a:ln>
        </p:spPr>
      </p:pic>
      <p:pic>
        <p:nvPicPr>
          <p:cNvPr id="39940" name="Picture 2"/>
          <p:cNvPicPr>
            <a:picLocks noChangeAspect="1" noChangeArrowheads="1"/>
          </p:cNvPicPr>
          <p:nvPr/>
        </p:nvPicPr>
        <p:blipFill>
          <a:blip r:embed="rId3"/>
          <a:srcRect l="5623"/>
          <a:stretch>
            <a:fillRect/>
          </a:stretch>
        </p:blipFill>
        <p:spPr bwMode="auto">
          <a:xfrm>
            <a:off x="5691554" y="4929211"/>
            <a:ext cx="2485292" cy="1184275"/>
          </a:xfrm>
          <a:prstGeom prst="rect">
            <a:avLst/>
          </a:prstGeom>
          <a:noFill/>
          <a:ln w="9525">
            <a:noFill/>
            <a:miter lim="800000"/>
            <a:headEnd/>
            <a:tailEnd/>
          </a:ln>
        </p:spPr>
      </p:pic>
      <p:pic>
        <p:nvPicPr>
          <p:cNvPr id="39941" name="Picture 5"/>
          <p:cNvPicPr>
            <a:picLocks noChangeAspect="1" noChangeArrowheads="1"/>
          </p:cNvPicPr>
          <p:nvPr/>
        </p:nvPicPr>
        <p:blipFill>
          <a:blip r:embed="rId2"/>
          <a:srcRect l="14011" r="31905" b="50000"/>
          <a:stretch>
            <a:fillRect/>
          </a:stretch>
        </p:blipFill>
        <p:spPr bwMode="auto">
          <a:xfrm>
            <a:off x="1566497" y="2482850"/>
            <a:ext cx="1408234" cy="1943100"/>
          </a:xfrm>
          <a:prstGeom prst="rect">
            <a:avLst/>
          </a:prstGeom>
          <a:noFill/>
          <a:ln w="9525">
            <a:noFill/>
            <a:miter lim="800000"/>
            <a:headEnd/>
            <a:tailEnd/>
          </a:ln>
        </p:spPr>
      </p:pic>
      <p:pic>
        <p:nvPicPr>
          <p:cNvPr id="39942" name="Picture 5"/>
          <p:cNvPicPr>
            <a:picLocks noChangeAspect="1" noChangeArrowheads="1"/>
          </p:cNvPicPr>
          <p:nvPr/>
        </p:nvPicPr>
        <p:blipFill>
          <a:blip r:embed="rId2"/>
          <a:srcRect l="14011" r="31905" b="50000"/>
          <a:stretch>
            <a:fillRect/>
          </a:stretch>
        </p:blipFill>
        <p:spPr bwMode="auto">
          <a:xfrm>
            <a:off x="5106866" y="2484438"/>
            <a:ext cx="1409700" cy="1941512"/>
          </a:xfrm>
          <a:prstGeom prst="rect">
            <a:avLst/>
          </a:prstGeom>
          <a:noFill/>
          <a:ln w="9525">
            <a:noFill/>
            <a:miter lim="800000"/>
            <a:headEnd/>
            <a:tailEnd/>
          </a:ln>
        </p:spPr>
      </p:pic>
      <p:pic>
        <p:nvPicPr>
          <p:cNvPr id="39943" name="Picture 5"/>
          <p:cNvPicPr>
            <a:picLocks noChangeAspect="1" noChangeArrowheads="1"/>
          </p:cNvPicPr>
          <p:nvPr/>
        </p:nvPicPr>
        <p:blipFill>
          <a:blip r:embed="rId2"/>
          <a:srcRect l="14011" r="31905" b="50000"/>
          <a:stretch>
            <a:fillRect/>
          </a:stretch>
        </p:blipFill>
        <p:spPr bwMode="auto">
          <a:xfrm>
            <a:off x="6430108" y="2484438"/>
            <a:ext cx="1409700" cy="1941512"/>
          </a:xfrm>
          <a:prstGeom prst="rect">
            <a:avLst/>
          </a:prstGeom>
          <a:noFill/>
          <a:ln w="9525">
            <a:noFill/>
            <a:miter lim="800000"/>
            <a:headEnd/>
            <a:tailEnd/>
          </a:ln>
        </p:spPr>
      </p:pic>
      <p:sp>
        <p:nvSpPr>
          <p:cNvPr id="13" name="Rectangle 12"/>
          <p:cNvSpPr/>
          <p:nvPr/>
        </p:nvSpPr>
        <p:spPr>
          <a:xfrm>
            <a:off x="2974731" y="2482873"/>
            <a:ext cx="1981200" cy="1782763"/>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39945" name="TextBox 13"/>
          <p:cNvSpPr txBox="1">
            <a:spLocks noChangeArrowheads="1"/>
          </p:cNvSpPr>
          <p:nvPr/>
        </p:nvSpPr>
        <p:spPr bwMode="auto">
          <a:xfrm>
            <a:off x="3127131" y="2968648"/>
            <a:ext cx="1816908" cy="646331"/>
          </a:xfrm>
          <a:prstGeom prst="rect">
            <a:avLst/>
          </a:prstGeom>
          <a:noFill/>
          <a:ln w="9525">
            <a:noFill/>
            <a:miter lim="800000"/>
            <a:headEnd/>
            <a:tailEnd/>
          </a:ln>
        </p:spPr>
        <p:txBody>
          <a:bodyPr wrap="none">
            <a:spAutoFit/>
          </a:bodyPr>
          <a:lstStyle/>
          <a:p>
            <a:r>
              <a:rPr lang="en-GB">
                <a:latin typeface="Calibri" pitchFamily="34" charset="0"/>
              </a:rPr>
              <a:t>Power supply for </a:t>
            </a:r>
          </a:p>
          <a:p>
            <a:r>
              <a:rPr lang="en-GB">
                <a:latin typeface="Calibri" pitchFamily="34" charset="0"/>
              </a:rPr>
              <a:t>2 x modulator</a:t>
            </a:r>
          </a:p>
        </p:txBody>
      </p:sp>
      <p:cxnSp>
        <p:nvCxnSpPr>
          <p:cNvPr id="16" name="Straight Connector 15"/>
          <p:cNvCxnSpPr/>
          <p:nvPr/>
        </p:nvCxnSpPr>
        <p:spPr>
          <a:xfrm>
            <a:off x="370749" y="4670425"/>
            <a:ext cx="7577503"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3965342" y="4525986"/>
            <a:ext cx="127489" cy="288925"/>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4097227" y="4560911"/>
            <a:ext cx="127489" cy="288925"/>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235927" y="2078061"/>
            <a:ext cx="0" cy="890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2897066" y="2078038"/>
            <a:ext cx="0" cy="1008062"/>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235928" y="2293938"/>
            <a:ext cx="2661138"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952" name="TextBox 28"/>
          <p:cNvSpPr txBox="1">
            <a:spLocks noChangeArrowheads="1"/>
          </p:cNvSpPr>
          <p:nvPr/>
        </p:nvSpPr>
        <p:spPr bwMode="auto">
          <a:xfrm>
            <a:off x="1236798" y="1893888"/>
            <a:ext cx="713657" cy="369332"/>
          </a:xfrm>
          <a:prstGeom prst="rect">
            <a:avLst/>
          </a:prstGeom>
          <a:noFill/>
          <a:ln w="9525">
            <a:noFill/>
            <a:miter lim="800000"/>
            <a:headEnd/>
            <a:tailEnd/>
          </a:ln>
        </p:spPr>
        <p:txBody>
          <a:bodyPr wrap="none">
            <a:spAutoFit/>
          </a:bodyPr>
          <a:lstStyle/>
          <a:p>
            <a:r>
              <a:rPr lang="en-GB">
                <a:latin typeface="Calibri" pitchFamily="34" charset="0"/>
              </a:rPr>
              <a:t>2.5 m</a:t>
            </a:r>
          </a:p>
        </p:txBody>
      </p:sp>
      <p:cxnSp>
        <p:nvCxnSpPr>
          <p:cNvPr id="31" name="Straight Connector 30"/>
          <p:cNvCxnSpPr/>
          <p:nvPr/>
        </p:nvCxnSpPr>
        <p:spPr>
          <a:xfrm flipV="1">
            <a:off x="5071697" y="2149498"/>
            <a:ext cx="0" cy="936625"/>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2897077" y="2293938"/>
            <a:ext cx="2187819"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955" name="TextBox 33"/>
          <p:cNvSpPr txBox="1">
            <a:spLocks noChangeArrowheads="1"/>
          </p:cNvSpPr>
          <p:nvPr/>
        </p:nvSpPr>
        <p:spPr bwMode="auto">
          <a:xfrm>
            <a:off x="3530126" y="1916114"/>
            <a:ext cx="713657" cy="369332"/>
          </a:xfrm>
          <a:prstGeom prst="rect">
            <a:avLst/>
          </a:prstGeom>
          <a:noFill/>
          <a:ln w="9525">
            <a:noFill/>
            <a:miter lim="800000"/>
            <a:headEnd/>
            <a:tailEnd/>
          </a:ln>
        </p:spPr>
        <p:txBody>
          <a:bodyPr wrap="none">
            <a:spAutoFit/>
          </a:bodyPr>
          <a:lstStyle/>
          <a:p>
            <a:r>
              <a:rPr lang="en-GB">
                <a:latin typeface="Calibri" pitchFamily="34" charset="0"/>
              </a:rPr>
              <a:t>1.5 m</a:t>
            </a:r>
          </a:p>
        </p:txBody>
      </p:sp>
      <p:grpSp>
        <p:nvGrpSpPr>
          <p:cNvPr id="39956" name="Group 47"/>
          <p:cNvGrpSpPr>
            <a:grpSpLocks/>
          </p:cNvGrpSpPr>
          <p:nvPr/>
        </p:nvGrpSpPr>
        <p:grpSpPr bwMode="auto">
          <a:xfrm>
            <a:off x="836735" y="4165623"/>
            <a:ext cx="2428142" cy="1008063"/>
            <a:chOff x="920552" y="3284984"/>
            <a:chExt cx="2631057" cy="1008112"/>
          </a:xfrm>
        </p:grpSpPr>
        <p:cxnSp>
          <p:nvCxnSpPr>
            <p:cNvPr id="36" name="Straight Arrow Connector 35"/>
            <p:cNvCxnSpPr/>
            <p:nvPr/>
          </p:nvCxnSpPr>
          <p:spPr>
            <a:xfrm>
              <a:off x="920552" y="3284984"/>
              <a:ext cx="0" cy="93667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2360726" y="3284984"/>
              <a:ext cx="0" cy="6826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2360726" y="3967642"/>
              <a:ext cx="119088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3551609" y="3967642"/>
              <a:ext cx="0" cy="32545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39957" name="Group 48"/>
          <p:cNvGrpSpPr>
            <a:grpSpLocks/>
          </p:cNvGrpSpPr>
          <p:nvPr/>
        </p:nvGrpSpPr>
        <p:grpSpPr bwMode="auto">
          <a:xfrm>
            <a:off x="5720861" y="4202113"/>
            <a:ext cx="2428143" cy="1008062"/>
            <a:chOff x="920552" y="3284984"/>
            <a:chExt cx="2631057" cy="1008112"/>
          </a:xfrm>
        </p:grpSpPr>
        <p:cxnSp>
          <p:nvCxnSpPr>
            <p:cNvPr id="50" name="Straight Arrow Connector 49"/>
            <p:cNvCxnSpPr/>
            <p:nvPr/>
          </p:nvCxnSpPr>
          <p:spPr>
            <a:xfrm>
              <a:off x="920552" y="3284984"/>
              <a:ext cx="0" cy="93667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360726" y="3284984"/>
              <a:ext cx="0" cy="6826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2360726" y="3967643"/>
              <a:ext cx="119088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3551609" y="3967643"/>
              <a:ext cx="0" cy="32545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55" name="Straight Connector 54"/>
          <p:cNvCxnSpPr/>
          <p:nvPr/>
        </p:nvCxnSpPr>
        <p:spPr>
          <a:xfrm>
            <a:off x="836735" y="6113463"/>
            <a:ext cx="0" cy="50165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5691554" y="6113463"/>
            <a:ext cx="0" cy="50165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836746" y="6470650"/>
            <a:ext cx="4854819"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961" name="TextBox 59"/>
          <p:cNvSpPr txBox="1">
            <a:spLocks noChangeArrowheads="1"/>
          </p:cNvSpPr>
          <p:nvPr/>
        </p:nvSpPr>
        <p:spPr bwMode="auto">
          <a:xfrm>
            <a:off x="2974744" y="6127750"/>
            <a:ext cx="713657" cy="369332"/>
          </a:xfrm>
          <a:prstGeom prst="rect">
            <a:avLst/>
          </a:prstGeom>
          <a:noFill/>
          <a:ln w="9525">
            <a:noFill/>
            <a:miter lim="800000"/>
            <a:headEnd/>
            <a:tailEnd/>
          </a:ln>
        </p:spPr>
        <p:txBody>
          <a:bodyPr wrap="none">
            <a:spAutoFit/>
          </a:bodyPr>
          <a:lstStyle/>
          <a:p>
            <a:r>
              <a:rPr lang="en-GB">
                <a:latin typeface="Calibri" pitchFamily="34" charset="0"/>
              </a:rPr>
              <a:t>4.0 m</a:t>
            </a:r>
          </a:p>
        </p:txBody>
      </p:sp>
      <p:sp>
        <p:nvSpPr>
          <p:cNvPr id="39962" name="TextBox 60"/>
          <p:cNvSpPr txBox="1">
            <a:spLocks noChangeArrowheads="1"/>
          </p:cNvSpPr>
          <p:nvPr/>
        </p:nvSpPr>
        <p:spPr bwMode="auto">
          <a:xfrm>
            <a:off x="860193" y="3890964"/>
            <a:ext cx="559769" cy="276999"/>
          </a:xfrm>
          <a:prstGeom prst="rect">
            <a:avLst/>
          </a:prstGeom>
          <a:noFill/>
          <a:ln w="9525">
            <a:noFill/>
            <a:miter lim="800000"/>
            <a:headEnd/>
            <a:tailEnd/>
          </a:ln>
        </p:spPr>
        <p:txBody>
          <a:bodyPr wrap="none">
            <a:spAutoFit/>
          </a:bodyPr>
          <a:lstStyle/>
          <a:p>
            <a:r>
              <a:rPr lang="en-GB" sz="1200">
                <a:latin typeface="Calibri" pitchFamily="34" charset="0"/>
              </a:rPr>
              <a:t>DFM2</a:t>
            </a:r>
          </a:p>
        </p:txBody>
      </p:sp>
      <p:sp>
        <p:nvSpPr>
          <p:cNvPr id="39963" name="TextBox 61"/>
          <p:cNvSpPr txBox="1">
            <a:spLocks noChangeArrowheads="1"/>
          </p:cNvSpPr>
          <p:nvPr/>
        </p:nvSpPr>
        <p:spPr bwMode="auto">
          <a:xfrm>
            <a:off x="4445977" y="23814"/>
            <a:ext cx="4902304" cy="461665"/>
          </a:xfrm>
          <a:prstGeom prst="rect">
            <a:avLst/>
          </a:prstGeom>
          <a:noFill/>
          <a:ln w="9525">
            <a:noFill/>
            <a:miter lim="800000"/>
            <a:headEnd/>
            <a:tailEnd/>
          </a:ln>
        </p:spPr>
        <p:txBody>
          <a:bodyPr wrap="none">
            <a:spAutoFit/>
          </a:bodyPr>
          <a:lstStyle/>
          <a:p>
            <a:r>
              <a:rPr lang="en-GB" sz="2400">
                <a:latin typeface="Calibri" pitchFamily="34" charset="0"/>
              </a:rPr>
              <a:t>Modulator &amp; Space reservation issues</a:t>
            </a:r>
          </a:p>
        </p:txBody>
      </p:sp>
      <p:sp>
        <p:nvSpPr>
          <p:cNvPr id="39964" name="TextBox 62"/>
          <p:cNvSpPr txBox="1">
            <a:spLocks noChangeArrowheads="1"/>
          </p:cNvSpPr>
          <p:nvPr/>
        </p:nvSpPr>
        <p:spPr bwMode="auto">
          <a:xfrm>
            <a:off x="665284" y="485776"/>
            <a:ext cx="8094785" cy="1754326"/>
          </a:xfrm>
          <a:prstGeom prst="rect">
            <a:avLst/>
          </a:prstGeom>
          <a:noFill/>
          <a:ln w="9525">
            <a:noFill/>
            <a:miter lim="800000"/>
            <a:headEnd/>
            <a:tailEnd/>
          </a:ln>
        </p:spPr>
        <p:txBody>
          <a:bodyPr>
            <a:spAutoFit/>
          </a:bodyPr>
          <a:lstStyle/>
          <a:p>
            <a:r>
              <a:rPr lang="en-GB">
                <a:latin typeface="Calibri" pitchFamily="34" charset="0"/>
              </a:rPr>
              <a:t>Because of the high accelerating gradient and thus the need for high RF power density (245 MW/m), there is a very severe demand on space reservation (~ 1 klystron/m) in the service tunnel to insure a high enough technical gradient. As a first approximation, the DFM2 modulator can be fitted. More studies (which should include space reservation for all the other systems) will be needed to prove such a concept.</a:t>
            </a:r>
          </a:p>
        </p:txBody>
      </p:sp>
    </p:spTree>
    <p:extLst>
      <p:ext uri="{BB962C8B-B14F-4D97-AF65-F5344CB8AC3E}">
        <p14:creationId xmlns:p14="http://schemas.microsoft.com/office/powerpoint/2010/main" val="52021530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1772816"/>
            <a:ext cx="7560840" cy="1938992"/>
          </a:xfrm>
          <a:prstGeom prst="rect">
            <a:avLst/>
          </a:prstGeom>
          <a:noFill/>
        </p:spPr>
        <p:txBody>
          <a:bodyPr wrap="square" rtlCol="0">
            <a:spAutoFit/>
          </a:bodyPr>
          <a:lstStyle/>
          <a:p>
            <a:r>
              <a:rPr lang="en-GB" sz="2000" dirty="0" smtClean="0"/>
              <a:t>Not the main line but a growing theme – applying CLIC technology to other projects.</a:t>
            </a:r>
          </a:p>
          <a:p>
            <a:endParaRPr lang="en-GB" sz="2000" dirty="0"/>
          </a:p>
          <a:p>
            <a:r>
              <a:rPr lang="en-GB" sz="2000" dirty="0" smtClean="0"/>
              <a:t>I will now show a few slides on a proton cancer therapy application.  </a:t>
            </a:r>
          </a:p>
          <a:p>
            <a:endParaRPr lang="en-GB" sz="2000" dirty="0"/>
          </a:p>
          <a:p>
            <a:r>
              <a:rPr lang="en-GB" sz="2000" dirty="0" smtClean="0"/>
              <a:t>But we try to work more and more with XFELs, Compton sources etc.</a:t>
            </a:r>
            <a:endParaRPr lang="en-GB" sz="2000" dirty="0"/>
          </a:p>
        </p:txBody>
      </p:sp>
    </p:spTree>
    <p:extLst>
      <p:ext uri="{BB962C8B-B14F-4D97-AF65-F5344CB8AC3E}">
        <p14:creationId xmlns:p14="http://schemas.microsoft.com/office/powerpoint/2010/main" val="411875374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fr-CH" smtClean="0">
                <a:solidFill>
                  <a:srgbClr val="FFFFFF"/>
                </a:solidFill>
              </a:rPr>
              <a:t>CLIC Workshop - UA -31.1.13</a:t>
            </a:r>
            <a:endParaRPr lang="en-GB">
              <a:solidFill>
                <a:srgbClr val="FFFFFF"/>
              </a:solidFill>
            </a:endParaRPr>
          </a:p>
        </p:txBody>
      </p:sp>
      <p:sp>
        <p:nvSpPr>
          <p:cNvPr id="5" name="Slide Number Placeholder 4"/>
          <p:cNvSpPr>
            <a:spLocks noGrp="1"/>
          </p:cNvSpPr>
          <p:nvPr>
            <p:ph type="sldNum" sz="quarter" idx="12"/>
          </p:nvPr>
        </p:nvSpPr>
        <p:spPr/>
        <p:txBody>
          <a:bodyPr/>
          <a:lstStyle>
            <a:lvl1pPr eaLnBrk="0" hangingPunct="0">
              <a:defRPr sz="2400" b="1">
                <a:solidFill>
                  <a:schemeClr val="folHlink"/>
                </a:solidFill>
                <a:latin typeface="Arial" pitchFamily="34" charset="0"/>
                <a:ea typeface="ＭＳ Ｐゴシック" pitchFamily="34" charset="-128"/>
              </a:defRPr>
            </a:lvl1pPr>
            <a:lvl2pPr marL="742950" indent="-285750" eaLnBrk="0" hangingPunct="0">
              <a:defRPr sz="2400" b="1">
                <a:solidFill>
                  <a:schemeClr val="folHlink"/>
                </a:solidFill>
                <a:latin typeface="Arial" pitchFamily="34" charset="0"/>
                <a:ea typeface="ＭＳ Ｐゴシック" pitchFamily="34" charset="-128"/>
              </a:defRPr>
            </a:lvl2pPr>
            <a:lvl3pPr marL="1143000" indent="-228600" eaLnBrk="0" hangingPunct="0">
              <a:defRPr sz="2400" b="1">
                <a:solidFill>
                  <a:schemeClr val="folHlink"/>
                </a:solidFill>
                <a:latin typeface="Arial" pitchFamily="34" charset="0"/>
                <a:ea typeface="ＭＳ Ｐゴシック" pitchFamily="34" charset="-128"/>
              </a:defRPr>
            </a:lvl3pPr>
            <a:lvl4pPr marL="1600200" indent="-228600" eaLnBrk="0" hangingPunct="0">
              <a:defRPr sz="2400" b="1">
                <a:solidFill>
                  <a:schemeClr val="folHlink"/>
                </a:solidFill>
                <a:latin typeface="Arial" pitchFamily="34" charset="0"/>
                <a:ea typeface="ＭＳ Ｐゴシック" pitchFamily="34" charset="-128"/>
              </a:defRPr>
            </a:lvl4pPr>
            <a:lvl5pPr marL="2057400" indent="-228600" eaLnBrk="0" hangingPunct="0">
              <a:defRPr sz="2400" b="1">
                <a:solidFill>
                  <a:schemeClr val="folHlink"/>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9pPr>
          </a:lstStyle>
          <a:p>
            <a:pPr eaLnBrk="1" hangingPunct="1"/>
            <a:fld id="{0BA54BF7-FD7F-44D0-B2E1-A0C7058C1F98}" type="slidenum">
              <a:rPr lang="en-GB" sz="1000" b="0">
                <a:solidFill>
                  <a:srgbClr val="FFFFFF"/>
                </a:solidFill>
                <a:latin typeface="Arial Unicode MS" pitchFamily="34" charset="-128"/>
              </a:rPr>
              <a:pPr eaLnBrk="1" hangingPunct="1"/>
              <a:t>47</a:t>
            </a:fld>
            <a:endParaRPr lang="en-GB" sz="1000" b="0">
              <a:solidFill>
                <a:srgbClr val="FFFFFF"/>
              </a:solidFill>
              <a:latin typeface="Arial Unicode MS" pitchFamily="34" charset="-128"/>
            </a:endParaRPr>
          </a:p>
        </p:txBody>
      </p:sp>
      <p:pic>
        <p:nvPicPr>
          <p:cNvPr id="32771" name="Picture 3"/>
          <p:cNvPicPr>
            <a:picLocks noChangeAspect="1" noChangeArrowheads="1"/>
          </p:cNvPicPr>
          <p:nvPr/>
        </p:nvPicPr>
        <p:blipFill>
          <a:blip r:embed="rId2">
            <a:extLst>
              <a:ext uri="{28A0092B-C50C-407E-A947-70E740481C1C}">
                <a14:useLocalDpi xmlns:a14="http://schemas.microsoft.com/office/drawing/2010/main" val="0"/>
              </a:ext>
            </a:extLst>
          </a:blip>
          <a:srcRect l="14563" t="15878" r="13676" b="27509"/>
          <a:stretch>
            <a:fillRect/>
          </a:stretch>
        </p:blipFill>
        <p:spPr bwMode="auto">
          <a:xfrm>
            <a:off x="5" y="1089031"/>
            <a:ext cx="9020175" cy="569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bwMode="auto">
          <a:xfrm>
            <a:off x="1143000" y="226050"/>
            <a:ext cx="7772400" cy="462307"/>
          </a:xfrm>
          <a:prstGeom prst="rect">
            <a:avLst/>
          </a:prstGeom>
          <a:gradFill rotWithShape="0">
            <a:gsLst>
              <a:gs pos="0">
                <a:schemeClr val="accent2"/>
              </a:gs>
              <a:gs pos="100000">
                <a:schemeClr val="accent2">
                  <a:gamma/>
                  <a:tint val="52941"/>
                  <a:invGamma/>
                </a:schemeClr>
              </a:gs>
            </a:gsLst>
            <a:lin ang="0" scaled="1"/>
          </a:gradFill>
          <a:ln w="9525">
            <a:noFill/>
            <a:miter lim="800000"/>
            <a:headEnd/>
            <a:tailEnd/>
          </a:ln>
          <a:effectLst/>
        </p:spPr>
        <p:txBody>
          <a:bodyPr lIns="92075" tIns="46038" rIns="92075" bIns="46038" anchor="ctr">
            <a:spAutoFit/>
          </a:bodyPr>
          <a:lstStyle>
            <a:lvl1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mj-lt"/>
                <a:ea typeface="ＭＳ Ｐゴシック" charset="0"/>
                <a:cs typeface="ＭＳ Ｐゴシック" charset="0"/>
              </a:defRPr>
            </a:lvl1pPr>
            <a:lvl2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Arial" charset="0"/>
                <a:ea typeface="ＭＳ Ｐゴシック" charset="0"/>
                <a:cs typeface="ＭＳ Ｐゴシック" charset="0"/>
              </a:defRPr>
            </a:lvl2pPr>
            <a:lvl3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Arial" charset="0"/>
                <a:ea typeface="ＭＳ Ｐゴシック" charset="0"/>
                <a:cs typeface="ＭＳ Ｐゴシック" charset="0"/>
              </a:defRPr>
            </a:lvl3pPr>
            <a:lvl4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Arial" charset="0"/>
                <a:ea typeface="ＭＳ Ｐゴシック" charset="0"/>
                <a:cs typeface="ＭＳ Ｐゴシック" charset="0"/>
              </a:defRPr>
            </a:lvl4pPr>
            <a:lvl5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Arial" charset="0"/>
                <a:ea typeface="ＭＳ Ｐゴシック" charset="0"/>
                <a:cs typeface="ＭＳ Ｐゴシック" charset="0"/>
              </a:defRPr>
            </a:lvl5pPr>
            <a:lvl6pPr marL="457200" algn="r" rtl="0" fontAlgn="base">
              <a:spcBef>
                <a:spcPct val="0"/>
              </a:spcBef>
              <a:spcAft>
                <a:spcPct val="0"/>
              </a:spcAft>
              <a:defRPr sz="2400" b="1" i="1">
                <a:solidFill>
                  <a:schemeClr val="folHlink"/>
                </a:solidFill>
                <a:effectLst>
                  <a:outerShdw blurRad="38100" dist="38100" dir="2700000" algn="tl">
                    <a:srgbClr val="000000"/>
                  </a:outerShdw>
                </a:effectLst>
                <a:latin typeface="Arial" charset="0"/>
              </a:defRPr>
            </a:lvl6pPr>
            <a:lvl7pPr marL="914400" algn="r" rtl="0" fontAlgn="base">
              <a:spcBef>
                <a:spcPct val="0"/>
              </a:spcBef>
              <a:spcAft>
                <a:spcPct val="0"/>
              </a:spcAft>
              <a:defRPr sz="2400" b="1" i="1">
                <a:solidFill>
                  <a:schemeClr val="folHlink"/>
                </a:solidFill>
                <a:effectLst>
                  <a:outerShdw blurRad="38100" dist="38100" dir="2700000" algn="tl">
                    <a:srgbClr val="000000"/>
                  </a:outerShdw>
                </a:effectLst>
                <a:latin typeface="Arial" charset="0"/>
              </a:defRPr>
            </a:lvl7pPr>
            <a:lvl8pPr marL="1371600" algn="r" rtl="0" fontAlgn="base">
              <a:spcBef>
                <a:spcPct val="0"/>
              </a:spcBef>
              <a:spcAft>
                <a:spcPct val="0"/>
              </a:spcAft>
              <a:defRPr sz="2400" b="1" i="1">
                <a:solidFill>
                  <a:schemeClr val="folHlink"/>
                </a:solidFill>
                <a:effectLst>
                  <a:outerShdw blurRad="38100" dist="38100" dir="2700000" algn="tl">
                    <a:srgbClr val="000000"/>
                  </a:outerShdw>
                </a:effectLst>
                <a:latin typeface="Arial" charset="0"/>
              </a:defRPr>
            </a:lvl8pPr>
            <a:lvl9pPr marL="1828800" algn="r" rtl="0" fontAlgn="base">
              <a:spcBef>
                <a:spcPct val="0"/>
              </a:spcBef>
              <a:spcAft>
                <a:spcPct val="0"/>
              </a:spcAft>
              <a:defRPr sz="2400" b="1" i="1">
                <a:solidFill>
                  <a:schemeClr val="folHlink"/>
                </a:solidFill>
                <a:effectLst>
                  <a:outerShdw blurRad="38100" dist="38100" dir="2700000" algn="tl">
                    <a:srgbClr val="000000"/>
                  </a:outerShdw>
                </a:effectLst>
                <a:latin typeface="Arial" charset="0"/>
              </a:defRPr>
            </a:lvl9pPr>
          </a:lstStyle>
          <a:p>
            <a:pPr defTabSz="914400">
              <a:defRPr/>
            </a:pPr>
            <a:r>
              <a:rPr lang="it-IT" dirty="0" smtClean="0">
                <a:solidFill>
                  <a:srgbClr val="FFFF00"/>
                </a:solidFill>
              </a:rPr>
              <a:t> Design </a:t>
            </a:r>
            <a:r>
              <a:rPr lang="it-IT" dirty="0" err="1" smtClean="0">
                <a:solidFill>
                  <a:srgbClr val="FFFF00"/>
                </a:solidFill>
              </a:rPr>
              <a:t>project</a:t>
            </a:r>
            <a:r>
              <a:rPr lang="it-IT" dirty="0" smtClean="0">
                <a:solidFill>
                  <a:srgbClr val="FFFF00"/>
                </a:solidFill>
              </a:rPr>
              <a:t>  B: </a:t>
            </a:r>
            <a:r>
              <a:rPr lang="it-IT" dirty="0" err="1" smtClean="0">
                <a:solidFill>
                  <a:srgbClr val="FFFF00"/>
                </a:solidFill>
              </a:rPr>
              <a:t>cyclinac</a:t>
            </a:r>
            <a:r>
              <a:rPr lang="it-IT" dirty="0" smtClean="0">
                <a:solidFill>
                  <a:srgbClr val="FFFF00"/>
                </a:solidFill>
              </a:rPr>
              <a:t> for single-room      </a:t>
            </a:r>
            <a:r>
              <a:rPr lang="it-IT" dirty="0" err="1" smtClean="0">
                <a:solidFill>
                  <a:srgbClr val="FFFF00"/>
                </a:solidFill>
              </a:rPr>
              <a:t>proton</a:t>
            </a:r>
            <a:r>
              <a:rPr lang="it-IT" dirty="0" smtClean="0">
                <a:solidFill>
                  <a:srgbClr val="FFFF00"/>
                </a:solidFill>
              </a:rPr>
              <a:t> </a:t>
            </a:r>
            <a:r>
              <a:rPr lang="it-IT" dirty="0" err="1" smtClean="0">
                <a:solidFill>
                  <a:srgbClr val="FFFF00"/>
                </a:solidFill>
              </a:rPr>
              <a:t>facility</a:t>
            </a:r>
            <a:r>
              <a:rPr lang="it-IT" dirty="0" smtClean="0">
                <a:solidFill>
                  <a:srgbClr val="FFFF00"/>
                </a:solidFill>
              </a:rPr>
              <a:t> </a:t>
            </a:r>
            <a:endParaRPr lang="en-GB" dirty="0">
              <a:solidFill>
                <a:srgbClr val="FFFF00"/>
              </a:solidFill>
            </a:endParaRPr>
          </a:p>
        </p:txBody>
      </p:sp>
    </p:spTree>
    <p:extLst>
      <p:ext uri="{BB962C8B-B14F-4D97-AF65-F5344CB8AC3E}">
        <p14:creationId xmlns:p14="http://schemas.microsoft.com/office/powerpoint/2010/main" val="93676092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32864" y="1395582"/>
            <a:ext cx="9093581" cy="5147113"/>
            <a:chOff x="32847" y="1395577"/>
            <a:chExt cx="9093581" cy="5147113"/>
          </a:xfrm>
        </p:grpSpPr>
        <p:grpSp>
          <p:nvGrpSpPr>
            <p:cNvPr id="5" name="Group 4"/>
            <p:cNvGrpSpPr>
              <a:grpSpLocks noChangeAspect="1"/>
            </p:cNvGrpSpPr>
            <p:nvPr/>
          </p:nvGrpSpPr>
          <p:grpSpPr>
            <a:xfrm>
              <a:off x="32847" y="1395577"/>
              <a:ext cx="9093581" cy="5147113"/>
              <a:chOff x="564913" y="1030513"/>
              <a:chExt cx="8547002" cy="4837740"/>
            </a:xfrm>
          </p:grpSpPr>
          <p:pic>
            <p:nvPicPr>
              <p:cNvPr id="6" name="Content Placeholder 6" descr="Picture1.png"/>
              <p:cNvPicPr>
                <a:picLocks noChangeAspect="1"/>
              </p:cNvPicPr>
              <p:nvPr/>
            </p:nvPicPr>
            <p:blipFill rotWithShape="1">
              <a:blip r:embed="rId2" cstate="print"/>
              <a:srcRect l="2287" t="57753" r="80745" b="21992"/>
              <a:stretch/>
            </p:blipFill>
            <p:spPr>
              <a:xfrm>
                <a:off x="567403" y="4383318"/>
                <a:ext cx="1706573" cy="1484935"/>
              </a:xfrm>
              <a:prstGeom prst="rect">
                <a:avLst/>
              </a:prstGeom>
            </p:spPr>
          </p:pic>
          <p:pic>
            <p:nvPicPr>
              <p:cNvPr id="7" name="Content Placeholder 6" descr="Picture1.png"/>
              <p:cNvPicPr>
                <a:picLocks noChangeAspect="1"/>
              </p:cNvPicPr>
              <p:nvPr/>
            </p:nvPicPr>
            <p:blipFill>
              <a:blip r:embed="rId2" cstate="print"/>
              <a:srcRect l="2287" t="11923" r="87167" b="42197"/>
              <a:stretch>
                <a:fillRect/>
              </a:stretch>
            </p:blipFill>
            <p:spPr>
              <a:xfrm>
                <a:off x="564913" y="1030513"/>
                <a:ext cx="1060687" cy="3363686"/>
              </a:xfrm>
              <a:prstGeom prst="rect">
                <a:avLst/>
              </a:prstGeom>
            </p:spPr>
          </p:pic>
          <p:pic>
            <p:nvPicPr>
              <p:cNvPr id="8" name="Content Placeholder 6" descr="Picture1.png"/>
              <p:cNvPicPr>
                <a:picLocks noChangeAspect="1"/>
              </p:cNvPicPr>
              <p:nvPr/>
            </p:nvPicPr>
            <p:blipFill>
              <a:blip r:embed="rId2" cstate="print"/>
              <a:srcRect l="18131" t="11923" r="7433" b="41306"/>
              <a:stretch>
                <a:fillRect/>
              </a:stretch>
            </p:blipFill>
            <p:spPr>
              <a:xfrm>
                <a:off x="1625600" y="1031576"/>
                <a:ext cx="7486315" cy="3428997"/>
              </a:xfrm>
              <a:prstGeom prst="rect">
                <a:avLst/>
              </a:prstGeom>
            </p:spPr>
          </p:pic>
        </p:grpSp>
        <p:sp>
          <p:nvSpPr>
            <p:cNvPr id="13" name="Rectangle 12"/>
            <p:cNvSpPr/>
            <p:nvPr/>
          </p:nvSpPr>
          <p:spPr>
            <a:xfrm>
              <a:off x="251520" y="6309320"/>
              <a:ext cx="8712968" cy="23337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white"/>
                </a:solidFill>
              </a:endParaRPr>
            </a:p>
          </p:txBody>
        </p:sp>
      </p:grpSp>
      <p:sp>
        <p:nvSpPr>
          <p:cNvPr id="2" name="Title 1"/>
          <p:cNvSpPr>
            <a:spLocks noGrp="1"/>
          </p:cNvSpPr>
          <p:nvPr>
            <p:ph type="title"/>
          </p:nvPr>
        </p:nvSpPr>
        <p:spPr>
          <a:xfrm>
            <a:off x="457200" y="274638"/>
            <a:ext cx="8229600" cy="922114"/>
          </a:xfrm>
        </p:spPr>
        <p:txBody>
          <a:bodyPr>
            <a:normAutofit/>
          </a:bodyPr>
          <a:lstStyle/>
          <a:p>
            <a:r>
              <a:rPr lang="it-IT" sz="3200" dirty="0" smtClean="0">
                <a:solidFill>
                  <a:srgbClr val="FF0000"/>
                </a:solidFill>
              </a:rPr>
              <a:t>TULIP 24 – baseline design</a:t>
            </a:r>
            <a:endParaRPr lang="en-GB" sz="3200" dirty="0">
              <a:solidFill>
                <a:srgbClr val="FF0000"/>
              </a:solidFill>
            </a:endParaRPr>
          </a:p>
        </p:txBody>
      </p:sp>
      <p:grpSp>
        <p:nvGrpSpPr>
          <p:cNvPr id="9" name="Group 8"/>
          <p:cNvGrpSpPr/>
          <p:nvPr/>
        </p:nvGrpSpPr>
        <p:grpSpPr>
          <a:xfrm>
            <a:off x="1554196" y="1475630"/>
            <a:ext cx="5340080" cy="1776194"/>
            <a:chOff x="1554196" y="809625"/>
            <a:chExt cx="5340080" cy="1776194"/>
          </a:xfrm>
        </p:grpSpPr>
        <p:sp>
          <p:nvSpPr>
            <p:cNvPr id="10" name="TextBox 9"/>
            <p:cNvSpPr txBox="1"/>
            <p:nvPr/>
          </p:nvSpPr>
          <p:spPr>
            <a:xfrm>
              <a:off x="1554196" y="2216487"/>
              <a:ext cx="952500" cy="369332"/>
            </a:xfrm>
            <a:prstGeom prst="rect">
              <a:avLst/>
            </a:prstGeom>
            <a:noFill/>
          </p:spPr>
          <p:txBody>
            <a:bodyPr wrap="square" rtlCol="0">
              <a:spAutoFit/>
            </a:bodyPr>
            <a:lstStyle/>
            <a:p>
              <a:pPr defTabSz="914400"/>
              <a:r>
                <a:rPr lang="fr-CH" smtClean="0">
                  <a:solidFill>
                    <a:prstClr val="black"/>
                  </a:solidFill>
                </a:rPr>
                <a:t>24 MeV</a:t>
              </a:r>
              <a:endParaRPr lang="en-US">
                <a:solidFill>
                  <a:prstClr val="black"/>
                </a:solidFill>
              </a:endParaRPr>
            </a:p>
          </p:txBody>
        </p:sp>
        <p:sp>
          <p:nvSpPr>
            <p:cNvPr id="11" name="TextBox 10"/>
            <p:cNvSpPr txBox="1"/>
            <p:nvPr/>
          </p:nvSpPr>
          <p:spPr>
            <a:xfrm>
              <a:off x="5846526" y="809625"/>
              <a:ext cx="1047750" cy="369332"/>
            </a:xfrm>
            <a:prstGeom prst="rect">
              <a:avLst/>
            </a:prstGeom>
            <a:noFill/>
          </p:spPr>
          <p:txBody>
            <a:bodyPr wrap="square" rtlCol="0">
              <a:spAutoFit/>
            </a:bodyPr>
            <a:lstStyle/>
            <a:p>
              <a:pPr defTabSz="914400"/>
              <a:r>
                <a:rPr lang="fr-CH" smtClean="0">
                  <a:solidFill>
                    <a:prstClr val="black"/>
                  </a:solidFill>
                </a:rPr>
                <a:t>230 MeV</a:t>
              </a:r>
              <a:endParaRPr lang="en-US">
                <a:solidFill>
                  <a:prstClr val="black"/>
                </a:solidFill>
              </a:endParaRPr>
            </a:p>
          </p:txBody>
        </p:sp>
        <p:sp>
          <p:nvSpPr>
            <p:cNvPr id="12" name="Rectangle 11"/>
            <p:cNvSpPr/>
            <p:nvPr/>
          </p:nvSpPr>
          <p:spPr>
            <a:xfrm rot="20421057">
              <a:off x="2076379" y="2020426"/>
              <a:ext cx="4731192" cy="324000"/>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grpSp>
    </p:spTree>
    <p:extLst>
      <p:ext uri="{BB962C8B-B14F-4D97-AF65-F5344CB8AC3E}">
        <p14:creationId xmlns:p14="http://schemas.microsoft.com/office/powerpoint/2010/main" val="83304413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C:\TRAVELLING WAVE\Presentations\1_cell_120.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2264" t="8237" r="20477" b="12870"/>
          <a:stretch/>
        </p:blipFill>
        <p:spPr bwMode="auto">
          <a:xfrm>
            <a:off x="5796141" y="1628800"/>
            <a:ext cx="1637815" cy="1631860"/>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cxnSp>
        <p:nvCxnSpPr>
          <p:cNvPr id="12" name="Straight Connector 11"/>
          <p:cNvCxnSpPr/>
          <p:nvPr/>
        </p:nvCxnSpPr>
        <p:spPr>
          <a:xfrm flipV="1">
            <a:off x="4685666" y="4031619"/>
            <a:ext cx="2434546" cy="595388"/>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67544" y="188640"/>
            <a:ext cx="8229600" cy="562074"/>
          </a:xfrm>
        </p:spPr>
        <p:txBody>
          <a:bodyPr>
            <a:noAutofit/>
          </a:bodyPr>
          <a:lstStyle/>
          <a:p>
            <a:r>
              <a:rPr lang="it-IT" sz="2800" dirty="0" smtClean="0"/>
              <a:t>Backward wave high-gradient accelerating structure for proton acceleration based on CLIC technology</a:t>
            </a:r>
            <a:endParaRPr lang="en-GB" sz="2800" dirty="0"/>
          </a:p>
        </p:txBody>
      </p:sp>
      <p:pic>
        <p:nvPicPr>
          <p:cNvPr id="15" name="Picture 14" descr="C:\TRAVELLING WAVE\Presentations\10 Cell_120.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9469" t="12415" r="15376" b="16257"/>
          <a:stretch/>
        </p:blipFill>
        <p:spPr bwMode="auto">
          <a:xfrm>
            <a:off x="611577" y="977445"/>
            <a:ext cx="3990241" cy="3158941"/>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grpSp>
        <p:nvGrpSpPr>
          <p:cNvPr id="13" name="Group 12"/>
          <p:cNvGrpSpPr/>
          <p:nvPr/>
        </p:nvGrpSpPr>
        <p:grpSpPr>
          <a:xfrm>
            <a:off x="455428" y="4149114"/>
            <a:ext cx="8460476" cy="2673407"/>
            <a:chOff x="-36512" y="3931401"/>
            <a:chExt cx="9180512" cy="2900930"/>
          </a:xfrm>
        </p:grpSpPr>
        <p:pic>
          <p:nvPicPr>
            <p:cNvPr id="16"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r="19991"/>
            <a:stretch/>
          </p:blipFill>
          <p:spPr bwMode="auto">
            <a:xfrm>
              <a:off x="-36512" y="3931401"/>
              <a:ext cx="3024336" cy="290093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r="19027"/>
            <a:stretch/>
          </p:blipFill>
          <p:spPr bwMode="auto">
            <a:xfrm>
              <a:off x="2987824" y="3931401"/>
              <a:ext cx="3060760" cy="290093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5"/>
            <p:cNvPicPr>
              <a:picLocks noChangeAspect="1" noChangeArrowheads="1"/>
            </p:cNvPicPr>
            <p:nvPr/>
          </p:nvPicPr>
          <p:blipFill rotWithShape="1">
            <a:blip r:embed="rId6">
              <a:extLst>
                <a:ext uri="{28A0092B-C50C-407E-A947-70E740481C1C}">
                  <a14:useLocalDpi xmlns:a14="http://schemas.microsoft.com/office/drawing/2010/main" val="0"/>
                </a:ext>
              </a:extLst>
            </a:blip>
            <a:srcRect r="18111"/>
            <a:stretch/>
          </p:blipFill>
          <p:spPr bwMode="auto">
            <a:xfrm>
              <a:off x="6048584" y="3931401"/>
              <a:ext cx="3095416" cy="290093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7172775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0" y="142852"/>
            <a:ext cx="9144000" cy="1142984"/>
          </a:xfrm>
        </p:spPr>
        <p:txBody>
          <a:bodyPr>
            <a:noAutofit/>
          </a:bodyPr>
          <a:lstStyle/>
          <a:p>
            <a:r>
              <a:rPr lang="en-US" altLang="ja-JP" sz="3600" b="1" dirty="0" smtClean="0"/>
              <a:t>CLIC test structures; fabrication and test</a:t>
            </a:r>
            <a:br>
              <a:rPr lang="en-US" altLang="ja-JP" sz="3600" b="1" dirty="0" smtClean="0"/>
            </a:br>
            <a:r>
              <a:rPr lang="en-US" altLang="ja-JP" sz="3600" b="1" dirty="0" smtClean="0"/>
              <a:t>T18 </a:t>
            </a:r>
            <a:r>
              <a:rPr lang="en-US" altLang="ja-JP" sz="3600" b="1" dirty="0" smtClean="0">
                <a:sym typeface="Wingdings" pitchFamily="2" charset="2"/>
              </a:rPr>
              <a:t></a:t>
            </a:r>
            <a:r>
              <a:rPr lang="en-US" altLang="ja-JP" sz="3600" b="1" dirty="0" smtClean="0"/>
              <a:t>TD18</a:t>
            </a:r>
            <a:r>
              <a:rPr lang="en-US" altLang="ja-JP" sz="3600" b="1" dirty="0" smtClean="0">
                <a:sym typeface="Wingdings" pitchFamily="2" charset="2"/>
              </a:rPr>
              <a:t>T24TD24TD24R05</a:t>
            </a:r>
            <a:endParaRPr lang="en-US" altLang="ja-JP" sz="2400" b="1" dirty="0" smtClean="0"/>
          </a:p>
        </p:txBody>
      </p:sp>
      <p:sp>
        <p:nvSpPr>
          <p:cNvPr id="7" name="フッター プレースホルダ 6"/>
          <p:cNvSpPr>
            <a:spLocks noGrp="1"/>
          </p:cNvSpPr>
          <p:nvPr>
            <p:ph type="ftr" sz="quarter" idx="11"/>
          </p:nvPr>
        </p:nvSpPr>
        <p:spPr/>
        <p:txBody>
          <a:bodyPr/>
          <a:lstStyle/>
          <a:p>
            <a:pPr>
              <a:defRPr/>
            </a:pPr>
            <a:r>
              <a:rPr lang="en-US" altLang="zh-CN" smtClean="0">
                <a:solidFill>
                  <a:prstClr val="black">
                    <a:tint val="75000"/>
                  </a:prstClr>
                </a:solidFill>
              </a:rPr>
              <a:t>CLIC2013, Nextef, KEK,  Higo</a:t>
            </a:r>
            <a:endParaRPr lang="ja-JP" altLang="en-US">
              <a:solidFill>
                <a:prstClr val="black">
                  <a:tint val="75000"/>
                </a:prstClr>
              </a:solidFill>
            </a:endParaRPr>
          </a:p>
        </p:txBody>
      </p:sp>
      <p:pic>
        <p:nvPicPr>
          <p:cNvPr id="14" name="Picture 8" descr="C:\Higo\2009\Reports_Papers_Conferences_Talks\加速器学会誌\090910 Submission\Fig08 right KEK structure.JPG"/>
          <p:cNvPicPr>
            <a:picLocks noChangeAspect="1" noChangeArrowheads="1"/>
          </p:cNvPicPr>
          <p:nvPr/>
        </p:nvPicPr>
        <p:blipFill>
          <a:blip r:embed="rId2" cstate="print"/>
          <a:srcRect/>
          <a:stretch>
            <a:fillRect/>
          </a:stretch>
        </p:blipFill>
        <p:spPr bwMode="auto">
          <a:xfrm>
            <a:off x="357158" y="1285860"/>
            <a:ext cx="3143272" cy="1734317"/>
          </a:xfrm>
          <a:prstGeom prst="rect">
            <a:avLst/>
          </a:prstGeom>
          <a:noFill/>
        </p:spPr>
      </p:pic>
      <p:sp>
        <p:nvSpPr>
          <p:cNvPr id="16" name="テキスト ボックス 15"/>
          <p:cNvSpPr txBox="1"/>
          <p:nvPr/>
        </p:nvSpPr>
        <p:spPr>
          <a:xfrm>
            <a:off x="714348" y="3000372"/>
            <a:ext cx="2160240" cy="461665"/>
          </a:xfrm>
          <a:prstGeom prst="rect">
            <a:avLst/>
          </a:prstGeom>
          <a:noFill/>
        </p:spPr>
        <p:txBody>
          <a:bodyPr wrap="square" rtlCol="0">
            <a:spAutoFit/>
          </a:bodyPr>
          <a:lstStyle/>
          <a:p>
            <a:pPr algn="ctr"/>
            <a:r>
              <a:rPr kumimoji="1" lang="en-US" altLang="ja-JP" sz="2400" b="1" dirty="0" smtClean="0">
                <a:solidFill>
                  <a:srgbClr val="FF0000"/>
                </a:solidFill>
              </a:rPr>
              <a:t>1. T18_Disk_#2</a:t>
            </a:r>
          </a:p>
        </p:txBody>
      </p:sp>
      <p:pic>
        <p:nvPicPr>
          <p:cNvPr id="18" name="Picture 2" descr="C:\Higo\2010\Reports_Papers_Conferences_Talks\100523_IPAC10_京都\Higo_THPEA012_KEK_Nextef\Poster\T24 recovery cell.jpg"/>
          <p:cNvPicPr>
            <a:picLocks noChangeAspect="1" noChangeArrowheads="1"/>
          </p:cNvPicPr>
          <p:nvPr/>
        </p:nvPicPr>
        <p:blipFill>
          <a:blip r:embed="rId3" cstate="print"/>
          <a:srcRect/>
          <a:stretch>
            <a:fillRect/>
          </a:stretch>
        </p:blipFill>
        <p:spPr bwMode="auto">
          <a:xfrm>
            <a:off x="3643306" y="1785926"/>
            <a:ext cx="1320083" cy="1285884"/>
          </a:xfrm>
          <a:prstGeom prst="rect">
            <a:avLst/>
          </a:prstGeom>
          <a:noFill/>
        </p:spPr>
      </p:pic>
      <p:pic>
        <p:nvPicPr>
          <p:cNvPr id="15" name="Picture 5" descr="C:\Higo\2010\Reports_Papers_Conferences_Talks\100523_IPAC10_京都\Higo_THPEA013_CERN_SLAC_KEK\TD18#2 before installation to Nextef IMG_0346.JPG"/>
          <p:cNvPicPr>
            <a:picLocks noChangeAspect="1" noChangeArrowheads="1"/>
          </p:cNvPicPr>
          <p:nvPr/>
        </p:nvPicPr>
        <p:blipFill>
          <a:blip r:embed="rId4" cstate="print"/>
          <a:srcRect/>
          <a:stretch>
            <a:fillRect/>
          </a:stretch>
        </p:blipFill>
        <p:spPr bwMode="auto">
          <a:xfrm>
            <a:off x="428596" y="3929066"/>
            <a:ext cx="3009714" cy="1723710"/>
          </a:xfrm>
          <a:prstGeom prst="rect">
            <a:avLst/>
          </a:prstGeom>
          <a:noFill/>
        </p:spPr>
      </p:pic>
      <p:sp>
        <p:nvSpPr>
          <p:cNvPr id="17" name="テキスト ボックス 16"/>
          <p:cNvSpPr txBox="1"/>
          <p:nvPr/>
        </p:nvSpPr>
        <p:spPr>
          <a:xfrm>
            <a:off x="611560" y="5715016"/>
            <a:ext cx="2335495" cy="461665"/>
          </a:xfrm>
          <a:prstGeom prst="rect">
            <a:avLst/>
          </a:prstGeom>
          <a:noFill/>
        </p:spPr>
        <p:txBody>
          <a:bodyPr wrap="square" rtlCol="0">
            <a:spAutoFit/>
          </a:bodyPr>
          <a:lstStyle/>
          <a:p>
            <a:pPr algn="ctr"/>
            <a:r>
              <a:rPr kumimoji="1" lang="en-US" altLang="ja-JP" sz="2400" b="1" dirty="0" smtClean="0">
                <a:solidFill>
                  <a:srgbClr val="FF0000"/>
                </a:solidFill>
              </a:rPr>
              <a:t>2. TD18_Disk_#2</a:t>
            </a:r>
          </a:p>
        </p:txBody>
      </p:sp>
      <p:pic>
        <p:nvPicPr>
          <p:cNvPr id="19" name="Picture 1" descr="C:\Higo\2010\Reports_Papers_Conferences_Talks\100523_IPAC10_京都\Higo_THPEA012_KEK_Nextef\Poster\CIMG1980_DiskDampCell-CupSide.jpg"/>
          <p:cNvPicPr>
            <a:picLocks noChangeAspect="1" noChangeArrowheads="1"/>
          </p:cNvPicPr>
          <p:nvPr/>
        </p:nvPicPr>
        <p:blipFill>
          <a:blip r:embed="rId5" cstate="print"/>
          <a:srcRect/>
          <a:stretch>
            <a:fillRect/>
          </a:stretch>
        </p:blipFill>
        <p:spPr bwMode="auto">
          <a:xfrm>
            <a:off x="3547998" y="4143380"/>
            <a:ext cx="1524068" cy="1142364"/>
          </a:xfrm>
          <a:prstGeom prst="rect">
            <a:avLst/>
          </a:prstGeom>
          <a:noFill/>
        </p:spPr>
      </p:pic>
      <p:sp>
        <p:nvSpPr>
          <p:cNvPr id="25" name="スライド番号プレースホルダ 24"/>
          <p:cNvSpPr>
            <a:spLocks noGrp="1"/>
          </p:cNvSpPr>
          <p:nvPr>
            <p:ph type="sldNum" sz="quarter" idx="12"/>
          </p:nvPr>
        </p:nvSpPr>
        <p:spPr/>
        <p:txBody>
          <a:bodyPr/>
          <a:lstStyle/>
          <a:p>
            <a:fld id="{93378B3F-E69C-419F-B03A-B8E1AA3B4FAC}" type="slidenum">
              <a:rPr lang="ja-JP" altLang="en-US" smtClean="0">
                <a:solidFill>
                  <a:prstClr val="black">
                    <a:tint val="75000"/>
                  </a:prstClr>
                </a:solidFill>
              </a:rPr>
              <a:pPr/>
              <a:t>5</a:t>
            </a:fld>
            <a:endParaRPr lang="ja-JP" altLang="en-US">
              <a:solidFill>
                <a:prstClr val="black">
                  <a:tint val="75000"/>
                </a:prstClr>
              </a:solidFill>
            </a:endParaRPr>
          </a:p>
        </p:txBody>
      </p:sp>
      <p:sp>
        <p:nvSpPr>
          <p:cNvPr id="26" name="日付プレースホルダ 25"/>
          <p:cNvSpPr>
            <a:spLocks noGrp="1"/>
          </p:cNvSpPr>
          <p:nvPr>
            <p:ph type="dt" sz="half" idx="10"/>
          </p:nvPr>
        </p:nvSpPr>
        <p:spPr/>
        <p:txBody>
          <a:bodyPr/>
          <a:lstStyle/>
          <a:p>
            <a:r>
              <a:rPr lang="en-US" altLang="ja-JP" smtClean="0">
                <a:solidFill>
                  <a:prstClr val="black">
                    <a:tint val="75000"/>
                  </a:prstClr>
                </a:solidFill>
              </a:rPr>
              <a:t>2013/1/29</a:t>
            </a:r>
            <a:endParaRPr lang="ja-JP" altLang="en-US">
              <a:solidFill>
                <a:prstClr val="black">
                  <a:tint val="75000"/>
                </a:prstClr>
              </a:solidFill>
            </a:endParaRPr>
          </a:p>
        </p:txBody>
      </p:sp>
      <p:grpSp>
        <p:nvGrpSpPr>
          <p:cNvPr id="29" name="グループ化 28"/>
          <p:cNvGrpSpPr/>
          <p:nvPr/>
        </p:nvGrpSpPr>
        <p:grpSpPr>
          <a:xfrm>
            <a:off x="5262510" y="1214422"/>
            <a:ext cx="3286148" cy="2403921"/>
            <a:chOff x="5357818" y="928670"/>
            <a:chExt cx="3286148" cy="2403921"/>
          </a:xfrm>
        </p:grpSpPr>
        <p:pic>
          <p:nvPicPr>
            <p:cNvPr id="4100" name="Picture 4" descr="C:\Users\higo\2010\Picture\101028-101102 T24_#2 Installation\T24 as of initial RF meas at KEK before installation.JPG"/>
            <p:cNvPicPr>
              <a:picLocks noChangeAspect="1" noChangeArrowheads="1"/>
            </p:cNvPicPr>
            <p:nvPr/>
          </p:nvPicPr>
          <p:blipFill>
            <a:blip r:embed="rId6"/>
            <a:srcRect/>
            <a:stretch>
              <a:fillRect/>
            </a:stretch>
          </p:blipFill>
          <p:spPr bwMode="auto">
            <a:xfrm>
              <a:off x="5357818" y="928670"/>
              <a:ext cx="3286148" cy="2403921"/>
            </a:xfrm>
            <a:prstGeom prst="rect">
              <a:avLst/>
            </a:prstGeom>
            <a:noFill/>
          </p:spPr>
        </p:pic>
        <p:sp>
          <p:nvSpPr>
            <p:cNvPr id="27" name="テキスト ボックス 26"/>
            <p:cNvSpPr txBox="1"/>
            <p:nvPr/>
          </p:nvSpPr>
          <p:spPr>
            <a:xfrm>
              <a:off x="5429256" y="2786058"/>
              <a:ext cx="2160240" cy="461665"/>
            </a:xfrm>
            <a:prstGeom prst="rect">
              <a:avLst/>
            </a:prstGeom>
            <a:noFill/>
          </p:spPr>
          <p:txBody>
            <a:bodyPr wrap="square" rtlCol="0">
              <a:spAutoFit/>
            </a:bodyPr>
            <a:lstStyle/>
            <a:p>
              <a:pPr algn="ctr"/>
              <a:r>
                <a:rPr kumimoji="1" lang="en-US" altLang="ja-JP" sz="2400" b="1" dirty="0" smtClean="0">
                  <a:solidFill>
                    <a:srgbClr val="FFFF00"/>
                  </a:solidFill>
                </a:rPr>
                <a:t>3. T24_Disk_#3</a:t>
              </a:r>
            </a:p>
          </p:txBody>
        </p:sp>
      </p:grpSp>
      <p:grpSp>
        <p:nvGrpSpPr>
          <p:cNvPr id="30" name="グループ化 29"/>
          <p:cNvGrpSpPr/>
          <p:nvPr/>
        </p:nvGrpSpPr>
        <p:grpSpPr>
          <a:xfrm>
            <a:off x="5072066" y="4000504"/>
            <a:ext cx="3820414" cy="2474071"/>
            <a:chOff x="5238812" y="3714752"/>
            <a:chExt cx="3820414" cy="2474071"/>
          </a:xfrm>
        </p:grpSpPr>
        <p:pic>
          <p:nvPicPr>
            <p:cNvPr id="4099" name="Picture 3" descr="C:\Users\higo\2011\Pictures\110716 TD24_S-para\TD24#4 Config as of reception reduced.jpg"/>
            <p:cNvPicPr>
              <a:picLocks noChangeAspect="1" noChangeArrowheads="1"/>
            </p:cNvPicPr>
            <p:nvPr/>
          </p:nvPicPr>
          <p:blipFill>
            <a:blip r:embed="rId7"/>
            <a:srcRect/>
            <a:stretch>
              <a:fillRect/>
            </a:stretch>
          </p:blipFill>
          <p:spPr bwMode="auto">
            <a:xfrm>
              <a:off x="5357818" y="3714752"/>
              <a:ext cx="3595688" cy="2092626"/>
            </a:xfrm>
            <a:prstGeom prst="rect">
              <a:avLst/>
            </a:prstGeom>
            <a:noFill/>
          </p:spPr>
        </p:pic>
        <p:sp>
          <p:nvSpPr>
            <p:cNvPr id="28" name="テキスト ボックス 27"/>
            <p:cNvSpPr txBox="1"/>
            <p:nvPr/>
          </p:nvSpPr>
          <p:spPr>
            <a:xfrm>
              <a:off x="5238812" y="5357826"/>
              <a:ext cx="3820414" cy="830997"/>
            </a:xfrm>
            <a:prstGeom prst="rect">
              <a:avLst/>
            </a:prstGeom>
            <a:noFill/>
          </p:spPr>
          <p:txBody>
            <a:bodyPr wrap="square" rtlCol="0">
              <a:spAutoFit/>
            </a:bodyPr>
            <a:lstStyle/>
            <a:p>
              <a:pPr algn="ctr"/>
              <a:r>
                <a:rPr kumimoji="1" lang="en-US" altLang="ja-JP" sz="2400" b="1" dirty="0" smtClean="0">
                  <a:solidFill>
                    <a:srgbClr val="FFFF00"/>
                  </a:solidFill>
                </a:rPr>
                <a:t>4. TD24_Disk_#4</a:t>
              </a:r>
            </a:p>
            <a:p>
              <a:pPr algn="ctr"/>
              <a:r>
                <a:rPr kumimoji="1" lang="en-US" altLang="ja-JP" sz="2400" b="1" dirty="0" smtClean="0">
                  <a:solidFill>
                    <a:srgbClr val="0000FF"/>
                  </a:solidFill>
                </a:rPr>
                <a:t>5. TD24R05 under test now</a:t>
              </a:r>
            </a:p>
          </p:txBody>
        </p:sp>
      </p:grpSp>
      <p:sp>
        <p:nvSpPr>
          <p:cNvPr id="31" name="テキスト ボックス 30"/>
          <p:cNvSpPr txBox="1"/>
          <p:nvPr/>
        </p:nvSpPr>
        <p:spPr>
          <a:xfrm>
            <a:off x="3214678" y="3000372"/>
            <a:ext cx="2160240" cy="369332"/>
          </a:xfrm>
          <a:prstGeom prst="rect">
            <a:avLst/>
          </a:prstGeom>
          <a:noFill/>
        </p:spPr>
        <p:txBody>
          <a:bodyPr wrap="square" rtlCol="0">
            <a:spAutoFit/>
          </a:bodyPr>
          <a:lstStyle/>
          <a:p>
            <a:pPr algn="ctr"/>
            <a:r>
              <a:rPr kumimoji="1" lang="en-US" altLang="ja-JP" dirty="0" err="1" smtClean="0">
                <a:solidFill>
                  <a:srgbClr val="FF0000"/>
                </a:solidFill>
              </a:rPr>
              <a:t>undamped</a:t>
            </a:r>
            <a:endParaRPr kumimoji="1" lang="en-US" altLang="ja-JP" dirty="0" smtClean="0">
              <a:solidFill>
                <a:srgbClr val="FF0000"/>
              </a:solidFill>
            </a:endParaRPr>
          </a:p>
        </p:txBody>
      </p:sp>
      <p:sp>
        <p:nvSpPr>
          <p:cNvPr id="32" name="テキスト ボックス 31"/>
          <p:cNvSpPr txBox="1"/>
          <p:nvPr/>
        </p:nvSpPr>
        <p:spPr>
          <a:xfrm>
            <a:off x="3286116" y="3786190"/>
            <a:ext cx="2160240" cy="369332"/>
          </a:xfrm>
          <a:prstGeom prst="rect">
            <a:avLst/>
          </a:prstGeom>
          <a:noFill/>
        </p:spPr>
        <p:txBody>
          <a:bodyPr wrap="square" rtlCol="0">
            <a:spAutoFit/>
          </a:bodyPr>
          <a:lstStyle/>
          <a:p>
            <a:pPr algn="ctr"/>
            <a:r>
              <a:rPr kumimoji="1" lang="en-US" altLang="ja-JP" dirty="0" smtClean="0">
                <a:solidFill>
                  <a:srgbClr val="FF0000"/>
                </a:solidFill>
              </a:rPr>
              <a:t>damped</a:t>
            </a:r>
          </a:p>
        </p:txBody>
      </p:sp>
    </p:spTree>
    <p:extLst>
      <p:ext uri="{BB962C8B-B14F-4D97-AF65-F5344CB8AC3E}">
        <p14:creationId xmlns:p14="http://schemas.microsoft.com/office/powerpoint/2010/main" val="1759055414"/>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4401"/>
          <a:stretch/>
        </p:blipFill>
        <p:spPr>
          <a:xfrm>
            <a:off x="881" y="594490"/>
            <a:ext cx="9144000" cy="6263510"/>
          </a:xfrm>
          <a:prstGeom prst="rect">
            <a:avLst/>
          </a:prstGeom>
        </p:spPr>
      </p:pic>
      <p:sp>
        <p:nvSpPr>
          <p:cNvPr id="2" name="Title 1"/>
          <p:cNvSpPr>
            <a:spLocks noGrp="1"/>
          </p:cNvSpPr>
          <p:nvPr>
            <p:ph type="title"/>
          </p:nvPr>
        </p:nvSpPr>
        <p:spPr>
          <a:xfrm>
            <a:off x="457200" y="274638"/>
            <a:ext cx="8229600" cy="418058"/>
          </a:xfrm>
        </p:spPr>
        <p:txBody>
          <a:bodyPr>
            <a:noAutofit/>
          </a:bodyPr>
          <a:lstStyle/>
          <a:p>
            <a:r>
              <a:rPr lang="fr-CH" sz="2800" b="1" dirty="0" err="1" smtClean="0"/>
              <a:t>Optimization</a:t>
            </a:r>
            <a:r>
              <a:rPr lang="fr-CH" sz="2800" b="1" dirty="0" smtClean="0"/>
              <a:t> plots - </a:t>
            </a:r>
            <a:r>
              <a:rPr lang="fr-CH" sz="2800" b="1" dirty="0" err="1" smtClean="0"/>
              <a:t>fields</a:t>
            </a:r>
            <a:endParaRPr lang="en-US" sz="2800" b="1" dirty="0"/>
          </a:p>
        </p:txBody>
      </p:sp>
      <p:sp>
        <p:nvSpPr>
          <p:cNvPr id="7" name="Rectangle 6"/>
          <p:cNvSpPr/>
          <p:nvPr/>
        </p:nvSpPr>
        <p:spPr>
          <a:xfrm>
            <a:off x="3347866" y="836746"/>
            <a:ext cx="5796136" cy="2889533"/>
          </a:xfrm>
          <a:prstGeom prst="rect">
            <a:avLst/>
          </a:prstGeom>
          <a:solidFill>
            <a:schemeClr val="tx2">
              <a:lumMod val="20000"/>
              <a:lumOff val="80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11072" y="836711"/>
            <a:ext cx="3358936" cy="6021288"/>
          </a:xfrm>
          <a:prstGeom prst="rect">
            <a:avLst/>
          </a:prstGeom>
          <a:solidFill>
            <a:schemeClr val="tx2">
              <a:lumMod val="20000"/>
              <a:lumOff val="80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 name="Group 8"/>
          <p:cNvGrpSpPr/>
          <p:nvPr/>
        </p:nvGrpSpPr>
        <p:grpSpPr>
          <a:xfrm>
            <a:off x="-36512" y="823660"/>
            <a:ext cx="9180512" cy="2900930"/>
            <a:chOff x="-36512" y="3931401"/>
            <a:chExt cx="9180512" cy="2900930"/>
          </a:xfrm>
        </p:grpSpPr>
        <p:pic>
          <p:nvPicPr>
            <p:cNvPr id="10"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19991"/>
            <a:stretch/>
          </p:blipFill>
          <p:spPr bwMode="auto">
            <a:xfrm>
              <a:off x="-36512" y="3931401"/>
              <a:ext cx="3024336" cy="290093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r="19027"/>
            <a:stretch/>
          </p:blipFill>
          <p:spPr bwMode="auto">
            <a:xfrm>
              <a:off x="2987824" y="3931401"/>
              <a:ext cx="3060760" cy="290093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5"/>
            <p:cNvPicPr>
              <a:picLocks noChangeAspect="1" noChangeArrowheads="1"/>
            </p:cNvPicPr>
            <p:nvPr/>
          </p:nvPicPr>
          <p:blipFill rotWithShape="1">
            <a:blip r:embed="rId5">
              <a:extLst>
                <a:ext uri="{28A0092B-C50C-407E-A947-70E740481C1C}">
                  <a14:useLocalDpi xmlns:a14="http://schemas.microsoft.com/office/drawing/2010/main" val="0"/>
                </a:ext>
              </a:extLst>
            </a:blip>
            <a:srcRect r="18111"/>
            <a:stretch/>
          </p:blipFill>
          <p:spPr bwMode="auto">
            <a:xfrm>
              <a:off x="6048584" y="3931401"/>
              <a:ext cx="3095416" cy="290093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4" name="Straight Arrow Connector 3"/>
          <p:cNvCxnSpPr/>
          <p:nvPr/>
        </p:nvCxnSpPr>
        <p:spPr>
          <a:xfrm>
            <a:off x="1187630" y="1340768"/>
            <a:ext cx="3960440" cy="468052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5220072" y="2708920"/>
            <a:ext cx="144016" cy="2088232"/>
          </a:xfrm>
          <a:prstGeom prst="straightConnector1">
            <a:avLst/>
          </a:prstGeom>
          <a:ln w="28575">
            <a:prstDash val="dash"/>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7236302" y="1340768"/>
            <a:ext cx="504056" cy="424847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7812360" y="2636912"/>
            <a:ext cx="576064" cy="3168352"/>
          </a:xfrm>
          <a:prstGeom prst="straightConnector1">
            <a:avLst/>
          </a:prstGeom>
          <a:ln w="28575">
            <a:prstDash val="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682994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23739" y="2420888"/>
            <a:ext cx="4944559" cy="523220"/>
          </a:xfrm>
          <a:prstGeom prst="rect">
            <a:avLst/>
          </a:prstGeom>
          <a:noFill/>
        </p:spPr>
        <p:txBody>
          <a:bodyPr wrap="none" rtlCol="0">
            <a:spAutoFit/>
          </a:bodyPr>
          <a:lstStyle/>
          <a:p>
            <a:r>
              <a:rPr lang="en-GB" sz="2800" dirty="0" smtClean="0"/>
              <a:t>Physical processes of breakdown</a:t>
            </a:r>
            <a:endParaRPr lang="en-GB" sz="2800" dirty="0"/>
          </a:p>
        </p:txBody>
      </p:sp>
    </p:spTree>
    <p:extLst>
      <p:ext uri="{BB962C8B-B14F-4D97-AF65-F5344CB8AC3E}">
        <p14:creationId xmlns:p14="http://schemas.microsoft.com/office/powerpoint/2010/main" val="119727397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0"/>
            <a:ext cx="8229600" cy="1143000"/>
          </a:xfrm>
        </p:spPr>
        <p:txBody>
          <a:bodyPr>
            <a:normAutofit fontScale="90000"/>
          </a:bodyPr>
          <a:lstStyle/>
          <a:p>
            <a:r>
              <a:rPr kumimoji="1" lang="en-US" altLang="ja-JP" dirty="0" smtClean="0"/>
              <a:t>Releva</a:t>
            </a:r>
            <a:r>
              <a:rPr lang="en-US" altLang="ja-JP" dirty="0" smtClean="0"/>
              <a:t>n</a:t>
            </a:r>
            <a:r>
              <a:rPr kumimoji="1" lang="en-US" altLang="ja-JP" dirty="0" smtClean="0"/>
              <a:t>t data points of BDR </a:t>
            </a:r>
            <a:r>
              <a:rPr kumimoji="1" lang="en-US" altLang="ja-JP" dirty="0" err="1" smtClean="0"/>
              <a:t>vs</a:t>
            </a:r>
            <a:r>
              <a:rPr kumimoji="1" lang="en-US" altLang="ja-JP" dirty="0" smtClean="0"/>
              <a:t> </a:t>
            </a:r>
            <a:r>
              <a:rPr kumimoji="1" lang="en-US" altLang="ja-JP" dirty="0" err="1" smtClean="0"/>
              <a:t>Eacc</a:t>
            </a:r>
            <a:endParaRPr kumimoji="1" lang="ja-JP" altLang="en-US" dirty="0"/>
          </a:p>
        </p:txBody>
      </p:sp>
      <p:sp>
        <p:nvSpPr>
          <p:cNvPr id="3" name="日付プレースホルダ 2"/>
          <p:cNvSpPr>
            <a:spLocks noGrp="1"/>
          </p:cNvSpPr>
          <p:nvPr>
            <p:ph type="dt" sz="half" idx="10"/>
          </p:nvPr>
        </p:nvSpPr>
        <p:spPr/>
        <p:txBody>
          <a:bodyPr/>
          <a:lstStyle/>
          <a:p>
            <a:r>
              <a:rPr lang="en-US" altLang="ja-JP" smtClean="0">
                <a:solidFill>
                  <a:prstClr val="black">
                    <a:tint val="75000"/>
                  </a:prstClr>
                </a:solidFill>
              </a:rPr>
              <a:t>2010/10/20</a:t>
            </a:r>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r>
              <a:rPr lang="fr-FR" altLang="ja-JP" smtClean="0">
                <a:solidFill>
                  <a:prstClr val="black">
                    <a:tint val="75000"/>
                  </a:prstClr>
                </a:solidFill>
              </a:rPr>
              <a:t>Report from Nextef</a:t>
            </a:r>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78706CF4-DF7C-4117-9349-39C189A3910A}" type="slidenum">
              <a:rPr lang="ja-JP" altLang="en-US" smtClean="0">
                <a:solidFill>
                  <a:prstClr val="black">
                    <a:tint val="75000"/>
                  </a:prstClr>
                </a:solidFill>
              </a:rPr>
              <a:pPr/>
              <a:t>52</a:t>
            </a:fld>
            <a:endParaRPr lang="ja-JP" altLang="en-US">
              <a:solidFill>
                <a:prstClr val="black">
                  <a:tint val="75000"/>
                </a:prstClr>
              </a:solidFill>
            </a:endParaRPr>
          </a:p>
        </p:txBody>
      </p:sp>
      <p:pic>
        <p:nvPicPr>
          <p:cNvPr id="2050" name="Picture 2" descr="C:\Higo\2010\Reports_Papers_Conferences_Talks\101011-15 IWLC10 CERN\Higo presentation\101017 BDR vs Eacc aselected points.PNG"/>
          <p:cNvPicPr>
            <a:picLocks noChangeAspect="1" noChangeArrowheads="1"/>
          </p:cNvPicPr>
          <p:nvPr/>
        </p:nvPicPr>
        <p:blipFill>
          <a:blip r:embed="rId3" cstate="print"/>
          <a:srcRect/>
          <a:stretch>
            <a:fillRect/>
          </a:stretch>
        </p:blipFill>
        <p:spPr bwMode="auto">
          <a:xfrm>
            <a:off x="1835701" y="980728"/>
            <a:ext cx="5078986" cy="4429472"/>
          </a:xfrm>
          <a:prstGeom prst="rect">
            <a:avLst/>
          </a:prstGeom>
          <a:noFill/>
        </p:spPr>
      </p:pic>
      <p:sp>
        <p:nvSpPr>
          <p:cNvPr id="7" name="テキスト ボックス 6"/>
          <p:cNvSpPr txBox="1"/>
          <p:nvPr/>
        </p:nvSpPr>
        <p:spPr>
          <a:xfrm>
            <a:off x="755582" y="5661368"/>
            <a:ext cx="7848872" cy="461665"/>
          </a:xfrm>
          <a:prstGeom prst="rect">
            <a:avLst/>
          </a:prstGeom>
          <a:noFill/>
          <a:ln w="38100">
            <a:solidFill>
              <a:srgbClr val="FF0000"/>
            </a:solidFill>
          </a:ln>
        </p:spPr>
        <p:txBody>
          <a:bodyPr wrap="square" rtlCol="0">
            <a:spAutoFit/>
          </a:bodyPr>
          <a:lstStyle/>
          <a:p>
            <a:pPr algn="ctr"/>
            <a:r>
              <a:rPr kumimoji="1" lang="en-US" altLang="ja-JP" sz="2400" dirty="0" smtClean="0">
                <a:solidFill>
                  <a:srgbClr val="0070C0"/>
                </a:solidFill>
              </a:rPr>
              <a:t>Steep rise as </a:t>
            </a:r>
            <a:r>
              <a:rPr kumimoji="1" lang="en-US" altLang="ja-JP" sz="2400" dirty="0" err="1" smtClean="0">
                <a:solidFill>
                  <a:srgbClr val="0070C0"/>
                </a:solidFill>
              </a:rPr>
              <a:t>Eacc</a:t>
            </a:r>
            <a:r>
              <a:rPr kumimoji="1" lang="en-US" altLang="ja-JP" sz="2400" dirty="0" smtClean="0">
                <a:solidFill>
                  <a:srgbClr val="0070C0"/>
                </a:solidFill>
              </a:rPr>
              <a:t>, 10 times per 10 MV/m, less steep than T18</a:t>
            </a:r>
            <a:endParaRPr kumimoji="1" lang="ja-JP" altLang="en-US" sz="2400" dirty="0">
              <a:solidFill>
                <a:srgbClr val="0070C0"/>
              </a:solidFill>
            </a:endParaRPr>
          </a:p>
        </p:txBody>
      </p:sp>
      <p:sp>
        <p:nvSpPr>
          <p:cNvPr id="8" name="TextBox 7"/>
          <p:cNvSpPr txBox="1"/>
          <p:nvPr/>
        </p:nvSpPr>
        <p:spPr>
          <a:xfrm>
            <a:off x="323532" y="4797272"/>
            <a:ext cx="835485" cy="461665"/>
          </a:xfrm>
          <a:prstGeom prst="rect">
            <a:avLst/>
          </a:prstGeom>
          <a:noFill/>
        </p:spPr>
        <p:txBody>
          <a:bodyPr wrap="none" rtlCol="0">
            <a:spAutoFit/>
          </a:bodyPr>
          <a:lstStyle/>
          <a:p>
            <a:r>
              <a:rPr lang="en-US" sz="2400" dirty="0" smtClean="0">
                <a:solidFill>
                  <a:prstClr val="black"/>
                </a:solidFill>
              </a:rPr>
              <a:t>TD18</a:t>
            </a:r>
            <a:endParaRPr lang="en-US" sz="2400" dirty="0">
              <a:solidFill>
                <a:prstClr val="black"/>
              </a:solidFill>
            </a:endParaRPr>
          </a:p>
        </p:txBody>
      </p:sp>
      <p:sp>
        <p:nvSpPr>
          <p:cNvPr id="9" name="TextBox 8"/>
          <p:cNvSpPr txBox="1"/>
          <p:nvPr/>
        </p:nvSpPr>
        <p:spPr>
          <a:xfrm>
            <a:off x="6372202" y="6309320"/>
            <a:ext cx="1270091" cy="369332"/>
          </a:xfrm>
          <a:prstGeom prst="rect">
            <a:avLst/>
          </a:prstGeom>
          <a:noFill/>
        </p:spPr>
        <p:txBody>
          <a:bodyPr wrap="none" rtlCol="0">
            <a:spAutoFit/>
          </a:bodyPr>
          <a:lstStyle/>
          <a:p>
            <a:r>
              <a:rPr lang="en-US" dirty="0" smtClean="0">
                <a:solidFill>
                  <a:prstClr val="black"/>
                </a:solidFill>
              </a:rPr>
              <a:t>T. Higo, KEK</a:t>
            </a:r>
            <a:endParaRPr lang="en-US" dirty="0">
              <a:solidFill>
                <a:prstClr val="black"/>
              </a:solidFill>
            </a:endParaRPr>
          </a:p>
        </p:txBody>
      </p:sp>
    </p:spTree>
    <p:extLst>
      <p:ext uri="{BB962C8B-B14F-4D97-AF65-F5344CB8AC3E}">
        <p14:creationId xmlns:p14="http://schemas.microsoft.com/office/powerpoint/2010/main" val="376837130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34" y="116632"/>
            <a:ext cx="8496944" cy="1224136"/>
          </a:xfrm>
        </p:spPr>
        <p:txBody>
          <a:bodyPr>
            <a:normAutofit/>
          </a:bodyPr>
          <a:lstStyle/>
          <a:p>
            <a:r>
              <a:rPr kumimoji="1" lang="en-US" altLang="ja-JP" sz="3200" dirty="0" smtClean="0"/>
              <a:t>TD18_#2   BDR versus width</a:t>
            </a:r>
            <a:br>
              <a:rPr kumimoji="1" lang="en-US" altLang="ja-JP" sz="3200" dirty="0" smtClean="0"/>
            </a:br>
            <a:r>
              <a:rPr lang="en-US" altLang="ja-JP" sz="2400" dirty="0" smtClean="0"/>
              <a:t>at 100MV/m around 2800hr and at 90MV/m around 3500hr</a:t>
            </a:r>
            <a:endParaRPr kumimoji="1" lang="ja-JP" altLang="en-US" sz="3200" dirty="0"/>
          </a:p>
        </p:txBody>
      </p:sp>
      <p:sp>
        <p:nvSpPr>
          <p:cNvPr id="3" name="日付プレースホルダ 2"/>
          <p:cNvSpPr>
            <a:spLocks noGrp="1"/>
          </p:cNvSpPr>
          <p:nvPr>
            <p:ph type="dt" sz="half" idx="10"/>
          </p:nvPr>
        </p:nvSpPr>
        <p:spPr/>
        <p:txBody>
          <a:bodyPr/>
          <a:lstStyle/>
          <a:p>
            <a:r>
              <a:rPr lang="en-US" altLang="ja-JP" smtClean="0">
                <a:solidFill>
                  <a:prstClr val="black">
                    <a:tint val="75000"/>
                  </a:prstClr>
                </a:solidFill>
              </a:rPr>
              <a:t>2010/10/20</a:t>
            </a:r>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r>
              <a:rPr lang="fr-FR" altLang="ja-JP" smtClean="0">
                <a:solidFill>
                  <a:prstClr val="black">
                    <a:tint val="75000"/>
                  </a:prstClr>
                </a:solidFill>
              </a:rPr>
              <a:t>Report from Nextef</a:t>
            </a:r>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78706CF4-DF7C-4117-9349-39C189A3910A}" type="slidenum">
              <a:rPr lang="ja-JP" altLang="en-US" smtClean="0">
                <a:solidFill>
                  <a:prstClr val="black">
                    <a:tint val="75000"/>
                  </a:prstClr>
                </a:solidFill>
              </a:rPr>
              <a:pPr/>
              <a:t>53</a:t>
            </a:fld>
            <a:endParaRPr lang="ja-JP" altLang="en-US">
              <a:solidFill>
                <a:prstClr val="black">
                  <a:tint val="75000"/>
                </a:prstClr>
              </a:solidFill>
            </a:endParaRPr>
          </a:p>
        </p:txBody>
      </p:sp>
      <p:pic>
        <p:nvPicPr>
          <p:cNvPr id="1027" name="Picture 3" descr="C:\Higo\2010\X-band\Nextef\TD18_#2\101016 Summary (14)\101017 BDR vs Width 100 at 2800hr and 90 at 3500hr.png"/>
          <p:cNvPicPr>
            <a:picLocks noChangeAspect="1" noChangeArrowheads="1"/>
          </p:cNvPicPr>
          <p:nvPr/>
        </p:nvPicPr>
        <p:blipFill>
          <a:blip r:embed="rId3" cstate="print"/>
          <a:srcRect/>
          <a:stretch>
            <a:fillRect/>
          </a:stretch>
        </p:blipFill>
        <p:spPr bwMode="auto">
          <a:xfrm>
            <a:off x="1835700" y="1124744"/>
            <a:ext cx="5286756" cy="4320480"/>
          </a:xfrm>
          <a:prstGeom prst="rect">
            <a:avLst/>
          </a:prstGeom>
          <a:noFill/>
        </p:spPr>
      </p:pic>
      <p:sp>
        <p:nvSpPr>
          <p:cNvPr id="7" name="テキスト ボックス 6"/>
          <p:cNvSpPr txBox="1"/>
          <p:nvPr/>
        </p:nvSpPr>
        <p:spPr>
          <a:xfrm>
            <a:off x="755582" y="5661368"/>
            <a:ext cx="7848872" cy="461665"/>
          </a:xfrm>
          <a:prstGeom prst="rect">
            <a:avLst/>
          </a:prstGeom>
          <a:noFill/>
          <a:ln w="38100">
            <a:solidFill>
              <a:srgbClr val="FF0000"/>
            </a:solidFill>
          </a:ln>
        </p:spPr>
        <p:txBody>
          <a:bodyPr wrap="square" rtlCol="0">
            <a:spAutoFit/>
          </a:bodyPr>
          <a:lstStyle/>
          <a:p>
            <a:pPr algn="ctr"/>
            <a:r>
              <a:rPr kumimoji="1" lang="en-US" altLang="ja-JP" sz="2400" dirty="0" smtClean="0">
                <a:solidFill>
                  <a:srgbClr val="0070C0"/>
                </a:solidFill>
              </a:rPr>
              <a:t>Similar dependence at 90 and 100 if take usual single pulse?</a:t>
            </a:r>
            <a:endParaRPr kumimoji="1" lang="ja-JP" altLang="en-US" sz="2400" dirty="0">
              <a:solidFill>
                <a:srgbClr val="0070C0"/>
              </a:solidFill>
            </a:endParaRPr>
          </a:p>
        </p:txBody>
      </p:sp>
      <p:sp>
        <p:nvSpPr>
          <p:cNvPr id="8" name="TextBox 7"/>
          <p:cNvSpPr txBox="1"/>
          <p:nvPr/>
        </p:nvSpPr>
        <p:spPr>
          <a:xfrm>
            <a:off x="323532" y="4797272"/>
            <a:ext cx="835485" cy="461665"/>
          </a:xfrm>
          <a:prstGeom prst="rect">
            <a:avLst/>
          </a:prstGeom>
          <a:noFill/>
        </p:spPr>
        <p:txBody>
          <a:bodyPr wrap="none" rtlCol="0">
            <a:spAutoFit/>
          </a:bodyPr>
          <a:lstStyle/>
          <a:p>
            <a:r>
              <a:rPr lang="en-US" sz="2400" dirty="0" smtClean="0">
                <a:solidFill>
                  <a:prstClr val="black"/>
                </a:solidFill>
              </a:rPr>
              <a:t>TD18</a:t>
            </a:r>
            <a:endParaRPr lang="en-US" sz="2400" dirty="0">
              <a:solidFill>
                <a:prstClr val="black"/>
              </a:solidFill>
            </a:endParaRPr>
          </a:p>
        </p:txBody>
      </p:sp>
      <p:sp>
        <p:nvSpPr>
          <p:cNvPr id="9" name="TextBox 8"/>
          <p:cNvSpPr txBox="1"/>
          <p:nvPr/>
        </p:nvSpPr>
        <p:spPr>
          <a:xfrm>
            <a:off x="6372202" y="6309320"/>
            <a:ext cx="1270091" cy="369332"/>
          </a:xfrm>
          <a:prstGeom prst="rect">
            <a:avLst/>
          </a:prstGeom>
          <a:noFill/>
        </p:spPr>
        <p:txBody>
          <a:bodyPr wrap="none" rtlCol="0">
            <a:spAutoFit/>
          </a:bodyPr>
          <a:lstStyle/>
          <a:p>
            <a:r>
              <a:rPr lang="en-US" dirty="0" smtClean="0">
                <a:solidFill>
                  <a:prstClr val="black"/>
                </a:solidFill>
              </a:rPr>
              <a:t>T. Higo, KEK</a:t>
            </a:r>
            <a:endParaRPr lang="en-US" dirty="0">
              <a:solidFill>
                <a:prstClr val="black"/>
              </a:solidFill>
            </a:endParaRPr>
          </a:p>
        </p:txBody>
      </p:sp>
    </p:spTree>
    <p:extLst>
      <p:ext uri="{BB962C8B-B14F-4D97-AF65-F5344CB8AC3E}">
        <p14:creationId xmlns:p14="http://schemas.microsoft.com/office/powerpoint/2010/main" val="214449762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86EBB8CE-D05F-4915-A949-695AA0E0312F}" type="slidenum">
              <a:rPr lang="en-US" smtClean="0"/>
              <a:pPr>
                <a:defRPr/>
              </a:pPr>
              <a:t>54</a:t>
            </a:fld>
            <a:endParaRPr lang="en-US"/>
          </a:p>
        </p:txBody>
      </p:sp>
      <p:sp>
        <p:nvSpPr>
          <p:cNvPr id="11" name="Rectangle 2"/>
          <p:cNvSpPr>
            <a:spLocks noChangeArrowheads="1"/>
          </p:cNvSpPr>
          <p:nvPr/>
        </p:nvSpPr>
        <p:spPr bwMode="auto">
          <a:xfrm>
            <a:off x="733425" y="85014"/>
            <a:ext cx="7215901" cy="421980"/>
          </a:xfrm>
          <a:prstGeom prst="rect">
            <a:avLst/>
          </a:prstGeom>
          <a:noFill/>
          <a:ln w="9525">
            <a:noFill/>
            <a:round/>
            <a:headEnd/>
            <a:tailEnd/>
          </a:ln>
        </p:spPr>
        <p:txBody>
          <a:bodyPr lIns="90000" tIns="46800" rIns="90000" bIns="46800" anchor="ctr"/>
          <a:lstStyle/>
          <a:p>
            <a:pPr algn="ctr" defTabSz="457200" fontAlgn="base">
              <a:lnSpc>
                <a:spcPct val="124000"/>
              </a:lnSpc>
              <a:spcBef>
                <a:spcPct val="0"/>
              </a:spcBef>
              <a:spcAft>
                <a:spcPct val="0"/>
              </a:spcAft>
              <a:buClr>
                <a:srgbClr val="000000"/>
              </a:buClr>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2200" b="1" dirty="0" smtClean="0">
                <a:solidFill>
                  <a:srgbClr val="000000"/>
                </a:solidFill>
                <a:latin typeface="Calibri" pitchFamily="34" charset="0"/>
                <a:cs typeface="Calibri" pitchFamily="34" charset="0"/>
              </a:rPr>
              <a:t>Diffusion bonding of structure under H</a:t>
            </a:r>
            <a:r>
              <a:rPr lang="en-GB" sz="2200" b="1" baseline="-25000" dirty="0" smtClean="0">
                <a:solidFill>
                  <a:srgbClr val="000000"/>
                </a:solidFill>
                <a:latin typeface="Calibri" pitchFamily="34" charset="0"/>
                <a:cs typeface="Calibri" pitchFamily="34" charset="0"/>
              </a:rPr>
              <a:t>2</a:t>
            </a:r>
            <a:r>
              <a:rPr lang="en-GB" sz="2200" b="1" dirty="0" smtClean="0">
                <a:solidFill>
                  <a:srgbClr val="000000"/>
                </a:solidFill>
                <a:latin typeface="Calibri" pitchFamily="34" charset="0"/>
                <a:cs typeface="Calibri" pitchFamily="34" charset="0"/>
              </a:rPr>
              <a:t> at 1 bar</a:t>
            </a:r>
            <a:endParaRPr lang="en-GB" sz="2200" b="1" dirty="0">
              <a:solidFill>
                <a:srgbClr val="000000"/>
              </a:solidFill>
              <a:latin typeface="Calibri" pitchFamily="34" charset="0"/>
              <a:cs typeface="Calibri" pitchFamily="34" charset="0"/>
            </a:endParaRPr>
          </a:p>
        </p:txBody>
      </p:sp>
      <p:sp>
        <p:nvSpPr>
          <p:cNvPr id="13" name="ZoneTexte 12"/>
          <p:cNvSpPr txBox="1">
            <a:spLocks noChangeArrowheads="1"/>
          </p:cNvSpPr>
          <p:nvPr/>
        </p:nvSpPr>
        <p:spPr bwMode="auto">
          <a:xfrm>
            <a:off x="197379" y="596879"/>
            <a:ext cx="8837441" cy="1077218"/>
          </a:xfrm>
          <a:prstGeom prst="rect">
            <a:avLst/>
          </a:prstGeom>
          <a:noFill/>
          <a:ln w="9525">
            <a:noFill/>
            <a:miter lim="800000"/>
            <a:headEnd/>
            <a:tailEnd/>
          </a:ln>
        </p:spPr>
        <p:txBody>
          <a:bodyPr wrap="square">
            <a:spAutoFit/>
          </a:bodyPr>
          <a:lstStyle/>
          <a:p>
            <a:pPr marL="285750" lvl="2" indent="-285750" fontAlgn="base">
              <a:spcBef>
                <a:spcPct val="0"/>
              </a:spcBef>
              <a:spcAft>
                <a:spcPct val="0"/>
              </a:spcAft>
              <a:buFont typeface="Wingdings" pitchFamily="2" charset="2"/>
              <a:buChar char="§"/>
            </a:pPr>
            <a:r>
              <a:rPr lang="en-US" altLang="ja-JP" sz="1600" dirty="0" smtClean="0">
                <a:solidFill>
                  <a:srgbClr val="C00000"/>
                </a:solidFill>
                <a:latin typeface="Calibri" pitchFamily="34" charset="0"/>
                <a:ea typeface="ＭＳ Ｐゴシック" pitchFamily="16" charset="-128"/>
                <a:cs typeface="Calibri" pitchFamily="34" charset="0"/>
              </a:rPr>
              <a:t>Also done at TED with degreasing </a:t>
            </a:r>
            <a:r>
              <a:rPr lang="en-US" altLang="ja-JP" sz="1600" dirty="0">
                <a:solidFill>
                  <a:srgbClr val="C00000"/>
                </a:solidFill>
                <a:latin typeface="Calibri" pitchFamily="34" charset="0"/>
                <a:ea typeface="ＭＳ Ｐゴシック" pitchFamily="16" charset="-128"/>
                <a:cs typeface="Calibri" pitchFamily="34" charset="0"/>
              </a:rPr>
              <a:t>and etching at CERN before </a:t>
            </a:r>
            <a:r>
              <a:rPr lang="en-US" altLang="ja-JP" sz="1600" dirty="0" smtClean="0">
                <a:solidFill>
                  <a:srgbClr val="C00000"/>
                </a:solidFill>
                <a:latin typeface="Calibri" pitchFamily="34" charset="0"/>
                <a:ea typeface="ＭＳ Ｐゴシック" pitchFamily="16" charset="-128"/>
                <a:cs typeface="Calibri" pitchFamily="34" charset="0"/>
              </a:rPr>
              <a:t>bonding</a:t>
            </a:r>
            <a:endParaRPr lang="en-US" altLang="ja-JP" sz="1600" dirty="0">
              <a:solidFill>
                <a:srgbClr val="C00000"/>
              </a:solidFill>
              <a:latin typeface="Calibri" pitchFamily="34" charset="0"/>
              <a:ea typeface="ＭＳ Ｐゴシック" pitchFamily="16" charset="-128"/>
              <a:cs typeface="Calibri" pitchFamily="34" charset="0"/>
            </a:endParaRPr>
          </a:p>
          <a:p>
            <a:pPr marL="285750" lvl="2" indent="-285750" fontAlgn="base">
              <a:spcBef>
                <a:spcPct val="0"/>
              </a:spcBef>
              <a:spcAft>
                <a:spcPct val="0"/>
              </a:spcAft>
              <a:buFont typeface="Wingdings" pitchFamily="2" charset="2"/>
              <a:buChar char="§"/>
            </a:pPr>
            <a:r>
              <a:rPr lang="en-US" altLang="ja-JP" sz="1600" dirty="0" smtClean="0">
                <a:solidFill>
                  <a:srgbClr val="C00000"/>
                </a:solidFill>
                <a:latin typeface="Calibri" pitchFamily="34" charset="0"/>
                <a:ea typeface="ＭＳ Ｐゴシック" pitchFamily="16" charset="-128"/>
                <a:cs typeface="Calibri" pitchFamily="34" charset="0"/>
              </a:rPr>
              <a:t>Applied weight: 33.7 kg equivalent to ~ 0.08 – 0.12 </a:t>
            </a:r>
            <a:r>
              <a:rPr lang="en-US" altLang="ja-JP" sz="1600" dirty="0" err="1" smtClean="0">
                <a:solidFill>
                  <a:srgbClr val="C00000"/>
                </a:solidFill>
                <a:latin typeface="Calibri" pitchFamily="34" charset="0"/>
                <a:ea typeface="ＭＳ Ｐゴシック" pitchFamily="16" charset="-128"/>
                <a:cs typeface="Calibri" pitchFamily="34" charset="0"/>
              </a:rPr>
              <a:t>MPa</a:t>
            </a:r>
            <a:r>
              <a:rPr lang="en-US" altLang="ja-JP" sz="1600" dirty="0">
                <a:solidFill>
                  <a:srgbClr val="C00000"/>
                </a:solidFill>
                <a:latin typeface="Calibri" pitchFamily="34" charset="0"/>
                <a:ea typeface="ＭＳ Ｐゴシック" pitchFamily="16" charset="-128"/>
                <a:cs typeface="Calibri" pitchFamily="34" charset="0"/>
              </a:rPr>
              <a:t>;</a:t>
            </a:r>
            <a:r>
              <a:rPr lang="en-US" altLang="ja-JP" sz="1600" dirty="0" smtClean="0">
                <a:solidFill>
                  <a:srgbClr val="C00000"/>
                </a:solidFill>
                <a:latin typeface="Calibri" pitchFamily="34" charset="0"/>
                <a:ea typeface="ＭＳ Ｐゴシック" pitchFamily="16" charset="-128"/>
                <a:cs typeface="Calibri" pitchFamily="34" charset="0"/>
              </a:rPr>
              <a:t> </a:t>
            </a:r>
          </a:p>
          <a:p>
            <a:pPr marL="285750" lvl="2" indent="-285750" fontAlgn="base">
              <a:spcBef>
                <a:spcPct val="0"/>
              </a:spcBef>
              <a:spcAft>
                <a:spcPct val="0"/>
              </a:spcAft>
              <a:buFont typeface="Wingdings" pitchFamily="2" charset="2"/>
              <a:buChar char="§"/>
            </a:pPr>
            <a:r>
              <a:rPr lang="en-US" altLang="ja-JP" sz="1600" dirty="0" smtClean="0">
                <a:solidFill>
                  <a:srgbClr val="C00000"/>
                </a:solidFill>
                <a:latin typeface="Calibri" pitchFamily="34" charset="0"/>
                <a:ea typeface="ＭＳ Ｐゴシック" pitchFamily="16" charset="-128"/>
                <a:cs typeface="Calibri" pitchFamily="34" charset="0"/>
              </a:rPr>
              <a:t>Same thermal cycle as couplers but with flat top at 1010°C</a:t>
            </a:r>
          </a:p>
          <a:p>
            <a:pPr marL="285750" lvl="2" indent="-285750" fontAlgn="base">
              <a:spcBef>
                <a:spcPct val="0"/>
              </a:spcBef>
              <a:spcAft>
                <a:spcPct val="0"/>
              </a:spcAft>
              <a:buFont typeface="Wingdings" pitchFamily="2" charset="2"/>
              <a:buChar char="§"/>
            </a:pPr>
            <a:r>
              <a:rPr lang="en-US" altLang="ja-JP" sz="1600" dirty="0" smtClean="0">
                <a:solidFill>
                  <a:srgbClr val="C00000"/>
                </a:solidFill>
                <a:latin typeface="Calibri" pitchFamily="34" charset="0"/>
                <a:ea typeface="ＭＳ Ｐゴシック" pitchFamily="16" charset="-128"/>
                <a:cs typeface="Calibri" pitchFamily="34" charset="0"/>
              </a:rPr>
              <a:t>No deformations observed on the external diameter after bonding</a:t>
            </a:r>
          </a:p>
        </p:txBody>
      </p:sp>
      <p:sp>
        <p:nvSpPr>
          <p:cNvPr id="14" name="ZoneTexte 13"/>
          <p:cNvSpPr txBox="1"/>
          <p:nvPr/>
        </p:nvSpPr>
        <p:spPr>
          <a:xfrm>
            <a:off x="95545" y="1813663"/>
            <a:ext cx="1992573" cy="276999"/>
          </a:xfrm>
          <a:prstGeom prst="rect">
            <a:avLst/>
          </a:prstGeom>
          <a:noFill/>
        </p:spPr>
        <p:txBody>
          <a:bodyPr wrap="square" rtlCol="0">
            <a:spAutoFit/>
          </a:bodyPr>
          <a:lstStyle/>
          <a:p>
            <a:pPr algn="ctr" fontAlgn="base">
              <a:spcBef>
                <a:spcPct val="0"/>
              </a:spcBef>
              <a:spcAft>
                <a:spcPct val="0"/>
              </a:spcAft>
            </a:pPr>
            <a:r>
              <a:rPr lang="fr-FR" sz="1200" b="1" dirty="0" err="1" smtClean="0">
                <a:solidFill>
                  <a:srgbClr val="00B050"/>
                </a:solidFill>
              </a:rPr>
              <a:t>Disks</a:t>
            </a:r>
            <a:r>
              <a:rPr lang="fr-FR" sz="1200" b="1" dirty="0" smtClean="0">
                <a:solidFill>
                  <a:srgbClr val="00B050"/>
                </a:solidFill>
              </a:rPr>
              <a:t> </a:t>
            </a:r>
            <a:r>
              <a:rPr lang="fr-FR" sz="1200" b="1" dirty="0" err="1" smtClean="0">
                <a:solidFill>
                  <a:srgbClr val="00B050"/>
                </a:solidFill>
              </a:rPr>
              <a:t>after</a:t>
            </a:r>
            <a:r>
              <a:rPr lang="fr-FR" sz="1200" b="1" dirty="0" smtClean="0">
                <a:solidFill>
                  <a:srgbClr val="00B050"/>
                </a:solidFill>
              </a:rPr>
              <a:t> </a:t>
            </a:r>
            <a:r>
              <a:rPr lang="fr-FR" sz="1200" b="1" dirty="0" err="1" smtClean="0">
                <a:solidFill>
                  <a:srgbClr val="00B050"/>
                </a:solidFill>
              </a:rPr>
              <a:t>etching</a:t>
            </a:r>
            <a:endParaRPr lang="fr-FR" sz="1200" b="1" dirty="0">
              <a:solidFill>
                <a:srgbClr val="00B050"/>
              </a:solidFill>
            </a:endParaRPr>
          </a:p>
        </p:txBody>
      </p:sp>
      <p:sp>
        <p:nvSpPr>
          <p:cNvPr id="15" name="ZoneTexte 14"/>
          <p:cNvSpPr txBox="1"/>
          <p:nvPr/>
        </p:nvSpPr>
        <p:spPr>
          <a:xfrm>
            <a:off x="2764323" y="1815228"/>
            <a:ext cx="1224136" cy="276999"/>
          </a:xfrm>
          <a:prstGeom prst="rect">
            <a:avLst/>
          </a:prstGeom>
          <a:noFill/>
        </p:spPr>
        <p:txBody>
          <a:bodyPr wrap="square" rtlCol="0">
            <a:spAutoFit/>
          </a:bodyPr>
          <a:lstStyle/>
          <a:p>
            <a:pPr algn="ctr" fontAlgn="base">
              <a:spcBef>
                <a:spcPct val="0"/>
              </a:spcBef>
              <a:spcAft>
                <a:spcPct val="0"/>
              </a:spcAft>
            </a:pPr>
            <a:r>
              <a:rPr lang="fr-FR" sz="1200" b="1" dirty="0" smtClean="0">
                <a:solidFill>
                  <a:srgbClr val="00B050"/>
                </a:solidFill>
              </a:rPr>
              <a:t>Coupler</a:t>
            </a:r>
            <a:endParaRPr lang="fr-FR" sz="1200" b="1" dirty="0">
              <a:solidFill>
                <a:srgbClr val="00B050"/>
              </a:solidFill>
            </a:endParaRPr>
          </a:p>
        </p:txBody>
      </p:sp>
      <p:sp>
        <p:nvSpPr>
          <p:cNvPr id="21" name="ZoneTexte 20"/>
          <p:cNvSpPr txBox="1"/>
          <p:nvPr/>
        </p:nvSpPr>
        <p:spPr>
          <a:xfrm>
            <a:off x="313899" y="3875964"/>
            <a:ext cx="3411940" cy="261610"/>
          </a:xfrm>
          <a:prstGeom prst="rect">
            <a:avLst/>
          </a:prstGeom>
          <a:noFill/>
        </p:spPr>
        <p:txBody>
          <a:bodyPr wrap="square" rtlCol="0">
            <a:spAutoFit/>
          </a:bodyPr>
          <a:lstStyle/>
          <a:p>
            <a:pPr algn="ctr" fontAlgn="base">
              <a:spcBef>
                <a:spcPct val="0"/>
              </a:spcBef>
              <a:spcAft>
                <a:spcPct val="0"/>
              </a:spcAft>
            </a:pPr>
            <a:r>
              <a:rPr lang="en-US" sz="1100" b="1" dirty="0" smtClean="0">
                <a:solidFill>
                  <a:srgbClr val="00B050"/>
                </a:solidFill>
              </a:rPr>
              <a:t>Assembly of disks in the furnace</a:t>
            </a:r>
            <a:endParaRPr lang="en-US" sz="1100" b="1" dirty="0">
              <a:solidFill>
                <a:srgbClr val="00B050"/>
              </a:solidFill>
            </a:endParaRPr>
          </a:p>
        </p:txBody>
      </p:sp>
      <p:pic>
        <p:nvPicPr>
          <p:cNvPr id="8" name="Image 7"/>
          <p:cNvPicPr>
            <a:picLocks noChangeAspect="1"/>
          </p:cNvPicPr>
          <p:nvPr/>
        </p:nvPicPr>
        <p:blipFill>
          <a:blip r:embed="rId2" cstate="print">
            <a:extLst>
              <a:ext uri="{BEBA8EAE-BF5A-486C-A8C5-ECC9F3942E4B}">
                <a14:imgProps xmlns:a14="http://schemas.microsoft.com/office/drawing/2010/main">
                  <a14:imgLayer r:embed="rId3">
                    <a14:imgEffect>
                      <a14:sharpenSoften amount="25000"/>
                    </a14:imgEffect>
                    <a14:imgEffect>
                      <a14:colorTemperature colorTemp="112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184244" y="2113717"/>
            <a:ext cx="1931162" cy="1448371"/>
          </a:xfrm>
          <a:prstGeom prst="rect">
            <a:avLst/>
          </a:prstGeom>
        </p:spPr>
      </p:pic>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20121" y="2094951"/>
            <a:ext cx="2047167" cy="1535375"/>
          </a:xfrm>
          <a:prstGeom prst="rect">
            <a:avLst/>
          </a:prstGeom>
        </p:spPr>
      </p:pic>
      <p:pic>
        <p:nvPicPr>
          <p:cNvPr id="12" name="Image 11"/>
          <p:cNvPicPr>
            <a:picLocks noChangeAspect="1"/>
          </p:cNvPicPr>
          <p:nvPr/>
        </p:nvPicPr>
        <p:blipFill>
          <a:blip r:embed="rId5" cstate="print">
            <a:extLst>
              <a:ext uri="{BEBA8EAE-BF5A-486C-A8C5-ECC9F3942E4B}">
                <a14:imgProps xmlns:a14="http://schemas.microsoft.com/office/drawing/2010/main">
                  <a14:imgLayer r:embed="rId6">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253339" y="4148942"/>
            <a:ext cx="1714499" cy="2285999"/>
          </a:xfrm>
          <a:prstGeom prst="rect">
            <a:avLst/>
          </a:prstGeom>
        </p:spPr>
      </p:pic>
      <p:pic>
        <p:nvPicPr>
          <p:cNvPr id="17" name="Image 16"/>
          <p:cNvPicPr>
            <a:picLocks noChangeAspect="1"/>
          </p:cNvPicPr>
          <p:nvPr/>
        </p:nvPicPr>
        <p:blipFill>
          <a:blip r:embed="rId7" cstate="print">
            <a:extLst>
              <a:ext uri="{BEBA8EAE-BF5A-486C-A8C5-ECC9F3942E4B}">
                <a14:imgProps xmlns:a14="http://schemas.microsoft.com/office/drawing/2010/main">
                  <a14:imgLayer r:embed="rId8">
                    <a14:imgEffect>
                      <a14:sharpenSoften amount="25000"/>
                    </a14:imgEffect>
                  </a14:imgLayer>
                </a14:imgProps>
              </a:ext>
              <a:ext uri="{28A0092B-C50C-407E-A947-70E740481C1C}">
                <a14:useLocalDpi xmlns:a14="http://schemas.microsoft.com/office/drawing/2010/main" val="0"/>
              </a:ext>
            </a:extLst>
          </a:blip>
          <a:stretch>
            <a:fillRect/>
          </a:stretch>
        </p:blipFill>
        <p:spPr>
          <a:xfrm>
            <a:off x="2177672" y="4135272"/>
            <a:ext cx="1704264" cy="2272352"/>
          </a:xfrm>
          <a:prstGeom prst="rect">
            <a:avLst/>
          </a:prstGeom>
        </p:spPr>
      </p:pic>
      <p:sp>
        <p:nvSpPr>
          <p:cNvPr id="23" name="Rectangle 22"/>
          <p:cNvSpPr/>
          <p:nvPr/>
        </p:nvSpPr>
        <p:spPr>
          <a:xfrm>
            <a:off x="4148924" y="5653370"/>
            <a:ext cx="4995081" cy="646331"/>
          </a:xfrm>
          <a:prstGeom prst="rect">
            <a:avLst/>
          </a:prstGeom>
        </p:spPr>
        <p:txBody>
          <a:bodyPr wrap="square">
            <a:spAutoFit/>
          </a:bodyPr>
          <a:lstStyle/>
          <a:p>
            <a:pPr fontAlgn="base">
              <a:spcBef>
                <a:spcPct val="0"/>
              </a:spcBef>
              <a:spcAft>
                <a:spcPct val="0"/>
              </a:spcAft>
            </a:pPr>
            <a:r>
              <a:rPr lang="en-US" sz="1200" b="1" dirty="0" smtClean="0">
                <a:solidFill>
                  <a:srgbClr val="000000"/>
                </a:solidFill>
              </a:rPr>
              <a:t>Geometrical measurements on external diameter after bonding </a:t>
            </a:r>
          </a:p>
          <a:p>
            <a:pPr fontAlgn="base">
              <a:spcBef>
                <a:spcPct val="0"/>
              </a:spcBef>
              <a:spcAft>
                <a:spcPct val="0"/>
              </a:spcAft>
            </a:pPr>
            <a:r>
              <a:rPr lang="en-US" sz="1200" dirty="0" smtClean="0">
                <a:solidFill>
                  <a:srgbClr val="000000"/>
                </a:solidFill>
              </a:rPr>
              <a:t>Alignment = 9µm for ACS#1 and 12.6 µm for ACS#2</a:t>
            </a:r>
          </a:p>
          <a:p>
            <a:pPr fontAlgn="base">
              <a:spcBef>
                <a:spcPct val="0"/>
              </a:spcBef>
              <a:spcAft>
                <a:spcPct val="0"/>
              </a:spcAft>
            </a:pPr>
            <a:r>
              <a:rPr lang="en-US" sz="1200" dirty="0" smtClean="0">
                <a:solidFill>
                  <a:srgbClr val="000000"/>
                </a:solidFill>
              </a:rPr>
              <a:t>Angle = </a:t>
            </a:r>
            <a:r>
              <a:rPr lang="fr-FR" sz="1200" dirty="0">
                <a:solidFill>
                  <a:srgbClr val="000000"/>
                </a:solidFill>
              </a:rPr>
              <a:t>90.0514</a:t>
            </a:r>
            <a:r>
              <a:rPr lang="fr-FR" sz="1200" dirty="0" smtClean="0">
                <a:solidFill>
                  <a:srgbClr val="000000"/>
                </a:solidFill>
              </a:rPr>
              <a:t>° for ACS#1 and </a:t>
            </a:r>
            <a:r>
              <a:rPr lang="en-US" sz="1200" dirty="0" smtClean="0">
                <a:solidFill>
                  <a:srgbClr val="000000"/>
                </a:solidFill>
              </a:rPr>
              <a:t>90.0087° for ACS#2</a:t>
            </a:r>
          </a:p>
        </p:txBody>
      </p:sp>
      <p:pic>
        <p:nvPicPr>
          <p:cNvPr id="25" name="Image 24"/>
          <p:cNvPicPr>
            <a:picLocks noChangeAspect="1"/>
          </p:cNvPicPr>
          <p:nvPr/>
        </p:nvPicPr>
        <p:blipFill rotWithShape="1">
          <a:blip r:embed="rId9" cstate="print">
            <a:extLst>
              <a:ext uri="{BEBA8EAE-BF5A-486C-A8C5-ECC9F3942E4B}">
                <a14:imgProps xmlns:a14="http://schemas.microsoft.com/office/drawing/2010/main">
                  <a14:imgLayer r:embed="rId10">
                    <a14:imgEffect>
                      <a14:sharpenSoften amount="25000"/>
                    </a14:imgEffect>
                  </a14:imgLayer>
                </a14:imgProps>
              </a:ext>
              <a:ext uri="{28A0092B-C50C-407E-A947-70E740481C1C}">
                <a14:useLocalDpi xmlns:a14="http://schemas.microsoft.com/office/drawing/2010/main" val="0"/>
              </a:ext>
            </a:extLst>
          </a:blip>
          <a:srcRect l="14257" t="1" r="19075" b="6696"/>
          <a:stretch/>
        </p:blipFill>
        <p:spPr>
          <a:xfrm>
            <a:off x="4652652" y="2156346"/>
            <a:ext cx="2159521" cy="3316406"/>
          </a:xfrm>
          <a:prstGeom prst="rect">
            <a:avLst/>
          </a:prstGeom>
        </p:spPr>
      </p:pic>
      <p:pic>
        <p:nvPicPr>
          <p:cNvPr id="26" name="Image 25"/>
          <p:cNvPicPr>
            <a:picLocks noChangeAspect="1"/>
          </p:cNvPicPr>
          <p:nvPr/>
        </p:nvPicPr>
        <p:blipFill>
          <a:blip r:embed="rId11" cstate="print">
            <a:extLst>
              <a:ext uri="{BEBA8EAE-BF5A-486C-A8C5-ECC9F3942E4B}">
                <a14:imgProps xmlns:a14="http://schemas.microsoft.com/office/drawing/2010/main">
                  <a14:imgLayer r:embed="rId12">
                    <a14:imgEffect>
                      <a14:sharpenSoften amount="25000"/>
                    </a14:imgEffect>
                  </a14:imgLayer>
                </a14:imgProps>
              </a:ext>
              <a:ext uri="{28A0092B-C50C-407E-A947-70E740481C1C}">
                <a14:useLocalDpi xmlns:a14="http://schemas.microsoft.com/office/drawing/2010/main" val="0"/>
              </a:ext>
            </a:extLst>
          </a:blip>
          <a:stretch>
            <a:fillRect/>
          </a:stretch>
        </p:blipFill>
        <p:spPr>
          <a:xfrm>
            <a:off x="7112754" y="2142698"/>
            <a:ext cx="1926541" cy="3366514"/>
          </a:xfrm>
          <a:prstGeom prst="rect">
            <a:avLst/>
          </a:prstGeom>
        </p:spPr>
      </p:pic>
      <p:sp>
        <p:nvSpPr>
          <p:cNvPr id="27" name="ZoneTexte 26"/>
          <p:cNvSpPr txBox="1"/>
          <p:nvPr/>
        </p:nvSpPr>
        <p:spPr>
          <a:xfrm>
            <a:off x="5119390" y="1832983"/>
            <a:ext cx="1224136" cy="276999"/>
          </a:xfrm>
          <a:prstGeom prst="rect">
            <a:avLst/>
          </a:prstGeom>
          <a:noFill/>
        </p:spPr>
        <p:txBody>
          <a:bodyPr wrap="square" rtlCol="0">
            <a:spAutoFit/>
          </a:bodyPr>
          <a:lstStyle/>
          <a:p>
            <a:pPr fontAlgn="base">
              <a:spcBef>
                <a:spcPct val="0"/>
              </a:spcBef>
              <a:spcAft>
                <a:spcPct val="0"/>
              </a:spcAft>
            </a:pPr>
            <a:r>
              <a:rPr lang="fr-FR" sz="1200" b="1" dirty="0" smtClean="0">
                <a:solidFill>
                  <a:srgbClr val="00B050"/>
                </a:solidFill>
              </a:rPr>
              <a:t>Structure n°1</a:t>
            </a:r>
            <a:endParaRPr lang="fr-FR" sz="1200" b="1" dirty="0">
              <a:solidFill>
                <a:srgbClr val="00B050"/>
              </a:solidFill>
            </a:endParaRPr>
          </a:p>
        </p:txBody>
      </p:sp>
      <p:sp>
        <p:nvSpPr>
          <p:cNvPr id="28" name="ZoneTexte 27"/>
          <p:cNvSpPr txBox="1"/>
          <p:nvPr/>
        </p:nvSpPr>
        <p:spPr>
          <a:xfrm>
            <a:off x="7561537" y="1785144"/>
            <a:ext cx="1224136" cy="276999"/>
          </a:xfrm>
          <a:prstGeom prst="rect">
            <a:avLst/>
          </a:prstGeom>
          <a:noFill/>
        </p:spPr>
        <p:txBody>
          <a:bodyPr wrap="square" rtlCol="0">
            <a:spAutoFit/>
          </a:bodyPr>
          <a:lstStyle/>
          <a:p>
            <a:pPr fontAlgn="base">
              <a:spcBef>
                <a:spcPct val="0"/>
              </a:spcBef>
              <a:spcAft>
                <a:spcPct val="0"/>
              </a:spcAft>
            </a:pPr>
            <a:r>
              <a:rPr lang="fr-FR" sz="1200" b="1" dirty="0" smtClean="0">
                <a:solidFill>
                  <a:srgbClr val="00B050"/>
                </a:solidFill>
              </a:rPr>
              <a:t>Structure n°2</a:t>
            </a:r>
            <a:endParaRPr lang="fr-FR" sz="1200" b="1" dirty="0">
              <a:solidFill>
                <a:srgbClr val="00B050"/>
              </a:solidFill>
            </a:endParaRPr>
          </a:p>
        </p:txBody>
      </p:sp>
    </p:spTree>
    <p:extLst>
      <p:ext uri="{BB962C8B-B14F-4D97-AF65-F5344CB8AC3E}">
        <p14:creationId xmlns:p14="http://schemas.microsoft.com/office/powerpoint/2010/main" val="930288756"/>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descr="\\CERN\dfs\Workspaces\w\Wuensch\Talks\2013\China trip\TD24fullrun25thFeb2013.png"/>
          <p:cNvPicPr>
            <a:picLocks noChangeAspect="1" noChangeArrowheads="1"/>
          </p:cNvPicPr>
          <p:nvPr/>
        </p:nvPicPr>
        <p:blipFill rotWithShape="1">
          <a:blip r:embed="rId2">
            <a:extLst>
              <a:ext uri="{28A0092B-C50C-407E-A947-70E740481C1C}">
                <a14:useLocalDpi xmlns:a14="http://schemas.microsoft.com/office/drawing/2010/main" val="0"/>
              </a:ext>
            </a:extLst>
          </a:blip>
          <a:srcRect r="13091"/>
          <a:stretch/>
        </p:blipFill>
        <p:spPr bwMode="auto">
          <a:xfrm>
            <a:off x="41714" y="1124744"/>
            <a:ext cx="8856344" cy="518457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486184" y="332678"/>
            <a:ext cx="4170757" cy="461665"/>
          </a:xfrm>
          <a:prstGeom prst="rect">
            <a:avLst/>
          </a:prstGeom>
          <a:noFill/>
        </p:spPr>
        <p:txBody>
          <a:bodyPr wrap="none" rtlCol="0">
            <a:spAutoFit/>
          </a:bodyPr>
          <a:lstStyle/>
          <a:p>
            <a:pPr algn="ctr"/>
            <a:r>
              <a:rPr lang="en-GB" sz="2400" dirty="0" smtClean="0">
                <a:solidFill>
                  <a:prstClr val="black"/>
                </a:solidFill>
              </a:rPr>
              <a:t>TD24R05 conditioning in Xbox-1</a:t>
            </a:r>
            <a:endParaRPr lang="en-GB" sz="2400" dirty="0">
              <a:solidFill>
                <a:prstClr val="black"/>
              </a:solidFill>
            </a:endParaRPr>
          </a:p>
        </p:txBody>
      </p:sp>
    </p:spTree>
    <p:extLst>
      <p:ext uri="{BB962C8B-B14F-4D97-AF65-F5344CB8AC3E}">
        <p14:creationId xmlns:p14="http://schemas.microsoft.com/office/powerpoint/2010/main" val="312719454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116632"/>
            <a:ext cx="4716016" cy="1728192"/>
          </a:xfrm>
        </p:spPr>
        <p:txBody>
          <a:bodyPr>
            <a:noAutofit/>
          </a:bodyPr>
          <a:lstStyle/>
          <a:p>
            <a:r>
              <a:rPr kumimoji="1" lang="en-US" altLang="ja-JP" sz="3200" dirty="0" smtClean="0"/>
              <a:t>T24#3</a:t>
            </a:r>
            <a:br>
              <a:rPr kumimoji="1" lang="en-US" altLang="ja-JP" sz="3200" dirty="0" smtClean="0"/>
            </a:br>
            <a:r>
              <a:rPr kumimoji="1" lang="en-US" altLang="ja-JP" sz="3200" dirty="0" smtClean="0"/>
              <a:t>BDR evolution at 252ns</a:t>
            </a:r>
            <a:br>
              <a:rPr kumimoji="1" lang="en-US" altLang="ja-JP" sz="3200" dirty="0" smtClean="0"/>
            </a:br>
            <a:r>
              <a:rPr kumimoji="1" lang="en-US" altLang="ja-JP" sz="3200" dirty="0" smtClean="0"/>
              <a:t>normalized 100MV/m</a:t>
            </a:r>
            <a:endParaRPr kumimoji="1" lang="ja-JP" altLang="en-US" sz="3200" dirty="0"/>
          </a:p>
        </p:txBody>
      </p:sp>
      <p:sp>
        <p:nvSpPr>
          <p:cNvPr id="3" name="日付プレースホルダ 2"/>
          <p:cNvSpPr>
            <a:spLocks noGrp="1"/>
          </p:cNvSpPr>
          <p:nvPr>
            <p:ph type="dt" sz="half" idx="10"/>
          </p:nvPr>
        </p:nvSpPr>
        <p:spPr/>
        <p:txBody>
          <a:bodyPr/>
          <a:lstStyle/>
          <a:p>
            <a:r>
              <a:rPr kumimoji="1" lang="en-US" altLang="ja-JP" smtClean="0">
                <a:solidFill>
                  <a:prstClr val="black">
                    <a:tint val="75000"/>
                  </a:prstClr>
                </a:solidFill>
              </a:rPr>
              <a:t>2011/3/11</a:t>
            </a:r>
            <a:endParaRPr kumimoji="1"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82E12688-FE33-4133-B8D1-F6C33B139EE3}" type="slidenum">
              <a:rPr kumimoji="1" lang="ja-JP" altLang="en-US" smtClean="0">
                <a:solidFill>
                  <a:prstClr val="black">
                    <a:tint val="75000"/>
                  </a:prstClr>
                </a:solidFill>
              </a:rPr>
              <a:pPr/>
              <a:t>56</a:t>
            </a:fld>
            <a:endParaRPr kumimoji="1"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r>
              <a:rPr kumimoji="1" lang="en-US" altLang="ja-JP" smtClean="0">
                <a:solidFill>
                  <a:prstClr val="black">
                    <a:tint val="75000"/>
                  </a:prstClr>
                </a:solidFill>
              </a:rPr>
              <a:t>T24#3  Summary (7)</a:t>
            </a:r>
            <a:endParaRPr kumimoji="1" lang="ja-JP" altLang="en-US">
              <a:solidFill>
                <a:prstClr val="black">
                  <a:tint val="75000"/>
                </a:prstClr>
              </a:solidFill>
            </a:endParaRPr>
          </a:p>
        </p:txBody>
      </p:sp>
      <p:pic>
        <p:nvPicPr>
          <p:cNvPr id="27650" name="Picture 2" descr="C:\Higo\2011\X-band\Nextef\T24_Disk_#3\110308 Summary (7)\BDR vs Eacc.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9544" y="1844824"/>
            <a:ext cx="4270799" cy="3156198"/>
          </a:xfrm>
          <a:prstGeom prst="rect">
            <a:avLst/>
          </a:prstGeom>
          <a:noFill/>
        </p:spPr>
      </p:pic>
      <p:pic>
        <p:nvPicPr>
          <p:cNvPr id="27651" name="Picture 3" descr="C:\Higo\2011\X-band\Nextef\T24_Disk_#3\110308 Summary (7)\BDR vs time LogLog.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60038" y="260648"/>
            <a:ext cx="3729224" cy="2983379"/>
          </a:xfrm>
          <a:prstGeom prst="rect">
            <a:avLst/>
          </a:prstGeom>
          <a:noFill/>
        </p:spPr>
      </p:pic>
      <p:pic>
        <p:nvPicPr>
          <p:cNvPr id="27652" name="Picture 4" descr="C:\Higo\2011\X-band\Nextef\T24_Disk_#3\110308 Summary (7)\BDR vs time semiLog.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860032" y="3140968"/>
            <a:ext cx="3797385" cy="2652142"/>
          </a:xfrm>
          <a:prstGeom prst="rect">
            <a:avLst/>
          </a:prstGeom>
          <a:noFill/>
        </p:spPr>
      </p:pic>
      <p:sp>
        <p:nvSpPr>
          <p:cNvPr id="12" name="右矢印 11"/>
          <p:cNvSpPr/>
          <p:nvPr/>
        </p:nvSpPr>
        <p:spPr>
          <a:xfrm>
            <a:off x="4283974" y="2780928"/>
            <a:ext cx="576064"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prstClr val="white"/>
              </a:solidFill>
            </a:endParaRPr>
          </a:p>
        </p:txBody>
      </p:sp>
      <p:sp>
        <p:nvSpPr>
          <p:cNvPr id="13" name="テキスト ボックス 12"/>
          <p:cNvSpPr txBox="1"/>
          <p:nvPr/>
        </p:nvSpPr>
        <p:spPr>
          <a:xfrm>
            <a:off x="1691686" y="5013274"/>
            <a:ext cx="3384376" cy="646331"/>
          </a:xfrm>
          <a:prstGeom prst="rect">
            <a:avLst/>
          </a:prstGeom>
          <a:noFill/>
        </p:spPr>
        <p:txBody>
          <a:bodyPr wrap="square" rtlCol="0">
            <a:spAutoFit/>
          </a:bodyPr>
          <a:lstStyle/>
          <a:p>
            <a:pPr algn="r"/>
            <a:r>
              <a:rPr kumimoji="1" lang="en-US" altLang="ja-JP" dirty="0" smtClean="0">
                <a:solidFill>
                  <a:srgbClr val="0070C0"/>
                </a:solidFill>
              </a:rPr>
              <a:t>Assuming the same exponential slope as that at 400hr</a:t>
            </a:r>
            <a:endParaRPr kumimoji="1" lang="ja-JP" altLang="en-US" dirty="0">
              <a:solidFill>
                <a:srgbClr val="0070C0"/>
              </a:solidFill>
            </a:endParaRPr>
          </a:p>
        </p:txBody>
      </p:sp>
      <p:sp>
        <p:nvSpPr>
          <p:cNvPr id="14" name="テキスト ボックス 13"/>
          <p:cNvSpPr txBox="1"/>
          <p:nvPr/>
        </p:nvSpPr>
        <p:spPr>
          <a:xfrm>
            <a:off x="827584" y="5805362"/>
            <a:ext cx="6733256" cy="461665"/>
          </a:xfrm>
          <a:prstGeom prst="rect">
            <a:avLst/>
          </a:prstGeom>
          <a:noFill/>
          <a:ln w="28575">
            <a:solidFill>
              <a:schemeClr val="accent1"/>
            </a:solidFill>
          </a:ln>
        </p:spPr>
        <p:txBody>
          <a:bodyPr wrap="square" rtlCol="0">
            <a:spAutoFit/>
          </a:bodyPr>
          <a:lstStyle/>
          <a:p>
            <a:pPr algn="ctr"/>
            <a:r>
              <a:rPr lang="en-US" altLang="ja-JP" sz="2400" dirty="0" smtClean="0">
                <a:solidFill>
                  <a:srgbClr val="FF0000"/>
                </a:solidFill>
              </a:rPr>
              <a:t>We understand the </a:t>
            </a:r>
            <a:r>
              <a:rPr kumimoji="1" lang="en-US" altLang="ja-JP" sz="2400" dirty="0" smtClean="0">
                <a:solidFill>
                  <a:srgbClr val="FF0000"/>
                </a:solidFill>
              </a:rPr>
              <a:t>BDR has been kept decreasing.</a:t>
            </a:r>
            <a:endParaRPr kumimoji="1" lang="ja-JP" altLang="en-US" sz="2400" dirty="0">
              <a:solidFill>
                <a:srgbClr val="FF0000"/>
              </a:solidFill>
            </a:endParaRPr>
          </a:p>
        </p:txBody>
      </p:sp>
      <p:sp>
        <p:nvSpPr>
          <p:cNvPr id="15" name="TextBox 14"/>
          <p:cNvSpPr txBox="1"/>
          <p:nvPr/>
        </p:nvSpPr>
        <p:spPr>
          <a:xfrm>
            <a:off x="6372197" y="6309418"/>
            <a:ext cx="1737270" cy="461665"/>
          </a:xfrm>
          <a:prstGeom prst="rect">
            <a:avLst/>
          </a:prstGeom>
          <a:noFill/>
        </p:spPr>
        <p:txBody>
          <a:bodyPr wrap="none" rtlCol="0">
            <a:spAutoFit/>
          </a:bodyPr>
          <a:lstStyle/>
          <a:p>
            <a:r>
              <a:rPr lang="en-US" sz="2400" dirty="0" smtClean="0">
                <a:solidFill>
                  <a:prstClr val="black"/>
                </a:solidFill>
              </a:rPr>
              <a:t>From T. Higo</a:t>
            </a:r>
            <a:endParaRPr lang="en-US" sz="2400" dirty="0">
              <a:solidFill>
                <a:prstClr val="black"/>
              </a:solidFill>
            </a:endParaRPr>
          </a:p>
        </p:txBody>
      </p:sp>
    </p:spTree>
    <p:extLst>
      <p:ext uri="{BB962C8B-B14F-4D97-AF65-F5344CB8AC3E}">
        <p14:creationId xmlns:p14="http://schemas.microsoft.com/office/powerpoint/2010/main" val="290748346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1295400" y="274638"/>
            <a:ext cx="7620000" cy="944562"/>
          </a:xfrm>
        </p:spPr>
        <p:txBody>
          <a:bodyPr>
            <a:normAutofit fontScale="90000"/>
          </a:bodyPr>
          <a:lstStyle/>
          <a:p>
            <a:pPr>
              <a:defRPr/>
            </a:pPr>
            <a:r>
              <a:rPr lang="en-US" dirty="0" smtClean="0"/>
              <a:t>What are the field emitters? </a:t>
            </a:r>
            <a:br>
              <a:rPr lang="en-US" dirty="0" smtClean="0"/>
            </a:br>
            <a:r>
              <a:rPr lang="en-US" dirty="0" smtClean="0"/>
              <a:t>Why do we look for dislocations?</a:t>
            </a:r>
          </a:p>
        </p:txBody>
      </p:sp>
      <p:sp>
        <p:nvSpPr>
          <p:cNvPr id="19459" name="Rectangle 3"/>
          <p:cNvSpPr>
            <a:spLocks noGrp="1" noChangeArrowheads="1"/>
          </p:cNvSpPr>
          <p:nvPr>
            <p:ph idx="1"/>
          </p:nvPr>
        </p:nvSpPr>
        <p:spPr/>
        <p:txBody>
          <a:bodyPr>
            <a:normAutofit/>
          </a:bodyPr>
          <a:lstStyle/>
          <a:p>
            <a:pPr>
              <a:lnSpc>
                <a:spcPct val="120000"/>
              </a:lnSpc>
            </a:pPr>
            <a:r>
              <a:rPr lang="en-US" sz="1800" b="0" dirty="0" smtClean="0"/>
              <a:t>The dislocation motion is strongly bound to the atomic structure of metals. In FCC (face-centered cubic) the dislocation are the most mobile and HCP (hexagonal close-packed) are the hardest for dislocation mobility.</a:t>
            </a:r>
          </a:p>
        </p:txBody>
      </p:sp>
      <p:pic>
        <p:nvPicPr>
          <p:cNvPr id="19460" name="Picture 4" descr="SatFieldBars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752600" y="2844800"/>
            <a:ext cx="6477000" cy="4013200"/>
          </a:xfrm>
          <a:prstGeom prst="rect">
            <a:avLst/>
          </a:prstGeom>
          <a:noFill/>
          <a:ln w="9525">
            <a:noFill/>
            <a:miter lim="800000"/>
            <a:headEnd/>
            <a:tailEnd/>
          </a:ln>
        </p:spPr>
      </p:pic>
      <p:sp>
        <p:nvSpPr>
          <p:cNvPr id="16" name="TextBox 15"/>
          <p:cNvSpPr txBox="1"/>
          <p:nvPr/>
        </p:nvSpPr>
        <p:spPr>
          <a:xfrm>
            <a:off x="0" y="4114800"/>
            <a:ext cx="1828800" cy="1924116"/>
          </a:xfrm>
          <a:prstGeom prst="rect">
            <a:avLst/>
          </a:prstGeom>
          <a:noFill/>
        </p:spPr>
        <p:txBody>
          <a:bodyPr wrap="square" rtlCol="0">
            <a:spAutoFit/>
          </a:bodyPr>
          <a:lstStyle/>
          <a:p>
            <a:pPr defTabSz="449263" eaLnBrk="0" fontAlgn="base" hangingPunct="0">
              <a:lnSpc>
                <a:spcPct val="93000"/>
              </a:lnSpc>
              <a:spcBef>
                <a:spcPct val="0"/>
              </a:spcBef>
              <a:spcAft>
                <a:spcPct val="0"/>
              </a:spcAft>
              <a:buClr>
                <a:srgbClr val="000000"/>
              </a:buClr>
              <a:buSzPct val="100000"/>
              <a:buFont typeface="Times New Roman" pitchFamily="18" charset="0"/>
              <a:buNone/>
            </a:pPr>
            <a:r>
              <a:rPr lang="fi-FI" sz="1600" dirty="0" smtClean="0">
                <a:solidFill>
                  <a:prstClr val="black"/>
                </a:solidFill>
              </a:rPr>
              <a:t>A. </a:t>
            </a:r>
            <a:r>
              <a:rPr lang="fi-FI" sz="1600" dirty="0" err="1" smtClean="0">
                <a:solidFill>
                  <a:prstClr val="black"/>
                </a:solidFill>
              </a:rPr>
              <a:t>Descoeudres</a:t>
            </a:r>
            <a:r>
              <a:rPr lang="fi-FI" sz="1600" dirty="0" smtClean="0">
                <a:solidFill>
                  <a:prstClr val="black"/>
                </a:solidFill>
              </a:rPr>
              <a:t>, F. Djurabekova, and K. Nordlund, DC </a:t>
            </a:r>
            <a:r>
              <a:rPr lang="fi-FI" sz="1600" dirty="0" err="1" smtClean="0">
                <a:solidFill>
                  <a:prstClr val="black"/>
                </a:solidFill>
              </a:rPr>
              <a:t>Breakdown</a:t>
            </a:r>
            <a:r>
              <a:rPr lang="fi-FI" sz="1600" dirty="0" smtClean="0">
                <a:solidFill>
                  <a:prstClr val="black"/>
                </a:solidFill>
              </a:rPr>
              <a:t> </a:t>
            </a:r>
            <a:r>
              <a:rPr lang="fi-FI" sz="1600" dirty="0" err="1" smtClean="0">
                <a:solidFill>
                  <a:prstClr val="black"/>
                </a:solidFill>
              </a:rPr>
              <a:t>experiments</a:t>
            </a:r>
            <a:r>
              <a:rPr lang="fi-FI" sz="1600" dirty="0" smtClean="0">
                <a:solidFill>
                  <a:prstClr val="black"/>
                </a:solidFill>
              </a:rPr>
              <a:t> </a:t>
            </a:r>
            <a:r>
              <a:rPr lang="fi-FI" sz="1600" dirty="0" err="1" smtClean="0">
                <a:solidFill>
                  <a:prstClr val="black"/>
                </a:solidFill>
              </a:rPr>
              <a:t>with</a:t>
            </a:r>
            <a:endParaRPr lang="fi-FI" sz="1600" dirty="0" smtClean="0">
              <a:solidFill>
                <a:prstClr val="black"/>
              </a:solidFill>
            </a:endParaRPr>
          </a:p>
          <a:p>
            <a:pPr defTabSz="449263" eaLnBrk="0" fontAlgn="base" hangingPunct="0">
              <a:lnSpc>
                <a:spcPct val="93000"/>
              </a:lnSpc>
              <a:spcBef>
                <a:spcPct val="0"/>
              </a:spcBef>
              <a:spcAft>
                <a:spcPct val="0"/>
              </a:spcAft>
              <a:buClr>
                <a:srgbClr val="000000"/>
              </a:buClr>
              <a:buSzPct val="100000"/>
              <a:buFont typeface="Times New Roman" pitchFamily="18" charset="0"/>
              <a:buNone/>
            </a:pPr>
            <a:r>
              <a:rPr lang="fi-FI" sz="1600" dirty="0" err="1" smtClean="0">
                <a:solidFill>
                  <a:prstClr val="black"/>
                </a:solidFill>
              </a:rPr>
              <a:t>cobalt</a:t>
            </a:r>
            <a:r>
              <a:rPr lang="fi-FI" sz="1600" dirty="0" smtClean="0">
                <a:solidFill>
                  <a:prstClr val="black"/>
                </a:solidFill>
              </a:rPr>
              <a:t> </a:t>
            </a:r>
            <a:r>
              <a:rPr lang="fi-FI" sz="1600" dirty="0" err="1" smtClean="0">
                <a:solidFill>
                  <a:prstClr val="black"/>
                </a:solidFill>
              </a:rPr>
              <a:t>electrodes</a:t>
            </a:r>
            <a:r>
              <a:rPr lang="fi-FI" sz="1600" dirty="0" smtClean="0">
                <a:solidFill>
                  <a:prstClr val="black"/>
                </a:solidFill>
              </a:rPr>
              <a:t>, </a:t>
            </a:r>
            <a:r>
              <a:rPr lang="fi-FI" sz="1600" dirty="0" err="1" smtClean="0">
                <a:solidFill>
                  <a:prstClr val="black"/>
                </a:solidFill>
              </a:rPr>
              <a:t>CLIC-Note</a:t>
            </a:r>
            <a:r>
              <a:rPr lang="fi-FI" sz="1600" dirty="0" smtClean="0">
                <a:solidFill>
                  <a:prstClr val="black"/>
                </a:solidFill>
              </a:rPr>
              <a:t> XXX, 1 (2010).</a:t>
            </a:r>
            <a:endParaRPr lang="fi-FI" sz="1600" dirty="0">
              <a:solidFill>
                <a:prstClr val="black"/>
              </a:solidFill>
            </a:endParaRPr>
          </a:p>
        </p:txBody>
      </p:sp>
      <p:pic>
        <p:nvPicPr>
          <p:cNvPr id="162820" name="Picture 4"/>
          <p:cNvPicPr>
            <a:picLocks noChangeAspect="1" noChangeArrowheads="1"/>
          </p:cNvPicPr>
          <p:nvPr/>
        </p:nvPicPr>
        <p:blipFill>
          <a:blip r:embed="rId3" cstate="print"/>
          <a:srcRect r="57683" b="68071"/>
          <a:stretch>
            <a:fillRect/>
          </a:stretch>
        </p:blipFill>
        <p:spPr bwMode="auto">
          <a:xfrm>
            <a:off x="3187700" y="4038600"/>
            <a:ext cx="1155700" cy="990600"/>
          </a:xfrm>
          <a:prstGeom prst="rect">
            <a:avLst/>
          </a:prstGeom>
          <a:noFill/>
          <a:ln w="9525">
            <a:noFill/>
            <a:miter lim="800000"/>
            <a:headEnd/>
            <a:tailEnd/>
          </a:ln>
          <a:effectLst/>
        </p:spPr>
      </p:pic>
      <p:pic>
        <p:nvPicPr>
          <p:cNvPr id="12" name="Picture 4"/>
          <p:cNvPicPr>
            <a:picLocks noChangeAspect="1" noChangeArrowheads="1"/>
          </p:cNvPicPr>
          <p:nvPr/>
        </p:nvPicPr>
        <p:blipFill>
          <a:blip r:embed="rId3" cstate="print"/>
          <a:srcRect l="58438" b="66297"/>
          <a:stretch>
            <a:fillRect/>
          </a:stretch>
        </p:blipFill>
        <p:spPr bwMode="auto">
          <a:xfrm>
            <a:off x="5257800" y="3036000"/>
            <a:ext cx="1171074" cy="1078807"/>
          </a:xfrm>
          <a:prstGeom prst="rect">
            <a:avLst/>
          </a:prstGeom>
          <a:noFill/>
          <a:ln w="9525">
            <a:noFill/>
            <a:miter lim="800000"/>
            <a:headEnd/>
            <a:tailEnd/>
          </a:ln>
          <a:effectLst/>
        </p:spPr>
      </p:pic>
      <p:pic>
        <p:nvPicPr>
          <p:cNvPr id="13" name="Picture 4"/>
          <p:cNvPicPr>
            <a:picLocks noChangeAspect="1" noChangeArrowheads="1"/>
          </p:cNvPicPr>
          <p:nvPr/>
        </p:nvPicPr>
        <p:blipFill>
          <a:blip r:embed="rId3" cstate="print"/>
          <a:srcRect l="24181" t="46120" r="27456" b="11308"/>
          <a:stretch>
            <a:fillRect/>
          </a:stretch>
        </p:blipFill>
        <p:spPr bwMode="auto">
          <a:xfrm>
            <a:off x="7543800" y="1828800"/>
            <a:ext cx="1219200" cy="1219200"/>
          </a:xfrm>
          <a:prstGeom prst="rect">
            <a:avLst/>
          </a:prstGeom>
          <a:noFill/>
          <a:ln w="9525">
            <a:noFill/>
            <a:miter lim="800000"/>
            <a:headEnd/>
            <a:tailEnd/>
          </a:ln>
          <a:effectLst/>
        </p:spPr>
      </p:pic>
    </p:spTree>
    <p:extLst>
      <p:ext uri="{BB962C8B-B14F-4D97-AF65-F5344CB8AC3E}">
        <p14:creationId xmlns:p14="http://schemas.microsoft.com/office/powerpoint/2010/main" val="3008924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62820"/>
                                        </p:tgtEl>
                                        <p:attrNameLst>
                                          <p:attrName>style.visibility</p:attrName>
                                        </p:attrNameLst>
                                      </p:cBhvr>
                                      <p:to>
                                        <p:strVal val="visible"/>
                                      </p:to>
                                    </p:set>
                                    <p:anim calcmode="lin" valueType="num">
                                      <p:cBhvr>
                                        <p:cTn id="7" dur="500" fill="hold"/>
                                        <p:tgtEl>
                                          <p:spTgt spid="162820"/>
                                        </p:tgtEl>
                                        <p:attrNameLst>
                                          <p:attrName>ppt_w</p:attrName>
                                        </p:attrNameLst>
                                      </p:cBhvr>
                                      <p:tavLst>
                                        <p:tav tm="0">
                                          <p:val>
                                            <p:fltVal val="0"/>
                                          </p:val>
                                        </p:tav>
                                        <p:tav tm="100000">
                                          <p:val>
                                            <p:strVal val="#ppt_w"/>
                                          </p:val>
                                        </p:tav>
                                      </p:tavLst>
                                    </p:anim>
                                    <p:anim calcmode="lin" valueType="num">
                                      <p:cBhvr>
                                        <p:cTn id="8" dur="500" fill="hold"/>
                                        <p:tgtEl>
                                          <p:spTgt spid="162820"/>
                                        </p:tgtEl>
                                        <p:attrNameLst>
                                          <p:attrName>ppt_h</p:attrName>
                                        </p:attrNameLst>
                                      </p:cBhvr>
                                      <p:tavLst>
                                        <p:tav tm="0">
                                          <p:val>
                                            <p:fltVal val="0"/>
                                          </p:val>
                                        </p:tav>
                                        <p:tav tm="100000">
                                          <p:val>
                                            <p:strVal val="#ppt_h"/>
                                          </p:val>
                                        </p:tav>
                                      </p:tavLst>
                                    </p:anim>
                                    <p:animEffect transition="in" filter="fade">
                                      <p:cBhvr>
                                        <p:cTn id="9" dur="500"/>
                                        <p:tgtEl>
                                          <p:spTgt spid="162820"/>
                                        </p:tgtEl>
                                      </p:cBhvr>
                                    </p:animEffect>
                                  </p:childTnLst>
                                </p:cTn>
                              </p:par>
                              <p:par>
                                <p:cTn id="10" presetID="53"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Dislocation-based model for electric field dependence</a:t>
            </a:r>
            <a:endParaRPr lang="fi-FI" dirty="0"/>
          </a:p>
        </p:txBody>
      </p:sp>
      <p:sp>
        <p:nvSpPr>
          <p:cNvPr id="3" name="Content Placeholder 2"/>
          <p:cNvSpPr>
            <a:spLocks noGrp="1"/>
          </p:cNvSpPr>
          <p:nvPr>
            <p:ph idx="1"/>
          </p:nvPr>
        </p:nvSpPr>
        <p:spPr>
          <a:xfrm>
            <a:off x="990600" y="1295401"/>
            <a:ext cx="7696200" cy="914400"/>
          </a:xfrm>
        </p:spPr>
        <p:txBody>
          <a:bodyPr>
            <a:normAutofit/>
          </a:bodyPr>
          <a:lstStyle/>
          <a:p>
            <a:pPr>
              <a:lnSpc>
                <a:spcPct val="100000"/>
              </a:lnSpc>
            </a:pPr>
            <a:r>
              <a:rPr lang="en-US" sz="2000" dirty="0" smtClean="0">
                <a:cs typeface="Times New Roman" pitchFamily="18" charset="0"/>
              </a:rPr>
              <a:t>Now to test the relevance of this, we fit the experimental data</a:t>
            </a:r>
          </a:p>
          <a:p>
            <a:pPr>
              <a:lnSpc>
                <a:spcPct val="100000"/>
              </a:lnSpc>
            </a:pPr>
            <a:r>
              <a:rPr lang="en-US" sz="2000" dirty="0" smtClean="0">
                <a:cs typeface="Times New Roman" pitchFamily="18" charset="0"/>
              </a:rPr>
              <a:t>The result is:</a:t>
            </a:r>
            <a:r>
              <a:rPr lang="en-US" sz="2000" dirty="0" smtClean="0"/>
              <a:t> </a:t>
            </a:r>
          </a:p>
          <a:p>
            <a:endParaRPr lang="fi-FI" sz="2000" dirty="0"/>
          </a:p>
        </p:txBody>
      </p:sp>
      <p:sp>
        <p:nvSpPr>
          <p:cNvPr id="6" name="TextBox 5"/>
          <p:cNvSpPr txBox="1"/>
          <p:nvPr/>
        </p:nvSpPr>
        <p:spPr>
          <a:xfrm>
            <a:off x="1143000" y="2545633"/>
            <a:ext cx="1464312" cy="369332"/>
          </a:xfrm>
          <a:prstGeom prst="rect">
            <a:avLst/>
          </a:prstGeom>
          <a:noFill/>
        </p:spPr>
        <p:txBody>
          <a:bodyPr wrap="none" rtlCol="0">
            <a:spAutoFit/>
          </a:bodyPr>
          <a:lstStyle/>
          <a:p>
            <a:r>
              <a:rPr lang="en-US" u="sng" dirty="0" smtClean="0">
                <a:solidFill>
                  <a:prstClr val="black"/>
                </a:solidFill>
              </a:rPr>
              <a:t>Power law fit </a:t>
            </a:r>
            <a:endParaRPr lang="en-US" u="sng" dirty="0">
              <a:solidFill>
                <a:prstClr val="black"/>
              </a:solidFill>
            </a:endParaRPr>
          </a:p>
        </p:txBody>
      </p:sp>
      <p:sp>
        <p:nvSpPr>
          <p:cNvPr id="7" name="TextBox 6"/>
          <p:cNvSpPr txBox="1"/>
          <p:nvPr/>
        </p:nvSpPr>
        <p:spPr>
          <a:xfrm>
            <a:off x="5105400" y="2540824"/>
            <a:ext cx="1641988" cy="369332"/>
          </a:xfrm>
          <a:prstGeom prst="rect">
            <a:avLst/>
          </a:prstGeom>
          <a:noFill/>
        </p:spPr>
        <p:txBody>
          <a:bodyPr wrap="none" rtlCol="0">
            <a:spAutoFit/>
          </a:bodyPr>
          <a:lstStyle/>
          <a:p>
            <a:r>
              <a:rPr lang="en-US" u="sng" dirty="0" smtClean="0">
                <a:solidFill>
                  <a:prstClr val="black"/>
                </a:solidFill>
              </a:rPr>
              <a:t>Stress model fit</a:t>
            </a:r>
            <a:endParaRPr lang="en-US" u="sng" dirty="0">
              <a:solidFill>
                <a:prstClr val="black"/>
              </a:solidFill>
            </a:endParaRPr>
          </a:p>
        </p:txBody>
      </p:sp>
      <p:pic>
        <p:nvPicPr>
          <p:cNvPr id="269315" name="Picture 3"/>
          <p:cNvPicPr>
            <a:picLocks noChangeAspect="1" noChangeArrowheads="1"/>
          </p:cNvPicPr>
          <p:nvPr/>
        </p:nvPicPr>
        <p:blipFill>
          <a:blip r:embed="rId3" cstate="print"/>
          <a:srcRect/>
          <a:stretch>
            <a:fillRect/>
          </a:stretch>
        </p:blipFill>
        <p:spPr bwMode="auto">
          <a:xfrm>
            <a:off x="304812" y="2946204"/>
            <a:ext cx="5257799" cy="3359367"/>
          </a:xfrm>
          <a:prstGeom prst="rect">
            <a:avLst/>
          </a:prstGeom>
          <a:noFill/>
          <a:ln w="9525">
            <a:noFill/>
            <a:miter lim="800000"/>
            <a:headEnd/>
            <a:tailEnd/>
          </a:ln>
          <a:effectLst/>
        </p:spPr>
      </p:pic>
      <p:pic>
        <p:nvPicPr>
          <p:cNvPr id="269314" name="Picture 2"/>
          <p:cNvPicPr>
            <a:picLocks noChangeAspect="1" noChangeArrowheads="1"/>
          </p:cNvPicPr>
          <p:nvPr/>
        </p:nvPicPr>
        <p:blipFill>
          <a:blip r:embed="rId4" cstate="print"/>
          <a:srcRect t="2226" r="1471"/>
          <a:stretch>
            <a:fillRect/>
          </a:stretch>
        </p:blipFill>
        <p:spPr bwMode="auto">
          <a:xfrm>
            <a:off x="3886200" y="2977265"/>
            <a:ext cx="5105400" cy="3347357"/>
          </a:xfrm>
          <a:prstGeom prst="rect">
            <a:avLst/>
          </a:prstGeom>
          <a:noFill/>
          <a:ln w="9525">
            <a:noFill/>
            <a:miter lim="800000"/>
            <a:headEnd/>
            <a:tailEnd/>
          </a:ln>
          <a:effectLst/>
        </p:spPr>
      </p:pic>
      <p:graphicFrame>
        <p:nvGraphicFramePr>
          <p:cNvPr id="125954" name="Object 2"/>
          <p:cNvGraphicFramePr>
            <a:graphicFrameLocks noChangeAspect="1"/>
          </p:cNvGraphicFramePr>
          <p:nvPr/>
        </p:nvGraphicFramePr>
        <p:xfrm>
          <a:off x="1752611" y="1981200"/>
          <a:ext cx="6934199" cy="636544"/>
        </p:xfrm>
        <a:graphic>
          <a:graphicData uri="http://schemas.openxmlformats.org/presentationml/2006/ole">
            <mc:AlternateContent xmlns:mc="http://schemas.openxmlformats.org/markup-compatibility/2006">
              <mc:Choice xmlns:v="urn:schemas-microsoft-com:vml" Requires="v">
                <p:oleObj spid="_x0000_s8252" name="Equation" r:id="rId5" imgW="2958840" imgH="266400" progId="Equation.DSMT4">
                  <p:embed/>
                </p:oleObj>
              </mc:Choice>
              <mc:Fallback>
                <p:oleObj name="Equation" r:id="rId5" imgW="2958840" imgH="2664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2611" y="1981200"/>
                        <a:ext cx="6934199" cy="6365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5955" name="Object 3"/>
          <p:cNvGraphicFramePr>
            <a:graphicFrameLocks noChangeAspect="1"/>
          </p:cNvGraphicFramePr>
          <p:nvPr/>
        </p:nvGraphicFramePr>
        <p:xfrm>
          <a:off x="2971811" y="1981222"/>
          <a:ext cx="2981325" cy="588963"/>
        </p:xfrm>
        <a:graphic>
          <a:graphicData uri="http://schemas.openxmlformats.org/presentationml/2006/ole">
            <mc:AlternateContent xmlns:mc="http://schemas.openxmlformats.org/markup-compatibility/2006">
              <mc:Choice xmlns:v="urn:schemas-microsoft-com:vml" Requires="v">
                <p:oleObj spid="_x0000_s8253" name="Equation" r:id="rId7" imgW="1180800" imgH="228600" progId="Equation.DSMT4">
                  <p:embed/>
                </p:oleObj>
              </mc:Choice>
              <mc:Fallback>
                <p:oleObj name="Equation" r:id="rId7" imgW="1180800" imgH="2286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71811" y="1981222"/>
                        <a:ext cx="2981325" cy="588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Oval 9"/>
          <p:cNvSpPr/>
          <p:nvPr/>
        </p:nvSpPr>
        <p:spPr bwMode="auto">
          <a:xfrm>
            <a:off x="5867400" y="1828800"/>
            <a:ext cx="1295400" cy="83820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49263" eaLnBrk="0" fontAlgn="base" hangingPunct="0">
              <a:lnSpc>
                <a:spcPct val="93000"/>
              </a:lnSpc>
              <a:spcBef>
                <a:spcPct val="0"/>
              </a:spcBef>
              <a:spcAft>
                <a:spcPct val="0"/>
              </a:spcAft>
              <a:buClr>
                <a:srgbClr val="000000"/>
              </a:buClr>
              <a:buSzPct val="100000"/>
              <a:buFont typeface="Times New Roman" pitchFamily="18" charset="0"/>
              <a:buNone/>
            </a:pPr>
            <a:endParaRPr lang="fi-FI" sz="2400" b="1" smtClean="0">
              <a:solidFill>
                <a:prstClr val="white"/>
              </a:solidFill>
              <a:latin typeface="Times New Roman" pitchFamily="18" charset="0"/>
            </a:endParaRPr>
          </a:p>
        </p:txBody>
      </p:sp>
      <p:sp>
        <p:nvSpPr>
          <p:cNvPr id="11" name="Rectangle 10"/>
          <p:cNvSpPr/>
          <p:nvPr/>
        </p:nvSpPr>
        <p:spPr>
          <a:xfrm>
            <a:off x="914400" y="6248400"/>
            <a:ext cx="8001000" cy="523220"/>
          </a:xfrm>
          <a:prstGeom prst="rect">
            <a:avLst/>
          </a:prstGeom>
        </p:spPr>
        <p:txBody>
          <a:bodyPr wrap="square">
            <a:spAutoFit/>
          </a:bodyPr>
          <a:lstStyle/>
          <a:p>
            <a:r>
              <a:rPr lang="en-US" sz="1400" dirty="0" smtClean="0">
                <a:solidFill>
                  <a:prstClr val="black"/>
                </a:solidFill>
                <a:cs typeface="Times New Roman" pitchFamily="18" charset="0"/>
              </a:rPr>
              <a:t>[</a:t>
            </a:r>
            <a:r>
              <a:rPr lang="en-GB" sz="1400" dirty="0" smtClean="0">
                <a:solidFill>
                  <a:prstClr val="black"/>
                </a:solidFill>
              </a:rPr>
              <a:t>W. </a:t>
            </a:r>
            <a:r>
              <a:rPr lang="en-GB" sz="1400" dirty="0" err="1" smtClean="0">
                <a:solidFill>
                  <a:prstClr val="black"/>
                </a:solidFill>
              </a:rPr>
              <a:t>Wuensch</a:t>
            </a:r>
            <a:r>
              <a:rPr lang="en-GB" sz="1400" dirty="0" smtClean="0">
                <a:solidFill>
                  <a:prstClr val="black"/>
                </a:solidFill>
              </a:rPr>
              <a:t>, public presentation at the CTF3, available online at </a:t>
            </a:r>
            <a:r>
              <a:rPr lang="fi-FI" sz="1400" dirty="0" smtClean="0">
                <a:solidFill>
                  <a:prstClr val="black"/>
                </a:solidFill>
              </a:rPr>
              <a:t>http://indico.cern.ch/conferenceDisplay.py?confId=8831.</a:t>
            </a:r>
            <a:r>
              <a:rPr lang="en-US" sz="1400" dirty="0" smtClean="0">
                <a:solidFill>
                  <a:prstClr val="black"/>
                </a:solidFill>
                <a:cs typeface="Times New Roman" pitchFamily="18" charset="0"/>
              </a:rPr>
              <a:t>] with the model.]</a:t>
            </a:r>
            <a:endParaRPr lang="fi-FI" sz="1400" dirty="0">
              <a:solidFill>
                <a:prstClr val="black"/>
              </a:solidFill>
            </a:endParaRPr>
          </a:p>
        </p:txBody>
      </p:sp>
    </p:spTree>
    <p:extLst>
      <p:ext uri="{BB962C8B-B14F-4D97-AF65-F5344CB8AC3E}">
        <p14:creationId xmlns:p14="http://schemas.microsoft.com/office/powerpoint/2010/main" val="382316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nodeType="clickEffect">
                                  <p:stCondLst>
                                    <p:cond delay="0"/>
                                  </p:stCondLst>
                                  <p:childTnLst>
                                    <p:set>
                                      <p:cBhvr>
                                        <p:cTn id="11" dur="1" fill="hold">
                                          <p:stCondLst>
                                            <p:cond delay="0"/>
                                          </p:stCondLst>
                                        </p:cTn>
                                        <p:tgtEl>
                                          <p:spTgt spid="125954"/>
                                        </p:tgtEl>
                                        <p:attrNameLst>
                                          <p:attrName>style.visibility</p:attrName>
                                        </p:attrNameLst>
                                      </p:cBhvr>
                                      <p:to>
                                        <p:strVal val="hidden"/>
                                      </p:to>
                                    </p:set>
                                  </p:childTnLst>
                                </p:cTn>
                              </p:par>
                              <p:par>
                                <p:cTn id="12" presetID="1" presetClass="exit" presetSubtype="0" fill="hold" grpId="1" nodeType="withEffect">
                                  <p:stCondLst>
                                    <p:cond delay="0"/>
                                  </p:stCondLst>
                                  <p:childTnLst>
                                    <p:set>
                                      <p:cBhvr>
                                        <p:cTn id="13" dur="1" fill="hold">
                                          <p:stCondLst>
                                            <p:cond delay="0"/>
                                          </p:stCondLst>
                                        </p:cTn>
                                        <p:tgtEl>
                                          <p:spTgt spid="10"/>
                                        </p:tgtEl>
                                        <p:attrNameLst>
                                          <p:attrName>style.visibility</p:attrName>
                                        </p:attrNameLst>
                                      </p:cBhvr>
                                      <p:to>
                                        <p:strVal val="hidden"/>
                                      </p:to>
                                    </p:set>
                                  </p:childTnLst>
                                </p:cTn>
                              </p:par>
                            </p:childTnLst>
                          </p:cTn>
                        </p:par>
                        <p:par>
                          <p:cTn id="14" fill="hold">
                            <p:stCondLst>
                              <p:cond delay="0"/>
                            </p:stCondLst>
                            <p:childTnLst>
                              <p:par>
                                <p:cTn id="15" presetID="1" presetClass="entr" presetSubtype="0" fill="hold" nodeType="afterEffect">
                                  <p:stCondLst>
                                    <p:cond delay="0"/>
                                  </p:stCondLst>
                                  <p:childTnLst>
                                    <p:set>
                                      <p:cBhvr>
                                        <p:cTn id="16" dur="1" fill="hold">
                                          <p:stCondLst>
                                            <p:cond delay="0"/>
                                          </p:stCondLst>
                                        </p:cTn>
                                        <p:tgtEl>
                                          <p:spTgt spid="1259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
          <p:cNvSpPr>
            <a:spLocks noGrp="1" noChangeArrowheads="1"/>
          </p:cNvSpPr>
          <p:nvPr>
            <p:ph type="title"/>
          </p:nvPr>
        </p:nvSpPr>
        <p:spPr>
          <a:xfrm>
            <a:off x="76237" y="50588"/>
            <a:ext cx="7954963" cy="510012"/>
          </a:xfrm>
        </p:spPr>
        <p:txBody>
          <a:bodyPr lIns="90000" tIns="46800" rIns="90000" bIns="46800" anchor="ct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mtClean="0"/>
              <a:t>Electron emission</a:t>
            </a:r>
          </a:p>
        </p:txBody>
      </p:sp>
      <p:graphicFrame>
        <p:nvGraphicFramePr>
          <p:cNvPr id="18435" name="Object 6"/>
          <p:cNvGraphicFramePr>
            <a:graphicFrameLocks noGrp="1" noChangeAspect="1"/>
          </p:cNvGraphicFramePr>
          <p:nvPr>
            <p:ph idx="1"/>
          </p:nvPr>
        </p:nvGraphicFramePr>
        <p:xfrm>
          <a:off x="3430648" y="762024"/>
          <a:ext cx="5280025" cy="677863"/>
        </p:xfrm>
        <a:graphic>
          <a:graphicData uri="http://schemas.openxmlformats.org/presentationml/2006/ole">
            <mc:AlternateContent xmlns:mc="http://schemas.openxmlformats.org/markup-compatibility/2006">
              <mc:Choice xmlns:v="urn:schemas-microsoft-com:vml" Requires="v">
                <p:oleObj spid="_x0000_s9247" name="Equation" r:id="rId4" imgW="3759200" imgH="482600" progId="Equation.3">
                  <p:embed/>
                </p:oleObj>
              </mc:Choice>
              <mc:Fallback>
                <p:oleObj name="Equation" r:id="rId4" imgW="3759200" imgH="482600" progId="Equation.3">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0648" y="762024"/>
                        <a:ext cx="5280025" cy="677863"/>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8436" name="Rectangle 46"/>
          <p:cNvSpPr>
            <a:spLocks noChangeArrowheads="1"/>
          </p:cNvSpPr>
          <p:nvPr/>
        </p:nvSpPr>
        <p:spPr bwMode="auto">
          <a:xfrm>
            <a:off x="762000" y="885825"/>
            <a:ext cx="1905000" cy="381000"/>
          </a:xfrm>
          <a:prstGeom prst="rect">
            <a:avLst/>
          </a:prstGeom>
          <a:solidFill>
            <a:srgbClr val="FFFF99"/>
          </a:solidFill>
          <a:ln w="9525">
            <a:noFill/>
            <a:miter lim="800000"/>
            <a:headEnd/>
            <a:tailEnd/>
          </a:ln>
          <a:effectLst/>
        </p:spPr>
        <p:txBody>
          <a:bodyPr wrap="none" anchor="ctr"/>
          <a:lstStyle/>
          <a:p>
            <a:pPr algn="ctr" defTabSz="457200" fontAlgn="base">
              <a:spcBef>
                <a:spcPct val="0"/>
              </a:spcBef>
              <a:spcAft>
                <a:spcPct val="0"/>
              </a:spcAft>
              <a:buClr>
                <a:srgbClr val="000000"/>
              </a:buClr>
              <a:buSzPct val="100000"/>
              <a:buFont typeface="Times New Roman" pitchFamily="18" charset="0"/>
              <a:buNone/>
            </a:pPr>
            <a:endParaRPr lang="en-US" smtClean="0">
              <a:solidFill>
                <a:srgbClr val="FFFFFF"/>
              </a:solidFill>
            </a:endParaRPr>
          </a:p>
        </p:txBody>
      </p:sp>
      <p:pic>
        <p:nvPicPr>
          <p:cNvPr id="18437" name="Picture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04800" y="1443062"/>
            <a:ext cx="3810000" cy="2936875"/>
          </a:xfrm>
          <a:prstGeom prst="rect">
            <a:avLst/>
          </a:prstGeom>
          <a:noFill/>
          <a:ln w="9525">
            <a:noFill/>
            <a:round/>
            <a:headEnd/>
            <a:tailEnd/>
          </a:ln>
          <a:effectLst/>
        </p:spPr>
      </p:pic>
      <p:sp>
        <p:nvSpPr>
          <p:cNvPr id="18438" name="Rectangle 8"/>
          <p:cNvSpPr>
            <a:spLocks noChangeArrowheads="1"/>
          </p:cNvSpPr>
          <p:nvPr/>
        </p:nvSpPr>
        <p:spPr bwMode="auto">
          <a:xfrm>
            <a:off x="0" y="5638800"/>
            <a:ext cx="9144000" cy="609600"/>
          </a:xfrm>
          <a:prstGeom prst="rect">
            <a:avLst/>
          </a:prstGeom>
          <a:solidFill>
            <a:srgbClr val="FF9900"/>
          </a:solidFill>
          <a:ln w="9525">
            <a:solidFill>
              <a:schemeClr val="tx1"/>
            </a:solidFill>
            <a:miter lim="800000"/>
            <a:headEnd/>
            <a:tailEnd/>
          </a:ln>
          <a:effec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smtClean="0">
              <a:solidFill>
                <a:srgbClr val="FFFFFF"/>
              </a:solidFill>
            </a:endParaRPr>
          </a:p>
        </p:txBody>
      </p:sp>
      <p:sp>
        <p:nvSpPr>
          <p:cNvPr id="18439" name="Text Box 9"/>
          <p:cNvSpPr txBox="1">
            <a:spLocks noChangeArrowheads="1"/>
          </p:cNvSpPr>
          <p:nvPr/>
        </p:nvSpPr>
        <p:spPr bwMode="auto">
          <a:xfrm>
            <a:off x="3816409" y="5791201"/>
            <a:ext cx="1762021" cy="369332"/>
          </a:xfrm>
          <a:prstGeom prst="rect">
            <a:avLst/>
          </a:prstGeom>
          <a:noFill/>
          <a:ln w="9525">
            <a:noFill/>
            <a:miter lim="800000"/>
            <a:headEnd/>
            <a:tailEnd/>
          </a:ln>
          <a:effectLst/>
        </p:spPr>
        <p:txBody>
          <a:bodyPr wrap="none">
            <a:spAutoFit/>
          </a:bodyPr>
          <a:lstStyle/>
          <a:p>
            <a:pPr defTabSz="457200" fontAlgn="base">
              <a:spcBef>
                <a:spcPct val="0"/>
              </a:spcBef>
              <a:spcAft>
                <a:spcPct val="0"/>
              </a:spcAft>
              <a:buClr>
                <a:srgbClr val="000000"/>
              </a:buClr>
              <a:buSzPct val="100000"/>
              <a:buFont typeface="Times New Roman" pitchFamily="18" charset="0"/>
              <a:buNone/>
            </a:pPr>
            <a:r>
              <a:rPr lang="en-US" smtClean="0">
                <a:solidFill>
                  <a:srgbClr val="FFFFFF"/>
                </a:solidFill>
              </a:rPr>
              <a:t>Copper surface</a:t>
            </a:r>
          </a:p>
        </p:txBody>
      </p:sp>
      <p:sp>
        <p:nvSpPr>
          <p:cNvPr id="18440" name="Oval 11"/>
          <p:cNvSpPr>
            <a:spLocks noChangeArrowheads="1"/>
          </p:cNvSpPr>
          <p:nvPr/>
        </p:nvSpPr>
        <p:spPr bwMode="auto">
          <a:xfrm>
            <a:off x="1752600" y="5410200"/>
            <a:ext cx="76200" cy="609600"/>
          </a:xfrm>
          <a:prstGeom prst="ellipse">
            <a:avLst/>
          </a:prstGeom>
          <a:solidFill>
            <a:srgbClr val="FF9900"/>
          </a:solidFill>
          <a:ln w="9525">
            <a:noFill/>
            <a:round/>
            <a:headEnd/>
            <a:tailEnd/>
          </a:ln>
          <a:effec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smtClean="0">
              <a:solidFill>
                <a:srgbClr val="FFFFFF"/>
              </a:solidFill>
            </a:endParaRPr>
          </a:p>
        </p:txBody>
      </p:sp>
      <p:sp>
        <p:nvSpPr>
          <p:cNvPr id="18441" name="Oval 12"/>
          <p:cNvSpPr>
            <a:spLocks noChangeArrowheads="1"/>
          </p:cNvSpPr>
          <p:nvPr/>
        </p:nvSpPr>
        <p:spPr bwMode="auto">
          <a:xfrm>
            <a:off x="2133600" y="5562600"/>
            <a:ext cx="76200" cy="609600"/>
          </a:xfrm>
          <a:prstGeom prst="ellipse">
            <a:avLst/>
          </a:prstGeom>
          <a:solidFill>
            <a:srgbClr val="FF9900"/>
          </a:solidFill>
          <a:ln w="9525">
            <a:noFill/>
            <a:round/>
            <a:headEnd/>
            <a:tailEnd/>
          </a:ln>
          <a:effec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smtClean="0">
              <a:solidFill>
                <a:srgbClr val="FFFFFF"/>
              </a:solidFill>
            </a:endParaRPr>
          </a:p>
        </p:txBody>
      </p:sp>
      <p:sp>
        <p:nvSpPr>
          <p:cNvPr id="18442" name="Oval 13"/>
          <p:cNvSpPr>
            <a:spLocks noChangeArrowheads="1"/>
          </p:cNvSpPr>
          <p:nvPr/>
        </p:nvSpPr>
        <p:spPr bwMode="auto">
          <a:xfrm>
            <a:off x="3702050" y="5334000"/>
            <a:ext cx="152400" cy="685800"/>
          </a:xfrm>
          <a:prstGeom prst="ellipse">
            <a:avLst/>
          </a:prstGeom>
          <a:solidFill>
            <a:srgbClr val="FF9900"/>
          </a:solidFill>
          <a:ln w="9525">
            <a:noFill/>
            <a:round/>
            <a:headEnd/>
            <a:tailEnd/>
          </a:ln>
          <a:effec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smtClean="0">
              <a:solidFill>
                <a:srgbClr val="FFFFFF"/>
              </a:solidFill>
            </a:endParaRPr>
          </a:p>
        </p:txBody>
      </p:sp>
      <p:sp>
        <p:nvSpPr>
          <p:cNvPr id="18443" name="Oval 14"/>
          <p:cNvSpPr>
            <a:spLocks noChangeArrowheads="1"/>
          </p:cNvSpPr>
          <p:nvPr/>
        </p:nvSpPr>
        <p:spPr bwMode="auto">
          <a:xfrm>
            <a:off x="914400" y="5029200"/>
            <a:ext cx="76200" cy="609600"/>
          </a:xfrm>
          <a:prstGeom prst="ellipse">
            <a:avLst/>
          </a:prstGeom>
          <a:solidFill>
            <a:srgbClr val="FF9900"/>
          </a:solidFill>
          <a:ln w="9525">
            <a:noFill/>
            <a:round/>
            <a:headEnd/>
            <a:tailEnd/>
          </a:ln>
          <a:effec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smtClean="0">
              <a:solidFill>
                <a:srgbClr val="FFFFFF"/>
              </a:solidFill>
            </a:endParaRPr>
          </a:p>
        </p:txBody>
      </p:sp>
      <p:sp>
        <p:nvSpPr>
          <p:cNvPr id="18444" name="Rectangle 15"/>
          <p:cNvSpPr>
            <a:spLocks noChangeArrowheads="1"/>
          </p:cNvSpPr>
          <p:nvPr/>
        </p:nvSpPr>
        <p:spPr bwMode="auto">
          <a:xfrm>
            <a:off x="914400" y="5334000"/>
            <a:ext cx="76200" cy="609600"/>
          </a:xfrm>
          <a:prstGeom prst="rect">
            <a:avLst/>
          </a:prstGeom>
          <a:solidFill>
            <a:srgbClr val="FF9900"/>
          </a:solidFill>
          <a:ln w="9525">
            <a:noFill/>
            <a:miter lim="800000"/>
            <a:headEnd/>
            <a:tailEnd/>
          </a:ln>
          <a:effec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smtClean="0">
              <a:solidFill>
                <a:srgbClr val="FFFFFF"/>
              </a:solidFill>
            </a:endParaRPr>
          </a:p>
        </p:txBody>
      </p:sp>
      <p:sp>
        <p:nvSpPr>
          <p:cNvPr id="18445" name="Oval 16"/>
          <p:cNvSpPr>
            <a:spLocks noChangeArrowheads="1"/>
          </p:cNvSpPr>
          <p:nvPr/>
        </p:nvSpPr>
        <p:spPr bwMode="auto">
          <a:xfrm>
            <a:off x="1371600" y="5410200"/>
            <a:ext cx="76200" cy="609600"/>
          </a:xfrm>
          <a:prstGeom prst="ellipse">
            <a:avLst/>
          </a:prstGeom>
          <a:solidFill>
            <a:srgbClr val="FF9900"/>
          </a:solidFill>
          <a:ln w="9525">
            <a:noFill/>
            <a:round/>
            <a:headEnd/>
            <a:tailEnd/>
          </a:ln>
          <a:effec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smtClean="0">
              <a:solidFill>
                <a:srgbClr val="FFFFFF"/>
              </a:solidFill>
            </a:endParaRPr>
          </a:p>
        </p:txBody>
      </p:sp>
      <p:sp>
        <p:nvSpPr>
          <p:cNvPr id="18446" name="Text Box 17"/>
          <p:cNvSpPr txBox="1">
            <a:spLocks noChangeArrowheads="1"/>
          </p:cNvSpPr>
          <p:nvPr/>
        </p:nvSpPr>
        <p:spPr bwMode="auto">
          <a:xfrm>
            <a:off x="152401" y="4311769"/>
            <a:ext cx="2953053" cy="646331"/>
          </a:xfrm>
          <a:prstGeom prst="rect">
            <a:avLst/>
          </a:prstGeom>
          <a:noFill/>
          <a:ln w="9525">
            <a:noFill/>
            <a:miter lim="800000"/>
            <a:headEnd/>
            <a:tailEnd/>
          </a:ln>
          <a:effectLst/>
        </p:spPr>
        <p:txBody>
          <a:bodyPr wrap="none">
            <a:spAutoFit/>
          </a:bodyPr>
          <a:lstStyle/>
          <a:p>
            <a:pPr defTabSz="457200" fontAlgn="base">
              <a:spcBef>
                <a:spcPct val="0"/>
              </a:spcBef>
              <a:spcAft>
                <a:spcPct val="0"/>
              </a:spcAft>
              <a:buClr>
                <a:srgbClr val="000000"/>
              </a:buClr>
              <a:buSzPct val="100000"/>
              <a:buFont typeface="Times New Roman" pitchFamily="18" charset="0"/>
              <a:buNone/>
            </a:pPr>
            <a:r>
              <a:rPr lang="en-US" smtClean="0">
                <a:solidFill>
                  <a:srgbClr val="B02A30"/>
                </a:solidFill>
              </a:rPr>
              <a:t>typical picture </a:t>
            </a:r>
            <a:r>
              <a:rPr lang="en-US" smtClean="0">
                <a:solidFill>
                  <a:srgbClr val="B02A30"/>
                </a:solidFill>
                <a:sym typeface="Wingdings" pitchFamily="2" charset="2"/>
              </a:rPr>
              <a:t></a:t>
            </a:r>
          </a:p>
          <a:p>
            <a:pPr defTabSz="457200" fontAlgn="base">
              <a:spcBef>
                <a:spcPct val="0"/>
              </a:spcBef>
              <a:spcAft>
                <a:spcPct val="0"/>
              </a:spcAft>
              <a:buClr>
                <a:srgbClr val="000000"/>
              </a:buClr>
              <a:buSzPct val="100000"/>
              <a:buFont typeface="Times New Roman" pitchFamily="18" charset="0"/>
              <a:buNone/>
            </a:pPr>
            <a:r>
              <a:rPr lang="en-US" smtClean="0">
                <a:solidFill>
                  <a:srgbClr val="B02A30"/>
                </a:solidFill>
                <a:sym typeface="Wingdings" pitchFamily="2" charset="2"/>
              </a:rPr>
              <a:t>geometric perturbations (</a:t>
            </a:r>
            <a:r>
              <a:rPr lang="en-US" smtClean="0">
                <a:solidFill>
                  <a:srgbClr val="B02A30"/>
                </a:solidFill>
                <a:latin typeface="Symbol" pitchFamily="18" charset="2"/>
                <a:sym typeface="Wingdings" pitchFamily="2" charset="2"/>
              </a:rPr>
              <a:t>b</a:t>
            </a:r>
            <a:r>
              <a:rPr lang="en-US" smtClean="0">
                <a:solidFill>
                  <a:srgbClr val="B02A30"/>
                </a:solidFill>
                <a:sym typeface="Wingdings" pitchFamily="2" charset="2"/>
              </a:rPr>
              <a:t>)</a:t>
            </a:r>
            <a:endParaRPr lang="en-US" smtClean="0">
              <a:solidFill>
                <a:srgbClr val="B02A30"/>
              </a:solidFill>
            </a:endParaRPr>
          </a:p>
        </p:txBody>
      </p:sp>
      <p:sp>
        <p:nvSpPr>
          <p:cNvPr id="18447" name="Rectangle 19"/>
          <p:cNvSpPr>
            <a:spLocks noChangeArrowheads="1"/>
          </p:cNvSpPr>
          <p:nvPr/>
        </p:nvSpPr>
        <p:spPr bwMode="auto">
          <a:xfrm>
            <a:off x="4114870" y="228601"/>
            <a:ext cx="3852337" cy="369332"/>
          </a:xfrm>
          <a:prstGeom prst="rect">
            <a:avLst/>
          </a:prstGeom>
          <a:noFill/>
          <a:ln w="9525">
            <a:noFill/>
            <a:miter lim="800000"/>
            <a:headEnd/>
            <a:tailEnd/>
          </a:ln>
          <a:effectLst/>
        </p:spPr>
        <p:txBody>
          <a:bodyPr wrap="none">
            <a:spAutoFit/>
          </a:bodyPr>
          <a:lstStyle/>
          <a:p>
            <a:pPr defTabSz="457200" fontAlgn="base">
              <a:spcBef>
                <a:spcPct val="0"/>
              </a:spcBef>
              <a:spcAft>
                <a:spcPct val="0"/>
              </a:spcAft>
              <a:buClr>
                <a:srgbClr val="000000"/>
              </a:buClr>
              <a:buSzPct val="100000"/>
              <a:buFont typeface="Times New Roman" pitchFamily="18" charset="0"/>
              <a:buNone/>
            </a:pPr>
            <a:r>
              <a:rPr lang="en-US" b="1" i="1" smtClean="0">
                <a:solidFill>
                  <a:srgbClr val="131313"/>
                </a:solidFill>
              </a:rPr>
              <a:t>Fowler Nordheim Law (RF fields):</a:t>
            </a:r>
          </a:p>
        </p:txBody>
      </p:sp>
      <p:sp>
        <p:nvSpPr>
          <p:cNvPr id="18448" name="Rectangle 20"/>
          <p:cNvSpPr>
            <a:spLocks noChangeArrowheads="1"/>
          </p:cNvSpPr>
          <p:nvPr/>
        </p:nvSpPr>
        <p:spPr bwMode="auto">
          <a:xfrm>
            <a:off x="5029200" y="2133600"/>
            <a:ext cx="3857625" cy="641350"/>
          </a:xfrm>
          <a:prstGeom prst="rect">
            <a:avLst/>
          </a:prstGeom>
          <a:noFill/>
          <a:ln w="9525">
            <a:noFill/>
            <a:miter lim="800000"/>
            <a:headEnd/>
            <a:tailEnd/>
          </a:ln>
          <a:effectLst/>
        </p:spPr>
        <p:txBody>
          <a:bodyPr>
            <a:spAutoFit/>
          </a:bodyPr>
          <a:lstStyle/>
          <a:p>
            <a:pPr marL="342900" indent="-342900" defTabSz="457200" fontAlgn="base">
              <a:spcBef>
                <a:spcPct val="10000"/>
              </a:spcBef>
              <a:spcAft>
                <a:spcPct val="10000"/>
              </a:spcAft>
              <a:buClr>
                <a:srgbClr val="0071BC"/>
              </a:buClr>
              <a:buFont typeface="Times New Roman" pitchFamily="18" charset="0"/>
              <a:buAutoNum type="arabicPeriod"/>
            </a:pPr>
            <a:r>
              <a:rPr lang="en-US" smtClean="0">
                <a:solidFill>
                  <a:srgbClr val="131313"/>
                </a:solidFill>
              </a:rPr>
              <a:t>High field enhancements (</a:t>
            </a:r>
            <a:r>
              <a:rPr lang="en-US" smtClean="0">
                <a:solidFill>
                  <a:srgbClr val="131313"/>
                </a:solidFill>
                <a:latin typeface="Symbol" pitchFamily="18" charset="2"/>
              </a:rPr>
              <a:t>b</a:t>
            </a:r>
            <a:r>
              <a:rPr lang="en-US" smtClean="0">
                <a:solidFill>
                  <a:srgbClr val="131313"/>
                </a:solidFill>
              </a:rPr>
              <a:t>) can field emission.</a:t>
            </a:r>
            <a:r>
              <a:rPr lang="en-US" smtClean="0">
                <a:solidFill>
                  <a:srgbClr val="FFFFFF"/>
                </a:solidFill>
              </a:rPr>
              <a:t> </a:t>
            </a:r>
          </a:p>
        </p:txBody>
      </p:sp>
      <p:sp>
        <p:nvSpPr>
          <p:cNvPr id="18449" name="Line 22"/>
          <p:cNvSpPr>
            <a:spLocks noChangeShapeType="1"/>
          </p:cNvSpPr>
          <p:nvPr/>
        </p:nvSpPr>
        <p:spPr bwMode="auto">
          <a:xfrm flipH="1" flipV="1">
            <a:off x="7848600" y="1447800"/>
            <a:ext cx="304800" cy="762000"/>
          </a:xfrm>
          <a:prstGeom prst="line">
            <a:avLst/>
          </a:prstGeom>
          <a:noFill/>
          <a:ln w="9525">
            <a:solidFill>
              <a:schemeClr val="tx1"/>
            </a:solidFill>
            <a:round/>
            <a:headEnd/>
            <a:tailEnd type="triangle" w="med" len="med"/>
          </a:ln>
          <a:effectLst/>
        </p:spPr>
        <p:txBody>
          <a:bodyPr/>
          <a:lstStyle/>
          <a:p>
            <a:pPr defTabSz="457200" fontAlgn="base">
              <a:spcBef>
                <a:spcPct val="0"/>
              </a:spcBef>
              <a:spcAft>
                <a:spcPct val="0"/>
              </a:spcAft>
              <a:buClr>
                <a:srgbClr val="000000"/>
              </a:buClr>
              <a:buSzPct val="100000"/>
              <a:buFont typeface="Times New Roman" pitchFamily="18" charset="0"/>
              <a:buNone/>
            </a:pPr>
            <a:endParaRPr lang="en-US" smtClean="0">
              <a:solidFill>
                <a:srgbClr val="FFFFFF"/>
              </a:solidFill>
            </a:endParaRPr>
          </a:p>
        </p:txBody>
      </p:sp>
      <p:sp>
        <p:nvSpPr>
          <p:cNvPr id="18450" name="Line 23"/>
          <p:cNvSpPr>
            <a:spLocks noChangeShapeType="1"/>
          </p:cNvSpPr>
          <p:nvPr/>
        </p:nvSpPr>
        <p:spPr bwMode="auto">
          <a:xfrm flipH="1" flipV="1">
            <a:off x="6400800" y="1066800"/>
            <a:ext cx="1752600" cy="1143000"/>
          </a:xfrm>
          <a:prstGeom prst="line">
            <a:avLst/>
          </a:prstGeom>
          <a:noFill/>
          <a:ln w="9525">
            <a:solidFill>
              <a:schemeClr val="tx1"/>
            </a:solidFill>
            <a:round/>
            <a:headEnd/>
            <a:tailEnd type="triangle" w="med" len="med"/>
          </a:ln>
          <a:effectLst/>
        </p:spPr>
        <p:txBody>
          <a:bodyPr/>
          <a:lstStyle/>
          <a:p>
            <a:pPr defTabSz="457200" fontAlgn="base">
              <a:spcBef>
                <a:spcPct val="0"/>
              </a:spcBef>
              <a:spcAft>
                <a:spcPct val="0"/>
              </a:spcAft>
              <a:buClr>
                <a:srgbClr val="000000"/>
              </a:buClr>
              <a:buSzPct val="100000"/>
              <a:buFont typeface="Times New Roman" pitchFamily="18" charset="0"/>
              <a:buNone/>
            </a:pPr>
            <a:endParaRPr lang="en-US" smtClean="0">
              <a:solidFill>
                <a:srgbClr val="FFFFFF"/>
              </a:solidFill>
            </a:endParaRPr>
          </a:p>
        </p:txBody>
      </p:sp>
      <p:sp>
        <p:nvSpPr>
          <p:cNvPr id="18451" name="Rectangle 24"/>
          <p:cNvSpPr>
            <a:spLocks noChangeArrowheads="1"/>
          </p:cNvSpPr>
          <p:nvPr/>
        </p:nvSpPr>
        <p:spPr bwMode="auto">
          <a:xfrm>
            <a:off x="5029200" y="3122613"/>
            <a:ext cx="3857625" cy="641350"/>
          </a:xfrm>
          <a:prstGeom prst="rect">
            <a:avLst/>
          </a:prstGeom>
          <a:noFill/>
          <a:ln w="9525">
            <a:noFill/>
            <a:miter lim="800000"/>
            <a:headEnd/>
            <a:tailEnd/>
          </a:ln>
          <a:effectLst/>
        </p:spPr>
        <p:txBody>
          <a:bodyPr>
            <a:spAutoFit/>
          </a:bodyPr>
          <a:lstStyle/>
          <a:p>
            <a:pPr marL="342900" indent="-342900" defTabSz="457200" fontAlgn="base">
              <a:spcBef>
                <a:spcPct val="10000"/>
              </a:spcBef>
              <a:spcAft>
                <a:spcPct val="10000"/>
              </a:spcAft>
              <a:buClr>
                <a:srgbClr val="0071BC"/>
              </a:buClr>
              <a:buFont typeface="Times New Roman" pitchFamily="18" charset="0"/>
              <a:buAutoNum type="arabicPeriod" startAt="2"/>
            </a:pPr>
            <a:r>
              <a:rPr lang="en-US" smtClean="0">
                <a:solidFill>
                  <a:srgbClr val="131313"/>
                </a:solidFill>
              </a:rPr>
              <a:t>Low work function (</a:t>
            </a:r>
            <a:r>
              <a:rPr lang="en-US" smtClean="0">
                <a:solidFill>
                  <a:srgbClr val="131313"/>
                </a:solidFill>
                <a:latin typeface="Symbol" pitchFamily="18" charset="2"/>
              </a:rPr>
              <a:t>f</a:t>
            </a:r>
            <a:r>
              <a:rPr lang="en-US" baseline="-25000" smtClean="0">
                <a:solidFill>
                  <a:srgbClr val="131313"/>
                </a:solidFill>
                <a:latin typeface="Symbol" pitchFamily="18" charset="2"/>
              </a:rPr>
              <a:t>0</a:t>
            </a:r>
            <a:r>
              <a:rPr lang="en-US" smtClean="0">
                <a:solidFill>
                  <a:srgbClr val="131313"/>
                </a:solidFill>
              </a:rPr>
              <a:t>) in small areas can cause field emission.</a:t>
            </a:r>
            <a:r>
              <a:rPr lang="en-US" smtClean="0">
                <a:solidFill>
                  <a:srgbClr val="FFFFFF"/>
                </a:solidFill>
              </a:rPr>
              <a:t> </a:t>
            </a:r>
          </a:p>
        </p:txBody>
      </p:sp>
      <p:sp>
        <p:nvSpPr>
          <p:cNvPr id="18452" name="Freeform 25"/>
          <p:cNvSpPr>
            <a:spLocks/>
          </p:cNvSpPr>
          <p:nvPr/>
        </p:nvSpPr>
        <p:spPr bwMode="auto">
          <a:xfrm>
            <a:off x="2590800" y="5638800"/>
            <a:ext cx="152400" cy="381000"/>
          </a:xfrm>
          <a:custGeom>
            <a:avLst/>
            <a:gdLst>
              <a:gd name="T0" fmla="*/ 0 w 96"/>
              <a:gd name="T1" fmla="*/ 0 h 240"/>
              <a:gd name="T2" fmla="*/ 120967500 w 96"/>
              <a:gd name="T3" fmla="*/ 0 h 240"/>
              <a:gd name="T4" fmla="*/ 0 w 96"/>
              <a:gd name="T5" fmla="*/ 120967500 h 240"/>
              <a:gd name="T6" fmla="*/ 120967500 w 96"/>
              <a:gd name="T7" fmla="*/ 362902500 h 240"/>
              <a:gd name="T8" fmla="*/ 120967500 w 96"/>
              <a:gd name="T9" fmla="*/ 483870000 h 240"/>
              <a:gd name="T10" fmla="*/ 120967500 w 96"/>
              <a:gd name="T11" fmla="*/ 604837500 h 240"/>
              <a:gd name="T12" fmla="*/ 120967500 w 96"/>
              <a:gd name="T13" fmla="*/ 483870000 h 240"/>
              <a:gd name="T14" fmla="*/ 241935000 w 96"/>
              <a:gd name="T15" fmla="*/ 362902500 h 240"/>
              <a:gd name="T16" fmla="*/ 120967500 w 96"/>
              <a:gd name="T17" fmla="*/ 241935000 h 240"/>
              <a:gd name="T18" fmla="*/ 120967500 w 96"/>
              <a:gd name="T19" fmla="*/ 120967500 h 240"/>
              <a:gd name="T20" fmla="*/ 241935000 w 96"/>
              <a:gd name="T21" fmla="*/ 0 h 240"/>
              <a:gd name="T22" fmla="*/ 120967500 w 96"/>
              <a:gd name="T23" fmla="*/ 0 h 240"/>
              <a:gd name="T24" fmla="*/ 0 w 96"/>
              <a:gd name="T25" fmla="*/ 0 h 2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6" h="240">
                <a:moveTo>
                  <a:pt x="0" y="0"/>
                </a:moveTo>
                <a:lnTo>
                  <a:pt x="48" y="0"/>
                </a:lnTo>
                <a:lnTo>
                  <a:pt x="0" y="48"/>
                </a:lnTo>
                <a:lnTo>
                  <a:pt x="48" y="144"/>
                </a:lnTo>
                <a:lnTo>
                  <a:pt x="48" y="192"/>
                </a:lnTo>
                <a:lnTo>
                  <a:pt x="48" y="240"/>
                </a:lnTo>
                <a:lnTo>
                  <a:pt x="48" y="192"/>
                </a:lnTo>
                <a:lnTo>
                  <a:pt x="96" y="144"/>
                </a:lnTo>
                <a:lnTo>
                  <a:pt x="48" y="96"/>
                </a:lnTo>
                <a:lnTo>
                  <a:pt x="48" y="48"/>
                </a:lnTo>
                <a:lnTo>
                  <a:pt x="96" y="0"/>
                </a:lnTo>
                <a:lnTo>
                  <a:pt x="48" y="0"/>
                </a:lnTo>
                <a:lnTo>
                  <a:pt x="0" y="0"/>
                </a:lnTo>
                <a:close/>
              </a:path>
            </a:pathLst>
          </a:custGeom>
          <a:solidFill>
            <a:schemeClr val="bg1"/>
          </a:solidFill>
          <a:ln w="9525">
            <a:solidFill>
              <a:schemeClr val="tx1"/>
            </a:solidFill>
            <a:round/>
            <a:headEnd/>
            <a:tailEnd/>
          </a:ln>
          <a:effectLst/>
        </p:spPr>
        <p:txBody>
          <a:bodyPr/>
          <a:lstStyle/>
          <a:p>
            <a:pPr defTabSz="457200" fontAlgn="base">
              <a:spcBef>
                <a:spcPct val="0"/>
              </a:spcBef>
              <a:spcAft>
                <a:spcPct val="0"/>
              </a:spcAft>
              <a:buClr>
                <a:srgbClr val="000000"/>
              </a:buClr>
              <a:buSzPct val="100000"/>
              <a:buFont typeface="Times New Roman" pitchFamily="18" charset="0"/>
              <a:buNone/>
            </a:pPr>
            <a:endParaRPr lang="en-US" smtClean="0">
              <a:solidFill>
                <a:srgbClr val="FFFFFF"/>
              </a:solidFill>
            </a:endParaRPr>
          </a:p>
        </p:txBody>
      </p:sp>
      <p:sp>
        <p:nvSpPr>
          <p:cNvPr id="18453" name="Freeform 26"/>
          <p:cNvSpPr>
            <a:spLocks/>
          </p:cNvSpPr>
          <p:nvPr/>
        </p:nvSpPr>
        <p:spPr bwMode="auto">
          <a:xfrm>
            <a:off x="533400" y="5638800"/>
            <a:ext cx="457200" cy="609600"/>
          </a:xfrm>
          <a:custGeom>
            <a:avLst/>
            <a:gdLst>
              <a:gd name="T0" fmla="*/ 0 w 288"/>
              <a:gd name="T1" fmla="*/ 0 h 384"/>
              <a:gd name="T2" fmla="*/ 241935000 w 288"/>
              <a:gd name="T3" fmla="*/ 120967500 h 384"/>
              <a:gd name="T4" fmla="*/ 120967500 w 288"/>
              <a:gd name="T5" fmla="*/ 241935000 h 384"/>
              <a:gd name="T6" fmla="*/ 362902500 w 288"/>
              <a:gd name="T7" fmla="*/ 362902500 h 384"/>
              <a:gd name="T8" fmla="*/ 362902500 w 288"/>
              <a:gd name="T9" fmla="*/ 604837500 h 384"/>
              <a:gd name="T10" fmla="*/ 604837500 w 288"/>
              <a:gd name="T11" fmla="*/ 725805000 h 384"/>
              <a:gd name="T12" fmla="*/ 725805000 w 288"/>
              <a:gd name="T13" fmla="*/ 967740000 h 3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8" h="384">
                <a:moveTo>
                  <a:pt x="0" y="0"/>
                </a:moveTo>
                <a:lnTo>
                  <a:pt x="96" y="48"/>
                </a:lnTo>
                <a:lnTo>
                  <a:pt x="48" y="96"/>
                </a:lnTo>
                <a:lnTo>
                  <a:pt x="144" y="144"/>
                </a:lnTo>
                <a:lnTo>
                  <a:pt x="144" y="240"/>
                </a:lnTo>
                <a:lnTo>
                  <a:pt x="240" y="288"/>
                </a:lnTo>
                <a:lnTo>
                  <a:pt x="288" y="384"/>
                </a:lnTo>
              </a:path>
            </a:pathLst>
          </a:custGeom>
          <a:noFill/>
          <a:ln w="38100" cmpd="sng">
            <a:solidFill>
              <a:schemeClr val="bg1"/>
            </a:solidFill>
            <a:round/>
            <a:headEnd/>
            <a:tailEnd/>
          </a:ln>
          <a:effectLst/>
        </p:spPr>
        <p:txBody>
          <a:bodyPr/>
          <a:lstStyle/>
          <a:p>
            <a:pPr defTabSz="457200" fontAlgn="base">
              <a:spcBef>
                <a:spcPct val="0"/>
              </a:spcBef>
              <a:spcAft>
                <a:spcPct val="0"/>
              </a:spcAft>
              <a:buClr>
                <a:srgbClr val="000000"/>
              </a:buClr>
              <a:buSzPct val="100000"/>
              <a:buFont typeface="Times New Roman" pitchFamily="18" charset="0"/>
              <a:buNone/>
            </a:pPr>
            <a:endParaRPr lang="en-US" smtClean="0">
              <a:solidFill>
                <a:srgbClr val="FFFFFF"/>
              </a:solidFill>
            </a:endParaRPr>
          </a:p>
        </p:txBody>
      </p:sp>
      <p:sp>
        <p:nvSpPr>
          <p:cNvPr id="18454" name="Rectangle 27"/>
          <p:cNvSpPr>
            <a:spLocks noChangeArrowheads="1"/>
          </p:cNvSpPr>
          <p:nvPr/>
        </p:nvSpPr>
        <p:spPr bwMode="auto">
          <a:xfrm>
            <a:off x="5486400" y="5562600"/>
            <a:ext cx="1371600" cy="76200"/>
          </a:xfrm>
          <a:prstGeom prst="rect">
            <a:avLst/>
          </a:prstGeom>
          <a:solidFill>
            <a:srgbClr val="00B8FF"/>
          </a:solidFill>
          <a:ln w="9525">
            <a:solidFill>
              <a:schemeClr val="tx1"/>
            </a:solidFill>
            <a:miter lim="800000"/>
            <a:headEnd/>
            <a:tailEnd/>
          </a:ln>
          <a:effec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smtClean="0">
              <a:solidFill>
                <a:srgbClr val="FFFFFF"/>
              </a:solidFill>
            </a:endParaRPr>
          </a:p>
        </p:txBody>
      </p:sp>
      <p:sp>
        <p:nvSpPr>
          <p:cNvPr id="18455" name="Text Box 29"/>
          <p:cNvSpPr txBox="1">
            <a:spLocks noChangeArrowheads="1"/>
          </p:cNvSpPr>
          <p:nvPr/>
        </p:nvSpPr>
        <p:spPr bwMode="auto">
          <a:xfrm>
            <a:off x="5784851" y="5272088"/>
            <a:ext cx="851515" cy="369332"/>
          </a:xfrm>
          <a:prstGeom prst="rect">
            <a:avLst/>
          </a:prstGeom>
          <a:noFill/>
          <a:ln w="9525">
            <a:noFill/>
            <a:miter lim="800000"/>
            <a:headEnd/>
            <a:tailEnd/>
          </a:ln>
          <a:effectLst/>
        </p:spPr>
        <p:txBody>
          <a:bodyPr wrap="none">
            <a:spAutoFit/>
          </a:bodyPr>
          <a:lstStyle/>
          <a:p>
            <a:pPr defTabSz="457200" fontAlgn="base">
              <a:spcBef>
                <a:spcPct val="0"/>
              </a:spcBef>
              <a:spcAft>
                <a:spcPct val="0"/>
              </a:spcAft>
              <a:buClr>
                <a:srgbClr val="000000"/>
              </a:buClr>
              <a:buSzPct val="100000"/>
              <a:buFont typeface="Times New Roman" pitchFamily="18" charset="0"/>
              <a:buNone/>
            </a:pPr>
            <a:r>
              <a:rPr lang="en-US" smtClean="0">
                <a:solidFill>
                  <a:srgbClr val="B02A30"/>
                </a:solidFill>
              </a:rPr>
              <a:t>oxides</a:t>
            </a:r>
          </a:p>
        </p:txBody>
      </p:sp>
      <p:sp>
        <p:nvSpPr>
          <p:cNvPr id="18456" name="Freeform 31"/>
          <p:cNvSpPr>
            <a:spLocks/>
          </p:cNvSpPr>
          <p:nvPr/>
        </p:nvSpPr>
        <p:spPr bwMode="auto">
          <a:xfrm>
            <a:off x="7924800" y="5638800"/>
            <a:ext cx="304800" cy="152400"/>
          </a:xfrm>
          <a:custGeom>
            <a:avLst/>
            <a:gdLst>
              <a:gd name="T0" fmla="*/ 120967500 w 192"/>
              <a:gd name="T1" fmla="*/ 0 h 96"/>
              <a:gd name="T2" fmla="*/ 0 w 192"/>
              <a:gd name="T3" fmla="*/ 120967500 h 96"/>
              <a:gd name="T4" fmla="*/ 120967500 w 192"/>
              <a:gd name="T5" fmla="*/ 241935000 h 96"/>
              <a:gd name="T6" fmla="*/ 241935000 w 192"/>
              <a:gd name="T7" fmla="*/ 241935000 h 96"/>
              <a:gd name="T8" fmla="*/ 483870000 w 192"/>
              <a:gd name="T9" fmla="*/ 120967500 h 96"/>
              <a:gd name="T10" fmla="*/ 241935000 w 192"/>
              <a:gd name="T11" fmla="*/ 0 h 96"/>
              <a:gd name="T12" fmla="*/ 120967500 w 192"/>
              <a:gd name="T13" fmla="*/ 0 h 9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2" h="96">
                <a:moveTo>
                  <a:pt x="48" y="0"/>
                </a:moveTo>
                <a:lnTo>
                  <a:pt x="0" y="48"/>
                </a:lnTo>
                <a:lnTo>
                  <a:pt x="48" y="96"/>
                </a:lnTo>
                <a:lnTo>
                  <a:pt x="96" y="96"/>
                </a:lnTo>
                <a:lnTo>
                  <a:pt x="192" y="48"/>
                </a:lnTo>
                <a:lnTo>
                  <a:pt x="96" y="0"/>
                </a:lnTo>
                <a:lnTo>
                  <a:pt x="48" y="0"/>
                </a:lnTo>
                <a:close/>
              </a:path>
            </a:pathLst>
          </a:custGeom>
          <a:solidFill>
            <a:schemeClr val="bg1"/>
          </a:solidFill>
          <a:ln w="9525">
            <a:noFill/>
            <a:round/>
            <a:headEnd/>
            <a:tailEnd/>
          </a:ln>
          <a:effectLst/>
        </p:spPr>
        <p:txBody>
          <a:bodyPr/>
          <a:lstStyle/>
          <a:p>
            <a:pPr defTabSz="457200" fontAlgn="base">
              <a:spcBef>
                <a:spcPct val="0"/>
              </a:spcBef>
              <a:spcAft>
                <a:spcPct val="0"/>
              </a:spcAft>
              <a:buClr>
                <a:srgbClr val="000000"/>
              </a:buClr>
              <a:buSzPct val="100000"/>
              <a:buFont typeface="Times New Roman" pitchFamily="18" charset="0"/>
              <a:buNone/>
            </a:pPr>
            <a:endParaRPr lang="en-US" smtClean="0">
              <a:solidFill>
                <a:srgbClr val="FFFFFF"/>
              </a:solidFill>
            </a:endParaRPr>
          </a:p>
        </p:txBody>
      </p:sp>
      <p:sp>
        <p:nvSpPr>
          <p:cNvPr id="18457" name="Text Box 32"/>
          <p:cNvSpPr txBox="1">
            <a:spLocks noChangeArrowheads="1"/>
          </p:cNvSpPr>
          <p:nvPr/>
        </p:nvSpPr>
        <p:spPr bwMode="auto">
          <a:xfrm>
            <a:off x="4724401" y="4343519"/>
            <a:ext cx="2831224" cy="646331"/>
          </a:xfrm>
          <a:prstGeom prst="rect">
            <a:avLst/>
          </a:prstGeom>
          <a:noFill/>
          <a:ln w="9525">
            <a:noFill/>
            <a:miter lim="800000"/>
            <a:headEnd/>
            <a:tailEnd/>
          </a:ln>
          <a:effectLst/>
        </p:spPr>
        <p:txBody>
          <a:bodyPr wrap="none">
            <a:spAutoFit/>
          </a:bodyPr>
          <a:lstStyle/>
          <a:p>
            <a:pPr defTabSz="457200" fontAlgn="base">
              <a:spcBef>
                <a:spcPct val="0"/>
              </a:spcBef>
              <a:spcAft>
                <a:spcPct val="0"/>
              </a:spcAft>
              <a:buClr>
                <a:srgbClr val="000000"/>
              </a:buClr>
              <a:buSzPct val="100000"/>
              <a:buFont typeface="Times New Roman" pitchFamily="18" charset="0"/>
              <a:buNone/>
            </a:pPr>
            <a:r>
              <a:rPr lang="en-US" smtClean="0">
                <a:solidFill>
                  <a:srgbClr val="B02A30"/>
                </a:solidFill>
              </a:rPr>
              <a:t>alternate picture </a:t>
            </a:r>
            <a:r>
              <a:rPr lang="en-US" smtClean="0">
                <a:solidFill>
                  <a:srgbClr val="B02A30"/>
                </a:solidFill>
                <a:sym typeface="Wingdings" pitchFamily="2" charset="2"/>
              </a:rPr>
              <a:t></a:t>
            </a:r>
          </a:p>
          <a:p>
            <a:pPr defTabSz="457200" fontAlgn="base">
              <a:spcBef>
                <a:spcPct val="0"/>
              </a:spcBef>
              <a:spcAft>
                <a:spcPct val="0"/>
              </a:spcAft>
              <a:buClr>
                <a:srgbClr val="000000"/>
              </a:buClr>
              <a:buSzPct val="100000"/>
              <a:buFont typeface="Times New Roman" pitchFamily="18" charset="0"/>
              <a:buNone/>
            </a:pPr>
            <a:r>
              <a:rPr lang="en-US" smtClean="0">
                <a:solidFill>
                  <a:srgbClr val="B02A30"/>
                </a:solidFill>
                <a:sym typeface="Wingdings" pitchFamily="2" charset="2"/>
              </a:rPr>
              <a:t>material perturbations (</a:t>
            </a:r>
            <a:r>
              <a:rPr lang="en-US" smtClean="0">
                <a:solidFill>
                  <a:srgbClr val="B02A30"/>
                </a:solidFill>
                <a:latin typeface="Symbol" pitchFamily="18" charset="2"/>
                <a:sym typeface="Wingdings" pitchFamily="2" charset="2"/>
              </a:rPr>
              <a:t>f</a:t>
            </a:r>
            <a:r>
              <a:rPr lang="en-US" baseline="-25000" smtClean="0">
                <a:solidFill>
                  <a:srgbClr val="B02A30"/>
                </a:solidFill>
                <a:latin typeface="Symbol" pitchFamily="18" charset="2"/>
                <a:sym typeface="Wingdings" pitchFamily="2" charset="2"/>
              </a:rPr>
              <a:t>0</a:t>
            </a:r>
            <a:r>
              <a:rPr lang="en-US" smtClean="0">
                <a:solidFill>
                  <a:srgbClr val="B02A30"/>
                </a:solidFill>
                <a:sym typeface="Wingdings" pitchFamily="2" charset="2"/>
              </a:rPr>
              <a:t>)</a:t>
            </a:r>
          </a:p>
        </p:txBody>
      </p:sp>
      <p:sp>
        <p:nvSpPr>
          <p:cNvPr id="18458" name="Text Box 33"/>
          <p:cNvSpPr txBox="1">
            <a:spLocks noChangeArrowheads="1"/>
          </p:cNvSpPr>
          <p:nvPr/>
        </p:nvSpPr>
        <p:spPr bwMode="auto">
          <a:xfrm>
            <a:off x="7391400" y="5729288"/>
            <a:ext cx="1197764" cy="369332"/>
          </a:xfrm>
          <a:prstGeom prst="rect">
            <a:avLst/>
          </a:prstGeom>
          <a:noFill/>
          <a:ln w="9525">
            <a:noFill/>
            <a:miter lim="800000"/>
            <a:headEnd/>
            <a:tailEnd/>
          </a:ln>
          <a:effectLst/>
        </p:spPr>
        <p:txBody>
          <a:bodyPr wrap="none">
            <a:spAutoFit/>
          </a:bodyPr>
          <a:lstStyle/>
          <a:p>
            <a:pPr defTabSz="457200" fontAlgn="base">
              <a:spcBef>
                <a:spcPct val="0"/>
              </a:spcBef>
              <a:spcAft>
                <a:spcPct val="0"/>
              </a:spcAft>
              <a:buClr>
                <a:srgbClr val="000000"/>
              </a:buClr>
              <a:buSzPct val="100000"/>
              <a:buFont typeface="Times New Roman" pitchFamily="18" charset="0"/>
              <a:buNone/>
            </a:pPr>
            <a:r>
              <a:rPr lang="en-US" smtClean="0">
                <a:solidFill>
                  <a:srgbClr val="B02A30"/>
                </a:solidFill>
              </a:rPr>
              <a:t>inclusions</a:t>
            </a:r>
          </a:p>
        </p:txBody>
      </p:sp>
      <p:sp>
        <p:nvSpPr>
          <p:cNvPr id="18459" name="Text Box 34"/>
          <p:cNvSpPr txBox="1">
            <a:spLocks noChangeArrowheads="1"/>
          </p:cNvSpPr>
          <p:nvPr/>
        </p:nvSpPr>
        <p:spPr bwMode="auto">
          <a:xfrm>
            <a:off x="3321058" y="5029201"/>
            <a:ext cx="800219" cy="369332"/>
          </a:xfrm>
          <a:prstGeom prst="rect">
            <a:avLst/>
          </a:prstGeom>
          <a:noFill/>
          <a:ln w="9525">
            <a:noFill/>
            <a:miter lim="800000"/>
            <a:headEnd/>
            <a:tailEnd/>
          </a:ln>
          <a:effectLst/>
        </p:spPr>
        <p:txBody>
          <a:bodyPr wrap="none">
            <a:spAutoFit/>
          </a:bodyPr>
          <a:lstStyle/>
          <a:p>
            <a:pPr defTabSz="457200" fontAlgn="base">
              <a:spcBef>
                <a:spcPct val="0"/>
              </a:spcBef>
              <a:spcAft>
                <a:spcPct val="0"/>
              </a:spcAft>
              <a:buClr>
                <a:srgbClr val="000000"/>
              </a:buClr>
              <a:buSzPct val="100000"/>
              <a:buFont typeface="Times New Roman" pitchFamily="18" charset="0"/>
              <a:buNone/>
            </a:pPr>
            <a:r>
              <a:rPr lang="en-US" smtClean="0">
                <a:solidFill>
                  <a:srgbClr val="B02A30"/>
                </a:solidFill>
              </a:rPr>
              <a:t>peaks</a:t>
            </a:r>
          </a:p>
        </p:txBody>
      </p:sp>
      <p:sp>
        <p:nvSpPr>
          <p:cNvPr id="18460" name="Text Box 35"/>
          <p:cNvSpPr txBox="1">
            <a:spLocks noChangeArrowheads="1"/>
          </p:cNvSpPr>
          <p:nvPr/>
        </p:nvSpPr>
        <p:spPr bwMode="auto">
          <a:xfrm>
            <a:off x="2051623" y="4997569"/>
            <a:ext cx="1326004" cy="646331"/>
          </a:xfrm>
          <a:prstGeom prst="rect">
            <a:avLst/>
          </a:prstGeom>
          <a:noFill/>
          <a:ln w="9525">
            <a:noFill/>
            <a:miter lim="800000"/>
            <a:headEnd/>
            <a:tailEnd/>
          </a:ln>
          <a:effectLst/>
        </p:spPr>
        <p:txBody>
          <a:bodyPr wrap="none">
            <a:spAutoFit/>
          </a:bodyPr>
          <a:lstStyle/>
          <a:p>
            <a:pPr algn="ctr" defTabSz="457200" fontAlgn="base">
              <a:spcBef>
                <a:spcPct val="0"/>
              </a:spcBef>
              <a:spcAft>
                <a:spcPct val="0"/>
              </a:spcAft>
              <a:buClr>
                <a:srgbClr val="000000"/>
              </a:buClr>
              <a:buSzPct val="100000"/>
              <a:buFont typeface="Times New Roman" pitchFamily="18" charset="0"/>
              <a:buNone/>
            </a:pPr>
            <a:r>
              <a:rPr lang="en-US" smtClean="0">
                <a:solidFill>
                  <a:srgbClr val="B02A30"/>
                </a:solidFill>
              </a:rPr>
              <a:t>grain</a:t>
            </a:r>
          </a:p>
          <a:p>
            <a:pPr algn="ctr" defTabSz="457200" fontAlgn="base">
              <a:spcBef>
                <a:spcPct val="0"/>
              </a:spcBef>
              <a:spcAft>
                <a:spcPct val="0"/>
              </a:spcAft>
              <a:buClr>
                <a:srgbClr val="000000"/>
              </a:buClr>
              <a:buSzPct val="100000"/>
              <a:buFont typeface="Times New Roman" pitchFamily="18" charset="0"/>
              <a:buNone/>
            </a:pPr>
            <a:r>
              <a:rPr lang="en-US" smtClean="0">
                <a:solidFill>
                  <a:srgbClr val="B02A30"/>
                </a:solidFill>
              </a:rPr>
              <a:t>boundaries</a:t>
            </a:r>
          </a:p>
        </p:txBody>
      </p:sp>
      <p:sp>
        <p:nvSpPr>
          <p:cNvPr id="18461" name="Text Box 36"/>
          <p:cNvSpPr txBox="1">
            <a:spLocks noChangeArrowheads="1"/>
          </p:cNvSpPr>
          <p:nvPr/>
        </p:nvSpPr>
        <p:spPr bwMode="auto">
          <a:xfrm>
            <a:off x="752246" y="5729288"/>
            <a:ext cx="851515" cy="369332"/>
          </a:xfrm>
          <a:prstGeom prst="rect">
            <a:avLst/>
          </a:prstGeom>
          <a:noFill/>
          <a:ln w="9525">
            <a:noFill/>
            <a:miter lim="800000"/>
            <a:headEnd/>
            <a:tailEnd/>
          </a:ln>
          <a:effectLst/>
        </p:spPr>
        <p:txBody>
          <a:bodyPr wrap="none">
            <a:spAutoFit/>
          </a:bodyPr>
          <a:lstStyle/>
          <a:p>
            <a:pPr algn="ctr" defTabSz="457200" fontAlgn="base">
              <a:spcBef>
                <a:spcPct val="0"/>
              </a:spcBef>
              <a:spcAft>
                <a:spcPct val="0"/>
              </a:spcAft>
              <a:buClr>
                <a:srgbClr val="000000"/>
              </a:buClr>
              <a:buSzPct val="100000"/>
              <a:buFont typeface="Times New Roman" pitchFamily="18" charset="0"/>
              <a:buNone/>
            </a:pPr>
            <a:r>
              <a:rPr lang="en-US" smtClean="0">
                <a:solidFill>
                  <a:srgbClr val="B02A30"/>
                </a:solidFill>
              </a:rPr>
              <a:t>cracks</a:t>
            </a:r>
          </a:p>
        </p:txBody>
      </p:sp>
      <p:sp>
        <p:nvSpPr>
          <p:cNvPr id="18462" name="Rectangle 39"/>
          <p:cNvSpPr>
            <a:spLocks noChangeArrowheads="1"/>
          </p:cNvSpPr>
          <p:nvPr/>
        </p:nvSpPr>
        <p:spPr bwMode="auto">
          <a:xfrm>
            <a:off x="5638800" y="6216650"/>
            <a:ext cx="2743200" cy="641350"/>
          </a:xfrm>
          <a:prstGeom prst="rect">
            <a:avLst/>
          </a:prstGeom>
          <a:noFill/>
          <a:ln w="9525">
            <a:noFill/>
            <a:miter lim="800000"/>
            <a:headEnd/>
            <a:tailEnd/>
          </a:ln>
          <a:effectLst/>
        </p:spPr>
        <p:txBody>
          <a:bodyPr>
            <a:spAutoFit/>
          </a:bodyPr>
          <a:lstStyle/>
          <a:p>
            <a:pPr defTabSz="457200" fontAlgn="base">
              <a:spcBef>
                <a:spcPct val="0"/>
              </a:spcBef>
              <a:spcAft>
                <a:spcPct val="0"/>
              </a:spcAft>
              <a:buClr>
                <a:srgbClr val="000000"/>
              </a:buClr>
              <a:buSzPct val="100000"/>
              <a:buFont typeface="Times New Roman" pitchFamily="18" charset="0"/>
              <a:buNone/>
            </a:pPr>
            <a:r>
              <a:rPr lang="en-US" smtClean="0">
                <a:solidFill>
                  <a:srgbClr val="131313"/>
                </a:solidFill>
              </a:rPr>
              <a:t>(suggested by Wuensch and colleagues)</a:t>
            </a:r>
          </a:p>
        </p:txBody>
      </p:sp>
      <p:sp>
        <p:nvSpPr>
          <p:cNvPr id="18463" name="Line 40"/>
          <p:cNvSpPr>
            <a:spLocks noChangeShapeType="1"/>
          </p:cNvSpPr>
          <p:nvPr/>
        </p:nvSpPr>
        <p:spPr bwMode="auto">
          <a:xfrm flipH="1" flipV="1">
            <a:off x="5334000" y="1447800"/>
            <a:ext cx="1676400" cy="1752600"/>
          </a:xfrm>
          <a:prstGeom prst="line">
            <a:avLst/>
          </a:prstGeom>
          <a:noFill/>
          <a:ln w="9525">
            <a:solidFill>
              <a:schemeClr val="tx1"/>
            </a:solidFill>
            <a:round/>
            <a:headEnd/>
            <a:tailEnd type="triangle" w="med" len="med"/>
          </a:ln>
          <a:effectLst/>
        </p:spPr>
        <p:txBody>
          <a:bodyPr/>
          <a:lstStyle/>
          <a:p>
            <a:pPr defTabSz="457200" fontAlgn="base">
              <a:spcBef>
                <a:spcPct val="0"/>
              </a:spcBef>
              <a:spcAft>
                <a:spcPct val="0"/>
              </a:spcAft>
              <a:buClr>
                <a:srgbClr val="000000"/>
              </a:buClr>
              <a:buSzPct val="100000"/>
              <a:buFont typeface="Times New Roman" pitchFamily="18" charset="0"/>
              <a:buNone/>
            </a:pPr>
            <a:endParaRPr lang="en-US" smtClean="0">
              <a:solidFill>
                <a:srgbClr val="FFFFFF"/>
              </a:solidFill>
            </a:endParaRPr>
          </a:p>
        </p:txBody>
      </p:sp>
      <p:sp>
        <p:nvSpPr>
          <p:cNvPr id="18464" name="Line 41"/>
          <p:cNvSpPr>
            <a:spLocks noChangeShapeType="1"/>
          </p:cNvSpPr>
          <p:nvPr/>
        </p:nvSpPr>
        <p:spPr bwMode="auto">
          <a:xfrm flipH="1" flipV="1">
            <a:off x="5715000" y="1143000"/>
            <a:ext cx="1295400" cy="2057400"/>
          </a:xfrm>
          <a:prstGeom prst="line">
            <a:avLst/>
          </a:prstGeom>
          <a:noFill/>
          <a:ln w="9525">
            <a:solidFill>
              <a:schemeClr val="tx1"/>
            </a:solidFill>
            <a:round/>
            <a:headEnd/>
            <a:tailEnd type="triangle" w="med" len="med"/>
          </a:ln>
          <a:effectLst/>
        </p:spPr>
        <p:txBody>
          <a:bodyPr/>
          <a:lstStyle/>
          <a:p>
            <a:pPr defTabSz="457200" fontAlgn="base">
              <a:spcBef>
                <a:spcPct val="0"/>
              </a:spcBef>
              <a:spcAft>
                <a:spcPct val="0"/>
              </a:spcAft>
              <a:buClr>
                <a:srgbClr val="000000"/>
              </a:buClr>
              <a:buSzPct val="100000"/>
              <a:buFont typeface="Times New Roman" pitchFamily="18" charset="0"/>
              <a:buNone/>
            </a:pPr>
            <a:endParaRPr lang="en-US" smtClean="0">
              <a:solidFill>
                <a:srgbClr val="FFFFFF"/>
              </a:solidFill>
            </a:endParaRPr>
          </a:p>
        </p:txBody>
      </p:sp>
      <p:sp>
        <p:nvSpPr>
          <p:cNvPr id="18465" name="Line 42"/>
          <p:cNvSpPr>
            <a:spLocks noChangeShapeType="1"/>
          </p:cNvSpPr>
          <p:nvPr/>
        </p:nvSpPr>
        <p:spPr bwMode="auto">
          <a:xfrm flipV="1">
            <a:off x="7010400" y="1143000"/>
            <a:ext cx="1295400" cy="2057400"/>
          </a:xfrm>
          <a:prstGeom prst="line">
            <a:avLst/>
          </a:prstGeom>
          <a:noFill/>
          <a:ln w="9525">
            <a:solidFill>
              <a:schemeClr val="tx1"/>
            </a:solidFill>
            <a:round/>
            <a:headEnd/>
            <a:tailEnd type="triangle" w="med" len="med"/>
          </a:ln>
          <a:effectLst/>
        </p:spPr>
        <p:txBody>
          <a:bodyPr/>
          <a:lstStyle/>
          <a:p>
            <a:pPr defTabSz="457200" fontAlgn="base">
              <a:spcBef>
                <a:spcPct val="0"/>
              </a:spcBef>
              <a:spcAft>
                <a:spcPct val="0"/>
              </a:spcAft>
              <a:buClr>
                <a:srgbClr val="000000"/>
              </a:buClr>
              <a:buSzPct val="100000"/>
              <a:buFont typeface="Times New Roman" pitchFamily="18" charset="0"/>
              <a:buNone/>
            </a:pPr>
            <a:endParaRPr lang="en-US" smtClean="0">
              <a:solidFill>
                <a:srgbClr val="FFFFFF"/>
              </a:solidFill>
            </a:endParaRPr>
          </a:p>
        </p:txBody>
      </p:sp>
      <p:grpSp>
        <p:nvGrpSpPr>
          <p:cNvPr id="2" name="Group 45"/>
          <p:cNvGrpSpPr>
            <a:grpSpLocks/>
          </p:cNvGrpSpPr>
          <p:nvPr/>
        </p:nvGrpSpPr>
        <p:grpSpPr bwMode="auto">
          <a:xfrm>
            <a:off x="811278" y="838200"/>
            <a:ext cx="1857375" cy="415925"/>
            <a:chOff x="511" y="528"/>
            <a:chExt cx="1170" cy="262"/>
          </a:xfrm>
        </p:grpSpPr>
        <p:sp>
          <p:nvSpPr>
            <p:cNvPr id="18467" name="Text Box 43"/>
            <p:cNvSpPr txBox="1">
              <a:spLocks noChangeArrowheads="1"/>
            </p:cNvSpPr>
            <p:nvPr/>
          </p:nvSpPr>
          <p:spPr bwMode="auto">
            <a:xfrm>
              <a:off x="768" y="528"/>
              <a:ext cx="913" cy="250"/>
            </a:xfrm>
            <a:prstGeom prst="rect">
              <a:avLst/>
            </a:prstGeom>
            <a:noFill/>
            <a:ln w="9525">
              <a:noFill/>
              <a:miter lim="800000"/>
              <a:headEnd/>
              <a:tailEnd/>
            </a:ln>
            <a:effectLst/>
          </p:spPr>
          <p:txBody>
            <a:bodyPr wrap="none">
              <a:spAutoFit/>
            </a:bodyPr>
            <a:lstStyle/>
            <a:p>
              <a:pPr defTabSz="457200" fontAlgn="base">
                <a:lnSpc>
                  <a:spcPct val="110000"/>
                </a:lnSpc>
                <a:spcBef>
                  <a:spcPct val="100000"/>
                </a:spcBef>
                <a:spcAft>
                  <a:spcPct val="0"/>
                </a:spcAft>
                <a:buClr>
                  <a:srgbClr val="000000"/>
                </a:buClr>
                <a:buSzPct val="100000"/>
                <a:buFont typeface="Times New Roman" pitchFamily="18" charset="0"/>
                <a:buNone/>
              </a:pPr>
              <a:r>
                <a:rPr lang="en-US" smtClean="0">
                  <a:solidFill>
                    <a:srgbClr val="131313"/>
                  </a:solidFill>
                </a:rPr>
                <a:t>(</a:t>
              </a:r>
              <a:r>
                <a:rPr lang="en-US" smtClean="0">
                  <a:solidFill>
                    <a:srgbClr val="131313"/>
                  </a:solidFill>
                  <a:latin typeface="Symbol" pitchFamily="18" charset="2"/>
                </a:rPr>
                <a:t>b, f</a:t>
              </a:r>
              <a:r>
                <a:rPr lang="en-US" baseline="-25000" smtClean="0">
                  <a:solidFill>
                    <a:srgbClr val="131313"/>
                  </a:solidFill>
                  <a:latin typeface="Symbol" pitchFamily="18" charset="2"/>
                </a:rPr>
                <a:t>0</a:t>
              </a:r>
              <a:r>
                <a:rPr lang="en-US" smtClean="0">
                  <a:solidFill>
                    <a:srgbClr val="131313"/>
                  </a:solidFill>
                  <a:latin typeface="Times New Roman" pitchFamily="18" charset="0"/>
                </a:rPr>
                <a:t>, A</a:t>
              </a:r>
              <a:r>
                <a:rPr lang="en-US" baseline="-25000" smtClean="0">
                  <a:solidFill>
                    <a:srgbClr val="131313"/>
                  </a:solidFill>
                  <a:latin typeface="Times New Roman" pitchFamily="18" charset="0"/>
                </a:rPr>
                <a:t>e</a:t>
              </a:r>
              <a:r>
                <a:rPr lang="en-US" smtClean="0">
                  <a:solidFill>
                    <a:srgbClr val="131313"/>
                  </a:solidFill>
                  <a:latin typeface="Times New Roman" pitchFamily="18" charset="0"/>
                </a:rPr>
                <a:t>, E</a:t>
              </a:r>
              <a:r>
                <a:rPr lang="en-US" baseline="-25000" smtClean="0">
                  <a:solidFill>
                    <a:srgbClr val="131313"/>
                  </a:solidFill>
                  <a:latin typeface="Times New Roman" pitchFamily="18" charset="0"/>
                </a:rPr>
                <a:t>0</a:t>
              </a:r>
              <a:r>
                <a:rPr lang="en-US" smtClean="0">
                  <a:solidFill>
                    <a:srgbClr val="131313"/>
                  </a:solidFill>
                </a:rPr>
                <a:t>)</a:t>
              </a:r>
            </a:p>
          </p:txBody>
        </p:sp>
        <p:sp>
          <p:nvSpPr>
            <p:cNvPr id="18468" name="Text Box 44"/>
            <p:cNvSpPr txBox="1">
              <a:spLocks noChangeArrowheads="1"/>
            </p:cNvSpPr>
            <p:nvPr/>
          </p:nvSpPr>
          <p:spPr bwMode="auto">
            <a:xfrm>
              <a:off x="511" y="540"/>
              <a:ext cx="368" cy="250"/>
            </a:xfrm>
            <a:prstGeom prst="rect">
              <a:avLst/>
            </a:prstGeom>
            <a:noFill/>
            <a:ln w="9525">
              <a:noFill/>
              <a:miter lim="800000"/>
              <a:headEnd/>
              <a:tailEnd/>
            </a:ln>
            <a:effectLst/>
          </p:spPr>
          <p:txBody>
            <a:bodyPr wrap="none">
              <a:spAutoFit/>
            </a:bodyPr>
            <a:lstStyle/>
            <a:p>
              <a:pPr defTabSz="457200" fontAlgn="base">
                <a:lnSpc>
                  <a:spcPct val="110000"/>
                </a:lnSpc>
                <a:spcBef>
                  <a:spcPct val="100000"/>
                </a:spcBef>
                <a:spcAft>
                  <a:spcPct val="0"/>
                </a:spcAft>
                <a:buClr>
                  <a:srgbClr val="000000"/>
                </a:buClr>
                <a:buSzPct val="100000"/>
                <a:buFont typeface="Times New Roman" pitchFamily="18" charset="0"/>
                <a:buNone/>
              </a:pPr>
              <a:r>
                <a:rPr lang="en-US" smtClean="0">
                  <a:solidFill>
                    <a:srgbClr val="131313"/>
                  </a:solidFill>
                  <a:latin typeface="Engravers MT" pitchFamily="18" charset="0"/>
                </a:rPr>
                <a:t>I</a:t>
              </a:r>
              <a:r>
                <a:rPr lang="en-US" baseline="-25000" smtClean="0">
                  <a:solidFill>
                    <a:srgbClr val="131313"/>
                  </a:solidFill>
                  <a:latin typeface="Engravers MT" pitchFamily="18" charset="0"/>
                </a:rPr>
                <a:t>FN</a:t>
              </a:r>
            </a:p>
          </p:txBody>
        </p:sp>
      </p:grpSp>
    </p:spTree>
    <p:extLst>
      <p:ext uri="{BB962C8B-B14F-4D97-AF65-F5344CB8AC3E}">
        <p14:creationId xmlns:p14="http://schemas.microsoft.com/office/powerpoint/2010/main" val="265085141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609600" y="5562600"/>
            <a:ext cx="8001000" cy="646331"/>
          </a:xfrm>
          <a:prstGeom prst="rect">
            <a:avLst/>
          </a:prstGeom>
          <a:solidFill>
            <a:srgbClr val="FFFF00"/>
          </a:solidFill>
        </p:spPr>
        <p:txBody>
          <a:bodyPr wrap="square" rtlCol="0">
            <a:spAutoFit/>
          </a:bodyPr>
          <a:lstStyle/>
          <a:p>
            <a:r>
              <a:rPr lang="en-US" dirty="0" smtClean="0">
                <a:solidFill>
                  <a:prstClr val="black"/>
                </a:solidFill>
              </a:rPr>
              <a:t>In TD18, all quantities are close to T18 at the same average gradient, except for the pulsed surface heating temperature rise which is factor 5 higher in the last cell.</a:t>
            </a:r>
          </a:p>
        </p:txBody>
      </p:sp>
      <p:pic>
        <p:nvPicPr>
          <p:cNvPr id="11" name="Picture 2"/>
          <p:cNvPicPr>
            <a:picLocks noChangeAspect="1" noChangeArrowheads="1"/>
          </p:cNvPicPr>
          <p:nvPr/>
        </p:nvPicPr>
        <p:blipFill>
          <a:blip r:embed="rId3" cstate="print"/>
          <a:srcRect/>
          <a:stretch>
            <a:fillRect/>
          </a:stretch>
        </p:blipFill>
        <p:spPr bwMode="auto">
          <a:xfrm>
            <a:off x="4572000" y="990600"/>
            <a:ext cx="4790803" cy="4114800"/>
          </a:xfrm>
          <a:prstGeom prst="rect">
            <a:avLst/>
          </a:prstGeom>
          <a:noFill/>
          <a:ln w="9525">
            <a:noFill/>
            <a:miter lim="800000"/>
            <a:headEnd/>
            <a:tailEnd/>
          </a:ln>
          <a:effectLst/>
        </p:spPr>
      </p:pic>
      <p:pic>
        <p:nvPicPr>
          <p:cNvPr id="12" name="Picture 4"/>
          <p:cNvPicPr>
            <a:picLocks noChangeAspect="1" noChangeArrowheads="1"/>
          </p:cNvPicPr>
          <p:nvPr/>
        </p:nvPicPr>
        <p:blipFill>
          <a:blip r:embed="rId4" cstate="print"/>
          <a:srcRect/>
          <a:stretch>
            <a:fillRect/>
          </a:stretch>
        </p:blipFill>
        <p:spPr bwMode="auto">
          <a:xfrm>
            <a:off x="228600" y="914400"/>
            <a:ext cx="4495800" cy="4200996"/>
          </a:xfrm>
          <a:prstGeom prst="rect">
            <a:avLst/>
          </a:prstGeom>
          <a:noFill/>
          <a:ln w="9525">
            <a:noFill/>
            <a:miter lim="800000"/>
            <a:headEnd/>
            <a:tailEnd/>
          </a:ln>
          <a:effectLst/>
        </p:spPr>
      </p:pic>
      <p:sp>
        <p:nvSpPr>
          <p:cNvPr id="2" name="Title 1"/>
          <p:cNvSpPr>
            <a:spLocks noGrp="1"/>
          </p:cNvSpPr>
          <p:nvPr>
            <p:ph type="title"/>
          </p:nvPr>
        </p:nvSpPr>
        <p:spPr>
          <a:xfrm>
            <a:off x="0" y="0"/>
            <a:ext cx="9144000" cy="914400"/>
          </a:xfrm>
        </p:spPr>
        <p:txBody>
          <a:bodyPr>
            <a:normAutofit fontScale="90000"/>
          </a:bodyPr>
          <a:lstStyle/>
          <a:p>
            <a:r>
              <a:rPr lang="en-US" sz="2800" dirty="0" smtClean="0"/>
              <a:t>1st generation of CLIC X-band test structure prototypes T18/TD18</a:t>
            </a:r>
            <a:br>
              <a:rPr lang="en-US" sz="2800" dirty="0" smtClean="0"/>
            </a:br>
            <a:r>
              <a:rPr lang="en-US" sz="2800" dirty="0" smtClean="0"/>
              <a:t>Parameters at </a:t>
            </a:r>
            <a:r>
              <a:rPr lang="en-US" sz="2800" dirty="0" err="1" smtClean="0"/>
              <a:t>tp</a:t>
            </a:r>
            <a:r>
              <a:rPr lang="en-US" sz="2800" dirty="0" smtClean="0"/>
              <a:t>=100 ns, &lt;Ea&gt;=100 MV/m</a:t>
            </a:r>
            <a:endParaRPr lang="en-US" sz="2800" dirty="0"/>
          </a:p>
        </p:txBody>
      </p:sp>
      <p:sp>
        <p:nvSpPr>
          <p:cNvPr id="8" name="TextBox 7"/>
          <p:cNvSpPr txBox="1"/>
          <p:nvPr/>
        </p:nvSpPr>
        <p:spPr>
          <a:xfrm>
            <a:off x="1676400" y="914400"/>
            <a:ext cx="1747658" cy="369332"/>
          </a:xfrm>
          <a:prstGeom prst="rect">
            <a:avLst/>
          </a:prstGeom>
          <a:noFill/>
        </p:spPr>
        <p:txBody>
          <a:bodyPr wrap="none" rtlCol="0">
            <a:spAutoFit/>
          </a:bodyPr>
          <a:lstStyle/>
          <a:p>
            <a:r>
              <a:rPr lang="en-US" dirty="0" smtClean="0">
                <a:solidFill>
                  <a:prstClr val="black"/>
                </a:solidFill>
              </a:rPr>
              <a:t>T18_vg2.6_disk: </a:t>
            </a:r>
            <a:endParaRPr lang="en-US" dirty="0">
              <a:solidFill>
                <a:prstClr val="black"/>
              </a:solidFill>
            </a:endParaRPr>
          </a:p>
        </p:txBody>
      </p:sp>
      <p:sp>
        <p:nvSpPr>
          <p:cNvPr id="9" name="TextBox 8"/>
          <p:cNvSpPr txBox="1"/>
          <p:nvPr/>
        </p:nvSpPr>
        <p:spPr>
          <a:xfrm>
            <a:off x="6248400" y="914400"/>
            <a:ext cx="1837426" cy="369332"/>
          </a:xfrm>
          <a:prstGeom prst="rect">
            <a:avLst/>
          </a:prstGeom>
          <a:noFill/>
        </p:spPr>
        <p:txBody>
          <a:bodyPr wrap="none" rtlCol="0">
            <a:spAutoFit/>
          </a:bodyPr>
          <a:lstStyle/>
          <a:p>
            <a:r>
              <a:rPr lang="en-US" dirty="0" smtClean="0">
                <a:solidFill>
                  <a:prstClr val="black"/>
                </a:solidFill>
              </a:rPr>
              <a:t>TD18_vg2.4_disk:</a:t>
            </a:r>
            <a:endParaRPr lang="en-US" dirty="0">
              <a:solidFill>
                <a:prstClr val="black"/>
              </a:solidFill>
            </a:endParaRPr>
          </a:p>
        </p:txBody>
      </p:sp>
      <p:sp>
        <p:nvSpPr>
          <p:cNvPr id="13" name="TextBox 12"/>
          <p:cNvSpPr txBox="1"/>
          <p:nvPr/>
        </p:nvSpPr>
        <p:spPr>
          <a:xfrm>
            <a:off x="609600" y="5105400"/>
            <a:ext cx="8040856" cy="369332"/>
          </a:xfrm>
          <a:prstGeom prst="rect">
            <a:avLst/>
          </a:prstGeom>
          <a:solidFill>
            <a:srgbClr val="00B0F0"/>
          </a:solidFill>
        </p:spPr>
        <p:txBody>
          <a:bodyPr wrap="none" rtlCol="0">
            <a:spAutoFit/>
          </a:bodyPr>
          <a:lstStyle/>
          <a:p>
            <a:r>
              <a:rPr lang="en-US" dirty="0" smtClean="0">
                <a:solidFill>
                  <a:prstClr val="black"/>
                </a:solidFill>
              </a:rPr>
              <a:t>Very strong tapering inspired by the idea of having constant P/C along the structure </a:t>
            </a:r>
            <a:endParaRPr lang="en-US" dirty="0">
              <a:solidFill>
                <a:prstClr val="black"/>
              </a:solidFill>
            </a:endParaRPr>
          </a:p>
        </p:txBody>
      </p:sp>
      <p:sp>
        <p:nvSpPr>
          <p:cNvPr id="14" name="Slide Number Placeholder 7"/>
          <p:cNvSpPr>
            <a:spLocks noGrp="1"/>
          </p:cNvSpPr>
          <p:nvPr>
            <p:ph type="sldNum" sz="quarter" idx="12"/>
          </p:nvPr>
        </p:nvSpPr>
        <p:spPr>
          <a:xfrm>
            <a:off x="7010400" y="6492875"/>
            <a:ext cx="2133600" cy="365125"/>
          </a:xfrm>
        </p:spPr>
        <p:txBody>
          <a:bodyPr/>
          <a:lstStyle/>
          <a:p>
            <a:fld id="{3BB98BFF-1BC5-44F1-A4B2-A77A963503A5}" type="slidenum">
              <a:rPr lang="en-US" smtClean="0">
                <a:solidFill>
                  <a:prstClr val="black">
                    <a:tint val="75000"/>
                  </a:prstClr>
                </a:solidFill>
              </a:rPr>
              <a:pPr/>
              <a:t>6</a:t>
            </a:fld>
            <a:endParaRPr lang="en-US" dirty="0">
              <a:solidFill>
                <a:prstClr val="black">
                  <a:tint val="75000"/>
                </a:prstClr>
              </a:solidFill>
            </a:endParaRPr>
          </a:p>
        </p:txBody>
      </p:sp>
      <p:sp>
        <p:nvSpPr>
          <p:cNvPr id="16" name="TextBox 15"/>
          <p:cNvSpPr txBox="1"/>
          <p:nvPr/>
        </p:nvSpPr>
        <p:spPr>
          <a:xfrm>
            <a:off x="304800" y="457200"/>
            <a:ext cx="806631" cy="461665"/>
          </a:xfrm>
          <a:prstGeom prst="rect">
            <a:avLst/>
          </a:prstGeom>
          <a:noFill/>
        </p:spPr>
        <p:txBody>
          <a:bodyPr wrap="none" rtlCol="0">
            <a:spAutoFit/>
          </a:bodyPr>
          <a:lstStyle/>
          <a:p>
            <a:r>
              <a:rPr lang="en-US" sz="2400" b="1" dirty="0" smtClean="0">
                <a:solidFill>
                  <a:srgbClr val="FF0000"/>
                </a:solidFill>
              </a:rPr>
              <a:t>2007</a:t>
            </a:r>
            <a:endParaRPr lang="en-US" sz="2400" b="1" dirty="0">
              <a:solidFill>
                <a:srgbClr val="FF0000"/>
              </a:solidFill>
            </a:endParaRPr>
          </a:p>
        </p:txBody>
      </p:sp>
      <p:sp>
        <p:nvSpPr>
          <p:cNvPr id="17" name="TextBox 16"/>
          <p:cNvSpPr txBox="1"/>
          <p:nvPr/>
        </p:nvSpPr>
        <p:spPr>
          <a:xfrm>
            <a:off x="6228184" y="6309320"/>
            <a:ext cx="2213106" cy="369332"/>
          </a:xfrm>
          <a:prstGeom prst="rect">
            <a:avLst/>
          </a:prstGeom>
          <a:noFill/>
        </p:spPr>
        <p:txBody>
          <a:bodyPr wrap="none" rtlCol="0">
            <a:spAutoFit/>
          </a:bodyPr>
          <a:lstStyle/>
          <a:p>
            <a:r>
              <a:rPr lang="en-US" dirty="0" smtClean="0">
                <a:solidFill>
                  <a:prstClr val="black"/>
                </a:solidFill>
              </a:rPr>
              <a:t>A. Grudiev, IWLC2010</a:t>
            </a:r>
            <a:endParaRPr lang="en-US" dirty="0">
              <a:solidFill>
                <a:prstClr val="black"/>
              </a:solidFill>
            </a:endParaRPr>
          </a:p>
        </p:txBody>
      </p:sp>
    </p:spTree>
    <p:extLst>
      <p:ext uri="{BB962C8B-B14F-4D97-AF65-F5344CB8AC3E}">
        <p14:creationId xmlns:p14="http://schemas.microsoft.com/office/powerpoint/2010/main" val="77144413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6237" y="76206"/>
            <a:ext cx="7954963" cy="877163"/>
          </a:xfrm>
        </p:spPr>
        <p:txBody>
          <a:bodyPr/>
          <a:lstStyle/>
          <a:p>
            <a:pPr eaLnBrk="1" hangingPunct="1"/>
            <a:r>
              <a:rPr lang="en-US" b="0" i="0" smtClean="0">
                <a:solidFill>
                  <a:schemeClr val="accent2"/>
                </a:solidFill>
              </a:rPr>
              <a:t>Schottky Enabled Photo-electron Emission Measurements</a:t>
            </a:r>
          </a:p>
        </p:txBody>
      </p:sp>
      <p:sp>
        <p:nvSpPr>
          <p:cNvPr id="9219" name="Rectangle 3"/>
          <p:cNvSpPr>
            <a:spLocks noGrp="1" noChangeArrowheads="1"/>
          </p:cNvSpPr>
          <p:nvPr>
            <p:ph idx="1"/>
          </p:nvPr>
        </p:nvSpPr>
        <p:spPr>
          <a:xfrm>
            <a:off x="304846" y="3352827"/>
            <a:ext cx="7935913" cy="2696123"/>
          </a:xfrm>
        </p:spPr>
        <p:txBody>
          <a:bodyPr/>
          <a:lstStyle/>
          <a:p>
            <a:pPr eaLnBrk="1" hangingPunct="1"/>
            <a:r>
              <a:rPr lang="en-US" b="1" u="sng" smtClean="0"/>
              <a:t>Experimental parameters</a:t>
            </a:r>
          </a:p>
          <a:p>
            <a:pPr lvl="1" eaLnBrk="1" hangingPunct="1"/>
            <a:r>
              <a:rPr lang="en-US" smtClean="0"/>
              <a:t>work function of copper = </a:t>
            </a:r>
            <a:r>
              <a:rPr lang="en-US" smtClean="0">
                <a:latin typeface="Symbol" pitchFamily="18" charset="2"/>
              </a:rPr>
              <a:t>f</a:t>
            </a:r>
            <a:r>
              <a:rPr lang="en-US" baseline="-25000" smtClean="0"/>
              <a:t>0</a:t>
            </a:r>
            <a:r>
              <a:rPr lang="en-US" smtClean="0"/>
              <a:t> = 4.65 eV</a:t>
            </a:r>
          </a:p>
          <a:p>
            <a:pPr lvl="1" eaLnBrk="1" hangingPunct="1"/>
            <a:r>
              <a:rPr lang="en-US" smtClean="0"/>
              <a:t>energy of </a:t>
            </a:r>
            <a:r>
              <a:rPr lang="en-US" smtClean="0">
                <a:latin typeface="Symbol" pitchFamily="18" charset="2"/>
              </a:rPr>
              <a:t>l</a:t>
            </a:r>
            <a:r>
              <a:rPr lang="en-US" smtClean="0"/>
              <a:t>=400nm photon = h</a:t>
            </a:r>
            <a:r>
              <a:rPr lang="en-US" smtClean="0">
                <a:latin typeface="Symbol" pitchFamily="18" charset="2"/>
              </a:rPr>
              <a:t>n</a:t>
            </a:r>
            <a:r>
              <a:rPr lang="en-US" smtClean="0"/>
              <a:t>= 3.1 eV </a:t>
            </a:r>
          </a:p>
          <a:p>
            <a:pPr lvl="1" eaLnBrk="1" hangingPunct="1"/>
            <a:r>
              <a:rPr lang="en-US" smtClean="0"/>
              <a:t>Laser pulse length</a:t>
            </a:r>
          </a:p>
          <a:p>
            <a:pPr lvl="2" eaLnBrk="1" hangingPunct="1"/>
            <a:r>
              <a:rPr lang="en-US" smtClean="0"/>
              <a:t>Long =  3 ps</a:t>
            </a:r>
          </a:p>
          <a:p>
            <a:pPr lvl="2" eaLnBrk="1" hangingPunct="1"/>
            <a:r>
              <a:rPr lang="en-US" smtClean="0"/>
              <a:t>Short = 0.1 ps</a:t>
            </a:r>
          </a:p>
          <a:p>
            <a:pPr lvl="1" eaLnBrk="1" hangingPunct="1"/>
            <a:r>
              <a:rPr lang="en-US" smtClean="0"/>
              <a:t>Laser energy ~1 mJ (measured before laser input window) </a:t>
            </a:r>
          </a:p>
          <a:p>
            <a:pPr lvl="1" eaLnBrk="1" hangingPunct="1"/>
            <a:r>
              <a:rPr lang="en-US" smtClean="0"/>
              <a:t>Field (55 – 70 MV/m)</a:t>
            </a:r>
          </a:p>
        </p:txBody>
      </p:sp>
      <p:sp>
        <p:nvSpPr>
          <p:cNvPr id="9220" name="Text Box 8"/>
          <p:cNvSpPr txBox="1">
            <a:spLocks noChangeArrowheads="1"/>
          </p:cNvSpPr>
          <p:nvPr/>
        </p:nvSpPr>
        <p:spPr bwMode="auto">
          <a:xfrm>
            <a:off x="5605463" y="1081207"/>
            <a:ext cx="553654" cy="371513"/>
          </a:xfrm>
          <a:prstGeom prst="rect">
            <a:avLst/>
          </a:prstGeom>
          <a:noFill/>
          <a:ln w="9525">
            <a:noFill/>
            <a:round/>
            <a:headEnd/>
            <a:tailEnd/>
          </a:ln>
          <a:effectLst/>
        </p:spPr>
        <p:txBody>
          <a:bodyPr wrap="none"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rPr>
              <a:t>ICT</a:t>
            </a:r>
          </a:p>
        </p:txBody>
      </p:sp>
      <p:sp>
        <p:nvSpPr>
          <p:cNvPr id="9221" name="Arc 11"/>
          <p:cNvSpPr>
            <a:spLocks/>
          </p:cNvSpPr>
          <p:nvPr/>
        </p:nvSpPr>
        <p:spPr bwMode="auto">
          <a:xfrm rot="16200000" flipV="1">
            <a:off x="4321235" y="2132073"/>
            <a:ext cx="96837" cy="198438"/>
          </a:xfrm>
          <a:custGeom>
            <a:avLst/>
            <a:gdLst>
              <a:gd name="T0" fmla="*/ 4428 w 21825"/>
              <a:gd name="T1" fmla="*/ 0 h 43200"/>
              <a:gd name="T2" fmla="*/ 0 w 21825"/>
              <a:gd name="T3" fmla="*/ 911496 h 43200"/>
              <a:gd name="T4" fmla="*/ 4428 w 21825"/>
              <a:gd name="T5" fmla="*/ 455760 h 43200"/>
              <a:gd name="T6" fmla="*/ 0 60000 65536"/>
              <a:gd name="T7" fmla="*/ 0 60000 65536"/>
              <a:gd name="T8" fmla="*/ 0 60000 65536"/>
            </a:gdLst>
            <a:ahLst/>
            <a:cxnLst>
              <a:cxn ang="T6">
                <a:pos x="T0" y="T1"/>
              </a:cxn>
              <a:cxn ang="T7">
                <a:pos x="T2" y="T3"/>
              </a:cxn>
              <a:cxn ang="T8">
                <a:pos x="T4" y="T5"/>
              </a:cxn>
            </a:cxnLst>
            <a:rect l="0" t="0" r="r" b="b"/>
            <a:pathLst>
              <a:path w="21825" h="43200" fill="none" extrusionOk="0">
                <a:moveTo>
                  <a:pt x="224" y="0"/>
                </a:moveTo>
                <a:cubicBezTo>
                  <a:pt x="12154" y="0"/>
                  <a:pt x="21825" y="9670"/>
                  <a:pt x="21825" y="21600"/>
                </a:cubicBezTo>
                <a:cubicBezTo>
                  <a:pt x="21825" y="33529"/>
                  <a:pt x="12154" y="43200"/>
                  <a:pt x="225" y="43200"/>
                </a:cubicBezTo>
                <a:cubicBezTo>
                  <a:pt x="149" y="43200"/>
                  <a:pt x="74" y="43199"/>
                  <a:pt x="0" y="43198"/>
                </a:cubicBezTo>
              </a:path>
              <a:path w="21825" h="43200" stroke="0" extrusionOk="0">
                <a:moveTo>
                  <a:pt x="224" y="0"/>
                </a:moveTo>
                <a:cubicBezTo>
                  <a:pt x="12154" y="0"/>
                  <a:pt x="21825" y="9670"/>
                  <a:pt x="21825" y="21600"/>
                </a:cubicBezTo>
                <a:cubicBezTo>
                  <a:pt x="21825" y="33529"/>
                  <a:pt x="12154" y="43200"/>
                  <a:pt x="225" y="43200"/>
                </a:cubicBezTo>
                <a:cubicBezTo>
                  <a:pt x="149" y="43200"/>
                  <a:pt x="74" y="43199"/>
                  <a:pt x="0" y="43198"/>
                </a:cubicBezTo>
                <a:lnTo>
                  <a:pt x="225" y="21600"/>
                </a:lnTo>
                <a:lnTo>
                  <a:pt x="224" y="0"/>
                </a:lnTo>
                <a:close/>
              </a:path>
            </a:pathLst>
          </a:custGeom>
          <a:noFill/>
          <a:ln w="38100">
            <a:solidFill>
              <a:schemeClr val="tx1"/>
            </a:solidFill>
            <a:round/>
            <a:headEnd/>
            <a:tailEnd/>
          </a:ln>
          <a:effectLst/>
        </p:spPr>
        <p:txBody>
          <a:bodyPr wrap="none" anchor="ctr"/>
          <a:lstStyle/>
          <a:p>
            <a:endParaRPr lang="en-US">
              <a:solidFill>
                <a:srgbClr val="131313"/>
              </a:solidFill>
            </a:endParaRPr>
          </a:p>
        </p:txBody>
      </p:sp>
      <p:sp>
        <p:nvSpPr>
          <p:cNvPr id="9222" name="Arc 12"/>
          <p:cNvSpPr>
            <a:spLocks/>
          </p:cNvSpPr>
          <p:nvPr/>
        </p:nvSpPr>
        <p:spPr bwMode="auto">
          <a:xfrm rot="16200000" flipV="1">
            <a:off x="5183982" y="2178963"/>
            <a:ext cx="95250" cy="100013"/>
          </a:xfrm>
          <a:custGeom>
            <a:avLst/>
            <a:gdLst>
              <a:gd name="T0" fmla="*/ 415696 w 21825"/>
              <a:gd name="T1" fmla="*/ 857 h 21600"/>
              <a:gd name="T2" fmla="*/ 0 w 21825"/>
              <a:gd name="T3" fmla="*/ 463060 h 21600"/>
              <a:gd name="T4" fmla="*/ 4286 w 21825"/>
              <a:gd name="T5" fmla="*/ 0 h 21600"/>
              <a:gd name="T6" fmla="*/ 0 60000 65536"/>
              <a:gd name="T7" fmla="*/ 0 60000 65536"/>
              <a:gd name="T8" fmla="*/ 0 60000 65536"/>
            </a:gdLst>
            <a:ahLst/>
            <a:cxnLst>
              <a:cxn ang="T6">
                <a:pos x="T0" y="T1"/>
              </a:cxn>
              <a:cxn ang="T7">
                <a:pos x="T2" y="T3"/>
              </a:cxn>
              <a:cxn ang="T8">
                <a:pos x="T4" y="T5"/>
              </a:cxn>
            </a:cxnLst>
            <a:rect l="0" t="0" r="r" b="b"/>
            <a:pathLst>
              <a:path w="21825" h="21600" fill="none" extrusionOk="0">
                <a:moveTo>
                  <a:pt x="21824" y="39"/>
                </a:moveTo>
                <a:cubicBezTo>
                  <a:pt x="21802" y="11953"/>
                  <a:pt x="12138" y="21599"/>
                  <a:pt x="225" y="21600"/>
                </a:cubicBezTo>
                <a:cubicBezTo>
                  <a:pt x="149" y="21600"/>
                  <a:pt x="74" y="21599"/>
                  <a:pt x="0" y="21598"/>
                </a:cubicBezTo>
              </a:path>
              <a:path w="21825" h="21600" stroke="0" extrusionOk="0">
                <a:moveTo>
                  <a:pt x="21824" y="39"/>
                </a:moveTo>
                <a:cubicBezTo>
                  <a:pt x="21802" y="11953"/>
                  <a:pt x="12138" y="21599"/>
                  <a:pt x="225" y="21600"/>
                </a:cubicBezTo>
                <a:cubicBezTo>
                  <a:pt x="149" y="21600"/>
                  <a:pt x="74" y="21599"/>
                  <a:pt x="0" y="21598"/>
                </a:cubicBezTo>
                <a:lnTo>
                  <a:pt x="225" y="0"/>
                </a:lnTo>
                <a:lnTo>
                  <a:pt x="21824" y="39"/>
                </a:lnTo>
                <a:close/>
              </a:path>
            </a:pathLst>
          </a:custGeom>
          <a:noFill/>
          <a:ln w="38100">
            <a:solidFill>
              <a:schemeClr val="tx1"/>
            </a:solidFill>
            <a:round/>
            <a:headEnd/>
            <a:tailEnd/>
          </a:ln>
          <a:effectLst/>
        </p:spPr>
        <p:txBody>
          <a:bodyPr wrap="none" anchor="ctr"/>
          <a:lstStyle/>
          <a:p>
            <a:endParaRPr lang="en-US">
              <a:solidFill>
                <a:srgbClr val="131313"/>
              </a:solidFill>
            </a:endParaRPr>
          </a:p>
        </p:txBody>
      </p:sp>
      <p:sp>
        <p:nvSpPr>
          <p:cNvPr id="9223" name="Line 13"/>
          <p:cNvSpPr>
            <a:spLocks noChangeShapeType="1"/>
          </p:cNvSpPr>
          <p:nvPr/>
        </p:nvSpPr>
        <p:spPr bwMode="auto">
          <a:xfrm>
            <a:off x="4468813" y="2274888"/>
            <a:ext cx="0" cy="436562"/>
          </a:xfrm>
          <a:prstGeom prst="line">
            <a:avLst/>
          </a:prstGeom>
          <a:noFill/>
          <a:ln w="38100">
            <a:solidFill>
              <a:schemeClr val="tx1"/>
            </a:solidFill>
            <a:round/>
            <a:headEnd/>
            <a:tailEnd/>
          </a:ln>
          <a:effectLst/>
        </p:spPr>
        <p:txBody>
          <a:bodyPr/>
          <a:lstStyle/>
          <a:p>
            <a:endParaRPr lang="en-US">
              <a:solidFill>
                <a:srgbClr val="131313"/>
              </a:solidFill>
            </a:endParaRPr>
          </a:p>
        </p:txBody>
      </p:sp>
      <p:sp>
        <p:nvSpPr>
          <p:cNvPr id="9224" name="Line 14"/>
          <p:cNvSpPr>
            <a:spLocks noChangeShapeType="1"/>
          </p:cNvSpPr>
          <p:nvPr/>
        </p:nvSpPr>
        <p:spPr bwMode="auto">
          <a:xfrm>
            <a:off x="5181600" y="2274888"/>
            <a:ext cx="0" cy="436562"/>
          </a:xfrm>
          <a:prstGeom prst="line">
            <a:avLst/>
          </a:prstGeom>
          <a:noFill/>
          <a:ln w="38100">
            <a:solidFill>
              <a:schemeClr val="tx1"/>
            </a:solidFill>
            <a:round/>
            <a:headEnd/>
            <a:tailEnd/>
          </a:ln>
          <a:effectLst/>
        </p:spPr>
        <p:txBody>
          <a:bodyPr/>
          <a:lstStyle/>
          <a:p>
            <a:endParaRPr lang="en-US">
              <a:solidFill>
                <a:srgbClr val="131313"/>
              </a:solidFill>
            </a:endParaRPr>
          </a:p>
        </p:txBody>
      </p:sp>
      <p:sp>
        <p:nvSpPr>
          <p:cNvPr id="9225" name="Line 15"/>
          <p:cNvSpPr>
            <a:spLocks noChangeShapeType="1"/>
          </p:cNvSpPr>
          <p:nvPr/>
        </p:nvSpPr>
        <p:spPr bwMode="auto">
          <a:xfrm>
            <a:off x="4270375" y="2274888"/>
            <a:ext cx="0" cy="436562"/>
          </a:xfrm>
          <a:prstGeom prst="line">
            <a:avLst/>
          </a:prstGeom>
          <a:noFill/>
          <a:ln w="38100">
            <a:solidFill>
              <a:schemeClr val="tx1"/>
            </a:solidFill>
            <a:round/>
            <a:headEnd/>
            <a:tailEnd/>
          </a:ln>
          <a:effectLst/>
        </p:spPr>
        <p:txBody>
          <a:bodyPr/>
          <a:lstStyle/>
          <a:p>
            <a:endParaRPr lang="en-US">
              <a:solidFill>
                <a:srgbClr val="131313"/>
              </a:solidFill>
            </a:endParaRPr>
          </a:p>
        </p:txBody>
      </p:sp>
      <p:sp>
        <p:nvSpPr>
          <p:cNvPr id="9226" name="Arc 16"/>
          <p:cNvSpPr>
            <a:spLocks/>
          </p:cNvSpPr>
          <p:nvPr/>
        </p:nvSpPr>
        <p:spPr bwMode="auto">
          <a:xfrm rot="5400000">
            <a:off x="4321235" y="1722439"/>
            <a:ext cx="96837" cy="198438"/>
          </a:xfrm>
          <a:custGeom>
            <a:avLst/>
            <a:gdLst>
              <a:gd name="T0" fmla="*/ 4428 w 21825"/>
              <a:gd name="T1" fmla="*/ 0 h 43200"/>
              <a:gd name="T2" fmla="*/ 0 w 21825"/>
              <a:gd name="T3" fmla="*/ 911496 h 43200"/>
              <a:gd name="T4" fmla="*/ 4428 w 21825"/>
              <a:gd name="T5" fmla="*/ 455760 h 43200"/>
              <a:gd name="T6" fmla="*/ 0 60000 65536"/>
              <a:gd name="T7" fmla="*/ 0 60000 65536"/>
              <a:gd name="T8" fmla="*/ 0 60000 65536"/>
            </a:gdLst>
            <a:ahLst/>
            <a:cxnLst>
              <a:cxn ang="T6">
                <a:pos x="T0" y="T1"/>
              </a:cxn>
              <a:cxn ang="T7">
                <a:pos x="T2" y="T3"/>
              </a:cxn>
              <a:cxn ang="T8">
                <a:pos x="T4" y="T5"/>
              </a:cxn>
            </a:cxnLst>
            <a:rect l="0" t="0" r="r" b="b"/>
            <a:pathLst>
              <a:path w="21825" h="43200" fill="none" extrusionOk="0">
                <a:moveTo>
                  <a:pt x="224" y="0"/>
                </a:moveTo>
                <a:cubicBezTo>
                  <a:pt x="12154" y="0"/>
                  <a:pt x="21825" y="9670"/>
                  <a:pt x="21825" y="21600"/>
                </a:cubicBezTo>
                <a:cubicBezTo>
                  <a:pt x="21825" y="33529"/>
                  <a:pt x="12154" y="43200"/>
                  <a:pt x="225" y="43200"/>
                </a:cubicBezTo>
                <a:cubicBezTo>
                  <a:pt x="149" y="43200"/>
                  <a:pt x="74" y="43199"/>
                  <a:pt x="0" y="43198"/>
                </a:cubicBezTo>
              </a:path>
              <a:path w="21825" h="43200" stroke="0" extrusionOk="0">
                <a:moveTo>
                  <a:pt x="224" y="0"/>
                </a:moveTo>
                <a:cubicBezTo>
                  <a:pt x="12154" y="0"/>
                  <a:pt x="21825" y="9670"/>
                  <a:pt x="21825" y="21600"/>
                </a:cubicBezTo>
                <a:cubicBezTo>
                  <a:pt x="21825" y="33529"/>
                  <a:pt x="12154" y="43200"/>
                  <a:pt x="225" y="43200"/>
                </a:cubicBezTo>
                <a:cubicBezTo>
                  <a:pt x="149" y="43200"/>
                  <a:pt x="74" y="43199"/>
                  <a:pt x="0" y="43198"/>
                </a:cubicBezTo>
                <a:lnTo>
                  <a:pt x="225" y="21600"/>
                </a:lnTo>
                <a:lnTo>
                  <a:pt x="224" y="0"/>
                </a:lnTo>
                <a:close/>
              </a:path>
            </a:pathLst>
          </a:custGeom>
          <a:noFill/>
          <a:ln w="38100">
            <a:solidFill>
              <a:schemeClr val="tx1"/>
            </a:solidFill>
            <a:round/>
            <a:headEnd/>
            <a:tailEnd/>
          </a:ln>
          <a:effectLst/>
        </p:spPr>
        <p:txBody>
          <a:bodyPr wrap="none" anchor="ctr"/>
          <a:lstStyle/>
          <a:p>
            <a:endParaRPr lang="en-US">
              <a:solidFill>
                <a:srgbClr val="131313"/>
              </a:solidFill>
            </a:endParaRPr>
          </a:p>
        </p:txBody>
      </p:sp>
      <p:sp>
        <p:nvSpPr>
          <p:cNvPr id="9227" name="Arc 17"/>
          <p:cNvSpPr>
            <a:spLocks/>
          </p:cNvSpPr>
          <p:nvPr/>
        </p:nvSpPr>
        <p:spPr bwMode="auto">
          <a:xfrm rot="5400000">
            <a:off x="5183982" y="1774032"/>
            <a:ext cx="95250" cy="100013"/>
          </a:xfrm>
          <a:custGeom>
            <a:avLst/>
            <a:gdLst>
              <a:gd name="T0" fmla="*/ 415696 w 21825"/>
              <a:gd name="T1" fmla="*/ 857 h 21600"/>
              <a:gd name="T2" fmla="*/ 0 w 21825"/>
              <a:gd name="T3" fmla="*/ 463060 h 21600"/>
              <a:gd name="T4" fmla="*/ 4286 w 21825"/>
              <a:gd name="T5" fmla="*/ 0 h 21600"/>
              <a:gd name="T6" fmla="*/ 0 60000 65536"/>
              <a:gd name="T7" fmla="*/ 0 60000 65536"/>
              <a:gd name="T8" fmla="*/ 0 60000 65536"/>
            </a:gdLst>
            <a:ahLst/>
            <a:cxnLst>
              <a:cxn ang="T6">
                <a:pos x="T0" y="T1"/>
              </a:cxn>
              <a:cxn ang="T7">
                <a:pos x="T2" y="T3"/>
              </a:cxn>
              <a:cxn ang="T8">
                <a:pos x="T4" y="T5"/>
              </a:cxn>
            </a:cxnLst>
            <a:rect l="0" t="0" r="r" b="b"/>
            <a:pathLst>
              <a:path w="21825" h="21600" fill="none" extrusionOk="0">
                <a:moveTo>
                  <a:pt x="21824" y="39"/>
                </a:moveTo>
                <a:cubicBezTo>
                  <a:pt x="21802" y="11953"/>
                  <a:pt x="12138" y="21599"/>
                  <a:pt x="225" y="21600"/>
                </a:cubicBezTo>
                <a:cubicBezTo>
                  <a:pt x="149" y="21600"/>
                  <a:pt x="74" y="21599"/>
                  <a:pt x="0" y="21598"/>
                </a:cubicBezTo>
              </a:path>
              <a:path w="21825" h="21600" stroke="0" extrusionOk="0">
                <a:moveTo>
                  <a:pt x="21824" y="39"/>
                </a:moveTo>
                <a:cubicBezTo>
                  <a:pt x="21802" y="11953"/>
                  <a:pt x="12138" y="21599"/>
                  <a:pt x="225" y="21600"/>
                </a:cubicBezTo>
                <a:cubicBezTo>
                  <a:pt x="149" y="21600"/>
                  <a:pt x="74" y="21599"/>
                  <a:pt x="0" y="21598"/>
                </a:cubicBezTo>
                <a:lnTo>
                  <a:pt x="225" y="0"/>
                </a:lnTo>
                <a:lnTo>
                  <a:pt x="21824" y="39"/>
                </a:lnTo>
                <a:close/>
              </a:path>
            </a:pathLst>
          </a:custGeom>
          <a:noFill/>
          <a:ln w="38100">
            <a:solidFill>
              <a:schemeClr val="tx1"/>
            </a:solidFill>
            <a:round/>
            <a:headEnd/>
            <a:tailEnd/>
          </a:ln>
          <a:effectLst/>
        </p:spPr>
        <p:txBody>
          <a:bodyPr wrap="none" anchor="ctr"/>
          <a:lstStyle/>
          <a:p>
            <a:endParaRPr lang="en-US">
              <a:solidFill>
                <a:srgbClr val="131313"/>
              </a:solidFill>
            </a:endParaRPr>
          </a:p>
        </p:txBody>
      </p:sp>
      <p:sp>
        <p:nvSpPr>
          <p:cNvPr id="9228" name="Line 18"/>
          <p:cNvSpPr>
            <a:spLocks noChangeShapeType="1"/>
          </p:cNvSpPr>
          <p:nvPr/>
        </p:nvSpPr>
        <p:spPr bwMode="auto">
          <a:xfrm flipV="1">
            <a:off x="4468813" y="1341438"/>
            <a:ext cx="0" cy="436562"/>
          </a:xfrm>
          <a:prstGeom prst="line">
            <a:avLst/>
          </a:prstGeom>
          <a:noFill/>
          <a:ln w="38100">
            <a:solidFill>
              <a:schemeClr val="tx1"/>
            </a:solidFill>
            <a:round/>
            <a:headEnd/>
            <a:tailEnd/>
          </a:ln>
          <a:effectLst/>
        </p:spPr>
        <p:txBody>
          <a:bodyPr/>
          <a:lstStyle/>
          <a:p>
            <a:endParaRPr lang="en-US">
              <a:solidFill>
                <a:srgbClr val="131313"/>
              </a:solidFill>
            </a:endParaRPr>
          </a:p>
        </p:txBody>
      </p:sp>
      <p:sp>
        <p:nvSpPr>
          <p:cNvPr id="9229" name="Line 19"/>
          <p:cNvSpPr>
            <a:spLocks noChangeShapeType="1"/>
          </p:cNvSpPr>
          <p:nvPr/>
        </p:nvSpPr>
        <p:spPr bwMode="auto">
          <a:xfrm flipV="1">
            <a:off x="5181600" y="1341438"/>
            <a:ext cx="0" cy="436562"/>
          </a:xfrm>
          <a:prstGeom prst="line">
            <a:avLst/>
          </a:prstGeom>
          <a:noFill/>
          <a:ln w="38100">
            <a:solidFill>
              <a:schemeClr val="tx1"/>
            </a:solidFill>
            <a:round/>
            <a:headEnd/>
            <a:tailEnd/>
          </a:ln>
          <a:effectLst/>
        </p:spPr>
        <p:txBody>
          <a:bodyPr/>
          <a:lstStyle/>
          <a:p>
            <a:endParaRPr lang="en-US">
              <a:solidFill>
                <a:srgbClr val="131313"/>
              </a:solidFill>
            </a:endParaRPr>
          </a:p>
        </p:txBody>
      </p:sp>
      <p:sp>
        <p:nvSpPr>
          <p:cNvPr id="9230" name="Line 20"/>
          <p:cNvSpPr>
            <a:spLocks noChangeShapeType="1"/>
          </p:cNvSpPr>
          <p:nvPr/>
        </p:nvSpPr>
        <p:spPr bwMode="auto">
          <a:xfrm flipV="1">
            <a:off x="4270375" y="1341438"/>
            <a:ext cx="0" cy="436562"/>
          </a:xfrm>
          <a:prstGeom prst="line">
            <a:avLst/>
          </a:prstGeom>
          <a:noFill/>
          <a:ln w="38100">
            <a:solidFill>
              <a:schemeClr val="tx1"/>
            </a:solidFill>
            <a:round/>
            <a:headEnd/>
            <a:tailEnd/>
          </a:ln>
          <a:effectLst/>
        </p:spPr>
        <p:txBody>
          <a:bodyPr/>
          <a:lstStyle/>
          <a:p>
            <a:endParaRPr lang="en-US">
              <a:solidFill>
                <a:srgbClr val="131313"/>
              </a:solidFill>
            </a:endParaRPr>
          </a:p>
        </p:txBody>
      </p:sp>
      <p:sp>
        <p:nvSpPr>
          <p:cNvPr id="9231" name="Line 21"/>
          <p:cNvSpPr>
            <a:spLocks noChangeShapeType="1"/>
          </p:cNvSpPr>
          <p:nvPr/>
        </p:nvSpPr>
        <p:spPr bwMode="auto">
          <a:xfrm>
            <a:off x="4468819" y="1341438"/>
            <a:ext cx="712787" cy="0"/>
          </a:xfrm>
          <a:prstGeom prst="line">
            <a:avLst/>
          </a:prstGeom>
          <a:noFill/>
          <a:ln w="38100">
            <a:solidFill>
              <a:schemeClr val="tx1"/>
            </a:solidFill>
            <a:round/>
            <a:headEnd/>
            <a:tailEnd/>
          </a:ln>
          <a:effectLst/>
        </p:spPr>
        <p:txBody>
          <a:bodyPr/>
          <a:lstStyle/>
          <a:p>
            <a:endParaRPr lang="en-US">
              <a:solidFill>
                <a:srgbClr val="131313"/>
              </a:solidFill>
            </a:endParaRPr>
          </a:p>
        </p:txBody>
      </p:sp>
      <p:sp>
        <p:nvSpPr>
          <p:cNvPr id="9232" name="Line 22"/>
          <p:cNvSpPr>
            <a:spLocks noChangeShapeType="1"/>
          </p:cNvSpPr>
          <p:nvPr/>
        </p:nvSpPr>
        <p:spPr bwMode="auto">
          <a:xfrm>
            <a:off x="5283200" y="2178050"/>
            <a:ext cx="322263" cy="0"/>
          </a:xfrm>
          <a:prstGeom prst="line">
            <a:avLst/>
          </a:prstGeom>
          <a:noFill/>
          <a:ln w="38100">
            <a:solidFill>
              <a:schemeClr val="tx1"/>
            </a:solidFill>
            <a:round/>
            <a:headEnd/>
            <a:tailEnd/>
          </a:ln>
          <a:effectLst/>
        </p:spPr>
        <p:txBody>
          <a:bodyPr/>
          <a:lstStyle/>
          <a:p>
            <a:endParaRPr lang="en-US">
              <a:solidFill>
                <a:srgbClr val="131313"/>
              </a:solidFill>
            </a:endParaRPr>
          </a:p>
        </p:txBody>
      </p:sp>
      <p:sp>
        <p:nvSpPr>
          <p:cNvPr id="9233" name="Line 23"/>
          <p:cNvSpPr>
            <a:spLocks noChangeShapeType="1"/>
          </p:cNvSpPr>
          <p:nvPr/>
        </p:nvSpPr>
        <p:spPr bwMode="auto">
          <a:xfrm>
            <a:off x="5286375" y="1874838"/>
            <a:ext cx="323850" cy="0"/>
          </a:xfrm>
          <a:prstGeom prst="line">
            <a:avLst/>
          </a:prstGeom>
          <a:noFill/>
          <a:ln w="38100">
            <a:solidFill>
              <a:schemeClr val="tx1"/>
            </a:solidFill>
            <a:round/>
            <a:headEnd/>
            <a:tailEnd/>
          </a:ln>
          <a:effectLst/>
        </p:spPr>
        <p:txBody>
          <a:bodyPr/>
          <a:lstStyle/>
          <a:p>
            <a:endParaRPr lang="en-US">
              <a:solidFill>
                <a:srgbClr val="131313"/>
              </a:solidFill>
            </a:endParaRPr>
          </a:p>
        </p:txBody>
      </p:sp>
      <p:sp>
        <p:nvSpPr>
          <p:cNvPr id="9234" name="Freeform 24"/>
          <p:cNvSpPr>
            <a:spLocks/>
          </p:cNvSpPr>
          <p:nvPr/>
        </p:nvSpPr>
        <p:spPr bwMode="auto">
          <a:xfrm>
            <a:off x="3886200" y="1341438"/>
            <a:ext cx="388938" cy="1370012"/>
          </a:xfrm>
          <a:custGeom>
            <a:avLst/>
            <a:gdLst>
              <a:gd name="T0" fmla="*/ 1575757998 w 96"/>
              <a:gd name="T1" fmla="*/ 1777398561 h 1056"/>
              <a:gd name="T2" fmla="*/ 0 w 96"/>
              <a:gd name="T3" fmla="*/ 1777398561 h 1056"/>
              <a:gd name="T4" fmla="*/ 0 w 96"/>
              <a:gd name="T5" fmla="*/ 0 h 1056"/>
              <a:gd name="T6" fmla="*/ 1575757998 w 96"/>
              <a:gd name="T7" fmla="*/ 0 h 105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6" h="1056">
                <a:moveTo>
                  <a:pt x="96" y="1056"/>
                </a:moveTo>
                <a:lnTo>
                  <a:pt x="0" y="1056"/>
                </a:lnTo>
                <a:lnTo>
                  <a:pt x="0" y="0"/>
                </a:lnTo>
                <a:lnTo>
                  <a:pt x="96" y="0"/>
                </a:lnTo>
              </a:path>
            </a:pathLst>
          </a:custGeom>
          <a:noFill/>
          <a:ln w="38100" cmpd="sng">
            <a:solidFill>
              <a:schemeClr val="tx1"/>
            </a:solidFill>
            <a:round/>
            <a:headEnd/>
            <a:tailEnd/>
          </a:ln>
          <a:effectLst/>
        </p:spPr>
        <p:txBody>
          <a:bodyPr/>
          <a:lstStyle/>
          <a:p>
            <a:endParaRPr lang="en-US">
              <a:solidFill>
                <a:srgbClr val="131313"/>
              </a:solidFill>
            </a:endParaRPr>
          </a:p>
        </p:txBody>
      </p:sp>
      <p:sp>
        <p:nvSpPr>
          <p:cNvPr id="9235" name="Line 25"/>
          <p:cNvSpPr>
            <a:spLocks noChangeShapeType="1"/>
          </p:cNvSpPr>
          <p:nvPr/>
        </p:nvSpPr>
        <p:spPr bwMode="auto">
          <a:xfrm>
            <a:off x="4468819" y="2711450"/>
            <a:ext cx="712787" cy="0"/>
          </a:xfrm>
          <a:prstGeom prst="line">
            <a:avLst/>
          </a:prstGeom>
          <a:noFill/>
          <a:ln w="38100">
            <a:solidFill>
              <a:schemeClr val="tx1"/>
            </a:solidFill>
            <a:round/>
            <a:headEnd/>
            <a:tailEnd/>
          </a:ln>
          <a:effectLst/>
        </p:spPr>
        <p:txBody>
          <a:bodyPr/>
          <a:lstStyle/>
          <a:p>
            <a:endParaRPr lang="en-US">
              <a:solidFill>
                <a:srgbClr val="131313"/>
              </a:solidFill>
            </a:endParaRPr>
          </a:p>
        </p:txBody>
      </p:sp>
      <p:grpSp>
        <p:nvGrpSpPr>
          <p:cNvPr id="2" name="Group 26"/>
          <p:cNvGrpSpPr>
            <a:grpSpLocks/>
          </p:cNvGrpSpPr>
          <p:nvPr/>
        </p:nvGrpSpPr>
        <p:grpSpPr bwMode="auto">
          <a:xfrm>
            <a:off x="4519613" y="1590677"/>
            <a:ext cx="582612" cy="373063"/>
            <a:chOff x="2256" y="1872"/>
            <a:chExt cx="432" cy="288"/>
          </a:xfrm>
        </p:grpSpPr>
        <p:sp>
          <p:nvSpPr>
            <p:cNvPr id="9259" name="Freeform 27"/>
            <p:cNvSpPr>
              <a:spLocks/>
            </p:cNvSpPr>
            <p:nvPr/>
          </p:nvSpPr>
          <p:spPr bwMode="auto">
            <a:xfrm>
              <a:off x="2256" y="2064"/>
              <a:ext cx="432" cy="96"/>
            </a:xfrm>
            <a:custGeom>
              <a:avLst/>
              <a:gdLst>
                <a:gd name="T0" fmla="*/ 0 w 528"/>
                <a:gd name="T1" fmla="*/ 0 h 96"/>
                <a:gd name="T2" fmla="*/ 193 w 528"/>
                <a:gd name="T3" fmla="*/ 96 h 96"/>
                <a:gd name="T4" fmla="*/ 353 w 528"/>
                <a:gd name="T5" fmla="*/ 0 h 96"/>
                <a:gd name="T6" fmla="*/ 0 60000 65536"/>
                <a:gd name="T7" fmla="*/ 0 60000 65536"/>
                <a:gd name="T8" fmla="*/ 0 60000 65536"/>
              </a:gdLst>
              <a:ahLst/>
              <a:cxnLst>
                <a:cxn ang="T6">
                  <a:pos x="T0" y="T1"/>
                </a:cxn>
                <a:cxn ang="T7">
                  <a:pos x="T2" y="T3"/>
                </a:cxn>
                <a:cxn ang="T8">
                  <a:pos x="T4" y="T5"/>
                </a:cxn>
              </a:cxnLst>
              <a:rect l="0" t="0" r="r" b="b"/>
              <a:pathLst>
                <a:path w="528" h="96">
                  <a:moveTo>
                    <a:pt x="0" y="0"/>
                  </a:moveTo>
                  <a:cubicBezTo>
                    <a:pt x="100" y="48"/>
                    <a:pt x="200" y="96"/>
                    <a:pt x="288" y="96"/>
                  </a:cubicBezTo>
                  <a:cubicBezTo>
                    <a:pt x="376" y="96"/>
                    <a:pt x="452" y="48"/>
                    <a:pt x="528" y="0"/>
                  </a:cubicBezTo>
                </a:path>
              </a:pathLst>
            </a:custGeom>
            <a:noFill/>
            <a:ln w="9525">
              <a:solidFill>
                <a:schemeClr val="tx1"/>
              </a:solidFill>
              <a:round/>
              <a:headEnd type="none" w="med" len="med"/>
              <a:tailEnd type="triangle" w="med" len="med"/>
            </a:ln>
            <a:effectLst/>
          </p:spPr>
          <p:txBody>
            <a:bodyPr/>
            <a:lstStyle/>
            <a:p>
              <a:endParaRPr lang="en-US">
                <a:solidFill>
                  <a:srgbClr val="131313"/>
                </a:solidFill>
              </a:endParaRPr>
            </a:p>
          </p:txBody>
        </p:sp>
        <p:sp>
          <p:nvSpPr>
            <p:cNvPr id="9260" name="Freeform 28"/>
            <p:cNvSpPr>
              <a:spLocks/>
            </p:cNvSpPr>
            <p:nvPr/>
          </p:nvSpPr>
          <p:spPr bwMode="auto">
            <a:xfrm>
              <a:off x="2256" y="1968"/>
              <a:ext cx="432" cy="48"/>
            </a:xfrm>
            <a:custGeom>
              <a:avLst/>
              <a:gdLst>
                <a:gd name="T0" fmla="*/ 0 w 528"/>
                <a:gd name="T1" fmla="*/ 0 h 96"/>
                <a:gd name="T2" fmla="*/ 193 w 528"/>
                <a:gd name="T3" fmla="*/ 24 h 96"/>
                <a:gd name="T4" fmla="*/ 353 w 528"/>
                <a:gd name="T5" fmla="*/ 0 h 96"/>
                <a:gd name="T6" fmla="*/ 0 60000 65536"/>
                <a:gd name="T7" fmla="*/ 0 60000 65536"/>
                <a:gd name="T8" fmla="*/ 0 60000 65536"/>
              </a:gdLst>
              <a:ahLst/>
              <a:cxnLst>
                <a:cxn ang="T6">
                  <a:pos x="T0" y="T1"/>
                </a:cxn>
                <a:cxn ang="T7">
                  <a:pos x="T2" y="T3"/>
                </a:cxn>
                <a:cxn ang="T8">
                  <a:pos x="T4" y="T5"/>
                </a:cxn>
              </a:cxnLst>
              <a:rect l="0" t="0" r="r" b="b"/>
              <a:pathLst>
                <a:path w="528" h="96">
                  <a:moveTo>
                    <a:pt x="0" y="0"/>
                  </a:moveTo>
                  <a:cubicBezTo>
                    <a:pt x="100" y="48"/>
                    <a:pt x="200" y="96"/>
                    <a:pt x="288" y="96"/>
                  </a:cubicBezTo>
                  <a:cubicBezTo>
                    <a:pt x="376" y="96"/>
                    <a:pt x="452" y="48"/>
                    <a:pt x="528" y="0"/>
                  </a:cubicBezTo>
                </a:path>
              </a:pathLst>
            </a:custGeom>
            <a:noFill/>
            <a:ln w="9525">
              <a:solidFill>
                <a:schemeClr val="tx1"/>
              </a:solidFill>
              <a:round/>
              <a:headEnd type="none" w="med" len="med"/>
              <a:tailEnd type="triangle" w="med" len="med"/>
            </a:ln>
            <a:effectLst/>
          </p:spPr>
          <p:txBody>
            <a:bodyPr/>
            <a:lstStyle/>
            <a:p>
              <a:endParaRPr lang="en-US">
                <a:solidFill>
                  <a:srgbClr val="131313"/>
                </a:solidFill>
              </a:endParaRPr>
            </a:p>
          </p:txBody>
        </p:sp>
        <p:sp>
          <p:nvSpPr>
            <p:cNvPr id="9261" name="Line 29"/>
            <p:cNvSpPr>
              <a:spLocks noChangeShapeType="1"/>
            </p:cNvSpPr>
            <p:nvPr/>
          </p:nvSpPr>
          <p:spPr bwMode="auto">
            <a:xfrm>
              <a:off x="2256" y="1872"/>
              <a:ext cx="432" cy="0"/>
            </a:xfrm>
            <a:prstGeom prst="line">
              <a:avLst/>
            </a:prstGeom>
            <a:noFill/>
            <a:ln w="9525">
              <a:solidFill>
                <a:schemeClr val="tx1"/>
              </a:solidFill>
              <a:round/>
              <a:headEnd/>
              <a:tailEnd type="triangle" w="med" len="med"/>
            </a:ln>
            <a:effectLst/>
          </p:spPr>
          <p:txBody>
            <a:bodyPr/>
            <a:lstStyle/>
            <a:p>
              <a:endParaRPr lang="en-US">
                <a:solidFill>
                  <a:srgbClr val="131313"/>
                </a:solidFill>
              </a:endParaRPr>
            </a:p>
          </p:txBody>
        </p:sp>
      </p:grpSp>
      <p:grpSp>
        <p:nvGrpSpPr>
          <p:cNvPr id="3" name="Group 30"/>
          <p:cNvGrpSpPr>
            <a:grpSpLocks/>
          </p:cNvGrpSpPr>
          <p:nvPr/>
        </p:nvGrpSpPr>
        <p:grpSpPr bwMode="auto">
          <a:xfrm flipV="1">
            <a:off x="4519613" y="2089174"/>
            <a:ext cx="582612" cy="373063"/>
            <a:chOff x="2256" y="1872"/>
            <a:chExt cx="432" cy="288"/>
          </a:xfrm>
        </p:grpSpPr>
        <p:sp>
          <p:nvSpPr>
            <p:cNvPr id="9256" name="Freeform 31"/>
            <p:cNvSpPr>
              <a:spLocks/>
            </p:cNvSpPr>
            <p:nvPr/>
          </p:nvSpPr>
          <p:spPr bwMode="auto">
            <a:xfrm>
              <a:off x="2256" y="2064"/>
              <a:ext cx="432" cy="96"/>
            </a:xfrm>
            <a:custGeom>
              <a:avLst/>
              <a:gdLst>
                <a:gd name="T0" fmla="*/ 0 w 528"/>
                <a:gd name="T1" fmla="*/ 0 h 96"/>
                <a:gd name="T2" fmla="*/ 193 w 528"/>
                <a:gd name="T3" fmla="*/ 96 h 96"/>
                <a:gd name="T4" fmla="*/ 353 w 528"/>
                <a:gd name="T5" fmla="*/ 0 h 96"/>
                <a:gd name="T6" fmla="*/ 0 60000 65536"/>
                <a:gd name="T7" fmla="*/ 0 60000 65536"/>
                <a:gd name="T8" fmla="*/ 0 60000 65536"/>
              </a:gdLst>
              <a:ahLst/>
              <a:cxnLst>
                <a:cxn ang="T6">
                  <a:pos x="T0" y="T1"/>
                </a:cxn>
                <a:cxn ang="T7">
                  <a:pos x="T2" y="T3"/>
                </a:cxn>
                <a:cxn ang="T8">
                  <a:pos x="T4" y="T5"/>
                </a:cxn>
              </a:cxnLst>
              <a:rect l="0" t="0" r="r" b="b"/>
              <a:pathLst>
                <a:path w="528" h="96">
                  <a:moveTo>
                    <a:pt x="0" y="0"/>
                  </a:moveTo>
                  <a:cubicBezTo>
                    <a:pt x="100" y="48"/>
                    <a:pt x="200" y="96"/>
                    <a:pt x="288" y="96"/>
                  </a:cubicBezTo>
                  <a:cubicBezTo>
                    <a:pt x="376" y="96"/>
                    <a:pt x="452" y="48"/>
                    <a:pt x="528" y="0"/>
                  </a:cubicBezTo>
                </a:path>
              </a:pathLst>
            </a:custGeom>
            <a:noFill/>
            <a:ln w="9525">
              <a:solidFill>
                <a:schemeClr val="tx1"/>
              </a:solidFill>
              <a:round/>
              <a:headEnd type="none" w="med" len="med"/>
              <a:tailEnd type="triangle" w="med" len="med"/>
            </a:ln>
            <a:effectLst/>
          </p:spPr>
          <p:txBody>
            <a:bodyPr/>
            <a:lstStyle/>
            <a:p>
              <a:endParaRPr lang="en-US">
                <a:solidFill>
                  <a:srgbClr val="131313"/>
                </a:solidFill>
              </a:endParaRPr>
            </a:p>
          </p:txBody>
        </p:sp>
        <p:sp>
          <p:nvSpPr>
            <p:cNvPr id="9257" name="Freeform 32"/>
            <p:cNvSpPr>
              <a:spLocks/>
            </p:cNvSpPr>
            <p:nvPr/>
          </p:nvSpPr>
          <p:spPr bwMode="auto">
            <a:xfrm>
              <a:off x="2256" y="1968"/>
              <a:ext cx="432" cy="48"/>
            </a:xfrm>
            <a:custGeom>
              <a:avLst/>
              <a:gdLst>
                <a:gd name="T0" fmla="*/ 0 w 528"/>
                <a:gd name="T1" fmla="*/ 0 h 96"/>
                <a:gd name="T2" fmla="*/ 193 w 528"/>
                <a:gd name="T3" fmla="*/ 24 h 96"/>
                <a:gd name="T4" fmla="*/ 353 w 528"/>
                <a:gd name="T5" fmla="*/ 0 h 96"/>
                <a:gd name="T6" fmla="*/ 0 60000 65536"/>
                <a:gd name="T7" fmla="*/ 0 60000 65536"/>
                <a:gd name="T8" fmla="*/ 0 60000 65536"/>
              </a:gdLst>
              <a:ahLst/>
              <a:cxnLst>
                <a:cxn ang="T6">
                  <a:pos x="T0" y="T1"/>
                </a:cxn>
                <a:cxn ang="T7">
                  <a:pos x="T2" y="T3"/>
                </a:cxn>
                <a:cxn ang="T8">
                  <a:pos x="T4" y="T5"/>
                </a:cxn>
              </a:cxnLst>
              <a:rect l="0" t="0" r="r" b="b"/>
              <a:pathLst>
                <a:path w="528" h="96">
                  <a:moveTo>
                    <a:pt x="0" y="0"/>
                  </a:moveTo>
                  <a:cubicBezTo>
                    <a:pt x="100" y="48"/>
                    <a:pt x="200" y="96"/>
                    <a:pt x="288" y="96"/>
                  </a:cubicBezTo>
                  <a:cubicBezTo>
                    <a:pt x="376" y="96"/>
                    <a:pt x="452" y="48"/>
                    <a:pt x="528" y="0"/>
                  </a:cubicBezTo>
                </a:path>
              </a:pathLst>
            </a:custGeom>
            <a:noFill/>
            <a:ln w="9525">
              <a:solidFill>
                <a:schemeClr val="tx1"/>
              </a:solidFill>
              <a:round/>
              <a:headEnd type="none" w="med" len="med"/>
              <a:tailEnd type="triangle" w="med" len="med"/>
            </a:ln>
            <a:effectLst/>
          </p:spPr>
          <p:txBody>
            <a:bodyPr/>
            <a:lstStyle/>
            <a:p>
              <a:endParaRPr lang="en-US">
                <a:solidFill>
                  <a:srgbClr val="131313"/>
                </a:solidFill>
              </a:endParaRPr>
            </a:p>
          </p:txBody>
        </p:sp>
        <p:sp>
          <p:nvSpPr>
            <p:cNvPr id="9258" name="Line 33"/>
            <p:cNvSpPr>
              <a:spLocks noChangeShapeType="1"/>
            </p:cNvSpPr>
            <p:nvPr/>
          </p:nvSpPr>
          <p:spPr bwMode="auto">
            <a:xfrm>
              <a:off x="2256" y="1872"/>
              <a:ext cx="432" cy="0"/>
            </a:xfrm>
            <a:prstGeom prst="line">
              <a:avLst/>
            </a:prstGeom>
            <a:noFill/>
            <a:ln w="9525">
              <a:solidFill>
                <a:schemeClr val="tx1"/>
              </a:solidFill>
              <a:round/>
              <a:headEnd/>
              <a:tailEnd type="triangle" w="med" len="med"/>
            </a:ln>
            <a:effectLst/>
          </p:spPr>
          <p:txBody>
            <a:bodyPr/>
            <a:lstStyle/>
            <a:p>
              <a:endParaRPr lang="en-US">
                <a:solidFill>
                  <a:srgbClr val="131313"/>
                </a:solidFill>
              </a:endParaRPr>
            </a:p>
          </p:txBody>
        </p:sp>
      </p:grpSp>
      <p:sp>
        <p:nvSpPr>
          <p:cNvPr id="9238" name="Freeform 34"/>
          <p:cNvSpPr>
            <a:spLocks/>
          </p:cNvSpPr>
          <p:nvPr/>
        </p:nvSpPr>
        <p:spPr bwMode="auto">
          <a:xfrm flipH="1" flipV="1">
            <a:off x="3937060" y="2151063"/>
            <a:ext cx="258763" cy="61912"/>
          </a:xfrm>
          <a:custGeom>
            <a:avLst/>
            <a:gdLst>
              <a:gd name="T0" fmla="*/ 0 w 528"/>
              <a:gd name="T1" fmla="*/ 0 h 96"/>
              <a:gd name="T2" fmla="*/ 69171565 w 528"/>
              <a:gd name="T3" fmla="*/ 39928081 h 96"/>
              <a:gd name="T4" fmla="*/ 126814944 w 528"/>
              <a:gd name="T5" fmla="*/ 0 h 96"/>
              <a:gd name="T6" fmla="*/ 0 60000 65536"/>
              <a:gd name="T7" fmla="*/ 0 60000 65536"/>
              <a:gd name="T8" fmla="*/ 0 60000 65536"/>
            </a:gdLst>
            <a:ahLst/>
            <a:cxnLst>
              <a:cxn ang="T6">
                <a:pos x="T0" y="T1"/>
              </a:cxn>
              <a:cxn ang="T7">
                <a:pos x="T2" y="T3"/>
              </a:cxn>
              <a:cxn ang="T8">
                <a:pos x="T4" y="T5"/>
              </a:cxn>
            </a:cxnLst>
            <a:rect l="0" t="0" r="r" b="b"/>
            <a:pathLst>
              <a:path w="528" h="96">
                <a:moveTo>
                  <a:pt x="0" y="0"/>
                </a:moveTo>
                <a:cubicBezTo>
                  <a:pt x="100" y="48"/>
                  <a:pt x="200" y="96"/>
                  <a:pt x="288" y="96"/>
                </a:cubicBezTo>
                <a:cubicBezTo>
                  <a:pt x="376" y="96"/>
                  <a:pt x="452" y="48"/>
                  <a:pt x="528" y="0"/>
                </a:cubicBezTo>
              </a:path>
            </a:pathLst>
          </a:custGeom>
          <a:noFill/>
          <a:ln w="9525">
            <a:solidFill>
              <a:schemeClr val="tx1"/>
            </a:solidFill>
            <a:round/>
            <a:headEnd type="none" w="med" len="med"/>
            <a:tailEnd type="triangle" w="med" len="med"/>
          </a:ln>
          <a:effectLst/>
        </p:spPr>
        <p:txBody>
          <a:bodyPr/>
          <a:lstStyle/>
          <a:p>
            <a:endParaRPr lang="en-US">
              <a:solidFill>
                <a:srgbClr val="131313"/>
              </a:solidFill>
            </a:endParaRPr>
          </a:p>
        </p:txBody>
      </p:sp>
      <p:sp>
        <p:nvSpPr>
          <p:cNvPr id="9239" name="Freeform 35"/>
          <p:cNvSpPr>
            <a:spLocks/>
          </p:cNvSpPr>
          <p:nvPr/>
        </p:nvSpPr>
        <p:spPr bwMode="auto">
          <a:xfrm flipH="1" flipV="1">
            <a:off x="3937060" y="2276595"/>
            <a:ext cx="258763" cy="61913"/>
          </a:xfrm>
          <a:custGeom>
            <a:avLst/>
            <a:gdLst>
              <a:gd name="T0" fmla="*/ 0 w 528"/>
              <a:gd name="T1" fmla="*/ 0 h 96"/>
              <a:gd name="T2" fmla="*/ 69171565 w 528"/>
              <a:gd name="T3" fmla="*/ 39929371 h 96"/>
              <a:gd name="T4" fmla="*/ 126814944 w 528"/>
              <a:gd name="T5" fmla="*/ 0 h 96"/>
              <a:gd name="T6" fmla="*/ 0 60000 65536"/>
              <a:gd name="T7" fmla="*/ 0 60000 65536"/>
              <a:gd name="T8" fmla="*/ 0 60000 65536"/>
            </a:gdLst>
            <a:ahLst/>
            <a:cxnLst>
              <a:cxn ang="T6">
                <a:pos x="T0" y="T1"/>
              </a:cxn>
              <a:cxn ang="T7">
                <a:pos x="T2" y="T3"/>
              </a:cxn>
              <a:cxn ang="T8">
                <a:pos x="T4" y="T5"/>
              </a:cxn>
            </a:cxnLst>
            <a:rect l="0" t="0" r="r" b="b"/>
            <a:pathLst>
              <a:path w="528" h="96">
                <a:moveTo>
                  <a:pt x="0" y="0"/>
                </a:moveTo>
                <a:cubicBezTo>
                  <a:pt x="100" y="48"/>
                  <a:pt x="200" y="96"/>
                  <a:pt x="288" y="96"/>
                </a:cubicBezTo>
                <a:cubicBezTo>
                  <a:pt x="376" y="96"/>
                  <a:pt x="452" y="48"/>
                  <a:pt x="528" y="0"/>
                </a:cubicBezTo>
              </a:path>
            </a:pathLst>
          </a:custGeom>
          <a:noFill/>
          <a:ln w="9525">
            <a:solidFill>
              <a:schemeClr val="tx1"/>
            </a:solidFill>
            <a:round/>
            <a:headEnd type="none" w="med" len="med"/>
            <a:tailEnd type="triangle" w="med" len="med"/>
          </a:ln>
          <a:effectLst/>
        </p:spPr>
        <p:txBody>
          <a:bodyPr/>
          <a:lstStyle/>
          <a:p>
            <a:endParaRPr lang="en-US">
              <a:solidFill>
                <a:srgbClr val="131313"/>
              </a:solidFill>
            </a:endParaRPr>
          </a:p>
        </p:txBody>
      </p:sp>
      <p:sp>
        <p:nvSpPr>
          <p:cNvPr id="9240" name="Line 36"/>
          <p:cNvSpPr>
            <a:spLocks noChangeShapeType="1"/>
          </p:cNvSpPr>
          <p:nvPr/>
        </p:nvSpPr>
        <p:spPr bwMode="auto">
          <a:xfrm flipH="1" flipV="1">
            <a:off x="3937060" y="2462213"/>
            <a:ext cx="258763" cy="0"/>
          </a:xfrm>
          <a:prstGeom prst="line">
            <a:avLst/>
          </a:prstGeom>
          <a:noFill/>
          <a:ln w="9525">
            <a:solidFill>
              <a:schemeClr val="tx1"/>
            </a:solidFill>
            <a:round/>
            <a:headEnd/>
            <a:tailEnd type="triangle" w="med" len="med"/>
          </a:ln>
          <a:effectLst/>
        </p:spPr>
        <p:txBody>
          <a:bodyPr/>
          <a:lstStyle/>
          <a:p>
            <a:endParaRPr lang="en-US">
              <a:solidFill>
                <a:srgbClr val="131313"/>
              </a:solidFill>
            </a:endParaRPr>
          </a:p>
        </p:txBody>
      </p:sp>
      <p:grpSp>
        <p:nvGrpSpPr>
          <p:cNvPr id="4" name="Group 37"/>
          <p:cNvGrpSpPr>
            <a:grpSpLocks/>
          </p:cNvGrpSpPr>
          <p:nvPr/>
        </p:nvGrpSpPr>
        <p:grpSpPr bwMode="auto">
          <a:xfrm flipH="1">
            <a:off x="3937060" y="1589088"/>
            <a:ext cx="258763" cy="312737"/>
            <a:chOff x="1824" y="1871"/>
            <a:chExt cx="192" cy="241"/>
          </a:xfrm>
        </p:grpSpPr>
        <p:sp>
          <p:nvSpPr>
            <p:cNvPr id="9253" name="Freeform 38"/>
            <p:cNvSpPr>
              <a:spLocks/>
            </p:cNvSpPr>
            <p:nvPr/>
          </p:nvSpPr>
          <p:spPr bwMode="auto">
            <a:xfrm rot="10800000" flipH="1" flipV="1">
              <a:off x="1824" y="2063"/>
              <a:ext cx="192" cy="49"/>
            </a:xfrm>
            <a:custGeom>
              <a:avLst/>
              <a:gdLst>
                <a:gd name="T0" fmla="*/ 0 w 528"/>
                <a:gd name="T1" fmla="*/ 0 h 96"/>
                <a:gd name="T2" fmla="*/ 38 w 528"/>
                <a:gd name="T3" fmla="*/ 25 h 96"/>
                <a:gd name="T4" fmla="*/ 70 w 528"/>
                <a:gd name="T5" fmla="*/ 0 h 96"/>
                <a:gd name="T6" fmla="*/ 0 60000 65536"/>
                <a:gd name="T7" fmla="*/ 0 60000 65536"/>
                <a:gd name="T8" fmla="*/ 0 60000 65536"/>
              </a:gdLst>
              <a:ahLst/>
              <a:cxnLst>
                <a:cxn ang="T6">
                  <a:pos x="T0" y="T1"/>
                </a:cxn>
                <a:cxn ang="T7">
                  <a:pos x="T2" y="T3"/>
                </a:cxn>
                <a:cxn ang="T8">
                  <a:pos x="T4" y="T5"/>
                </a:cxn>
              </a:cxnLst>
              <a:rect l="0" t="0" r="r" b="b"/>
              <a:pathLst>
                <a:path w="528" h="96">
                  <a:moveTo>
                    <a:pt x="0" y="0"/>
                  </a:moveTo>
                  <a:cubicBezTo>
                    <a:pt x="100" y="48"/>
                    <a:pt x="200" y="96"/>
                    <a:pt x="288" y="96"/>
                  </a:cubicBezTo>
                  <a:cubicBezTo>
                    <a:pt x="376" y="96"/>
                    <a:pt x="452" y="48"/>
                    <a:pt x="528" y="0"/>
                  </a:cubicBezTo>
                </a:path>
              </a:pathLst>
            </a:custGeom>
            <a:noFill/>
            <a:ln w="9525">
              <a:solidFill>
                <a:schemeClr val="tx1"/>
              </a:solidFill>
              <a:round/>
              <a:headEnd type="none" w="med" len="med"/>
              <a:tailEnd type="triangle" w="med" len="med"/>
            </a:ln>
            <a:effectLst/>
          </p:spPr>
          <p:txBody>
            <a:bodyPr/>
            <a:lstStyle/>
            <a:p>
              <a:endParaRPr lang="en-US">
                <a:solidFill>
                  <a:srgbClr val="131313"/>
                </a:solidFill>
              </a:endParaRPr>
            </a:p>
          </p:txBody>
        </p:sp>
        <p:sp>
          <p:nvSpPr>
            <p:cNvPr id="9254" name="Freeform 39"/>
            <p:cNvSpPr>
              <a:spLocks/>
            </p:cNvSpPr>
            <p:nvPr/>
          </p:nvSpPr>
          <p:spPr bwMode="auto">
            <a:xfrm rot="10800000" flipH="1" flipV="1">
              <a:off x="1824" y="1967"/>
              <a:ext cx="192" cy="49"/>
            </a:xfrm>
            <a:custGeom>
              <a:avLst/>
              <a:gdLst>
                <a:gd name="T0" fmla="*/ 0 w 528"/>
                <a:gd name="T1" fmla="*/ 0 h 96"/>
                <a:gd name="T2" fmla="*/ 38 w 528"/>
                <a:gd name="T3" fmla="*/ 25 h 96"/>
                <a:gd name="T4" fmla="*/ 70 w 528"/>
                <a:gd name="T5" fmla="*/ 0 h 96"/>
                <a:gd name="T6" fmla="*/ 0 60000 65536"/>
                <a:gd name="T7" fmla="*/ 0 60000 65536"/>
                <a:gd name="T8" fmla="*/ 0 60000 65536"/>
              </a:gdLst>
              <a:ahLst/>
              <a:cxnLst>
                <a:cxn ang="T6">
                  <a:pos x="T0" y="T1"/>
                </a:cxn>
                <a:cxn ang="T7">
                  <a:pos x="T2" y="T3"/>
                </a:cxn>
                <a:cxn ang="T8">
                  <a:pos x="T4" y="T5"/>
                </a:cxn>
              </a:cxnLst>
              <a:rect l="0" t="0" r="r" b="b"/>
              <a:pathLst>
                <a:path w="528" h="96">
                  <a:moveTo>
                    <a:pt x="0" y="0"/>
                  </a:moveTo>
                  <a:cubicBezTo>
                    <a:pt x="100" y="48"/>
                    <a:pt x="200" y="96"/>
                    <a:pt x="288" y="96"/>
                  </a:cubicBezTo>
                  <a:cubicBezTo>
                    <a:pt x="376" y="96"/>
                    <a:pt x="452" y="48"/>
                    <a:pt x="528" y="0"/>
                  </a:cubicBezTo>
                </a:path>
              </a:pathLst>
            </a:custGeom>
            <a:noFill/>
            <a:ln w="9525">
              <a:solidFill>
                <a:schemeClr val="tx1"/>
              </a:solidFill>
              <a:round/>
              <a:headEnd type="none" w="med" len="med"/>
              <a:tailEnd type="triangle" w="med" len="med"/>
            </a:ln>
            <a:effectLst/>
          </p:spPr>
          <p:txBody>
            <a:bodyPr/>
            <a:lstStyle/>
            <a:p>
              <a:endParaRPr lang="en-US">
                <a:solidFill>
                  <a:srgbClr val="131313"/>
                </a:solidFill>
              </a:endParaRPr>
            </a:p>
          </p:txBody>
        </p:sp>
        <p:sp>
          <p:nvSpPr>
            <p:cNvPr id="9255" name="Line 40"/>
            <p:cNvSpPr>
              <a:spLocks noChangeShapeType="1"/>
            </p:cNvSpPr>
            <p:nvPr/>
          </p:nvSpPr>
          <p:spPr bwMode="auto">
            <a:xfrm rot="10800000" flipH="1" flipV="1">
              <a:off x="1824" y="1871"/>
              <a:ext cx="192" cy="0"/>
            </a:xfrm>
            <a:prstGeom prst="line">
              <a:avLst/>
            </a:prstGeom>
            <a:noFill/>
            <a:ln w="9525">
              <a:solidFill>
                <a:schemeClr val="tx1"/>
              </a:solidFill>
              <a:round/>
              <a:headEnd/>
              <a:tailEnd type="triangle" w="med" len="med"/>
            </a:ln>
            <a:effectLst/>
          </p:spPr>
          <p:txBody>
            <a:bodyPr/>
            <a:lstStyle/>
            <a:p>
              <a:endParaRPr lang="en-US">
                <a:solidFill>
                  <a:srgbClr val="131313"/>
                </a:solidFill>
              </a:endParaRPr>
            </a:p>
          </p:txBody>
        </p:sp>
      </p:grpSp>
      <p:sp>
        <p:nvSpPr>
          <p:cNvPr id="9242" name="Line 41"/>
          <p:cNvSpPr>
            <a:spLocks noChangeShapeType="1"/>
          </p:cNvSpPr>
          <p:nvPr/>
        </p:nvSpPr>
        <p:spPr bwMode="auto">
          <a:xfrm>
            <a:off x="3962400" y="2071688"/>
            <a:ext cx="3962400" cy="0"/>
          </a:xfrm>
          <a:prstGeom prst="line">
            <a:avLst/>
          </a:prstGeom>
          <a:noFill/>
          <a:ln w="38100">
            <a:solidFill>
              <a:srgbClr val="FF3300"/>
            </a:solidFill>
            <a:round/>
            <a:headEnd/>
            <a:tailEnd type="triangle" w="med" len="med"/>
          </a:ln>
          <a:effectLst/>
        </p:spPr>
        <p:txBody>
          <a:bodyPr/>
          <a:lstStyle/>
          <a:p>
            <a:endParaRPr lang="en-US">
              <a:solidFill>
                <a:srgbClr val="131313"/>
              </a:solidFill>
            </a:endParaRPr>
          </a:p>
        </p:txBody>
      </p:sp>
      <p:sp>
        <p:nvSpPr>
          <p:cNvPr id="9243" name="Line 42"/>
          <p:cNvSpPr>
            <a:spLocks noChangeShapeType="1"/>
          </p:cNvSpPr>
          <p:nvPr/>
        </p:nvSpPr>
        <p:spPr bwMode="auto">
          <a:xfrm>
            <a:off x="5605463" y="2181225"/>
            <a:ext cx="838200" cy="0"/>
          </a:xfrm>
          <a:prstGeom prst="line">
            <a:avLst/>
          </a:prstGeom>
          <a:noFill/>
          <a:ln w="38100">
            <a:solidFill>
              <a:schemeClr val="tx1"/>
            </a:solidFill>
            <a:round/>
            <a:headEnd/>
            <a:tailEnd/>
          </a:ln>
          <a:effectLst/>
        </p:spPr>
        <p:txBody>
          <a:bodyPr/>
          <a:lstStyle/>
          <a:p>
            <a:endParaRPr lang="en-US">
              <a:solidFill>
                <a:srgbClr val="131313"/>
              </a:solidFill>
            </a:endParaRPr>
          </a:p>
        </p:txBody>
      </p:sp>
      <p:sp>
        <p:nvSpPr>
          <p:cNvPr id="9244" name="Line 43"/>
          <p:cNvSpPr>
            <a:spLocks noChangeShapeType="1"/>
          </p:cNvSpPr>
          <p:nvPr/>
        </p:nvSpPr>
        <p:spPr bwMode="auto">
          <a:xfrm>
            <a:off x="5605463" y="1876425"/>
            <a:ext cx="838200" cy="0"/>
          </a:xfrm>
          <a:prstGeom prst="line">
            <a:avLst/>
          </a:prstGeom>
          <a:noFill/>
          <a:ln w="38100">
            <a:solidFill>
              <a:schemeClr val="tx1"/>
            </a:solidFill>
            <a:round/>
            <a:headEnd/>
            <a:tailEnd/>
          </a:ln>
          <a:effectLst/>
        </p:spPr>
        <p:txBody>
          <a:bodyPr/>
          <a:lstStyle/>
          <a:p>
            <a:endParaRPr lang="en-US">
              <a:solidFill>
                <a:srgbClr val="131313"/>
              </a:solidFill>
            </a:endParaRPr>
          </a:p>
        </p:txBody>
      </p:sp>
      <p:sp>
        <p:nvSpPr>
          <p:cNvPr id="9245" name="Rectangle 45"/>
          <p:cNvSpPr>
            <a:spLocks noChangeArrowheads="1"/>
          </p:cNvSpPr>
          <p:nvPr/>
        </p:nvSpPr>
        <p:spPr bwMode="auto">
          <a:xfrm>
            <a:off x="5757863" y="1484313"/>
            <a:ext cx="228600" cy="1066800"/>
          </a:xfrm>
          <a:prstGeom prst="rect">
            <a:avLst/>
          </a:prstGeom>
          <a:solidFill>
            <a:srgbClr val="BBE0E3"/>
          </a:solidFill>
          <a:ln w="9360">
            <a:solidFill>
              <a:srgbClr val="000000"/>
            </a:solidFill>
            <a:miter lim="800000"/>
            <a:headEnd/>
            <a:tailEnd/>
          </a:ln>
          <a:effectLst/>
        </p:spPr>
        <p:txBody>
          <a:bodyPr wrap="none" anchor="ctr"/>
          <a:lstStyle/>
          <a:p>
            <a:endParaRPr lang="en-US">
              <a:solidFill>
                <a:srgbClr val="131313"/>
              </a:solidFill>
            </a:endParaRPr>
          </a:p>
        </p:txBody>
      </p:sp>
      <p:sp>
        <p:nvSpPr>
          <p:cNvPr id="9246" name="Line 48"/>
          <p:cNvSpPr>
            <a:spLocks noChangeShapeType="1"/>
          </p:cNvSpPr>
          <p:nvPr/>
        </p:nvSpPr>
        <p:spPr bwMode="auto">
          <a:xfrm flipH="1" flipV="1">
            <a:off x="3886200" y="2198688"/>
            <a:ext cx="400050" cy="838200"/>
          </a:xfrm>
          <a:prstGeom prst="line">
            <a:avLst/>
          </a:prstGeom>
          <a:noFill/>
          <a:ln w="28575">
            <a:solidFill>
              <a:schemeClr val="tx2"/>
            </a:solidFill>
            <a:miter lim="800000"/>
            <a:headEnd/>
            <a:tailEnd type="triangle" w="med" len="med"/>
          </a:ln>
          <a:effectLst/>
        </p:spPr>
        <p:txBody>
          <a:bodyPr/>
          <a:lstStyle/>
          <a:p>
            <a:endParaRPr lang="en-US">
              <a:solidFill>
                <a:srgbClr val="131313"/>
              </a:solidFill>
            </a:endParaRPr>
          </a:p>
        </p:txBody>
      </p:sp>
      <p:sp>
        <p:nvSpPr>
          <p:cNvPr id="9247" name="Text Box 49"/>
          <p:cNvSpPr txBox="1">
            <a:spLocks noChangeArrowheads="1"/>
          </p:cNvSpPr>
          <p:nvPr/>
        </p:nvSpPr>
        <p:spPr bwMode="auto">
          <a:xfrm>
            <a:off x="4318000" y="2757488"/>
            <a:ext cx="332142" cy="523220"/>
          </a:xfrm>
          <a:prstGeom prst="rect">
            <a:avLst/>
          </a:prstGeom>
          <a:noFill/>
          <a:ln w="9525">
            <a:noFill/>
            <a:miter lim="800000"/>
            <a:headEnd/>
            <a:tailEnd/>
          </a:ln>
          <a:effectLst/>
        </p:spPr>
        <p:txBody>
          <a:bodyPr wrap="none">
            <a:spAutoFit/>
          </a:bodyPr>
          <a:lstStyle/>
          <a:p>
            <a:r>
              <a:rPr lang="en-US" sz="2800">
                <a:solidFill>
                  <a:srgbClr val="0071BC"/>
                </a:solidFill>
                <a:latin typeface="Symbol" pitchFamily="18" charset="2"/>
              </a:rPr>
              <a:t>g</a:t>
            </a:r>
          </a:p>
        </p:txBody>
      </p:sp>
      <p:sp>
        <p:nvSpPr>
          <p:cNvPr id="9248" name="Text Box 50"/>
          <p:cNvSpPr txBox="1">
            <a:spLocks noChangeArrowheads="1"/>
          </p:cNvSpPr>
          <p:nvPr/>
        </p:nvSpPr>
        <p:spPr bwMode="auto">
          <a:xfrm>
            <a:off x="6781826" y="1628776"/>
            <a:ext cx="505267" cy="523220"/>
          </a:xfrm>
          <a:prstGeom prst="rect">
            <a:avLst/>
          </a:prstGeom>
          <a:noFill/>
          <a:ln w="9525">
            <a:noFill/>
            <a:miter lim="800000"/>
            <a:headEnd/>
            <a:tailEnd/>
          </a:ln>
          <a:effectLst/>
        </p:spPr>
        <p:txBody>
          <a:bodyPr wrap="none">
            <a:spAutoFit/>
          </a:bodyPr>
          <a:lstStyle/>
          <a:p>
            <a:r>
              <a:rPr lang="en-US" sz="2800">
                <a:solidFill>
                  <a:srgbClr val="B02A30"/>
                </a:solidFill>
              </a:rPr>
              <a:t>e-</a:t>
            </a:r>
          </a:p>
        </p:txBody>
      </p:sp>
      <p:sp>
        <p:nvSpPr>
          <p:cNvPr id="9249" name="Text Box 51"/>
          <p:cNvSpPr txBox="1">
            <a:spLocks noChangeArrowheads="1"/>
          </p:cNvSpPr>
          <p:nvPr/>
        </p:nvSpPr>
        <p:spPr bwMode="auto">
          <a:xfrm rot="-1422707">
            <a:off x="658034" y="1669273"/>
            <a:ext cx="2590774" cy="954107"/>
          </a:xfrm>
          <a:prstGeom prst="rect">
            <a:avLst/>
          </a:prstGeom>
          <a:solidFill>
            <a:schemeClr val="accent1"/>
          </a:solidFill>
          <a:ln w="9525">
            <a:noFill/>
            <a:miter lim="800000"/>
            <a:headEnd/>
            <a:tailEnd/>
          </a:ln>
          <a:effectLst/>
        </p:spPr>
        <p:txBody>
          <a:bodyPr wrap="none">
            <a:spAutoFit/>
          </a:bodyPr>
          <a:lstStyle/>
          <a:p>
            <a:pPr algn="ctr"/>
            <a:r>
              <a:rPr lang="en-US" sz="2800">
                <a:solidFill>
                  <a:srgbClr val="131313"/>
                </a:solidFill>
                <a:latin typeface="Comic Sans MS" pitchFamily="66" charset="0"/>
              </a:rPr>
              <a:t>First results</a:t>
            </a:r>
          </a:p>
          <a:p>
            <a:pPr algn="ctr"/>
            <a:r>
              <a:rPr lang="en-US" sz="2800">
                <a:solidFill>
                  <a:srgbClr val="131313"/>
                </a:solidFill>
                <a:latin typeface="Comic Sans MS" pitchFamily="66" charset="0"/>
              </a:rPr>
              <a:t>from Tsinghua</a:t>
            </a:r>
          </a:p>
        </p:txBody>
      </p:sp>
      <p:sp>
        <p:nvSpPr>
          <p:cNvPr id="9250" name="Rectangle 52"/>
          <p:cNvSpPr>
            <a:spLocks noChangeArrowheads="1"/>
          </p:cNvSpPr>
          <p:nvPr/>
        </p:nvSpPr>
        <p:spPr bwMode="auto">
          <a:xfrm rot="-1357191">
            <a:off x="677149" y="1384578"/>
            <a:ext cx="1928733" cy="369332"/>
          </a:xfrm>
          <a:prstGeom prst="rect">
            <a:avLst/>
          </a:prstGeom>
          <a:noFill/>
          <a:ln w="9525">
            <a:noFill/>
            <a:miter lim="800000"/>
            <a:headEnd/>
            <a:tailEnd/>
          </a:ln>
          <a:effectLst/>
        </p:spPr>
        <p:txBody>
          <a:bodyPr wrap="none">
            <a:spAutoFit/>
          </a:bodyPr>
          <a:lstStyle/>
          <a:p>
            <a:r>
              <a:rPr lang="en-US" b="1" i="1">
                <a:solidFill>
                  <a:srgbClr val="0071BC"/>
                </a:solidFill>
              </a:rPr>
              <a:t>Data 2010-10-04</a:t>
            </a:r>
          </a:p>
        </p:txBody>
      </p:sp>
      <p:sp>
        <p:nvSpPr>
          <p:cNvPr id="9251" name="Line 53"/>
          <p:cNvSpPr>
            <a:spLocks noChangeShapeType="1"/>
          </p:cNvSpPr>
          <p:nvPr/>
        </p:nvSpPr>
        <p:spPr bwMode="auto">
          <a:xfrm flipH="1">
            <a:off x="5181600" y="3657600"/>
            <a:ext cx="1371600" cy="381000"/>
          </a:xfrm>
          <a:prstGeom prst="line">
            <a:avLst/>
          </a:prstGeom>
          <a:noFill/>
          <a:ln w="9525">
            <a:solidFill>
              <a:schemeClr val="tx1"/>
            </a:solidFill>
            <a:round/>
            <a:headEnd/>
            <a:tailEnd type="triangle" w="med" len="med"/>
          </a:ln>
          <a:effectLst/>
        </p:spPr>
        <p:txBody>
          <a:bodyPr/>
          <a:lstStyle/>
          <a:p>
            <a:endParaRPr lang="en-US">
              <a:solidFill>
                <a:srgbClr val="131313"/>
              </a:solidFill>
            </a:endParaRPr>
          </a:p>
        </p:txBody>
      </p:sp>
      <p:sp>
        <p:nvSpPr>
          <p:cNvPr id="9252" name="Text Box 54"/>
          <p:cNvSpPr txBox="1">
            <a:spLocks noChangeArrowheads="1"/>
          </p:cNvSpPr>
          <p:nvPr/>
        </p:nvSpPr>
        <p:spPr bwMode="auto">
          <a:xfrm>
            <a:off x="6858000" y="3313115"/>
            <a:ext cx="1736373" cy="646331"/>
          </a:xfrm>
          <a:prstGeom prst="rect">
            <a:avLst/>
          </a:prstGeom>
          <a:noFill/>
          <a:ln w="9525">
            <a:noFill/>
            <a:miter lim="800000"/>
            <a:headEnd/>
            <a:tailEnd/>
          </a:ln>
          <a:effectLst/>
        </p:spPr>
        <p:txBody>
          <a:bodyPr wrap="none">
            <a:spAutoFit/>
          </a:bodyPr>
          <a:lstStyle/>
          <a:p>
            <a:r>
              <a:rPr lang="en-US">
                <a:solidFill>
                  <a:srgbClr val="B02A30"/>
                </a:solidFill>
              </a:rPr>
              <a:t>Should not get </a:t>
            </a:r>
          </a:p>
          <a:p>
            <a:r>
              <a:rPr lang="en-US">
                <a:solidFill>
                  <a:srgbClr val="B02A30"/>
                </a:solidFill>
              </a:rPr>
              <a:t>photoemission</a:t>
            </a:r>
          </a:p>
        </p:txBody>
      </p:sp>
    </p:spTree>
    <p:extLst>
      <p:ext uri="{BB962C8B-B14F-4D97-AF65-F5344CB8AC3E}">
        <p14:creationId xmlns:p14="http://schemas.microsoft.com/office/powerpoint/2010/main" val="35041051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p:cNvSpPr>
            <a:spLocks noGrp="1" noChangeArrowheads="1"/>
          </p:cNvSpPr>
          <p:nvPr>
            <p:ph type="title"/>
          </p:nvPr>
        </p:nvSpPr>
        <p:spPr>
          <a:xfrm>
            <a:off x="76200" y="693521"/>
            <a:ext cx="8534400" cy="759311"/>
          </a:xfrm>
        </p:spPr>
        <p:txBody>
          <a:bodyPr lIns="90000" tIns="46800" rIns="90000" bIns="46800" anchor="ct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i="0" smtClean="0">
                <a:solidFill>
                  <a:schemeClr val="accent2"/>
                </a:solidFill>
                <a:latin typeface="Times New Roman" pitchFamily="18" charset="0"/>
                <a:sym typeface="Wingdings" pitchFamily="2" charset="2"/>
              </a:rPr>
              <a:t></a:t>
            </a:r>
            <a:r>
              <a:rPr lang="en-US" sz="2400" i="0" smtClean="0">
                <a:solidFill>
                  <a:schemeClr val="accent2"/>
                </a:solidFill>
                <a:latin typeface="Times New Roman" pitchFamily="18" charset="0"/>
              </a:rPr>
              <a:t>Long Laser Pulse (~ 3ps) </a:t>
            </a:r>
            <a:br>
              <a:rPr lang="en-US" sz="2400" i="0" smtClean="0">
                <a:solidFill>
                  <a:schemeClr val="accent2"/>
                </a:solidFill>
                <a:latin typeface="Times New Roman" pitchFamily="18" charset="0"/>
              </a:rPr>
            </a:br>
            <a:r>
              <a:rPr lang="en-US" sz="2400" i="0" smtClean="0">
                <a:solidFill>
                  <a:schemeClr val="accent2"/>
                </a:solidFill>
                <a:latin typeface="Times New Roman" pitchFamily="18" charset="0"/>
                <a:sym typeface="Wingdings" pitchFamily="2" charset="2"/>
              </a:rPr>
              <a:t></a:t>
            </a:r>
            <a:r>
              <a:rPr lang="en-US" sz="2400" i="0" smtClean="0">
                <a:solidFill>
                  <a:schemeClr val="accent2"/>
                </a:solidFill>
                <a:latin typeface="Times New Roman" pitchFamily="18" charset="0"/>
              </a:rPr>
              <a:t>E=55 MV/m@ injection phase=80 </a:t>
            </a:r>
            <a:r>
              <a:rPr lang="en-US" sz="2400" i="0" smtClean="0">
                <a:solidFill>
                  <a:schemeClr val="accent2"/>
                </a:solidFill>
                <a:latin typeface="Times New Roman" pitchFamily="18" charset="0"/>
                <a:sym typeface="Wingdings" pitchFamily="2" charset="2"/>
              </a:rPr>
              <a:t> 55sin(80)=54</a:t>
            </a:r>
          </a:p>
        </p:txBody>
      </p:sp>
      <p:sp>
        <p:nvSpPr>
          <p:cNvPr id="10243" name="Text Box 3"/>
          <p:cNvSpPr txBox="1">
            <a:spLocks noChangeArrowheads="1"/>
          </p:cNvSpPr>
          <p:nvPr/>
        </p:nvSpPr>
        <p:spPr bwMode="auto">
          <a:xfrm rot="-5400000">
            <a:off x="6915" y="3416283"/>
            <a:ext cx="810135" cy="371513"/>
          </a:xfrm>
          <a:prstGeom prst="rect">
            <a:avLst/>
          </a:prstGeom>
          <a:noFill/>
          <a:ln w="9525">
            <a:noFill/>
            <a:round/>
            <a:headEnd/>
            <a:tailEnd/>
          </a:ln>
          <a:effectLst/>
        </p:spPr>
        <p:txBody>
          <a:bodyPr wrap="none"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rPr>
              <a:t>Q(pC)</a:t>
            </a:r>
          </a:p>
        </p:txBody>
      </p:sp>
      <p:sp>
        <p:nvSpPr>
          <p:cNvPr id="10244" name="Text Box 4"/>
          <p:cNvSpPr txBox="1">
            <a:spLocks noChangeArrowheads="1"/>
          </p:cNvSpPr>
          <p:nvPr/>
        </p:nvSpPr>
        <p:spPr bwMode="auto">
          <a:xfrm>
            <a:off x="1752645" y="5562600"/>
            <a:ext cx="2977395" cy="648512"/>
          </a:xfrm>
          <a:prstGeom prst="rect">
            <a:avLst/>
          </a:prstGeom>
          <a:noFill/>
          <a:ln w="9525">
            <a:noFill/>
            <a:round/>
            <a:headEnd/>
            <a:tailEnd/>
          </a:ln>
          <a:effectLst/>
        </p:spPr>
        <p:txBody>
          <a:bodyPr wrap="none"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rPr>
              <a:t>laser energy (mJ)</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rPr>
              <a:t>photocathode input window</a:t>
            </a:r>
          </a:p>
        </p:txBody>
      </p:sp>
      <p:sp>
        <p:nvSpPr>
          <p:cNvPr id="10245" name="Text Box 6"/>
          <p:cNvSpPr txBox="1">
            <a:spLocks noChangeArrowheads="1"/>
          </p:cNvSpPr>
          <p:nvPr/>
        </p:nvSpPr>
        <p:spPr bwMode="auto">
          <a:xfrm>
            <a:off x="7001912" y="228600"/>
            <a:ext cx="1903085" cy="707886"/>
          </a:xfrm>
          <a:prstGeom prst="rect">
            <a:avLst/>
          </a:prstGeom>
          <a:solidFill>
            <a:schemeClr val="accent1"/>
          </a:solidFill>
          <a:ln w="9525">
            <a:noFill/>
            <a:miter lim="800000"/>
            <a:headEnd/>
            <a:tailEnd/>
          </a:ln>
          <a:effectLst/>
        </p:spPr>
        <p:txBody>
          <a:bodyPr wrap="none">
            <a:spAutoFit/>
          </a:bodyPr>
          <a:lstStyle/>
          <a:p>
            <a:pPr algn="ctr"/>
            <a:r>
              <a:rPr lang="en-US" sz="2000">
                <a:solidFill>
                  <a:srgbClr val="131313"/>
                </a:solidFill>
                <a:latin typeface="Comic Sans MS" pitchFamily="66" charset="0"/>
              </a:rPr>
              <a:t>First results</a:t>
            </a:r>
          </a:p>
          <a:p>
            <a:pPr algn="ctr"/>
            <a:r>
              <a:rPr lang="en-US" sz="2000">
                <a:solidFill>
                  <a:srgbClr val="131313"/>
                </a:solidFill>
                <a:latin typeface="Comic Sans MS" pitchFamily="66" charset="0"/>
              </a:rPr>
              <a:t>from Tsinghua</a:t>
            </a:r>
          </a:p>
        </p:txBody>
      </p:sp>
      <p:sp>
        <p:nvSpPr>
          <p:cNvPr id="10246" name="Rectangle 7"/>
          <p:cNvSpPr>
            <a:spLocks noChangeArrowheads="1"/>
          </p:cNvSpPr>
          <p:nvPr/>
        </p:nvSpPr>
        <p:spPr bwMode="auto">
          <a:xfrm>
            <a:off x="7010400" y="914401"/>
            <a:ext cx="1928733" cy="369332"/>
          </a:xfrm>
          <a:prstGeom prst="rect">
            <a:avLst/>
          </a:prstGeom>
          <a:noFill/>
          <a:ln w="9525">
            <a:noFill/>
            <a:miter lim="800000"/>
            <a:headEnd/>
            <a:tailEnd/>
          </a:ln>
          <a:effectLst/>
        </p:spPr>
        <p:txBody>
          <a:bodyPr wrap="none">
            <a:spAutoFit/>
          </a:bodyPr>
          <a:lstStyle/>
          <a:p>
            <a:r>
              <a:rPr lang="en-US" b="1" i="1">
                <a:solidFill>
                  <a:srgbClr val="0071BC"/>
                </a:solidFill>
              </a:rPr>
              <a:t>Data 2010-10-04</a:t>
            </a:r>
          </a:p>
        </p:txBody>
      </p:sp>
      <p:sp>
        <p:nvSpPr>
          <p:cNvPr id="10247" name="Text Box 11"/>
          <p:cNvSpPr txBox="1">
            <a:spLocks noChangeArrowheads="1"/>
          </p:cNvSpPr>
          <p:nvPr/>
        </p:nvSpPr>
        <p:spPr bwMode="auto">
          <a:xfrm>
            <a:off x="6324600" y="3200404"/>
            <a:ext cx="2531462" cy="646331"/>
          </a:xfrm>
          <a:prstGeom prst="rect">
            <a:avLst/>
          </a:prstGeom>
          <a:solidFill>
            <a:srgbClr val="FFFF99"/>
          </a:solidFill>
          <a:ln w="9525">
            <a:noFill/>
            <a:miter lim="800000"/>
            <a:headEnd/>
            <a:tailEnd/>
          </a:ln>
          <a:effectLst/>
        </p:spPr>
        <p:txBody>
          <a:bodyPr wrap="none">
            <a:spAutoFit/>
          </a:bodyPr>
          <a:lstStyle/>
          <a:p>
            <a:r>
              <a:rPr lang="en-US">
                <a:solidFill>
                  <a:srgbClr val="131313"/>
                </a:solidFill>
                <a:latin typeface="Imprint MT Shadow" pitchFamily="82" charset="0"/>
              </a:rPr>
              <a:t>Q      I</a:t>
            </a:r>
          </a:p>
          <a:p>
            <a:r>
              <a:rPr lang="en-US">
                <a:solidFill>
                  <a:srgbClr val="131313"/>
                </a:solidFill>
              </a:rPr>
              <a:t>single photon emission</a:t>
            </a:r>
          </a:p>
        </p:txBody>
      </p:sp>
      <p:pic>
        <p:nvPicPr>
          <p:cNvPr id="10248" name="Picture 13"/>
          <p:cNvPicPr>
            <a:picLocks noChangeAspect="1" noChangeArrowheads="1"/>
          </p:cNvPicPr>
          <p:nvPr/>
        </p:nvPicPr>
        <p:blipFill>
          <a:blip r:embed="rId3" cstate="print"/>
          <a:srcRect/>
          <a:stretch>
            <a:fillRect/>
          </a:stretch>
        </p:blipFill>
        <p:spPr bwMode="auto">
          <a:xfrm>
            <a:off x="914400" y="1600200"/>
            <a:ext cx="5181600" cy="3819525"/>
          </a:xfrm>
          <a:prstGeom prst="rect">
            <a:avLst/>
          </a:prstGeom>
          <a:noFill/>
          <a:ln w="9525">
            <a:noFill/>
            <a:miter lim="800000"/>
            <a:headEnd/>
            <a:tailEnd/>
          </a:ln>
          <a:effectLst/>
        </p:spPr>
      </p:pic>
      <p:sp>
        <p:nvSpPr>
          <p:cNvPr id="10249" name="Freeform 16"/>
          <p:cNvSpPr>
            <a:spLocks/>
          </p:cNvSpPr>
          <p:nvPr/>
        </p:nvSpPr>
        <p:spPr bwMode="auto">
          <a:xfrm>
            <a:off x="6678673" y="3344983"/>
            <a:ext cx="173037" cy="96837"/>
          </a:xfrm>
          <a:custGeom>
            <a:avLst/>
            <a:gdLst>
              <a:gd name="T0" fmla="*/ 175098265 w 171"/>
              <a:gd name="T1" fmla="*/ 91042763 h 103"/>
              <a:gd name="T2" fmla="*/ 153595129 w 171"/>
              <a:gd name="T3" fmla="*/ 91042763 h 103"/>
              <a:gd name="T4" fmla="*/ 129019828 w 171"/>
              <a:gd name="T5" fmla="*/ 75132350 h 103"/>
              <a:gd name="T6" fmla="*/ 110588857 w 171"/>
              <a:gd name="T7" fmla="*/ 56570671 h 103"/>
              <a:gd name="T8" fmla="*/ 73725905 w 171"/>
              <a:gd name="T9" fmla="*/ 21213884 h 103"/>
              <a:gd name="T10" fmla="*/ 55293923 w 171"/>
              <a:gd name="T11" fmla="*/ 10606942 h 103"/>
              <a:gd name="T12" fmla="*/ 36862952 w 171"/>
              <a:gd name="T13" fmla="*/ 10606942 h 103"/>
              <a:gd name="T14" fmla="*/ 9215485 w 171"/>
              <a:gd name="T15" fmla="*/ 19446374 h 103"/>
              <a:gd name="T16" fmla="*/ 0 w 171"/>
              <a:gd name="T17" fmla="*/ 40660258 h 103"/>
              <a:gd name="T18" fmla="*/ 4096221 w 171"/>
              <a:gd name="T19" fmla="*/ 58338181 h 103"/>
              <a:gd name="T20" fmla="*/ 18430970 w 171"/>
              <a:gd name="T21" fmla="*/ 76899860 h 103"/>
              <a:gd name="T22" fmla="*/ 44030327 w 171"/>
              <a:gd name="T23" fmla="*/ 83088026 h 103"/>
              <a:gd name="T24" fmla="*/ 62462309 w 171"/>
              <a:gd name="T25" fmla="*/ 83088026 h 103"/>
              <a:gd name="T26" fmla="*/ 80893280 w 171"/>
              <a:gd name="T27" fmla="*/ 67177613 h 103"/>
              <a:gd name="T28" fmla="*/ 141307479 w 171"/>
              <a:gd name="T29" fmla="*/ 2651265 h 103"/>
              <a:gd name="T30" fmla="*/ 150522964 w 171"/>
              <a:gd name="T31" fmla="*/ 0 h 103"/>
              <a:gd name="T32" fmla="*/ 166906835 w 171"/>
              <a:gd name="T33" fmla="*/ 883755 h 10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71" h="103">
                <a:moveTo>
                  <a:pt x="171" y="103"/>
                </a:moveTo>
                <a:lnTo>
                  <a:pt x="150" y="103"/>
                </a:lnTo>
                <a:lnTo>
                  <a:pt x="126" y="85"/>
                </a:lnTo>
                <a:lnTo>
                  <a:pt x="108" y="64"/>
                </a:lnTo>
                <a:lnTo>
                  <a:pt x="72" y="24"/>
                </a:lnTo>
                <a:lnTo>
                  <a:pt x="54" y="12"/>
                </a:lnTo>
                <a:lnTo>
                  <a:pt x="36" y="12"/>
                </a:lnTo>
                <a:lnTo>
                  <a:pt x="9" y="22"/>
                </a:lnTo>
                <a:lnTo>
                  <a:pt x="0" y="46"/>
                </a:lnTo>
                <a:lnTo>
                  <a:pt x="4" y="66"/>
                </a:lnTo>
                <a:lnTo>
                  <a:pt x="18" y="87"/>
                </a:lnTo>
                <a:lnTo>
                  <a:pt x="43" y="94"/>
                </a:lnTo>
                <a:lnTo>
                  <a:pt x="61" y="94"/>
                </a:lnTo>
                <a:lnTo>
                  <a:pt x="79" y="76"/>
                </a:lnTo>
                <a:lnTo>
                  <a:pt x="138" y="3"/>
                </a:lnTo>
                <a:cubicBezTo>
                  <a:pt x="145" y="0"/>
                  <a:pt x="142" y="0"/>
                  <a:pt x="147" y="0"/>
                </a:cubicBezTo>
                <a:lnTo>
                  <a:pt x="163" y="1"/>
                </a:lnTo>
              </a:path>
            </a:pathLst>
          </a:custGeom>
          <a:noFill/>
          <a:ln w="28575" cmpd="sng">
            <a:solidFill>
              <a:schemeClr val="tx1"/>
            </a:solidFill>
            <a:round/>
            <a:headEnd/>
            <a:tailEnd/>
          </a:ln>
          <a:effectLst/>
        </p:spPr>
        <p:txBody>
          <a:bodyPr/>
          <a:lstStyle/>
          <a:p>
            <a:endParaRPr lang="en-US">
              <a:solidFill>
                <a:srgbClr val="131313"/>
              </a:solidFill>
            </a:endParaRPr>
          </a:p>
        </p:txBody>
      </p:sp>
    </p:spTree>
    <p:extLst>
      <p:ext uri="{BB962C8B-B14F-4D97-AF65-F5344CB8AC3E}">
        <p14:creationId xmlns:p14="http://schemas.microsoft.com/office/powerpoint/2010/main" val="333231753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cstate="print"/>
          <a:srcRect/>
          <a:stretch>
            <a:fillRect/>
          </a:stretch>
        </p:blipFill>
        <p:spPr bwMode="auto">
          <a:xfrm>
            <a:off x="205204" y="143782"/>
            <a:ext cx="8687276" cy="6525578"/>
          </a:xfrm>
          <a:prstGeom prst="rect">
            <a:avLst/>
          </a:prstGeom>
          <a:noFill/>
          <a:ln w="9525">
            <a:noFill/>
            <a:miter lim="800000"/>
            <a:headEnd/>
            <a:tailEnd/>
          </a:ln>
        </p:spPr>
      </p:pic>
    </p:spTree>
    <p:extLst>
      <p:ext uri="{BB962C8B-B14F-4D97-AF65-F5344CB8AC3E}">
        <p14:creationId xmlns:p14="http://schemas.microsoft.com/office/powerpoint/2010/main" val="202539361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Kép 50" descr="DC_setup.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16276" y="2673036"/>
            <a:ext cx="2442573" cy="1352005"/>
          </a:xfrm>
          <a:prstGeom prst="rect">
            <a:avLst/>
          </a:prstGeom>
          <a:noFill/>
          <a:ln w="9525">
            <a:noFill/>
            <a:miter lim="800000"/>
            <a:headEnd/>
            <a:tailEnd/>
          </a:ln>
        </p:spPr>
      </p:pic>
      <p:sp>
        <p:nvSpPr>
          <p:cNvPr id="12290" name="Cím 1"/>
          <p:cNvSpPr>
            <a:spLocks noGrp="1"/>
          </p:cNvSpPr>
          <p:nvPr>
            <p:ph type="title"/>
          </p:nvPr>
        </p:nvSpPr>
        <p:spPr/>
        <p:txBody>
          <a:bodyPr/>
          <a:lstStyle/>
          <a:p>
            <a:r>
              <a:rPr lang="hu-HU" dirty="0" smtClean="0"/>
              <a:t>Modelling DC </a:t>
            </a:r>
            <a:r>
              <a:rPr lang="en-GB" dirty="0" smtClean="0"/>
              <a:t>discharges</a:t>
            </a:r>
          </a:p>
        </p:txBody>
      </p:sp>
      <p:sp>
        <p:nvSpPr>
          <p:cNvPr id="12291" name="Tartalom helye 3"/>
          <p:cNvSpPr>
            <a:spLocks noGrp="1"/>
          </p:cNvSpPr>
          <p:nvPr>
            <p:ph sz="half" idx="2"/>
          </p:nvPr>
        </p:nvSpPr>
        <p:spPr>
          <a:xfrm>
            <a:off x="3383868" y="1916832"/>
            <a:ext cx="3384376" cy="4140460"/>
          </a:xfrm>
        </p:spPr>
        <p:txBody>
          <a:bodyPr>
            <a:normAutofit fontScale="92500" lnSpcReduction="10000"/>
          </a:bodyPr>
          <a:lstStyle/>
          <a:p>
            <a:pPr algn="l">
              <a:defRPr/>
            </a:pPr>
            <a:r>
              <a:rPr lang="hu-HU" sz="2000" dirty="0" smtClean="0"/>
              <a:t>First we have to understand </a:t>
            </a:r>
            <a:r>
              <a:rPr lang="hu-HU" sz="2000" dirty="0" smtClean="0">
                <a:solidFill>
                  <a:schemeClr val="accent2"/>
                </a:solidFill>
              </a:rPr>
              <a:t>breakdowns in DC</a:t>
            </a:r>
            <a:r>
              <a:rPr lang="hu-HU" sz="2000" dirty="0" smtClean="0"/>
              <a:t>, before we can generalise to RF</a:t>
            </a:r>
          </a:p>
          <a:p>
            <a:pPr algn="l">
              <a:defRPr/>
            </a:pPr>
            <a:r>
              <a:rPr lang="en-GB" sz="2000" dirty="0" smtClean="0"/>
              <a:t>Simple and cost-efficient testing of breakdown behaviour with two</a:t>
            </a:r>
            <a:r>
              <a:rPr lang="hu-HU" sz="2000" dirty="0" smtClean="0"/>
              <a:t> </a:t>
            </a:r>
            <a:r>
              <a:rPr lang="hu-HU" sz="2000" i="1" dirty="0" smtClean="0"/>
              <a:t>DC setup</a:t>
            </a:r>
            <a:r>
              <a:rPr lang="en-GB" sz="2000" i="1" dirty="0" smtClean="0"/>
              <a:t>s</a:t>
            </a:r>
            <a:r>
              <a:rPr lang="hu-HU" sz="2000" i="1" dirty="0" smtClean="0"/>
              <a:t> at CERN</a:t>
            </a:r>
            <a:endParaRPr lang="en-GB" sz="2000" i="1" dirty="0" smtClean="0"/>
          </a:p>
          <a:p>
            <a:pPr lvl="1" algn="l">
              <a:defRPr/>
            </a:pPr>
            <a:r>
              <a:rPr lang="en-GB" sz="1800" dirty="0" smtClean="0"/>
              <a:t>We adjusted also out theoretical model to the DC experimental conditions</a:t>
            </a:r>
          </a:p>
          <a:p>
            <a:pPr algn="l">
              <a:defRPr/>
            </a:pPr>
            <a:endParaRPr lang="hu-HU" sz="2000" i="1" dirty="0" smtClean="0"/>
          </a:p>
          <a:p>
            <a:pPr algn="l">
              <a:defRPr/>
            </a:pPr>
            <a:r>
              <a:rPr lang="hu-HU" sz="2000" dirty="0" smtClean="0"/>
              <a:t>However, results </a:t>
            </a:r>
            <a:r>
              <a:rPr lang="en-GB" sz="2000" dirty="0" smtClean="0"/>
              <a:t>are</a:t>
            </a:r>
            <a:r>
              <a:rPr lang="hu-HU" sz="2000" dirty="0" smtClean="0"/>
              <a:t> completely </a:t>
            </a:r>
            <a:r>
              <a:rPr lang="hu-HU" sz="2000" dirty="0" smtClean="0">
                <a:solidFill>
                  <a:schemeClr val="accent3"/>
                </a:solidFill>
              </a:rPr>
              <a:t>general</a:t>
            </a:r>
            <a:r>
              <a:rPr lang="en-GB" sz="2000" dirty="0" smtClean="0"/>
              <a:t>!</a:t>
            </a:r>
            <a:endParaRPr lang="hu-HU" sz="2000" dirty="0" smtClean="0"/>
          </a:p>
          <a:p>
            <a:pPr>
              <a:buFont typeface="Wingdings" pitchFamily="2" charset="2"/>
              <a:buNone/>
              <a:defRPr/>
            </a:pPr>
            <a:endParaRPr lang="en-GB" sz="2000" dirty="0" smtClean="0"/>
          </a:p>
        </p:txBody>
      </p:sp>
      <p:pic>
        <p:nvPicPr>
          <p:cNvPr id="12292" name="Kép 22" descr="chamber.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bwMode="auto">
          <a:xfrm>
            <a:off x="179530" y="1952836"/>
            <a:ext cx="3096385" cy="3906654"/>
          </a:xfrm>
          <a:prstGeom prst="rect">
            <a:avLst/>
          </a:prstGeom>
          <a:noFill/>
          <a:ln w="9525">
            <a:noFill/>
            <a:miter lim="800000"/>
            <a:headEnd/>
            <a:tailEnd/>
          </a:ln>
        </p:spPr>
      </p:pic>
      <p:grpSp>
        <p:nvGrpSpPr>
          <p:cNvPr id="2" name="Csoportba foglalás 30"/>
          <p:cNvGrpSpPr>
            <a:grpSpLocks/>
          </p:cNvGrpSpPr>
          <p:nvPr/>
        </p:nvGrpSpPr>
        <p:grpSpPr bwMode="auto">
          <a:xfrm>
            <a:off x="7164288" y="188640"/>
            <a:ext cx="1979712" cy="2304256"/>
            <a:chOff x="286714" y="1405020"/>
            <a:chExt cx="3896476" cy="4392530"/>
          </a:xfrm>
        </p:grpSpPr>
        <p:grpSp>
          <p:nvGrpSpPr>
            <p:cNvPr id="3" name="Csoportba foglalás 40"/>
            <p:cNvGrpSpPr>
              <a:grpSpLocks/>
            </p:cNvGrpSpPr>
            <p:nvPr/>
          </p:nvGrpSpPr>
          <p:grpSpPr bwMode="auto">
            <a:xfrm>
              <a:off x="286714" y="1405020"/>
              <a:ext cx="3896476" cy="4392530"/>
              <a:chOff x="286682" y="1405005"/>
              <a:chExt cx="3896503" cy="4392561"/>
            </a:xfrm>
          </p:grpSpPr>
          <p:grpSp>
            <p:nvGrpSpPr>
              <p:cNvPr id="4" name="Csoportba foglalás 39"/>
              <p:cNvGrpSpPr>
                <a:grpSpLocks/>
              </p:cNvGrpSpPr>
              <p:nvPr/>
            </p:nvGrpSpPr>
            <p:grpSpPr bwMode="auto">
              <a:xfrm>
                <a:off x="286682" y="1405005"/>
                <a:ext cx="3896503" cy="4311361"/>
                <a:chOff x="286682" y="1405005"/>
                <a:chExt cx="3896503" cy="4311361"/>
              </a:xfrm>
            </p:grpSpPr>
            <p:sp>
              <p:nvSpPr>
                <p:cNvPr id="10" name="Körszelet 35"/>
                <p:cNvSpPr/>
                <p:nvPr/>
              </p:nvSpPr>
              <p:spPr bwMode="auto">
                <a:xfrm rot="16200000">
                  <a:off x="2214556" y="2000363"/>
                  <a:ext cx="1000328" cy="1712984"/>
                </a:xfrm>
                <a:prstGeom prst="chord">
                  <a:avLst>
                    <a:gd name="adj1" fmla="val 6175661"/>
                    <a:gd name="adj2" fmla="val 15378867"/>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9525" cap="flat" cmpd="sng" algn="ctr">
                  <a:solidFill>
                    <a:schemeClr val="tx1"/>
                  </a:solidFill>
                  <a:prstDash val="solid"/>
                  <a:round/>
                  <a:headEnd type="none" w="med" len="med"/>
                  <a:tailEnd type="none" w="med" len="med"/>
                </a:ln>
                <a:effectLst/>
              </p:spPr>
              <p:txBody>
                <a:bodyPr/>
                <a:lstStyle/>
                <a:p>
                  <a:pPr>
                    <a:defRPr/>
                  </a:pPr>
                  <a:endParaRPr lang="en-GB">
                    <a:solidFill>
                      <a:prstClr val="black"/>
                    </a:solidFill>
                  </a:endParaRPr>
                </a:p>
              </p:txBody>
            </p:sp>
            <p:sp>
              <p:nvSpPr>
                <p:cNvPr id="11" name="Téglalap 7"/>
                <p:cNvSpPr>
                  <a:spLocks noChangeArrowheads="1"/>
                </p:cNvSpPr>
                <p:nvPr/>
              </p:nvSpPr>
              <p:spPr bwMode="auto">
                <a:xfrm>
                  <a:off x="1428728" y="4143380"/>
                  <a:ext cx="2571768" cy="500066"/>
                </a:xfrm>
                <a:prstGeom prst="rect">
                  <a:avLst/>
                </a:prstGeom>
                <a:gradFill rotWithShape="0">
                  <a:gsLst>
                    <a:gs pos="0">
                      <a:srgbClr val="FBEAC7"/>
                    </a:gs>
                    <a:gs pos="17999">
                      <a:srgbClr val="FEE7F2"/>
                    </a:gs>
                    <a:gs pos="36000">
                      <a:srgbClr val="FAC77D"/>
                    </a:gs>
                    <a:gs pos="61000">
                      <a:srgbClr val="FBA97D"/>
                    </a:gs>
                    <a:gs pos="82001">
                      <a:srgbClr val="FBD49C"/>
                    </a:gs>
                    <a:gs pos="100000">
                      <a:srgbClr val="FEE7F2"/>
                    </a:gs>
                  </a:gsLst>
                  <a:lin ang="5400000"/>
                </a:gradFill>
                <a:ln w="9525" algn="ctr">
                  <a:solidFill>
                    <a:schemeClr val="tx1"/>
                  </a:solidFill>
                  <a:round/>
                  <a:headEnd/>
                  <a:tailEnd/>
                </a:ln>
              </p:spPr>
              <p:txBody>
                <a:bodyPr/>
                <a:lstStyle/>
                <a:p>
                  <a:r>
                    <a:rPr lang="en-GB" sz="1600" b="1" dirty="0" smtClean="0">
                      <a:solidFill>
                        <a:prstClr val="black"/>
                      </a:solidFill>
                      <a:latin typeface="Verdana" pitchFamily="34" charset="0"/>
                      <a:ea typeface="Verdana" pitchFamily="34" charset="0"/>
                      <a:cs typeface="Verdana" pitchFamily="34" charset="0"/>
                    </a:rPr>
                    <a:t>e.g. </a:t>
                  </a:r>
                  <a:r>
                    <a:rPr lang="hu-HU" sz="1600" b="1" dirty="0" smtClean="0">
                      <a:solidFill>
                        <a:prstClr val="black"/>
                      </a:solidFill>
                      <a:latin typeface="Verdana" pitchFamily="34" charset="0"/>
                      <a:ea typeface="Verdana" pitchFamily="34" charset="0"/>
                      <a:cs typeface="Verdana" pitchFamily="34" charset="0"/>
                    </a:rPr>
                    <a:t>Cu</a:t>
                  </a:r>
                  <a:endParaRPr lang="en-GB" sz="1600" b="1" dirty="0">
                    <a:solidFill>
                      <a:prstClr val="black"/>
                    </a:solidFill>
                    <a:latin typeface="Verdana" pitchFamily="34" charset="0"/>
                    <a:ea typeface="Verdana" pitchFamily="34" charset="0"/>
                    <a:cs typeface="Verdana" pitchFamily="34" charset="0"/>
                  </a:endParaRPr>
                </a:p>
              </p:txBody>
            </p:sp>
            <p:cxnSp>
              <p:nvCxnSpPr>
                <p:cNvPr id="12" name="Egyenes összekötő 9"/>
                <p:cNvCxnSpPr>
                  <a:cxnSpLocks noChangeShapeType="1"/>
                  <a:endCxn id="10" idx="2"/>
                </p:cNvCxnSpPr>
                <p:nvPr/>
              </p:nvCxnSpPr>
              <p:spPr bwMode="auto">
                <a:xfrm rot="16200000" flipH="1">
                  <a:off x="2515174" y="2842619"/>
                  <a:ext cx="402187" cy="3311"/>
                </a:xfrm>
                <a:prstGeom prst="line">
                  <a:avLst/>
                </a:prstGeom>
                <a:noFill/>
                <a:ln w="9525" algn="ctr">
                  <a:solidFill>
                    <a:schemeClr val="tx1"/>
                  </a:solidFill>
                  <a:round/>
                  <a:headEnd/>
                  <a:tailEnd/>
                </a:ln>
              </p:spPr>
            </p:cxnSp>
            <p:cxnSp>
              <p:nvCxnSpPr>
                <p:cNvPr id="13" name="Egyenes összekötő 10"/>
                <p:cNvCxnSpPr>
                  <a:cxnSpLocks noChangeShapeType="1"/>
                </p:cNvCxnSpPr>
                <p:nvPr/>
              </p:nvCxnSpPr>
              <p:spPr bwMode="auto">
                <a:xfrm rot="16200000" flipH="1">
                  <a:off x="3300992" y="2842620"/>
                  <a:ext cx="402187" cy="3311"/>
                </a:xfrm>
                <a:prstGeom prst="line">
                  <a:avLst/>
                </a:prstGeom>
                <a:noFill/>
                <a:ln w="9525" algn="ctr">
                  <a:solidFill>
                    <a:schemeClr val="tx1"/>
                  </a:solidFill>
                  <a:round/>
                  <a:headEnd/>
                  <a:tailEnd/>
                </a:ln>
              </p:spPr>
            </p:cxnSp>
            <p:cxnSp>
              <p:nvCxnSpPr>
                <p:cNvPr id="14" name="Egyenes összekötő nyíllal 12"/>
                <p:cNvCxnSpPr>
                  <a:cxnSpLocks noChangeShapeType="1"/>
                </p:cNvCxnSpPr>
                <p:nvPr/>
              </p:nvCxnSpPr>
              <p:spPr bwMode="auto">
                <a:xfrm>
                  <a:off x="2714612" y="2643182"/>
                  <a:ext cx="785818" cy="1588"/>
                </a:xfrm>
                <a:prstGeom prst="straightConnector1">
                  <a:avLst/>
                </a:prstGeom>
                <a:noFill/>
                <a:ln w="25400" algn="ctr">
                  <a:solidFill>
                    <a:schemeClr val="tx1"/>
                  </a:solidFill>
                  <a:round/>
                  <a:headEnd/>
                  <a:tailEnd type="arrow" w="med" len="med"/>
                </a:ln>
              </p:spPr>
            </p:cxnSp>
            <p:sp>
              <p:nvSpPr>
                <p:cNvPr id="15" name="Szövegdoboz 13"/>
                <p:cNvSpPr txBox="1">
                  <a:spLocks noChangeArrowheads="1"/>
                </p:cNvSpPr>
                <p:nvPr/>
              </p:nvSpPr>
              <p:spPr bwMode="auto">
                <a:xfrm>
                  <a:off x="2571739" y="2214553"/>
                  <a:ext cx="1611446" cy="469367"/>
                </a:xfrm>
                <a:prstGeom prst="rect">
                  <a:avLst/>
                </a:prstGeom>
                <a:noFill/>
                <a:ln w="9525">
                  <a:noFill/>
                  <a:miter lim="800000"/>
                  <a:headEnd/>
                  <a:tailEnd/>
                </a:ln>
              </p:spPr>
              <p:txBody>
                <a:bodyPr wrap="square">
                  <a:spAutoFit/>
                </a:bodyPr>
                <a:lstStyle/>
                <a:p>
                  <a:r>
                    <a:rPr lang="hu-HU" sz="1000" b="1" dirty="0">
                      <a:solidFill>
                        <a:prstClr val="black"/>
                      </a:solidFill>
                      <a:latin typeface="Verdana" pitchFamily="34" charset="0"/>
                      <a:ea typeface="Verdana" pitchFamily="34" charset="0"/>
                      <a:cs typeface="Verdana" pitchFamily="34" charset="0"/>
                    </a:rPr>
                    <a:t>r=1 mm</a:t>
                  </a:r>
                  <a:endParaRPr lang="en-GB" sz="1000" b="1" dirty="0">
                    <a:solidFill>
                      <a:prstClr val="black"/>
                    </a:solidFill>
                    <a:latin typeface="Verdana" pitchFamily="34" charset="0"/>
                    <a:ea typeface="Verdana" pitchFamily="34" charset="0"/>
                    <a:cs typeface="Verdana" pitchFamily="34" charset="0"/>
                  </a:endParaRPr>
                </a:p>
              </p:txBody>
            </p:sp>
            <p:cxnSp>
              <p:nvCxnSpPr>
                <p:cNvPr id="16" name="Egyenes összekötő nyíllal 15"/>
                <p:cNvCxnSpPr>
                  <a:cxnSpLocks noChangeShapeType="1"/>
                </p:cNvCxnSpPr>
                <p:nvPr/>
              </p:nvCxnSpPr>
              <p:spPr bwMode="auto">
                <a:xfrm rot="5400000">
                  <a:off x="1036613" y="3749677"/>
                  <a:ext cx="785818" cy="1588"/>
                </a:xfrm>
                <a:prstGeom prst="straightConnector1">
                  <a:avLst/>
                </a:prstGeom>
                <a:noFill/>
                <a:ln w="25400" algn="ctr">
                  <a:solidFill>
                    <a:schemeClr val="tx1"/>
                  </a:solidFill>
                  <a:round/>
                  <a:headEnd type="arrow" w="med" len="med"/>
                  <a:tailEnd type="arrow" w="med" len="med"/>
                </a:ln>
              </p:spPr>
            </p:cxnSp>
            <p:cxnSp>
              <p:nvCxnSpPr>
                <p:cNvPr id="17" name="Egyenes összekötő 19"/>
                <p:cNvCxnSpPr>
                  <a:cxnSpLocks noChangeShapeType="1"/>
                </p:cNvCxnSpPr>
                <p:nvPr/>
              </p:nvCxnSpPr>
              <p:spPr bwMode="auto">
                <a:xfrm rot="10800000" flipV="1">
                  <a:off x="1428728" y="3357562"/>
                  <a:ext cx="1357324" cy="2"/>
                </a:xfrm>
                <a:prstGeom prst="line">
                  <a:avLst/>
                </a:prstGeom>
                <a:noFill/>
                <a:ln w="9525" algn="ctr">
                  <a:solidFill>
                    <a:schemeClr val="tx1"/>
                  </a:solidFill>
                  <a:round/>
                  <a:headEnd/>
                  <a:tailEnd/>
                </a:ln>
              </p:spPr>
            </p:cxnSp>
            <p:sp>
              <p:nvSpPr>
                <p:cNvPr id="18" name="Szövegdoboz 24"/>
                <p:cNvSpPr txBox="1">
                  <a:spLocks noChangeArrowheads="1"/>
                </p:cNvSpPr>
                <p:nvPr/>
              </p:nvSpPr>
              <p:spPr bwMode="auto">
                <a:xfrm>
                  <a:off x="286682" y="3498724"/>
                  <a:ext cx="1189683" cy="762722"/>
                </a:xfrm>
                <a:prstGeom prst="rect">
                  <a:avLst/>
                </a:prstGeom>
                <a:noFill/>
                <a:ln w="9525">
                  <a:noFill/>
                  <a:miter lim="800000"/>
                  <a:headEnd/>
                  <a:tailEnd/>
                </a:ln>
              </p:spPr>
              <p:txBody>
                <a:bodyPr wrap="square">
                  <a:spAutoFit/>
                </a:bodyPr>
                <a:lstStyle/>
                <a:p>
                  <a:r>
                    <a:rPr lang="hu-HU" sz="1000" b="1" dirty="0">
                      <a:solidFill>
                        <a:prstClr val="black"/>
                      </a:solidFill>
                      <a:latin typeface="Verdana" pitchFamily="34" charset="0"/>
                      <a:ea typeface="Verdana" pitchFamily="34" charset="0"/>
                      <a:cs typeface="Verdana" pitchFamily="34" charset="0"/>
                    </a:rPr>
                    <a:t>d=20 </a:t>
                  </a:r>
                  <a:r>
                    <a:rPr lang="el-GR" sz="1000" b="1" dirty="0">
                      <a:solidFill>
                        <a:prstClr val="black"/>
                      </a:solidFill>
                      <a:latin typeface="Verdana" pitchFamily="34" charset="0"/>
                      <a:ea typeface="Verdana" pitchFamily="34" charset="0"/>
                      <a:cs typeface="Verdana" pitchFamily="34" charset="0"/>
                    </a:rPr>
                    <a:t>μ</a:t>
                  </a:r>
                  <a:r>
                    <a:rPr lang="hu-HU" sz="1000" b="1" dirty="0">
                      <a:solidFill>
                        <a:prstClr val="black"/>
                      </a:solidFill>
                      <a:latin typeface="Verdana" pitchFamily="34" charset="0"/>
                      <a:ea typeface="Verdana" pitchFamily="34" charset="0"/>
                      <a:cs typeface="Verdana" pitchFamily="34" charset="0"/>
                    </a:rPr>
                    <a:t>m</a:t>
                  </a:r>
                  <a:endParaRPr lang="en-GB" sz="1000" b="1" dirty="0">
                    <a:solidFill>
                      <a:prstClr val="black"/>
                    </a:solidFill>
                    <a:latin typeface="Verdana" pitchFamily="34" charset="0"/>
                    <a:ea typeface="Verdana" pitchFamily="34" charset="0"/>
                    <a:cs typeface="Verdana" pitchFamily="34" charset="0"/>
                  </a:endParaRPr>
                </a:p>
              </p:txBody>
            </p:sp>
            <p:cxnSp>
              <p:nvCxnSpPr>
                <p:cNvPr id="19" name="Egyenes összekötő 26"/>
                <p:cNvCxnSpPr>
                  <a:cxnSpLocks noChangeShapeType="1"/>
                </p:cNvCxnSpPr>
                <p:nvPr/>
              </p:nvCxnSpPr>
              <p:spPr bwMode="auto">
                <a:xfrm rot="5400000">
                  <a:off x="1929588" y="2499512"/>
                  <a:ext cx="1143008" cy="1588"/>
                </a:xfrm>
                <a:prstGeom prst="line">
                  <a:avLst/>
                </a:prstGeom>
                <a:noFill/>
                <a:ln w="12700" cap="rnd" algn="ctr">
                  <a:solidFill>
                    <a:schemeClr val="tx1"/>
                  </a:solidFill>
                  <a:round/>
                  <a:headEnd type="oval" w="med" len="med"/>
                  <a:tailEnd/>
                </a:ln>
              </p:spPr>
            </p:cxnSp>
            <p:sp>
              <p:nvSpPr>
                <p:cNvPr id="20" name="Szövegdoboz 27"/>
                <p:cNvSpPr txBox="1">
                  <a:spLocks noChangeArrowheads="1"/>
                </p:cNvSpPr>
                <p:nvPr/>
              </p:nvSpPr>
              <p:spPr bwMode="auto">
                <a:xfrm>
                  <a:off x="1670532" y="1405005"/>
                  <a:ext cx="1946742" cy="469367"/>
                </a:xfrm>
                <a:prstGeom prst="rect">
                  <a:avLst/>
                </a:prstGeom>
                <a:noFill/>
                <a:ln w="9525">
                  <a:noFill/>
                  <a:miter lim="800000"/>
                  <a:headEnd/>
                  <a:tailEnd/>
                </a:ln>
              </p:spPr>
              <p:txBody>
                <a:bodyPr wrap="square">
                  <a:spAutoFit/>
                </a:bodyPr>
                <a:lstStyle/>
                <a:p>
                  <a:r>
                    <a:rPr lang="hu-HU" sz="1000" b="1" dirty="0">
                      <a:solidFill>
                        <a:prstClr val="black"/>
                      </a:solidFill>
                      <a:latin typeface="Verdana" pitchFamily="34" charset="0"/>
                      <a:ea typeface="Verdana" pitchFamily="34" charset="0"/>
                      <a:cs typeface="Verdana" pitchFamily="34" charset="0"/>
                    </a:rPr>
                    <a:t>~ 4-6 kV</a:t>
                  </a:r>
                  <a:endParaRPr lang="en-GB" sz="1000" b="1" dirty="0">
                    <a:solidFill>
                      <a:prstClr val="black"/>
                    </a:solidFill>
                    <a:latin typeface="Verdana" pitchFamily="34" charset="0"/>
                    <a:ea typeface="Verdana" pitchFamily="34" charset="0"/>
                    <a:cs typeface="Verdana" pitchFamily="34" charset="0"/>
                  </a:endParaRPr>
                </a:p>
              </p:txBody>
            </p:sp>
            <p:cxnSp>
              <p:nvCxnSpPr>
                <p:cNvPr id="21" name="Egyenes összekötő 29"/>
                <p:cNvCxnSpPr>
                  <a:cxnSpLocks noChangeShapeType="1"/>
                  <a:stCxn id="11" idx="2"/>
                </p:cNvCxnSpPr>
                <p:nvPr/>
              </p:nvCxnSpPr>
              <p:spPr bwMode="auto">
                <a:xfrm rot="5400000">
                  <a:off x="2214546" y="5143512"/>
                  <a:ext cx="1000132" cy="1588"/>
                </a:xfrm>
                <a:prstGeom prst="line">
                  <a:avLst/>
                </a:prstGeom>
                <a:noFill/>
                <a:ln w="12700" algn="ctr">
                  <a:solidFill>
                    <a:schemeClr val="tx1"/>
                  </a:solidFill>
                  <a:round/>
                  <a:headEnd/>
                  <a:tailEnd/>
                </a:ln>
              </p:spPr>
            </p:cxnSp>
            <p:cxnSp>
              <p:nvCxnSpPr>
                <p:cNvPr id="22" name="Egyenes összekötő 30"/>
                <p:cNvCxnSpPr>
                  <a:cxnSpLocks noChangeShapeType="1"/>
                </p:cNvCxnSpPr>
                <p:nvPr/>
              </p:nvCxnSpPr>
              <p:spPr bwMode="auto">
                <a:xfrm rot="10800000">
                  <a:off x="2500298" y="5643578"/>
                  <a:ext cx="428628" cy="1588"/>
                </a:xfrm>
                <a:prstGeom prst="line">
                  <a:avLst/>
                </a:prstGeom>
                <a:noFill/>
                <a:ln w="19050" algn="ctr">
                  <a:solidFill>
                    <a:schemeClr val="tx1"/>
                  </a:solidFill>
                  <a:round/>
                  <a:headEnd/>
                  <a:tailEnd/>
                </a:ln>
              </p:spPr>
            </p:cxnSp>
            <p:cxnSp>
              <p:nvCxnSpPr>
                <p:cNvPr id="23" name="Egyenes összekötő 35"/>
                <p:cNvCxnSpPr>
                  <a:cxnSpLocks noChangeShapeType="1"/>
                </p:cNvCxnSpPr>
                <p:nvPr/>
              </p:nvCxnSpPr>
              <p:spPr bwMode="auto">
                <a:xfrm rot="10800000">
                  <a:off x="2571736" y="5715016"/>
                  <a:ext cx="338328" cy="1350"/>
                </a:xfrm>
                <a:prstGeom prst="line">
                  <a:avLst/>
                </a:prstGeom>
                <a:noFill/>
                <a:ln w="19050" algn="ctr">
                  <a:solidFill>
                    <a:schemeClr val="tx1"/>
                  </a:solidFill>
                  <a:round/>
                  <a:headEnd/>
                  <a:tailEnd/>
                </a:ln>
              </p:spPr>
            </p:cxnSp>
          </p:grpSp>
          <p:cxnSp>
            <p:nvCxnSpPr>
              <p:cNvPr id="9" name="Egyenes összekötő 38"/>
              <p:cNvCxnSpPr>
                <a:cxnSpLocks noChangeShapeType="1"/>
              </p:cNvCxnSpPr>
              <p:nvPr/>
            </p:nvCxnSpPr>
            <p:spPr bwMode="auto">
              <a:xfrm rot="10800000">
                <a:off x="2643174" y="5795978"/>
                <a:ext cx="155448" cy="1588"/>
              </a:xfrm>
              <a:prstGeom prst="line">
                <a:avLst/>
              </a:prstGeom>
              <a:noFill/>
              <a:ln w="19050" algn="ctr">
                <a:solidFill>
                  <a:schemeClr val="tx1"/>
                </a:solidFill>
                <a:round/>
                <a:headEnd/>
                <a:tailEnd/>
              </a:ln>
            </p:spPr>
          </p:cxnSp>
        </p:grpSp>
        <p:sp>
          <p:nvSpPr>
            <p:cNvPr id="7" name="Villám 41"/>
            <p:cNvSpPr>
              <a:spLocks noChangeArrowheads="1"/>
            </p:cNvSpPr>
            <p:nvPr/>
          </p:nvSpPr>
          <p:spPr bwMode="auto">
            <a:xfrm>
              <a:off x="2714625" y="3357563"/>
              <a:ext cx="142875" cy="857250"/>
            </a:xfrm>
            <a:prstGeom prst="lightningBolt">
              <a:avLst/>
            </a:prstGeom>
            <a:gradFill rotWithShape="0">
              <a:gsLst>
                <a:gs pos="0">
                  <a:srgbClr val="FFF200"/>
                </a:gs>
                <a:gs pos="45000">
                  <a:srgbClr val="FF7A00"/>
                </a:gs>
                <a:gs pos="70000">
                  <a:srgbClr val="FF0300"/>
                </a:gs>
                <a:gs pos="100000">
                  <a:srgbClr val="4D0808"/>
                </a:gs>
              </a:gsLst>
              <a:lin ang="5400000"/>
            </a:gradFill>
            <a:ln w="9525" algn="ctr">
              <a:solidFill>
                <a:schemeClr val="tx1"/>
              </a:solidFill>
              <a:round/>
              <a:headEnd/>
              <a:tailEnd/>
            </a:ln>
          </p:spPr>
          <p:txBody>
            <a:bodyPr/>
            <a:lstStyle/>
            <a:p>
              <a:endParaRPr lang="fr-FR">
                <a:solidFill>
                  <a:prstClr val="black"/>
                </a:solidFill>
              </a:endParaRPr>
            </a:p>
          </p:txBody>
        </p:sp>
      </p:grpSp>
      <p:graphicFrame>
        <p:nvGraphicFramePr>
          <p:cNvPr id="25" name="Object 28"/>
          <p:cNvGraphicFramePr>
            <a:graphicFrameLocks noChangeAspect="1"/>
          </p:cNvGraphicFramePr>
          <p:nvPr/>
        </p:nvGraphicFramePr>
        <p:xfrm>
          <a:off x="6912266" y="4401108"/>
          <a:ext cx="1572392" cy="609538"/>
        </p:xfrm>
        <a:graphic>
          <a:graphicData uri="http://schemas.openxmlformats.org/presentationml/2006/ole">
            <mc:AlternateContent xmlns:mc="http://schemas.openxmlformats.org/markup-compatibility/2006">
              <mc:Choice xmlns:v="urn:schemas-microsoft-com:vml" Requires="v">
                <p:oleObj spid="_x0000_s10271" name="Equation" r:id="rId6" imgW="1180800" imgH="457200" progId="">
                  <p:embed/>
                </p:oleObj>
              </mc:Choice>
              <mc:Fallback>
                <p:oleObj name="Equation" r:id="rId6" imgW="1180800" imgH="4572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12266" y="4401108"/>
                        <a:ext cx="1572392" cy="609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66854892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
          <p:cNvSpPr>
            <a:spLocks noGrp="1"/>
          </p:cNvSpPr>
          <p:nvPr>
            <p:ph type="sldNum" sz="quarter" idx="10"/>
          </p:nvPr>
        </p:nvSpPr>
        <p:spPr/>
        <p:txBody>
          <a:bodyPr/>
          <a:lstStyle/>
          <a:p>
            <a:fld id="{DE7D798F-F6D5-4605-9241-6EDD67A64F33}" type="slidenum">
              <a:rPr lang="en-GB" altLang="fr-FR"/>
              <a:pPr/>
              <a:t>64</a:t>
            </a:fld>
            <a:r>
              <a:rPr lang="en-GB" altLang="fr-FR"/>
              <a:t> / </a:t>
            </a:r>
            <a:r>
              <a:rPr lang="fr-FR" altLang="fr-FR"/>
              <a:t>25</a:t>
            </a:r>
            <a:endParaRPr lang="en-GB" altLang="fr-FR"/>
          </a:p>
        </p:txBody>
      </p:sp>
      <p:sp>
        <p:nvSpPr>
          <p:cNvPr id="425987" name="Rectangle 3"/>
          <p:cNvSpPr>
            <a:spLocks noChangeArrowheads="1"/>
          </p:cNvSpPr>
          <p:nvPr/>
        </p:nvSpPr>
        <p:spPr bwMode="auto">
          <a:xfrm>
            <a:off x="0" y="207963"/>
            <a:ext cx="9144000" cy="774700"/>
          </a:xfrm>
          <a:prstGeom prst="rect">
            <a:avLst/>
          </a:prstGeom>
          <a:noFill/>
          <a:ln w="9525">
            <a:noFill/>
            <a:miter lim="800000"/>
            <a:headEnd/>
            <a:tailEnd/>
          </a:ln>
          <a:effectLst/>
        </p:spPr>
        <p:txBody>
          <a:bodyPr anchor="ctr"/>
          <a:lstStyle/>
          <a:p>
            <a:pPr algn="ctr" fontAlgn="base">
              <a:lnSpc>
                <a:spcPct val="90000"/>
              </a:lnSpc>
              <a:spcBef>
                <a:spcPct val="0"/>
              </a:spcBef>
              <a:spcAft>
                <a:spcPct val="0"/>
              </a:spcAft>
            </a:pPr>
            <a:r>
              <a:rPr lang="fr-CH" sz="2600" b="1" smtClean="0">
                <a:solidFill>
                  <a:srgbClr val="000000"/>
                </a:solidFill>
                <a:cs typeface="Arial" charset="0"/>
              </a:rPr>
              <a:t>Evolution of </a:t>
            </a:r>
            <a:r>
              <a:rPr lang="fr-CH" sz="2600" b="1" smtClean="0">
                <a:solidFill>
                  <a:srgbClr val="000000"/>
                </a:solidFill>
                <a:latin typeface="Symbol" pitchFamily="18" charset="2"/>
                <a:cs typeface="Arial" charset="0"/>
              </a:rPr>
              <a:t>b</a:t>
            </a:r>
            <a:r>
              <a:rPr lang="fr-CH" sz="2600" b="1" smtClean="0">
                <a:solidFill>
                  <a:srgbClr val="000000"/>
                </a:solidFill>
                <a:cs typeface="Arial" charset="0"/>
              </a:rPr>
              <a:t> &amp; E</a:t>
            </a:r>
            <a:r>
              <a:rPr lang="fr-CH" sz="2600" b="1" baseline="-25000" smtClean="0">
                <a:solidFill>
                  <a:srgbClr val="000000"/>
                </a:solidFill>
                <a:cs typeface="Arial" charset="0"/>
              </a:rPr>
              <a:t>b</a:t>
            </a:r>
            <a:r>
              <a:rPr lang="fr-CH" sz="2600" b="1" smtClean="0">
                <a:solidFill>
                  <a:srgbClr val="000000"/>
                </a:solidFill>
                <a:cs typeface="Arial" charset="0"/>
              </a:rPr>
              <a:t> during conditioning experiments</a:t>
            </a:r>
            <a:endParaRPr lang="en-US" sz="2600" b="1" smtClean="0">
              <a:solidFill>
                <a:srgbClr val="000000"/>
              </a:solidFill>
              <a:cs typeface="Arial" charset="0"/>
            </a:endParaRPr>
          </a:p>
        </p:txBody>
      </p:sp>
      <p:sp>
        <p:nvSpPr>
          <p:cNvPr id="425988" name="Rectangle 4"/>
          <p:cNvSpPr>
            <a:spLocks noChangeArrowheads="1"/>
          </p:cNvSpPr>
          <p:nvPr/>
        </p:nvSpPr>
        <p:spPr bwMode="auto">
          <a:xfrm>
            <a:off x="200025" y="984274"/>
            <a:ext cx="8323263" cy="601663"/>
          </a:xfrm>
          <a:prstGeom prst="rect">
            <a:avLst/>
          </a:prstGeom>
          <a:noFill/>
          <a:ln w="9525">
            <a:noFill/>
            <a:miter lim="800000"/>
            <a:headEnd/>
            <a:tailEnd/>
          </a:ln>
          <a:effectLst/>
        </p:spPr>
        <p:txBody>
          <a:bodyPr/>
          <a:lstStyle/>
          <a:p>
            <a:pPr marL="285750" indent="-285750" fontAlgn="base">
              <a:lnSpc>
                <a:spcPct val="120000"/>
              </a:lnSpc>
              <a:spcBef>
                <a:spcPct val="20000"/>
              </a:spcBef>
              <a:spcAft>
                <a:spcPct val="0"/>
              </a:spcAft>
              <a:buClr>
                <a:srgbClr val="3333CC"/>
              </a:buClr>
              <a:buSzPct val="130000"/>
              <a:buFontTx/>
              <a:buChar char="•"/>
              <a:tabLst>
                <a:tab pos="1406525" algn="l"/>
              </a:tabLst>
            </a:pPr>
            <a:r>
              <a:rPr lang="fr-CH" sz="2000" smtClean="0">
                <a:solidFill>
                  <a:srgbClr val="3333CC"/>
                </a:solidFill>
                <a:cs typeface="Arial" charset="0"/>
              </a:rPr>
              <a:t>Measurements of </a:t>
            </a:r>
            <a:r>
              <a:rPr lang="fr-CH" sz="2000" smtClean="0">
                <a:solidFill>
                  <a:srgbClr val="3333CC"/>
                </a:solidFill>
                <a:latin typeface="Symbol" pitchFamily="18" charset="2"/>
                <a:cs typeface="Arial" charset="0"/>
              </a:rPr>
              <a:t>b</a:t>
            </a:r>
            <a:r>
              <a:rPr lang="fr-CH" sz="2000" smtClean="0">
                <a:solidFill>
                  <a:srgbClr val="3333CC"/>
                </a:solidFill>
                <a:cs typeface="Arial" charset="0"/>
              </a:rPr>
              <a:t> after each sparks (Cu electrodes)</a:t>
            </a:r>
          </a:p>
        </p:txBody>
      </p:sp>
      <p:pic>
        <p:nvPicPr>
          <p:cNvPr id="425992" name="Picture 8" descr="Eb-beta_Cu"/>
          <p:cNvPicPr>
            <a:picLocks noChangeAspect="1" noChangeArrowheads="1"/>
          </p:cNvPicPr>
          <p:nvPr/>
        </p:nvPicPr>
        <p:blipFill>
          <a:blip r:embed="rId3" cstate="print"/>
          <a:srcRect/>
          <a:stretch>
            <a:fillRect/>
          </a:stretch>
        </p:blipFill>
        <p:spPr bwMode="auto">
          <a:xfrm>
            <a:off x="141288" y="2178050"/>
            <a:ext cx="4208462" cy="3398838"/>
          </a:xfrm>
          <a:prstGeom prst="rect">
            <a:avLst/>
          </a:prstGeom>
          <a:noFill/>
        </p:spPr>
      </p:pic>
      <p:grpSp>
        <p:nvGrpSpPr>
          <p:cNvPr id="2" name="Group 25"/>
          <p:cNvGrpSpPr>
            <a:grpSpLocks/>
          </p:cNvGrpSpPr>
          <p:nvPr/>
        </p:nvGrpSpPr>
        <p:grpSpPr bwMode="auto">
          <a:xfrm>
            <a:off x="4506916" y="1652588"/>
            <a:ext cx="4076700" cy="2144712"/>
            <a:chOff x="2839" y="1041"/>
            <a:chExt cx="2568" cy="1351"/>
          </a:xfrm>
        </p:grpSpPr>
        <p:pic>
          <p:nvPicPr>
            <p:cNvPr id="425994" name="Picture 10" descr="Beta-nextEb"/>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27" y="1041"/>
              <a:ext cx="1480" cy="1351"/>
            </a:xfrm>
            <a:prstGeom prst="rect">
              <a:avLst/>
            </a:prstGeom>
            <a:noFill/>
          </p:spPr>
        </p:pic>
        <p:sp>
          <p:nvSpPr>
            <p:cNvPr id="425995" name="Line 11"/>
            <p:cNvSpPr>
              <a:spLocks noChangeShapeType="1"/>
            </p:cNvSpPr>
            <p:nvPr/>
          </p:nvSpPr>
          <p:spPr bwMode="auto">
            <a:xfrm flipV="1">
              <a:off x="2947" y="1795"/>
              <a:ext cx="790" cy="524"/>
            </a:xfrm>
            <a:prstGeom prst="line">
              <a:avLst/>
            </a:prstGeom>
            <a:noFill/>
            <a:ln w="9525">
              <a:solidFill>
                <a:schemeClr val="tx1"/>
              </a:solidFill>
              <a:round/>
              <a:headEnd/>
              <a:tailEnd type="stealth" w="lg" len="lg"/>
            </a:ln>
            <a:effectLst/>
          </p:spPr>
          <p:txBody>
            <a:bodyPr/>
            <a:lstStyle/>
            <a:p>
              <a:pPr eaLnBrk="0" fontAlgn="base" hangingPunct="0">
                <a:spcBef>
                  <a:spcPct val="0"/>
                </a:spcBef>
                <a:spcAft>
                  <a:spcPct val="0"/>
                </a:spcAft>
              </a:pPr>
              <a:endParaRPr lang="en-US" sz="2000" smtClean="0">
                <a:solidFill>
                  <a:srgbClr val="000000"/>
                </a:solidFill>
                <a:cs typeface="Arial" charset="0"/>
              </a:endParaRPr>
            </a:p>
          </p:txBody>
        </p:sp>
        <p:sp>
          <p:nvSpPr>
            <p:cNvPr id="425996" name="Text Box 12"/>
            <p:cNvSpPr txBox="1">
              <a:spLocks noChangeArrowheads="1"/>
            </p:cNvSpPr>
            <p:nvPr/>
          </p:nvSpPr>
          <p:spPr bwMode="auto">
            <a:xfrm rot="19477225">
              <a:off x="2839" y="1599"/>
              <a:ext cx="835" cy="407"/>
            </a:xfrm>
            <a:prstGeom prst="rect">
              <a:avLst/>
            </a:prstGeom>
            <a:noFill/>
            <a:ln w="9525">
              <a:noFill/>
              <a:miter lim="800000"/>
              <a:headEnd/>
              <a:tailEnd/>
            </a:ln>
            <a:effectLst/>
          </p:spPr>
          <p:txBody>
            <a:bodyPr wrap="none">
              <a:spAutoFit/>
            </a:bodyPr>
            <a:lstStyle/>
            <a:p>
              <a:pPr algn="ctr" eaLnBrk="0" fontAlgn="base" hangingPunct="0">
                <a:spcBef>
                  <a:spcPct val="0"/>
                </a:spcBef>
                <a:spcAft>
                  <a:spcPct val="0"/>
                </a:spcAft>
              </a:pPr>
              <a:r>
                <a:rPr lang="fr-CH" sz="1600" smtClean="0">
                  <a:solidFill>
                    <a:srgbClr val="008000"/>
                  </a:solidFill>
                  <a:latin typeface="Symbol" pitchFamily="18" charset="2"/>
                  <a:cs typeface="Arial" charset="0"/>
                </a:rPr>
                <a:t>b</a:t>
              </a:r>
              <a:r>
                <a:rPr lang="fr-CH" sz="1600" smtClean="0">
                  <a:solidFill>
                    <a:srgbClr val="008000"/>
                  </a:solidFill>
                  <a:cs typeface="Arial" charset="0"/>
                </a:rPr>
                <a:t> </a:t>
              </a:r>
              <a:r>
                <a:rPr lang="fr-CH" sz="2000" smtClean="0">
                  <a:solidFill>
                    <a:srgbClr val="008000"/>
                  </a:solidFill>
                  <a:cs typeface="Arial" charset="0"/>
                </a:rPr>
                <a:t>↔</a:t>
              </a:r>
              <a:r>
                <a:rPr lang="fr-CH" sz="1600" smtClean="0">
                  <a:solidFill>
                    <a:srgbClr val="008000"/>
                  </a:solidFill>
                  <a:cs typeface="Arial" charset="0"/>
                </a:rPr>
                <a:t> next E</a:t>
              </a:r>
              <a:r>
                <a:rPr lang="fr-CH" sz="1600" baseline="-25000" smtClean="0">
                  <a:solidFill>
                    <a:srgbClr val="008000"/>
                  </a:solidFill>
                  <a:cs typeface="Arial" charset="0"/>
                </a:rPr>
                <a:t>b</a:t>
              </a:r>
              <a:endParaRPr lang="fr-CH" sz="1600" smtClean="0">
                <a:solidFill>
                  <a:srgbClr val="008000"/>
                </a:solidFill>
                <a:cs typeface="Arial" charset="0"/>
              </a:endParaRPr>
            </a:p>
            <a:p>
              <a:pPr algn="ctr" eaLnBrk="0" fontAlgn="base" hangingPunct="0">
                <a:spcBef>
                  <a:spcPct val="0"/>
                </a:spcBef>
                <a:spcAft>
                  <a:spcPct val="0"/>
                </a:spcAft>
              </a:pPr>
              <a:r>
                <a:rPr lang="fr-CH" sz="1600" b="1" smtClean="0">
                  <a:solidFill>
                    <a:srgbClr val="008000"/>
                  </a:solidFill>
                  <a:cs typeface="Arial" charset="0"/>
                </a:rPr>
                <a:t>correlation</a:t>
              </a:r>
              <a:endParaRPr lang="en-US" sz="1600" b="1" smtClean="0">
                <a:solidFill>
                  <a:srgbClr val="008000"/>
                </a:solidFill>
                <a:cs typeface="Arial" charset="0"/>
              </a:endParaRPr>
            </a:p>
          </p:txBody>
        </p:sp>
      </p:grpSp>
      <p:grpSp>
        <p:nvGrpSpPr>
          <p:cNvPr id="3" name="Group 24"/>
          <p:cNvGrpSpPr>
            <a:grpSpLocks/>
          </p:cNvGrpSpPr>
          <p:nvPr/>
        </p:nvGrpSpPr>
        <p:grpSpPr bwMode="auto">
          <a:xfrm>
            <a:off x="7138943" y="1243133"/>
            <a:ext cx="1760545" cy="561975"/>
            <a:chOff x="4497" y="783"/>
            <a:chExt cx="1109" cy="354"/>
          </a:xfrm>
        </p:grpSpPr>
        <p:sp>
          <p:nvSpPr>
            <p:cNvPr id="425999" name="Text Box 15"/>
            <p:cNvSpPr txBox="1">
              <a:spLocks noChangeArrowheads="1"/>
            </p:cNvSpPr>
            <p:nvPr/>
          </p:nvSpPr>
          <p:spPr bwMode="auto">
            <a:xfrm>
              <a:off x="4856" y="783"/>
              <a:ext cx="750" cy="213"/>
            </a:xfrm>
            <a:prstGeom prst="rect">
              <a:avLst/>
            </a:prstGeom>
            <a:noFill/>
            <a:ln w="9525">
              <a:solidFill>
                <a:schemeClr val="tx1"/>
              </a:solidFill>
              <a:miter lim="800000"/>
              <a:headEnd/>
              <a:tailEnd/>
            </a:ln>
            <a:effectLst/>
          </p:spPr>
          <p:txBody>
            <a:bodyPr wrap="none">
              <a:spAutoFit/>
            </a:bodyPr>
            <a:lstStyle/>
            <a:p>
              <a:pPr eaLnBrk="0" fontAlgn="base" hangingPunct="0">
                <a:spcBef>
                  <a:spcPct val="0"/>
                </a:spcBef>
                <a:spcAft>
                  <a:spcPct val="0"/>
                </a:spcAft>
              </a:pPr>
              <a:r>
                <a:rPr lang="fr-CH" sz="1600" smtClean="0">
                  <a:solidFill>
                    <a:srgbClr val="000000"/>
                  </a:solidFill>
                  <a:latin typeface="Symbol" pitchFamily="18" charset="2"/>
                  <a:cs typeface="Arial" charset="0"/>
                </a:rPr>
                <a:t>b</a:t>
              </a:r>
              <a:r>
                <a:rPr lang="fr-CH" sz="1600" smtClean="0">
                  <a:solidFill>
                    <a:srgbClr val="000000"/>
                  </a:solidFill>
                  <a:cs typeface="Arial" charset="0"/>
                </a:rPr>
                <a:t> · E</a:t>
              </a:r>
              <a:r>
                <a:rPr lang="fr-CH" sz="1600" baseline="-25000" smtClean="0">
                  <a:solidFill>
                    <a:srgbClr val="000000"/>
                  </a:solidFill>
                  <a:cs typeface="Arial" charset="0"/>
                </a:rPr>
                <a:t>b</a:t>
              </a:r>
              <a:r>
                <a:rPr lang="fr-CH" sz="1600" smtClean="0">
                  <a:solidFill>
                    <a:srgbClr val="000000"/>
                  </a:solidFill>
                  <a:cs typeface="Arial" charset="0"/>
                </a:rPr>
                <a:t> = cst</a:t>
              </a:r>
              <a:endParaRPr lang="en-US" sz="1600" smtClean="0">
                <a:solidFill>
                  <a:srgbClr val="000000"/>
                </a:solidFill>
                <a:cs typeface="Arial" charset="0"/>
              </a:endParaRPr>
            </a:p>
          </p:txBody>
        </p:sp>
        <p:sp>
          <p:nvSpPr>
            <p:cNvPr id="426001" name="Freeform 17"/>
            <p:cNvSpPr>
              <a:spLocks/>
            </p:cNvSpPr>
            <p:nvPr/>
          </p:nvSpPr>
          <p:spPr bwMode="auto">
            <a:xfrm>
              <a:off x="4497" y="916"/>
              <a:ext cx="369" cy="221"/>
            </a:xfrm>
            <a:custGeom>
              <a:avLst/>
              <a:gdLst/>
              <a:ahLst/>
              <a:cxnLst>
                <a:cxn ang="0">
                  <a:pos x="0" y="221"/>
                </a:cxn>
                <a:cxn ang="0">
                  <a:pos x="237" y="29"/>
                </a:cxn>
                <a:cxn ang="0">
                  <a:pos x="200" y="118"/>
                </a:cxn>
                <a:cxn ang="0">
                  <a:pos x="369" y="0"/>
                </a:cxn>
              </a:cxnLst>
              <a:rect l="0" t="0" r="r" b="b"/>
              <a:pathLst>
                <a:path w="369" h="221">
                  <a:moveTo>
                    <a:pt x="0" y="221"/>
                  </a:moveTo>
                  <a:lnTo>
                    <a:pt x="237" y="29"/>
                  </a:lnTo>
                  <a:lnTo>
                    <a:pt x="200" y="118"/>
                  </a:lnTo>
                  <a:lnTo>
                    <a:pt x="369" y="0"/>
                  </a:lnTo>
                </a:path>
              </a:pathLst>
            </a:custGeom>
            <a:noFill/>
            <a:ln w="9525" cap="flat" cmpd="sng">
              <a:solidFill>
                <a:schemeClr val="tx1"/>
              </a:solidFill>
              <a:prstDash val="solid"/>
              <a:round/>
              <a:headEnd type="none" w="med" len="med"/>
              <a:tailEnd type="none" w="med" len="med"/>
            </a:ln>
            <a:effectLst/>
          </p:spPr>
          <p:txBody>
            <a:bodyPr/>
            <a:lstStyle/>
            <a:p>
              <a:pPr eaLnBrk="0" fontAlgn="base" hangingPunct="0">
                <a:spcBef>
                  <a:spcPct val="0"/>
                </a:spcBef>
                <a:spcAft>
                  <a:spcPct val="0"/>
                </a:spcAft>
              </a:pPr>
              <a:endParaRPr lang="en-US" sz="2000" smtClean="0">
                <a:solidFill>
                  <a:srgbClr val="000000"/>
                </a:solidFill>
                <a:cs typeface="Arial" charset="0"/>
              </a:endParaRPr>
            </a:p>
          </p:txBody>
        </p:sp>
      </p:grpSp>
      <p:grpSp>
        <p:nvGrpSpPr>
          <p:cNvPr id="4" name="Group 22"/>
          <p:cNvGrpSpPr>
            <a:grpSpLocks/>
          </p:cNvGrpSpPr>
          <p:nvPr/>
        </p:nvGrpSpPr>
        <p:grpSpPr bwMode="auto">
          <a:xfrm>
            <a:off x="4513295" y="4021167"/>
            <a:ext cx="4103657" cy="2193925"/>
            <a:chOff x="2843" y="2533"/>
            <a:chExt cx="2585" cy="1382"/>
          </a:xfrm>
        </p:grpSpPr>
        <p:pic>
          <p:nvPicPr>
            <p:cNvPr id="425993" name="Picture 9" descr="Beta-previousEb"/>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942" y="2533"/>
              <a:ext cx="1486" cy="1382"/>
            </a:xfrm>
            <a:prstGeom prst="rect">
              <a:avLst/>
            </a:prstGeom>
            <a:noFill/>
          </p:spPr>
        </p:pic>
        <p:sp>
          <p:nvSpPr>
            <p:cNvPr id="425998" name="Line 14"/>
            <p:cNvSpPr>
              <a:spLocks noChangeShapeType="1"/>
            </p:cNvSpPr>
            <p:nvPr/>
          </p:nvSpPr>
          <p:spPr bwMode="auto">
            <a:xfrm>
              <a:off x="2964" y="2706"/>
              <a:ext cx="790" cy="524"/>
            </a:xfrm>
            <a:prstGeom prst="line">
              <a:avLst/>
            </a:prstGeom>
            <a:noFill/>
            <a:ln w="9525">
              <a:solidFill>
                <a:schemeClr val="tx1"/>
              </a:solidFill>
              <a:round/>
              <a:headEnd/>
              <a:tailEnd type="stealth" w="lg" len="lg"/>
            </a:ln>
            <a:effectLst/>
          </p:spPr>
          <p:txBody>
            <a:bodyPr/>
            <a:lstStyle/>
            <a:p>
              <a:pPr eaLnBrk="0" fontAlgn="base" hangingPunct="0">
                <a:spcBef>
                  <a:spcPct val="0"/>
                </a:spcBef>
                <a:spcAft>
                  <a:spcPct val="0"/>
                </a:spcAft>
              </a:pPr>
              <a:endParaRPr lang="en-US" sz="2000" smtClean="0">
                <a:solidFill>
                  <a:srgbClr val="000000"/>
                </a:solidFill>
                <a:cs typeface="Arial" charset="0"/>
              </a:endParaRPr>
            </a:p>
          </p:txBody>
        </p:sp>
        <p:sp>
          <p:nvSpPr>
            <p:cNvPr id="426004" name="Text Box 20"/>
            <p:cNvSpPr txBox="1">
              <a:spLocks noChangeArrowheads="1"/>
            </p:cNvSpPr>
            <p:nvPr/>
          </p:nvSpPr>
          <p:spPr bwMode="auto">
            <a:xfrm rot="2013903">
              <a:off x="2843" y="3003"/>
              <a:ext cx="1079" cy="407"/>
            </a:xfrm>
            <a:prstGeom prst="rect">
              <a:avLst/>
            </a:prstGeom>
            <a:noFill/>
            <a:ln w="9525">
              <a:noFill/>
              <a:miter lim="800000"/>
              <a:headEnd/>
              <a:tailEnd/>
            </a:ln>
            <a:effectLst/>
          </p:spPr>
          <p:txBody>
            <a:bodyPr wrap="none">
              <a:spAutoFit/>
            </a:bodyPr>
            <a:lstStyle/>
            <a:p>
              <a:pPr algn="ctr" eaLnBrk="0" fontAlgn="base" hangingPunct="0">
                <a:spcBef>
                  <a:spcPct val="0"/>
                </a:spcBef>
                <a:spcAft>
                  <a:spcPct val="0"/>
                </a:spcAft>
              </a:pPr>
              <a:r>
                <a:rPr lang="fr-CH" sz="1600" smtClean="0">
                  <a:solidFill>
                    <a:srgbClr val="FF0000"/>
                  </a:solidFill>
                  <a:latin typeface="Symbol" pitchFamily="18" charset="2"/>
                  <a:cs typeface="Arial" charset="0"/>
                </a:rPr>
                <a:t>b</a:t>
              </a:r>
              <a:r>
                <a:rPr lang="fr-CH" sz="1600" smtClean="0">
                  <a:solidFill>
                    <a:srgbClr val="FF0000"/>
                  </a:solidFill>
                  <a:cs typeface="Arial" charset="0"/>
                </a:rPr>
                <a:t> </a:t>
              </a:r>
              <a:r>
                <a:rPr lang="fr-CH" sz="2000" smtClean="0">
                  <a:solidFill>
                    <a:srgbClr val="FF0000"/>
                  </a:solidFill>
                  <a:cs typeface="Arial" charset="0"/>
                </a:rPr>
                <a:t>↔</a:t>
              </a:r>
              <a:r>
                <a:rPr lang="fr-CH" sz="1600" smtClean="0">
                  <a:solidFill>
                    <a:srgbClr val="FF0000"/>
                  </a:solidFill>
                  <a:cs typeface="Arial" charset="0"/>
                </a:rPr>
                <a:t> previous E</a:t>
              </a:r>
              <a:r>
                <a:rPr lang="fr-CH" sz="1600" baseline="-25000" smtClean="0">
                  <a:solidFill>
                    <a:srgbClr val="FF0000"/>
                  </a:solidFill>
                  <a:cs typeface="Arial" charset="0"/>
                </a:rPr>
                <a:t>b</a:t>
              </a:r>
              <a:endParaRPr lang="fr-CH" sz="1600" smtClean="0">
                <a:solidFill>
                  <a:srgbClr val="FF0000"/>
                </a:solidFill>
                <a:cs typeface="Arial" charset="0"/>
              </a:endParaRPr>
            </a:p>
            <a:p>
              <a:pPr algn="ctr" eaLnBrk="0" fontAlgn="base" hangingPunct="0">
                <a:spcBef>
                  <a:spcPct val="0"/>
                </a:spcBef>
                <a:spcAft>
                  <a:spcPct val="0"/>
                </a:spcAft>
              </a:pPr>
              <a:r>
                <a:rPr lang="fr-CH" sz="1600" b="1" smtClean="0">
                  <a:solidFill>
                    <a:srgbClr val="FF0000"/>
                  </a:solidFill>
                  <a:cs typeface="Arial" charset="0"/>
                </a:rPr>
                <a:t>no correlation</a:t>
              </a:r>
              <a:endParaRPr lang="en-US" sz="1600" b="1" smtClean="0">
                <a:solidFill>
                  <a:srgbClr val="FF0000"/>
                </a:solidFill>
                <a:cs typeface="Arial" charset="0"/>
              </a:endParaRPr>
            </a:p>
          </p:txBody>
        </p:sp>
      </p:grpSp>
      <p:sp>
        <p:nvSpPr>
          <p:cNvPr id="17" name="TextBox 16"/>
          <p:cNvSpPr txBox="1"/>
          <p:nvPr/>
        </p:nvSpPr>
        <p:spPr>
          <a:xfrm>
            <a:off x="5796136" y="6381328"/>
            <a:ext cx="2390398" cy="369332"/>
          </a:xfrm>
          <a:prstGeom prst="rect">
            <a:avLst/>
          </a:prstGeom>
          <a:noFill/>
        </p:spPr>
        <p:txBody>
          <a:bodyPr wrap="none" rtlCol="0">
            <a:spAutoFit/>
          </a:bodyPr>
          <a:lstStyle/>
          <a:p>
            <a:r>
              <a:rPr lang="en-US" dirty="0" smtClean="0">
                <a:solidFill>
                  <a:srgbClr val="000000"/>
                </a:solidFill>
              </a:rPr>
              <a:t>Antoine </a:t>
            </a:r>
            <a:r>
              <a:rPr lang="en-US" dirty="0" err="1" smtClean="0">
                <a:solidFill>
                  <a:srgbClr val="000000"/>
                </a:solidFill>
              </a:rPr>
              <a:t>Descoeudres</a:t>
            </a:r>
            <a:endParaRPr lang="en-US" dirty="0">
              <a:solidFill>
                <a:srgbClr val="000000"/>
              </a:solidFill>
            </a:endParaRPr>
          </a:p>
        </p:txBody>
      </p:sp>
    </p:spTree>
    <p:extLst>
      <p:ext uri="{BB962C8B-B14F-4D97-AF65-F5344CB8AC3E}">
        <p14:creationId xmlns:p14="http://schemas.microsoft.com/office/powerpoint/2010/main" val="148899802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1"/>
          <p:cNvSpPr>
            <a:spLocks noGrp="1"/>
          </p:cNvSpPr>
          <p:nvPr>
            <p:ph type="sldNum" sz="quarter" idx="10"/>
          </p:nvPr>
        </p:nvSpPr>
        <p:spPr/>
        <p:txBody>
          <a:bodyPr/>
          <a:lstStyle/>
          <a:p>
            <a:fld id="{6D09E9BA-50D4-4802-85F6-B8B44511D760}" type="slidenum">
              <a:rPr lang="en-GB" altLang="fr-FR"/>
              <a:pPr/>
              <a:t>65</a:t>
            </a:fld>
            <a:r>
              <a:rPr lang="en-GB" altLang="fr-FR"/>
              <a:t> / </a:t>
            </a:r>
            <a:r>
              <a:rPr lang="fr-FR" altLang="fr-FR"/>
              <a:t>25</a:t>
            </a:r>
            <a:endParaRPr lang="en-GB" altLang="fr-FR"/>
          </a:p>
        </p:txBody>
      </p:sp>
      <p:pic>
        <p:nvPicPr>
          <p:cNvPr id="449549" name="Picture 13" descr="Beta-BDRcurves_Cu_z22y11_run6"/>
          <p:cNvPicPr>
            <a:picLocks noChangeAspect="1" noChangeArrowheads="1"/>
          </p:cNvPicPr>
          <p:nvPr/>
        </p:nvPicPr>
        <p:blipFill>
          <a:blip r:embed="rId3" cstate="print"/>
          <a:srcRect/>
          <a:stretch>
            <a:fillRect/>
          </a:stretch>
        </p:blipFill>
        <p:spPr bwMode="auto">
          <a:xfrm>
            <a:off x="876300" y="811235"/>
            <a:ext cx="7591425" cy="4238625"/>
          </a:xfrm>
          <a:prstGeom prst="rect">
            <a:avLst/>
          </a:prstGeom>
          <a:noFill/>
        </p:spPr>
      </p:pic>
      <p:sp>
        <p:nvSpPr>
          <p:cNvPr id="449550" name="Text Box 14"/>
          <p:cNvSpPr txBox="1">
            <a:spLocks noChangeArrowheads="1"/>
          </p:cNvSpPr>
          <p:nvPr/>
        </p:nvSpPr>
        <p:spPr bwMode="auto">
          <a:xfrm>
            <a:off x="122235" y="4181475"/>
            <a:ext cx="686406" cy="338554"/>
          </a:xfrm>
          <a:prstGeom prst="rect">
            <a:avLst/>
          </a:prstGeom>
          <a:noFill/>
          <a:ln w="9525">
            <a:noFill/>
            <a:miter lim="800000"/>
            <a:headEnd/>
            <a:tailEnd/>
          </a:ln>
          <a:effectLst/>
        </p:spPr>
        <p:txBody>
          <a:bodyPr wrap="none">
            <a:spAutoFit/>
          </a:bodyPr>
          <a:lstStyle/>
          <a:p>
            <a:pPr eaLnBrk="0" fontAlgn="base" hangingPunct="0">
              <a:spcBef>
                <a:spcPct val="0"/>
              </a:spcBef>
              <a:spcAft>
                <a:spcPct val="0"/>
              </a:spcAft>
            </a:pPr>
            <a:r>
              <a:rPr lang="fr-CH" sz="1600" smtClean="0">
                <a:solidFill>
                  <a:srgbClr val="000000"/>
                </a:solidFill>
                <a:cs typeface="Arial" charset="0"/>
              </a:rPr>
              <a:t>spark</a:t>
            </a:r>
            <a:endParaRPr lang="en-US" sz="1600" smtClean="0">
              <a:solidFill>
                <a:srgbClr val="000000"/>
              </a:solidFill>
              <a:cs typeface="Arial" charset="0"/>
            </a:endParaRPr>
          </a:p>
        </p:txBody>
      </p:sp>
      <p:sp>
        <p:nvSpPr>
          <p:cNvPr id="449551" name="Line 15"/>
          <p:cNvSpPr>
            <a:spLocks noChangeShapeType="1"/>
          </p:cNvSpPr>
          <p:nvPr/>
        </p:nvSpPr>
        <p:spPr bwMode="auto">
          <a:xfrm>
            <a:off x="793753" y="4367213"/>
            <a:ext cx="515938" cy="0"/>
          </a:xfrm>
          <a:prstGeom prst="line">
            <a:avLst/>
          </a:prstGeom>
          <a:noFill/>
          <a:ln w="9525">
            <a:solidFill>
              <a:schemeClr val="tx1"/>
            </a:solidFill>
            <a:round/>
            <a:headEnd/>
            <a:tailEnd type="triangle" w="med" len="med"/>
          </a:ln>
          <a:effectLst/>
        </p:spPr>
        <p:txBody>
          <a:bodyPr/>
          <a:lstStyle/>
          <a:p>
            <a:pPr eaLnBrk="0" fontAlgn="base" hangingPunct="0">
              <a:spcBef>
                <a:spcPct val="0"/>
              </a:spcBef>
              <a:spcAft>
                <a:spcPct val="0"/>
              </a:spcAft>
            </a:pPr>
            <a:endParaRPr lang="en-US" sz="2000" smtClean="0">
              <a:solidFill>
                <a:srgbClr val="000000"/>
              </a:solidFill>
              <a:cs typeface="Arial" charset="0"/>
            </a:endParaRPr>
          </a:p>
        </p:txBody>
      </p:sp>
      <p:sp>
        <p:nvSpPr>
          <p:cNvPr id="449539" name="Rectangle 3"/>
          <p:cNvSpPr>
            <a:spLocks noChangeArrowheads="1"/>
          </p:cNvSpPr>
          <p:nvPr/>
        </p:nvSpPr>
        <p:spPr bwMode="auto">
          <a:xfrm>
            <a:off x="500075" y="87313"/>
            <a:ext cx="8142287" cy="774700"/>
          </a:xfrm>
          <a:prstGeom prst="rect">
            <a:avLst/>
          </a:prstGeom>
          <a:noFill/>
          <a:ln w="9525">
            <a:noFill/>
            <a:miter lim="800000"/>
            <a:headEnd/>
            <a:tailEnd/>
          </a:ln>
          <a:effectLst/>
        </p:spPr>
        <p:txBody>
          <a:bodyPr anchor="ctr"/>
          <a:lstStyle/>
          <a:p>
            <a:pPr algn="ctr" fontAlgn="base">
              <a:lnSpc>
                <a:spcPct val="90000"/>
              </a:lnSpc>
              <a:spcBef>
                <a:spcPct val="0"/>
              </a:spcBef>
              <a:spcAft>
                <a:spcPct val="0"/>
              </a:spcAft>
            </a:pPr>
            <a:r>
              <a:rPr lang="fr-CH" sz="2600" b="1" smtClean="0">
                <a:solidFill>
                  <a:srgbClr val="000000"/>
                </a:solidFill>
                <a:cs typeface="Arial" charset="0"/>
              </a:rPr>
              <a:t>Evolution of </a:t>
            </a:r>
            <a:r>
              <a:rPr lang="fr-CH" sz="2600" b="1" smtClean="0">
                <a:solidFill>
                  <a:srgbClr val="000000"/>
                </a:solidFill>
                <a:latin typeface="Symbol" pitchFamily="18" charset="2"/>
                <a:cs typeface="Arial" charset="0"/>
              </a:rPr>
              <a:t>b</a:t>
            </a:r>
            <a:r>
              <a:rPr lang="fr-CH" sz="2600" b="1" smtClean="0">
                <a:solidFill>
                  <a:srgbClr val="000000"/>
                </a:solidFill>
                <a:cs typeface="Arial" charset="0"/>
              </a:rPr>
              <a:t> during BDR measurements  (Cu)</a:t>
            </a:r>
            <a:endParaRPr lang="en-US" sz="2600" b="1" smtClean="0">
              <a:solidFill>
                <a:srgbClr val="000000"/>
              </a:solidFill>
              <a:cs typeface="Arial" charset="0"/>
            </a:endParaRPr>
          </a:p>
        </p:txBody>
      </p:sp>
      <p:sp>
        <p:nvSpPr>
          <p:cNvPr id="449542" name="Rectangle 6"/>
          <p:cNvSpPr>
            <a:spLocks noChangeArrowheads="1"/>
          </p:cNvSpPr>
          <p:nvPr/>
        </p:nvSpPr>
        <p:spPr bwMode="auto">
          <a:xfrm>
            <a:off x="1355745" y="5038845"/>
            <a:ext cx="7305675" cy="1001713"/>
          </a:xfrm>
          <a:prstGeom prst="rect">
            <a:avLst/>
          </a:prstGeom>
          <a:noFill/>
          <a:ln w="9525">
            <a:noFill/>
            <a:miter lim="800000"/>
            <a:headEnd/>
            <a:tailEnd/>
          </a:ln>
          <a:effectLst/>
        </p:spPr>
        <p:txBody>
          <a:bodyPr/>
          <a:lstStyle/>
          <a:p>
            <a:pPr marL="285750" indent="-285750" fontAlgn="base">
              <a:lnSpc>
                <a:spcPct val="120000"/>
              </a:lnSpc>
              <a:spcBef>
                <a:spcPct val="0"/>
              </a:spcBef>
              <a:spcAft>
                <a:spcPct val="0"/>
              </a:spcAft>
              <a:buClr>
                <a:srgbClr val="3333CC"/>
              </a:buClr>
              <a:buSzPct val="130000"/>
              <a:buFontTx/>
              <a:buChar char="•"/>
              <a:tabLst>
                <a:tab pos="1406525" algn="l"/>
              </a:tabLst>
            </a:pPr>
            <a:r>
              <a:rPr lang="fr-CH" smtClean="0">
                <a:solidFill>
                  <a:srgbClr val="3333CC"/>
                </a:solidFill>
                <a:cs typeface="Arial" charset="0"/>
              </a:rPr>
              <a:t>breakdown as soon as </a:t>
            </a:r>
            <a:r>
              <a:rPr lang="fr-CH" smtClean="0">
                <a:solidFill>
                  <a:srgbClr val="3333CC"/>
                </a:solidFill>
                <a:latin typeface="Symbol" pitchFamily="18" charset="2"/>
                <a:cs typeface="Arial" charset="0"/>
              </a:rPr>
              <a:t>b</a:t>
            </a:r>
            <a:r>
              <a:rPr lang="fr-CH" smtClean="0">
                <a:solidFill>
                  <a:srgbClr val="3333CC"/>
                </a:solidFill>
                <a:cs typeface="Arial" charset="0"/>
              </a:rPr>
              <a:t> &gt; 48    ( </a:t>
            </a:r>
            <a:r>
              <a:rPr lang="fr-CH" smtClean="0">
                <a:solidFill>
                  <a:srgbClr val="3333CC"/>
                </a:solidFill>
                <a:cs typeface="Arial" charset="0"/>
                <a:sym typeface="Wingdings" pitchFamily="2" charset="2"/>
              </a:rPr>
              <a:t>↔  </a:t>
            </a:r>
            <a:r>
              <a:rPr lang="fr-CH" smtClean="0">
                <a:solidFill>
                  <a:srgbClr val="3333CC"/>
                </a:solidFill>
                <a:latin typeface="Symbol" pitchFamily="18" charset="2"/>
                <a:cs typeface="Arial" charset="0"/>
                <a:sym typeface="Wingdings" pitchFamily="2" charset="2"/>
              </a:rPr>
              <a:t>b</a:t>
            </a:r>
            <a:r>
              <a:rPr lang="fr-CH" smtClean="0">
                <a:solidFill>
                  <a:srgbClr val="3333CC"/>
                </a:solidFill>
                <a:cs typeface="Arial" charset="0"/>
                <a:sym typeface="Wingdings" pitchFamily="2" charset="2"/>
              </a:rPr>
              <a:t> · 225 MV/m &gt; 10.8 GV/m)</a:t>
            </a:r>
          </a:p>
          <a:p>
            <a:pPr marL="285750" indent="-285750" fontAlgn="base">
              <a:lnSpc>
                <a:spcPct val="120000"/>
              </a:lnSpc>
              <a:spcBef>
                <a:spcPct val="0"/>
              </a:spcBef>
              <a:spcAft>
                <a:spcPct val="0"/>
              </a:spcAft>
              <a:buClr>
                <a:srgbClr val="3333CC"/>
              </a:buClr>
              <a:buSzPct val="130000"/>
              <a:buFontTx/>
              <a:buChar char="•"/>
              <a:tabLst>
                <a:tab pos="1406525" algn="l"/>
              </a:tabLst>
            </a:pPr>
            <a:r>
              <a:rPr lang="fr-CH" smtClean="0">
                <a:solidFill>
                  <a:srgbClr val="3333CC"/>
                </a:solidFill>
                <a:cs typeface="Arial" charset="0"/>
                <a:sym typeface="Wingdings" pitchFamily="2" charset="2"/>
              </a:rPr>
              <a:t>consecutive breakdowns as long as </a:t>
            </a:r>
            <a:r>
              <a:rPr lang="fr-CH" smtClean="0">
                <a:solidFill>
                  <a:srgbClr val="3333CC"/>
                </a:solidFill>
                <a:latin typeface="Symbol" pitchFamily="18" charset="2"/>
                <a:cs typeface="Arial" charset="0"/>
                <a:sym typeface="Wingdings" pitchFamily="2" charset="2"/>
              </a:rPr>
              <a:t>b</a:t>
            </a:r>
            <a:r>
              <a:rPr lang="fr-CH" smtClean="0">
                <a:solidFill>
                  <a:srgbClr val="3333CC"/>
                </a:solidFill>
                <a:cs typeface="Arial" charset="0"/>
                <a:sym typeface="Wingdings" pitchFamily="2" charset="2"/>
              </a:rPr>
              <a:t> &gt; </a:t>
            </a:r>
            <a:r>
              <a:rPr lang="fr-CH" smtClean="0">
                <a:solidFill>
                  <a:srgbClr val="3333CC"/>
                </a:solidFill>
                <a:latin typeface="Symbol" pitchFamily="18" charset="2"/>
                <a:cs typeface="Arial" charset="0"/>
                <a:sym typeface="Wingdings" pitchFamily="2" charset="2"/>
              </a:rPr>
              <a:t>b</a:t>
            </a:r>
            <a:r>
              <a:rPr lang="fr-CH" baseline="-25000" smtClean="0">
                <a:solidFill>
                  <a:srgbClr val="3333CC"/>
                </a:solidFill>
                <a:cs typeface="Arial" charset="0"/>
                <a:sym typeface="Wingdings" pitchFamily="2" charset="2"/>
              </a:rPr>
              <a:t>threshold</a:t>
            </a:r>
          </a:p>
        </p:txBody>
      </p:sp>
      <p:grpSp>
        <p:nvGrpSpPr>
          <p:cNvPr id="2" name="Group 7"/>
          <p:cNvGrpSpPr>
            <a:grpSpLocks/>
          </p:cNvGrpSpPr>
          <p:nvPr/>
        </p:nvGrpSpPr>
        <p:grpSpPr bwMode="auto">
          <a:xfrm>
            <a:off x="754063" y="5842000"/>
            <a:ext cx="7658099" cy="400050"/>
            <a:chOff x="673" y="3645"/>
            <a:chExt cx="4824" cy="252"/>
          </a:xfrm>
        </p:grpSpPr>
        <p:sp>
          <p:nvSpPr>
            <p:cNvPr id="449544" name="Text Box 8"/>
            <p:cNvSpPr txBox="1">
              <a:spLocks noChangeArrowheads="1"/>
            </p:cNvSpPr>
            <p:nvPr/>
          </p:nvSpPr>
          <p:spPr bwMode="auto">
            <a:xfrm>
              <a:off x="1012" y="3645"/>
              <a:ext cx="4485" cy="252"/>
            </a:xfrm>
            <a:prstGeom prst="rect">
              <a:avLst/>
            </a:prstGeom>
            <a:noFill/>
            <a:ln w="9525">
              <a:solidFill>
                <a:srgbClr val="FF0000"/>
              </a:solidFill>
              <a:miter lim="800000"/>
              <a:headEnd/>
              <a:tailEnd/>
            </a:ln>
            <a:effectLst/>
          </p:spPr>
          <p:txBody>
            <a:bodyPr wrap="none">
              <a:spAutoFit/>
            </a:bodyPr>
            <a:lstStyle/>
            <a:p>
              <a:pPr eaLnBrk="0" fontAlgn="base" hangingPunct="0">
                <a:spcBef>
                  <a:spcPct val="0"/>
                </a:spcBef>
                <a:spcAft>
                  <a:spcPct val="0"/>
                </a:spcAft>
              </a:pPr>
              <a:r>
                <a:rPr lang="fr-CH" sz="2000" smtClean="0">
                  <a:solidFill>
                    <a:srgbClr val="FF0000"/>
                  </a:solidFill>
                  <a:cs typeface="Arial" charset="0"/>
                </a:rPr>
                <a:t>length and occurence of breakdown clusters </a:t>
              </a:r>
              <a:r>
                <a:rPr lang="fr-CH" sz="2000" smtClean="0">
                  <a:solidFill>
                    <a:srgbClr val="FF0000"/>
                  </a:solidFill>
                  <a:cs typeface="Arial" charset="0"/>
                  <a:sym typeface="Wingdings" pitchFamily="2" charset="2"/>
                </a:rPr>
                <a:t>↔ evolution of </a:t>
              </a:r>
              <a:r>
                <a:rPr lang="fr-CH" sz="2000" smtClean="0">
                  <a:solidFill>
                    <a:srgbClr val="FF0000"/>
                  </a:solidFill>
                  <a:latin typeface="Symbol" pitchFamily="18" charset="2"/>
                  <a:cs typeface="Arial" charset="0"/>
                  <a:sym typeface="Wingdings" pitchFamily="2" charset="2"/>
                </a:rPr>
                <a:t>b</a:t>
              </a:r>
              <a:endParaRPr lang="en-US" sz="2000" smtClean="0">
                <a:solidFill>
                  <a:srgbClr val="FF0000"/>
                </a:solidFill>
                <a:cs typeface="Arial" charset="0"/>
              </a:endParaRPr>
            </a:p>
          </p:txBody>
        </p:sp>
        <p:sp>
          <p:nvSpPr>
            <p:cNvPr id="449545" name="AutoShape 9"/>
            <p:cNvSpPr>
              <a:spLocks noChangeArrowheads="1"/>
            </p:cNvSpPr>
            <p:nvPr/>
          </p:nvSpPr>
          <p:spPr bwMode="auto">
            <a:xfrm>
              <a:off x="673" y="3737"/>
              <a:ext cx="280" cy="70"/>
            </a:xfrm>
            <a:prstGeom prst="rightArrow">
              <a:avLst>
                <a:gd name="adj1" fmla="val 25713"/>
                <a:gd name="adj2" fmla="val 175722"/>
              </a:avLst>
            </a:prstGeom>
            <a:solidFill>
              <a:srgbClr val="FF0000"/>
            </a:solidFill>
            <a:ln w="9525">
              <a:solidFill>
                <a:srgbClr val="FF0000"/>
              </a:solidFill>
              <a:miter lim="800000"/>
              <a:headEnd/>
              <a:tailEnd/>
            </a:ln>
            <a:effectLst/>
          </p:spPr>
          <p:txBody>
            <a:bodyPr wrap="none" anchor="ctr"/>
            <a:lstStyle/>
            <a:p>
              <a:pPr eaLnBrk="0" fontAlgn="base" hangingPunct="0">
                <a:spcBef>
                  <a:spcPct val="0"/>
                </a:spcBef>
                <a:spcAft>
                  <a:spcPct val="0"/>
                </a:spcAft>
              </a:pPr>
              <a:endParaRPr lang="en-US" sz="2000" smtClean="0">
                <a:solidFill>
                  <a:srgbClr val="000000"/>
                </a:solidFill>
                <a:cs typeface="Arial" charset="0"/>
              </a:endParaRPr>
            </a:p>
          </p:txBody>
        </p:sp>
      </p:grpSp>
      <p:sp>
        <p:nvSpPr>
          <p:cNvPr id="449546" name="Line 10"/>
          <p:cNvSpPr>
            <a:spLocks noChangeShapeType="1"/>
          </p:cNvSpPr>
          <p:nvPr/>
        </p:nvSpPr>
        <p:spPr bwMode="auto">
          <a:xfrm flipH="1">
            <a:off x="1704975" y="3078163"/>
            <a:ext cx="6013450" cy="0"/>
          </a:xfrm>
          <a:prstGeom prst="line">
            <a:avLst/>
          </a:prstGeom>
          <a:noFill/>
          <a:ln w="19050">
            <a:solidFill>
              <a:schemeClr val="tx1"/>
            </a:solidFill>
            <a:prstDash val="dash"/>
            <a:round/>
            <a:headEnd/>
            <a:tailEnd/>
          </a:ln>
          <a:effectLst/>
        </p:spPr>
        <p:txBody>
          <a:bodyPr/>
          <a:lstStyle/>
          <a:p>
            <a:pPr eaLnBrk="0" fontAlgn="base" hangingPunct="0">
              <a:spcBef>
                <a:spcPct val="0"/>
              </a:spcBef>
              <a:spcAft>
                <a:spcPct val="0"/>
              </a:spcAft>
            </a:pPr>
            <a:endParaRPr lang="en-US" sz="2000" smtClean="0">
              <a:solidFill>
                <a:srgbClr val="000000"/>
              </a:solidFill>
              <a:cs typeface="Arial" charset="0"/>
            </a:endParaRPr>
          </a:p>
        </p:txBody>
      </p:sp>
      <p:grpSp>
        <p:nvGrpSpPr>
          <p:cNvPr id="3" name="Group 16"/>
          <p:cNvGrpSpPr>
            <a:grpSpLocks/>
          </p:cNvGrpSpPr>
          <p:nvPr/>
        </p:nvGrpSpPr>
        <p:grpSpPr bwMode="auto">
          <a:xfrm>
            <a:off x="5729269" y="2066925"/>
            <a:ext cx="1720843" cy="973138"/>
            <a:chOff x="3609" y="1246"/>
            <a:chExt cx="1084" cy="613"/>
          </a:xfrm>
        </p:grpSpPr>
        <p:sp>
          <p:nvSpPr>
            <p:cNvPr id="449547" name="Text Box 11"/>
            <p:cNvSpPr txBox="1">
              <a:spLocks noChangeArrowheads="1"/>
            </p:cNvSpPr>
            <p:nvPr/>
          </p:nvSpPr>
          <p:spPr bwMode="auto">
            <a:xfrm>
              <a:off x="3609" y="1246"/>
              <a:ext cx="1084" cy="213"/>
            </a:xfrm>
            <a:prstGeom prst="rect">
              <a:avLst/>
            </a:prstGeom>
            <a:solidFill>
              <a:schemeClr val="bg1"/>
            </a:solidFill>
            <a:ln w="9525">
              <a:solidFill>
                <a:schemeClr val="tx1"/>
              </a:solidFill>
              <a:miter lim="800000"/>
              <a:headEnd/>
              <a:tailEnd/>
            </a:ln>
            <a:effectLst/>
          </p:spPr>
          <p:txBody>
            <a:bodyPr wrap="none">
              <a:spAutoFit/>
            </a:bodyPr>
            <a:lstStyle/>
            <a:p>
              <a:pPr eaLnBrk="0" fontAlgn="base" hangingPunct="0">
                <a:spcBef>
                  <a:spcPct val="0"/>
                </a:spcBef>
                <a:spcAft>
                  <a:spcPct val="0"/>
                </a:spcAft>
              </a:pPr>
              <a:r>
                <a:rPr lang="fr-CH" sz="1600" smtClean="0">
                  <a:solidFill>
                    <a:srgbClr val="000000"/>
                  </a:solidFill>
                  <a:latin typeface="Symbol" pitchFamily="18" charset="2"/>
                  <a:cs typeface="Arial" charset="0"/>
                </a:rPr>
                <a:t>b</a:t>
              </a:r>
              <a:r>
                <a:rPr lang="fr-CH" sz="1600" smtClean="0">
                  <a:solidFill>
                    <a:srgbClr val="000000"/>
                  </a:solidFill>
                  <a:cs typeface="Arial" charset="0"/>
                </a:rPr>
                <a:t>·E = 10.8 GV/m</a:t>
              </a:r>
              <a:endParaRPr lang="en-US" sz="1600" smtClean="0">
                <a:solidFill>
                  <a:srgbClr val="000000"/>
                </a:solidFill>
                <a:cs typeface="Arial" charset="0"/>
              </a:endParaRPr>
            </a:p>
          </p:txBody>
        </p:sp>
        <p:sp>
          <p:nvSpPr>
            <p:cNvPr id="449548" name="Line 12"/>
            <p:cNvSpPr>
              <a:spLocks noChangeShapeType="1"/>
            </p:cNvSpPr>
            <p:nvPr/>
          </p:nvSpPr>
          <p:spPr bwMode="auto">
            <a:xfrm>
              <a:off x="4582" y="1461"/>
              <a:ext cx="104" cy="398"/>
            </a:xfrm>
            <a:prstGeom prst="line">
              <a:avLst/>
            </a:prstGeom>
            <a:noFill/>
            <a:ln w="9525">
              <a:solidFill>
                <a:schemeClr val="tx1"/>
              </a:solidFill>
              <a:round/>
              <a:headEnd/>
              <a:tailEnd type="triangle" w="med" len="med"/>
            </a:ln>
            <a:effectLst/>
          </p:spPr>
          <p:txBody>
            <a:bodyPr/>
            <a:lstStyle/>
            <a:p>
              <a:pPr eaLnBrk="0" fontAlgn="base" hangingPunct="0">
                <a:spcBef>
                  <a:spcPct val="0"/>
                </a:spcBef>
                <a:spcAft>
                  <a:spcPct val="0"/>
                </a:spcAft>
              </a:pPr>
              <a:endParaRPr lang="en-US" sz="2000" smtClean="0">
                <a:solidFill>
                  <a:srgbClr val="000000"/>
                </a:solidFill>
                <a:cs typeface="Arial" charset="0"/>
              </a:endParaRPr>
            </a:p>
          </p:txBody>
        </p:sp>
      </p:grpSp>
      <p:sp>
        <p:nvSpPr>
          <p:cNvPr id="15" name="TextBox 14"/>
          <p:cNvSpPr txBox="1"/>
          <p:nvPr/>
        </p:nvSpPr>
        <p:spPr>
          <a:xfrm>
            <a:off x="5796136" y="6381328"/>
            <a:ext cx="2390398" cy="369332"/>
          </a:xfrm>
          <a:prstGeom prst="rect">
            <a:avLst/>
          </a:prstGeom>
          <a:noFill/>
        </p:spPr>
        <p:txBody>
          <a:bodyPr wrap="none" rtlCol="0">
            <a:spAutoFit/>
          </a:bodyPr>
          <a:lstStyle/>
          <a:p>
            <a:r>
              <a:rPr lang="en-US" dirty="0" smtClean="0">
                <a:solidFill>
                  <a:srgbClr val="000000"/>
                </a:solidFill>
              </a:rPr>
              <a:t>Antoine </a:t>
            </a:r>
            <a:r>
              <a:rPr lang="en-US" dirty="0" err="1" smtClean="0">
                <a:solidFill>
                  <a:srgbClr val="000000"/>
                </a:solidFill>
              </a:rPr>
              <a:t>Descoeudres</a:t>
            </a:r>
            <a:endParaRPr lang="en-US" dirty="0">
              <a:solidFill>
                <a:srgbClr val="000000"/>
              </a:solidFill>
            </a:endParaRPr>
          </a:p>
        </p:txBody>
      </p:sp>
    </p:spTree>
    <p:extLst>
      <p:ext uri="{BB962C8B-B14F-4D97-AF65-F5344CB8AC3E}">
        <p14:creationId xmlns:p14="http://schemas.microsoft.com/office/powerpoint/2010/main" val="388484663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Simulated</a:t>
            </a:r>
            <a:r>
              <a:rPr lang="et-EE" dirty="0" smtClean="0"/>
              <a:t> </a:t>
            </a:r>
            <a:r>
              <a:rPr lang="en-US" dirty="0" smtClean="0"/>
              <a:t>system</a:t>
            </a:r>
            <a:endParaRPr lang="en-US" dirty="0"/>
          </a:p>
        </p:txBody>
      </p:sp>
      <p:sp>
        <p:nvSpPr>
          <p:cNvPr id="3" name="Content Placeholder 2"/>
          <p:cNvSpPr>
            <a:spLocks noGrp="1"/>
          </p:cNvSpPr>
          <p:nvPr>
            <p:ph idx="1"/>
          </p:nvPr>
        </p:nvSpPr>
        <p:spPr>
          <a:xfrm>
            <a:off x="395536" y="1412776"/>
            <a:ext cx="4032448" cy="4824536"/>
          </a:xfrm>
        </p:spPr>
        <p:txBody>
          <a:bodyPr>
            <a:normAutofit fontScale="92500" lnSpcReduction="20000"/>
          </a:bodyPr>
          <a:lstStyle/>
          <a:p>
            <a:r>
              <a:rPr lang="en-US" sz="2400" dirty="0" smtClean="0"/>
              <a:t>Fully coupled electric field – mechanical interaction</a:t>
            </a:r>
          </a:p>
          <a:p>
            <a:pPr lvl="1"/>
            <a:r>
              <a:rPr lang="en-US" sz="2000" dirty="0" smtClean="0"/>
              <a:t>Electric field deforms sample</a:t>
            </a:r>
          </a:p>
          <a:p>
            <a:pPr lvl="1"/>
            <a:r>
              <a:rPr lang="en-US" sz="2000" dirty="0" smtClean="0"/>
              <a:t>Deformed sample causes local field enhancement</a:t>
            </a:r>
          </a:p>
          <a:p>
            <a:r>
              <a:rPr lang="en-US" sz="2400" dirty="0" smtClean="0">
                <a:solidFill>
                  <a:srgbClr val="FF0000"/>
                </a:solidFill>
              </a:rPr>
              <a:t>Dc El. field ramped from 0 … 10 000 MV/m</a:t>
            </a:r>
          </a:p>
          <a:p>
            <a:r>
              <a:rPr lang="en-US" sz="2400" dirty="0" err="1" smtClean="0"/>
              <a:t>Comsol</a:t>
            </a:r>
            <a:r>
              <a:rPr lang="en-US" sz="2400" dirty="0" smtClean="0"/>
              <a:t> </a:t>
            </a:r>
            <a:r>
              <a:rPr lang="en-US" sz="2400" dirty="0" err="1" smtClean="0"/>
              <a:t>Multiphysics</a:t>
            </a:r>
            <a:r>
              <a:rPr lang="en-US" sz="2400" dirty="0" smtClean="0"/>
              <a:t> 4.3</a:t>
            </a:r>
          </a:p>
          <a:p>
            <a:pPr lvl="1"/>
            <a:r>
              <a:rPr lang="en-US" sz="2000" dirty="0" smtClean="0"/>
              <a:t>Nonlinear Structural Materials Module</a:t>
            </a:r>
          </a:p>
          <a:p>
            <a:pPr lvl="1"/>
            <a:r>
              <a:rPr lang="en-US" sz="2000" dirty="0" smtClean="0"/>
              <a:t>AC/DC module</a:t>
            </a:r>
          </a:p>
          <a:p>
            <a:r>
              <a:rPr lang="en-US" sz="2400" dirty="0" smtClean="0"/>
              <a:t>3D-simulations, 2D-snapshots</a:t>
            </a:r>
          </a:p>
          <a:p>
            <a:r>
              <a:rPr lang="en-US" sz="2400" dirty="0" smtClean="0"/>
              <a:t>Simulated materials:</a:t>
            </a:r>
          </a:p>
          <a:p>
            <a:pPr lvl="1"/>
            <a:r>
              <a:rPr lang="en-US" sz="2000" dirty="0" smtClean="0"/>
              <a:t>Soft copper</a:t>
            </a:r>
          </a:p>
          <a:p>
            <a:pPr lvl="1"/>
            <a:r>
              <a:rPr lang="en-US" sz="2000" dirty="0" smtClean="0"/>
              <a:t>Single crystal copper</a:t>
            </a:r>
          </a:p>
          <a:p>
            <a:pPr lvl="1"/>
            <a:r>
              <a:rPr lang="en-US" sz="2000" dirty="0" smtClean="0"/>
              <a:t>Stainless steel </a:t>
            </a:r>
            <a:endParaRPr lang="en-US" sz="2000" dirty="0"/>
          </a:p>
        </p:txBody>
      </p:sp>
      <p:pic>
        <p:nvPicPr>
          <p:cNvPr id="1026" name="Picture 2" descr="H:\data_2_i\localhost_2\comsol4_models\helsinki\images\in_article\simulation_layout.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98358" y="1052736"/>
            <a:ext cx="4494213" cy="550386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vah\Downloads\TY_logo_ring_jooneta_sinin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537" y="315481"/>
            <a:ext cx="1000125" cy="102711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Users\vah\Downloads\HY__LC01_LogoFP_3L_V4__CMYK_without_tex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10722" y="213440"/>
            <a:ext cx="1310006" cy="12311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931805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274638"/>
            <a:ext cx="5976664" cy="1143000"/>
          </a:xfrm>
        </p:spPr>
        <p:txBody>
          <a:bodyPr>
            <a:normAutofit fontScale="90000"/>
          </a:bodyPr>
          <a:lstStyle/>
          <a:p>
            <a:r>
              <a:rPr lang="en-US" dirty="0" smtClean="0"/>
              <a:t>Deformation at realistic el</a:t>
            </a:r>
            <a:r>
              <a:rPr lang="et-EE" dirty="0" err="1" smtClean="0"/>
              <a:t>ectric</a:t>
            </a:r>
            <a:r>
              <a:rPr lang="en-US" dirty="0" smtClean="0"/>
              <a:t> field</a:t>
            </a:r>
            <a:r>
              <a:rPr lang="et-EE" dirty="0" smtClean="0"/>
              <a:t> </a:t>
            </a:r>
            <a:r>
              <a:rPr lang="en-US" dirty="0" smtClean="0"/>
              <a:t>strength</a:t>
            </a:r>
            <a:endParaRPr lang="en-US" dirty="0"/>
          </a:p>
        </p:txBody>
      </p:sp>
      <p:sp>
        <p:nvSpPr>
          <p:cNvPr id="3" name="Content Placeholder 2"/>
          <p:cNvSpPr>
            <a:spLocks noGrp="1"/>
          </p:cNvSpPr>
          <p:nvPr>
            <p:ph idx="1"/>
          </p:nvPr>
        </p:nvSpPr>
        <p:spPr>
          <a:xfrm>
            <a:off x="323528" y="1573723"/>
            <a:ext cx="4690864" cy="1972816"/>
          </a:xfrm>
        </p:spPr>
        <p:txBody>
          <a:bodyPr>
            <a:normAutofit fontScale="92500"/>
          </a:bodyPr>
          <a:lstStyle/>
          <a:p>
            <a:r>
              <a:rPr lang="en-US" sz="2000" dirty="0" smtClean="0"/>
              <a:t>Void formation starts at fields &gt; 400 MV/m</a:t>
            </a:r>
          </a:p>
          <a:p>
            <a:r>
              <a:rPr lang="en-US" sz="2000" dirty="0" smtClean="0"/>
              <a:t>Material is plastic only in the vicinity of the defect</a:t>
            </a:r>
          </a:p>
          <a:p>
            <a:r>
              <a:rPr lang="en-US" sz="2000" dirty="0" smtClean="0"/>
              <a:t>Thin slit may be formed by com</a:t>
            </a:r>
            <a:r>
              <a:rPr lang="et-EE" sz="2000" dirty="0" smtClean="0"/>
              <a:t>b</a:t>
            </a:r>
            <a:r>
              <a:rPr lang="en-US" sz="2000" dirty="0" err="1" smtClean="0"/>
              <a:t>ination</a:t>
            </a:r>
            <a:r>
              <a:rPr lang="en-US" sz="2000" dirty="0" smtClean="0"/>
              <a:t> of voids or by a layer of fragile impurities</a:t>
            </a:r>
          </a:p>
          <a:p>
            <a:endParaRPr lang="en-US" sz="2000" dirty="0"/>
          </a:p>
        </p:txBody>
      </p:sp>
      <p:pic>
        <p:nvPicPr>
          <p:cNvPr id="3074" name="Picture 2" descr="H:\data_2_i\localhost_2\comsol4_models\helsinki\cyl_voi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3573016"/>
            <a:ext cx="4392488" cy="2928325"/>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H:\data_2_i\localhost_2\comsol4_models\helsinki\cyl_void_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32040" y="1484784"/>
            <a:ext cx="4211960" cy="280797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076056" y="4581128"/>
            <a:ext cx="3816424" cy="1631216"/>
          </a:xfrm>
          <a:prstGeom prst="rect">
            <a:avLst/>
          </a:prstGeom>
          <a:noFill/>
        </p:spPr>
        <p:txBody>
          <a:bodyPr wrap="square" rtlCol="0">
            <a:spAutoFit/>
          </a:bodyPr>
          <a:lstStyle/>
          <a:p>
            <a:pPr marL="285750" indent="-285750">
              <a:buFont typeface="Arial" pitchFamily="34" charset="0"/>
              <a:buChar char="•"/>
            </a:pPr>
            <a:r>
              <a:rPr lang="en-US" sz="2000" dirty="0" smtClean="0">
                <a:solidFill>
                  <a:prstClr val="black"/>
                </a:solidFill>
              </a:rPr>
              <a:t>Field enhancement factor ~2.4</a:t>
            </a:r>
          </a:p>
          <a:p>
            <a:pPr marL="285750" indent="-285750">
              <a:buFont typeface="Arial" pitchFamily="34" charset="0"/>
              <a:buChar char="•"/>
            </a:pPr>
            <a:r>
              <a:rPr lang="en-US" sz="2000" dirty="0" smtClean="0">
                <a:solidFill>
                  <a:prstClr val="black"/>
                </a:solidFill>
              </a:rPr>
              <a:t>Thin material layer over the void acts like a lever, decreasing the pressure needed for protrusion formation</a:t>
            </a:r>
            <a:endParaRPr lang="en-US" sz="2000" dirty="0">
              <a:solidFill>
                <a:prstClr val="black"/>
              </a:solidFill>
            </a:endParaRPr>
          </a:p>
        </p:txBody>
      </p:sp>
      <p:pic>
        <p:nvPicPr>
          <p:cNvPr id="7" name="Picture 2" descr="C:\Users\vah\Downloads\TY_logo_ring_jooneta_sinin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1537" y="315481"/>
            <a:ext cx="1000125" cy="10271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vah\Downloads\HY__LC01_LogoFP_3L_V4__CMYK_without_text.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10722" y="213440"/>
            <a:ext cx="1310006" cy="12311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120274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8638"/>
            <a:ext cx="8760619" cy="65998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4347176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1" y="116632"/>
            <a:ext cx="8822531" cy="66060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029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noChangeArrowheads="1"/>
          </p:cNvPicPr>
          <p:nvPr/>
        </p:nvPicPr>
        <p:blipFill>
          <a:blip r:embed="rId3" cstate="print"/>
          <a:srcRect/>
          <a:stretch>
            <a:fillRect/>
          </a:stretch>
        </p:blipFill>
        <p:spPr bwMode="auto">
          <a:xfrm>
            <a:off x="4495800" y="838200"/>
            <a:ext cx="4972050" cy="4295775"/>
          </a:xfrm>
          <a:prstGeom prst="rect">
            <a:avLst/>
          </a:prstGeom>
          <a:noFill/>
          <a:ln w="9525">
            <a:noFill/>
            <a:miter lim="800000"/>
            <a:headEnd/>
            <a:tailEnd/>
          </a:ln>
          <a:effectLst/>
        </p:spPr>
      </p:pic>
      <p:pic>
        <p:nvPicPr>
          <p:cNvPr id="14" name="Picture 2"/>
          <p:cNvPicPr>
            <a:picLocks noChangeAspect="1" noChangeArrowheads="1"/>
          </p:cNvPicPr>
          <p:nvPr/>
        </p:nvPicPr>
        <p:blipFill>
          <a:blip r:embed="rId4" cstate="print"/>
          <a:srcRect/>
          <a:stretch>
            <a:fillRect/>
          </a:stretch>
        </p:blipFill>
        <p:spPr bwMode="auto">
          <a:xfrm>
            <a:off x="0" y="885825"/>
            <a:ext cx="4714875" cy="4219575"/>
          </a:xfrm>
          <a:prstGeom prst="rect">
            <a:avLst/>
          </a:prstGeom>
          <a:noFill/>
          <a:ln w="9525">
            <a:noFill/>
            <a:miter lim="800000"/>
            <a:headEnd/>
            <a:tailEnd/>
          </a:ln>
          <a:effectLst/>
        </p:spPr>
      </p:pic>
      <p:sp>
        <p:nvSpPr>
          <p:cNvPr id="10" name="TextBox 9"/>
          <p:cNvSpPr txBox="1"/>
          <p:nvPr/>
        </p:nvSpPr>
        <p:spPr>
          <a:xfrm>
            <a:off x="838200" y="5867400"/>
            <a:ext cx="7391400" cy="646331"/>
          </a:xfrm>
          <a:prstGeom prst="rect">
            <a:avLst/>
          </a:prstGeom>
          <a:solidFill>
            <a:srgbClr val="FFFF00"/>
          </a:solidFill>
        </p:spPr>
        <p:txBody>
          <a:bodyPr wrap="square" rtlCol="0">
            <a:spAutoFit/>
          </a:bodyPr>
          <a:lstStyle/>
          <a:p>
            <a:r>
              <a:rPr lang="en-US" dirty="0" smtClean="0">
                <a:solidFill>
                  <a:prstClr val="black"/>
                </a:solidFill>
              </a:rPr>
              <a:t>In TD24, all quantities are lower than in TD18 at the same average gradient. In particular pulsed surface heating temperature rise reduced by factor 2.</a:t>
            </a:r>
          </a:p>
        </p:txBody>
      </p:sp>
      <p:sp>
        <p:nvSpPr>
          <p:cNvPr id="2" name="Title 1"/>
          <p:cNvSpPr>
            <a:spLocks noGrp="1"/>
          </p:cNvSpPr>
          <p:nvPr>
            <p:ph type="title"/>
          </p:nvPr>
        </p:nvSpPr>
        <p:spPr>
          <a:xfrm>
            <a:off x="0" y="0"/>
            <a:ext cx="9144000" cy="914400"/>
          </a:xfrm>
        </p:spPr>
        <p:txBody>
          <a:bodyPr>
            <a:normAutofit fontScale="90000"/>
          </a:bodyPr>
          <a:lstStyle/>
          <a:p>
            <a:r>
              <a:rPr lang="en-US" sz="2800" dirty="0" smtClean="0"/>
              <a:t>2nd generation of CLIC X-band test structure prototypes T24/TD24</a:t>
            </a:r>
            <a:br>
              <a:rPr lang="en-US" sz="2800" dirty="0" smtClean="0"/>
            </a:br>
            <a:r>
              <a:rPr lang="en-US" sz="2800" dirty="0" smtClean="0"/>
              <a:t>Parameters at </a:t>
            </a:r>
            <a:r>
              <a:rPr lang="en-US" sz="2800" dirty="0" err="1" smtClean="0"/>
              <a:t>tp</a:t>
            </a:r>
            <a:r>
              <a:rPr lang="en-US" sz="2800" dirty="0" smtClean="0"/>
              <a:t>=100 ns, &lt;Ea&gt;=100 MV/m</a:t>
            </a:r>
            <a:endParaRPr lang="en-US" sz="2800" dirty="0"/>
          </a:p>
        </p:txBody>
      </p:sp>
      <p:sp>
        <p:nvSpPr>
          <p:cNvPr id="8" name="TextBox 7"/>
          <p:cNvSpPr txBox="1"/>
          <p:nvPr/>
        </p:nvSpPr>
        <p:spPr>
          <a:xfrm>
            <a:off x="1676400" y="914400"/>
            <a:ext cx="1747658" cy="369332"/>
          </a:xfrm>
          <a:prstGeom prst="rect">
            <a:avLst/>
          </a:prstGeom>
          <a:noFill/>
        </p:spPr>
        <p:txBody>
          <a:bodyPr wrap="none" rtlCol="0">
            <a:spAutoFit/>
          </a:bodyPr>
          <a:lstStyle/>
          <a:p>
            <a:r>
              <a:rPr lang="en-US" dirty="0" smtClean="0">
                <a:solidFill>
                  <a:prstClr val="black"/>
                </a:solidFill>
              </a:rPr>
              <a:t>T24_vg1.8_disk: </a:t>
            </a:r>
            <a:endParaRPr lang="en-US" dirty="0">
              <a:solidFill>
                <a:prstClr val="black"/>
              </a:solidFill>
            </a:endParaRPr>
          </a:p>
        </p:txBody>
      </p:sp>
      <p:sp>
        <p:nvSpPr>
          <p:cNvPr id="9" name="TextBox 8"/>
          <p:cNvSpPr txBox="1"/>
          <p:nvPr/>
        </p:nvSpPr>
        <p:spPr>
          <a:xfrm>
            <a:off x="6248400" y="849868"/>
            <a:ext cx="1837426" cy="369332"/>
          </a:xfrm>
          <a:prstGeom prst="rect">
            <a:avLst/>
          </a:prstGeom>
          <a:noFill/>
        </p:spPr>
        <p:txBody>
          <a:bodyPr wrap="none" rtlCol="0">
            <a:spAutoFit/>
          </a:bodyPr>
          <a:lstStyle/>
          <a:p>
            <a:r>
              <a:rPr lang="en-US" dirty="0" smtClean="0">
                <a:solidFill>
                  <a:prstClr val="black"/>
                </a:solidFill>
              </a:rPr>
              <a:t>TD24_vg1.8_disk:</a:t>
            </a:r>
            <a:endParaRPr lang="en-US" dirty="0">
              <a:solidFill>
                <a:prstClr val="black"/>
              </a:solidFill>
            </a:endParaRPr>
          </a:p>
        </p:txBody>
      </p:sp>
      <p:sp>
        <p:nvSpPr>
          <p:cNvPr id="13" name="TextBox 12"/>
          <p:cNvSpPr txBox="1"/>
          <p:nvPr/>
        </p:nvSpPr>
        <p:spPr>
          <a:xfrm>
            <a:off x="838200" y="5105400"/>
            <a:ext cx="7391400" cy="646331"/>
          </a:xfrm>
          <a:prstGeom prst="rect">
            <a:avLst/>
          </a:prstGeom>
          <a:solidFill>
            <a:srgbClr val="00B0F0"/>
          </a:solidFill>
        </p:spPr>
        <p:txBody>
          <a:bodyPr wrap="square" rtlCol="0">
            <a:spAutoFit/>
          </a:bodyPr>
          <a:lstStyle/>
          <a:p>
            <a:r>
              <a:rPr lang="en-US" dirty="0" smtClean="0">
                <a:solidFill>
                  <a:prstClr val="black"/>
                </a:solidFill>
              </a:rPr>
              <a:t>Weaker tapering (quasi const gradient) together with smaller aperture (11% instead of 12.8%) reduce surface fields significantly compared to T18/TD18.</a:t>
            </a:r>
            <a:endParaRPr lang="en-US" dirty="0">
              <a:solidFill>
                <a:prstClr val="black"/>
              </a:solidFill>
            </a:endParaRPr>
          </a:p>
        </p:txBody>
      </p:sp>
      <p:sp>
        <p:nvSpPr>
          <p:cNvPr id="12" name="Slide Number Placeholder 7"/>
          <p:cNvSpPr>
            <a:spLocks noGrp="1"/>
          </p:cNvSpPr>
          <p:nvPr>
            <p:ph type="sldNum" sz="quarter" idx="12"/>
          </p:nvPr>
        </p:nvSpPr>
        <p:spPr>
          <a:xfrm>
            <a:off x="7010400" y="6492875"/>
            <a:ext cx="2133600" cy="365125"/>
          </a:xfrm>
        </p:spPr>
        <p:txBody>
          <a:bodyPr/>
          <a:lstStyle/>
          <a:p>
            <a:fld id="{3BB98BFF-1BC5-44F1-A4B2-A77A963503A5}" type="slidenum">
              <a:rPr lang="en-US" smtClean="0">
                <a:solidFill>
                  <a:prstClr val="black">
                    <a:tint val="75000"/>
                  </a:prstClr>
                </a:solidFill>
              </a:rPr>
              <a:pPr/>
              <a:t>7</a:t>
            </a:fld>
            <a:endParaRPr lang="en-US" dirty="0">
              <a:solidFill>
                <a:prstClr val="black">
                  <a:tint val="75000"/>
                </a:prstClr>
              </a:solidFill>
            </a:endParaRPr>
          </a:p>
        </p:txBody>
      </p:sp>
      <p:sp>
        <p:nvSpPr>
          <p:cNvPr id="15" name="TextBox 14"/>
          <p:cNvSpPr txBox="1"/>
          <p:nvPr/>
        </p:nvSpPr>
        <p:spPr>
          <a:xfrm>
            <a:off x="304800" y="457200"/>
            <a:ext cx="806631" cy="461665"/>
          </a:xfrm>
          <a:prstGeom prst="rect">
            <a:avLst/>
          </a:prstGeom>
          <a:noFill/>
        </p:spPr>
        <p:txBody>
          <a:bodyPr wrap="none" rtlCol="0">
            <a:spAutoFit/>
          </a:bodyPr>
          <a:lstStyle/>
          <a:p>
            <a:r>
              <a:rPr lang="en-US" sz="2400" b="1" dirty="0" smtClean="0">
                <a:solidFill>
                  <a:srgbClr val="FF0000"/>
                </a:solidFill>
              </a:rPr>
              <a:t>2007</a:t>
            </a:r>
            <a:endParaRPr lang="en-US" sz="2400" b="1" dirty="0">
              <a:solidFill>
                <a:srgbClr val="FF0000"/>
              </a:solidFill>
            </a:endParaRPr>
          </a:p>
        </p:txBody>
      </p:sp>
    </p:spTree>
    <p:extLst>
      <p:ext uri="{BB962C8B-B14F-4D97-AF65-F5344CB8AC3E}">
        <p14:creationId xmlns:p14="http://schemas.microsoft.com/office/powerpoint/2010/main" val="410429519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2032"/>
            <a:ext cx="8229600" cy="836712"/>
          </a:xfrm>
        </p:spPr>
        <p:txBody>
          <a:bodyPr/>
          <a:lstStyle/>
          <a:p>
            <a:r>
              <a:rPr lang="en-US" dirty="0" smtClean="0"/>
              <a:t>DC Spark System Turn on Time</a:t>
            </a:r>
            <a:endParaRPr lang="en-GB" dirty="0"/>
          </a:p>
        </p:txBody>
      </p:sp>
      <p:sp>
        <p:nvSpPr>
          <p:cNvPr id="4" name="Slide Number Placeholder 3"/>
          <p:cNvSpPr>
            <a:spLocks noGrp="1"/>
          </p:cNvSpPr>
          <p:nvPr>
            <p:ph type="sldNum" sz="quarter" idx="12"/>
          </p:nvPr>
        </p:nvSpPr>
        <p:spPr/>
        <p:txBody>
          <a:bodyPr/>
          <a:lstStyle/>
          <a:p>
            <a:fld id="{5528674F-3DD6-4A39-89C7-6094E38B3467}" type="slidenum">
              <a:rPr lang="en-GB" smtClean="0">
                <a:solidFill>
                  <a:prstClr val="black">
                    <a:tint val="75000"/>
                  </a:prstClr>
                </a:solidFill>
              </a:rPr>
              <a:pPr/>
              <a:t>70</a:t>
            </a:fld>
            <a:endParaRPr lang="en-GB" dirty="0">
              <a:solidFill>
                <a:prstClr val="black">
                  <a:tint val="75000"/>
                </a:prstClr>
              </a:solidFill>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92696"/>
            <a:ext cx="5868144" cy="3167759"/>
          </a:xfrm>
          <a:prstGeom prst="rect">
            <a:avLst/>
          </a:prstGeom>
        </p:spPr>
      </p:pic>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r="8599"/>
          <a:stretch/>
        </p:blipFill>
        <p:spPr>
          <a:xfrm>
            <a:off x="-15233" y="3645024"/>
            <a:ext cx="5377455" cy="3249487"/>
          </a:xfrm>
          <a:prstGeom prst="rect">
            <a:avLst/>
          </a:prstGeom>
        </p:spPr>
      </p:pic>
      <p:sp>
        <p:nvSpPr>
          <p:cNvPr id="14" name="TextBox 13"/>
          <p:cNvSpPr txBox="1"/>
          <p:nvPr/>
        </p:nvSpPr>
        <p:spPr>
          <a:xfrm>
            <a:off x="5362222" y="780098"/>
            <a:ext cx="3674273" cy="5940088"/>
          </a:xfrm>
          <a:prstGeom prst="rect">
            <a:avLst/>
          </a:prstGeom>
          <a:noFill/>
        </p:spPr>
        <p:txBody>
          <a:bodyPr wrap="square" rtlCol="0">
            <a:spAutoFit/>
          </a:bodyPr>
          <a:lstStyle/>
          <a:p>
            <a:r>
              <a:rPr lang="en-US" sz="2000" i="1" dirty="0" smtClean="0">
                <a:solidFill>
                  <a:srgbClr val="7030A0"/>
                </a:solidFill>
              </a:rPr>
              <a:t>Sample size = 50</a:t>
            </a:r>
          </a:p>
          <a:p>
            <a:endParaRPr lang="en-US" sz="2000" dirty="0">
              <a:solidFill>
                <a:prstClr val="black"/>
              </a:solidFill>
            </a:endParaRPr>
          </a:p>
          <a:p>
            <a:r>
              <a:rPr lang="en-US" sz="2000" i="1" dirty="0" smtClean="0">
                <a:solidFill>
                  <a:srgbClr val="7030A0"/>
                </a:solidFill>
              </a:rPr>
              <a:t>The spread in voltage fall times (and current rise times) is extremely small compared to the RF case.</a:t>
            </a:r>
          </a:p>
          <a:p>
            <a:endParaRPr lang="en-US" sz="2000" dirty="0" smtClean="0">
              <a:solidFill>
                <a:prstClr val="black"/>
              </a:solidFill>
            </a:endParaRPr>
          </a:p>
          <a:p>
            <a:endParaRPr lang="en-US" sz="2000" dirty="0">
              <a:solidFill>
                <a:prstClr val="black"/>
              </a:solidFill>
            </a:endParaRPr>
          </a:p>
          <a:p>
            <a:endParaRPr lang="en-US" sz="2000" dirty="0" smtClean="0">
              <a:solidFill>
                <a:prstClr val="black"/>
              </a:solidFill>
            </a:endParaRPr>
          </a:p>
          <a:p>
            <a:endParaRPr lang="en-US" sz="2000" dirty="0">
              <a:solidFill>
                <a:prstClr val="black"/>
              </a:solidFill>
            </a:endParaRPr>
          </a:p>
          <a:p>
            <a:endParaRPr lang="en-US" sz="2000" dirty="0" smtClean="0">
              <a:solidFill>
                <a:prstClr val="black"/>
              </a:solidFill>
            </a:endParaRPr>
          </a:p>
          <a:p>
            <a:endParaRPr lang="en-US" sz="2000" dirty="0">
              <a:solidFill>
                <a:prstClr val="black"/>
              </a:solidFill>
            </a:endParaRPr>
          </a:p>
          <a:p>
            <a:endParaRPr lang="en-US" sz="2000" dirty="0" smtClean="0">
              <a:solidFill>
                <a:prstClr val="black"/>
              </a:solidFill>
            </a:endParaRPr>
          </a:p>
          <a:p>
            <a:endParaRPr lang="en-US" sz="2000" dirty="0">
              <a:solidFill>
                <a:prstClr val="black"/>
              </a:solidFill>
            </a:endParaRPr>
          </a:p>
          <a:p>
            <a:endParaRPr lang="en-US" sz="2000" dirty="0">
              <a:solidFill>
                <a:prstClr val="black"/>
              </a:solidFill>
            </a:endParaRPr>
          </a:p>
          <a:p>
            <a:r>
              <a:rPr lang="en-US" sz="2000" i="1" dirty="0" smtClean="0">
                <a:solidFill>
                  <a:srgbClr val="7030A0"/>
                </a:solidFill>
              </a:rPr>
              <a:t>The measured current rise time always shorter than voltage fall time due to initial charging current overlap.</a:t>
            </a: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7615" y="2727255"/>
            <a:ext cx="3953345" cy="2141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934298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solidFill>
                  <a:prstClr val="black">
                    <a:tint val="75000"/>
                  </a:prstClr>
                </a:solidFill>
              </a:rPr>
              <a:pPr/>
              <a:t>71</a:t>
            </a:fld>
            <a:endParaRPr lang="en-GB" dirty="0">
              <a:solidFill>
                <a:prstClr val="black">
                  <a:tint val="75000"/>
                </a:prstClr>
              </a:solidFill>
            </a:endParaRPr>
          </a:p>
        </p:txBody>
      </p:sp>
      <p:sp>
        <p:nvSpPr>
          <p:cNvPr id="5" name="Title 1"/>
          <p:cNvSpPr>
            <a:spLocks noGrp="1"/>
          </p:cNvSpPr>
          <p:nvPr>
            <p:ph type="title"/>
          </p:nvPr>
        </p:nvSpPr>
        <p:spPr>
          <a:xfrm>
            <a:off x="467544" y="-12032"/>
            <a:ext cx="8229600" cy="836712"/>
          </a:xfrm>
        </p:spPr>
        <p:txBody>
          <a:bodyPr/>
          <a:lstStyle/>
          <a:p>
            <a:r>
              <a:rPr lang="en-US" dirty="0" smtClean="0"/>
              <a:t>Summary of turn on times</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4123996895"/>
              </p:ext>
            </p:extLst>
          </p:nvPr>
        </p:nvGraphicFramePr>
        <p:xfrm>
          <a:off x="827584" y="980728"/>
          <a:ext cx="7200801" cy="4221480"/>
        </p:xfrm>
        <a:graphic>
          <a:graphicData uri="http://schemas.openxmlformats.org/drawingml/2006/table">
            <a:tbl>
              <a:tblPr firstRow="1" bandRow="1">
                <a:tableStyleId>{5C22544A-7EE6-4342-B048-85BDC9FD1C3A}</a:tableStyleId>
              </a:tblPr>
              <a:tblGrid>
                <a:gridCol w="1800201"/>
                <a:gridCol w="1333482"/>
                <a:gridCol w="2698966"/>
                <a:gridCol w="1368152"/>
              </a:tblGrid>
              <a:tr h="370840">
                <a:tc>
                  <a:txBody>
                    <a:bodyPr/>
                    <a:lstStyle/>
                    <a:p>
                      <a:r>
                        <a:rPr lang="en-US" dirty="0" smtClean="0"/>
                        <a:t>Test</a:t>
                      </a:r>
                      <a:endParaRPr lang="en-GB" dirty="0"/>
                    </a:p>
                  </a:txBody>
                  <a:tcPr/>
                </a:tc>
                <a:tc>
                  <a:txBody>
                    <a:bodyPr/>
                    <a:lstStyle/>
                    <a:p>
                      <a:r>
                        <a:rPr lang="en-US" dirty="0" smtClean="0"/>
                        <a:t>Frequency</a:t>
                      </a:r>
                      <a:endParaRPr lang="en-GB" dirty="0"/>
                    </a:p>
                  </a:txBody>
                  <a:tcPr/>
                </a:tc>
                <a:tc>
                  <a:txBody>
                    <a:bodyPr/>
                    <a:lstStyle/>
                    <a:p>
                      <a:r>
                        <a:rPr lang="en-US" dirty="0" smtClean="0"/>
                        <a:t>Measurement</a:t>
                      </a:r>
                      <a:endParaRPr lang="en-GB" dirty="0"/>
                    </a:p>
                  </a:txBody>
                  <a:tcPr/>
                </a:tc>
                <a:tc>
                  <a:txBody>
                    <a:bodyPr/>
                    <a:lstStyle/>
                    <a:p>
                      <a:r>
                        <a:rPr lang="en-US" dirty="0" smtClean="0"/>
                        <a:t>Result</a:t>
                      </a:r>
                      <a:endParaRPr lang="en-GB" dirty="0"/>
                    </a:p>
                  </a:txBody>
                  <a:tcPr/>
                </a:tc>
              </a:tr>
              <a:tr h="370840">
                <a:tc>
                  <a:txBody>
                    <a:bodyPr/>
                    <a:lstStyle/>
                    <a:p>
                      <a:r>
                        <a:rPr lang="en-US" dirty="0" smtClean="0">
                          <a:solidFill>
                            <a:schemeClr val="accent1">
                              <a:lumMod val="75000"/>
                            </a:schemeClr>
                          </a:solidFill>
                        </a:rPr>
                        <a:t>Simulation</a:t>
                      </a:r>
                      <a:endParaRPr lang="en-GB" dirty="0">
                        <a:solidFill>
                          <a:schemeClr val="accent1">
                            <a:lumMod val="75000"/>
                          </a:schemeClr>
                        </a:solidFill>
                      </a:endParaRPr>
                    </a:p>
                  </a:txBody>
                  <a:tcPr/>
                </a:tc>
                <a:tc>
                  <a:txBody>
                    <a:bodyPr/>
                    <a:lstStyle/>
                    <a:p>
                      <a:endParaRPr lang="en-GB" dirty="0">
                        <a:solidFill>
                          <a:schemeClr val="accent1">
                            <a:lumMod val="75000"/>
                          </a:schemeClr>
                        </a:solidFill>
                      </a:endParaRPr>
                    </a:p>
                  </a:txBody>
                  <a:tcPr/>
                </a:tc>
                <a:tc>
                  <a:txBody>
                    <a:bodyPr/>
                    <a:lstStyle/>
                    <a:p>
                      <a:endParaRPr lang="en-GB" dirty="0">
                        <a:solidFill>
                          <a:schemeClr val="accent1">
                            <a:lumMod val="75000"/>
                          </a:schemeClr>
                        </a:solidFill>
                      </a:endParaRPr>
                    </a:p>
                  </a:txBody>
                  <a:tcPr/>
                </a:tc>
                <a:tc>
                  <a:txBody>
                    <a:bodyPr/>
                    <a:lstStyle/>
                    <a:p>
                      <a:r>
                        <a:rPr lang="en-US" dirty="0" smtClean="0">
                          <a:solidFill>
                            <a:schemeClr val="accent1">
                              <a:lumMod val="75000"/>
                            </a:schemeClr>
                          </a:solidFill>
                        </a:rPr>
                        <a:t>0.25ns</a:t>
                      </a:r>
                      <a:endParaRPr lang="en-GB" dirty="0">
                        <a:solidFill>
                          <a:schemeClr val="accent1">
                            <a:lumMod val="75000"/>
                          </a:schemeClr>
                        </a:solidFill>
                      </a:endParaRPr>
                    </a:p>
                  </a:txBody>
                  <a:tcPr/>
                </a:tc>
              </a:tr>
              <a:tr h="370840">
                <a:tc>
                  <a:txBody>
                    <a:bodyPr/>
                    <a:lstStyle/>
                    <a:p>
                      <a:r>
                        <a:rPr lang="en-US" dirty="0" smtClean="0">
                          <a:solidFill>
                            <a:schemeClr val="accent1">
                              <a:lumMod val="75000"/>
                            </a:schemeClr>
                          </a:solidFill>
                        </a:rPr>
                        <a:t>New DC System</a:t>
                      </a:r>
                      <a:endParaRPr lang="en-GB" dirty="0">
                        <a:solidFill>
                          <a:schemeClr val="accent1">
                            <a:lumMod val="75000"/>
                          </a:schemeClr>
                        </a:solidFill>
                      </a:endParaRPr>
                    </a:p>
                  </a:txBody>
                  <a:tcPr/>
                </a:tc>
                <a:tc>
                  <a:txBody>
                    <a:bodyPr/>
                    <a:lstStyle/>
                    <a:p>
                      <a:r>
                        <a:rPr lang="en-US" dirty="0" smtClean="0">
                          <a:solidFill>
                            <a:schemeClr val="accent1">
                              <a:lumMod val="75000"/>
                            </a:schemeClr>
                          </a:solidFill>
                        </a:rPr>
                        <a:t>DC</a:t>
                      </a:r>
                      <a:endParaRPr lang="en-GB" dirty="0">
                        <a:solidFill>
                          <a:schemeClr val="accent1">
                            <a:lumMod val="75000"/>
                          </a:schemeClr>
                        </a:solidFill>
                      </a:endParaRPr>
                    </a:p>
                  </a:txBody>
                  <a:tcPr/>
                </a:tc>
                <a:tc>
                  <a:txBody>
                    <a:bodyPr/>
                    <a:lstStyle/>
                    <a:p>
                      <a:r>
                        <a:rPr lang="en-US" dirty="0" smtClean="0">
                          <a:solidFill>
                            <a:schemeClr val="accent1">
                              <a:lumMod val="75000"/>
                            </a:schemeClr>
                          </a:solidFill>
                        </a:rPr>
                        <a:t>Voltage</a:t>
                      </a:r>
                      <a:r>
                        <a:rPr lang="en-US" baseline="0" dirty="0" smtClean="0">
                          <a:solidFill>
                            <a:schemeClr val="accent1">
                              <a:lumMod val="75000"/>
                            </a:schemeClr>
                          </a:solidFill>
                        </a:rPr>
                        <a:t> Fall Time</a:t>
                      </a:r>
                      <a:endParaRPr lang="en-GB" dirty="0">
                        <a:solidFill>
                          <a:schemeClr val="accent1">
                            <a:lumMod val="75000"/>
                          </a:schemeClr>
                        </a:solidFill>
                      </a:endParaRPr>
                    </a:p>
                  </a:txBody>
                  <a:tcPr/>
                </a:tc>
                <a:tc>
                  <a:txBody>
                    <a:bodyPr/>
                    <a:lstStyle/>
                    <a:p>
                      <a:r>
                        <a:rPr lang="en-US" dirty="0" smtClean="0">
                          <a:solidFill>
                            <a:schemeClr val="accent1">
                              <a:lumMod val="75000"/>
                            </a:schemeClr>
                          </a:solidFill>
                        </a:rPr>
                        <a:t>12-13ns</a:t>
                      </a:r>
                      <a:endParaRPr lang="en-GB" dirty="0">
                        <a:solidFill>
                          <a:schemeClr val="accent1">
                            <a:lumMod val="75000"/>
                          </a:schemeClr>
                        </a:solidFill>
                      </a:endParaRPr>
                    </a:p>
                  </a:txBody>
                  <a:tcPr/>
                </a:tc>
              </a:tr>
              <a:tr h="370840">
                <a:tc>
                  <a:txBody>
                    <a:bodyPr/>
                    <a:lstStyle/>
                    <a:p>
                      <a:r>
                        <a:rPr lang="en-US" dirty="0" smtClean="0">
                          <a:solidFill>
                            <a:schemeClr val="accent1">
                              <a:lumMod val="75000"/>
                            </a:schemeClr>
                          </a:solidFill>
                        </a:rPr>
                        <a:t>Swiss</a:t>
                      </a:r>
                      <a:r>
                        <a:rPr lang="en-US" baseline="0" dirty="0" smtClean="0">
                          <a:solidFill>
                            <a:schemeClr val="accent1">
                              <a:lumMod val="75000"/>
                            </a:schemeClr>
                          </a:solidFill>
                        </a:rPr>
                        <a:t> FEL (C-Band)</a:t>
                      </a:r>
                      <a:endParaRPr lang="en-GB" dirty="0">
                        <a:solidFill>
                          <a:schemeClr val="accent1">
                            <a:lumMod val="75000"/>
                          </a:schemeClr>
                        </a:solidFill>
                      </a:endParaRPr>
                    </a:p>
                  </a:txBody>
                  <a:tcPr/>
                </a:tc>
                <a:tc>
                  <a:txBody>
                    <a:bodyPr/>
                    <a:lstStyle/>
                    <a:p>
                      <a:r>
                        <a:rPr lang="en-US" dirty="0" smtClean="0">
                          <a:solidFill>
                            <a:schemeClr val="accent1">
                              <a:lumMod val="75000"/>
                            </a:schemeClr>
                          </a:solidFill>
                        </a:rPr>
                        <a:t>5.7GHz</a:t>
                      </a:r>
                      <a:endParaRPr lang="en-GB" dirty="0">
                        <a:solidFill>
                          <a:schemeClr val="accent1">
                            <a:lumMod val="75000"/>
                          </a:schemeClr>
                        </a:solidFill>
                      </a:endParaRPr>
                    </a:p>
                  </a:txBody>
                  <a:tcPr/>
                </a:tc>
                <a:tc>
                  <a:txBody>
                    <a:bodyPr/>
                    <a:lstStyle/>
                    <a:p>
                      <a:r>
                        <a:rPr lang="en-US" dirty="0" smtClean="0">
                          <a:solidFill>
                            <a:schemeClr val="accent1">
                              <a:lumMod val="75000"/>
                            </a:schemeClr>
                          </a:solidFill>
                        </a:rPr>
                        <a:t>Transmitted Power Fall Time</a:t>
                      </a:r>
                      <a:endParaRPr lang="en-GB" dirty="0">
                        <a:solidFill>
                          <a:schemeClr val="accent1">
                            <a:lumMod val="75000"/>
                          </a:schemeClr>
                        </a:solidFill>
                      </a:endParaRPr>
                    </a:p>
                  </a:txBody>
                  <a:tcPr/>
                </a:tc>
                <a:tc>
                  <a:txBody>
                    <a:bodyPr/>
                    <a:lstStyle/>
                    <a:p>
                      <a:r>
                        <a:rPr lang="en-US" dirty="0" smtClean="0">
                          <a:solidFill>
                            <a:schemeClr val="accent1">
                              <a:lumMod val="75000"/>
                            </a:schemeClr>
                          </a:solidFill>
                        </a:rPr>
                        <a:t>110 - 140ns</a:t>
                      </a:r>
                      <a:endParaRPr lang="en-GB" dirty="0">
                        <a:solidFill>
                          <a:schemeClr val="accent1">
                            <a:lumMod val="75000"/>
                          </a:schemeClr>
                        </a:solidFill>
                      </a:endParaRPr>
                    </a:p>
                  </a:txBody>
                  <a:tcPr/>
                </a:tc>
              </a:tr>
              <a:tr h="370840">
                <a:tc>
                  <a:txBody>
                    <a:bodyPr/>
                    <a:lstStyle/>
                    <a:p>
                      <a:r>
                        <a:rPr lang="en-US" dirty="0" smtClean="0">
                          <a:solidFill>
                            <a:schemeClr val="accent1">
                              <a:lumMod val="75000"/>
                            </a:schemeClr>
                          </a:solidFill>
                        </a:rPr>
                        <a:t>KEK</a:t>
                      </a:r>
                      <a:r>
                        <a:rPr lang="en-US" baseline="0" dirty="0" smtClean="0">
                          <a:solidFill>
                            <a:schemeClr val="accent1">
                              <a:lumMod val="75000"/>
                            </a:schemeClr>
                          </a:solidFill>
                        </a:rPr>
                        <a:t> T24 (X-Band)</a:t>
                      </a:r>
                      <a:endParaRPr lang="en-GB" dirty="0">
                        <a:solidFill>
                          <a:schemeClr val="accent1">
                            <a:lumMod val="75000"/>
                          </a:schemeClr>
                        </a:solidFill>
                      </a:endParaRPr>
                    </a:p>
                  </a:txBody>
                  <a:tcPr/>
                </a:tc>
                <a:tc>
                  <a:txBody>
                    <a:bodyPr/>
                    <a:lstStyle/>
                    <a:p>
                      <a:r>
                        <a:rPr lang="en-US" dirty="0" smtClean="0">
                          <a:solidFill>
                            <a:schemeClr val="accent1">
                              <a:lumMod val="75000"/>
                            </a:schemeClr>
                          </a:solidFill>
                        </a:rPr>
                        <a:t>12GHz</a:t>
                      </a:r>
                      <a:endParaRPr lang="en-GB" dirty="0">
                        <a:solidFill>
                          <a:schemeClr val="accent1">
                            <a:lumMod val="75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accent1">
                              <a:lumMod val="75000"/>
                            </a:schemeClr>
                          </a:solidFill>
                        </a:rPr>
                        <a:t>Transmitted Power Fall Time</a:t>
                      </a:r>
                      <a:endParaRPr lang="en-GB" dirty="0" smtClean="0">
                        <a:solidFill>
                          <a:schemeClr val="accent1">
                            <a:lumMod val="75000"/>
                          </a:schemeClr>
                        </a:solidFill>
                      </a:endParaRPr>
                    </a:p>
                    <a:p>
                      <a:endParaRPr lang="en-GB" dirty="0">
                        <a:solidFill>
                          <a:schemeClr val="accent1">
                            <a:lumMod val="75000"/>
                          </a:schemeClr>
                        </a:solidFill>
                      </a:endParaRPr>
                    </a:p>
                  </a:txBody>
                  <a:tcPr/>
                </a:tc>
                <a:tc>
                  <a:txBody>
                    <a:bodyPr/>
                    <a:lstStyle/>
                    <a:p>
                      <a:r>
                        <a:rPr lang="en-US" dirty="0" smtClean="0">
                          <a:solidFill>
                            <a:schemeClr val="accent1">
                              <a:lumMod val="75000"/>
                            </a:schemeClr>
                          </a:solidFill>
                        </a:rPr>
                        <a:t>20-40ns</a:t>
                      </a:r>
                      <a:endParaRPr lang="en-GB" dirty="0">
                        <a:solidFill>
                          <a:schemeClr val="accent1">
                            <a:lumMod val="75000"/>
                          </a:schemeClr>
                        </a:solidFill>
                      </a:endParaRPr>
                    </a:p>
                  </a:txBody>
                  <a:tcPr/>
                </a:tc>
              </a:tr>
              <a:tr h="370840">
                <a:tc>
                  <a:txBody>
                    <a:bodyPr/>
                    <a:lstStyle/>
                    <a:p>
                      <a:r>
                        <a:rPr lang="en-US" dirty="0" smtClean="0">
                          <a:solidFill>
                            <a:schemeClr val="accent1">
                              <a:lumMod val="75000"/>
                            </a:schemeClr>
                          </a:solidFill>
                        </a:rPr>
                        <a:t>CTF/TBTS TD24  (X-Band)</a:t>
                      </a:r>
                      <a:endParaRPr lang="en-GB" dirty="0">
                        <a:solidFill>
                          <a:schemeClr val="accent1">
                            <a:lumMod val="75000"/>
                          </a:schemeClr>
                        </a:solidFill>
                      </a:endParaRPr>
                    </a:p>
                  </a:txBody>
                  <a:tcPr/>
                </a:tc>
                <a:tc>
                  <a:txBody>
                    <a:bodyPr/>
                    <a:lstStyle/>
                    <a:p>
                      <a:r>
                        <a:rPr lang="en-US" dirty="0" smtClean="0">
                          <a:solidFill>
                            <a:schemeClr val="accent1">
                              <a:lumMod val="75000"/>
                            </a:schemeClr>
                          </a:solidFill>
                        </a:rPr>
                        <a:t>12GHz</a:t>
                      </a:r>
                      <a:endParaRPr lang="en-GB" dirty="0">
                        <a:solidFill>
                          <a:schemeClr val="accent1">
                            <a:lumMod val="75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accent1">
                              <a:lumMod val="75000"/>
                            </a:schemeClr>
                          </a:solidFill>
                        </a:rPr>
                        <a:t>Transmitted Power Fall Time</a:t>
                      </a:r>
                      <a:endParaRPr lang="en-GB" dirty="0" smtClean="0">
                        <a:solidFill>
                          <a:schemeClr val="accent1">
                            <a:lumMod val="75000"/>
                          </a:schemeClr>
                        </a:solidFill>
                      </a:endParaRPr>
                    </a:p>
                    <a:p>
                      <a:endParaRPr lang="en-GB" dirty="0">
                        <a:solidFill>
                          <a:schemeClr val="accent1">
                            <a:lumMod val="75000"/>
                          </a:schemeClr>
                        </a:solidFill>
                      </a:endParaRPr>
                    </a:p>
                  </a:txBody>
                  <a:tcPr/>
                </a:tc>
                <a:tc>
                  <a:txBody>
                    <a:bodyPr/>
                    <a:lstStyle/>
                    <a:p>
                      <a:r>
                        <a:rPr lang="en-US" dirty="0" smtClean="0">
                          <a:solidFill>
                            <a:schemeClr val="accent1">
                              <a:lumMod val="75000"/>
                            </a:schemeClr>
                          </a:solidFill>
                        </a:rPr>
                        <a:t>20-40ns</a:t>
                      </a:r>
                      <a:endParaRPr lang="en-GB" dirty="0">
                        <a:solidFill>
                          <a:schemeClr val="accent1">
                            <a:lumMod val="75000"/>
                          </a:schemeClr>
                        </a:solidFill>
                      </a:endParaRPr>
                    </a:p>
                  </a:txBody>
                  <a:tcPr/>
                </a:tc>
              </a:tr>
              <a:tr h="370840">
                <a:tc>
                  <a:txBody>
                    <a:bodyPr/>
                    <a:lstStyle/>
                    <a:p>
                      <a:r>
                        <a:rPr lang="en-US" dirty="0" smtClean="0">
                          <a:solidFill>
                            <a:schemeClr val="accent1">
                              <a:lumMod val="75000"/>
                            </a:schemeClr>
                          </a:solidFill>
                        </a:rPr>
                        <a:t>CTF SICA (S-Band)</a:t>
                      </a:r>
                      <a:endParaRPr lang="en-GB" dirty="0">
                        <a:solidFill>
                          <a:schemeClr val="accent1">
                            <a:lumMod val="75000"/>
                          </a:schemeClr>
                        </a:solidFill>
                      </a:endParaRPr>
                    </a:p>
                  </a:txBody>
                  <a:tcPr/>
                </a:tc>
                <a:tc>
                  <a:txBody>
                    <a:bodyPr/>
                    <a:lstStyle/>
                    <a:p>
                      <a:r>
                        <a:rPr lang="en-US" dirty="0" smtClean="0">
                          <a:solidFill>
                            <a:schemeClr val="accent1">
                              <a:lumMod val="75000"/>
                            </a:schemeClr>
                          </a:solidFill>
                        </a:rPr>
                        <a:t>3GHz</a:t>
                      </a:r>
                      <a:endParaRPr lang="en-GB" dirty="0">
                        <a:solidFill>
                          <a:schemeClr val="accent1">
                            <a:lumMod val="75000"/>
                          </a:schemeClr>
                        </a:solidFill>
                      </a:endParaRPr>
                    </a:p>
                  </a:txBody>
                  <a:tcPr/>
                </a:tc>
                <a:tc>
                  <a:txBody>
                    <a:bodyPr/>
                    <a:lstStyle/>
                    <a:p>
                      <a:r>
                        <a:rPr lang="en-US" dirty="0" smtClean="0">
                          <a:solidFill>
                            <a:schemeClr val="accent1">
                              <a:lumMod val="75000"/>
                            </a:schemeClr>
                          </a:solidFill>
                        </a:rPr>
                        <a:t>Transmitted Power</a:t>
                      </a:r>
                      <a:endParaRPr lang="en-GB" dirty="0">
                        <a:solidFill>
                          <a:schemeClr val="accent1">
                            <a:lumMod val="75000"/>
                          </a:schemeClr>
                        </a:solidFill>
                      </a:endParaRPr>
                    </a:p>
                  </a:txBody>
                  <a:tcPr/>
                </a:tc>
                <a:tc>
                  <a:txBody>
                    <a:bodyPr/>
                    <a:lstStyle/>
                    <a:p>
                      <a:r>
                        <a:rPr lang="en-US" dirty="0" smtClean="0">
                          <a:solidFill>
                            <a:schemeClr val="accent1">
                              <a:lumMod val="75000"/>
                            </a:schemeClr>
                          </a:solidFill>
                        </a:rPr>
                        <a:t>60-140ns</a:t>
                      </a:r>
                      <a:endParaRPr lang="en-GB" dirty="0">
                        <a:solidFill>
                          <a:schemeClr val="accent1">
                            <a:lumMod val="75000"/>
                          </a:schemeClr>
                        </a:solidFill>
                      </a:endParaRPr>
                    </a:p>
                  </a:txBody>
                  <a:tcPr/>
                </a:tc>
              </a:tr>
            </a:tbl>
          </a:graphicData>
        </a:graphic>
      </p:graphicFrame>
      <p:sp>
        <p:nvSpPr>
          <p:cNvPr id="7" name="TextBox 6"/>
          <p:cNvSpPr txBox="1"/>
          <p:nvPr/>
        </p:nvSpPr>
        <p:spPr>
          <a:xfrm>
            <a:off x="453957" y="5373216"/>
            <a:ext cx="8568952" cy="830997"/>
          </a:xfrm>
          <a:prstGeom prst="rect">
            <a:avLst/>
          </a:prstGeom>
          <a:noFill/>
        </p:spPr>
        <p:txBody>
          <a:bodyPr wrap="square" rtlCol="0">
            <a:spAutoFit/>
          </a:bodyPr>
          <a:lstStyle/>
          <a:p>
            <a:r>
              <a:rPr lang="en-US" sz="2400" i="1" dirty="0" smtClean="0">
                <a:solidFill>
                  <a:srgbClr val="7030A0"/>
                </a:solidFill>
              </a:rPr>
              <a:t>The turn on time does not seem to be related to the bandwidth of the structures but to the frequency or possibly the intrinsic size.</a:t>
            </a:r>
            <a:endParaRPr lang="en-GB" sz="2400" i="1" dirty="0">
              <a:solidFill>
                <a:srgbClr val="7030A0"/>
              </a:solidFill>
            </a:endParaRPr>
          </a:p>
        </p:txBody>
      </p:sp>
    </p:spTree>
    <p:extLst>
      <p:ext uri="{BB962C8B-B14F-4D97-AF65-F5344CB8AC3E}">
        <p14:creationId xmlns:p14="http://schemas.microsoft.com/office/powerpoint/2010/main" val="412595184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r>
              <a:rPr lang="en-GB" sz="4000" dirty="0" smtClean="0"/>
              <a:t>Pulsed surface heating limit</a:t>
            </a:r>
            <a:endParaRPr lang="en-GB" sz="4000" dirty="0"/>
          </a:p>
        </p:txBody>
      </p:sp>
      <p:grpSp>
        <p:nvGrpSpPr>
          <p:cNvPr id="3" name="Group 3"/>
          <p:cNvGrpSpPr>
            <a:grpSpLocks noChangeAspect="1"/>
          </p:cNvGrpSpPr>
          <p:nvPr/>
        </p:nvGrpSpPr>
        <p:grpSpPr>
          <a:xfrm rot="16200000">
            <a:off x="-1122004" y="2341265"/>
            <a:ext cx="2819404" cy="575389"/>
            <a:chOff x="-1871340" y="3581400"/>
            <a:chExt cx="11015340" cy="2562540"/>
          </a:xfrm>
        </p:grpSpPr>
        <p:pic>
          <p:nvPicPr>
            <p:cNvPr id="5" name="Picture 2" descr="G:\Departments\EN\Groups\MME\MM\Metallurgy\MEB-Sigma\MAichele\EDMS--1096980--TD18_post-mortem_SEM_observation\TD18 KEK-SLAC Part H\TD18-PartH-Cell4--004.tif"/>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71340" y="3623940"/>
              <a:ext cx="3360000" cy="2520000"/>
            </a:xfrm>
            <a:prstGeom prst="rect">
              <a:avLst/>
            </a:prstGeom>
            <a:noFill/>
          </p:spPr>
        </p:pic>
        <p:pic>
          <p:nvPicPr>
            <p:cNvPr id="6" name="Picture 3" descr="G:\Departments\EN\Groups\MME\MM\Metallurgy\MEB-Sigma\MAichele\EDMS--1096980--TD18_post-mortem_SEM_observation\TD18 KEK-SLAC Part H\TD18-PartH-Cell4--001.tif"/>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784000" y="3581400"/>
              <a:ext cx="3360000" cy="2520000"/>
            </a:xfrm>
            <a:prstGeom prst="rect">
              <a:avLst/>
            </a:prstGeom>
            <a:noFill/>
          </p:spPr>
        </p:pic>
        <p:pic>
          <p:nvPicPr>
            <p:cNvPr id="7" name="Picture 4" descr="G:\Departments\EN\Groups\MME\MM\Metallurgy\MEB-Sigma\MAichele\EDMS--1096980--TD18_post-mortem_SEM_observation\TD18 KEK-SLAC Part H\TD18-PartH-Cell4--002.tif"/>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71194" y="3599156"/>
              <a:ext cx="3360000" cy="2520000"/>
            </a:xfrm>
            <a:prstGeom prst="rect">
              <a:avLst/>
            </a:prstGeom>
            <a:noFill/>
          </p:spPr>
        </p:pic>
        <p:pic>
          <p:nvPicPr>
            <p:cNvPr id="8" name="Picture 5" descr="G:\Departments\EN\Groups\MME\MM\Metallurgy\MEB-Sigma\MAichele\EDMS--1096980--TD18_post-mortem_SEM_observation\TD18 KEK-SLAC Part H\TD18-PartH-Cell4--003.tif"/>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97080" y="3609450"/>
              <a:ext cx="3360000" cy="2520000"/>
            </a:xfrm>
            <a:prstGeom prst="rect">
              <a:avLst/>
            </a:prstGeom>
            <a:noFill/>
          </p:spPr>
        </p:pic>
      </p:grpSp>
      <p:sp>
        <p:nvSpPr>
          <p:cNvPr id="9" name="TextBox 8"/>
          <p:cNvSpPr txBox="1"/>
          <p:nvPr/>
        </p:nvSpPr>
        <p:spPr>
          <a:xfrm>
            <a:off x="152400" y="649071"/>
            <a:ext cx="3813736" cy="646331"/>
          </a:xfrm>
          <a:prstGeom prst="rect">
            <a:avLst/>
          </a:prstGeom>
          <a:noFill/>
        </p:spPr>
        <p:txBody>
          <a:bodyPr wrap="none" rtlCol="0">
            <a:spAutoFit/>
          </a:bodyPr>
          <a:lstStyle/>
          <a:p>
            <a:r>
              <a:rPr lang="en-GB" dirty="0" smtClean="0">
                <a:solidFill>
                  <a:prstClr val="black"/>
                </a:solidFill>
              </a:rPr>
              <a:t>Cell # (cell #1 is a input matching cell): </a:t>
            </a:r>
          </a:p>
          <a:p>
            <a:r>
              <a:rPr lang="en-GB" dirty="0" smtClean="0">
                <a:solidFill>
                  <a:prstClr val="black"/>
                </a:solidFill>
              </a:rPr>
              <a:t>4</a:t>
            </a:r>
            <a:endParaRPr lang="en-GB" dirty="0">
              <a:solidFill>
                <a:prstClr val="black"/>
              </a:solidFill>
            </a:endParaRPr>
          </a:p>
        </p:txBody>
      </p:sp>
      <p:grpSp>
        <p:nvGrpSpPr>
          <p:cNvPr id="4" name="Group 9"/>
          <p:cNvGrpSpPr>
            <a:grpSpLocks noChangeAspect="1"/>
          </p:cNvGrpSpPr>
          <p:nvPr/>
        </p:nvGrpSpPr>
        <p:grpSpPr>
          <a:xfrm rot="16200000">
            <a:off x="-630596" y="2341266"/>
            <a:ext cx="2819402" cy="575389"/>
            <a:chOff x="0" y="5042142"/>
            <a:chExt cx="8409228" cy="1815858"/>
          </a:xfrm>
        </p:grpSpPr>
        <p:pic>
          <p:nvPicPr>
            <p:cNvPr id="11" name="Picture 6" descr="G:\Departments\EN\Groups\MME\MM\Metallurgy\MEB-Sigma\MAichele\EDMS--1096980--TD18_post-mortem_SEM_observation\TD18 KEK-SLAC Part H\TD18-PartH-Cell5--004.tif"/>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0" y="5058000"/>
              <a:ext cx="2400000" cy="1800000"/>
            </a:xfrm>
            <a:prstGeom prst="rect">
              <a:avLst/>
            </a:prstGeom>
            <a:noFill/>
          </p:spPr>
        </p:pic>
        <p:pic>
          <p:nvPicPr>
            <p:cNvPr id="12" name="Picture 7" descr="G:\Departments\EN\Groups\MME\MM\Metallurgy\MEB-Sigma\MAichele\EDMS--1096980--TD18_post-mortem_SEM_observation\TD18 KEK-SLAC Part H\TD18-PartH-Cell5--001.tif"/>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6009228" y="5042142"/>
              <a:ext cx="2400000" cy="1800000"/>
            </a:xfrm>
            <a:prstGeom prst="rect">
              <a:avLst/>
            </a:prstGeom>
            <a:noFill/>
          </p:spPr>
        </p:pic>
        <p:pic>
          <p:nvPicPr>
            <p:cNvPr id="13" name="Picture 8" descr="G:\Departments\EN\Groups\MME\MM\Metallurgy\MEB-Sigma\MAichele\EDMS--1096980--TD18_post-mortem_SEM_observation\TD18 KEK-SLAC Part H\TD18-PartH-Cell5--002.tif"/>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3657600" y="5058000"/>
              <a:ext cx="2400000" cy="1800000"/>
            </a:xfrm>
            <a:prstGeom prst="rect">
              <a:avLst/>
            </a:prstGeom>
            <a:noFill/>
          </p:spPr>
        </p:pic>
        <p:pic>
          <p:nvPicPr>
            <p:cNvPr id="14" name="Picture 9" descr="G:\Departments\EN\Groups\MME\MM\Metallurgy\MEB-Sigma\MAichele\EDMS--1096980--TD18_post-mortem_SEM_observation\TD18 KEK-SLAC Part H\TD18-PartH-Cell5--003.tif"/>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1323975" y="5058000"/>
              <a:ext cx="2400000" cy="1800000"/>
            </a:xfrm>
            <a:prstGeom prst="rect">
              <a:avLst/>
            </a:prstGeom>
            <a:noFill/>
          </p:spPr>
        </p:pic>
      </p:grpSp>
      <p:sp>
        <p:nvSpPr>
          <p:cNvPr id="15" name="TextBox 14"/>
          <p:cNvSpPr txBox="1"/>
          <p:nvPr/>
        </p:nvSpPr>
        <p:spPr>
          <a:xfrm>
            <a:off x="612714" y="914400"/>
            <a:ext cx="301686" cy="369332"/>
          </a:xfrm>
          <a:prstGeom prst="rect">
            <a:avLst/>
          </a:prstGeom>
          <a:noFill/>
        </p:spPr>
        <p:txBody>
          <a:bodyPr wrap="none" rtlCol="0">
            <a:spAutoFit/>
          </a:bodyPr>
          <a:lstStyle/>
          <a:p>
            <a:r>
              <a:rPr lang="en-GB" dirty="0" smtClean="0">
                <a:solidFill>
                  <a:prstClr val="black"/>
                </a:solidFill>
              </a:rPr>
              <a:t>5</a:t>
            </a:r>
            <a:endParaRPr lang="en-GB" dirty="0">
              <a:solidFill>
                <a:prstClr val="black"/>
              </a:solidFill>
            </a:endParaRPr>
          </a:p>
        </p:txBody>
      </p:sp>
      <p:grpSp>
        <p:nvGrpSpPr>
          <p:cNvPr id="10" name="Group 15"/>
          <p:cNvGrpSpPr>
            <a:grpSpLocks noChangeAspect="1"/>
          </p:cNvGrpSpPr>
          <p:nvPr/>
        </p:nvGrpSpPr>
        <p:grpSpPr>
          <a:xfrm rot="16200000">
            <a:off x="-128111" y="2310409"/>
            <a:ext cx="2819398" cy="637223"/>
            <a:chOff x="909114" y="512256"/>
            <a:chExt cx="8104428" cy="1831716"/>
          </a:xfrm>
        </p:grpSpPr>
        <p:pic>
          <p:nvPicPr>
            <p:cNvPr id="17" name="Picture 2" descr="G:\Departments\EN\Groups\MME\MM\Metallurgy\MEB-Sigma\MAichele\EDMS--1096980--TD18_post-mortem_SEM_observation\TD18 KEK-SLAC Part H\TD18-PartH-Cell6--004.tif"/>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909114" y="543972"/>
              <a:ext cx="2400000" cy="1800000"/>
            </a:xfrm>
            <a:prstGeom prst="rect">
              <a:avLst/>
            </a:prstGeom>
            <a:noFill/>
          </p:spPr>
        </p:pic>
        <p:pic>
          <p:nvPicPr>
            <p:cNvPr id="18" name="Picture 3" descr="G:\Departments\EN\Groups\MME\MM\Metallurgy\MEB-Sigma\MAichele\EDMS--1096980--TD18_post-mortem_SEM_observation\TD18 KEK-SLAC Part H\TD18-PartH-Cell6--001.tif"/>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6613542" y="512256"/>
              <a:ext cx="2400000" cy="1800000"/>
            </a:xfrm>
            <a:prstGeom prst="rect">
              <a:avLst/>
            </a:prstGeom>
            <a:noFill/>
          </p:spPr>
        </p:pic>
        <p:pic>
          <p:nvPicPr>
            <p:cNvPr id="19" name="Picture 4" descr="G:\Departments\EN\Groups\MME\MM\Metallurgy\MEB-Sigma\MAichele\EDMS--1096980--TD18_post-mortem_SEM_observation\TD18 KEK-SLAC Part H\TD18-PartH-Cell6--002.tif"/>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4713828" y="522828"/>
              <a:ext cx="2400000" cy="1800000"/>
            </a:xfrm>
            <a:prstGeom prst="rect">
              <a:avLst/>
            </a:prstGeom>
            <a:noFill/>
          </p:spPr>
        </p:pic>
        <p:pic>
          <p:nvPicPr>
            <p:cNvPr id="20" name="Picture 5" descr="G:\Departments\EN\Groups\MME\MM\Metallurgy\MEB-Sigma\MAichele\EDMS--1096980--TD18_post-mortem_SEM_observation\TD18 KEK-SLAC Part H\TD18-PartH-Cell6--003.tif"/>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2362200" y="533400"/>
              <a:ext cx="2400000" cy="1800000"/>
            </a:xfrm>
            <a:prstGeom prst="rect">
              <a:avLst/>
            </a:prstGeom>
            <a:noFill/>
          </p:spPr>
        </p:pic>
      </p:grpSp>
      <p:sp>
        <p:nvSpPr>
          <p:cNvPr id="21" name="TextBox 20"/>
          <p:cNvSpPr txBox="1"/>
          <p:nvPr/>
        </p:nvSpPr>
        <p:spPr>
          <a:xfrm>
            <a:off x="1069914" y="914400"/>
            <a:ext cx="301686" cy="369332"/>
          </a:xfrm>
          <a:prstGeom prst="rect">
            <a:avLst/>
          </a:prstGeom>
          <a:noFill/>
        </p:spPr>
        <p:txBody>
          <a:bodyPr wrap="none" rtlCol="0">
            <a:spAutoFit/>
          </a:bodyPr>
          <a:lstStyle/>
          <a:p>
            <a:r>
              <a:rPr lang="en-GB" dirty="0" smtClean="0">
                <a:solidFill>
                  <a:prstClr val="black"/>
                </a:solidFill>
              </a:rPr>
              <a:t>6</a:t>
            </a:r>
            <a:endParaRPr lang="en-GB" dirty="0">
              <a:solidFill>
                <a:prstClr val="black"/>
              </a:solidFill>
            </a:endParaRPr>
          </a:p>
        </p:txBody>
      </p:sp>
      <p:grpSp>
        <p:nvGrpSpPr>
          <p:cNvPr id="16" name="Group 21"/>
          <p:cNvGrpSpPr>
            <a:grpSpLocks noChangeAspect="1"/>
          </p:cNvGrpSpPr>
          <p:nvPr/>
        </p:nvGrpSpPr>
        <p:grpSpPr>
          <a:xfrm rot="16200000">
            <a:off x="338482" y="2319685"/>
            <a:ext cx="2819402" cy="618432"/>
            <a:chOff x="1364285" y="3026055"/>
            <a:chExt cx="8372860" cy="1836575"/>
          </a:xfrm>
        </p:grpSpPr>
        <p:pic>
          <p:nvPicPr>
            <p:cNvPr id="23" name="Picture 6" descr="G:\Departments\EN\Groups\MME\MM\Metallurgy\MEB-Sigma\MAichele\EDMS--1096980--TD18_post-mortem_SEM_observation\TD18 KEK-SLAC Part H\TD18-PartH-Cell7--004.tif"/>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1364285" y="3062630"/>
              <a:ext cx="2400000" cy="1800000"/>
            </a:xfrm>
            <a:prstGeom prst="rect">
              <a:avLst/>
            </a:prstGeom>
            <a:noFill/>
          </p:spPr>
        </p:pic>
        <p:pic>
          <p:nvPicPr>
            <p:cNvPr id="24" name="Picture 7" descr="G:\Departments\EN\Groups\MME\MM\Metallurgy\MEB-Sigma\MAichele\EDMS--1096980--TD18_post-mortem_SEM_observation\TD18 KEK-SLAC Part H\TD18-PartH-Cell7--001.tif"/>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7337145" y="3026055"/>
              <a:ext cx="2400000" cy="1800000"/>
            </a:xfrm>
            <a:prstGeom prst="rect">
              <a:avLst/>
            </a:prstGeom>
            <a:noFill/>
          </p:spPr>
        </p:pic>
        <p:pic>
          <p:nvPicPr>
            <p:cNvPr id="25" name="Picture 8" descr="G:\Departments\EN\Groups\MME\MM\Metallurgy\MEB-Sigma\MAichele\EDMS--1096980--TD18_post-mortem_SEM_observation\TD18 KEK-SLAC Part H\TD18-PartH-Cell7--002.tif"/>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5257800" y="3033370"/>
              <a:ext cx="2400000" cy="1800000"/>
            </a:xfrm>
            <a:prstGeom prst="rect">
              <a:avLst/>
            </a:prstGeom>
            <a:noFill/>
          </p:spPr>
        </p:pic>
        <p:pic>
          <p:nvPicPr>
            <p:cNvPr id="26" name="Picture 9" descr="G:\Departments\EN\Groups\MME\MM\Metallurgy\MEB-Sigma\MAichele\EDMS--1096980--TD18_post-mortem_SEM_observation\TD18 KEK-SLAC Part H\TD18-PartH-Cell7--003.tif"/>
            <p:cNvPicPr>
              <a:picLocks noChangeAspect="1" noChangeArrowheads="1"/>
            </p:cNvPicPr>
            <p:nvPr/>
          </p:nvPicPr>
          <p:blipFill>
            <a:blip r:embed="rId18" cstate="screen">
              <a:extLst>
                <a:ext uri="{28A0092B-C50C-407E-A947-70E740481C1C}">
                  <a14:useLocalDpi xmlns:a14="http://schemas.microsoft.com/office/drawing/2010/main"/>
                </a:ext>
              </a:extLst>
            </a:blip>
            <a:srcRect/>
            <a:stretch>
              <a:fillRect/>
            </a:stretch>
          </p:blipFill>
          <p:spPr bwMode="auto">
            <a:xfrm>
              <a:off x="2971800" y="3048000"/>
              <a:ext cx="2400000" cy="1800000"/>
            </a:xfrm>
            <a:prstGeom prst="rect">
              <a:avLst/>
            </a:prstGeom>
            <a:noFill/>
          </p:spPr>
        </p:pic>
      </p:grpSp>
      <p:sp>
        <p:nvSpPr>
          <p:cNvPr id="27" name="TextBox 26"/>
          <p:cNvSpPr txBox="1"/>
          <p:nvPr/>
        </p:nvSpPr>
        <p:spPr>
          <a:xfrm>
            <a:off x="1527114" y="914400"/>
            <a:ext cx="301686" cy="369332"/>
          </a:xfrm>
          <a:prstGeom prst="rect">
            <a:avLst/>
          </a:prstGeom>
          <a:noFill/>
        </p:spPr>
        <p:txBody>
          <a:bodyPr wrap="none" rtlCol="0">
            <a:spAutoFit/>
          </a:bodyPr>
          <a:lstStyle/>
          <a:p>
            <a:r>
              <a:rPr lang="en-GB" dirty="0" smtClean="0">
                <a:solidFill>
                  <a:prstClr val="black"/>
                </a:solidFill>
              </a:rPr>
              <a:t>7</a:t>
            </a:r>
            <a:endParaRPr lang="en-GB" dirty="0">
              <a:solidFill>
                <a:prstClr val="black"/>
              </a:solidFill>
            </a:endParaRPr>
          </a:p>
        </p:txBody>
      </p:sp>
      <p:grpSp>
        <p:nvGrpSpPr>
          <p:cNvPr id="22" name="Group 27"/>
          <p:cNvGrpSpPr>
            <a:grpSpLocks noChangeAspect="1"/>
          </p:cNvGrpSpPr>
          <p:nvPr/>
        </p:nvGrpSpPr>
        <p:grpSpPr>
          <a:xfrm rot="16200000">
            <a:off x="857717" y="2305579"/>
            <a:ext cx="2819402" cy="646763"/>
            <a:chOff x="1828800" y="1724768"/>
            <a:chExt cx="7997728" cy="1834656"/>
          </a:xfrm>
        </p:grpSpPr>
        <p:pic>
          <p:nvPicPr>
            <p:cNvPr id="29" name="Picture 2" descr="G:\Departments\EN\Groups\MME\MM\Metallurgy\MEB-Sigma\MAichele\EDMS--1096980--TD18_post-mortem_SEM_observation\TD18 KEK-SLAC Part H\TD18-PartH-Cell8--004.tif"/>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1828800" y="1759424"/>
              <a:ext cx="2400000" cy="1800000"/>
            </a:xfrm>
            <a:prstGeom prst="rect">
              <a:avLst/>
            </a:prstGeom>
            <a:noFill/>
          </p:spPr>
        </p:pic>
        <p:pic>
          <p:nvPicPr>
            <p:cNvPr id="30" name="Picture 3" descr="G:\Departments\EN\Groups\MME\MM\Metallurgy\MEB-Sigma\MAichele\EDMS--1096980--TD18_post-mortem_SEM_observation\TD18 KEK-SLAC Part H\TD18-PartH-Cell8--001.tif"/>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7426528" y="1724768"/>
              <a:ext cx="2400000" cy="1800000"/>
            </a:xfrm>
            <a:prstGeom prst="rect">
              <a:avLst/>
            </a:prstGeom>
            <a:noFill/>
          </p:spPr>
        </p:pic>
        <p:pic>
          <p:nvPicPr>
            <p:cNvPr id="31" name="Picture 4" descr="G:\Departments\EN\Groups\MME\MM\Metallurgy\MEB-Sigma\MAichele\EDMS--1096980--TD18_post-mortem_SEM_observation\TD18 KEK-SLAC Part H\TD18-PartH-Cell8--002.tif"/>
            <p:cNvPicPr>
              <a:picLocks noChangeAspect="1" noChangeArrowheads="1"/>
            </p:cNvPicPr>
            <p:nvPr/>
          </p:nvPicPr>
          <p:blipFill>
            <a:blip r:embed="rId21" cstate="screen">
              <a:extLst>
                <a:ext uri="{28A0092B-C50C-407E-A947-70E740481C1C}">
                  <a14:useLocalDpi xmlns:a14="http://schemas.microsoft.com/office/drawing/2010/main"/>
                </a:ext>
              </a:extLst>
            </a:blip>
            <a:srcRect/>
            <a:stretch>
              <a:fillRect/>
            </a:stretch>
          </p:blipFill>
          <p:spPr bwMode="auto">
            <a:xfrm>
              <a:off x="5029200" y="1745776"/>
              <a:ext cx="2400000" cy="1800000"/>
            </a:xfrm>
            <a:prstGeom prst="rect">
              <a:avLst/>
            </a:prstGeom>
            <a:noFill/>
          </p:spPr>
        </p:pic>
        <p:pic>
          <p:nvPicPr>
            <p:cNvPr id="32" name="Picture 5" descr="G:\Departments\EN\Groups\MME\MM\Metallurgy\MEB-Sigma\MAichele\EDMS--1096980--TD18_post-mortem_SEM_observation\TD18 KEK-SLAC Part H\TD18-PartH-Cell8--003.tif"/>
            <p:cNvPicPr>
              <a:picLocks noChangeAspect="1" noChangeArrowheads="1"/>
            </p:cNvPicPr>
            <p:nvPr/>
          </p:nvPicPr>
          <p:blipFill>
            <a:blip r:embed="rId22" cstate="screen">
              <a:extLst>
                <a:ext uri="{28A0092B-C50C-407E-A947-70E740481C1C}">
                  <a14:useLocalDpi xmlns:a14="http://schemas.microsoft.com/office/drawing/2010/main"/>
                </a:ext>
              </a:extLst>
            </a:blip>
            <a:srcRect/>
            <a:stretch>
              <a:fillRect/>
            </a:stretch>
          </p:blipFill>
          <p:spPr bwMode="auto">
            <a:xfrm>
              <a:off x="2743200" y="1752600"/>
              <a:ext cx="2400000" cy="1800000"/>
            </a:xfrm>
            <a:prstGeom prst="rect">
              <a:avLst/>
            </a:prstGeom>
            <a:noFill/>
          </p:spPr>
        </p:pic>
      </p:grpSp>
      <p:sp>
        <p:nvSpPr>
          <p:cNvPr id="33" name="TextBox 32"/>
          <p:cNvSpPr txBox="1"/>
          <p:nvPr/>
        </p:nvSpPr>
        <p:spPr>
          <a:xfrm>
            <a:off x="1984314" y="914400"/>
            <a:ext cx="301686" cy="369332"/>
          </a:xfrm>
          <a:prstGeom prst="rect">
            <a:avLst/>
          </a:prstGeom>
          <a:noFill/>
        </p:spPr>
        <p:txBody>
          <a:bodyPr wrap="none" rtlCol="0">
            <a:spAutoFit/>
          </a:bodyPr>
          <a:lstStyle/>
          <a:p>
            <a:r>
              <a:rPr lang="en-GB" dirty="0" smtClean="0">
                <a:solidFill>
                  <a:prstClr val="black"/>
                </a:solidFill>
              </a:rPr>
              <a:t>8</a:t>
            </a:r>
            <a:endParaRPr lang="en-GB" dirty="0">
              <a:solidFill>
                <a:prstClr val="black"/>
              </a:solidFill>
            </a:endParaRPr>
          </a:p>
        </p:txBody>
      </p:sp>
      <p:grpSp>
        <p:nvGrpSpPr>
          <p:cNvPr id="28" name="Group 33"/>
          <p:cNvGrpSpPr>
            <a:grpSpLocks noChangeAspect="1"/>
          </p:cNvGrpSpPr>
          <p:nvPr/>
        </p:nvGrpSpPr>
        <p:grpSpPr>
          <a:xfrm rot="16200000">
            <a:off x="1407616" y="2322076"/>
            <a:ext cx="2819398" cy="613769"/>
            <a:chOff x="0" y="5043711"/>
            <a:chExt cx="8334074" cy="1814289"/>
          </a:xfrm>
        </p:grpSpPr>
        <p:pic>
          <p:nvPicPr>
            <p:cNvPr id="35" name="Picture 6" descr="G:\Departments\EN\Groups\MME\MM\Metallurgy\MEB-Sigma\MAichele\EDMS--1096980--TD18_post-mortem_SEM_observation\TD18 KEK-SLAC Part H\TD18-PartH-Cell9--004.tif"/>
            <p:cNvPicPr>
              <a:picLocks noChangeAspect="1" noChangeArrowheads="1"/>
            </p:cNvPicPr>
            <p:nvPr/>
          </p:nvPicPr>
          <p:blipFill>
            <a:blip r:embed="rId23" cstate="screen">
              <a:extLst>
                <a:ext uri="{28A0092B-C50C-407E-A947-70E740481C1C}">
                  <a14:useLocalDpi xmlns:a14="http://schemas.microsoft.com/office/drawing/2010/main"/>
                </a:ext>
              </a:extLst>
            </a:blip>
            <a:srcRect/>
            <a:stretch>
              <a:fillRect/>
            </a:stretch>
          </p:blipFill>
          <p:spPr bwMode="auto">
            <a:xfrm>
              <a:off x="0" y="5058000"/>
              <a:ext cx="2400000" cy="1800000"/>
            </a:xfrm>
            <a:prstGeom prst="rect">
              <a:avLst/>
            </a:prstGeom>
            <a:noFill/>
          </p:spPr>
        </p:pic>
        <p:pic>
          <p:nvPicPr>
            <p:cNvPr id="36" name="Picture 7" descr="G:\Departments\EN\Groups\MME\MM\Metallurgy\MEB-Sigma\MAichele\EDMS--1096980--TD18_post-mortem_SEM_observation\TD18 KEK-SLAC Part H\TD18-PartH-Cell9--001.tif"/>
            <p:cNvPicPr>
              <a:picLocks noChangeAspect="1" noChangeArrowheads="1"/>
            </p:cNvPicPr>
            <p:nvPr/>
          </p:nvPicPr>
          <p:blipFill>
            <a:blip r:embed="rId24" cstate="screen">
              <a:extLst>
                <a:ext uri="{28A0092B-C50C-407E-A947-70E740481C1C}">
                  <a14:useLocalDpi xmlns:a14="http://schemas.microsoft.com/office/drawing/2010/main"/>
                </a:ext>
              </a:extLst>
            </a:blip>
            <a:srcRect/>
            <a:stretch>
              <a:fillRect/>
            </a:stretch>
          </p:blipFill>
          <p:spPr bwMode="auto">
            <a:xfrm>
              <a:off x="5934074" y="5048474"/>
              <a:ext cx="2400000" cy="1800000"/>
            </a:xfrm>
            <a:prstGeom prst="rect">
              <a:avLst/>
            </a:prstGeom>
            <a:noFill/>
          </p:spPr>
        </p:pic>
        <p:pic>
          <p:nvPicPr>
            <p:cNvPr id="37" name="Picture 8" descr="G:\Departments\EN\Groups\MME\MM\Metallurgy\MEB-Sigma\MAichele\EDMS--1096980--TD18_post-mortem_SEM_observation\TD18 KEK-SLAC Part H\TD18-PartH-Cell9--002.tif"/>
            <p:cNvPicPr>
              <a:picLocks noChangeAspect="1" noChangeArrowheads="1"/>
            </p:cNvPicPr>
            <p:nvPr/>
          </p:nvPicPr>
          <p:blipFill>
            <a:blip r:embed="rId25" cstate="screen">
              <a:extLst>
                <a:ext uri="{28A0092B-C50C-407E-A947-70E740481C1C}">
                  <a14:useLocalDpi xmlns:a14="http://schemas.microsoft.com/office/drawing/2010/main"/>
                </a:ext>
              </a:extLst>
            </a:blip>
            <a:srcRect/>
            <a:stretch>
              <a:fillRect/>
            </a:stretch>
          </p:blipFill>
          <p:spPr bwMode="auto">
            <a:xfrm>
              <a:off x="4114800" y="5043711"/>
              <a:ext cx="2400000" cy="1800000"/>
            </a:xfrm>
            <a:prstGeom prst="rect">
              <a:avLst/>
            </a:prstGeom>
            <a:noFill/>
          </p:spPr>
        </p:pic>
        <p:pic>
          <p:nvPicPr>
            <p:cNvPr id="38" name="Picture 9" descr="G:\Departments\EN\Groups\MME\MM\Metallurgy\MEB-Sigma\MAichele\EDMS--1096980--TD18_post-mortem_SEM_observation\TD18 KEK-SLAC Part H\TD18-PartH-Cell9--003.tif"/>
            <p:cNvPicPr>
              <a:picLocks noChangeAspect="1" noChangeArrowheads="1"/>
            </p:cNvPicPr>
            <p:nvPr/>
          </p:nvPicPr>
          <p:blipFill>
            <a:blip r:embed="rId26" cstate="screen">
              <a:extLst>
                <a:ext uri="{28A0092B-C50C-407E-A947-70E740481C1C}">
                  <a14:useLocalDpi xmlns:a14="http://schemas.microsoft.com/office/drawing/2010/main"/>
                </a:ext>
              </a:extLst>
            </a:blip>
            <a:srcRect/>
            <a:stretch>
              <a:fillRect/>
            </a:stretch>
          </p:blipFill>
          <p:spPr bwMode="auto">
            <a:xfrm>
              <a:off x="1752600" y="5058000"/>
              <a:ext cx="2400000" cy="1800000"/>
            </a:xfrm>
            <a:prstGeom prst="rect">
              <a:avLst/>
            </a:prstGeom>
            <a:noFill/>
          </p:spPr>
        </p:pic>
      </p:grpSp>
      <p:sp>
        <p:nvSpPr>
          <p:cNvPr id="39" name="TextBox 38"/>
          <p:cNvSpPr txBox="1"/>
          <p:nvPr/>
        </p:nvSpPr>
        <p:spPr>
          <a:xfrm>
            <a:off x="2593914" y="914400"/>
            <a:ext cx="301686" cy="369332"/>
          </a:xfrm>
          <a:prstGeom prst="rect">
            <a:avLst/>
          </a:prstGeom>
          <a:noFill/>
        </p:spPr>
        <p:txBody>
          <a:bodyPr wrap="none" rtlCol="0">
            <a:spAutoFit/>
          </a:bodyPr>
          <a:lstStyle/>
          <a:p>
            <a:r>
              <a:rPr lang="en-GB" dirty="0" smtClean="0">
                <a:solidFill>
                  <a:prstClr val="black"/>
                </a:solidFill>
              </a:rPr>
              <a:t>9</a:t>
            </a:r>
            <a:endParaRPr lang="en-GB" dirty="0">
              <a:solidFill>
                <a:prstClr val="black"/>
              </a:solidFill>
            </a:endParaRPr>
          </a:p>
        </p:txBody>
      </p:sp>
      <p:grpSp>
        <p:nvGrpSpPr>
          <p:cNvPr id="34" name="Group 39"/>
          <p:cNvGrpSpPr>
            <a:grpSpLocks noChangeAspect="1"/>
          </p:cNvGrpSpPr>
          <p:nvPr/>
        </p:nvGrpSpPr>
        <p:grpSpPr>
          <a:xfrm rot="16200000">
            <a:off x="1931438" y="2312438"/>
            <a:ext cx="2819398" cy="632926"/>
            <a:chOff x="1371600" y="2047068"/>
            <a:chExt cx="6758898" cy="1810332"/>
          </a:xfrm>
        </p:grpSpPr>
        <p:pic>
          <p:nvPicPr>
            <p:cNvPr id="41" name="Picture 2" descr="G:\Departments\EN\Groups\MME\MM\Metallurgy\MEB-Sigma\MAichele\EDMS--1096980--TD18_post-mortem_SEM_observation\TD18 KEK-SLAC Part G\TD18-PartG-Cell10--004.tif"/>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3972732" y="2057400"/>
              <a:ext cx="2400000" cy="1800000"/>
            </a:xfrm>
            <a:prstGeom prst="rect">
              <a:avLst/>
            </a:prstGeom>
            <a:noFill/>
          </p:spPr>
        </p:pic>
        <p:pic>
          <p:nvPicPr>
            <p:cNvPr id="42" name="Picture 3" descr="G:\Departments\EN\Groups\MME\MM\Metallurgy\MEB-Sigma\MAichele\EDMS--1096980--TD18_post-mortem_SEM_observation\TD18 KEK-SLAC Part G\TD18-PartG-Cell10--001.tif"/>
            <p:cNvPicPr>
              <a:picLocks noChangeAspect="1" noChangeArrowheads="1"/>
            </p:cNvPicPr>
            <p:nvPr/>
          </p:nvPicPr>
          <p:blipFill>
            <a:blip r:embed="rId28" cstate="screen">
              <a:extLst>
                <a:ext uri="{28A0092B-C50C-407E-A947-70E740481C1C}">
                  <a14:useLocalDpi xmlns:a14="http://schemas.microsoft.com/office/drawing/2010/main"/>
                </a:ext>
              </a:extLst>
            </a:blip>
            <a:srcRect/>
            <a:stretch>
              <a:fillRect/>
            </a:stretch>
          </p:blipFill>
          <p:spPr bwMode="auto">
            <a:xfrm>
              <a:off x="1371600" y="2057400"/>
              <a:ext cx="2400000" cy="1800000"/>
            </a:xfrm>
            <a:prstGeom prst="rect">
              <a:avLst/>
            </a:prstGeom>
            <a:noFill/>
          </p:spPr>
        </p:pic>
        <p:pic>
          <p:nvPicPr>
            <p:cNvPr id="43" name="Picture 4" descr="G:\Departments\EN\Groups\MME\MM\Metallurgy\MEB-Sigma\MAichele\EDMS--1096980--TD18_post-mortem_SEM_observation\TD18 KEK-SLAC Part G\TD18-PartG-Cell10--002.tif"/>
            <p:cNvPicPr>
              <a:picLocks noChangeAspect="1" noChangeArrowheads="1"/>
            </p:cNvPicPr>
            <p:nvPr/>
          </p:nvPicPr>
          <p:blipFill>
            <a:blip r:embed="rId29" cstate="screen">
              <a:extLst>
                <a:ext uri="{28A0092B-C50C-407E-A947-70E740481C1C}">
                  <a14:useLocalDpi xmlns:a14="http://schemas.microsoft.com/office/drawing/2010/main"/>
                </a:ext>
              </a:extLst>
            </a:blip>
            <a:srcRect/>
            <a:stretch>
              <a:fillRect/>
            </a:stretch>
          </p:blipFill>
          <p:spPr bwMode="auto">
            <a:xfrm>
              <a:off x="2814234" y="2047068"/>
              <a:ext cx="2400000" cy="1800000"/>
            </a:xfrm>
            <a:prstGeom prst="rect">
              <a:avLst/>
            </a:prstGeom>
            <a:noFill/>
          </p:spPr>
        </p:pic>
        <p:pic>
          <p:nvPicPr>
            <p:cNvPr id="44" name="Picture 5" descr="G:\Departments\EN\Groups\MME\MM\Metallurgy\MEB-Sigma\MAichele\EDMS--1096980--TD18_post-mortem_SEM_observation\TD18 KEK-SLAC Part G\TD18-PartG-Cell10--003.tif"/>
            <p:cNvPicPr>
              <a:picLocks noChangeAspect="1" noChangeArrowheads="1"/>
            </p:cNvPicPr>
            <p:nvPr/>
          </p:nvPicPr>
          <p:blipFill>
            <a:blip r:embed="rId30" cstate="screen">
              <a:extLst>
                <a:ext uri="{28A0092B-C50C-407E-A947-70E740481C1C}">
                  <a14:useLocalDpi xmlns:a14="http://schemas.microsoft.com/office/drawing/2010/main"/>
                </a:ext>
              </a:extLst>
            </a:blip>
            <a:srcRect/>
            <a:stretch>
              <a:fillRect/>
            </a:stretch>
          </p:blipFill>
          <p:spPr bwMode="auto">
            <a:xfrm>
              <a:off x="5730498" y="2052234"/>
              <a:ext cx="2400000" cy="1800000"/>
            </a:xfrm>
            <a:prstGeom prst="rect">
              <a:avLst/>
            </a:prstGeom>
            <a:noFill/>
          </p:spPr>
        </p:pic>
      </p:grpSp>
      <p:sp>
        <p:nvSpPr>
          <p:cNvPr id="45" name="TextBox 44"/>
          <p:cNvSpPr txBox="1"/>
          <p:nvPr/>
        </p:nvSpPr>
        <p:spPr>
          <a:xfrm>
            <a:off x="2980702" y="914400"/>
            <a:ext cx="524503" cy="369332"/>
          </a:xfrm>
          <a:prstGeom prst="rect">
            <a:avLst/>
          </a:prstGeom>
          <a:noFill/>
        </p:spPr>
        <p:txBody>
          <a:bodyPr wrap="none" rtlCol="0">
            <a:spAutoFit/>
          </a:bodyPr>
          <a:lstStyle/>
          <a:p>
            <a:r>
              <a:rPr lang="en-GB" dirty="0" smtClean="0">
                <a:solidFill>
                  <a:prstClr val="black"/>
                </a:solidFill>
              </a:rPr>
              <a:t>  10</a:t>
            </a:r>
            <a:endParaRPr lang="en-GB" dirty="0">
              <a:solidFill>
                <a:prstClr val="black"/>
              </a:solidFill>
            </a:endParaRPr>
          </a:p>
        </p:txBody>
      </p:sp>
      <p:grpSp>
        <p:nvGrpSpPr>
          <p:cNvPr id="40" name="Group 45"/>
          <p:cNvGrpSpPr>
            <a:grpSpLocks noChangeAspect="1"/>
          </p:cNvGrpSpPr>
          <p:nvPr/>
        </p:nvGrpSpPr>
        <p:grpSpPr>
          <a:xfrm rot="16200000">
            <a:off x="2513370" y="2284831"/>
            <a:ext cx="2819400" cy="688258"/>
            <a:chOff x="838200" y="4922936"/>
            <a:chExt cx="7496732" cy="1830064"/>
          </a:xfrm>
        </p:grpSpPr>
        <p:pic>
          <p:nvPicPr>
            <p:cNvPr id="47" name="Picture 6" descr="G:\Departments\EN\Groups\MME\MM\Metallurgy\MEB-Sigma\MAichele\EDMS--1096980--TD18_post-mortem_SEM_observation\TD18 KEK-SLAC Part G\TD18-PartG-Cell11--004.tif"/>
            <p:cNvPicPr>
              <a:picLocks noChangeAspect="1" noChangeArrowheads="1"/>
            </p:cNvPicPr>
            <p:nvPr/>
          </p:nvPicPr>
          <p:blipFill>
            <a:blip r:embed="rId31" cstate="screen">
              <a:extLst>
                <a:ext uri="{28A0092B-C50C-407E-A947-70E740481C1C}">
                  <a14:useLocalDpi xmlns:a14="http://schemas.microsoft.com/office/drawing/2010/main"/>
                </a:ext>
              </a:extLst>
            </a:blip>
            <a:srcRect/>
            <a:stretch>
              <a:fillRect/>
            </a:stretch>
          </p:blipFill>
          <p:spPr bwMode="auto">
            <a:xfrm>
              <a:off x="838200" y="4953000"/>
              <a:ext cx="2400000" cy="1800000"/>
            </a:xfrm>
            <a:prstGeom prst="rect">
              <a:avLst/>
            </a:prstGeom>
            <a:noFill/>
          </p:spPr>
        </p:pic>
        <p:pic>
          <p:nvPicPr>
            <p:cNvPr id="48" name="Picture 7" descr="G:\Departments\EN\Groups\MME\MM\Metallurgy\MEB-Sigma\MAichele\EDMS--1096980--TD18_post-mortem_SEM_observation\TD18 KEK-SLAC Part G\TD18-PartG-Cell11--001.tif"/>
            <p:cNvPicPr>
              <a:picLocks noChangeAspect="1" noChangeArrowheads="1"/>
            </p:cNvPicPr>
            <p:nvPr/>
          </p:nvPicPr>
          <p:blipFill>
            <a:blip r:embed="rId32" cstate="screen">
              <a:extLst>
                <a:ext uri="{28A0092B-C50C-407E-A947-70E740481C1C}">
                  <a14:useLocalDpi xmlns:a14="http://schemas.microsoft.com/office/drawing/2010/main"/>
                </a:ext>
              </a:extLst>
            </a:blip>
            <a:srcRect/>
            <a:stretch>
              <a:fillRect/>
            </a:stretch>
          </p:blipFill>
          <p:spPr bwMode="auto">
            <a:xfrm>
              <a:off x="5934932" y="4922936"/>
              <a:ext cx="2400000" cy="1800000"/>
            </a:xfrm>
            <a:prstGeom prst="rect">
              <a:avLst/>
            </a:prstGeom>
            <a:noFill/>
          </p:spPr>
        </p:pic>
        <p:pic>
          <p:nvPicPr>
            <p:cNvPr id="49" name="Picture 8" descr="G:\Departments\EN\Groups\MME\MM\Metallurgy\MEB-Sigma\MAichele\EDMS--1096980--TD18_post-mortem_SEM_observation\TD18 KEK-SLAC Part G\TD18-PartG-Cell11--002.tif"/>
            <p:cNvPicPr>
              <a:picLocks noChangeAspect="1" noChangeArrowheads="1"/>
            </p:cNvPicPr>
            <p:nvPr/>
          </p:nvPicPr>
          <p:blipFill>
            <a:blip r:embed="rId33" cstate="screen">
              <a:extLst>
                <a:ext uri="{28A0092B-C50C-407E-A947-70E740481C1C}">
                  <a14:useLocalDpi xmlns:a14="http://schemas.microsoft.com/office/drawing/2010/main"/>
                </a:ext>
              </a:extLst>
            </a:blip>
            <a:srcRect/>
            <a:stretch>
              <a:fillRect/>
            </a:stretch>
          </p:blipFill>
          <p:spPr bwMode="auto">
            <a:xfrm>
              <a:off x="3962400" y="4935664"/>
              <a:ext cx="2400000" cy="1800000"/>
            </a:xfrm>
            <a:prstGeom prst="rect">
              <a:avLst/>
            </a:prstGeom>
            <a:noFill/>
          </p:spPr>
        </p:pic>
        <p:pic>
          <p:nvPicPr>
            <p:cNvPr id="50" name="Picture 9" descr="G:\Departments\EN\Groups\MME\MM\Metallurgy\MEB-Sigma\MAichele\EDMS--1096980--TD18_post-mortem_SEM_observation\TD18 KEK-SLAC Part G\TD18-PartG-Cell11--003.tif"/>
            <p:cNvPicPr>
              <a:picLocks noChangeAspect="1" noChangeArrowheads="1"/>
            </p:cNvPicPr>
            <p:nvPr/>
          </p:nvPicPr>
          <p:blipFill>
            <a:blip r:embed="rId34" cstate="screen">
              <a:extLst>
                <a:ext uri="{28A0092B-C50C-407E-A947-70E740481C1C}">
                  <a14:useLocalDpi xmlns:a14="http://schemas.microsoft.com/office/drawing/2010/main"/>
                </a:ext>
              </a:extLst>
            </a:blip>
            <a:srcRect/>
            <a:stretch>
              <a:fillRect/>
            </a:stretch>
          </p:blipFill>
          <p:spPr bwMode="auto">
            <a:xfrm>
              <a:off x="2188130" y="4944332"/>
              <a:ext cx="2400000" cy="1800000"/>
            </a:xfrm>
            <a:prstGeom prst="rect">
              <a:avLst/>
            </a:prstGeom>
            <a:noFill/>
          </p:spPr>
        </p:pic>
      </p:grpSp>
      <p:sp>
        <p:nvSpPr>
          <p:cNvPr id="51" name="TextBox 50"/>
          <p:cNvSpPr txBox="1"/>
          <p:nvPr/>
        </p:nvSpPr>
        <p:spPr>
          <a:xfrm>
            <a:off x="3514102" y="914400"/>
            <a:ext cx="524503" cy="369332"/>
          </a:xfrm>
          <a:prstGeom prst="rect">
            <a:avLst/>
          </a:prstGeom>
          <a:noFill/>
        </p:spPr>
        <p:txBody>
          <a:bodyPr wrap="none" rtlCol="0">
            <a:spAutoFit/>
          </a:bodyPr>
          <a:lstStyle/>
          <a:p>
            <a:r>
              <a:rPr lang="en-GB" dirty="0" smtClean="0">
                <a:solidFill>
                  <a:prstClr val="black"/>
                </a:solidFill>
              </a:rPr>
              <a:t>  11</a:t>
            </a:r>
            <a:endParaRPr lang="en-GB" dirty="0">
              <a:solidFill>
                <a:prstClr val="black"/>
              </a:solidFill>
            </a:endParaRPr>
          </a:p>
        </p:txBody>
      </p:sp>
      <p:grpSp>
        <p:nvGrpSpPr>
          <p:cNvPr id="46" name="Group 51"/>
          <p:cNvGrpSpPr/>
          <p:nvPr/>
        </p:nvGrpSpPr>
        <p:grpSpPr>
          <a:xfrm rot="16200000">
            <a:off x="3124199" y="2286119"/>
            <a:ext cx="2819400" cy="685801"/>
            <a:chOff x="833673" y="358365"/>
            <a:chExt cx="7052727" cy="1822635"/>
          </a:xfrm>
        </p:grpSpPr>
        <p:pic>
          <p:nvPicPr>
            <p:cNvPr id="53" name="Picture 2" descr="G:\Departments\EN\Groups\MME\MM\Metallurgy\MEB-Sigma\MAichele\EDMS--1096980--TD18_post-mortem_SEM_observation\TD18 KEK-SLAC Part G\TD18-PartG-Cell12--004.tif"/>
            <p:cNvPicPr>
              <a:picLocks noChangeAspect="1" noChangeArrowheads="1"/>
            </p:cNvPicPr>
            <p:nvPr/>
          </p:nvPicPr>
          <p:blipFill>
            <a:blip r:embed="rId35" cstate="screen">
              <a:extLst>
                <a:ext uri="{28A0092B-C50C-407E-A947-70E740481C1C}">
                  <a14:useLocalDpi xmlns:a14="http://schemas.microsoft.com/office/drawing/2010/main"/>
                </a:ext>
              </a:extLst>
            </a:blip>
            <a:srcRect/>
            <a:stretch>
              <a:fillRect/>
            </a:stretch>
          </p:blipFill>
          <p:spPr bwMode="auto">
            <a:xfrm>
              <a:off x="833673" y="381000"/>
              <a:ext cx="2400000" cy="1800000"/>
            </a:xfrm>
            <a:prstGeom prst="rect">
              <a:avLst/>
            </a:prstGeom>
            <a:noFill/>
          </p:spPr>
        </p:pic>
        <p:pic>
          <p:nvPicPr>
            <p:cNvPr id="54" name="Picture 3" descr="G:\Departments\EN\Groups\MME\MM\Metallurgy\MEB-Sigma\MAichele\EDMS--1096980--TD18_post-mortem_SEM_observation\TD18 KEK-SLAC Part G\TD18-PartG-Cell12--001.tif"/>
            <p:cNvPicPr>
              <a:picLocks noChangeAspect="1" noChangeArrowheads="1"/>
            </p:cNvPicPr>
            <p:nvPr/>
          </p:nvPicPr>
          <p:blipFill>
            <a:blip r:embed="rId36" cstate="screen">
              <a:extLst>
                <a:ext uri="{28A0092B-C50C-407E-A947-70E740481C1C}">
                  <a14:useLocalDpi xmlns:a14="http://schemas.microsoft.com/office/drawing/2010/main"/>
                </a:ext>
              </a:extLst>
            </a:blip>
            <a:srcRect/>
            <a:stretch>
              <a:fillRect/>
            </a:stretch>
          </p:blipFill>
          <p:spPr bwMode="auto">
            <a:xfrm>
              <a:off x="5486400" y="358365"/>
              <a:ext cx="2400000" cy="1800000"/>
            </a:xfrm>
            <a:prstGeom prst="rect">
              <a:avLst/>
            </a:prstGeom>
            <a:noFill/>
          </p:spPr>
        </p:pic>
        <p:pic>
          <p:nvPicPr>
            <p:cNvPr id="55" name="Picture 4" descr="G:\Departments\EN\Groups\MME\MM\Metallurgy\MEB-Sigma\MAichele\EDMS--1096980--TD18_post-mortem_SEM_observation\TD18 KEK-SLAC Part G\TD18-PartG-Cell12--002.tif"/>
            <p:cNvPicPr>
              <a:picLocks noChangeAspect="1" noChangeArrowheads="1"/>
            </p:cNvPicPr>
            <p:nvPr/>
          </p:nvPicPr>
          <p:blipFill>
            <a:blip r:embed="rId37" cstate="screen">
              <a:extLst>
                <a:ext uri="{28A0092B-C50C-407E-A947-70E740481C1C}">
                  <a14:useLocalDpi xmlns:a14="http://schemas.microsoft.com/office/drawing/2010/main"/>
                </a:ext>
              </a:extLst>
            </a:blip>
            <a:srcRect/>
            <a:stretch>
              <a:fillRect/>
            </a:stretch>
          </p:blipFill>
          <p:spPr bwMode="auto">
            <a:xfrm>
              <a:off x="3581400" y="371946"/>
              <a:ext cx="2400000" cy="1800000"/>
            </a:xfrm>
            <a:prstGeom prst="rect">
              <a:avLst/>
            </a:prstGeom>
            <a:noFill/>
          </p:spPr>
        </p:pic>
        <p:pic>
          <p:nvPicPr>
            <p:cNvPr id="56" name="Picture 5" descr="G:\Departments\EN\Groups\MME\MM\Metallurgy\MEB-Sigma\MAichele\EDMS--1096980--TD18_post-mortem_SEM_observation\TD18 KEK-SLAC Part G\TD18-PartG-Cell12--003.tif"/>
            <p:cNvPicPr>
              <a:picLocks noChangeAspect="1" noChangeArrowheads="1"/>
            </p:cNvPicPr>
            <p:nvPr/>
          </p:nvPicPr>
          <p:blipFill>
            <a:blip r:embed="rId38" cstate="screen">
              <a:extLst>
                <a:ext uri="{28A0092B-C50C-407E-A947-70E740481C1C}">
                  <a14:useLocalDpi xmlns:a14="http://schemas.microsoft.com/office/drawing/2010/main"/>
                </a:ext>
              </a:extLst>
            </a:blip>
            <a:srcRect/>
            <a:stretch>
              <a:fillRect/>
            </a:stretch>
          </p:blipFill>
          <p:spPr bwMode="auto">
            <a:xfrm>
              <a:off x="1676400" y="381000"/>
              <a:ext cx="2400000" cy="1800000"/>
            </a:xfrm>
            <a:prstGeom prst="rect">
              <a:avLst/>
            </a:prstGeom>
            <a:noFill/>
          </p:spPr>
        </p:pic>
      </p:grpSp>
      <p:sp>
        <p:nvSpPr>
          <p:cNvPr id="57" name="TextBox 56"/>
          <p:cNvSpPr txBox="1"/>
          <p:nvPr/>
        </p:nvSpPr>
        <p:spPr>
          <a:xfrm>
            <a:off x="4123702" y="914400"/>
            <a:ext cx="524503" cy="369332"/>
          </a:xfrm>
          <a:prstGeom prst="rect">
            <a:avLst/>
          </a:prstGeom>
          <a:noFill/>
        </p:spPr>
        <p:txBody>
          <a:bodyPr wrap="none" rtlCol="0">
            <a:spAutoFit/>
          </a:bodyPr>
          <a:lstStyle/>
          <a:p>
            <a:r>
              <a:rPr lang="en-GB" dirty="0" smtClean="0">
                <a:solidFill>
                  <a:prstClr val="black"/>
                </a:solidFill>
              </a:rPr>
              <a:t>  12</a:t>
            </a:r>
            <a:endParaRPr lang="en-GB" dirty="0">
              <a:solidFill>
                <a:prstClr val="black"/>
              </a:solidFill>
            </a:endParaRPr>
          </a:p>
        </p:txBody>
      </p:sp>
      <p:grpSp>
        <p:nvGrpSpPr>
          <p:cNvPr id="52" name="Group 57"/>
          <p:cNvGrpSpPr>
            <a:grpSpLocks noChangeAspect="1"/>
          </p:cNvGrpSpPr>
          <p:nvPr/>
        </p:nvGrpSpPr>
        <p:grpSpPr>
          <a:xfrm rot="16200000">
            <a:off x="3705323" y="2257643"/>
            <a:ext cx="2819398" cy="742755"/>
            <a:chOff x="2161848" y="5036814"/>
            <a:chExt cx="6939780" cy="1828248"/>
          </a:xfrm>
        </p:grpSpPr>
        <p:pic>
          <p:nvPicPr>
            <p:cNvPr id="59" name="Picture 6" descr="G:\Departments\EN\Groups\MME\MM\Metallurgy\MEB-Sigma\MAichele\EDMS--1096980--TD18_post-mortem_SEM_observation\TD18 KEK-SLAC Part G\TD18-PartG-Cell13--004.tif"/>
            <p:cNvPicPr>
              <a:picLocks noChangeAspect="1" noChangeArrowheads="1"/>
            </p:cNvPicPr>
            <p:nvPr/>
          </p:nvPicPr>
          <p:blipFill>
            <a:blip r:embed="rId39" cstate="screen">
              <a:extLst>
                <a:ext uri="{28A0092B-C50C-407E-A947-70E740481C1C}">
                  <a14:useLocalDpi xmlns:a14="http://schemas.microsoft.com/office/drawing/2010/main"/>
                </a:ext>
              </a:extLst>
            </a:blip>
            <a:srcRect/>
            <a:stretch>
              <a:fillRect/>
            </a:stretch>
          </p:blipFill>
          <p:spPr bwMode="auto">
            <a:xfrm>
              <a:off x="2161848" y="5065062"/>
              <a:ext cx="2400000" cy="1800000"/>
            </a:xfrm>
            <a:prstGeom prst="rect">
              <a:avLst/>
            </a:prstGeom>
            <a:noFill/>
          </p:spPr>
        </p:pic>
        <p:pic>
          <p:nvPicPr>
            <p:cNvPr id="60" name="Picture 7" descr="G:\Departments\EN\Groups\MME\MM\Metallurgy\MEB-Sigma\MAichele\EDMS--1096980--TD18_post-mortem_SEM_observation\TD18 KEK-SLAC Part G\TD18-PartG-Cell13--001.tif"/>
            <p:cNvPicPr>
              <a:picLocks noChangeAspect="1" noChangeArrowheads="1"/>
            </p:cNvPicPr>
            <p:nvPr/>
          </p:nvPicPr>
          <p:blipFill>
            <a:blip r:embed="rId40" cstate="screen">
              <a:extLst>
                <a:ext uri="{28A0092B-C50C-407E-A947-70E740481C1C}">
                  <a14:useLocalDpi xmlns:a14="http://schemas.microsoft.com/office/drawing/2010/main"/>
                </a:ext>
              </a:extLst>
            </a:blip>
            <a:srcRect/>
            <a:stretch>
              <a:fillRect/>
            </a:stretch>
          </p:blipFill>
          <p:spPr bwMode="auto">
            <a:xfrm>
              <a:off x="6701628" y="5036814"/>
              <a:ext cx="2400000" cy="1800000"/>
            </a:xfrm>
            <a:prstGeom prst="rect">
              <a:avLst/>
            </a:prstGeom>
            <a:noFill/>
          </p:spPr>
        </p:pic>
        <p:pic>
          <p:nvPicPr>
            <p:cNvPr id="61" name="Picture 8" descr="G:\Departments\EN\Groups\MME\MM\Metallurgy\MEB-Sigma\MAichele\EDMS--1096980--TD18_post-mortem_SEM_observation\TD18 KEK-SLAC Part G\TD18-PartG-Cell13--002.tif"/>
            <p:cNvPicPr>
              <a:picLocks noChangeAspect="1" noChangeArrowheads="1"/>
            </p:cNvPicPr>
            <p:nvPr/>
          </p:nvPicPr>
          <p:blipFill>
            <a:blip r:embed="rId41" cstate="screen">
              <a:extLst>
                <a:ext uri="{28A0092B-C50C-407E-A947-70E740481C1C}">
                  <a14:useLocalDpi xmlns:a14="http://schemas.microsoft.com/office/drawing/2010/main"/>
                </a:ext>
              </a:extLst>
            </a:blip>
            <a:srcRect/>
            <a:stretch>
              <a:fillRect/>
            </a:stretch>
          </p:blipFill>
          <p:spPr bwMode="auto">
            <a:xfrm>
              <a:off x="5015076" y="5047407"/>
              <a:ext cx="2400000" cy="1800000"/>
            </a:xfrm>
            <a:prstGeom prst="rect">
              <a:avLst/>
            </a:prstGeom>
            <a:noFill/>
          </p:spPr>
        </p:pic>
        <p:pic>
          <p:nvPicPr>
            <p:cNvPr id="62" name="Picture 9" descr="G:\Departments\EN\Groups\MME\MM\Metallurgy\MEB-Sigma\MAichele\EDMS--1096980--TD18_post-mortem_SEM_observation\TD18 KEK-SLAC Part G\TD18-PartG-Cell13--003.tif"/>
            <p:cNvPicPr>
              <a:picLocks noChangeAspect="1" noChangeArrowheads="1"/>
            </p:cNvPicPr>
            <p:nvPr/>
          </p:nvPicPr>
          <p:blipFill>
            <a:blip r:embed="rId42" cstate="screen">
              <a:extLst>
                <a:ext uri="{28A0092B-C50C-407E-A947-70E740481C1C}">
                  <a14:useLocalDpi xmlns:a14="http://schemas.microsoft.com/office/drawing/2010/main"/>
                </a:ext>
              </a:extLst>
            </a:blip>
            <a:srcRect/>
            <a:stretch>
              <a:fillRect/>
            </a:stretch>
          </p:blipFill>
          <p:spPr bwMode="auto">
            <a:xfrm>
              <a:off x="3276600" y="5058000"/>
              <a:ext cx="2400000" cy="1800000"/>
            </a:xfrm>
            <a:prstGeom prst="rect">
              <a:avLst/>
            </a:prstGeom>
            <a:noFill/>
          </p:spPr>
        </p:pic>
      </p:grpSp>
      <p:sp>
        <p:nvSpPr>
          <p:cNvPr id="63" name="TextBox 62"/>
          <p:cNvSpPr txBox="1"/>
          <p:nvPr/>
        </p:nvSpPr>
        <p:spPr>
          <a:xfrm>
            <a:off x="4733302" y="914400"/>
            <a:ext cx="524503" cy="369332"/>
          </a:xfrm>
          <a:prstGeom prst="rect">
            <a:avLst/>
          </a:prstGeom>
          <a:noFill/>
        </p:spPr>
        <p:txBody>
          <a:bodyPr wrap="none" rtlCol="0">
            <a:spAutoFit/>
          </a:bodyPr>
          <a:lstStyle/>
          <a:p>
            <a:r>
              <a:rPr lang="en-GB" dirty="0" smtClean="0">
                <a:solidFill>
                  <a:prstClr val="black"/>
                </a:solidFill>
              </a:rPr>
              <a:t>  13</a:t>
            </a:r>
            <a:endParaRPr lang="en-GB" dirty="0">
              <a:solidFill>
                <a:prstClr val="black"/>
              </a:solidFill>
            </a:endParaRPr>
          </a:p>
        </p:txBody>
      </p:sp>
      <p:grpSp>
        <p:nvGrpSpPr>
          <p:cNvPr id="58" name="Group 63"/>
          <p:cNvGrpSpPr>
            <a:grpSpLocks noChangeAspect="1"/>
          </p:cNvGrpSpPr>
          <p:nvPr/>
        </p:nvGrpSpPr>
        <p:grpSpPr>
          <a:xfrm rot="16200000">
            <a:off x="4322082" y="2264742"/>
            <a:ext cx="2819400" cy="728435"/>
            <a:chOff x="304800" y="2253140"/>
            <a:chExt cx="7094062" cy="1832860"/>
          </a:xfrm>
        </p:grpSpPr>
        <p:pic>
          <p:nvPicPr>
            <p:cNvPr id="65" name="Picture 2" descr="G:\Departments\EN\Groups\MME\MM\Metallurgy\MEB-Sigma\MAichele\EDMS--1096980--TD18_post-mortem_SEM_observation\TD18 KEK-SLAC Part G\TD18-PartG-Cell14--004.tif"/>
            <p:cNvPicPr>
              <a:picLocks noChangeAspect="1" noChangeArrowheads="1"/>
            </p:cNvPicPr>
            <p:nvPr/>
          </p:nvPicPr>
          <p:blipFill>
            <a:blip r:embed="rId43" cstate="screen">
              <a:extLst>
                <a:ext uri="{28A0092B-C50C-407E-A947-70E740481C1C}">
                  <a14:useLocalDpi xmlns:a14="http://schemas.microsoft.com/office/drawing/2010/main"/>
                </a:ext>
              </a:extLst>
            </a:blip>
            <a:srcRect/>
            <a:stretch>
              <a:fillRect/>
            </a:stretch>
          </p:blipFill>
          <p:spPr bwMode="auto">
            <a:xfrm>
              <a:off x="304800" y="2286000"/>
              <a:ext cx="2400000" cy="1800000"/>
            </a:xfrm>
            <a:prstGeom prst="rect">
              <a:avLst/>
            </a:prstGeom>
            <a:noFill/>
          </p:spPr>
        </p:pic>
        <p:pic>
          <p:nvPicPr>
            <p:cNvPr id="66" name="Picture 3" descr="G:\Departments\EN\Groups\MME\MM\Metallurgy\MEB-Sigma\MAichele\EDMS--1096980--TD18_post-mortem_SEM_observation\TD18 KEK-SLAC Part G\TD18-PartG-Cell14--001.tif"/>
            <p:cNvPicPr>
              <a:picLocks noChangeAspect="1" noChangeArrowheads="1"/>
            </p:cNvPicPr>
            <p:nvPr/>
          </p:nvPicPr>
          <p:blipFill>
            <a:blip r:embed="rId44" cstate="screen">
              <a:extLst>
                <a:ext uri="{28A0092B-C50C-407E-A947-70E740481C1C}">
                  <a14:useLocalDpi xmlns:a14="http://schemas.microsoft.com/office/drawing/2010/main"/>
                </a:ext>
              </a:extLst>
            </a:blip>
            <a:srcRect/>
            <a:stretch>
              <a:fillRect/>
            </a:stretch>
          </p:blipFill>
          <p:spPr bwMode="auto">
            <a:xfrm>
              <a:off x="4998862" y="2253140"/>
              <a:ext cx="2400000" cy="1800000"/>
            </a:xfrm>
            <a:prstGeom prst="rect">
              <a:avLst/>
            </a:prstGeom>
            <a:noFill/>
          </p:spPr>
        </p:pic>
        <p:pic>
          <p:nvPicPr>
            <p:cNvPr id="67" name="Picture 4" descr="G:\Departments\EN\Groups\MME\MM\Metallurgy\MEB-Sigma\MAichele\EDMS--1096980--TD18_post-mortem_SEM_observation\TD18 KEK-SLAC Part G\TD18-PartG-Cell14--002.tif"/>
            <p:cNvPicPr>
              <a:picLocks noChangeAspect="1" noChangeArrowheads="1"/>
            </p:cNvPicPr>
            <p:nvPr/>
          </p:nvPicPr>
          <p:blipFill>
            <a:blip r:embed="rId45" cstate="screen">
              <a:extLst>
                <a:ext uri="{28A0092B-C50C-407E-A947-70E740481C1C}">
                  <a14:useLocalDpi xmlns:a14="http://schemas.microsoft.com/office/drawing/2010/main"/>
                </a:ext>
              </a:extLst>
            </a:blip>
            <a:srcRect/>
            <a:stretch>
              <a:fillRect/>
            </a:stretch>
          </p:blipFill>
          <p:spPr bwMode="auto">
            <a:xfrm>
              <a:off x="2971800" y="2268664"/>
              <a:ext cx="2400000" cy="1800000"/>
            </a:xfrm>
            <a:prstGeom prst="rect">
              <a:avLst/>
            </a:prstGeom>
            <a:noFill/>
          </p:spPr>
        </p:pic>
        <p:pic>
          <p:nvPicPr>
            <p:cNvPr id="68" name="Picture 5" descr="G:\Departments\EN\Groups\MME\MM\Metallurgy\MEB-Sigma\MAichele\EDMS--1096980--TD18_post-mortem_SEM_observation\TD18 KEK-SLAC Part G\TD18-PartG-Cell14--003.tif"/>
            <p:cNvPicPr>
              <a:picLocks noChangeAspect="1" noChangeArrowheads="1"/>
            </p:cNvPicPr>
            <p:nvPr/>
          </p:nvPicPr>
          <p:blipFill>
            <a:blip r:embed="rId46" cstate="screen">
              <a:extLst>
                <a:ext uri="{28A0092B-C50C-407E-A947-70E740481C1C}">
                  <a14:useLocalDpi xmlns:a14="http://schemas.microsoft.com/office/drawing/2010/main"/>
                </a:ext>
              </a:extLst>
            </a:blip>
            <a:srcRect/>
            <a:stretch>
              <a:fillRect/>
            </a:stretch>
          </p:blipFill>
          <p:spPr bwMode="auto">
            <a:xfrm>
              <a:off x="1121330" y="2277332"/>
              <a:ext cx="2400000" cy="1800000"/>
            </a:xfrm>
            <a:prstGeom prst="rect">
              <a:avLst/>
            </a:prstGeom>
            <a:noFill/>
          </p:spPr>
        </p:pic>
      </p:grpSp>
      <p:grpSp>
        <p:nvGrpSpPr>
          <p:cNvPr id="64" name="Group 68"/>
          <p:cNvGrpSpPr>
            <a:grpSpLocks noChangeAspect="1"/>
          </p:cNvGrpSpPr>
          <p:nvPr/>
        </p:nvGrpSpPr>
        <p:grpSpPr>
          <a:xfrm rot="16200000">
            <a:off x="4945353" y="2278473"/>
            <a:ext cx="2819400" cy="701093"/>
            <a:chOff x="1828800" y="4714874"/>
            <a:chExt cx="7315200" cy="1819052"/>
          </a:xfrm>
        </p:grpSpPr>
        <p:pic>
          <p:nvPicPr>
            <p:cNvPr id="70" name="Picture 6" descr="G:\Departments\EN\Groups\MME\MM\Metallurgy\MEB-Sigma\MAichele\EDMS--1096980--TD18_post-mortem_SEM_observation\TD18 KEK-SLAC Part G\TD18-PartG-Cell15--004.tif"/>
            <p:cNvPicPr>
              <a:picLocks noChangeAspect="1" noChangeArrowheads="1"/>
            </p:cNvPicPr>
            <p:nvPr/>
          </p:nvPicPr>
          <p:blipFill>
            <a:blip r:embed="rId47" cstate="screen">
              <a:extLst>
                <a:ext uri="{28A0092B-C50C-407E-A947-70E740481C1C}">
                  <a14:useLocalDpi xmlns:a14="http://schemas.microsoft.com/office/drawing/2010/main"/>
                </a:ext>
              </a:extLst>
            </a:blip>
            <a:srcRect/>
            <a:stretch>
              <a:fillRect/>
            </a:stretch>
          </p:blipFill>
          <p:spPr bwMode="auto">
            <a:xfrm>
              <a:off x="1828800" y="4724400"/>
              <a:ext cx="2400000" cy="1800000"/>
            </a:xfrm>
            <a:prstGeom prst="rect">
              <a:avLst/>
            </a:prstGeom>
            <a:noFill/>
          </p:spPr>
        </p:pic>
        <p:pic>
          <p:nvPicPr>
            <p:cNvPr id="71" name="Picture 7" descr="G:\Departments\EN\Groups\MME\MM\Metallurgy\MEB-Sigma\MAichele\EDMS--1096980--TD18_post-mortem_SEM_observation\TD18 KEK-SLAC Part G\TD18-PartG-Cell15--001.tif"/>
            <p:cNvPicPr>
              <a:picLocks noChangeAspect="1" noChangeArrowheads="1"/>
            </p:cNvPicPr>
            <p:nvPr/>
          </p:nvPicPr>
          <p:blipFill>
            <a:blip r:embed="rId48" cstate="screen">
              <a:extLst>
                <a:ext uri="{28A0092B-C50C-407E-A947-70E740481C1C}">
                  <a14:useLocalDpi xmlns:a14="http://schemas.microsoft.com/office/drawing/2010/main"/>
                </a:ext>
              </a:extLst>
            </a:blip>
            <a:srcRect/>
            <a:stretch>
              <a:fillRect/>
            </a:stretch>
          </p:blipFill>
          <p:spPr bwMode="auto">
            <a:xfrm>
              <a:off x="6744000" y="4724400"/>
              <a:ext cx="2400000" cy="1800000"/>
            </a:xfrm>
            <a:prstGeom prst="rect">
              <a:avLst/>
            </a:prstGeom>
            <a:noFill/>
          </p:spPr>
        </p:pic>
        <p:pic>
          <p:nvPicPr>
            <p:cNvPr id="72" name="Picture 8" descr="G:\Departments\EN\Groups\MME\MM\Metallurgy\MEB-Sigma\MAichele\EDMS--1096980--TD18_post-mortem_SEM_observation\TD18 KEK-SLAC Part G\TD18-PartG-Cell15--002.tif"/>
            <p:cNvPicPr>
              <a:picLocks noChangeAspect="1" noChangeArrowheads="1"/>
            </p:cNvPicPr>
            <p:nvPr/>
          </p:nvPicPr>
          <p:blipFill>
            <a:blip r:embed="rId49" cstate="screen">
              <a:extLst>
                <a:ext uri="{28A0092B-C50C-407E-A947-70E740481C1C}">
                  <a14:useLocalDpi xmlns:a14="http://schemas.microsoft.com/office/drawing/2010/main"/>
                </a:ext>
              </a:extLst>
            </a:blip>
            <a:srcRect/>
            <a:stretch>
              <a:fillRect/>
            </a:stretch>
          </p:blipFill>
          <p:spPr bwMode="auto">
            <a:xfrm>
              <a:off x="4881563" y="4733926"/>
              <a:ext cx="2400000" cy="1800000"/>
            </a:xfrm>
            <a:prstGeom prst="rect">
              <a:avLst/>
            </a:prstGeom>
            <a:noFill/>
          </p:spPr>
        </p:pic>
        <p:pic>
          <p:nvPicPr>
            <p:cNvPr id="73" name="Picture 9" descr="G:\Departments\EN\Groups\MME\MM\Metallurgy\MEB-Sigma\MAichele\EDMS--1096980--TD18_post-mortem_SEM_observation\TD18 KEK-SLAC Part G\TD18-PartG-Cell15--003.tif"/>
            <p:cNvPicPr>
              <a:picLocks noChangeAspect="1" noChangeArrowheads="1"/>
            </p:cNvPicPr>
            <p:nvPr/>
          </p:nvPicPr>
          <p:blipFill>
            <a:blip r:embed="rId50" cstate="screen">
              <a:extLst>
                <a:ext uri="{28A0092B-C50C-407E-A947-70E740481C1C}">
                  <a14:useLocalDpi xmlns:a14="http://schemas.microsoft.com/office/drawing/2010/main"/>
                </a:ext>
              </a:extLst>
            </a:blip>
            <a:srcRect/>
            <a:stretch>
              <a:fillRect/>
            </a:stretch>
          </p:blipFill>
          <p:spPr bwMode="auto">
            <a:xfrm>
              <a:off x="3271837" y="4714874"/>
              <a:ext cx="2400000" cy="1800000"/>
            </a:xfrm>
            <a:prstGeom prst="rect">
              <a:avLst/>
            </a:prstGeom>
            <a:noFill/>
          </p:spPr>
        </p:pic>
      </p:grpSp>
      <p:sp>
        <p:nvSpPr>
          <p:cNvPr id="74" name="TextBox 73"/>
          <p:cNvSpPr txBox="1"/>
          <p:nvPr/>
        </p:nvSpPr>
        <p:spPr>
          <a:xfrm>
            <a:off x="5952501" y="914400"/>
            <a:ext cx="524503" cy="369332"/>
          </a:xfrm>
          <a:prstGeom prst="rect">
            <a:avLst/>
          </a:prstGeom>
          <a:noFill/>
        </p:spPr>
        <p:txBody>
          <a:bodyPr wrap="none" rtlCol="0">
            <a:spAutoFit/>
          </a:bodyPr>
          <a:lstStyle/>
          <a:p>
            <a:r>
              <a:rPr lang="en-GB" dirty="0" smtClean="0">
                <a:solidFill>
                  <a:prstClr val="black"/>
                </a:solidFill>
              </a:rPr>
              <a:t>  15</a:t>
            </a:r>
            <a:endParaRPr lang="en-GB" dirty="0">
              <a:solidFill>
                <a:prstClr val="black"/>
              </a:solidFill>
            </a:endParaRPr>
          </a:p>
        </p:txBody>
      </p:sp>
      <p:sp>
        <p:nvSpPr>
          <p:cNvPr id="75" name="TextBox 74"/>
          <p:cNvSpPr txBox="1"/>
          <p:nvPr/>
        </p:nvSpPr>
        <p:spPr>
          <a:xfrm>
            <a:off x="5342902" y="914400"/>
            <a:ext cx="524503" cy="369332"/>
          </a:xfrm>
          <a:prstGeom prst="rect">
            <a:avLst/>
          </a:prstGeom>
          <a:noFill/>
        </p:spPr>
        <p:txBody>
          <a:bodyPr wrap="none" rtlCol="0">
            <a:spAutoFit/>
          </a:bodyPr>
          <a:lstStyle/>
          <a:p>
            <a:r>
              <a:rPr lang="en-GB" dirty="0" smtClean="0">
                <a:solidFill>
                  <a:prstClr val="black"/>
                </a:solidFill>
              </a:rPr>
              <a:t>  14</a:t>
            </a:r>
            <a:endParaRPr lang="en-GB" dirty="0">
              <a:solidFill>
                <a:prstClr val="black"/>
              </a:solidFill>
            </a:endParaRPr>
          </a:p>
        </p:txBody>
      </p:sp>
      <p:grpSp>
        <p:nvGrpSpPr>
          <p:cNvPr id="69" name="Group 75"/>
          <p:cNvGrpSpPr>
            <a:grpSpLocks noChangeAspect="1"/>
          </p:cNvGrpSpPr>
          <p:nvPr/>
        </p:nvGrpSpPr>
        <p:grpSpPr>
          <a:xfrm rot="16200000">
            <a:off x="5785270" y="2203871"/>
            <a:ext cx="2819398" cy="850060"/>
            <a:chOff x="0" y="4267200"/>
            <a:chExt cx="8137800" cy="2453580"/>
          </a:xfrm>
        </p:grpSpPr>
        <p:pic>
          <p:nvPicPr>
            <p:cNvPr id="77" name="Picture 8" descr="G:\Departments\EN\Groups\MME\MM\Metallurgy\MEB-Sigma\MAichele\EDMS--1096980--TD18_post-mortem_SEM_observation\TD18 KEK-SLAC SliceE\TD18-Part_E-DS--003.tif"/>
            <p:cNvPicPr>
              <a:picLocks noChangeAspect="1" noChangeArrowheads="1"/>
            </p:cNvPicPr>
            <p:nvPr/>
          </p:nvPicPr>
          <p:blipFill>
            <a:blip r:embed="rId51" cstate="screen">
              <a:extLst>
                <a:ext uri="{28A0092B-C50C-407E-A947-70E740481C1C}">
                  <a14:useLocalDpi xmlns:a14="http://schemas.microsoft.com/office/drawing/2010/main"/>
                </a:ext>
              </a:extLst>
            </a:blip>
            <a:srcRect/>
            <a:stretch>
              <a:fillRect/>
            </a:stretch>
          </p:blipFill>
          <p:spPr bwMode="auto">
            <a:xfrm>
              <a:off x="0" y="4343400"/>
              <a:ext cx="2880000" cy="2160000"/>
            </a:xfrm>
            <a:prstGeom prst="rect">
              <a:avLst/>
            </a:prstGeom>
            <a:noFill/>
          </p:spPr>
        </p:pic>
        <p:pic>
          <p:nvPicPr>
            <p:cNvPr id="78" name="Picture 7" descr="G:\Departments\EN\Groups\MME\MM\Metallurgy\MEB-Sigma\MAichele\EDMS--1096980--TD18_post-mortem_SEM_observation\TD18 KEK-SLAC SliceE\TD18-Part_E-DS--002.tif"/>
            <p:cNvPicPr>
              <a:picLocks noChangeAspect="1" noChangeArrowheads="1"/>
            </p:cNvPicPr>
            <p:nvPr/>
          </p:nvPicPr>
          <p:blipFill>
            <a:blip r:embed="rId52" cstate="screen">
              <a:extLst>
                <a:ext uri="{28A0092B-C50C-407E-A947-70E740481C1C}">
                  <a14:useLocalDpi xmlns:a14="http://schemas.microsoft.com/office/drawing/2010/main"/>
                </a:ext>
              </a:extLst>
            </a:blip>
            <a:srcRect/>
            <a:stretch>
              <a:fillRect/>
            </a:stretch>
          </p:blipFill>
          <p:spPr bwMode="auto">
            <a:xfrm>
              <a:off x="2374350" y="4560780"/>
              <a:ext cx="2880000" cy="2160000"/>
            </a:xfrm>
            <a:prstGeom prst="rect">
              <a:avLst/>
            </a:prstGeom>
            <a:noFill/>
          </p:spPr>
        </p:pic>
        <p:pic>
          <p:nvPicPr>
            <p:cNvPr id="79" name="Picture 6" descr="G:\Departments\EN\Groups\MME\MM\Metallurgy\MEB-Sigma\MAichele\EDMS--1096980--TD18_post-mortem_SEM_observation\TD18 KEK-SLAC SliceE\TD18-Part_E-DS--004.tif"/>
            <p:cNvPicPr>
              <a:picLocks noChangeAspect="1" noChangeArrowheads="1"/>
            </p:cNvPicPr>
            <p:nvPr/>
          </p:nvPicPr>
          <p:blipFill>
            <a:blip r:embed="rId53" cstate="screen">
              <a:extLst>
                <a:ext uri="{28A0092B-C50C-407E-A947-70E740481C1C}">
                  <a14:useLocalDpi xmlns:a14="http://schemas.microsoft.com/office/drawing/2010/main"/>
                </a:ext>
              </a:extLst>
            </a:blip>
            <a:srcRect/>
            <a:stretch>
              <a:fillRect/>
            </a:stretch>
          </p:blipFill>
          <p:spPr bwMode="auto">
            <a:xfrm>
              <a:off x="5257800" y="4267200"/>
              <a:ext cx="2880000" cy="2160000"/>
            </a:xfrm>
            <a:prstGeom prst="rect">
              <a:avLst/>
            </a:prstGeom>
            <a:noFill/>
          </p:spPr>
        </p:pic>
      </p:grpSp>
      <p:sp>
        <p:nvSpPr>
          <p:cNvPr id="80" name="TextBox 79"/>
          <p:cNvSpPr txBox="1"/>
          <p:nvPr/>
        </p:nvSpPr>
        <p:spPr>
          <a:xfrm>
            <a:off x="6790702" y="914400"/>
            <a:ext cx="524503" cy="369332"/>
          </a:xfrm>
          <a:prstGeom prst="rect">
            <a:avLst/>
          </a:prstGeom>
          <a:noFill/>
        </p:spPr>
        <p:txBody>
          <a:bodyPr wrap="none" rtlCol="0">
            <a:spAutoFit/>
          </a:bodyPr>
          <a:lstStyle/>
          <a:p>
            <a:r>
              <a:rPr lang="en-GB" dirty="0" smtClean="0">
                <a:solidFill>
                  <a:prstClr val="black"/>
                </a:solidFill>
              </a:rPr>
              <a:t>  17</a:t>
            </a:r>
            <a:endParaRPr lang="en-GB" dirty="0">
              <a:solidFill>
                <a:prstClr val="black"/>
              </a:solidFill>
            </a:endParaRPr>
          </a:p>
        </p:txBody>
      </p:sp>
      <p:sp>
        <p:nvSpPr>
          <p:cNvPr id="81" name="TextBox 80"/>
          <p:cNvSpPr txBox="1"/>
          <p:nvPr/>
        </p:nvSpPr>
        <p:spPr>
          <a:xfrm>
            <a:off x="6271160" y="697468"/>
            <a:ext cx="739305" cy="369332"/>
          </a:xfrm>
          <a:prstGeom prst="rect">
            <a:avLst/>
          </a:prstGeom>
          <a:noFill/>
        </p:spPr>
        <p:txBody>
          <a:bodyPr wrap="none" rtlCol="0">
            <a:spAutoFit/>
          </a:bodyPr>
          <a:lstStyle/>
          <a:p>
            <a:r>
              <a:rPr lang="en-GB" dirty="0" smtClean="0">
                <a:solidFill>
                  <a:prstClr val="black"/>
                </a:solidFill>
              </a:rPr>
              <a:t>  </a:t>
            </a:r>
            <a:r>
              <a:rPr lang="en-GB" dirty="0" smtClean="0">
                <a:solidFill>
                  <a:srgbClr val="FF0000"/>
                </a:solidFill>
              </a:rPr>
              <a:t>?16?</a:t>
            </a:r>
            <a:endParaRPr lang="en-GB" dirty="0">
              <a:solidFill>
                <a:srgbClr val="FF0000"/>
              </a:solidFill>
            </a:endParaRPr>
          </a:p>
        </p:txBody>
      </p:sp>
      <p:sp>
        <p:nvSpPr>
          <p:cNvPr id="82" name="TextBox 81"/>
          <p:cNvSpPr txBox="1"/>
          <p:nvPr/>
        </p:nvSpPr>
        <p:spPr>
          <a:xfrm>
            <a:off x="0" y="6477000"/>
            <a:ext cx="9137438" cy="369332"/>
          </a:xfrm>
          <a:prstGeom prst="rect">
            <a:avLst/>
          </a:prstGeom>
          <a:noFill/>
        </p:spPr>
        <p:txBody>
          <a:bodyPr wrap="none" rtlCol="0">
            <a:spAutoFit/>
          </a:bodyPr>
          <a:lstStyle/>
          <a:p>
            <a:r>
              <a:rPr lang="en-GB" dirty="0" smtClean="0">
                <a:solidFill>
                  <a:prstClr val="black"/>
                </a:solidFill>
              </a:rPr>
              <a:t>Images courtesy of M. </a:t>
            </a:r>
            <a:r>
              <a:rPr lang="en-GB" dirty="0" err="1" smtClean="0">
                <a:solidFill>
                  <a:prstClr val="black"/>
                </a:solidFill>
              </a:rPr>
              <a:t>Aicheler</a:t>
            </a:r>
            <a:r>
              <a:rPr lang="en-GB" sz="1200" dirty="0" smtClean="0">
                <a:solidFill>
                  <a:prstClr val="black"/>
                </a:solidFill>
              </a:rPr>
              <a:t>: </a:t>
            </a:r>
            <a:r>
              <a:rPr lang="en-GB" sz="1200" dirty="0" smtClean="0">
                <a:solidFill>
                  <a:prstClr val="black"/>
                </a:solidFill>
                <a:hlinkClick r:id="rId54"/>
              </a:rPr>
              <a:t>http://indico.cern.ch/getFile.py/access?contribId=0&amp;resId=1&amp;materialId=slides&amp;confId=106251</a:t>
            </a:r>
            <a:endParaRPr lang="en-GB" dirty="0" smtClean="0">
              <a:solidFill>
                <a:prstClr val="black"/>
              </a:solidFill>
            </a:endParaRPr>
          </a:p>
        </p:txBody>
      </p:sp>
      <p:sp>
        <p:nvSpPr>
          <p:cNvPr id="84" name="TextBox 83"/>
          <p:cNvSpPr txBox="1"/>
          <p:nvPr/>
        </p:nvSpPr>
        <p:spPr>
          <a:xfrm>
            <a:off x="7400302" y="914400"/>
            <a:ext cx="524503" cy="369332"/>
          </a:xfrm>
          <a:prstGeom prst="rect">
            <a:avLst/>
          </a:prstGeom>
          <a:noFill/>
        </p:spPr>
        <p:txBody>
          <a:bodyPr wrap="none" rtlCol="0">
            <a:spAutoFit/>
          </a:bodyPr>
          <a:lstStyle/>
          <a:p>
            <a:r>
              <a:rPr lang="en-GB" dirty="0" smtClean="0">
                <a:solidFill>
                  <a:prstClr val="black"/>
                </a:solidFill>
              </a:rPr>
              <a:t>  18</a:t>
            </a:r>
            <a:endParaRPr lang="en-GB" dirty="0">
              <a:solidFill>
                <a:prstClr val="black"/>
              </a:solidFill>
            </a:endParaRPr>
          </a:p>
        </p:txBody>
      </p:sp>
      <p:sp>
        <p:nvSpPr>
          <p:cNvPr id="85" name="TextBox 84"/>
          <p:cNvSpPr txBox="1"/>
          <p:nvPr/>
        </p:nvSpPr>
        <p:spPr>
          <a:xfrm>
            <a:off x="8229600" y="381000"/>
            <a:ext cx="957506" cy="923330"/>
          </a:xfrm>
          <a:prstGeom prst="rect">
            <a:avLst/>
          </a:prstGeom>
          <a:noFill/>
        </p:spPr>
        <p:txBody>
          <a:bodyPr wrap="none" rtlCol="0">
            <a:spAutoFit/>
          </a:bodyPr>
          <a:lstStyle/>
          <a:p>
            <a:r>
              <a:rPr lang="en-GB" dirty="0" smtClean="0">
                <a:solidFill>
                  <a:prstClr val="black"/>
                </a:solidFill>
              </a:rPr>
              <a:t>Last </a:t>
            </a:r>
          </a:p>
          <a:p>
            <a:r>
              <a:rPr lang="en-GB" dirty="0" smtClean="0">
                <a:solidFill>
                  <a:prstClr val="black"/>
                </a:solidFill>
              </a:rPr>
              <a:t>regular  </a:t>
            </a:r>
          </a:p>
          <a:p>
            <a:r>
              <a:rPr lang="en-GB" dirty="0" smtClean="0">
                <a:solidFill>
                  <a:prstClr val="black"/>
                </a:solidFill>
              </a:rPr>
              <a:t>cell: 19</a:t>
            </a:r>
            <a:endParaRPr lang="en-GB" dirty="0">
              <a:solidFill>
                <a:prstClr val="black"/>
              </a:solidFill>
            </a:endParaRPr>
          </a:p>
        </p:txBody>
      </p:sp>
      <p:grpSp>
        <p:nvGrpSpPr>
          <p:cNvPr id="76" name="Group 85"/>
          <p:cNvGrpSpPr>
            <a:grpSpLocks noChangeAspect="1"/>
          </p:cNvGrpSpPr>
          <p:nvPr/>
        </p:nvGrpSpPr>
        <p:grpSpPr>
          <a:xfrm rot="16200000">
            <a:off x="6461219" y="2194139"/>
            <a:ext cx="2819400" cy="869761"/>
            <a:chOff x="0" y="685800"/>
            <a:chExt cx="6272619" cy="1935051"/>
          </a:xfrm>
        </p:grpSpPr>
        <p:pic>
          <p:nvPicPr>
            <p:cNvPr id="87" name="Picture 5" descr="G:\Departments\EN\Groups\MME\MM\Metallurgy\MEB-Sigma\MAichele\EDMS--1096980--TD18_post-mortem_SEM_observation\TD18 KEK-SLAC SliceD\TD18-Part_D-DS--006.tif"/>
            <p:cNvPicPr>
              <a:picLocks noChangeAspect="1" noChangeArrowheads="1"/>
            </p:cNvPicPr>
            <p:nvPr/>
          </p:nvPicPr>
          <p:blipFill>
            <a:blip r:embed="rId55" cstate="screen">
              <a:extLst>
                <a:ext uri="{28A0092B-C50C-407E-A947-70E740481C1C}">
                  <a14:useLocalDpi xmlns:a14="http://schemas.microsoft.com/office/drawing/2010/main"/>
                </a:ext>
              </a:extLst>
            </a:blip>
            <a:srcRect/>
            <a:stretch>
              <a:fillRect/>
            </a:stretch>
          </p:blipFill>
          <p:spPr bwMode="auto">
            <a:xfrm>
              <a:off x="0" y="685800"/>
              <a:ext cx="2400000" cy="1800000"/>
            </a:xfrm>
            <a:prstGeom prst="rect">
              <a:avLst/>
            </a:prstGeom>
            <a:noFill/>
          </p:spPr>
        </p:pic>
        <p:pic>
          <p:nvPicPr>
            <p:cNvPr id="88" name="Picture 4" descr="G:\Departments\EN\Groups\MME\MM\Metallurgy\MEB-Sigma\MAichele\EDMS--1096980--TD18_post-mortem_SEM_observation\TD18 KEK-SLAC SliceD\TD18-Part_D-DS--005.tif"/>
            <p:cNvPicPr>
              <a:picLocks noChangeAspect="1" noChangeArrowheads="1"/>
            </p:cNvPicPr>
            <p:nvPr/>
          </p:nvPicPr>
          <p:blipFill>
            <a:blip r:embed="rId56" cstate="screen">
              <a:extLst>
                <a:ext uri="{28A0092B-C50C-407E-A947-70E740481C1C}">
                  <a14:useLocalDpi xmlns:a14="http://schemas.microsoft.com/office/drawing/2010/main"/>
                </a:ext>
              </a:extLst>
            </a:blip>
            <a:srcRect/>
            <a:stretch>
              <a:fillRect/>
            </a:stretch>
          </p:blipFill>
          <p:spPr bwMode="auto">
            <a:xfrm>
              <a:off x="1138473" y="757473"/>
              <a:ext cx="2400000" cy="1800000"/>
            </a:xfrm>
            <a:prstGeom prst="rect">
              <a:avLst/>
            </a:prstGeom>
            <a:noFill/>
          </p:spPr>
        </p:pic>
        <p:pic>
          <p:nvPicPr>
            <p:cNvPr id="89" name="Picture 3" descr="G:\Departments\EN\Groups\MME\MM\Metallurgy\MEB-Sigma\MAichele\EDMS--1096980--TD18_post-mortem_SEM_observation\TD18 KEK-SLAC SliceD\TD18-Part_D-DS--002.tif"/>
            <p:cNvPicPr>
              <a:picLocks noChangeAspect="1" noChangeArrowheads="1"/>
            </p:cNvPicPr>
            <p:nvPr/>
          </p:nvPicPr>
          <p:blipFill>
            <a:blip r:embed="rId57" cstate="screen">
              <a:extLst>
                <a:ext uri="{28A0092B-C50C-407E-A947-70E740481C1C}">
                  <a14:useLocalDpi xmlns:a14="http://schemas.microsoft.com/office/drawing/2010/main"/>
                </a:ext>
              </a:extLst>
            </a:blip>
            <a:srcRect/>
            <a:stretch>
              <a:fillRect/>
            </a:stretch>
          </p:blipFill>
          <p:spPr bwMode="auto">
            <a:xfrm>
              <a:off x="2057400" y="820851"/>
              <a:ext cx="2400000" cy="1800000"/>
            </a:xfrm>
            <a:prstGeom prst="rect">
              <a:avLst/>
            </a:prstGeom>
            <a:noFill/>
          </p:spPr>
        </p:pic>
        <p:pic>
          <p:nvPicPr>
            <p:cNvPr id="90" name="Picture 2" descr="G:\Departments\EN\Groups\MME\MM\Metallurgy\MEB-Sigma\MAichele\EDMS--1096980--TD18_post-mortem_SEM_observation\TD18 KEK-SLAC SliceD\TD18-Part_D-DS--018.tif"/>
            <p:cNvPicPr>
              <a:picLocks noChangeAspect="1" noChangeArrowheads="1"/>
            </p:cNvPicPr>
            <p:nvPr/>
          </p:nvPicPr>
          <p:blipFill>
            <a:blip r:embed="rId58" cstate="screen">
              <a:extLst>
                <a:ext uri="{28A0092B-C50C-407E-A947-70E740481C1C}">
                  <a14:useLocalDpi xmlns:a14="http://schemas.microsoft.com/office/drawing/2010/main"/>
                </a:ext>
              </a:extLst>
            </a:blip>
            <a:srcRect/>
            <a:stretch>
              <a:fillRect/>
            </a:stretch>
          </p:blipFill>
          <p:spPr bwMode="auto">
            <a:xfrm>
              <a:off x="3872619" y="703908"/>
              <a:ext cx="2400000" cy="1800000"/>
            </a:xfrm>
            <a:prstGeom prst="rect">
              <a:avLst/>
            </a:prstGeom>
            <a:noFill/>
          </p:spPr>
        </p:pic>
      </p:grpSp>
      <p:grpSp>
        <p:nvGrpSpPr>
          <p:cNvPr id="83" name="Group 90"/>
          <p:cNvGrpSpPr>
            <a:grpSpLocks noChangeAspect="1"/>
          </p:cNvGrpSpPr>
          <p:nvPr/>
        </p:nvGrpSpPr>
        <p:grpSpPr>
          <a:xfrm rot="16200000">
            <a:off x="7159363" y="2184396"/>
            <a:ext cx="2797435" cy="867159"/>
            <a:chOff x="533400" y="4476750"/>
            <a:chExt cx="6269370" cy="1943400"/>
          </a:xfrm>
        </p:grpSpPr>
        <p:pic>
          <p:nvPicPr>
            <p:cNvPr id="92" name="Picture 8" descr="G:\Departments\EN\Groups\MME\MM\Metallurgy\MEB-Sigma\MAichele\EDMS--1096980--TD18_post-mortem_SEM_observation\TD18 KEK-SLAC SliceC\TD18-SliceC-DS-104.tif"/>
            <p:cNvPicPr>
              <a:picLocks noChangeAspect="1" noChangeArrowheads="1"/>
            </p:cNvPicPr>
            <p:nvPr/>
          </p:nvPicPr>
          <p:blipFill>
            <a:blip r:embed="rId59" cstate="screen">
              <a:extLst>
                <a:ext uri="{28A0092B-C50C-407E-A947-70E740481C1C}">
                  <a14:useLocalDpi xmlns:a14="http://schemas.microsoft.com/office/drawing/2010/main"/>
                </a:ext>
              </a:extLst>
            </a:blip>
            <a:srcRect/>
            <a:stretch>
              <a:fillRect/>
            </a:stretch>
          </p:blipFill>
          <p:spPr bwMode="auto">
            <a:xfrm>
              <a:off x="533400" y="4495800"/>
              <a:ext cx="2400000" cy="1800000"/>
            </a:xfrm>
            <a:prstGeom prst="rect">
              <a:avLst/>
            </a:prstGeom>
            <a:noFill/>
          </p:spPr>
        </p:pic>
        <p:pic>
          <p:nvPicPr>
            <p:cNvPr id="93" name="Picture 6" descr="G:\Departments\EN\Groups\MME\MM\Metallurgy\MEB-Sigma\MAichele\EDMS--1096980--TD18_post-mortem_SEM_observation\TD18 KEK-SLAC SliceC\TD18-SliceC-DS-105.tif"/>
            <p:cNvPicPr>
              <a:picLocks noChangeAspect="1" noChangeArrowheads="1"/>
            </p:cNvPicPr>
            <p:nvPr/>
          </p:nvPicPr>
          <p:blipFill>
            <a:blip r:embed="rId60" cstate="screen">
              <a:extLst>
                <a:ext uri="{28A0092B-C50C-407E-A947-70E740481C1C}">
                  <a14:useLocalDpi xmlns:a14="http://schemas.microsoft.com/office/drawing/2010/main"/>
                </a:ext>
              </a:extLst>
            </a:blip>
            <a:srcRect/>
            <a:stretch>
              <a:fillRect/>
            </a:stretch>
          </p:blipFill>
          <p:spPr bwMode="auto">
            <a:xfrm>
              <a:off x="2124075" y="4476750"/>
              <a:ext cx="2400000" cy="1800000"/>
            </a:xfrm>
            <a:prstGeom prst="rect">
              <a:avLst/>
            </a:prstGeom>
            <a:noFill/>
          </p:spPr>
        </p:pic>
        <p:pic>
          <p:nvPicPr>
            <p:cNvPr id="94" name="Picture 7" descr="G:\Departments\EN\Groups\MME\MM\Metallurgy\MEB-Sigma\MAichele\EDMS--1096980--TD18_post-mortem_SEM_observation\TD18 KEK-SLAC SliceC\TD18-SliceC-DS-109.tif"/>
            <p:cNvPicPr>
              <a:picLocks noChangeAspect="1" noChangeArrowheads="1"/>
            </p:cNvPicPr>
            <p:nvPr/>
          </p:nvPicPr>
          <p:blipFill>
            <a:blip r:embed="rId61" cstate="screen">
              <a:extLst>
                <a:ext uri="{28A0092B-C50C-407E-A947-70E740481C1C}">
                  <a14:useLocalDpi xmlns:a14="http://schemas.microsoft.com/office/drawing/2010/main"/>
                </a:ext>
              </a:extLst>
            </a:blip>
            <a:srcRect/>
            <a:stretch>
              <a:fillRect/>
            </a:stretch>
          </p:blipFill>
          <p:spPr bwMode="auto">
            <a:xfrm>
              <a:off x="4402770" y="4620150"/>
              <a:ext cx="2400000" cy="1800000"/>
            </a:xfrm>
            <a:prstGeom prst="rect">
              <a:avLst/>
            </a:prstGeom>
            <a:noFill/>
          </p:spPr>
        </p:pic>
      </p:grpSp>
      <p:grpSp>
        <p:nvGrpSpPr>
          <p:cNvPr id="86" name="Group 94"/>
          <p:cNvGrpSpPr/>
          <p:nvPr/>
        </p:nvGrpSpPr>
        <p:grpSpPr>
          <a:xfrm>
            <a:off x="3200400" y="4191000"/>
            <a:ext cx="1600200" cy="2209800"/>
            <a:chOff x="4584000" y="0"/>
            <a:chExt cx="4560000" cy="6858000"/>
          </a:xfrm>
        </p:grpSpPr>
        <p:pic>
          <p:nvPicPr>
            <p:cNvPr id="96" name="Picture 3" descr="G:\Departments\EN\Groups\MME\MM\Metallurgy\MEB-Sigma\MAichele\EDMS--1096980--TD18_post-mortem_SEM_observation\TD18 KEK-SLAC Part G\TD18-PartG-Cell11--012.tif"/>
            <p:cNvPicPr>
              <a:picLocks noChangeAspect="1" noChangeArrowheads="1"/>
            </p:cNvPicPr>
            <p:nvPr/>
          </p:nvPicPr>
          <p:blipFill>
            <a:blip r:embed="rId62" cstate="screen">
              <a:extLst>
                <a:ext uri="{28A0092B-C50C-407E-A947-70E740481C1C}">
                  <a14:useLocalDpi xmlns:a14="http://schemas.microsoft.com/office/drawing/2010/main"/>
                </a:ext>
              </a:extLst>
            </a:blip>
            <a:srcRect/>
            <a:stretch>
              <a:fillRect/>
            </a:stretch>
          </p:blipFill>
          <p:spPr bwMode="auto">
            <a:xfrm>
              <a:off x="4584000" y="0"/>
              <a:ext cx="4560000" cy="3420000"/>
            </a:xfrm>
            <a:prstGeom prst="rect">
              <a:avLst/>
            </a:prstGeom>
            <a:noFill/>
          </p:spPr>
        </p:pic>
        <p:pic>
          <p:nvPicPr>
            <p:cNvPr id="97" name="Picture 4" descr="G:\Departments\EN\Groups\MME\MM\Metallurgy\MEB-Sigma\MAichele\EDMS--1096980--TD18_post-mortem_SEM_observation\TD18 KEK-SLAC Part G\TD18-PartG-Cell11--013.tif"/>
            <p:cNvPicPr>
              <a:picLocks noChangeAspect="1" noChangeArrowheads="1"/>
            </p:cNvPicPr>
            <p:nvPr/>
          </p:nvPicPr>
          <p:blipFill>
            <a:blip r:embed="rId63" cstate="screen">
              <a:extLst>
                <a:ext uri="{28A0092B-C50C-407E-A947-70E740481C1C}">
                  <a14:useLocalDpi xmlns:a14="http://schemas.microsoft.com/office/drawing/2010/main"/>
                </a:ext>
              </a:extLst>
            </a:blip>
            <a:srcRect/>
            <a:stretch>
              <a:fillRect/>
            </a:stretch>
          </p:blipFill>
          <p:spPr bwMode="auto">
            <a:xfrm>
              <a:off x="4584000" y="3438000"/>
              <a:ext cx="4560000" cy="3420000"/>
            </a:xfrm>
            <a:prstGeom prst="rect">
              <a:avLst/>
            </a:prstGeom>
            <a:noFill/>
          </p:spPr>
        </p:pic>
        <p:sp>
          <p:nvSpPr>
            <p:cNvPr id="98" name="Rectangle 97"/>
            <p:cNvSpPr/>
            <p:nvPr/>
          </p:nvSpPr>
          <p:spPr>
            <a:xfrm>
              <a:off x="6096000" y="1219200"/>
              <a:ext cx="1371600" cy="990600"/>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99" name="Straight Arrow Connector 98"/>
            <p:cNvCxnSpPr/>
            <p:nvPr/>
          </p:nvCxnSpPr>
          <p:spPr>
            <a:xfrm rot="5400000">
              <a:off x="5791200" y="3200400"/>
              <a:ext cx="19812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100" name="Straight Arrow Connector 99"/>
          <p:cNvCxnSpPr/>
          <p:nvPr/>
        </p:nvCxnSpPr>
        <p:spPr>
          <a:xfrm rot="5400000">
            <a:off x="3657879" y="3962124"/>
            <a:ext cx="685800" cy="22915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91" name="Group 101"/>
          <p:cNvGrpSpPr/>
          <p:nvPr/>
        </p:nvGrpSpPr>
        <p:grpSpPr>
          <a:xfrm>
            <a:off x="5715000" y="4191000"/>
            <a:ext cx="1600200" cy="2362200"/>
            <a:chOff x="4584000" y="0"/>
            <a:chExt cx="4560000" cy="6858000"/>
          </a:xfrm>
        </p:grpSpPr>
        <p:pic>
          <p:nvPicPr>
            <p:cNvPr id="103" name="Picture 4" descr="G:\Departments\EN\Groups\MME\MM\Metallurgy\MEB-Sigma\MAichele\EDMS--1096980--TD18_post-mortem_SEM_observation\TD18 KEK-SLAC SliceE\TD18-Part_E-DS--031.tif"/>
            <p:cNvPicPr>
              <a:picLocks noChangeAspect="1" noChangeArrowheads="1"/>
            </p:cNvPicPr>
            <p:nvPr/>
          </p:nvPicPr>
          <p:blipFill>
            <a:blip r:embed="rId64" cstate="screen">
              <a:extLst>
                <a:ext uri="{28A0092B-C50C-407E-A947-70E740481C1C}">
                  <a14:useLocalDpi xmlns:a14="http://schemas.microsoft.com/office/drawing/2010/main"/>
                </a:ext>
              </a:extLst>
            </a:blip>
            <a:srcRect/>
            <a:stretch>
              <a:fillRect/>
            </a:stretch>
          </p:blipFill>
          <p:spPr bwMode="auto">
            <a:xfrm>
              <a:off x="4584000" y="3438000"/>
              <a:ext cx="4560000" cy="3420000"/>
            </a:xfrm>
            <a:prstGeom prst="rect">
              <a:avLst/>
            </a:prstGeom>
            <a:noFill/>
          </p:spPr>
        </p:pic>
        <p:pic>
          <p:nvPicPr>
            <p:cNvPr id="104" name="Picture 5" descr="G:\Departments\EN\Groups\MME\MM\Metallurgy\MEB-Sigma\MAichele\EDMS--1096980--TD18_post-mortem_SEM_observation\TD18 KEK-SLAC SliceE\TD18-Part_E-DS--027.tif"/>
            <p:cNvPicPr>
              <a:picLocks noChangeAspect="1" noChangeArrowheads="1"/>
            </p:cNvPicPr>
            <p:nvPr/>
          </p:nvPicPr>
          <p:blipFill>
            <a:blip r:embed="rId65" cstate="screen">
              <a:extLst>
                <a:ext uri="{28A0092B-C50C-407E-A947-70E740481C1C}">
                  <a14:useLocalDpi xmlns:a14="http://schemas.microsoft.com/office/drawing/2010/main"/>
                </a:ext>
              </a:extLst>
            </a:blip>
            <a:srcRect/>
            <a:stretch>
              <a:fillRect/>
            </a:stretch>
          </p:blipFill>
          <p:spPr bwMode="auto">
            <a:xfrm>
              <a:off x="4584000" y="0"/>
              <a:ext cx="4560000" cy="3420000"/>
            </a:xfrm>
            <a:prstGeom prst="rect">
              <a:avLst/>
            </a:prstGeom>
            <a:noFill/>
          </p:spPr>
        </p:pic>
      </p:grpSp>
      <p:cxnSp>
        <p:nvCxnSpPr>
          <p:cNvPr id="105" name="Straight Arrow Connector 104"/>
          <p:cNvCxnSpPr/>
          <p:nvPr/>
        </p:nvCxnSpPr>
        <p:spPr>
          <a:xfrm rot="5400000">
            <a:off x="6438900" y="4000500"/>
            <a:ext cx="685800" cy="4572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rot="5400000">
            <a:off x="6096000" y="5257800"/>
            <a:ext cx="838200" cy="762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95" name="Group 109"/>
          <p:cNvGrpSpPr/>
          <p:nvPr/>
        </p:nvGrpSpPr>
        <p:grpSpPr>
          <a:xfrm>
            <a:off x="7315200" y="4191000"/>
            <a:ext cx="1676400" cy="2362200"/>
            <a:chOff x="0" y="0"/>
            <a:chExt cx="4560000" cy="6858000"/>
          </a:xfrm>
        </p:grpSpPr>
        <p:pic>
          <p:nvPicPr>
            <p:cNvPr id="111" name="Picture 2" descr="G:\Departments\EN\Groups\MME\MM\Metallurgy\MEB-Sigma\MAichele\EDMS--1096980--TD18_post-mortem_SEM_observation\TD18 KEK-SLAC SliceD\TD18-Part_D-DS--025.tif"/>
            <p:cNvPicPr>
              <a:picLocks noChangeAspect="1" noChangeArrowheads="1"/>
            </p:cNvPicPr>
            <p:nvPr/>
          </p:nvPicPr>
          <p:blipFill>
            <a:blip r:embed="rId66" cstate="screen">
              <a:extLst>
                <a:ext uri="{28A0092B-C50C-407E-A947-70E740481C1C}">
                  <a14:useLocalDpi xmlns:a14="http://schemas.microsoft.com/office/drawing/2010/main"/>
                </a:ext>
              </a:extLst>
            </a:blip>
            <a:srcRect/>
            <a:stretch>
              <a:fillRect/>
            </a:stretch>
          </p:blipFill>
          <p:spPr bwMode="auto">
            <a:xfrm>
              <a:off x="0" y="3438000"/>
              <a:ext cx="4560000" cy="3420000"/>
            </a:xfrm>
            <a:prstGeom prst="rect">
              <a:avLst/>
            </a:prstGeom>
            <a:noFill/>
          </p:spPr>
        </p:pic>
        <p:pic>
          <p:nvPicPr>
            <p:cNvPr id="112" name="Picture 3" descr="G:\Departments\EN\Groups\MME\MM\Metallurgy\MEB-Sigma\MAichele\EDMS--1096980--TD18_post-mortem_SEM_observation\TD18 KEK-SLAC SliceD\TD18-Part_D-DS--023.tif"/>
            <p:cNvPicPr>
              <a:picLocks noChangeAspect="1" noChangeArrowheads="1"/>
            </p:cNvPicPr>
            <p:nvPr/>
          </p:nvPicPr>
          <p:blipFill>
            <a:blip r:embed="rId67" cstate="screen">
              <a:extLst>
                <a:ext uri="{28A0092B-C50C-407E-A947-70E740481C1C}">
                  <a14:useLocalDpi xmlns:a14="http://schemas.microsoft.com/office/drawing/2010/main"/>
                </a:ext>
              </a:extLst>
            </a:blip>
            <a:srcRect/>
            <a:stretch>
              <a:fillRect/>
            </a:stretch>
          </p:blipFill>
          <p:spPr bwMode="auto">
            <a:xfrm>
              <a:off x="0" y="0"/>
              <a:ext cx="4560000" cy="3420000"/>
            </a:xfrm>
            <a:prstGeom prst="rect">
              <a:avLst/>
            </a:prstGeom>
            <a:noFill/>
          </p:spPr>
        </p:pic>
      </p:grpSp>
      <p:cxnSp>
        <p:nvCxnSpPr>
          <p:cNvPr id="113" name="Straight Arrow Connector 112"/>
          <p:cNvCxnSpPr/>
          <p:nvPr/>
        </p:nvCxnSpPr>
        <p:spPr>
          <a:xfrm rot="16200000" flipH="1">
            <a:off x="7505700" y="4000500"/>
            <a:ext cx="838200" cy="4572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5" name="Straight Arrow Connector 114"/>
          <p:cNvCxnSpPr/>
          <p:nvPr/>
        </p:nvCxnSpPr>
        <p:spPr>
          <a:xfrm rot="5400000">
            <a:off x="7734300" y="5295900"/>
            <a:ext cx="8382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7" name="TextBox 116"/>
          <p:cNvSpPr txBox="1"/>
          <p:nvPr/>
        </p:nvSpPr>
        <p:spPr>
          <a:xfrm>
            <a:off x="381001" y="4417874"/>
            <a:ext cx="2362200" cy="1754326"/>
          </a:xfrm>
          <a:prstGeom prst="rect">
            <a:avLst/>
          </a:prstGeom>
          <a:solidFill>
            <a:srgbClr val="FFFF00"/>
          </a:solidFill>
        </p:spPr>
        <p:txBody>
          <a:bodyPr wrap="square" rtlCol="0">
            <a:spAutoFit/>
          </a:bodyPr>
          <a:lstStyle/>
          <a:p>
            <a:r>
              <a:rPr lang="en-GB" dirty="0" smtClean="0">
                <a:solidFill>
                  <a:prstClr val="black"/>
                </a:solidFill>
              </a:rPr>
              <a:t>It seems that cell #10 (regular cell #9 ~ </a:t>
            </a:r>
            <a:r>
              <a:rPr lang="en-GB" b="1" dirty="0" smtClean="0">
                <a:solidFill>
                  <a:prstClr val="black"/>
                </a:solidFill>
              </a:rPr>
              <a:t>middle cell</a:t>
            </a:r>
            <a:r>
              <a:rPr lang="en-GB" dirty="0" smtClean="0">
                <a:solidFill>
                  <a:prstClr val="black"/>
                </a:solidFill>
              </a:rPr>
              <a:t>) exhibits the level of damage which could be considered as </a:t>
            </a:r>
            <a:r>
              <a:rPr lang="en-GB" b="1" dirty="0" smtClean="0">
                <a:solidFill>
                  <a:prstClr val="black"/>
                </a:solidFill>
              </a:rPr>
              <a:t>a limit</a:t>
            </a:r>
            <a:r>
              <a:rPr lang="en-GB" dirty="0" smtClean="0">
                <a:solidFill>
                  <a:prstClr val="black"/>
                </a:solidFill>
              </a:rPr>
              <a:t>.</a:t>
            </a:r>
            <a:endParaRPr lang="en-GB" dirty="0">
              <a:solidFill>
                <a:prstClr val="black"/>
              </a:solidFill>
            </a:endParaRPr>
          </a:p>
        </p:txBody>
      </p:sp>
      <p:sp>
        <p:nvSpPr>
          <p:cNvPr id="110" name="TextBox 109"/>
          <p:cNvSpPr txBox="1"/>
          <p:nvPr/>
        </p:nvSpPr>
        <p:spPr>
          <a:xfrm>
            <a:off x="0" y="6237312"/>
            <a:ext cx="1170705" cy="369332"/>
          </a:xfrm>
          <a:prstGeom prst="rect">
            <a:avLst/>
          </a:prstGeom>
          <a:noFill/>
        </p:spPr>
        <p:txBody>
          <a:bodyPr wrap="none" rtlCol="0">
            <a:spAutoFit/>
          </a:bodyPr>
          <a:lstStyle/>
          <a:p>
            <a:r>
              <a:rPr lang="en-US" dirty="0" smtClean="0">
                <a:solidFill>
                  <a:prstClr val="black"/>
                </a:solidFill>
              </a:rPr>
              <a:t>A. Grudiev</a:t>
            </a:r>
            <a:endParaRPr lang="en-US" dirty="0">
              <a:solidFill>
                <a:prstClr val="black"/>
              </a:solidFill>
            </a:endParaRPr>
          </a:p>
        </p:txBody>
      </p:sp>
      <p:sp>
        <p:nvSpPr>
          <p:cNvPr id="114" name="TextBox 113"/>
          <p:cNvSpPr txBox="1"/>
          <p:nvPr/>
        </p:nvSpPr>
        <p:spPr>
          <a:xfrm>
            <a:off x="179584" y="24"/>
            <a:ext cx="1160895" cy="646331"/>
          </a:xfrm>
          <a:prstGeom prst="rect">
            <a:avLst/>
          </a:prstGeom>
          <a:noFill/>
        </p:spPr>
        <p:txBody>
          <a:bodyPr wrap="none" rtlCol="0">
            <a:spAutoFit/>
          </a:bodyPr>
          <a:lstStyle/>
          <a:p>
            <a:r>
              <a:rPr lang="en-US" sz="3600" dirty="0" smtClean="0">
                <a:solidFill>
                  <a:srgbClr val="FF00FF"/>
                </a:solidFill>
              </a:rPr>
              <a:t>TD24</a:t>
            </a:r>
            <a:endParaRPr lang="en-US" sz="3600" dirty="0">
              <a:solidFill>
                <a:srgbClr val="FF00FF"/>
              </a:solidFill>
            </a:endParaRPr>
          </a:p>
        </p:txBody>
      </p:sp>
      <p:cxnSp>
        <p:nvCxnSpPr>
          <p:cNvPr id="118" name="Straight Arrow Connector 117"/>
          <p:cNvCxnSpPr>
            <a:stCxn id="114" idx="2"/>
            <a:endCxn id="7" idx="0"/>
          </p:cNvCxnSpPr>
          <p:nvPr/>
        </p:nvCxnSpPr>
        <p:spPr>
          <a:xfrm flipH="1">
            <a:off x="3990" y="646355"/>
            <a:ext cx="756042" cy="1748443"/>
          </a:xfrm>
          <a:prstGeom prst="straightConnector1">
            <a:avLst/>
          </a:prstGeom>
          <a:ln w="25400">
            <a:solidFill>
              <a:srgbClr val="FF00FF"/>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945642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G:\Departments\EN\Groups\MME\MM\Metallurgy\MEB-Sigma\MAichele\EDMS--1096980--TD18_post-mortem_SEM_observation\TD18 KEK-SLAC SliceC\TD18-SliceC-DS-64.tif"/>
          <p:cNvPicPr>
            <a:picLocks noChangeAspect="1" noChangeArrowheads="1"/>
          </p:cNvPicPr>
          <p:nvPr/>
        </p:nvPicPr>
        <p:blipFill>
          <a:blip r:embed="rId3" cstate="print"/>
          <a:srcRect/>
          <a:stretch>
            <a:fillRect/>
          </a:stretch>
        </p:blipFill>
        <p:spPr bwMode="auto">
          <a:xfrm>
            <a:off x="0" y="980728"/>
            <a:ext cx="5760000" cy="4320000"/>
          </a:xfrm>
          <a:prstGeom prst="rect">
            <a:avLst/>
          </a:prstGeom>
          <a:noFill/>
        </p:spPr>
      </p:pic>
      <p:pic>
        <p:nvPicPr>
          <p:cNvPr id="4" name="Picture 2" descr="G:\Departments\EN\Groups\MME\MM\Metallurgy\MEB-Sigma\MAichele\EDMS--1096980--TD18_post-mortem_SEM_observation\TD18 KEK-SLAC SliceC\TD18-SliceC-DS-65.tif"/>
          <p:cNvPicPr>
            <a:picLocks noChangeAspect="1" noChangeArrowheads="1"/>
          </p:cNvPicPr>
          <p:nvPr/>
        </p:nvPicPr>
        <p:blipFill>
          <a:blip r:embed="rId4" cstate="print"/>
          <a:srcRect/>
          <a:stretch>
            <a:fillRect/>
          </a:stretch>
        </p:blipFill>
        <p:spPr bwMode="auto">
          <a:xfrm>
            <a:off x="3384000" y="2538000"/>
            <a:ext cx="5760000" cy="4320000"/>
          </a:xfrm>
          <a:prstGeom prst="rect">
            <a:avLst/>
          </a:prstGeom>
          <a:noFill/>
        </p:spPr>
      </p:pic>
      <p:cxnSp>
        <p:nvCxnSpPr>
          <p:cNvPr id="6" name="Straight Arrow Connector 5"/>
          <p:cNvCxnSpPr/>
          <p:nvPr/>
        </p:nvCxnSpPr>
        <p:spPr>
          <a:xfrm>
            <a:off x="3131840" y="3284984"/>
            <a:ext cx="1512168" cy="36004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619672" y="188640"/>
            <a:ext cx="5967788" cy="523220"/>
          </a:xfrm>
          <a:prstGeom prst="rect">
            <a:avLst/>
          </a:prstGeom>
          <a:noFill/>
        </p:spPr>
        <p:txBody>
          <a:bodyPr wrap="none" rtlCol="0">
            <a:spAutoFit/>
          </a:bodyPr>
          <a:lstStyle/>
          <a:p>
            <a:r>
              <a:rPr lang="en-US" sz="2800" dirty="0" smtClean="0">
                <a:solidFill>
                  <a:prstClr val="black"/>
                </a:solidFill>
              </a:rPr>
              <a:t>Features in high current region of TD18 </a:t>
            </a:r>
            <a:endParaRPr lang="en-US" sz="2800" dirty="0">
              <a:solidFill>
                <a:prstClr val="black"/>
              </a:solidFill>
            </a:endParaRPr>
          </a:p>
        </p:txBody>
      </p:sp>
      <p:sp>
        <p:nvSpPr>
          <p:cNvPr id="11" name="TextBox 10"/>
          <p:cNvSpPr txBox="1"/>
          <p:nvPr/>
        </p:nvSpPr>
        <p:spPr>
          <a:xfrm>
            <a:off x="3491880" y="1268760"/>
            <a:ext cx="2088392" cy="369332"/>
          </a:xfrm>
          <a:prstGeom prst="rect">
            <a:avLst/>
          </a:prstGeom>
          <a:noFill/>
        </p:spPr>
        <p:txBody>
          <a:bodyPr wrap="none" rtlCol="0">
            <a:spAutoFit/>
          </a:bodyPr>
          <a:lstStyle/>
          <a:p>
            <a:r>
              <a:rPr lang="en-US" dirty="0">
                <a:solidFill>
                  <a:srgbClr val="FF0000"/>
                </a:solidFill>
              </a:rPr>
              <a:t>Damping waveguide</a:t>
            </a:r>
          </a:p>
        </p:txBody>
      </p:sp>
      <p:sp>
        <p:nvSpPr>
          <p:cNvPr id="12" name="TextBox 11"/>
          <p:cNvSpPr txBox="1"/>
          <p:nvPr/>
        </p:nvSpPr>
        <p:spPr>
          <a:xfrm>
            <a:off x="1187624" y="4427820"/>
            <a:ext cx="1053494" cy="369332"/>
          </a:xfrm>
          <a:prstGeom prst="rect">
            <a:avLst/>
          </a:prstGeom>
          <a:noFill/>
        </p:spPr>
        <p:txBody>
          <a:bodyPr wrap="none" rtlCol="0">
            <a:spAutoFit/>
          </a:bodyPr>
          <a:lstStyle/>
          <a:p>
            <a:r>
              <a:rPr lang="en-US" dirty="0">
                <a:solidFill>
                  <a:srgbClr val="FF0000"/>
                </a:solidFill>
              </a:rPr>
              <a:t>Inner cell</a:t>
            </a:r>
          </a:p>
        </p:txBody>
      </p:sp>
      <p:pic>
        <p:nvPicPr>
          <p:cNvPr id="15" name="Picture 3"/>
          <p:cNvPicPr>
            <a:picLocks noChangeAspect="1" noChangeArrowheads="1"/>
          </p:cNvPicPr>
          <p:nvPr/>
        </p:nvPicPr>
        <p:blipFill>
          <a:blip r:embed="rId5" cstate="print"/>
          <a:srcRect/>
          <a:stretch>
            <a:fillRect/>
          </a:stretch>
        </p:blipFill>
        <p:spPr bwMode="auto">
          <a:xfrm>
            <a:off x="6077183" y="4221088"/>
            <a:ext cx="3066817" cy="2362200"/>
          </a:xfrm>
          <a:prstGeom prst="rect">
            <a:avLst/>
          </a:prstGeom>
          <a:noFill/>
          <a:ln w="9525">
            <a:noFill/>
            <a:miter lim="800000"/>
            <a:headEnd/>
            <a:tailEnd/>
          </a:ln>
        </p:spPr>
      </p:pic>
      <p:sp>
        <p:nvSpPr>
          <p:cNvPr id="13" name="TextBox 12"/>
          <p:cNvSpPr txBox="1"/>
          <p:nvPr/>
        </p:nvSpPr>
        <p:spPr>
          <a:xfrm>
            <a:off x="5796136" y="1124744"/>
            <a:ext cx="3347864" cy="646331"/>
          </a:xfrm>
          <a:prstGeom prst="rect">
            <a:avLst/>
          </a:prstGeom>
          <a:noFill/>
        </p:spPr>
        <p:txBody>
          <a:bodyPr wrap="square" rtlCol="0">
            <a:spAutoFit/>
          </a:bodyPr>
          <a:lstStyle/>
          <a:p>
            <a:r>
              <a:rPr lang="en-US" dirty="0" smtClean="0">
                <a:solidFill>
                  <a:prstClr val="black"/>
                </a:solidFill>
              </a:rPr>
              <a:t>Current density around 2x10</a:t>
            </a:r>
            <a:r>
              <a:rPr lang="en-US" baseline="30000" dirty="0" smtClean="0">
                <a:solidFill>
                  <a:prstClr val="black"/>
                </a:solidFill>
              </a:rPr>
              <a:t>8</a:t>
            </a:r>
            <a:r>
              <a:rPr lang="en-US" dirty="0" smtClean="0">
                <a:solidFill>
                  <a:prstClr val="black"/>
                </a:solidFill>
              </a:rPr>
              <a:t>A/cm</a:t>
            </a:r>
            <a:r>
              <a:rPr lang="en-US" baseline="30000" dirty="0" smtClean="0">
                <a:solidFill>
                  <a:prstClr val="black"/>
                </a:solidFill>
              </a:rPr>
              <a:t>2</a:t>
            </a:r>
            <a:r>
              <a:rPr lang="en-US" dirty="0" smtClean="0">
                <a:solidFill>
                  <a:prstClr val="black"/>
                </a:solidFill>
              </a:rPr>
              <a:t> during test</a:t>
            </a:r>
            <a:endParaRPr lang="en-US" dirty="0">
              <a:solidFill>
                <a:prstClr val="black"/>
              </a:solidFill>
            </a:endParaRPr>
          </a:p>
        </p:txBody>
      </p:sp>
    </p:spTree>
    <p:extLst>
      <p:ext uri="{BB962C8B-B14F-4D97-AF65-F5344CB8AC3E}">
        <p14:creationId xmlns:p14="http://schemas.microsoft.com/office/powerpoint/2010/main" val="8988909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64855" y="260648"/>
            <a:ext cx="2259273" cy="461665"/>
          </a:xfrm>
          <a:prstGeom prst="rect">
            <a:avLst/>
          </a:prstGeom>
          <a:noFill/>
        </p:spPr>
        <p:txBody>
          <a:bodyPr wrap="none" rtlCol="0">
            <a:spAutoFit/>
          </a:bodyPr>
          <a:lstStyle/>
          <a:p>
            <a:r>
              <a:rPr lang="en-US" sz="2400" dirty="0" err="1" smtClean="0">
                <a:solidFill>
                  <a:prstClr val="black"/>
                </a:solidFill>
              </a:rPr>
              <a:t>Electromigration</a:t>
            </a:r>
            <a:endParaRPr lang="en-US" sz="2400" dirty="0">
              <a:solidFill>
                <a:prstClr val="black"/>
              </a:solidFill>
            </a:endParaRPr>
          </a:p>
        </p:txBody>
      </p:sp>
      <p:sp>
        <p:nvSpPr>
          <p:cNvPr id="3" name="TextBox 2"/>
          <p:cNvSpPr txBox="1"/>
          <p:nvPr/>
        </p:nvSpPr>
        <p:spPr>
          <a:xfrm>
            <a:off x="251520" y="836712"/>
            <a:ext cx="8568952" cy="2031325"/>
          </a:xfrm>
          <a:prstGeom prst="rect">
            <a:avLst/>
          </a:prstGeom>
          <a:noFill/>
        </p:spPr>
        <p:txBody>
          <a:bodyPr wrap="square" rtlCol="0">
            <a:spAutoFit/>
          </a:bodyPr>
          <a:lstStyle/>
          <a:p>
            <a:r>
              <a:rPr lang="en-US" dirty="0" smtClean="0">
                <a:solidFill>
                  <a:prstClr val="black"/>
                </a:solidFill>
              </a:rPr>
              <a:t>Our current(!) </a:t>
            </a:r>
            <a:r>
              <a:rPr lang="en-US" dirty="0" err="1" smtClean="0">
                <a:solidFill>
                  <a:prstClr val="black"/>
                </a:solidFill>
              </a:rPr>
              <a:t>explaination</a:t>
            </a:r>
            <a:r>
              <a:rPr lang="en-US" dirty="0" smtClean="0">
                <a:solidFill>
                  <a:prstClr val="black"/>
                </a:solidFill>
              </a:rPr>
              <a:t> is that these features are due to </a:t>
            </a:r>
            <a:r>
              <a:rPr lang="en-US" dirty="0" err="1" smtClean="0">
                <a:solidFill>
                  <a:prstClr val="black"/>
                </a:solidFill>
              </a:rPr>
              <a:t>electromigration</a:t>
            </a:r>
            <a:r>
              <a:rPr lang="en-US" dirty="0" smtClean="0">
                <a:solidFill>
                  <a:prstClr val="black"/>
                </a:solidFill>
              </a:rPr>
              <a:t>. </a:t>
            </a:r>
            <a:r>
              <a:rPr lang="en-US" dirty="0" err="1" smtClean="0">
                <a:solidFill>
                  <a:prstClr val="black"/>
                </a:solidFill>
              </a:rPr>
              <a:t>Electromigration</a:t>
            </a:r>
            <a:r>
              <a:rPr lang="en-US" dirty="0" smtClean="0">
                <a:solidFill>
                  <a:prstClr val="black"/>
                </a:solidFill>
              </a:rPr>
              <a:t> is the transport of atoms in a conductor due to momentum transfer from the current.  </a:t>
            </a:r>
          </a:p>
          <a:p>
            <a:endParaRPr lang="en-US" dirty="0">
              <a:solidFill>
                <a:prstClr val="black"/>
              </a:solidFill>
            </a:endParaRPr>
          </a:p>
          <a:p>
            <a:r>
              <a:rPr lang="en-US" dirty="0" smtClean="0">
                <a:solidFill>
                  <a:prstClr val="black"/>
                </a:solidFill>
              </a:rPr>
              <a:t>This can cause the formation of voids and breakup of the material.</a:t>
            </a:r>
          </a:p>
          <a:p>
            <a:endParaRPr lang="en-US" dirty="0">
              <a:solidFill>
                <a:prstClr val="black"/>
              </a:solidFill>
            </a:endParaRPr>
          </a:p>
          <a:p>
            <a:r>
              <a:rPr lang="en-US" dirty="0" smtClean="0">
                <a:solidFill>
                  <a:prstClr val="black"/>
                </a:solidFill>
              </a:rPr>
              <a:t>The effect has been a problem in semiconductor interconnects – at current densities of </a:t>
            </a:r>
            <a:endParaRPr lang="en-US" dirty="0">
              <a:solidFill>
                <a:prstClr val="black"/>
              </a:solidFill>
            </a:endParaRPr>
          </a:p>
        </p:txBody>
      </p:sp>
      <p:pic>
        <p:nvPicPr>
          <p:cNvPr id="10242" name="Picture 2"/>
          <p:cNvPicPr>
            <a:picLocks noChangeAspect="1" noChangeArrowheads="1"/>
          </p:cNvPicPr>
          <p:nvPr/>
        </p:nvPicPr>
        <p:blipFill>
          <a:blip r:embed="rId3" cstate="print"/>
          <a:srcRect/>
          <a:stretch>
            <a:fillRect/>
          </a:stretch>
        </p:blipFill>
        <p:spPr bwMode="auto">
          <a:xfrm>
            <a:off x="1979712" y="3068960"/>
            <a:ext cx="5076825" cy="3362325"/>
          </a:xfrm>
          <a:prstGeom prst="rect">
            <a:avLst/>
          </a:prstGeom>
          <a:noFill/>
          <a:ln w="9525">
            <a:noFill/>
            <a:miter lim="800000"/>
            <a:headEnd/>
            <a:tailEnd/>
          </a:ln>
        </p:spPr>
      </p:pic>
    </p:spTree>
    <p:extLst>
      <p:ext uri="{BB962C8B-B14F-4D97-AF65-F5344CB8AC3E}">
        <p14:creationId xmlns:p14="http://schemas.microsoft.com/office/powerpoint/2010/main" val="367300264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G:\Departments\EN\Groups\MME\MM\Metallurgy\MEB-Sigma\MAichele\EDMS--1096980--TD18_post-mortem_SEM_observation\Thales Bonding test\Thales--014.tif"/>
          <p:cNvPicPr>
            <a:picLocks noChangeAspect="1" noChangeArrowheads="1"/>
          </p:cNvPicPr>
          <p:nvPr/>
        </p:nvPicPr>
        <p:blipFill>
          <a:blip r:embed="rId3" cstate="print"/>
          <a:srcRect/>
          <a:stretch>
            <a:fillRect/>
          </a:stretch>
        </p:blipFill>
        <p:spPr bwMode="auto">
          <a:xfrm>
            <a:off x="4584000" y="3438000"/>
            <a:ext cx="4560000" cy="3420000"/>
          </a:xfrm>
          <a:prstGeom prst="rect">
            <a:avLst/>
          </a:prstGeom>
          <a:noFill/>
        </p:spPr>
      </p:pic>
      <p:pic>
        <p:nvPicPr>
          <p:cNvPr id="4100" name="Picture 4" descr="G:\Departments\EN\Groups\MME\MM\Metallurgy\MEB-Sigma\MAichele\EDMS--1096980--TD18_post-mortem_SEM_observation\Thales Bonding test\Thales--012.tif"/>
          <p:cNvPicPr>
            <a:picLocks noChangeAspect="1" noChangeArrowheads="1"/>
          </p:cNvPicPr>
          <p:nvPr/>
        </p:nvPicPr>
        <p:blipFill>
          <a:blip r:embed="rId4" cstate="print"/>
          <a:srcRect/>
          <a:stretch>
            <a:fillRect/>
          </a:stretch>
        </p:blipFill>
        <p:spPr bwMode="auto">
          <a:xfrm>
            <a:off x="4584000" y="0"/>
            <a:ext cx="4560000" cy="3420000"/>
          </a:xfrm>
          <a:prstGeom prst="rect">
            <a:avLst/>
          </a:prstGeom>
          <a:noFill/>
        </p:spPr>
      </p:pic>
      <p:pic>
        <p:nvPicPr>
          <p:cNvPr id="4101" name="Picture 5" descr="G:\Departments\EN\Groups\MME\MM\Metallurgy\MEB-Sigma\MAichele\EDMS--1096980--TD18_post-mortem_SEM_observation\Thales Bonding test\Thales--013.tif"/>
          <p:cNvPicPr>
            <a:picLocks noChangeAspect="1" noChangeArrowheads="1"/>
          </p:cNvPicPr>
          <p:nvPr/>
        </p:nvPicPr>
        <p:blipFill>
          <a:blip r:embed="rId5" cstate="print"/>
          <a:srcRect/>
          <a:stretch>
            <a:fillRect/>
          </a:stretch>
        </p:blipFill>
        <p:spPr bwMode="auto">
          <a:xfrm>
            <a:off x="0" y="3438000"/>
            <a:ext cx="4560000" cy="3420000"/>
          </a:xfrm>
          <a:prstGeom prst="rect">
            <a:avLst/>
          </a:prstGeom>
          <a:noFill/>
        </p:spPr>
      </p:pic>
      <p:pic>
        <p:nvPicPr>
          <p:cNvPr id="6" name="Picture 2" descr="G:\Departments\EN\Groups\MME\MM\Metallurgy\MEB-Sigma\MAichele\EDMS--1096980--TD18_post-mortem_SEM_observation\Thales Bonding test\DSC00035.JPG"/>
          <p:cNvPicPr>
            <a:picLocks noChangeAspect="1" noChangeArrowheads="1"/>
          </p:cNvPicPr>
          <p:nvPr/>
        </p:nvPicPr>
        <p:blipFill>
          <a:blip r:embed="rId6" cstate="print"/>
          <a:srcRect/>
          <a:stretch>
            <a:fillRect/>
          </a:stretch>
        </p:blipFill>
        <p:spPr bwMode="auto">
          <a:xfrm>
            <a:off x="0" y="0"/>
            <a:ext cx="3429000" cy="3429000"/>
          </a:xfrm>
          <a:prstGeom prst="rect">
            <a:avLst/>
          </a:prstGeom>
          <a:noFill/>
        </p:spPr>
      </p:pic>
      <p:sp>
        <p:nvSpPr>
          <p:cNvPr id="7" name="Rectangle 6"/>
          <p:cNvSpPr/>
          <p:nvPr/>
        </p:nvSpPr>
        <p:spPr>
          <a:xfrm>
            <a:off x="304800" y="2209800"/>
            <a:ext cx="533400" cy="381000"/>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248400" y="1219200"/>
            <a:ext cx="990600" cy="762000"/>
          </a:xfrm>
          <a:prstGeom prst="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752600" y="4800600"/>
            <a:ext cx="990600" cy="762000"/>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519651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G:\Departments\EN\Groups\MME\MM\Metallurgy\MEB-Sigma\MAichele\EDMS--1096980--TD18_post-mortem_SEM_observation\Thales Bonding test\Thales--014.tif"/>
          <p:cNvPicPr>
            <a:picLocks noChangeAspect="1" noChangeArrowheads="1"/>
          </p:cNvPicPr>
          <p:nvPr/>
        </p:nvPicPr>
        <p:blipFill>
          <a:blip r:embed="rId3" cstate="print"/>
          <a:srcRect/>
          <a:stretch>
            <a:fillRect/>
          </a:stretch>
        </p:blipFill>
        <p:spPr bwMode="auto">
          <a:xfrm>
            <a:off x="251520" y="971436"/>
            <a:ext cx="3552395" cy="2664296"/>
          </a:xfrm>
          <a:prstGeom prst="rect">
            <a:avLst/>
          </a:prstGeom>
          <a:noFill/>
        </p:spPr>
      </p:pic>
      <p:pic>
        <p:nvPicPr>
          <p:cNvPr id="16386" name="Picture 2"/>
          <p:cNvPicPr>
            <a:picLocks noChangeAspect="1" noChangeArrowheads="1"/>
          </p:cNvPicPr>
          <p:nvPr/>
        </p:nvPicPr>
        <p:blipFill>
          <a:blip r:embed="rId4" cstate="print"/>
          <a:srcRect/>
          <a:stretch>
            <a:fillRect/>
          </a:stretch>
        </p:blipFill>
        <p:spPr bwMode="auto">
          <a:xfrm>
            <a:off x="4572000" y="980728"/>
            <a:ext cx="3550174" cy="2664296"/>
          </a:xfrm>
          <a:prstGeom prst="rect">
            <a:avLst/>
          </a:prstGeom>
          <a:noFill/>
          <a:ln w="9525">
            <a:noFill/>
            <a:miter lim="800000"/>
            <a:headEnd/>
            <a:tailEnd/>
          </a:ln>
        </p:spPr>
      </p:pic>
      <p:sp>
        <p:nvSpPr>
          <p:cNvPr id="4" name="TextBox 3"/>
          <p:cNvSpPr txBox="1"/>
          <p:nvPr/>
        </p:nvSpPr>
        <p:spPr>
          <a:xfrm>
            <a:off x="844993" y="3707740"/>
            <a:ext cx="2142831" cy="369332"/>
          </a:xfrm>
          <a:prstGeom prst="rect">
            <a:avLst/>
          </a:prstGeom>
          <a:noFill/>
        </p:spPr>
        <p:txBody>
          <a:bodyPr wrap="none" rtlCol="0">
            <a:spAutoFit/>
          </a:bodyPr>
          <a:lstStyle/>
          <a:p>
            <a:r>
              <a:rPr lang="en-US" dirty="0" smtClean="0">
                <a:solidFill>
                  <a:prstClr val="black"/>
                </a:solidFill>
              </a:rPr>
              <a:t>So does this evolve…</a:t>
            </a:r>
            <a:endParaRPr lang="en-US" dirty="0">
              <a:solidFill>
                <a:prstClr val="black"/>
              </a:solidFill>
            </a:endParaRPr>
          </a:p>
        </p:txBody>
      </p:sp>
      <p:sp>
        <p:nvSpPr>
          <p:cNvPr id="5" name="TextBox 4"/>
          <p:cNvSpPr txBox="1"/>
          <p:nvPr/>
        </p:nvSpPr>
        <p:spPr>
          <a:xfrm>
            <a:off x="6129455" y="3707740"/>
            <a:ext cx="1214243" cy="369332"/>
          </a:xfrm>
          <a:prstGeom prst="rect">
            <a:avLst/>
          </a:prstGeom>
          <a:noFill/>
        </p:spPr>
        <p:txBody>
          <a:bodyPr wrap="none" rtlCol="0">
            <a:spAutoFit/>
          </a:bodyPr>
          <a:lstStyle/>
          <a:p>
            <a:r>
              <a:rPr lang="en-US" dirty="0" smtClean="0">
                <a:solidFill>
                  <a:prstClr val="black"/>
                </a:solidFill>
              </a:rPr>
              <a:t>…into this?</a:t>
            </a:r>
            <a:endParaRPr lang="en-US" dirty="0">
              <a:solidFill>
                <a:prstClr val="black"/>
              </a:solidFill>
            </a:endParaRPr>
          </a:p>
        </p:txBody>
      </p:sp>
      <p:sp>
        <p:nvSpPr>
          <p:cNvPr id="6" name="TextBox 5"/>
          <p:cNvSpPr txBox="1"/>
          <p:nvPr/>
        </p:nvSpPr>
        <p:spPr>
          <a:xfrm>
            <a:off x="1331640" y="260648"/>
            <a:ext cx="6484467" cy="461665"/>
          </a:xfrm>
          <a:prstGeom prst="rect">
            <a:avLst/>
          </a:prstGeom>
          <a:noFill/>
        </p:spPr>
        <p:txBody>
          <a:bodyPr wrap="none" rtlCol="0">
            <a:spAutoFit/>
          </a:bodyPr>
          <a:lstStyle/>
          <a:p>
            <a:r>
              <a:rPr lang="en-US" sz="2400" dirty="0" smtClean="0">
                <a:solidFill>
                  <a:prstClr val="black"/>
                </a:solidFill>
              </a:rPr>
              <a:t>An effect of surface tension plus </a:t>
            </a:r>
            <a:r>
              <a:rPr lang="en-US" sz="2400" dirty="0" err="1" smtClean="0">
                <a:solidFill>
                  <a:prstClr val="black"/>
                </a:solidFill>
              </a:rPr>
              <a:t>electromigration</a:t>
            </a:r>
            <a:r>
              <a:rPr lang="en-US" sz="2400" dirty="0" smtClean="0">
                <a:solidFill>
                  <a:prstClr val="black"/>
                </a:solidFill>
              </a:rPr>
              <a:t>?</a:t>
            </a:r>
            <a:endParaRPr lang="en-US" sz="2400" dirty="0">
              <a:solidFill>
                <a:prstClr val="black"/>
              </a:solidFill>
            </a:endParaRPr>
          </a:p>
        </p:txBody>
      </p:sp>
      <p:sp>
        <p:nvSpPr>
          <p:cNvPr id="7" name="TextBox 6"/>
          <p:cNvSpPr txBox="1"/>
          <p:nvPr/>
        </p:nvSpPr>
        <p:spPr>
          <a:xfrm>
            <a:off x="395536" y="4581128"/>
            <a:ext cx="8208912" cy="1754326"/>
          </a:xfrm>
          <a:prstGeom prst="rect">
            <a:avLst/>
          </a:prstGeom>
          <a:noFill/>
        </p:spPr>
        <p:txBody>
          <a:bodyPr wrap="square" rtlCol="0">
            <a:spAutoFit/>
          </a:bodyPr>
          <a:lstStyle/>
          <a:p>
            <a:r>
              <a:rPr lang="en-US" dirty="0" smtClean="0">
                <a:solidFill>
                  <a:prstClr val="black"/>
                </a:solidFill>
              </a:rPr>
              <a:t>If the such localized flow features exist, the surface currents will preferentially flow though them. </a:t>
            </a:r>
          </a:p>
          <a:p>
            <a:r>
              <a:rPr lang="en-US" dirty="0" smtClean="0">
                <a:solidFill>
                  <a:prstClr val="black"/>
                </a:solidFill>
              </a:rPr>
              <a:t>We get a current enhancement, increasing pulsed surface heating and </a:t>
            </a:r>
            <a:r>
              <a:rPr lang="en-US" dirty="0" err="1" smtClean="0">
                <a:solidFill>
                  <a:prstClr val="black"/>
                </a:solidFill>
              </a:rPr>
              <a:t>electromigration</a:t>
            </a:r>
            <a:r>
              <a:rPr lang="en-US" dirty="0" smtClean="0">
                <a:solidFill>
                  <a:prstClr val="black"/>
                </a:solidFill>
              </a:rPr>
              <a:t>. </a:t>
            </a:r>
          </a:p>
          <a:p>
            <a:r>
              <a:rPr lang="en-US" dirty="0" smtClean="0">
                <a:solidFill>
                  <a:prstClr val="black"/>
                </a:solidFill>
              </a:rPr>
              <a:t>These combined effects could then have a positive feedback and produce an instability.</a:t>
            </a:r>
            <a:endParaRPr lang="en-US" dirty="0">
              <a:solidFill>
                <a:prstClr val="black"/>
              </a:solidFill>
            </a:endParaRPr>
          </a:p>
        </p:txBody>
      </p:sp>
    </p:spTree>
    <p:extLst>
      <p:ext uri="{BB962C8B-B14F-4D97-AF65-F5344CB8AC3E}">
        <p14:creationId xmlns:p14="http://schemas.microsoft.com/office/powerpoint/2010/main" val="385145534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32339" y="260648"/>
            <a:ext cx="2914196" cy="461665"/>
          </a:xfrm>
          <a:prstGeom prst="rect">
            <a:avLst/>
          </a:prstGeom>
          <a:noFill/>
        </p:spPr>
        <p:txBody>
          <a:bodyPr wrap="none" rtlCol="0">
            <a:spAutoFit/>
          </a:bodyPr>
          <a:lstStyle/>
          <a:p>
            <a:pPr algn="ctr"/>
            <a:r>
              <a:rPr lang="en-GB" sz="2400" dirty="0" smtClean="0"/>
              <a:t>Forming a community</a:t>
            </a:r>
            <a:endParaRPr lang="en-GB" sz="2400" dirty="0"/>
          </a:p>
        </p:txBody>
      </p:sp>
      <p:pic>
        <p:nvPicPr>
          <p:cNvPr id="4" name="Picture 2" descr="http://lcdev.kek.jp/LCoffice/OfficeAdmin/HG2012/20120419_groupphoto.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95536" y="1060529"/>
            <a:ext cx="3672408" cy="2448272"/>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1438356" y="1611907"/>
            <a:ext cx="1586781" cy="369332"/>
          </a:xfrm>
          <a:prstGeom prst="rect">
            <a:avLst/>
          </a:prstGeom>
          <a:noFill/>
        </p:spPr>
        <p:txBody>
          <a:bodyPr wrap="none" rtlCol="0">
            <a:spAutoFit/>
          </a:bodyPr>
          <a:lstStyle/>
          <a:p>
            <a:r>
              <a:rPr lang="en-GB" dirty="0" smtClean="0"/>
              <a:t>HG2012 at KEK</a:t>
            </a:r>
            <a:endParaRPr lang="en-GB" dirty="0"/>
          </a:p>
        </p:txBody>
      </p:sp>
      <p:sp>
        <p:nvSpPr>
          <p:cNvPr id="20" name="Rectangle 19"/>
          <p:cNvSpPr/>
          <p:nvPr/>
        </p:nvSpPr>
        <p:spPr>
          <a:xfrm>
            <a:off x="373800" y="3573016"/>
            <a:ext cx="3816424" cy="523220"/>
          </a:xfrm>
          <a:prstGeom prst="rect">
            <a:avLst/>
          </a:prstGeom>
        </p:spPr>
        <p:txBody>
          <a:bodyPr wrap="square">
            <a:spAutoFit/>
          </a:bodyPr>
          <a:lstStyle/>
          <a:p>
            <a:r>
              <a:rPr lang="en-GB" sz="1400" dirty="0"/>
              <a:t>https://indico.cern.ch/conferenceDisplay.py?ovw=True&amp;confId=208932</a:t>
            </a:r>
          </a:p>
        </p:txBody>
      </p:sp>
      <p:sp>
        <p:nvSpPr>
          <p:cNvPr id="21" name="Rectangle 20"/>
          <p:cNvSpPr/>
          <p:nvPr/>
        </p:nvSpPr>
        <p:spPr>
          <a:xfrm>
            <a:off x="201016" y="5950596"/>
            <a:ext cx="4572000" cy="307777"/>
          </a:xfrm>
          <a:prstGeom prst="rect">
            <a:avLst/>
          </a:prstGeom>
        </p:spPr>
        <p:txBody>
          <a:bodyPr>
            <a:spAutoFit/>
          </a:bodyPr>
          <a:lstStyle/>
          <a:p>
            <a:r>
              <a:rPr lang="en-GB" sz="1400" dirty="0"/>
              <a:t>http://indico.cern.ch/conferenceDisplay.py?confId=231116</a:t>
            </a:r>
          </a:p>
        </p:txBody>
      </p:sp>
      <p:sp>
        <p:nvSpPr>
          <p:cNvPr id="22" name="TextBox 21"/>
          <p:cNvSpPr txBox="1"/>
          <p:nvPr/>
        </p:nvSpPr>
        <p:spPr>
          <a:xfrm>
            <a:off x="201016" y="4410614"/>
            <a:ext cx="4515000" cy="923330"/>
          </a:xfrm>
          <a:prstGeom prst="rect">
            <a:avLst/>
          </a:prstGeom>
          <a:noFill/>
        </p:spPr>
        <p:txBody>
          <a:bodyPr wrap="square" rtlCol="0">
            <a:spAutoFit/>
          </a:bodyPr>
          <a:lstStyle/>
          <a:p>
            <a:r>
              <a:rPr lang="en-GB" dirty="0" smtClean="0"/>
              <a:t>Now in our seventh year. Focus steadily expanding to include broad high-gradient normal-conducting rf community.</a:t>
            </a:r>
            <a:endParaRPr lang="en-GB"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9436" y="972691"/>
            <a:ext cx="4040505" cy="520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795858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9632" y="319734"/>
            <a:ext cx="6543030" cy="830997"/>
          </a:xfrm>
          <a:prstGeom prst="rect">
            <a:avLst/>
          </a:prstGeom>
          <a:noFill/>
        </p:spPr>
        <p:txBody>
          <a:bodyPr wrap="square" rtlCol="0">
            <a:spAutoFit/>
          </a:bodyPr>
          <a:lstStyle/>
          <a:p>
            <a:pPr algn="ctr"/>
            <a:r>
              <a:rPr lang="en-GB" sz="2400" dirty="0" err="1" smtClean="0"/>
              <a:t>MeVArc</a:t>
            </a:r>
            <a:r>
              <a:rPr lang="en-GB" sz="2400" dirty="0" smtClean="0"/>
              <a:t> – Multidisciplinary and multi-application workshop dedicated to breakdown physics</a:t>
            </a:r>
            <a:endParaRPr lang="en-GB" sz="2400" dirty="0"/>
          </a:p>
        </p:txBody>
      </p:sp>
      <p:pic>
        <p:nvPicPr>
          <p:cNvPr id="3"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9941" t="7716" r="10531" b="24993"/>
          <a:stretch/>
        </p:blipFill>
        <p:spPr bwMode="auto">
          <a:xfrm>
            <a:off x="179518" y="1145205"/>
            <a:ext cx="3384376" cy="2410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3495252"/>
            <a:ext cx="2304528" cy="3328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4499992" y="1083281"/>
            <a:ext cx="3168352" cy="3002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059832" y="5085206"/>
            <a:ext cx="5832648" cy="646331"/>
          </a:xfrm>
          <a:prstGeom prst="rect">
            <a:avLst/>
          </a:prstGeom>
          <a:noFill/>
        </p:spPr>
        <p:txBody>
          <a:bodyPr wrap="square" rtlCol="0">
            <a:spAutoFit/>
          </a:bodyPr>
          <a:lstStyle/>
          <a:p>
            <a:r>
              <a:rPr lang="en-GB" dirty="0" smtClean="0"/>
              <a:t>This year 5-7 November – hosted by CERN. More information soon.</a:t>
            </a:r>
            <a:endParaRPr lang="en-GB" dirty="0"/>
          </a:p>
        </p:txBody>
      </p:sp>
      <p:sp>
        <p:nvSpPr>
          <p:cNvPr id="7" name="Rectangle 6"/>
          <p:cNvSpPr/>
          <p:nvPr/>
        </p:nvSpPr>
        <p:spPr>
          <a:xfrm>
            <a:off x="4139954" y="4177414"/>
            <a:ext cx="4111832" cy="253916"/>
          </a:xfrm>
          <a:prstGeom prst="rect">
            <a:avLst/>
          </a:prstGeom>
        </p:spPr>
        <p:txBody>
          <a:bodyPr wrap="square">
            <a:spAutoFit/>
          </a:bodyPr>
          <a:lstStyle/>
          <a:p>
            <a:pPr algn="ctr"/>
            <a:r>
              <a:rPr lang="en-GB" sz="1050" dirty="0" smtClean="0">
                <a:hlinkClick r:id="rId5"/>
              </a:rPr>
              <a:t>http://www.regonline.com/builder/site/default.aspx?EventID=1065351</a:t>
            </a:r>
            <a:endParaRPr lang="en-GB" sz="1050" dirty="0" smtClean="0"/>
          </a:p>
        </p:txBody>
      </p:sp>
    </p:spTree>
    <p:extLst>
      <p:ext uri="{BB962C8B-B14F-4D97-AF65-F5344CB8AC3E}">
        <p14:creationId xmlns:p14="http://schemas.microsoft.com/office/powerpoint/2010/main" val="34417621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ERN\dfs\Workspaces\w\Wuensch\Talks\2012\Linear collider school 2012\IMG_0719.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908720"/>
            <a:ext cx="4572000" cy="3429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ttp://surf.transworld.net/wp-content/blogs.dir/443/files/2011/11/Garrett-McNamara.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55382" y="3212976"/>
            <a:ext cx="4588635" cy="299695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331640" y="4480653"/>
            <a:ext cx="1911998" cy="461665"/>
          </a:xfrm>
          <a:prstGeom prst="rect">
            <a:avLst/>
          </a:prstGeom>
          <a:noFill/>
        </p:spPr>
        <p:txBody>
          <a:bodyPr wrap="none" rtlCol="0">
            <a:spAutoFit/>
          </a:bodyPr>
          <a:lstStyle/>
          <a:p>
            <a:r>
              <a:rPr lang="en-GB" sz="2400" dirty="0" smtClean="0"/>
              <a:t>Your project…</a:t>
            </a:r>
            <a:endParaRPr lang="en-GB" sz="2400" dirty="0"/>
          </a:p>
        </p:txBody>
      </p:sp>
      <p:sp>
        <p:nvSpPr>
          <p:cNvPr id="7" name="TextBox 6"/>
          <p:cNvSpPr txBox="1"/>
          <p:nvPr/>
        </p:nvSpPr>
        <p:spPr>
          <a:xfrm>
            <a:off x="5508121" y="2541218"/>
            <a:ext cx="3110019" cy="461665"/>
          </a:xfrm>
          <a:prstGeom prst="rect">
            <a:avLst/>
          </a:prstGeom>
          <a:noFill/>
        </p:spPr>
        <p:txBody>
          <a:bodyPr wrap="none" rtlCol="0">
            <a:spAutoFit/>
          </a:bodyPr>
          <a:lstStyle/>
          <a:p>
            <a:r>
              <a:rPr lang="en-GB" sz="2400" dirty="0" smtClean="0"/>
              <a:t>…with CLIC technology!</a:t>
            </a:r>
            <a:endParaRPr lang="en-GB" sz="2400" dirty="0"/>
          </a:p>
        </p:txBody>
      </p:sp>
      <p:sp>
        <p:nvSpPr>
          <p:cNvPr id="8" name="TextBox 7"/>
          <p:cNvSpPr txBox="1"/>
          <p:nvPr/>
        </p:nvSpPr>
        <p:spPr>
          <a:xfrm>
            <a:off x="3716541" y="188641"/>
            <a:ext cx="1710918" cy="584775"/>
          </a:xfrm>
          <a:prstGeom prst="rect">
            <a:avLst/>
          </a:prstGeom>
          <a:noFill/>
        </p:spPr>
        <p:txBody>
          <a:bodyPr wrap="none" rtlCol="0">
            <a:spAutoFit/>
          </a:bodyPr>
          <a:lstStyle/>
          <a:p>
            <a:r>
              <a:rPr lang="en-GB" sz="3200" dirty="0" smtClean="0"/>
              <a:t>Last slide</a:t>
            </a:r>
            <a:endParaRPr lang="en-GB" sz="3200" dirty="0"/>
          </a:p>
        </p:txBody>
      </p:sp>
    </p:spTree>
    <p:extLst>
      <p:ext uri="{BB962C8B-B14F-4D97-AF65-F5344CB8AC3E}">
        <p14:creationId xmlns:p14="http://schemas.microsoft.com/office/powerpoint/2010/main" val="2657409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Reduce </a:t>
            </a:r>
            <a:r>
              <a:rPr lang="en-US" altLang="ja-JP" dirty="0" err="1"/>
              <a:t>Hp</a:t>
            </a:r>
            <a:r>
              <a:rPr lang="en-US" altLang="ja-JP" dirty="0"/>
              <a:t>/</a:t>
            </a:r>
            <a:r>
              <a:rPr lang="en-US" altLang="ja-JP" dirty="0" err="1"/>
              <a:t>Ea</a:t>
            </a:r>
            <a:r>
              <a:rPr lang="en-US" altLang="ja-JP" dirty="0"/>
              <a:t> and DT </a:t>
            </a:r>
            <a:r>
              <a:rPr lang="en-US" altLang="ja-JP" dirty="0" smtClean="0"/>
              <a:t/>
            </a:r>
            <a:br>
              <a:rPr lang="en-US" altLang="ja-JP" dirty="0" smtClean="0"/>
            </a:br>
            <a:r>
              <a:rPr lang="en-US" altLang="ja-JP" dirty="0" smtClean="0"/>
              <a:t>by </a:t>
            </a:r>
            <a:r>
              <a:rPr lang="en-US" altLang="ja-JP" dirty="0"/>
              <a:t>reducing corner radius in the </a:t>
            </a:r>
            <a:r>
              <a:rPr lang="en-US" altLang="ja-JP" dirty="0" smtClean="0"/>
              <a:t>cell</a:t>
            </a:r>
            <a:endParaRPr kumimoji="1" lang="ja-JP" altLang="en-US" dirty="0"/>
          </a:p>
        </p:txBody>
      </p:sp>
      <p:sp>
        <p:nvSpPr>
          <p:cNvPr id="5" name="スライド番号プレースホルダー 4"/>
          <p:cNvSpPr>
            <a:spLocks noGrp="1"/>
          </p:cNvSpPr>
          <p:nvPr>
            <p:ph type="sldNum" sz="quarter" idx="12"/>
          </p:nvPr>
        </p:nvSpPr>
        <p:spPr/>
        <p:txBody>
          <a:bodyPr/>
          <a:lstStyle/>
          <a:p>
            <a:fld id="{09A3583D-4AA9-4B2F-9A16-B3C3824D0107}" type="slidenum">
              <a:rPr lang="ja-JP" altLang="en-US" smtClean="0">
                <a:solidFill>
                  <a:prstClr val="black">
                    <a:tint val="75000"/>
                  </a:prstClr>
                </a:solidFill>
                <a:latin typeface="Calibri"/>
                <a:ea typeface="ＭＳ Ｐゴシック"/>
              </a:rPr>
              <a:pPr/>
              <a:t>8</a:t>
            </a:fld>
            <a:endParaRPr lang="ja-JP" altLang="en-US">
              <a:solidFill>
                <a:prstClr val="black">
                  <a:tint val="75000"/>
                </a:prstClr>
              </a:solidFill>
              <a:latin typeface="Calibri"/>
              <a:ea typeface="ＭＳ Ｐゴシック"/>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2931581"/>
            <a:ext cx="3834033" cy="2831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テキスト ボックス 6"/>
          <p:cNvSpPr txBox="1"/>
          <p:nvPr/>
        </p:nvSpPr>
        <p:spPr>
          <a:xfrm>
            <a:off x="1392384" y="1918116"/>
            <a:ext cx="2088232" cy="584775"/>
          </a:xfrm>
          <a:prstGeom prst="rect">
            <a:avLst/>
          </a:prstGeom>
          <a:noFill/>
        </p:spPr>
        <p:txBody>
          <a:bodyPr wrap="square" rtlCol="0">
            <a:spAutoFit/>
          </a:bodyPr>
          <a:lstStyle/>
          <a:p>
            <a:pPr algn="ctr"/>
            <a:r>
              <a:rPr kumimoji="1" lang="en-US" altLang="ja-JP" sz="3200" dirty="0" smtClean="0">
                <a:solidFill>
                  <a:srgbClr val="FF0000"/>
                </a:solidFill>
                <a:latin typeface="Calibri"/>
                <a:ea typeface="ＭＳ Ｐゴシック"/>
              </a:rPr>
              <a:t>TD24                  </a:t>
            </a:r>
          </a:p>
        </p:txBody>
      </p:sp>
      <p:sp>
        <p:nvSpPr>
          <p:cNvPr id="8" name="テキスト ボックス 7"/>
          <p:cNvSpPr txBox="1"/>
          <p:nvPr/>
        </p:nvSpPr>
        <p:spPr>
          <a:xfrm>
            <a:off x="5343293" y="1918116"/>
            <a:ext cx="2241930" cy="584775"/>
          </a:xfrm>
          <a:prstGeom prst="rect">
            <a:avLst/>
          </a:prstGeom>
          <a:noFill/>
        </p:spPr>
        <p:txBody>
          <a:bodyPr wrap="square" rtlCol="0">
            <a:spAutoFit/>
          </a:bodyPr>
          <a:lstStyle/>
          <a:p>
            <a:pPr algn="ctr"/>
            <a:r>
              <a:rPr kumimoji="1" lang="en-US" altLang="ja-JP" sz="3200" dirty="0" smtClean="0">
                <a:solidFill>
                  <a:srgbClr val="0066FF"/>
                </a:solidFill>
                <a:latin typeface="Calibri"/>
                <a:ea typeface="ＭＳ Ｐゴシック"/>
              </a:rPr>
              <a:t>TD24R05</a:t>
            </a:r>
            <a:endParaRPr kumimoji="1" lang="ja-JP" altLang="en-US" sz="3200" dirty="0">
              <a:solidFill>
                <a:srgbClr val="0066FF"/>
              </a:solidFill>
              <a:latin typeface="Calibri"/>
              <a:ea typeface="ＭＳ Ｐゴシック"/>
            </a:endParaRPr>
          </a:p>
        </p:txBody>
      </p:sp>
      <p:sp>
        <p:nvSpPr>
          <p:cNvPr id="9" name="右矢印 8"/>
          <p:cNvSpPr/>
          <p:nvPr/>
        </p:nvSpPr>
        <p:spPr>
          <a:xfrm>
            <a:off x="4139780" y="1953480"/>
            <a:ext cx="546870" cy="5494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prstClr val="white"/>
              </a:solidFill>
              <a:latin typeface="Calibri"/>
              <a:ea typeface="ＭＳ Ｐゴシック"/>
            </a:endParaRPr>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796" y="2641099"/>
            <a:ext cx="3727407" cy="3180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テキスト ボックス 10"/>
          <p:cNvSpPr txBox="1"/>
          <p:nvPr/>
        </p:nvSpPr>
        <p:spPr>
          <a:xfrm>
            <a:off x="7572396" y="0"/>
            <a:ext cx="1571604" cy="369332"/>
          </a:xfrm>
          <a:prstGeom prst="rect">
            <a:avLst/>
          </a:prstGeom>
          <a:solidFill>
            <a:srgbClr val="FFFF00"/>
          </a:solidFill>
        </p:spPr>
        <p:txBody>
          <a:bodyPr wrap="square" rtlCol="0">
            <a:spAutoFit/>
          </a:bodyPr>
          <a:lstStyle/>
          <a:p>
            <a:pPr algn="r"/>
            <a:r>
              <a:rPr kumimoji="1" lang="en-US" altLang="ja-JP" dirty="0" smtClean="0">
                <a:solidFill>
                  <a:prstClr val="black"/>
                </a:solidFill>
                <a:latin typeface="Calibri"/>
                <a:ea typeface="ＭＳ Ｐゴシック"/>
              </a:rPr>
              <a:t>Alexej Grudiev</a:t>
            </a:r>
            <a:endParaRPr kumimoji="1" lang="ja-JP" altLang="en-US" dirty="0">
              <a:solidFill>
                <a:prstClr val="black"/>
              </a:solidFill>
              <a:latin typeface="Calibri"/>
              <a:ea typeface="ＭＳ Ｐゴシック"/>
            </a:endParaRPr>
          </a:p>
        </p:txBody>
      </p:sp>
      <p:sp>
        <p:nvSpPr>
          <p:cNvPr id="6" name="日付プレースホルダー 5"/>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2012/10/25</a:t>
            </a:r>
            <a:endParaRPr lang="ja-JP" altLang="en-US">
              <a:solidFill>
                <a:prstClr val="black">
                  <a:tint val="75000"/>
                </a:prstClr>
              </a:solidFill>
              <a:latin typeface="Calibri"/>
              <a:ea typeface="ＭＳ Ｐゴシック"/>
            </a:endParaRPr>
          </a:p>
        </p:txBody>
      </p:sp>
      <p:sp>
        <p:nvSpPr>
          <p:cNvPr id="10" name="フッター プレースホルダー 9"/>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LCWS2012 (Higo)</a:t>
            </a:r>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7159342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6" y="197314"/>
            <a:ext cx="6120680" cy="830997"/>
          </a:xfrm>
          <a:prstGeom prst="rect">
            <a:avLst/>
          </a:prstGeom>
          <a:noFill/>
        </p:spPr>
        <p:txBody>
          <a:bodyPr wrap="square" rtlCol="0">
            <a:spAutoFit/>
          </a:bodyPr>
          <a:lstStyle/>
          <a:p>
            <a:pPr algn="ctr"/>
            <a:r>
              <a:rPr lang="en-GB" sz="2400" dirty="0" smtClean="0"/>
              <a:t>Accelerating gradients achieved in tests. </a:t>
            </a:r>
          </a:p>
          <a:p>
            <a:pPr algn="ctr"/>
            <a:r>
              <a:rPr lang="en-GB" sz="2400" dirty="0" smtClean="0"/>
              <a:t>Status: 4-9-2012</a:t>
            </a:r>
            <a:endParaRPr lang="en-GB" sz="2400" dirty="0"/>
          </a:p>
        </p:txBody>
      </p:sp>
      <p:pic>
        <p:nvPicPr>
          <p:cNvPr id="1026" name="Picture 2" descr="\\CERN\dfs\Workspaces\w\Wuensch\Calculations and experiments\gradient summary\BDR_Graph_30_08_2012.pn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3468" r="8141"/>
          <a:stretch/>
        </p:blipFill>
        <p:spPr bwMode="auto">
          <a:xfrm>
            <a:off x="172214" y="980728"/>
            <a:ext cx="8539688" cy="533612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622500" y="4797152"/>
            <a:ext cx="1527982" cy="369332"/>
          </a:xfrm>
          <a:prstGeom prst="rect">
            <a:avLst/>
          </a:prstGeom>
          <a:noFill/>
        </p:spPr>
        <p:txBody>
          <a:bodyPr wrap="none" rtlCol="0">
            <a:spAutoFit/>
          </a:bodyPr>
          <a:lstStyle/>
          <a:p>
            <a:r>
              <a:rPr lang="en-GB" b="1" dirty="0" smtClean="0">
                <a:solidFill>
                  <a:srgbClr val="0070C0"/>
                </a:solidFill>
              </a:rPr>
              <a:t>HOM damped</a:t>
            </a:r>
            <a:endParaRPr lang="en-GB" b="1" dirty="0">
              <a:solidFill>
                <a:srgbClr val="0070C0"/>
              </a:solidFill>
            </a:endParaRPr>
          </a:p>
        </p:txBody>
      </p:sp>
    </p:spTree>
    <p:extLst>
      <p:ext uri="{BB962C8B-B14F-4D97-AF65-F5344CB8AC3E}">
        <p14:creationId xmlns:p14="http://schemas.microsoft.com/office/powerpoint/2010/main" val="73384822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7&quot;/&gt;&lt;/object&gt;&lt;object type=&quot;3&quot; unique_id=&quot;10005&quot;&gt;&lt;property id=&quot;20148&quot; value=&quot;5&quot;/&gt;&lt;property id=&quot;20300&quot; value=&quot;Slide 2&quot;/&gt;&lt;property id=&quot;20307&quot; value=&quot;260&quot;/&gt;&lt;/object&gt;&lt;object type=&quot;3&quot; unique_id=&quot;10006&quot;&gt;&lt;property id=&quot;20148&quot; value=&quot;5&quot;/&gt;&lt;property id=&quot;20300&quot; value=&quot;Slide 3&quot;/&gt;&lt;property id=&quot;20307&quot; value=&quot;261&quot;/&gt;&lt;/object&gt;&lt;object type=&quot;3&quot; unique_id=&quot;10007&quot;&gt;&lt;property id=&quot;20148&quot; value=&quot;5&quot;/&gt;&lt;property id=&quot;20300&quot; value=&quot;Slide 4&quot;/&gt;&lt;property id=&quot;20307&quot; value=&quot;279&quot;/&gt;&lt;/object&gt;&lt;object type=&quot;3&quot; unique_id=&quot;10008&quot;&gt;&lt;property id=&quot;20148&quot; value=&quot;5&quot;/&gt;&lt;property id=&quot;20300&quot; value=&quot;Slide 5&quot;/&gt;&lt;property id=&quot;20307&quot; value=&quot;278&quot;/&gt;&lt;/object&gt;&lt;object type=&quot;3&quot; unique_id=&quot;10009&quot;&gt;&lt;property id=&quot;20148&quot; value=&quot;5&quot;/&gt;&lt;property id=&quot;20300&quot; value=&quot;Slide 6&quot;/&gt;&lt;property id=&quot;20307&quot; value=&quot;256&quot;/&gt;&lt;/object&gt;&lt;object type=&quot;3&quot; unique_id=&quot;10010&quot;&gt;&lt;property id=&quot;20148&quot; value=&quot;5&quot;/&gt;&lt;property id=&quot;20300&quot; value=&quot;Slide 7&quot;/&gt;&lt;property id=&quot;20307&quot; value=&quot;259&quot;/&gt;&lt;/object&gt;&lt;object type=&quot;3&quot; unique_id=&quot;10011&quot;&gt;&lt;property id=&quot;20148&quot; value=&quot;5&quot;/&gt;&lt;property id=&quot;20300&quot; value=&quot;Slide 8&quot;/&gt;&lt;property id=&quot;20307&quot; value=&quot;267&quot;/&gt;&lt;/object&gt;&lt;object type=&quot;3&quot; unique_id=&quot;10012&quot;&gt;&lt;property id=&quot;20148&quot; value=&quot;5&quot;/&gt;&lt;property id=&quot;20300&quot; value=&quot;Slide 9&quot;/&gt;&lt;property id=&quot;20307&quot; value=&quot;281&quot;/&gt;&lt;/object&gt;&lt;object type=&quot;3&quot; unique_id=&quot;10013&quot;&gt;&lt;property id=&quot;20148&quot; value=&quot;5&quot;/&gt;&lt;property id=&quot;20300&quot; value=&quot;Slide 10&quot;/&gt;&lt;property id=&quot;20307&quot; value=&quot;262&quot;/&gt;&lt;/object&gt;&lt;object type=&quot;3&quot; unique_id=&quot;10014&quot;&gt;&lt;property id=&quot;20148&quot; value=&quot;5&quot;/&gt;&lt;property id=&quot;20300&quot; value=&quot;Slide 11 - &amp;quot;Basics on Hadrontherapy:&amp;quot;&quot;/&gt;&lt;property id=&quot;20307&quot; value=&quot;280&quot;/&gt;&lt;/object&gt;&lt;object type=&quot;3&quot; unique_id=&quot;10015&quot;&gt;&lt;property id=&quot;20148&quot; value=&quot;5&quot;/&gt;&lt;property id=&quot;20300&quot; value=&quot;Slide 12&quot;/&gt;&lt;property id=&quot;20307&quot; value=&quot;274&quot;/&gt;&lt;/object&gt;&lt;object type=&quot;3&quot; unique_id=&quot;10016&quot;&gt;&lt;property id=&quot;20148&quot; value=&quot;5&quot;/&gt;&lt;property id=&quot;20300&quot; value=&quot;Slide 13&quot;/&gt;&lt;property id=&quot;20307&quot; value=&quot;275&quot;/&gt;&lt;/object&gt;&lt;object type=&quot;3&quot; unique_id=&quot;10017&quot;&gt;&lt;property id=&quot;20148&quot; value=&quot;5&quot;/&gt;&lt;property id=&quot;20300&quot; value=&quot;Slide 14&quot;/&gt;&lt;property id=&quot;20307&quot; value=&quot;276&quot;/&gt;&lt;/object&gt;&lt;object type=&quot;3&quot; unique_id=&quot;10018&quot;&gt;&lt;property id=&quot;20148&quot; value=&quot;5&quot;/&gt;&lt;property id=&quot;20300&quot; value=&quot;Slide 15 - &amp;quot;Target project - TULIP&amp;quot;&quot;/&gt;&lt;property id=&quot;20307&quot; value=&quot;263&quot;/&gt;&lt;/object&gt;&lt;object type=&quot;3&quot; unique_id=&quot;10019&quot;&gt;&lt;property id=&quot;20148&quot; value=&quot;5&quot;/&gt;&lt;property id=&quot;20300&quot; value=&quot;Slide 16&quot;/&gt;&lt;property id=&quot;20307&quot; value=&quot;265&quot;/&gt;&lt;/object&gt;&lt;object type=&quot;3&quot; unique_id=&quot;10020&quot;&gt;&lt;property id=&quot;20148&quot; value=&quot;5&quot;/&gt;&lt;property id=&quot;20300&quot; value=&quot;Slide 17&quot;/&gt;&lt;property id=&quot;20307&quot; value=&quot;277&quot;/&gt;&lt;/object&gt;&lt;object type=&quot;3&quot; unique_id=&quot;10021&quot;&gt;&lt;property id=&quot;20148&quot; value=&quot;5&quot;/&gt;&lt;property id=&quot;20300&quot; value=&quot;Slide 18&quot;/&gt;&lt;property id=&quot;20307&quot; value=&quot;258&quot;/&gt;&lt;/object&gt;&lt;object type=&quot;3&quot; unique_id=&quot;10022&quot;&gt;&lt;property id=&quot;20148&quot; value=&quot;5&quot;/&gt;&lt;property id=&quot;20300&quot; value=&quot;Slide 19&quot;/&gt;&lt;property id=&quot;20307&quot; value=&quot;269&quot;/&gt;&lt;/object&gt;&lt;object type=&quot;3&quot; unique_id=&quot;10023&quot;&gt;&lt;property id=&quot;20148&quot; value=&quot;5&quot;/&gt;&lt;property id=&quot;20300&quot; value=&quot;Slide 20&quot;/&gt;&lt;property id=&quot;20307&quot; value=&quot;270&quot;/&gt;&lt;/object&gt;&lt;object type=&quot;3&quot; unique_id=&quot;10024&quot;&gt;&lt;property id=&quot;20148&quot; value=&quot;5&quot;/&gt;&lt;property id=&quot;20300&quot; value=&quot;Slide 21&quot;/&gt;&lt;property id=&quot;20307&quot; value=&quot;271&quot;/&gt;&lt;/object&gt;&lt;object type=&quot;3&quot; unique_id=&quot;10025&quot;&gt;&lt;property id=&quot;20148&quot; value=&quot;5&quot;/&gt;&lt;property id=&quot;20300&quot; value=&quot;Slide 22&quot;/&gt;&lt;property id=&quot;20307&quot; value=&quot;272&quot;/&gt;&lt;/object&gt;&lt;object type=&quot;3&quot; unique_id=&quot;10026&quot;&gt;&lt;property id=&quot;20148&quot; value=&quot;5&quot;/&gt;&lt;property id=&quot;20300&quot; value=&quot;Slide 24&quot;/&gt;&lt;property id=&quot;20307&quot; value=&quot;268&quot;/&gt;&lt;/object&gt;&lt;object type=&quot;3&quot; unique_id=&quot;10252&quot;&gt;&lt;property id=&quot;20148&quot; value=&quot;5&quot;/&gt;&lt;property id=&quot;20300&quot; value=&quot;Slide 23&quot;/&gt;&lt;property id=&quot;20307&quot; value=&quot;282&quot;/&gt;&lt;/object&gt;&lt;/object&gt;&lt;/object&gt;&lt;/database&gt;"/>
  <p:tag name="SECTOMILLISECCONVERTED" val="1"/>
</p:tagLst>
</file>

<file path=ppt/theme/_rels/theme25.xml.rels><?xml version="1.0" encoding="UTF-8" standalone="yes"?>
<Relationships xmlns="http://schemas.openxmlformats.org/package/2006/relationships"><Relationship Id="rId1" Type="http://schemas.openxmlformats.org/officeDocument/2006/relationships/image" Target="../media/image23.jpeg"/></Relationships>
</file>

<file path=ppt/theme/_rels/theme27.xml.rels><?xml version="1.0" encoding="UTF-8" standalone="yes"?>
<Relationships xmlns="http://schemas.openxmlformats.org/package/2006/relationships"><Relationship Id="rId1" Type="http://schemas.openxmlformats.org/officeDocument/2006/relationships/image" Target="../media/image24.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Helsingin Yliopisto">
  <a:themeElements>
    <a:clrScheme name="Copper">
      <a:dk1>
        <a:sysClr val="windowText" lastClr="000000"/>
      </a:dk1>
      <a:lt1>
        <a:srgbClr val="FFFFFF"/>
      </a:lt1>
      <a:dk2>
        <a:srgbClr val="8C8A87"/>
      </a:dk2>
      <a:lt2>
        <a:srgbClr val="FFFFFF"/>
      </a:lt2>
      <a:accent1>
        <a:srgbClr val="8F3118"/>
      </a:accent1>
      <a:accent2>
        <a:srgbClr val="D54729"/>
      </a:accent2>
      <a:accent3>
        <a:srgbClr val="FDAA5E"/>
      </a:accent3>
      <a:accent4>
        <a:srgbClr val="FED779"/>
      </a:accent4>
      <a:accent5>
        <a:srgbClr val="008080"/>
      </a:accent5>
      <a:accent6>
        <a:srgbClr val="00CC66"/>
      </a:accent6>
      <a:hlink>
        <a:srgbClr val="FCA311"/>
      </a:hlink>
      <a:folHlink>
        <a:srgbClr val="8C8A87"/>
      </a:folHlink>
    </a:clrScheme>
    <a:fontScheme name="Heli">
      <a:majorFont>
        <a:latin typeface="Verdana"/>
        <a:ea typeface=""/>
        <a:cs typeface=""/>
      </a:majorFont>
      <a:minorFont>
        <a:latin typeface="Palatino Linotyp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AC PowerPoint Template_2001">
  <a:themeElements>
    <a:clrScheme name="AC PowerPoint Template_200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AC PowerPoint Template_200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0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0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AC PowerPoint Template_200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C PowerPoint Template_200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C PowerPoint Template_200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C PowerPoint Template_200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C PowerPoint Template_200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C PowerPoint Template_200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C PowerPoint Template_200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master1">
  <a:themeElements>
    <a:clrScheme name="master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aster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aster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1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1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1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1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1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1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平衡">
  <a:themeElements>
    <a:clrScheme name="平衡">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经典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衡">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6.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7.xml><?xml version="1.0" encoding="utf-8"?>
<a:theme xmlns:a="http://schemas.openxmlformats.org/drawingml/2006/main" name="Thermal">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ppt/theme/theme2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1_Default Design">
  <a:themeElements>
    <a:clrScheme name="">
      <a:dk1>
        <a:srgbClr val="131313"/>
      </a:dk1>
      <a:lt1>
        <a:srgbClr val="FFFFFF"/>
      </a:lt1>
      <a:dk2>
        <a:srgbClr val="0071BC"/>
      </a:dk2>
      <a:lt2>
        <a:srgbClr val="808080"/>
      </a:lt2>
      <a:accent1>
        <a:srgbClr val="00A650"/>
      </a:accent1>
      <a:accent2>
        <a:srgbClr val="B02A30"/>
      </a:accent2>
      <a:accent3>
        <a:srgbClr val="FFFFFF"/>
      </a:accent3>
      <a:accent4>
        <a:srgbClr val="0E0E0E"/>
      </a:accent4>
      <a:accent5>
        <a:srgbClr val="AAD0B3"/>
      </a:accent5>
      <a:accent6>
        <a:srgbClr val="9F252A"/>
      </a:accent6>
      <a:hlink>
        <a:srgbClr val="00ADEF"/>
      </a:hlink>
      <a:folHlink>
        <a:srgbClr val="693163"/>
      </a:folHlink>
    </a:clrScheme>
    <a:fontScheme name="1_Default Design">
      <a:majorFont>
        <a:latin typeface="Comic Sans MS"/>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1_Default Design 1">
        <a:dk1>
          <a:srgbClr val="131313"/>
        </a:dk1>
        <a:lt1>
          <a:srgbClr val="FFFFFF"/>
        </a:lt1>
        <a:dk2>
          <a:srgbClr val="0071BC"/>
        </a:dk2>
        <a:lt2>
          <a:srgbClr val="808080"/>
        </a:lt2>
        <a:accent1>
          <a:srgbClr val="00A650"/>
        </a:accent1>
        <a:accent2>
          <a:srgbClr val="FFC20E"/>
        </a:accent2>
        <a:accent3>
          <a:srgbClr val="FFFFFF"/>
        </a:accent3>
        <a:accent4>
          <a:srgbClr val="0E0E0E"/>
        </a:accent4>
        <a:accent5>
          <a:srgbClr val="AAD0B3"/>
        </a:accent5>
        <a:accent6>
          <a:srgbClr val="E7B00C"/>
        </a:accent6>
        <a:hlink>
          <a:srgbClr val="00ADEF"/>
        </a:hlink>
        <a:folHlink>
          <a:srgbClr val="693163"/>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3213</TotalTime>
  <Words>3832</Words>
  <Application>Microsoft Office PowerPoint</Application>
  <PresentationFormat>On-screen Show (4:3)</PresentationFormat>
  <Paragraphs>757</Paragraphs>
  <Slides>79</Slides>
  <Notes>22</Notes>
  <HiddenSlides>0</HiddenSlides>
  <MMClips>0</MMClips>
  <ScaleCrop>false</ScaleCrop>
  <HeadingPairs>
    <vt:vector size="6" baseType="variant">
      <vt:variant>
        <vt:lpstr>Theme</vt:lpstr>
      </vt:variant>
      <vt:variant>
        <vt:i4>27</vt:i4>
      </vt:variant>
      <vt:variant>
        <vt:lpstr>Embedded OLE Servers</vt:lpstr>
      </vt:variant>
      <vt:variant>
        <vt:i4>1</vt:i4>
      </vt:variant>
      <vt:variant>
        <vt:lpstr>Slide Titles</vt:lpstr>
      </vt:variant>
      <vt:variant>
        <vt:i4>79</vt:i4>
      </vt:variant>
    </vt:vector>
  </HeadingPairs>
  <TitlesOfParts>
    <vt:vector size="107" baseType="lpstr">
      <vt:lpstr>Office Theme</vt:lpstr>
      <vt:lpstr>8_Office Theme</vt:lpstr>
      <vt:lpstr>1_Office Theme</vt:lpstr>
      <vt:lpstr>10_Office Theme</vt:lpstr>
      <vt:lpstr>Custom Design</vt:lpstr>
      <vt:lpstr>11_Office Theme</vt:lpstr>
      <vt:lpstr>12_Office Theme</vt:lpstr>
      <vt:lpstr>3_Office Theme</vt:lpstr>
      <vt:lpstr>1_Default Design</vt:lpstr>
      <vt:lpstr>Helsingin Yliopisto</vt:lpstr>
      <vt:lpstr>AC PowerPoint Template_2001</vt:lpstr>
      <vt:lpstr>Office ​​テーマ</vt:lpstr>
      <vt:lpstr>4_Office Theme</vt:lpstr>
      <vt:lpstr>master1</vt:lpstr>
      <vt:lpstr>5_Office Theme</vt:lpstr>
      <vt:lpstr>6_Office Theme</vt:lpstr>
      <vt:lpstr>7_Office Theme</vt:lpstr>
      <vt:lpstr>13_Office Theme</vt:lpstr>
      <vt:lpstr>1_Office ​​テーマ</vt:lpstr>
      <vt:lpstr>14_Office Theme</vt:lpstr>
      <vt:lpstr>15_Office Theme</vt:lpstr>
      <vt:lpstr>16_Office Theme</vt:lpstr>
      <vt:lpstr>17_Office Theme</vt:lpstr>
      <vt:lpstr>18_Office Theme</vt:lpstr>
      <vt:lpstr>平衡</vt:lpstr>
      <vt:lpstr>2_Office ​​テーマ</vt:lpstr>
      <vt:lpstr>Thermal</vt:lpstr>
      <vt:lpstr>Equation</vt:lpstr>
      <vt:lpstr>PowerPoint Presentation</vt:lpstr>
      <vt:lpstr>PowerPoint Presentation</vt:lpstr>
      <vt:lpstr>PowerPoint Presentation</vt:lpstr>
      <vt:lpstr>PowerPoint Presentation</vt:lpstr>
      <vt:lpstr>CLIC test structures; fabrication and test T18 TD18T24TD24TD24R05</vt:lpstr>
      <vt:lpstr>1st generation of CLIC X-band test structure prototypes T18/TD18 Parameters at tp=100 ns, &lt;Ea&gt;=100 MV/m</vt:lpstr>
      <vt:lpstr>2nd generation of CLIC X-band test structure prototypes T24/TD24 Parameters at tp=100 ns, &lt;Ea&gt;=100 MV/m</vt:lpstr>
      <vt:lpstr>Reduce Hp/Ea and DT  by reducing corner radius in the cell</vt:lpstr>
      <vt:lpstr>PowerPoint Presentation</vt:lpstr>
      <vt:lpstr>PowerPoint Presentation</vt:lpstr>
      <vt:lpstr>Simplified Parameter Diagram</vt:lpstr>
      <vt:lpstr>Optimization Ingredients</vt:lpstr>
      <vt:lpstr>PowerPoint Presentation</vt:lpstr>
      <vt:lpstr>PowerPoint Presentation</vt:lpstr>
      <vt:lpstr>New choke design CDS-C</vt:lpstr>
      <vt:lpstr>Damping result</vt:lpstr>
      <vt:lpstr>Full structure optimization CDS-C Parameter</vt:lpstr>
      <vt:lpstr>Flatness measurement before and after Etching</vt:lpstr>
      <vt:lpstr>Bonding</vt:lpstr>
      <vt:lpstr>PowerPoint Presentation</vt:lpstr>
      <vt:lpstr>PowerPoint Presentation</vt:lpstr>
      <vt:lpstr>PowerPoint Presentation</vt:lpstr>
      <vt:lpstr>TD24R05#2 Processing history</vt:lpstr>
      <vt:lpstr>TD24R05   Eacc versus #ACC-BD</vt:lpstr>
      <vt:lpstr>Difference in processing speed among  5 disk-stack-type CLIC-prototype structures</vt:lpstr>
      <vt:lpstr>PowerPoint Presentation</vt:lpstr>
      <vt:lpstr>PowerPoint Presentation</vt:lpstr>
      <vt:lpstr>PowerPoint Presentation</vt:lpstr>
      <vt:lpstr>PowerPoint Presentation</vt:lpstr>
      <vt:lpstr>PowerPoint Presentation</vt:lpstr>
      <vt:lpstr>Site preparation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TULIP 24 – baseline design</vt:lpstr>
      <vt:lpstr>Backward wave high-gradient accelerating structure for proton acceleration based on CLIC technology</vt:lpstr>
      <vt:lpstr>Optimization plots - fields</vt:lpstr>
      <vt:lpstr>PowerPoint Presentation</vt:lpstr>
      <vt:lpstr>Relevant data points of BDR vs Eacc</vt:lpstr>
      <vt:lpstr>TD18_#2   BDR versus width at 100MV/m around 2800hr and at 90MV/m around 3500hr</vt:lpstr>
      <vt:lpstr>PowerPoint Presentation</vt:lpstr>
      <vt:lpstr>PowerPoint Presentation</vt:lpstr>
      <vt:lpstr>T24#3 BDR evolution at 252ns normalized 100MV/m</vt:lpstr>
      <vt:lpstr>What are the field emitters?  Why do we look for dislocations?</vt:lpstr>
      <vt:lpstr>Dislocation-based model for electric field dependence</vt:lpstr>
      <vt:lpstr>Electron emission</vt:lpstr>
      <vt:lpstr>Schottky Enabled Photo-electron Emission Measurements</vt:lpstr>
      <vt:lpstr>Long Laser Pulse (~ 3ps)  E=55 MV/m@ injection phase=80  55sin(80)=54</vt:lpstr>
      <vt:lpstr>PowerPoint Presentation</vt:lpstr>
      <vt:lpstr>Modelling DC discharges</vt:lpstr>
      <vt:lpstr>PowerPoint Presentation</vt:lpstr>
      <vt:lpstr>PowerPoint Presentation</vt:lpstr>
      <vt:lpstr>Simulated system</vt:lpstr>
      <vt:lpstr>Deformation at realistic electric field strength</vt:lpstr>
      <vt:lpstr>PowerPoint Presentation</vt:lpstr>
      <vt:lpstr>PowerPoint Presentation</vt:lpstr>
      <vt:lpstr>DC Spark System Turn on Time</vt:lpstr>
      <vt:lpstr>Summary of turn on times</vt:lpstr>
      <vt:lpstr>Pulsed surface heating limit</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Walter Wuensch</dc:creator>
  <cp:lastModifiedBy>Walter Wuensch</cp:lastModifiedBy>
  <cp:revision>265</cp:revision>
  <dcterms:created xsi:type="dcterms:W3CDTF">2012-08-08T08:01:29Z</dcterms:created>
  <dcterms:modified xsi:type="dcterms:W3CDTF">2013-05-14T09:11:21Z</dcterms:modified>
</cp:coreProperties>
</file>