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5" r:id="rId4"/>
    <p:sldMasterId id="2147483698" r:id="rId5"/>
    <p:sldMasterId id="2147483710" r:id="rId6"/>
    <p:sldMasterId id="2147483722" r:id="rId7"/>
    <p:sldMasterId id="2147483734" r:id="rId8"/>
    <p:sldMasterId id="2147483746" r:id="rId9"/>
  </p:sldMasterIdLst>
  <p:notesMasterIdLst>
    <p:notesMasterId r:id="rId35"/>
  </p:notesMasterIdLst>
  <p:sldIdLst>
    <p:sldId id="256" r:id="rId10"/>
    <p:sldId id="257" r:id="rId11"/>
    <p:sldId id="259" r:id="rId12"/>
    <p:sldId id="277" r:id="rId13"/>
    <p:sldId id="260" r:id="rId14"/>
    <p:sldId id="276" r:id="rId15"/>
    <p:sldId id="278" r:id="rId16"/>
    <p:sldId id="263" r:id="rId17"/>
    <p:sldId id="266" r:id="rId18"/>
    <p:sldId id="264" r:id="rId19"/>
    <p:sldId id="267" r:id="rId20"/>
    <p:sldId id="268" r:id="rId21"/>
    <p:sldId id="269" r:id="rId22"/>
    <p:sldId id="270" r:id="rId23"/>
    <p:sldId id="271" r:id="rId24"/>
    <p:sldId id="279" r:id="rId25"/>
    <p:sldId id="280" r:id="rId26"/>
    <p:sldId id="274" r:id="rId27"/>
    <p:sldId id="275" r:id="rId28"/>
    <p:sldId id="272" r:id="rId29"/>
    <p:sldId id="273" r:id="rId30"/>
    <p:sldId id="282" r:id="rId31"/>
    <p:sldId id="283" r:id="rId32"/>
    <p:sldId id="284" r:id="rId33"/>
    <p:sldId id="281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FBCD2-F2BF-405D-9D75-22EB1C893787}" type="datetimeFigureOut">
              <a:rPr lang="en-GB" smtClean="0"/>
              <a:t>14/05/2013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ECB5E3-6B91-4395-9995-DF26C4567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394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E69DC85-F151-41A7-83BC-8C2B1E3F24A7}" type="slidenum">
              <a:rPr lang="en-US">
                <a:solidFill>
                  <a:prstClr val="white"/>
                </a:solidFill>
              </a:rPr>
              <a:pPr/>
              <a:t>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6049"/>
          </a:xfrm>
          <a:noFill/>
        </p:spPr>
        <p:txBody>
          <a:bodyPr wrap="none" lIns="90583" tIns="45291" rIns="90583" bIns="45291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70A22-F2FE-4D6B-B552-EFBDFD897D00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578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26E19-F306-4B72-99A4-7C8910347F1F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864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26E19-F306-4B72-99A4-7C8910347F1F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368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lang="ja-JP" altLang="en-US" smtClean="0">
                <a:solidFill>
                  <a:prstClr val="black"/>
                </a:solidFill>
              </a:rPr>
              <a:pPr/>
              <a:t>18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lang="ja-JP" altLang="en-US" smtClean="0">
                <a:solidFill>
                  <a:prstClr val="black"/>
                </a:solidFill>
              </a:rPr>
              <a:pPr/>
              <a:t>19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F543E-38FF-4147-AF6C-02D35793A0D9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CCA8-0D5C-46D8-9CD1-344B1B2C0204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5866D-E126-40C0-AC73-4BC890547FEA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0.jpeg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6364-A224-4738-91C7-5A0C11BCB6FB}" type="datetimeFigureOut">
              <a:rPr lang="en-GB" smtClean="0"/>
              <a:t>14/05/2013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9E575-23B7-43FB-86A2-AB258A80A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473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6364-A224-4738-91C7-5A0C11BCB6FB}" type="datetimeFigureOut">
              <a:rPr lang="en-GB" smtClean="0"/>
              <a:t>14/05/2013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9E575-23B7-43FB-86A2-AB258A80A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46087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3D57C-27D6-430D-824A-3F9E5505C16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8674F-3DD6-4A39-89C7-6094E38B346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60054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6D4D-E0B4-46E4-8CCB-9BB0B8B37A45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8674F-3DD6-4A39-89C7-6094E38B346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409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6364-A224-4738-91C7-5A0C11BCB6FB}" type="datetimeFigureOut">
              <a:rPr lang="en-GB" smtClean="0"/>
              <a:t>14/05/2013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9E575-23B7-43FB-86A2-AB258A80A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31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eft banner-2a-black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86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598739" y="663598"/>
            <a:ext cx="5349875" cy="1034129"/>
          </a:xfrm>
          <a:extLst>
            <a:ext uri="{91240B29-F687-4F45-9708-019B960494DF}">
              <a14:hiddenLine xmlns:a14="http://schemas.microsoft.com/office/drawing/2010/main" w="12700">
                <a:solidFill>
                  <a:srgbClr val="990033"/>
                </a:solidFill>
                <a:miter lim="800000"/>
                <a:headEnd/>
                <a:tailEnd/>
              </a14:hiddenLine>
            </a:ext>
          </a:extLst>
        </p:spPr>
        <p:txBody>
          <a:bodyPr tIns="45720"/>
          <a:lstStyle>
            <a:lvl1pPr>
              <a:defRPr sz="3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609910" y="4138613"/>
            <a:ext cx="4506913" cy="286232"/>
          </a:xfrm>
          <a:extLst>
            <a:ext uri="{91240B29-F687-4F45-9708-019B960494DF}">
              <a14:hiddenLine xmlns:a14="http://schemas.microsoft.com/office/drawing/2010/main" w="12700">
                <a:solidFill>
                  <a:srgbClr val="990033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Font typeface="Wingdings" pitchFamily="2" charset="2"/>
              <a:buNone/>
              <a:defRPr sz="1400" i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06855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7A1FDD-0D95-4EE4-8673-2B7FBB1AB63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  <p:extLst>
      <p:ext uri="{BB962C8B-B14F-4D97-AF65-F5344CB8AC3E}">
        <p14:creationId xmlns:p14="http://schemas.microsoft.com/office/powerpoint/2010/main" val="601296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154162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06790"/>
            <a:ext cx="7772400" cy="40011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43EBC7-AE74-4F74-8CDD-8E2E6142CB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  <p:extLst>
      <p:ext uri="{BB962C8B-B14F-4D97-AF65-F5344CB8AC3E}">
        <p14:creationId xmlns:p14="http://schemas.microsoft.com/office/powerpoint/2010/main" val="569949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1400175"/>
            <a:ext cx="3890963" cy="24468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9443" y="1400175"/>
            <a:ext cx="3892550" cy="24468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A35D33A7-A1EC-451C-80CB-CE704F9A3CA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429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2"/>
            <a:ext cx="8229600" cy="46166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43881"/>
            <a:ext cx="4040188" cy="8309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994"/>
            <a:ext cx="4040188" cy="21359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343881"/>
            <a:ext cx="4041775" cy="8309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994"/>
            <a:ext cx="4041775" cy="21359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F3F952-DC93-45F2-9744-4F75AF00030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  <p:extLst>
      <p:ext uri="{BB962C8B-B14F-4D97-AF65-F5344CB8AC3E}">
        <p14:creationId xmlns:p14="http://schemas.microsoft.com/office/powerpoint/2010/main" val="2175889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188783-9FB1-40B2-B511-A8D3483688D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  <p:extLst>
      <p:ext uri="{BB962C8B-B14F-4D97-AF65-F5344CB8AC3E}">
        <p14:creationId xmlns:p14="http://schemas.microsoft.com/office/powerpoint/2010/main" val="13228876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3EE42-3CD8-434C-87FD-3FBAFD10028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  <p:extLst>
      <p:ext uri="{BB962C8B-B14F-4D97-AF65-F5344CB8AC3E}">
        <p14:creationId xmlns:p14="http://schemas.microsoft.com/office/powerpoint/2010/main" val="1494308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4936"/>
            <a:ext cx="3008313" cy="6001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75"/>
            <a:ext cx="5111750" cy="27946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220"/>
            <a:ext cx="3008313" cy="3077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3B926E-0C96-4B4E-B122-C619836F6EDF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  <p:extLst>
      <p:ext uri="{BB962C8B-B14F-4D97-AF65-F5344CB8AC3E}">
        <p14:creationId xmlns:p14="http://schemas.microsoft.com/office/powerpoint/2010/main" val="207323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6364-A224-4738-91C7-5A0C11BCB6FB}" type="datetimeFigureOut">
              <a:rPr lang="en-GB" smtClean="0"/>
              <a:t>14/05/2013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9E575-23B7-43FB-86A2-AB258A80A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043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44292"/>
            <a:ext cx="5486400" cy="32316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5847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457"/>
            <a:ext cx="5486400" cy="3077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006A1C0F-3132-4FCA-86AA-EFDCA5F841B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2699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50751" y="1400175"/>
            <a:ext cx="7331238" cy="1708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C92058-9B54-480A-84F4-A24CB4938B1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  <p:extLst>
      <p:ext uri="{BB962C8B-B14F-4D97-AF65-F5344CB8AC3E}">
        <p14:creationId xmlns:p14="http://schemas.microsoft.com/office/powerpoint/2010/main" val="26128411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0887" y="76222"/>
            <a:ext cx="1431161" cy="3032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10396" y="76222"/>
            <a:ext cx="2068259" cy="3032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04B5FC-4E66-403F-ADBF-946AD2A857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  <p:extLst>
      <p:ext uri="{BB962C8B-B14F-4D97-AF65-F5344CB8AC3E}">
        <p14:creationId xmlns:p14="http://schemas.microsoft.com/office/powerpoint/2010/main" val="39594455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091993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57200"/>
            <a:ext cx="6781799" cy="809625"/>
          </a:xfr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>
              <a:defRPr sz="3200">
                <a:ln w="18415" cmpd="sng">
                  <a:noFill/>
                  <a:prstDash val="solid"/>
                </a:ln>
                <a:solidFill>
                  <a:srgbClr val="583656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>
                  <a:lumMod val="85000"/>
                  <a:lumOff val="15000"/>
                </a:schemeClr>
              </a:buCl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buClr>
                <a:schemeClr val="tx1">
                  <a:lumMod val="85000"/>
                  <a:lumOff val="15000"/>
                </a:schemeClr>
              </a:buCl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buClr>
                <a:schemeClr val="tx1">
                  <a:lumMod val="85000"/>
                  <a:lumOff val="15000"/>
                </a:schemeClr>
              </a:buCl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buClr>
                <a:schemeClr val="tx1">
                  <a:lumMod val="85000"/>
                  <a:lumOff val="15000"/>
                </a:schemeClr>
              </a:buCl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buClr>
                <a:schemeClr val="tx1">
                  <a:lumMod val="85000"/>
                  <a:lumOff val="15000"/>
                </a:schemeClr>
              </a:buCl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70398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2324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600200"/>
            <a:ext cx="3427413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08613" y="1600200"/>
            <a:ext cx="3429000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025449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47276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489330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57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6364-A224-4738-91C7-5A0C11BCB6FB}" type="datetimeFigureOut">
              <a:rPr lang="en-GB" smtClean="0"/>
              <a:t>14/05/2013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9E575-23B7-43FB-86A2-AB258A80A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6917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68840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23498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73252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152400"/>
            <a:ext cx="1751013" cy="6399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52400"/>
            <a:ext cx="5105400" cy="6399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961889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7008813" cy="11144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1600200"/>
            <a:ext cx="3427413" cy="4951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08613" y="1600200"/>
            <a:ext cx="3429000" cy="4951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02629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647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57200"/>
            <a:ext cx="6781799" cy="809625"/>
          </a:xfr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>
              <a:defRPr sz="3200">
                <a:ln w="18415" cmpd="sng">
                  <a:noFill/>
                  <a:prstDash val="solid"/>
                </a:ln>
                <a:solidFill>
                  <a:srgbClr val="583656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>
                  <a:lumMod val="85000"/>
                  <a:lumOff val="15000"/>
                </a:schemeClr>
              </a:buCl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buClr>
                <a:schemeClr val="tx1">
                  <a:lumMod val="85000"/>
                  <a:lumOff val="15000"/>
                </a:schemeClr>
              </a:buCl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buClr>
                <a:schemeClr val="tx1">
                  <a:lumMod val="85000"/>
                  <a:lumOff val="15000"/>
                </a:schemeClr>
              </a:buCl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buClr>
                <a:schemeClr val="tx1">
                  <a:lumMod val="85000"/>
                  <a:lumOff val="15000"/>
                </a:schemeClr>
              </a:buCl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buClr>
                <a:schemeClr val="tx1">
                  <a:lumMod val="85000"/>
                  <a:lumOff val="15000"/>
                </a:schemeClr>
              </a:buCl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40866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32591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600200"/>
            <a:ext cx="3427413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08613" y="1600200"/>
            <a:ext cx="3429000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792406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50243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6364-A224-4738-91C7-5A0C11BCB6FB}" type="datetimeFigureOut">
              <a:rPr lang="en-GB" smtClean="0"/>
              <a:t>14/05/2013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9E575-23B7-43FB-86A2-AB258A80A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380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367394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1010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27109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67316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044299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152400"/>
            <a:ext cx="1751013" cy="6399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52400"/>
            <a:ext cx="5105400" cy="6399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430960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7008813" cy="11144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1600200"/>
            <a:ext cx="3427413" cy="4951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08613" y="1600200"/>
            <a:ext cx="3429000" cy="4951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262973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B284-902A-42B6-8877-35A9CB18A3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CE247-6602-4739-B55A-23E214BB0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9573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B284-902A-42B6-8877-35A9CB18A3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CE247-6602-4739-B55A-23E214BB0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173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B284-902A-42B6-8877-35A9CB18A3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CE247-6602-4739-B55A-23E214BB0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23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6364-A224-4738-91C7-5A0C11BCB6FB}" type="datetimeFigureOut">
              <a:rPr lang="en-GB" smtClean="0"/>
              <a:t>14/05/2013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9E575-23B7-43FB-86A2-AB258A80A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225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B284-902A-42B6-8877-35A9CB18A3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CE247-6602-4739-B55A-23E214BB0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2248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B284-902A-42B6-8877-35A9CB18A3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CE247-6602-4739-B55A-23E214BB0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64925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B284-902A-42B6-8877-35A9CB18A3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CE247-6602-4739-B55A-23E214BB0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98503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B284-902A-42B6-8877-35A9CB18A3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CE247-6602-4739-B55A-23E214BB0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46618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B284-902A-42B6-8877-35A9CB18A3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CE247-6602-4739-B55A-23E214BB0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46721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B284-902A-42B6-8877-35A9CB18A3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CE247-6602-4739-B55A-23E214BB0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15883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B284-902A-42B6-8877-35A9CB18A3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CE247-6602-4739-B55A-23E214BB0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817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B284-902A-42B6-8877-35A9CB18A3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CE247-6602-4739-B55A-23E214BB0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02602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14.5.2013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77991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14.5.2013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124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6364-A224-4738-91C7-5A0C11BCB6FB}" type="datetimeFigureOut">
              <a:rPr lang="en-GB" smtClean="0"/>
              <a:t>14/05/2013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9E575-23B7-43FB-86A2-AB258A80A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0110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2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14.5.2013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29749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14.5.2013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12130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14.5.2013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55515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14.5.2013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95252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14.5.2013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8859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14.5.2013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71397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14.5.2013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33959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14.5.2013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99050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14.5.2013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58564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4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720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7085543" y="6356475"/>
            <a:ext cx="1734929" cy="369223"/>
          </a:xfrm>
          <a:prstGeom prst="rect">
            <a:avLst/>
          </a:prstGeom>
          <a:noFill/>
        </p:spPr>
        <p:txBody>
          <a:bodyPr wrap="none" lIns="91328" tIns="45666" rIns="91328" bIns="45666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Walter Wuensch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23528" y="6356476"/>
            <a:ext cx="3378712" cy="369223"/>
          </a:xfrm>
          <a:prstGeom prst="rect">
            <a:avLst/>
          </a:prstGeom>
          <a:noFill/>
        </p:spPr>
        <p:txBody>
          <a:bodyPr wrap="none" lIns="91328" tIns="45666" rIns="91328" bIns="45666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Tsinghua University, 19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May 2013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00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537670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20876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2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56283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5756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84226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59320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G:\Departments\EN\Groups\MME\MM\Metallurgy\MEB-Sigma\MAichele\TD18 KEK-SLAC postmortem inspection\Slice B\TD18_KEK-SLAC_B-DS-42.tif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75000"/>
          </a:blip>
          <a:srcRect/>
          <a:stretch>
            <a:fillRect/>
          </a:stretch>
        </p:blipFill>
        <p:spPr bwMode="auto">
          <a:xfrm>
            <a:off x="2" y="0"/>
            <a:ext cx="9180512" cy="6858000"/>
          </a:xfrm>
          <a:prstGeom prst="rect">
            <a:avLst/>
          </a:prstGeom>
          <a:noFill/>
        </p:spPr>
      </p:pic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 userDrawn="1"/>
        </p:nvSpPr>
        <p:spPr>
          <a:xfrm>
            <a:off x="64" y="6488668"/>
            <a:ext cx="1867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white">
                    <a:lumMod val="50000"/>
                  </a:prstClr>
                </a:solidFill>
              </a:rPr>
              <a:t>EPFL presentation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3491889" y="6488668"/>
            <a:ext cx="17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white">
                    <a:lumMod val="50000"/>
                  </a:prstClr>
                </a:solidFill>
              </a:rPr>
              <a:t>Walter Wuensch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7440388" y="6488668"/>
            <a:ext cx="1756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white">
                    <a:lumMod val="50000"/>
                  </a:prstClr>
                </a:solidFill>
              </a:rPr>
              <a:t>10 October 2011</a:t>
            </a:r>
          </a:p>
        </p:txBody>
      </p:sp>
    </p:spTree>
    <p:extLst>
      <p:ext uri="{BB962C8B-B14F-4D97-AF65-F5344CB8AC3E}">
        <p14:creationId xmlns:p14="http://schemas.microsoft.com/office/powerpoint/2010/main" val="262638213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59364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1842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29671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720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6364-A224-4738-91C7-5A0C11BCB6FB}" type="datetimeFigureOut">
              <a:rPr lang="en-GB" smtClean="0"/>
              <a:t>14/05/2013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9E575-23B7-43FB-86A2-AB258A80A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77047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91521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14379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52977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70650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6244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29803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14/05/2013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6948273" y="6381328"/>
            <a:ext cx="17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Walter Wuensch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23528" y="6381328"/>
            <a:ext cx="1309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March 2013</a:t>
            </a:r>
          </a:p>
        </p:txBody>
      </p:sp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926270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06463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80102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857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6364-A224-4738-91C7-5A0C11BCB6FB}" type="datetimeFigureOut">
              <a:rPr lang="en-GB" smtClean="0"/>
              <a:t>14/05/2013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9E575-23B7-43FB-86A2-AB258A80A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17818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54506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1211C-1C07-4D04-B0EB-C924F886085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8674F-3DD6-4A39-89C7-6094E38B346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08768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6FFBE-63FA-472F-A454-37244CA07F55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8674F-3DD6-4A39-89C7-6094E38B346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12568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EB0B-8C1B-4EDA-A992-22100E74C94E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8674F-3DD6-4A39-89C7-6094E38B346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06972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FD0C-1939-4698-9497-DB9FB0D615E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8674F-3DD6-4A39-89C7-6094E38B346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49683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ACD95-0811-4579-9324-3F186546BF25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8674F-3DD6-4A39-89C7-6094E38B346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59027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ED01-647E-442F-AAB3-F62C76FDCA01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8674F-3DD6-4A39-89C7-6094E38B346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85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DCC7-EEC4-4547-8831-CD1E87248D5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8674F-3DD6-4A39-89C7-6094E38B346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74253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29A6-FA76-41F7-A88C-80ED6875080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8674F-3DD6-4A39-89C7-6094E38B346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49235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3637-DAFE-4250-BFEE-C89EB5A5A46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8674F-3DD6-4A39-89C7-6094E38B346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429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5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5.w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6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86364-A224-4738-91C7-5A0C11BCB6FB}" type="datetimeFigureOut">
              <a:rPr lang="en-GB" smtClean="0"/>
              <a:t>14/05/2013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9E575-23B7-43FB-86A2-AB258A80A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928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ottombar-2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73800"/>
            <a:ext cx="91455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126" y="1400175"/>
            <a:ext cx="7935913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9073" y="6466008"/>
            <a:ext cx="357187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Tx/>
              <a:buSzTx/>
              <a:buFontTx/>
              <a:buNone/>
              <a:defRPr sz="1000" b="1">
                <a:ea typeface="ＭＳ Ｐゴシック" pitchFamily="34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13168D33-DADB-4F7F-84E8-040D5E0A20B5}" type="slidenum">
              <a:rPr lang="en-US" smtClean="0">
                <a:solidFill>
                  <a:srgbClr val="FFFFFF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6237" y="76200"/>
            <a:ext cx="7954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77095"/>
            <a:ext cx="2209800" cy="581025"/>
          </a:xfrm>
          <a:prstGeom prst="rect">
            <a:avLst/>
          </a:prstGeom>
          <a:solidFill>
            <a:srgbClr val="9999FF">
              <a:alpha val="64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Tx/>
              <a:buSzTx/>
              <a:buFontTx/>
              <a:buNone/>
              <a:defRPr sz="1400">
                <a:solidFill>
                  <a:schemeClr val="tx1"/>
                </a:solidFill>
                <a:ea typeface="ＭＳ Ｐゴシック" pitchFamily="34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  <p:extLst>
      <p:ext uri="{BB962C8B-B14F-4D97-AF65-F5344CB8AC3E}">
        <p14:creationId xmlns:p14="http://schemas.microsoft.com/office/powerpoint/2010/main" val="159523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Comic Sans MS" pitchFamily="66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Comic Sans MS" pitchFamily="66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Comic Sans MS" pitchFamily="66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Comic Sans MS" pitchFamily="66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Comic Sans MS" pitchFamily="66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Comic Sans MS" pitchFamily="66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Comic Sans MS" pitchFamily="66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Comic Sans MS" pitchFamily="66" charset="0"/>
          <a:cs typeface="Arial" charset="0"/>
        </a:defRPr>
      </a:lvl9pPr>
    </p:titleStyle>
    <p:bodyStyle>
      <a:lvl1pPr marL="282575" indent="-282575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685800" indent="-288925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Char char="–"/>
        <a:defRPr>
          <a:solidFill>
            <a:schemeClr val="tx1"/>
          </a:solidFill>
          <a:latin typeface="+mn-lt"/>
          <a:cs typeface="+mn-cs"/>
        </a:defRPr>
      </a:lvl2pPr>
      <a:lvl3pPr marL="968375" indent="-168275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i="1">
          <a:solidFill>
            <a:schemeClr val="tx1"/>
          </a:solidFill>
          <a:latin typeface="+mn-lt"/>
          <a:cs typeface="+mn-cs"/>
        </a:defRPr>
      </a:lvl3pPr>
      <a:lvl4pPr marL="1363663" indent="-280988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–"/>
        <a:defRPr>
          <a:solidFill>
            <a:schemeClr val="tx1"/>
          </a:solidFill>
          <a:latin typeface="+mn-lt"/>
          <a:cs typeface="+mn-cs"/>
        </a:defRPr>
      </a:lvl4pPr>
      <a:lvl5pPr marL="1652588" indent="-174625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i="1">
          <a:solidFill>
            <a:schemeClr val="tx1"/>
          </a:solidFill>
          <a:latin typeface="+mn-lt"/>
          <a:cs typeface="+mn-cs"/>
        </a:defRPr>
      </a:lvl5pPr>
      <a:lvl6pPr marL="2109788" indent="-174625" algn="l" rtl="0" fontAlgn="base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i="1">
          <a:solidFill>
            <a:schemeClr val="tx1"/>
          </a:solidFill>
          <a:latin typeface="+mn-lt"/>
          <a:cs typeface="+mn-cs"/>
        </a:defRPr>
      </a:lvl6pPr>
      <a:lvl7pPr marL="2566988" indent="-174625" algn="l" rtl="0" fontAlgn="base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i="1">
          <a:solidFill>
            <a:schemeClr val="tx1"/>
          </a:solidFill>
          <a:latin typeface="+mn-lt"/>
          <a:cs typeface="+mn-cs"/>
        </a:defRPr>
      </a:lvl7pPr>
      <a:lvl8pPr marL="3024188" indent="-174625" algn="l" rtl="0" fontAlgn="base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i="1">
          <a:solidFill>
            <a:schemeClr val="tx1"/>
          </a:solidFill>
          <a:latin typeface="+mn-lt"/>
          <a:cs typeface="+mn-cs"/>
        </a:defRPr>
      </a:lvl8pPr>
      <a:lvl9pPr marL="3481388" indent="-174625" algn="l" rtl="0" fontAlgn="base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1"/>
          <p:cNvPicPr>
            <a:picLocks noChangeAspect="1" noChangeArrowheads="1"/>
          </p:cNvPicPr>
          <p:nvPr userDrawn="1"/>
        </p:nvPicPr>
        <p:blipFill>
          <a:blip r:embed="rId1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81000"/>
            <a:ext cx="7086600" cy="762000"/>
          </a:xfrm>
          <a:prstGeom prst="rect">
            <a:avLst/>
          </a:prstGeom>
          <a:gradFill flip="none" rotWithShape="1">
            <a:gsLst>
              <a:gs pos="4000">
                <a:schemeClr val="accent3">
                  <a:lumMod val="6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2857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sp3d extrusionH="57150">
              <a:bevelT w="38100" h="38100"/>
            </a:sp3d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1600200"/>
            <a:ext cx="7008813" cy="495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pic>
        <p:nvPicPr>
          <p:cNvPr id="3077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2425" y="477838"/>
            <a:ext cx="723900" cy="69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79388" y="6613525"/>
            <a:ext cx="4316412" cy="260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100">
                <a:solidFill>
                  <a:srgbClr val="000000"/>
                </a:solidFill>
                <a:latin typeface="Arial" charset="0"/>
              </a:rPr>
              <a:t>Flyura Djurabekova, HIP, University of Helsinki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8101013" y="6613525"/>
            <a:ext cx="863600" cy="246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7056714F-46C3-44FD-B072-0168A6095D4C}" type="slidenum">
              <a:rPr lang="en-GB" sz="1000">
                <a:solidFill>
                  <a:srgbClr val="000000"/>
                </a:solidFill>
                <a:latin typeface="Arial" charset="0"/>
              </a:rPr>
              <a:pPr algn="r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en-GB" sz="10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081" name="Picture 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81000" y="1295400"/>
            <a:ext cx="641350" cy="649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057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txStyles>
    <p:titleStyle>
      <a:lvl1pPr algn="ctr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3200" b="0" cap="none" spc="0">
          <a:ln w="18415" cmpd="sng">
            <a:noFill/>
            <a:prstDash val="solid"/>
          </a:ln>
          <a:solidFill>
            <a:srgbClr val="583656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bg1"/>
          </a:solidFill>
          <a:latin typeface="Lucida Sans Unicode" pitchFamily="34" charset="0"/>
        </a:defRPr>
      </a:lvl2pPr>
      <a:lvl3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bg1"/>
          </a:solidFill>
          <a:latin typeface="Lucida Sans Unicode" pitchFamily="34" charset="0"/>
        </a:defRPr>
      </a:lvl3pPr>
      <a:lvl4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bg1"/>
          </a:solidFill>
          <a:latin typeface="Lucida Sans Unicode" pitchFamily="34" charset="0"/>
        </a:defRPr>
      </a:lvl4pPr>
      <a:lvl5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bg1"/>
          </a:solidFill>
          <a:latin typeface="Lucida Sans Unicode" pitchFamily="34" charset="0"/>
        </a:defRPr>
      </a:lvl5pPr>
      <a:lvl6pPr marL="4572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6pPr>
      <a:lvl7pPr marL="9144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7pPr>
      <a:lvl8pPr marL="13716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8pPr>
      <a:lvl9pPr marL="18288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9pPr>
    </p:titleStyle>
    <p:bodyStyle>
      <a:lvl1pPr marL="280988" indent="-280988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tx1">
            <a:lumMod val="85000"/>
            <a:lumOff val="15000"/>
          </a:schemeClr>
        </a:buClr>
        <a:buSzPct val="95000"/>
        <a:buFont typeface="Wingdings" pitchFamily="2" charset="2"/>
        <a:buChar char=""/>
        <a:defRPr sz="20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68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tx1">
            <a:lumMod val="85000"/>
            <a:lumOff val="15000"/>
          </a:schemeClr>
        </a:buClr>
        <a:buSzPct val="80000"/>
        <a:buFont typeface="Wingdings" pitchFamily="2" charset="2"/>
        <a:buChar char="Ø"/>
        <a:defRPr>
          <a:solidFill>
            <a:schemeClr val="tx1">
              <a:lumMod val="85000"/>
              <a:lumOff val="15000"/>
            </a:schemeClr>
          </a:solidFill>
          <a:latin typeface="+mn-lt"/>
        </a:defRPr>
      </a:lvl2pPr>
      <a:lvl3pPr marL="1049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tx1">
            <a:lumMod val="85000"/>
            <a:lumOff val="15000"/>
          </a:schemeClr>
        </a:buClr>
        <a:buSzPct val="100000"/>
        <a:buFont typeface="Arial" charset="0"/>
        <a:buChar char="-"/>
        <a:defRPr>
          <a:solidFill>
            <a:schemeClr val="tx1">
              <a:lumMod val="85000"/>
              <a:lumOff val="15000"/>
            </a:schemeClr>
          </a:solidFill>
          <a:latin typeface="+mn-lt"/>
        </a:defRPr>
      </a:lvl3pPr>
      <a:lvl4pPr marL="1620838" indent="-1508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tx1">
            <a:lumMod val="85000"/>
            <a:lumOff val="15000"/>
          </a:schemeClr>
        </a:buClr>
        <a:buSzPct val="100000"/>
        <a:buFont typeface="Arial" charset="0"/>
        <a:buChar char="-"/>
        <a:defRPr>
          <a:solidFill>
            <a:schemeClr val="tx1">
              <a:lumMod val="85000"/>
              <a:lumOff val="15000"/>
            </a:schemeClr>
          </a:solidFill>
          <a:latin typeface="+mn-lt"/>
        </a:defRPr>
      </a:lvl4pPr>
      <a:lvl5pPr marL="20939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tx1">
            <a:lumMod val="85000"/>
            <a:lumOff val="15000"/>
          </a:schemeClr>
        </a:buClr>
        <a:buSzPct val="100000"/>
        <a:buFont typeface="Arial" charset="0"/>
        <a:buChar char="-"/>
        <a:defRPr>
          <a:solidFill>
            <a:schemeClr val="tx1">
              <a:lumMod val="85000"/>
              <a:lumOff val="15000"/>
            </a:schemeClr>
          </a:solidFill>
          <a:latin typeface="+mn-lt"/>
        </a:defRPr>
      </a:lvl5pPr>
      <a:lvl6pPr marL="25511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6pPr>
      <a:lvl7pPr marL="30083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7pPr>
      <a:lvl8pPr marL="34655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8pPr>
      <a:lvl9pPr marL="39227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1"/>
          <p:cNvPicPr>
            <a:picLocks noChangeAspect="1" noChangeArrowheads="1"/>
          </p:cNvPicPr>
          <p:nvPr userDrawn="1"/>
        </p:nvPicPr>
        <p:blipFill>
          <a:blip r:embed="rId1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81000"/>
            <a:ext cx="7086600" cy="762000"/>
          </a:xfrm>
          <a:prstGeom prst="rect">
            <a:avLst/>
          </a:prstGeom>
          <a:gradFill flip="none" rotWithShape="1">
            <a:gsLst>
              <a:gs pos="4000">
                <a:schemeClr val="accent3">
                  <a:lumMod val="6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2857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sp3d extrusionH="57150">
              <a:bevelT w="38100" h="38100"/>
            </a:sp3d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1600200"/>
            <a:ext cx="7008813" cy="495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pic>
        <p:nvPicPr>
          <p:cNvPr id="3077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2425" y="477838"/>
            <a:ext cx="723900" cy="69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79388" y="6613525"/>
            <a:ext cx="4316412" cy="260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100">
                <a:solidFill>
                  <a:srgbClr val="000000"/>
                </a:solidFill>
                <a:latin typeface="Arial" charset="0"/>
              </a:rPr>
              <a:t>Flyura Djurabekova, HIP, University of Helsinki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8101013" y="6613525"/>
            <a:ext cx="863600" cy="246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7056714F-46C3-44FD-B072-0168A6095D4C}" type="slidenum">
              <a:rPr lang="en-GB" sz="1000">
                <a:solidFill>
                  <a:srgbClr val="000000"/>
                </a:solidFill>
                <a:latin typeface="Arial" charset="0"/>
              </a:rPr>
              <a:pPr algn="r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en-GB" sz="10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081" name="Picture 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81000" y="1295400"/>
            <a:ext cx="641350" cy="649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7684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iming>
    <p:tnLst>
      <p:par>
        <p:cTn id="1" dur="indefinite" restart="never" nodeType="tmRoot"/>
      </p:par>
    </p:tnLst>
  </p:timing>
  <p:txStyles>
    <p:titleStyle>
      <a:lvl1pPr algn="ctr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3200" b="0" cap="none" spc="0">
          <a:ln w="18415" cmpd="sng">
            <a:noFill/>
            <a:prstDash val="solid"/>
          </a:ln>
          <a:solidFill>
            <a:srgbClr val="583656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bg1"/>
          </a:solidFill>
          <a:latin typeface="Lucida Sans Unicode" pitchFamily="34" charset="0"/>
        </a:defRPr>
      </a:lvl2pPr>
      <a:lvl3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bg1"/>
          </a:solidFill>
          <a:latin typeface="Lucida Sans Unicode" pitchFamily="34" charset="0"/>
        </a:defRPr>
      </a:lvl3pPr>
      <a:lvl4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bg1"/>
          </a:solidFill>
          <a:latin typeface="Lucida Sans Unicode" pitchFamily="34" charset="0"/>
        </a:defRPr>
      </a:lvl4pPr>
      <a:lvl5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bg1"/>
          </a:solidFill>
          <a:latin typeface="Lucida Sans Unicode" pitchFamily="34" charset="0"/>
        </a:defRPr>
      </a:lvl5pPr>
      <a:lvl6pPr marL="4572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6pPr>
      <a:lvl7pPr marL="9144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7pPr>
      <a:lvl8pPr marL="13716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8pPr>
      <a:lvl9pPr marL="18288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9pPr>
    </p:titleStyle>
    <p:bodyStyle>
      <a:lvl1pPr marL="280988" indent="-280988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tx1">
            <a:lumMod val="85000"/>
            <a:lumOff val="15000"/>
          </a:schemeClr>
        </a:buClr>
        <a:buSzPct val="95000"/>
        <a:buFont typeface="Wingdings" pitchFamily="2" charset="2"/>
        <a:buChar char=""/>
        <a:defRPr sz="20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68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tx1">
            <a:lumMod val="85000"/>
            <a:lumOff val="15000"/>
          </a:schemeClr>
        </a:buClr>
        <a:buSzPct val="80000"/>
        <a:buFont typeface="Wingdings" pitchFamily="2" charset="2"/>
        <a:buChar char="Ø"/>
        <a:defRPr>
          <a:solidFill>
            <a:schemeClr val="tx1">
              <a:lumMod val="85000"/>
              <a:lumOff val="15000"/>
            </a:schemeClr>
          </a:solidFill>
          <a:latin typeface="+mn-lt"/>
        </a:defRPr>
      </a:lvl2pPr>
      <a:lvl3pPr marL="1049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tx1">
            <a:lumMod val="85000"/>
            <a:lumOff val="15000"/>
          </a:schemeClr>
        </a:buClr>
        <a:buSzPct val="100000"/>
        <a:buFont typeface="Arial" charset="0"/>
        <a:buChar char="-"/>
        <a:defRPr>
          <a:solidFill>
            <a:schemeClr val="tx1">
              <a:lumMod val="85000"/>
              <a:lumOff val="15000"/>
            </a:schemeClr>
          </a:solidFill>
          <a:latin typeface="+mn-lt"/>
        </a:defRPr>
      </a:lvl3pPr>
      <a:lvl4pPr marL="1620838" indent="-1508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tx1">
            <a:lumMod val="85000"/>
            <a:lumOff val="15000"/>
          </a:schemeClr>
        </a:buClr>
        <a:buSzPct val="100000"/>
        <a:buFont typeface="Arial" charset="0"/>
        <a:buChar char="-"/>
        <a:defRPr>
          <a:solidFill>
            <a:schemeClr val="tx1">
              <a:lumMod val="85000"/>
              <a:lumOff val="15000"/>
            </a:schemeClr>
          </a:solidFill>
          <a:latin typeface="+mn-lt"/>
        </a:defRPr>
      </a:lvl4pPr>
      <a:lvl5pPr marL="20939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tx1">
            <a:lumMod val="85000"/>
            <a:lumOff val="15000"/>
          </a:schemeClr>
        </a:buClr>
        <a:buSzPct val="100000"/>
        <a:buFont typeface="Arial" charset="0"/>
        <a:buChar char="-"/>
        <a:defRPr>
          <a:solidFill>
            <a:schemeClr val="tx1">
              <a:lumMod val="85000"/>
              <a:lumOff val="15000"/>
            </a:schemeClr>
          </a:solidFill>
          <a:latin typeface="+mn-lt"/>
        </a:defRPr>
      </a:lvl5pPr>
      <a:lvl6pPr marL="25511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6pPr>
      <a:lvl7pPr marL="30083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7pPr>
      <a:lvl8pPr marL="34655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8pPr>
      <a:lvl9pPr marL="39227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5B284-902A-42B6-8877-35A9CB18A3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CE247-6602-4739-B55A-23E214BB09A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830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alphaModFix amt="90000"/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l="-11000" t="-5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0866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600201"/>
            <a:ext cx="76962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Lucida Sans" pitchFamily="34" charset="0"/>
              </a:defRPr>
            </a:lvl1pPr>
          </a:lstStyle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B0E1907D-E84B-49BB-9374-095FF840C05F}" type="datetimeFigureOut">
              <a:rPr lang="fi-FI" b="1" smtClean="0">
                <a:solidFill>
                  <a:prstClr val="black">
                    <a:tint val="75000"/>
                  </a:prstClr>
                </a:solidFill>
              </a:rPr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14.5.2013</a:t>
            </a:fld>
            <a:endParaRPr lang="fi-FI" b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72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i-FI" b="1" smtClean="0">
                <a:solidFill>
                  <a:prstClr val="black">
                    <a:tint val="75000"/>
                  </a:prstClr>
                </a:solidFill>
              </a:rPr>
              <a:t>Flyura Djurabekova, HIP, Univ. of Helsinki</a:t>
            </a:r>
            <a:endParaRPr lang="fi-FI" b="1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D90AB478-288C-4931-A591-25B56F9C3D1D}" type="slidenum">
              <a:rPr lang="fi-FI" b="1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‹#›</a:t>
            </a:fld>
            <a:endParaRPr lang="fi-FI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52428" y="477838"/>
            <a:ext cx="723900" cy="69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1000" y="1295422"/>
            <a:ext cx="641350" cy="649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9251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1430"/>
          <a:solidFill>
            <a:schemeClr val="accent6">
              <a:lumMod val="75000"/>
            </a:schemeClr>
          </a:solidFill>
          <a:effectLst>
            <a:outerShdw blurRad="80000" dist="40000" dir="5040000" algn="tl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6">
              <a:lumMod val="50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6">
              <a:lumMod val="50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6">
              <a:lumMod val="50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6">
              <a:lumMod val="50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6">
              <a:lumMod val="50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7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770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96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C8B70-8E65-4F9B-914A-AED9021D5A1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8674F-3DD6-4A39-89C7-6094E38B346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94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44.pn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5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6.tiff"/><Relationship Id="rId18" Type="http://schemas.openxmlformats.org/officeDocument/2006/relationships/image" Target="../media/image61.tiff"/><Relationship Id="rId26" Type="http://schemas.openxmlformats.org/officeDocument/2006/relationships/image" Target="../media/image69.tiff"/><Relationship Id="rId39" Type="http://schemas.openxmlformats.org/officeDocument/2006/relationships/image" Target="../media/image82.tiff"/><Relationship Id="rId21" Type="http://schemas.openxmlformats.org/officeDocument/2006/relationships/image" Target="../media/image64.tiff"/><Relationship Id="rId34" Type="http://schemas.openxmlformats.org/officeDocument/2006/relationships/image" Target="../media/image77.tiff"/><Relationship Id="rId42" Type="http://schemas.openxmlformats.org/officeDocument/2006/relationships/image" Target="../media/image85.tiff"/><Relationship Id="rId47" Type="http://schemas.openxmlformats.org/officeDocument/2006/relationships/image" Target="../media/image90.tiff"/><Relationship Id="rId50" Type="http://schemas.openxmlformats.org/officeDocument/2006/relationships/image" Target="../media/image93.tiff"/><Relationship Id="rId55" Type="http://schemas.openxmlformats.org/officeDocument/2006/relationships/image" Target="../media/image97.tiff"/><Relationship Id="rId63" Type="http://schemas.openxmlformats.org/officeDocument/2006/relationships/image" Target="../media/image105.tiff"/><Relationship Id="rId7" Type="http://schemas.openxmlformats.org/officeDocument/2006/relationships/image" Target="../media/image50.tiff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59.tiff"/><Relationship Id="rId29" Type="http://schemas.openxmlformats.org/officeDocument/2006/relationships/image" Target="../media/image7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tiff"/><Relationship Id="rId11" Type="http://schemas.openxmlformats.org/officeDocument/2006/relationships/image" Target="../media/image54.tiff"/><Relationship Id="rId24" Type="http://schemas.openxmlformats.org/officeDocument/2006/relationships/image" Target="../media/image67.tiff"/><Relationship Id="rId32" Type="http://schemas.openxmlformats.org/officeDocument/2006/relationships/image" Target="../media/image75.tiff"/><Relationship Id="rId37" Type="http://schemas.openxmlformats.org/officeDocument/2006/relationships/image" Target="../media/image80.tiff"/><Relationship Id="rId40" Type="http://schemas.openxmlformats.org/officeDocument/2006/relationships/image" Target="../media/image83.tiff"/><Relationship Id="rId45" Type="http://schemas.openxmlformats.org/officeDocument/2006/relationships/image" Target="../media/image88.tiff"/><Relationship Id="rId53" Type="http://schemas.openxmlformats.org/officeDocument/2006/relationships/image" Target="../media/image96.tiff"/><Relationship Id="rId58" Type="http://schemas.openxmlformats.org/officeDocument/2006/relationships/image" Target="../media/image100.tiff"/><Relationship Id="rId66" Type="http://schemas.openxmlformats.org/officeDocument/2006/relationships/image" Target="../media/image108.tiff"/><Relationship Id="rId5" Type="http://schemas.openxmlformats.org/officeDocument/2006/relationships/image" Target="../media/image48.tiff"/><Relationship Id="rId15" Type="http://schemas.openxmlformats.org/officeDocument/2006/relationships/image" Target="../media/image58.tiff"/><Relationship Id="rId23" Type="http://schemas.openxmlformats.org/officeDocument/2006/relationships/image" Target="../media/image66.tiff"/><Relationship Id="rId28" Type="http://schemas.openxmlformats.org/officeDocument/2006/relationships/image" Target="../media/image71.tiff"/><Relationship Id="rId36" Type="http://schemas.openxmlformats.org/officeDocument/2006/relationships/image" Target="../media/image79.tiff"/><Relationship Id="rId49" Type="http://schemas.openxmlformats.org/officeDocument/2006/relationships/image" Target="../media/image92.tiff"/><Relationship Id="rId57" Type="http://schemas.openxmlformats.org/officeDocument/2006/relationships/image" Target="../media/image99.tiff"/><Relationship Id="rId61" Type="http://schemas.openxmlformats.org/officeDocument/2006/relationships/image" Target="../media/image103.tiff"/><Relationship Id="rId10" Type="http://schemas.openxmlformats.org/officeDocument/2006/relationships/image" Target="../media/image53.tiff"/><Relationship Id="rId19" Type="http://schemas.openxmlformats.org/officeDocument/2006/relationships/image" Target="../media/image62.tiff"/><Relationship Id="rId31" Type="http://schemas.openxmlformats.org/officeDocument/2006/relationships/image" Target="../media/image74.tiff"/><Relationship Id="rId44" Type="http://schemas.openxmlformats.org/officeDocument/2006/relationships/image" Target="../media/image87.tiff"/><Relationship Id="rId52" Type="http://schemas.openxmlformats.org/officeDocument/2006/relationships/image" Target="../media/image95.tiff"/><Relationship Id="rId60" Type="http://schemas.openxmlformats.org/officeDocument/2006/relationships/image" Target="../media/image102.tiff"/><Relationship Id="rId65" Type="http://schemas.openxmlformats.org/officeDocument/2006/relationships/image" Target="../media/image107.tiff"/><Relationship Id="rId4" Type="http://schemas.openxmlformats.org/officeDocument/2006/relationships/image" Target="../media/image47.tiff"/><Relationship Id="rId9" Type="http://schemas.openxmlformats.org/officeDocument/2006/relationships/image" Target="../media/image52.tiff"/><Relationship Id="rId14" Type="http://schemas.openxmlformats.org/officeDocument/2006/relationships/image" Target="../media/image57.tiff"/><Relationship Id="rId22" Type="http://schemas.openxmlformats.org/officeDocument/2006/relationships/image" Target="../media/image65.tiff"/><Relationship Id="rId27" Type="http://schemas.openxmlformats.org/officeDocument/2006/relationships/image" Target="../media/image70.tiff"/><Relationship Id="rId30" Type="http://schemas.openxmlformats.org/officeDocument/2006/relationships/image" Target="../media/image73.tiff"/><Relationship Id="rId35" Type="http://schemas.openxmlformats.org/officeDocument/2006/relationships/image" Target="../media/image78.tiff"/><Relationship Id="rId43" Type="http://schemas.openxmlformats.org/officeDocument/2006/relationships/image" Target="../media/image86.tiff"/><Relationship Id="rId48" Type="http://schemas.openxmlformats.org/officeDocument/2006/relationships/image" Target="../media/image91.tiff"/><Relationship Id="rId56" Type="http://schemas.openxmlformats.org/officeDocument/2006/relationships/image" Target="../media/image98.tiff"/><Relationship Id="rId64" Type="http://schemas.openxmlformats.org/officeDocument/2006/relationships/image" Target="../media/image106.tiff"/><Relationship Id="rId8" Type="http://schemas.openxmlformats.org/officeDocument/2006/relationships/image" Target="../media/image51.tiff"/><Relationship Id="rId51" Type="http://schemas.openxmlformats.org/officeDocument/2006/relationships/image" Target="../media/image94.tiff"/><Relationship Id="rId3" Type="http://schemas.openxmlformats.org/officeDocument/2006/relationships/image" Target="../media/image46.tiff"/><Relationship Id="rId12" Type="http://schemas.openxmlformats.org/officeDocument/2006/relationships/image" Target="../media/image55.tiff"/><Relationship Id="rId17" Type="http://schemas.openxmlformats.org/officeDocument/2006/relationships/image" Target="../media/image60.tiff"/><Relationship Id="rId25" Type="http://schemas.openxmlformats.org/officeDocument/2006/relationships/image" Target="../media/image68.tiff"/><Relationship Id="rId33" Type="http://schemas.openxmlformats.org/officeDocument/2006/relationships/image" Target="../media/image76.tiff"/><Relationship Id="rId38" Type="http://schemas.openxmlformats.org/officeDocument/2006/relationships/image" Target="../media/image81.tiff"/><Relationship Id="rId46" Type="http://schemas.openxmlformats.org/officeDocument/2006/relationships/image" Target="../media/image89.tiff"/><Relationship Id="rId59" Type="http://schemas.openxmlformats.org/officeDocument/2006/relationships/image" Target="../media/image101.tiff"/><Relationship Id="rId67" Type="http://schemas.openxmlformats.org/officeDocument/2006/relationships/image" Target="../media/image109.tiff"/><Relationship Id="rId20" Type="http://schemas.openxmlformats.org/officeDocument/2006/relationships/image" Target="../media/image63.tiff"/><Relationship Id="rId41" Type="http://schemas.openxmlformats.org/officeDocument/2006/relationships/image" Target="../media/image84.tiff"/><Relationship Id="rId54" Type="http://schemas.openxmlformats.org/officeDocument/2006/relationships/hyperlink" Target="http://indico.cern.ch/getFile.py/access?contribId=0&amp;resId=1&amp;materialId=slides&amp;confId=106251" TargetMode="External"/><Relationship Id="rId62" Type="http://schemas.openxmlformats.org/officeDocument/2006/relationships/image" Target="../media/image104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2.png"/><Relationship Id="rId4" Type="http://schemas.openxmlformats.org/officeDocument/2006/relationships/image" Target="../media/image111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regonline.com/builder/site/default.aspx?EventID=1065351" TargetMode="External"/><Relationship Id="rId4" Type="http://schemas.openxmlformats.org/officeDocument/2006/relationships/image" Target="../media/image1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wmf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link.aps.org/doi/10.1103/PhysRevLett.109.204802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png"/><Relationship Id="rId5" Type="http://schemas.openxmlformats.org/officeDocument/2006/relationships/image" Target="../media/image21.w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2564904"/>
            <a:ext cx="6773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Recent progress in understanding breakdown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8240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361"/>
            <a:ext cx="9144000" cy="686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019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0"/>
            <a:ext cx="6857999" cy="1266825"/>
          </a:xfrm>
        </p:spPr>
        <p:txBody>
          <a:bodyPr/>
          <a:lstStyle/>
          <a:p>
            <a:r>
              <a:rPr lang="en-US" dirty="0" smtClean="0"/>
              <a:t>Electrodynamics-molecular dynamic model+ study of a void under tensile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3657600"/>
            <a:ext cx="3962400" cy="32004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800" dirty="0" smtClean="0"/>
              <a:t>ED-MD model follows the evolution of the charged surface. 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800" dirty="0" smtClean="0"/>
              <a:t>The dynamics of atom charges follows the shape of electric field distortion on tips on the surface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fi-FI" sz="1800" dirty="0" err="1" smtClean="0"/>
              <a:t>We</a:t>
            </a:r>
            <a:r>
              <a:rPr lang="fi-FI" sz="1800" dirty="0" smtClean="0"/>
              <a:t> </a:t>
            </a:r>
            <a:r>
              <a:rPr lang="fi-FI" sz="1800" dirty="0" err="1" smtClean="0"/>
              <a:t>also</a:t>
            </a:r>
            <a:r>
              <a:rPr lang="fi-FI" sz="1800" dirty="0" smtClean="0"/>
              <a:t> </a:t>
            </a:r>
            <a:r>
              <a:rPr lang="fi-FI" sz="1800" dirty="0" err="1" smtClean="0"/>
              <a:t>studies</a:t>
            </a:r>
            <a:r>
              <a:rPr lang="fi-FI" sz="1800" dirty="0" smtClean="0"/>
              <a:t> the </a:t>
            </a:r>
            <a:r>
              <a:rPr lang="fi-FI" sz="1800" dirty="0" err="1" smtClean="0"/>
              <a:t>dislocation</a:t>
            </a:r>
            <a:r>
              <a:rPr lang="fi-FI" sz="1800" dirty="0" smtClean="0"/>
              <a:t> </a:t>
            </a:r>
            <a:r>
              <a:rPr lang="fi-FI" sz="1800" dirty="0" err="1" smtClean="0"/>
              <a:t>dynamics</a:t>
            </a:r>
            <a:r>
              <a:rPr lang="fi-FI" sz="1800" dirty="0" smtClean="0"/>
              <a:t> on a </a:t>
            </a:r>
            <a:r>
              <a:rPr lang="fi-FI" sz="1800" dirty="0" err="1" smtClean="0"/>
              <a:t>void</a:t>
            </a:r>
            <a:r>
              <a:rPr lang="fi-FI" sz="1800" dirty="0" smtClean="0"/>
              <a:t> </a:t>
            </a:r>
            <a:r>
              <a:rPr lang="fi-FI" sz="1800" dirty="0" err="1" smtClean="0"/>
              <a:t>burrowed</a:t>
            </a:r>
            <a:r>
              <a:rPr lang="fi-FI" sz="1800" dirty="0" smtClean="0"/>
              <a:t> </a:t>
            </a:r>
            <a:r>
              <a:rPr lang="fi-FI" sz="1800" dirty="0" err="1" smtClean="0"/>
              <a:t>near</a:t>
            </a:r>
            <a:r>
              <a:rPr lang="fi-FI" sz="1800" dirty="0" smtClean="0"/>
              <a:t> the </a:t>
            </a:r>
            <a:r>
              <a:rPr lang="fi-FI" sz="1800" dirty="0" err="1" smtClean="0"/>
              <a:t>surface</a:t>
            </a:r>
            <a:r>
              <a:rPr lang="fi-FI" sz="1800" dirty="0" smtClean="0"/>
              <a:t> in </a:t>
            </a:r>
            <a:r>
              <a:rPr lang="fi-FI" sz="1800" dirty="0" err="1" smtClean="0"/>
              <a:t>Cu</a:t>
            </a:r>
            <a:r>
              <a:rPr lang="fi-FI" sz="1800" dirty="0" smtClean="0"/>
              <a:t> </a:t>
            </a:r>
            <a:r>
              <a:rPr lang="fi-FI" sz="1800" dirty="0" err="1" smtClean="0"/>
              <a:t>held</a:t>
            </a:r>
            <a:r>
              <a:rPr lang="fi-FI" sz="1800" dirty="0" smtClean="0"/>
              <a:t> </a:t>
            </a:r>
            <a:r>
              <a:rPr lang="fi-FI" sz="1800" dirty="0" err="1" smtClean="0"/>
              <a:t>under</a:t>
            </a:r>
            <a:r>
              <a:rPr lang="fi-FI" sz="1800" dirty="0" smtClean="0"/>
              <a:t>  </a:t>
            </a:r>
            <a:r>
              <a:rPr lang="fi-FI" sz="1800" dirty="0" err="1" smtClean="0"/>
              <a:t>unilater</a:t>
            </a:r>
            <a:r>
              <a:rPr lang="fi-FI" sz="1800" dirty="0" smtClean="0"/>
              <a:t> </a:t>
            </a:r>
            <a:r>
              <a:rPr lang="fi-FI" sz="1800" dirty="0" err="1" smtClean="0"/>
              <a:t>tensile</a:t>
            </a:r>
            <a:r>
              <a:rPr lang="fi-FI" sz="1800" dirty="0" smtClean="0"/>
              <a:t> </a:t>
            </a:r>
            <a:r>
              <a:rPr lang="fi-FI" sz="1800" dirty="0" err="1" smtClean="0"/>
              <a:t>stress</a:t>
            </a:r>
            <a:r>
              <a:rPr lang="fi-FI" sz="1800" dirty="0" smtClean="0"/>
              <a:t>.</a:t>
            </a:r>
            <a:endParaRPr lang="fi-FI" sz="1800" dirty="0"/>
          </a:p>
        </p:txBody>
      </p:sp>
      <p:sp>
        <p:nvSpPr>
          <p:cNvPr id="4" name="Rectangle 3"/>
          <p:cNvSpPr/>
          <p:nvPr/>
        </p:nvSpPr>
        <p:spPr>
          <a:xfrm>
            <a:off x="4572000" y="3200400"/>
            <a:ext cx="4572000" cy="607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Details in F. </a:t>
            </a:r>
            <a:r>
              <a:rPr lang="en-GB" sz="1200" dirty="0" err="1">
                <a:solidFill>
                  <a:srgbClr val="000000">
                    <a:lumMod val="75000"/>
                    <a:lumOff val="25000"/>
                  </a:srgbClr>
                </a:solidFill>
              </a:rPr>
              <a:t>Djurabekova</a:t>
            </a:r>
            <a:r>
              <a:rPr lang="en-GB" sz="1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, S. </a:t>
            </a:r>
            <a:r>
              <a:rPr lang="en-GB" sz="1200" dirty="0" err="1">
                <a:solidFill>
                  <a:srgbClr val="000000">
                    <a:lumMod val="75000"/>
                    <a:lumOff val="25000"/>
                  </a:srgbClr>
                </a:solidFill>
              </a:rPr>
              <a:t>Parviainen</a:t>
            </a:r>
            <a:r>
              <a:rPr lang="en-GB" sz="1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, A. </a:t>
            </a:r>
            <a:r>
              <a:rPr lang="en-GB" sz="1200" dirty="0" err="1">
                <a:solidFill>
                  <a:srgbClr val="000000">
                    <a:lumMod val="75000"/>
                    <a:lumOff val="25000"/>
                  </a:srgbClr>
                </a:solidFill>
              </a:rPr>
              <a:t>Pohjonen</a:t>
            </a:r>
            <a:r>
              <a:rPr lang="en-GB" sz="1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 and K. </a:t>
            </a:r>
            <a:r>
              <a:rPr lang="en-GB" sz="1200" dirty="0" err="1">
                <a:solidFill>
                  <a:srgbClr val="000000">
                    <a:lumMod val="75000"/>
                    <a:lumOff val="25000"/>
                  </a:srgbClr>
                </a:solidFill>
              </a:rPr>
              <a:t>Nordlund</a:t>
            </a:r>
            <a:r>
              <a:rPr lang="en-GB" sz="1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, </a:t>
            </a:r>
            <a:r>
              <a:rPr lang="fi-FI" sz="1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PRE 83, 026704 (2011).</a:t>
            </a:r>
            <a:r>
              <a:rPr lang="fi-FI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fi-FI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endParaRPr lang="fi-FI" sz="1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pic>
        <p:nvPicPr>
          <p:cNvPr id="5" name="Content Placeholder 3" descr="fig8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3491903" cy="2743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4" descr="fig8b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295400"/>
            <a:ext cx="3838994" cy="1925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1" y="4343400"/>
            <a:ext cx="3810000" cy="1945317"/>
          </a:xfrm>
          <a:prstGeom prst="rect">
            <a:avLst/>
          </a:prstGeom>
          <a:noFill/>
          <a:ln w="19050">
            <a:solidFill>
              <a:srgbClr val="49335B"/>
            </a:solidFill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304800" y="6269840"/>
            <a:ext cx="4724400" cy="43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2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A. </a:t>
            </a:r>
            <a:r>
              <a:rPr lang="en-US" sz="1200" dirty="0" err="1">
                <a:solidFill>
                  <a:srgbClr val="000000">
                    <a:lumMod val="85000"/>
                    <a:lumOff val="15000"/>
                  </a:srgbClr>
                </a:solidFill>
              </a:rPr>
              <a:t>Pohjonen</a:t>
            </a:r>
            <a:r>
              <a:rPr lang="en-US" sz="12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, F. Djurabekova, et al., </a:t>
            </a:r>
            <a:r>
              <a:rPr lang="en-US" sz="1200" b="1" i="1" dirty="0">
                <a:solidFill>
                  <a:srgbClr val="000000">
                    <a:lumMod val="85000"/>
                    <a:lumOff val="15000"/>
                  </a:srgbClr>
                </a:solidFill>
              </a:rPr>
              <a:t>Jour. Appl. Phys. </a:t>
            </a:r>
            <a:r>
              <a:rPr lang="en-US" sz="12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110, 023509 (2011). 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rot="5400000" flipH="1" flipV="1">
            <a:off x="2515394" y="4647406"/>
            <a:ext cx="457200" cy="158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5400000" flipH="1" flipV="1">
            <a:off x="2820194" y="4647406"/>
            <a:ext cx="457200" cy="158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rot="5400000" flipH="1" flipV="1">
            <a:off x="3124994" y="4647406"/>
            <a:ext cx="457200" cy="158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5400000" flipH="1" flipV="1">
            <a:off x="3429794" y="4647406"/>
            <a:ext cx="457200" cy="158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5400000" flipH="1" flipV="1">
            <a:off x="3734594" y="4647406"/>
            <a:ext cx="457200" cy="158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20365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781799" cy="962025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Catastrophic”growth</a:t>
            </a:r>
            <a:r>
              <a:rPr lang="en-US" dirty="0" smtClean="0"/>
              <a:t> of a protrusion at the void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867400"/>
            <a:ext cx="7999413" cy="684213"/>
          </a:xfrm>
        </p:spPr>
        <p:txBody>
          <a:bodyPr/>
          <a:lstStyle/>
          <a:p>
            <a:r>
              <a:rPr lang="en-US" smtClean="0"/>
              <a:t>. the top view and a slice of the system at time t = 130 ps when the fully developed protrusion is clearly visible. </a:t>
            </a:r>
            <a:endParaRPr lang="en-US"/>
          </a:p>
        </p:txBody>
      </p:sp>
      <p:pic>
        <p:nvPicPr>
          <p:cNvPr id="4" name="Picture 3" descr="moviefr004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1981200"/>
            <a:ext cx="5029200" cy="3771900"/>
          </a:xfrm>
          <a:prstGeom prst="rect">
            <a:avLst/>
          </a:prstGeom>
        </p:spPr>
      </p:pic>
      <p:pic>
        <p:nvPicPr>
          <p:cNvPr id="5" name="Picture 4" descr="hmap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1828800"/>
            <a:ext cx="4038600" cy="405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56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597666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Deformation at realistic el</a:t>
            </a:r>
            <a:r>
              <a:rPr lang="et-EE" dirty="0" err="1" smtClean="0"/>
              <a:t>ectric</a:t>
            </a:r>
            <a:r>
              <a:rPr lang="en-US" dirty="0" smtClean="0"/>
              <a:t> field</a:t>
            </a:r>
            <a:r>
              <a:rPr lang="et-EE" dirty="0" smtClean="0"/>
              <a:t> </a:t>
            </a:r>
            <a:r>
              <a:rPr lang="en-US" dirty="0" smtClean="0"/>
              <a:t>strength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73723"/>
            <a:ext cx="4690864" cy="1972816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Void formation starts at fields &gt; 400 MV/m</a:t>
            </a:r>
          </a:p>
          <a:p>
            <a:r>
              <a:rPr lang="en-US" sz="2000" dirty="0" smtClean="0"/>
              <a:t>Material is plastic only in the vicinity of the defect</a:t>
            </a:r>
          </a:p>
          <a:p>
            <a:r>
              <a:rPr lang="en-US" sz="2000" dirty="0" smtClean="0"/>
              <a:t>Thin slit may be formed by com</a:t>
            </a:r>
            <a:r>
              <a:rPr lang="et-EE" sz="2000" dirty="0" smtClean="0"/>
              <a:t>b</a:t>
            </a:r>
            <a:r>
              <a:rPr lang="en-US" sz="2000" dirty="0" err="1" smtClean="0"/>
              <a:t>ination</a:t>
            </a:r>
            <a:r>
              <a:rPr lang="en-US" sz="2000" dirty="0" smtClean="0"/>
              <a:t> of voids or by a layer of fragile impurities</a:t>
            </a:r>
          </a:p>
          <a:p>
            <a:endParaRPr lang="en-US" sz="2000" dirty="0"/>
          </a:p>
        </p:txBody>
      </p:sp>
      <p:pic>
        <p:nvPicPr>
          <p:cNvPr id="3074" name="Picture 2" descr="H:\data_2_i\localhost_2\comsol4_models\helsinki\cyl_voi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4392488" cy="292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H:\data_2_i\localhost_2\comsol4_models\helsinki\cyl_void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4211960" cy="280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76056" y="4581128"/>
            <a:ext cx="38164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Field enhancement factor ~2.4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Thin material layer over the void acts like a lever, decreasing the pressure needed for protrusion formation</a:t>
            </a:r>
          </a:p>
        </p:txBody>
      </p:sp>
      <p:pic>
        <p:nvPicPr>
          <p:cNvPr id="7" name="Picture 2" descr="C:\Users\vah\Downloads\TY_logo_ring_jooneta_sinin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37" y="315481"/>
            <a:ext cx="1000125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vah\Downloads\HY__LC01_LogoFP_3L_V4__CMYK_without_tex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722" y="213440"/>
            <a:ext cx="1310006" cy="1231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36296" y="6233685"/>
            <a:ext cx="142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Vahur</a:t>
            </a:r>
            <a:r>
              <a:rPr lang="en-GB" dirty="0" smtClean="0"/>
              <a:t> </a:t>
            </a:r>
            <a:r>
              <a:rPr lang="en-GB" dirty="0" err="1" smtClean="0"/>
              <a:t>Zahdin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9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8" y="44624"/>
            <a:ext cx="9048146" cy="6816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174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46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461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2032"/>
            <a:ext cx="8229600" cy="836712"/>
          </a:xfrm>
        </p:spPr>
        <p:txBody>
          <a:bodyPr/>
          <a:lstStyle/>
          <a:p>
            <a:r>
              <a:rPr lang="en-US" dirty="0" smtClean="0"/>
              <a:t>DC Spark System Turn on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8674F-3DD6-4A39-89C7-6094E38B346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5868144" cy="31677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99"/>
          <a:stretch/>
        </p:blipFill>
        <p:spPr>
          <a:xfrm>
            <a:off x="-15233" y="3645024"/>
            <a:ext cx="5377455" cy="324948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62222" y="780098"/>
            <a:ext cx="3674273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7030A0"/>
                </a:solidFill>
              </a:rPr>
              <a:t>Sample size = 50</a:t>
            </a:r>
          </a:p>
          <a:p>
            <a:endParaRPr lang="en-US" sz="2000" dirty="0">
              <a:solidFill>
                <a:prstClr val="black"/>
              </a:solidFill>
            </a:endParaRPr>
          </a:p>
          <a:p>
            <a:r>
              <a:rPr lang="en-US" sz="2000" i="1" dirty="0">
                <a:solidFill>
                  <a:srgbClr val="7030A0"/>
                </a:solidFill>
              </a:rPr>
              <a:t>The spread in voltage fall times (and current rise times) is extremely small compared to the RF case.</a:t>
            </a:r>
          </a:p>
          <a:p>
            <a:endParaRPr lang="en-US" sz="2000" dirty="0">
              <a:solidFill>
                <a:prstClr val="black"/>
              </a:solidFill>
            </a:endParaRPr>
          </a:p>
          <a:p>
            <a:endParaRPr lang="en-US" sz="2000" dirty="0">
              <a:solidFill>
                <a:prstClr val="black"/>
              </a:solidFill>
            </a:endParaRPr>
          </a:p>
          <a:p>
            <a:endParaRPr lang="en-US" sz="2000" dirty="0">
              <a:solidFill>
                <a:prstClr val="black"/>
              </a:solidFill>
            </a:endParaRPr>
          </a:p>
          <a:p>
            <a:endParaRPr lang="en-US" sz="2000" dirty="0">
              <a:solidFill>
                <a:prstClr val="black"/>
              </a:solidFill>
            </a:endParaRPr>
          </a:p>
          <a:p>
            <a:endParaRPr lang="en-US" sz="2000" dirty="0">
              <a:solidFill>
                <a:prstClr val="black"/>
              </a:solidFill>
            </a:endParaRPr>
          </a:p>
          <a:p>
            <a:endParaRPr lang="en-US" sz="2000" dirty="0">
              <a:solidFill>
                <a:prstClr val="black"/>
              </a:solidFill>
            </a:endParaRPr>
          </a:p>
          <a:p>
            <a:endParaRPr lang="en-US" sz="2000" dirty="0">
              <a:solidFill>
                <a:prstClr val="black"/>
              </a:solidFill>
            </a:endParaRPr>
          </a:p>
          <a:p>
            <a:endParaRPr lang="en-US" sz="2000" dirty="0">
              <a:solidFill>
                <a:prstClr val="black"/>
              </a:solidFill>
            </a:endParaRPr>
          </a:p>
          <a:p>
            <a:endParaRPr lang="en-US" sz="2000" dirty="0">
              <a:solidFill>
                <a:prstClr val="black"/>
              </a:solidFill>
            </a:endParaRPr>
          </a:p>
          <a:p>
            <a:r>
              <a:rPr lang="en-US" sz="2000" i="1" dirty="0">
                <a:solidFill>
                  <a:srgbClr val="7030A0"/>
                </a:solidFill>
              </a:rPr>
              <a:t>The measured current rise time always shorter than voltage fall time due to initial charging current overlap.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615" y="2727255"/>
            <a:ext cx="3953345" cy="2141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27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8674F-3DD6-4A39-89C7-6094E38B346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-12032"/>
            <a:ext cx="8229600" cy="836712"/>
          </a:xfrm>
        </p:spPr>
        <p:txBody>
          <a:bodyPr/>
          <a:lstStyle/>
          <a:p>
            <a:r>
              <a:rPr lang="en-US" dirty="0" smtClean="0"/>
              <a:t>Summary of turn on times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735908"/>
              </p:ext>
            </p:extLst>
          </p:nvPr>
        </p:nvGraphicFramePr>
        <p:xfrm>
          <a:off x="827584" y="980728"/>
          <a:ext cx="7200801" cy="422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1"/>
                <a:gridCol w="1333482"/>
                <a:gridCol w="2698966"/>
                <a:gridCol w="13681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Measurement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Simulation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0.25ns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New DC System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DC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Voltage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Fall Time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12-13ns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Swiss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FEL (C-Band)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5.7GHz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Transmitted Power Fall Time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110 - 140ns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KEK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T24 (X-Band)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12GHz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Transmitted Power Fall Time</a:t>
                      </a:r>
                      <a:endParaRPr lang="en-GB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20-40ns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CTF/TBTS TD24  (X-Band)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12GHz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Transmitted Power Fall Time</a:t>
                      </a:r>
                      <a:endParaRPr lang="en-GB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20-40ns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CTF SICA (S-Band)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3GHz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Transmitted Power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60-140ns</a:t>
                      </a:r>
                      <a:endParaRPr lang="en-GB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3957" y="5373216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7030A0"/>
                </a:solidFill>
              </a:rPr>
              <a:t>The turn on time does not seem to be related to the bandwidth of the structures but to the frequency or possibly the intrinsic size.</a:t>
            </a:r>
            <a:endParaRPr lang="en-GB" sz="24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36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Releva</a:t>
            </a:r>
            <a:r>
              <a:rPr lang="en-US" altLang="ja-JP" dirty="0" smtClean="0"/>
              <a:t>n</a:t>
            </a:r>
            <a:r>
              <a:rPr kumimoji="1" lang="en-US" altLang="ja-JP" dirty="0" smtClean="0"/>
              <a:t>t data points of BDR </a:t>
            </a:r>
            <a:r>
              <a:rPr kumimoji="1" lang="en-US" altLang="ja-JP" dirty="0" err="1" smtClean="0"/>
              <a:t>vs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Eacc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2010/10/20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ja-JP" smtClean="0">
                <a:solidFill>
                  <a:prstClr val="black">
                    <a:tint val="75000"/>
                  </a:prstClr>
                </a:solidFill>
              </a:rPr>
              <a:t>Report from Nextef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C:\Higo\2010\Reports_Papers_Conferences_Talks\101011-15 IWLC10 CERN\Higo presentation\101017 BDR vs Eacc aselected point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701" y="980728"/>
            <a:ext cx="5078986" cy="4429472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755582" y="5661368"/>
            <a:ext cx="7848872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rgbClr val="0070C0"/>
                </a:solidFill>
              </a:rPr>
              <a:t>Steep rise as </a:t>
            </a:r>
            <a:r>
              <a:rPr kumimoji="1" lang="en-US" altLang="ja-JP" sz="2400" dirty="0" err="1">
                <a:solidFill>
                  <a:srgbClr val="0070C0"/>
                </a:solidFill>
              </a:rPr>
              <a:t>Eacc</a:t>
            </a:r>
            <a:r>
              <a:rPr kumimoji="1" lang="en-US" altLang="ja-JP" sz="2400" dirty="0">
                <a:solidFill>
                  <a:srgbClr val="0070C0"/>
                </a:solidFill>
              </a:rPr>
              <a:t>, 10 times per 10 MV/m, less steep than T18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32" y="4797272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TD18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72202" y="6309320"/>
            <a:ext cx="1270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T. Higo, KEK</a:t>
            </a:r>
          </a:p>
        </p:txBody>
      </p:sp>
    </p:spTree>
    <p:extLst>
      <p:ext uri="{BB962C8B-B14F-4D97-AF65-F5344CB8AC3E}">
        <p14:creationId xmlns:p14="http://schemas.microsoft.com/office/powerpoint/2010/main" val="185798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34" y="116632"/>
            <a:ext cx="8496944" cy="1224136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TD18_#2   BDR versus width</a:t>
            </a:r>
            <a:br>
              <a:rPr kumimoji="1" lang="en-US" altLang="ja-JP" sz="3200" dirty="0" smtClean="0"/>
            </a:br>
            <a:r>
              <a:rPr lang="en-US" altLang="ja-JP" sz="2400" dirty="0" smtClean="0"/>
              <a:t>at 100MV/m around 2800hr and at 90MV/m around 3500hr</a:t>
            </a:r>
            <a:endParaRPr kumimoji="1" lang="ja-JP" altLang="en-US" sz="3200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2010/10/20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ja-JP" smtClean="0">
                <a:solidFill>
                  <a:prstClr val="black">
                    <a:tint val="75000"/>
                  </a:prstClr>
                </a:solidFill>
              </a:rPr>
              <a:t>Report from Nextef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7" name="Picture 3" descr="C:\Higo\2010\X-band\Nextef\TD18_#2\101016 Summary (14)\101017 BDR vs Width 100 at 2800hr and 90 at 3500h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700" y="1124744"/>
            <a:ext cx="5286756" cy="4320480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755582" y="5661368"/>
            <a:ext cx="7848872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rgbClr val="0070C0"/>
                </a:solidFill>
              </a:rPr>
              <a:t>Similar dependence at 90 and 100 if take usual single pulse?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32" y="4797272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TD18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72202" y="6309320"/>
            <a:ext cx="1270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T. Higo, KEK</a:t>
            </a:r>
          </a:p>
        </p:txBody>
      </p:sp>
    </p:spTree>
    <p:extLst>
      <p:ext uri="{BB962C8B-B14F-4D97-AF65-F5344CB8AC3E}">
        <p14:creationId xmlns:p14="http://schemas.microsoft.com/office/powerpoint/2010/main" val="69581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20"/>
            <a:ext cx="84969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I would like to start my presentation with what I believe are some of the essential </a:t>
            </a:r>
            <a:r>
              <a:rPr lang="en-GB" sz="2000" b="1" dirty="0" smtClean="0"/>
              <a:t>questions</a:t>
            </a:r>
            <a:r>
              <a:rPr lang="en-GB" sz="2000" dirty="0" smtClean="0"/>
              <a:t> which motivate and direct our study of breakdown.</a:t>
            </a:r>
          </a:p>
          <a:p>
            <a:endParaRPr lang="en-GB" sz="2000" dirty="0"/>
          </a:p>
          <a:p>
            <a:r>
              <a:rPr lang="en-GB" sz="2000" dirty="0" smtClean="0"/>
              <a:t>I will then describe some recent progress in answering those questions.</a:t>
            </a:r>
          </a:p>
          <a:p>
            <a:endParaRPr lang="en-GB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Why bother understanding? Breakdowns happen anyway.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What features on, or near, a surface cause a breakdown to occur at a particular place? How do these features form? What causes the features to begin the run-away process we detect as breakdown? Which leads to the question,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Where does the breakdown rate come from? What gives the principle dependencies – breakdown rate on gradient and pulse length?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2404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74638"/>
            <a:ext cx="7620000" cy="9445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What are the field emitters? </a:t>
            </a:r>
            <a:br>
              <a:rPr lang="en-US" dirty="0" smtClean="0"/>
            </a:br>
            <a:r>
              <a:rPr lang="en-US" dirty="0" smtClean="0"/>
              <a:t>Why do we look for dislocations?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1800" b="0" dirty="0" smtClean="0"/>
              <a:t>The dislocation motion is strongly bound to the atomic structure of metals. In FCC (face-centered cubic) the dislocation are the most mobile and HCP (hexagonal close-packed) are the hardest for dislocation mobility.</a:t>
            </a:r>
          </a:p>
        </p:txBody>
      </p:sp>
      <p:pic>
        <p:nvPicPr>
          <p:cNvPr id="19460" name="Picture 4" descr="SatFieldBars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2844800"/>
            <a:ext cx="6477000" cy="401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4114800"/>
            <a:ext cx="1828800" cy="1924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i-FI" sz="1600" dirty="0">
                <a:solidFill>
                  <a:prstClr val="black"/>
                </a:solidFill>
              </a:rPr>
              <a:t>A. </a:t>
            </a:r>
            <a:r>
              <a:rPr lang="fi-FI" sz="1600" dirty="0" err="1">
                <a:solidFill>
                  <a:prstClr val="black"/>
                </a:solidFill>
              </a:rPr>
              <a:t>Descoeudres</a:t>
            </a:r>
            <a:r>
              <a:rPr lang="fi-FI" sz="1600" dirty="0">
                <a:solidFill>
                  <a:prstClr val="black"/>
                </a:solidFill>
              </a:rPr>
              <a:t>, F. Djurabekova, and K. Nordlund, DC </a:t>
            </a:r>
            <a:r>
              <a:rPr lang="fi-FI" sz="1600" dirty="0" err="1">
                <a:solidFill>
                  <a:prstClr val="black"/>
                </a:solidFill>
              </a:rPr>
              <a:t>Breakdown</a:t>
            </a:r>
            <a:r>
              <a:rPr lang="fi-FI" sz="1600" dirty="0">
                <a:solidFill>
                  <a:prstClr val="black"/>
                </a:solidFill>
              </a:rPr>
              <a:t> </a:t>
            </a:r>
            <a:r>
              <a:rPr lang="fi-FI" sz="1600" dirty="0" err="1">
                <a:solidFill>
                  <a:prstClr val="black"/>
                </a:solidFill>
              </a:rPr>
              <a:t>experiments</a:t>
            </a:r>
            <a:r>
              <a:rPr lang="fi-FI" sz="1600" dirty="0">
                <a:solidFill>
                  <a:prstClr val="black"/>
                </a:solidFill>
              </a:rPr>
              <a:t> </a:t>
            </a:r>
            <a:r>
              <a:rPr lang="fi-FI" sz="1600" dirty="0" err="1">
                <a:solidFill>
                  <a:prstClr val="black"/>
                </a:solidFill>
              </a:rPr>
              <a:t>with</a:t>
            </a:r>
            <a:endParaRPr lang="fi-FI" sz="1600" dirty="0">
              <a:solidFill>
                <a:prstClr val="black"/>
              </a:solidFill>
            </a:endParaRPr>
          </a:p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i-FI" sz="1600" dirty="0" err="1">
                <a:solidFill>
                  <a:prstClr val="black"/>
                </a:solidFill>
              </a:rPr>
              <a:t>cobalt</a:t>
            </a:r>
            <a:r>
              <a:rPr lang="fi-FI" sz="1600" dirty="0">
                <a:solidFill>
                  <a:prstClr val="black"/>
                </a:solidFill>
              </a:rPr>
              <a:t> </a:t>
            </a:r>
            <a:r>
              <a:rPr lang="fi-FI" sz="1600" dirty="0" err="1">
                <a:solidFill>
                  <a:prstClr val="black"/>
                </a:solidFill>
              </a:rPr>
              <a:t>electrodes</a:t>
            </a:r>
            <a:r>
              <a:rPr lang="fi-FI" sz="1600" dirty="0">
                <a:solidFill>
                  <a:prstClr val="black"/>
                </a:solidFill>
              </a:rPr>
              <a:t>, </a:t>
            </a:r>
            <a:r>
              <a:rPr lang="fi-FI" sz="1600" dirty="0" err="1">
                <a:solidFill>
                  <a:prstClr val="black"/>
                </a:solidFill>
              </a:rPr>
              <a:t>CLIC-Note</a:t>
            </a:r>
            <a:r>
              <a:rPr lang="fi-FI" sz="1600" dirty="0">
                <a:solidFill>
                  <a:prstClr val="black"/>
                </a:solidFill>
              </a:rPr>
              <a:t> XXX, 1 (2010).</a:t>
            </a:r>
          </a:p>
        </p:txBody>
      </p:sp>
      <p:pic>
        <p:nvPicPr>
          <p:cNvPr id="162820" name="Picture 4"/>
          <p:cNvPicPr>
            <a:picLocks noChangeAspect="1" noChangeArrowheads="1"/>
          </p:cNvPicPr>
          <p:nvPr/>
        </p:nvPicPr>
        <p:blipFill>
          <a:blip r:embed="rId3" cstate="print"/>
          <a:srcRect r="57683" b="68071"/>
          <a:stretch>
            <a:fillRect/>
          </a:stretch>
        </p:blipFill>
        <p:spPr bwMode="auto">
          <a:xfrm>
            <a:off x="3187700" y="4038600"/>
            <a:ext cx="11557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/>
          <a:srcRect l="58438" b="66297"/>
          <a:stretch>
            <a:fillRect/>
          </a:stretch>
        </p:blipFill>
        <p:spPr bwMode="auto">
          <a:xfrm>
            <a:off x="5257800" y="3036000"/>
            <a:ext cx="1171074" cy="1078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 l="24181" t="46120" r="27456" b="11308"/>
          <a:stretch>
            <a:fillRect/>
          </a:stretch>
        </p:blipFill>
        <p:spPr bwMode="auto">
          <a:xfrm>
            <a:off x="7543800" y="182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4355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Dislocation-based model for electric field dependence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1"/>
            <a:ext cx="7696200" cy="914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>
                <a:cs typeface="Times New Roman" pitchFamily="18" charset="0"/>
              </a:rPr>
              <a:t>Now to test the relevance of this, we fit the experimental data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cs typeface="Times New Roman" pitchFamily="18" charset="0"/>
              </a:rPr>
              <a:t>The result is:</a:t>
            </a:r>
            <a:r>
              <a:rPr lang="en-US" sz="2000" dirty="0" smtClean="0"/>
              <a:t> </a:t>
            </a:r>
          </a:p>
          <a:p>
            <a:endParaRPr lang="fi-FI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2545633"/>
            <a:ext cx="1464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prstClr val="black"/>
                </a:solidFill>
              </a:rPr>
              <a:t>Power law fit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05400" y="2540824"/>
            <a:ext cx="164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prstClr val="black"/>
                </a:solidFill>
              </a:rPr>
              <a:t>Stress model fit</a:t>
            </a:r>
          </a:p>
        </p:txBody>
      </p:sp>
      <p:pic>
        <p:nvPicPr>
          <p:cNvPr id="269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12" y="2946204"/>
            <a:ext cx="5257799" cy="3359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9314" name="Picture 2"/>
          <p:cNvPicPr>
            <a:picLocks noChangeAspect="1" noChangeArrowheads="1"/>
          </p:cNvPicPr>
          <p:nvPr/>
        </p:nvPicPr>
        <p:blipFill>
          <a:blip r:embed="rId4" cstate="print"/>
          <a:srcRect t="2226" r="1471"/>
          <a:stretch>
            <a:fillRect/>
          </a:stretch>
        </p:blipFill>
        <p:spPr bwMode="auto">
          <a:xfrm>
            <a:off x="3886200" y="2977265"/>
            <a:ext cx="5105400" cy="3347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25954" name="Object 2"/>
          <p:cNvGraphicFramePr>
            <a:graphicFrameLocks noChangeAspect="1"/>
          </p:cNvGraphicFramePr>
          <p:nvPr/>
        </p:nvGraphicFramePr>
        <p:xfrm>
          <a:off x="1752611" y="1981200"/>
          <a:ext cx="6934199" cy="636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Equation" r:id="rId5" imgW="2958840" imgH="266400" progId="Equation.DSMT4">
                  <p:embed/>
                </p:oleObj>
              </mc:Choice>
              <mc:Fallback>
                <p:oleObj name="Equation" r:id="rId5" imgW="295884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11" y="1981200"/>
                        <a:ext cx="6934199" cy="6365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955" name="Object 3"/>
          <p:cNvGraphicFramePr>
            <a:graphicFrameLocks noChangeAspect="1"/>
          </p:cNvGraphicFramePr>
          <p:nvPr/>
        </p:nvGraphicFramePr>
        <p:xfrm>
          <a:off x="2971811" y="1981222"/>
          <a:ext cx="2981325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Equation" r:id="rId7" imgW="1180800" imgH="228600" progId="Equation.DSMT4">
                  <p:embed/>
                </p:oleObj>
              </mc:Choice>
              <mc:Fallback>
                <p:oleObj name="Equation" r:id="rId7" imgW="1180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11" y="1981222"/>
                        <a:ext cx="2981325" cy="588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val 9"/>
          <p:cNvSpPr/>
          <p:nvPr/>
        </p:nvSpPr>
        <p:spPr bwMode="auto">
          <a:xfrm>
            <a:off x="5867400" y="1828800"/>
            <a:ext cx="1295400" cy="838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i-FI" sz="2400" b="1">
              <a:solidFill>
                <a:prstClr val="white"/>
              </a:solidFill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14400" y="6248400"/>
            <a:ext cx="800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cs typeface="Times New Roman" pitchFamily="18" charset="0"/>
              </a:rPr>
              <a:t>[</a:t>
            </a:r>
            <a:r>
              <a:rPr lang="en-GB" sz="1400" dirty="0">
                <a:solidFill>
                  <a:prstClr val="black"/>
                </a:solidFill>
              </a:rPr>
              <a:t>W. </a:t>
            </a:r>
            <a:r>
              <a:rPr lang="en-GB" sz="1400" dirty="0" err="1">
                <a:solidFill>
                  <a:prstClr val="black"/>
                </a:solidFill>
              </a:rPr>
              <a:t>Wuensch</a:t>
            </a:r>
            <a:r>
              <a:rPr lang="en-GB" sz="1400" dirty="0">
                <a:solidFill>
                  <a:prstClr val="black"/>
                </a:solidFill>
              </a:rPr>
              <a:t>, public presentation at the CTF3, available online at </a:t>
            </a:r>
            <a:r>
              <a:rPr lang="fi-FI" sz="1400" dirty="0">
                <a:solidFill>
                  <a:prstClr val="black"/>
                </a:solidFill>
              </a:rPr>
              <a:t>http://indico.cern.ch/conferenceDisplay.py?confId=8831.</a:t>
            </a:r>
            <a:r>
              <a:rPr lang="en-US" sz="1400" dirty="0">
                <a:solidFill>
                  <a:prstClr val="black"/>
                </a:solidFill>
                <a:cs typeface="Times New Roman" pitchFamily="18" charset="0"/>
              </a:rPr>
              <a:t>] with the model.]</a:t>
            </a:r>
            <a:endParaRPr lang="fi-FI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0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Pulsed surface heating limit</a:t>
            </a:r>
            <a:endParaRPr lang="en-GB" sz="4000" dirty="0"/>
          </a:p>
        </p:txBody>
      </p:sp>
      <p:grpSp>
        <p:nvGrpSpPr>
          <p:cNvPr id="3" name="Group 3"/>
          <p:cNvGrpSpPr>
            <a:grpSpLocks noChangeAspect="1"/>
          </p:cNvGrpSpPr>
          <p:nvPr/>
        </p:nvGrpSpPr>
        <p:grpSpPr>
          <a:xfrm rot="16200000">
            <a:off x="-1122004" y="2341265"/>
            <a:ext cx="2819404" cy="575389"/>
            <a:chOff x="-1871340" y="3581400"/>
            <a:chExt cx="11015340" cy="2562540"/>
          </a:xfrm>
        </p:grpSpPr>
        <p:pic>
          <p:nvPicPr>
            <p:cNvPr id="5" name="Picture 2" descr="G:\Departments\EN\Groups\MME\MM\Metallurgy\MEB-Sigma\MAichele\EDMS--1096980--TD18_post-mortem_SEM_observation\TD18 KEK-SLAC Part H\TD18-PartH-Cell4--004.tif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71340" y="3623940"/>
              <a:ext cx="3360000" cy="2520000"/>
            </a:xfrm>
            <a:prstGeom prst="rect">
              <a:avLst/>
            </a:prstGeom>
            <a:noFill/>
          </p:spPr>
        </p:pic>
        <p:pic>
          <p:nvPicPr>
            <p:cNvPr id="6" name="Picture 3" descr="G:\Departments\EN\Groups\MME\MM\Metallurgy\MEB-Sigma\MAichele\EDMS--1096980--TD18_post-mortem_SEM_observation\TD18 KEK-SLAC Part H\TD18-PartH-Cell4--001.tif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4000" y="3581400"/>
              <a:ext cx="3360000" cy="2520000"/>
            </a:xfrm>
            <a:prstGeom prst="rect">
              <a:avLst/>
            </a:prstGeom>
            <a:noFill/>
          </p:spPr>
        </p:pic>
        <p:pic>
          <p:nvPicPr>
            <p:cNvPr id="7" name="Picture 4" descr="G:\Departments\EN\Groups\MME\MM\Metallurgy\MEB-Sigma\MAichele\EDMS--1096980--TD18_post-mortem_SEM_observation\TD18 KEK-SLAC Part H\TD18-PartH-Cell4--002.tif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1194" y="3599156"/>
              <a:ext cx="3360000" cy="2520000"/>
            </a:xfrm>
            <a:prstGeom prst="rect">
              <a:avLst/>
            </a:prstGeom>
            <a:noFill/>
          </p:spPr>
        </p:pic>
        <p:pic>
          <p:nvPicPr>
            <p:cNvPr id="8" name="Picture 5" descr="G:\Departments\EN\Groups\MME\MM\Metallurgy\MEB-Sigma\MAichele\EDMS--1096980--TD18_post-mortem_SEM_observation\TD18 KEK-SLAC Part H\TD18-PartH-Cell4--003.tif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97080" y="3609450"/>
              <a:ext cx="3360000" cy="2520000"/>
            </a:xfrm>
            <a:prstGeom prst="rect">
              <a:avLst/>
            </a:prstGeom>
            <a:noFill/>
          </p:spPr>
        </p:pic>
      </p:grpSp>
      <p:sp>
        <p:nvSpPr>
          <p:cNvPr id="9" name="TextBox 8"/>
          <p:cNvSpPr txBox="1"/>
          <p:nvPr/>
        </p:nvSpPr>
        <p:spPr>
          <a:xfrm>
            <a:off x="152400" y="649071"/>
            <a:ext cx="3813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Cell # (cell #1 is a input matching cell): 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4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4" name="Group 9"/>
          <p:cNvGrpSpPr>
            <a:grpSpLocks noChangeAspect="1"/>
          </p:cNvGrpSpPr>
          <p:nvPr/>
        </p:nvGrpSpPr>
        <p:grpSpPr>
          <a:xfrm rot="16200000">
            <a:off x="-630596" y="2341266"/>
            <a:ext cx="2819402" cy="575389"/>
            <a:chOff x="0" y="5042142"/>
            <a:chExt cx="8409228" cy="1815858"/>
          </a:xfrm>
        </p:grpSpPr>
        <p:pic>
          <p:nvPicPr>
            <p:cNvPr id="11" name="Picture 6" descr="G:\Departments\EN\Groups\MME\MM\Metallurgy\MEB-Sigma\MAichele\EDMS--1096980--TD18_post-mortem_SEM_observation\TD18 KEK-SLAC Part H\TD18-PartH-Cell5--004.tif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58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12" name="Picture 7" descr="G:\Departments\EN\Groups\MME\MM\Metallurgy\MEB-Sigma\MAichele\EDMS--1096980--TD18_post-mortem_SEM_observation\TD18 KEK-SLAC Part H\TD18-PartH-Cell5--001.tif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9228" y="5042142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13" name="Picture 8" descr="G:\Departments\EN\Groups\MME\MM\Metallurgy\MEB-Sigma\MAichele\EDMS--1096980--TD18_post-mortem_SEM_observation\TD18 KEK-SLAC Part H\TD18-PartH-Cell5--002.tif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5058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14" name="Picture 9" descr="G:\Departments\EN\Groups\MME\MM\Metallurgy\MEB-Sigma\MAichele\EDMS--1096980--TD18_post-mortem_SEM_observation\TD18 KEK-SLAC Part H\TD18-PartH-Cell5--003.tif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3975" y="50580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15" name="TextBox 14"/>
          <p:cNvSpPr txBox="1"/>
          <p:nvPr/>
        </p:nvSpPr>
        <p:spPr>
          <a:xfrm>
            <a:off x="612714" y="914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5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10" name="Group 15"/>
          <p:cNvGrpSpPr>
            <a:grpSpLocks noChangeAspect="1"/>
          </p:cNvGrpSpPr>
          <p:nvPr/>
        </p:nvGrpSpPr>
        <p:grpSpPr>
          <a:xfrm rot="16200000">
            <a:off x="-128111" y="2310409"/>
            <a:ext cx="2819398" cy="637223"/>
            <a:chOff x="909114" y="512256"/>
            <a:chExt cx="8104428" cy="1831716"/>
          </a:xfrm>
        </p:grpSpPr>
        <p:pic>
          <p:nvPicPr>
            <p:cNvPr id="17" name="Picture 2" descr="G:\Departments\EN\Groups\MME\MM\Metallurgy\MEB-Sigma\MAichele\EDMS--1096980--TD18_post-mortem_SEM_observation\TD18 KEK-SLAC Part H\TD18-PartH-Cell6--004.tif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114" y="543972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18" name="Picture 3" descr="G:\Departments\EN\Groups\MME\MM\Metallurgy\MEB-Sigma\MAichele\EDMS--1096980--TD18_post-mortem_SEM_observation\TD18 KEK-SLAC Part H\TD18-PartH-Cell6--001.tif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3542" y="512256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19" name="Picture 4" descr="G:\Departments\EN\Groups\MME\MM\Metallurgy\MEB-Sigma\MAichele\EDMS--1096980--TD18_post-mortem_SEM_observation\TD18 KEK-SLAC Part H\TD18-PartH-Cell6--002.tif"/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3828" y="522828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20" name="Picture 5" descr="G:\Departments\EN\Groups\MME\MM\Metallurgy\MEB-Sigma\MAichele\EDMS--1096980--TD18_post-mortem_SEM_observation\TD18 KEK-SLAC Part H\TD18-PartH-Cell6--003.tif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200" y="5334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21" name="TextBox 20"/>
          <p:cNvSpPr txBox="1"/>
          <p:nvPr/>
        </p:nvSpPr>
        <p:spPr>
          <a:xfrm>
            <a:off x="1069914" y="914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6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16" name="Group 21"/>
          <p:cNvGrpSpPr>
            <a:grpSpLocks noChangeAspect="1"/>
          </p:cNvGrpSpPr>
          <p:nvPr/>
        </p:nvGrpSpPr>
        <p:grpSpPr>
          <a:xfrm rot="16200000">
            <a:off x="338482" y="2319685"/>
            <a:ext cx="2819402" cy="618432"/>
            <a:chOff x="1364285" y="3026055"/>
            <a:chExt cx="8372860" cy="1836575"/>
          </a:xfrm>
        </p:grpSpPr>
        <p:pic>
          <p:nvPicPr>
            <p:cNvPr id="23" name="Picture 6" descr="G:\Departments\EN\Groups\MME\MM\Metallurgy\MEB-Sigma\MAichele\EDMS--1096980--TD18_post-mortem_SEM_observation\TD18 KEK-SLAC Part H\TD18-PartH-Cell7--004.tif"/>
            <p:cNvPicPr>
              <a:picLocks noChangeAspect="1" noChangeArrowheads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4285" y="306263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24" name="Picture 7" descr="G:\Departments\EN\Groups\MME\MM\Metallurgy\MEB-Sigma\MAichele\EDMS--1096980--TD18_post-mortem_SEM_observation\TD18 KEK-SLAC Part H\TD18-PartH-Cell7--001.tif"/>
            <p:cNvPicPr>
              <a:picLocks noChangeAspect="1" noChangeArrowheads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7145" y="3026055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25" name="Picture 8" descr="G:\Departments\EN\Groups\MME\MM\Metallurgy\MEB-Sigma\MAichele\EDMS--1096980--TD18_post-mortem_SEM_observation\TD18 KEK-SLAC Part H\TD18-PartH-Cell7--002.tif"/>
            <p:cNvPicPr>
              <a:picLocks noChangeAspect="1" noChangeArrowheads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0" y="303337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26" name="Picture 9" descr="G:\Departments\EN\Groups\MME\MM\Metallurgy\MEB-Sigma\MAichele\EDMS--1096980--TD18_post-mortem_SEM_observation\TD18 KEK-SLAC Part H\TD18-PartH-Cell7--003.tif"/>
            <p:cNvPicPr>
              <a:picLocks noChangeAspect="1" noChangeArrowheads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00" y="30480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27" name="TextBox 26"/>
          <p:cNvSpPr txBox="1"/>
          <p:nvPr/>
        </p:nvSpPr>
        <p:spPr>
          <a:xfrm>
            <a:off x="1527114" y="914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7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22" name="Group 27"/>
          <p:cNvGrpSpPr>
            <a:grpSpLocks noChangeAspect="1"/>
          </p:cNvGrpSpPr>
          <p:nvPr/>
        </p:nvGrpSpPr>
        <p:grpSpPr>
          <a:xfrm rot="16200000">
            <a:off x="857717" y="2305579"/>
            <a:ext cx="2819402" cy="646763"/>
            <a:chOff x="1828800" y="1724768"/>
            <a:chExt cx="7997728" cy="1834656"/>
          </a:xfrm>
        </p:grpSpPr>
        <p:pic>
          <p:nvPicPr>
            <p:cNvPr id="29" name="Picture 2" descr="G:\Departments\EN\Groups\MME\MM\Metallurgy\MEB-Sigma\MAichele\EDMS--1096980--TD18_post-mortem_SEM_observation\TD18 KEK-SLAC Part H\TD18-PartH-Cell8--004.tif"/>
            <p:cNvPicPr>
              <a:picLocks noChangeAspect="1" noChangeArrowheads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1759424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0" name="Picture 3" descr="G:\Departments\EN\Groups\MME\MM\Metallurgy\MEB-Sigma\MAichele\EDMS--1096980--TD18_post-mortem_SEM_observation\TD18 KEK-SLAC Part H\TD18-PartH-Cell8--001.tif"/>
            <p:cNvPicPr>
              <a:picLocks noChangeAspect="1" noChangeArrowheads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6528" y="1724768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1" name="Picture 4" descr="G:\Departments\EN\Groups\MME\MM\Metallurgy\MEB-Sigma\MAichele\EDMS--1096980--TD18_post-mortem_SEM_observation\TD18 KEK-SLAC Part H\TD18-PartH-Cell8--002.tif"/>
            <p:cNvPicPr>
              <a:picLocks noChangeAspect="1" noChangeArrowheads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1745776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2" name="Picture 5" descr="G:\Departments\EN\Groups\MME\MM\Metallurgy\MEB-Sigma\MAichele\EDMS--1096980--TD18_post-mortem_SEM_observation\TD18 KEK-SLAC Part H\TD18-PartH-Cell8--003.tif"/>
            <p:cNvPicPr>
              <a:picLocks noChangeAspect="1" noChangeArrowheads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3200" y="17526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33" name="TextBox 32"/>
          <p:cNvSpPr txBox="1"/>
          <p:nvPr/>
        </p:nvSpPr>
        <p:spPr>
          <a:xfrm>
            <a:off x="1984314" y="914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8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28" name="Group 33"/>
          <p:cNvGrpSpPr>
            <a:grpSpLocks noChangeAspect="1"/>
          </p:cNvGrpSpPr>
          <p:nvPr/>
        </p:nvGrpSpPr>
        <p:grpSpPr>
          <a:xfrm rot="16200000">
            <a:off x="1407616" y="2322076"/>
            <a:ext cx="2819398" cy="613769"/>
            <a:chOff x="0" y="5043711"/>
            <a:chExt cx="8334074" cy="1814289"/>
          </a:xfrm>
        </p:grpSpPr>
        <p:pic>
          <p:nvPicPr>
            <p:cNvPr id="35" name="Picture 6" descr="G:\Departments\EN\Groups\MME\MM\Metallurgy\MEB-Sigma\MAichele\EDMS--1096980--TD18_post-mortem_SEM_observation\TD18 KEK-SLAC Part H\TD18-PartH-Cell9--004.tif"/>
            <p:cNvPicPr>
              <a:picLocks noChangeAspect="1" noChangeArrowheads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58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6" name="Picture 7" descr="G:\Departments\EN\Groups\MME\MM\Metallurgy\MEB-Sigma\MAichele\EDMS--1096980--TD18_post-mortem_SEM_observation\TD18 KEK-SLAC Part H\TD18-PartH-Cell9--001.tif"/>
            <p:cNvPicPr>
              <a:picLocks noChangeAspect="1" noChangeArrowheads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074" y="5048474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7" name="Picture 8" descr="G:\Departments\EN\Groups\MME\MM\Metallurgy\MEB-Sigma\MAichele\EDMS--1096980--TD18_post-mortem_SEM_observation\TD18 KEK-SLAC Part H\TD18-PartH-Cell9--002.tif"/>
            <p:cNvPicPr>
              <a:picLocks noChangeAspect="1" noChangeArrowheads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800" y="5043711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8" name="Picture 9" descr="G:\Departments\EN\Groups\MME\MM\Metallurgy\MEB-Sigma\MAichele\EDMS--1096980--TD18_post-mortem_SEM_observation\TD18 KEK-SLAC Part H\TD18-PartH-Cell9--003.tif"/>
            <p:cNvPicPr>
              <a:picLocks noChangeAspect="1" noChangeArrowheads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50580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39" name="TextBox 38"/>
          <p:cNvSpPr txBox="1"/>
          <p:nvPr/>
        </p:nvSpPr>
        <p:spPr>
          <a:xfrm>
            <a:off x="2593914" y="914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9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34" name="Group 39"/>
          <p:cNvGrpSpPr>
            <a:grpSpLocks noChangeAspect="1"/>
          </p:cNvGrpSpPr>
          <p:nvPr/>
        </p:nvGrpSpPr>
        <p:grpSpPr>
          <a:xfrm rot="16200000">
            <a:off x="1931438" y="2312438"/>
            <a:ext cx="2819398" cy="632926"/>
            <a:chOff x="1371600" y="2047068"/>
            <a:chExt cx="6758898" cy="1810332"/>
          </a:xfrm>
        </p:grpSpPr>
        <p:pic>
          <p:nvPicPr>
            <p:cNvPr id="41" name="Picture 2" descr="G:\Departments\EN\Groups\MME\MM\Metallurgy\MEB-Sigma\MAichele\EDMS--1096980--TD18_post-mortem_SEM_observation\TD18 KEK-SLAC Part G\TD18-PartG-Cell10--004.tif"/>
            <p:cNvPicPr>
              <a:picLocks noChangeAspect="1" noChangeArrowheads="1"/>
            </p:cNvPicPr>
            <p:nvPr/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2732" y="20574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42" name="Picture 3" descr="G:\Departments\EN\Groups\MME\MM\Metallurgy\MEB-Sigma\MAichele\EDMS--1096980--TD18_post-mortem_SEM_observation\TD18 KEK-SLAC Part G\TD18-PartG-Cell10--001.tif"/>
            <p:cNvPicPr>
              <a:picLocks noChangeAspect="1" noChangeArrowheads="1"/>
            </p:cNvPicPr>
            <p:nvPr/>
          </p:nvPicPr>
          <p:blipFill>
            <a:blip r:embed="rId2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20574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43" name="Picture 4" descr="G:\Departments\EN\Groups\MME\MM\Metallurgy\MEB-Sigma\MAichele\EDMS--1096980--TD18_post-mortem_SEM_observation\TD18 KEK-SLAC Part G\TD18-PartG-Cell10--002.tif"/>
            <p:cNvPicPr>
              <a:picLocks noChangeAspect="1" noChangeArrowheads="1"/>
            </p:cNvPicPr>
            <p:nvPr/>
          </p:nvPicPr>
          <p:blipFill>
            <a:blip r:embed="rId2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4234" y="2047068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44" name="Picture 5" descr="G:\Departments\EN\Groups\MME\MM\Metallurgy\MEB-Sigma\MAichele\EDMS--1096980--TD18_post-mortem_SEM_observation\TD18 KEK-SLAC Part G\TD18-PartG-Cell10--003.tif"/>
            <p:cNvPicPr>
              <a:picLocks noChangeAspect="1" noChangeArrowheads="1"/>
            </p:cNvPicPr>
            <p:nvPr/>
          </p:nvPicPr>
          <p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0498" y="2052234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45" name="TextBox 44"/>
          <p:cNvSpPr txBox="1"/>
          <p:nvPr/>
        </p:nvSpPr>
        <p:spPr>
          <a:xfrm>
            <a:off x="2980702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10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40" name="Group 45"/>
          <p:cNvGrpSpPr>
            <a:grpSpLocks noChangeAspect="1"/>
          </p:cNvGrpSpPr>
          <p:nvPr/>
        </p:nvGrpSpPr>
        <p:grpSpPr>
          <a:xfrm rot="16200000">
            <a:off x="2513370" y="2284831"/>
            <a:ext cx="2819400" cy="688258"/>
            <a:chOff x="838200" y="4922936"/>
            <a:chExt cx="7496732" cy="1830064"/>
          </a:xfrm>
        </p:grpSpPr>
        <p:pic>
          <p:nvPicPr>
            <p:cNvPr id="47" name="Picture 6" descr="G:\Departments\EN\Groups\MME\MM\Metallurgy\MEB-Sigma\MAichele\EDMS--1096980--TD18_post-mortem_SEM_observation\TD18 KEK-SLAC Part G\TD18-PartG-Cell11--004.tif"/>
            <p:cNvPicPr>
              <a:picLocks noChangeAspect="1" noChangeArrowheads="1"/>
            </p:cNvPicPr>
            <p:nvPr/>
          </p:nvPicPr>
          <p:blipFill>
            <a:blip r:embed="rId3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4953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48" name="Picture 7" descr="G:\Departments\EN\Groups\MME\MM\Metallurgy\MEB-Sigma\MAichele\EDMS--1096980--TD18_post-mortem_SEM_observation\TD18 KEK-SLAC Part G\TD18-PartG-Cell11--001.tif"/>
            <p:cNvPicPr>
              <a:picLocks noChangeAspect="1" noChangeArrowheads="1"/>
            </p:cNvPicPr>
            <p:nvPr/>
          </p:nvPicPr>
          <p:blipFill>
            <a:blip r:embed="rId3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932" y="4922936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49" name="Picture 8" descr="G:\Departments\EN\Groups\MME\MM\Metallurgy\MEB-Sigma\MAichele\EDMS--1096980--TD18_post-mortem_SEM_observation\TD18 KEK-SLAC Part G\TD18-PartG-Cell11--002.tif"/>
            <p:cNvPicPr>
              <a:picLocks noChangeAspect="1" noChangeArrowheads="1"/>
            </p:cNvPicPr>
            <p:nvPr/>
          </p:nvPicPr>
          <p:blipFill>
            <a:blip r:embed="rId3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2400" y="4935664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50" name="Picture 9" descr="G:\Departments\EN\Groups\MME\MM\Metallurgy\MEB-Sigma\MAichele\EDMS--1096980--TD18_post-mortem_SEM_observation\TD18 KEK-SLAC Part G\TD18-PartG-Cell11--003.tif"/>
            <p:cNvPicPr>
              <a:picLocks noChangeAspect="1" noChangeArrowheads="1"/>
            </p:cNvPicPr>
            <p:nvPr/>
          </p:nvPicPr>
          <p:blipFill>
            <a:blip r:embed="rId3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8130" y="4944332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51" name="TextBox 50"/>
          <p:cNvSpPr txBox="1"/>
          <p:nvPr/>
        </p:nvSpPr>
        <p:spPr>
          <a:xfrm>
            <a:off x="3514102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11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46" name="Group 51"/>
          <p:cNvGrpSpPr/>
          <p:nvPr/>
        </p:nvGrpSpPr>
        <p:grpSpPr>
          <a:xfrm rot="16200000">
            <a:off x="3124199" y="2286119"/>
            <a:ext cx="2819400" cy="685801"/>
            <a:chOff x="833673" y="358365"/>
            <a:chExt cx="7052727" cy="1822635"/>
          </a:xfrm>
        </p:grpSpPr>
        <p:pic>
          <p:nvPicPr>
            <p:cNvPr id="53" name="Picture 2" descr="G:\Departments\EN\Groups\MME\MM\Metallurgy\MEB-Sigma\MAichele\EDMS--1096980--TD18_post-mortem_SEM_observation\TD18 KEK-SLAC Part G\TD18-PartG-Cell12--004.tif"/>
            <p:cNvPicPr>
              <a:picLocks noChangeAspect="1" noChangeArrowheads="1"/>
            </p:cNvPicPr>
            <p:nvPr/>
          </p:nvPicPr>
          <p:blipFill>
            <a:blip r:embed="rId3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673" y="381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54" name="Picture 3" descr="G:\Departments\EN\Groups\MME\MM\Metallurgy\MEB-Sigma\MAichele\EDMS--1096980--TD18_post-mortem_SEM_observation\TD18 KEK-SLAC Part G\TD18-PartG-Cell12--001.tif"/>
            <p:cNvPicPr>
              <a:picLocks noChangeAspect="1" noChangeArrowheads="1"/>
            </p:cNvPicPr>
            <p:nvPr/>
          </p:nvPicPr>
          <p:blipFill>
            <a:blip r:embed="rId3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0" y="358365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55" name="Picture 4" descr="G:\Departments\EN\Groups\MME\MM\Metallurgy\MEB-Sigma\MAichele\EDMS--1096980--TD18_post-mortem_SEM_observation\TD18 KEK-SLAC Part G\TD18-PartG-Cell12--002.tif"/>
            <p:cNvPicPr>
              <a:picLocks noChangeAspect="1" noChangeArrowheads="1"/>
            </p:cNvPicPr>
            <p:nvPr/>
          </p:nvPicPr>
          <p:blipFill>
            <a:blip r:embed="rId3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400" y="371946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56" name="Picture 5" descr="G:\Departments\EN\Groups\MME\MM\Metallurgy\MEB-Sigma\MAichele\EDMS--1096980--TD18_post-mortem_SEM_observation\TD18 KEK-SLAC Part G\TD18-PartG-Cell12--003.tif"/>
            <p:cNvPicPr>
              <a:picLocks noChangeAspect="1" noChangeArrowheads="1"/>
            </p:cNvPicPr>
            <p:nvPr/>
          </p:nvPicPr>
          <p:blipFill>
            <a:blip r:embed="rId3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3810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57" name="TextBox 56"/>
          <p:cNvSpPr txBox="1"/>
          <p:nvPr/>
        </p:nvSpPr>
        <p:spPr>
          <a:xfrm>
            <a:off x="4123702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12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52" name="Group 57"/>
          <p:cNvGrpSpPr>
            <a:grpSpLocks noChangeAspect="1"/>
          </p:cNvGrpSpPr>
          <p:nvPr/>
        </p:nvGrpSpPr>
        <p:grpSpPr>
          <a:xfrm rot="16200000">
            <a:off x="3705323" y="2257643"/>
            <a:ext cx="2819398" cy="742755"/>
            <a:chOff x="2161848" y="5036814"/>
            <a:chExt cx="6939780" cy="1828248"/>
          </a:xfrm>
        </p:grpSpPr>
        <p:pic>
          <p:nvPicPr>
            <p:cNvPr id="59" name="Picture 6" descr="G:\Departments\EN\Groups\MME\MM\Metallurgy\MEB-Sigma\MAichele\EDMS--1096980--TD18_post-mortem_SEM_observation\TD18 KEK-SLAC Part G\TD18-PartG-Cell13--004.tif"/>
            <p:cNvPicPr>
              <a:picLocks noChangeAspect="1" noChangeArrowheads="1"/>
            </p:cNvPicPr>
            <p:nvPr/>
          </p:nvPicPr>
          <p:blipFill>
            <a:blip r:embed="rId3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1848" y="5065062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0" name="Picture 7" descr="G:\Departments\EN\Groups\MME\MM\Metallurgy\MEB-Sigma\MAichele\EDMS--1096980--TD18_post-mortem_SEM_observation\TD18 KEK-SLAC Part G\TD18-PartG-Cell13--001.tif"/>
            <p:cNvPicPr>
              <a:picLocks noChangeAspect="1" noChangeArrowheads="1"/>
            </p:cNvPicPr>
            <p:nvPr/>
          </p:nvPicPr>
          <p:blipFill>
            <a:blip r:embed="rId4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1628" y="5036814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1" name="Picture 8" descr="G:\Departments\EN\Groups\MME\MM\Metallurgy\MEB-Sigma\MAichele\EDMS--1096980--TD18_post-mortem_SEM_observation\TD18 KEK-SLAC Part G\TD18-PartG-Cell13--002.tif"/>
            <p:cNvPicPr>
              <a:picLocks noChangeAspect="1" noChangeArrowheads="1"/>
            </p:cNvPicPr>
            <p:nvPr/>
          </p:nvPicPr>
          <p:blipFill>
            <a:blip r:embed="rId4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5076" y="5047407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2" name="Picture 9" descr="G:\Departments\EN\Groups\MME\MM\Metallurgy\MEB-Sigma\MAichele\EDMS--1096980--TD18_post-mortem_SEM_observation\TD18 KEK-SLAC Part G\TD18-PartG-Cell13--003.tif"/>
            <p:cNvPicPr>
              <a:picLocks noChangeAspect="1" noChangeArrowheads="1"/>
            </p:cNvPicPr>
            <p:nvPr/>
          </p:nvPicPr>
          <p:blipFill>
            <a:blip r:embed="rId4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6600" y="50580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63" name="TextBox 62"/>
          <p:cNvSpPr txBox="1"/>
          <p:nvPr/>
        </p:nvSpPr>
        <p:spPr>
          <a:xfrm>
            <a:off x="4733302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13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58" name="Group 63"/>
          <p:cNvGrpSpPr>
            <a:grpSpLocks noChangeAspect="1"/>
          </p:cNvGrpSpPr>
          <p:nvPr/>
        </p:nvGrpSpPr>
        <p:grpSpPr>
          <a:xfrm rot="16200000">
            <a:off x="4322082" y="2264742"/>
            <a:ext cx="2819400" cy="728435"/>
            <a:chOff x="304800" y="2253140"/>
            <a:chExt cx="7094062" cy="1832860"/>
          </a:xfrm>
        </p:grpSpPr>
        <p:pic>
          <p:nvPicPr>
            <p:cNvPr id="65" name="Picture 2" descr="G:\Departments\EN\Groups\MME\MM\Metallurgy\MEB-Sigma\MAichele\EDMS--1096980--TD18_post-mortem_SEM_observation\TD18 KEK-SLAC Part G\TD18-PartG-Cell14--004.tif"/>
            <p:cNvPicPr>
              <a:picLocks noChangeAspect="1" noChangeArrowheads="1"/>
            </p:cNvPicPr>
            <p:nvPr/>
          </p:nvPicPr>
          <p:blipFill>
            <a:blip r:embed="rId4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6" name="Picture 3" descr="G:\Departments\EN\Groups\MME\MM\Metallurgy\MEB-Sigma\MAichele\EDMS--1096980--TD18_post-mortem_SEM_observation\TD18 KEK-SLAC Part G\TD18-PartG-Cell14--001.tif"/>
            <p:cNvPicPr>
              <a:picLocks noChangeAspect="1" noChangeArrowheads="1"/>
            </p:cNvPicPr>
            <p:nvPr/>
          </p:nvPicPr>
          <p:blipFill>
            <a:blip r:embed="rId4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862" y="225314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7" name="Picture 4" descr="G:\Departments\EN\Groups\MME\MM\Metallurgy\MEB-Sigma\MAichele\EDMS--1096980--TD18_post-mortem_SEM_observation\TD18 KEK-SLAC Part G\TD18-PartG-Cell14--002.tif"/>
            <p:cNvPicPr>
              <a:picLocks noChangeAspect="1" noChangeArrowheads="1"/>
            </p:cNvPicPr>
            <p:nvPr/>
          </p:nvPicPr>
          <p:blipFill>
            <a:blip r:embed="rId4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00" y="2268664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8" name="Picture 5" descr="G:\Departments\EN\Groups\MME\MM\Metallurgy\MEB-Sigma\MAichele\EDMS--1096980--TD18_post-mortem_SEM_observation\TD18 KEK-SLAC Part G\TD18-PartG-Cell14--003.tif"/>
            <p:cNvPicPr>
              <a:picLocks noChangeAspect="1" noChangeArrowheads="1"/>
            </p:cNvPicPr>
            <p:nvPr/>
          </p:nvPicPr>
          <p:blipFill>
            <a:blip r:embed="rId4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1330" y="2277332"/>
              <a:ext cx="2400000" cy="1800000"/>
            </a:xfrm>
            <a:prstGeom prst="rect">
              <a:avLst/>
            </a:prstGeom>
            <a:noFill/>
          </p:spPr>
        </p:pic>
      </p:grpSp>
      <p:grpSp>
        <p:nvGrpSpPr>
          <p:cNvPr id="64" name="Group 68"/>
          <p:cNvGrpSpPr>
            <a:grpSpLocks noChangeAspect="1"/>
          </p:cNvGrpSpPr>
          <p:nvPr/>
        </p:nvGrpSpPr>
        <p:grpSpPr>
          <a:xfrm rot="16200000">
            <a:off x="4945353" y="2278473"/>
            <a:ext cx="2819400" cy="701093"/>
            <a:chOff x="1828800" y="4714874"/>
            <a:chExt cx="7315200" cy="1819052"/>
          </a:xfrm>
        </p:grpSpPr>
        <p:pic>
          <p:nvPicPr>
            <p:cNvPr id="70" name="Picture 6" descr="G:\Departments\EN\Groups\MME\MM\Metallurgy\MEB-Sigma\MAichele\EDMS--1096980--TD18_post-mortem_SEM_observation\TD18 KEK-SLAC Part G\TD18-PartG-Cell15--004.tif"/>
            <p:cNvPicPr>
              <a:picLocks noChangeAspect="1" noChangeArrowheads="1"/>
            </p:cNvPicPr>
            <p:nvPr/>
          </p:nvPicPr>
          <p:blipFill>
            <a:blip r:embed="rId4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47244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71" name="Picture 7" descr="G:\Departments\EN\Groups\MME\MM\Metallurgy\MEB-Sigma\MAichele\EDMS--1096980--TD18_post-mortem_SEM_observation\TD18 KEK-SLAC Part G\TD18-PartG-Cell15--001.tif"/>
            <p:cNvPicPr>
              <a:picLocks noChangeAspect="1" noChangeArrowheads="1"/>
            </p:cNvPicPr>
            <p:nvPr/>
          </p:nvPicPr>
          <p:blipFill>
            <a:blip r:embed="rId4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4000" y="47244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72" name="Picture 8" descr="G:\Departments\EN\Groups\MME\MM\Metallurgy\MEB-Sigma\MAichele\EDMS--1096980--TD18_post-mortem_SEM_observation\TD18 KEK-SLAC Part G\TD18-PartG-Cell15--002.tif"/>
            <p:cNvPicPr>
              <a:picLocks noChangeAspect="1" noChangeArrowheads="1"/>
            </p:cNvPicPr>
            <p:nvPr/>
          </p:nvPicPr>
          <p:blipFill>
            <a:blip r:embed="rId4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1563" y="4733926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73" name="Picture 9" descr="G:\Departments\EN\Groups\MME\MM\Metallurgy\MEB-Sigma\MAichele\EDMS--1096980--TD18_post-mortem_SEM_observation\TD18 KEK-SLAC Part G\TD18-PartG-Cell15--003.tif"/>
            <p:cNvPicPr>
              <a:picLocks noChangeAspect="1" noChangeArrowheads="1"/>
            </p:cNvPicPr>
            <p:nvPr/>
          </p:nvPicPr>
          <p:blipFill>
            <a:blip r:embed="rId5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1837" y="4714874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74" name="TextBox 73"/>
          <p:cNvSpPr txBox="1"/>
          <p:nvPr/>
        </p:nvSpPr>
        <p:spPr>
          <a:xfrm>
            <a:off x="5952501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15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342902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14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69" name="Group 75"/>
          <p:cNvGrpSpPr>
            <a:grpSpLocks noChangeAspect="1"/>
          </p:cNvGrpSpPr>
          <p:nvPr/>
        </p:nvGrpSpPr>
        <p:grpSpPr>
          <a:xfrm rot="16200000">
            <a:off x="5785270" y="2203871"/>
            <a:ext cx="2819398" cy="850060"/>
            <a:chOff x="0" y="4267200"/>
            <a:chExt cx="8137800" cy="2453580"/>
          </a:xfrm>
        </p:grpSpPr>
        <p:pic>
          <p:nvPicPr>
            <p:cNvPr id="77" name="Picture 8" descr="G:\Departments\EN\Groups\MME\MM\Metallurgy\MEB-Sigma\MAichele\EDMS--1096980--TD18_post-mortem_SEM_observation\TD18 KEK-SLAC SliceE\TD18-Part_E-DS--003.tif"/>
            <p:cNvPicPr>
              <a:picLocks noChangeAspect="1" noChangeArrowheads="1"/>
            </p:cNvPicPr>
            <p:nvPr/>
          </p:nvPicPr>
          <p:blipFill>
            <a:blip r:embed="rId5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43400"/>
              <a:ext cx="2880000" cy="2160000"/>
            </a:xfrm>
            <a:prstGeom prst="rect">
              <a:avLst/>
            </a:prstGeom>
            <a:noFill/>
          </p:spPr>
        </p:pic>
        <p:pic>
          <p:nvPicPr>
            <p:cNvPr id="78" name="Picture 7" descr="G:\Departments\EN\Groups\MME\MM\Metallurgy\MEB-Sigma\MAichele\EDMS--1096980--TD18_post-mortem_SEM_observation\TD18 KEK-SLAC SliceE\TD18-Part_E-DS--002.tif"/>
            <p:cNvPicPr>
              <a:picLocks noChangeAspect="1" noChangeArrowheads="1"/>
            </p:cNvPicPr>
            <p:nvPr/>
          </p:nvPicPr>
          <p:blipFill>
            <a:blip r:embed="rId5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4350" y="4560780"/>
              <a:ext cx="2880000" cy="2160000"/>
            </a:xfrm>
            <a:prstGeom prst="rect">
              <a:avLst/>
            </a:prstGeom>
            <a:noFill/>
          </p:spPr>
        </p:pic>
        <p:pic>
          <p:nvPicPr>
            <p:cNvPr id="79" name="Picture 6" descr="G:\Departments\EN\Groups\MME\MM\Metallurgy\MEB-Sigma\MAichele\EDMS--1096980--TD18_post-mortem_SEM_observation\TD18 KEK-SLAC SliceE\TD18-Part_E-DS--004.tif"/>
            <p:cNvPicPr>
              <a:picLocks noChangeAspect="1" noChangeArrowheads="1"/>
            </p:cNvPicPr>
            <p:nvPr/>
          </p:nvPicPr>
          <p:blipFill>
            <a:blip r:embed="rId5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0" y="4267200"/>
              <a:ext cx="2880000" cy="2160000"/>
            </a:xfrm>
            <a:prstGeom prst="rect">
              <a:avLst/>
            </a:prstGeom>
            <a:noFill/>
          </p:spPr>
        </p:pic>
      </p:grpSp>
      <p:sp>
        <p:nvSpPr>
          <p:cNvPr id="80" name="TextBox 79"/>
          <p:cNvSpPr txBox="1"/>
          <p:nvPr/>
        </p:nvSpPr>
        <p:spPr>
          <a:xfrm>
            <a:off x="6790702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17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271160" y="697468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</a:t>
            </a:r>
            <a:r>
              <a:rPr lang="en-GB" dirty="0" smtClean="0">
                <a:solidFill>
                  <a:srgbClr val="FF0000"/>
                </a:solidFill>
              </a:rPr>
              <a:t>?16?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0" y="6477000"/>
            <a:ext cx="913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Images courtesy of M. </a:t>
            </a:r>
            <a:r>
              <a:rPr lang="en-GB" dirty="0" err="1" smtClean="0">
                <a:solidFill>
                  <a:prstClr val="black"/>
                </a:solidFill>
              </a:rPr>
              <a:t>Aicheler</a:t>
            </a:r>
            <a:r>
              <a:rPr lang="en-GB" sz="1200" dirty="0" smtClean="0">
                <a:solidFill>
                  <a:prstClr val="black"/>
                </a:solidFill>
              </a:rPr>
              <a:t>: </a:t>
            </a:r>
            <a:r>
              <a:rPr lang="en-GB" sz="1200" dirty="0" smtClean="0">
                <a:solidFill>
                  <a:prstClr val="black"/>
                </a:solidFill>
                <a:hlinkClick r:id="rId54"/>
              </a:rPr>
              <a:t>http://indico.cern.ch/getFile.py/access?contribId=0&amp;resId=1&amp;materialId=slides&amp;confId=106251</a:t>
            </a:r>
            <a:endParaRPr lang="en-GB" dirty="0" smtClean="0">
              <a:solidFill>
                <a:prstClr val="black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400302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18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229600" y="381000"/>
            <a:ext cx="9575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Last 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regular  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cell: 19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76" name="Group 85"/>
          <p:cNvGrpSpPr>
            <a:grpSpLocks noChangeAspect="1"/>
          </p:cNvGrpSpPr>
          <p:nvPr/>
        </p:nvGrpSpPr>
        <p:grpSpPr>
          <a:xfrm rot="16200000">
            <a:off x="6461219" y="2194139"/>
            <a:ext cx="2819400" cy="869761"/>
            <a:chOff x="0" y="685800"/>
            <a:chExt cx="6272619" cy="1935051"/>
          </a:xfrm>
        </p:grpSpPr>
        <p:pic>
          <p:nvPicPr>
            <p:cNvPr id="87" name="Picture 5" descr="G:\Departments\EN\Groups\MME\MM\Metallurgy\MEB-Sigma\MAichele\EDMS--1096980--TD18_post-mortem_SEM_observation\TD18 KEK-SLAC SliceD\TD18-Part_D-DS--006.tif"/>
            <p:cNvPicPr>
              <a:picLocks noChangeAspect="1" noChangeArrowheads="1"/>
            </p:cNvPicPr>
            <p:nvPr/>
          </p:nvPicPr>
          <p:blipFill>
            <a:blip r:embed="rId5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858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88" name="Picture 4" descr="G:\Departments\EN\Groups\MME\MM\Metallurgy\MEB-Sigma\MAichele\EDMS--1096980--TD18_post-mortem_SEM_observation\TD18 KEK-SLAC SliceD\TD18-Part_D-DS--005.tif"/>
            <p:cNvPicPr>
              <a:picLocks noChangeAspect="1" noChangeArrowheads="1"/>
            </p:cNvPicPr>
            <p:nvPr/>
          </p:nvPicPr>
          <p:blipFill>
            <a:blip r:embed="rId5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8473" y="757473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89" name="Picture 3" descr="G:\Departments\EN\Groups\MME\MM\Metallurgy\MEB-Sigma\MAichele\EDMS--1096980--TD18_post-mortem_SEM_observation\TD18 KEK-SLAC SliceD\TD18-Part_D-DS--002.tif"/>
            <p:cNvPicPr>
              <a:picLocks noChangeAspect="1" noChangeArrowheads="1"/>
            </p:cNvPicPr>
            <p:nvPr/>
          </p:nvPicPr>
          <p:blipFill>
            <a:blip r:embed="rId5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820851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90" name="Picture 2" descr="G:\Departments\EN\Groups\MME\MM\Metallurgy\MEB-Sigma\MAichele\EDMS--1096980--TD18_post-mortem_SEM_observation\TD18 KEK-SLAC SliceD\TD18-Part_D-DS--018.tif"/>
            <p:cNvPicPr>
              <a:picLocks noChangeAspect="1" noChangeArrowheads="1"/>
            </p:cNvPicPr>
            <p:nvPr/>
          </p:nvPicPr>
          <p:blipFill>
            <a:blip r:embed="rId5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2619" y="703908"/>
              <a:ext cx="2400000" cy="1800000"/>
            </a:xfrm>
            <a:prstGeom prst="rect">
              <a:avLst/>
            </a:prstGeom>
            <a:noFill/>
          </p:spPr>
        </p:pic>
      </p:grpSp>
      <p:grpSp>
        <p:nvGrpSpPr>
          <p:cNvPr id="83" name="Group 90"/>
          <p:cNvGrpSpPr>
            <a:grpSpLocks noChangeAspect="1"/>
          </p:cNvGrpSpPr>
          <p:nvPr/>
        </p:nvGrpSpPr>
        <p:grpSpPr>
          <a:xfrm rot="16200000">
            <a:off x="7159363" y="2184396"/>
            <a:ext cx="2797435" cy="867159"/>
            <a:chOff x="533400" y="4476750"/>
            <a:chExt cx="6269370" cy="1943400"/>
          </a:xfrm>
        </p:grpSpPr>
        <p:pic>
          <p:nvPicPr>
            <p:cNvPr id="92" name="Picture 8" descr="G:\Departments\EN\Groups\MME\MM\Metallurgy\MEB-Sigma\MAichele\EDMS--1096980--TD18_post-mortem_SEM_observation\TD18 KEK-SLAC SliceC\TD18-SliceC-DS-104.tif"/>
            <p:cNvPicPr>
              <a:picLocks noChangeAspect="1" noChangeArrowheads="1"/>
            </p:cNvPicPr>
            <p:nvPr/>
          </p:nvPicPr>
          <p:blipFill>
            <a:blip r:embed="rId5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44958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93" name="Picture 6" descr="G:\Departments\EN\Groups\MME\MM\Metallurgy\MEB-Sigma\MAichele\EDMS--1096980--TD18_post-mortem_SEM_observation\TD18 KEK-SLAC SliceC\TD18-SliceC-DS-105.tif"/>
            <p:cNvPicPr>
              <a:picLocks noChangeAspect="1" noChangeArrowheads="1"/>
            </p:cNvPicPr>
            <p:nvPr/>
          </p:nvPicPr>
          <p:blipFill>
            <a:blip r:embed="rId6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4075" y="447675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94" name="Picture 7" descr="G:\Departments\EN\Groups\MME\MM\Metallurgy\MEB-Sigma\MAichele\EDMS--1096980--TD18_post-mortem_SEM_observation\TD18 KEK-SLAC SliceC\TD18-SliceC-DS-109.tif"/>
            <p:cNvPicPr>
              <a:picLocks noChangeAspect="1" noChangeArrowheads="1"/>
            </p:cNvPicPr>
            <p:nvPr/>
          </p:nvPicPr>
          <p:blipFill>
            <a:blip r:embed="rId6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770" y="4620150"/>
              <a:ext cx="2400000" cy="1800000"/>
            </a:xfrm>
            <a:prstGeom prst="rect">
              <a:avLst/>
            </a:prstGeom>
            <a:noFill/>
          </p:spPr>
        </p:pic>
      </p:grpSp>
      <p:grpSp>
        <p:nvGrpSpPr>
          <p:cNvPr id="86" name="Group 94"/>
          <p:cNvGrpSpPr/>
          <p:nvPr/>
        </p:nvGrpSpPr>
        <p:grpSpPr>
          <a:xfrm>
            <a:off x="3200400" y="4191000"/>
            <a:ext cx="1600200" cy="2209800"/>
            <a:chOff x="4584000" y="0"/>
            <a:chExt cx="4560000" cy="6858000"/>
          </a:xfrm>
        </p:grpSpPr>
        <p:pic>
          <p:nvPicPr>
            <p:cNvPr id="96" name="Picture 3" descr="G:\Departments\EN\Groups\MME\MM\Metallurgy\MEB-Sigma\MAichele\EDMS--1096980--TD18_post-mortem_SEM_observation\TD18 KEK-SLAC Part G\TD18-PartG-Cell11--012.tif"/>
            <p:cNvPicPr>
              <a:picLocks noChangeAspect="1" noChangeArrowheads="1"/>
            </p:cNvPicPr>
            <p:nvPr/>
          </p:nvPicPr>
          <p:blipFill>
            <a:blip r:embed="rId6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4000" y="0"/>
              <a:ext cx="4560000" cy="3420000"/>
            </a:xfrm>
            <a:prstGeom prst="rect">
              <a:avLst/>
            </a:prstGeom>
            <a:noFill/>
          </p:spPr>
        </p:pic>
        <p:pic>
          <p:nvPicPr>
            <p:cNvPr id="97" name="Picture 4" descr="G:\Departments\EN\Groups\MME\MM\Metallurgy\MEB-Sigma\MAichele\EDMS--1096980--TD18_post-mortem_SEM_observation\TD18 KEK-SLAC Part G\TD18-PartG-Cell11--013.tif"/>
            <p:cNvPicPr>
              <a:picLocks noChangeAspect="1" noChangeArrowheads="1"/>
            </p:cNvPicPr>
            <p:nvPr/>
          </p:nvPicPr>
          <p:blipFill>
            <a:blip r:embed="rId6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4000" y="3438000"/>
              <a:ext cx="4560000" cy="3420000"/>
            </a:xfrm>
            <a:prstGeom prst="rect">
              <a:avLst/>
            </a:prstGeom>
            <a:noFill/>
          </p:spPr>
        </p:pic>
        <p:sp>
          <p:nvSpPr>
            <p:cNvPr id="98" name="Rectangle 97"/>
            <p:cNvSpPr/>
            <p:nvPr/>
          </p:nvSpPr>
          <p:spPr>
            <a:xfrm>
              <a:off x="6096000" y="1219200"/>
              <a:ext cx="1371600" cy="9906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99" name="Straight Arrow Connector 98"/>
            <p:cNvCxnSpPr/>
            <p:nvPr/>
          </p:nvCxnSpPr>
          <p:spPr>
            <a:xfrm rot="5400000">
              <a:off x="5791200" y="3200400"/>
              <a:ext cx="19812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0" name="Straight Arrow Connector 99"/>
          <p:cNvCxnSpPr/>
          <p:nvPr/>
        </p:nvCxnSpPr>
        <p:spPr>
          <a:xfrm rot="5400000">
            <a:off x="3657879" y="3962124"/>
            <a:ext cx="685800" cy="22915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101"/>
          <p:cNvGrpSpPr/>
          <p:nvPr/>
        </p:nvGrpSpPr>
        <p:grpSpPr>
          <a:xfrm>
            <a:off x="5715000" y="4191000"/>
            <a:ext cx="1600200" cy="2362200"/>
            <a:chOff x="4584000" y="0"/>
            <a:chExt cx="4560000" cy="6858000"/>
          </a:xfrm>
        </p:grpSpPr>
        <p:pic>
          <p:nvPicPr>
            <p:cNvPr id="103" name="Picture 4" descr="G:\Departments\EN\Groups\MME\MM\Metallurgy\MEB-Sigma\MAichele\EDMS--1096980--TD18_post-mortem_SEM_observation\TD18 KEK-SLAC SliceE\TD18-Part_E-DS--031.tif"/>
            <p:cNvPicPr>
              <a:picLocks noChangeAspect="1" noChangeArrowheads="1"/>
            </p:cNvPicPr>
            <p:nvPr/>
          </p:nvPicPr>
          <p:blipFill>
            <a:blip r:embed="rId6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4000" y="3438000"/>
              <a:ext cx="4560000" cy="3420000"/>
            </a:xfrm>
            <a:prstGeom prst="rect">
              <a:avLst/>
            </a:prstGeom>
            <a:noFill/>
          </p:spPr>
        </p:pic>
        <p:pic>
          <p:nvPicPr>
            <p:cNvPr id="104" name="Picture 5" descr="G:\Departments\EN\Groups\MME\MM\Metallurgy\MEB-Sigma\MAichele\EDMS--1096980--TD18_post-mortem_SEM_observation\TD18 KEK-SLAC SliceE\TD18-Part_E-DS--027.tif"/>
            <p:cNvPicPr>
              <a:picLocks noChangeAspect="1" noChangeArrowheads="1"/>
            </p:cNvPicPr>
            <p:nvPr/>
          </p:nvPicPr>
          <p:blipFill>
            <a:blip r:embed="rId6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4000" y="0"/>
              <a:ext cx="4560000" cy="3420000"/>
            </a:xfrm>
            <a:prstGeom prst="rect">
              <a:avLst/>
            </a:prstGeom>
            <a:noFill/>
          </p:spPr>
        </p:pic>
      </p:grpSp>
      <p:cxnSp>
        <p:nvCxnSpPr>
          <p:cNvPr id="105" name="Straight Arrow Connector 104"/>
          <p:cNvCxnSpPr/>
          <p:nvPr/>
        </p:nvCxnSpPr>
        <p:spPr>
          <a:xfrm rot="5400000">
            <a:off x="6438900" y="4000500"/>
            <a:ext cx="685800" cy="457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 rot="5400000">
            <a:off x="6096000" y="5257800"/>
            <a:ext cx="838200" cy="76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109"/>
          <p:cNvGrpSpPr/>
          <p:nvPr/>
        </p:nvGrpSpPr>
        <p:grpSpPr>
          <a:xfrm>
            <a:off x="7315200" y="4191000"/>
            <a:ext cx="1676400" cy="2362200"/>
            <a:chOff x="0" y="0"/>
            <a:chExt cx="4560000" cy="6858000"/>
          </a:xfrm>
        </p:grpSpPr>
        <p:pic>
          <p:nvPicPr>
            <p:cNvPr id="111" name="Picture 2" descr="G:\Departments\EN\Groups\MME\MM\Metallurgy\MEB-Sigma\MAichele\EDMS--1096980--TD18_post-mortem_SEM_observation\TD18 KEK-SLAC SliceD\TD18-Part_D-DS--025.tif"/>
            <p:cNvPicPr>
              <a:picLocks noChangeAspect="1" noChangeArrowheads="1"/>
            </p:cNvPicPr>
            <p:nvPr/>
          </p:nvPicPr>
          <p:blipFill>
            <a:blip r:embed="rId6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438000"/>
              <a:ext cx="4560000" cy="3420000"/>
            </a:xfrm>
            <a:prstGeom prst="rect">
              <a:avLst/>
            </a:prstGeom>
            <a:noFill/>
          </p:spPr>
        </p:pic>
        <p:pic>
          <p:nvPicPr>
            <p:cNvPr id="112" name="Picture 3" descr="G:\Departments\EN\Groups\MME\MM\Metallurgy\MEB-Sigma\MAichele\EDMS--1096980--TD18_post-mortem_SEM_observation\TD18 KEK-SLAC SliceD\TD18-Part_D-DS--023.tif"/>
            <p:cNvPicPr>
              <a:picLocks noChangeAspect="1" noChangeArrowheads="1"/>
            </p:cNvPicPr>
            <p:nvPr/>
          </p:nvPicPr>
          <p:blipFill>
            <a:blip r:embed="rId6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560000" cy="3420000"/>
            </a:xfrm>
            <a:prstGeom prst="rect">
              <a:avLst/>
            </a:prstGeom>
            <a:noFill/>
          </p:spPr>
        </p:pic>
      </p:grpSp>
      <p:cxnSp>
        <p:nvCxnSpPr>
          <p:cNvPr id="113" name="Straight Arrow Connector 112"/>
          <p:cNvCxnSpPr/>
          <p:nvPr/>
        </p:nvCxnSpPr>
        <p:spPr>
          <a:xfrm rot="16200000" flipH="1">
            <a:off x="7505700" y="4000500"/>
            <a:ext cx="838200" cy="457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rot="5400000">
            <a:off x="7734300" y="5295900"/>
            <a:ext cx="8382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81001" y="4417874"/>
            <a:ext cx="2362200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It seems that cell #10 (regular cell #9 ~ </a:t>
            </a:r>
            <a:r>
              <a:rPr lang="en-GB" b="1" dirty="0" smtClean="0">
                <a:solidFill>
                  <a:prstClr val="black"/>
                </a:solidFill>
              </a:rPr>
              <a:t>middle cell</a:t>
            </a:r>
            <a:r>
              <a:rPr lang="en-GB" dirty="0" smtClean="0">
                <a:solidFill>
                  <a:prstClr val="black"/>
                </a:solidFill>
              </a:rPr>
              <a:t>) exhibits the level of damage which could be considered as </a:t>
            </a:r>
            <a:r>
              <a:rPr lang="en-GB" b="1" dirty="0" smtClean="0">
                <a:solidFill>
                  <a:prstClr val="black"/>
                </a:solidFill>
              </a:rPr>
              <a:t>a limit</a:t>
            </a:r>
            <a:r>
              <a:rPr lang="en-GB" dirty="0" smtClean="0">
                <a:solidFill>
                  <a:prstClr val="black"/>
                </a:solidFill>
              </a:rPr>
              <a:t>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0" y="6237312"/>
            <a:ext cx="1170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A. Grudiev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79584" y="24"/>
            <a:ext cx="1160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FF"/>
                </a:solidFill>
              </a:rPr>
              <a:t>TD24</a:t>
            </a:r>
            <a:endParaRPr lang="en-US" sz="3600" dirty="0">
              <a:solidFill>
                <a:srgbClr val="FF00FF"/>
              </a:solidFill>
            </a:endParaRPr>
          </a:p>
        </p:txBody>
      </p:sp>
      <p:cxnSp>
        <p:nvCxnSpPr>
          <p:cNvPr id="118" name="Straight Arrow Connector 117"/>
          <p:cNvCxnSpPr>
            <a:stCxn id="114" idx="2"/>
            <a:endCxn id="7" idx="0"/>
          </p:cNvCxnSpPr>
          <p:nvPr/>
        </p:nvCxnSpPr>
        <p:spPr>
          <a:xfrm flipH="1">
            <a:off x="3990" y="646355"/>
            <a:ext cx="756042" cy="1748443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95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G:\Departments\EN\Groups\MME\MM\Metallurgy\MEB-Sigma\MAichele\EDMS--1096980--TD18_post-mortem_SEM_observation\TD18 KEK-SLAC SliceC\TD18-SliceC-DS-64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0728"/>
            <a:ext cx="5760000" cy="4320000"/>
          </a:xfrm>
          <a:prstGeom prst="rect">
            <a:avLst/>
          </a:prstGeom>
          <a:noFill/>
        </p:spPr>
      </p:pic>
      <p:pic>
        <p:nvPicPr>
          <p:cNvPr id="4" name="Picture 2" descr="G:\Departments\EN\Groups\MME\MM\Metallurgy\MEB-Sigma\MAichele\EDMS--1096980--TD18_post-mortem_SEM_observation\TD18 KEK-SLAC SliceC\TD18-SliceC-DS-65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4000" y="2538000"/>
            <a:ext cx="5760000" cy="4320000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3131840" y="3284984"/>
            <a:ext cx="1512168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19672" y="188640"/>
            <a:ext cx="5967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Features in high current region of TD18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91880" y="1268760"/>
            <a:ext cx="2088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Damping waveguide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87624" y="442782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Inner cell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7183" y="4221088"/>
            <a:ext cx="306681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796136" y="1124744"/>
            <a:ext cx="3347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Current density around 2x10</a:t>
            </a:r>
            <a:r>
              <a:rPr lang="en-US" baseline="30000" dirty="0" smtClean="0">
                <a:solidFill>
                  <a:prstClr val="black"/>
                </a:solidFill>
              </a:rPr>
              <a:t>8</a:t>
            </a:r>
            <a:r>
              <a:rPr lang="en-US" dirty="0" smtClean="0">
                <a:solidFill>
                  <a:prstClr val="black"/>
                </a:solidFill>
              </a:rPr>
              <a:t>A/cm</a:t>
            </a:r>
            <a:r>
              <a:rPr lang="en-US" baseline="30000" dirty="0" smtClean="0">
                <a:solidFill>
                  <a:prstClr val="black"/>
                </a:solidFill>
              </a:rPr>
              <a:t>2</a:t>
            </a:r>
            <a:r>
              <a:rPr lang="en-US" dirty="0" smtClean="0">
                <a:solidFill>
                  <a:prstClr val="black"/>
                </a:solidFill>
              </a:rPr>
              <a:t> during test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1418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4855" y="260648"/>
            <a:ext cx="2259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prstClr val="black"/>
                </a:solidFill>
              </a:rPr>
              <a:t>Electromigration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836712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Our current(!) </a:t>
            </a:r>
            <a:r>
              <a:rPr lang="en-US" dirty="0" err="1" smtClean="0">
                <a:solidFill>
                  <a:prstClr val="black"/>
                </a:solidFill>
              </a:rPr>
              <a:t>explaination</a:t>
            </a:r>
            <a:r>
              <a:rPr lang="en-US" dirty="0" smtClean="0">
                <a:solidFill>
                  <a:prstClr val="black"/>
                </a:solidFill>
              </a:rPr>
              <a:t> is that these features are due to </a:t>
            </a:r>
            <a:r>
              <a:rPr lang="en-US" dirty="0" err="1" smtClean="0">
                <a:solidFill>
                  <a:prstClr val="black"/>
                </a:solidFill>
              </a:rPr>
              <a:t>electromigration</a:t>
            </a:r>
            <a:r>
              <a:rPr lang="en-US" dirty="0" smtClean="0">
                <a:solidFill>
                  <a:prstClr val="black"/>
                </a:solidFill>
              </a:rPr>
              <a:t>. </a:t>
            </a:r>
            <a:r>
              <a:rPr lang="en-US" dirty="0" err="1" smtClean="0">
                <a:solidFill>
                  <a:prstClr val="black"/>
                </a:solidFill>
              </a:rPr>
              <a:t>Electromigration</a:t>
            </a:r>
            <a:r>
              <a:rPr lang="en-US" dirty="0" smtClean="0">
                <a:solidFill>
                  <a:prstClr val="black"/>
                </a:solidFill>
              </a:rPr>
              <a:t> is the transport of atoms in a conductor due to momentum transfer from the current.  </a:t>
            </a: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This can cause the formation of voids and breakup of the material.</a:t>
            </a: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The effect has been a problem in semiconductor interconnects – at current densities of 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068960"/>
            <a:ext cx="507682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01527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88640"/>
            <a:ext cx="65430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/>
              <a:t>MeVArc</a:t>
            </a:r>
            <a:r>
              <a:rPr lang="en-GB" sz="2400" dirty="0" smtClean="0"/>
              <a:t> – Multidisciplinary and multi-application workshop dedicated to breakdown physics</a:t>
            </a:r>
            <a:endParaRPr lang="en-GB" sz="2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41" t="7716" r="10531" b="24993"/>
          <a:stretch/>
        </p:blipFill>
        <p:spPr bwMode="auto">
          <a:xfrm>
            <a:off x="179518" y="1145205"/>
            <a:ext cx="3384376" cy="2410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95252"/>
            <a:ext cx="2304528" cy="3328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99992" y="1083281"/>
            <a:ext cx="3168352" cy="3002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59832" y="5159632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year 5-7 November – hosted by CERN. </a:t>
            </a:r>
          </a:p>
          <a:p>
            <a:r>
              <a:rPr lang="en-GB" dirty="0" smtClean="0"/>
              <a:t>http://indico.cern.ch/conferenceDisplay.py?confId=246618</a:t>
            </a:r>
          </a:p>
        </p:txBody>
      </p:sp>
      <p:sp>
        <p:nvSpPr>
          <p:cNvPr id="7" name="Rectangle 6"/>
          <p:cNvSpPr/>
          <p:nvPr/>
        </p:nvSpPr>
        <p:spPr>
          <a:xfrm>
            <a:off x="4139954" y="4177414"/>
            <a:ext cx="411183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 smtClean="0">
                <a:hlinkClick r:id="rId5"/>
              </a:rPr>
              <a:t>http://www.regonline.com/builder/site/default.aspx?EventID=1065351</a:t>
            </a:r>
            <a:endParaRPr lang="en-GB" sz="1050" dirty="0" smtClean="0"/>
          </a:p>
        </p:txBody>
      </p:sp>
    </p:spTree>
    <p:extLst>
      <p:ext uri="{BB962C8B-B14F-4D97-AF65-F5344CB8AC3E}">
        <p14:creationId xmlns:p14="http://schemas.microsoft.com/office/powerpoint/2010/main" val="54895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45960" y="165769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Why bother understanding? Breakdowns happen anyway.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701453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 observe a very strong dependence of achievable accelerating gradient on the rf geometry. Linac parameters are also a strong function of rf geometry: wakefields, shunt impedance, rf to beam efficiency etc.</a:t>
            </a:r>
          </a:p>
          <a:p>
            <a:r>
              <a:rPr lang="en-GB" dirty="0" smtClean="0"/>
              <a:t>Being able to predict the gradient a given structure will achieve (based on a specific technology) allows us to optimize the overall design of the accelerator. This dependence is not simply the surface electric field…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39552" y="6113144"/>
            <a:ext cx="3243226" cy="6462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91328" tIns="45666" rIns="91328" bIns="45666" rtlCol="0">
            <a:spAutoFit/>
          </a:bodyPr>
          <a:lstStyle/>
          <a:p>
            <a:pPr defTabSz="456652"/>
            <a:r>
              <a:rPr lang="en-US" dirty="0" smtClean="0">
                <a:solidFill>
                  <a:prstClr val="black"/>
                </a:solidFill>
              </a:rPr>
              <a:t>Drive Beam Generation Complex</a:t>
            </a:r>
          </a:p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P</a:t>
            </a:r>
            <a:r>
              <a:rPr lang="en-US" baseline="-25000" dirty="0" err="1" smtClean="0">
                <a:solidFill>
                  <a:prstClr val="black"/>
                </a:solidFill>
              </a:rPr>
              <a:t>klystron</a:t>
            </a:r>
            <a:r>
              <a:rPr lang="en-US" dirty="0" smtClean="0">
                <a:solidFill>
                  <a:prstClr val="black"/>
                </a:solidFill>
              </a:rPr>
              <a:t>, </a:t>
            </a:r>
            <a:r>
              <a:rPr lang="en-US" dirty="0" err="1" smtClean="0">
                <a:solidFill>
                  <a:prstClr val="black"/>
                </a:solidFill>
              </a:rPr>
              <a:t>N</a:t>
            </a:r>
            <a:r>
              <a:rPr lang="en-US" baseline="-25000" dirty="0" err="1" smtClean="0">
                <a:solidFill>
                  <a:prstClr val="black"/>
                </a:solidFill>
              </a:rPr>
              <a:t>klystron</a:t>
            </a:r>
            <a:r>
              <a:rPr lang="en-US" dirty="0" smtClean="0">
                <a:solidFill>
                  <a:prstClr val="black"/>
                </a:solidFill>
              </a:rPr>
              <a:t>, L</a:t>
            </a:r>
            <a:r>
              <a:rPr lang="en-US" baseline="-25000" dirty="0" smtClean="0">
                <a:solidFill>
                  <a:prstClr val="black"/>
                </a:solidFill>
              </a:rPr>
              <a:t>DBA</a:t>
            </a:r>
            <a:r>
              <a:rPr lang="en-US" dirty="0" smtClean="0">
                <a:solidFill>
                  <a:prstClr val="black"/>
                </a:solidFill>
              </a:rPr>
              <a:t>, …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24423" y="6113146"/>
            <a:ext cx="3232647" cy="64622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lIns="91328" tIns="45666" rIns="91328" bIns="45666" rtlCol="0">
            <a:spAutoFit/>
          </a:bodyPr>
          <a:lstStyle/>
          <a:p>
            <a:pPr defTabSz="456652"/>
            <a:r>
              <a:rPr lang="en-US" dirty="0" smtClean="0">
                <a:solidFill>
                  <a:prstClr val="black"/>
                </a:solidFill>
              </a:rPr>
              <a:t>Main Beam Generation Complex</a:t>
            </a:r>
          </a:p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P</a:t>
            </a:r>
            <a:r>
              <a:rPr lang="en-US" baseline="-25000" dirty="0" err="1" smtClean="0">
                <a:solidFill>
                  <a:prstClr val="black"/>
                </a:solidFill>
              </a:rPr>
              <a:t>klystron</a:t>
            </a:r>
            <a:r>
              <a:rPr lang="en-US" dirty="0" smtClean="0">
                <a:solidFill>
                  <a:prstClr val="black"/>
                </a:solidFill>
              </a:rPr>
              <a:t>, …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63065" y="5067522"/>
            <a:ext cx="3268938" cy="64622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lIns="91328" tIns="45666" rIns="91328" bIns="45666" rtlCol="0">
            <a:spAutoFit/>
          </a:bodyPr>
          <a:lstStyle/>
          <a:p>
            <a:pPr defTabSz="456652"/>
            <a:r>
              <a:rPr lang="en-US" dirty="0" smtClean="0">
                <a:solidFill>
                  <a:prstClr val="black"/>
                </a:solidFill>
              </a:rPr>
              <a:t>Two-Beam Acceleration Complex</a:t>
            </a:r>
          </a:p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L</a:t>
            </a:r>
            <a:r>
              <a:rPr lang="en-US" baseline="-25000" dirty="0" err="1" smtClean="0">
                <a:solidFill>
                  <a:prstClr val="black"/>
                </a:solidFill>
              </a:rPr>
              <a:t>module</a:t>
            </a:r>
            <a:r>
              <a:rPr lang="en-US" dirty="0" smtClean="0">
                <a:solidFill>
                  <a:prstClr val="black"/>
                </a:solidFill>
              </a:rPr>
              <a:t>, </a:t>
            </a:r>
            <a:r>
              <a:rPr lang="en-US" dirty="0" err="1" smtClean="0">
                <a:solidFill>
                  <a:prstClr val="black"/>
                </a:solidFill>
              </a:rPr>
              <a:t>Δ</a:t>
            </a:r>
            <a:r>
              <a:rPr lang="en-US" baseline="-25000" dirty="0" err="1" smtClean="0">
                <a:solidFill>
                  <a:prstClr val="black"/>
                </a:solidFill>
              </a:rPr>
              <a:t>structure</a:t>
            </a:r>
            <a:r>
              <a:rPr lang="en-US" dirty="0" smtClean="0">
                <a:solidFill>
                  <a:prstClr val="black"/>
                </a:solidFill>
              </a:rPr>
              <a:t>, …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9618" y="3727130"/>
            <a:ext cx="875655" cy="175421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91328" tIns="45666" rIns="91328" bIns="45666" rtlCol="0">
            <a:spAutoFit/>
          </a:bodyPr>
          <a:lstStyle/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I</a:t>
            </a:r>
            <a:r>
              <a:rPr lang="en-US" baseline="-25000" dirty="0" err="1" smtClean="0">
                <a:solidFill>
                  <a:prstClr val="black"/>
                </a:solidFill>
              </a:rPr>
              <a:t>drive</a:t>
            </a:r>
            <a:endParaRPr lang="en-US" baseline="-25000" dirty="0" smtClean="0">
              <a:solidFill>
                <a:prstClr val="black"/>
              </a:solidFill>
            </a:endParaRPr>
          </a:p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E</a:t>
            </a:r>
            <a:r>
              <a:rPr lang="en-US" baseline="-25000" dirty="0" err="1" smtClean="0">
                <a:solidFill>
                  <a:prstClr val="black"/>
                </a:solidFill>
              </a:rPr>
              <a:t>drive</a:t>
            </a:r>
            <a:endParaRPr lang="en-US" dirty="0" smtClean="0">
              <a:solidFill>
                <a:prstClr val="black"/>
              </a:solidFill>
            </a:endParaRPr>
          </a:p>
          <a:p>
            <a:pPr defTabSz="456652"/>
            <a:r>
              <a:rPr lang="en-US" dirty="0" smtClean="0">
                <a:solidFill>
                  <a:prstClr val="black"/>
                </a:solidFill>
              </a:rPr>
              <a:t>τ</a:t>
            </a:r>
            <a:r>
              <a:rPr lang="en-US" baseline="-25000" dirty="0" smtClean="0">
                <a:solidFill>
                  <a:prstClr val="black"/>
                </a:solidFill>
              </a:rPr>
              <a:t>RF</a:t>
            </a:r>
          </a:p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N</a:t>
            </a:r>
            <a:r>
              <a:rPr lang="en-US" baseline="-25000" dirty="0" err="1" smtClean="0">
                <a:solidFill>
                  <a:prstClr val="black"/>
                </a:solidFill>
              </a:rPr>
              <a:t>sector</a:t>
            </a:r>
            <a:endParaRPr lang="en-US" dirty="0" smtClean="0">
              <a:solidFill>
                <a:prstClr val="black"/>
              </a:solidFill>
            </a:endParaRPr>
          </a:p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N</a:t>
            </a:r>
            <a:r>
              <a:rPr lang="en-US" baseline="-25000" dirty="0" err="1" smtClean="0">
                <a:solidFill>
                  <a:prstClr val="black"/>
                </a:solidFill>
              </a:rPr>
              <a:t>combine</a:t>
            </a:r>
            <a:endParaRPr lang="en-US" baseline="-25000" dirty="0" smtClean="0">
              <a:solidFill>
                <a:prstClr val="black"/>
              </a:solidFill>
            </a:endParaRPr>
          </a:p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f</a:t>
            </a:r>
            <a:r>
              <a:rPr lang="en-US" baseline="-25000" dirty="0" err="1" smtClean="0">
                <a:solidFill>
                  <a:prstClr val="black"/>
                </a:solidFill>
              </a:rPr>
              <a:t>r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75709" y="3786154"/>
            <a:ext cx="616930" cy="14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91328" tIns="45666" rIns="91328" bIns="45666" rtlCol="0">
            <a:spAutoFit/>
          </a:bodyPr>
          <a:lstStyle/>
          <a:p>
            <a:pPr defTabSz="456652"/>
            <a:r>
              <a:rPr lang="en-US" dirty="0" smtClean="0">
                <a:solidFill>
                  <a:prstClr val="black"/>
                </a:solidFill>
              </a:rPr>
              <a:t>N</a:t>
            </a:r>
            <a:endParaRPr lang="en-US" baseline="-25000" dirty="0" smtClean="0">
              <a:solidFill>
                <a:prstClr val="black"/>
              </a:solidFill>
            </a:endParaRPr>
          </a:p>
          <a:p>
            <a:pPr defTabSz="456652"/>
            <a:r>
              <a:rPr lang="en-US" dirty="0" err="1">
                <a:solidFill>
                  <a:prstClr val="black"/>
                </a:solidFill>
              </a:rPr>
              <a:t>n</a:t>
            </a:r>
            <a:r>
              <a:rPr lang="en-US" baseline="-25000" dirty="0" err="1" smtClean="0">
                <a:solidFill>
                  <a:prstClr val="black"/>
                </a:solidFill>
              </a:rPr>
              <a:t>b</a:t>
            </a:r>
            <a:endParaRPr lang="en-US" baseline="-25000" dirty="0" smtClean="0">
              <a:solidFill>
                <a:prstClr val="black"/>
              </a:solidFill>
            </a:endParaRPr>
          </a:p>
          <a:p>
            <a:pPr defTabSz="456652"/>
            <a:r>
              <a:rPr lang="en-US" dirty="0" err="1">
                <a:solidFill>
                  <a:prstClr val="black"/>
                </a:solidFill>
              </a:rPr>
              <a:t>n</a:t>
            </a:r>
            <a:r>
              <a:rPr lang="en-US" baseline="-25000" dirty="0" err="1" smtClean="0">
                <a:solidFill>
                  <a:prstClr val="black"/>
                </a:solidFill>
              </a:rPr>
              <a:t>cycle</a:t>
            </a:r>
            <a:endParaRPr lang="en-US" baseline="-25000" dirty="0" smtClean="0">
              <a:solidFill>
                <a:prstClr val="black"/>
              </a:solidFill>
            </a:endParaRPr>
          </a:p>
          <a:p>
            <a:pPr defTabSz="456652"/>
            <a:r>
              <a:rPr lang="en-US" dirty="0" smtClean="0">
                <a:solidFill>
                  <a:prstClr val="black"/>
                </a:solidFill>
              </a:rPr>
              <a:t>E</a:t>
            </a:r>
            <a:r>
              <a:rPr lang="en-US" baseline="-25000" dirty="0" smtClean="0">
                <a:solidFill>
                  <a:prstClr val="black"/>
                </a:solidFill>
              </a:rPr>
              <a:t>0</a:t>
            </a:r>
          </a:p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f</a:t>
            </a:r>
            <a:r>
              <a:rPr lang="en-US" baseline="-25000" dirty="0" err="1" smtClean="0">
                <a:solidFill>
                  <a:prstClr val="black"/>
                </a:solidFill>
              </a:rPr>
              <a:t>r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40187" y="2732778"/>
            <a:ext cx="3275256" cy="646331"/>
          </a:xfrm>
          <a:prstGeom prst="rect">
            <a:avLst/>
          </a:prstGeom>
          <a:solidFill>
            <a:srgbClr val="FF6600"/>
          </a:solidFill>
        </p:spPr>
        <p:txBody>
          <a:bodyPr wrap="square" lIns="91328" tIns="45666" rIns="91328" bIns="45666" rtlCol="0">
            <a:spAutoFit/>
          </a:bodyPr>
          <a:lstStyle/>
          <a:p>
            <a:pPr algn="ctr" defTabSz="456652"/>
            <a:r>
              <a:rPr lang="en-US" dirty="0" smtClean="0">
                <a:solidFill>
                  <a:prstClr val="black"/>
                </a:solidFill>
              </a:rPr>
              <a:t>Parameter Routine</a:t>
            </a:r>
          </a:p>
          <a:p>
            <a:pPr defTabSz="456652"/>
            <a:r>
              <a:rPr lang="en-US" dirty="0" smtClean="0">
                <a:solidFill>
                  <a:prstClr val="black"/>
                </a:solidFill>
              </a:rPr>
              <a:t>Luminosity, …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77500" y="3949313"/>
            <a:ext cx="1626409" cy="344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328" tIns="45666" rIns="91328" bIns="45666" rtlCol="0">
            <a:spAutoFit/>
          </a:bodyPr>
          <a:lstStyle/>
          <a:p>
            <a:pPr defTabSz="456652"/>
            <a:r>
              <a:rPr lang="en-US" sz="1600" dirty="0" err="1">
                <a:solidFill>
                  <a:prstClr val="black"/>
                </a:solidFill>
              </a:rPr>
              <a:t>E</a:t>
            </a:r>
            <a:r>
              <a:rPr lang="en-US" sz="1600" baseline="-25000" dirty="0" err="1">
                <a:solidFill>
                  <a:prstClr val="black"/>
                </a:solidFill>
              </a:rPr>
              <a:t>cms</a:t>
            </a:r>
            <a:r>
              <a:rPr lang="en-US" sz="1600" baseline="-25000" dirty="0">
                <a:solidFill>
                  <a:prstClr val="black"/>
                </a:solidFill>
              </a:rPr>
              <a:t>,</a:t>
            </a:r>
            <a:r>
              <a:rPr lang="en-US" sz="1600" dirty="0">
                <a:solidFill>
                  <a:prstClr val="black"/>
                </a:solidFill>
              </a:rPr>
              <a:t> G, </a:t>
            </a:r>
            <a:r>
              <a:rPr lang="en-US" sz="1600" dirty="0" err="1">
                <a:solidFill>
                  <a:prstClr val="black"/>
                </a:solidFill>
              </a:rPr>
              <a:t>L</a:t>
            </a:r>
            <a:r>
              <a:rPr lang="en-US" sz="1600" baseline="-25000" dirty="0" err="1">
                <a:solidFill>
                  <a:prstClr val="black"/>
                </a:solidFill>
              </a:rPr>
              <a:t>structure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4" name="Bent-Up Arrow 23"/>
          <p:cNvSpPr/>
          <p:nvPr/>
        </p:nvSpPr>
        <p:spPr>
          <a:xfrm flipH="1" flipV="1">
            <a:off x="692002" y="2975234"/>
            <a:ext cx="635067" cy="751792"/>
          </a:xfrm>
          <a:prstGeom prst="bentUpArrow">
            <a:avLst>
              <a:gd name="adj1" fmla="val 1770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8" tIns="45666" rIns="91328" bIns="45666" rtlCol="0" anchor="ctr"/>
          <a:lstStyle/>
          <a:p>
            <a:pPr algn="ctr" defTabSz="456652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Bent-Up Arrow 24"/>
          <p:cNvSpPr/>
          <p:nvPr/>
        </p:nvSpPr>
        <p:spPr>
          <a:xfrm flipV="1">
            <a:off x="1427061" y="4261772"/>
            <a:ext cx="850392" cy="751792"/>
          </a:xfrm>
          <a:prstGeom prst="bentUpArrow">
            <a:avLst>
              <a:gd name="adj1" fmla="val 1770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8" tIns="45666" rIns="91328" bIns="45666" rtlCol="0" anchor="ctr"/>
          <a:lstStyle/>
          <a:p>
            <a:pPr algn="ctr" defTabSz="456652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Down Arrow 25"/>
          <p:cNvSpPr/>
          <p:nvPr/>
        </p:nvSpPr>
        <p:spPr>
          <a:xfrm>
            <a:off x="2882837" y="4552635"/>
            <a:ext cx="243604" cy="488746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8" tIns="45666" rIns="91328" bIns="45666" rtlCol="0" anchor="ctr"/>
          <a:lstStyle/>
          <a:p>
            <a:pPr algn="ctr" defTabSz="456652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2864297" y="3416089"/>
            <a:ext cx="243604" cy="488746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8" tIns="45666" rIns="91328" bIns="45666" rtlCol="0" anchor="ctr"/>
          <a:lstStyle/>
          <a:p>
            <a:pPr algn="ctr" defTabSz="456652"/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Bent-Up Arrow 27"/>
          <p:cNvSpPr/>
          <p:nvPr/>
        </p:nvSpPr>
        <p:spPr>
          <a:xfrm flipV="1">
            <a:off x="4622634" y="3003112"/>
            <a:ext cx="616148" cy="751792"/>
          </a:xfrm>
          <a:prstGeom prst="bentUpArrow">
            <a:avLst>
              <a:gd name="adj1" fmla="val 1770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8" tIns="45666" rIns="91328" bIns="45666" rtlCol="0" anchor="ctr"/>
          <a:lstStyle/>
          <a:p>
            <a:pPr algn="ctr" defTabSz="456652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Bent-Up Arrow 28"/>
          <p:cNvSpPr/>
          <p:nvPr/>
        </p:nvSpPr>
        <p:spPr>
          <a:xfrm flipH="1" flipV="1">
            <a:off x="4024373" y="4261772"/>
            <a:ext cx="751324" cy="751792"/>
          </a:xfrm>
          <a:prstGeom prst="bentUpArrow">
            <a:avLst>
              <a:gd name="adj1" fmla="val 1770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8" tIns="45666" rIns="91328" bIns="45666" rtlCol="0" anchor="ctr"/>
          <a:lstStyle/>
          <a:p>
            <a:pPr algn="ctr" defTabSz="456652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4995178" y="5263593"/>
            <a:ext cx="243604" cy="849552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8" tIns="45666" rIns="91328" bIns="45666" rtlCol="0" anchor="ctr"/>
          <a:lstStyle/>
          <a:p>
            <a:pPr algn="ctr" defTabSz="456652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Down Arrow 30"/>
          <p:cNvSpPr/>
          <p:nvPr/>
        </p:nvSpPr>
        <p:spPr>
          <a:xfrm>
            <a:off x="838342" y="5481465"/>
            <a:ext cx="243604" cy="631679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8" tIns="45666" rIns="91328" bIns="45666" rtlCol="0" anchor="ctr"/>
          <a:lstStyle/>
          <a:p>
            <a:pPr algn="ctr" defTabSz="456652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06500" y="3523661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CLIC re-</a:t>
            </a:r>
            <a:r>
              <a:rPr lang="en-GB" sz="2000" dirty="0" err="1" smtClean="0"/>
              <a:t>baselining</a:t>
            </a:r>
            <a:r>
              <a:rPr lang="en-GB" sz="2000" dirty="0" smtClean="0"/>
              <a:t> exercise currently underway.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2570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609600"/>
            <a:ext cx="3316287" cy="578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Maximum surface electric and magnetic fields</a:t>
            </a:r>
            <a:endParaRPr lang="en-GB" sz="36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276600" y="1295400"/>
            <a:ext cx="0" cy="502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29" idx="1"/>
          </p:cNvCxnSpPr>
          <p:nvPr/>
        </p:nvCxnSpPr>
        <p:spPr>
          <a:xfrm flipH="1">
            <a:off x="6705600" y="2228166"/>
            <a:ext cx="1139130" cy="1340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29" idx="1"/>
          </p:cNvCxnSpPr>
          <p:nvPr/>
        </p:nvCxnSpPr>
        <p:spPr>
          <a:xfrm flipH="1">
            <a:off x="7010400" y="2228166"/>
            <a:ext cx="834330" cy="8960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29" idx="1"/>
          </p:cNvCxnSpPr>
          <p:nvPr/>
        </p:nvCxnSpPr>
        <p:spPr>
          <a:xfrm flipH="1">
            <a:off x="6705600" y="2228166"/>
            <a:ext cx="1139130" cy="10484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844730" y="1905000"/>
            <a:ext cx="122693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Waveguide</a:t>
            </a:r>
          </a:p>
          <a:p>
            <a:r>
              <a:rPr lang="en-GB" dirty="0" smtClean="0"/>
              <a:t>damped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6113"/>
            <a:ext cx="3408363" cy="575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Straight Arrow Connector 18"/>
          <p:cNvCxnSpPr>
            <a:stCxn id="29" idx="1"/>
          </p:cNvCxnSpPr>
          <p:nvPr/>
        </p:nvCxnSpPr>
        <p:spPr>
          <a:xfrm flipH="1">
            <a:off x="6781800" y="2228166"/>
            <a:ext cx="1062930" cy="3231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9" idx="1"/>
          </p:cNvCxnSpPr>
          <p:nvPr/>
        </p:nvCxnSpPr>
        <p:spPr>
          <a:xfrm flipH="1">
            <a:off x="6781800" y="2228166"/>
            <a:ext cx="1062930" cy="4480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1197814" y="990600"/>
            <a:ext cx="2266967" cy="5672554"/>
            <a:chOff x="1524000" y="990600"/>
            <a:chExt cx="2266967" cy="5672554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3124200" y="990600"/>
              <a:ext cx="0" cy="53340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524000" y="6324600"/>
              <a:ext cx="2266967" cy="3385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 err="1" smtClean="0"/>
                <a:t>Es</a:t>
              </a:r>
              <a:r>
                <a:rPr lang="en-GB" sz="1600" dirty="0" smtClean="0"/>
                <a:t> = 220 - 250 MW/mm</a:t>
              </a:r>
              <a:r>
                <a:rPr lang="en-GB" sz="1600" baseline="30000" dirty="0" smtClean="0"/>
                <a:t>2</a:t>
              </a:r>
              <a:r>
                <a:rPr lang="en-GB" sz="1600" dirty="0" smtClean="0"/>
                <a:t> </a:t>
              </a:r>
              <a:endParaRPr lang="en-GB" sz="1600" dirty="0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2971800" y="990600"/>
              <a:ext cx="0" cy="53340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5838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191" y="250586"/>
            <a:ext cx="7687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High-power </a:t>
            </a:r>
            <a:r>
              <a:rPr lang="en-US" sz="2800" dirty="0">
                <a:solidFill>
                  <a:prstClr val="black"/>
                </a:solidFill>
              </a:rPr>
              <a:t>design </a:t>
            </a:r>
            <a:r>
              <a:rPr lang="en-US" sz="2800" dirty="0" smtClean="0">
                <a:solidFill>
                  <a:prstClr val="black"/>
                </a:solidFill>
              </a:rPr>
              <a:t>laws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2" y="1196752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The functions which, along with surface electric </a:t>
            </a:r>
            <a:r>
              <a:rPr lang="en-US" sz="2000" dirty="0" smtClean="0">
                <a:solidFill>
                  <a:prstClr val="black"/>
                </a:solidFill>
              </a:rPr>
              <a:t>and </a:t>
            </a:r>
            <a:r>
              <a:rPr lang="en-US" sz="2000" dirty="0">
                <a:solidFill>
                  <a:prstClr val="black"/>
                </a:solidFill>
              </a:rPr>
              <a:t>magnetic field (pulsed surface heating), give the high-gradient performance of the structures are: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8629306"/>
              </p:ext>
            </p:extLst>
          </p:nvPr>
        </p:nvGraphicFramePr>
        <p:xfrm>
          <a:off x="472658" y="2276872"/>
          <a:ext cx="1370866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Equation" r:id="rId3" imgW="749160" imgH="393480" progId="Equation.3">
                  <p:embed/>
                </p:oleObj>
              </mc:Choice>
              <mc:Fallback>
                <p:oleObj name="Equation" r:id="rId3" imgW="7491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658" y="2276872"/>
                        <a:ext cx="1370866" cy="72008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2746347"/>
              </p:ext>
            </p:extLst>
          </p:nvPr>
        </p:nvGraphicFramePr>
        <p:xfrm>
          <a:off x="2843808" y="2222678"/>
          <a:ext cx="2520280" cy="774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Equation" r:id="rId5" imgW="1282680" imgH="393480" progId="Equation.3">
                  <p:embed/>
                </p:oleObj>
              </mc:Choice>
              <mc:Fallback>
                <p:oleObj name="Equation" r:id="rId5" imgW="1282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2222678"/>
                        <a:ext cx="2520280" cy="77427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3156908"/>
            <a:ext cx="1870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global power flow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15817" y="3160540"/>
            <a:ext cx="2576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local complex power flow</a:t>
            </a:r>
          </a:p>
        </p:txBody>
      </p:sp>
      <p:sp>
        <p:nvSpPr>
          <p:cNvPr id="8" name="Rectangle 7"/>
          <p:cNvSpPr/>
          <p:nvPr/>
        </p:nvSpPr>
        <p:spPr>
          <a:xfrm>
            <a:off x="582159" y="3970543"/>
            <a:ext cx="48965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New local field quantity describing the high gradient limit of accelerating structures.</a:t>
            </a:r>
          </a:p>
          <a:p>
            <a:r>
              <a:rPr lang="en-GB" sz="2000" dirty="0" smtClean="0"/>
              <a:t>A. </a:t>
            </a:r>
            <a:r>
              <a:rPr lang="en-GB" sz="2000" dirty="0" err="1" smtClean="0"/>
              <a:t>Grudiev</a:t>
            </a:r>
            <a:r>
              <a:rPr lang="en-GB" sz="2000" dirty="0"/>
              <a:t>, S. </a:t>
            </a:r>
            <a:r>
              <a:rPr lang="en-GB" sz="2000" dirty="0" err="1"/>
              <a:t>Calatroni</a:t>
            </a:r>
            <a:r>
              <a:rPr lang="en-GB" sz="2000" dirty="0"/>
              <a:t>, W. Wuensch (CERN). </a:t>
            </a:r>
            <a:r>
              <a:rPr lang="en-GB" sz="2000" dirty="0" smtClean="0"/>
              <a:t>2009</a:t>
            </a:r>
            <a:r>
              <a:rPr lang="en-GB" sz="2000" dirty="0"/>
              <a:t>. 9 pp.</a:t>
            </a:r>
          </a:p>
          <a:p>
            <a:r>
              <a:rPr lang="en-GB" sz="2000" dirty="0"/>
              <a:t>Published in Phys.Rev.ST </a:t>
            </a:r>
            <a:r>
              <a:rPr lang="en-GB" sz="2000" dirty="0" err="1"/>
              <a:t>Accel.Beams</a:t>
            </a:r>
            <a:r>
              <a:rPr lang="en-GB" sz="2000" dirty="0"/>
              <a:t> 12 (2009) </a:t>
            </a:r>
            <a:r>
              <a:rPr lang="en-GB" sz="2000" dirty="0" smtClean="0"/>
              <a:t>102001</a:t>
            </a:r>
            <a:endParaRPr lang="en-GB" sz="2000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26056" y="2021296"/>
            <a:ext cx="1666441" cy="150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08873" y="3654032"/>
            <a:ext cx="1666442" cy="150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98046" y="5234857"/>
            <a:ext cx="1666442" cy="150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086070" y="3990289"/>
            <a:ext cx="819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H</a:t>
            </a:r>
            <a:r>
              <a:rPr lang="en-US" sz="2400" baseline="-25000" dirty="0">
                <a:solidFill>
                  <a:prstClr val="black"/>
                </a:solidFill>
              </a:rPr>
              <a:t>s</a:t>
            </a:r>
            <a:r>
              <a:rPr lang="en-US" sz="2400" dirty="0">
                <a:solidFill>
                  <a:prstClr val="black"/>
                </a:solidFill>
              </a:rPr>
              <a:t>/E</a:t>
            </a:r>
            <a:r>
              <a:rPr lang="en-US" sz="2400" baseline="-25000" dirty="0">
                <a:solidFill>
                  <a:prstClr val="black"/>
                </a:solidFill>
              </a:rPr>
              <a:t>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62662" y="2420922"/>
            <a:ext cx="77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E</a:t>
            </a:r>
            <a:r>
              <a:rPr lang="en-US" sz="2400" baseline="-25000" dirty="0">
                <a:solidFill>
                  <a:prstClr val="black"/>
                </a:solidFill>
              </a:rPr>
              <a:t>s</a:t>
            </a:r>
            <a:r>
              <a:rPr lang="en-US" sz="2400" dirty="0">
                <a:solidFill>
                  <a:prstClr val="black"/>
                </a:solidFill>
              </a:rPr>
              <a:t>/E</a:t>
            </a:r>
            <a:r>
              <a:rPr lang="en-US" sz="2400" baseline="-25000" dirty="0">
                <a:solidFill>
                  <a:prstClr val="black"/>
                </a:solidFill>
              </a:rPr>
              <a:t>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12160" y="5589274"/>
            <a:ext cx="878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S</a:t>
            </a:r>
            <a:r>
              <a:rPr lang="en-US" sz="2400" baseline="-25000" dirty="0">
                <a:solidFill>
                  <a:prstClr val="black"/>
                </a:solidFill>
              </a:rPr>
              <a:t>c</a:t>
            </a:r>
            <a:r>
              <a:rPr lang="en-US" sz="2400" dirty="0">
                <a:solidFill>
                  <a:prstClr val="black"/>
                </a:solidFill>
              </a:rPr>
              <a:t>/E</a:t>
            </a:r>
            <a:r>
              <a:rPr lang="en-US" sz="2400" baseline="-25000" dirty="0">
                <a:solidFill>
                  <a:prstClr val="black"/>
                </a:solidFill>
              </a:rPr>
              <a:t>a</a:t>
            </a:r>
            <a:r>
              <a:rPr lang="en-US" sz="2400" baseline="30000" dirty="0">
                <a:solidFill>
                  <a:prstClr val="black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5705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6" y="197314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prstClr val="black"/>
                </a:solidFill>
              </a:rPr>
              <a:t>Accelerating gradients achieved in tests. </a:t>
            </a:r>
          </a:p>
          <a:p>
            <a:pPr algn="ctr"/>
            <a:r>
              <a:rPr lang="en-GB" sz="2400" dirty="0">
                <a:solidFill>
                  <a:prstClr val="black"/>
                </a:solidFill>
              </a:rPr>
              <a:t>Status: 4-9-2012</a:t>
            </a:r>
          </a:p>
        </p:txBody>
      </p:sp>
      <p:pic>
        <p:nvPicPr>
          <p:cNvPr id="1026" name="Picture 2" descr="\\CERN\dfs\Workspaces\w\Wuensch\Calculations and experiments\gradient summary\BDR_Graph_30_08_201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68" r="8141"/>
          <a:stretch/>
        </p:blipFill>
        <p:spPr bwMode="auto">
          <a:xfrm>
            <a:off x="172214" y="980728"/>
            <a:ext cx="8539688" cy="533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22500" y="4797152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HOM damped</a:t>
            </a:r>
          </a:p>
        </p:txBody>
      </p:sp>
    </p:spTree>
    <p:extLst>
      <p:ext uri="{BB962C8B-B14F-4D97-AF65-F5344CB8AC3E}">
        <p14:creationId xmlns:p14="http://schemas.microsoft.com/office/powerpoint/2010/main" val="419724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609600"/>
            <a:ext cx="3371850" cy="576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609600"/>
            <a:ext cx="3316287" cy="578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Power flow related quantities: Sc and P/C</a:t>
            </a:r>
            <a:endParaRPr lang="en-GB" sz="36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6781800" y="990600"/>
            <a:ext cx="0" cy="5334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1524000" y="990600"/>
            <a:ext cx="1850186" cy="5672554"/>
            <a:chOff x="1524000" y="990600"/>
            <a:chExt cx="1850186" cy="5672554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3124200" y="990600"/>
              <a:ext cx="0" cy="53340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524000" y="6324600"/>
              <a:ext cx="1850186" cy="3385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Sc = 4 - 5 MW/mm</a:t>
              </a:r>
              <a:r>
                <a:rPr lang="en-GB" sz="1600" baseline="30000" dirty="0" smtClean="0"/>
                <a:t>2</a:t>
              </a:r>
              <a:r>
                <a:rPr lang="en-GB" sz="1600" dirty="0" smtClean="0"/>
                <a:t> </a:t>
              </a:r>
              <a:endParaRPr lang="en-GB" sz="1600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2971800" y="990600"/>
              <a:ext cx="0" cy="53340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5410200" y="6324600"/>
            <a:ext cx="2233688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P/C = 2.3 – 2.9 MW/mm </a:t>
            </a:r>
            <a:endParaRPr lang="en-GB" sz="16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6934200" y="990600"/>
            <a:ext cx="0" cy="5334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20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1720" y="276496"/>
            <a:ext cx="47526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What features on, or near, a surface cause a breakdown to occur at a particular place? </a:t>
            </a:r>
            <a:endParaRPr lang="en-GB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412776"/>
            <a:ext cx="82809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Our field has depended on the proverbial field emission “tip” with the corresponding field enhancement factor </a:t>
            </a:r>
            <a:r>
              <a:rPr lang="el-GR" dirty="0" smtClean="0"/>
              <a:t>β</a:t>
            </a:r>
            <a:r>
              <a:rPr lang="en-GB" dirty="0" smtClean="0"/>
              <a:t> in order to reconcile observed field emission with the Fowler-</a:t>
            </a:r>
            <a:r>
              <a:rPr lang="en-GB" dirty="0" err="1" smtClean="0"/>
              <a:t>Norheim</a:t>
            </a:r>
            <a:r>
              <a:rPr lang="en-GB" dirty="0" smtClean="0"/>
              <a:t> equation. </a:t>
            </a:r>
          </a:p>
          <a:p>
            <a:endParaRPr lang="en-GB" dirty="0"/>
          </a:p>
          <a:p>
            <a:r>
              <a:rPr lang="en-GB" dirty="0" smtClean="0"/>
              <a:t>We keep talking about these tips even though no-one has ever taken pictures of them nor can anyone predict the </a:t>
            </a:r>
            <a:r>
              <a:rPr lang="el-GR" dirty="0" smtClean="0"/>
              <a:t>β</a:t>
            </a:r>
            <a:r>
              <a:rPr lang="en-GB" dirty="0" smtClean="0"/>
              <a:t> a surface will have except through field emission.</a:t>
            </a:r>
          </a:p>
          <a:p>
            <a:endParaRPr lang="en-GB" dirty="0"/>
          </a:p>
          <a:p>
            <a:r>
              <a:rPr lang="en-GB" dirty="0" smtClean="0"/>
              <a:t>Typical values of </a:t>
            </a:r>
            <a:r>
              <a:rPr lang="el-GR" dirty="0" smtClean="0"/>
              <a:t>β</a:t>
            </a:r>
            <a:r>
              <a:rPr lang="en-GB" dirty="0" smtClean="0"/>
              <a:t> in our high gradient accelerating structures are in the range of 50-100.</a:t>
            </a:r>
          </a:p>
          <a:p>
            <a:endParaRPr lang="en-GB" dirty="0"/>
          </a:p>
          <a:p>
            <a:r>
              <a:rPr lang="en-GB" dirty="0" smtClean="0"/>
              <a:t>But there can be more than geometrical field enhancement…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11560" y="4941168"/>
            <a:ext cx="7848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hlinkClick r:id="rId2"/>
              </a:rPr>
              <a:t>Surface-Emission Studies in a High-Field RF Gun based on Measurements of Field Emission and </a:t>
            </a:r>
            <a:r>
              <a:rPr lang="en-GB" dirty="0" err="1" smtClean="0">
                <a:hlinkClick r:id="rId2"/>
              </a:rPr>
              <a:t>Schottky</a:t>
            </a:r>
            <a:r>
              <a:rPr lang="en-GB" dirty="0" smtClean="0">
                <a:hlinkClick r:id="rId2"/>
              </a:rPr>
              <a:t>-Enabled Photoemission</a:t>
            </a:r>
            <a:r>
              <a:rPr lang="en-GB" dirty="0" smtClean="0"/>
              <a:t> H. Chen, Y. Du, W. </a:t>
            </a:r>
            <a:r>
              <a:rPr lang="en-GB" dirty="0" err="1" smtClean="0"/>
              <a:t>Gai</a:t>
            </a:r>
            <a:r>
              <a:rPr lang="en-GB" dirty="0" smtClean="0"/>
              <a:t>, A. </a:t>
            </a:r>
            <a:r>
              <a:rPr lang="en-GB" dirty="0" err="1" smtClean="0"/>
              <a:t>Grudiev</a:t>
            </a:r>
            <a:r>
              <a:rPr lang="en-GB" dirty="0" smtClean="0"/>
              <a:t>, J. </a:t>
            </a:r>
            <a:r>
              <a:rPr lang="en-GB" dirty="0" err="1" smtClean="0"/>
              <a:t>Hua</a:t>
            </a:r>
            <a:r>
              <a:rPr lang="en-GB" dirty="0" smtClean="0"/>
              <a:t>, W. Huang, J. G. Power, E. E. Wisniewski, W. Wuensch, C. Tang, L. Yan, and Y. You</a:t>
            </a:r>
          </a:p>
          <a:p>
            <a:r>
              <a:rPr lang="en-GB" dirty="0" smtClean="0"/>
              <a:t>Phys. Rev. </a:t>
            </a:r>
            <a:r>
              <a:rPr lang="en-GB" dirty="0" err="1" smtClean="0"/>
              <a:t>Lett</a:t>
            </a:r>
            <a:r>
              <a:rPr lang="en-GB" dirty="0" smtClean="0"/>
              <a:t>. </a:t>
            </a:r>
            <a:r>
              <a:rPr lang="en-GB" b="1" dirty="0" smtClean="0"/>
              <a:t>109</a:t>
            </a:r>
            <a:r>
              <a:rPr lang="en-GB" dirty="0" smtClean="0"/>
              <a:t>, 204802 – Published 14 November 2012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85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>
          <a:xfrm>
            <a:off x="76237" y="50588"/>
            <a:ext cx="7954963" cy="510012"/>
          </a:xfrm>
        </p:spPr>
        <p:txBody>
          <a:bodyPr lIns="90000" tIns="46800" rIns="90000" bIns="46800" anchor="ctr"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Electron emission</a:t>
            </a:r>
          </a:p>
        </p:txBody>
      </p:sp>
      <p:graphicFrame>
        <p:nvGraphicFramePr>
          <p:cNvPr id="18435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3430648" y="762024"/>
          <a:ext cx="5280025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Equation" r:id="rId4" imgW="3759200" imgH="482600" progId="Equation.3">
                  <p:embed/>
                </p:oleObj>
              </mc:Choice>
              <mc:Fallback>
                <p:oleObj name="Equation" r:id="rId4" imgW="3759200" imgH="4826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0648" y="762024"/>
                        <a:ext cx="5280025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6" name="Rectangle 46"/>
          <p:cNvSpPr>
            <a:spLocks noChangeArrowheads="1"/>
          </p:cNvSpPr>
          <p:nvPr/>
        </p:nvSpPr>
        <p:spPr bwMode="auto">
          <a:xfrm>
            <a:off x="762000" y="885825"/>
            <a:ext cx="1905000" cy="3810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443062"/>
            <a:ext cx="3810000" cy="293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0" y="5638800"/>
            <a:ext cx="91440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39" name="Text Box 9"/>
          <p:cNvSpPr txBox="1">
            <a:spLocks noChangeArrowheads="1"/>
          </p:cNvSpPr>
          <p:nvPr/>
        </p:nvSpPr>
        <p:spPr bwMode="auto">
          <a:xfrm>
            <a:off x="3816409" y="5791201"/>
            <a:ext cx="17620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FFFFFF"/>
                </a:solidFill>
              </a:rPr>
              <a:t>Copper surface</a:t>
            </a:r>
          </a:p>
        </p:txBody>
      </p:sp>
      <p:sp>
        <p:nvSpPr>
          <p:cNvPr id="18440" name="Oval 11"/>
          <p:cNvSpPr>
            <a:spLocks noChangeArrowheads="1"/>
          </p:cNvSpPr>
          <p:nvPr/>
        </p:nvSpPr>
        <p:spPr bwMode="auto">
          <a:xfrm>
            <a:off x="1752600" y="5410200"/>
            <a:ext cx="76200" cy="609600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41" name="Oval 12"/>
          <p:cNvSpPr>
            <a:spLocks noChangeArrowheads="1"/>
          </p:cNvSpPr>
          <p:nvPr/>
        </p:nvSpPr>
        <p:spPr bwMode="auto">
          <a:xfrm>
            <a:off x="2133600" y="5562600"/>
            <a:ext cx="76200" cy="609600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42" name="Oval 13"/>
          <p:cNvSpPr>
            <a:spLocks noChangeArrowheads="1"/>
          </p:cNvSpPr>
          <p:nvPr/>
        </p:nvSpPr>
        <p:spPr bwMode="auto">
          <a:xfrm>
            <a:off x="3702050" y="5334000"/>
            <a:ext cx="152400" cy="685800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43" name="Oval 14"/>
          <p:cNvSpPr>
            <a:spLocks noChangeArrowheads="1"/>
          </p:cNvSpPr>
          <p:nvPr/>
        </p:nvSpPr>
        <p:spPr bwMode="auto">
          <a:xfrm>
            <a:off x="914400" y="5029200"/>
            <a:ext cx="76200" cy="609600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44" name="Rectangle 15"/>
          <p:cNvSpPr>
            <a:spLocks noChangeArrowheads="1"/>
          </p:cNvSpPr>
          <p:nvPr/>
        </p:nvSpPr>
        <p:spPr bwMode="auto">
          <a:xfrm>
            <a:off x="914400" y="5334000"/>
            <a:ext cx="76200" cy="60960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1371600" y="5410200"/>
            <a:ext cx="76200" cy="609600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46" name="Text Box 17"/>
          <p:cNvSpPr txBox="1">
            <a:spLocks noChangeArrowheads="1"/>
          </p:cNvSpPr>
          <p:nvPr/>
        </p:nvSpPr>
        <p:spPr bwMode="auto">
          <a:xfrm>
            <a:off x="152401" y="4311769"/>
            <a:ext cx="29530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B02A30"/>
                </a:solidFill>
              </a:rPr>
              <a:t>typical picture </a:t>
            </a:r>
            <a:r>
              <a:rPr lang="en-US">
                <a:solidFill>
                  <a:srgbClr val="B02A30"/>
                </a:solidFill>
                <a:sym typeface="Wingdings" pitchFamily="2" charset="2"/>
              </a:rPr>
              <a:t>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B02A30"/>
                </a:solidFill>
                <a:sym typeface="Wingdings" pitchFamily="2" charset="2"/>
              </a:rPr>
              <a:t>geometric perturbations (</a:t>
            </a:r>
            <a:r>
              <a:rPr lang="en-US">
                <a:solidFill>
                  <a:srgbClr val="B02A30"/>
                </a:solidFill>
                <a:latin typeface="Symbol" pitchFamily="18" charset="2"/>
                <a:sym typeface="Wingdings" pitchFamily="2" charset="2"/>
              </a:rPr>
              <a:t>b</a:t>
            </a:r>
            <a:r>
              <a:rPr lang="en-US">
                <a:solidFill>
                  <a:srgbClr val="B02A30"/>
                </a:solidFill>
                <a:sym typeface="Wingdings" pitchFamily="2" charset="2"/>
              </a:rPr>
              <a:t>)</a:t>
            </a:r>
            <a:endParaRPr lang="en-US">
              <a:solidFill>
                <a:srgbClr val="B02A30"/>
              </a:solidFill>
            </a:endParaRPr>
          </a:p>
        </p:txBody>
      </p:sp>
      <p:sp>
        <p:nvSpPr>
          <p:cNvPr id="18447" name="Rectangle 19"/>
          <p:cNvSpPr>
            <a:spLocks noChangeArrowheads="1"/>
          </p:cNvSpPr>
          <p:nvPr/>
        </p:nvSpPr>
        <p:spPr bwMode="auto">
          <a:xfrm>
            <a:off x="4114870" y="228601"/>
            <a:ext cx="38523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b="1" i="1">
                <a:solidFill>
                  <a:srgbClr val="131313"/>
                </a:solidFill>
              </a:rPr>
              <a:t>Fowler Nordheim Law (RF fields):</a:t>
            </a:r>
          </a:p>
        </p:txBody>
      </p:sp>
      <p:sp>
        <p:nvSpPr>
          <p:cNvPr id="18448" name="Rectangle 20"/>
          <p:cNvSpPr>
            <a:spLocks noChangeArrowheads="1"/>
          </p:cNvSpPr>
          <p:nvPr/>
        </p:nvSpPr>
        <p:spPr bwMode="auto">
          <a:xfrm>
            <a:off x="5029200" y="2133600"/>
            <a:ext cx="3857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defTabSz="457200" fontAlgn="base">
              <a:spcBef>
                <a:spcPct val="10000"/>
              </a:spcBef>
              <a:spcAft>
                <a:spcPct val="10000"/>
              </a:spcAft>
              <a:buClr>
                <a:srgbClr val="0071BC"/>
              </a:buClr>
              <a:buFont typeface="Times New Roman" pitchFamily="18" charset="0"/>
              <a:buAutoNum type="arabicPeriod"/>
            </a:pPr>
            <a:r>
              <a:rPr lang="en-US">
                <a:solidFill>
                  <a:srgbClr val="131313"/>
                </a:solidFill>
              </a:rPr>
              <a:t>High field enhancements (</a:t>
            </a:r>
            <a:r>
              <a:rPr lang="en-US">
                <a:solidFill>
                  <a:srgbClr val="131313"/>
                </a:solidFill>
                <a:latin typeface="Symbol" pitchFamily="18" charset="2"/>
              </a:rPr>
              <a:t>b</a:t>
            </a:r>
            <a:r>
              <a:rPr lang="en-US">
                <a:solidFill>
                  <a:srgbClr val="131313"/>
                </a:solidFill>
              </a:rPr>
              <a:t>) can field emission.</a:t>
            </a:r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449" name="Line 22"/>
          <p:cNvSpPr>
            <a:spLocks noChangeShapeType="1"/>
          </p:cNvSpPr>
          <p:nvPr/>
        </p:nvSpPr>
        <p:spPr bwMode="auto">
          <a:xfrm flipH="1" flipV="1">
            <a:off x="7848600" y="1447800"/>
            <a:ext cx="304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50" name="Line 23"/>
          <p:cNvSpPr>
            <a:spLocks noChangeShapeType="1"/>
          </p:cNvSpPr>
          <p:nvPr/>
        </p:nvSpPr>
        <p:spPr bwMode="auto">
          <a:xfrm flipH="1" flipV="1">
            <a:off x="6400800" y="1066800"/>
            <a:ext cx="17526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51" name="Rectangle 24"/>
          <p:cNvSpPr>
            <a:spLocks noChangeArrowheads="1"/>
          </p:cNvSpPr>
          <p:nvPr/>
        </p:nvSpPr>
        <p:spPr bwMode="auto">
          <a:xfrm>
            <a:off x="5029200" y="3122613"/>
            <a:ext cx="3857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defTabSz="457200" fontAlgn="base">
              <a:spcBef>
                <a:spcPct val="10000"/>
              </a:spcBef>
              <a:spcAft>
                <a:spcPct val="10000"/>
              </a:spcAft>
              <a:buClr>
                <a:srgbClr val="0071BC"/>
              </a:buClr>
              <a:buFont typeface="Times New Roman" pitchFamily="18" charset="0"/>
              <a:buAutoNum type="arabicPeriod" startAt="2"/>
            </a:pPr>
            <a:r>
              <a:rPr lang="en-US">
                <a:solidFill>
                  <a:srgbClr val="131313"/>
                </a:solidFill>
              </a:rPr>
              <a:t>Low work function (</a:t>
            </a:r>
            <a:r>
              <a:rPr lang="en-US">
                <a:solidFill>
                  <a:srgbClr val="131313"/>
                </a:solidFill>
                <a:latin typeface="Symbol" pitchFamily="18" charset="2"/>
              </a:rPr>
              <a:t>f</a:t>
            </a:r>
            <a:r>
              <a:rPr lang="en-US" baseline="-25000">
                <a:solidFill>
                  <a:srgbClr val="131313"/>
                </a:solidFill>
                <a:latin typeface="Symbol" pitchFamily="18" charset="2"/>
              </a:rPr>
              <a:t>0</a:t>
            </a:r>
            <a:r>
              <a:rPr lang="en-US">
                <a:solidFill>
                  <a:srgbClr val="131313"/>
                </a:solidFill>
              </a:rPr>
              <a:t>) in small areas can cause field emission.</a:t>
            </a:r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452" name="Freeform 25"/>
          <p:cNvSpPr>
            <a:spLocks/>
          </p:cNvSpPr>
          <p:nvPr/>
        </p:nvSpPr>
        <p:spPr bwMode="auto">
          <a:xfrm>
            <a:off x="2590800" y="5638800"/>
            <a:ext cx="152400" cy="381000"/>
          </a:xfrm>
          <a:custGeom>
            <a:avLst/>
            <a:gdLst>
              <a:gd name="T0" fmla="*/ 0 w 96"/>
              <a:gd name="T1" fmla="*/ 0 h 240"/>
              <a:gd name="T2" fmla="*/ 120967500 w 96"/>
              <a:gd name="T3" fmla="*/ 0 h 240"/>
              <a:gd name="T4" fmla="*/ 0 w 96"/>
              <a:gd name="T5" fmla="*/ 120967500 h 240"/>
              <a:gd name="T6" fmla="*/ 120967500 w 96"/>
              <a:gd name="T7" fmla="*/ 362902500 h 240"/>
              <a:gd name="T8" fmla="*/ 120967500 w 96"/>
              <a:gd name="T9" fmla="*/ 483870000 h 240"/>
              <a:gd name="T10" fmla="*/ 120967500 w 96"/>
              <a:gd name="T11" fmla="*/ 604837500 h 240"/>
              <a:gd name="T12" fmla="*/ 120967500 w 96"/>
              <a:gd name="T13" fmla="*/ 483870000 h 240"/>
              <a:gd name="T14" fmla="*/ 241935000 w 96"/>
              <a:gd name="T15" fmla="*/ 362902500 h 240"/>
              <a:gd name="T16" fmla="*/ 120967500 w 96"/>
              <a:gd name="T17" fmla="*/ 241935000 h 240"/>
              <a:gd name="T18" fmla="*/ 120967500 w 96"/>
              <a:gd name="T19" fmla="*/ 120967500 h 240"/>
              <a:gd name="T20" fmla="*/ 241935000 w 96"/>
              <a:gd name="T21" fmla="*/ 0 h 240"/>
              <a:gd name="T22" fmla="*/ 120967500 w 96"/>
              <a:gd name="T23" fmla="*/ 0 h 240"/>
              <a:gd name="T24" fmla="*/ 0 w 96"/>
              <a:gd name="T25" fmla="*/ 0 h 2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6" h="240">
                <a:moveTo>
                  <a:pt x="0" y="0"/>
                </a:moveTo>
                <a:lnTo>
                  <a:pt x="48" y="0"/>
                </a:lnTo>
                <a:lnTo>
                  <a:pt x="0" y="48"/>
                </a:lnTo>
                <a:lnTo>
                  <a:pt x="48" y="144"/>
                </a:lnTo>
                <a:lnTo>
                  <a:pt x="48" y="192"/>
                </a:lnTo>
                <a:lnTo>
                  <a:pt x="48" y="240"/>
                </a:lnTo>
                <a:lnTo>
                  <a:pt x="48" y="192"/>
                </a:lnTo>
                <a:lnTo>
                  <a:pt x="96" y="144"/>
                </a:lnTo>
                <a:lnTo>
                  <a:pt x="48" y="96"/>
                </a:lnTo>
                <a:lnTo>
                  <a:pt x="48" y="48"/>
                </a:lnTo>
                <a:lnTo>
                  <a:pt x="96" y="0"/>
                </a:lnTo>
                <a:lnTo>
                  <a:pt x="4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53" name="Freeform 26"/>
          <p:cNvSpPr>
            <a:spLocks/>
          </p:cNvSpPr>
          <p:nvPr/>
        </p:nvSpPr>
        <p:spPr bwMode="auto">
          <a:xfrm>
            <a:off x="533400" y="5638800"/>
            <a:ext cx="457200" cy="609600"/>
          </a:xfrm>
          <a:custGeom>
            <a:avLst/>
            <a:gdLst>
              <a:gd name="T0" fmla="*/ 0 w 288"/>
              <a:gd name="T1" fmla="*/ 0 h 384"/>
              <a:gd name="T2" fmla="*/ 241935000 w 288"/>
              <a:gd name="T3" fmla="*/ 120967500 h 384"/>
              <a:gd name="T4" fmla="*/ 120967500 w 288"/>
              <a:gd name="T5" fmla="*/ 241935000 h 384"/>
              <a:gd name="T6" fmla="*/ 362902500 w 288"/>
              <a:gd name="T7" fmla="*/ 362902500 h 384"/>
              <a:gd name="T8" fmla="*/ 362902500 w 288"/>
              <a:gd name="T9" fmla="*/ 604837500 h 384"/>
              <a:gd name="T10" fmla="*/ 604837500 w 288"/>
              <a:gd name="T11" fmla="*/ 725805000 h 384"/>
              <a:gd name="T12" fmla="*/ 725805000 w 288"/>
              <a:gd name="T13" fmla="*/ 967740000 h 3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88" h="384">
                <a:moveTo>
                  <a:pt x="0" y="0"/>
                </a:moveTo>
                <a:lnTo>
                  <a:pt x="96" y="48"/>
                </a:lnTo>
                <a:lnTo>
                  <a:pt x="48" y="96"/>
                </a:lnTo>
                <a:lnTo>
                  <a:pt x="144" y="144"/>
                </a:lnTo>
                <a:lnTo>
                  <a:pt x="144" y="240"/>
                </a:lnTo>
                <a:lnTo>
                  <a:pt x="240" y="288"/>
                </a:lnTo>
                <a:lnTo>
                  <a:pt x="288" y="384"/>
                </a:lnTo>
              </a:path>
            </a:pathLst>
          </a:custGeom>
          <a:noFill/>
          <a:ln w="38100" cmpd="sng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54" name="Rectangle 27"/>
          <p:cNvSpPr>
            <a:spLocks noChangeArrowheads="1"/>
          </p:cNvSpPr>
          <p:nvPr/>
        </p:nvSpPr>
        <p:spPr bwMode="auto">
          <a:xfrm>
            <a:off x="5486400" y="5562600"/>
            <a:ext cx="1371600" cy="76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55" name="Text Box 29"/>
          <p:cNvSpPr txBox="1">
            <a:spLocks noChangeArrowheads="1"/>
          </p:cNvSpPr>
          <p:nvPr/>
        </p:nvSpPr>
        <p:spPr bwMode="auto">
          <a:xfrm>
            <a:off x="5784851" y="5272088"/>
            <a:ext cx="8515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B02A30"/>
                </a:solidFill>
              </a:rPr>
              <a:t>oxides</a:t>
            </a:r>
          </a:p>
        </p:txBody>
      </p:sp>
      <p:sp>
        <p:nvSpPr>
          <p:cNvPr id="18456" name="Freeform 31"/>
          <p:cNvSpPr>
            <a:spLocks/>
          </p:cNvSpPr>
          <p:nvPr/>
        </p:nvSpPr>
        <p:spPr bwMode="auto">
          <a:xfrm>
            <a:off x="7924800" y="5638800"/>
            <a:ext cx="304800" cy="152400"/>
          </a:xfrm>
          <a:custGeom>
            <a:avLst/>
            <a:gdLst>
              <a:gd name="T0" fmla="*/ 120967500 w 192"/>
              <a:gd name="T1" fmla="*/ 0 h 96"/>
              <a:gd name="T2" fmla="*/ 0 w 192"/>
              <a:gd name="T3" fmla="*/ 120967500 h 96"/>
              <a:gd name="T4" fmla="*/ 120967500 w 192"/>
              <a:gd name="T5" fmla="*/ 241935000 h 96"/>
              <a:gd name="T6" fmla="*/ 241935000 w 192"/>
              <a:gd name="T7" fmla="*/ 241935000 h 96"/>
              <a:gd name="T8" fmla="*/ 483870000 w 192"/>
              <a:gd name="T9" fmla="*/ 120967500 h 96"/>
              <a:gd name="T10" fmla="*/ 241935000 w 192"/>
              <a:gd name="T11" fmla="*/ 0 h 96"/>
              <a:gd name="T12" fmla="*/ 120967500 w 192"/>
              <a:gd name="T13" fmla="*/ 0 h 9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2" h="96">
                <a:moveTo>
                  <a:pt x="48" y="0"/>
                </a:moveTo>
                <a:lnTo>
                  <a:pt x="0" y="48"/>
                </a:lnTo>
                <a:lnTo>
                  <a:pt x="48" y="96"/>
                </a:lnTo>
                <a:lnTo>
                  <a:pt x="96" y="96"/>
                </a:lnTo>
                <a:lnTo>
                  <a:pt x="192" y="48"/>
                </a:lnTo>
                <a:lnTo>
                  <a:pt x="96" y="0"/>
                </a:lnTo>
                <a:lnTo>
                  <a:pt x="48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57" name="Text Box 32"/>
          <p:cNvSpPr txBox="1">
            <a:spLocks noChangeArrowheads="1"/>
          </p:cNvSpPr>
          <p:nvPr/>
        </p:nvSpPr>
        <p:spPr bwMode="auto">
          <a:xfrm>
            <a:off x="4724401" y="4343519"/>
            <a:ext cx="28312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B02A30"/>
                </a:solidFill>
              </a:rPr>
              <a:t>alternate picture </a:t>
            </a:r>
            <a:r>
              <a:rPr lang="en-US">
                <a:solidFill>
                  <a:srgbClr val="B02A30"/>
                </a:solidFill>
                <a:sym typeface="Wingdings" pitchFamily="2" charset="2"/>
              </a:rPr>
              <a:t>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B02A30"/>
                </a:solidFill>
                <a:sym typeface="Wingdings" pitchFamily="2" charset="2"/>
              </a:rPr>
              <a:t>material perturbations (</a:t>
            </a:r>
            <a:r>
              <a:rPr lang="en-US">
                <a:solidFill>
                  <a:srgbClr val="B02A30"/>
                </a:solidFill>
                <a:latin typeface="Symbol" pitchFamily="18" charset="2"/>
                <a:sym typeface="Wingdings" pitchFamily="2" charset="2"/>
              </a:rPr>
              <a:t>f</a:t>
            </a:r>
            <a:r>
              <a:rPr lang="en-US" baseline="-25000">
                <a:solidFill>
                  <a:srgbClr val="B02A30"/>
                </a:solidFill>
                <a:latin typeface="Symbol" pitchFamily="18" charset="2"/>
                <a:sym typeface="Wingdings" pitchFamily="2" charset="2"/>
              </a:rPr>
              <a:t>0</a:t>
            </a:r>
            <a:r>
              <a:rPr lang="en-US">
                <a:solidFill>
                  <a:srgbClr val="B02A30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18458" name="Text Box 33"/>
          <p:cNvSpPr txBox="1">
            <a:spLocks noChangeArrowheads="1"/>
          </p:cNvSpPr>
          <p:nvPr/>
        </p:nvSpPr>
        <p:spPr bwMode="auto">
          <a:xfrm>
            <a:off x="7391400" y="5729288"/>
            <a:ext cx="11977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B02A30"/>
                </a:solidFill>
              </a:rPr>
              <a:t>inclusions</a:t>
            </a:r>
          </a:p>
        </p:txBody>
      </p:sp>
      <p:sp>
        <p:nvSpPr>
          <p:cNvPr id="18459" name="Text Box 34"/>
          <p:cNvSpPr txBox="1">
            <a:spLocks noChangeArrowheads="1"/>
          </p:cNvSpPr>
          <p:nvPr/>
        </p:nvSpPr>
        <p:spPr bwMode="auto">
          <a:xfrm>
            <a:off x="3321058" y="5029201"/>
            <a:ext cx="8002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B02A30"/>
                </a:solidFill>
              </a:rPr>
              <a:t>peaks</a:t>
            </a:r>
          </a:p>
        </p:txBody>
      </p:sp>
      <p:sp>
        <p:nvSpPr>
          <p:cNvPr id="18460" name="Text Box 35"/>
          <p:cNvSpPr txBox="1">
            <a:spLocks noChangeArrowheads="1"/>
          </p:cNvSpPr>
          <p:nvPr/>
        </p:nvSpPr>
        <p:spPr bwMode="auto">
          <a:xfrm>
            <a:off x="2051623" y="4997569"/>
            <a:ext cx="13260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B02A30"/>
                </a:solidFill>
              </a:rPr>
              <a:t>grain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B02A30"/>
                </a:solidFill>
              </a:rPr>
              <a:t>boundaries</a:t>
            </a:r>
          </a:p>
        </p:txBody>
      </p:sp>
      <p:sp>
        <p:nvSpPr>
          <p:cNvPr id="18461" name="Text Box 36"/>
          <p:cNvSpPr txBox="1">
            <a:spLocks noChangeArrowheads="1"/>
          </p:cNvSpPr>
          <p:nvPr/>
        </p:nvSpPr>
        <p:spPr bwMode="auto">
          <a:xfrm>
            <a:off x="752246" y="5729288"/>
            <a:ext cx="8515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B02A30"/>
                </a:solidFill>
              </a:rPr>
              <a:t>cracks</a:t>
            </a:r>
          </a:p>
        </p:txBody>
      </p:sp>
      <p:sp>
        <p:nvSpPr>
          <p:cNvPr id="18462" name="Rectangle 39"/>
          <p:cNvSpPr>
            <a:spLocks noChangeArrowheads="1"/>
          </p:cNvSpPr>
          <p:nvPr/>
        </p:nvSpPr>
        <p:spPr bwMode="auto">
          <a:xfrm>
            <a:off x="5638800" y="6216650"/>
            <a:ext cx="2743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131313"/>
                </a:solidFill>
              </a:rPr>
              <a:t>(suggested by Wuensch and colleagues)</a:t>
            </a:r>
          </a:p>
        </p:txBody>
      </p:sp>
      <p:sp>
        <p:nvSpPr>
          <p:cNvPr id="18463" name="Line 40"/>
          <p:cNvSpPr>
            <a:spLocks noChangeShapeType="1"/>
          </p:cNvSpPr>
          <p:nvPr/>
        </p:nvSpPr>
        <p:spPr bwMode="auto">
          <a:xfrm flipH="1" flipV="1">
            <a:off x="5334000" y="1447800"/>
            <a:ext cx="16764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64" name="Line 41"/>
          <p:cNvSpPr>
            <a:spLocks noChangeShapeType="1"/>
          </p:cNvSpPr>
          <p:nvPr/>
        </p:nvSpPr>
        <p:spPr bwMode="auto">
          <a:xfrm flipH="1" flipV="1">
            <a:off x="5715000" y="1143000"/>
            <a:ext cx="12954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65" name="Line 42"/>
          <p:cNvSpPr>
            <a:spLocks noChangeShapeType="1"/>
          </p:cNvSpPr>
          <p:nvPr/>
        </p:nvSpPr>
        <p:spPr bwMode="auto">
          <a:xfrm flipV="1">
            <a:off x="7010400" y="1143000"/>
            <a:ext cx="12954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811278" y="838200"/>
            <a:ext cx="1857375" cy="415925"/>
            <a:chOff x="511" y="528"/>
            <a:chExt cx="1170" cy="262"/>
          </a:xfrm>
        </p:grpSpPr>
        <p:sp>
          <p:nvSpPr>
            <p:cNvPr id="18467" name="Text Box 43"/>
            <p:cNvSpPr txBox="1">
              <a:spLocks noChangeArrowheads="1"/>
            </p:cNvSpPr>
            <p:nvPr/>
          </p:nvSpPr>
          <p:spPr bwMode="auto">
            <a:xfrm>
              <a:off x="768" y="528"/>
              <a:ext cx="91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57200" fontAlgn="base">
                <a:lnSpc>
                  <a:spcPct val="11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>
                  <a:solidFill>
                    <a:srgbClr val="131313"/>
                  </a:solidFill>
                </a:rPr>
                <a:t>(</a:t>
              </a:r>
              <a:r>
                <a:rPr lang="en-US">
                  <a:solidFill>
                    <a:srgbClr val="131313"/>
                  </a:solidFill>
                  <a:latin typeface="Symbol" pitchFamily="18" charset="2"/>
                </a:rPr>
                <a:t>b, f</a:t>
              </a:r>
              <a:r>
                <a:rPr lang="en-US" baseline="-25000">
                  <a:solidFill>
                    <a:srgbClr val="131313"/>
                  </a:solidFill>
                  <a:latin typeface="Symbol" pitchFamily="18" charset="2"/>
                </a:rPr>
                <a:t>0</a:t>
              </a:r>
              <a:r>
                <a:rPr lang="en-US">
                  <a:solidFill>
                    <a:srgbClr val="131313"/>
                  </a:solidFill>
                  <a:latin typeface="Times New Roman" pitchFamily="18" charset="0"/>
                </a:rPr>
                <a:t>, A</a:t>
              </a:r>
              <a:r>
                <a:rPr lang="en-US" baseline="-25000">
                  <a:solidFill>
                    <a:srgbClr val="131313"/>
                  </a:solidFill>
                  <a:latin typeface="Times New Roman" pitchFamily="18" charset="0"/>
                </a:rPr>
                <a:t>e</a:t>
              </a:r>
              <a:r>
                <a:rPr lang="en-US">
                  <a:solidFill>
                    <a:srgbClr val="131313"/>
                  </a:solidFill>
                  <a:latin typeface="Times New Roman" pitchFamily="18" charset="0"/>
                </a:rPr>
                <a:t>, E</a:t>
              </a:r>
              <a:r>
                <a:rPr lang="en-US" baseline="-25000">
                  <a:solidFill>
                    <a:srgbClr val="131313"/>
                  </a:solidFill>
                  <a:latin typeface="Times New Roman" pitchFamily="18" charset="0"/>
                </a:rPr>
                <a:t>0</a:t>
              </a:r>
              <a:r>
                <a:rPr lang="en-US">
                  <a:solidFill>
                    <a:srgbClr val="131313"/>
                  </a:solidFill>
                </a:rPr>
                <a:t>)</a:t>
              </a:r>
            </a:p>
          </p:txBody>
        </p:sp>
        <p:sp>
          <p:nvSpPr>
            <p:cNvPr id="18468" name="Text Box 44"/>
            <p:cNvSpPr txBox="1">
              <a:spLocks noChangeArrowheads="1"/>
            </p:cNvSpPr>
            <p:nvPr/>
          </p:nvSpPr>
          <p:spPr bwMode="auto">
            <a:xfrm>
              <a:off x="511" y="540"/>
              <a:ext cx="36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57200" fontAlgn="base">
                <a:lnSpc>
                  <a:spcPct val="11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>
                  <a:solidFill>
                    <a:srgbClr val="131313"/>
                  </a:solidFill>
                  <a:latin typeface="Engravers MT" pitchFamily="18" charset="0"/>
                </a:rPr>
                <a:t>I</a:t>
              </a:r>
              <a:r>
                <a:rPr lang="en-US" baseline="-25000">
                  <a:solidFill>
                    <a:srgbClr val="131313"/>
                  </a:solidFill>
                  <a:latin typeface="Engravers MT" pitchFamily="18" charset="0"/>
                </a:rPr>
                <a:t>FN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28220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">
      <a:dk1>
        <a:srgbClr val="131313"/>
      </a:dk1>
      <a:lt1>
        <a:srgbClr val="FFFFFF"/>
      </a:lt1>
      <a:dk2>
        <a:srgbClr val="0071BC"/>
      </a:dk2>
      <a:lt2>
        <a:srgbClr val="808080"/>
      </a:lt2>
      <a:accent1>
        <a:srgbClr val="00A650"/>
      </a:accent1>
      <a:accent2>
        <a:srgbClr val="B02A30"/>
      </a:accent2>
      <a:accent3>
        <a:srgbClr val="FFFFFF"/>
      </a:accent3>
      <a:accent4>
        <a:srgbClr val="0E0E0E"/>
      </a:accent4>
      <a:accent5>
        <a:srgbClr val="AAD0B3"/>
      </a:accent5>
      <a:accent6>
        <a:srgbClr val="9F252A"/>
      </a:accent6>
      <a:hlink>
        <a:srgbClr val="00ADEF"/>
      </a:hlink>
      <a:folHlink>
        <a:srgbClr val="693163"/>
      </a:folHlink>
    </a:clrScheme>
    <a:fontScheme name="1_Default Design">
      <a:majorFont>
        <a:latin typeface="Comic Sans MS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131313"/>
        </a:dk1>
        <a:lt1>
          <a:srgbClr val="FFFFFF"/>
        </a:lt1>
        <a:dk2>
          <a:srgbClr val="0071BC"/>
        </a:dk2>
        <a:lt2>
          <a:srgbClr val="808080"/>
        </a:lt2>
        <a:accent1>
          <a:srgbClr val="00A650"/>
        </a:accent1>
        <a:accent2>
          <a:srgbClr val="FFC20E"/>
        </a:accent2>
        <a:accent3>
          <a:srgbClr val="FFFFFF"/>
        </a:accent3>
        <a:accent4>
          <a:srgbClr val="0E0E0E"/>
        </a:accent4>
        <a:accent5>
          <a:srgbClr val="AAD0B3"/>
        </a:accent5>
        <a:accent6>
          <a:srgbClr val="E7B00C"/>
        </a:accent6>
        <a:hlink>
          <a:srgbClr val="00ADEF"/>
        </a:hlink>
        <a:folHlink>
          <a:srgbClr val="69316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1373</Words>
  <Application>Microsoft Office PowerPoint</Application>
  <PresentationFormat>On-screen Show (4:3)</PresentationFormat>
  <Paragraphs>210</Paragraphs>
  <Slides>25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Office Theme</vt:lpstr>
      <vt:lpstr>1_Default Design</vt:lpstr>
      <vt:lpstr>Default Design</vt:lpstr>
      <vt:lpstr>2_Default Design</vt:lpstr>
      <vt:lpstr>1_Office Theme</vt:lpstr>
      <vt:lpstr>Custom Design</vt:lpstr>
      <vt:lpstr>3_Office Theme</vt:lpstr>
      <vt:lpstr>2_Office Theme</vt:lpstr>
      <vt:lpstr>14_Office Theme</vt:lpstr>
      <vt:lpstr>Equation</vt:lpstr>
      <vt:lpstr>PowerPoint Presentation</vt:lpstr>
      <vt:lpstr>PowerPoint Presentation</vt:lpstr>
      <vt:lpstr>PowerPoint Presentation</vt:lpstr>
      <vt:lpstr>Maximum surface electric and magnetic fields</vt:lpstr>
      <vt:lpstr>PowerPoint Presentation</vt:lpstr>
      <vt:lpstr>PowerPoint Presentation</vt:lpstr>
      <vt:lpstr>Power flow related quantities: Sc and P/C</vt:lpstr>
      <vt:lpstr>PowerPoint Presentation</vt:lpstr>
      <vt:lpstr>Electron emission</vt:lpstr>
      <vt:lpstr>PowerPoint Presentation</vt:lpstr>
      <vt:lpstr>Electrodynamics-molecular dynamic model+ study of a void under tensile stress</vt:lpstr>
      <vt:lpstr>“Catastrophic”growth of a protrusion at the void</vt:lpstr>
      <vt:lpstr>Deformation at realistic electric field strength</vt:lpstr>
      <vt:lpstr>PowerPoint Presentation</vt:lpstr>
      <vt:lpstr>PowerPoint Presentation</vt:lpstr>
      <vt:lpstr>DC Spark System Turn on Time</vt:lpstr>
      <vt:lpstr>Summary of turn on times</vt:lpstr>
      <vt:lpstr>Relevant data points of BDR vs Eacc</vt:lpstr>
      <vt:lpstr>TD18_#2   BDR versus width at 100MV/m around 2800hr and at 90MV/m around 3500hr</vt:lpstr>
      <vt:lpstr>What are the field emitters?  Why do we look for dislocations?</vt:lpstr>
      <vt:lpstr>Dislocation-based model for electric field dependence</vt:lpstr>
      <vt:lpstr>Pulsed surface heating limit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Wuensch</dc:creator>
  <cp:lastModifiedBy>Walter Wuensch</cp:lastModifiedBy>
  <cp:revision>30</cp:revision>
  <dcterms:created xsi:type="dcterms:W3CDTF">2013-05-08T06:12:29Z</dcterms:created>
  <dcterms:modified xsi:type="dcterms:W3CDTF">2013-05-14T09:34:17Z</dcterms:modified>
</cp:coreProperties>
</file>