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81" r:id="rId4"/>
    <p:sldId id="280" r:id="rId5"/>
    <p:sldId id="258" r:id="rId6"/>
    <p:sldId id="257" r:id="rId7"/>
    <p:sldId id="259" r:id="rId8"/>
    <p:sldId id="283" r:id="rId9"/>
    <p:sldId id="284" r:id="rId10"/>
    <p:sldId id="263" r:id="rId11"/>
    <p:sldId id="264" r:id="rId12"/>
    <p:sldId id="265" r:id="rId13"/>
    <p:sldId id="266" r:id="rId14"/>
    <p:sldId id="267" r:id="rId15"/>
    <p:sldId id="261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82" r:id="rId25"/>
    <p:sldId id="279" r:id="rId26"/>
    <p:sldId id="278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0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991A5-7753-41D2-BA8E-059DDEEC98B1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34DAB-94AE-46FF-933D-810BDF6E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02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8ED27F-0CFE-49A8-92B5-C835FAAB3F16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058" y="4342939"/>
            <a:ext cx="5023884" cy="4114587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4EEEBF-8796-473C-AF45-0EE6B0E4FCFD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33329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7ABF32-53ED-4BB5-9216-D8B01C0E40A5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7502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881CE0-035F-4D1E-84D6-E0065299FE8C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3211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C877D0-45E4-4D64-93E3-6E8E4E617FEF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48821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3383C3-6412-45A1-B8A8-AE44DDEC569A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70938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C438F2-BE01-4E22-A504-6591FE4E600E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80557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F0D520-0FE0-4796-A3B7-EA6EAB9FDF37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56173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51F7E9-7A83-4223-AF9F-17CFD930B3EE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7222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F15855-37B5-4A77-A3AF-904A25DC8ACB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09509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3A23F-79A1-4370-9BFE-41AFC52441B3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17577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2C0F59-74E5-43CE-80A4-7F4A84370A76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46778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95550" y="6610350"/>
            <a:ext cx="4125913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9295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FBE6156C-FDC4-47E9-B37A-952DA60F1BDC}" type="slidenum">
              <a:rPr lang="en-US">
                <a:solidFill>
                  <a:srgbClr val="333399"/>
                </a:solidFill>
              </a:rPr>
              <a:pPr/>
              <a:t>‹#›</a:t>
            </a:fld>
            <a:endParaRPr 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5373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95550" y="6610350"/>
            <a:ext cx="41259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75000"/>
              </a:lnSpc>
              <a:defRPr sz="1400" i="1">
                <a:solidFill>
                  <a:schemeClr val="accent2"/>
                </a:solidFill>
                <a:latin typeface="Calibri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950" y="66294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B1E448F2-C58A-4F48-B079-D82D854053D3}" type="slidenum">
              <a:rPr lang="en-US" b="1" smtClean="0">
                <a:solidFill>
                  <a:srgbClr val="333399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 smtClean="0">
              <a:solidFill>
                <a:srgbClr val="333399"/>
              </a:solidFill>
              <a:effectLst/>
            </a:endParaRPr>
          </a:p>
        </p:txBody>
      </p:sp>
      <p:pic>
        <p:nvPicPr>
          <p:cNvPr id="1031" name="Picture 7" descr="logo_elettra-600px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38100"/>
            <a:ext cx="463550" cy="46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ogo_fermi-600px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80963"/>
            <a:ext cx="1127125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6350" y="542925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0" y="6515100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11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80000"/>
        <a:buChar char="o"/>
        <a:defRPr sz="1600" i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7.e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On the single bunch </a:t>
            </a:r>
            <a:r>
              <a:rPr lang="en-GB" dirty="0" err="1" smtClean="0"/>
              <a:t>linac</a:t>
            </a:r>
            <a:r>
              <a:rPr lang="en-GB" dirty="0" smtClean="0"/>
              <a:t> optimization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 smtClean="0"/>
              <a:t>Alexej</a:t>
            </a:r>
            <a:r>
              <a:rPr lang="en-GB" dirty="0" smtClean="0"/>
              <a:t> </a:t>
            </a:r>
            <a:r>
              <a:rPr lang="en-GB" dirty="0" err="1" smtClean="0"/>
              <a:t>Grudiev</a:t>
            </a:r>
            <a:endParaRPr lang="en-GB" dirty="0" smtClean="0"/>
          </a:p>
          <a:p>
            <a:r>
              <a:rPr lang="en-GB" dirty="0" smtClean="0"/>
              <a:t>29/05/2013</a:t>
            </a:r>
          </a:p>
          <a:p>
            <a:r>
              <a:rPr lang="en-GB" sz="3000" b="1" dirty="0"/>
              <a:t>CLIC RF Structure Development Meeting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326396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CIAS </a:t>
            </a:r>
            <a:r>
              <a:rPr lang="en-GB" dirty="0"/>
              <a:t>Effective </a:t>
            </a:r>
            <a:r>
              <a:rPr lang="en-GB"/>
              <a:t>Shunt </a:t>
            </a:r>
            <a:r>
              <a:rPr lang="en-GB" smtClean="0"/>
              <a:t>Impedance:</a:t>
            </a:r>
            <a:br>
              <a:rPr lang="en-GB" smtClean="0"/>
            </a:br>
            <a:r>
              <a:rPr lang="en-GB" smtClean="0"/>
              <a:t> </a:t>
            </a:r>
            <a:r>
              <a:rPr lang="en-GB" dirty="0" smtClean="0"/>
              <a:t>w/o and with pulse compression </a:t>
            </a:r>
            <a:endParaRPr lang="en-GB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333500"/>
            <a:ext cx="7143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8125" y="1676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pulse compression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54466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pulse compression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54864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As expected ~ 4 times higher effective shunt impedance with pulse compression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Optimum pulse length is ~ two times longer no pulse compression is used, still it is much shorter than the klystron total pulse length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76500" y="3329225"/>
            <a:ext cx="2286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kern="100" dirty="0" smtClean="0"/>
              <a:t>R</a:t>
            </a:r>
            <a:r>
              <a:rPr lang="en-GB" sz="1400" kern="100" baseline="-25000" dirty="0" smtClean="0"/>
              <a:t>s0</a:t>
            </a:r>
            <a:r>
              <a:rPr lang="en-GB" sz="1200" kern="100" spc="-100" dirty="0" smtClean="0"/>
              <a:t>  </a:t>
            </a:r>
            <a:endParaRPr lang="en-GB" sz="1200" kern="100" spc="-1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476500" y="1452556"/>
            <a:ext cx="2286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kern="100" dirty="0" smtClean="0"/>
              <a:t>R</a:t>
            </a:r>
            <a:r>
              <a:rPr lang="en-GB" sz="1400" kern="100" baseline="-25000" dirty="0" smtClean="0"/>
              <a:t>s0</a:t>
            </a:r>
            <a:r>
              <a:rPr lang="en-GB" sz="1200" kern="100" spc="-100" dirty="0" smtClean="0"/>
              <a:t>  </a:t>
            </a:r>
            <a:endParaRPr lang="en-GB" sz="1200" kern="100" spc="-100" baseline="-25000" dirty="0"/>
          </a:p>
        </p:txBody>
      </p:sp>
    </p:spTree>
    <p:extLst>
      <p:ext uri="{BB962C8B-B14F-4D97-AF65-F5344CB8AC3E}">
        <p14:creationId xmlns:p14="http://schemas.microsoft.com/office/powerpoint/2010/main" val="2421406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CIAS </a:t>
            </a:r>
            <a:r>
              <a:rPr lang="en-GB" dirty="0" err="1" smtClean="0"/>
              <a:t>linac</a:t>
            </a:r>
            <a:r>
              <a:rPr lang="en-GB" dirty="0" smtClean="0"/>
              <a:t> 40 m long, &lt;G&gt;=60MV/m : w/o and with PC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219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Total klystron power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12586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Optimum structure length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1219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Klystron power per structure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1219199"/>
            <a:ext cx="1676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~# of structures per 0.8x50 MW klystron</a:t>
            </a:r>
          </a:p>
          <a:p>
            <a:endParaRPr lang="en-GB" dirty="0"/>
          </a:p>
          <a:p>
            <a:r>
              <a:rPr lang="en-GB" dirty="0" smtClean="0"/>
              <a:t>2 -&gt; 1/5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~20 -&gt; ~2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724001"/>
            <a:ext cx="7362825" cy="42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008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t="8379" r="50000" b="7553"/>
          <a:stretch/>
        </p:blipFill>
        <p:spPr bwMode="auto">
          <a:xfrm>
            <a:off x="6696000" y="4135199"/>
            <a:ext cx="2371800" cy="257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CIAS high gradient related parameters: w/o and with PC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62100"/>
            <a:ext cx="713422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0" y="1295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Typical Pulse length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218194" y="1310400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 Pin(t=0)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1295400"/>
            <a:ext cx="177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 </a:t>
            </a:r>
            <a:r>
              <a:rPr lang="en-GB" dirty="0" err="1" smtClean="0"/>
              <a:t>Esurf</a:t>
            </a:r>
            <a:r>
              <a:rPr lang="en-GB" dirty="0" smtClean="0"/>
              <a:t>(z=0,t=0)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22321" y="1295400"/>
            <a:ext cx="1507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 </a:t>
            </a:r>
            <a:r>
              <a:rPr lang="en-GB" dirty="0" err="1" smtClean="0"/>
              <a:t>Sc</a:t>
            </a:r>
            <a:r>
              <a:rPr lang="en-GB" dirty="0" smtClean="0"/>
              <a:t>(z=0,t=0)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81801" y="19812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Flat pulse: 230-290 ns</a:t>
            </a:r>
          </a:p>
          <a:p>
            <a:r>
              <a:rPr lang="en-GB" dirty="0" smtClean="0"/>
              <a:t>Above the HG limits for larger apertures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239000" y="3276600"/>
            <a:ext cx="1475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Peaked pulse:</a:t>
            </a:r>
          </a:p>
          <a:p>
            <a:r>
              <a:rPr lang="en-GB" dirty="0" smtClean="0"/>
              <a:t>122-136 ns</a:t>
            </a:r>
          </a:p>
          <a:p>
            <a:r>
              <a:rPr lang="en-GB" b="1" dirty="0" smtClean="0"/>
              <a:t>60-70 ns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5401270"/>
            <a:ext cx="7145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Assamption</a:t>
            </a:r>
            <a:r>
              <a:rPr lang="en-GB" b="1" dirty="0" smtClean="0"/>
              <a:t>:</a:t>
            </a:r>
          </a:p>
          <a:p>
            <a:r>
              <a:rPr lang="en-GB" b="1" dirty="0" smtClean="0"/>
              <a:t>Effective pulse length </a:t>
            </a:r>
            <a:r>
              <a:rPr lang="en-GB" dirty="0" smtClean="0"/>
              <a:t>for breakdowns is ~ half of the compressed pulse</a:t>
            </a:r>
          </a:p>
          <a:p>
            <a:pPr marL="285750" indent="-285750">
              <a:buFont typeface="Symbol"/>
              <a:buChar char="Þ"/>
            </a:pPr>
            <a:r>
              <a:rPr lang="en-GB" dirty="0" smtClean="0"/>
              <a:t>Breakdown limits are very close for large a/</a:t>
            </a:r>
            <a:r>
              <a:rPr lang="el-GR" dirty="0" smtClean="0">
                <a:latin typeface="Calibri"/>
              </a:rPr>
              <a:t>λ</a:t>
            </a:r>
            <a:r>
              <a:rPr lang="en-GB" dirty="0" smtClean="0">
                <a:latin typeface="Calibri"/>
              </a:rPr>
              <a:t> and thin irises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Calibri"/>
              </a:rPr>
              <a:t>A dedicated BDR measurements are needed for compressed pulse shape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Curved Right Arrow 11"/>
          <p:cNvSpPr/>
          <p:nvPr/>
        </p:nvSpPr>
        <p:spPr>
          <a:xfrm rot="11542671">
            <a:off x="7978566" y="3918154"/>
            <a:ext cx="549541" cy="2103929"/>
          </a:xfrm>
          <a:prstGeom prst="curvedRightArrow">
            <a:avLst>
              <a:gd name="adj1" fmla="val 25000"/>
              <a:gd name="adj2" fmla="val 50000"/>
              <a:gd name="adj3" fmla="val 269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 rot="16200000">
            <a:off x="7271538" y="5391071"/>
            <a:ext cx="242317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008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CIAS with PC: max. </a:t>
            </a:r>
            <a:r>
              <a:rPr lang="en-GB" dirty="0" err="1" smtClean="0"/>
              <a:t>Lstruct</a:t>
            </a:r>
            <a:r>
              <a:rPr lang="en-GB" dirty="0" smtClean="0"/>
              <a:t> &lt; 1m</a:t>
            </a:r>
            <a:endParaRPr lang="en-GB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8" t="50000" r="6754" b="2966"/>
          <a:stretch/>
        </p:blipFill>
        <p:spPr bwMode="auto">
          <a:xfrm>
            <a:off x="287999" y="4725166"/>
            <a:ext cx="7789201" cy="213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8" t="50000" r="6795" b="7261"/>
          <a:stretch/>
        </p:blipFill>
        <p:spPr bwMode="auto">
          <a:xfrm>
            <a:off x="287999" y="762000"/>
            <a:ext cx="7789201" cy="1940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24800" y="1066800"/>
            <a:ext cx="1143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high vg corner</a:t>
            </a:r>
          </a:p>
          <a:p>
            <a:r>
              <a:rPr lang="en-GB" dirty="0" smtClean="0"/>
              <a:t>Shorter </a:t>
            </a:r>
            <a:r>
              <a:rPr lang="en-GB" dirty="0" err="1" smtClean="0"/>
              <a:t>tp</a:t>
            </a:r>
            <a:endParaRPr lang="en-GB" dirty="0" smtClean="0"/>
          </a:p>
          <a:p>
            <a:r>
              <a:rPr lang="en-GB" dirty="0" smtClean="0"/>
              <a:t>Lower </a:t>
            </a:r>
            <a:r>
              <a:rPr lang="en-GB" dirty="0" err="1" smtClean="0"/>
              <a:t>Qe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More </a:t>
            </a:r>
            <a:r>
              <a:rPr lang="en-GB" dirty="0" err="1" smtClean="0"/>
              <a:t>Ptotal</a:t>
            </a:r>
            <a:endParaRPr lang="en-GB" dirty="0" smtClean="0"/>
          </a:p>
          <a:p>
            <a:r>
              <a:rPr lang="en-GB" dirty="0" smtClean="0"/>
              <a:t>Less Pin/</a:t>
            </a:r>
            <a:r>
              <a:rPr lang="en-GB" dirty="0" err="1" smtClean="0"/>
              <a:t>klyst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Lower field and power quantities</a:t>
            </a:r>
          </a:p>
        </p:txBody>
      </p:sp>
      <p:sp>
        <p:nvSpPr>
          <p:cNvPr id="5" name="Smiley Face 4"/>
          <p:cNvSpPr/>
          <p:nvPr/>
        </p:nvSpPr>
        <p:spPr>
          <a:xfrm>
            <a:off x="8343900" y="4191000"/>
            <a:ext cx="304800" cy="3048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miley Face 8"/>
          <p:cNvSpPr/>
          <p:nvPr/>
        </p:nvSpPr>
        <p:spPr>
          <a:xfrm>
            <a:off x="8343900" y="6134913"/>
            <a:ext cx="304800" cy="3048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miley Face 9"/>
          <p:cNvSpPr/>
          <p:nvPr/>
        </p:nvSpPr>
        <p:spPr>
          <a:xfrm>
            <a:off x="8648700" y="3200400"/>
            <a:ext cx="304800" cy="3048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55" b="6467"/>
          <a:stretch/>
        </p:blipFill>
        <p:spPr bwMode="auto">
          <a:xfrm>
            <a:off x="-380999" y="2590800"/>
            <a:ext cx="9029700" cy="2100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95400" y="772025"/>
            <a:ext cx="2286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kern="100" dirty="0" smtClean="0"/>
              <a:t>R</a:t>
            </a:r>
            <a:r>
              <a:rPr lang="en-GB" sz="1400" kern="100" baseline="-25000" dirty="0" smtClean="0"/>
              <a:t>s0</a:t>
            </a:r>
            <a:r>
              <a:rPr lang="en-GB" sz="1200" kern="100" spc="-100" dirty="0" smtClean="0"/>
              <a:t>  </a:t>
            </a:r>
            <a:endParaRPr lang="en-GB" sz="1200" kern="100" spc="-100" baseline="-25000" dirty="0"/>
          </a:p>
        </p:txBody>
      </p:sp>
    </p:spTree>
    <p:extLst>
      <p:ext uri="{BB962C8B-B14F-4D97-AF65-F5344CB8AC3E}">
        <p14:creationId xmlns:p14="http://schemas.microsoft.com/office/powerpoint/2010/main" val="3206978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err="1" smtClean="0"/>
              <a:t>Const</a:t>
            </a:r>
            <a:r>
              <a:rPr lang="en-GB" sz="3600" dirty="0" smtClean="0"/>
              <a:t> Gradient (CG) AS</a:t>
            </a:r>
            <a:endParaRPr lang="en-GB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385135" y="4485382"/>
            <a:ext cx="39582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If the last cell </a:t>
            </a:r>
            <a:r>
              <a:rPr lang="en-GB" sz="1600" dirty="0" err="1" smtClean="0"/>
              <a:t>ohmic</a:t>
            </a:r>
            <a:r>
              <a:rPr lang="en-GB" sz="1600" dirty="0" smtClean="0"/>
              <a:t> and diffraction losses are equal =&gt; minimum vg.</a:t>
            </a:r>
          </a:p>
          <a:p>
            <a:r>
              <a:rPr lang="en-GB" sz="1600" dirty="0" smtClean="0"/>
              <a:t>For 12 GHz, Q=8000, </a:t>
            </a:r>
            <a:r>
              <a:rPr lang="en-GB" sz="1600" dirty="0" err="1" smtClean="0"/>
              <a:t>l</a:t>
            </a:r>
            <a:r>
              <a:rPr lang="en-GB" sz="1600" baseline="-25000" dirty="0" err="1" smtClean="0"/>
              <a:t>c</a:t>
            </a:r>
            <a:r>
              <a:rPr lang="en-GB" sz="1600" dirty="0" smtClean="0"/>
              <a:t> = 10mm: </a:t>
            </a:r>
            <a:r>
              <a:rPr lang="el-GR" sz="1600" dirty="0" smtClean="0"/>
              <a:t>τ</a:t>
            </a:r>
            <a:r>
              <a:rPr lang="en-GB" sz="1600" baseline="-25000" dirty="0" smtClean="0"/>
              <a:t>s0 </a:t>
            </a:r>
            <a:r>
              <a:rPr lang="en-GB" sz="1600" dirty="0" smtClean="0"/>
              <a:t>= 0.96; </a:t>
            </a:r>
          </a:p>
          <a:p>
            <a:r>
              <a:rPr lang="en-GB" sz="1600" dirty="0" smtClean="0"/>
              <a:t>min(vg/c) = 0.032 - very low vg at the end </a:t>
            </a:r>
          </a:p>
          <a:p>
            <a:r>
              <a:rPr lang="en-GB" sz="1600" dirty="0" smtClean="0"/>
              <a:t>BUT CGAS can reach higher </a:t>
            </a:r>
            <a:r>
              <a:rPr lang="en-GB" sz="1600" dirty="0" err="1" smtClean="0"/>
              <a:t>R</a:t>
            </a:r>
            <a:r>
              <a:rPr lang="en-GB" sz="1600" baseline="-25000" dirty="0" err="1" smtClean="0"/>
              <a:t>s</a:t>
            </a:r>
            <a:r>
              <a:rPr lang="en-GB" sz="1600" dirty="0" smtClean="0"/>
              <a:t>/R than CIAS</a:t>
            </a:r>
            <a:endParaRPr lang="en-GB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771900" y="4038600"/>
            <a:ext cx="2667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1000" y="5816025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Lowest group velocity limits the CGAS performance</a:t>
            </a:r>
            <a:endParaRPr lang="en-GB" sz="16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-25400" y="914400"/>
            <a:ext cx="4673600" cy="3505200"/>
            <a:chOff x="4775200" y="685800"/>
            <a:chExt cx="4673600" cy="3505200"/>
          </a:xfrm>
        </p:grpSpPr>
        <p:pic>
          <p:nvPicPr>
            <p:cNvPr id="5170" name="Picture 5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5200" y="685800"/>
              <a:ext cx="4673600" cy="3505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 rot="16200000">
              <a:off x="4921478" y="2498467"/>
              <a:ext cx="15240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kern="100" dirty="0" err="1" smtClean="0"/>
                <a:t>R</a:t>
              </a:r>
              <a:r>
                <a:rPr lang="en-GB" sz="1200" kern="100" baseline="-25000" dirty="0" err="1" smtClean="0"/>
                <a:t>s</a:t>
              </a:r>
              <a:r>
                <a:rPr lang="en-GB" sz="1200" kern="100" spc="-100" dirty="0" smtClean="0"/>
                <a:t>  </a:t>
              </a:r>
              <a:endParaRPr lang="en-GB" sz="1200" kern="100" spc="-100" baseline="-25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19800" y="1263134"/>
              <a:ext cx="30480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kern="100" dirty="0" err="1" smtClean="0"/>
                <a:t>R</a:t>
              </a:r>
              <a:r>
                <a:rPr lang="en-GB" sz="1200" kern="100" baseline="-25000" dirty="0" err="1" smtClean="0"/>
                <a:t>s</a:t>
              </a:r>
              <a:r>
                <a:rPr lang="en-GB" sz="1200" kern="100" dirty="0" smtClean="0"/>
                <a:t>/R</a:t>
              </a:r>
              <a:r>
                <a:rPr lang="en-GB" sz="1200" kern="100" spc="-100" dirty="0" smtClean="0"/>
                <a:t>  </a:t>
              </a:r>
              <a:endParaRPr lang="en-GB" sz="1200" kern="100" spc="-100" baseline="-25000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4845278" y="2422267"/>
              <a:ext cx="30480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kern="100" dirty="0" err="1" smtClean="0"/>
                <a:t>R</a:t>
              </a:r>
              <a:r>
                <a:rPr lang="en-GB" sz="1200" kern="100" baseline="-25000" dirty="0" err="1" smtClean="0"/>
                <a:t>s</a:t>
              </a:r>
              <a:r>
                <a:rPr lang="en-GB" sz="1200" kern="100" dirty="0" smtClean="0"/>
                <a:t>/R</a:t>
              </a:r>
              <a:r>
                <a:rPr lang="en-GB" sz="1200" kern="100" spc="-100" dirty="0" smtClean="0"/>
                <a:t>  </a:t>
              </a:r>
              <a:endParaRPr lang="en-GB" sz="1200" kern="100" spc="-100" baseline="-250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401983" y="914400"/>
            <a:ext cx="225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</a:t>
            </a:r>
            <a:r>
              <a:rPr lang="en-GB" dirty="0"/>
              <a:t>pulse compression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80466" y="4724400"/>
            <a:ext cx="45731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Q = 8128; Q0 = 180000; </a:t>
            </a:r>
            <a:r>
              <a:rPr lang="en-GB" sz="1600" dirty="0" err="1" smtClean="0"/>
              <a:t>Qe</a:t>
            </a:r>
            <a:r>
              <a:rPr lang="en-GB" sz="1600" dirty="0" smtClean="0"/>
              <a:t> = 20000</a:t>
            </a:r>
          </a:p>
          <a:p>
            <a:r>
              <a:rPr lang="el-GR" sz="1600" dirty="0"/>
              <a:t>τ</a:t>
            </a:r>
            <a:r>
              <a:rPr lang="en-GB" sz="1600" baseline="-25000" dirty="0" smtClean="0"/>
              <a:t>s0</a:t>
            </a:r>
            <a:r>
              <a:rPr lang="en-GB" sz="1600" dirty="0" smtClean="0"/>
              <a:t> = 0.5366 =&gt; R</a:t>
            </a:r>
            <a:r>
              <a:rPr lang="en-GB" sz="1600" baseline="-25000" dirty="0" smtClean="0"/>
              <a:t>s0 </a:t>
            </a:r>
            <a:r>
              <a:rPr lang="en-GB" sz="1600" dirty="0" smtClean="0"/>
              <a:t>/R = 3.328 – function Q-factors</a:t>
            </a:r>
          </a:p>
          <a:p>
            <a:r>
              <a:rPr lang="en-GB" sz="1600" b="1" dirty="0" smtClean="0"/>
              <a:t>Roughly the same as for CIAS with pulse compression</a:t>
            </a:r>
          </a:p>
          <a:p>
            <a:endParaRPr lang="en-GB" sz="1600" dirty="0"/>
          </a:p>
          <a:p>
            <a:r>
              <a:rPr lang="en-GB" sz="1600" dirty="0" err="1" smtClean="0"/>
              <a:t>vg_max</a:t>
            </a:r>
            <a:r>
              <a:rPr lang="en-GB" sz="1600" dirty="0" smtClean="0"/>
              <a:t> </a:t>
            </a:r>
            <a:r>
              <a:rPr lang="en-GB" sz="1600" dirty="0"/>
              <a:t>= </a:t>
            </a:r>
            <a:r>
              <a:rPr lang="en-GB" sz="1600" dirty="0" smtClean="0"/>
              <a:t>vg(1+0.5366); </a:t>
            </a:r>
            <a:r>
              <a:rPr lang="en-GB" sz="1600" dirty="0" err="1" smtClean="0"/>
              <a:t>vg_min</a:t>
            </a:r>
            <a:r>
              <a:rPr lang="en-GB" sz="1600" dirty="0" smtClean="0"/>
              <a:t> </a:t>
            </a:r>
            <a:r>
              <a:rPr lang="en-GB" sz="1600" dirty="0"/>
              <a:t>= </a:t>
            </a:r>
            <a:r>
              <a:rPr lang="en-GB" sz="1600" dirty="0" smtClean="0"/>
              <a:t>vg(1-0.5366)</a:t>
            </a:r>
          </a:p>
          <a:p>
            <a:r>
              <a:rPr lang="en-GB" sz="1600" b="1" dirty="0" smtClean="0"/>
              <a:t>Optimum vg variation is about factor 3.3 </a:t>
            </a:r>
            <a:endParaRPr lang="en-GB" sz="1600" b="1" dirty="0"/>
          </a:p>
        </p:txBody>
      </p:sp>
      <p:pic>
        <p:nvPicPr>
          <p:cNvPr id="27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914400"/>
            <a:ext cx="502920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Straight Connector 27"/>
          <p:cNvCxnSpPr/>
          <p:nvPr/>
        </p:nvCxnSpPr>
        <p:spPr>
          <a:xfrm>
            <a:off x="6705600" y="1371600"/>
            <a:ext cx="0" cy="297180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867400" y="1905000"/>
            <a:ext cx="0" cy="243840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467600" y="1828800"/>
            <a:ext cx="0" cy="243840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686800" y="2133600"/>
            <a:ext cx="30480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200" kern="100" dirty="0" err="1" smtClean="0"/>
              <a:t>R</a:t>
            </a:r>
            <a:r>
              <a:rPr lang="en-GB" sz="1200" kern="100" baseline="-25000" dirty="0" err="1" smtClean="0"/>
              <a:t>s</a:t>
            </a:r>
            <a:r>
              <a:rPr lang="en-GB" sz="1200" kern="100" dirty="0" smtClean="0"/>
              <a:t>/R</a:t>
            </a:r>
            <a:r>
              <a:rPr lang="en-GB" sz="1200" kern="100" spc="-100" dirty="0" smtClean="0"/>
              <a:t>  </a:t>
            </a:r>
            <a:endParaRPr lang="en-GB" sz="1200" kern="100" spc="-100" baseline="-25000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4397633" y="2765167"/>
            <a:ext cx="38100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200" kern="100" dirty="0" err="1" smtClean="0"/>
              <a:t>R</a:t>
            </a:r>
            <a:r>
              <a:rPr lang="en-GB" sz="1200" kern="100" baseline="-25000" dirty="0" err="1" smtClean="0"/>
              <a:t>s</a:t>
            </a:r>
            <a:r>
              <a:rPr lang="en-GB" sz="1200" kern="100" dirty="0" smtClean="0"/>
              <a:t>/R </a:t>
            </a:r>
            <a:r>
              <a:rPr lang="en-GB" sz="1200" kern="100" spc="-100" dirty="0" smtClean="0"/>
              <a:t>  </a:t>
            </a:r>
            <a:endParaRPr lang="en-GB" sz="1200" kern="100" spc="-100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5730191" y="914400"/>
            <a:ext cx="2441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 </a:t>
            </a:r>
            <a:r>
              <a:rPr lang="en-GB" dirty="0"/>
              <a:t>pulse compression</a:t>
            </a:r>
          </a:p>
        </p:txBody>
      </p:sp>
    </p:spTree>
    <p:extLst>
      <p:ext uri="{BB962C8B-B14F-4D97-AF65-F5344CB8AC3E}">
        <p14:creationId xmlns:p14="http://schemas.microsoft.com/office/powerpoint/2010/main" val="3981079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358" y="2126218"/>
            <a:ext cx="4988242" cy="3741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111000"/>
            <a:ext cx="5008533" cy="375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CIAS pulse compression optimum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3399" y="990600"/>
            <a:ext cx="5521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</a:t>
            </a:r>
            <a:r>
              <a:rPr lang="en-GB" baseline="-25000" dirty="0" smtClean="0"/>
              <a:t>0</a:t>
            </a:r>
            <a:r>
              <a:rPr lang="en-GB" dirty="0" smtClean="0"/>
              <a:t> = 180000 – Q-factor of the pulse compressor cavity(s)</a:t>
            </a:r>
          </a:p>
          <a:p>
            <a:r>
              <a:rPr lang="en-GB" dirty="0" err="1"/>
              <a:t>t</a:t>
            </a:r>
            <a:r>
              <a:rPr lang="en-GB" baseline="-25000" dirty="0" err="1" smtClean="0"/>
              <a:t>k</a:t>
            </a:r>
            <a:r>
              <a:rPr lang="en-GB" dirty="0" smtClean="0"/>
              <a:t> = 1500 ns – klystron pulse length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913" y="1752600"/>
            <a:ext cx="2640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Optimum attenuation: </a:t>
            </a:r>
            <a:r>
              <a:rPr lang="el-GR" dirty="0" smtClean="0"/>
              <a:t>τ</a:t>
            </a:r>
            <a:r>
              <a:rPr lang="en-GB" baseline="-25000" dirty="0" smtClean="0"/>
              <a:t>s0</a:t>
            </a:r>
            <a:endParaRPr lang="en-GB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1764268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Averaged Shunt Impedance R</a:t>
            </a:r>
            <a:r>
              <a:rPr lang="en-GB" baseline="-25000" dirty="0" smtClean="0"/>
              <a:t>s0</a:t>
            </a:r>
            <a:r>
              <a:rPr lang="en-GB" dirty="0" smtClean="0"/>
              <a:t>/R</a:t>
            </a:r>
            <a:endParaRPr lang="en-GB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5799" y="5867400"/>
            <a:ext cx="8176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Optimum value of </a:t>
            </a:r>
            <a:r>
              <a:rPr lang="en-GB" dirty="0" err="1" smtClean="0"/>
              <a:t>Q</a:t>
            </a:r>
            <a:r>
              <a:rPr lang="en-GB" baseline="-25000" dirty="0" err="1" smtClean="0"/>
              <a:t>e</a:t>
            </a:r>
            <a:r>
              <a:rPr lang="en-GB" dirty="0" smtClean="0"/>
              <a:t> ~ </a:t>
            </a:r>
            <a:r>
              <a:rPr lang="en-GB" dirty="0" err="1" smtClean="0"/>
              <a:t>const</a:t>
            </a:r>
            <a:r>
              <a:rPr lang="en-GB" dirty="0" smtClean="0"/>
              <a:t>: ranges from 21000 for Q=6000 up to 22000 for Q=8000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383581" y="3810000"/>
            <a:ext cx="1036019" cy="762000"/>
            <a:chOff x="3535981" y="4038600"/>
            <a:chExt cx="1036019" cy="599420"/>
          </a:xfrm>
        </p:grpSpPr>
        <p:sp>
          <p:nvSpPr>
            <p:cNvPr id="21" name="5-Point Star 20"/>
            <p:cNvSpPr/>
            <p:nvPr/>
          </p:nvSpPr>
          <p:spPr>
            <a:xfrm>
              <a:off x="3962400" y="4038600"/>
              <a:ext cx="152400" cy="114300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35981" y="4114800"/>
              <a:ext cx="10360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Point from slide above </a:t>
              </a:r>
              <a:endParaRPr lang="en-GB" sz="14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848600" y="3810000"/>
            <a:ext cx="1036019" cy="762000"/>
            <a:chOff x="3535981" y="4038600"/>
            <a:chExt cx="1036019" cy="599420"/>
          </a:xfrm>
        </p:grpSpPr>
        <p:sp>
          <p:nvSpPr>
            <p:cNvPr id="24" name="5-Point Star 23"/>
            <p:cNvSpPr/>
            <p:nvPr/>
          </p:nvSpPr>
          <p:spPr>
            <a:xfrm>
              <a:off x="3962400" y="4038600"/>
              <a:ext cx="152400" cy="114300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35981" y="4114800"/>
              <a:ext cx="10360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Point from slide above </a:t>
              </a:r>
              <a:endParaRPr lang="en-GB" sz="14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87978" y="2111000"/>
            <a:ext cx="627221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200" kern="100" dirty="0" smtClean="0"/>
              <a:t>R</a:t>
            </a:r>
            <a:r>
              <a:rPr lang="en-GB" sz="1200" kern="100" baseline="-25000" dirty="0" smtClean="0"/>
              <a:t>s0</a:t>
            </a:r>
            <a:r>
              <a:rPr lang="en-GB" sz="1200" kern="100" dirty="0" smtClean="0"/>
              <a:t>/R</a:t>
            </a:r>
            <a:r>
              <a:rPr lang="en-GB" sz="1200" kern="100" spc="-100" dirty="0" smtClean="0"/>
              <a:t>  </a:t>
            </a:r>
            <a:endParaRPr lang="en-GB" sz="1200" kern="100" spc="-100" baseline="-25000" dirty="0"/>
          </a:p>
        </p:txBody>
      </p:sp>
    </p:spTree>
    <p:extLst>
      <p:ext uri="{BB962C8B-B14F-4D97-AF65-F5344CB8AC3E}">
        <p14:creationId xmlns:p14="http://schemas.microsoft.com/office/powerpoint/2010/main" val="4001110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CGAS </a:t>
            </a:r>
            <a:r>
              <a:rPr lang="en-GB" dirty="0"/>
              <a:t>Effective Shunt </a:t>
            </a:r>
            <a:r>
              <a:rPr lang="en-GB" dirty="0" smtClean="0"/>
              <a:t>Impedance: </a:t>
            </a:r>
            <a:br>
              <a:rPr lang="en-GB" dirty="0" smtClean="0"/>
            </a:br>
            <a:r>
              <a:rPr lang="en-GB" dirty="0" smtClean="0"/>
              <a:t>w/o and with pulse compression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38125" y="1676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pulse compression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54466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pulse compression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5027474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CGAS has higher </a:t>
            </a:r>
            <a:r>
              <a:rPr lang="en-GB" dirty="0" err="1" smtClean="0"/>
              <a:t>R</a:t>
            </a:r>
            <a:r>
              <a:rPr lang="en-GB" baseline="-25000" dirty="0" err="1" smtClean="0"/>
              <a:t>s</a:t>
            </a:r>
            <a:r>
              <a:rPr lang="en-GB" dirty="0" smtClean="0"/>
              <a:t> compared to CIAS if no pulse compression is used and the </a:t>
            </a:r>
            <a:r>
              <a:rPr lang="en-GB" b="1" dirty="0" smtClean="0"/>
              <a:t>same </a:t>
            </a:r>
            <a:r>
              <a:rPr lang="en-GB" b="1" dirty="0" err="1" smtClean="0"/>
              <a:t>R</a:t>
            </a:r>
            <a:r>
              <a:rPr lang="en-GB" b="1" baseline="-25000" dirty="0" err="1" smtClean="0"/>
              <a:t>s</a:t>
            </a:r>
            <a:r>
              <a:rPr lang="en-GB" b="1" dirty="0" smtClean="0"/>
              <a:t> with pulse compression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Optimum pulse length is ~ 4.5 times longer if no pulse compression is used, still it is significantly shorter than the klystron total pulse length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1066800"/>
            <a:ext cx="66960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62200" y="1219200"/>
            <a:ext cx="22860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200" kern="100" dirty="0" smtClean="0"/>
              <a:t>R</a:t>
            </a:r>
            <a:r>
              <a:rPr lang="en-GB" sz="1200" kern="100" baseline="-25000" dirty="0" smtClean="0"/>
              <a:t>s0</a:t>
            </a:r>
            <a:r>
              <a:rPr lang="en-GB" sz="1200" kern="100" spc="-100" dirty="0" smtClean="0"/>
              <a:t>  </a:t>
            </a:r>
            <a:endParaRPr lang="en-GB" sz="1200" kern="100" spc="-1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091934"/>
            <a:ext cx="22860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200" kern="100" dirty="0" smtClean="0"/>
              <a:t>R</a:t>
            </a:r>
            <a:r>
              <a:rPr lang="en-GB" sz="1200" kern="100" baseline="-25000" dirty="0" smtClean="0"/>
              <a:t>s0</a:t>
            </a:r>
            <a:r>
              <a:rPr lang="en-GB" sz="1200" kern="100" spc="-100" dirty="0" smtClean="0"/>
              <a:t>  </a:t>
            </a:r>
            <a:endParaRPr lang="en-GB" sz="1200" kern="100" spc="-100" baseline="-25000" dirty="0"/>
          </a:p>
        </p:txBody>
      </p:sp>
    </p:spTree>
    <p:extLst>
      <p:ext uri="{BB962C8B-B14F-4D97-AF65-F5344CB8AC3E}">
        <p14:creationId xmlns:p14="http://schemas.microsoft.com/office/powerpoint/2010/main" val="18876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CGAS </a:t>
            </a:r>
            <a:r>
              <a:rPr lang="en-GB" dirty="0" err="1" smtClean="0"/>
              <a:t>linac</a:t>
            </a:r>
            <a:r>
              <a:rPr lang="en-GB" dirty="0" smtClean="0"/>
              <a:t> 40 m long, &lt;G&gt;=60MV/m : w/o and with PC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219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Total klystron power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12586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Optimum structure length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1219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Klystron power per structure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1219199"/>
            <a:ext cx="1676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~# of structures per 0.8x50 MW klystron</a:t>
            </a:r>
          </a:p>
          <a:p>
            <a:endParaRPr lang="en-GB" dirty="0"/>
          </a:p>
          <a:p>
            <a:r>
              <a:rPr lang="en-GB" dirty="0" smtClean="0"/>
              <a:t>2 -&gt; 1/3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~20 -&gt; ~2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6019800"/>
            <a:ext cx="8099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Optimum structure length and input power per structure are very similar to the CIAS</a:t>
            </a:r>
            <a:endParaRPr lang="en-GB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7467600" cy="4356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920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t="8379" r="50000" b="7553"/>
          <a:stretch/>
        </p:blipFill>
        <p:spPr bwMode="auto">
          <a:xfrm>
            <a:off x="6696000" y="4135199"/>
            <a:ext cx="2371800" cy="257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CGAS high gradient related parameters: w/o and with PC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8000" y="1295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Typical Pulse length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218194" y="1310400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 Pin(t=0)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1295400"/>
            <a:ext cx="177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 </a:t>
            </a:r>
            <a:r>
              <a:rPr lang="en-GB" dirty="0" err="1" smtClean="0"/>
              <a:t>Esurf</a:t>
            </a:r>
            <a:r>
              <a:rPr lang="en-GB" dirty="0" smtClean="0"/>
              <a:t>(z=0,t=0)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22321" y="1295400"/>
            <a:ext cx="1507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 </a:t>
            </a:r>
            <a:r>
              <a:rPr lang="en-GB" dirty="0" err="1" smtClean="0"/>
              <a:t>Sc</a:t>
            </a:r>
            <a:r>
              <a:rPr lang="en-GB" dirty="0" smtClean="0"/>
              <a:t>(z=0,t=0)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81801" y="19812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Flat pulse: 250-650 ns</a:t>
            </a:r>
          </a:p>
          <a:p>
            <a:r>
              <a:rPr lang="en-GB" dirty="0" smtClean="0"/>
              <a:t>Above the HG limits for larger apertures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239000" y="3276600"/>
            <a:ext cx="1475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Peaked pulse:</a:t>
            </a:r>
          </a:p>
          <a:p>
            <a:r>
              <a:rPr lang="en-GB" dirty="0" smtClean="0"/>
              <a:t>122-138 ns</a:t>
            </a:r>
          </a:p>
          <a:p>
            <a:r>
              <a:rPr lang="en-GB" b="1" dirty="0" smtClean="0"/>
              <a:t>60-70 ns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5401270"/>
            <a:ext cx="647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Due to much shorter </a:t>
            </a:r>
            <a:r>
              <a:rPr lang="en-GB" b="1" dirty="0" smtClean="0"/>
              <a:t>compressed pulse the CGAS with PC is safer  </a:t>
            </a:r>
            <a:r>
              <a:rPr lang="en-GB" dirty="0" smtClean="0"/>
              <a:t>in terms of high gradient related parameters than w/o PC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Also due to CG profile it </a:t>
            </a:r>
            <a:r>
              <a:rPr lang="en-GB" dirty="0"/>
              <a:t>i</a:t>
            </a:r>
            <a:r>
              <a:rPr lang="en-GB" dirty="0" smtClean="0"/>
              <a:t>s significantly safer than CIAS with PC </a:t>
            </a:r>
            <a:endParaRPr lang="en-GB" dirty="0" smtClean="0">
              <a:latin typeface="Calibri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85900"/>
            <a:ext cx="70104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1376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CGAS with PC: max. </a:t>
            </a:r>
            <a:r>
              <a:rPr lang="en-GB" dirty="0" err="1" smtClean="0"/>
              <a:t>Lstruct</a:t>
            </a:r>
            <a:r>
              <a:rPr lang="en-GB" dirty="0" smtClean="0"/>
              <a:t> &lt; 1m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924800" y="838200"/>
            <a:ext cx="1143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For high vg corner</a:t>
            </a:r>
          </a:p>
          <a:p>
            <a:endParaRPr lang="en-GB" dirty="0" smtClean="0"/>
          </a:p>
          <a:p>
            <a:r>
              <a:rPr lang="en-GB" dirty="0" smtClean="0"/>
              <a:t>Shorter </a:t>
            </a:r>
            <a:r>
              <a:rPr lang="en-GB" dirty="0" err="1" smtClean="0"/>
              <a:t>tp</a:t>
            </a:r>
            <a:endParaRPr lang="en-GB" dirty="0" smtClean="0"/>
          </a:p>
          <a:p>
            <a:r>
              <a:rPr lang="en-GB" dirty="0" smtClean="0"/>
              <a:t>Higher </a:t>
            </a:r>
            <a:r>
              <a:rPr lang="en-GB" dirty="0" err="1" smtClean="0"/>
              <a:t>vg_min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More </a:t>
            </a:r>
            <a:r>
              <a:rPr lang="en-GB" dirty="0" err="1" smtClean="0"/>
              <a:t>Ptotal</a:t>
            </a:r>
            <a:endParaRPr lang="en-GB" dirty="0" smtClean="0"/>
          </a:p>
          <a:p>
            <a:r>
              <a:rPr lang="en-GB" dirty="0" smtClean="0"/>
              <a:t>Less Pin/</a:t>
            </a:r>
            <a:r>
              <a:rPr lang="en-GB" dirty="0" err="1" smtClean="0"/>
              <a:t>klyst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A little bit lower field and power quantities</a:t>
            </a:r>
          </a:p>
        </p:txBody>
      </p:sp>
      <p:sp>
        <p:nvSpPr>
          <p:cNvPr id="5" name="Smiley Face 4"/>
          <p:cNvSpPr/>
          <p:nvPr/>
        </p:nvSpPr>
        <p:spPr>
          <a:xfrm>
            <a:off x="8343900" y="4191000"/>
            <a:ext cx="304800" cy="3048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miley Face 8"/>
          <p:cNvSpPr/>
          <p:nvPr/>
        </p:nvSpPr>
        <p:spPr>
          <a:xfrm>
            <a:off x="8343900" y="6134913"/>
            <a:ext cx="304800" cy="3048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miley Face 9"/>
          <p:cNvSpPr/>
          <p:nvPr/>
        </p:nvSpPr>
        <p:spPr>
          <a:xfrm>
            <a:off x="8648700" y="3200400"/>
            <a:ext cx="304800" cy="3048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7" t="48204" r="6291"/>
          <a:stretch/>
        </p:blipFill>
        <p:spPr bwMode="auto">
          <a:xfrm>
            <a:off x="799200" y="762000"/>
            <a:ext cx="6436800" cy="20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381000" y="4648200"/>
            <a:ext cx="733425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56"/>
          <a:stretch/>
        </p:blipFill>
        <p:spPr bwMode="auto">
          <a:xfrm>
            <a:off x="409575" y="2646362"/>
            <a:ext cx="7210425" cy="207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76400" y="838200"/>
            <a:ext cx="22860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200" kern="100" dirty="0" smtClean="0"/>
              <a:t>R</a:t>
            </a:r>
            <a:r>
              <a:rPr lang="en-GB" sz="1200" kern="100" baseline="-25000" dirty="0" smtClean="0"/>
              <a:t>s0</a:t>
            </a:r>
            <a:r>
              <a:rPr lang="en-GB" sz="1200" kern="100" spc="-100" dirty="0" smtClean="0"/>
              <a:t>  </a:t>
            </a:r>
            <a:endParaRPr lang="en-GB" sz="1200" kern="100" spc="-100" baseline="-25000" dirty="0"/>
          </a:p>
        </p:txBody>
      </p:sp>
    </p:spTree>
    <p:extLst>
      <p:ext uri="{BB962C8B-B14F-4D97-AF65-F5344CB8AC3E}">
        <p14:creationId xmlns:p14="http://schemas.microsoft.com/office/powerpoint/2010/main" val="589509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333399"/>
                </a:solidFill>
              </a:rPr>
              <a:t>GdA_CLIC Workshop_January 28 - February 1, 2013</a:t>
            </a: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55B4CE-4CA2-4DD4-A703-4966909D5E18}" type="slidenum">
              <a:rPr lang="en-US">
                <a:solidFill>
                  <a:srgbClr val="333399"/>
                </a:solidFill>
              </a:rPr>
              <a:pPr/>
              <a:t>2</a:t>
            </a:fld>
            <a:endParaRPr lang="en-US">
              <a:solidFill>
                <a:srgbClr val="333399"/>
              </a:solidFill>
              <a:effectLst/>
            </a:endParaRPr>
          </a:p>
        </p:txBody>
      </p:sp>
      <p:graphicFrame>
        <p:nvGraphicFramePr>
          <p:cNvPr id="881666" name="Object 2"/>
          <p:cNvGraphicFramePr>
            <a:graphicFrameLocks noGrp="1" noChangeAspect="1"/>
          </p:cNvGraphicFramePr>
          <p:nvPr>
            <p:ph/>
          </p:nvPr>
        </p:nvGraphicFramePr>
        <p:xfrm>
          <a:off x="179388" y="2636838"/>
          <a:ext cx="82296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8" name="Visio" r:id="rId4" imgW="10311166" imgH="807611" progId="Visio.Drawing.11">
                  <p:embed/>
                </p:oleObj>
              </mc:Choice>
              <mc:Fallback>
                <p:oleObj name="Visio" r:id="rId4" imgW="10311166" imgH="807611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636838"/>
                        <a:ext cx="822960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668" name="Text Box 4"/>
          <p:cNvSpPr txBox="1">
            <a:spLocks noChangeArrowheads="1"/>
          </p:cNvSpPr>
          <p:nvPr/>
        </p:nvSpPr>
        <p:spPr bwMode="auto">
          <a:xfrm>
            <a:off x="2711450" y="19050"/>
            <a:ext cx="39782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b="1" i="1" smtClean="0">
                <a:solidFill>
                  <a:srgbClr val="333399"/>
                </a:solidFill>
                <a:latin typeface="Calibri" pitchFamily="34" charset="0"/>
              </a:rPr>
              <a:t>Linac layout and energy ugrading</a:t>
            </a:r>
            <a:r>
              <a:rPr lang="en-US" sz="2500" b="1" i="1" smtClean="0">
                <a:solidFill>
                  <a:srgbClr val="333399"/>
                </a:solidFill>
                <a:latin typeface="Arial" charset="0"/>
              </a:rPr>
              <a:t> </a:t>
            </a:r>
          </a:p>
        </p:txBody>
      </p:sp>
      <p:sp>
        <p:nvSpPr>
          <p:cNvPr id="881673" name="Text Box 9"/>
          <p:cNvSpPr txBox="1">
            <a:spLocks noChangeArrowheads="1"/>
          </p:cNvSpPr>
          <p:nvPr/>
        </p:nvSpPr>
        <p:spPr bwMode="auto">
          <a:xfrm>
            <a:off x="2051050" y="692150"/>
            <a:ext cx="4968875" cy="175895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9388" indent="-1793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	Present machine layout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E</a:t>
            </a:r>
            <a:r>
              <a:rPr lang="it-IT" sz="1800" b="1" i="1" baseline="-25000" smtClean="0">
                <a:solidFill>
                  <a:srgbClr val="333399"/>
                </a:solidFill>
                <a:latin typeface="Calibri" pitchFamily="34" charset="0"/>
              </a:rPr>
              <a:t>beam</a:t>
            </a: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 up to 1.5 GeV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FEL-1 at 80-20 nm and FEL-2 at 20-4 nm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Seeded schemes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Long e-beam pulse (up to 700 fs), with “fresh bunch technique”</a:t>
            </a:r>
            <a:endParaRPr lang="en-US" sz="1800" b="1" smtClean="0">
              <a:solidFill>
                <a:srgbClr val="000000"/>
              </a:solidFill>
            </a:endParaRPr>
          </a:p>
        </p:txBody>
      </p:sp>
      <p:sp>
        <p:nvSpPr>
          <p:cNvPr id="881678" name="Line 14"/>
          <p:cNvSpPr>
            <a:spLocks noChangeShapeType="1"/>
          </p:cNvSpPr>
          <p:nvPr/>
        </p:nvSpPr>
        <p:spPr bwMode="auto">
          <a:xfrm>
            <a:off x="5730875" y="2844800"/>
            <a:ext cx="0" cy="2255838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81679" name="Line 15"/>
          <p:cNvSpPr>
            <a:spLocks noChangeShapeType="1"/>
          </p:cNvSpPr>
          <p:nvPr/>
        </p:nvSpPr>
        <p:spPr bwMode="auto">
          <a:xfrm>
            <a:off x="6394450" y="3451225"/>
            <a:ext cx="2317750" cy="7938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81680" name="Rectangle 16"/>
          <p:cNvSpPr>
            <a:spLocks noChangeArrowheads="1"/>
          </p:cNvSpPr>
          <p:nvPr/>
        </p:nvSpPr>
        <p:spPr bwMode="auto">
          <a:xfrm>
            <a:off x="6530975" y="3378200"/>
            <a:ext cx="1873250" cy="1444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81682" name="Freeform 18"/>
          <p:cNvSpPr>
            <a:spLocks/>
          </p:cNvSpPr>
          <p:nvPr/>
        </p:nvSpPr>
        <p:spPr bwMode="auto">
          <a:xfrm>
            <a:off x="5578475" y="3019425"/>
            <a:ext cx="849313" cy="431800"/>
          </a:xfrm>
          <a:custGeom>
            <a:avLst/>
            <a:gdLst>
              <a:gd name="T0" fmla="*/ 0 w 408"/>
              <a:gd name="T1" fmla="*/ 0 h 136"/>
              <a:gd name="T2" fmla="*/ 181 w 408"/>
              <a:gd name="T3" fmla="*/ 136 h 136"/>
              <a:gd name="T4" fmla="*/ 408 w 408"/>
              <a:gd name="T5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8" h="136">
                <a:moveTo>
                  <a:pt x="0" y="0"/>
                </a:moveTo>
                <a:lnTo>
                  <a:pt x="181" y="136"/>
                </a:lnTo>
                <a:lnTo>
                  <a:pt x="408" y="136"/>
                </a:lnTo>
              </a:path>
            </a:pathLst>
          </a:custGeom>
          <a:noFill/>
          <a:ln w="38100" cmpd="sng">
            <a:solidFill>
              <a:srgbClr val="FF33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81684" name="Line 20"/>
          <p:cNvSpPr>
            <a:spLocks noChangeShapeType="1"/>
          </p:cNvSpPr>
          <p:nvPr/>
        </p:nvSpPr>
        <p:spPr bwMode="auto">
          <a:xfrm>
            <a:off x="5773738" y="4741863"/>
            <a:ext cx="2808287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81685" name="Text Box 21"/>
          <p:cNvSpPr txBox="1">
            <a:spLocks noChangeArrowheads="1"/>
          </p:cNvSpPr>
          <p:nvPr/>
        </p:nvSpPr>
        <p:spPr bwMode="auto">
          <a:xfrm>
            <a:off x="6415088" y="4351338"/>
            <a:ext cx="1689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333399"/>
                </a:solidFill>
                <a:latin typeface="Arial" charset="0"/>
              </a:rPr>
              <a:t>~</a:t>
            </a:r>
            <a:r>
              <a:rPr lang="it-IT" b="1" smtClean="0">
                <a:solidFill>
                  <a:srgbClr val="333399"/>
                </a:solidFill>
                <a:latin typeface="Calibri" pitchFamily="34" charset="0"/>
              </a:rPr>
              <a:t>50 m available</a:t>
            </a:r>
            <a:endParaRPr lang="en-US" b="1" smtClean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881686" name="Text Box 22"/>
          <p:cNvSpPr txBox="1">
            <a:spLocks noChangeArrowheads="1"/>
          </p:cNvSpPr>
          <p:nvPr/>
        </p:nvSpPr>
        <p:spPr bwMode="auto">
          <a:xfrm>
            <a:off x="5940425" y="4746625"/>
            <a:ext cx="2762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smtClean="0">
                <a:solidFill>
                  <a:srgbClr val="333399"/>
                </a:solidFill>
                <a:latin typeface="Calibri" pitchFamily="34" charset="0"/>
              </a:rPr>
              <a:t>40 m (80%)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smtClean="0">
                <a:solidFill>
                  <a:srgbClr val="333399"/>
                </a:solidFill>
                <a:latin typeface="Calibri" pitchFamily="34" charset="0"/>
              </a:rPr>
              <a:t>available for acceleration</a:t>
            </a:r>
            <a:endParaRPr lang="en-US" b="1" smtClean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881687" name="Text Box 23"/>
          <p:cNvSpPr txBox="1">
            <a:spLocks noChangeArrowheads="1"/>
          </p:cNvSpPr>
          <p:nvPr/>
        </p:nvSpPr>
        <p:spPr bwMode="auto">
          <a:xfrm>
            <a:off x="323850" y="3789363"/>
            <a:ext cx="4968875" cy="181451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9388" indent="-1793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	Energy upgrade</a:t>
            </a:r>
          </a:p>
          <a:p>
            <a:pPr algn="just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Space available for acceleration 	40 m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Accelerating gradient @12 GHz</a:t>
            </a:r>
            <a:r>
              <a:rPr lang="it-IT" sz="1800" b="1" smtClean="0">
                <a:solidFill>
                  <a:srgbClr val="000000"/>
                </a:solidFill>
              </a:rPr>
              <a:t> 	</a:t>
            </a: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60 MV/m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X-band linac energy gain 		2.4 GeV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Injection energy 			.75 GeV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sz="1800" b="1" i="1" smtClean="0">
                <a:solidFill>
                  <a:srgbClr val="333399"/>
                </a:solidFill>
                <a:latin typeface="Calibri" pitchFamily="34" charset="0"/>
              </a:rPr>
              <a:t>Linac output energy		3.15 GeV</a:t>
            </a:r>
            <a:endParaRPr lang="en-US" sz="1800" b="1" i="1" smtClean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881688" name="Text Box 24"/>
          <p:cNvSpPr txBox="1">
            <a:spLocks noChangeArrowheads="1"/>
          </p:cNvSpPr>
          <p:nvPr/>
        </p:nvSpPr>
        <p:spPr bwMode="auto">
          <a:xfrm>
            <a:off x="7869238" y="2363788"/>
            <a:ext cx="1173162" cy="52705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i="1" smtClean="0">
                <a:solidFill>
                  <a:srgbClr val="333399"/>
                </a:solidFill>
                <a:latin typeface="Calibri" pitchFamily="34" charset="0"/>
              </a:rPr>
              <a:t>FEL-1 &amp; FEL-2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i="1" smtClean="0">
                <a:solidFill>
                  <a:srgbClr val="333399"/>
                </a:solidFill>
                <a:latin typeface="Calibri" pitchFamily="34" charset="0"/>
              </a:rPr>
              <a:t>beamlines</a:t>
            </a:r>
            <a:endParaRPr lang="en-US" sz="1400" b="1" i="1" smtClean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881689" name="Text Box 25"/>
          <p:cNvSpPr txBox="1">
            <a:spLocks noChangeArrowheads="1"/>
          </p:cNvSpPr>
          <p:nvPr/>
        </p:nvSpPr>
        <p:spPr bwMode="auto">
          <a:xfrm>
            <a:off x="7192963" y="3594100"/>
            <a:ext cx="1871662" cy="588963"/>
          </a:xfrm>
          <a:prstGeom prst="rect">
            <a:avLst/>
          </a:prstGeom>
          <a:solidFill>
            <a:srgbClr val="FFFF99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i="1" smtClean="0">
                <a:solidFill>
                  <a:srgbClr val="1F7B1F"/>
                </a:solidFill>
                <a:latin typeface="Calibri" pitchFamily="34" charset="0"/>
              </a:rPr>
              <a:t>New FEL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i="1" smtClean="0">
                <a:solidFill>
                  <a:srgbClr val="1F7B1F"/>
                </a:solidFill>
                <a:latin typeface="Calibri" pitchFamily="34" charset="0"/>
              </a:rPr>
              <a:t>beamline </a:t>
            </a:r>
            <a:r>
              <a:rPr lang="it-IT" b="1" i="1" smtClean="0">
                <a:solidFill>
                  <a:srgbClr val="1F7B1F"/>
                </a:solidFill>
                <a:latin typeface="Symbol" pitchFamily="18" charset="2"/>
              </a:rPr>
              <a:t>l</a:t>
            </a:r>
            <a:r>
              <a:rPr lang="it-IT" sz="1400" b="1" i="1" smtClean="0">
                <a:solidFill>
                  <a:srgbClr val="1F7B1F"/>
                </a:solidFill>
                <a:latin typeface="Calibri" pitchFamily="34" charset="0"/>
              </a:rPr>
              <a:t> &lt; 1 nm</a:t>
            </a:r>
            <a:endParaRPr lang="en-US" sz="1400" b="1" i="1" smtClean="0">
              <a:solidFill>
                <a:srgbClr val="1F7B1F"/>
              </a:solidFill>
              <a:latin typeface="Calibri" pitchFamily="34" charset="0"/>
            </a:endParaRPr>
          </a:p>
        </p:txBody>
      </p:sp>
      <p:sp>
        <p:nvSpPr>
          <p:cNvPr id="881691" name="Line 27"/>
          <p:cNvSpPr>
            <a:spLocks noChangeShapeType="1"/>
          </p:cNvSpPr>
          <p:nvPr/>
        </p:nvSpPr>
        <p:spPr bwMode="auto">
          <a:xfrm>
            <a:off x="5541963" y="3457575"/>
            <a:ext cx="287337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81692" name="Text Box 28"/>
          <p:cNvSpPr txBox="1">
            <a:spLocks noChangeArrowheads="1"/>
          </p:cNvSpPr>
          <p:nvPr/>
        </p:nvSpPr>
        <p:spPr bwMode="auto">
          <a:xfrm>
            <a:off x="3995738" y="3213100"/>
            <a:ext cx="1581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smtClean="0">
                <a:solidFill>
                  <a:srgbClr val="333399"/>
                </a:solidFill>
                <a:latin typeface="Calibri" pitchFamily="34" charset="0"/>
              </a:rPr>
              <a:t>Beam input energy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smtClean="0">
                <a:solidFill>
                  <a:srgbClr val="333399"/>
                </a:solidFill>
                <a:latin typeface="Calibri" pitchFamily="34" charset="0"/>
              </a:rPr>
              <a:t>≥ 750 MeV</a:t>
            </a:r>
            <a:endParaRPr lang="en-US" sz="1400" b="1" smtClean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881697" name="Text Box 33"/>
          <p:cNvSpPr txBox="1">
            <a:spLocks noChangeArrowheads="1"/>
          </p:cNvSpPr>
          <p:nvPr/>
        </p:nvSpPr>
        <p:spPr bwMode="auto">
          <a:xfrm>
            <a:off x="3708400" y="5661025"/>
            <a:ext cx="26638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smtClean="0">
                <a:solidFill>
                  <a:srgbClr val="1F7B1F"/>
                </a:solidFill>
                <a:latin typeface="Calibri" pitchFamily="34" charset="0"/>
              </a:rPr>
              <a:t>For short bunch (&lt; 100 fs)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smtClean="0">
                <a:solidFill>
                  <a:srgbClr val="1F7B1F"/>
                </a:solidFill>
                <a:latin typeface="Calibri" pitchFamily="34" charset="0"/>
              </a:rPr>
              <a:t>and low charge (&lt; 100pC)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smtClean="0">
                <a:solidFill>
                  <a:srgbClr val="1F7B1F"/>
                </a:solidFill>
                <a:latin typeface="Calibri" pitchFamily="34" charset="0"/>
              </a:rPr>
              <a:t>operation</a:t>
            </a:r>
            <a:endParaRPr lang="en-US" b="1" smtClean="0">
              <a:solidFill>
                <a:srgbClr val="1F7B1F"/>
              </a:solidFill>
              <a:latin typeface="Calibri" pitchFamily="34" charset="0"/>
            </a:endParaRPr>
          </a:p>
        </p:txBody>
      </p:sp>
      <p:sp>
        <p:nvSpPr>
          <p:cNvPr id="881699" name="AutoShape 35"/>
          <p:cNvSpPr>
            <a:spLocks noChangeArrowheads="1"/>
          </p:cNvSpPr>
          <p:nvPr/>
        </p:nvSpPr>
        <p:spPr bwMode="auto">
          <a:xfrm rot="5400000">
            <a:off x="2844006" y="5660232"/>
            <a:ext cx="574675" cy="576262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1F7B1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81700" name="Line 36"/>
          <p:cNvSpPr>
            <a:spLocks noChangeShapeType="1"/>
          </p:cNvSpPr>
          <p:nvPr/>
        </p:nvSpPr>
        <p:spPr bwMode="auto">
          <a:xfrm flipV="1">
            <a:off x="5292725" y="3573463"/>
            <a:ext cx="1655763" cy="10795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9368929">
            <a:off x="-28110" y="389017"/>
            <a:ext cx="2271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Motivation 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from 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Gerardo </a:t>
            </a:r>
            <a:r>
              <a:rPr lang="en-GB" b="1" dirty="0">
                <a:solidFill>
                  <a:srgbClr val="FF0000"/>
                </a:solidFill>
              </a:rPr>
              <a:t>D’Auria</a:t>
            </a:r>
          </a:p>
        </p:txBody>
      </p:sp>
    </p:spTree>
    <p:extLst>
      <p:ext uri="{BB962C8B-B14F-4D97-AF65-F5344CB8AC3E}">
        <p14:creationId xmlns:p14="http://schemas.microsoft.com/office/powerpoint/2010/main" val="300428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1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1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1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81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1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81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1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8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8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8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8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8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8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1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1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8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8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81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81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1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1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81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81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678" grpId="0" animBg="1"/>
      <p:bldP spid="881679" grpId="0" animBg="1"/>
      <p:bldP spid="881680" grpId="0" animBg="1"/>
      <p:bldP spid="881682" grpId="0" animBg="1"/>
      <p:bldP spid="881684" grpId="0" animBg="1"/>
      <p:bldP spid="881685" grpId="0"/>
      <p:bldP spid="881686" grpId="0"/>
      <p:bldP spid="881687" grpId="0" animBg="1"/>
      <p:bldP spid="881689" grpId="0" animBg="1"/>
      <p:bldP spid="881691" grpId="0" animBg="1"/>
      <p:bldP spid="881692" grpId="0"/>
      <p:bldP spid="881697" grpId="0"/>
      <p:bldP spid="881699" grpId="0" animBg="1"/>
      <p:bldP spid="88170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CIAS and CGAS with PC, </a:t>
            </a:r>
            <a:br>
              <a:rPr lang="en-GB" sz="3600" dirty="0" smtClean="0"/>
            </a:br>
            <a:r>
              <a:rPr lang="en-GB" sz="3600" dirty="0" smtClean="0"/>
              <a:t>different RF phase </a:t>
            </a:r>
            <a:r>
              <a:rPr lang="en-GB" sz="3600" dirty="0" smtClean="0"/>
              <a:t>advance, no constraints</a:t>
            </a:r>
            <a:endParaRPr lang="en-GB" sz="36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447800"/>
            <a:ext cx="820102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6800" y="5726668"/>
            <a:ext cx="7133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CLIC_G_undamped</a:t>
            </a:r>
            <a:r>
              <a:rPr lang="en-GB" dirty="0"/>
              <a:t>: </a:t>
            </a:r>
            <a:r>
              <a:rPr lang="el-GR" dirty="0"/>
              <a:t>τ</a:t>
            </a:r>
            <a:r>
              <a:rPr lang="en-GB" baseline="-25000" dirty="0"/>
              <a:t>s</a:t>
            </a:r>
            <a:r>
              <a:rPr lang="en-GB" dirty="0"/>
              <a:t>=0.31 &lt; </a:t>
            </a:r>
            <a:r>
              <a:rPr lang="el-GR" dirty="0"/>
              <a:t>τ</a:t>
            </a:r>
            <a:r>
              <a:rPr lang="en-GB" baseline="-25000" dirty="0"/>
              <a:t>s0</a:t>
            </a:r>
            <a:r>
              <a:rPr lang="en-GB" dirty="0"/>
              <a:t>=0.54; </a:t>
            </a:r>
            <a:r>
              <a:rPr lang="en-GB" dirty="0" err="1"/>
              <a:t>Ls</a:t>
            </a:r>
            <a:r>
              <a:rPr lang="en-GB" dirty="0"/>
              <a:t>=0.25m; </a:t>
            </a:r>
            <a:r>
              <a:rPr lang="en-GB" dirty="0" err="1"/>
              <a:t>Qe</a:t>
            </a:r>
            <a:r>
              <a:rPr lang="en-GB" dirty="0"/>
              <a:t>=15700; </a:t>
            </a:r>
            <a:r>
              <a:rPr lang="en-GB" dirty="0" err="1"/>
              <a:t>Pt</a:t>
            </a:r>
            <a:r>
              <a:rPr lang="en-GB" dirty="0"/>
              <a:t> = </a:t>
            </a:r>
            <a:r>
              <a:rPr lang="en-GB" dirty="0" smtClean="0"/>
              <a:t>400MW</a:t>
            </a:r>
          </a:p>
          <a:p>
            <a:r>
              <a:rPr lang="en-GB" dirty="0" smtClean="0"/>
              <a:t>H75                           : </a:t>
            </a:r>
            <a:r>
              <a:rPr lang="el-GR" dirty="0"/>
              <a:t>τ</a:t>
            </a:r>
            <a:r>
              <a:rPr lang="en-GB" baseline="-25000" dirty="0" smtClean="0"/>
              <a:t>s</a:t>
            </a:r>
            <a:r>
              <a:rPr lang="en-GB" dirty="0" smtClean="0"/>
              <a:t>=0.50 ~ </a:t>
            </a:r>
            <a:r>
              <a:rPr lang="el-GR" dirty="0"/>
              <a:t>τ</a:t>
            </a:r>
            <a:r>
              <a:rPr lang="en-GB" baseline="-25000" dirty="0"/>
              <a:t>s0</a:t>
            </a:r>
            <a:r>
              <a:rPr lang="en-GB" dirty="0"/>
              <a:t>=0.54; </a:t>
            </a:r>
            <a:r>
              <a:rPr lang="en-GB" dirty="0" err="1" smtClean="0"/>
              <a:t>Ls</a:t>
            </a:r>
            <a:r>
              <a:rPr lang="en-GB" dirty="0" smtClean="0"/>
              <a:t>=0.75m</a:t>
            </a:r>
            <a:r>
              <a:rPr lang="en-GB" dirty="0"/>
              <a:t>; </a:t>
            </a:r>
            <a:r>
              <a:rPr lang="en-GB" dirty="0" err="1" smtClean="0"/>
              <a:t>Qe</a:t>
            </a:r>
            <a:r>
              <a:rPr lang="en-GB" dirty="0" smtClean="0"/>
              <a:t>=20200</a:t>
            </a:r>
            <a:r>
              <a:rPr lang="en-GB" dirty="0"/>
              <a:t>; </a:t>
            </a:r>
            <a:r>
              <a:rPr lang="en-GB" dirty="0" err="1"/>
              <a:t>Pt</a:t>
            </a:r>
            <a:r>
              <a:rPr lang="en-GB" dirty="0"/>
              <a:t> = </a:t>
            </a:r>
            <a:r>
              <a:rPr lang="en-GB" dirty="0" smtClean="0"/>
              <a:t>613MW</a:t>
            </a:r>
            <a:endParaRPr lang="en-GB" dirty="0"/>
          </a:p>
          <a:p>
            <a:endParaRPr lang="en-GB" dirty="0"/>
          </a:p>
        </p:txBody>
      </p:sp>
      <p:sp>
        <p:nvSpPr>
          <p:cNvPr id="6" name="5-Point Star 5"/>
          <p:cNvSpPr/>
          <p:nvPr/>
        </p:nvSpPr>
        <p:spPr>
          <a:xfrm>
            <a:off x="4495800" y="3733800"/>
            <a:ext cx="152400" cy="152400"/>
          </a:xfrm>
          <a:prstGeom prst="star5">
            <a:avLst/>
          </a:prstGeom>
          <a:solidFill>
            <a:srgbClr val="FF00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5-Point Star 7"/>
          <p:cNvSpPr/>
          <p:nvPr/>
        </p:nvSpPr>
        <p:spPr>
          <a:xfrm>
            <a:off x="6934200" y="2895600"/>
            <a:ext cx="152400" cy="152400"/>
          </a:xfrm>
          <a:prstGeom prst="star5">
            <a:avLst/>
          </a:prstGeom>
          <a:solidFill>
            <a:srgbClr val="0A02AE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>
            <a:off x="7057494" y="3048000"/>
            <a:ext cx="486306" cy="30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8200" y="3886200"/>
            <a:ext cx="2652447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730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CIAS and CGAS with PC, </a:t>
            </a:r>
            <a:br>
              <a:rPr lang="en-GB" dirty="0" smtClean="0"/>
            </a:br>
            <a:r>
              <a:rPr lang="en-GB" dirty="0" smtClean="0"/>
              <a:t>different RF phase advance, </a:t>
            </a:r>
            <a:r>
              <a:rPr lang="en-GB" dirty="0" err="1" smtClean="0"/>
              <a:t>Ls</a:t>
            </a:r>
            <a:r>
              <a:rPr lang="en-GB" dirty="0" smtClean="0"/>
              <a:t> &lt; 1m</a:t>
            </a:r>
            <a:endParaRPr lang="en-GB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1371600"/>
            <a:ext cx="8934450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5-Point Star 4"/>
          <p:cNvSpPr/>
          <p:nvPr/>
        </p:nvSpPr>
        <p:spPr>
          <a:xfrm>
            <a:off x="4495800" y="3886200"/>
            <a:ext cx="152400" cy="152400"/>
          </a:xfrm>
          <a:prstGeom prst="star5">
            <a:avLst/>
          </a:prstGeom>
          <a:solidFill>
            <a:srgbClr val="FF00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5-Point Star 5"/>
          <p:cNvSpPr/>
          <p:nvPr/>
        </p:nvSpPr>
        <p:spPr>
          <a:xfrm>
            <a:off x="7086600" y="2971800"/>
            <a:ext cx="152400" cy="152400"/>
          </a:xfrm>
          <a:prstGeom prst="star5">
            <a:avLst/>
          </a:prstGeom>
          <a:solidFill>
            <a:srgbClr val="0A02AE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/>
          <p:cNvCxnSpPr/>
          <p:nvPr/>
        </p:nvCxnSpPr>
        <p:spPr>
          <a:xfrm>
            <a:off x="2133600" y="1905000"/>
            <a:ext cx="0" cy="426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43000" y="1905000"/>
            <a:ext cx="0" cy="426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013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Small aperture </a:t>
            </a:r>
            <a:r>
              <a:rPr lang="en-GB" dirty="0" err="1" smtClean="0"/>
              <a:t>linac</a:t>
            </a:r>
            <a:r>
              <a:rPr lang="en-GB" dirty="0" smtClean="0"/>
              <a:t>, 2.4 </a:t>
            </a:r>
            <a:r>
              <a:rPr lang="en-GB" dirty="0" err="1" smtClean="0"/>
              <a:t>GeV</a:t>
            </a:r>
            <a:r>
              <a:rPr lang="en-GB" dirty="0" smtClean="0"/>
              <a:t>, 40m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737859"/>
              </p:ext>
            </p:extLst>
          </p:nvPr>
        </p:nvGraphicFramePr>
        <p:xfrm>
          <a:off x="685800" y="914400"/>
          <a:ext cx="26796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155600"/>
              </a:tblGrid>
              <a:tr h="1905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RF</a:t>
                      </a:r>
                      <a:r>
                        <a:rPr lang="en-GB" sz="1400" baseline="0" dirty="0" smtClean="0"/>
                        <a:t> phase advance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r>
                        <a:rPr lang="el-GR" sz="1400" dirty="0" smtClean="0"/>
                        <a:t>π</a:t>
                      </a:r>
                      <a:r>
                        <a:rPr lang="en-GB" sz="1400" dirty="0" smtClean="0"/>
                        <a:t>/3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a/lambda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0.118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d/h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322</a:t>
                      </a:r>
                      <a:r>
                        <a:rPr lang="en-GB" sz="1400" baseline="0" dirty="0" smtClean="0"/>
                        <a:t> MW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0.833 m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#</a:t>
                      </a:r>
                      <a:r>
                        <a:rPr lang="en-GB" sz="1400" baseline="0" dirty="0" smtClean="0"/>
                        <a:t> klystrons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8</a:t>
                      </a:r>
                      <a:endParaRPr lang="en-GB" sz="1400" b="1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# structures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 x 6 = 48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2.95 mm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0.833 mm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vg/c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2.22</a:t>
                      </a:r>
                      <a:r>
                        <a:rPr lang="en-GB" sz="1400" baseline="0" dirty="0" smtClean="0"/>
                        <a:t> %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125 ns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Qe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20700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4" name="Group 63"/>
          <p:cNvGrpSpPr/>
          <p:nvPr/>
        </p:nvGrpSpPr>
        <p:grpSpPr>
          <a:xfrm>
            <a:off x="4800600" y="1143000"/>
            <a:ext cx="3949489" cy="1219200"/>
            <a:chOff x="4800600" y="826498"/>
            <a:chExt cx="3949489" cy="1219200"/>
          </a:xfrm>
        </p:grpSpPr>
        <p:sp>
          <p:nvSpPr>
            <p:cNvPr id="56" name="Rectangle 55"/>
            <p:cNvSpPr/>
            <p:nvPr/>
          </p:nvSpPr>
          <p:spPr>
            <a:xfrm>
              <a:off x="5194200" y="1524000"/>
              <a:ext cx="34926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029200" y="1137600"/>
              <a:ext cx="1650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Down Arrow 57"/>
            <p:cNvSpPr/>
            <p:nvPr/>
          </p:nvSpPr>
          <p:spPr>
            <a:xfrm>
              <a:off x="4800600" y="1137600"/>
              <a:ext cx="152400" cy="615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Down Arrow 58"/>
            <p:cNvSpPr/>
            <p:nvPr/>
          </p:nvSpPr>
          <p:spPr>
            <a:xfrm rot="10800000" flipH="1">
              <a:off x="5243731" y="1137600"/>
              <a:ext cx="45719" cy="3075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Down Arrow 59"/>
            <p:cNvSpPr/>
            <p:nvPr/>
          </p:nvSpPr>
          <p:spPr>
            <a:xfrm rot="16200000">
              <a:off x="6862950" y="1665149"/>
              <a:ext cx="146099" cy="615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Down Arrow 60"/>
            <p:cNvSpPr/>
            <p:nvPr/>
          </p:nvSpPr>
          <p:spPr>
            <a:xfrm rot="5400000">
              <a:off x="6819249" y="1180345"/>
              <a:ext cx="74004" cy="45550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10200" y="826498"/>
              <a:ext cx="3339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Constant </a:t>
              </a:r>
              <a:r>
                <a:rPr lang="en-GB" sz="1400" dirty="0"/>
                <a:t>I</a:t>
              </a:r>
              <a:r>
                <a:rPr lang="en-GB" sz="1400" dirty="0" smtClean="0"/>
                <a:t>mpedance </a:t>
              </a:r>
              <a:r>
                <a:rPr lang="en-GB" sz="1400" dirty="0"/>
                <a:t>A</a:t>
              </a:r>
              <a:r>
                <a:rPr lang="en-GB" sz="1400" dirty="0" smtClean="0"/>
                <a:t>ccelerating </a:t>
              </a:r>
              <a:r>
                <a:rPr lang="en-GB" sz="1400" dirty="0"/>
                <a:t>S</a:t>
              </a:r>
              <a:r>
                <a:rPr lang="en-GB" sz="1400" dirty="0" smtClean="0"/>
                <a:t>tructure</a:t>
              </a:r>
            </a:p>
            <a:p>
              <a:r>
                <a:rPr lang="en-GB" sz="1400" dirty="0" smtClean="0"/>
                <a:t> with input power coupler only</a:t>
              </a:r>
              <a:endParaRPr lang="en-GB" sz="14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451000" y="2514600"/>
            <a:ext cx="6464400" cy="3886200"/>
            <a:chOff x="1917600" y="1752600"/>
            <a:chExt cx="6464400" cy="38862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940000" y="4623600"/>
              <a:ext cx="14796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3581400" y="3048000"/>
              <a:ext cx="1295400" cy="1600200"/>
              <a:chOff x="381000" y="4267200"/>
              <a:chExt cx="1295400" cy="1600200"/>
            </a:xfrm>
          </p:grpSpPr>
          <p:sp>
            <p:nvSpPr>
              <p:cNvPr id="5" name="Isosceles Triangle 4"/>
              <p:cNvSpPr/>
              <p:nvPr/>
            </p:nvSpPr>
            <p:spPr>
              <a:xfrm rot="10800000">
                <a:off x="1066800" y="4267200"/>
                <a:ext cx="609600" cy="533400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1371599" y="4800600"/>
                <a:ext cx="1" cy="1066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>
              <a:xfrm>
                <a:off x="1066800" y="4801800"/>
                <a:ext cx="304800" cy="3429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P</a:t>
                </a:r>
                <a:endParaRPr lang="en-GB" dirty="0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1371600" y="4810200"/>
                <a:ext cx="304800" cy="3429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1219200" y="5410200"/>
                <a:ext cx="0" cy="4572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219200" y="5486400"/>
                <a:ext cx="152399" cy="304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81000" y="5410200"/>
                <a:ext cx="838200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ight Triangle 18"/>
              <p:cNvSpPr/>
              <p:nvPr/>
            </p:nvSpPr>
            <p:spPr>
              <a:xfrm>
                <a:off x="381000" y="5200650"/>
                <a:ext cx="457200" cy="190500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>
                <a:off x="1219199" y="5448600"/>
                <a:ext cx="152400" cy="304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4576800" y="4623600"/>
              <a:ext cx="16398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7010400" y="5105400"/>
              <a:ext cx="13716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Arrow Connector 52"/>
            <p:cNvCxnSpPr>
              <a:stCxn id="51" idx="0"/>
            </p:cNvCxnSpPr>
            <p:nvPr/>
          </p:nvCxnSpPr>
          <p:spPr>
            <a:xfrm flipV="1">
              <a:off x="7696200" y="1752600"/>
              <a:ext cx="0" cy="3352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3242019" y="3612118"/>
              <a:ext cx="87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RF load</a:t>
              </a:r>
              <a:endParaRPr lang="en-GB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51669" y="3048000"/>
              <a:ext cx="944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K</a:t>
              </a:r>
              <a:r>
                <a:rPr lang="en-GB" dirty="0" smtClean="0"/>
                <a:t>lystron</a:t>
              </a:r>
              <a:endParaRPr lang="en-GB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863125" y="3556168"/>
              <a:ext cx="1834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Pulse compressor</a:t>
              </a:r>
              <a:endParaRPr lang="en-GB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624281" y="4229400"/>
              <a:ext cx="8098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Hybrid</a:t>
              </a:r>
              <a:endParaRPr lang="en-GB" dirty="0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1917600" y="4623600"/>
              <a:ext cx="2959200" cy="838200"/>
              <a:chOff x="1917600" y="4648200"/>
              <a:chExt cx="2959200" cy="838200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1917600" y="4858800"/>
                <a:ext cx="2959200" cy="627600"/>
                <a:chOff x="1374000" y="4648200"/>
                <a:chExt cx="2959200" cy="627600"/>
              </a:xfrm>
            </p:grpSpPr>
            <p:cxnSp>
              <p:nvCxnSpPr>
                <p:cNvPr id="30" name="Straight Connector 29"/>
                <p:cNvCxnSpPr/>
                <p:nvPr/>
              </p:nvCxnSpPr>
              <p:spPr>
                <a:xfrm>
                  <a:off x="2396400" y="4876800"/>
                  <a:ext cx="1008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2396400" y="4874400"/>
                  <a:ext cx="0" cy="213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1374000" y="4648200"/>
                  <a:ext cx="0" cy="4392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3418800" y="4874400"/>
                  <a:ext cx="0" cy="2286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Rectangle 35"/>
                <p:cNvSpPr/>
                <p:nvPr/>
              </p:nvSpPr>
              <p:spPr>
                <a:xfrm>
                  <a:off x="1374000" y="51054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396400" y="51054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3418800" y="51030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3" name="Straight Connector 72"/>
              <p:cNvCxnSpPr/>
              <p:nvPr/>
            </p:nvCxnSpPr>
            <p:spPr>
              <a:xfrm>
                <a:off x="3444000" y="4849800"/>
                <a:ext cx="0" cy="2286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1932000" y="4858800"/>
                <a:ext cx="1512000" cy="60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2945168" y="4648200"/>
                <a:ext cx="0" cy="2286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/>
          </p:nvGrpSpPr>
          <p:grpSpPr>
            <a:xfrm>
              <a:off x="5194200" y="4623600"/>
              <a:ext cx="2959200" cy="838200"/>
              <a:chOff x="1917600" y="4648200"/>
              <a:chExt cx="2959200" cy="838200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1917600" y="4858800"/>
                <a:ext cx="2959200" cy="627600"/>
                <a:chOff x="1374000" y="4648200"/>
                <a:chExt cx="2959200" cy="627600"/>
              </a:xfrm>
            </p:grpSpPr>
            <p:cxnSp>
              <p:nvCxnSpPr>
                <p:cNvPr id="84" name="Straight Connector 83"/>
                <p:cNvCxnSpPr/>
                <p:nvPr/>
              </p:nvCxnSpPr>
              <p:spPr>
                <a:xfrm>
                  <a:off x="2396400" y="4876800"/>
                  <a:ext cx="1008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2396400" y="4874400"/>
                  <a:ext cx="0" cy="213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>
                  <a:off x="1374000" y="4648200"/>
                  <a:ext cx="0" cy="4392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3418800" y="4874400"/>
                  <a:ext cx="0" cy="2286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" name="Rectangle 87"/>
                <p:cNvSpPr/>
                <p:nvPr/>
              </p:nvSpPr>
              <p:spPr>
                <a:xfrm>
                  <a:off x="1374000" y="51054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2396400" y="51054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3418800" y="51030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81" name="Straight Connector 80"/>
              <p:cNvCxnSpPr/>
              <p:nvPr/>
            </p:nvCxnSpPr>
            <p:spPr>
              <a:xfrm>
                <a:off x="3444000" y="4849800"/>
                <a:ext cx="0" cy="2286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1932000" y="4858800"/>
                <a:ext cx="1512000" cy="60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2945168" y="4648200"/>
                <a:ext cx="0" cy="2286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23915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Middle aperture </a:t>
            </a:r>
            <a:r>
              <a:rPr lang="en-GB" dirty="0" err="1" smtClean="0"/>
              <a:t>linac</a:t>
            </a:r>
            <a:r>
              <a:rPr lang="en-GB" dirty="0" smtClean="0"/>
              <a:t>, 2.4 </a:t>
            </a:r>
            <a:r>
              <a:rPr lang="en-GB" dirty="0" err="1" smtClean="0"/>
              <a:t>GeV</a:t>
            </a:r>
            <a:r>
              <a:rPr lang="en-GB" dirty="0" smtClean="0"/>
              <a:t>, 40m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513163"/>
              </p:ext>
            </p:extLst>
          </p:nvPr>
        </p:nvGraphicFramePr>
        <p:xfrm>
          <a:off x="685800" y="1143000"/>
          <a:ext cx="3429000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5"/>
                <a:gridCol w="1061357"/>
                <a:gridCol w="1061358"/>
              </a:tblGrid>
              <a:tr h="1905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RF</a:t>
                      </a:r>
                      <a:r>
                        <a:rPr lang="en-GB" sz="1400" baseline="0" dirty="0" smtClean="0"/>
                        <a:t> phase advance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r>
                        <a:rPr lang="el-GR" sz="1400" dirty="0" smtClean="0"/>
                        <a:t>π</a:t>
                      </a:r>
                      <a:r>
                        <a:rPr lang="en-GB" sz="1400" dirty="0" smtClean="0"/>
                        <a:t>/3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r>
                        <a:rPr lang="el-GR" sz="1400" dirty="0" smtClean="0"/>
                        <a:t>π</a:t>
                      </a:r>
                      <a:r>
                        <a:rPr lang="en-GB" sz="1400" dirty="0" smtClean="0"/>
                        <a:t>/4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a/lambda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0.145</a:t>
                      </a:r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d/h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0.1313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401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401 MW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m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#</a:t>
                      </a:r>
                      <a:r>
                        <a:rPr lang="en-GB" sz="1400" baseline="0" dirty="0" smtClean="0"/>
                        <a:t> klystrons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10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10</a:t>
                      </a:r>
                      <a:endParaRPr lang="en-GB" sz="1400" b="1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# structures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x 4 = 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10 x 4 = 40</a:t>
                      </a:r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3.62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3.62 mm</a:t>
                      </a:r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1.09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0.937</a:t>
                      </a:r>
                      <a:r>
                        <a:rPr lang="en-GB" sz="1400" baseline="0" dirty="0" smtClean="0"/>
                        <a:t> mm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vg/c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3.75 %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3.29%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102 ns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Qe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19000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4" name="Group 63"/>
          <p:cNvGrpSpPr/>
          <p:nvPr/>
        </p:nvGrpSpPr>
        <p:grpSpPr>
          <a:xfrm>
            <a:off x="4800600" y="1143000"/>
            <a:ext cx="3949489" cy="1219200"/>
            <a:chOff x="4800600" y="826498"/>
            <a:chExt cx="3949489" cy="1219200"/>
          </a:xfrm>
        </p:grpSpPr>
        <p:sp>
          <p:nvSpPr>
            <p:cNvPr id="56" name="Rectangle 55"/>
            <p:cNvSpPr/>
            <p:nvPr/>
          </p:nvSpPr>
          <p:spPr>
            <a:xfrm>
              <a:off x="5194200" y="1524000"/>
              <a:ext cx="34926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029200" y="1137600"/>
              <a:ext cx="1650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Down Arrow 57"/>
            <p:cNvSpPr/>
            <p:nvPr/>
          </p:nvSpPr>
          <p:spPr>
            <a:xfrm>
              <a:off x="4800600" y="1137600"/>
              <a:ext cx="152400" cy="615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Down Arrow 58"/>
            <p:cNvSpPr/>
            <p:nvPr/>
          </p:nvSpPr>
          <p:spPr>
            <a:xfrm rot="10800000" flipH="1">
              <a:off x="5243731" y="1137600"/>
              <a:ext cx="45719" cy="3075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Down Arrow 59"/>
            <p:cNvSpPr/>
            <p:nvPr/>
          </p:nvSpPr>
          <p:spPr>
            <a:xfrm rot="16200000">
              <a:off x="6862950" y="1665149"/>
              <a:ext cx="146099" cy="615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Down Arrow 60"/>
            <p:cNvSpPr/>
            <p:nvPr/>
          </p:nvSpPr>
          <p:spPr>
            <a:xfrm rot="5400000">
              <a:off x="6819249" y="1180345"/>
              <a:ext cx="74004" cy="45550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10200" y="826498"/>
              <a:ext cx="3339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Constant </a:t>
              </a:r>
              <a:r>
                <a:rPr lang="en-GB" sz="1400" dirty="0"/>
                <a:t>I</a:t>
              </a:r>
              <a:r>
                <a:rPr lang="en-GB" sz="1400" dirty="0" smtClean="0"/>
                <a:t>mpedance </a:t>
              </a:r>
              <a:r>
                <a:rPr lang="en-GB" sz="1400" dirty="0"/>
                <a:t>A</a:t>
              </a:r>
              <a:r>
                <a:rPr lang="en-GB" sz="1400" dirty="0" smtClean="0"/>
                <a:t>ccelerating </a:t>
              </a:r>
              <a:r>
                <a:rPr lang="en-GB" sz="1400" dirty="0"/>
                <a:t>S</a:t>
              </a:r>
              <a:r>
                <a:rPr lang="en-GB" sz="1400" dirty="0" smtClean="0"/>
                <a:t>tructure</a:t>
              </a:r>
            </a:p>
            <a:p>
              <a:r>
                <a:rPr lang="en-GB" sz="1400" dirty="0" smtClean="0"/>
                <a:t> with input power coupler only</a:t>
              </a:r>
              <a:endParaRPr lang="en-GB" sz="1400" dirty="0"/>
            </a:p>
          </p:txBody>
        </p:sp>
      </p:grpSp>
      <p:sp>
        <p:nvSpPr>
          <p:cNvPr id="51" name="Oval 50"/>
          <p:cNvSpPr/>
          <p:nvPr/>
        </p:nvSpPr>
        <p:spPr>
          <a:xfrm>
            <a:off x="7543800" y="48795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/>
          <p:cNvCxnSpPr>
            <a:stCxn id="51" idx="0"/>
          </p:cNvCxnSpPr>
          <p:nvPr/>
        </p:nvCxnSpPr>
        <p:spPr>
          <a:xfrm flipV="1">
            <a:off x="8229600" y="2289151"/>
            <a:ext cx="0" cy="25903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4648200" y="3048000"/>
            <a:ext cx="4029475" cy="2183400"/>
            <a:chOff x="3469925" y="3810000"/>
            <a:chExt cx="4029475" cy="21834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978618" y="5385600"/>
              <a:ext cx="97438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4114800" y="3810000"/>
              <a:ext cx="1295400" cy="1600200"/>
              <a:chOff x="381000" y="4267200"/>
              <a:chExt cx="1295400" cy="1600200"/>
            </a:xfrm>
          </p:grpSpPr>
          <p:sp>
            <p:nvSpPr>
              <p:cNvPr id="5" name="Isosceles Triangle 4"/>
              <p:cNvSpPr/>
              <p:nvPr/>
            </p:nvSpPr>
            <p:spPr>
              <a:xfrm rot="10800000">
                <a:off x="1066800" y="4267200"/>
                <a:ext cx="609600" cy="533400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1371599" y="4800600"/>
                <a:ext cx="1" cy="1066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>
              <a:xfrm>
                <a:off x="1066800" y="4801800"/>
                <a:ext cx="304800" cy="3429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P</a:t>
                </a:r>
                <a:endParaRPr lang="en-GB" dirty="0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1371600" y="4810200"/>
                <a:ext cx="304800" cy="3429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1219200" y="5410200"/>
                <a:ext cx="0" cy="4572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219200" y="5486400"/>
                <a:ext cx="152399" cy="304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81000" y="5410200"/>
                <a:ext cx="838200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ight Triangle 18"/>
              <p:cNvSpPr/>
              <p:nvPr/>
            </p:nvSpPr>
            <p:spPr>
              <a:xfrm>
                <a:off x="381000" y="5200650"/>
                <a:ext cx="457200" cy="190500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>
                <a:off x="1219199" y="5448600"/>
                <a:ext cx="152400" cy="304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5110200" y="5385600"/>
              <a:ext cx="9564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3775419" y="4374118"/>
              <a:ext cx="87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RF load</a:t>
              </a:r>
              <a:endParaRPr lang="en-GB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385069" y="3810000"/>
              <a:ext cx="944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K</a:t>
              </a:r>
              <a:r>
                <a:rPr lang="en-GB" dirty="0" smtClean="0"/>
                <a:t>lystron</a:t>
              </a:r>
              <a:endParaRPr lang="en-GB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396525" y="4318168"/>
              <a:ext cx="1834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Pulse compressor</a:t>
              </a:r>
              <a:endParaRPr lang="en-GB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157681" y="4991400"/>
              <a:ext cx="8098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Hybrid</a:t>
              </a:r>
              <a:endParaRPr lang="en-GB" dirty="0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5562600" y="5385600"/>
              <a:ext cx="1936800" cy="607800"/>
              <a:chOff x="2940000" y="4878600"/>
              <a:chExt cx="1936800" cy="607800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2940000" y="5085000"/>
                <a:ext cx="1936800" cy="401400"/>
                <a:chOff x="2396400" y="4874400"/>
                <a:chExt cx="1936800" cy="401400"/>
              </a:xfrm>
            </p:grpSpPr>
            <p:cxnSp>
              <p:nvCxnSpPr>
                <p:cNvPr id="84" name="Straight Connector 83"/>
                <p:cNvCxnSpPr/>
                <p:nvPr/>
              </p:nvCxnSpPr>
              <p:spPr>
                <a:xfrm>
                  <a:off x="2396400" y="4876800"/>
                  <a:ext cx="1008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2396400" y="4874400"/>
                  <a:ext cx="0" cy="213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3418800" y="4874400"/>
                  <a:ext cx="0" cy="2286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" name="Rectangle 88"/>
                <p:cNvSpPr/>
                <p:nvPr/>
              </p:nvSpPr>
              <p:spPr>
                <a:xfrm>
                  <a:off x="2396400" y="51054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3418800" y="51030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83" name="Straight Connector 82"/>
              <p:cNvCxnSpPr/>
              <p:nvPr/>
            </p:nvCxnSpPr>
            <p:spPr>
              <a:xfrm>
                <a:off x="3453000" y="4878600"/>
                <a:ext cx="0" cy="2286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>
              <a:off x="3469925" y="5372400"/>
              <a:ext cx="1936800" cy="609600"/>
              <a:chOff x="2940000" y="4876800"/>
              <a:chExt cx="1936800" cy="609600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2940000" y="5085000"/>
                <a:ext cx="1936800" cy="401400"/>
                <a:chOff x="2396400" y="4874400"/>
                <a:chExt cx="1936800" cy="401400"/>
              </a:xfrm>
            </p:grpSpPr>
            <p:cxnSp>
              <p:nvCxnSpPr>
                <p:cNvPr id="70" name="Straight Connector 69"/>
                <p:cNvCxnSpPr/>
                <p:nvPr/>
              </p:nvCxnSpPr>
              <p:spPr>
                <a:xfrm>
                  <a:off x="2396400" y="4876800"/>
                  <a:ext cx="1008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2396400" y="4874400"/>
                  <a:ext cx="0" cy="213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3418800" y="4874400"/>
                  <a:ext cx="0" cy="2286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Rectangle 73"/>
                <p:cNvSpPr/>
                <p:nvPr/>
              </p:nvSpPr>
              <p:spPr>
                <a:xfrm>
                  <a:off x="2396400" y="51054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3418800" y="5103000"/>
                  <a:ext cx="914400" cy="170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5" name="Straight Connector 64"/>
              <p:cNvCxnSpPr/>
              <p:nvPr/>
            </p:nvCxnSpPr>
            <p:spPr>
              <a:xfrm>
                <a:off x="3448693" y="4876800"/>
                <a:ext cx="0" cy="2286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46125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Large aperture </a:t>
            </a:r>
            <a:r>
              <a:rPr lang="en-GB" dirty="0" err="1" smtClean="0"/>
              <a:t>linac</a:t>
            </a:r>
            <a:r>
              <a:rPr lang="en-GB" dirty="0" smtClean="0"/>
              <a:t>, 2.4 </a:t>
            </a:r>
            <a:r>
              <a:rPr lang="en-GB" dirty="0" err="1" smtClean="0"/>
              <a:t>GeV</a:t>
            </a:r>
            <a:r>
              <a:rPr lang="en-GB" dirty="0" smtClean="0"/>
              <a:t>, 40m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055405"/>
              </p:ext>
            </p:extLst>
          </p:nvPr>
        </p:nvGraphicFramePr>
        <p:xfrm>
          <a:off x="685800" y="1219200"/>
          <a:ext cx="32004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143000"/>
              </a:tblGrid>
              <a:tr h="1905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RF</a:t>
                      </a:r>
                      <a:r>
                        <a:rPr lang="en-GB" sz="1400" baseline="0" dirty="0" smtClean="0"/>
                        <a:t> phase advance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r>
                        <a:rPr lang="el-GR" sz="1400" dirty="0" smtClean="0"/>
                        <a:t>π</a:t>
                      </a:r>
                      <a:r>
                        <a:rPr lang="en-GB" sz="1400" dirty="0" smtClean="0"/>
                        <a:t>/6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a/lambda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0.195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d/h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0.183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602 MW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1.333 m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#</a:t>
                      </a:r>
                      <a:r>
                        <a:rPr lang="en-GB" sz="1400" baseline="0" dirty="0" smtClean="0"/>
                        <a:t> klystrons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15</a:t>
                      </a:r>
                      <a:endParaRPr lang="en-GB" sz="1400" b="1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# structures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 x 2 = 30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4.87 mm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1.90mm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vg/c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4.425 %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101 ns</a:t>
                      </a:r>
                      <a:endParaRPr lang="en-GB" sz="1400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Qe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18500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4" name="Group 63"/>
          <p:cNvGrpSpPr/>
          <p:nvPr/>
        </p:nvGrpSpPr>
        <p:grpSpPr>
          <a:xfrm>
            <a:off x="4800600" y="1143000"/>
            <a:ext cx="3949489" cy="1219200"/>
            <a:chOff x="4800600" y="826498"/>
            <a:chExt cx="3949489" cy="1219200"/>
          </a:xfrm>
        </p:grpSpPr>
        <p:sp>
          <p:nvSpPr>
            <p:cNvPr id="56" name="Rectangle 55"/>
            <p:cNvSpPr/>
            <p:nvPr/>
          </p:nvSpPr>
          <p:spPr>
            <a:xfrm>
              <a:off x="5194200" y="1524000"/>
              <a:ext cx="34926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029200" y="1137600"/>
              <a:ext cx="1650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Down Arrow 57"/>
            <p:cNvSpPr/>
            <p:nvPr/>
          </p:nvSpPr>
          <p:spPr>
            <a:xfrm>
              <a:off x="4800600" y="1137600"/>
              <a:ext cx="152400" cy="615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Down Arrow 58"/>
            <p:cNvSpPr/>
            <p:nvPr/>
          </p:nvSpPr>
          <p:spPr>
            <a:xfrm rot="10800000" flipH="1">
              <a:off x="5243731" y="1137600"/>
              <a:ext cx="45719" cy="3075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Down Arrow 59"/>
            <p:cNvSpPr/>
            <p:nvPr/>
          </p:nvSpPr>
          <p:spPr>
            <a:xfrm rot="16200000">
              <a:off x="6862950" y="1665149"/>
              <a:ext cx="146099" cy="615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Down Arrow 60"/>
            <p:cNvSpPr/>
            <p:nvPr/>
          </p:nvSpPr>
          <p:spPr>
            <a:xfrm rot="5400000">
              <a:off x="6819249" y="1180345"/>
              <a:ext cx="74004" cy="45550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10200" y="826498"/>
              <a:ext cx="3339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Constant </a:t>
              </a:r>
              <a:r>
                <a:rPr lang="en-GB" sz="1400" dirty="0"/>
                <a:t>I</a:t>
              </a:r>
              <a:r>
                <a:rPr lang="en-GB" sz="1400" dirty="0" smtClean="0"/>
                <a:t>mpedance </a:t>
              </a:r>
              <a:r>
                <a:rPr lang="en-GB" sz="1400" dirty="0"/>
                <a:t>A</a:t>
              </a:r>
              <a:r>
                <a:rPr lang="en-GB" sz="1400" dirty="0" smtClean="0"/>
                <a:t>ccelerating </a:t>
              </a:r>
              <a:r>
                <a:rPr lang="en-GB" sz="1400" dirty="0"/>
                <a:t>S</a:t>
              </a:r>
              <a:r>
                <a:rPr lang="en-GB" sz="1400" dirty="0" smtClean="0"/>
                <a:t>tructure</a:t>
              </a:r>
            </a:p>
            <a:p>
              <a:r>
                <a:rPr lang="en-GB" sz="1400" dirty="0" smtClean="0"/>
                <a:t> with input power coupler only</a:t>
              </a:r>
              <a:endParaRPr lang="en-GB" sz="14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552580" y="2362200"/>
            <a:ext cx="4058020" cy="3035998"/>
            <a:chOff x="2743200" y="2168102"/>
            <a:chExt cx="4058020" cy="3035998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581400" y="4623600"/>
              <a:ext cx="8382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3581400" y="3048000"/>
              <a:ext cx="1295400" cy="1600200"/>
              <a:chOff x="381000" y="4267200"/>
              <a:chExt cx="1295400" cy="1600200"/>
            </a:xfrm>
          </p:grpSpPr>
          <p:sp>
            <p:nvSpPr>
              <p:cNvPr id="5" name="Isosceles Triangle 4"/>
              <p:cNvSpPr/>
              <p:nvPr/>
            </p:nvSpPr>
            <p:spPr>
              <a:xfrm rot="10800000">
                <a:off x="1066800" y="4267200"/>
                <a:ext cx="609600" cy="533400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1371599" y="4800600"/>
                <a:ext cx="1" cy="1066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>
              <a:xfrm>
                <a:off x="1066800" y="4801800"/>
                <a:ext cx="304800" cy="3429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P</a:t>
                </a:r>
                <a:endParaRPr lang="en-GB" dirty="0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1371600" y="4810200"/>
                <a:ext cx="304800" cy="3429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1219200" y="5410200"/>
                <a:ext cx="0" cy="4572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219200" y="5486400"/>
                <a:ext cx="152399" cy="304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81000" y="5410200"/>
                <a:ext cx="838200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ight Triangle 18"/>
              <p:cNvSpPr/>
              <p:nvPr/>
            </p:nvSpPr>
            <p:spPr>
              <a:xfrm>
                <a:off x="381000" y="5200650"/>
                <a:ext cx="457200" cy="190500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>
                <a:off x="1219199" y="5448600"/>
                <a:ext cx="152400" cy="304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4576800" y="4623600"/>
              <a:ext cx="74692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5144424" y="4670700"/>
              <a:ext cx="1656796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Arrow Connector 52"/>
            <p:cNvCxnSpPr>
              <a:stCxn id="51" idx="0"/>
            </p:cNvCxnSpPr>
            <p:nvPr/>
          </p:nvCxnSpPr>
          <p:spPr>
            <a:xfrm flipH="1" flipV="1">
              <a:off x="5830224" y="2168102"/>
              <a:ext cx="142598" cy="2502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2743200" y="3940045"/>
              <a:ext cx="87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RF load</a:t>
              </a:r>
              <a:endParaRPr lang="en-GB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51669" y="3048000"/>
              <a:ext cx="944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K</a:t>
              </a:r>
              <a:r>
                <a:rPr lang="en-GB" dirty="0" smtClean="0"/>
                <a:t>lystron</a:t>
              </a:r>
              <a:endParaRPr lang="en-GB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863125" y="3556168"/>
              <a:ext cx="1834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Pulse compressor</a:t>
              </a:r>
              <a:endParaRPr lang="en-GB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624281" y="4229400"/>
              <a:ext cx="8098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Hybrid</a:t>
              </a:r>
              <a:endParaRPr lang="en-GB" dirty="0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3595568" y="4623600"/>
              <a:ext cx="1433630" cy="399000"/>
              <a:chOff x="3595568" y="4648200"/>
              <a:chExt cx="1433630" cy="39900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3600299" y="4876800"/>
                <a:ext cx="1428899" cy="170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>
                <a:off x="3595568" y="4648200"/>
                <a:ext cx="0" cy="2286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/>
          </p:nvGrpSpPr>
          <p:grpSpPr>
            <a:xfrm>
              <a:off x="5322925" y="4598732"/>
              <a:ext cx="1374228" cy="423868"/>
              <a:chOff x="2046325" y="4623332"/>
              <a:chExt cx="1374228" cy="423868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2046325" y="4876800"/>
                <a:ext cx="1374228" cy="170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2047121" y="4623332"/>
                <a:ext cx="0" cy="26711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17814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Single- versus </a:t>
            </a:r>
            <a:r>
              <a:rPr lang="en-GB" dirty="0"/>
              <a:t>Double-rounded </a:t>
            </a:r>
            <a:r>
              <a:rPr lang="en-GB" dirty="0" smtClean="0"/>
              <a:t>cells</a:t>
            </a:r>
            <a:endParaRPr lang="en-GB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36" r="30461"/>
          <a:stretch/>
        </p:blipFill>
        <p:spPr bwMode="auto">
          <a:xfrm rot="16200000">
            <a:off x="3207047" y="1212554"/>
            <a:ext cx="2425105" cy="243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3" r="31477"/>
          <a:stretch/>
        </p:blipFill>
        <p:spPr bwMode="auto">
          <a:xfrm rot="16200000">
            <a:off x="429257" y="1169042"/>
            <a:ext cx="2439581" cy="253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52400" y="3581400"/>
            <a:ext cx="4005263" cy="2749550"/>
            <a:chOff x="152400" y="3581400"/>
            <a:chExt cx="4005263" cy="2749550"/>
          </a:xfrm>
        </p:grpSpPr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581400"/>
              <a:ext cx="4005263" cy="2749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2209800" y="4267201"/>
              <a:ext cx="669521" cy="688974"/>
              <a:chOff x="2481263" y="4751489"/>
              <a:chExt cx="669521" cy="688974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 flipV="1">
                <a:off x="2481263" y="4751489"/>
                <a:ext cx="1" cy="688974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2568573" y="4935865"/>
                <a:ext cx="5822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~6%</a:t>
                </a:r>
                <a:endParaRPr lang="en-GB" dirty="0"/>
              </a:p>
            </p:txBody>
          </p:sp>
        </p:grpSp>
      </p:grp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481" y="3352800"/>
            <a:ext cx="5648234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867400" y="1219200"/>
            <a:ext cx="289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By doing double rounded cells instead of single rounded cells Q-factor is increased by 6% and the total </a:t>
            </a:r>
            <a:r>
              <a:rPr lang="en-GB" dirty="0" err="1" smtClean="0"/>
              <a:t>linac</a:t>
            </a:r>
            <a:r>
              <a:rPr lang="en-GB" dirty="0" smtClean="0"/>
              <a:t> power is reduced by 3.7% </a:t>
            </a:r>
          </a:p>
          <a:p>
            <a:r>
              <a:rPr lang="en-GB" dirty="0" smtClean="0"/>
              <a:t>No tuning will be possible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607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An analytical expression for effective shunt impedance of the CI and CG AS without and with pulse compression have been derived.</a:t>
            </a:r>
          </a:p>
          <a:p>
            <a:r>
              <a:rPr lang="en-GB" dirty="0" smtClean="0"/>
              <a:t>Maximizing effective shunt impedance for </a:t>
            </a:r>
            <a:r>
              <a:rPr lang="en-GB" dirty="0"/>
              <a:t>e</a:t>
            </a:r>
            <a:r>
              <a:rPr lang="en-GB" dirty="0" smtClean="0"/>
              <a:t>very average aperture gives the optimum structure design of a single bunch </a:t>
            </a:r>
            <a:r>
              <a:rPr lang="en-GB" dirty="0" err="1" smtClean="0"/>
              <a:t>linac</a:t>
            </a:r>
            <a:endParaRPr lang="en-GB" dirty="0" smtClean="0"/>
          </a:p>
          <a:p>
            <a:r>
              <a:rPr lang="en-GB" dirty="0" smtClean="0"/>
              <a:t>Different constraints have been applied to find practical solutions for a FERMI energy upgrade based on the X-band 2.4 </a:t>
            </a:r>
            <a:r>
              <a:rPr lang="en-GB" dirty="0" err="1" smtClean="0"/>
              <a:t>GeV</a:t>
            </a:r>
            <a:r>
              <a:rPr lang="en-GB" dirty="0" smtClean="0"/>
              <a:t>, 60 MV/m </a:t>
            </a:r>
            <a:r>
              <a:rPr lang="en-GB" dirty="0" err="1" smtClean="0"/>
              <a:t>linac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33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Aperture scaling and BBU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9800" y="990600"/>
            <a:ext cx="6088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Growth rate of the BBU due to </a:t>
            </a:r>
            <a:r>
              <a:rPr lang="en-GB" dirty="0" err="1" smtClean="0"/>
              <a:t>wakefield</a:t>
            </a:r>
            <a:r>
              <a:rPr lang="en-GB" dirty="0" smtClean="0"/>
              <a:t> kick from head to tail: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233043"/>
              </p:ext>
            </p:extLst>
          </p:nvPr>
        </p:nvGraphicFramePr>
        <p:xfrm>
          <a:off x="512763" y="1527175"/>
          <a:ext cx="3128962" cy="394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3" name="Equation" r:id="rId3" imgW="2298600" imgH="2895480" progId="Equation.3">
                  <p:embed/>
                </p:oleObj>
              </mc:Choice>
              <mc:Fallback>
                <p:oleObj name="Equation" r:id="rId3" imgW="2298600" imgH="2895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2763" y="1527175"/>
                        <a:ext cx="3128962" cy="3941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802231"/>
              </p:ext>
            </p:extLst>
          </p:nvPr>
        </p:nvGraphicFramePr>
        <p:xfrm>
          <a:off x="3962400" y="1371600"/>
          <a:ext cx="49530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  <a:gridCol w="17526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Present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Upgrade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Scaling factor </a:t>
                      </a:r>
                      <a:r>
                        <a:rPr lang="el-GR" dirty="0" smtClean="0"/>
                        <a:t>γ</a:t>
                      </a:r>
                      <a:r>
                        <a:rPr lang="en-GB" dirty="0" smtClean="0"/>
                        <a:t>’/</a:t>
                      </a:r>
                      <a:r>
                        <a:rPr lang="el-GR" dirty="0" smtClean="0"/>
                        <a:t>γ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</a:t>
                      </a:r>
                      <a:r>
                        <a:rPr lang="en-GB" baseline="-25000" dirty="0" smtClean="0"/>
                        <a:t>t</a:t>
                      </a:r>
                      <a:r>
                        <a:rPr lang="en-GB" dirty="0" smtClean="0"/>
                        <a:t>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&lt;</a:t>
                      </a:r>
                      <a:r>
                        <a:rPr lang="el-GR" dirty="0" smtClean="0"/>
                        <a:t>β</a:t>
                      </a:r>
                      <a:r>
                        <a:rPr lang="en-GB" dirty="0" smtClean="0"/>
                        <a:t>&gt;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</a:t>
                      </a:r>
                      <a:r>
                        <a:rPr lang="en-GB" baseline="-25000" dirty="0" smtClean="0"/>
                        <a:t>0</a:t>
                      </a:r>
                      <a:r>
                        <a:rPr lang="en-GB" dirty="0" smtClean="0"/>
                        <a:t> [</a:t>
                      </a:r>
                      <a:r>
                        <a:rPr lang="en-GB" dirty="0" err="1" smtClean="0"/>
                        <a:t>GeV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</a:t>
                      </a:r>
                      <a:r>
                        <a:rPr lang="en-GB" baseline="-25000" dirty="0" smtClean="0"/>
                        <a:t>L</a:t>
                      </a:r>
                      <a:r>
                        <a:rPr lang="en-GB" baseline="0" dirty="0" smtClean="0"/>
                        <a:t> [</a:t>
                      </a:r>
                      <a:r>
                        <a:rPr lang="en-GB" baseline="0" dirty="0" err="1" smtClean="0"/>
                        <a:t>GeV</a:t>
                      </a:r>
                      <a:r>
                        <a:rPr lang="en-GB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1/2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z</a:t>
                      </a:r>
                      <a:r>
                        <a:rPr lang="en-GB" dirty="0" smtClean="0"/>
                        <a:t> [</a:t>
                      </a:r>
                      <a:r>
                        <a:rPr lang="en-GB" dirty="0" err="1" smtClean="0"/>
                        <a:t>fs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1/7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eN</a:t>
                      </a:r>
                      <a:r>
                        <a:rPr lang="en-GB" dirty="0" smtClean="0"/>
                        <a:t> [</a:t>
                      </a:r>
                      <a:r>
                        <a:rPr lang="en-GB" dirty="0" err="1" smtClean="0"/>
                        <a:t>pC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1/5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↓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5*0.35=</a:t>
                      </a:r>
                      <a:r>
                        <a:rPr lang="en-GB" b="1" dirty="0" smtClean="0"/>
                        <a:t>1.75</a:t>
                      </a:r>
                      <a:r>
                        <a:rPr lang="en-GB" dirty="0" smtClean="0"/>
                        <a:t>  ←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1/(2*7*5)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γ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Keep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const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800" y="5638800"/>
            <a:ext cx="7959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   Alex </a:t>
            </a:r>
            <a:r>
              <a:rPr lang="en-GB" sz="1400" dirty="0"/>
              <a:t>Chao, “Physics of collective beam instabilities in high energy accelerators”, 1993</a:t>
            </a:r>
          </a:p>
          <a:p>
            <a:r>
              <a:rPr lang="en-GB" sz="1400" dirty="0" smtClean="0"/>
              <a:t>** Karl Bane, </a:t>
            </a:r>
            <a:r>
              <a:rPr lang="en-US" sz="1400" dirty="0"/>
              <a:t>“Short-range Dipole </a:t>
            </a:r>
            <a:r>
              <a:rPr lang="en-US" sz="1400" dirty="0" err="1"/>
              <a:t>Wakefields</a:t>
            </a:r>
            <a:r>
              <a:rPr lang="en-US" sz="1400" dirty="0"/>
              <a:t> in Accelerating structures for the NLC”, SLAC-PUB-9663, 2003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13694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Transient in a cavity -&gt; pulse compression</a:t>
            </a:r>
            <a:endParaRPr lang="en-US" sz="3600" dirty="0"/>
          </a:p>
        </p:txBody>
      </p:sp>
      <p:graphicFrame>
        <p:nvGraphicFramePr>
          <p:cNvPr id="104" name="Object 10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6169155"/>
              </p:ext>
            </p:extLst>
          </p:nvPr>
        </p:nvGraphicFramePr>
        <p:xfrm>
          <a:off x="5638800" y="849313"/>
          <a:ext cx="2344738" cy="307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3" name="Equation" r:id="rId3" imgW="1663560" imgH="2184120" progId="Equation.3">
                  <p:embed/>
                </p:oleObj>
              </mc:Choice>
              <mc:Fallback>
                <p:oleObj name="Equation" r:id="rId3" imgW="1663560" imgH="2184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849313"/>
                        <a:ext cx="2344738" cy="30749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3" name="Group 62"/>
          <p:cNvGrpSpPr/>
          <p:nvPr/>
        </p:nvGrpSpPr>
        <p:grpSpPr>
          <a:xfrm>
            <a:off x="762000" y="914400"/>
            <a:ext cx="1981200" cy="2743200"/>
            <a:chOff x="990600" y="533400"/>
            <a:chExt cx="1981200" cy="2743200"/>
          </a:xfrm>
        </p:grpSpPr>
        <p:grpSp>
          <p:nvGrpSpPr>
            <p:cNvPr id="3" name="Group 105"/>
            <p:cNvGrpSpPr/>
            <p:nvPr/>
          </p:nvGrpSpPr>
          <p:grpSpPr>
            <a:xfrm>
              <a:off x="990600" y="533400"/>
              <a:ext cx="1981200" cy="2699654"/>
              <a:chOff x="381000" y="838200"/>
              <a:chExt cx="2133600" cy="3149598"/>
            </a:xfrm>
          </p:grpSpPr>
          <p:sp>
            <p:nvSpPr>
              <p:cNvPr id="26" name="Rounded Rectangle 25"/>
              <p:cNvSpPr/>
              <p:nvPr/>
            </p:nvSpPr>
            <p:spPr>
              <a:xfrm rot="5400000">
                <a:off x="190500" y="1790700"/>
                <a:ext cx="685800" cy="304800"/>
              </a:xfrm>
              <a:prstGeom prst="roundRect">
                <a:avLst/>
              </a:prstGeom>
              <a:solidFill>
                <a:schemeClr val="bg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" name="Straight Connector 32"/>
              <p:cNvCxnSpPr>
                <a:endCxn id="66" idx="2"/>
              </p:cNvCxnSpPr>
              <p:nvPr/>
            </p:nvCxnSpPr>
            <p:spPr>
              <a:xfrm>
                <a:off x="1219200" y="3048000"/>
                <a:ext cx="457200" cy="0"/>
              </a:xfrm>
              <a:prstGeom prst="line">
                <a:avLst/>
              </a:prstGeom>
              <a:ln w="635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Group 49"/>
              <p:cNvGrpSpPr/>
              <p:nvPr/>
            </p:nvGrpSpPr>
            <p:grpSpPr>
              <a:xfrm>
                <a:off x="381000" y="2362200"/>
                <a:ext cx="457200" cy="457200"/>
                <a:chOff x="381000" y="2362200"/>
                <a:chExt cx="457200" cy="457200"/>
              </a:xfrm>
            </p:grpSpPr>
            <p:cxnSp>
              <p:nvCxnSpPr>
                <p:cNvPr id="32" name="Straight Connector 31"/>
                <p:cNvCxnSpPr>
                  <a:endCxn id="39" idx="0"/>
                </p:cNvCxnSpPr>
                <p:nvPr/>
              </p:nvCxnSpPr>
              <p:spPr>
                <a:xfrm>
                  <a:off x="381000" y="2362200"/>
                  <a:ext cx="228600" cy="0"/>
                </a:xfrm>
                <a:prstGeom prst="line">
                  <a:avLst/>
                </a:prstGeom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Arc 38"/>
                <p:cNvSpPr/>
                <p:nvPr/>
              </p:nvSpPr>
              <p:spPr>
                <a:xfrm>
                  <a:off x="381000" y="2362200"/>
                  <a:ext cx="457200" cy="457200"/>
                </a:xfrm>
                <a:prstGeom prst="arc">
                  <a:avLst/>
                </a:prstGeom>
                <a:noFill/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0" name="Arc 39"/>
              <p:cNvSpPr/>
              <p:nvPr/>
            </p:nvSpPr>
            <p:spPr>
              <a:xfrm rot="16200000" flipH="1">
                <a:off x="838200" y="2133600"/>
                <a:ext cx="914400" cy="914400"/>
              </a:xfrm>
              <a:prstGeom prst="arc">
                <a:avLst>
                  <a:gd name="adj1" fmla="val 16200000"/>
                  <a:gd name="adj2" fmla="val 21212609"/>
                </a:avLst>
              </a:prstGeom>
              <a:noFill/>
              <a:ln w="63500">
                <a:solidFill>
                  <a:srgbClr val="AD611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Arc 40"/>
              <p:cNvSpPr/>
              <p:nvPr/>
            </p:nvSpPr>
            <p:spPr>
              <a:xfrm rot="16200000">
                <a:off x="838200" y="1219200"/>
                <a:ext cx="914400" cy="914400"/>
              </a:xfrm>
              <a:prstGeom prst="arc">
                <a:avLst/>
              </a:prstGeom>
              <a:noFill/>
              <a:ln w="63500">
                <a:solidFill>
                  <a:srgbClr val="AD611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Arc 41"/>
              <p:cNvSpPr/>
              <p:nvPr/>
            </p:nvSpPr>
            <p:spPr>
              <a:xfrm rot="5400000">
                <a:off x="1143000" y="2133600"/>
                <a:ext cx="914400" cy="914400"/>
              </a:xfrm>
              <a:prstGeom prst="arc">
                <a:avLst>
                  <a:gd name="adj1" fmla="val 16200000"/>
                  <a:gd name="adj2" fmla="val 21242571"/>
                </a:avLst>
              </a:prstGeom>
              <a:noFill/>
              <a:ln w="63500">
                <a:solidFill>
                  <a:srgbClr val="AD611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Arc 42"/>
              <p:cNvSpPr/>
              <p:nvPr/>
            </p:nvSpPr>
            <p:spPr>
              <a:xfrm>
                <a:off x="1143000" y="1219200"/>
                <a:ext cx="914400" cy="914400"/>
              </a:xfrm>
              <a:prstGeom prst="arc">
                <a:avLst/>
              </a:prstGeom>
              <a:noFill/>
              <a:ln w="63500">
                <a:solidFill>
                  <a:srgbClr val="AD611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1219200" y="1219200"/>
                <a:ext cx="457200" cy="0"/>
              </a:xfrm>
              <a:prstGeom prst="line">
                <a:avLst/>
              </a:prstGeom>
              <a:ln w="63500">
                <a:solidFill>
                  <a:srgbClr val="AD611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oup 50"/>
              <p:cNvGrpSpPr/>
              <p:nvPr/>
            </p:nvGrpSpPr>
            <p:grpSpPr>
              <a:xfrm flipV="1">
                <a:off x="381000" y="1447800"/>
                <a:ext cx="457200" cy="457200"/>
                <a:chOff x="381000" y="2362200"/>
                <a:chExt cx="457200" cy="457200"/>
              </a:xfrm>
            </p:grpSpPr>
            <p:cxnSp>
              <p:nvCxnSpPr>
                <p:cNvPr id="52" name="Straight Connector 51"/>
                <p:cNvCxnSpPr>
                  <a:endCxn id="53" idx="0"/>
                </p:cNvCxnSpPr>
                <p:nvPr/>
              </p:nvCxnSpPr>
              <p:spPr>
                <a:xfrm>
                  <a:off x="381000" y="2362200"/>
                  <a:ext cx="228600" cy="0"/>
                </a:xfrm>
                <a:prstGeom prst="line">
                  <a:avLst/>
                </a:prstGeom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Arc 52"/>
                <p:cNvSpPr/>
                <p:nvPr/>
              </p:nvSpPr>
              <p:spPr>
                <a:xfrm>
                  <a:off x="381000" y="2362200"/>
                  <a:ext cx="457200" cy="457200"/>
                </a:xfrm>
                <a:prstGeom prst="arc">
                  <a:avLst/>
                </a:prstGeom>
                <a:noFill/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oup 53"/>
              <p:cNvGrpSpPr/>
              <p:nvPr/>
            </p:nvGrpSpPr>
            <p:grpSpPr>
              <a:xfrm flipH="1">
                <a:off x="2057400" y="2362200"/>
                <a:ext cx="457200" cy="457200"/>
                <a:chOff x="381000" y="2362200"/>
                <a:chExt cx="457200" cy="457200"/>
              </a:xfrm>
            </p:grpSpPr>
            <p:cxnSp>
              <p:nvCxnSpPr>
                <p:cNvPr id="55" name="Straight Connector 54"/>
                <p:cNvCxnSpPr>
                  <a:endCxn id="56" idx="0"/>
                </p:cNvCxnSpPr>
                <p:nvPr/>
              </p:nvCxnSpPr>
              <p:spPr>
                <a:xfrm>
                  <a:off x="381000" y="2362200"/>
                  <a:ext cx="228600" cy="0"/>
                </a:xfrm>
                <a:prstGeom prst="line">
                  <a:avLst/>
                </a:prstGeom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Arc 55"/>
                <p:cNvSpPr/>
                <p:nvPr/>
              </p:nvSpPr>
              <p:spPr>
                <a:xfrm>
                  <a:off x="381000" y="2362200"/>
                  <a:ext cx="457200" cy="457200"/>
                </a:xfrm>
                <a:prstGeom prst="arc">
                  <a:avLst/>
                </a:prstGeom>
                <a:noFill/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56"/>
              <p:cNvGrpSpPr/>
              <p:nvPr/>
            </p:nvGrpSpPr>
            <p:grpSpPr>
              <a:xfrm flipH="1" flipV="1">
                <a:off x="2057400" y="1447800"/>
                <a:ext cx="457200" cy="457200"/>
                <a:chOff x="381000" y="2362200"/>
                <a:chExt cx="457200" cy="457200"/>
              </a:xfrm>
            </p:grpSpPr>
            <p:cxnSp>
              <p:nvCxnSpPr>
                <p:cNvPr id="58" name="Straight Connector 57"/>
                <p:cNvCxnSpPr>
                  <a:endCxn id="59" idx="0"/>
                </p:cNvCxnSpPr>
                <p:nvPr/>
              </p:nvCxnSpPr>
              <p:spPr>
                <a:xfrm>
                  <a:off x="381000" y="2362200"/>
                  <a:ext cx="228600" cy="0"/>
                </a:xfrm>
                <a:prstGeom prst="line">
                  <a:avLst/>
                </a:prstGeom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Arc 58"/>
                <p:cNvSpPr/>
                <p:nvPr/>
              </p:nvSpPr>
              <p:spPr>
                <a:xfrm>
                  <a:off x="381000" y="2362200"/>
                  <a:ext cx="457200" cy="457200"/>
                </a:xfrm>
                <a:prstGeom prst="arc">
                  <a:avLst/>
                </a:prstGeom>
                <a:noFill/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59"/>
              <p:cNvGrpSpPr/>
              <p:nvPr/>
            </p:nvGrpSpPr>
            <p:grpSpPr>
              <a:xfrm rot="5400000" flipH="1">
                <a:off x="990600" y="3200400"/>
                <a:ext cx="457200" cy="152400"/>
                <a:chOff x="381000" y="2362200"/>
                <a:chExt cx="457200" cy="152400"/>
              </a:xfrm>
            </p:grpSpPr>
            <p:cxnSp>
              <p:nvCxnSpPr>
                <p:cNvPr id="61" name="Straight Connector 60"/>
                <p:cNvCxnSpPr>
                  <a:endCxn id="62" idx="0"/>
                </p:cNvCxnSpPr>
                <p:nvPr/>
              </p:nvCxnSpPr>
              <p:spPr>
                <a:xfrm flipV="1">
                  <a:off x="381000" y="2362200"/>
                  <a:ext cx="381000" cy="0"/>
                </a:xfrm>
                <a:prstGeom prst="line">
                  <a:avLst/>
                </a:prstGeom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Arc 61"/>
                <p:cNvSpPr/>
                <p:nvPr/>
              </p:nvSpPr>
              <p:spPr>
                <a:xfrm>
                  <a:off x="685800" y="2362200"/>
                  <a:ext cx="152400" cy="152400"/>
                </a:xfrm>
                <a:prstGeom prst="arc">
                  <a:avLst/>
                </a:prstGeom>
                <a:noFill/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63"/>
              <p:cNvGrpSpPr/>
              <p:nvPr/>
            </p:nvGrpSpPr>
            <p:grpSpPr>
              <a:xfrm rot="16200000">
                <a:off x="1447800" y="3200400"/>
                <a:ext cx="457200" cy="152400"/>
                <a:chOff x="381000" y="2362200"/>
                <a:chExt cx="457200" cy="152400"/>
              </a:xfrm>
            </p:grpSpPr>
            <p:cxnSp>
              <p:nvCxnSpPr>
                <p:cNvPr id="65" name="Straight Connector 64"/>
                <p:cNvCxnSpPr>
                  <a:endCxn id="66" idx="0"/>
                </p:cNvCxnSpPr>
                <p:nvPr/>
              </p:nvCxnSpPr>
              <p:spPr>
                <a:xfrm flipV="1">
                  <a:off x="381000" y="2362200"/>
                  <a:ext cx="381000" cy="0"/>
                </a:xfrm>
                <a:prstGeom prst="line">
                  <a:avLst/>
                </a:prstGeom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Arc 65"/>
                <p:cNvSpPr/>
                <p:nvPr/>
              </p:nvSpPr>
              <p:spPr>
                <a:xfrm>
                  <a:off x="685800" y="2362200"/>
                  <a:ext cx="152400" cy="152400"/>
                </a:xfrm>
                <a:prstGeom prst="arc">
                  <a:avLst/>
                </a:prstGeom>
                <a:noFill/>
                <a:ln w="63500">
                  <a:solidFill>
                    <a:srgbClr val="AD61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7" name="Oval 76"/>
              <p:cNvSpPr/>
              <p:nvPr/>
            </p:nvSpPr>
            <p:spPr>
              <a:xfrm>
                <a:off x="990600" y="1447800"/>
                <a:ext cx="914400" cy="137160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W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8" name="Straight Arrow Connector 77"/>
              <p:cNvCxnSpPr/>
              <p:nvPr/>
            </p:nvCxnSpPr>
            <p:spPr>
              <a:xfrm rot="5400000" flipH="1" flipV="1">
                <a:off x="1561306" y="1334294"/>
                <a:ext cx="381000" cy="303212"/>
              </a:xfrm>
              <a:prstGeom prst="straightConnector1">
                <a:avLst/>
              </a:prstGeom>
              <a:ln w="63500" cap="sq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 rot="16200000" flipV="1">
                <a:off x="952500" y="1333500"/>
                <a:ext cx="381000" cy="304800"/>
              </a:xfrm>
              <a:prstGeom prst="straightConnector1">
                <a:avLst/>
              </a:prstGeom>
              <a:ln w="63500" cap="sq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 rot="5400000">
                <a:off x="952500" y="2628900"/>
                <a:ext cx="381000" cy="304800"/>
              </a:xfrm>
              <a:prstGeom prst="straightConnector1">
                <a:avLst/>
              </a:prstGeom>
              <a:ln w="63500" cap="sq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rot="16200000" flipH="1">
                <a:off x="1562100" y="2628900"/>
                <a:ext cx="381000" cy="304800"/>
              </a:xfrm>
              <a:prstGeom prst="straightConnector1">
                <a:avLst/>
              </a:prstGeom>
              <a:ln w="63500" cap="sq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rot="5400000" flipH="1" flipV="1">
                <a:off x="947036" y="3568302"/>
                <a:ext cx="838199" cy="794"/>
              </a:xfrm>
              <a:prstGeom prst="straightConnector1">
                <a:avLst/>
              </a:prstGeom>
              <a:ln w="101600" cap="sq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>
                <a:off x="381000" y="1143000"/>
                <a:ext cx="20574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99"/>
              <p:cNvSpPr txBox="1"/>
              <p:nvPr/>
            </p:nvSpPr>
            <p:spPr>
              <a:xfrm>
                <a:off x="1271495" y="838200"/>
                <a:ext cx="340428" cy="430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V</a:t>
                </a:r>
                <a:endParaRPr lang="en-US" baseline="-25000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873369" y="3594100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</a:t>
                </a:r>
                <a:r>
                  <a:rPr lang="en-US" baseline="-25000" dirty="0" smtClean="0"/>
                  <a:t>in</a:t>
                </a:r>
                <a:endParaRPr lang="en-US" baseline="-25000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1230087" y="1295400"/>
                <a:ext cx="381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</a:t>
                </a:r>
                <a:r>
                  <a:rPr lang="en-US" baseline="-25000" dirty="0" smtClean="0"/>
                  <a:t>0</a:t>
                </a:r>
                <a:endParaRPr lang="en-US" baseline="-25000" dirty="0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2057400" y="2895600"/>
              <a:ext cx="511871" cy="381000"/>
              <a:chOff x="2057400" y="2895600"/>
              <a:chExt cx="511871" cy="381000"/>
            </a:xfrm>
          </p:grpSpPr>
          <p:cxnSp>
            <p:nvCxnSpPr>
              <p:cNvPr id="89" name="Straight Arrow Connector 88"/>
              <p:cNvCxnSpPr/>
              <p:nvPr/>
            </p:nvCxnSpPr>
            <p:spPr>
              <a:xfrm rot="5400000">
                <a:off x="1867694" y="3085306"/>
                <a:ext cx="381000" cy="1588"/>
              </a:xfrm>
              <a:prstGeom prst="straightConnector1">
                <a:avLst/>
              </a:prstGeom>
              <a:ln w="63500" cap="sq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/>
              <p:cNvSpPr txBox="1"/>
              <p:nvPr/>
            </p:nvSpPr>
            <p:spPr>
              <a:xfrm>
                <a:off x="2057400" y="2895600"/>
                <a:ext cx="5118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</a:t>
                </a:r>
                <a:r>
                  <a:rPr lang="en-US" baseline="-25000" dirty="0" smtClean="0"/>
                  <a:t>out</a:t>
                </a:r>
                <a:endParaRPr lang="en-US" baseline="-25000" dirty="0"/>
              </a:p>
            </p:txBody>
          </p:sp>
        </p:grpSp>
      </p:grpSp>
      <p:grpSp>
        <p:nvGrpSpPr>
          <p:cNvPr id="108" name="Group 107"/>
          <p:cNvGrpSpPr/>
          <p:nvPr/>
        </p:nvGrpSpPr>
        <p:grpSpPr>
          <a:xfrm>
            <a:off x="3124200" y="1066800"/>
            <a:ext cx="1752600" cy="2667000"/>
            <a:chOff x="3124200" y="1143000"/>
            <a:chExt cx="1752600" cy="2667000"/>
          </a:xfrm>
        </p:grpSpPr>
        <p:cxnSp>
          <p:nvCxnSpPr>
            <p:cNvPr id="98" name="Straight Arrow Connector 97"/>
            <p:cNvCxnSpPr/>
            <p:nvPr/>
          </p:nvCxnSpPr>
          <p:spPr>
            <a:xfrm rot="5400000">
              <a:off x="3582194" y="3275806"/>
              <a:ext cx="762000" cy="1588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rot="5400000">
              <a:off x="3810794" y="3047206"/>
              <a:ext cx="304800" cy="1588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rot="10800000">
              <a:off x="3657600" y="2895600"/>
              <a:ext cx="3048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rot="10800000">
              <a:off x="3200401" y="2895600"/>
              <a:ext cx="7620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8" name="Group 87"/>
            <p:cNvGrpSpPr/>
            <p:nvPr/>
          </p:nvGrpSpPr>
          <p:grpSpPr>
            <a:xfrm>
              <a:off x="3276600" y="2133600"/>
              <a:ext cx="1600200" cy="1436132"/>
              <a:chOff x="1219200" y="3733800"/>
              <a:chExt cx="1600200" cy="1436132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 rot="5400000" flipH="1" flipV="1">
                <a:off x="1639094" y="4075906"/>
                <a:ext cx="533400" cy="1588"/>
              </a:xfrm>
              <a:prstGeom prst="straightConnector1">
                <a:avLst/>
              </a:prstGeom>
              <a:ln w="254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 rot="10800000">
                <a:off x="1371600" y="4343400"/>
                <a:ext cx="5334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623410" y="3733800"/>
                <a:ext cx="3577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B050"/>
                    </a:solidFill>
                  </a:rPr>
                  <a:t>I</a:t>
                </a:r>
                <a:r>
                  <a:rPr lang="en-US" baseline="-25000" dirty="0" err="1" smtClean="0">
                    <a:solidFill>
                      <a:srgbClr val="00B050"/>
                    </a:solidFill>
                  </a:rPr>
                  <a:t>in</a:t>
                </a:r>
                <a:endParaRPr lang="en-US" baseline="-250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244872" y="3962400"/>
                <a:ext cx="431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V</a:t>
                </a:r>
                <a:r>
                  <a:rPr lang="en-US" baseline="-25000" dirty="0" smtClean="0"/>
                  <a:t>in</a:t>
                </a:r>
                <a:endParaRPr lang="en-US" baseline="-25000" dirty="0"/>
              </a:p>
            </p:txBody>
          </p:sp>
          <p:cxnSp>
            <p:nvCxnSpPr>
              <p:cNvPr id="64" name="Straight Arrow Connector 63"/>
              <p:cNvCxnSpPr/>
              <p:nvPr/>
            </p:nvCxnSpPr>
            <p:spPr>
              <a:xfrm rot="5400000">
                <a:off x="1637506" y="4761706"/>
                <a:ext cx="533400" cy="1588"/>
              </a:xfrm>
              <a:prstGeom prst="straightConnector1">
                <a:avLst/>
              </a:prstGeom>
              <a:ln w="254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rot="10800000">
                <a:off x="1371600" y="4495800"/>
                <a:ext cx="5334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2023093" y="3733800"/>
                <a:ext cx="4153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B050"/>
                    </a:solidFill>
                  </a:rPr>
                  <a:t>I</a:t>
                </a:r>
                <a:r>
                  <a:rPr lang="en-US" baseline="-25000" dirty="0" err="1" smtClean="0">
                    <a:solidFill>
                      <a:srgbClr val="00B050"/>
                    </a:solidFill>
                  </a:rPr>
                  <a:t>ref</a:t>
                </a:r>
                <a:endParaRPr lang="en-US" baseline="-250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335998" y="3962400"/>
                <a:ext cx="4834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V</a:t>
                </a:r>
                <a:r>
                  <a:rPr lang="en-US" baseline="-25000" dirty="0" err="1" smtClean="0"/>
                  <a:t>ref</a:t>
                </a:r>
                <a:endParaRPr lang="en-US" baseline="-25000" dirty="0"/>
              </a:p>
            </p:txBody>
          </p:sp>
          <p:cxnSp>
            <p:nvCxnSpPr>
              <p:cNvPr id="72" name="Straight Arrow Connector 71"/>
              <p:cNvCxnSpPr/>
              <p:nvPr/>
            </p:nvCxnSpPr>
            <p:spPr>
              <a:xfrm rot="5400000" flipH="1" flipV="1">
                <a:off x="1791494" y="4075906"/>
                <a:ext cx="533400" cy="1588"/>
              </a:xfrm>
              <a:prstGeom prst="straightConnector1">
                <a:avLst/>
              </a:prstGeom>
              <a:ln w="254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flipV="1">
                <a:off x="2057400" y="4343400"/>
                <a:ext cx="5334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/>
              <p:cNvSpPr txBox="1"/>
              <p:nvPr/>
            </p:nvSpPr>
            <p:spPr>
              <a:xfrm>
                <a:off x="1219200" y="4495800"/>
                <a:ext cx="5141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V</a:t>
                </a:r>
                <a:r>
                  <a:rPr lang="en-US" baseline="-25000" dirty="0" err="1" smtClean="0"/>
                  <a:t>rad</a:t>
                </a:r>
                <a:endParaRPr lang="en-US" baseline="-25000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1458980" y="4800600"/>
                <a:ext cx="4460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B050"/>
                    </a:solidFill>
                  </a:rPr>
                  <a:t>I</a:t>
                </a:r>
                <a:r>
                  <a:rPr lang="en-US" baseline="-25000" dirty="0" err="1" smtClean="0">
                    <a:solidFill>
                      <a:srgbClr val="00B050"/>
                    </a:solidFill>
                  </a:rPr>
                  <a:t>rad</a:t>
                </a:r>
                <a:endParaRPr lang="en-US" baseline="-250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9" name="Flowchart: Summing Junction 78"/>
              <p:cNvSpPr/>
              <p:nvPr/>
            </p:nvSpPr>
            <p:spPr>
              <a:xfrm>
                <a:off x="1981200" y="4267200"/>
                <a:ext cx="152400" cy="152400"/>
              </a:xfrm>
              <a:prstGeom prst="flowChartSummingJunction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Flowchart: Connector 83"/>
              <p:cNvSpPr/>
              <p:nvPr/>
            </p:nvSpPr>
            <p:spPr>
              <a:xfrm>
                <a:off x="1828800" y="4267200"/>
                <a:ext cx="152400" cy="152400"/>
              </a:xfrm>
              <a:prstGeom prst="flowChartConnector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baseline="2000" dirty="0" smtClean="0">
                    <a:solidFill>
                      <a:srgbClr val="FF0000"/>
                    </a:solidFill>
                  </a:rPr>
                  <a:t>·</a:t>
                </a:r>
                <a:endParaRPr lang="en-US" sz="4800" baseline="2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1257696" y="3733800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US" baseline="-25000" dirty="0" smtClean="0">
                    <a:solidFill>
                      <a:srgbClr val="FF0000"/>
                    </a:solidFill>
                  </a:rPr>
                  <a:t>in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2002729" y="4419600"/>
                <a:ext cx="5118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US" baseline="-25000" dirty="0" smtClean="0">
                    <a:solidFill>
                      <a:srgbClr val="FF0000"/>
                    </a:solidFill>
                  </a:rPr>
                  <a:t>out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3" name="Flowchart: Summing Junction 82"/>
              <p:cNvSpPr/>
              <p:nvPr/>
            </p:nvSpPr>
            <p:spPr>
              <a:xfrm>
                <a:off x="1828800" y="4419600"/>
                <a:ext cx="152400" cy="152400"/>
              </a:xfrm>
              <a:prstGeom prst="flowChartSummingJunction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3352800" y="1219200"/>
              <a:ext cx="136428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Short-Circuit</a:t>
              </a:r>
            </a:p>
            <a:p>
              <a:r>
                <a:rPr lang="en-US" dirty="0" smtClean="0"/>
                <a:t>Boundary</a:t>
              </a:r>
            </a:p>
            <a:p>
              <a:r>
                <a:rPr lang="en-US" dirty="0" smtClean="0"/>
                <a:t>Condition:</a:t>
              </a:r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124200" y="1143000"/>
              <a:ext cx="1752600" cy="2667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5334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476264" y="35814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t</a:t>
            </a:r>
            <a:r>
              <a:rPr lang="en-GB" baseline="-25000" dirty="0" err="1" smtClean="0"/>
              <a:t>p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177143" y="3962400"/>
            <a:ext cx="2612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2530928" y="3961532"/>
            <a:ext cx="304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30928" y="3200400"/>
            <a:ext cx="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2438400" y="3254826"/>
            <a:ext cx="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685800" y="4191000"/>
            <a:ext cx="1845128" cy="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298692" y="3821668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t</a:t>
            </a:r>
            <a:r>
              <a:rPr lang="en-GB" baseline="-25000" dirty="0" err="1" smtClean="0"/>
              <a:t>k</a:t>
            </a:r>
            <a:endParaRPr lang="en-GB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912724"/>
              </p:ext>
            </p:extLst>
          </p:nvPr>
        </p:nvGraphicFramePr>
        <p:xfrm>
          <a:off x="5029200" y="4429125"/>
          <a:ext cx="392588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4" name="Equation" r:id="rId6" imgW="2374560" imgH="545760" progId="Equation.3">
                  <p:embed/>
                </p:oleObj>
              </mc:Choice>
              <mc:Fallback>
                <p:oleObj name="Equation" r:id="rId6" imgW="2374560" imgH="545760" progId="Equation.3">
                  <p:embed/>
                  <p:pic>
                    <p:nvPicPr>
                      <p:cNvPr id="0" name="Object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429125"/>
                        <a:ext cx="3925888" cy="9048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53000" y="4038600"/>
            <a:ext cx="400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Analytical expression for the pulse shape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489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Pulse compression: example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5334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5334000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57800" y="1219200"/>
            <a:ext cx="3733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 at 12 GHz:</a:t>
            </a:r>
          </a:p>
          <a:p>
            <a:endParaRPr lang="en-GB" dirty="0" smtClean="0"/>
          </a:p>
          <a:p>
            <a:r>
              <a:rPr lang="en-GB" dirty="0" smtClean="0"/>
              <a:t>Q</a:t>
            </a:r>
            <a:r>
              <a:rPr lang="en-GB" baseline="-25000" dirty="0" smtClean="0"/>
              <a:t>0</a:t>
            </a:r>
            <a:r>
              <a:rPr lang="en-GB" dirty="0" smtClean="0"/>
              <a:t> = 180000; </a:t>
            </a:r>
            <a:r>
              <a:rPr lang="en-GB" dirty="0" err="1" smtClean="0"/>
              <a:t>Q</a:t>
            </a:r>
            <a:r>
              <a:rPr lang="en-GB" baseline="-25000" dirty="0" err="1" smtClean="0"/>
              <a:t>e</a:t>
            </a:r>
            <a:r>
              <a:rPr lang="en-GB" dirty="0" smtClean="0"/>
              <a:t> = 20000</a:t>
            </a:r>
          </a:p>
          <a:p>
            <a:r>
              <a:rPr lang="en-GB" dirty="0" err="1" smtClean="0"/>
              <a:t>t</a:t>
            </a:r>
            <a:r>
              <a:rPr lang="en-GB" baseline="-25000" dirty="0" err="1" smtClean="0"/>
              <a:t>k</a:t>
            </a:r>
            <a:r>
              <a:rPr lang="en-GB" dirty="0" smtClean="0"/>
              <a:t> = 1500 ns klystron pulse length</a:t>
            </a:r>
          </a:p>
          <a:p>
            <a:r>
              <a:rPr lang="en-GB" dirty="0" err="1" smtClean="0"/>
              <a:t>t</a:t>
            </a:r>
            <a:r>
              <a:rPr lang="en-GB" baseline="-25000" dirty="0" err="1" smtClean="0"/>
              <a:t>p</a:t>
            </a:r>
            <a:r>
              <a:rPr lang="en-GB" dirty="0" smtClean="0"/>
              <a:t> = 100 ns compressed pulse length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Average power gain =</a:t>
            </a:r>
          </a:p>
          <a:p>
            <a:r>
              <a:rPr lang="en-GB" dirty="0" smtClean="0"/>
              <a:t>= average power in compressed pulse / input power = 5.6 </a:t>
            </a:r>
          </a:p>
          <a:p>
            <a:r>
              <a:rPr lang="en-GB" dirty="0" smtClean="0"/>
              <a:t>Average power efficiency = </a:t>
            </a:r>
          </a:p>
          <a:p>
            <a:r>
              <a:rPr lang="en-GB" dirty="0" smtClean="0"/>
              <a:t>= compressed pulse energy</a:t>
            </a:r>
          </a:p>
          <a:p>
            <a:r>
              <a:rPr lang="en-GB" dirty="0" smtClean="0"/>
              <a:t>/ input pulse energy = 34.7 %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61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Effective shunt impedance of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/>
              <a:t>A</a:t>
            </a:r>
            <a:r>
              <a:rPr lang="en-GB" dirty="0" smtClean="0"/>
              <a:t>cc. Structure + Pulse Compressor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388066"/>
              </p:ext>
            </p:extLst>
          </p:nvPr>
        </p:nvGraphicFramePr>
        <p:xfrm>
          <a:off x="1258888" y="1252538"/>
          <a:ext cx="6710362" cy="371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" name="Equation" r:id="rId3" imgW="3987720" imgH="2209680" progId="Equation.3">
                  <p:embed/>
                </p:oleObj>
              </mc:Choice>
              <mc:Fallback>
                <p:oleObj name="Equation" r:id="rId3" imgW="3987720" imgH="220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252538"/>
                        <a:ext cx="6710362" cy="37115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80612" y="5486400"/>
            <a:ext cx="5882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   i.e. A. </a:t>
            </a:r>
            <a:r>
              <a:rPr lang="en-GB" sz="1600" dirty="0" err="1" smtClean="0"/>
              <a:t>Lunin</a:t>
            </a:r>
            <a:r>
              <a:rPr lang="en-GB" sz="1600" dirty="0" smtClean="0"/>
              <a:t>, V. </a:t>
            </a:r>
            <a:r>
              <a:rPr lang="en-GB" sz="1600" dirty="0" err="1" smtClean="0"/>
              <a:t>Yakovlev</a:t>
            </a:r>
            <a:r>
              <a:rPr lang="en-GB" sz="1600" dirty="0" smtClean="0"/>
              <a:t>, A. Grudiev, PRST-AB 14, 052001, (2011) </a:t>
            </a:r>
          </a:p>
          <a:p>
            <a:r>
              <a:rPr lang="en-GB" sz="1600" dirty="0" smtClean="0"/>
              <a:t>**</a:t>
            </a:r>
            <a:r>
              <a:rPr lang="en-GB" sz="1600" dirty="0" smtClean="0"/>
              <a:t> </a:t>
            </a:r>
            <a:r>
              <a:rPr lang="en-GB" sz="1600" dirty="0" smtClean="0"/>
              <a:t>R. B. Neal, Journal of Applied Physics, V.29, pp. 1019-1024, </a:t>
            </a:r>
            <a:r>
              <a:rPr lang="en-GB" sz="1600" dirty="0" smtClean="0"/>
              <a:t>(1958)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52444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100" dirty="0" smtClean="0"/>
              <a:t>Effective Shunt impedance in </a:t>
            </a:r>
            <a:r>
              <a:rPr lang="en-GB" sz="3100" dirty="0" err="1" smtClean="0"/>
              <a:t>Const</a:t>
            </a:r>
            <a:r>
              <a:rPr lang="en-GB" sz="3100" dirty="0" smtClean="0"/>
              <a:t> Impedance (CI) AS</a:t>
            </a:r>
            <a:r>
              <a:rPr lang="en-GB" dirty="0" smtClean="0"/>
              <a:t> 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-76200" y="1066800"/>
            <a:ext cx="4724400" cy="3886200"/>
            <a:chOff x="4241800" y="1066800"/>
            <a:chExt cx="4978400" cy="3733800"/>
          </a:xfrm>
        </p:grpSpPr>
        <p:grpSp>
          <p:nvGrpSpPr>
            <p:cNvPr id="16" name="Group 15"/>
            <p:cNvGrpSpPr/>
            <p:nvPr/>
          </p:nvGrpSpPr>
          <p:grpSpPr>
            <a:xfrm>
              <a:off x="4241800" y="1066800"/>
              <a:ext cx="4978400" cy="3733800"/>
              <a:chOff x="4241800" y="1066800"/>
              <a:chExt cx="4978400" cy="3733800"/>
            </a:xfrm>
          </p:grpSpPr>
          <p:pic>
            <p:nvPicPr>
              <p:cNvPr id="6149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41800" y="1066800"/>
                <a:ext cx="4978400" cy="3733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" name="Straight Connector 4"/>
              <p:cNvCxnSpPr/>
              <p:nvPr/>
            </p:nvCxnSpPr>
            <p:spPr>
              <a:xfrm>
                <a:off x="6248400" y="1905000"/>
                <a:ext cx="0" cy="2579132"/>
              </a:xfrm>
              <a:prstGeom prst="line">
                <a:avLst/>
              </a:prstGeom>
              <a:ln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H="1">
                <a:off x="4572000" y="1905000"/>
                <a:ext cx="17526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5965436" y="1524000"/>
                <a:ext cx="6639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R</a:t>
                </a:r>
                <a:r>
                  <a:rPr lang="en-GB" baseline="-25000" dirty="0" smtClean="0"/>
                  <a:t>s0</a:t>
                </a:r>
                <a:r>
                  <a:rPr lang="en-GB" dirty="0" smtClean="0"/>
                  <a:t>/R</a:t>
                </a:r>
                <a:endParaRPr lang="en-GB" baseline="-250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063104" y="4343400"/>
                <a:ext cx="4138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smtClean="0"/>
                  <a:t>τ</a:t>
                </a:r>
                <a:r>
                  <a:rPr lang="en-GB" baseline="-25000" dirty="0" smtClean="0"/>
                  <a:t>s0</a:t>
                </a:r>
                <a:endParaRPr lang="en-GB" baseline="-25000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8305800" y="1644134"/>
              <a:ext cx="38100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kern="100" spc="-100" dirty="0" smtClean="0"/>
                <a:t> </a:t>
              </a:r>
              <a:r>
                <a:rPr lang="en-GB" sz="1200" kern="100" dirty="0" err="1" smtClean="0"/>
                <a:t>R</a:t>
              </a:r>
              <a:r>
                <a:rPr lang="en-GB" sz="1200" kern="100" baseline="-25000" dirty="0" err="1" smtClean="0"/>
                <a:t>s</a:t>
              </a:r>
              <a:r>
                <a:rPr lang="en-GB" sz="1200" kern="100" dirty="0" smtClean="0"/>
                <a:t>/R</a:t>
              </a:r>
              <a:r>
                <a:rPr lang="en-GB" sz="1200" kern="100" spc="-100" dirty="0" smtClean="0"/>
                <a:t>  </a:t>
              </a:r>
              <a:endParaRPr lang="en-GB" sz="1200" kern="100" spc="-100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4289167" y="2612767"/>
              <a:ext cx="38100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kern="100" spc="-100" dirty="0" smtClean="0"/>
                <a:t> </a:t>
              </a:r>
              <a:r>
                <a:rPr lang="en-GB" sz="1200" kern="100" dirty="0" err="1" smtClean="0"/>
                <a:t>R</a:t>
              </a:r>
              <a:r>
                <a:rPr lang="en-GB" sz="1200" kern="100" baseline="-25000" dirty="0" err="1" smtClean="0"/>
                <a:t>s</a:t>
              </a:r>
              <a:r>
                <a:rPr lang="en-GB" sz="1200" kern="100" dirty="0" smtClean="0"/>
                <a:t>/R     </a:t>
              </a:r>
              <a:r>
                <a:rPr lang="en-GB" sz="1200" kern="100" spc="-100" dirty="0" smtClean="0"/>
                <a:t>  </a:t>
              </a:r>
              <a:endParaRPr lang="en-GB" sz="1200" kern="100" spc="-100" baseline="-250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800600" y="4953000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Q = 8128; Q</a:t>
            </a:r>
            <a:r>
              <a:rPr lang="en-GB" sz="1600" baseline="-25000" dirty="0" smtClean="0"/>
              <a:t>0</a:t>
            </a:r>
            <a:r>
              <a:rPr lang="en-GB" sz="1600" dirty="0" smtClean="0"/>
              <a:t> = 180000; </a:t>
            </a:r>
            <a:r>
              <a:rPr lang="en-GB" sz="1600" dirty="0" err="1" smtClean="0"/>
              <a:t>Q</a:t>
            </a:r>
            <a:r>
              <a:rPr lang="en-GB" sz="1600" baseline="-25000" dirty="0" err="1" smtClean="0"/>
              <a:t>e</a:t>
            </a:r>
            <a:r>
              <a:rPr lang="en-GB" sz="1600" dirty="0" smtClean="0"/>
              <a:t> = 20000</a:t>
            </a:r>
          </a:p>
          <a:p>
            <a:r>
              <a:rPr lang="el-GR" sz="1600" dirty="0"/>
              <a:t>τ</a:t>
            </a:r>
            <a:r>
              <a:rPr lang="en-GB" sz="1600" baseline="-25000" dirty="0" smtClean="0"/>
              <a:t>s0</a:t>
            </a:r>
            <a:r>
              <a:rPr lang="en-GB" sz="1600" dirty="0" smtClean="0"/>
              <a:t> = 0.6078 =&gt; </a:t>
            </a:r>
            <a:r>
              <a:rPr lang="en-GB" sz="1600" dirty="0"/>
              <a:t> </a:t>
            </a:r>
            <a:r>
              <a:rPr lang="en-GB" sz="1600" dirty="0" smtClean="0"/>
              <a:t>R</a:t>
            </a:r>
            <a:r>
              <a:rPr lang="en-GB" sz="1600" baseline="-25000" dirty="0" smtClean="0"/>
              <a:t>s0 </a:t>
            </a:r>
            <a:r>
              <a:rPr lang="en-GB" sz="1600" dirty="0" smtClean="0"/>
              <a:t>/R = 3.3538 </a:t>
            </a:r>
          </a:p>
          <a:p>
            <a:r>
              <a:rPr lang="en-GB" sz="1600" dirty="0" smtClean="0"/>
              <a:t>But in general it is function all 3 Qs</a:t>
            </a:r>
            <a:r>
              <a:rPr lang="en-GB" sz="1600" dirty="0"/>
              <a:t>: </a:t>
            </a:r>
            <a:r>
              <a:rPr lang="en-GB" sz="1600" dirty="0" smtClean="0"/>
              <a:t>Q, Q</a:t>
            </a:r>
            <a:r>
              <a:rPr lang="en-GB" sz="1600" baseline="-25000" dirty="0" smtClean="0"/>
              <a:t>0</a:t>
            </a:r>
            <a:r>
              <a:rPr lang="en-GB" sz="1600" dirty="0" smtClean="0"/>
              <a:t>, </a:t>
            </a:r>
            <a:r>
              <a:rPr lang="en-GB" sz="1600" dirty="0" err="1" smtClean="0"/>
              <a:t>Q</a:t>
            </a:r>
            <a:r>
              <a:rPr lang="en-GB" sz="1600" baseline="-25000" dirty="0" err="1" smtClean="0"/>
              <a:t>e</a:t>
            </a:r>
            <a:endParaRPr lang="en-GB" sz="1600" dirty="0"/>
          </a:p>
          <a:p>
            <a:endParaRPr lang="en-GB" sz="16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4130932" y="1028700"/>
            <a:ext cx="5097667" cy="4000500"/>
            <a:chOff x="3894600" y="1028700"/>
            <a:chExt cx="5334000" cy="4000500"/>
          </a:xfrm>
        </p:grpSpPr>
        <p:grpSp>
          <p:nvGrpSpPr>
            <p:cNvPr id="17" name="Group 16"/>
            <p:cNvGrpSpPr/>
            <p:nvPr/>
          </p:nvGrpSpPr>
          <p:grpSpPr>
            <a:xfrm>
              <a:off x="3894600" y="1028700"/>
              <a:ext cx="5334000" cy="4000500"/>
              <a:chOff x="3810000" y="838200"/>
              <a:chExt cx="5334000" cy="4000500"/>
            </a:xfrm>
          </p:grpSpPr>
          <p:pic>
            <p:nvPicPr>
              <p:cNvPr id="20" name="Picture 3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0000" y="838200"/>
                <a:ext cx="5334000" cy="40005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1" name="Straight Connector 20"/>
              <p:cNvCxnSpPr/>
              <p:nvPr/>
            </p:nvCxnSpPr>
            <p:spPr>
              <a:xfrm>
                <a:off x="4876800" y="1676400"/>
                <a:ext cx="0" cy="2819400"/>
              </a:xfrm>
              <a:prstGeom prst="line">
                <a:avLst/>
              </a:prstGeom>
              <a:ln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257800" y="1238250"/>
                <a:ext cx="0" cy="3200400"/>
              </a:xfrm>
              <a:prstGeom prst="line">
                <a:avLst/>
              </a:prstGeom>
              <a:ln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400800" y="2667000"/>
                <a:ext cx="0" cy="1847850"/>
              </a:xfrm>
              <a:prstGeom prst="line">
                <a:avLst/>
              </a:prstGeom>
              <a:ln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8278200" y="2362200"/>
              <a:ext cx="38100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kern="100" spc="-100" dirty="0" smtClean="0"/>
                <a:t> </a:t>
              </a:r>
              <a:r>
                <a:rPr lang="en-GB" sz="1200" kern="100" dirty="0" err="1" smtClean="0"/>
                <a:t>R</a:t>
              </a:r>
              <a:r>
                <a:rPr lang="en-GB" sz="1200" kern="100" baseline="-25000" dirty="0" err="1" smtClean="0"/>
                <a:t>s</a:t>
              </a:r>
              <a:r>
                <a:rPr lang="en-GB" sz="1200" kern="100" dirty="0" smtClean="0"/>
                <a:t>/R</a:t>
              </a:r>
              <a:r>
                <a:rPr lang="en-GB" sz="1200" kern="100" spc="-100" dirty="0" smtClean="0"/>
                <a:t>  </a:t>
              </a:r>
              <a:endParaRPr lang="en-GB" sz="1200" kern="100" spc="-100" baseline="-250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3940433" y="2688967"/>
              <a:ext cx="38100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kern="100" spc="-100" dirty="0" smtClean="0"/>
                <a:t> </a:t>
              </a:r>
              <a:r>
                <a:rPr lang="en-GB" sz="1200" kern="100" dirty="0" err="1" smtClean="0"/>
                <a:t>R</a:t>
              </a:r>
              <a:r>
                <a:rPr lang="en-GB" sz="1200" kern="100" baseline="-25000" dirty="0" err="1" smtClean="0"/>
                <a:t>s</a:t>
              </a:r>
              <a:r>
                <a:rPr lang="en-GB" sz="1200" kern="100" dirty="0" smtClean="0"/>
                <a:t>/R</a:t>
              </a:r>
              <a:r>
                <a:rPr lang="en-GB" sz="1200" kern="100" spc="-100" dirty="0" smtClean="0"/>
                <a:t>  </a:t>
              </a:r>
              <a:endParaRPr lang="en-GB" sz="1200" kern="100" spc="-100" baseline="-250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39548" y="4953000"/>
            <a:ext cx="372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τ</a:t>
            </a:r>
            <a:r>
              <a:rPr lang="en-GB" sz="1600" baseline="-25000" dirty="0" smtClean="0"/>
              <a:t>s0</a:t>
            </a:r>
            <a:r>
              <a:rPr lang="en-GB" sz="1600" dirty="0" smtClean="0"/>
              <a:t> = </a:t>
            </a:r>
            <a:r>
              <a:rPr lang="en-GB" sz="1600" dirty="0"/>
              <a:t>1</a:t>
            </a:r>
            <a:r>
              <a:rPr lang="en-GB" sz="1600" dirty="0" smtClean="0"/>
              <a:t>.2564 =&gt; R</a:t>
            </a:r>
            <a:r>
              <a:rPr lang="en-GB" sz="1600" baseline="-25000" dirty="0" smtClean="0"/>
              <a:t>s0 </a:t>
            </a:r>
            <a:r>
              <a:rPr lang="en-GB" sz="1600" dirty="0" smtClean="0"/>
              <a:t>/R = 0.8145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275565" y="990600"/>
            <a:ext cx="225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</a:t>
            </a:r>
            <a:r>
              <a:rPr lang="en-GB" dirty="0"/>
              <a:t>pulse compression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16783" y="1002268"/>
            <a:ext cx="2441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 </a:t>
            </a:r>
            <a:r>
              <a:rPr lang="en-GB" dirty="0"/>
              <a:t>pulse compression</a:t>
            </a:r>
          </a:p>
        </p:txBody>
      </p:sp>
    </p:spTree>
    <p:extLst>
      <p:ext uri="{BB962C8B-B14F-4D97-AF65-F5344CB8AC3E}">
        <p14:creationId xmlns:p14="http://schemas.microsoft.com/office/powerpoint/2010/main" val="2100456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Undamped</a:t>
            </a:r>
            <a:r>
              <a:rPr lang="en-GB" dirty="0" smtClean="0"/>
              <a:t> cell parameters for </a:t>
            </a:r>
            <a:r>
              <a:rPr lang="en-GB" dirty="0" err="1" smtClean="0"/>
              <a:t>dphi</a:t>
            </a:r>
            <a:r>
              <a:rPr lang="en-GB" dirty="0" smtClean="0"/>
              <a:t>=150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216024"/>
            <a:ext cx="8206439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504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2650"/>
            <a:ext cx="4874304" cy="365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CIAS pulse compression optimum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3399" y="990600"/>
            <a:ext cx="5521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</a:t>
            </a:r>
            <a:r>
              <a:rPr lang="en-GB" baseline="-25000" dirty="0" smtClean="0"/>
              <a:t>0</a:t>
            </a:r>
            <a:r>
              <a:rPr lang="en-GB" dirty="0" smtClean="0"/>
              <a:t> = 180000 – Q-factor of the pulse compressor cavity(s)</a:t>
            </a:r>
          </a:p>
          <a:p>
            <a:r>
              <a:rPr lang="en-GB" dirty="0" err="1"/>
              <a:t>t</a:t>
            </a:r>
            <a:r>
              <a:rPr lang="en-GB" baseline="-25000" dirty="0" err="1" smtClean="0"/>
              <a:t>k</a:t>
            </a:r>
            <a:r>
              <a:rPr lang="en-GB" dirty="0" smtClean="0"/>
              <a:t> = 1500 ns – klystron pulse length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913" y="1752600"/>
            <a:ext cx="2640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Optimum attenuation: </a:t>
            </a:r>
            <a:r>
              <a:rPr lang="el-GR" dirty="0" smtClean="0"/>
              <a:t>τ</a:t>
            </a:r>
            <a:r>
              <a:rPr lang="en-GB" baseline="-25000" dirty="0" smtClean="0"/>
              <a:t>s0</a:t>
            </a:r>
            <a:endParaRPr lang="en-GB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1783318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Averaged Shunt Impedance R</a:t>
            </a:r>
            <a:r>
              <a:rPr lang="en-GB" baseline="-25000" dirty="0" smtClean="0"/>
              <a:t>s0</a:t>
            </a:r>
            <a:r>
              <a:rPr lang="en-GB" dirty="0" smtClean="0"/>
              <a:t>/R</a:t>
            </a:r>
            <a:endParaRPr lang="en-GB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5799" y="5867400"/>
            <a:ext cx="8176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Optimum value of </a:t>
            </a:r>
            <a:r>
              <a:rPr lang="en-GB" dirty="0" err="1" smtClean="0"/>
              <a:t>Q</a:t>
            </a:r>
            <a:r>
              <a:rPr lang="en-GB" baseline="-25000" dirty="0" err="1" smtClean="0"/>
              <a:t>e</a:t>
            </a:r>
            <a:r>
              <a:rPr lang="en-GB" dirty="0" smtClean="0"/>
              <a:t> ~ </a:t>
            </a:r>
            <a:r>
              <a:rPr lang="en-GB" dirty="0" err="1" smtClean="0"/>
              <a:t>const</a:t>
            </a:r>
            <a:r>
              <a:rPr lang="en-GB" dirty="0" smtClean="0"/>
              <a:t>: ranges from 20000 for Q=6000 up to 21000 for Q=8000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383581" y="3810000"/>
            <a:ext cx="1036019" cy="762000"/>
            <a:chOff x="3535981" y="4038600"/>
            <a:chExt cx="1036019" cy="599420"/>
          </a:xfrm>
        </p:grpSpPr>
        <p:sp>
          <p:nvSpPr>
            <p:cNvPr id="21" name="5-Point Star 20"/>
            <p:cNvSpPr/>
            <p:nvPr/>
          </p:nvSpPr>
          <p:spPr>
            <a:xfrm>
              <a:off x="3962400" y="4038600"/>
              <a:ext cx="152400" cy="114300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35981" y="4114800"/>
              <a:ext cx="10360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Point from slide above </a:t>
              </a:r>
              <a:endParaRPr lang="en-GB" sz="14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848600" y="3768894"/>
            <a:ext cx="1036019" cy="762000"/>
            <a:chOff x="3535981" y="4038600"/>
            <a:chExt cx="1036019" cy="599420"/>
          </a:xfrm>
        </p:grpSpPr>
        <p:sp>
          <p:nvSpPr>
            <p:cNvPr id="24" name="5-Point Star 23"/>
            <p:cNvSpPr/>
            <p:nvPr/>
          </p:nvSpPr>
          <p:spPr>
            <a:xfrm>
              <a:off x="3962400" y="4038600"/>
              <a:ext cx="152400" cy="114300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35981" y="4114800"/>
              <a:ext cx="10360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Point from slide above </a:t>
              </a:r>
              <a:endParaRPr lang="en-GB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17920" y="2133600"/>
            <a:ext cx="4954680" cy="3716010"/>
            <a:chOff x="4417920" y="2133600"/>
            <a:chExt cx="4954680" cy="371601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920" y="2133600"/>
              <a:ext cx="4954680" cy="3716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705600" y="2134200"/>
              <a:ext cx="53340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kern="100" spc="-100" dirty="0" smtClean="0"/>
                <a:t> </a:t>
              </a:r>
              <a:r>
                <a:rPr lang="en-GB" sz="1200" kern="100" dirty="0" smtClean="0"/>
                <a:t>R</a:t>
              </a:r>
              <a:r>
                <a:rPr lang="en-GB" sz="1200" kern="100" baseline="-25000" dirty="0" smtClean="0"/>
                <a:t>s0</a:t>
              </a:r>
              <a:r>
                <a:rPr lang="en-GB" sz="1200" kern="100" dirty="0" smtClean="0"/>
                <a:t>/R</a:t>
              </a:r>
              <a:r>
                <a:rPr lang="en-GB" sz="1200" kern="100" spc="-100" dirty="0" smtClean="0"/>
                <a:t>  </a:t>
              </a:r>
              <a:endParaRPr lang="en-GB" sz="1200" kern="100" spc="-1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26783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19081</TotalTime>
  <Words>1434</Words>
  <Application>Microsoft Office PowerPoint</Application>
  <PresentationFormat>On-screen Show (4:3)</PresentationFormat>
  <Paragraphs>380</Paragraphs>
  <Slides>26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Office Theme</vt:lpstr>
      <vt:lpstr>Blank Presentation</vt:lpstr>
      <vt:lpstr>Visio</vt:lpstr>
      <vt:lpstr>Equation</vt:lpstr>
      <vt:lpstr>Microsoft Equation 3.0</vt:lpstr>
      <vt:lpstr>On the single bunch linac optimization</vt:lpstr>
      <vt:lpstr>PowerPoint Presentation</vt:lpstr>
      <vt:lpstr>Aperture scaling and BBU</vt:lpstr>
      <vt:lpstr>Transient in a cavity -&gt; pulse compression</vt:lpstr>
      <vt:lpstr>Pulse compression: example</vt:lpstr>
      <vt:lpstr>Effective shunt impedance of  Acc. Structure + Pulse Compressor</vt:lpstr>
      <vt:lpstr>Effective Shunt impedance in Const Impedance (CI) AS </vt:lpstr>
      <vt:lpstr>Undamped cell parameters for dphi=150o</vt:lpstr>
      <vt:lpstr>CIAS pulse compression optimum</vt:lpstr>
      <vt:lpstr>CIAS Effective Shunt Impedance:  w/o and with pulse compression </vt:lpstr>
      <vt:lpstr>CIAS linac 40 m long, &lt;G&gt;=60MV/m : w/o and with PC</vt:lpstr>
      <vt:lpstr>CIAS high gradient related parameters: w/o and with PC</vt:lpstr>
      <vt:lpstr>CIAS with PC: max. Lstruct &lt; 1m</vt:lpstr>
      <vt:lpstr>Const Gradient (CG) AS</vt:lpstr>
      <vt:lpstr>CIAS pulse compression optimum</vt:lpstr>
      <vt:lpstr>CGAS Effective Shunt Impedance:  w/o and with pulse compression </vt:lpstr>
      <vt:lpstr>CGAS linac 40 m long, &lt;G&gt;=60MV/m : w/o and with PC</vt:lpstr>
      <vt:lpstr>CGAS high gradient related parameters: w/o and with PC</vt:lpstr>
      <vt:lpstr>CGAS with PC: max. Lstruct &lt; 1m</vt:lpstr>
      <vt:lpstr>CIAS and CGAS with PC,  different RF phase advance, no constraints</vt:lpstr>
      <vt:lpstr>CIAS and CGAS with PC,  different RF phase advance, Ls &lt; 1m</vt:lpstr>
      <vt:lpstr>Small aperture linac, 2.4 GeV, 40m</vt:lpstr>
      <vt:lpstr>Middle aperture linac, 2.4 GeV, 40m</vt:lpstr>
      <vt:lpstr>Large aperture linac, 2.4 GeV, 40m</vt:lpstr>
      <vt:lpstr>Single- versus Double-rounded cells</vt:lpstr>
      <vt:lpstr>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single bunch linac optimization</dc:title>
  <dc:creator>Alexej Grudiev</dc:creator>
  <cp:lastModifiedBy>Alexej Grudiev</cp:lastModifiedBy>
  <cp:revision>160</cp:revision>
  <dcterms:created xsi:type="dcterms:W3CDTF">2006-08-16T00:00:00Z</dcterms:created>
  <dcterms:modified xsi:type="dcterms:W3CDTF">2013-05-29T09:14:29Z</dcterms:modified>
</cp:coreProperties>
</file>