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8" r:id="rId3"/>
    <p:sldId id="257" r:id="rId4"/>
    <p:sldId id="260" r:id="rId5"/>
    <p:sldId id="262" r:id="rId6"/>
    <p:sldId id="263" r:id="rId7"/>
    <p:sldId id="264" r:id="rId8"/>
    <p:sldId id="261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32" d="100"/>
          <a:sy n="132" d="100"/>
        </p:scale>
        <p:origin x="-10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4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0FD84E-CDD6-4807-9D65-6939126D5765}" type="datetimeFigureOut">
              <a:rPr lang="en-GB" smtClean="0"/>
              <a:t>29/05/2013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420290-4E38-480B-833F-3627A48733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5161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557D38-5663-4D18-B202-5BE9FC5A5049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2.bin"/><Relationship Id="rId10" Type="http://schemas.openxmlformats.org/officeDocument/2006/relationships/image" Target="../media/image7.wmf"/><Relationship Id="rId4" Type="http://schemas.openxmlformats.org/officeDocument/2006/relationships/image" Target="../media/image4.wmf"/><Relationship Id="rId9" Type="http://schemas.openxmlformats.org/officeDocument/2006/relationships/oleObject" Target="../embeddings/oleObject4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4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 smtClean="0"/>
              <a:t>Multipoles</a:t>
            </a:r>
            <a:r>
              <a:rPr lang="en-GB" dirty="0" smtClean="0"/>
              <a:t> of the accelerating field and the beam distortion in TBTS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Alexej Grudiev</a:t>
            </a:r>
          </a:p>
          <a:p>
            <a:r>
              <a:rPr lang="en-GB" dirty="0" smtClean="0"/>
              <a:t>29/05/2013</a:t>
            </a:r>
          </a:p>
          <a:p>
            <a:r>
              <a:rPr lang="en-GB" sz="3000" b="1" dirty="0"/>
              <a:t>CLIC RF Structure Development Meeting</a:t>
            </a:r>
            <a:endParaRPr lang="en-GB" sz="3000" dirty="0"/>
          </a:p>
        </p:txBody>
      </p:sp>
    </p:spTree>
    <p:extLst>
      <p:ext uri="{BB962C8B-B14F-4D97-AF65-F5344CB8AC3E}">
        <p14:creationId xmlns:p14="http://schemas.microsoft.com/office/powerpoint/2010/main" val="13481237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Beam spot distortion due to </a:t>
            </a:r>
            <a:r>
              <a:rPr lang="en-GB" dirty="0" err="1" smtClean="0"/>
              <a:t>Octupole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609600" y="1131734"/>
            <a:ext cx="67804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Beam spot: in the structure                                                    on the screen</a:t>
            </a:r>
            <a:endParaRPr lang="en-GB" dirty="0"/>
          </a:p>
        </p:txBody>
      </p:sp>
      <p:pic>
        <p:nvPicPr>
          <p:cNvPr id="8201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30338"/>
            <a:ext cx="4486275" cy="400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250" y="1430338"/>
            <a:ext cx="4476750" cy="400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8" descr="weak_accel.png"/>
          <p:cNvPicPr>
            <a:picLocks noChangeAspect="1"/>
          </p:cNvPicPr>
          <p:nvPr/>
        </p:nvPicPr>
        <p:blipFill>
          <a:blip r:embed="rId4" cstate="print"/>
          <a:srcRect l="2407" t="3150" r="4815" b="3150"/>
          <a:stretch>
            <a:fillRect/>
          </a:stretch>
        </p:blipFill>
        <p:spPr>
          <a:xfrm>
            <a:off x="4191000" y="4930190"/>
            <a:ext cx="2497367" cy="192781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542358" y="4876800"/>
            <a:ext cx="123944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 smtClean="0"/>
              <a:t>Wilfred Farabolini</a:t>
            </a:r>
            <a:endParaRPr lang="en-GB" sz="1100" b="1" dirty="0"/>
          </a:p>
        </p:txBody>
      </p:sp>
    </p:spTree>
    <p:extLst>
      <p:ext uri="{BB962C8B-B14F-4D97-AF65-F5344CB8AC3E}">
        <p14:creationId xmlns:p14="http://schemas.microsoft.com/office/powerpoint/2010/main" val="3823401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Beam spot distortion due to </a:t>
            </a:r>
            <a:r>
              <a:rPr lang="en-GB" dirty="0" err="1" smtClean="0"/>
              <a:t>Octupole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609600" y="1131734"/>
            <a:ext cx="67804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Beam spot: in the structure                                                    on the screen</a:t>
            </a:r>
            <a:endParaRPr lang="en-GB" dirty="0"/>
          </a:p>
        </p:txBody>
      </p:sp>
      <p:pic>
        <p:nvPicPr>
          <p:cNvPr id="8201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30338"/>
            <a:ext cx="4486275" cy="400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250" y="1430338"/>
            <a:ext cx="4476750" cy="400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23401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Beam spot distortion due to </a:t>
            </a:r>
            <a:r>
              <a:rPr lang="en-GB" dirty="0" err="1" smtClean="0"/>
              <a:t>Octupole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609600" y="1131734"/>
            <a:ext cx="67804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Beam spot: in the structure                                                    on the screen</a:t>
            </a:r>
            <a:endParaRPr lang="en-GB" dirty="0"/>
          </a:p>
        </p:txBody>
      </p:sp>
      <p:pic>
        <p:nvPicPr>
          <p:cNvPr id="8201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30338"/>
            <a:ext cx="4486275" cy="400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02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250" y="1430338"/>
            <a:ext cx="4476750" cy="400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23401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Beam spot distortion due to </a:t>
            </a:r>
            <a:r>
              <a:rPr lang="en-GB" dirty="0" err="1" smtClean="0"/>
              <a:t>Octupole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609600" y="1131734"/>
            <a:ext cx="67804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Beam spot: in the structure                                                    on the screen</a:t>
            </a:r>
            <a:endParaRPr lang="en-GB" dirty="0"/>
          </a:p>
        </p:txBody>
      </p:sp>
      <p:pic>
        <p:nvPicPr>
          <p:cNvPr id="8201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30338"/>
            <a:ext cx="4486275" cy="400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250" y="1430338"/>
            <a:ext cx="4476750" cy="400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23401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Beam spot distortion due to </a:t>
            </a:r>
            <a:r>
              <a:rPr lang="en-GB" dirty="0" err="1" smtClean="0"/>
              <a:t>Octupole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609600" y="1131734"/>
            <a:ext cx="67804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Beam spot: in the structure                                                    on the screen</a:t>
            </a:r>
            <a:endParaRPr lang="en-GB" dirty="0"/>
          </a:p>
        </p:txBody>
      </p:sp>
      <p:pic>
        <p:nvPicPr>
          <p:cNvPr id="8201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30338"/>
            <a:ext cx="4486275" cy="400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250" y="1430338"/>
            <a:ext cx="4476750" cy="400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23401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Beam spot distortion due to </a:t>
            </a:r>
            <a:r>
              <a:rPr lang="en-GB" dirty="0" err="1" smtClean="0"/>
              <a:t>Octupole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609600" y="1131734"/>
            <a:ext cx="67804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Beam spot: in the structure                                                    on the screen</a:t>
            </a:r>
            <a:endParaRPr lang="en-GB" dirty="0"/>
          </a:p>
        </p:txBody>
      </p:sp>
      <p:pic>
        <p:nvPicPr>
          <p:cNvPr id="8201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30338"/>
            <a:ext cx="4486275" cy="400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250" y="1430338"/>
            <a:ext cx="4476750" cy="400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23401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Beam spot distortion due to </a:t>
            </a:r>
            <a:r>
              <a:rPr lang="en-GB" dirty="0" err="1" smtClean="0"/>
              <a:t>Octupole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609600" y="1131734"/>
            <a:ext cx="67804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Beam spot: in the structure                                                    on the screen</a:t>
            </a:r>
            <a:endParaRPr lang="en-GB" dirty="0"/>
          </a:p>
        </p:txBody>
      </p:sp>
      <p:pic>
        <p:nvPicPr>
          <p:cNvPr id="8201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30338"/>
            <a:ext cx="4486275" cy="400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250" y="1430338"/>
            <a:ext cx="4476750" cy="400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23401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Beam spot distortion due to </a:t>
            </a:r>
            <a:r>
              <a:rPr lang="en-GB" dirty="0" err="1" smtClean="0"/>
              <a:t>Octupole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609600" y="1131734"/>
            <a:ext cx="67804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Beam spot: in the structure                                                    on the screen</a:t>
            </a:r>
            <a:endParaRPr lang="en-GB" dirty="0"/>
          </a:p>
        </p:txBody>
      </p:sp>
      <p:pic>
        <p:nvPicPr>
          <p:cNvPr id="8201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30338"/>
            <a:ext cx="4486275" cy="400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250" y="1430338"/>
            <a:ext cx="4476750" cy="400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23401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Beam spot distortion due to </a:t>
            </a:r>
            <a:r>
              <a:rPr lang="en-GB" dirty="0" err="1" smtClean="0"/>
              <a:t>Octupole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609600" y="1131734"/>
            <a:ext cx="67804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Beam spot: in the structure                                                    on the screen</a:t>
            </a:r>
            <a:endParaRPr lang="en-GB" dirty="0"/>
          </a:p>
        </p:txBody>
      </p:sp>
      <p:pic>
        <p:nvPicPr>
          <p:cNvPr id="8201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30338"/>
            <a:ext cx="4486275" cy="400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250" y="1430338"/>
            <a:ext cx="4476750" cy="400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06486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Beam spot distortion due to </a:t>
            </a:r>
            <a:r>
              <a:rPr lang="en-GB" dirty="0" err="1" smtClean="0"/>
              <a:t>Octupole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609600" y="1131734"/>
            <a:ext cx="67804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Beam spot: in the structure                                                    on the screen</a:t>
            </a:r>
            <a:endParaRPr lang="en-GB" dirty="0"/>
          </a:p>
        </p:txBody>
      </p:sp>
      <p:pic>
        <p:nvPicPr>
          <p:cNvPr id="8201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30338"/>
            <a:ext cx="4486275" cy="400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7725" y="1430338"/>
            <a:ext cx="4486275" cy="400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06486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GB" dirty="0" smtClean="0"/>
              <a:t>Mesh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54" y="1219200"/>
            <a:ext cx="8998471" cy="562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999" t="35154" r="42518" b="38255"/>
          <a:stretch/>
        </p:blipFill>
        <p:spPr bwMode="auto">
          <a:xfrm>
            <a:off x="304800" y="270492"/>
            <a:ext cx="2438400" cy="2320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895600" y="1143000"/>
            <a:ext cx="241841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TD24_vg1p8</a:t>
            </a:r>
          </a:p>
          <a:p>
            <a:r>
              <a:rPr lang="en-GB" dirty="0" err="1" smtClean="0"/>
              <a:t>Ntetr</a:t>
            </a:r>
            <a:r>
              <a:rPr lang="en-GB" dirty="0" smtClean="0"/>
              <a:t> = 1188991; </a:t>
            </a:r>
          </a:p>
          <a:p>
            <a:r>
              <a:rPr lang="en-GB" dirty="0" err="1" smtClean="0"/>
              <a:t>dxyz</a:t>
            </a:r>
            <a:r>
              <a:rPr lang="en-GB" dirty="0" smtClean="0"/>
              <a:t> ~ 0.5 mm near axis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8700291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Beam spot distortion due to </a:t>
            </a:r>
            <a:r>
              <a:rPr lang="en-GB" dirty="0" err="1" smtClean="0"/>
              <a:t>Octupole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609600" y="1131734"/>
            <a:ext cx="67804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Beam spot: in the structure                                                    on the screen</a:t>
            </a:r>
            <a:endParaRPr lang="en-GB" dirty="0"/>
          </a:p>
        </p:txBody>
      </p:sp>
      <p:pic>
        <p:nvPicPr>
          <p:cNvPr id="8201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30338"/>
            <a:ext cx="4486275" cy="400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9625" y="1430338"/>
            <a:ext cx="4524375" cy="400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7349" y="4800600"/>
            <a:ext cx="2460515" cy="2073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5486400" y="4767590"/>
            <a:ext cx="123944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 smtClean="0"/>
              <a:t>Wilfred Farabolini</a:t>
            </a:r>
            <a:endParaRPr lang="en-GB" sz="1100" b="1" dirty="0"/>
          </a:p>
        </p:txBody>
      </p:sp>
    </p:spTree>
    <p:extLst>
      <p:ext uri="{BB962C8B-B14F-4D97-AF65-F5344CB8AC3E}">
        <p14:creationId xmlns:p14="http://schemas.microsoft.com/office/powerpoint/2010/main" val="879951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0" y="304800"/>
            <a:ext cx="3124200" cy="18288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Thanks for your attention</a:t>
            </a:r>
            <a:endParaRPr lang="en-GB" dirty="0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38" b="5655"/>
          <a:stretch/>
        </p:blipFill>
        <p:spPr bwMode="auto">
          <a:xfrm>
            <a:off x="14925" y="0"/>
            <a:ext cx="5801298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074"/>
          <a:stretch/>
        </p:blipFill>
        <p:spPr bwMode="auto">
          <a:xfrm>
            <a:off x="5257801" y="2442678"/>
            <a:ext cx="3886200" cy="4415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ight Arrow 2"/>
          <p:cNvSpPr/>
          <p:nvPr/>
        </p:nvSpPr>
        <p:spPr>
          <a:xfrm rot="1665089">
            <a:off x="4800600" y="289560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152400" y="3886200"/>
            <a:ext cx="50292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Probe beam distortion in TBTS is due to </a:t>
            </a:r>
            <a:r>
              <a:rPr lang="en-GB" dirty="0" err="1" smtClean="0"/>
              <a:t>octupolar</a:t>
            </a:r>
            <a:r>
              <a:rPr lang="en-GB" dirty="0" smtClean="0"/>
              <a:t> component of the 12 GHz accelerating field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RF </a:t>
            </a:r>
            <a:r>
              <a:rPr lang="en-GB" dirty="0" err="1" smtClean="0"/>
              <a:t>octupole</a:t>
            </a:r>
            <a:r>
              <a:rPr lang="en-GB" dirty="0" smtClean="0"/>
              <a:t> is 90 degree out of phase with respect to the accelerating field. Maximum </a:t>
            </a:r>
            <a:r>
              <a:rPr lang="en-GB" dirty="0" err="1" smtClean="0"/>
              <a:t>octupolar</a:t>
            </a:r>
            <a:r>
              <a:rPr lang="en-GB" dirty="0" smtClean="0"/>
              <a:t> kick at 0-crossing of the main RF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8-star shape of the beam near the on crest acceleration (0-crossing for RF </a:t>
            </a:r>
            <a:r>
              <a:rPr lang="en-GB" dirty="0" err="1" smtClean="0"/>
              <a:t>octupole</a:t>
            </a:r>
            <a:r>
              <a:rPr lang="en-GB" dirty="0" smtClean="0"/>
              <a:t>) is probably due to multi-bunch RF phase spread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91210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05" y="613508"/>
            <a:ext cx="9128385" cy="5711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GB" dirty="0" smtClean="0"/>
              <a:t>Electric field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02653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0180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27563801"/>
              </p:ext>
            </p:extLst>
          </p:nvPr>
        </p:nvGraphicFramePr>
        <p:xfrm>
          <a:off x="4419600" y="3581400"/>
          <a:ext cx="3576638" cy="1900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22" name="Equation" r:id="rId3" imgW="3060360" imgH="1625400" progId="Equation.3">
                  <p:embed/>
                </p:oleObj>
              </mc:Choice>
              <mc:Fallback>
                <p:oleObj name="Equation" r:id="rId3" imgW="3060360" imgH="1625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9600" y="3581400"/>
                        <a:ext cx="3576638" cy="1900238"/>
                      </a:xfrm>
                      <a:prstGeom prst="rect">
                        <a:avLst/>
                      </a:prstGeom>
                      <a:solidFill>
                        <a:srgbClr val="CCFF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179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8048814"/>
              </p:ext>
            </p:extLst>
          </p:nvPr>
        </p:nvGraphicFramePr>
        <p:xfrm>
          <a:off x="4440238" y="2133600"/>
          <a:ext cx="3484562" cy="1438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23" name="Equation" r:id="rId5" imgW="3200400" imgH="1320480" progId="Equation.3">
                  <p:embed/>
                </p:oleObj>
              </mc:Choice>
              <mc:Fallback>
                <p:oleObj name="Equation" r:id="rId5" imgW="3200400" imgH="1320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40238" y="2133600"/>
                        <a:ext cx="3484562" cy="1438275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914400"/>
          </a:xfrm>
        </p:spPr>
        <p:txBody>
          <a:bodyPr/>
          <a:lstStyle/>
          <a:p>
            <a:r>
              <a:rPr lang="en-GB" dirty="0" err="1" smtClean="0"/>
              <a:t>Multipole</a:t>
            </a:r>
            <a:r>
              <a:rPr lang="en-GB" dirty="0" smtClean="0"/>
              <a:t> expansion of </a:t>
            </a:r>
            <a:r>
              <a:rPr lang="en-GB" dirty="0" err="1" smtClean="0"/>
              <a:t>E</a:t>
            </a:r>
            <a:r>
              <a:rPr lang="en-GB" baseline="-25000" dirty="0" err="1" smtClean="0"/>
              <a:t>z</a:t>
            </a:r>
            <a:endParaRPr lang="en-GB" baseline="-25000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66247866"/>
              </p:ext>
            </p:extLst>
          </p:nvPr>
        </p:nvGraphicFramePr>
        <p:xfrm>
          <a:off x="4419600" y="762000"/>
          <a:ext cx="3357563" cy="1390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24" name="Equation" r:id="rId7" imgW="2882880" imgH="1193760" progId="Equation.3">
                  <p:embed/>
                </p:oleObj>
              </mc:Choice>
              <mc:Fallback>
                <p:oleObj name="Equation" r:id="rId7" imgW="2882880" imgH="11937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9600" y="762000"/>
                        <a:ext cx="3357563" cy="13906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33400" y="838200"/>
            <a:ext cx="324031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600" dirty="0" smtClean="0"/>
              <a:t>Accelerating gradient:</a:t>
            </a:r>
          </a:p>
          <a:p>
            <a:pPr>
              <a:lnSpc>
                <a:spcPct val="150000"/>
              </a:lnSpc>
            </a:pPr>
            <a:r>
              <a:rPr lang="en-GB" sz="1600" dirty="0" smtClean="0"/>
              <a:t>Accelerating voltage:</a:t>
            </a:r>
          </a:p>
          <a:p>
            <a:pPr>
              <a:lnSpc>
                <a:spcPct val="150000"/>
              </a:lnSpc>
            </a:pPr>
            <a:r>
              <a:rPr lang="en-GB" sz="1600" dirty="0" err="1" smtClean="0"/>
              <a:t>Multipole</a:t>
            </a:r>
            <a:r>
              <a:rPr lang="en-GB" sz="1600" dirty="0" smtClean="0"/>
              <a:t> expansion in vacuum only:</a:t>
            </a:r>
          </a:p>
        </p:txBody>
      </p:sp>
      <p:grpSp>
        <p:nvGrpSpPr>
          <p:cNvPr id="6" name="Group 7"/>
          <p:cNvGrpSpPr/>
          <p:nvPr/>
        </p:nvGrpSpPr>
        <p:grpSpPr>
          <a:xfrm>
            <a:off x="6248400" y="789010"/>
            <a:ext cx="2819400" cy="1039790"/>
            <a:chOff x="6172200" y="1066800"/>
            <a:chExt cx="2819400" cy="1039790"/>
          </a:xfrm>
        </p:grpSpPr>
        <p:sp>
          <p:nvSpPr>
            <p:cNvPr id="5" name="TextBox 4"/>
            <p:cNvSpPr txBox="1"/>
            <p:nvPr/>
          </p:nvSpPr>
          <p:spPr>
            <a:xfrm>
              <a:off x="7162799" y="1066800"/>
              <a:ext cx="1828801" cy="52322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Skew components = 0 due to the symmetry</a:t>
              </a:r>
              <a:endParaRPr lang="en-GB" sz="1400" dirty="0"/>
            </a:p>
          </p:txBody>
        </p:sp>
        <p:cxnSp>
          <p:nvCxnSpPr>
            <p:cNvPr id="7" name="Straight Arrow Connector 6"/>
            <p:cNvCxnSpPr>
              <a:stCxn id="5" idx="1"/>
            </p:cNvCxnSpPr>
            <p:nvPr/>
          </p:nvCxnSpPr>
          <p:spPr>
            <a:xfrm flipH="1">
              <a:off x="6172200" y="1328410"/>
              <a:ext cx="990599" cy="77818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/>
          <p:cNvSpPr txBox="1"/>
          <p:nvPr/>
        </p:nvSpPr>
        <p:spPr>
          <a:xfrm>
            <a:off x="533400" y="2209800"/>
            <a:ext cx="3810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/>
              <a:t>Panofsky-Wenzel (PW) theorem</a:t>
            </a:r>
            <a:r>
              <a:rPr lang="en-GB" sz="1600" dirty="0" smtClean="0"/>
              <a:t>:</a:t>
            </a:r>
          </a:p>
          <a:p>
            <a:endParaRPr lang="en-GB" sz="1600" dirty="0" smtClean="0"/>
          </a:p>
          <a:p>
            <a:endParaRPr lang="en-GB" sz="1600" dirty="0" smtClean="0"/>
          </a:p>
          <a:p>
            <a:endParaRPr lang="en-GB" sz="1600" dirty="0" smtClean="0"/>
          </a:p>
          <a:p>
            <a:r>
              <a:rPr lang="en-GB" sz="1600" dirty="0" smtClean="0"/>
              <a:t>Gives an expression for </a:t>
            </a:r>
            <a:r>
              <a:rPr lang="en-GB" sz="1600" dirty="0" err="1" smtClean="0"/>
              <a:t>multipolar</a:t>
            </a:r>
            <a:r>
              <a:rPr lang="en-GB" sz="1600" dirty="0" smtClean="0"/>
              <a:t> RF kicks: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33400" y="3705761"/>
            <a:ext cx="3962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/>
              <a:t>Lorenz Force (LF)</a:t>
            </a:r>
            <a:r>
              <a:rPr lang="en-GB" sz="1600" dirty="0" smtClean="0"/>
              <a:t>:</a:t>
            </a:r>
          </a:p>
          <a:p>
            <a:r>
              <a:rPr lang="en-GB" sz="1600" dirty="0" smtClean="0"/>
              <a:t>Gives an expression for kick directly from the RF EM fields:</a:t>
            </a:r>
          </a:p>
          <a:p>
            <a:endParaRPr lang="en-GB" sz="1600" dirty="0" smtClean="0"/>
          </a:p>
          <a:p>
            <a:r>
              <a:rPr lang="en-GB" sz="1600" dirty="0" smtClean="0"/>
              <a:t>Which can be decomposed into </a:t>
            </a:r>
            <a:r>
              <a:rPr lang="en-GB" sz="1600" dirty="0" err="1" smtClean="0"/>
              <a:t>multipoles</a:t>
            </a:r>
            <a:r>
              <a:rPr lang="en-GB" sz="1600" dirty="0" smtClean="0"/>
              <a:t>: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81000" y="5562600"/>
            <a:ext cx="3886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Equating the RF and magnetic kicks, RF kick strength can be expressed in magnetic units:</a:t>
            </a:r>
          </a:p>
        </p:txBody>
      </p:sp>
      <p:graphicFrame>
        <p:nvGraphicFramePr>
          <p:cNvPr id="50181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0625386"/>
              </p:ext>
            </p:extLst>
          </p:nvPr>
        </p:nvGraphicFramePr>
        <p:xfrm>
          <a:off x="4421187" y="5486400"/>
          <a:ext cx="3884613" cy="1141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25" name="Equation" r:id="rId9" imgW="3022560" imgH="888840" progId="Equation.3">
                  <p:embed/>
                </p:oleObj>
              </mc:Choice>
              <mc:Fallback>
                <p:oleObj name="Equation" r:id="rId9" imgW="3022560" imgH="8888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21187" y="5486400"/>
                        <a:ext cx="3884613" cy="1141413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510555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9144000" cy="762000"/>
          </a:xfrm>
        </p:spPr>
        <p:txBody>
          <a:bodyPr>
            <a:noAutofit/>
          </a:bodyPr>
          <a:lstStyle/>
          <a:p>
            <a:r>
              <a:rPr lang="en-GB" sz="2800" dirty="0" smtClean="0"/>
              <a:t>TD24_vg1p8: </a:t>
            </a:r>
            <a:r>
              <a:rPr lang="en-GB" sz="2800" dirty="0" err="1" smtClean="0"/>
              <a:t>multipoles</a:t>
            </a:r>
            <a:r>
              <a:rPr lang="en-GB" sz="2800" dirty="0" smtClean="0"/>
              <a:t> of </a:t>
            </a:r>
            <a:r>
              <a:rPr lang="en-GB" sz="2800" dirty="0" err="1" smtClean="0"/>
              <a:t>E</a:t>
            </a:r>
            <a:r>
              <a:rPr lang="en-GB" sz="2800" baseline="-25000" dirty="0" err="1" smtClean="0"/>
              <a:t>acc</a:t>
            </a:r>
            <a:r>
              <a:rPr lang="en-GB" sz="2800" dirty="0" smtClean="0"/>
              <a:t> at </a:t>
            </a:r>
            <a:r>
              <a:rPr lang="en-GB" sz="2800" dirty="0" err="1" smtClean="0"/>
              <a:t>V</a:t>
            </a:r>
            <a:r>
              <a:rPr lang="en-GB" sz="2800" baseline="-25000" dirty="0" err="1" smtClean="0"/>
              <a:t>z</a:t>
            </a:r>
            <a:r>
              <a:rPr lang="en-GB" sz="2800" dirty="0" smtClean="0"/>
              <a:t>=1V; </a:t>
            </a:r>
            <a:endParaRPr lang="en-GB" sz="28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096" y="532008"/>
            <a:ext cx="4352441" cy="64198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8403" y="533400"/>
            <a:ext cx="4377999" cy="6418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654895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609600" y="4819471"/>
            <a:ext cx="4953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dirty="0" err="1" smtClean="0"/>
              <a:t>Quadrupolar</a:t>
            </a:r>
            <a:r>
              <a:rPr lang="en-GB" dirty="0" smtClean="0"/>
              <a:t> kick strength </a:t>
            </a:r>
            <a:r>
              <a:rPr lang="en-GB" dirty="0" err="1" smtClean="0"/>
              <a:t>F</a:t>
            </a:r>
            <a:r>
              <a:rPr lang="en-GB" baseline="-25000" dirty="0" err="1" smtClean="0"/>
              <a:t>x</a:t>
            </a:r>
            <a:r>
              <a:rPr lang="en-GB" dirty="0" smtClean="0"/>
              <a:t> and corresponding </a:t>
            </a:r>
            <a:r>
              <a:rPr lang="en-GB" dirty="0" err="1" smtClean="0"/>
              <a:t>multipole</a:t>
            </a:r>
            <a:r>
              <a:rPr lang="en-GB" dirty="0" smtClean="0"/>
              <a:t> of </a:t>
            </a:r>
            <a:r>
              <a:rPr lang="en-GB" dirty="0" err="1" smtClean="0"/>
              <a:t>E</a:t>
            </a:r>
            <a:r>
              <a:rPr lang="en-GB" baseline="-25000" dirty="0" err="1" smtClean="0"/>
              <a:t>acc</a:t>
            </a:r>
            <a:r>
              <a:rPr lang="en-GB" baseline="30000" dirty="0" smtClean="0"/>
              <a:t>(2)</a:t>
            </a:r>
            <a:r>
              <a:rPr lang="en-GB" dirty="0" smtClean="0"/>
              <a:t> have very different dependence along the beam axis but the integrals are equal. 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0" y="76200"/>
            <a:ext cx="91440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en-GB" sz="2800" dirty="0" smtClean="0">
                <a:solidFill>
                  <a:prstClr val="black"/>
                </a:solidFill>
                <a:ea typeface="+mn-ea"/>
                <a:cs typeface="+mn-cs"/>
              </a:rPr>
              <a:t>TD24_vg1p8: </a:t>
            </a:r>
            <a:r>
              <a:rPr lang="en-GB" sz="2800" dirty="0" err="1" smtClean="0">
                <a:solidFill>
                  <a:prstClr val="black"/>
                </a:solidFill>
                <a:ea typeface="+mn-ea"/>
                <a:cs typeface="+mn-cs"/>
              </a:rPr>
              <a:t>quadrupolar</a:t>
            </a:r>
            <a:r>
              <a:rPr lang="en-GB" sz="2800" dirty="0" smtClean="0">
                <a:solidFill>
                  <a:prstClr val="black"/>
                </a:solidFill>
                <a:ea typeface="+mn-ea"/>
                <a:cs typeface="+mn-cs"/>
              </a:rPr>
              <a:t> kick; LF versus PW </a:t>
            </a:r>
            <a:endParaRPr lang="en-GB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" y="762000"/>
            <a:ext cx="4978400" cy="3733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0400" y="762000"/>
            <a:ext cx="4978400" cy="3733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5715000" y="4807276"/>
            <a:ext cx="271273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Comparison b</a:t>
            </a:r>
            <a:r>
              <a:rPr lang="en-GB" baseline="30000" dirty="0" smtClean="0"/>
              <a:t>(2)</a:t>
            </a:r>
            <a:r>
              <a:rPr lang="en-GB" dirty="0" smtClean="0"/>
              <a:t> @</a:t>
            </a:r>
            <a:r>
              <a:rPr lang="en-GB" dirty="0" err="1" smtClean="0"/>
              <a:t>V</a:t>
            </a:r>
            <a:r>
              <a:rPr lang="en-GB" baseline="-25000" dirty="0" err="1" smtClean="0"/>
              <a:t>z</a:t>
            </a:r>
            <a:r>
              <a:rPr lang="en-GB" dirty="0" smtClean="0"/>
              <a:t>=1V</a:t>
            </a:r>
            <a:endParaRPr lang="en-GB" baseline="-25000" dirty="0" smtClean="0"/>
          </a:p>
          <a:p>
            <a:r>
              <a:rPr lang="en-GB" dirty="0" smtClean="0"/>
              <a:t>LF:    0.10 - 0.91i  [</a:t>
            </a:r>
            <a:r>
              <a:rPr lang="en-GB" dirty="0" err="1" smtClean="0"/>
              <a:t>nTm</a:t>
            </a:r>
            <a:r>
              <a:rPr lang="en-GB" dirty="0" smtClean="0"/>
              <a:t>/m</a:t>
            </a:r>
            <a:r>
              <a:rPr lang="en-GB" baseline="30000" dirty="0" smtClean="0"/>
              <a:t>2</a:t>
            </a:r>
            <a:r>
              <a:rPr lang="en-GB" dirty="0" smtClean="0"/>
              <a:t>]</a:t>
            </a:r>
          </a:p>
          <a:p>
            <a:r>
              <a:rPr lang="en-GB" dirty="0" smtClean="0"/>
              <a:t>PW:  0.02 - 0.65i  [</a:t>
            </a:r>
            <a:r>
              <a:rPr lang="en-GB" dirty="0" err="1" smtClean="0"/>
              <a:t>nTm</a:t>
            </a:r>
            <a:r>
              <a:rPr lang="en-GB" dirty="0" smtClean="0"/>
              <a:t>/m</a:t>
            </a:r>
            <a:r>
              <a:rPr lang="en-GB" baseline="30000" dirty="0" smtClean="0"/>
              <a:t>2</a:t>
            </a:r>
            <a:r>
              <a:rPr lang="en-GB" dirty="0" smtClean="0"/>
              <a:t>]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34616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r>
              <a:rPr lang="en-GB" sz="3600" dirty="0" smtClean="0">
                <a:solidFill>
                  <a:prstClr val="black"/>
                </a:solidFill>
              </a:rPr>
              <a:t>TD24_vg1p8: </a:t>
            </a:r>
            <a:r>
              <a:rPr lang="en-GB" sz="3600" dirty="0" err="1" smtClean="0">
                <a:solidFill>
                  <a:prstClr val="black"/>
                </a:solidFill>
              </a:rPr>
              <a:t>octupolar</a:t>
            </a:r>
            <a:r>
              <a:rPr lang="en-GB" sz="3600" dirty="0" smtClean="0">
                <a:solidFill>
                  <a:prstClr val="black"/>
                </a:solidFill>
              </a:rPr>
              <a:t> kick; LF versus PW 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4867870"/>
            <a:ext cx="495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Octupolar</a:t>
            </a:r>
            <a:r>
              <a:rPr lang="en-GB" dirty="0" smtClean="0"/>
              <a:t> kick is maximum for particle on zero crossing.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715000" y="4876800"/>
            <a:ext cx="276723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Comparison b</a:t>
            </a:r>
            <a:r>
              <a:rPr lang="en-GB" baseline="30000" dirty="0" smtClean="0"/>
              <a:t>(4)</a:t>
            </a:r>
            <a:r>
              <a:rPr lang="en-GB" dirty="0" smtClean="0"/>
              <a:t> @</a:t>
            </a:r>
            <a:r>
              <a:rPr lang="en-GB" dirty="0" err="1" smtClean="0"/>
              <a:t>V</a:t>
            </a:r>
            <a:r>
              <a:rPr lang="en-GB" baseline="-25000" dirty="0" err="1" smtClean="0"/>
              <a:t>x</a:t>
            </a:r>
            <a:r>
              <a:rPr lang="en-GB" dirty="0" smtClean="0"/>
              <a:t>=1V</a:t>
            </a:r>
            <a:endParaRPr lang="en-GB" baseline="-25000" dirty="0" smtClean="0"/>
          </a:p>
          <a:p>
            <a:r>
              <a:rPr lang="en-GB" dirty="0" smtClean="0"/>
              <a:t>LF:    0.17 +3.23i  [</a:t>
            </a:r>
            <a:r>
              <a:rPr lang="en-GB" dirty="0" err="1"/>
              <a:t>m</a:t>
            </a:r>
            <a:r>
              <a:rPr lang="en-GB" dirty="0" err="1" smtClean="0"/>
              <a:t>Tm</a:t>
            </a:r>
            <a:r>
              <a:rPr lang="en-GB" dirty="0" smtClean="0"/>
              <a:t>/m</a:t>
            </a:r>
            <a:r>
              <a:rPr lang="en-GB" baseline="30000" dirty="0" smtClean="0"/>
              <a:t>2</a:t>
            </a:r>
            <a:r>
              <a:rPr lang="en-GB" dirty="0" smtClean="0"/>
              <a:t>]</a:t>
            </a:r>
          </a:p>
          <a:p>
            <a:r>
              <a:rPr lang="en-GB" dirty="0" smtClean="0"/>
              <a:t>PW:  0.22 +3.22i  [</a:t>
            </a:r>
            <a:r>
              <a:rPr lang="en-GB" dirty="0" err="1"/>
              <a:t>m</a:t>
            </a:r>
            <a:r>
              <a:rPr lang="en-GB" dirty="0" err="1" smtClean="0"/>
              <a:t>Tm</a:t>
            </a:r>
            <a:r>
              <a:rPr lang="en-GB" dirty="0" smtClean="0"/>
              <a:t>/m</a:t>
            </a:r>
            <a:r>
              <a:rPr lang="en-GB" baseline="30000" dirty="0" smtClean="0"/>
              <a:t>2</a:t>
            </a:r>
            <a:r>
              <a:rPr lang="en-GB" dirty="0" smtClean="0"/>
              <a:t>]</a:t>
            </a:r>
            <a:endParaRPr lang="en-GB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4953000" cy="3714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800100"/>
            <a:ext cx="4953000" cy="3714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19845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en-GB" sz="3200" dirty="0" smtClean="0"/>
              <a:t>Summary table for </a:t>
            </a:r>
            <a:r>
              <a:rPr lang="en-GB" sz="3200" dirty="0" err="1" smtClean="0"/>
              <a:t>V</a:t>
            </a:r>
            <a:r>
              <a:rPr lang="en-GB" sz="3200" baseline="-25000" dirty="0" err="1" smtClean="0"/>
              <a:t>z</a:t>
            </a:r>
            <a:r>
              <a:rPr lang="en-GB" sz="3200" dirty="0" smtClean="0"/>
              <a:t> = 22.8 MV; P</a:t>
            </a:r>
            <a:r>
              <a:rPr lang="en-GB" sz="3200" baseline="-25000" dirty="0" smtClean="0"/>
              <a:t>in</a:t>
            </a:r>
            <a:r>
              <a:rPr lang="en-GB" sz="3200" dirty="0" smtClean="0"/>
              <a:t> = 46.5 MW</a:t>
            </a:r>
            <a:endParaRPr lang="en-GB" sz="32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5398082"/>
              </p:ext>
            </p:extLst>
          </p:nvPr>
        </p:nvGraphicFramePr>
        <p:xfrm>
          <a:off x="533400" y="1371600"/>
          <a:ext cx="3359649" cy="259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66471"/>
                <a:gridCol w="1493178"/>
              </a:tblGrid>
              <a:tr h="289845"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TD24_vg1p8</a:t>
                      </a:r>
                      <a:endParaRPr lang="en-US" sz="2000" dirty="0"/>
                    </a:p>
                  </a:txBody>
                  <a:tcPr/>
                </a:tc>
              </a:tr>
              <a:tr h="281062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f [GHz]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dirty="0" smtClean="0"/>
                        <a:t>11.994</a:t>
                      </a:r>
                      <a:endParaRPr lang="en-US" sz="1800" b="0" dirty="0"/>
                    </a:p>
                  </a:txBody>
                  <a:tcPr/>
                </a:tc>
              </a:tr>
              <a:tr h="281062">
                <a:tc>
                  <a:txBody>
                    <a:bodyPr/>
                    <a:lstStyle/>
                    <a:p>
                      <a:r>
                        <a:rPr lang="en-US" sz="1800" dirty="0" err="1" smtClean="0"/>
                        <a:t>Vz</a:t>
                      </a:r>
                      <a:r>
                        <a:rPr lang="en-US" sz="1800" dirty="0" smtClean="0"/>
                        <a:t>(x=0)</a:t>
                      </a:r>
                      <a:r>
                        <a:rPr lang="en-US" sz="1800" baseline="0" dirty="0" smtClean="0"/>
                        <a:t> [MV]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/>
                        <a:t>22.8</a:t>
                      </a:r>
                      <a:r>
                        <a:rPr lang="en-US" sz="1800" dirty="0" smtClean="0"/>
                        <a:t> +0i</a:t>
                      </a:r>
                      <a:endParaRPr lang="en-US" sz="1800" dirty="0"/>
                    </a:p>
                  </a:txBody>
                  <a:tcPr/>
                </a:tc>
              </a:tr>
              <a:tr h="281062">
                <a:tc>
                  <a:txBody>
                    <a:bodyPr/>
                    <a:lstStyle/>
                    <a:p>
                      <a:r>
                        <a:rPr lang="en-US" sz="1800" dirty="0" err="1" smtClean="0"/>
                        <a:t>Vx</a:t>
                      </a:r>
                      <a:r>
                        <a:rPr lang="en-US" sz="1800" baseline="0" dirty="0" smtClean="0"/>
                        <a:t> [MV]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dirty="0" smtClean="0"/>
                        <a:t>0</a:t>
                      </a:r>
                      <a:endParaRPr lang="en-US" sz="1800" b="0" dirty="0"/>
                    </a:p>
                  </a:txBody>
                  <a:tcPr/>
                </a:tc>
              </a:tr>
              <a:tr h="281062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b</a:t>
                      </a:r>
                      <a:r>
                        <a:rPr lang="en-US" sz="1800" baseline="30000" dirty="0" smtClean="0"/>
                        <a:t>(2) </a:t>
                      </a:r>
                      <a:r>
                        <a:rPr lang="en-US" sz="1800" dirty="0" smtClean="0"/>
                        <a:t>[</a:t>
                      </a:r>
                      <a:r>
                        <a:rPr lang="en-US" sz="1800" dirty="0" err="1" smtClean="0"/>
                        <a:t>mTm</a:t>
                      </a:r>
                      <a:r>
                        <a:rPr lang="en-US" sz="1800" dirty="0" smtClean="0"/>
                        <a:t>/m]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aseline="0" dirty="0" smtClean="0"/>
                        <a:t>0 </a:t>
                      </a:r>
                      <a:r>
                        <a:rPr lang="en-US" sz="1800" dirty="0" smtClean="0"/>
                        <a:t>- 15i</a:t>
                      </a:r>
                      <a:endParaRPr lang="en-US" sz="1800" dirty="0"/>
                    </a:p>
                  </a:txBody>
                  <a:tcPr/>
                </a:tc>
              </a:tr>
              <a:tr h="28106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b</a:t>
                      </a:r>
                      <a:r>
                        <a:rPr lang="en-US" sz="1800" baseline="30000" dirty="0" smtClean="0"/>
                        <a:t>(3)</a:t>
                      </a:r>
                      <a:r>
                        <a:rPr lang="en-US" sz="1800" dirty="0" smtClean="0"/>
                        <a:t> [Tm/m</a:t>
                      </a:r>
                      <a:r>
                        <a:rPr lang="en-US" sz="1800" baseline="30000" dirty="0" smtClean="0"/>
                        <a:t>2 </a:t>
                      </a:r>
                      <a:r>
                        <a:rPr lang="en-US" sz="1800" dirty="0" smtClean="0"/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baseline="0" dirty="0" smtClean="0"/>
                        <a:t>0</a:t>
                      </a:r>
                      <a:endParaRPr lang="en-US" sz="1800" b="0" dirty="0"/>
                    </a:p>
                  </a:txBody>
                  <a:tcPr/>
                </a:tc>
              </a:tr>
              <a:tr h="28106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b</a:t>
                      </a:r>
                      <a:r>
                        <a:rPr lang="en-US" sz="1800" baseline="30000" dirty="0" smtClean="0"/>
                        <a:t>(4) 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dirty="0" smtClean="0"/>
                        <a:t>[</a:t>
                      </a:r>
                      <a:r>
                        <a:rPr lang="en-US" sz="1800" dirty="0" err="1" smtClean="0"/>
                        <a:t>kTm</a:t>
                      </a:r>
                      <a:r>
                        <a:rPr lang="en-US" sz="1800" dirty="0" smtClean="0"/>
                        <a:t>/m</a:t>
                      </a:r>
                      <a:r>
                        <a:rPr lang="en-US" sz="1800" baseline="30000" dirty="0" smtClean="0"/>
                        <a:t>3</a:t>
                      </a:r>
                      <a:r>
                        <a:rPr lang="en-US" sz="1800" dirty="0" smtClean="0"/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-4.6 +</a:t>
                      </a:r>
                      <a:r>
                        <a:rPr lang="en-US" sz="1800" b="1" dirty="0" smtClean="0"/>
                        <a:t>73.4i</a:t>
                      </a:r>
                      <a:endParaRPr lang="en-US" sz="18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33400" y="4572000"/>
            <a:ext cx="8153400" cy="58477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NB: the </a:t>
            </a:r>
            <a:r>
              <a:rPr lang="en-US" sz="1600" dirty="0" smtClean="0"/>
              <a:t>b</a:t>
            </a:r>
            <a:r>
              <a:rPr lang="en-US" sz="1600" baseline="30000" dirty="0" smtClean="0"/>
              <a:t>(n)</a:t>
            </a:r>
            <a:r>
              <a:rPr lang="en-GB" sz="1600" dirty="0" smtClean="0"/>
              <a:t>‘s B-field : </a:t>
            </a:r>
            <a:r>
              <a:rPr lang="en-US" sz="1600" dirty="0" smtClean="0"/>
              <a:t>B</a:t>
            </a:r>
            <a:r>
              <a:rPr lang="en-US" sz="1600" baseline="-25000" dirty="0" smtClean="0"/>
              <a:t>y</a:t>
            </a:r>
            <a:r>
              <a:rPr lang="en-US" sz="1600" baseline="30000" dirty="0" smtClean="0"/>
              <a:t>(n)</a:t>
            </a:r>
            <a:r>
              <a:rPr lang="en-GB" sz="1600" dirty="0" smtClean="0"/>
              <a:t>(y=0,x=x</a:t>
            </a:r>
            <a:r>
              <a:rPr lang="en-GB" sz="1600" baseline="-25000" dirty="0"/>
              <a:t>0</a:t>
            </a:r>
            <a:r>
              <a:rPr lang="en-GB" sz="1600" dirty="0" smtClean="0"/>
              <a:t>) = </a:t>
            </a:r>
            <a:r>
              <a:rPr lang="en-US" sz="1600" dirty="0" smtClean="0"/>
              <a:t>b</a:t>
            </a:r>
            <a:r>
              <a:rPr lang="en-US" sz="1600" baseline="30000" dirty="0" smtClean="0"/>
              <a:t>(n)</a:t>
            </a:r>
            <a:r>
              <a:rPr lang="en-GB" sz="1600" dirty="0" smtClean="0"/>
              <a:t>x</a:t>
            </a:r>
            <a:r>
              <a:rPr lang="en-GB" sz="1600" baseline="-25000" dirty="0" smtClean="0"/>
              <a:t>0</a:t>
            </a:r>
            <a:r>
              <a:rPr lang="en-GB" sz="1600" baseline="30000" dirty="0" smtClean="0"/>
              <a:t>n-1</a:t>
            </a:r>
            <a:r>
              <a:rPr lang="en-GB" sz="1600" dirty="0" smtClean="0"/>
              <a:t>. This is not MAD convention for </a:t>
            </a:r>
            <a:r>
              <a:rPr lang="en-GB" sz="1600" dirty="0" err="1" smtClean="0"/>
              <a:t>multipolar</a:t>
            </a:r>
            <a:r>
              <a:rPr lang="en-GB" sz="1600" dirty="0" smtClean="0"/>
              <a:t> strength.</a:t>
            </a:r>
            <a:endParaRPr lang="en-GB" sz="1600" dirty="0"/>
          </a:p>
        </p:txBody>
      </p:sp>
      <p:sp>
        <p:nvSpPr>
          <p:cNvPr id="6" name="Down Arrow 5"/>
          <p:cNvSpPr/>
          <p:nvPr/>
        </p:nvSpPr>
        <p:spPr>
          <a:xfrm rot="10800000">
            <a:off x="914400" y="3962400"/>
            <a:ext cx="484632" cy="533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7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20593811"/>
              </p:ext>
            </p:extLst>
          </p:nvPr>
        </p:nvGraphicFramePr>
        <p:xfrm>
          <a:off x="855663" y="5875338"/>
          <a:ext cx="7431087" cy="601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5" name="Equation" r:id="rId3" imgW="3454200" imgH="279360" progId="Equation.3">
                  <p:embed/>
                </p:oleObj>
              </mc:Choice>
              <mc:Fallback>
                <p:oleObj name="Equation" r:id="rId3" imgW="3454200" imgH="2793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5663" y="5875338"/>
                        <a:ext cx="7431087" cy="601662"/>
                      </a:xfrm>
                      <a:prstGeom prst="rect">
                        <a:avLst/>
                      </a:prstGeom>
                      <a:solidFill>
                        <a:srgbClr val="CC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33400" y="5181600"/>
            <a:ext cx="79247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There is the following dependences of the multipolar kick on the RF phase, where </a:t>
            </a:r>
            <a:r>
              <a:rPr lang="el-GR" dirty="0" smtClean="0"/>
              <a:t>δφ</a:t>
            </a:r>
            <a:r>
              <a:rPr lang="en-GB" baseline="-25000" dirty="0" smtClean="0"/>
              <a:t>s</a:t>
            </a:r>
            <a:r>
              <a:rPr lang="en-GB" dirty="0" smtClean="0"/>
              <a:t> is the deviation of the (macro)particle RF phase from the crest </a:t>
            </a:r>
            <a:endParaRPr lang="en-GB" dirty="0"/>
          </a:p>
        </p:txBody>
      </p:sp>
      <p:sp>
        <p:nvSpPr>
          <p:cNvPr id="3" name="Right Arrow 2"/>
          <p:cNvSpPr/>
          <p:nvPr/>
        </p:nvSpPr>
        <p:spPr>
          <a:xfrm>
            <a:off x="4038600" y="2949642"/>
            <a:ext cx="489204" cy="2423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ight Arrow 8"/>
          <p:cNvSpPr/>
          <p:nvPr/>
        </p:nvSpPr>
        <p:spPr>
          <a:xfrm>
            <a:off x="4038600" y="3651642"/>
            <a:ext cx="489204" cy="2423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9479802"/>
              </p:ext>
            </p:extLst>
          </p:nvPr>
        </p:nvGraphicFramePr>
        <p:xfrm>
          <a:off x="4724400" y="1097280"/>
          <a:ext cx="3429000" cy="2865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4500"/>
                <a:gridCol w="1714500"/>
              </a:tblGrid>
              <a:tr h="370840">
                <a:tc>
                  <a:txBody>
                    <a:bodyPr/>
                    <a:lstStyle/>
                    <a:p>
                      <a:r>
                        <a:rPr lang="el-GR" dirty="0" smtClean="0"/>
                        <a:t>Δ</a:t>
                      </a:r>
                      <a:r>
                        <a:rPr lang="en-GB" dirty="0" err="1" smtClean="0"/>
                        <a:t>V</a:t>
                      </a:r>
                      <a:r>
                        <a:rPr lang="en-GB" baseline="-25000" dirty="0" err="1" smtClean="0"/>
                        <a:t>y</a:t>
                      </a:r>
                      <a:r>
                        <a:rPr lang="en-GB" dirty="0" smtClean="0"/>
                        <a:t>@</a:t>
                      </a:r>
                      <a:r>
                        <a:rPr lang="el-GR" dirty="0" smtClean="0"/>
                        <a:t>Δ</a:t>
                      </a:r>
                      <a:r>
                        <a:rPr lang="en-GB" dirty="0" smtClean="0"/>
                        <a:t>x=2mm/structure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 smtClean="0"/>
                        <a:t>Δ</a:t>
                      </a:r>
                      <a:r>
                        <a:rPr lang="en-GB" dirty="0" smtClean="0"/>
                        <a:t>x after 5m for 180 MeV beam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18 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176000 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~5 mm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54648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Beam spot distortion due to </a:t>
            </a:r>
            <a:r>
              <a:rPr lang="en-GB" dirty="0" err="1" smtClean="0"/>
              <a:t>Octupole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609600" y="1131734"/>
            <a:ext cx="67804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Beam spot: in the structure                                                    on the screen</a:t>
            </a:r>
            <a:endParaRPr lang="en-GB" dirty="0"/>
          </a:p>
        </p:txBody>
      </p:sp>
      <p:pic>
        <p:nvPicPr>
          <p:cNvPr id="8201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30338"/>
            <a:ext cx="4486275" cy="400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03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250" y="1430338"/>
            <a:ext cx="4476750" cy="400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5" name="Group 14"/>
          <p:cNvGrpSpPr/>
          <p:nvPr/>
        </p:nvGrpSpPr>
        <p:grpSpPr>
          <a:xfrm>
            <a:off x="4191000" y="4767590"/>
            <a:ext cx="2547654" cy="2076610"/>
            <a:chOff x="957546" y="4767590"/>
            <a:chExt cx="2547654" cy="2076610"/>
          </a:xfrm>
        </p:grpSpPr>
        <p:pic>
          <p:nvPicPr>
            <p:cNvPr id="16" name="Picture 3" descr="G:\Users\w\wfarabol\Documents\Breakdowns Analysis\Accelerated_beam_shape\non_accel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957546" y="4800600"/>
              <a:ext cx="2474739" cy="2043600"/>
            </a:xfrm>
            <a:prstGeom prst="rect">
              <a:avLst/>
            </a:prstGeom>
            <a:noFill/>
          </p:spPr>
        </p:pic>
        <p:sp>
          <p:nvSpPr>
            <p:cNvPr id="17" name="TextBox 16"/>
            <p:cNvSpPr txBox="1"/>
            <p:nvPr/>
          </p:nvSpPr>
          <p:spPr>
            <a:xfrm>
              <a:off x="2265758" y="4767590"/>
              <a:ext cx="123944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b="1" dirty="0" smtClean="0"/>
                <a:t>Wilfred Farabolini</a:t>
              </a:r>
              <a:endParaRPr lang="en-GB" sz="11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745611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1494</TotalTime>
  <Words>596</Words>
  <Application>Microsoft Office PowerPoint</Application>
  <PresentationFormat>On-screen Show (4:3)</PresentationFormat>
  <Paragraphs>88</Paragraphs>
  <Slides>21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3" baseType="lpstr">
      <vt:lpstr>Office Theme</vt:lpstr>
      <vt:lpstr>Equation</vt:lpstr>
      <vt:lpstr>Multipoles of the accelerating field and the beam distortion in TBTS</vt:lpstr>
      <vt:lpstr>Mesh</vt:lpstr>
      <vt:lpstr>Electric field</vt:lpstr>
      <vt:lpstr>Multipole expansion of Ez</vt:lpstr>
      <vt:lpstr>TD24_vg1p8: multipoles of Eacc at Vz=1V; </vt:lpstr>
      <vt:lpstr>TD24_vg1p8: quadrupolar kick; LF versus PW </vt:lpstr>
      <vt:lpstr>TD24_vg1p8: octupolar kick; LF versus PW </vt:lpstr>
      <vt:lpstr>Summary table for Vz = 22.8 MV; Pin = 46.5 MW</vt:lpstr>
      <vt:lpstr>Beam spot distortion due to Octupole</vt:lpstr>
      <vt:lpstr>Beam spot distortion due to Octupole</vt:lpstr>
      <vt:lpstr>Beam spot distortion due to Octupole</vt:lpstr>
      <vt:lpstr>Beam spot distortion due to Octupole</vt:lpstr>
      <vt:lpstr>Beam spot distortion due to Octupole</vt:lpstr>
      <vt:lpstr>Beam spot distortion due to Octupole</vt:lpstr>
      <vt:lpstr>Beam spot distortion due to Octupole</vt:lpstr>
      <vt:lpstr>Beam spot distortion due to Octupole</vt:lpstr>
      <vt:lpstr>Beam spot distortion due to Octupole</vt:lpstr>
      <vt:lpstr>Beam spot distortion due to Octupole</vt:lpstr>
      <vt:lpstr>Beam spot distortion due to Octupole</vt:lpstr>
      <vt:lpstr>Beam spot distortion due to Octupole</vt:lpstr>
      <vt:lpstr>Thanks for your attention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Calculation of Multipolar components of the main accelerating field in TD24</dc:title>
  <dc:creator>Alexej Grudiev</dc:creator>
  <cp:lastModifiedBy>Alexej Grudiev</cp:lastModifiedBy>
  <cp:revision>37</cp:revision>
  <dcterms:created xsi:type="dcterms:W3CDTF">2006-08-16T00:00:00Z</dcterms:created>
  <dcterms:modified xsi:type="dcterms:W3CDTF">2013-05-29T08:25:50Z</dcterms:modified>
</cp:coreProperties>
</file>