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3" r:id="rId3"/>
    <p:sldId id="266" r:id="rId4"/>
    <p:sldId id="267" r:id="rId5"/>
    <p:sldId id="262" r:id="rId6"/>
    <p:sldId id="264" r:id="rId7"/>
    <p:sldId id="257" r:id="rId8"/>
    <p:sldId id="258" r:id="rId9"/>
    <p:sldId id="259" r:id="rId10"/>
    <p:sldId id="260" r:id="rId11"/>
    <p:sldId id="261" r:id="rId12"/>
    <p:sldId id="268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00FF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1977F-BF15-424A-BB94-19CC82EAB322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87FD8-F438-442E-9A93-563A3FBCF5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9690" y="1761309"/>
            <a:ext cx="7772400" cy="19214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Probe beam distortion in TBTS due to high gradient RF </a:t>
            </a:r>
            <a:r>
              <a:rPr lang="en-US" dirty="0" smtClean="0">
                <a:solidFill>
                  <a:srgbClr val="C00000"/>
                </a:solidFill>
              </a:rPr>
              <a:t>acceleration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(first part: observations)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CTF3/TBTS Logbook </a:t>
            </a:r>
          </a:p>
          <a:p>
            <a:r>
              <a:rPr lang="en-US" dirty="0" smtClean="0"/>
              <a:t>17 May 2013</a:t>
            </a:r>
          </a:p>
          <a:p>
            <a:r>
              <a:rPr lang="en-US" dirty="0" smtClean="0"/>
              <a:t>Wilfrid </a:t>
            </a:r>
            <a:r>
              <a:rPr lang="en-US" dirty="0" smtClean="0"/>
              <a:t>Farabolini – Alexej Grudiev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CLIC RF meeting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For accelerating phase from 238 to 318 deg</a:t>
            </a:r>
            <a:endParaRPr lang="en-US" sz="3200" dirty="0"/>
          </a:p>
        </p:txBody>
      </p:sp>
      <p:pic>
        <p:nvPicPr>
          <p:cNvPr id="4098" name="Picture 2" descr="G:\Users\w\wfarabol\Documents\Breakdowns Analysis\Accelerated_beam_shape\phase+238.jpg"/>
          <p:cNvPicPr>
            <a:picLocks noChangeAspect="1" noChangeArrowheads="1"/>
          </p:cNvPicPr>
          <p:nvPr/>
        </p:nvPicPr>
        <p:blipFill>
          <a:blip r:embed="rId2" cstate="print"/>
          <a:srcRect l="13474" r="17517" b="15298"/>
          <a:stretch>
            <a:fillRect/>
          </a:stretch>
        </p:blipFill>
        <p:spPr bwMode="auto">
          <a:xfrm>
            <a:off x="952118" y="1381053"/>
            <a:ext cx="2212503" cy="2033112"/>
          </a:xfrm>
          <a:prstGeom prst="rect">
            <a:avLst/>
          </a:prstGeom>
          <a:noFill/>
        </p:spPr>
      </p:pic>
      <p:pic>
        <p:nvPicPr>
          <p:cNvPr id="4099" name="Picture 3" descr="G:\Users\w\wfarabol\Documents\Breakdowns Analysis\Accelerated_beam_shape\phase+258.jpg"/>
          <p:cNvPicPr>
            <a:picLocks noChangeAspect="1" noChangeArrowheads="1"/>
          </p:cNvPicPr>
          <p:nvPr/>
        </p:nvPicPr>
        <p:blipFill>
          <a:blip r:embed="rId3" cstate="print"/>
          <a:srcRect l="13474" r="14148" b="17998"/>
          <a:stretch>
            <a:fillRect/>
          </a:stretch>
        </p:blipFill>
        <p:spPr bwMode="auto">
          <a:xfrm>
            <a:off x="3396961" y="1405127"/>
            <a:ext cx="2320554" cy="1968294"/>
          </a:xfrm>
          <a:prstGeom prst="rect">
            <a:avLst/>
          </a:prstGeom>
          <a:noFill/>
        </p:spPr>
      </p:pic>
      <p:pic>
        <p:nvPicPr>
          <p:cNvPr id="4100" name="Picture 4" descr="G:\Users\w\wfarabol\Documents\Breakdowns Analysis\Accelerated_beam_shape\phase+278.jpg"/>
          <p:cNvPicPr>
            <a:picLocks noChangeAspect="1" noChangeArrowheads="1"/>
          </p:cNvPicPr>
          <p:nvPr/>
        </p:nvPicPr>
        <p:blipFill>
          <a:blip r:embed="rId4" cstate="print"/>
          <a:srcRect l="13474" r="12801" b="15298"/>
          <a:stretch>
            <a:fillRect/>
          </a:stretch>
        </p:blipFill>
        <p:spPr bwMode="auto">
          <a:xfrm>
            <a:off x="6081906" y="1381096"/>
            <a:ext cx="2363747" cy="2033112"/>
          </a:xfrm>
          <a:prstGeom prst="rect">
            <a:avLst/>
          </a:prstGeom>
          <a:noFill/>
        </p:spPr>
      </p:pic>
      <p:pic>
        <p:nvPicPr>
          <p:cNvPr id="4101" name="Picture 5" descr="G:\Users\w\wfarabol\Documents\Breakdowns Analysis\Accelerated_beam_shape\phase+298.jpg"/>
          <p:cNvPicPr>
            <a:picLocks noChangeAspect="1" noChangeArrowheads="1"/>
          </p:cNvPicPr>
          <p:nvPr/>
        </p:nvPicPr>
        <p:blipFill>
          <a:blip r:embed="rId5" cstate="print"/>
          <a:srcRect l="13474" r="16169" b="17098"/>
          <a:stretch>
            <a:fillRect/>
          </a:stretch>
        </p:blipFill>
        <p:spPr bwMode="auto">
          <a:xfrm>
            <a:off x="898134" y="3963740"/>
            <a:ext cx="2255751" cy="1989906"/>
          </a:xfrm>
          <a:prstGeom prst="rect">
            <a:avLst/>
          </a:prstGeom>
          <a:noFill/>
        </p:spPr>
      </p:pic>
      <p:pic>
        <p:nvPicPr>
          <p:cNvPr id="4102" name="Picture 6" descr="G:\Users\w\wfarabol\Documents\Breakdowns Analysis\Accelerated_beam_shape\phase+310.jpg"/>
          <p:cNvPicPr>
            <a:picLocks noChangeAspect="1" noChangeArrowheads="1"/>
          </p:cNvPicPr>
          <p:nvPr/>
        </p:nvPicPr>
        <p:blipFill>
          <a:blip r:embed="rId6" cstate="print"/>
          <a:srcRect l="13474" r="12801" b="15298"/>
          <a:stretch>
            <a:fillRect/>
          </a:stretch>
        </p:blipFill>
        <p:spPr bwMode="auto">
          <a:xfrm>
            <a:off x="3364840" y="3964934"/>
            <a:ext cx="2363784" cy="203311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6207853" y="3347207"/>
            <a:ext cx="2182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On decelerating crest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0" name="Picture 8" descr="G:\Users\w\wfarabol\Documents\Breakdowns Analysis\Accelerated_beam_shape\phase+338.jpg"/>
          <p:cNvPicPr>
            <a:picLocks noChangeAspect="1" noChangeArrowheads="1"/>
          </p:cNvPicPr>
          <p:nvPr/>
        </p:nvPicPr>
        <p:blipFill>
          <a:blip r:embed="rId7" cstate="print"/>
          <a:srcRect l="13474" r="12801" b="14398"/>
          <a:stretch>
            <a:fillRect/>
          </a:stretch>
        </p:blipFill>
        <p:spPr bwMode="auto">
          <a:xfrm>
            <a:off x="6132028" y="3966404"/>
            <a:ext cx="2363721" cy="2054694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5855515" y="6060505"/>
            <a:ext cx="3012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Close to zero-crossing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(left side of accelerating crest)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Energy gain and beam shape as function of accelerating phase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6" name="Picture 5" descr="Accel_vs_pha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6223" y="1627463"/>
            <a:ext cx="6133229" cy="37582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8229" y="5436066"/>
            <a:ext cx="81792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The </a:t>
            </a:r>
            <a:r>
              <a:rPr lang="en-US" dirty="0" err="1" smtClean="0">
                <a:solidFill>
                  <a:srgbClr val="002060"/>
                </a:solidFill>
              </a:rPr>
              <a:t>octupolar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beam shape </a:t>
            </a:r>
            <a:r>
              <a:rPr lang="en-US" dirty="0" smtClean="0">
                <a:solidFill>
                  <a:srgbClr val="002060"/>
                </a:solidFill>
              </a:rPr>
              <a:t>changes from positive to negative at the RF crest phases.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Note: phase </a:t>
            </a:r>
            <a:r>
              <a:rPr lang="en-US" dirty="0" smtClean="0">
                <a:solidFill>
                  <a:srgbClr val="002060"/>
                </a:solidFill>
              </a:rPr>
              <a:t>shifter is not linear in the lower 20 deg range (at 3 GHz) corresponding to 80 deg range at 12 GHz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8" name="4-Point Star 7"/>
          <p:cNvSpPr>
            <a:spLocks noChangeAspect="1"/>
          </p:cNvSpPr>
          <p:nvPr/>
        </p:nvSpPr>
        <p:spPr>
          <a:xfrm>
            <a:off x="2407640" y="2533476"/>
            <a:ext cx="453005" cy="453005"/>
          </a:xfrm>
          <a:prstGeom prst="star4">
            <a:avLst>
              <a:gd name="adj" fmla="val 8190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4-Point Star 8"/>
          <p:cNvSpPr>
            <a:spLocks noChangeAspect="1"/>
          </p:cNvSpPr>
          <p:nvPr/>
        </p:nvSpPr>
        <p:spPr>
          <a:xfrm rot="2700000">
            <a:off x="3877112" y="2486823"/>
            <a:ext cx="453005" cy="453005"/>
          </a:xfrm>
          <a:prstGeom prst="star4">
            <a:avLst>
              <a:gd name="adj" fmla="val 8190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2986482" y="1845581"/>
            <a:ext cx="454210" cy="460503"/>
            <a:chOff x="369115" y="2374085"/>
            <a:chExt cx="605404" cy="613794"/>
          </a:xfrm>
        </p:grpSpPr>
        <p:sp>
          <p:nvSpPr>
            <p:cNvPr id="10" name="4-Point Star 9"/>
            <p:cNvSpPr/>
            <p:nvPr/>
          </p:nvSpPr>
          <p:spPr>
            <a:xfrm>
              <a:off x="369115" y="2374085"/>
              <a:ext cx="604007" cy="604007"/>
            </a:xfrm>
            <a:prstGeom prst="star4">
              <a:avLst>
                <a:gd name="adj" fmla="val 8190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4-Point Star 10"/>
            <p:cNvSpPr/>
            <p:nvPr/>
          </p:nvSpPr>
          <p:spPr>
            <a:xfrm rot="2700000">
              <a:off x="370512" y="2383872"/>
              <a:ext cx="604007" cy="604007"/>
            </a:xfrm>
            <a:prstGeom prst="star4">
              <a:avLst>
                <a:gd name="adj" fmla="val 8190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4-Point Star 12"/>
          <p:cNvSpPr>
            <a:spLocks noChangeAspect="1"/>
          </p:cNvSpPr>
          <p:nvPr/>
        </p:nvSpPr>
        <p:spPr>
          <a:xfrm rot="2700000">
            <a:off x="4304950" y="3359279"/>
            <a:ext cx="453005" cy="453005"/>
          </a:xfrm>
          <a:prstGeom prst="star4">
            <a:avLst>
              <a:gd name="adj" fmla="val 8190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4865616" y="4488113"/>
            <a:ext cx="454210" cy="460503"/>
            <a:chOff x="369115" y="2374085"/>
            <a:chExt cx="605404" cy="613794"/>
          </a:xfrm>
        </p:grpSpPr>
        <p:sp>
          <p:nvSpPr>
            <p:cNvPr id="15" name="4-Point Star 14"/>
            <p:cNvSpPr/>
            <p:nvPr/>
          </p:nvSpPr>
          <p:spPr>
            <a:xfrm>
              <a:off x="369115" y="2374085"/>
              <a:ext cx="604007" cy="604007"/>
            </a:xfrm>
            <a:prstGeom prst="star4">
              <a:avLst>
                <a:gd name="adj" fmla="val 8190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4-Point Star 15"/>
            <p:cNvSpPr/>
            <p:nvPr/>
          </p:nvSpPr>
          <p:spPr>
            <a:xfrm rot="2700000">
              <a:off x="370512" y="2383872"/>
              <a:ext cx="604007" cy="604007"/>
            </a:xfrm>
            <a:prstGeom prst="star4">
              <a:avLst>
                <a:gd name="adj" fmla="val 8190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4-Point Star 18"/>
          <p:cNvSpPr>
            <a:spLocks noChangeAspect="1"/>
          </p:cNvSpPr>
          <p:nvPr/>
        </p:nvSpPr>
        <p:spPr>
          <a:xfrm>
            <a:off x="5947794" y="3422709"/>
            <a:ext cx="453005" cy="453005"/>
          </a:xfrm>
          <a:prstGeom prst="star4">
            <a:avLst>
              <a:gd name="adj" fmla="val 8190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748"/>
            <a:ext cx="8229600" cy="732041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Problem of the octopus shape on crests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4841" y="1057013"/>
            <a:ext cx="5993934" cy="2233671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On crest phases, </a:t>
            </a:r>
            <a:r>
              <a:rPr lang="en-US" sz="2800" dirty="0" err="1" smtClean="0">
                <a:solidFill>
                  <a:srgbClr val="002060"/>
                </a:solidFill>
              </a:rPr>
              <a:t>octupolar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components should compensated one each other, so why we observe their addition on the screen ?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Possible effect of multi bunch with phase jitter or of the bunch length (15 </a:t>
            </a:r>
            <a:r>
              <a:rPr lang="en-US" sz="2800" dirty="0" err="1" smtClean="0">
                <a:solidFill>
                  <a:srgbClr val="002060"/>
                </a:solidFill>
              </a:rPr>
              <a:t>ps</a:t>
            </a:r>
            <a:r>
              <a:rPr lang="en-US" sz="2800" dirty="0" smtClean="0">
                <a:solidFill>
                  <a:srgbClr val="002060"/>
                </a:solidFill>
              </a:rPr>
              <a:t> FWHM: 61 deg) ?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G:\Users\w\wfarabol\Documents\Breakdowns Analysis\Accelerated_beam_shape\phase+098.jpg"/>
          <p:cNvPicPr>
            <a:picLocks noChangeAspect="1" noChangeArrowheads="1"/>
          </p:cNvPicPr>
          <p:nvPr/>
        </p:nvPicPr>
        <p:blipFill>
          <a:blip r:embed="rId2" cstate="print"/>
          <a:srcRect l="13474" r="18864" b="17998"/>
          <a:stretch>
            <a:fillRect/>
          </a:stretch>
        </p:blipFill>
        <p:spPr bwMode="auto">
          <a:xfrm>
            <a:off x="379602" y="878397"/>
            <a:ext cx="2380376" cy="2159790"/>
          </a:xfrm>
          <a:prstGeom prst="rect">
            <a:avLst/>
          </a:prstGeom>
          <a:noFill/>
        </p:spPr>
      </p:pic>
      <p:pic>
        <p:nvPicPr>
          <p:cNvPr id="3074" name="Picture 2" descr="G:\Users\w\wfarabol\Documents\Breakdowns Analysis\Accelerated_beam_shape\streak cam 15ps.png"/>
          <p:cNvPicPr>
            <a:picLocks noChangeAspect="1" noChangeArrowheads="1"/>
          </p:cNvPicPr>
          <p:nvPr/>
        </p:nvPicPr>
        <p:blipFill>
          <a:blip r:embed="rId3" cstate="print"/>
          <a:srcRect l="1602" t="10106" r="17616" b="6063"/>
          <a:stretch>
            <a:fillRect/>
          </a:stretch>
        </p:blipFill>
        <p:spPr bwMode="auto">
          <a:xfrm>
            <a:off x="365966" y="3087050"/>
            <a:ext cx="2394011" cy="2952820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>
            <a:off x="1291905" y="5461233"/>
            <a:ext cx="528506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80333" y="5043182"/>
            <a:ext cx="71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 </a:t>
            </a:r>
            <a:r>
              <a:rPr lang="en-US" dirty="0" err="1" smtClean="0">
                <a:solidFill>
                  <a:srgbClr val="FF0000"/>
                </a:solidFill>
              </a:rPr>
              <a:t>ps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6" name="Picture 4" descr="G:\Users\w\wfarabol\Documents\Breakdowns Analysis\Accelerated_beam_shape\near crest acceleration.png"/>
          <p:cNvPicPr>
            <a:picLocks noChangeAspect="1" noChangeArrowheads="1"/>
          </p:cNvPicPr>
          <p:nvPr/>
        </p:nvPicPr>
        <p:blipFill>
          <a:blip r:embed="rId4" cstate="print"/>
          <a:srcRect l="3600" t="3780" r="5999"/>
          <a:stretch>
            <a:fillRect/>
          </a:stretch>
        </p:blipFill>
        <p:spPr bwMode="auto">
          <a:xfrm>
            <a:off x="3426911" y="3412141"/>
            <a:ext cx="2292602" cy="2323976"/>
          </a:xfrm>
          <a:prstGeom prst="rect">
            <a:avLst/>
          </a:prstGeom>
          <a:noFill/>
        </p:spPr>
      </p:pic>
      <p:pic>
        <p:nvPicPr>
          <p:cNvPr id="3078" name="Picture 6" descr="G:\Users\w\wfarabol\Documents\Breakdowns Analysis\Accelerated_beam_shape\zero crossing acceleration.png"/>
          <p:cNvPicPr>
            <a:picLocks noChangeAspect="1" noChangeArrowheads="1"/>
          </p:cNvPicPr>
          <p:nvPr/>
        </p:nvPicPr>
        <p:blipFill>
          <a:blip r:embed="rId5" cstate="print"/>
          <a:srcRect l="8372" t="4361" r="4784"/>
          <a:stretch>
            <a:fillRect/>
          </a:stretch>
        </p:blipFill>
        <p:spPr bwMode="auto">
          <a:xfrm>
            <a:off x="6207853" y="3447447"/>
            <a:ext cx="2292240" cy="207702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254926" y="5763237"/>
            <a:ext cx="2860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On crest energy spectrum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43413" y="5654180"/>
            <a:ext cx="2139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At zero crossing energy spectrum</a:t>
            </a:r>
            <a:endParaRPr lang="en-US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0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Summary and follow-up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978" y="108847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We have observed </a:t>
            </a:r>
            <a:r>
              <a:rPr lang="en-US" dirty="0" smtClean="0">
                <a:solidFill>
                  <a:srgbClr val="002060"/>
                </a:solidFill>
              </a:rPr>
              <a:t>an </a:t>
            </a:r>
            <a:r>
              <a:rPr lang="en-US" dirty="0" err="1" smtClean="0">
                <a:solidFill>
                  <a:srgbClr val="002060"/>
                </a:solidFill>
              </a:rPr>
              <a:t>octupolar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transverse effect on the beam during 12 GHz acceleration that should be explained with </a:t>
            </a:r>
            <a:r>
              <a:rPr lang="en-US" dirty="0" smtClean="0">
                <a:solidFill>
                  <a:srgbClr val="002060"/>
                </a:solidFill>
              </a:rPr>
              <a:t>model </a:t>
            </a:r>
            <a:r>
              <a:rPr lang="en-US" dirty="0" smtClean="0">
                <a:solidFill>
                  <a:srgbClr val="C00000"/>
                </a:solidFill>
              </a:rPr>
              <a:t>(achieved by Alexej, see following talk).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We have </a:t>
            </a:r>
            <a:r>
              <a:rPr lang="en-US" dirty="0" smtClean="0">
                <a:solidFill>
                  <a:srgbClr val="002060"/>
                </a:solidFill>
              </a:rPr>
              <a:t>shown </a:t>
            </a:r>
            <a:r>
              <a:rPr lang="en-US" dirty="0" smtClean="0">
                <a:solidFill>
                  <a:srgbClr val="002060"/>
                </a:solidFill>
              </a:rPr>
              <a:t>that this transverse effect </a:t>
            </a:r>
            <a:r>
              <a:rPr lang="en-US" dirty="0" smtClean="0">
                <a:solidFill>
                  <a:srgbClr val="002060"/>
                </a:solidFill>
              </a:rPr>
              <a:t>evolves with the </a:t>
            </a:r>
            <a:r>
              <a:rPr lang="en-US" dirty="0" smtClean="0">
                <a:solidFill>
                  <a:srgbClr val="002060"/>
                </a:solidFill>
              </a:rPr>
              <a:t>accelerating </a:t>
            </a:r>
            <a:r>
              <a:rPr lang="en-US" dirty="0" smtClean="0">
                <a:solidFill>
                  <a:srgbClr val="002060"/>
                </a:solidFill>
              </a:rPr>
              <a:t>phase and is a fundamental mode of the structure (12 GHz).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Many other parameters should also be </a:t>
            </a:r>
            <a:r>
              <a:rPr lang="en-US" dirty="0" smtClean="0">
                <a:solidFill>
                  <a:srgbClr val="002060"/>
                </a:solidFill>
              </a:rPr>
              <a:t>investigated during </a:t>
            </a:r>
            <a:r>
              <a:rPr lang="en-US" dirty="0" smtClean="0">
                <a:solidFill>
                  <a:srgbClr val="002060"/>
                </a:solidFill>
              </a:rPr>
              <a:t>a next run </a:t>
            </a:r>
            <a:r>
              <a:rPr lang="en-US" dirty="0" smtClean="0">
                <a:solidFill>
                  <a:srgbClr val="002060"/>
                </a:solidFill>
              </a:rPr>
              <a:t>(bunch number, bunch length, phase </a:t>
            </a:r>
            <a:r>
              <a:rPr lang="en-US" dirty="0" smtClean="0">
                <a:solidFill>
                  <a:srgbClr val="002060"/>
                </a:solidFill>
              </a:rPr>
              <a:t>between the 2 accelerating </a:t>
            </a:r>
            <a:r>
              <a:rPr lang="en-US" dirty="0" smtClean="0">
                <a:solidFill>
                  <a:srgbClr val="002060"/>
                </a:solidFill>
              </a:rPr>
              <a:t>structures, </a:t>
            </a:r>
            <a:r>
              <a:rPr lang="en-US" dirty="0" smtClean="0">
                <a:solidFill>
                  <a:srgbClr val="002060"/>
                </a:solidFill>
              </a:rPr>
              <a:t>RF </a:t>
            </a:r>
            <a:r>
              <a:rPr lang="en-US" dirty="0" smtClean="0">
                <a:solidFill>
                  <a:srgbClr val="002060"/>
                </a:solidFill>
              </a:rPr>
              <a:t>power).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492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Beam observed on MTV0790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22" y="971027"/>
            <a:ext cx="8229600" cy="2065788"/>
          </a:xfrm>
        </p:spPr>
        <p:txBody>
          <a:bodyPr>
            <a:normAutofit/>
          </a:bodyPr>
          <a:lstStyle/>
          <a:p>
            <a:pPr marL="176213" indent="-176213"/>
            <a:r>
              <a:rPr lang="en-US" sz="2400" dirty="0" smtClean="0">
                <a:solidFill>
                  <a:srgbClr val="002060"/>
                </a:solidFill>
              </a:rPr>
              <a:t>Beam kicks during acceleration have been observed </a:t>
            </a:r>
            <a:r>
              <a:rPr lang="en-US" sz="2400" dirty="0" smtClean="0">
                <a:solidFill>
                  <a:srgbClr val="002060"/>
                </a:solidFill>
              </a:rPr>
              <a:t>from a </a:t>
            </a:r>
            <a:r>
              <a:rPr lang="en-US" sz="2400" dirty="0" smtClean="0">
                <a:solidFill>
                  <a:srgbClr val="002060"/>
                </a:solidFill>
              </a:rPr>
              <a:t>long time, especially when the beam is passing off-axis through the 12 GHz structures.</a:t>
            </a:r>
          </a:p>
          <a:p>
            <a:pPr marL="176213" indent="-176213"/>
            <a:r>
              <a:rPr lang="en-US" sz="2400" dirty="0" smtClean="0">
                <a:solidFill>
                  <a:srgbClr val="002060"/>
                </a:solidFill>
              </a:rPr>
              <a:t>In addition of beam kick it appears that the beam shape can also be </a:t>
            </a:r>
            <a:r>
              <a:rPr lang="en-US" sz="2400" dirty="0" smtClean="0">
                <a:solidFill>
                  <a:srgbClr val="002060"/>
                </a:solidFill>
              </a:rPr>
              <a:t>distorted after </a:t>
            </a:r>
            <a:r>
              <a:rPr lang="en-US" sz="2400" dirty="0" smtClean="0">
                <a:solidFill>
                  <a:srgbClr val="002060"/>
                </a:solidFill>
              </a:rPr>
              <a:t>the 12 GHz structure when powered.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4" name="Picture 3" descr="horizontal_kick_non_accel.png"/>
          <p:cNvPicPr>
            <a:picLocks noChangeAspect="1"/>
          </p:cNvPicPr>
          <p:nvPr/>
        </p:nvPicPr>
        <p:blipFill>
          <a:blip r:embed="rId2" cstate="print"/>
          <a:srcRect l="1266" t="49141" r="48748" b="2168"/>
          <a:stretch>
            <a:fillRect/>
          </a:stretch>
        </p:blipFill>
        <p:spPr>
          <a:xfrm>
            <a:off x="517160" y="3201678"/>
            <a:ext cx="2842471" cy="2425539"/>
          </a:xfrm>
          <a:prstGeom prst="rect">
            <a:avLst/>
          </a:prstGeom>
        </p:spPr>
      </p:pic>
      <p:pic>
        <p:nvPicPr>
          <p:cNvPr id="5" name="Picture 4" descr="horizontal_kick_non_accel.png"/>
          <p:cNvPicPr>
            <a:picLocks noChangeAspect="1"/>
          </p:cNvPicPr>
          <p:nvPr/>
        </p:nvPicPr>
        <p:blipFill>
          <a:blip r:embed="rId2" cstate="print"/>
          <a:srcRect l="1266" t="3613" r="51913" b="52754"/>
          <a:stretch>
            <a:fillRect/>
          </a:stretch>
        </p:blipFill>
        <p:spPr>
          <a:xfrm>
            <a:off x="3505040" y="3225242"/>
            <a:ext cx="2662511" cy="2173585"/>
          </a:xfrm>
          <a:prstGeom prst="rect">
            <a:avLst/>
          </a:prstGeom>
        </p:spPr>
      </p:pic>
      <p:pic>
        <p:nvPicPr>
          <p:cNvPr id="6" name="Picture 5" descr="horizontal_kick.png"/>
          <p:cNvPicPr>
            <a:picLocks noChangeAspect="1"/>
          </p:cNvPicPr>
          <p:nvPr/>
        </p:nvPicPr>
        <p:blipFill>
          <a:blip r:embed="rId3" cstate="print"/>
          <a:srcRect l="1932" t="2970" r="52154" b="54948"/>
          <a:stretch>
            <a:fillRect/>
          </a:stretch>
        </p:blipFill>
        <p:spPr>
          <a:xfrm>
            <a:off x="6322172" y="3220935"/>
            <a:ext cx="2713357" cy="21564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1061" y="5629013"/>
            <a:ext cx="3011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Horizontal beam </a:t>
            </a:r>
            <a:r>
              <a:rPr lang="en-US" dirty="0" smtClean="0">
                <a:solidFill>
                  <a:srgbClr val="002060"/>
                </a:solidFill>
              </a:rPr>
              <a:t>kick </a:t>
            </a:r>
            <a:r>
              <a:rPr lang="en-US" dirty="0" smtClean="0">
                <a:solidFill>
                  <a:srgbClr val="002060"/>
                </a:solidFill>
              </a:rPr>
              <a:t>when scanning the </a:t>
            </a:r>
            <a:r>
              <a:rPr lang="en-US" dirty="0" smtClean="0">
                <a:solidFill>
                  <a:srgbClr val="002060"/>
                </a:solidFill>
              </a:rPr>
              <a:t>horizontal </a:t>
            </a:r>
            <a:r>
              <a:rPr lang="en-US" dirty="0" smtClean="0">
                <a:solidFill>
                  <a:srgbClr val="002060"/>
                </a:solidFill>
              </a:rPr>
              <a:t>positions </a:t>
            </a:r>
            <a:r>
              <a:rPr lang="en-US" dirty="0" smtClean="0">
                <a:solidFill>
                  <a:srgbClr val="002060"/>
                </a:solidFill>
              </a:rPr>
              <a:t>within the ACSs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0153" y="5494789"/>
            <a:ext cx="5436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Non-accelerated (left) and accelerated (right) beam shapes observed on  the straight line screen, 4.75 m downstream the ACS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474752" y="3816991"/>
            <a:ext cx="4572001" cy="1149292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-363123" y="4269997"/>
            <a:ext cx="1940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Hor. Position [mm]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0705522">
            <a:off x="4597168" y="3934435"/>
            <a:ext cx="127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accelerated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390863" y="3791824"/>
            <a:ext cx="1635853" cy="1367406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200000">
            <a:off x="2293879" y="4144160"/>
            <a:ext cx="1715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9933"/>
                </a:solidFill>
              </a:rPr>
              <a:t>non accelerated</a:t>
            </a:r>
            <a:endParaRPr lang="en-US" dirty="0">
              <a:solidFill>
                <a:srgbClr val="339933"/>
              </a:solidFill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RF meeting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572155" y="5101905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[mm]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88903" y="4665677"/>
            <a:ext cx="1071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Vert. Pos.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881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Beam transport settings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G:\Users\w\wfarabol\Documents\Breakdowns Analysis\Accelerated_beam_shape\beam_transport_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075" y="1531628"/>
            <a:ext cx="6028706" cy="3191374"/>
          </a:xfrm>
          <a:prstGeom prst="rect">
            <a:avLst/>
          </a:prstGeom>
          <a:noFill/>
        </p:spPr>
      </p:pic>
      <p:pic>
        <p:nvPicPr>
          <p:cNvPr id="1028" name="Picture 4" descr="G:\Users\w\wfarabol\Documents\Breakdowns Analysis\Accelerated_beam_shape\moderatly focused beam.png"/>
          <p:cNvPicPr>
            <a:picLocks noChangeAspect="1" noChangeArrowheads="1"/>
          </p:cNvPicPr>
          <p:nvPr/>
        </p:nvPicPr>
        <p:blipFill>
          <a:blip r:embed="rId3" cstate="print"/>
          <a:srcRect l="4877" t="6384" r="13411" b="22984"/>
          <a:stretch>
            <a:fillRect/>
          </a:stretch>
        </p:blipFill>
        <p:spPr bwMode="auto">
          <a:xfrm>
            <a:off x="6610663" y="1572200"/>
            <a:ext cx="2089591" cy="172467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95246" y="5696125"/>
            <a:ext cx="2869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Transverse envelope model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32515" y="4840449"/>
            <a:ext cx="1459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 only used triplet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4140" y="3372375"/>
            <a:ext cx="1719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Beam size check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635853" y="4362275"/>
            <a:ext cx="159392" cy="52850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964572" y="4303553"/>
            <a:ext cx="343950" cy="5872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58269" y="4840449"/>
            <a:ext cx="1157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Structures position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95458" y="4840449"/>
            <a:ext cx="1157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Screen position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030" name="Picture 6" descr="G:\Users\w\wfarabol\Documents\Breakdowns Analysis\Accelerated_beam_shape\unfocused beam non aligned.png"/>
          <p:cNvPicPr>
            <a:picLocks noChangeAspect="1" noChangeArrowheads="1"/>
          </p:cNvPicPr>
          <p:nvPr/>
        </p:nvPicPr>
        <p:blipFill>
          <a:blip r:embed="rId4" cstate="print"/>
          <a:srcRect l="6585" t="4887" r="5268" b="3258"/>
          <a:stretch>
            <a:fillRect/>
          </a:stretch>
        </p:blipFill>
        <p:spPr bwMode="auto">
          <a:xfrm>
            <a:off x="6690390" y="3936173"/>
            <a:ext cx="2072302" cy="1745638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6274965" y="5788405"/>
            <a:ext cx="28690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With all quads off: structure shadowed beam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(here not perfectly aligned)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655890" y="4664279"/>
            <a:ext cx="1694576" cy="0"/>
          </a:xfrm>
          <a:prstGeom prst="straightConnector1">
            <a:avLst/>
          </a:prstGeom>
          <a:ln w="19050"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36596" y="434689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4.7 m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118994" y="4303553"/>
            <a:ext cx="503341" cy="6123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929468" y="4664279"/>
            <a:ext cx="2692866" cy="0"/>
          </a:xfrm>
          <a:prstGeom prst="straightConnector1">
            <a:avLst/>
          </a:prstGeom>
          <a:ln w="19050"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38681" y="4346896"/>
            <a:ext cx="71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7.6 m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For transverse kick measurements beam can off course </a:t>
            </a:r>
            <a:r>
              <a:rPr lang="en-US" sz="3600" dirty="0" smtClean="0">
                <a:solidFill>
                  <a:srgbClr val="C00000"/>
                </a:solidFill>
              </a:rPr>
              <a:t>be </a:t>
            </a:r>
            <a:r>
              <a:rPr lang="en-US" sz="3600" dirty="0" smtClean="0">
                <a:solidFill>
                  <a:srgbClr val="C00000"/>
                </a:solidFill>
              </a:rPr>
              <a:t>much better focused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5" descr="G:\Users\w\wfarabol\Documents\Breakdowns Analysis\Accelerated_beam_shape\strongly focused beam and hor kicks.png"/>
          <p:cNvPicPr>
            <a:picLocks noChangeAspect="1" noChangeArrowheads="1"/>
          </p:cNvPicPr>
          <p:nvPr/>
        </p:nvPicPr>
        <p:blipFill>
          <a:blip r:embed="rId2" cstate="print"/>
          <a:srcRect l="9353" t="12758" r="9353" b="35084"/>
          <a:stretch>
            <a:fillRect/>
          </a:stretch>
        </p:blipFill>
        <p:spPr bwMode="auto">
          <a:xfrm>
            <a:off x="368215" y="1503416"/>
            <a:ext cx="5319579" cy="4709446"/>
          </a:xfrm>
          <a:prstGeom prst="rect">
            <a:avLst/>
          </a:prstGeom>
          <a:noFill/>
        </p:spPr>
      </p:pic>
      <p:pic>
        <p:nvPicPr>
          <p:cNvPr id="2050" name="Picture 2" descr="G:\Users\w\wfarabol\Documents\Breakdowns Analysis\Accelerated_beam_shape\1 bunch on MTV790.png"/>
          <p:cNvPicPr>
            <a:picLocks noChangeAspect="1" noChangeArrowheads="1"/>
          </p:cNvPicPr>
          <p:nvPr/>
        </p:nvPicPr>
        <p:blipFill>
          <a:blip r:embed="rId3" cstate="print"/>
          <a:srcRect l="5497" t="6326" r="1374"/>
          <a:stretch>
            <a:fillRect/>
          </a:stretch>
        </p:blipFill>
        <p:spPr bwMode="auto">
          <a:xfrm>
            <a:off x="5914277" y="1493491"/>
            <a:ext cx="1463639" cy="1279481"/>
          </a:xfrm>
          <a:prstGeom prst="rect">
            <a:avLst/>
          </a:prstGeom>
          <a:noFill/>
        </p:spPr>
      </p:pic>
      <p:pic>
        <p:nvPicPr>
          <p:cNvPr id="2051" name="Picture 3" descr="G:\Users\w\wfarabol\Documents\Breakdowns Analysis\Accelerated_beam_shape\2 bunches on MTV790.png"/>
          <p:cNvPicPr>
            <a:picLocks noChangeAspect="1" noChangeArrowheads="1"/>
          </p:cNvPicPr>
          <p:nvPr/>
        </p:nvPicPr>
        <p:blipFill>
          <a:blip r:embed="rId4" cstate="print"/>
          <a:srcRect l="8590" t="3258" r="9817"/>
          <a:stretch>
            <a:fillRect/>
          </a:stretch>
        </p:blipFill>
        <p:spPr bwMode="auto">
          <a:xfrm>
            <a:off x="7475298" y="1492973"/>
            <a:ext cx="1436207" cy="1282683"/>
          </a:xfrm>
          <a:prstGeom prst="rect">
            <a:avLst/>
          </a:prstGeom>
          <a:noFill/>
        </p:spPr>
      </p:pic>
      <p:pic>
        <p:nvPicPr>
          <p:cNvPr id="2052" name="Picture 4" descr="G:\Users\w\wfarabol\Documents\Breakdowns Analysis\Accelerated_beam_shape\3 bunches on MTV790.png"/>
          <p:cNvPicPr>
            <a:picLocks noChangeAspect="1" noChangeArrowheads="1"/>
          </p:cNvPicPr>
          <p:nvPr/>
        </p:nvPicPr>
        <p:blipFill>
          <a:blip r:embed="rId5" cstate="print"/>
          <a:srcRect l="5249" t="4825" r="3937" b="1608"/>
          <a:stretch>
            <a:fillRect/>
          </a:stretch>
        </p:blipFill>
        <p:spPr bwMode="auto">
          <a:xfrm>
            <a:off x="5919326" y="2909225"/>
            <a:ext cx="1444902" cy="1214740"/>
          </a:xfrm>
          <a:prstGeom prst="rect">
            <a:avLst/>
          </a:prstGeom>
          <a:noFill/>
        </p:spPr>
      </p:pic>
      <p:pic>
        <p:nvPicPr>
          <p:cNvPr id="2053" name="Picture 5" descr="G:\Users\w\wfarabol\Documents\Breakdowns Analysis\Accelerated_beam_shape\5 bunches on MTV790.png"/>
          <p:cNvPicPr>
            <a:picLocks noChangeAspect="1" noChangeArrowheads="1"/>
          </p:cNvPicPr>
          <p:nvPr/>
        </p:nvPicPr>
        <p:blipFill>
          <a:blip r:embed="rId6" cstate="print"/>
          <a:srcRect l="8848" t="3287" r="6320" b="3287"/>
          <a:stretch>
            <a:fillRect/>
          </a:stretch>
        </p:blipFill>
        <p:spPr bwMode="auto">
          <a:xfrm>
            <a:off x="7459923" y="2928279"/>
            <a:ext cx="1449476" cy="122803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880682" y="4236441"/>
            <a:ext cx="3221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And also beam loading evidence with high bunch charge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881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Beam shape observation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2" name="Picture 2" descr="G:\Users\w\wfarabol\Documents\Breakdowns Analysis\Accelerated_beam_shape\deceleration.png"/>
          <p:cNvPicPr>
            <a:picLocks noChangeAspect="1" noChangeArrowheads="1"/>
          </p:cNvPicPr>
          <p:nvPr/>
        </p:nvPicPr>
        <p:blipFill>
          <a:blip r:embed="rId2" cstate="print"/>
          <a:srcRect l="7534" t="1443" r="5023" b="74292"/>
          <a:stretch>
            <a:fillRect/>
          </a:stretch>
        </p:blipFill>
        <p:spPr bwMode="auto">
          <a:xfrm>
            <a:off x="5478012" y="2592072"/>
            <a:ext cx="3513162" cy="1697183"/>
          </a:xfrm>
          <a:prstGeom prst="rect">
            <a:avLst/>
          </a:prstGeom>
          <a:noFill/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40422" y="971027"/>
            <a:ext cx="8418352" cy="1235278"/>
          </a:xfrm>
        </p:spPr>
        <p:txBody>
          <a:bodyPr>
            <a:normAutofit/>
          </a:bodyPr>
          <a:lstStyle/>
          <a:p>
            <a:pPr marL="176213" indent="-176213"/>
            <a:r>
              <a:rPr lang="en-US" sz="2400" dirty="0" smtClean="0">
                <a:solidFill>
                  <a:srgbClr val="002060"/>
                </a:solidFill>
              </a:rPr>
              <a:t>To fully observe beam shape </a:t>
            </a:r>
            <a:r>
              <a:rPr lang="en-US" sz="2400" dirty="0" smtClean="0">
                <a:solidFill>
                  <a:srgbClr val="002060"/>
                </a:solidFill>
              </a:rPr>
              <a:t>distortion we </a:t>
            </a:r>
            <a:r>
              <a:rPr lang="en-US" sz="2400" dirty="0" smtClean="0">
                <a:solidFill>
                  <a:srgbClr val="002060"/>
                </a:solidFill>
              </a:rPr>
              <a:t>have used a non focused beam that covers the full structure </a:t>
            </a:r>
            <a:r>
              <a:rPr lang="en-US" sz="2400" dirty="0" smtClean="0">
                <a:solidFill>
                  <a:srgbClr val="002060"/>
                </a:solidFill>
              </a:rPr>
              <a:t>aperture </a:t>
            </a:r>
            <a:r>
              <a:rPr lang="en-US" sz="2400" dirty="0" smtClean="0">
                <a:solidFill>
                  <a:srgbClr val="002060"/>
                </a:solidFill>
              </a:rPr>
              <a:t>(4.7 mm </a:t>
            </a:r>
            <a:r>
              <a:rPr lang="en-US" sz="2400" dirty="0" smtClean="0">
                <a:solidFill>
                  <a:srgbClr val="002060"/>
                </a:solidFill>
              </a:rPr>
              <a:t>bore diameter on </a:t>
            </a:r>
            <a:r>
              <a:rPr lang="en-US" sz="2400" dirty="0" smtClean="0">
                <a:solidFill>
                  <a:srgbClr val="002060"/>
                </a:solidFill>
              </a:rPr>
              <a:t>the </a:t>
            </a:r>
            <a:r>
              <a:rPr lang="en-US" sz="2400" dirty="0" smtClean="0">
                <a:solidFill>
                  <a:srgbClr val="002060"/>
                </a:solidFill>
              </a:rPr>
              <a:t>output side).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176213" indent="-176213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5123" name="Picture 3" descr="G:\Users\w\wfarabol\Documents\Breakdowns Analysis\Accelerated_beam_shape\non_acc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945" y="2352050"/>
            <a:ext cx="2378297" cy="1963960"/>
          </a:xfrm>
          <a:prstGeom prst="rect">
            <a:avLst/>
          </a:prstGeom>
          <a:noFill/>
        </p:spPr>
      </p:pic>
      <p:pic>
        <p:nvPicPr>
          <p:cNvPr id="5124" name="Picture 4" descr="G:\Users\w\wfarabol\Documents\Breakdowns Analysis\Accelerated_beam_shape\crest_acce.png"/>
          <p:cNvPicPr>
            <a:picLocks noChangeAspect="1" noChangeArrowheads="1"/>
          </p:cNvPicPr>
          <p:nvPr/>
        </p:nvPicPr>
        <p:blipFill>
          <a:blip r:embed="rId4" cstate="print"/>
          <a:srcRect l="8252" t="12359" r="51714" b="63391"/>
          <a:stretch>
            <a:fillRect/>
          </a:stretch>
        </p:blipFill>
        <p:spPr bwMode="auto">
          <a:xfrm>
            <a:off x="2956605" y="2349943"/>
            <a:ext cx="2357726" cy="19707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8839" y="4563611"/>
            <a:ext cx="4605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Large beam shadowed by the structure, non accelerated (left) and accelerated (right)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19956" y="4580389"/>
            <a:ext cx="3330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Similar </a:t>
            </a:r>
            <a:r>
              <a:rPr lang="en-US" dirty="0" smtClean="0">
                <a:solidFill>
                  <a:srgbClr val="002060"/>
                </a:solidFill>
              </a:rPr>
              <a:t>shape can be observed in the spectrum line on MTV830 when energy spread is low (here on deceleration crest)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5931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Beam shape characterization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33" y="1096861"/>
            <a:ext cx="8229600" cy="1344336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The </a:t>
            </a:r>
            <a:r>
              <a:rPr lang="en-US" sz="2800" dirty="0" err="1" smtClean="0"/>
              <a:t>octupolar</a:t>
            </a:r>
            <a:r>
              <a:rPr lang="en-US" sz="2800" dirty="0" smtClean="0"/>
              <a:t>-like </a:t>
            </a:r>
            <a:r>
              <a:rPr lang="en-US" sz="2800" dirty="0" smtClean="0"/>
              <a:t>beam shape evolves with the accelerating gradient but also with the accelerating phase (phase between probe beam and 12 GHz RF)</a:t>
            </a:r>
            <a:endParaRPr lang="en-US" sz="2800" dirty="0"/>
          </a:p>
        </p:txBody>
      </p:sp>
      <p:pic>
        <p:nvPicPr>
          <p:cNvPr id="4" name="Picture 3" descr="weak_accel.png"/>
          <p:cNvPicPr>
            <a:picLocks noChangeAspect="1"/>
          </p:cNvPicPr>
          <p:nvPr/>
        </p:nvPicPr>
        <p:blipFill>
          <a:blip r:embed="rId2" cstate="print"/>
          <a:srcRect l="2407" t="3150" r="4815" b="3150"/>
          <a:stretch>
            <a:fillRect/>
          </a:stretch>
        </p:blipFill>
        <p:spPr>
          <a:xfrm>
            <a:off x="742117" y="2552131"/>
            <a:ext cx="2497367" cy="1927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8839" y="4563611"/>
            <a:ext cx="2801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For very weak RF power (few MWs, uncertain phase)</a:t>
            </a:r>
          </a:p>
        </p:txBody>
      </p:sp>
      <p:pic>
        <p:nvPicPr>
          <p:cNvPr id="6" name="Picture 5" descr="zero-crossing_falling.png"/>
          <p:cNvPicPr>
            <a:picLocks noChangeAspect="1"/>
          </p:cNvPicPr>
          <p:nvPr/>
        </p:nvPicPr>
        <p:blipFill>
          <a:blip r:embed="rId3" cstate="print"/>
          <a:srcRect l="2690" t="3217" r="2690" b="1608"/>
          <a:stretch>
            <a:fillRect/>
          </a:stretch>
        </p:blipFill>
        <p:spPr>
          <a:xfrm>
            <a:off x="6065719" y="2549591"/>
            <a:ext cx="2279275" cy="1917336"/>
          </a:xfrm>
          <a:prstGeom prst="rect">
            <a:avLst/>
          </a:prstGeom>
        </p:spPr>
      </p:pic>
      <p:pic>
        <p:nvPicPr>
          <p:cNvPr id="7" name="Picture 6" descr="zero-crossing_raising.png"/>
          <p:cNvPicPr>
            <a:picLocks noChangeAspect="1"/>
          </p:cNvPicPr>
          <p:nvPr/>
        </p:nvPicPr>
        <p:blipFill>
          <a:blip r:embed="rId4" cstate="print"/>
          <a:srcRect t="3230" r="2789" b="1615"/>
          <a:stretch>
            <a:fillRect/>
          </a:stretch>
        </p:blipFill>
        <p:spPr>
          <a:xfrm>
            <a:off x="3624161" y="2554367"/>
            <a:ext cx="2258354" cy="19087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90486" y="4597167"/>
            <a:ext cx="2441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At zero-crossing (rising RF power side</a:t>
            </a:r>
            <a:r>
              <a:rPr lang="en-US" dirty="0" smtClean="0">
                <a:solidFill>
                  <a:srgbClr val="002060"/>
                </a:solidFill>
              </a:rPr>
              <a:t>), 25 MW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58247" y="4598565"/>
            <a:ext cx="2448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At zero-crossing (falling RF power side</a:t>
            </a:r>
            <a:r>
              <a:rPr lang="en-US" dirty="0" smtClean="0">
                <a:solidFill>
                  <a:srgbClr val="002060"/>
                </a:solidFill>
              </a:rPr>
              <a:t>), 25 MW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Phase scan </a:t>
            </a:r>
            <a:r>
              <a:rPr lang="en-US" sz="3200" dirty="0" smtClean="0">
                <a:solidFill>
                  <a:srgbClr val="C00000"/>
                </a:solidFill>
              </a:rPr>
              <a:t>from </a:t>
            </a:r>
            <a:r>
              <a:rPr lang="en-US" sz="3200" dirty="0" smtClean="0">
                <a:solidFill>
                  <a:srgbClr val="C00000"/>
                </a:solidFill>
              </a:rPr>
              <a:t>-110 to -10 deg (poor linearity of the phase shifter in this range)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Users\w\wfarabol\Documents\Breakdowns Analysis\Accelerated_beam_shape\phase-110.jpg"/>
          <p:cNvPicPr>
            <a:picLocks noChangeAspect="1" noChangeArrowheads="1"/>
          </p:cNvPicPr>
          <p:nvPr/>
        </p:nvPicPr>
        <p:blipFill>
          <a:blip r:embed="rId2" cstate="print"/>
          <a:srcRect l="13474" r="15495" b="16198"/>
          <a:stretch>
            <a:fillRect/>
          </a:stretch>
        </p:blipFill>
        <p:spPr bwMode="auto">
          <a:xfrm>
            <a:off x="957743" y="1691549"/>
            <a:ext cx="2277335" cy="2011499"/>
          </a:xfrm>
          <a:prstGeom prst="rect">
            <a:avLst/>
          </a:prstGeom>
          <a:noFill/>
        </p:spPr>
      </p:pic>
      <p:pic>
        <p:nvPicPr>
          <p:cNvPr id="1027" name="Picture 3" descr="G:\Users\w\wfarabol\Documents\Breakdowns Analysis\Accelerated_beam_shape\phase-090.jpg"/>
          <p:cNvPicPr>
            <a:picLocks noChangeAspect="1" noChangeArrowheads="1"/>
          </p:cNvPicPr>
          <p:nvPr/>
        </p:nvPicPr>
        <p:blipFill>
          <a:blip r:embed="rId3" cstate="print"/>
          <a:srcRect l="13474" r="15495" b="16198"/>
          <a:stretch>
            <a:fillRect/>
          </a:stretch>
        </p:blipFill>
        <p:spPr bwMode="auto">
          <a:xfrm>
            <a:off x="3429000" y="1691549"/>
            <a:ext cx="2277335" cy="2011499"/>
          </a:xfrm>
          <a:prstGeom prst="rect">
            <a:avLst/>
          </a:prstGeom>
          <a:noFill/>
        </p:spPr>
      </p:pic>
      <p:pic>
        <p:nvPicPr>
          <p:cNvPr id="1028" name="Picture 4" descr="G:\Users\w\wfarabol\Documents\Breakdowns Analysis\Accelerated_beam_shape\phase-070.jpg"/>
          <p:cNvPicPr>
            <a:picLocks noChangeAspect="1" noChangeArrowheads="1"/>
          </p:cNvPicPr>
          <p:nvPr/>
        </p:nvPicPr>
        <p:blipFill>
          <a:blip r:embed="rId4" cstate="print"/>
          <a:srcRect l="13474" r="13474" b="16198"/>
          <a:stretch>
            <a:fillRect/>
          </a:stretch>
        </p:blipFill>
        <p:spPr bwMode="auto">
          <a:xfrm>
            <a:off x="5917036" y="1691549"/>
            <a:ext cx="2342131" cy="2011499"/>
          </a:xfrm>
          <a:prstGeom prst="rect">
            <a:avLst/>
          </a:prstGeom>
          <a:noFill/>
        </p:spPr>
      </p:pic>
      <p:pic>
        <p:nvPicPr>
          <p:cNvPr id="1029" name="Picture 5" descr="G:\Users\w\wfarabol\Documents\Breakdowns Analysis\Accelerated_beam_shape\phase-050.jpg"/>
          <p:cNvPicPr>
            <a:picLocks noChangeAspect="1" noChangeArrowheads="1"/>
          </p:cNvPicPr>
          <p:nvPr/>
        </p:nvPicPr>
        <p:blipFill>
          <a:blip r:embed="rId5" cstate="print"/>
          <a:srcRect l="13474" r="15495" b="16198"/>
          <a:stretch>
            <a:fillRect/>
          </a:stretch>
        </p:blipFill>
        <p:spPr bwMode="auto">
          <a:xfrm>
            <a:off x="957744" y="4038600"/>
            <a:ext cx="2277335" cy="2011499"/>
          </a:xfrm>
          <a:prstGeom prst="rect">
            <a:avLst/>
          </a:prstGeom>
          <a:noFill/>
        </p:spPr>
      </p:pic>
      <p:pic>
        <p:nvPicPr>
          <p:cNvPr id="1030" name="Picture 6" descr="G:\Users\w\wfarabol\Documents\Breakdowns Analysis\Accelerated_beam_shape\phase-030.jpg"/>
          <p:cNvPicPr>
            <a:picLocks noChangeAspect="1" noChangeArrowheads="1"/>
          </p:cNvPicPr>
          <p:nvPr/>
        </p:nvPicPr>
        <p:blipFill>
          <a:blip r:embed="rId6" cstate="print"/>
          <a:srcRect l="13474" r="15495" b="16198"/>
          <a:stretch>
            <a:fillRect/>
          </a:stretch>
        </p:blipFill>
        <p:spPr bwMode="auto">
          <a:xfrm>
            <a:off x="3429001" y="4038600"/>
            <a:ext cx="2277335" cy="2011499"/>
          </a:xfrm>
          <a:prstGeom prst="rect">
            <a:avLst/>
          </a:prstGeom>
          <a:noFill/>
        </p:spPr>
      </p:pic>
      <p:pic>
        <p:nvPicPr>
          <p:cNvPr id="1031" name="Picture 7" descr="G:\Users\w\wfarabol\Documents\Breakdowns Analysis\Accelerated_beam_shape\phase-010.jpg"/>
          <p:cNvPicPr>
            <a:picLocks noChangeAspect="1" noChangeArrowheads="1"/>
          </p:cNvPicPr>
          <p:nvPr/>
        </p:nvPicPr>
        <p:blipFill>
          <a:blip r:embed="rId7" cstate="print"/>
          <a:srcRect l="13474" r="15495" b="16198"/>
          <a:stretch>
            <a:fillRect/>
          </a:stretch>
        </p:blipFill>
        <p:spPr bwMode="auto">
          <a:xfrm>
            <a:off x="5934513" y="4005044"/>
            <a:ext cx="2315291" cy="2045024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271079" y="3647006"/>
            <a:ext cx="2661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Close to decelerating crest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For accelerating phase from 10 to 98 deg</a:t>
            </a:r>
            <a:endParaRPr lang="en-US" sz="3200" dirty="0"/>
          </a:p>
        </p:txBody>
      </p:sp>
      <p:pic>
        <p:nvPicPr>
          <p:cNvPr id="2050" name="Picture 2" descr="G:\Users\w\wfarabol\Documents\Breakdowns Analysis\Accelerated_beam_shape\phase+030.jpg"/>
          <p:cNvPicPr>
            <a:picLocks noChangeAspect="1" noChangeArrowheads="1"/>
          </p:cNvPicPr>
          <p:nvPr/>
        </p:nvPicPr>
        <p:blipFill>
          <a:blip r:embed="rId2" cstate="print"/>
          <a:srcRect l="13474" r="15495" b="17998"/>
          <a:stretch>
            <a:fillRect/>
          </a:stretch>
        </p:blipFill>
        <p:spPr bwMode="auto">
          <a:xfrm>
            <a:off x="3433894" y="1406869"/>
            <a:ext cx="2315291" cy="2001109"/>
          </a:xfrm>
          <a:prstGeom prst="rect">
            <a:avLst/>
          </a:prstGeom>
          <a:noFill/>
        </p:spPr>
      </p:pic>
      <p:pic>
        <p:nvPicPr>
          <p:cNvPr id="2051" name="Picture 3" descr="G:\Users\w\wfarabol\Documents\Breakdowns Analysis\Accelerated_beam_shape\phase+050.jpg"/>
          <p:cNvPicPr>
            <a:picLocks noChangeAspect="1" noChangeArrowheads="1"/>
          </p:cNvPicPr>
          <p:nvPr/>
        </p:nvPicPr>
        <p:blipFill>
          <a:blip r:embed="rId3" cstate="print"/>
          <a:srcRect l="13474" r="18190" b="17098"/>
          <a:stretch>
            <a:fillRect/>
          </a:stretch>
        </p:blipFill>
        <p:spPr bwMode="auto">
          <a:xfrm>
            <a:off x="6150528" y="1364924"/>
            <a:ext cx="2263962" cy="2056246"/>
          </a:xfrm>
          <a:prstGeom prst="rect">
            <a:avLst/>
          </a:prstGeom>
          <a:noFill/>
        </p:spPr>
      </p:pic>
      <p:pic>
        <p:nvPicPr>
          <p:cNvPr id="2052" name="Picture 4" descr="G:\Users\w\wfarabol\Documents\Breakdowns Analysis\Accelerated_beam_shape\phase+070.jpg"/>
          <p:cNvPicPr>
            <a:picLocks noChangeAspect="1" noChangeArrowheads="1"/>
          </p:cNvPicPr>
          <p:nvPr/>
        </p:nvPicPr>
        <p:blipFill>
          <a:blip r:embed="rId4" cstate="print"/>
          <a:srcRect l="13474" r="15495" b="16198"/>
          <a:stretch>
            <a:fillRect/>
          </a:stretch>
        </p:blipFill>
        <p:spPr bwMode="auto">
          <a:xfrm>
            <a:off x="960783" y="3960723"/>
            <a:ext cx="2201424" cy="1944449"/>
          </a:xfrm>
          <a:prstGeom prst="rect">
            <a:avLst/>
          </a:prstGeom>
          <a:noFill/>
        </p:spPr>
      </p:pic>
      <p:pic>
        <p:nvPicPr>
          <p:cNvPr id="2053" name="Picture 5" descr="G:\Users\w\wfarabol\Documents\Breakdowns Analysis\Accelerated_beam_shape\phase+090.jpg"/>
          <p:cNvPicPr>
            <a:picLocks noChangeAspect="1" noChangeArrowheads="1"/>
          </p:cNvPicPr>
          <p:nvPr/>
        </p:nvPicPr>
        <p:blipFill>
          <a:blip r:embed="rId5" cstate="print"/>
          <a:srcRect l="13474" r="15495" b="17998"/>
          <a:stretch>
            <a:fillRect/>
          </a:stretch>
        </p:blipFill>
        <p:spPr bwMode="auto">
          <a:xfrm>
            <a:off x="3433894" y="3965547"/>
            <a:ext cx="2201424" cy="1902684"/>
          </a:xfrm>
          <a:prstGeom prst="rect">
            <a:avLst/>
          </a:prstGeom>
          <a:noFill/>
        </p:spPr>
      </p:pic>
      <p:pic>
        <p:nvPicPr>
          <p:cNvPr id="2054" name="Picture 6" descr="G:\Users\w\wfarabol\Documents\Breakdowns Analysis\Accelerated_beam_shape\phase+098.jpg"/>
          <p:cNvPicPr>
            <a:picLocks noChangeAspect="1" noChangeArrowheads="1"/>
          </p:cNvPicPr>
          <p:nvPr/>
        </p:nvPicPr>
        <p:blipFill>
          <a:blip r:embed="rId6" cstate="print"/>
          <a:srcRect l="13474" r="18864" b="17998"/>
          <a:stretch>
            <a:fillRect/>
          </a:stretch>
        </p:blipFill>
        <p:spPr bwMode="auto">
          <a:xfrm>
            <a:off x="6151228" y="3931990"/>
            <a:ext cx="2205477" cy="2001099"/>
          </a:xfrm>
          <a:prstGeom prst="rect">
            <a:avLst/>
          </a:prstGeom>
          <a:noFill/>
        </p:spPr>
      </p:pic>
      <p:pic>
        <p:nvPicPr>
          <p:cNvPr id="2056" name="Picture 8" descr="G:\Users\w\wfarabol\Documents\Breakdowns Analysis\Accelerated_beam_shape\phase+010.jpg"/>
          <p:cNvPicPr>
            <a:picLocks noChangeAspect="1" noChangeArrowheads="1"/>
          </p:cNvPicPr>
          <p:nvPr/>
        </p:nvPicPr>
        <p:blipFill>
          <a:blip r:embed="rId7" cstate="print"/>
          <a:srcRect l="13474" r="15495" b="15298"/>
          <a:stretch>
            <a:fillRect/>
          </a:stretch>
        </p:blipFill>
        <p:spPr bwMode="auto">
          <a:xfrm>
            <a:off x="935373" y="1396069"/>
            <a:ext cx="2201424" cy="19653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23376" y="5847126"/>
            <a:ext cx="215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On accelerating crest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9551" y="3313651"/>
            <a:ext cx="3012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Close to zero-crossing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(left side of accelerating crest)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For accelerating phase from 118 to 218 deg</a:t>
            </a:r>
            <a:endParaRPr lang="en-US" sz="3200" dirty="0"/>
          </a:p>
        </p:txBody>
      </p:sp>
      <p:pic>
        <p:nvPicPr>
          <p:cNvPr id="2055" name="Picture 7" descr="G:\Users\w\wfarabol\Documents\Breakdowns Analysis\Accelerated_beam_shape\phase+118.jpg"/>
          <p:cNvPicPr>
            <a:picLocks noChangeAspect="1" noChangeArrowheads="1"/>
          </p:cNvPicPr>
          <p:nvPr/>
        </p:nvPicPr>
        <p:blipFill>
          <a:blip r:embed="rId2" cstate="print"/>
          <a:srcRect r="18864" b="17998"/>
          <a:stretch>
            <a:fillRect/>
          </a:stretch>
        </p:blipFill>
        <p:spPr bwMode="auto">
          <a:xfrm>
            <a:off x="532701" y="1385581"/>
            <a:ext cx="2644680" cy="2001114"/>
          </a:xfrm>
          <a:prstGeom prst="rect">
            <a:avLst/>
          </a:prstGeom>
          <a:noFill/>
        </p:spPr>
      </p:pic>
      <p:pic>
        <p:nvPicPr>
          <p:cNvPr id="3074" name="Picture 2" descr="G:\Users\w\wfarabol\Documents\Breakdowns Analysis\Accelerated_beam_shape\phase+138.jpg"/>
          <p:cNvPicPr>
            <a:picLocks noChangeAspect="1" noChangeArrowheads="1"/>
          </p:cNvPicPr>
          <p:nvPr/>
        </p:nvPicPr>
        <p:blipFill>
          <a:blip r:embed="rId3" cstate="print"/>
          <a:srcRect l="13474" r="15495" b="16198"/>
          <a:stretch>
            <a:fillRect/>
          </a:stretch>
        </p:blipFill>
        <p:spPr bwMode="auto">
          <a:xfrm>
            <a:off x="3454812" y="1379786"/>
            <a:ext cx="2277335" cy="2011499"/>
          </a:xfrm>
          <a:prstGeom prst="rect">
            <a:avLst/>
          </a:prstGeom>
          <a:noFill/>
        </p:spPr>
      </p:pic>
      <p:pic>
        <p:nvPicPr>
          <p:cNvPr id="3075" name="Picture 3" descr="G:\Users\w\wfarabol\Documents\Breakdowns Analysis\Accelerated_beam_shape\phase+158.jpg"/>
          <p:cNvPicPr>
            <a:picLocks noChangeAspect="1" noChangeArrowheads="1"/>
          </p:cNvPicPr>
          <p:nvPr/>
        </p:nvPicPr>
        <p:blipFill>
          <a:blip r:embed="rId4" cstate="print"/>
          <a:srcRect l="13474" r="12127" b="16198"/>
          <a:stretch>
            <a:fillRect/>
          </a:stretch>
        </p:blipFill>
        <p:spPr bwMode="auto">
          <a:xfrm>
            <a:off x="6093760" y="1380843"/>
            <a:ext cx="2385366" cy="2011499"/>
          </a:xfrm>
          <a:prstGeom prst="rect">
            <a:avLst/>
          </a:prstGeom>
          <a:noFill/>
        </p:spPr>
      </p:pic>
      <p:pic>
        <p:nvPicPr>
          <p:cNvPr id="3076" name="Picture 4" descr="G:\Users\w\wfarabol\Documents\Breakdowns Analysis\Accelerated_beam_shape\phase+178.jpg"/>
          <p:cNvPicPr>
            <a:picLocks noChangeAspect="1" noChangeArrowheads="1"/>
          </p:cNvPicPr>
          <p:nvPr/>
        </p:nvPicPr>
        <p:blipFill>
          <a:blip r:embed="rId5" cstate="print"/>
          <a:srcRect l="13474" r="12127" b="10799"/>
          <a:stretch>
            <a:fillRect/>
          </a:stretch>
        </p:blipFill>
        <p:spPr bwMode="auto">
          <a:xfrm>
            <a:off x="3458673" y="3780261"/>
            <a:ext cx="2305807" cy="2069750"/>
          </a:xfrm>
          <a:prstGeom prst="rect">
            <a:avLst/>
          </a:prstGeom>
          <a:noFill/>
        </p:spPr>
      </p:pic>
      <p:pic>
        <p:nvPicPr>
          <p:cNvPr id="3077" name="Picture 5" descr="G:\Users\w\wfarabol\Documents\Breakdowns Analysis\Accelerated_beam_shape\phase+198.jpg"/>
          <p:cNvPicPr>
            <a:picLocks noChangeAspect="1" noChangeArrowheads="1"/>
          </p:cNvPicPr>
          <p:nvPr/>
        </p:nvPicPr>
        <p:blipFill>
          <a:blip r:embed="rId6" cstate="print"/>
          <a:srcRect l="13474" r="14822" b="13498"/>
          <a:stretch>
            <a:fillRect/>
          </a:stretch>
        </p:blipFill>
        <p:spPr bwMode="auto">
          <a:xfrm>
            <a:off x="954119" y="3816837"/>
            <a:ext cx="2222282" cy="2007098"/>
          </a:xfrm>
          <a:prstGeom prst="rect">
            <a:avLst/>
          </a:prstGeom>
          <a:noFill/>
        </p:spPr>
      </p:pic>
      <p:pic>
        <p:nvPicPr>
          <p:cNvPr id="3078" name="Picture 6" descr="G:\Users\w\wfarabol\Documents\Breakdowns Analysis\Accelerated_beam_shape\phase+218.jpg"/>
          <p:cNvPicPr>
            <a:picLocks noChangeAspect="1" noChangeArrowheads="1"/>
          </p:cNvPicPr>
          <p:nvPr/>
        </p:nvPicPr>
        <p:blipFill>
          <a:blip r:embed="rId7" cstate="print"/>
          <a:srcRect l="13474" r="14148" b="16198"/>
          <a:stretch>
            <a:fillRect/>
          </a:stretch>
        </p:blipFill>
        <p:spPr bwMode="auto">
          <a:xfrm>
            <a:off x="6102139" y="3774732"/>
            <a:ext cx="2397873" cy="2078549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212984" y="5796792"/>
            <a:ext cx="3137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On zero-crossing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(right side of accelerating crest)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 May 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RF meeting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671</Words>
  <Application>Microsoft Office PowerPoint</Application>
  <PresentationFormat>On-screen Show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Probe beam distortion in TBTS due to high gradient RF acceleration (first part: observations)</vt:lpstr>
      <vt:lpstr>Beam observed on MTV0790</vt:lpstr>
      <vt:lpstr>Beam transport settings</vt:lpstr>
      <vt:lpstr>For transverse kick measurements beam can off course be much better focused</vt:lpstr>
      <vt:lpstr>Beam shape observation</vt:lpstr>
      <vt:lpstr>Beam shape characterization</vt:lpstr>
      <vt:lpstr>Phase scan from -110 to -10 deg (poor linearity of the phase shifter in this range)</vt:lpstr>
      <vt:lpstr>For accelerating phase from 10 to 98 deg</vt:lpstr>
      <vt:lpstr>For accelerating phase from 118 to 218 deg</vt:lpstr>
      <vt:lpstr>For accelerating phase from 238 to 318 deg</vt:lpstr>
      <vt:lpstr>Energy gain and beam shape as function of accelerating phase</vt:lpstr>
      <vt:lpstr>Problem of the octopus shape on crests</vt:lpstr>
      <vt:lpstr>Summary and follow-up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wfarabol</cp:lastModifiedBy>
  <cp:revision>90</cp:revision>
  <dcterms:created xsi:type="dcterms:W3CDTF">2006-08-16T00:00:00Z</dcterms:created>
  <dcterms:modified xsi:type="dcterms:W3CDTF">2013-05-29T10:17:14Z</dcterms:modified>
</cp:coreProperties>
</file>