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sldIdLst>
    <p:sldId id="303" r:id="rId3"/>
    <p:sldId id="305" r:id="rId4"/>
    <p:sldId id="301" r:id="rId5"/>
    <p:sldId id="302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66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656" autoAdjust="0"/>
  </p:normalViewPr>
  <p:slideViewPr>
    <p:cSldViewPr>
      <p:cViewPr varScale="1">
        <p:scale>
          <a:sx n="125" d="100"/>
          <a:sy n="125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EF0A7-996F-4020-AE64-21153D310731}" type="datetimeFigureOut">
              <a:rPr lang="fr-FR" smtClean="0"/>
              <a:pPr/>
              <a:t>18/04/2013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D977F-A6B7-4082-BED0-072E1C8BEA8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A37C79-C2AD-4112-9BCF-05D23A5A9ADD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456" y="4343326"/>
            <a:ext cx="5485089" cy="4114651"/>
          </a:xfrm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D977F-A6B7-4082-BED0-072E1C8BEA8E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 userDrawn="1"/>
        </p:nvSpPr>
        <p:spPr bwMode="auto">
          <a:xfrm>
            <a:off x="0" y="2994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xfrm>
            <a:off x="249238" y="6283325"/>
            <a:ext cx="3349625" cy="457200"/>
          </a:xfrm>
        </p:spPr>
        <p:txBody>
          <a:bodyPr/>
          <a:lstStyle>
            <a:lvl1pPr>
              <a:defRPr b="1"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59547-635D-4B9A-9DB3-EC9E41213302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C95FC-A556-4EDC-A321-C091DABBAA59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>
            <a:lvl1pPr>
              <a:defRPr sz="3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688632"/>
          </a:xfrm>
        </p:spPr>
        <p:txBody>
          <a:bodyPr/>
          <a:lstStyle>
            <a:lvl1pPr>
              <a:defRPr sz="220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  <a:lvl2pPr>
              <a:buFont typeface="Wingdings" pitchFamily="2" charset="2"/>
              <a:buChar char="Ø"/>
              <a:defRPr sz="19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2pPr>
            <a:lvl3pPr>
              <a:buFont typeface="Courier New" pitchFamily="49" charset="0"/>
              <a:buChar char="o"/>
              <a:defRPr sz="16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3pPr>
            <a:lvl4pPr>
              <a:defRPr sz="13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4pPr>
            <a:lvl5pPr>
              <a:buFont typeface="Wingdings" pitchFamily="2" charset="2"/>
              <a:buChar char="§"/>
              <a:defRPr sz="1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915816" y="6597352"/>
            <a:ext cx="3816424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8384" y="6597352"/>
            <a:ext cx="1115616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58316-5561-42FD-8EB4-6082D8B2B5FA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A497F-42BE-4562-B7EC-C39878D3769B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D0401-F3D7-4EA7-B6BE-BB4011160809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FEB90-AA07-4BC8-9879-B1C919375A78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EBCE3-D9D8-4810-AA2F-9D2722E155E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B9F3B-BF78-486D-B653-A2455EE591C6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EE891-41D4-4E36-8961-3ED2E163A410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3E29D-F7DD-4DFF-AD9A-4726E5478AFA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mtClean="0">
                <a:solidFill>
                  <a:srgbClr val="000000"/>
                </a:solidFill>
              </a:rPr>
              <a:t>Roberto Chierici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726019" name="Rectangle 3"/>
          <p:cNvSpPr>
            <a:spLocks noChangeArrowheads="1"/>
          </p:cNvSpPr>
          <p:nvPr/>
        </p:nvSpPr>
        <p:spPr bwMode="auto">
          <a:xfrm>
            <a:off x="0" y="2994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726020" name="Rectangle 4"/>
          <p:cNvSpPr>
            <a:spLocks noChangeArrowheads="1"/>
          </p:cNvSpPr>
          <p:nvPr userDrawn="1"/>
        </p:nvSpPr>
        <p:spPr bwMode="auto">
          <a:xfrm>
            <a:off x="0" y="2994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72602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FF3FD7-E531-4969-999F-C25F1A302605}" type="slidenum">
              <a:rPr lang="fr-FR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rgbClr val="000099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2133600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fr-FR" smtClean="0">
                <a:solidFill>
                  <a:prstClr val="black"/>
                </a:solidFill>
              </a:rPr>
              <a:t>Roberto Chierici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27784" y="6597352"/>
            <a:ext cx="4680520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8384" y="6597352"/>
            <a:ext cx="11156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6C5FA8B-FBF2-454B-A0E0-900A7FBE9DBD}" type="slidenum">
              <a:rPr lang="fr-FR" smtClean="0">
                <a:solidFill>
                  <a:prstClr val="black"/>
                </a:solidFill>
              </a:rPr>
              <a:pPr/>
              <a:t>‹N°›</a:t>
            </a:fld>
            <a:endParaRPr lang="fr-FR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pcc.web.cern.ch/LPCC/index.php?page=top_wg" TargetMode="External"/><Relationship Id="rId2" Type="http://schemas.openxmlformats.org/officeDocument/2006/relationships/hyperlink" Target="https://indico.cern.ch/categoryDisplay.py?categId=4463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4"/>
          <p:cNvSpPr>
            <a:spLocks noGrp="1"/>
          </p:cNvSpPr>
          <p:nvPr>
            <p:ph type="sldNum" sz="quarter" idx="11"/>
          </p:nvPr>
        </p:nvSpPr>
        <p:spPr>
          <a:xfrm>
            <a:off x="8477250" y="6529388"/>
            <a:ext cx="666750" cy="328612"/>
          </a:xfrm>
          <a:noFill/>
        </p:spPr>
        <p:txBody>
          <a:bodyPr/>
          <a:lstStyle/>
          <a:p>
            <a:fld id="{A8902D3E-888C-4C49-AE52-6FF8BDC1A49B}" type="slidenum">
              <a:rPr lang="fr-FR" smtClean="0">
                <a:solidFill>
                  <a:srgbClr val="000000"/>
                </a:solidFill>
              </a:rPr>
              <a:pPr/>
              <a:t>1</a:t>
            </a:fld>
            <a:endParaRPr lang="fr-FR" smtClean="0">
              <a:solidFill>
                <a:srgbClr val="00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051720" y="980728"/>
            <a:ext cx="4896544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6000" b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TOPLHCWG</a:t>
            </a:r>
            <a:endParaRPr lang="fr-FR" sz="6000" b="1" cap="all" dirty="0">
              <a:ln w="0"/>
              <a:solidFill>
                <a:srgbClr val="0070C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483768" y="2564904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2400" b="1" cap="all" dirty="0" smtClean="0">
                <a:ln w="0"/>
                <a:solidFill>
                  <a:schemeClr val="bg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THIRD open session</a:t>
            </a:r>
            <a:endParaRPr lang="fr-FR" sz="2400" b="1" cap="all" dirty="0">
              <a:ln w="0"/>
              <a:solidFill>
                <a:schemeClr val="bg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203848" y="5373216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1600" b="1" cap="all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18-19</a:t>
            </a:r>
            <a:r>
              <a:rPr lang="en-US" sz="1600" b="1" cap="all" baseline="3000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th</a:t>
            </a:r>
            <a:r>
              <a:rPr lang="en-US" sz="1600" b="1" cap="all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APRIL 2013</a:t>
            </a:r>
            <a:endParaRPr lang="fr-FR" sz="1600" b="1" cap="all" dirty="0">
              <a:ln w="0"/>
              <a:solidFill>
                <a:schemeClr val="accent2">
                  <a:lumMod val="7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en-US" sz="3600" dirty="0" smtClean="0"/>
              <a:t>Introduction and coordinates</a:t>
            </a:r>
            <a:endParaRPr lang="fr-FR" sz="36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2592288"/>
          </a:xfrm>
        </p:spPr>
        <p:txBody>
          <a:bodyPr>
            <a:noAutofit/>
          </a:bodyPr>
          <a:lstStyle/>
          <a:p>
            <a:r>
              <a:rPr lang="en-US" sz="2000" dirty="0" smtClean="0"/>
              <a:t>Third open session of the TOPLHCWG</a:t>
            </a:r>
          </a:p>
          <a:p>
            <a:pPr lvl="1"/>
            <a:r>
              <a:rPr lang="en-US" sz="1700" dirty="0" smtClean="0"/>
              <a:t>Forum for public discussions (ATLAS+CMS+TH) on combination and interpretation of top physics measurements at the LHC</a:t>
            </a:r>
          </a:p>
          <a:p>
            <a:pPr lvl="1"/>
            <a:r>
              <a:rPr lang="en-US" sz="1700" dirty="0" smtClean="0"/>
              <a:t>Plan is to have two open sessions per year </a:t>
            </a:r>
          </a:p>
          <a:p>
            <a:pPr lvl="1"/>
            <a:endParaRPr lang="en-US" sz="120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r>
              <a:rPr lang="en-US" sz="2000" dirty="0" smtClean="0"/>
              <a:t>Documentation and coordinates</a:t>
            </a:r>
          </a:p>
          <a:p>
            <a:pPr lvl="1"/>
            <a:r>
              <a:rPr lang="en-US" sz="1700" dirty="0" smtClean="0"/>
              <a:t>Integrated into the LPCC structure at CERN</a:t>
            </a:r>
          </a:p>
          <a:p>
            <a:pPr lvl="1"/>
            <a:r>
              <a:rPr lang="en-US" sz="1700" dirty="0" smtClean="0"/>
              <a:t>Agendas available at </a:t>
            </a:r>
            <a:r>
              <a:rPr lang="en-US" sz="1700" dirty="0" smtClean="0">
                <a:hlinkClick r:id="rId2"/>
              </a:rPr>
              <a:t>https://indico.cern.ch/categoryDisplay.py?categId=4463</a:t>
            </a:r>
            <a:endParaRPr lang="en-US" sz="1700" dirty="0" smtClean="0"/>
          </a:p>
          <a:p>
            <a:pPr lvl="1"/>
            <a:r>
              <a:rPr lang="en-US" sz="1700" dirty="0" err="1" smtClean="0"/>
              <a:t>Twiki</a:t>
            </a:r>
            <a:r>
              <a:rPr lang="en-US" sz="1700" dirty="0" smtClean="0"/>
              <a:t> page available at </a:t>
            </a:r>
            <a:r>
              <a:rPr lang="en-US" sz="1700" dirty="0" smtClean="0">
                <a:hlinkClick r:id="rId3"/>
              </a:rPr>
              <a:t>http://lpcc.web.cern.ch/LPCC/index.php?page=top_wg</a:t>
            </a:r>
            <a:endParaRPr lang="en-US" sz="1700" dirty="0" smtClean="0"/>
          </a:p>
          <a:p>
            <a:pPr lvl="2"/>
            <a:r>
              <a:rPr lang="en-US" sz="1400" dirty="0" smtClean="0"/>
              <a:t>Public notes produced so far also available from that page</a:t>
            </a:r>
          </a:p>
          <a:p>
            <a:pPr lvl="1"/>
            <a:r>
              <a:rPr lang="en-US" sz="1700" dirty="0" smtClean="0"/>
              <a:t>Please make sure you subscribe to the main open list </a:t>
            </a:r>
            <a:r>
              <a:rPr lang="en-US" sz="1700" dirty="0" smtClean="0">
                <a:solidFill>
                  <a:srgbClr val="FF0000"/>
                </a:solidFill>
              </a:rPr>
              <a:t>lhc-toplhcwg@cern.ch</a:t>
            </a:r>
          </a:p>
          <a:p>
            <a:pPr lvl="1"/>
            <a:endParaRPr lang="en-US" sz="1700" dirty="0" smtClean="0"/>
          </a:p>
          <a:p>
            <a:r>
              <a:rPr lang="en-US" sz="2000" dirty="0" smtClean="0"/>
              <a:t>Welcome !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>
          <a:xfrm>
            <a:off x="8028384" y="6580237"/>
            <a:ext cx="1115616" cy="260648"/>
          </a:xfrm>
        </p:spPr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2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activities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Combination activities</a:t>
            </a:r>
          </a:p>
          <a:p>
            <a:pPr lvl="1"/>
            <a:r>
              <a:rPr lang="en-US" sz="1800" dirty="0" smtClean="0"/>
              <a:t>The W </a:t>
            </a:r>
            <a:r>
              <a:rPr lang="en-US" sz="1800" dirty="0" err="1" smtClean="0"/>
              <a:t>helicity</a:t>
            </a:r>
            <a:r>
              <a:rPr lang="en-US" sz="1800" dirty="0" smtClean="0"/>
              <a:t> fractions has recently been approved by the Collaborations</a:t>
            </a:r>
          </a:p>
          <a:p>
            <a:pPr lvl="2"/>
            <a:r>
              <a:rPr lang="en-US" dirty="0" smtClean="0"/>
              <a:t>See presentations today</a:t>
            </a:r>
          </a:p>
          <a:p>
            <a:pPr lvl="1"/>
            <a:r>
              <a:rPr lang="en-US" sz="1800" dirty="0" smtClean="0"/>
              <a:t>Towards the first top mass world average</a:t>
            </a:r>
          </a:p>
          <a:p>
            <a:pPr lvl="1"/>
            <a:r>
              <a:rPr lang="en-US" sz="1800" dirty="0" smtClean="0"/>
              <a:t>Working on cross section combinations (top-pair, single top) at 8 </a:t>
            </a:r>
            <a:r>
              <a:rPr lang="en-US" sz="1800" dirty="0" err="1" smtClean="0"/>
              <a:t>TeV</a:t>
            </a:r>
            <a:endParaRPr lang="en-US" sz="1800" dirty="0" smtClean="0"/>
          </a:p>
          <a:p>
            <a:pPr lvl="1"/>
            <a:r>
              <a:rPr lang="en-US" sz="1800" dirty="0" smtClean="0"/>
              <a:t>Towards finalization of pseudo-tops and common acceptances</a:t>
            </a:r>
          </a:p>
          <a:p>
            <a:pPr lvl="2"/>
            <a:r>
              <a:rPr lang="en-US" sz="1500" dirty="0" smtClean="0"/>
              <a:t>See presentation today</a:t>
            </a:r>
          </a:p>
          <a:p>
            <a:endParaRPr lang="en-US" sz="1400" dirty="0" smtClean="0"/>
          </a:p>
          <a:p>
            <a:r>
              <a:rPr lang="en-US" sz="2000" dirty="0" smtClean="0"/>
              <a:t>“Tools”</a:t>
            </a:r>
          </a:p>
          <a:p>
            <a:pPr lvl="1"/>
            <a:r>
              <a:rPr lang="en-US" sz="1700" dirty="0" err="1" smtClean="0"/>
              <a:t>JetMET</a:t>
            </a:r>
            <a:endParaRPr lang="en-US" sz="1700" dirty="0" smtClean="0"/>
          </a:p>
          <a:p>
            <a:pPr lvl="2"/>
            <a:r>
              <a:rPr lang="en-US" dirty="0" smtClean="0">
                <a:solidFill>
                  <a:srgbClr val="7030A0"/>
                </a:solidFill>
              </a:rPr>
              <a:t>A cross </a:t>
            </a:r>
            <a:r>
              <a:rPr lang="en-US" dirty="0" smtClean="0"/>
              <a:t>A</a:t>
            </a:r>
            <a:r>
              <a:rPr lang="en-US" dirty="0" smtClean="0">
                <a:solidFill>
                  <a:srgbClr val="7030A0"/>
                </a:solidFill>
              </a:rPr>
              <a:t>TLAS-CMS effort is formed</a:t>
            </a:r>
          </a:p>
          <a:p>
            <a:pPr lvl="3"/>
            <a:r>
              <a:rPr lang="en-US" dirty="0" smtClean="0"/>
              <a:t>Coordinators: </a:t>
            </a:r>
            <a:r>
              <a:rPr lang="en-US" dirty="0" err="1" smtClean="0"/>
              <a:t>C.Doglioni</a:t>
            </a:r>
            <a:r>
              <a:rPr lang="en-US" dirty="0" smtClean="0"/>
              <a:t>, </a:t>
            </a:r>
            <a:r>
              <a:rPr lang="en-US" dirty="0" err="1" smtClean="0"/>
              <a:t>B.Malescu</a:t>
            </a:r>
            <a:r>
              <a:rPr lang="en-US" dirty="0" smtClean="0"/>
              <a:t> (ATLAS), </a:t>
            </a:r>
            <a:r>
              <a:rPr lang="en-US" dirty="0" err="1" smtClean="0"/>
              <a:t>H.Kirschenmann</a:t>
            </a:r>
            <a:r>
              <a:rPr lang="en-US" dirty="0" smtClean="0"/>
              <a:t> , </a:t>
            </a:r>
            <a:r>
              <a:rPr lang="en-US" dirty="0" err="1" smtClean="0"/>
              <a:t>M.Voutilainen</a:t>
            </a:r>
            <a:r>
              <a:rPr lang="en-US" dirty="0" smtClean="0"/>
              <a:t> (CMS) </a:t>
            </a:r>
          </a:p>
          <a:p>
            <a:pPr lvl="2"/>
            <a:r>
              <a:rPr lang="en-US" dirty="0" smtClean="0">
                <a:solidFill>
                  <a:srgbClr val="7030A0"/>
                </a:solidFill>
              </a:rPr>
              <a:t>Mandate: present a proposal for common conventions and classification. </a:t>
            </a:r>
          </a:p>
          <a:p>
            <a:pPr lvl="3"/>
            <a:r>
              <a:rPr lang="en-US" dirty="0" smtClean="0"/>
              <a:t>Today a summary of the discussions so far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</a:p>
          <a:p>
            <a:pPr lvl="1"/>
            <a:r>
              <a:rPr lang="en-US" sz="1700" dirty="0" smtClean="0"/>
              <a:t>B-tag</a:t>
            </a:r>
          </a:p>
          <a:p>
            <a:pPr lvl="2"/>
            <a:r>
              <a:rPr lang="en-US" dirty="0" smtClean="0"/>
              <a:t>Subgroup is being formed, same mandate as for </a:t>
            </a:r>
            <a:r>
              <a:rPr lang="en-US" dirty="0" err="1" smtClean="0"/>
              <a:t>JetMET</a:t>
            </a:r>
            <a:endParaRPr lang="en-US" dirty="0" smtClean="0"/>
          </a:p>
          <a:p>
            <a:pPr lvl="1"/>
            <a:r>
              <a:rPr lang="en-US" sz="1700" dirty="0" smtClean="0"/>
              <a:t>Theory systematic errors </a:t>
            </a:r>
          </a:p>
          <a:p>
            <a:pPr lvl="2"/>
            <a:r>
              <a:rPr lang="en-US" dirty="0" smtClean="0"/>
              <a:t>Discussion about the inclusion of fragmentation in our analyses</a:t>
            </a:r>
          </a:p>
          <a:p>
            <a:pPr lvl="3"/>
            <a:r>
              <a:rPr lang="en-US" dirty="0" smtClean="0"/>
              <a:t>Presentation today</a:t>
            </a:r>
          </a:p>
          <a:p>
            <a:pPr lvl="2"/>
            <a:r>
              <a:rPr lang="en-US" dirty="0" smtClean="0"/>
              <a:t>Several other contributions, today and tomorrow, on specific theory issues</a:t>
            </a:r>
          </a:p>
          <a:p>
            <a:pPr lvl="2"/>
            <a:endParaRPr lang="en-US" sz="1500" dirty="0" smtClean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3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4</a:t>
            </a:fld>
            <a:endParaRPr lang="fr-FR" dirty="0" smtClean="0">
              <a:solidFill>
                <a:prstClr val="black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 l="30318" t="15120" r="20070" b="8021"/>
          <a:stretch>
            <a:fillRect/>
          </a:stretch>
        </p:blipFill>
        <p:spPr bwMode="auto">
          <a:xfrm>
            <a:off x="1656184" y="-9128"/>
            <a:ext cx="7092280" cy="6867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899592" y="2852936"/>
            <a:ext cx="927177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Tools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67544" y="1124744"/>
            <a:ext cx="1445717" cy="646331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Combination 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activities</a:t>
            </a:r>
            <a:endParaRPr lang="fr-F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032079" y="6381328"/>
            <a:ext cx="803617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718703" y="4113946"/>
            <a:ext cx="115212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 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776515" y="5424285"/>
            <a:ext cx="1036502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Theory</a:t>
            </a:r>
          </a:p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feedback</a:t>
            </a:r>
          </a:p>
        </p:txBody>
      </p:sp>
      <p:sp>
        <p:nvSpPr>
          <p:cNvPr id="9" name="Rectangle 8"/>
          <p:cNvSpPr/>
          <p:nvPr/>
        </p:nvSpPr>
        <p:spPr>
          <a:xfrm>
            <a:off x="2915816" y="692696"/>
            <a:ext cx="5688632" cy="1584176"/>
          </a:xfrm>
          <a:prstGeom prst="rect">
            <a:avLst/>
          </a:prstGeom>
          <a:solidFill>
            <a:srgbClr val="4F81BD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2915816" y="2420888"/>
            <a:ext cx="5688632" cy="1008112"/>
          </a:xfrm>
          <a:prstGeom prst="rect">
            <a:avLst/>
          </a:prstGeom>
          <a:solidFill>
            <a:srgbClr val="92D05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2915816" y="3789040"/>
            <a:ext cx="5688632" cy="1224136"/>
          </a:xfrm>
          <a:prstGeom prst="rect">
            <a:avLst/>
          </a:prstGeom>
          <a:solidFill>
            <a:srgbClr val="FFC0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2915816" y="5157192"/>
            <a:ext cx="5688632" cy="1008112"/>
          </a:xfrm>
          <a:prstGeom prst="rect">
            <a:avLst/>
          </a:prstGeom>
          <a:solidFill>
            <a:schemeClr val="accent2">
              <a:lumMod val="60000"/>
              <a:lumOff val="40000"/>
              <a:alpha val="2509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2915816" y="6372944"/>
            <a:ext cx="5688632" cy="368424"/>
          </a:xfrm>
          <a:prstGeom prst="rect">
            <a:avLst/>
          </a:prstGeom>
          <a:solidFill>
            <a:srgbClr val="FF00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mmaso">
  <a:themeElements>
    <a:clrScheme name="Tommaso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Tommas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ommaso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maso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25654</TotalTime>
  <Words>233</Words>
  <Application>Microsoft Office PowerPoint</Application>
  <PresentationFormat>Affichage à l'écran (4:3)</PresentationFormat>
  <Paragraphs>51</Paragraphs>
  <Slides>4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6" baseType="lpstr">
      <vt:lpstr>Tommaso</vt:lpstr>
      <vt:lpstr>1_Thème Office</vt:lpstr>
      <vt:lpstr>Diapositive 1</vt:lpstr>
      <vt:lpstr>Introduction and coordinates</vt:lpstr>
      <vt:lpstr>Recent activities</vt:lpstr>
      <vt:lpstr>Diapositive 4</vt:lpstr>
    </vt:vector>
  </TitlesOfParts>
  <Company>IN2P3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chierici</dc:creator>
  <cp:lastModifiedBy>chierici</cp:lastModifiedBy>
  <cp:revision>553</cp:revision>
  <dcterms:created xsi:type="dcterms:W3CDTF">2010-11-15T11:40:11Z</dcterms:created>
  <dcterms:modified xsi:type="dcterms:W3CDTF">2013-04-18T08:16:10Z</dcterms:modified>
</cp:coreProperties>
</file>