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74" r:id="rId4"/>
    <p:sldId id="278" r:id="rId5"/>
    <p:sldId id="279" r:id="rId6"/>
    <p:sldId id="268" r:id="rId7"/>
    <p:sldId id="275" r:id="rId8"/>
    <p:sldId id="277" r:id="rId9"/>
    <p:sldId id="276" r:id="rId10"/>
  </p:sldIdLst>
  <p:sldSz cx="9144000" cy="6858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us Cristinziani" initials="M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00AA"/>
    <a:srgbClr val="FF0000"/>
    <a:srgbClr val="41DA2C"/>
    <a:srgbClr val="FFFF99"/>
    <a:srgbClr val="FFE38B"/>
    <a:srgbClr val="FFFF66"/>
    <a:srgbClr val="F7FFC5"/>
    <a:srgbClr val="FF9900"/>
    <a:srgbClr val="91FD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3" autoAdjust="0"/>
    <p:restoredTop sz="91594" autoAdjust="0"/>
  </p:normalViewPr>
  <p:slideViewPr>
    <p:cSldViewPr>
      <p:cViewPr>
        <p:scale>
          <a:sx n="95" d="100"/>
          <a:sy n="95" d="100"/>
        </p:scale>
        <p:origin x="-1144" y="-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47E8-417D-9C42-A19E-CDBBAF61E132}" type="datetimeFigureOut">
              <a:rPr lang="en-US" smtClean="0"/>
              <a:t>4/19/13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C09AB-BEBF-6B43-A750-0AF5AD82B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09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7AB564-6C09-49A9-898F-569970DCE757}" type="datetimeFigureOut">
              <a:rPr lang="de-DE" smtClean="0"/>
              <a:pPr/>
              <a:t>4/19/13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9D817F9-B077-4159-A490-7570855A27B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610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17F9-B077-4159-A490-7570855A27B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042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28669"/>
            <a:ext cx="9144000" cy="56436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3"/>
            <a:ext cx="8748464" cy="618265"/>
          </a:xfrm>
        </p:spPr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807568"/>
          </a:xfrm>
          <a:prstGeom prst="rect">
            <a:avLst/>
          </a:prstGeom>
        </p:spPr>
        <p:txBody>
          <a:bodyPr/>
          <a:lstStyle>
            <a:lvl1pPr marL="225425" indent="-225425">
              <a:defRPr sz="2800" b="1">
                <a:solidFill>
                  <a:srgbClr val="0000AA"/>
                </a:solidFill>
                <a:latin typeface="Candara"/>
                <a:cs typeface="Calibri" pitchFamily="34" charset="0"/>
              </a:defRPr>
            </a:lvl1pPr>
            <a:lvl2pPr marL="688975" indent="-231775">
              <a:lnSpc>
                <a:spcPct val="110000"/>
              </a:lnSpc>
              <a:spcBef>
                <a:spcPts val="0"/>
              </a:spcBef>
              <a:defRPr sz="2400" b="0" i="0">
                <a:solidFill>
                  <a:schemeClr val="tx1"/>
                </a:solidFill>
                <a:latin typeface="Candara"/>
                <a:cs typeface="Candara"/>
              </a:defRPr>
            </a:lvl2pPr>
            <a:lvl3pPr marL="914400" indent="-169863">
              <a:defRPr sz="2000" b="0" i="1">
                <a:solidFill>
                  <a:schemeClr val="tx1"/>
                </a:solidFill>
                <a:latin typeface="Candara"/>
                <a:cs typeface="Calibri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72272"/>
            <a:ext cx="3031976" cy="271864"/>
          </a:xfrm>
        </p:spPr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it-IT" smtClean="0"/>
              <a:t>TOPLHCWG: Status and plans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737" y="6554131"/>
            <a:ext cx="2133600" cy="268940"/>
          </a:xfrm>
        </p:spPr>
        <p:txBody>
          <a:bodyPr/>
          <a:lstStyle>
            <a:lvl1pPr>
              <a:defRPr sz="1800">
                <a:latin typeface="Candara"/>
                <a:cs typeface="Candara"/>
              </a:defRPr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645" y="681407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0415" y="6588208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690552"/>
            <a:ext cx="4569356" cy="5738846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20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55" y="690550"/>
            <a:ext cx="4589385" cy="5738847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4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20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r>
              <a:rPr lang="de-DE" smtClean="0"/>
              <a:t>/37</a:t>
            </a:r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3"/>
            <a:ext cx="8748464" cy="61826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2645" y="681407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71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/>
              <a:t>TOPLHCWG: Status and plans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TOPLHCWG: Status and plans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2422"/>
            <a:ext cx="8001024" cy="783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2469" y="6572272"/>
            <a:ext cx="1574073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3031976" cy="271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/>
              <a:t>TOPLHCWG: Status and plans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5737" y="6572273"/>
            <a:ext cx="2133600" cy="268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r>
              <a:rPr lang="de-DE" dirty="0" smtClean="0"/>
              <a:t>/12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b="1" u="none" kern="1200" spc="-150" baseline="0">
          <a:solidFill>
            <a:schemeClr val="tx1"/>
          </a:solidFill>
          <a:effectLst/>
          <a:latin typeface="Calibri" pitchFamily="34" charset="0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1000"/>
        </a:spcBef>
        <a:spcAft>
          <a:spcPts val="0"/>
        </a:spcAft>
        <a:buFont typeface="Candara" pitchFamily="34" charset="0"/>
        <a:buChar char=" "/>
        <a:defRPr sz="2800" b="1" kern="1200" spc="0" baseline="0">
          <a:solidFill>
            <a:srgbClr val="FFFF00"/>
          </a:solidFill>
          <a:latin typeface="Candar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2400" b="1" kern="1200" spc="0" baseline="0">
          <a:solidFill>
            <a:srgbClr val="FF9900"/>
          </a:solidFill>
          <a:latin typeface="Candar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0"/>
        </a:spcAft>
        <a:buFont typeface="Symbol" pitchFamily="18" charset="2"/>
        <a:buChar char="-"/>
        <a:defRPr sz="2000" b="1" kern="1200" spc="0" baseline="0">
          <a:solidFill>
            <a:srgbClr val="FF6600"/>
          </a:solidFill>
          <a:latin typeface="Candar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pcc.web.cern.ch/lpcc/index.php?page=top_wg_doc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conferenceOtherViews.py?view=standard&amp;confId=189617" TargetMode="External"/><Relationship Id="rId3" Type="http://schemas.openxmlformats.org/officeDocument/2006/relationships/hyperlink" Target="https://indico.cern.ch/conferenceOtherViews.py?view=standard&amp;confId=21772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3807" y="1628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x-none" sz="7300" dirty="0" smtClean="0">
                <a:latin typeface="Candara"/>
                <a:cs typeface="Candara"/>
              </a:rPr>
              <a:t>Next steps</a:t>
            </a:r>
            <a:endParaRPr lang="en-US" sz="4800" b="0" i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789040"/>
            <a:ext cx="7984976" cy="1752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Markus Cristinziani</a:t>
            </a:r>
          </a:p>
          <a:p>
            <a:pPr algn="l"/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		Open TOPLHCWG workshop</a:t>
            </a:r>
          </a:p>
          <a:p>
            <a:pPr algn="l"/>
            <a:r>
              <a:rPr lang="en-US" dirty="0">
                <a:solidFill>
                  <a:srgbClr val="0000AA"/>
                </a:solidFill>
                <a:latin typeface="Candara"/>
                <a:cs typeface="Candara"/>
              </a:rPr>
              <a:t>	</a:t>
            </a:r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       			 </a:t>
            </a:r>
            <a:r>
              <a:rPr lang="en-US" smtClean="0">
                <a:solidFill>
                  <a:srgbClr val="0000AA"/>
                </a:solidFill>
                <a:latin typeface="Candara"/>
                <a:cs typeface="Candara"/>
              </a:rPr>
              <a:t>April 19</a:t>
            </a:r>
            <a:r>
              <a:rPr lang="en-US" baseline="30000" smtClean="0">
                <a:solidFill>
                  <a:srgbClr val="0000AA"/>
                </a:solidFill>
                <a:latin typeface="Candara"/>
                <a:cs typeface="Candara"/>
              </a:rPr>
              <a:t>th</a:t>
            </a:r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, 2013</a:t>
            </a:r>
          </a:p>
        </p:txBody>
      </p:sp>
    </p:spTree>
    <p:extLst>
      <p:ext uri="{BB962C8B-B14F-4D97-AF65-F5344CB8AC3E}">
        <p14:creationId xmlns:p14="http://schemas.microsoft.com/office/powerpoint/2010/main" val="226560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05"/>
    </mc:Choice>
    <mc:Fallback xmlns="">
      <p:transition spd="slow" advTm="135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Ongoing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Combination</a:t>
            </a:r>
            <a:r>
              <a:rPr lang="de-DE" dirty="0" smtClean="0"/>
              <a:t> </a:t>
            </a:r>
            <a:r>
              <a:rPr lang="de-DE" dirty="0" err="1"/>
              <a:t>r</a:t>
            </a:r>
            <a:r>
              <a:rPr lang="de-DE" dirty="0" err="1" smtClean="0"/>
              <a:t>esults</a:t>
            </a:r>
            <a:r>
              <a:rPr lang="de-DE" dirty="0" smtClean="0"/>
              <a:t> </a:t>
            </a:r>
            <a:r>
              <a:rPr lang="de-DE" dirty="0" err="1" smtClean="0"/>
              <a:t>released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r>
              <a:rPr lang="de-DE" dirty="0" smtClean="0"/>
              <a:t> (</a:t>
            </a:r>
            <a:r>
              <a:rPr lang="de-DE" dirty="0" err="1" smtClean="0"/>
              <a:t>see</a:t>
            </a:r>
            <a:r>
              <a:rPr lang="de-DE" dirty="0"/>
              <a:t> </a:t>
            </a:r>
            <a:r>
              <a:rPr lang="de-DE" dirty="0" err="1" smtClean="0">
                <a:hlinkClick r:id="rId2"/>
              </a:rPr>
              <a:t>this</a:t>
            </a:r>
            <a:r>
              <a:rPr lang="de-DE" dirty="0" smtClean="0">
                <a:hlinkClick r:id="rId2"/>
              </a:rPr>
              <a:t> URL</a:t>
            </a:r>
            <a:r>
              <a:rPr lang="de-DE" dirty="0" smtClean="0"/>
              <a:t>)</a:t>
            </a:r>
          </a:p>
          <a:p>
            <a:pPr lvl="1"/>
            <a:r>
              <a:rPr lang="de-DE" dirty="0" smtClean="0"/>
              <a:t>Top </a:t>
            </a:r>
            <a:r>
              <a:rPr lang="de-DE" dirty="0" err="1" smtClean="0"/>
              <a:t>quark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r>
              <a:rPr lang="de-DE" dirty="0" smtClean="0"/>
              <a:t>,  02-Jul-12</a:t>
            </a:r>
          </a:p>
          <a:p>
            <a:pPr lvl="1"/>
            <a:r>
              <a:rPr lang="de-DE" dirty="0" smtClean="0"/>
              <a:t>tt̄ </a:t>
            </a:r>
            <a:r>
              <a:rPr lang="de-DE" dirty="0" err="1" smtClean="0"/>
              <a:t>cross-section</a:t>
            </a:r>
            <a:r>
              <a:rPr lang="de-DE" dirty="0" smtClean="0"/>
              <a:t>, 17-Sep-12</a:t>
            </a:r>
          </a:p>
          <a:p>
            <a:pPr lvl="1"/>
            <a:r>
              <a:rPr lang="de-DE" dirty="0" smtClean="0"/>
              <a:t>W </a:t>
            </a:r>
            <a:r>
              <a:rPr lang="de-DE" dirty="0" err="1" smtClean="0"/>
              <a:t>helicity</a:t>
            </a:r>
            <a:r>
              <a:rPr lang="de-DE" dirty="0" smtClean="0"/>
              <a:t> in top </a:t>
            </a:r>
            <a:r>
              <a:rPr lang="de-DE" dirty="0" err="1" smtClean="0"/>
              <a:t>decays</a:t>
            </a:r>
            <a:r>
              <a:rPr lang="de-DE" dirty="0" smtClean="0"/>
              <a:t>, 12-Mar-13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 smtClean="0"/>
              <a:t>Hope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converge</a:t>
            </a:r>
            <a:r>
              <a:rPr lang="de-DE" dirty="0"/>
              <a:t> </a:t>
            </a:r>
            <a:r>
              <a:rPr lang="de-DE" dirty="0" err="1" smtClean="0"/>
              <a:t>soon</a:t>
            </a:r>
            <a:r>
              <a:rPr lang="de-DE" dirty="0" smtClean="0"/>
              <a:t> on</a:t>
            </a:r>
            <a:endParaRPr lang="de-DE" dirty="0"/>
          </a:p>
          <a:p>
            <a:pPr lvl="1"/>
            <a:r>
              <a:rPr lang="de-DE" dirty="0" err="1"/>
              <a:t>single</a:t>
            </a:r>
            <a:r>
              <a:rPr lang="de-DE" dirty="0"/>
              <a:t> top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8 </a:t>
            </a:r>
            <a:r>
              <a:rPr lang="de-DE" dirty="0"/>
              <a:t>TeV</a:t>
            </a:r>
          </a:p>
          <a:p>
            <a:pPr lvl="1"/>
            <a:r>
              <a:rPr lang="de-DE" dirty="0" smtClean="0"/>
              <a:t>top </a:t>
            </a:r>
            <a:r>
              <a:rPr lang="de-DE" dirty="0" err="1" smtClean="0"/>
              <a:t>mass</a:t>
            </a:r>
            <a:endParaRPr lang="de-DE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770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discussions</a:t>
            </a:r>
            <a:r>
              <a:rPr lang="de-DE" dirty="0" smtClean="0"/>
              <a:t> </a:t>
            </a:r>
            <a:r>
              <a:rPr lang="de-DE" dirty="0" err="1" smtClean="0"/>
              <a:t>yesterday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Top </a:t>
            </a:r>
            <a:r>
              <a:rPr lang="de-DE" dirty="0" err="1" smtClean="0"/>
              <a:t>mass</a:t>
            </a:r>
            <a:r>
              <a:rPr lang="de-DE" dirty="0" smtClean="0"/>
              <a:t>/</a:t>
            </a:r>
            <a:r>
              <a:rPr lang="de-DE" dirty="0" err="1" smtClean="0"/>
              <a:t>hadronisation</a:t>
            </a:r>
            <a:endParaRPr lang="de-DE" dirty="0" smtClean="0"/>
          </a:p>
          <a:p>
            <a:pPr lvl="1"/>
            <a:r>
              <a:rPr lang="de-DE" dirty="0" smtClean="0"/>
              <a:t>CMS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checking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differences</a:t>
            </a:r>
            <a:r>
              <a:rPr lang="de-DE" dirty="0" smtClean="0"/>
              <a:t> Pythia/Herwig </a:t>
            </a:r>
            <a:r>
              <a:rPr lang="de-DE" dirty="0" err="1" smtClean="0"/>
              <a:t>beyond</a:t>
            </a:r>
            <a:r>
              <a:rPr lang="de-DE" dirty="0" smtClean="0"/>
              <a:t> JES</a:t>
            </a:r>
          </a:p>
          <a:p>
            <a:pPr lvl="1"/>
            <a:r>
              <a:rPr lang="de-DE" dirty="0" smtClean="0"/>
              <a:t>Need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on </a:t>
            </a:r>
            <a:r>
              <a:rPr lang="de-DE" dirty="0" err="1" smtClean="0"/>
              <a:t>further</a:t>
            </a:r>
            <a:r>
              <a:rPr lang="de-DE" dirty="0" smtClean="0"/>
              <a:t>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treatment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systematics</a:t>
            </a:r>
            <a:endParaRPr lang="de-DE" dirty="0" smtClean="0"/>
          </a:p>
          <a:p>
            <a:pPr lvl="1"/>
            <a:endParaRPr lang="de-DE" dirty="0" smtClean="0"/>
          </a:p>
          <a:p>
            <a:r>
              <a:rPr lang="de-DE" dirty="0" smtClean="0"/>
              <a:t>Single top </a:t>
            </a:r>
            <a:r>
              <a:rPr lang="de-DE" dirty="0" err="1" smtClean="0"/>
              <a:t>extrapolation</a:t>
            </a:r>
            <a:r>
              <a:rPr lang="de-DE" dirty="0" smtClean="0"/>
              <a:t> </a:t>
            </a:r>
            <a:r>
              <a:rPr lang="de-DE" dirty="0" err="1" smtClean="0"/>
              <a:t>uncertainty</a:t>
            </a:r>
            <a:endParaRPr lang="de-DE" dirty="0" smtClean="0"/>
          </a:p>
          <a:p>
            <a:pPr lvl="1"/>
            <a:r>
              <a:rPr lang="de-DE" dirty="0" err="1" smtClean="0"/>
              <a:t>Confirmed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2→3 NLO (4FS)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,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in </a:t>
            </a:r>
            <a:r>
              <a:rPr lang="de-DE" dirty="0" err="1" smtClean="0"/>
              <a:t>aMC@NLO</a:t>
            </a:r>
            <a:endParaRPr lang="de-DE" dirty="0" smtClean="0"/>
          </a:p>
          <a:p>
            <a:pPr lvl="1"/>
            <a:r>
              <a:rPr lang="de-DE" dirty="0" err="1" smtClean="0"/>
              <a:t>Propose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unify</a:t>
            </a:r>
            <a:r>
              <a:rPr lang="de-DE" dirty="0" smtClean="0"/>
              <a:t> „</a:t>
            </a:r>
            <a:r>
              <a:rPr lang="de-DE" dirty="0" err="1" smtClean="0"/>
              <a:t>generator</a:t>
            </a:r>
            <a:r>
              <a:rPr lang="de-DE" dirty="0" smtClean="0"/>
              <a:t>“ </a:t>
            </a:r>
            <a:r>
              <a:rPr lang="de-DE" dirty="0" err="1" smtClean="0"/>
              <a:t>uncertainty</a:t>
            </a:r>
            <a:endParaRPr lang="de-DE" dirty="0" smtClean="0"/>
          </a:p>
          <a:p>
            <a:pPr lvl="2"/>
            <a:r>
              <a:rPr lang="de-DE" dirty="0" smtClean="0"/>
              <a:t>ATLAS: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parton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, pT (2nd b))</a:t>
            </a:r>
          </a:p>
          <a:p>
            <a:pPr lvl="2"/>
            <a:r>
              <a:rPr lang="de-DE" dirty="0" smtClean="0"/>
              <a:t>CMS: </a:t>
            </a:r>
            <a:r>
              <a:rPr lang="de-DE" dirty="0" err="1" smtClean="0"/>
              <a:t>compare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generators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reconstruction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quote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largest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0299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discussions</a:t>
            </a:r>
            <a:r>
              <a:rPr lang="de-DE" dirty="0" smtClean="0"/>
              <a:t> </a:t>
            </a:r>
            <a:r>
              <a:rPr lang="de-DE" dirty="0" err="1" smtClean="0"/>
              <a:t>yesterday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Jet/</a:t>
            </a:r>
            <a:r>
              <a:rPr lang="de-DE" dirty="0" err="1" smtClean="0"/>
              <a:t>E</a:t>
            </a:r>
            <a:r>
              <a:rPr lang="de-DE" baseline="-25000" dirty="0" err="1" smtClean="0"/>
              <a:t>T</a:t>
            </a:r>
            <a:r>
              <a:rPr lang="de-DE" baseline="30000" dirty="0" err="1" smtClean="0"/>
              <a:t>miss</a:t>
            </a:r>
            <a:endParaRPr lang="de-DE" dirty="0"/>
          </a:p>
          <a:p>
            <a:pPr lvl="1"/>
            <a:r>
              <a:rPr lang="de-DE" dirty="0" err="1" smtClean="0"/>
              <a:t>Concrete</a:t>
            </a:r>
            <a:r>
              <a:rPr lang="de-DE" dirty="0" smtClean="0"/>
              <a:t> </a:t>
            </a:r>
            <a:r>
              <a:rPr lang="de-DE" dirty="0" err="1" smtClean="0"/>
              <a:t>first</a:t>
            </a:r>
            <a:r>
              <a:rPr lang="de-DE" dirty="0" smtClean="0"/>
              <a:t> </a:t>
            </a:r>
            <a:r>
              <a:rPr lang="de-DE" dirty="0" err="1"/>
              <a:t>proposal</a:t>
            </a:r>
            <a:r>
              <a:rPr lang="de-DE" dirty="0"/>
              <a:t> </a:t>
            </a:r>
            <a:r>
              <a:rPr lang="de-DE" dirty="0" err="1" smtClean="0"/>
              <a:t>presented</a:t>
            </a:r>
            <a:r>
              <a:rPr lang="de-DE" dirty="0" smtClean="0"/>
              <a:t> on </a:t>
            </a:r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map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join</a:t>
            </a:r>
            <a:r>
              <a:rPr lang="de-DE" dirty="0"/>
              <a:t> </a:t>
            </a:r>
            <a:r>
              <a:rPr lang="de-DE" dirty="0" err="1"/>
              <a:t>categories</a:t>
            </a:r>
            <a:r>
              <a:rPr lang="de-DE" dirty="0"/>
              <a:t>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correlations</a:t>
            </a:r>
            <a:endParaRPr lang="de-DE" dirty="0"/>
          </a:p>
          <a:p>
            <a:pPr lvl="1"/>
            <a:r>
              <a:rPr lang="de-DE" dirty="0"/>
              <a:t>CMS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effct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/>
              <a:t>close-by</a:t>
            </a:r>
            <a:r>
              <a:rPr lang="de-DE" dirty="0"/>
              <a:t> </a:t>
            </a:r>
            <a:r>
              <a:rPr lang="de-DE" dirty="0" err="1"/>
              <a:t>jets</a:t>
            </a:r>
            <a:endParaRPr lang="de-DE" dirty="0"/>
          </a:p>
          <a:p>
            <a:pPr lvl="1"/>
            <a:r>
              <a:rPr lang="de-DE" dirty="0" err="1" smtClean="0"/>
              <a:t>Finalise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d</a:t>
            </a:r>
            <a:r>
              <a:rPr lang="de-DE" dirty="0" err="1" smtClean="0"/>
              <a:t>ocument</a:t>
            </a:r>
            <a:r>
              <a:rPr lang="de-DE" dirty="0" smtClean="0"/>
              <a:t> </a:t>
            </a:r>
            <a:r>
              <a:rPr lang="de-DE" dirty="0"/>
              <a:t>in a </a:t>
            </a:r>
            <a:r>
              <a:rPr lang="de-DE" dirty="0" err="1"/>
              <a:t>Twiki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in a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document</a:t>
            </a:r>
            <a:endParaRPr lang="de-DE" dirty="0"/>
          </a:p>
          <a:p>
            <a:pPr lvl="1"/>
            <a:r>
              <a:rPr lang="de-DE" dirty="0" smtClean="0"/>
              <a:t>(</a:t>
            </a:r>
            <a:r>
              <a:rPr lang="de-DE" dirty="0" err="1" smtClean="0"/>
              <a:t>Strongly</a:t>
            </a:r>
            <a:r>
              <a:rPr lang="de-DE" dirty="0" smtClean="0"/>
              <a:t>) </a:t>
            </a:r>
            <a:r>
              <a:rPr lang="de-DE" dirty="0" err="1"/>
              <a:t>e</a:t>
            </a:r>
            <a:r>
              <a:rPr lang="de-DE" dirty="0" err="1" smtClean="0"/>
              <a:t>ncourage</a:t>
            </a:r>
            <a:r>
              <a:rPr lang="de-DE" dirty="0" smtClean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EPS </a:t>
            </a:r>
            <a:r>
              <a:rPr lang="de-DE" dirty="0" err="1"/>
              <a:t>timescale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 smtClean="0"/>
              <a:t>?</a:t>
            </a:r>
          </a:p>
          <a:p>
            <a:pPr marL="457200" lvl="1" indent="0">
              <a:buNone/>
            </a:pPr>
            <a:endParaRPr lang="de-DE" dirty="0"/>
          </a:p>
          <a:p>
            <a:pPr lvl="2"/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693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discussions</a:t>
            </a:r>
            <a:r>
              <a:rPr lang="de-DE" dirty="0" smtClean="0"/>
              <a:t> </a:t>
            </a:r>
            <a:r>
              <a:rPr lang="de-DE" dirty="0" err="1" smtClean="0"/>
              <a:t>today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Common </a:t>
            </a:r>
            <a:r>
              <a:rPr lang="de-DE" dirty="0" err="1"/>
              <a:t>input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pseudo-top</a:t>
            </a:r>
          </a:p>
          <a:p>
            <a:pPr lvl="1"/>
            <a:r>
              <a:rPr lang="de-DE" dirty="0" err="1" smtClean="0"/>
              <a:t>progress</a:t>
            </a:r>
            <a:r>
              <a:rPr lang="de-DE" dirty="0" smtClean="0"/>
              <a:t> </a:t>
            </a:r>
            <a:r>
              <a:rPr lang="de-DE" dirty="0" err="1" smtClean="0"/>
              <a:t>report</a:t>
            </a:r>
            <a:r>
              <a:rPr lang="de-DE" dirty="0" smtClean="0"/>
              <a:t> on </a:t>
            </a:r>
            <a:r>
              <a:rPr lang="de-DE" dirty="0" err="1" smtClean="0"/>
              <a:t>common</a:t>
            </a:r>
            <a:r>
              <a:rPr lang="de-DE" dirty="0" smtClean="0"/>
              <a:t> </a:t>
            </a:r>
            <a:r>
              <a:rPr lang="de-DE" dirty="0" err="1" smtClean="0"/>
              <a:t>definitions</a:t>
            </a:r>
            <a:endParaRPr lang="de-DE" dirty="0" smtClean="0"/>
          </a:p>
          <a:p>
            <a:pPr lvl="1"/>
            <a:r>
              <a:rPr lang="de-DE" dirty="0" err="1" smtClean="0"/>
              <a:t>lepton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pPr lvl="2"/>
            <a:r>
              <a:rPr lang="de-DE" dirty="0" err="1" smtClean="0"/>
              <a:t>isolation</a:t>
            </a:r>
            <a:r>
              <a:rPr lang="de-DE" dirty="0" smtClean="0"/>
              <a:t> (</a:t>
            </a:r>
            <a:r>
              <a:rPr lang="de-DE" dirty="0" err="1" smtClean="0"/>
              <a:t>brings</a:t>
            </a:r>
            <a:r>
              <a:rPr lang="de-DE" dirty="0" smtClean="0"/>
              <a:t> experimental </a:t>
            </a:r>
            <a:r>
              <a:rPr lang="de-DE" dirty="0" err="1" smtClean="0"/>
              <a:t>problems</a:t>
            </a:r>
            <a:r>
              <a:rPr lang="de-DE" dirty="0" smtClean="0"/>
              <a:t>)</a:t>
            </a:r>
          </a:p>
          <a:p>
            <a:pPr lvl="2"/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isolation</a:t>
            </a:r>
            <a:r>
              <a:rPr lang="de-DE" dirty="0" smtClean="0"/>
              <a:t>: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b‘s</a:t>
            </a:r>
            <a:endParaRPr lang="de-DE" dirty="0" smtClean="0"/>
          </a:p>
          <a:p>
            <a:pPr lvl="2"/>
            <a:r>
              <a:rPr lang="de-DE" dirty="0" err="1" smtClean="0"/>
              <a:t>tau‘s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background</a:t>
            </a:r>
            <a:r>
              <a:rPr lang="de-DE" dirty="0" smtClean="0"/>
              <a:t>? not optimal </a:t>
            </a:r>
            <a:r>
              <a:rPr lang="de-DE" dirty="0" smtClean="0"/>
              <a:t>in dilepton </a:t>
            </a:r>
            <a:r>
              <a:rPr lang="de-DE" dirty="0" err="1" smtClean="0"/>
              <a:t>channe</a:t>
            </a:r>
            <a:endParaRPr lang="de-DE" dirty="0" smtClean="0"/>
          </a:p>
          <a:p>
            <a:pPr lvl="1"/>
            <a:r>
              <a:rPr lang="de-DE" dirty="0" err="1"/>
              <a:t>include</a:t>
            </a:r>
            <a:r>
              <a:rPr lang="de-DE" dirty="0"/>
              <a:t> </a:t>
            </a:r>
            <a:r>
              <a:rPr lang="de-DE" dirty="0" err="1"/>
              <a:t>neutrinos</a:t>
            </a:r>
            <a:r>
              <a:rPr lang="de-DE" dirty="0"/>
              <a:t> in </a:t>
            </a:r>
            <a:r>
              <a:rPr lang="de-DE" dirty="0" err="1"/>
              <a:t>jet</a:t>
            </a:r>
            <a:r>
              <a:rPr lang="de-DE" dirty="0"/>
              <a:t> </a:t>
            </a:r>
            <a:r>
              <a:rPr lang="de-DE" dirty="0" err="1"/>
              <a:t>definition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not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jet</a:t>
            </a:r>
            <a:r>
              <a:rPr lang="de-DE" dirty="0"/>
              <a:t> </a:t>
            </a:r>
            <a:r>
              <a:rPr lang="de-DE" dirty="0" err="1"/>
              <a:t>radius</a:t>
            </a:r>
            <a:r>
              <a:rPr lang="de-DE" dirty="0"/>
              <a:t> (0.5)</a:t>
            </a:r>
          </a:p>
          <a:p>
            <a:pPr lvl="2"/>
            <a:r>
              <a:rPr lang="de-DE" dirty="0"/>
              <a:t>ATLAS </a:t>
            </a:r>
            <a:r>
              <a:rPr lang="de-DE" dirty="0" err="1"/>
              <a:t>working</a:t>
            </a:r>
            <a:r>
              <a:rPr lang="de-DE" dirty="0"/>
              <a:t> in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direction</a:t>
            </a:r>
            <a:r>
              <a:rPr lang="de-DE" dirty="0"/>
              <a:t> but will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smtClean="0"/>
              <a:t>time</a:t>
            </a:r>
          </a:p>
          <a:p>
            <a:r>
              <a:rPr lang="de-DE" dirty="0" err="1" smtClean="0"/>
              <a:t>Complete</a:t>
            </a:r>
            <a:r>
              <a:rPr lang="de-DE" dirty="0" smtClean="0"/>
              <a:t> NNLO </a:t>
            </a:r>
            <a:r>
              <a:rPr lang="de-DE" dirty="0" err="1" smtClean="0"/>
              <a:t>calculation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endParaRPr lang="de-DE" dirty="0" smtClean="0"/>
          </a:p>
          <a:p>
            <a:pPr lvl="1"/>
            <a:r>
              <a:rPr lang="de-DE" dirty="0" err="1" smtClean="0"/>
              <a:t>uncertainty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~5% </a:t>
            </a:r>
            <a:r>
              <a:rPr lang="de-DE" dirty="0" err="1" smtClean="0"/>
              <a:t>for</a:t>
            </a:r>
            <a:r>
              <a:rPr lang="de-DE" dirty="0" smtClean="0"/>
              <a:t> NNLO+NNLL</a:t>
            </a:r>
          </a:p>
          <a:p>
            <a:pPr lvl="1"/>
            <a:r>
              <a:rPr lang="de-DE" dirty="0" err="1" smtClean="0"/>
              <a:t>implemented</a:t>
            </a:r>
            <a:r>
              <a:rPr lang="de-DE" dirty="0" smtClean="0"/>
              <a:t> in Top++ („</a:t>
            </a:r>
            <a:r>
              <a:rPr lang="de-DE" i="1" dirty="0" err="1" smtClean="0"/>
              <a:t>you</a:t>
            </a:r>
            <a:r>
              <a:rPr lang="de-DE" i="1" dirty="0" smtClean="0"/>
              <a:t> </a:t>
            </a:r>
            <a:r>
              <a:rPr lang="de-DE" i="1" dirty="0" err="1" smtClean="0"/>
              <a:t>cannot</a:t>
            </a:r>
            <a:r>
              <a:rPr lang="de-DE" i="1" dirty="0" smtClean="0"/>
              <a:t> </a:t>
            </a:r>
            <a:r>
              <a:rPr lang="de-DE" i="1" dirty="0" err="1" smtClean="0"/>
              <a:t>get</a:t>
            </a:r>
            <a:r>
              <a:rPr lang="de-DE" i="1" dirty="0" smtClean="0"/>
              <a:t> a </a:t>
            </a:r>
            <a:r>
              <a:rPr lang="de-DE" i="1" dirty="0" err="1" smtClean="0"/>
              <a:t>better</a:t>
            </a:r>
            <a:r>
              <a:rPr lang="de-DE" i="1" dirty="0" smtClean="0"/>
              <a:t> deal“</a:t>
            </a:r>
            <a:r>
              <a:rPr lang="de-DE" dirty="0" smtClean="0"/>
              <a:t>)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393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combinations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Single top </a:t>
            </a:r>
            <a:r>
              <a:rPr lang="de-DE" dirty="0" err="1" smtClean="0"/>
              <a:t>measurements</a:t>
            </a:r>
            <a:endParaRPr lang="de-DE" dirty="0"/>
          </a:p>
          <a:p>
            <a:pPr lvl="1"/>
            <a:r>
              <a:rPr lang="de-DE" dirty="0" err="1" smtClean="0"/>
              <a:t>include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top </a:t>
            </a:r>
            <a:r>
              <a:rPr lang="de-DE" dirty="0" err="1" smtClean="0"/>
              <a:t>cos</a:t>
            </a:r>
            <a:r>
              <a:rPr lang="de-DE" dirty="0" err="1" smtClean="0">
                <a:latin typeface="Lucida Grande"/>
                <a:ea typeface="Lucida Grande"/>
                <a:cs typeface="Lucida Grande"/>
              </a:rPr>
              <a:t>ϑ</a:t>
            </a:r>
            <a:r>
              <a:rPr lang="de-DE" dirty="0" smtClean="0"/>
              <a:t> in </a:t>
            </a:r>
            <a:r>
              <a:rPr lang="de-DE" dirty="0" err="1" smtClean="0"/>
              <a:t>Wtb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endParaRPr lang="de-DE" dirty="0"/>
          </a:p>
          <a:p>
            <a:pPr lvl="1"/>
            <a:r>
              <a:rPr lang="de-DE" dirty="0" err="1" smtClean="0"/>
              <a:t>Wt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?</a:t>
            </a:r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endParaRPr lang="de-DE" dirty="0" smtClean="0"/>
          </a:p>
          <a:p>
            <a:pPr lvl="1"/>
            <a:endParaRPr lang="de-DE" dirty="0"/>
          </a:p>
          <a:p>
            <a:pPr lvl="1"/>
            <a:r>
              <a:rPr lang="de-DE" dirty="0" err="1" smtClean="0"/>
              <a:t>R</a:t>
            </a:r>
            <a:r>
              <a:rPr lang="de-DE" baseline="-25000" dirty="0" err="1" smtClean="0"/>
              <a:t>t</a:t>
            </a:r>
            <a:r>
              <a:rPr lang="de-DE" dirty="0" smtClean="0"/>
              <a:t>  </a:t>
            </a:r>
            <a:r>
              <a:rPr lang="de-DE" dirty="0" err="1" smtClean="0"/>
              <a:t>at</a:t>
            </a:r>
            <a:r>
              <a:rPr lang="de-DE" dirty="0" smtClean="0"/>
              <a:t> 8 TeV (</a:t>
            </a:r>
            <a:r>
              <a:rPr lang="de-DE" dirty="0" err="1" smtClean="0"/>
              <a:t>once</a:t>
            </a:r>
            <a:r>
              <a:rPr lang="de-DE" dirty="0" smtClean="0"/>
              <a:t> ATLAS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)?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404664"/>
            <a:ext cx="2376264" cy="23943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7061974" y="93655"/>
            <a:ext cx="1193774" cy="276989"/>
          </a:xfrm>
          <a:prstGeom prst="rect">
            <a:avLst/>
          </a:prstGeom>
          <a:solidFill>
            <a:schemeClr val="bg2"/>
          </a:solidFill>
          <a:ln>
            <a:headEnd type="none" w="sm" len="sm"/>
            <a:tailEnd type="none" w="sm" len="sm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30" tIns="45715" rIns="91430" bIns="45715" rtlCol="0">
            <a:spAutoFit/>
          </a:bodyPr>
          <a:lstStyle/>
          <a:p>
            <a:r>
              <a:rPr lang="de-DE" sz="1200" b="1" i="1" dirty="0" smtClean="0">
                <a:solidFill>
                  <a:srgbClr val="800000"/>
                </a:solidFill>
                <a:latin typeface="Candara"/>
                <a:cs typeface="Candara"/>
              </a:rPr>
              <a:t>PAS TOP-12-020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3079993"/>
            <a:ext cx="3041404" cy="23762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3079993"/>
            <a:ext cx="2949240" cy="230425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764303" y="2854677"/>
            <a:ext cx="21484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1200" b="1" dirty="0">
                <a:latin typeface="Candara"/>
                <a:cs typeface="Candara"/>
              </a:rPr>
              <a:t>Phys. Lett. B 716 (2012) 142-159</a:t>
            </a:r>
            <a:endParaRPr lang="de-DE" sz="1200" b="1" dirty="0">
              <a:latin typeface="Candara"/>
              <a:cs typeface="Candara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30035" t="6880" r="3993" b="7623"/>
          <a:stretch/>
        </p:blipFill>
        <p:spPr>
          <a:xfrm>
            <a:off x="6444208" y="3152241"/>
            <a:ext cx="2358622" cy="21600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588224" y="5312241"/>
            <a:ext cx="23762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1200" b="1" dirty="0">
                <a:latin typeface="Candara"/>
                <a:cs typeface="Candara"/>
              </a:rPr>
              <a:t>Phys. Rev. Lett. 110 </a:t>
            </a:r>
            <a:r>
              <a:rPr lang="hu-HU" sz="1200" b="1" dirty="0" smtClean="0">
                <a:latin typeface="Candara"/>
                <a:cs typeface="Candara"/>
              </a:rPr>
              <a:t>(</a:t>
            </a:r>
            <a:r>
              <a:rPr lang="hu-HU" sz="1200" b="1" dirty="0">
                <a:latin typeface="Candara"/>
                <a:cs typeface="Candara"/>
              </a:rPr>
              <a:t>2013) 022003</a:t>
            </a:r>
            <a:endParaRPr lang="de-DE" sz="1200" b="1" dirty="0">
              <a:latin typeface="Candara"/>
              <a:cs typeface="Candar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5656" y="21328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>
                <a:latin typeface="Candara"/>
                <a:cs typeface="Candara"/>
              </a:rPr>
              <a:t> </a:t>
            </a:r>
            <a:r>
              <a:rPr lang="de-DE" dirty="0" err="1">
                <a:latin typeface="Candara"/>
                <a:cs typeface="Candara"/>
              </a:rPr>
              <a:t>σ</a:t>
            </a:r>
            <a:r>
              <a:rPr lang="de-DE" baseline="-25000" dirty="0" err="1">
                <a:latin typeface="Candara"/>
                <a:cs typeface="Candara"/>
              </a:rPr>
              <a:t>Wt</a:t>
            </a:r>
            <a:r>
              <a:rPr lang="de-DE" baseline="-25000" dirty="0">
                <a:latin typeface="Candara"/>
                <a:cs typeface="Candara"/>
              </a:rPr>
              <a:t> </a:t>
            </a:r>
            <a:r>
              <a:rPr lang="de-DE" dirty="0">
                <a:latin typeface="Candara"/>
                <a:cs typeface="Candara"/>
              </a:rPr>
              <a:t>= 16.8 ± 2.9 ± 4.9 pb (ATLAS)  3.3σ</a:t>
            </a:r>
          </a:p>
          <a:p>
            <a:r>
              <a:rPr lang="de-DE" dirty="0">
                <a:latin typeface="Candara"/>
                <a:cs typeface="Candara"/>
              </a:rPr>
              <a:t> </a:t>
            </a:r>
            <a:r>
              <a:rPr lang="de-DE" dirty="0" err="1" smtClean="0">
                <a:latin typeface="Candara"/>
                <a:cs typeface="Candara"/>
              </a:rPr>
              <a:t>σ</a:t>
            </a:r>
            <a:r>
              <a:rPr lang="de-DE" baseline="-25000" dirty="0" err="1" smtClean="0">
                <a:latin typeface="Candara"/>
                <a:cs typeface="Candara"/>
              </a:rPr>
              <a:t>Wt</a:t>
            </a:r>
            <a:r>
              <a:rPr lang="de-DE" baseline="-25000" dirty="0" smtClean="0">
                <a:latin typeface="Candara"/>
                <a:cs typeface="Candara"/>
              </a:rPr>
              <a:t> </a:t>
            </a:r>
            <a:r>
              <a:rPr lang="de-DE" dirty="0">
                <a:latin typeface="Candara"/>
                <a:cs typeface="Candara"/>
              </a:rPr>
              <a:t>= 16 </a:t>
            </a:r>
            <a:r>
              <a:rPr lang="de-DE" baseline="30000" dirty="0">
                <a:latin typeface="Candara"/>
                <a:cs typeface="Candara"/>
              </a:rPr>
              <a:t>+5</a:t>
            </a:r>
            <a:r>
              <a:rPr lang="de-DE" baseline="-25000" dirty="0">
                <a:latin typeface="Candara"/>
                <a:cs typeface="Candara"/>
              </a:rPr>
              <a:t>-4</a:t>
            </a:r>
            <a:r>
              <a:rPr lang="de-DE" dirty="0">
                <a:latin typeface="Candara"/>
                <a:cs typeface="Candara"/>
              </a:rPr>
              <a:t> pb (CMS)  4.0σ</a:t>
            </a:r>
          </a:p>
        </p:txBody>
      </p:sp>
    </p:spTree>
    <p:extLst>
      <p:ext uri="{BB962C8B-B14F-4D97-AF65-F5344CB8AC3E}">
        <p14:creationId xmlns:p14="http://schemas.microsoft.com/office/powerpoint/2010/main" val="3833146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combinations</a:t>
            </a:r>
            <a:r>
              <a:rPr lang="de-DE" dirty="0" smtClean="0"/>
              <a:t>: angular </a:t>
            </a:r>
            <a:r>
              <a:rPr lang="de-DE" dirty="0" err="1" smtClean="0"/>
              <a:t>distributions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Spin </a:t>
            </a:r>
            <a:r>
              <a:rPr lang="de-DE" dirty="0" err="1" smtClean="0"/>
              <a:t>correlations</a:t>
            </a:r>
            <a:r>
              <a:rPr lang="de-DE" dirty="0" smtClean="0"/>
              <a:t> (7 TeV)</a:t>
            </a:r>
          </a:p>
          <a:p>
            <a:pPr lvl="1"/>
            <a:r>
              <a:rPr lang="de-DE" dirty="0" smtClean="0"/>
              <a:t>ATLAS: </a:t>
            </a:r>
            <a:r>
              <a:rPr lang="hu-HU" dirty="0" smtClean="0">
                <a:cs typeface="Candara"/>
              </a:rPr>
              <a:t>Phys</a:t>
            </a:r>
            <a:r>
              <a:rPr lang="hu-HU" dirty="0">
                <a:cs typeface="Candara"/>
              </a:rPr>
              <a:t>. Rev. Lett. 108 (2012) </a:t>
            </a:r>
            <a:r>
              <a:rPr lang="hu-HU" dirty="0" smtClean="0">
                <a:cs typeface="Candara"/>
              </a:rPr>
              <a:t>212001</a:t>
            </a:r>
            <a:endParaRPr lang="de-DE" dirty="0"/>
          </a:p>
          <a:p>
            <a:pPr lvl="2"/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observation</a:t>
            </a:r>
            <a:r>
              <a:rPr lang="de-DE" dirty="0"/>
              <a:t> in dilepton </a:t>
            </a:r>
            <a:r>
              <a:rPr lang="de-DE" dirty="0" err="1"/>
              <a:t>channel</a:t>
            </a:r>
            <a:r>
              <a:rPr lang="de-DE" dirty="0"/>
              <a:t> (2.1/</a:t>
            </a:r>
            <a:r>
              <a:rPr lang="de-DE" dirty="0" err="1"/>
              <a:t>fb</a:t>
            </a:r>
            <a:r>
              <a:rPr lang="de-DE" dirty="0"/>
              <a:t>)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el-GR" dirty="0"/>
              <a:t>Δφ in Lab</a:t>
            </a:r>
          </a:p>
          <a:p>
            <a:pPr lvl="2"/>
            <a:r>
              <a:rPr lang="el-GR" dirty="0"/>
              <a:t>A</a:t>
            </a:r>
            <a:r>
              <a:rPr lang="el-GR" baseline="-25000" dirty="0"/>
              <a:t>hel</a:t>
            </a:r>
            <a:r>
              <a:rPr lang="el-GR" dirty="0"/>
              <a:t> = 0.40 ± 0.04 ± 0.08 (SM NLO is 0.31</a:t>
            </a:r>
            <a:r>
              <a:rPr lang="el-GR" dirty="0" smtClean="0"/>
              <a:t>)</a:t>
            </a:r>
          </a:p>
          <a:p>
            <a:pPr lvl="1"/>
            <a:r>
              <a:rPr lang="el-GR" dirty="0" smtClean="0"/>
              <a:t>CMS: PAS </a:t>
            </a:r>
            <a:r>
              <a:rPr lang="el-GR" dirty="0"/>
              <a:t>TOP-12-</a:t>
            </a:r>
            <a:r>
              <a:rPr lang="el-GR" dirty="0" smtClean="0"/>
              <a:t>004</a:t>
            </a:r>
            <a:endParaRPr lang="el-GR" dirty="0"/>
          </a:p>
          <a:p>
            <a:pPr lvl="2"/>
            <a:r>
              <a:rPr lang="el-GR" dirty="0"/>
              <a:t>similarly, using 5/fb A</a:t>
            </a:r>
            <a:r>
              <a:rPr lang="el-GR" baseline="-25000" dirty="0"/>
              <a:t>hel</a:t>
            </a:r>
            <a:r>
              <a:rPr lang="el-GR" dirty="0"/>
              <a:t> = 0.24 ± 0.02 ± 0.08 </a:t>
            </a:r>
          </a:p>
          <a:p>
            <a:pPr lvl="2"/>
            <a:r>
              <a:rPr lang="el-GR" dirty="0"/>
              <a:t>also measure asymmetries A</a:t>
            </a:r>
            <a:r>
              <a:rPr lang="el-GR" baseline="-25000" dirty="0"/>
              <a:t>Δφ  </a:t>
            </a:r>
            <a:r>
              <a:rPr lang="el-GR" dirty="0"/>
              <a:t>and A</a:t>
            </a:r>
            <a:r>
              <a:rPr lang="el-GR" baseline="-25000" dirty="0"/>
              <a:t>cos</a:t>
            </a:r>
            <a:r>
              <a:rPr lang="el-GR" baseline="-25000" dirty="0">
                <a:ea typeface="Lucida Grande"/>
              </a:rPr>
              <a:t>ϑ</a:t>
            </a:r>
            <a:r>
              <a:rPr lang="el-GR" baseline="-25000" dirty="0"/>
              <a:t>cos</a:t>
            </a:r>
            <a:r>
              <a:rPr lang="el-GR" baseline="-25000" dirty="0">
                <a:ea typeface="Lucida Grande"/>
              </a:rPr>
              <a:t>ϑ </a:t>
            </a:r>
            <a:r>
              <a:rPr lang="el-GR" dirty="0">
                <a:ea typeface="Lucida Grande"/>
              </a:rPr>
              <a:t>and with m</a:t>
            </a:r>
            <a:r>
              <a:rPr lang="el-GR" baseline="-25000" dirty="0">
                <a:ea typeface="Lucida Grande"/>
              </a:rPr>
              <a:t>tt</a:t>
            </a:r>
            <a:r>
              <a:rPr lang="el-GR" dirty="0">
                <a:ea typeface="Lucida Grande"/>
              </a:rPr>
              <a:t> cut</a:t>
            </a:r>
          </a:p>
          <a:p>
            <a:pPr lvl="2"/>
            <a:r>
              <a:rPr lang="el-GR" dirty="0" smtClean="0">
                <a:ea typeface="Lucida Grande"/>
              </a:rPr>
              <a:t>finally </a:t>
            </a:r>
            <a:r>
              <a:rPr lang="el-GR" dirty="0">
                <a:ea typeface="Lucida Grande"/>
              </a:rPr>
              <a:t>unfolded to parton level and compared to </a:t>
            </a:r>
            <a:r>
              <a:rPr lang="el-GR" dirty="0" smtClean="0">
                <a:ea typeface="Lucida Grande"/>
              </a:rPr>
              <a:t>generators</a:t>
            </a:r>
          </a:p>
          <a:p>
            <a:r>
              <a:rPr lang="el-GR" dirty="0" smtClean="0">
                <a:ea typeface="Lucida Grande"/>
              </a:rPr>
              <a:t>Charge asymmetry (7 TeV)</a:t>
            </a:r>
          </a:p>
          <a:p>
            <a:pPr lvl="1"/>
            <a:r>
              <a:rPr lang="el-GR" dirty="0" smtClean="0">
                <a:ea typeface="Lucida Grande"/>
              </a:rPr>
              <a:t>ATLAS: Eur.Phys.J. C72 (2012) 2039 + ATLAS-CONF-2012-057</a:t>
            </a:r>
          </a:p>
          <a:p>
            <a:pPr lvl="2"/>
            <a:r>
              <a:rPr lang="el-GR" dirty="0" smtClean="0">
                <a:ea typeface="Lucida Grande"/>
              </a:rPr>
              <a:t>combined lepton+jets (1.04/fb) and dilepton (4.7/fb) channel</a:t>
            </a:r>
          </a:p>
          <a:p>
            <a:pPr lvl="2"/>
            <a:r>
              <a:rPr lang="el-GR" dirty="0" smtClean="0">
                <a:ea typeface="Lucida Grande"/>
              </a:rPr>
              <a:t>A</a:t>
            </a:r>
            <a:r>
              <a:rPr lang="el-GR" baseline="-25000" dirty="0" smtClean="0">
                <a:ea typeface="Lucida Grande"/>
              </a:rPr>
              <a:t>C</a:t>
            </a:r>
            <a:r>
              <a:rPr lang="el-GR" dirty="0" smtClean="0">
                <a:ea typeface="Lucida Grande"/>
              </a:rPr>
              <a:t> = 0.029 </a:t>
            </a:r>
            <a:r>
              <a:rPr lang="el-GR" dirty="0" smtClean="0"/>
              <a:t>± 0.018 ± 0.014</a:t>
            </a:r>
          </a:p>
          <a:p>
            <a:pPr lvl="1"/>
            <a:r>
              <a:rPr lang="el-GR" dirty="0" smtClean="0">
                <a:ea typeface="Lucida Grande"/>
              </a:rPr>
              <a:t>CMS: Phys.Lett.B 717 (2012) 129 + CMS PAS TOP-12-010</a:t>
            </a:r>
          </a:p>
          <a:p>
            <a:pPr lvl="2"/>
            <a:r>
              <a:rPr lang="el-GR" dirty="0" smtClean="0">
                <a:ea typeface="Lucida Grande"/>
              </a:rPr>
              <a:t>A</a:t>
            </a:r>
            <a:r>
              <a:rPr lang="el-GR" baseline="-25000" dirty="0">
                <a:ea typeface="Lucida Grande"/>
              </a:rPr>
              <a:t>C</a:t>
            </a:r>
            <a:r>
              <a:rPr lang="el-GR" dirty="0" smtClean="0">
                <a:ea typeface="Lucida Grande"/>
              </a:rPr>
              <a:t> = 0.004 </a:t>
            </a:r>
            <a:r>
              <a:rPr lang="el-GR" dirty="0"/>
              <a:t>± </a:t>
            </a:r>
            <a:r>
              <a:rPr lang="el-GR" dirty="0" smtClean="0"/>
              <a:t>0.010 </a:t>
            </a:r>
            <a:r>
              <a:rPr lang="el-GR" dirty="0"/>
              <a:t>± </a:t>
            </a:r>
            <a:r>
              <a:rPr lang="el-GR" dirty="0" smtClean="0"/>
              <a:t>0.011 (lepton+jets)</a:t>
            </a:r>
          </a:p>
          <a:p>
            <a:pPr lvl="2"/>
            <a:r>
              <a:rPr lang="el-GR" dirty="0" smtClean="0"/>
              <a:t>A</a:t>
            </a:r>
            <a:r>
              <a:rPr lang="el-GR" baseline="-25000" dirty="0" smtClean="0"/>
              <a:t>C </a:t>
            </a:r>
            <a:r>
              <a:rPr lang="el-GR" dirty="0" smtClean="0"/>
              <a:t>= 0.050 </a:t>
            </a:r>
            <a:r>
              <a:rPr lang="el-GR" dirty="0"/>
              <a:t>± </a:t>
            </a:r>
            <a:r>
              <a:rPr lang="el-GR" dirty="0" smtClean="0"/>
              <a:t>0.043</a:t>
            </a:r>
            <a:r>
              <a:rPr lang="el-GR" baseline="30000" dirty="0" smtClean="0"/>
              <a:t>+0.010</a:t>
            </a:r>
            <a:r>
              <a:rPr lang="el-GR" baseline="-25000" dirty="0" smtClean="0"/>
              <a:t>-0.037</a:t>
            </a:r>
            <a:r>
              <a:rPr lang="el-GR" dirty="0" smtClean="0"/>
              <a:t> (dilepton)</a:t>
            </a:r>
          </a:p>
          <a:p>
            <a:pPr lvl="1"/>
            <a:r>
              <a:rPr lang="el-GR" dirty="0" smtClean="0"/>
              <a:t>Could combine also differential distributions (m</a:t>
            </a:r>
            <a:r>
              <a:rPr lang="el-GR" baseline="-25000" dirty="0" smtClean="0"/>
              <a:t>tt,</a:t>
            </a:r>
            <a:r>
              <a:rPr lang="el-GR" dirty="0"/>
              <a:t> </a:t>
            </a:r>
            <a:r>
              <a:rPr lang="el-GR" dirty="0" smtClean="0"/>
              <a:t>etc.)</a:t>
            </a:r>
            <a:endParaRPr lang="el-GR" dirty="0"/>
          </a:p>
          <a:p>
            <a:pPr lvl="2"/>
            <a:endParaRPr lang="el-GR" dirty="0" smtClean="0">
              <a:ea typeface="Lucida Grande"/>
            </a:endParaRPr>
          </a:p>
          <a:p>
            <a:pPr lvl="1"/>
            <a:endParaRPr lang="el-GR" dirty="0" smtClean="0">
              <a:ea typeface="Lucida Grande"/>
            </a:endParaRPr>
          </a:p>
          <a:p>
            <a:pPr lvl="1"/>
            <a:endParaRPr lang="el-G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8611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Possible</a:t>
            </a:r>
            <a:r>
              <a:rPr lang="de-DE" dirty="0" smtClean="0"/>
              <a:t> </a:t>
            </a:r>
            <a:r>
              <a:rPr lang="de-DE" dirty="0" err="1" smtClean="0"/>
              <a:t>combinations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Other </a:t>
            </a:r>
            <a:r>
              <a:rPr lang="de-DE" dirty="0" err="1" smtClean="0"/>
              <a:t>ideas</a:t>
            </a:r>
            <a:r>
              <a:rPr lang="de-DE" dirty="0" smtClean="0"/>
              <a:t>? </a:t>
            </a:r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interesting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tt̄Z?</a:t>
            </a:r>
          </a:p>
          <a:p>
            <a:pPr lvl="1"/>
            <a:r>
              <a:rPr lang="de-DE" dirty="0" smtClean="0"/>
              <a:t>Search </a:t>
            </a:r>
            <a:r>
              <a:rPr lang="de-DE" dirty="0" err="1" smtClean="0"/>
              <a:t>for</a:t>
            </a:r>
            <a:r>
              <a:rPr lang="de-DE" dirty="0" smtClean="0"/>
              <a:t> FCNC in </a:t>
            </a:r>
            <a:r>
              <a:rPr lang="de-DE" dirty="0" err="1" smtClean="0"/>
              <a:t>decay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53132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Next </a:t>
            </a:r>
            <a:r>
              <a:rPr lang="de-DE" dirty="0" err="1" smtClean="0"/>
              <a:t>meetings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Closed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participation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endParaRPr lang="de-DE" dirty="0" smtClean="0"/>
          </a:p>
          <a:p>
            <a:pPr lvl="1"/>
            <a:r>
              <a:rPr lang="de-DE" dirty="0" err="1" smtClean="0"/>
              <a:t>track</a:t>
            </a:r>
            <a:r>
              <a:rPr lang="de-DE" dirty="0" smtClean="0"/>
              <a:t> </a:t>
            </a:r>
            <a:r>
              <a:rPr lang="de-DE" dirty="0" err="1" smtClean="0"/>
              <a:t>progress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ongoing</a:t>
            </a:r>
            <a:r>
              <a:rPr lang="de-DE" dirty="0" smtClean="0"/>
              <a:t> </a:t>
            </a:r>
            <a:r>
              <a:rPr lang="de-DE" dirty="0" err="1" smtClean="0"/>
              <a:t>combinations</a:t>
            </a:r>
            <a:endParaRPr lang="de-DE" dirty="0" smtClean="0"/>
          </a:p>
          <a:p>
            <a:pPr lvl="1"/>
            <a:r>
              <a:rPr lang="de-DE" dirty="0" err="1" smtClean="0"/>
              <a:t>start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combinations</a:t>
            </a:r>
            <a:endParaRPr lang="de-DE" dirty="0" smtClean="0"/>
          </a:p>
          <a:p>
            <a:pPr lvl="1"/>
            <a:r>
              <a:rPr lang="de-DE" dirty="0" smtClean="0"/>
              <a:t>b-</a:t>
            </a:r>
            <a:r>
              <a:rPr lang="de-DE" dirty="0" err="1" smtClean="0"/>
              <a:t>tagging</a:t>
            </a:r>
            <a:r>
              <a:rPr lang="de-DE" dirty="0" smtClean="0"/>
              <a:t> </a:t>
            </a:r>
            <a:r>
              <a:rPr lang="de-DE" dirty="0" err="1" smtClean="0"/>
              <a:t>discussion</a:t>
            </a:r>
            <a:r>
              <a:rPr lang="de-DE" dirty="0" smtClean="0"/>
              <a:t> (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jet</a:t>
            </a:r>
            <a:r>
              <a:rPr lang="de-DE" dirty="0" smtClean="0"/>
              <a:t>/</a:t>
            </a:r>
            <a:r>
              <a:rPr lang="de-DE" dirty="0" err="1" smtClean="0"/>
              <a:t>E</a:t>
            </a:r>
            <a:r>
              <a:rPr lang="de-DE" baseline="-25000" dirty="0" err="1" smtClean="0"/>
              <a:t>T</a:t>
            </a:r>
            <a:r>
              <a:rPr lang="de-DE" baseline="30000" dirty="0" err="1" smtClean="0"/>
              <a:t>miss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generator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r>
              <a:rPr lang="de-DE" dirty="0" smtClean="0"/>
              <a:t> (</a:t>
            </a:r>
            <a:r>
              <a:rPr lang="de-DE" dirty="0" err="1" smtClean="0"/>
              <a:t>single</a:t>
            </a:r>
            <a:r>
              <a:rPr lang="de-DE" dirty="0" smtClean="0"/>
              <a:t> top, NLO </a:t>
            </a:r>
            <a:r>
              <a:rPr lang="de-DE" dirty="0" err="1" smtClean="0"/>
              <a:t>vs</a:t>
            </a:r>
            <a:r>
              <a:rPr lang="de-DE" dirty="0" smtClean="0"/>
              <a:t> </a:t>
            </a:r>
            <a:r>
              <a:rPr lang="de-DE" dirty="0" err="1" smtClean="0"/>
              <a:t>multileg</a:t>
            </a:r>
            <a:r>
              <a:rPr lang="de-DE" dirty="0" smtClean="0"/>
              <a:t>)</a:t>
            </a:r>
          </a:p>
          <a:p>
            <a:pPr marL="457200" lvl="1" indent="0">
              <a:buNone/>
            </a:pPr>
            <a:endParaRPr lang="de-DE" dirty="0" smtClean="0"/>
          </a:p>
          <a:p>
            <a:r>
              <a:rPr lang="de-DE" dirty="0" smtClean="0"/>
              <a:t>Open </a:t>
            </a:r>
            <a:r>
              <a:rPr lang="de-DE" dirty="0" err="1" smtClean="0"/>
              <a:t>meetings</a:t>
            </a:r>
            <a:endParaRPr lang="de-DE" dirty="0"/>
          </a:p>
          <a:p>
            <a:pPr lvl="1"/>
            <a:r>
              <a:rPr lang="de-DE" dirty="0" smtClean="0"/>
              <a:t>so </a:t>
            </a:r>
            <a:r>
              <a:rPr lang="de-DE" dirty="0" err="1" smtClean="0"/>
              <a:t>far</a:t>
            </a:r>
            <a:r>
              <a:rPr lang="de-DE" dirty="0" smtClean="0"/>
              <a:t>:</a:t>
            </a:r>
            <a:endParaRPr lang="de-DE" dirty="0"/>
          </a:p>
          <a:p>
            <a:pPr lvl="2"/>
            <a:r>
              <a:rPr lang="de-DE" dirty="0"/>
              <a:t>First </a:t>
            </a:r>
            <a:r>
              <a:rPr lang="de-DE" dirty="0" err="1"/>
              <a:t>meeting</a:t>
            </a:r>
            <a:r>
              <a:rPr lang="de-DE" dirty="0"/>
              <a:t> on 19-Jul-12,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>
                <a:hlinkClick r:id="rId2"/>
              </a:rPr>
              <a:t>URL</a:t>
            </a:r>
            <a:endParaRPr lang="de-DE" dirty="0"/>
          </a:p>
          <a:p>
            <a:pPr lvl="2"/>
            <a:r>
              <a:rPr lang="de-DE" dirty="0"/>
              <a:t>Second </a:t>
            </a:r>
            <a:r>
              <a:rPr lang="de-DE" dirty="0" err="1"/>
              <a:t>meeting</a:t>
            </a:r>
            <a:r>
              <a:rPr lang="de-DE" dirty="0"/>
              <a:t> on 29-Nov-12, 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>
                <a:hlinkClick r:id="rId3"/>
              </a:rPr>
              <a:t>URL</a:t>
            </a:r>
            <a:endParaRPr lang="de-DE" dirty="0"/>
          </a:p>
          <a:p>
            <a:pPr lvl="2"/>
            <a:r>
              <a:rPr lang="de-DE" dirty="0" smtClean="0"/>
              <a:t>This </a:t>
            </a:r>
            <a:r>
              <a:rPr lang="de-DE" dirty="0" err="1" smtClean="0"/>
              <a:t>meeting</a:t>
            </a:r>
            <a:r>
              <a:rPr lang="de-DE" dirty="0" smtClean="0"/>
              <a:t> 18</a:t>
            </a:r>
            <a:r>
              <a:rPr lang="de-DE" dirty="0"/>
              <a:t>-19-Apr-201</a:t>
            </a:r>
            <a:r>
              <a:rPr lang="de-DE" dirty="0">
                <a:sym typeface="Wingdings"/>
              </a:rPr>
              <a:t>3</a:t>
            </a:r>
            <a:endParaRPr lang="de-DE" dirty="0"/>
          </a:p>
          <a:p>
            <a:pPr lvl="1"/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/>
              <a:t>agree</a:t>
            </a:r>
            <a:r>
              <a:rPr lang="de-DE" dirty="0"/>
              <a:t> on a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/>
              <a:t>year</a:t>
            </a:r>
            <a:endParaRPr lang="de-DE" dirty="0"/>
          </a:p>
          <a:p>
            <a:pPr lvl="1"/>
            <a:r>
              <a:rPr lang="de-DE" dirty="0" err="1" smtClean="0"/>
              <a:t>probably</a:t>
            </a:r>
            <a:r>
              <a:rPr lang="de-DE" dirty="0" smtClean="0"/>
              <a:t> after </a:t>
            </a:r>
            <a:r>
              <a:rPr lang="de-DE" dirty="0"/>
              <a:t>TOP2013 </a:t>
            </a:r>
            <a:r>
              <a:rPr lang="de-DE" dirty="0" smtClean="0"/>
              <a:t>~</a:t>
            </a:r>
            <a:r>
              <a:rPr lang="de-DE" dirty="0" err="1" smtClean="0"/>
              <a:t>Oct</a:t>
            </a:r>
            <a:r>
              <a:rPr lang="de-DE" dirty="0" smtClean="0"/>
              <a:t>/Nov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6077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Cambria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err="1">
            <a:latin typeface="Candara"/>
            <a:cs typeface="Candara"/>
          </a:defRPr>
        </a:defPPr>
      </a:lst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3175">
          <a:noFill/>
          <a:miter lim="800000"/>
          <a:headEnd type="none" w="sm" len="sm"/>
          <a:tailEnd type="none" w="sm" len="sm"/>
        </a:ln>
        <a:effectLst/>
      </a:spPr>
      <a:bodyPr wrap="square" lIns="91430" tIns="45715" rIns="91430" bIns="45715" rtlCol="0">
        <a:spAutoFit/>
      </a:bodyPr>
      <a:lstStyle>
        <a:defPPr>
          <a:defRPr sz="2000" dirty="0" smtClean="0">
            <a:solidFill>
              <a:srgbClr val="0000FF"/>
            </a:solidFill>
            <a:latin typeface="Candara"/>
            <a:cs typeface="Candar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46098</TotalTime>
  <Words>703</Words>
  <Application>Microsoft Macintosh PowerPoint</Application>
  <PresentationFormat>On-screen Show (4:3)</PresentationFormat>
  <Paragraphs>116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Next steps</vt:lpstr>
      <vt:lpstr>Ongoing work</vt:lpstr>
      <vt:lpstr>From discussions yesterday</vt:lpstr>
      <vt:lpstr>From discussions yesterday</vt:lpstr>
      <vt:lpstr>From discussions today</vt:lpstr>
      <vt:lpstr>Possible combinations</vt:lpstr>
      <vt:lpstr>Possible combinations: angular distributions</vt:lpstr>
      <vt:lpstr>Possible combinations</vt:lpstr>
      <vt:lpstr>Next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Cristinziani</dc:creator>
  <cp:lastModifiedBy>Markus Cristinziani</cp:lastModifiedBy>
  <cp:revision>3243</cp:revision>
  <dcterms:created xsi:type="dcterms:W3CDTF">2009-09-14T13:37:30Z</dcterms:created>
  <dcterms:modified xsi:type="dcterms:W3CDTF">2013-04-19T10:04:38Z</dcterms:modified>
</cp:coreProperties>
</file>