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sldIdLst>
    <p:sldId id="273" r:id="rId2"/>
    <p:sldId id="277" r:id="rId3"/>
    <p:sldId id="275" r:id="rId4"/>
    <p:sldId id="278" r:id="rId5"/>
    <p:sldId id="274" r:id="rId6"/>
    <p:sldId id="279" r:id="rId7"/>
    <p:sldId id="276" r:id="rId8"/>
    <p:sldId id="280" r:id="rId9"/>
    <p:sldId id="281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72AC53-516A-4813-BE72-CD144B4C75D5}" type="datetimeFigureOut">
              <a:rPr lang="en-US" smtClean="0"/>
              <a:pPr/>
              <a:t>6/2/2013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0D76D-237C-4614-B894-D8966C3FAF8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9732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14-Dec-2012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Christine Vollinger &amp; Fritz Caspers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88BA1-195F-4E49-83BB-3B7AA5EDCB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Vollinger BE/RF</a:t>
            </a:r>
            <a:endParaRPr lang="en-US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457200" y="252866"/>
            <a:ext cx="8229600" cy="10425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The “Flat-Sample-Holder”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(Flats)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Method for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Material Measurement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73380" y="1963783"/>
            <a:ext cx="845820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Material parameters as relative permeability µ</a:t>
            </a:r>
            <a:r>
              <a:rPr lang="en-US" sz="2200" baseline="-25000" dirty="0" smtClean="0"/>
              <a:t>r</a:t>
            </a:r>
            <a:r>
              <a:rPr lang="en-US" sz="2200" dirty="0" smtClean="0"/>
              <a:t> and/or relative permittivity </a:t>
            </a:r>
            <a:r>
              <a:rPr lang="en-US" sz="2200" dirty="0" err="1" smtClean="0"/>
              <a:t>ɛ</a:t>
            </a:r>
            <a:r>
              <a:rPr lang="en-US" sz="2200" baseline="-25000" dirty="0" err="1" smtClean="0"/>
              <a:t>r</a:t>
            </a:r>
            <a:r>
              <a:rPr lang="en-US" sz="2200" dirty="0" smtClean="0"/>
              <a:t> are crucial for </a:t>
            </a:r>
            <a:r>
              <a:rPr lang="en-US" sz="2200" dirty="0" smtClean="0"/>
              <a:t>RF calculations </a:t>
            </a:r>
            <a:r>
              <a:rPr lang="en-US" sz="2200" dirty="0" smtClean="0"/>
              <a:t>and  simulations ,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Equally for loss and heat estimates, absorption calculations, etc.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/>
          </a:p>
          <a:p>
            <a:r>
              <a:rPr lang="en-US" sz="2200" dirty="0" smtClean="0">
                <a:solidFill>
                  <a:srgbClr val="FF0000"/>
                </a:solidFill>
              </a:rPr>
              <a:t>but typically these data are </a:t>
            </a:r>
            <a:r>
              <a:rPr lang="en-US" sz="2200" b="1" i="1" dirty="0" smtClean="0">
                <a:solidFill>
                  <a:srgbClr val="FF0000"/>
                </a:solidFill>
              </a:rPr>
              <a:t>not available</a:t>
            </a:r>
            <a:r>
              <a:rPr lang="en-US" sz="2200" dirty="0" smtClean="0">
                <a:solidFill>
                  <a:srgbClr val="FF0000"/>
                </a:solidFill>
              </a:rPr>
              <a:t>, because</a:t>
            </a:r>
            <a:r>
              <a:rPr lang="en-US" sz="2200" b="1" dirty="0" smtClean="0">
                <a:solidFill>
                  <a:srgbClr val="FF0000"/>
                </a:solidFill>
              </a:rPr>
              <a:t> </a:t>
            </a:r>
          </a:p>
          <a:p>
            <a:endParaRPr lang="en-US" sz="2200" b="1" dirty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Material suppliers measure </a:t>
            </a:r>
            <a:r>
              <a:rPr lang="en-US" sz="2200" dirty="0" smtClean="0"/>
              <a:t>at selected frequencies, </a:t>
            </a:r>
            <a:r>
              <a:rPr lang="en-US" sz="2200" dirty="0" smtClean="0"/>
              <a:t>but the material is highly dispersive,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Material parameters depend on external magnetic bias, but the material supplier cannot measure in this condition</a:t>
            </a:r>
            <a:r>
              <a:rPr lang="en-US" sz="2200" dirty="0" smtClean="0"/>
              <a:t>, etc.</a:t>
            </a:r>
            <a:endParaRPr lang="en-US" sz="2200" dirty="0" smtClean="0"/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/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/>
              <a:t>Material suppliers are no RF-measurement experts; these expertise is costly and not available in house.</a:t>
            </a:r>
            <a:endParaRPr lang="en-US" sz="2200" dirty="0"/>
          </a:p>
        </p:txBody>
      </p:sp>
      <p:sp>
        <p:nvSpPr>
          <p:cNvPr id="19" name="TextBox 18"/>
          <p:cNvSpPr txBox="1"/>
          <p:nvPr/>
        </p:nvSpPr>
        <p:spPr>
          <a:xfrm>
            <a:off x="373380" y="1471340"/>
            <a:ext cx="37338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latin typeface="Berlin Sans FB" pitchFamily="34" charset="0"/>
                <a:ea typeface="+mj-ea"/>
                <a:cs typeface="+mj-cs"/>
              </a:rPr>
              <a:t>Motivation/ History…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</a:t>
            </a:r>
            <a:r>
              <a:rPr lang="en-US" dirty="0" err="1" smtClean="0"/>
              <a:t>Vollinger</a:t>
            </a:r>
            <a:r>
              <a:rPr lang="en-US" dirty="0" smtClean="0"/>
              <a:t> BE/RF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 descr="DeZiFixOpe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11600" y="762000"/>
            <a:ext cx="4775200" cy="3581400"/>
          </a:xfrm>
          <a:prstGeom prst="rect">
            <a:avLst/>
          </a:prstGeom>
        </p:spPr>
      </p:pic>
      <p:pic>
        <p:nvPicPr>
          <p:cNvPr id="5" name="Picture 3" descr="\\cern.ch\dfs\Users\c\cvolling\Desktop\DeZiFix 004.jpg"/>
          <p:cNvPicPr>
            <a:picLocks noChangeAspect="1" noChangeArrowheads="1"/>
          </p:cNvPicPr>
          <p:nvPr/>
        </p:nvPicPr>
        <p:blipFill>
          <a:blip r:embed="rId3" cstate="print"/>
          <a:srcRect l="7955" t="9091" r="5682" b="28788"/>
          <a:stretch>
            <a:fillRect/>
          </a:stretch>
        </p:blipFill>
        <p:spPr bwMode="auto">
          <a:xfrm>
            <a:off x="609600" y="3886200"/>
            <a:ext cx="4661210" cy="2514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38546" y="860048"/>
            <a:ext cx="3733800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dirty="0" smtClean="0">
                <a:solidFill>
                  <a:srgbClr val="FF0000"/>
                </a:solidFill>
                <a:latin typeface="Berlin Sans FB" pitchFamily="34" charset="0"/>
                <a:ea typeface="+mj-ea"/>
                <a:cs typeface="+mj-cs"/>
              </a:rPr>
              <a:t>Material measurements itself are not new…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" y="1905000"/>
            <a:ext cx="35052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Typical method is with coaxial sample holder (similar to picture</a:t>
            </a:r>
            <a:r>
              <a:rPr lang="en-US" sz="2000" dirty="0" smtClean="0">
                <a:latin typeface="Berlin Sans FB" pitchFamily="34" charset="0"/>
              </a:rPr>
              <a:t>);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000" dirty="0" smtClean="0">
              <a:latin typeface="Berlin Sans FB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Requires </a:t>
            </a:r>
            <a:r>
              <a:rPr lang="en-US" sz="2000" dirty="0" err="1" smtClean="0">
                <a:latin typeface="Berlin Sans FB" pitchFamily="34" charset="0"/>
              </a:rPr>
              <a:t>toroidal</a:t>
            </a:r>
            <a:r>
              <a:rPr lang="en-US" sz="2000" dirty="0" smtClean="0">
                <a:latin typeface="Berlin Sans FB" pitchFamily="34" charset="0"/>
              </a:rPr>
              <a:t>-cut sample with tight tolerances;</a:t>
            </a:r>
            <a:endParaRPr lang="en-US" sz="2000" dirty="0">
              <a:latin typeface="Berlin Sans FB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486400" y="4463296"/>
            <a:ext cx="336042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000" dirty="0" smtClean="0">
                <a:latin typeface="Berlin Sans FB" pitchFamily="34" charset="0"/>
              </a:rPr>
              <a:t>Tolerances are challenging to achieve for absorbers as ferrites or foams.</a:t>
            </a:r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457200" y="252866"/>
            <a:ext cx="8229600" cy="1042533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“</a:t>
            </a:r>
            <a:r>
              <a:rPr lang="en-US" sz="28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Old”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Method for Material Measurement (Coax-type)</a:t>
            </a:r>
          </a:p>
        </p:txBody>
      </p:sp>
    </p:spTree>
    <p:extLst>
      <p:ext uri="{BB962C8B-B14F-4D97-AF65-F5344CB8AC3E}">
        <p14:creationId xmlns:p14="http://schemas.microsoft.com/office/powerpoint/2010/main" xmlns="" val="3345274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T2_111R 0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2895600"/>
            <a:ext cx="4145280" cy="3108960"/>
          </a:xfrm>
          <a:prstGeom prst="rect">
            <a:avLst/>
          </a:prstGeom>
        </p:spPr>
      </p:pic>
      <p:pic>
        <p:nvPicPr>
          <p:cNvPr id="2" name="Picture 1" descr="TT2_111R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910840"/>
            <a:ext cx="4145280" cy="3108960"/>
          </a:xfrm>
          <a:prstGeom prst="rect">
            <a:avLst/>
          </a:prstGeom>
        </p:spPr>
      </p:pic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Vollinger BE/RF</a:t>
            </a:r>
            <a:endParaRPr lang="en-US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Example: </a:t>
            </a:r>
            <a:r>
              <a:rPr lang="en-US" sz="4400" i="1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Flats</a:t>
            </a: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-</a:t>
            </a: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</a:rPr>
              <a:t>Measurement of </a:t>
            </a: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Ferrite Material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lin Sans FB" pitchFamily="34" charset="0"/>
              <a:ea typeface="+mj-ea"/>
              <a:cs typeface="+mj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200" y="914400"/>
            <a:ext cx="8305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200" dirty="0" smtClean="0"/>
              <a:t> </a:t>
            </a:r>
            <a:r>
              <a:rPr lang="en-US" sz="2200" dirty="0" smtClean="0">
                <a:latin typeface="Berlin Sans FB" pitchFamily="34" charset="0"/>
              </a:rPr>
              <a:t>This ferrite is readily available in tiles of 6 cm x 6 cm and 5 mm </a:t>
            </a:r>
            <a:br>
              <a:rPr lang="en-US" sz="2200" dirty="0" smtClean="0">
                <a:latin typeface="Berlin Sans FB" pitchFamily="34" charset="0"/>
              </a:rPr>
            </a:br>
            <a:r>
              <a:rPr lang="en-US" sz="2200" dirty="0" smtClean="0">
                <a:latin typeface="Berlin Sans FB" pitchFamily="34" charset="0"/>
              </a:rPr>
              <a:t>   thickness;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 smtClean="0">
                <a:latin typeface="Berlin Sans FB" pitchFamily="34" charset="0"/>
              </a:rPr>
              <a:t> Material samples are “wrapped” around an inner conductor;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Berlin Sans FB" pitchFamily="34" charset="0"/>
              </a:rPr>
              <a:t> </a:t>
            </a:r>
            <a:r>
              <a:rPr lang="en-US" sz="2200" dirty="0" smtClean="0">
                <a:latin typeface="Berlin Sans FB" pitchFamily="34" charset="0"/>
              </a:rPr>
              <a:t>this allows a non-destructive measurement, </a:t>
            </a:r>
          </a:p>
          <a:p>
            <a:pPr>
              <a:buFont typeface="Arial" pitchFamily="34" charset="0"/>
              <a:buChar char="•"/>
            </a:pPr>
            <a:r>
              <a:rPr lang="en-US" sz="2200" dirty="0">
                <a:latin typeface="Berlin Sans FB" pitchFamily="34" charset="0"/>
              </a:rPr>
              <a:t> </a:t>
            </a:r>
            <a:r>
              <a:rPr lang="en-US" sz="2200" i="1" dirty="0" smtClean="0">
                <a:solidFill>
                  <a:srgbClr val="FF0000"/>
                </a:solidFill>
                <a:latin typeface="Berlin Sans FB" pitchFamily="34" charset="0"/>
              </a:rPr>
              <a:t>without any machining of the ferrite</a:t>
            </a:r>
            <a:r>
              <a:rPr lang="en-US" sz="2200" dirty="0" smtClean="0">
                <a:solidFill>
                  <a:srgbClr val="FF0000"/>
                </a:solidFill>
                <a:latin typeface="Berlin Sans FB" pitchFamily="34" charset="0"/>
              </a:rPr>
              <a:t>.</a:t>
            </a:r>
            <a:endParaRPr lang="en-US" sz="2200" dirty="0">
              <a:solidFill>
                <a:srgbClr val="FF0000"/>
              </a:solidFill>
              <a:latin typeface="Berlin Sans FB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24600"/>
            <a:ext cx="2895600" cy="365125"/>
          </a:xfrm>
        </p:spPr>
        <p:txBody>
          <a:bodyPr/>
          <a:lstStyle/>
          <a:p>
            <a:r>
              <a:rPr lang="en-US" dirty="0" smtClean="0"/>
              <a:t>Christine Vollinger </a:t>
            </a:r>
            <a:r>
              <a:rPr lang="en-US" dirty="0" smtClean="0"/>
              <a:t>BE/RF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Material Measurement </a:t>
            </a: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of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TT2-111R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1000" y="4572000"/>
            <a:ext cx="4191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Berlin Sans FB" pitchFamily="34" charset="0"/>
              </a:rPr>
              <a:t>It is </a:t>
            </a:r>
            <a:r>
              <a:rPr lang="en-US" sz="2400" u="sng" dirty="0" smtClean="0">
                <a:solidFill>
                  <a:srgbClr val="C00000"/>
                </a:solidFill>
                <a:latin typeface="Berlin Sans FB" pitchFamily="34" charset="0"/>
              </a:rPr>
              <a:t>much simpler</a:t>
            </a:r>
            <a:r>
              <a:rPr lang="en-US" sz="2400" dirty="0" smtClean="0">
                <a:solidFill>
                  <a:srgbClr val="C00000"/>
                </a:solidFill>
                <a:latin typeface="Berlin Sans FB" pitchFamily="34" charset="0"/>
              </a:rPr>
              <a:t> to machine metal </a:t>
            </a:r>
            <a:r>
              <a:rPr lang="en-US" sz="2400" dirty="0" smtClean="0">
                <a:solidFill>
                  <a:srgbClr val="C00000"/>
                </a:solidFill>
                <a:latin typeface="Berlin Sans FB" pitchFamily="34" charset="0"/>
              </a:rPr>
              <a:t>and acrylic glass than </a:t>
            </a:r>
            <a:r>
              <a:rPr lang="en-US" sz="2400" dirty="0" smtClean="0">
                <a:solidFill>
                  <a:srgbClr val="C00000"/>
                </a:solidFill>
                <a:latin typeface="Berlin Sans FB" pitchFamily="34" charset="0"/>
              </a:rPr>
              <a:t>ceramics with adequate accuracy…</a:t>
            </a:r>
            <a:endParaRPr lang="en-US" sz="2400" dirty="0">
              <a:solidFill>
                <a:srgbClr val="C00000"/>
              </a:solidFill>
              <a:latin typeface="Berlin Sans FB" pitchFamily="34" charset="0"/>
            </a:endParaRPr>
          </a:p>
        </p:txBody>
      </p:sp>
      <p:grpSp>
        <p:nvGrpSpPr>
          <p:cNvPr id="10" name="Group 21"/>
          <p:cNvGrpSpPr/>
          <p:nvPr/>
        </p:nvGrpSpPr>
        <p:grpSpPr>
          <a:xfrm>
            <a:off x="4648200" y="2971800"/>
            <a:ext cx="4145280" cy="3371910"/>
            <a:chOff x="4648200" y="2971800"/>
            <a:chExt cx="4145280" cy="3371910"/>
          </a:xfrm>
        </p:grpSpPr>
        <p:pic>
          <p:nvPicPr>
            <p:cNvPr id="6" name="Picture 5" descr="TT2_111R 00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48200" y="2971800"/>
              <a:ext cx="4145280" cy="3108960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648200" y="5943600"/>
              <a:ext cx="327660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Berlin Sans FB" pitchFamily="34" charset="0"/>
                </a:rPr>
                <a:t>Embedded conductor (brass)</a:t>
              </a:r>
              <a:endParaRPr lang="en-US" sz="2000" dirty="0">
                <a:solidFill>
                  <a:srgbClr val="C00000"/>
                </a:solidFill>
                <a:latin typeface="Berlin Sans FB" pitchFamily="34" charset="0"/>
              </a:endParaRPr>
            </a:p>
          </p:txBody>
        </p:sp>
        <p:cxnSp>
          <p:nvCxnSpPr>
            <p:cNvPr id="15" name="Straight Arrow Connector 14"/>
            <p:cNvCxnSpPr>
              <a:endCxn id="19" idx="1"/>
            </p:cNvCxnSpPr>
            <p:nvPr/>
          </p:nvCxnSpPr>
          <p:spPr>
            <a:xfrm flipV="1">
              <a:off x="5410200" y="4339491"/>
              <a:ext cx="1375876" cy="1680309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18"/>
            <p:cNvSpPr/>
            <p:nvPr/>
          </p:nvSpPr>
          <p:spPr>
            <a:xfrm rot="400457">
              <a:off x="6785301" y="3896392"/>
              <a:ext cx="228600" cy="912767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7"/>
          <p:cNvGrpSpPr/>
          <p:nvPr/>
        </p:nvGrpSpPr>
        <p:grpSpPr>
          <a:xfrm>
            <a:off x="304800" y="990600"/>
            <a:ext cx="8763000" cy="3185160"/>
            <a:chOff x="304800" y="990600"/>
            <a:chExt cx="8763000" cy="3185160"/>
          </a:xfrm>
        </p:grpSpPr>
        <p:grpSp>
          <p:nvGrpSpPr>
            <p:cNvPr id="16" name="Group 13"/>
            <p:cNvGrpSpPr/>
            <p:nvPr/>
          </p:nvGrpSpPr>
          <p:grpSpPr>
            <a:xfrm>
              <a:off x="304800" y="990600"/>
              <a:ext cx="8763000" cy="3185160"/>
              <a:chOff x="304800" y="990600"/>
              <a:chExt cx="8763000" cy="3185160"/>
            </a:xfrm>
          </p:grpSpPr>
          <p:pic>
            <p:nvPicPr>
              <p:cNvPr id="5" name="Picture 4" descr="TT2_111R 006.jp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4800" y="1066800"/>
                <a:ext cx="4145280" cy="3108960"/>
              </a:xfrm>
              <a:prstGeom prst="rect">
                <a:avLst/>
              </a:prstGeom>
            </p:spPr>
          </p:pic>
          <p:sp>
            <p:nvSpPr>
              <p:cNvPr id="9" name="Oval 8"/>
              <p:cNvSpPr/>
              <p:nvPr/>
            </p:nvSpPr>
            <p:spPr>
              <a:xfrm rot="20857257">
                <a:off x="3548120" y="1969560"/>
                <a:ext cx="787336" cy="1465721"/>
              </a:xfrm>
              <a:prstGeom prst="ellipse">
                <a:avLst/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1" name="Straight Arrow Connector 10"/>
              <p:cNvCxnSpPr>
                <a:stCxn id="9" idx="7"/>
              </p:cNvCxnSpPr>
              <p:nvPr/>
            </p:nvCxnSpPr>
            <p:spPr>
              <a:xfrm flipV="1">
                <a:off x="4102588" y="1371600"/>
                <a:ext cx="1917212" cy="764983"/>
              </a:xfrm>
              <a:prstGeom prst="straightConnector1">
                <a:avLst/>
              </a:prstGeom>
              <a:ln w="28575"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6019800" y="990600"/>
                <a:ext cx="30480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C00000"/>
                    </a:solidFill>
                    <a:latin typeface="Berlin Sans FB" pitchFamily="34" charset="0"/>
                  </a:rPr>
                  <a:t>Side walls made of Plexiglas to allow “wave leakage”</a:t>
                </a:r>
                <a:br>
                  <a:rPr lang="en-US" sz="2000" dirty="0" smtClean="0">
                    <a:solidFill>
                      <a:srgbClr val="C00000"/>
                    </a:solidFill>
                    <a:latin typeface="Berlin Sans FB" pitchFamily="34" charset="0"/>
                  </a:rPr>
                </a:br>
                <a:r>
                  <a:rPr lang="en-US" sz="2000" dirty="0" smtClean="0">
                    <a:solidFill>
                      <a:srgbClr val="C00000"/>
                    </a:solidFill>
                    <a:latin typeface="Berlin Sans FB" pitchFamily="34" charset="0"/>
                  </a:rPr>
                  <a:t>(no unwanted HO modes). </a:t>
                </a:r>
                <a:endParaRPr lang="en-US" sz="2000" dirty="0">
                  <a:solidFill>
                    <a:srgbClr val="C00000"/>
                  </a:solidFill>
                  <a:latin typeface="Berlin Sans FB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304800" y="1066800"/>
              <a:ext cx="2590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solidFill>
                    <a:srgbClr val="0000FF"/>
                  </a:solidFill>
                  <a:latin typeface="Berlin Sans FB" pitchFamily="34" charset="0"/>
                </a:rPr>
                <a:t>sample </a:t>
              </a:r>
              <a:r>
                <a:rPr lang="en-US" sz="2400" dirty="0" smtClean="0">
                  <a:solidFill>
                    <a:srgbClr val="0000FF"/>
                  </a:solidFill>
                  <a:latin typeface="Berlin Sans FB" pitchFamily="34" charset="0"/>
                </a:rPr>
                <a:t>holder</a:t>
              </a:r>
              <a:endParaRPr lang="en-US" sz="2400" dirty="0">
                <a:solidFill>
                  <a:srgbClr val="0000FF"/>
                </a:solidFill>
                <a:latin typeface="Berlin Sans FB" pitchFamily="34" charset="0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uDoublePrimeComparis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8200" y="1219200"/>
            <a:ext cx="3810000" cy="3314700"/>
          </a:xfrm>
          <a:prstGeom prst="rect">
            <a:avLst/>
          </a:prstGeom>
        </p:spPr>
      </p:pic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03-June-2013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</a:t>
            </a:r>
            <a:r>
              <a:rPr lang="en-US" dirty="0" err="1" smtClean="0"/>
              <a:t>Vollinger</a:t>
            </a:r>
            <a:r>
              <a:rPr lang="en-US" dirty="0" smtClean="0"/>
              <a:t> BE/RF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48006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lin Sans FB" pitchFamily="34" charset="0"/>
              </a:rPr>
              <a:t>Red= Measurement in SH-sample holder; </a:t>
            </a:r>
          </a:p>
          <a:p>
            <a:r>
              <a:rPr lang="en-US" sz="2400" dirty="0" smtClean="0">
                <a:solidFill>
                  <a:srgbClr val="0000FF"/>
                </a:solidFill>
                <a:latin typeface="Berlin Sans FB" pitchFamily="34" charset="0"/>
              </a:rPr>
              <a:t>Blue= Measurement provided by TT.</a:t>
            </a:r>
            <a:endParaRPr lang="en-US" sz="2400" dirty="0">
              <a:solidFill>
                <a:srgbClr val="0000FF"/>
              </a:solidFill>
              <a:latin typeface="Berlin Sans FB" pitchFamily="34" charset="0"/>
            </a:endParaRPr>
          </a:p>
        </p:txBody>
      </p:sp>
      <p:pic>
        <p:nvPicPr>
          <p:cNvPr id="5" name="Picture 4" descr="muPrimeCompariso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" y="1219200"/>
            <a:ext cx="3810000" cy="3314700"/>
          </a:xfrm>
          <a:prstGeom prst="rect">
            <a:avLst/>
          </a:prstGeom>
        </p:spPr>
      </p:pic>
      <p:sp>
        <p:nvSpPr>
          <p:cNvPr id="12" name="Title 2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Flats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Measurement </a:t>
            </a:r>
            <a:r>
              <a:rPr lang="en-US" sz="4400" dirty="0" smtClean="0">
                <a:solidFill>
                  <a:srgbClr val="0000FF"/>
                </a:solidFill>
                <a:latin typeface="Berlin Sans FB" pitchFamily="34" charset="0"/>
                <a:ea typeface="+mj-ea"/>
                <a:cs typeface="+mj-cs"/>
              </a:rPr>
              <a:t>of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TT2-111R /Permeability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Vollinger BE/RF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28600" y="228600"/>
            <a:ext cx="8686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Berlin Sans FB" pitchFamily="34" charset="0"/>
              </a:rPr>
              <a:t>A number of obstacles had to be solved in the algorithm, e.g</a:t>
            </a:r>
            <a:r>
              <a:rPr lang="en-US" sz="2400" dirty="0" smtClean="0">
                <a:solidFill>
                  <a:srgbClr val="FF0000"/>
                </a:solidFill>
                <a:latin typeface="Berlin Sans FB" pitchFamily="34" charset="0"/>
              </a:rPr>
              <a:t>.:</a:t>
            </a:r>
            <a:endParaRPr lang="en-US" sz="2400" dirty="0" smtClean="0">
              <a:solidFill>
                <a:srgbClr val="FF0000"/>
              </a:solidFill>
              <a:latin typeface="Berlin Sans FB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04800" y="1143000"/>
            <a:ext cx="8686800" cy="2819400"/>
            <a:chOff x="304800" y="1143000"/>
            <a:chExt cx="8686800" cy="2819400"/>
          </a:xfrm>
        </p:grpSpPr>
        <p:pic>
          <p:nvPicPr>
            <p:cNvPr id="15" name="Picture 14" descr="SiCFoamSHConductor.jpg"/>
            <p:cNvPicPr>
              <a:picLocks noChangeAspect="1"/>
            </p:cNvPicPr>
            <p:nvPr/>
          </p:nvPicPr>
          <p:blipFill>
            <a:blip r:embed="rId2" cstate="print"/>
            <a:srcRect l="5488" t="4878" b="4878"/>
            <a:stretch>
              <a:fillRect/>
            </a:stretch>
          </p:blipFill>
          <p:spPr>
            <a:xfrm>
              <a:off x="304800" y="1143000"/>
              <a:ext cx="3937000" cy="2819400"/>
            </a:xfrm>
            <a:prstGeom prst="rect">
              <a:avLst/>
            </a:prstGeom>
          </p:spPr>
        </p:pic>
        <p:grpSp>
          <p:nvGrpSpPr>
            <p:cNvPr id="21" name="Group 20"/>
            <p:cNvGrpSpPr/>
            <p:nvPr/>
          </p:nvGrpSpPr>
          <p:grpSpPr>
            <a:xfrm>
              <a:off x="3352800" y="1143000"/>
              <a:ext cx="5638800" cy="2123658"/>
              <a:chOff x="3352800" y="1143000"/>
              <a:chExt cx="5638800" cy="2123658"/>
            </a:xfrm>
          </p:grpSpPr>
          <p:sp>
            <p:nvSpPr>
              <p:cNvPr id="12" name="TextBox 11"/>
              <p:cNvSpPr txBox="1"/>
              <p:nvPr/>
            </p:nvSpPr>
            <p:spPr>
              <a:xfrm>
                <a:off x="4419600" y="1143000"/>
                <a:ext cx="4572000" cy="2123658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The</a:t>
                </a:r>
                <a:r>
                  <a:rPr lang="en-US" sz="2200" dirty="0" smtClean="0">
                    <a:latin typeface="Berlin Sans FB" pitchFamily="34" charset="0"/>
                  </a:rPr>
                  <a:t> </a:t>
                </a:r>
                <a:r>
                  <a:rPr lang="en-US" sz="2200" dirty="0" smtClean="0"/>
                  <a:t>sample size determines the </a:t>
                </a:r>
                <a:endParaRPr lang="en-US" sz="2200" dirty="0" smtClean="0"/>
              </a:p>
              <a:p>
                <a:r>
                  <a:rPr lang="en-US" sz="2200" dirty="0" smtClean="0"/>
                  <a:t>cross-section </a:t>
                </a:r>
                <a:r>
                  <a:rPr lang="en-US" sz="2200" dirty="0" smtClean="0"/>
                  <a:t>of the inner conductor</a:t>
                </a:r>
                <a:r>
                  <a:rPr lang="en-US" sz="2200" dirty="0" smtClean="0"/>
                  <a:t>, so </a:t>
                </a:r>
                <a:r>
                  <a:rPr lang="en-US" sz="2200" dirty="0" smtClean="0"/>
                  <a:t>the characteristic </a:t>
                </a:r>
                <a:r>
                  <a:rPr lang="en-US" sz="2200" dirty="0" smtClean="0"/>
                  <a:t>impedance    differs </a:t>
                </a:r>
                <a:r>
                  <a:rPr lang="en-US" sz="2200" dirty="0" smtClean="0"/>
                  <a:t>from that of the 50 </a:t>
                </a:r>
                <a:r>
                  <a:rPr lang="el-GR" sz="2200" dirty="0" smtClean="0"/>
                  <a:t>Ω</a:t>
                </a:r>
                <a:r>
                  <a:rPr lang="en-US" sz="2200" dirty="0" smtClean="0"/>
                  <a:t> </a:t>
                </a:r>
                <a:r>
                  <a:rPr lang="en-US" sz="2200" dirty="0" smtClean="0"/>
                  <a:t>   measurement </a:t>
                </a:r>
                <a:r>
                  <a:rPr lang="en-US" sz="2200" dirty="0" smtClean="0"/>
                  <a:t>system</a:t>
                </a:r>
                <a:r>
                  <a:rPr lang="en-US" sz="2200" dirty="0" smtClean="0"/>
                  <a:t>.</a:t>
                </a:r>
              </a:p>
              <a:p>
                <a:r>
                  <a:rPr lang="en-US" sz="2200" dirty="0" smtClean="0"/>
                  <a:t>(here: 2 cm x 2 cm) </a:t>
                </a:r>
              </a:p>
            </p:txBody>
          </p:sp>
          <p:cxnSp>
            <p:nvCxnSpPr>
              <p:cNvPr id="17" name="Straight Arrow Connector 16"/>
              <p:cNvCxnSpPr/>
              <p:nvPr/>
            </p:nvCxnSpPr>
            <p:spPr>
              <a:xfrm flipH="1">
                <a:off x="3352800" y="1371600"/>
                <a:ext cx="1066800" cy="1066800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7" name="Group 26"/>
          <p:cNvGrpSpPr/>
          <p:nvPr/>
        </p:nvGrpSpPr>
        <p:grpSpPr>
          <a:xfrm>
            <a:off x="304800" y="3657600"/>
            <a:ext cx="8077200" cy="2609850"/>
            <a:chOff x="304800" y="3657600"/>
            <a:chExt cx="8077200" cy="2609850"/>
          </a:xfrm>
        </p:grpSpPr>
        <p:pic>
          <p:nvPicPr>
            <p:cNvPr id="7" name="Picture 6" descr="TT2_111R 008.jpg"/>
            <p:cNvPicPr>
              <a:picLocks noChangeAspect="1"/>
            </p:cNvPicPr>
            <p:nvPr/>
          </p:nvPicPr>
          <p:blipFill>
            <a:blip r:embed="rId3" cstate="print"/>
            <a:srcRect t="10458"/>
            <a:stretch>
              <a:fillRect/>
            </a:stretch>
          </p:blipFill>
          <p:spPr>
            <a:xfrm>
              <a:off x="4495800" y="3657600"/>
              <a:ext cx="3886200" cy="2609850"/>
            </a:xfrm>
            <a:prstGeom prst="rect">
              <a:avLst/>
            </a:prstGeom>
          </p:spPr>
        </p:pic>
        <p:grpSp>
          <p:nvGrpSpPr>
            <p:cNvPr id="26" name="Group 25"/>
            <p:cNvGrpSpPr/>
            <p:nvPr/>
          </p:nvGrpSpPr>
          <p:grpSpPr>
            <a:xfrm>
              <a:off x="304800" y="4343400"/>
              <a:ext cx="6096000" cy="1184196"/>
              <a:chOff x="304800" y="4343400"/>
              <a:chExt cx="6096000" cy="1184196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304800" y="4419600"/>
                <a:ext cx="3733800" cy="1107996"/>
              </a:xfrm>
              <a:prstGeom prst="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The inner conductor produces </a:t>
                </a:r>
                <a:r>
                  <a:rPr lang="en-US" sz="2200" dirty="0" smtClean="0"/>
                  <a:t>a </a:t>
                </a:r>
                <a:r>
                  <a:rPr lang="en-US" sz="2200" dirty="0" smtClean="0"/>
                  <a:t>parasitic capacitance </a:t>
                </a:r>
                <a:endParaRPr lang="en-US" sz="2200" dirty="0" smtClean="0"/>
              </a:p>
              <a:p>
                <a:r>
                  <a:rPr lang="en-US" sz="2200" dirty="0" smtClean="0"/>
                  <a:t>with </a:t>
                </a:r>
                <a:r>
                  <a:rPr lang="en-US" sz="2200" dirty="0" smtClean="0"/>
                  <a:t>the </a:t>
                </a:r>
                <a:r>
                  <a:rPr lang="en-US" sz="2200" dirty="0" smtClean="0"/>
                  <a:t>N connectors.</a:t>
                </a:r>
                <a:endParaRPr lang="en-US" sz="2200" dirty="0" smtClean="0"/>
              </a:p>
            </p:txBody>
          </p:sp>
          <p:cxnSp>
            <p:nvCxnSpPr>
              <p:cNvPr id="20" name="Straight Arrow Connector 19"/>
              <p:cNvCxnSpPr>
                <a:stCxn id="14" idx="3"/>
              </p:cNvCxnSpPr>
              <p:nvPr/>
            </p:nvCxnSpPr>
            <p:spPr>
              <a:xfrm flipV="1">
                <a:off x="4038600" y="4343400"/>
                <a:ext cx="2362200" cy="630198"/>
              </a:xfrm>
              <a:prstGeom prst="straightConnector1">
                <a:avLst/>
              </a:prstGeom>
              <a:ln w="38100">
                <a:solidFill>
                  <a:srgbClr val="C0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</a:t>
            </a:r>
            <a:r>
              <a:rPr lang="en-US" dirty="0" err="1" smtClean="0"/>
              <a:t>Vollinger</a:t>
            </a:r>
            <a:r>
              <a:rPr lang="en-US" dirty="0" smtClean="0"/>
              <a:t> BE/RF</a:t>
            </a:r>
            <a:endParaRPr lang="en-US" dirty="0"/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Flats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Measurement is now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used at CERN…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lin Sans FB" pitchFamily="34" charset="0"/>
              <a:ea typeface="+mj-ea"/>
              <a:cs typeface="+mj-cs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228600" y="762000"/>
            <a:ext cx="3810000" cy="2655332"/>
            <a:chOff x="228600" y="914400"/>
            <a:chExt cx="3810000" cy="2655332"/>
          </a:xfrm>
        </p:grpSpPr>
        <p:pic>
          <p:nvPicPr>
            <p:cNvPr id="16" name="Picture 15" descr="SampleHolders 008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81000" y="914400"/>
              <a:ext cx="3505200" cy="2628900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28600" y="3200400"/>
              <a:ext cx="3810000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Absorber measured f=1 MHz… 4.5 GHz</a:t>
              </a:r>
              <a:endParaRPr lang="en-US" dirty="0"/>
            </a:p>
          </p:txBody>
        </p:sp>
      </p:grpSp>
      <p:pic>
        <p:nvPicPr>
          <p:cNvPr id="20" name="Picture 19" descr="SampleHolders 001.jpg"/>
          <p:cNvPicPr>
            <a:picLocks noChangeAspect="1"/>
          </p:cNvPicPr>
          <p:nvPr/>
        </p:nvPicPr>
        <p:blipFill>
          <a:blip r:embed="rId3" cstate="print"/>
          <a:srcRect l="8519" t="8889" r="10000" b="6667"/>
          <a:stretch>
            <a:fillRect/>
          </a:stretch>
        </p:blipFill>
        <p:spPr>
          <a:xfrm>
            <a:off x="5029200" y="762000"/>
            <a:ext cx="2426369" cy="33528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4876800" y="4038600"/>
            <a:ext cx="342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Absorber measured f=10… 20 GHz</a:t>
            </a:r>
            <a:endParaRPr lang="en-US" dirty="0"/>
          </a:p>
        </p:txBody>
      </p:sp>
      <p:grpSp>
        <p:nvGrpSpPr>
          <p:cNvPr id="42" name="Group 41"/>
          <p:cNvGrpSpPr/>
          <p:nvPr/>
        </p:nvGrpSpPr>
        <p:grpSpPr>
          <a:xfrm>
            <a:off x="914400" y="3733800"/>
            <a:ext cx="3454400" cy="2590800"/>
            <a:chOff x="914400" y="3733800"/>
            <a:chExt cx="3454400" cy="2590800"/>
          </a:xfrm>
        </p:grpSpPr>
        <p:pic>
          <p:nvPicPr>
            <p:cNvPr id="27" name="Picture 26" descr="SiCMessung 001.jpg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914400" y="3733800"/>
              <a:ext cx="3454400" cy="2590800"/>
            </a:xfrm>
            <a:prstGeom prst="rect">
              <a:avLst/>
            </a:prstGeom>
          </p:spPr>
        </p:pic>
        <p:cxnSp>
          <p:nvCxnSpPr>
            <p:cNvPr id="29" name="Straight Arrow Connector 28"/>
            <p:cNvCxnSpPr/>
            <p:nvPr/>
          </p:nvCxnSpPr>
          <p:spPr>
            <a:xfrm>
              <a:off x="1143000" y="4876800"/>
              <a:ext cx="2819400" cy="0"/>
            </a:xfrm>
            <a:prstGeom prst="straightConnector1">
              <a:avLst/>
            </a:prstGeom>
            <a:ln w="19050">
              <a:solidFill>
                <a:srgbClr val="C000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1600200" y="5943600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approx. 30 cm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114800" y="5410200"/>
            <a:ext cx="3429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Absorber measured f=0.5… 2 GHz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Vollinger BE/RF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8600" y="1066800"/>
            <a:ext cx="8763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200" i="1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Flats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  works both as transmission measurement and one-port reflection;</a:t>
            </a:r>
            <a:endParaRPr lang="en-US" sz="2200" dirty="0" smtClean="0">
              <a:solidFill>
                <a:schemeClr val="tx2">
                  <a:lumMod val="75000"/>
                </a:schemeClr>
              </a:solidFill>
              <a:latin typeface="Berlin Sans FB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Relative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permeability </a:t>
            </a:r>
            <a:r>
              <a:rPr lang="en-US" sz="2200" b="1" dirty="0">
                <a:solidFill>
                  <a:schemeClr val="tx2">
                    <a:lumMod val="75000"/>
                  </a:schemeClr>
                </a:solidFill>
              </a:rPr>
              <a:t>µ</a:t>
            </a:r>
            <a:r>
              <a:rPr lang="en-US" sz="2200" b="1" baseline="-25000" dirty="0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sz="2200" baseline="-250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and/or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relative permittivity </a:t>
            </a:r>
            <a:r>
              <a:rPr lang="en-US" sz="2200" b="1" dirty="0" err="1">
                <a:solidFill>
                  <a:schemeClr val="tx2">
                    <a:lumMod val="75000"/>
                  </a:schemeClr>
                </a:solidFill>
              </a:rPr>
              <a:t>ɛ</a:t>
            </a:r>
            <a:r>
              <a:rPr lang="en-US" sz="2200" b="1" baseline="-25000" dirty="0" err="1">
                <a:solidFill>
                  <a:schemeClr val="tx2">
                    <a:lumMod val="75000"/>
                  </a:schemeClr>
                </a:solidFill>
              </a:rPr>
              <a:t>r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 </a:t>
            </a:r>
            <a:r>
              <a:rPr lang="en-US" sz="2200" dirty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are measured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simultaneously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>
              <a:solidFill>
                <a:schemeClr val="tx2">
                  <a:lumMod val="75000"/>
                </a:schemeClr>
              </a:solidFill>
              <a:latin typeface="Berlin Sans FB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Sample holder is adapted to material shape;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Non-destructive measurement.</a:t>
            </a:r>
          </a:p>
          <a:p>
            <a:pPr marL="285750" indent="-285750">
              <a:buFont typeface="Arial" pitchFamily="34" charset="0"/>
              <a:buChar char="•"/>
            </a:pPr>
            <a:endParaRPr lang="en-US" sz="2200" dirty="0" smtClean="0">
              <a:solidFill>
                <a:schemeClr val="tx2">
                  <a:lumMod val="75000"/>
                </a:schemeClr>
              </a:solidFill>
              <a:latin typeface="Berlin Sans FB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Material 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sample stays untouched and defines </a:t>
            </a:r>
            <a:r>
              <a:rPr lang="en-US" sz="2200" i="1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flats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 size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The method can be used for quality assurance since </a:t>
            </a:r>
            <a:r>
              <a:rPr lang="en-US" sz="2200" i="1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flats</a:t>
            </a:r>
            <a:r>
              <a:rPr lang="en-US" sz="2200" dirty="0" smtClean="0">
                <a:solidFill>
                  <a:schemeClr val="tx2">
                    <a:lumMod val="75000"/>
                  </a:schemeClr>
                </a:solidFill>
                <a:latin typeface="Berlin Sans FB" pitchFamily="34" charset="0"/>
              </a:rPr>
              <a:t> allows reception tests of material batches!</a:t>
            </a:r>
          </a:p>
          <a:p>
            <a:pPr marL="285750" indent="-285750"/>
            <a:endParaRPr lang="en-US" sz="2200" dirty="0" smtClean="0">
              <a:latin typeface="Berlin Sans FB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Berlin Sans FB" pitchFamily="34" charset="0"/>
              </a:rPr>
              <a:t>No machining of the material</a:t>
            </a:r>
            <a:r>
              <a:rPr lang="en-US" sz="2200" dirty="0" smtClean="0">
                <a:solidFill>
                  <a:srgbClr val="FF0000"/>
                </a:solidFill>
                <a:latin typeface="Berlin Sans FB" pitchFamily="34" charset="0"/>
              </a:rPr>
              <a:t>!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Berlin Sans FB" pitchFamily="34" charset="0"/>
              </a:rPr>
              <a:t>The tight tolerance requirements are shifted from the sample (ferrite or foam) to materials that are “easy” to handle as brass and acrylic glass.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200" dirty="0" smtClean="0">
                <a:solidFill>
                  <a:srgbClr val="FF0000"/>
                </a:solidFill>
                <a:latin typeface="Berlin Sans FB" pitchFamily="34" charset="0"/>
              </a:rPr>
              <a:t>Sample holder as closed box IS POSSIBLE (no HOM!)</a:t>
            </a:r>
            <a:endParaRPr lang="en-US" sz="2200" dirty="0">
              <a:latin typeface="Berlin Sans FB" pitchFamily="34" charset="0"/>
            </a:endParaRP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457200" y="274638"/>
            <a:ext cx="8229600" cy="487362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Flats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Measurements</a:t>
            </a:r>
            <a:r>
              <a:rPr kumimoji="0" lang="en-US" sz="4400" b="0" i="0" u="none" strike="noStrike" kern="1200" cap="none" spc="0" normalizeH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Berlin Sans FB" pitchFamily="34" charset="0"/>
                <a:ea typeface="+mj-ea"/>
                <a:cs typeface="+mj-cs"/>
              </a:rPr>
              <a:t> has some other advantages!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Berlin Sans FB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03-June-2013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Christine Vollinger BE/RF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688BA1-195F-4E49-83BB-3B7AA5EDCB3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143000" y="2590800"/>
            <a:ext cx="6858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solidFill>
                  <a:srgbClr val="C00000"/>
                </a:solidFill>
                <a:latin typeface="Berlin Sans FB" pitchFamily="34" charset="0"/>
                <a:ea typeface="+mj-ea"/>
                <a:cs typeface="+mj-cs"/>
              </a:rPr>
              <a:t>Thank you for your attention!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487</Words>
  <Application>Microsoft Office PowerPoint</Application>
  <PresentationFormat>On-screen Show (4:3)</PresentationFormat>
  <Paragraphs>83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cvolling</dc:creator>
  <cp:lastModifiedBy>cvolling</cp:lastModifiedBy>
  <cp:revision>144</cp:revision>
  <dcterms:created xsi:type="dcterms:W3CDTF">2012-10-15T12:39:02Z</dcterms:created>
  <dcterms:modified xsi:type="dcterms:W3CDTF">2013-06-02T19:48:26Z</dcterms:modified>
</cp:coreProperties>
</file>