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2" r:id="rId2"/>
    <p:sldMasterId id="2147483728" r:id="rId3"/>
  </p:sldMasterIdLst>
  <p:notesMasterIdLst>
    <p:notesMasterId r:id="rId32"/>
  </p:notesMasterIdLst>
  <p:sldIdLst>
    <p:sldId id="388" r:id="rId4"/>
    <p:sldId id="389" r:id="rId5"/>
    <p:sldId id="399" r:id="rId6"/>
    <p:sldId id="393" r:id="rId7"/>
    <p:sldId id="410" r:id="rId8"/>
    <p:sldId id="394" r:id="rId9"/>
    <p:sldId id="358" r:id="rId10"/>
    <p:sldId id="396" r:id="rId11"/>
    <p:sldId id="398" r:id="rId12"/>
    <p:sldId id="395" r:id="rId13"/>
    <p:sldId id="400" r:id="rId14"/>
    <p:sldId id="401" r:id="rId15"/>
    <p:sldId id="407" r:id="rId16"/>
    <p:sldId id="402" r:id="rId17"/>
    <p:sldId id="403" r:id="rId18"/>
    <p:sldId id="381" r:id="rId19"/>
    <p:sldId id="409" r:id="rId20"/>
    <p:sldId id="416" r:id="rId21"/>
    <p:sldId id="417" r:id="rId22"/>
    <p:sldId id="418" r:id="rId23"/>
    <p:sldId id="419" r:id="rId24"/>
    <p:sldId id="420" r:id="rId25"/>
    <p:sldId id="421" r:id="rId26"/>
    <p:sldId id="411" r:id="rId27"/>
    <p:sldId id="412" r:id="rId28"/>
    <p:sldId id="413" r:id="rId29"/>
    <p:sldId id="414" r:id="rId30"/>
    <p:sldId id="41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070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81711" autoAdjust="0"/>
  </p:normalViewPr>
  <p:slideViewPr>
    <p:cSldViewPr snapToGrid="0" snapToObjects="1">
      <p:cViewPr varScale="1">
        <p:scale>
          <a:sx n="67" d="100"/>
          <a:sy n="67" d="100"/>
        </p:scale>
        <p:origin x="-1262" y="-72"/>
      </p:cViewPr>
      <p:guideLst>
        <p:guide orient="horz" pos="2160"/>
        <p:guide pos="2880"/>
      </p:guideLst>
    </p:cSldViewPr>
  </p:slideViewPr>
  <p:outlineViewPr>
    <p:cViewPr>
      <p:scale>
        <a:sx n="33" d="100"/>
        <a:sy n="33" d="100"/>
      </p:scale>
      <p:origin x="0" y="3736"/>
    </p:cViewPr>
  </p:outlineViewPr>
  <p:notesTextViewPr>
    <p:cViewPr>
      <p:scale>
        <a:sx n="100" d="100"/>
        <a:sy n="100" d="100"/>
      </p:scale>
      <p:origin x="0" y="0"/>
    </p:cViewPr>
  </p:notesTextViewPr>
  <p:sorterViewPr>
    <p:cViewPr>
      <p:scale>
        <a:sx n="70" d="100"/>
        <a:sy n="70" d="100"/>
      </p:scale>
      <p:origin x="0" y="20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6/3/2013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screenshot</a:t>
            </a:r>
            <a:r>
              <a:rPr lang="en-US" baseline="0" dirty="0" smtClean="0"/>
              <a:t> of our website.</a:t>
            </a:r>
          </a:p>
          <a:p>
            <a:r>
              <a:rPr lang="en-US" baseline="0" dirty="0" smtClean="0"/>
              <a:t>We have implemented the scheme pioneered by the University of Glasgow. We are ready to give a free license (for some of our technologies) to companies who will demonstrate that they can turn it into a product.</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7</a:t>
            </a:fld>
            <a:endParaRPr lang="en-US"/>
          </a:p>
        </p:txBody>
      </p:sp>
    </p:spTree>
    <p:extLst>
      <p:ext uri="{BB962C8B-B14F-4D97-AF65-F5344CB8AC3E}">
        <p14:creationId xmlns:p14="http://schemas.microsoft.com/office/powerpoint/2010/main" val="601786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03DCBAD-AB72-4E66-B155-BDBCB2FD7132}" type="slidenum">
              <a:rPr lang="en-US" smtClean="0">
                <a:solidFill>
                  <a:prstClr val="black"/>
                </a:solidFill>
              </a:rPr>
              <a:pPr/>
              <a:t>13</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An ideal resonator has perfect phase flatness. A real one, even one made out of a good conductor like copper, has losses which inevitably results in phase variations because a cavity is fed from a particular point or points. The losses basically cause a change in the magnetic field different from the electric - hence a phase shift. The trick we found is to feed as symmetrically as possible with respect to where their beams go by using coupling structures topologies we have developed for high-power </a:t>
            </a:r>
            <a:r>
              <a:rPr lang="en-GB" sz="1200" kern="1200" dirty="0" err="1" smtClean="0">
                <a:solidFill>
                  <a:schemeClr val="tx1"/>
                </a:solidFill>
                <a:effectLst/>
                <a:latin typeface="+mn-lt"/>
                <a:ea typeface="+mn-ea"/>
                <a:cs typeface="+mn-cs"/>
              </a:rPr>
              <a:t>rf</a:t>
            </a:r>
            <a:r>
              <a:rPr lang="en-GB" sz="1200" kern="1200" dirty="0" smtClean="0">
                <a:solidFill>
                  <a:schemeClr val="tx1"/>
                </a:solidFill>
                <a:effectLst/>
                <a:latin typeface="+mn-lt"/>
                <a:ea typeface="+mn-ea"/>
                <a:cs typeface="+mn-cs"/>
              </a:rPr>
              <a:t> components.</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21</a:t>
            </a:fld>
            <a:endParaRPr lang="en-US"/>
          </a:p>
        </p:txBody>
      </p:sp>
    </p:spTree>
    <p:extLst>
      <p:ext uri="{BB962C8B-B14F-4D97-AF65-F5344CB8AC3E}">
        <p14:creationId xmlns:p14="http://schemas.microsoft.com/office/powerpoint/2010/main" val="3673257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22</a:t>
            </a:fld>
            <a:endParaRPr lang="en-US"/>
          </a:p>
        </p:txBody>
      </p:sp>
    </p:spTree>
    <p:extLst>
      <p:ext uri="{BB962C8B-B14F-4D97-AF65-F5344CB8AC3E}">
        <p14:creationId xmlns:p14="http://schemas.microsoft.com/office/powerpoint/2010/main" val="30080218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a:xfrm>
            <a:off x="7019925" y="6286500"/>
            <a:ext cx="1905000" cy="457200"/>
          </a:xfrm>
          <a:prstGeom prst="rect">
            <a:avLst/>
          </a:prstGeom>
        </p:spPr>
        <p:txBody>
          <a:bodyPr/>
          <a:lstStyle>
            <a:lvl1pPr>
              <a:defRPr/>
            </a:lvl1pPr>
          </a:lstStyle>
          <a:p>
            <a:pPr>
              <a:defRPr/>
            </a:pPr>
            <a:fld id="{4F9F3CD4-AE83-4A4C-BA7A-F0B25ED851C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40685353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ainSlideMaster">
    <p:spTree>
      <p:nvGrpSpPr>
        <p:cNvPr id="1" name=""/>
        <p:cNvGrpSpPr/>
        <p:nvPr/>
      </p:nvGrpSpPr>
      <p:grpSpPr>
        <a:xfrm>
          <a:off x="0" y="0"/>
          <a:ext cx="0" cy="0"/>
          <a:chOff x="0" y="0"/>
          <a:chExt cx="0" cy="0"/>
        </a:xfrm>
      </p:grpSpPr>
      <p:pic>
        <p:nvPicPr>
          <p:cNvPr id="7" name="Picture 7" descr="banner-bleu"/>
          <p:cNvPicPr>
            <a:picLocks noChangeAspect="1" noChangeArrowheads="1"/>
          </p:cNvPicPr>
          <p:nvPr userDrawn="1"/>
        </p:nvPicPr>
        <p:blipFill>
          <a:blip r:embed="rId2" cstate="print"/>
          <a:srcRect/>
          <a:stretch>
            <a:fillRect/>
          </a:stretch>
        </p:blipFill>
        <p:spPr bwMode="auto">
          <a:xfrm>
            <a:off x="0" y="0"/>
            <a:ext cx="9144000" cy="912056"/>
          </a:xfrm>
          <a:prstGeom prst="rect">
            <a:avLst/>
          </a:prstGeom>
          <a:noFill/>
          <a:ln w="9525">
            <a:noFill/>
            <a:miter lim="800000"/>
            <a:headEnd/>
            <a:tailEnd/>
          </a:ln>
        </p:spPr>
      </p:pic>
      <p:sp>
        <p:nvSpPr>
          <p:cNvPr id="9" name="Line 71"/>
          <p:cNvSpPr>
            <a:spLocks noChangeShapeType="1"/>
          </p:cNvSpPr>
          <p:nvPr userDrawn="1"/>
        </p:nvSpPr>
        <p:spPr bwMode="auto">
          <a:xfrm flipV="1">
            <a:off x="1371600" y="6237312"/>
            <a:ext cx="7772400" cy="1117"/>
          </a:xfrm>
          <a:prstGeom prst="line">
            <a:avLst/>
          </a:prstGeom>
          <a:noFill/>
          <a:ln w="12700">
            <a:solidFill>
              <a:srgbClr val="0967A4">
                <a:alpha val="74001"/>
              </a:srgbClr>
            </a:solidFill>
            <a:round/>
            <a:headEnd/>
            <a:tailEnd/>
          </a:ln>
          <a:effectLst/>
        </p:spPr>
        <p:txBody>
          <a:bodyPr wrap="none" anchor="ctr"/>
          <a:lstStyle/>
          <a:p>
            <a:pPr>
              <a:defRPr/>
            </a:pPr>
            <a:endParaRPr lang="en-US">
              <a:solidFill>
                <a:prstClr val="black"/>
              </a:solidFill>
              <a:latin typeface="Times"/>
            </a:endParaRPr>
          </a:p>
        </p:txBody>
      </p:sp>
      <p:pic>
        <p:nvPicPr>
          <p:cNvPr id="6" name="Picture 5" descr="FP-KT-IP_Logo.png"/>
          <p:cNvPicPr>
            <a:picLocks noChangeAspect="1"/>
          </p:cNvPicPr>
          <p:nvPr userDrawn="1"/>
        </p:nvPicPr>
        <p:blipFill>
          <a:blip r:embed="rId3" cstate="print"/>
          <a:stretch>
            <a:fillRect/>
          </a:stretch>
        </p:blipFill>
        <p:spPr>
          <a:xfrm>
            <a:off x="0" y="6232052"/>
            <a:ext cx="2699792" cy="625947"/>
          </a:xfrm>
          <a:prstGeom prst="rect">
            <a:avLst/>
          </a:prstGeom>
        </p:spPr>
      </p:pic>
      <p:sp>
        <p:nvSpPr>
          <p:cNvPr id="2" name="TextBox 1"/>
          <p:cNvSpPr txBox="1"/>
          <p:nvPr userDrawn="1"/>
        </p:nvSpPr>
        <p:spPr>
          <a:xfrm>
            <a:off x="3433665" y="6364625"/>
            <a:ext cx="3648270" cy="369332"/>
          </a:xfrm>
          <a:prstGeom prst="rect">
            <a:avLst/>
          </a:prstGeom>
          <a:noFill/>
        </p:spPr>
        <p:txBody>
          <a:bodyPr wrap="square" rtlCol="0">
            <a:spAutoFit/>
          </a:bodyPr>
          <a:lstStyle/>
          <a:p>
            <a:r>
              <a:rPr lang="en-US" dirty="0" smtClean="0">
                <a:solidFill>
                  <a:srgbClr val="0070C0"/>
                </a:solidFill>
              </a:rPr>
              <a:t>BE-KT Innovation Day – 03/06/2013</a:t>
            </a:r>
            <a:endParaRPr lang="en-GB" dirty="0">
              <a:solidFill>
                <a:srgbClr val="0070C0"/>
              </a:solidFill>
            </a:endParaRPr>
          </a:p>
        </p:txBody>
      </p:sp>
      <p:sp>
        <p:nvSpPr>
          <p:cNvPr id="3" name="TextBox 2"/>
          <p:cNvSpPr txBox="1"/>
          <p:nvPr userDrawn="1"/>
        </p:nvSpPr>
        <p:spPr>
          <a:xfrm>
            <a:off x="7763070" y="6360358"/>
            <a:ext cx="1222310" cy="307777"/>
          </a:xfrm>
          <a:prstGeom prst="rect">
            <a:avLst/>
          </a:prstGeom>
          <a:noFill/>
        </p:spPr>
        <p:txBody>
          <a:bodyPr wrap="square" rtlCol="0">
            <a:spAutoFit/>
          </a:bodyPr>
          <a:lstStyle/>
          <a:p>
            <a:r>
              <a:rPr lang="en-US" sz="1400" dirty="0" smtClean="0">
                <a:solidFill>
                  <a:srgbClr val="0070C0"/>
                </a:solidFill>
              </a:rPr>
              <a:t>Enrico Chesta</a:t>
            </a:r>
            <a:endParaRPr lang="en-GB" sz="1400" dirty="0">
              <a:solidFill>
                <a:srgbClr val="0070C0"/>
              </a:solidFill>
            </a:endParaRPr>
          </a:p>
        </p:txBody>
      </p:sp>
    </p:spTree>
    <p:extLst>
      <p:ext uri="{BB962C8B-B14F-4D97-AF65-F5344CB8AC3E}">
        <p14:creationId xmlns:p14="http://schemas.microsoft.com/office/powerpoint/2010/main" val="50456199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26231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5516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9463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smtClean="0"/>
              <a:t>cern.ch</a:t>
            </a:r>
            <a:r>
              <a:rPr lang="en-US" dirty="0" smtClean="0"/>
              <a:t>/</a:t>
            </a:r>
            <a:r>
              <a:rPr lang="en-US" dirty="0" err="1" smtClean="0"/>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43377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55249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85010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5393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8690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10146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870407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Other slides">
    <p:spTree>
      <p:nvGrpSpPr>
        <p:cNvPr id="1" name=""/>
        <p:cNvGrpSpPr/>
        <p:nvPr/>
      </p:nvGrpSpPr>
      <p:grpSpPr>
        <a:xfrm>
          <a:off x="0" y="0"/>
          <a:ext cx="0" cy="0"/>
          <a:chOff x="0" y="0"/>
          <a:chExt cx="0" cy="0"/>
        </a:xfrm>
      </p:grpSpPr>
    </p:spTree>
    <p:extLst>
      <p:ext uri="{BB962C8B-B14F-4D97-AF65-F5344CB8AC3E}">
        <p14:creationId xmlns:p14="http://schemas.microsoft.com/office/powerpoint/2010/main" val="74795772"/>
      </p:ext>
    </p:extLst>
  </p:cSld>
  <p:clrMapOvr>
    <a:masterClrMapping/>
  </p:clrMapOvr>
  <p:transition spd="med" advTm="12000">
    <p:zo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158" y="304800"/>
            <a:ext cx="823004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6977" y="1600201"/>
            <a:ext cx="4043064"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476" y="1600201"/>
            <a:ext cx="4044547"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173665" y="6400800"/>
            <a:ext cx="970335" cy="457200"/>
          </a:xfrm>
        </p:spPr>
        <p:txBody>
          <a:bodyPr/>
          <a:lstStyle>
            <a:lvl1pPr>
              <a:defRPr/>
            </a:lvl1pPr>
          </a:lstStyle>
          <a:p>
            <a:fld id="{AA1AB893-F6AA-4113-A9B6-14DA5032D07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761676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39602884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132941539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84716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968588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08845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449065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052835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591583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15230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566025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83544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831284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8257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5" name="Rectangle 4"/>
          <p:cNvSpPr/>
          <p:nvPr userDrawn="1"/>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
        <p:nvSpPr>
          <p:cNvPr id="7" name="Rectangle 6"/>
          <p:cNvSpPr/>
          <p:nvPr userDrawn="1"/>
        </p:nvSpPr>
        <p:spPr>
          <a:xfrm>
            <a:off x="4079172" y="6395431"/>
            <a:ext cx="4629856" cy="523220"/>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b="1" dirty="0" smtClean="0">
                <a:latin typeface="+mn-lt"/>
                <a:cs typeface="Arial"/>
              </a:rPr>
              <a:t>BE-KT</a:t>
            </a:r>
            <a:r>
              <a:rPr lang="en-US" sz="1000" b="1" baseline="0" dirty="0" smtClean="0">
                <a:latin typeface="+mn-lt"/>
                <a:cs typeface="Arial"/>
              </a:rPr>
              <a:t> Innovation Day, 03.06.2013</a:t>
            </a:r>
            <a:endParaRPr lang="en-US" sz="1000" dirty="0" smtClean="0"/>
          </a:p>
          <a:p>
            <a:r>
              <a:rPr lang="en-US" i="1" dirty="0" smtClean="0">
                <a:solidFill>
                  <a:schemeClr val="tx2">
                    <a:lumMod val="75000"/>
                  </a:schemeClr>
                </a:solidFill>
                <a:latin typeface="Helvetica Neue"/>
                <a:cs typeface="Helvetica Neue"/>
              </a:rPr>
              <a:t> </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 id="2147483675" r:id="rId14"/>
    <p:sldLayoutId id="2147483678" r:id="rId15"/>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148C92-9B35-4B51-A972-F475D5051829}" type="datetimeFigureOut">
              <a:rPr lang="en-US" smtClean="0">
                <a:solidFill>
                  <a:prstClr val="black">
                    <a:tint val="75000"/>
                  </a:prstClr>
                </a:solidFill>
              </a:rPr>
              <a:pPr/>
              <a:t>6/3/2013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DE285A-03A2-44DE-9813-B101CA423B4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7507361"/>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4F7AA3-0B5A-45FB-B6A6-66072BC54332}" type="datetimeFigureOut">
              <a:rPr lang="en-GB" smtClean="0">
                <a:solidFill>
                  <a:prstClr val="black">
                    <a:tint val="75000"/>
                  </a:prstClr>
                </a:solidFill>
              </a:rPr>
              <a:pPr/>
              <a:t>03/06/2013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348DA3-97A5-4686-A105-05B7FAF9B2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69558930"/>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cid:image003.jpg@01CBC3D8.A3E77B80" TargetMode="External"/><Relationship Id="rId2" Type="http://schemas.openxmlformats.org/officeDocument/2006/relationships/image" Target="../media/image17.jpe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22.xml"/><Relationship Id="rId5" Type="http://schemas.openxmlformats.org/officeDocument/2006/relationships/image" Target="../media/image30.png"/><Relationship Id="rId4" Type="http://schemas.openxmlformats.org/officeDocument/2006/relationships/image" Target="../media/image29.gi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84245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5164177" y="1020957"/>
            <a:ext cx="3522623" cy="4980989"/>
          </a:xfrm>
          <a:prstGeom prst="rect">
            <a:avLst/>
          </a:prstGeom>
          <a:noFill/>
          <a:ln w="9525">
            <a:noFill/>
            <a:miter lim="800000"/>
            <a:headEnd/>
            <a:tailEnd/>
          </a:ln>
        </p:spPr>
      </p:pic>
      <p:sp>
        <p:nvSpPr>
          <p:cNvPr id="3" name="TextBox 2"/>
          <p:cNvSpPr txBox="1"/>
          <p:nvPr/>
        </p:nvSpPr>
        <p:spPr>
          <a:xfrm>
            <a:off x="251520" y="1124744"/>
            <a:ext cx="4392488" cy="869990"/>
          </a:xfrm>
          <a:prstGeom prst="rect">
            <a:avLst/>
          </a:prstGeom>
          <a:solidFill>
            <a:schemeClr val="bg1"/>
          </a:solidFill>
        </p:spPr>
        <p:txBody>
          <a:bodyPr wrap="square" lIns="130055" tIns="65028" rIns="130055" bIns="65028">
            <a:spAutoFit/>
          </a:bodyPr>
          <a:lstStyle/>
          <a:p>
            <a:pPr>
              <a:defRPr/>
            </a:pPr>
            <a:r>
              <a:rPr lang="en-US" sz="2400" b="1" dirty="0" smtClean="0">
                <a:solidFill>
                  <a:srgbClr val="0070C0"/>
                </a:solidFill>
                <a:latin typeface="Optima"/>
              </a:rPr>
              <a:t>Typical Technology </a:t>
            </a:r>
            <a:r>
              <a:rPr lang="en-US" sz="2400" b="1" dirty="0" smtClean="0">
                <a:solidFill>
                  <a:srgbClr val="0070C0"/>
                </a:solidFill>
                <a:latin typeface="Optima"/>
              </a:rPr>
              <a:t>Transfer Process </a:t>
            </a:r>
            <a:r>
              <a:rPr lang="en-US" sz="2400" b="1" dirty="0" smtClean="0">
                <a:solidFill>
                  <a:srgbClr val="0070C0"/>
                </a:solidFill>
                <a:latin typeface="Optima"/>
              </a:rPr>
              <a:t>Steps</a:t>
            </a:r>
            <a:endParaRPr lang="en-US" sz="2400" b="1" dirty="0">
              <a:solidFill>
                <a:srgbClr val="0070C0"/>
              </a:solidFill>
              <a:latin typeface="Optima"/>
            </a:endParaRPr>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9391" y="3272580"/>
            <a:ext cx="4959626" cy="2919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H="1">
            <a:off x="3558209" y="1625401"/>
            <a:ext cx="3774914" cy="240988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rot="19618743">
            <a:off x="3658835" y="2815345"/>
            <a:ext cx="1604193" cy="523220"/>
          </a:xfrm>
          <a:prstGeom prst="rect">
            <a:avLst/>
          </a:prstGeom>
          <a:noFill/>
        </p:spPr>
        <p:txBody>
          <a:bodyPr wrap="square" rtlCol="0">
            <a:spAutoFit/>
          </a:bodyPr>
          <a:lstStyle/>
          <a:p>
            <a:r>
              <a:rPr lang="en-US" sz="2800" dirty="0" smtClean="0">
                <a:solidFill>
                  <a:srgbClr val="0070C0"/>
                </a:solidFill>
              </a:rPr>
              <a:t>In 2012…</a:t>
            </a:r>
            <a:endParaRPr lang="en-GB" sz="2800" dirty="0">
              <a:solidFill>
                <a:srgbClr val="0070C0"/>
              </a:solidFill>
            </a:endParaRPr>
          </a:p>
        </p:txBody>
      </p:sp>
    </p:spTree>
    <p:extLst>
      <p:ext uri="{BB962C8B-B14F-4D97-AF65-F5344CB8AC3E}">
        <p14:creationId xmlns:p14="http://schemas.microsoft.com/office/powerpoint/2010/main" val="72599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4716016" y="980728"/>
            <a:ext cx="4322496" cy="434242"/>
          </a:xfrm>
          <a:prstGeom prst="rect">
            <a:avLst/>
          </a:prstGeom>
          <a:noFill/>
          <a:ln w="9525">
            <a:noFill/>
            <a:miter lim="800000"/>
            <a:headEnd/>
            <a:tailEnd/>
          </a:ln>
        </p:spPr>
        <p:txBody>
          <a:bodyPr lIns="64282" tIns="32141" rIns="64282" bIns="32141">
            <a:spAutoFit/>
          </a:bodyPr>
          <a:lstStyle/>
          <a:p>
            <a:pPr algn="r" eaLnBrk="0" hangingPunct="0">
              <a:spcBef>
                <a:spcPct val="50000"/>
              </a:spcBef>
            </a:pPr>
            <a:r>
              <a:rPr lang="en-US" sz="2400" b="1" dirty="0" smtClean="0">
                <a:solidFill>
                  <a:srgbClr val="0070C0"/>
                </a:solidFill>
                <a:latin typeface="Optima"/>
              </a:rPr>
              <a:t>Technology Portfolio</a:t>
            </a:r>
            <a:endParaRPr lang="en-US" sz="2400" b="1" dirty="0">
              <a:solidFill>
                <a:srgbClr val="0070C0"/>
              </a:solidFill>
              <a:latin typeface="Optima"/>
            </a:endParaRPr>
          </a:p>
        </p:txBody>
      </p:sp>
      <p:sp>
        <p:nvSpPr>
          <p:cNvPr id="3" name="TextBox 2"/>
          <p:cNvSpPr txBox="1"/>
          <p:nvPr/>
        </p:nvSpPr>
        <p:spPr>
          <a:xfrm>
            <a:off x="251520" y="1556792"/>
            <a:ext cx="4176464" cy="500658"/>
          </a:xfrm>
          <a:prstGeom prst="rect">
            <a:avLst/>
          </a:prstGeom>
          <a:solidFill>
            <a:schemeClr val="accent1">
              <a:lumMod val="40000"/>
              <a:lumOff val="60000"/>
            </a:schemeClr>
          </a:solidFill>
        </p:spPr>
        <p:txBody>
          <a:bodyPr wrap="square" lIns="130055" tIns="65028" rIns="130055" bIns="65028">
            <a:spAutoFit/>
          </a:bodyPr>
          <a:lstStyle/>
          <a:p>
            <a:pPr>
              <a:defRPr/>
            </a:pPr>
            <a:r>
              <a:rPr lang="en-US" sz="2400" i="1" dirty="0" smtClean="0">
                <a:solidFill>
                  <a:prstClr val="black"/>
                </a:solidFill>
              </a:rPr>
              <a:t>Some approximate numbers:</a:t>
            </a:r>
            <a:endParaRPr lang="en-US" sz="2400" i="1" dirty="0">
              <a:solidFill>
                <a:prstClr val="black"/>
              </a:solidFill>
            </a:endParaRPr>
          </a:p>
        </p:txBody>
      </p:sp>
      <p:sp>
        <p:nvSpPr>
          <p:cNvPr id="4" name="Rectangle 24"/>
          <p:cNvSpPr>
            <a:spLocks noChangeArrowheads="1"/>
          </p:cNvSpPr>
          <p:nvPr/>
        </p:nvSpPr>
        <p:spPr bwMode="auto">
          <a:xfrm>
            <a:off x="472682" y="2204864"/>
            <a:ext cx="7200800" cy="1200329"/>
          </a:xfrm>
          <a:prstGeom prst="rect">
            <a:avLst/>
          </a:prstGeom>
          <a:noFill/>
          <a:ln w="9525">
            <a:noFill/>
            <a:miter lim="800000"/>
            <a:headEnd/>
            <a:tailEnd/>
          </a:ln>
        </p:spPr>
        <p:txBody>
          <a:bodyPr wrap="square">
            <a:spAutoFit/>
          </a:bodyPr>
          <a:lstStyle/>
          <a:p>
            <a:pPr>
              <a:buFont typeface="Arial" pitchFamily="34" charset="0"/>
              <a:buChar char="•"/>
            </a:pPr>
            <a:r>
              <a:rPr lang="en-US" sz="2400" dirty="0">
                <a:solidFill>
                  <a:srgbClr val="4F81BD">
                    <a:lumMod val="75000"/>
                  </a:srgbClr>
                </a:solidFill>
              </a:rPr>
              <a:t> </a:t>
            </a:r>
            <a:r>
              <a:rPr lang="en-US" sz="2400" dirty="0" smtClean="0">
                <a:solidFill>
                  <a:srgbClr val="4F81BD">
                    <a:lumMod val="75000"/>
                  </a:srgbClr>
                </a:solidFill>
              </a:rPr>
              <a:t>200 </a:t>
            </a:r>
            <a:r>
              <a:rPr lang="en-US" sz="2400" dirty="0">
                <a:solidFill>
                  <a:srgbClr val="4F81BD">
                    <a:lumMod val="75000"/>
                  </a:srgbClr>
                </a:solidFill>
              </a:rPr>
              <a:t>TT cases </a:t>
            </a:r>
            <a:r>
              <a:rPr lang="en-US" sz="2400" dirty="0" smtClean="0">
                <a:solidFill>
                  <a:srgbClr val="4F81BD">
                    <a:lumMod val="75000"/>
                  </a:srgbClr>
                </a:solidFill>
              </a:rPr>
              <a:t>(30% </a:t>
            </a:r>
            <a:r>
              <a:rPr lang="en-US" sz="2400" dirty="0">
                <a:solidFill>
                  <a:srgbClr val="4F81BD">
                    <a:lumMod val="75000"/>
                  </a:srgbClr>
                </a:solidFill>
              </a:rPr>
              <a:t>open)</a:t>
            </a:r>
          </a:p>
          <a:p>
            <a:pPr marL="0" lvl="1">
              <a:buFont typeface="Arial" pitchFamily="34" charset="0"/>
              <a:buChar char="•"/>
            </a:pPr>
            <a:r>
              <a:rPr lang="en-US" sz="2400" dirty="0">
                <a:solidFill>
                  <a:srgbClr val="4F81BD">
                    <a:lumMod val="75000"/>
                  </a:srgbClr>
                </a:solidFill>
              </a:rPr>
              <a:t> </a:t>
            </a:r>
            <a:r>
              <a:rPr lang="en-US" sz="2400" dirty="0" smtClean="0">
                <a:solidFill>
                  <a:srgbClr val="4F81BD">
                    <a:lumMod val="75000"/>
                  </a:srgbClr>
                </a:solidFill>
              </a:rPr>
              <a:t>20 </a:t>
            </a:r>
            <a:r>
              <a:rPr lang="en-US" sz="2400" dirty="0">
                <a:solidFill>
                  <a:srgbClr val="4F81BD">
                    <a:lumMod val="75000"/>
                  </a:srgbClr>
                </a:solidFill>
              </a:rPr>
              <a:t>invention disclosures per year</a:t>
            </a:r>
          </a:p>
          <a:p>
            <a:pPr marL="0" lvl="1">
              <a:buFont typeface="Arial" pitchFamily="34" charset="0"/>
              <a:buChar char="•"/>
            </a:pPr>
            <a:r>
              <a:rPr lang="en-US" sz="2400" dirty="0">
                <a:solidFill>
                  <a:srgbClr val="4F81BD">
                    <a:lumMod val="75000"/>
                  </a:srgbClr>
                </a:solidFill>
              </a:rPr>
              <a:t> </a:t>
            </a:r>
            <a:r>
              <a:rPr lang="en-US" sz="2400" dirty="0" smtClean="0">
                <a:solidFill>
                  <a:srgbClr val="4F81BD">
                    <a:lumMod val="75000"/>
                  </a:srgbClr>
                </a:solidFill>
              </a:rPr>
              <a:t>40 </a:t>
            </a:r>
            <a:r>
              <a:rPr lang="en-US" sz="2400" dirty="0">
                <a:solidFill>
                  <a:srgbClr val="4F81BD">
                    <a:lumMod val="75000"/>
                  </a:srgbClr>
                </a:solidFill>
              </a:rPr>
              <a:t>patent families (50% exploited</a:t>
            </a:r>
            <a:r>
              <a:rPr lang="en-US" sz="2400" dirty="0" smtClean="0">
                <a:solidFill>
                  <a:srgbClr val="4F81BD">
                    <a:lumMod val="75000"/>
                  </a:srgbClr>
                </a:solidFill>
              </a:rPr>
              <a:t>)</a:t>
            </a:r>
            <a:endParaRPr lang="en-US" sz="2400" dirty="0">
              <a:solidFill>
                <a:srgbClr val="4F81BD">
                  <a:lumMod val="75000"/>
                </a:srgbClr>
              </a:solidFill>
            </a:endParaRPr>
          </a:p>
        </p:txBody>
      </p:sp>
      <p:pic>
        <p:nvPicPr>
          <p:cNvPr id="522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210924" y="1741239"/>
            <a:ext cx="3840796" cy="3851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Table 6"/>
          <p:cNvGraphicFramePr>
            <a:graphicFrameLocks noGrp="1"/>
          </p:cNvGraphicFramePr>
          <p:nvPr>
            <p:extLst>
              <p:ext uri="{D42A27DB-BD31-4B8C-83A1-F6EECF244321}">
                <p14:modId xmlns:p14="http://schemas.microsoft.com/office/powerpoint/2010/main" val="131673416"/>
              </p:ext>
            </p:extLst>
          </p:nvPr>
        </p:nvGraphicFramePr>
        <p:xfrm>
          <a:off x="460106" y="3861048"/>
          <a:ext cx="4327918" cy="2188891"/>
        </p:xfrm>
        <a:graphic>
          <a:graphicData uri="http://schemas.openxmlformats.org/drawingml/2006/table">
            <a:tbl>
              <a:tblPr/>
              <a:tblGrid>
                <a:gridCol w="1405581"/>
                <a:gridCol w="2922337"/>
              </a:tblGrid>
              <a:tr h="576064">
                <a:tc>
                  <a:txBody>
                    <a:bodyPr/>
                    <a:lstStyle/>
                    <a:p>
                      <a:pPr algn="ctr" fontAlgn="b"/>
                      <a:r>
                        <a:rPr lang="en-US" sz="1400" b="1" i="0" u="none" strike="noStrike" dirty="0" smtClean="0">
                          <a:solidFill>
                            <a:srgbClr val="0070C0"/>
                          </a:solidFill>
                          <a:latin typeface="Calibri"/>
                        </a:rPr>
                        <a:t>Technology Readiness Levels</a:t>
                      </a:r>
                      <a:endParaRPr lang="en-US" sz="1400" b="1" i="0" u="none" strike="noStrike" dirty="0">
                        <a:solidFill>
                          <a:srgbClr val="0070C0"/>
                        </a:solidFill>
                        <a:latin typeface="Calibri"/>
                      </a:endParaRPr>
                    </a:p>
                  </a:txBody>
                  <a:tcPr marL="6711" marR="6711" marT="6711" marB="0" anchor="ctr">
                    <a:lnL>
                      <a:noFill/>
                    </a:lnL>
                    <a:lnR>
                      <a:noFill/>
                    </a:lnR>
                    <a:lnT>
                      <a:noFill/>
                    </a:lnT>
                    <a:lnB>
                      <a:noFill/>
                    </a:lnB>
                  </a:tcPr>
                </a:tc>
                <a:tc>
                  <a:txBody>
                    <a:bodyPr/>
                    <a:lstStyle/>
                    <a:p>
                      <a:pPr algn="l" fontAlgn="b"/>
                      <a:r>
                        <a:rPr lang="en-US" sz="1400" b="1" i="0" u="none" strike="noStrike" dirty="0" smtClean="0">
                          <a:solidFill>
                            <a:srgbClr val="0070C0"/>
                          </a:solidFill>
                          <a:latin typeface="Calibri"/>
                        </a:rPr>
                        <a:t>Simplified Definition</a:t>
                      </a:r>
                      <a:endParaRPr lang="en-US" sz="1400" b="1" i="0" u="none" strike="noStrike" dirty="0">
                        <a:solidFill>
                          <a:srgbClr val="0070C0"/>
                        </a:solidFill>
                        <a:latin typeface="Calibri"/>
                      </a:endParaRPr>
                    </a:p>
                  </a:txBody>
                  <a:tcPr marL="6711" marR="6711" marT="6711" marB="0" anchor="ctr">
                    <a:lnL>
                      <a:noFill/>
                    </a:lnL>
                    <a:lnR>
                      <a:noFill/>
                    </a:lnR>
                    <a:lnT>
                      <a:noFill/>
                    </a:lnT>
                    <a:lnB>
                      <a:noFill/>
                    </a:lnB>
                  </a:tcPr>
                </a:tc>
              </a:tr>
              <a:tr h="603332">
                <a:tc>
                  <a:txBody>
                    <a:bodyPr/>
                    <a:lstStyle/>
                    <a:p>
                      <a:pPr algn="ctr" fontAlgn="b"/>
                      <a:r>
                        <a:rPr lang="en-US" sz="1400" b="1" i="0" u="none" strike="noStrike" dirty="0">
                          <a:solidFill>
                            <a:srgbClr val="0070C0"/>
                          </a:solidFill>
                          <a:latin typeface="Calibri"/>
                        </a:rPr>
                        <a:t>1</a:t>
                      </a:r>
                    </a:p>
                  </a:txBody>
                  <a:tcPr marL="6711" marR="6711" marT="6711" marB="0" anchor="ctr">
                    <a:lnL>
                      <a:noFill/>
                    </a:lnL>
                    <a:lnR>
                      <a:noFill/>
                    </a:lnR>
                    <a:lnT>
                      <a:noFill/>
                    </a:lnT>
                    <a:lnB>
                      <a:noFill/>
                    </a:lnB>
                  </a:tcPr>
                </a:tc>
                <a:tc>
                  <a:txBody>
                    <a:bodyPr/>
                    <a:lstStyle/>
                    <a:p>
                      <a:pPr algn="l" fontAlgn="b"/>
                      <a:r>
                        <a:rPr lang="en-US" sz="1400" b="0" i="0" u="none" strike="noStrike" dirty="0">
                          <a:solidFill>
                            <a:srgbClr val="0070C0"/>
                          </a:solidFill>
                          <a:latin typeface="Calibri"/>
                        </a:rPr>
                        <a:t>Technology application formulated and basic concept demonstrated</a:t>
                      </a:r>
                    </a:p>
                  </a:txBody>
                  <a:tcPr marL="6711" marR="6711" marT="6711" marB="0" anchor="ctr">
                    <a:lnL>
                      <a:noFill/>
                    </a:lnL>
                    <a:lnR>
                      <a:noFill/>
                    </a:lnR>
                    <a:lnT>
                      <a:noFill/>
                    </a:lnT>
                    <a:lnB>
                      <a:noFill/>
                    </a:lnB>
                  </a:tcPr>
                </a:tc>
              </a:tr>
              <a:tr h="576064">
                <a:tc>
                  <a:txBody>
                    <a:bodyPr/>
                    <a:lstStyle/>
                    <a:p>
                      <a:pPr algn="ctr" fontAlgn="b"/>
                      <a:r>
                        <a:rPr lang="en-US" sz="1400" b="1" i="0" u="none" strike="noStrike" dirty="0">
                          <a:solidFill>
                            <a:srgbClr val="0070C0"/>
                          </a:solidFill>
                          <a:latin typeface="Calibri"/>
                        </a:rPr>
                        <a:t>2</a:t>
                      </a:r>
                    </a:p>
                  </a:txBody>
                  <a:tcPr marL="6711" marR="6711" marT="6711" marB="0" anchor="ctr">
                    <a:lnL>
                      <a:noFill/>
                    </a:lnL>
                    <a:lnR>
                      <a:noFill/>
                    </a:lnR>
                    <a:lnT>
                      <a:noFill/>
                    </a:lnT>
                    <a:lnB>
                      <a:noFill/>
                    </a:lnB>
                  </a:tcPr>
                </a:tc>
                <a:tc>
                  <a:txBody>
                    <a:bodyPr/>
                    <a:lstStyle/>
                    <a:p>
                      <a:pPr algn="l" fontAlgn="b"/>
                      <a:r>
                        <a:rPr lang="en-US" sz="1400" b="0" i="0" u="none" strike="noStrike" dirty="0">
                          <a:solidFill>
                            <a:srgbClr val="0070C0"/>
                          </a:solidFill>
                          <a:latin typeface="Calibri"/>
                        </a:rPr>
                        <a:t>Functional validation in laboratory environment</a:t>
                      </a:r>
                    </a:p>
                  </a:txBody>
                  <a:tcPr marL="6711" marR="6711" marT="6711" marB="0" anchor="ctr">
                    <a:lnL>
                      <a:noFill/>
                    </a:lnL>
                    <a:lnR>
                      <a:noFill/>
                    </a:lnR>
                    <a:lnT>
                      <a:noFill/>
                    </a:lnT>
                    <a:lnB>
                      <a:noFill/>
                    </a:lnB>
                  </a:tcPr>
                </a:tc>
              </a:tr>
              <a:tr h="424842">
                <a:tc>
                  <a:txBody>
                    <a:bodyPr/>
                    <a:lstStyle/>
                    <a:p>
                      <a:pPr algn="ctr" fontAlgn="b"/>
                      <a:r>
                        <a:rPr lang="en-US" sz="1400" b="1" i="0" u="none" strike="noStrike" dirty="0">
                          <a:solidFill>
                            <a:srgbClr val="0070C0"/>
                          </a:solidFill>
                          <a:latin typeface="Calibri"/>
                        </a:rPr>
                        <a:t>3</a:t>
                      </a:r>
                    </a:p>
                  </a:txBody>
                  <a:tcPr marL="6711" marR="6711" marT="6711" marB="0" anchor="ctr">
                    <a:lnL>
                      <a:noFill/>
                    </a:lnL>
                    <a:lnR>
                      <a:noFill/>
                    </a:lnR>
                    <a:lnT>
                      <a:noFill/>
                    </a:lnT>
                    <a:lnB>
                      <a:noFill/>
                    </a:lnB>
                  </a:tcPr>
                </a:tc>
                <a:tc>
                  <a:txBody>
                    <a:bodyPr/>
                    <a:lstStyle/>
                    <a:p>
                      <a:pPr algn="l" fontAlgn="b"/>
                      <a:r>
                        <a:rPr lang="en-US" sz="1400" b="0" i="0" u="none" strike="noStrike" dirty="0">
                          <a:solidFill>
                            <a:srgbClr val="0070C0"/>
                          </a:solidFill>
                          <a:latin typeface="Calibri"/>
                        </a:rPr>
                        <a:t>Representative prototype fully qualified (technology ready to transfer)</a:t>
                      </a:r>
                    </a:p>
                  </a:txBody>
                  <a:tcPr marL="6711" marR="6711" marT="6711" marB="0" anchor="ctr">
                    <a:lnL>
                      <a:noFill/>
                    </a:lnL>
                    <a:lnR>
                      <a:noFill/>
                    </a:lnR>
                    <a:lnT>
                      <a:noFill/>
                    </a:lnT>
                    <a:lnB>
                      <a:noFill/>
                    </a:lnB>
                  </a:tcPr>
                </a:tc>
              </a:tr>
            </a:tbl>
          </a:graphicData>
        </a:graphic>
      </p:graphicFrame>
      <p:sp>
        <p:nvSpPr>
          <p:cNvPr id="8" name="TextBox 7"/>
          <p:cNvSpPr txBox="1"/>
          <p:nvPr/>
        </p:nvSpPr>
        <p:spPr>
          <a:xfrm>
            <a:off x="5401195" y="5445224"/>
            <a:ext cx="3613720" cy="646331"/>
          </a:xfrm>
          <a:prstGeom prst="rect">
            <a:avLst/>
          </a:prstGeom>
          <a:noFill/>
        </p:spPr>
        <p:txBody>
          <a:bodyPr wrap="square" rtlCol="0">
            <a:spAutoFit/>
          </a:bodyPr>
          <a:lstStyle/>
          <a:p>
            <a:pPr algn="ctr"/>
            <a:r>
              <a:rPr lang="en-US" b="1" dirty="0" smtClean="0">
                <a:solidFill>
                  <a:srgbClr val="0070C0"/>
                </a:solidFill>
              </a:rPr>
              <a:t>Technology Readiness and “Exploitation” Levels</a:t>
            </a:r>
            <a:endParaRPr lang="en-US" b="1" dirty="0">
              <a:solidFill>
                <a:srgbClr val="0070C0"/>
              </a:solidFill>
            </a:endParaRPr>
          </a:p>
        </p:txBody>
      </p:sp>
    </p:spTree>
    <p:extLst>
      <p:ext uri="{BB962C8B-B14F-4D97-AF65-F5344CB8AC3E}">
        <p14:creationId xmlns:p14="http://schemas.microsoft.com/office/powerpoint/2010/main" val="35347140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TCases_Technologies-Applications.png"/>
          <p:cNvPicPr>
            <a:picLocks noChangeAspect="1"/>
          </p:cNvPicPr>
          <p:nvPr/>
        </p:nvPicPr>
        <p:blipFill>
          <a:blip r:embed="rId2" r:link="rId3" cstate="print"/>
          <a:srcRect/>
          <a:stretch>
            <a:fillRect/>
          </a:stretch>
        </p:blipFill>
        <p:spPr bwMode="auto">
          <a:xfrm>
            <a:off x="0" y="836712"/>
            <a:ext cx="9144000" cy="5397567"/>
          </a:xfrm>
          <a:prstGeom prst="rect">
            <a:avLst/>
          </a:prstGeom>
          <a:noFill/>
          <a:ln w="9525">
            <a:noFill/>
            <a:miter lim="800000"/>
            <a:headEnd/>
            <a:tailEnd/>
          </a:ln>
        </p:spPr>
      </p:pic>
      <p:sp>
        <p:nvSpPr>
          <p:cNvPr id="5" name="Text Box 8"/>
          <p:cNvSpPr txBox="1">
            <a:spLocks noChangeArrowheads="1"/>
          </p:cNvSpPr>
          <p:nvPr/>
        </p:nvSpPr>
        <p:spPr bwMode="auto">
          <a:xfrm>
            <a:off x="4801288" y="837726"/>
            <a:ext cx="4322496" cy="434242"/>
          </a:xfrm>
          <a:prstGeom prst="rect">
            <a:avLst/>
          </a:prstGeom>
          <a:noFill/>
          <a:ln w="9525">
            <a:noFill/>
            <a:miter lim="800000"/>
            <a:headEnd/>
            <a:tailEnd/>
          </a:ln>
        </p:spPr>
        <p:txBody>
          <a:bodyPr lIns="64282" tIns="32141" rIns="64282" bIns="32141">
            <a:spAutoFit/>
          </a:bodyPr>
          <a:lstStyle/>
          <a:p>
            <a:pPr algn="r" eaLnBrk="0" hangingPunct="0">
              <a:spcBef>
                <a:spcPct val="50000"/>
              </a:spcBef>
            </a:pPr>
            <a:r>
              <a:rPr lang="en-US" sz="2400" b="1" dirty="0" smtClean="0">
                <a:solidFill>
                  <a:srgbClr val="0070C0"/>
                </a:solidFill>
                <a:latin typeface="Optima"/>
              </a:rPr>
              <a:t>Technology Portfolio</a:t>
            </a:r>
            <a:endParaRPr lang="en-US" sz="2400" b="1" dirty="0">
              <a:solidFill>
                <a:srgbClr val="0070C0"/>
              </a:solidFill>
              <a:latin typeface="Optima"/>
            </a:endParaRPr>
          </a:p>
        </p:txBody>
      </p:sp>
    </p:spTree>
    <p:extLst>
      <p:ext uri="{BB962C8B-B14F-4D97-AF65-F5344CB8AC3E}">
        <p14:creationId xmlns:p14="http://schemas.microsoft.com/office/powerpoint/2010/main" val="7994884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85191"/>
            <a:ext cx="8229600" cy="1143000"/>
          </a:xfrm>
        </p:spPr>
        <p:txBody>
          <a:bodyPr>
            <a:normAutofit/>
          </a:bodyPr>
          <a:lstStyle/>
          <a:p>
            <a:r>
              <a:rPr lang="en-US" sz="2400" b="1" dirty="0" smtClean="0">
                <a:solidFill>
                  <a:srgbClr val="0070C0"/>
                </a:solidFill>
                <a:latin typeface="Optima"/>
              </a:rPr>
              <a:t>The </a:t>
            </a:r>
            <a:r>
              <a:rPr lang="en-US" sz="2400" b="1" dirty="0" smtClean="0">
                <a:solidFill>
                  <a:srgbClr val="0070C0"/>
                </a:solidFill>
                <a:latin typeface="Optima"/>
              </a:rPr>
              <a:t>KT Fund</a:t>
            </a:r>
            <a:endParaRPr lang="en-US" sz="2400" b="1" dirty="0">
              <a:solidFill>
                <a:srgbClr val="0070C0"/>
              </a:solidFill>
              <a:latin typeface="Optima"/>
            </a:endParaRPr>
          </a:p>
        </p:txBody>
      </p:sp>
      <p:sp>
        <p:nvSpPr>
          <p:cNvPr id="3" name="Content Placeholder 2"/>
          <p:cNvSpPr>
            <a:spLocks noGrp="1"/>
          </p:cNvSpPr>
          <p:nvPr>
            <p:ph idx="4294967295"/>
          </p:nvPr>
        </p:nvSpPr>
        <p:spPr>
          <a:xfrm>
            <a:off x="159027" y="1699591"/>
            <a:ext cx="8746434" cy="3886200"/>
          </a:xfrm>
        </p:spPr>
        <p:txBody>
          <a:bodyPr>
            <a:noAutofit/>
          </a:bodyPr>
          <a:lstStyle/>
          <a:p>
            <a:r>
              <a:rPr lang="en-US" sz="2000" dirty="0">
                <a:solidFill>
                  <a:srgbClr val="0070C0"/>
                </a:solidFill>
                <a:latin typeface="Optima"/>
              </a:rPr>
              <a:t>The KT Fund is a tool introduced </a:t>
            </a:r>
            <a:r>
              <a:rPr lang="en-US" sz="2000" dirty="0" smtClean="0">
                <a:solidFill>
                  <a:srgbClr val="0070C0"/>
                </a:solidFill>
                <a:latin typeface="Optima"/>
              </a:rPr>
              <a:t>2 </a:t>
            </a:r>
            <a:r>
              <a:rPr lang="en-US" sz="2000" dirty="0">
                <a:solidFill>
                  <a:srgbClr val="0070C0"/>
                </a:solidFill>
                <a:latin typeface="Optima"/>
              </a:rPr>
              <a:t>years ago, using resources generated by the exploitation of CERN IP portfolio complemented by DG </a:t>
            </a:r>
            <a:r>
              <a:rPr lang="en-US" sz="2000" dirty="0" smtClean="0">
                <a:solidFill>
                  <a:srgbClr val="0070C0"/>
                </a:solidFill>
                <a:latin typeface="Optima"/>
              </a:rPr>
              <a:t>budget.</a:t>
            </a:r>
            <a:endParaRPr lang="en-US" sz="2000" dirty="0">
              <a:solidFill>
                <a:srgbClr val="0070C0"/>
              </a:solidFill>
              <a:latin typeface="Optima"/>
            </a:endParaRPr>
          </a:p>
          <a:p>
            <a:r>
              <a:rPr lang="en-US" sz="2000" dirty="0" smtClean="0">
                <a:solidFill>
                  <a:srgbClr val="0070C0"/>
                </a:solidFill>
                <a:latin typeface="Optima"/>
              </a:rPr>
              <a:t>Typically</a:t>
            </a:r>
            <a:r>
              <a:rPr lang="en-US" sz="2000" dirty="0" smtClean="0">
                <a:solidFill>
                  <a:srgbClr val="0070C0"/>
                </a:solidFill>
                <a:latin typeface="Optima"/>
              </a:rPr>
              <a:t>, it can be used to fund projects to build proof of concepts or </a:t>
            </a:r>
            <a:r>
              <a:rPr lang="en-US" sz="2000" dirty="0" smtClean="0">
                <a:solidFill>
                  <a:srgbClr val="0070C0"/>
                </a:solidFill>
                <a:latin typeface="Optima"/>
              </a:rPr>
              <a:t>prototypes; overall target: bringing CERN </a:t>
            </a:r>
            <a:r>
              <a:rPr lang="en-US" sz="2000" dirty="0" smtClean="0">
                <a:solidFill>
                  <a:srgbClr val="0070C0"/>
                </a:solidFill>
                <a:latin typeface="Optima"/>
              </a:rPr>
              <a:t>technologies closer to the market</a:t>
            </a:r>
          </a:p>
          <a:p>
            <a:r>
              <a:rPr lang="en-US" sz="2000" dirty="0" smtClean="0">
                <a:solidFill>
                  <a:srgbClr val="0070C0"/>
                </a:solidFill>
                <a:latin typeface="Optima"/>
              </a:rPr>
              <a:t>The requests are evaluated by a Committee composed by all the Department Heads and members of the KT Group</a:t>
            </a:r>
          </a:p>
          <a:p>
            <a:r>
              <a:rPr lang="en-US" sz="2000" dirty="0" smtClean="0">
                <a:solidFill>
                  <a:srgbClr val="0070C0"/>
                </a:solidFill>
                <a:latin typeface="Optima"/>
              </a:rPr>
              <a:t>6 projects were approved and financed in 2011, 6 more in 2012</a:t>
            </a:r>
          </a:p>
          <a:p>
            <a:r>
              <a:rPr lang="en-US" sz="2000" dirty="0" smtClean="0">
                <a:solidFill>
                  <a:srgbClr val="0070C0"/>
                </a:solidFill>
                <a:latin typeface="Optima"/>
              </a:rPr>
              <a:t>For 2013, 500 </a:t>
            </a:r>
            <a:r>
              <a:rPr lang="en-US" sz="2000" dirty="0" err="1" smtClean="0">
                <a:solidFill>
                  <a:srgbClr val="0070C0"/>
                </a:solidFill>
                <a:latin typeface="Optima"/>
              </a:rPr>
              <a:t>kCHF</a:t>
            </a:r>
            <a:r>
              <a:rPr lang="en-US" sz="2000" dirty="0" smtClean="0">
                <a:solidFill>
                  <a:srgbClr val="0070C0"/>
                </a:solidFill>
                <a:latin typeface="Optima"/>
              </a:rPr>
              <a:t> are available</a:t>
            </a:r>
          </a:p>
          <a:p>
            <a:r>
              <a:rPr lang="en-US" sz="2000" dirty="0" smtClean="0">
                <a:solidFill>
                  <a:srgbClr val="0070C0"/>
                </a:solidFill>
                <a:latin typeface="Optima"/>
              </a:rPr>
              <a:t>Requests can be submitted anytime, </a:t>
            </a:r>
            <a:r>
              <a:rPr lang="en-US" sz="2000" dirty="0" smtClean="0">
                <a:solidFill>
                  <a:srgbClr val="0070C0"/>
                </a:solidFill>
                <a:latin typeface="Optima"/>
              </a:rPr>
              <a:t>the selection committee usually meets in Autumn</a:t>
            </a:r>
          </a:p>
          <a:p>
            <a:r>
              <a:rPr lang="en-US" sz="2000" dirty="0" smtClean="0">
                <a:solidFill>
                  <a:srgbClr val="0070C0"/>
                </a:solidFill>
                <a:latin typeface="Optima"/>
              </a:rPr>
              <a:t>More </a:t>
            </a:r>
            <a:r>
              <a:rPr lang="en-US" sz="2000" dirty="0" smtClean="0">
                <a:solidFill>
                  <a:srgbClr val="0070C0"/>
                </a:solidFill>
                <a:latin typeface="Optima"/>
              </a:rPr>
              <a:t>information can be found on the KT Group web </a:t>
            </a:r>
            <a:r>
              <a:rPr lang="en-US" sz="2000" dirty="0" smtClean="0">
                <a:solidFill>
                  <a:srgbClr val="0070C0"/>
                </a:solidFill>
                <a:latin typeface="Optima"/>
              </a:rPr>
              <a:t>site</a:t>
            </a:r>
            <a:endParaRPr lang="en-US" sz="2000" dirty="0" smtClean="0">
              <a:solidFill>
                <a:srgbClr val="0070C0"/>
              </a:solidFill>
              <a:latin typeface="Optima"/>
            </a:endParaRPr>
          </a:p>
        </p:txBody>
      </p:sp>
    </p:spTree>
    <p:extLst>
      <p:ext uri="{BB962C8B-B14F-4D97-AF65-F5344CB8AC3E}">
        <p14:creationId xmlns:p14="http://schemas.microsoft.com/office/powerpoint/2010/main" val="12679268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59"/>
          <p:cNvSpPr/>
          <p:nvPr/>
        </p:nvSpPr>
        <p:spPr>
          <a:xfrm>
            <a:off x="4733889" y="1007941"/>
            <a:ext cx="4302607" cy="792088"/>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8" name="Oval 37"/>
          <p:cNvSpPr/>
          <p:nvPr/>
        </p:nvSpPr>
        <p:spPr>
          <a:xfrm>
            <a:off x="1385517" y="3824173"/>
            <a:ext cx="7056784" cy="7200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5-Point Star 3"/>
          <p:cNvSpPr/>
          <p:nvPr/>
        </p:nvSpPr>
        <p:spPr>
          <a:xfrm>
            <a:off x="377405" y="3176101"/>
            <a:ext cx="1440160" cy="864096"/>
          </a:xfrm>
          <a:prstGeom prst="star5">
            <a:avLst/>
          </a:prstGeom>
          <a:solidFill>
            <a:schemeClr val="bg1">
              <a:lumMod val="8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solidFill>
                <a:prstClr val="black"/>
              </a:solidFill>
            </a:endParaRPr>
          </a:p>
        </p:txBody>
      </p:sp>
      <p:sp>
        <p:nvSpPr>
          <p:cNvPr id="5" name="5-Point Star 4"/>
          <p:cNvSpPr/>
          <p:nvPr/>
        </p:nvSpPr>
        <p:spPr>
          <a:xfrm>
            <a:off x="7506197" y="3104093"/>
            <a:ext cx="1440160" cy="864096"/>
          </a:xfrm>
          <a:prstGeom prst="star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solidFill>
                <a:prstClr val="black"/>
              </a:solidFill>
            </a:endParaRPr>
          </a:p>
        </p:txBody>
      </p:sp>
      <p:sp>
        <p:nvSpPr>
          <p:cNvPr id="6" name="Rounded Rectangle 5"/>
          <p:cNvSpPr/>
          <p:nvPr/>
        </p:nvSpPr>
        <p:spPr>
          <a:xfrm>
            <a:off x="247758" y="1007941"/>
            <a:ext cx="4098014" cy="792088"/>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2537645" y="1933891"/>
            <a:ext cx="4536504" cy="18182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844278" y="116632"/>
            <a:ext cx="8299722" cy="584775"/>
          </a:xfrm>
          <a:prstGeom prst="rect">
            <a:avLst/>
          </a:prstGeom>
          <a:solidFill>
            <a:schemeClr val="tx2">
              <a:lumMod val="20000"/>
              <a:lumOff val="80000"/>
            </a:schemeClr>
          </a:solidFill>
        </p:spPr>
        <p:txBody>
          <a:bodyPr wrap="square" rtlCol="0">
            <a:spAutoFit/>
          </a:bodyPr>
          <a:lstStyle/>
          <a:p>
            <a:pPr algn="ctr"/>
            <a:r>
              <a:rPr lang="en-US" sz="3200" b="1" dirty="0">
                <a:solidFill>
                  <a:srgbClr val="1F497D"/>
                </a:solidFill>
              </a:rPr>
              <a:t>CERN Business </a:t>
            </a:r>
            <a:r>
              <a:rPr lang="en-US" sz="3200" b="1" dirty="0" smtClean="0">
                <a:solidFill>
                  <a:srgbClr val="1F497D"/>
                </a:solidFill>
              </a:rPr>
              <a:t>Ideas </a:t>
            </a:r>
            <a:r>
              <a:rPr lang="en-US" sz="3200" b="1" dirty="0">
                <a:solidFill>
                  <a:srgbClr val="1F497D"/>
                </a:solidFill>
              </a:rPr>
              <a:t>Accelerator </a:t>
            </a:r>
            <a:r>
              <a:rPr lang="en-US" sz="3200" b="1" dirty="0" smtClean="0">
                <a:solidFill>
                  <a:srgbClr val="1F497D"/>
                </a:solidFill>
              </a:rPr>
              <a:t>(BIA) Concept</a:t>
            </a:r>
            <a:endParaRPr lang="en-US" sz="3200" b="1" dirty="0">
              <a:solidFill>
                <a:srgbClr val="1F497D"/>
              </a:solidFill>
            </a:endParaRPr>
          </a:p>
        </p:txBody>
      </p:sp>
      <p:sp>
        <p:nvSpPr>
          <p:cNvPr id="10" name="TextBox 9"/>
          <p:cNvSpPr txBox="1"/>
          <p:nvPr/>
        </p:nvSpPr>
        <p:spPr>
          <a:xfrm>
            <a:off x="2836789" y="2479663"/>
            <a:ext cx="4429302" cy="923330"/>
          </a:xfrm>
          <a:prstGeom prst="rect">
            <a:avLst/>
          </a:prstGeom>
          <a:noFill/>
        </p:spPr>
        <p:txBody>
          <a:bodyPr wrap="square" rtlCol="0">
            <a:spAutoFit/>
          </a:bodyPr>
          <a:lstStyle/>
          <a:p>
            <a:pPr>
              <a:buFontTx/>
              <a:buChar char="-"/>
            </a:pPr>
            <a:r>
              <a:rPr lang="en-US" dirty="0" smtClean="0">
                <a:solidFill>
                  <a:prstClr val="black"/>
                </a:solidFill>
              </a:rPr>
              <a:t>Part-time support from CERN inventors</a:t>
            </a:r>
          </a:p>
          <a:p>
            <a:pPr>
              <a:buFontTx/>
              <a:buChar char="-"/>
            </a:pPr>
            <a:r>
              <a:rPr lang="en-US" dirty="0" smtClean="0">
                <a:solidFill>
                  <a:prstClr val="black"/>
                </a:solidFill>
              </a:rPr>
              <a:t>Use of Lab facilities and CERN infrastructure</a:t>
            </a:r>
          </a:p>
          <a:p>
            <a:pPr>
              <a:buFontTx/>
              <a:buChar char="-"/>
            </a:pPr>
            <a:r>
              <a:rPr lang="en-US" dirty="0" smtClean="0">
                <a:solidFill>
                  <a:prstClr val="black"/>
                </a:solidFill>
              </a:rPr>
              <a:t>Business Creation and IP support</a:t>
            </a:r>
            <a:endParaRPr lang="en-US" dirty="0">
              <a:solidFill>
                <a:prstClr val="black"/>
              </a:solidFill>
            </a:endParaRPr>
          </a:p>
        </p:txBody>
      </p:sp>
      <p:sp>
        <p:nvSpPr>
          <p:cNvPr id="12" name="TextBox 11"/>
          <p:cNvSpPr txBox="1"/>
          <p:nvPr/>
        </p:nvSpPr>
        <p:spPr>
          <a:xfrm>
            <a:off x="296460" y="1011074"/>
            <a:ext cx="3699475" cy="646331"/>
          </a:xfrm>
          <a:prstGeom prst="rect">
            <a:avLst/>
          </a:prstGeom>
          <a:noFill/>
        </p:spPr>
        <p:txBody>
          <a:bodyPr wrap="square" rtlCol="0">
            <a:spAutoFit/>
          </a:bodyPr>
          <a:lstStyle/>
          <a:p>
            <a:pPr algn="ctr"/>
            <a:r>
              <a:rPr lang="en-US" dirty="0" smtClean="0">
                <a:solidFill>
                  <a:prstClr val="black"/>
                </a:solidFill>
              </a:rPr>
              <a:t>Network of European Universities providing technical students </a:t>
            </a:r>
          </a:p>
        </p:txBody>
      </p:sp>
      <p:sp>
        <p:nvSpPr>
          <p:cNvPr id="13" name="TextBox 12"/>
          <p:cNvSpPr txBox="1"/>
          <p:nvPr/>
        </p:nvSpPr>
        <p:spPr>
          <a:xfrm>
            <a:off x="161381" y="1957961"/>
            <a:ext cx="2664296" cy="1200329"/>
          </a:xfrm>
          <a:prstGeom prst="rect">
            <a:avLst/>
          </a:prstGeom>
          <a:noFill/>
        </p:spPr>
        <p:txBody>
          <a:bodyPr wrap="square" rtlCol="0">
            <a:spAutoFit/>
          </a:bodyPr>
          <a:lstStyle/>
          <a:p>
            <a:r>
              <a:rPr lang="en-US" u="sng" dirty="0">
                <a:solidFill>
                  <a:prstClr val="black"/>
                </a:solidFill>
              </a:rPr>
              <a:t>B</a:t>
            </a:r>
            <a:r>
              <a:rPr lang="en-US" u="sng" dirty="0" smtClean="0">
                <a:solidFill>
                  <a:prstClr val="black"/>
                </a:solidFill>
              </a:rPr>
              <a:t>IA Admission Conditions</a:t>
            </a:r>
            <a:r>
              <a:rPr lang="en-US" dirty="0" smtClean="0">
                <a:solidFill>
                  <a:prstClr val="black"/>
                </a:solidFill>
              </a:rPr>
              <a:t>:</a:t>
            </a:r>
          </a:p>
          <a:p>
            <a:r>
              <a:rPr lang="en-US" dirty="0" smtClean="0">
                <a:solidFill>
                  <a:prstClr val="black"/>
                </a:solidFill>
              </a:rPr>
              <a:t>-1 year max</a:t>
            </a:r>
          </a:p>
          <a:p>
            <a:r>
              <a:rPr lang="en-US" dirty="0" smtClean="0">
                <a:solidFill>
                  <a:prstClr val="black"/>
                </a:solidFill>
              </a:rPr>
              <a:t>-no revenue generation</a:t>
            </a:r>
          </a:p>
          <a:p>
            <a:r>
              <a:rPr lang="en-US" dirty="0" smtClean="0">
                <a:solidFill>
                  <a:prstClr val="black"/>
                </a:solidFill>
              </a:rPr>
              <a:t>-pre-incubation contract</a:t>
            </a:r>
            <a:endParaRPr lang="en-US" dirty="0">
              <a:solidFill>
                <a:prstClr val="black"/>
              </a:solidFill>
            </a:endParaRPr>
          </a:p>
        </p:txBody>
      </p:sp>
      <p:sp>
        <p:nvSpPr>
          <p:cNvPr id="14" name="TextBox 13"/>
          <p:cNvSpPr txBox="1"/>
          <p:nvPr/>
        </p:nvSpPr>
        <p:spPr>
          <a:xfrm>
            <a:off x="7218165" y="1879957"/>
            <a:ext cx="1656184" cy="923330"/>
          </a:xfrm>
          <a:prstGeom prst="rect">
            <a:avLst/>
          </a:prstGeom>
          <a:noFill/>
        </p:spPr>
        <p:txBody>
          <a:bodyPr wrap="square" rtlCol="0">
            <a:spAutoFit/>
          </a:bodyPr>
          <a:lstStyle/>
          <a:p>
            <a:r>
              <a:rPr lang="en-US" u="sng" dirty="0">
                <a:solidFill>
                  <a:prstClr val="black"/>
                </a:solidFill>
              </a:rPr>
              <a:t>B</a:t>
            </a:r>
            <a:r>
              <a:rPr lang="en-US" u="sng" dirty="0" smtClean="0">
                <a:solidFill>
                  <a:prstClr val="black"/>
                </a:solidFill>
              </a:rPr>
              <a:t>IA Outcome</a:t>
            </a:r>
            <a:r>
              <a:rPr lang="en-US" dirty="0" smtClean="0">
                <a:solidFill>
                  <a:prstClr val="black"/>
                </a:solidFill>
              </a:rPr>
              <a:t>:</a:t>
            </a:r>
          </a:p>
          <a:p>
            <a:r>
              <a:rPr lang="en-US" dirty="0" smtClean="0">
                <a:solidFill>
                  <a:prstClr val="black"/>
                </a:solidFill>
              </a:rPr>
              <a:t>-Business Plan</a:t>
            </a:r>
          </a:p>
          <a:p>
            <a:r>
              <a:rPr lang="fr-CH" dirty="0" smtClean="0">
                <a:solidFill>
                  <a:prstClr val="black"/>
                </a:solidFill>
              </a:rPr>
              <a:t>-</a:t>
            </a:r>
            <a:r>
              <a:rPr lang="fr-CH" dirty="0" err="1" smtClean="0">
                <a:solidFill>
                  <a:prstClr val="black"/>
                </a:solidFill>
              </a:rPr>
              <a:t>Demonstrators</a:t>
            </a:r>
            <a:endParaRPr lang="en-US" dirty="0">
              <a:solidFill>
                <a:prstClr val="black"/>
              </a:solidFill>
            </a:endParaRPr>
          </a:p>
        </p:txBody>
      </p:sp>
      <p:sp>
        <p:nvSpPr>
          <p:cNvPr id="15" name="Right Arrow 14"/>
          <p:cNvSpPr/>
          <p:nvPr/>
        </p:nvSpPr>
        <p:spPr>
          <a:xfrm rot="2707061">
            <a:off x="2782705" y="1822832"/>
            <a:ext cx="637962" cy="245355"/>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ight Arrow 15"/>
          <p:cNvSpPr/>
          <p:nvPr/>
        </p:nvSpPr>
        <p:spPr>
          <a:xfrm rot="7914484">
            <a:off x="5928066" y="1826038"/>
            <a:ext cx="572744" cy="180373"/>
          </a:xfrm>
          <a:prstGeom prst="rightArrow">
            <a:avLst>
              <a:gd name="adj1" fmla="val 66668"/>
              <a:gd name="adj2" fmla="val 50000"/>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Rectangle 25"/>
          <p:cNvSpPr/>
          <p:nvPr/>
        </p:nvSpPr>
        <p:spPr>
          <a:xfrm>
            <a:off x="7218165" y="4112205"/>
            <a:ext cx="1728192" cy="86409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8" name="Rectangle 27"/>
          <p:cNvSpPr/>
          <p:nvPr/>
        </p:nvSpPr>
        <p:spPr>
          <a:xfrm>
            <a:off x="1457525" y="4112205"/>
            <a:ext cx="1728192" cy="86409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TextBox 28"/>
          <p:cNvSpPr txBox="1"/>
          <p:nvPr/>
        </p:nvSpPr>
        <p:spPr>
          <a:xfrm>
            <a:off x="1385517" y="4092387"/>
            <a:ext cx="1872208" cy="923330"/>
          </a:xfrm>
          <a:prstGeom prst="rect">
            <a:avLst/>
          </a:prstGeom>
          <a:noFill/>
        </p:spPr>
        <p:txBody>
          <a:bodyPr wrap="square" rtlCol="0">
            <a:spAutoFit/>
          </a:bodyPr>
          <a:lstStyle/>
          <a:p>
            <a:pPr algn="ctr"/>
            <a:r>
              <a:rPr lang="en-US" dirty="0" smtClean="0">
                <a:solidFill>
                  <a:prstClr val="black"/>
                </a:solidFill>
              </a:rPr>
              <a:t>National incubator 1 </a:t>
            </a:r>
          </a:p>
          <a:p>
            <a:pPr algn="ctr"/>
            <a:r>
              <a:rPr lang="en-US" dirty="0" smtClean="0">
                <a:solidFill>
                  <a:prstClr val="black"/>
                </a:solidFill>
              </a:rPr>
              <a:t>UK-STFC </a:t>
            </a:r>
          </a:p>
        </p:txBody>
      </p:sp>
      <p:sp>
        <p:nvSpPr>
          <p:cNvPr id="34" name="Right Arrow 33"/>
          <p:cNvSpPr/>
          <p:nvPr/>
        </p:nvSpPr>
        <p:spPr>
          <a:xfrm rot="7815331">
            <a:off x="2900169" y="3661465"/>
            <a:ext cx="559933"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7" name="Right Arrow 36"/>
          <p:cNvSpPr/>
          <p:nvPr/>
        </p:nvSpPr>
        <p:spPr>
          <a:xfrm rot="2245629">
            <a:off x="6744527" y="3551477"/>
            <a:ext cx="975956"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TextBox 39"/>
          <p:cNvSpPr txBox="1"/>
          <p:nvPr/>
        </p:nvSpPr>
        <p:spPr>
          <a:xfrm>
            <a:off x="593429" y="3392125"/>
            <a:ext cx="1008112" cy="646331"/>
          </a:xfrm>
          <a:prstGeom prst="rect">
            <a:avLst/>
          </a:prstGeom>
          <a:noFill/>
        </p:spPr>
        <p:txBody>
          <a:bodyPr wrap="square" rtlCol="0">
            <a:spAutoFit/>
          </a:bodyPr>
          <a:lstStyle/>
          <a:p>
            <a:pPr algn="ctr"/>
            <a:r>
              <a:rPr lang="en-US" dirty="0" smtClean="0">
                <a:solidFill>
                  <a:prstClr val="black"/>
                </a:solidFill>
              </a:rPr>
              <a:t>Projects</a:t>
            </a:r>
          </a:p>
          <a:p>
            <a:pPr algn="ctr"/>
            <a:r>
              <a:rPr lang="en-US" dirty="0" smtClean="0">
                <a:solidFill>
                  <a:prstClr val="black"/>
                </a:solidFill>
              </a:rPr>
              <a:t> flow</a:t>
            </a:r>
            <a:endParaRPr lang="en-US" dirty="0">
              <a:solidFill>
                <a:prstClr val="black"/>
              </a:solidFill>
            </a:endParaRPr>
          </a:p>
        </p:txBody>
      </p:sp>
      <p:sp>
        <p:nvSpPr>
          <p:cNvPr id="43" name="TextBox 42"/>
          <p:cNvSpPr txBox="1"/>
          <p:nvPr/>
        </p:nvSpPr>
        <p:spPr>
          <a:xfrm>
            <a:off x="7218165" y="4184213"/>
            <a:ext cx="1728192" cy="646331"/>
          </a:xfrm>
          <a:prstGeom prst="rect">
            <a:avLst/>
          </a:prstGeom>
          <a:noFill/>
        </p:spPr>
        <p:txBody>
          <a:bodyPr wrap="square" rtlCol="0">
            <a:spAutoFit/>
          </a:bodyPr>
          <a:lstStyle/>
          <a:p>
            <a:pPr algn="ctr"/>
            <a:r>
              <a:rPr lang="en-US" dirty="0" smtClean="0">
                <a:solidFill>
                  <a:prstClr val="black"/>
                </a:solidFill>
              </a:rPr>
              <a:t>National incubator n </a:t>
            </a:r>
          </a:p>
        </p:txBody>
      </p:sp>
      <p:sp>
        <p:nvSpPr>
          <p:cNvPr id="44" name="Right Arrow 43"/>
          <p:cNvSpPr/>
          <p:nvPr/>
        </p:nvSpPr>
        <p:spPr>
          <a:xfrm rot="7164816">
            <a:off x="1300108" y="5191948"/>
            <a:ext cx="828708"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5" name="Right Arrow 44"/>
          <p:cNvSpPr/>
          <p:nvPr/>
        </p:nvSpPr>
        <p:spPr>
          <a:xfrm rot="5400000">
            <a:off x="1951552" y="5206762"/>
            <a:ext cx="691206"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6" name="Right Arrow 45"/>
          <p:cNvSpPr/>
          <p:nvPr/>
        </p:nvSpPr>
        <p:spPr>
          <a:xfrm rot="3531287">
            <a:off x="2388849" y="5189392"/>
            <a:ext cx="828708"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 name="Oval 46"/>
          <p:cNvSpPr/>
          <p:nvPr/>
        </p:nvSpPr>
        <p:spPr>
          <a:xfrm>
            <a:off x="1385517" y="5408349"/>
            <a:ext cx="7560840" cy="7200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Right Arrow 53"/>
          <p:cNvSpPr/>
          <p:nvPr/>
        </p:nvSpPr>
        <p:spPr>
          <a:xfrm rot="7164816">
            <a:off x="7132755" y="5263957"/>
            <a:ext cx="828708"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Right Arrow 54"/>
          <p:cNvSpPr/>
          <p:nvPr/>
        </p:nvSpPr>
        <p:spPr>
          <a:xfrm rot="5400000">
            <a:off x="7784199" y="5278771"/>
            <a:ext cx="691206"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Right Arrow 55"/>
          <p:cNvSpPr/>
          <p:nvPr/>
        </p:nvSpPr>
        <p:spPr>
          <a:xfrm rot="3531287">
            <a:off x="8221496" y="5261401"/>
            <a:ext cx="828708"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5-Point Star 56"/>
          <p:cNvSpPr/>
          <p:nvPr/>
        </p:nvSpPr>
        <p:spPr>
          <a:xfrm>
            <a:off x="53877" y="5048309"/>
            <a:ext cx="1440160" cy="864096"/>
          </a:xfrm>
          <a:prstGeom prst="star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solidFill>
                <a:prstClr val="black"/>
              </a:solidFill>
            </a:endParaRPr>
          </a:p>
        </p:txBody>
      </p:sp>
      <p:sp>
        <p:nvSpPr>
          <p:cNvPr id="58" name="TextBox 57"/>
          <p:cNvSpPr txBox="1"/>
          <p:nvPr/>
        </p:nvSpPr>
        <p:spPr>
          <a:xfrm>
            <a:off x="161381" y="5336341"/>
            <a:ext cx="1224136" cy="369332"/>
          </a:xfrm>
          <a:prstGeom prst="rect">
            <a:avLst/>
          </a:prstGeom>
          <a:noFill/>
        </p:spPr>
        <p:txBody>
          <a:bodyPr wrap="square" rtlCol="0">
            <a:spAutoFit/>
          </a:bodyPr>
          <a:lstStyle/>
          <a:p>
            <a:pPr algn="ctr"/>
            <a:r>
              <a:rPr lang="en-US" dirty="0" smtClean="0">
                <a:solidFill>
                  <a:prstClr val="black"/>
                </a:solidFill>
              </a:rPr>
              <a:t> Investors</a:t>
            </a:r>
            <a:endParaRPr lang="en-US" dirty="0">
              <a:solidFill>
                <a:prstClr val="black"/>
              </a:solidFill>
            </a:endParaRPr>
          </a:p>
        </p:txBody>
      </p:sp>
      <p:sp>
        <p:nvSpPr>
          <p:cNvPr id="61" name="TextBox 60"/>
          <p:cNvSpPr txBox="1"/>
          <p:nvPr/>
        </p:nvSpPr>
        <p:spPr>
          <a:xfrm>
            <a:off x="2537645" y="5768389"/>
            <a:ext cx="4392488" cy="369332"/>
          </a:xfrm>
          <a:prstGeom prst="rect">
            <a:avLst/>
          </a:prstGeom>
          <a:noFill/>
        </p:spPr>
        <p:txBody>
          <a:bodyPr wrap="square" rtlCol="0">
            <a:spAutoFit/>
          </a:bodyPr>
          <a:lstStyle/>
          <a:p>
            <a:pPr algn="ctr"/>
            <a:r>
              <a:rPr lang="en-US" dirty="0" smtClean="0">
                <a:solidFill>
                  <a:prstClr val="black"/>
                </a:solidFill>
              </a:rPr>
              <a:t>Spin-off companies</a:t>
            </a:r>
            <a:endParaRPr lang="en-US" dirty="0">
              <a:solidFill>
                <a:prstClr val="black"/>
              </a:solidFill>
            </a:endParaRPr>
          </a:p>
        </p:txBody>
      </p:sp>
      <p:sp>
        <p:nvSpPr>
          <p:cNvPr id="62" name="Rounded Rectangle 61"/>
          <p:cNvSpPr/>
          <p:nvPr/>
        </p:nvSpPr>
        <p:spPr>
          <a:xfrm>
            <a:off x="1313509" y="5768389"/>
            <a:ext cx="7632848" cy="360040"/>
          </a:xfrm>
          <a:prstGeom prst="roundRect">
            <a:avLst/>
          </a:prstGeom>
          <a:solidFill>
            <a:schemeClr val="accent2">
              <a:lumMod val="75000"/>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8" name="Right Arrow 47"/>
          <p:cNvSpPr/>
          <p:nvPr/>
        </p:nvSpPr>
        <p:spPr>
          <a:xfrm rot="5400000">
            <a:off x="4283405" y="3769732"/>
            <a:ext cx="396913"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9" name="Rectangle 48"/>
          <p:cNvSpPr/>
          <p:nvPr/>
        </p:nvSpPr>
        <p:spPr>
          <a:xfrm>
            <a:off x="3761782" y="4147338"/>
            <a:ext cx="1728192" cy="82896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0" name="TextBox 49"/>
          <p:cNvSpPr txBox="1"/>
          <p:nvPr/>
        </p:nvSpPr>
        <p:spPr>
          <a:xfrm>
            <a:off x="3689774" y="4100155"/>
            <a:ext cx="1872208" cy="923330"/>
          </a:xfrm>
          <a:prstGeom prst="rect">
            <a:avLst/>
          </a:prstGeom>
          <a:noFill/>
        </p:spPr>
        <p:txBody>
          <a:bodyPr wrap="square" rtlCol="0">
            <a:spAutoFit/>
          </a:bodyPr>
          <a:lstStyle/>
          <a:p>
            <a:pPr algn="ctr"/>
            <a:r>
              <a:rPr lang="en-US" dirty="0" smtClean="0">
                <a:solidFill>
                  <a:prstClr val="black"/>
                </a:solidFill>
              </a:rPr>
              <a:t>National incubator 2</a:t>
            </a:r>
          </a:p>
          <a:p>
            <a:pPr algn="ctr"/>
            <a:r>
              <a:rPr lang="en-US" dirty="0" smtClean="0">
                <a:solidFill>
                  <a:prstClr val="black"/>
                </a:solidFill>
              </a:rPr>
              <a:t>? </a:t>
            </a:r>
          </a:p>
        </p:txBody>
      </p:sp>
      <p:sp>
        <p:nvSpPr>
          <p:cNvPr id="51" name="Right Arrow 50"/>
          <p:cNvSpPr/>
          <p:nvPr/>
        </p:nvSpPr>
        <p:spPr>
          <a:xfrm rot="7164816">
            <a:off x="3407892" y="5265882"/>
            <a:ext cx="828708"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Right Arrow 51"/>
          <p:cNvSpPr/>
          <p:nvPr/>
        </p:nvSpPr>
        <p:spPr>
          <a:xfrm rot="5400000">
            <a:off x="4144185" y="5246756"/>
            <a:ext cx="691206"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Right Arrow 52"/>
          <p:cNvSpPr/>
          <p:nvPr/>
        </p:nvSpPr>
        <p:spPr>
          <a:xfrm rot="3531287">
            <a:off x="4853944" y="5278771"/>
            <a:ext cx="828708" cy="288032"/>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 name="TextBox 38"/>
          <p:cNvSpPr txBox="1"/>
          <p:nvPr/>
        </p:nvSpPr>
        <p:spPr>
          <a:xfrm>
            <a:off x="7343800" y="3068960"/>
            <a:ext cx="1800200" cy="646331"/>
          </a:xfrm>
          <a:prstGeom prst="rect">
            <a:avLst/>
          </a:prstGeom>
          <a:noFill/>
        </p:spPr>
        <p:txBody>
          <a:bodyPr wrap="square" rtlCol="0">
            <a:spAutoFit/>
          </a:bodyPr>
          <a:lstStyle/>
          <a:p>
            <a:pPr algn="ctr"/>
            <a:r>
              <a:rPr lang="en-US" dirty="0" smtClean="0">
                <a:solidFill>
                  <a:prstClr val="black"/>
                </a:solidFill>
              </a:rPr>
              <a:t>National Innovation Funds</a:t>
            </a:r>
            <a:endParaRPr lang="en-US" dirty="0">
              <a:solidFill>
                <a:prstClr val="black"/>
              </a:solidFill>
            </a:endParaRPr>
          </a:p>
        </p:txBody>
      </p:sp>
      <p:sp>
        <p:nvSpPr>
          <p:cNvPr id="2" name="TextBox 1"/>
          <p:cNvSpPr txBox="1"/>
          <p:nvPr/>
        </p:nvSpPr>
        <p:spPr>
          <a:xfrm>
            <a:off x="3528122" y="2111095"/>
            <a:ext cx="2805221" cy="461665"/>
          </a:xfrm>
          <a:prstGeom prst="rect">
            <a:avLst/>
          </a:prstGeom>
          <a:noFill/>
        </p:spPr>
        <p:txBody>
          <a:bodyPr wrap="square" rtlCol="0">
            <a:spAutoFit/>
          </a:bodyPr>
          <a:lstStyle/>
          <a:p>
            <a:r>
              <a:rPr lang="en-US" sz="2400" b="1" dirty="0" smtClean="0">
                <a:solidFill>
                  <a:prstClr val="black"/>
                </a:solidFill>
              </a:rPr>
              <a:t>CERN pre-incubator</a:t>
            </a:r>
            <a:endParaRPr lang="en-GB" sz="2400" b="1" dirty="0">
              <a:solidFill>
                <a:prstClr val="black"/>
              </a:solidFill>
            </a:endParaRPr>
          </a:p>
        </p:txBody>
      </p:sp>
      <p:sp>
        <p:nvSpPr>
          <p:cNvPr id="59" name="TextBox 58"/>
          <p:cNvSpPr txBox="1"/>
          <p:nvPr/>
        </p:nvSpPr>
        <p:spPr>
          <a:xfrm>
            <a:off x="4805897" y="1011074"/>
            <a:ext cx="4068453" cy="646331"/>
          </a:xfrm>
          <a:prstGeom prst="rect">
            <a:avLst/>
          </a:prstGeom>
          <a:noFill/>
        </p:spPr>
        <p:txBody>
          <a:bodyPr wrap="square" rtlCol="0">
            <a:spAutoFit/>
          </a:bodyPr>
          <a:lstStyle/>
          <a:p>
            <a:pPr algn="ctr"/>
            <a:r>
              <a:rPr lang="en-US" dirty="0" smtClean="0">
                <a:solidFill>
                  <a:prstClr val="black"/>
                </a:solidFill>
              </a:rPr>
              <a:t>Individual entrepreneurs including staff from CERN or partner organizations </a:t>
            </a:r>
          </a:p>
        </p:txBody>
      </p:sp>
    </p:spTree>
    <p:extLst>
      <p:ext uri="{BB962C8B-B14F-4D97-AF65-F5344CB8AC3E}">
        <p14:creationId xmlns:p14="http://schemas.microsoft.com/office/powerpoint/2010/main" val="20635169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96752"/>
            <a:ext cx="8362043" cy="460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22644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041193"/>
            <a:ext cx="9144000" cy="939800"/>
          </a:xfrm>
        </p:spPr>
        <p:txBody>
          <a:bodyPr>
            <a:normAutofit/>
          </a:bodyPr>
          <a:lstStyle/>
          <a:p>
            <a:r>
              <a:rPr lang="en-US" sz="2400" b="1" dirty="0" smtClean="0">
                <a:solidFill>
                  <a:srgbClr val="0070C0"/>
                </a:solidFill>
                <a:latin typeface="Optima"/>
              </a:rPr>
              <a:t>A whole spectrum of </a:t>
            </a:r>
            <a:r>
              <a:rPr lang="en-US" sz="2400" b="1" dirty="0" smtClean="0">
                <a:solidFill>
                  <a:srgbClr val="0070C0"/>
                </a:solidFill>
                <a:latin typeface="Optima"/>
              </a:rPr>
              <a:t>opportunities to collaborate</a:t>
            </a:r>
            <a:br>
              <a:rPr lang="en-US" sz="2400" b="1" dirty="0" smtClean="0">
                <a:solidFill>
                  <a:srgbClr val="0070C0"/>
                </a:solidFill>
                <a:latin typeface="Optima"/>
              </a:rPr>
            </a:br>
            <a:r>
              <a:rPr lang="en-US" sz="2400" b="1" dirty="0" smtClean="0">
                <a:solidFill>
                  <a:srgbClr val="0070C0"/>
                </a:solidFill>
                <a:latin typeface="Optima"/>
              </a:rPr>
              <a:t> with industry</a:t>
            </a:r>
            <a:endParaRPr lang="en-GB" sz="2400" b="1" dirty="0">
              <a:solidFill>
                <a:srgbClr val="0070C0"/>
              </a:solidFill>
              <a:latin typeface="Optima"/>
            </a:endParaRPr>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08720" y="2183020"/>
            <a:ext cx="8617227" cy="942975"/>
          </a:xfrm>
        </p:spPr>
      </p:pic>
      <p:sp>
        <p:nvSpPr>
          <p:cNvPr id="5" name="TextBox 4"/>
          <p:cNvSpPr txBox="1"/>
          <p:nvPr/>
        </p:nvSpPr>
        <p:spPr>
          <a:xfrm>
            <a:off x="678728" y="3519064"/>
            <a:ext cx="1989058" cy="461665"/>
          </a:xfrm>
          <a:prstGeom prst="rect">
            <a:avLst/>
          </a:prstGeom>
          <a:noFill/>
        </p:spPr>
        <p:txBody>
          <a:bodyPr wrap="square" rtlCol="0">
            <a:spAutoFit/>
          </a:bodyPr>
          <a:lstStyle/>
          <a:p>
            <a:r>
              <a:rPr lang="en-US" sz="2400" dirty="0" smtClean="0">
                <a:solidFill>
                  <a:srgbClr val="0070C0"/>
                </a:solidFill>
              </a:rPr>
              <a:t>Licensing</a:t>
            </a:r>
          </a:p>
        </p:txBody>
      </p:sp>
      <p:sp>
        <p:nvSpPr>
          <p:cNvPr id="6" name="TextBox 5"/>
          <p:cNvSpPr txBox="1"/>
          <p:nvPr/>
        </p:nvSpPr>
        <p:spPr>
          <a:xfrm>
            <a:off x="5887448" y="3334399"/>
            <a:ext cx="2526384" cy="830997"/>
          </a:xfrm>
          <a:prstGeom prst="rect">
            <a:avLst/>
          </a:prstGeom>
          <a:noFill/>
        </p:spPr>
        <p:txBody>
          <a:bodyPr wrap="square" rtlCol="0">
            <a:spAutoFit/>
          </a:bodyPr>
          <a:lstStyle/>
          <a:p>
            <a:r>
              <a:rPr lang="en-US" sz="2400" dirty="0" smtClean="0">
                <a:solidFill>
                  <a:srgbClr val="0070C0"/>
                </a:solidFill>
              </a:rPr>
              <a:t>Service and Consultancy</a:t>
            </a:r>
          </a:p>
        </p:txBody>
      </p:sp>
      <p:sp>
        <p:nvSpPr>
          <p:cNvPr id="7" name="TextBox 6"/>
          <p:cNvSpPr txBox="1"/>
          <p:nvPr/>
        </p:nvSpPr>
        <p:spPr>
          <a:xfrm>
            <a:off x="2952159" y="4841583"/>
            <a:ext cx="2713350" cy="461665"/>
          </a:xfrm>
          <a:prstGeom prst="rect">
            <a:avLst/>
          </a:prstGeom>
          <a:noFill/>
        </p:spPr>
        <p:txBody>
          <a:bodyPr wrap="square" rtlCol="0">
            <a:spAutoFit/>
          </a:bodyPr>
          <a:lstStyle/>
          <a:p>
            <a:pPr algn="ctr"/>
            <a:r>
              <a:rPr lang="en-US" sz="2400" dirty="0" smtClean="0">
                <a:solidFill>
                  <a:srgbClr val="0070C0"/>
                </a:solidFill>
              </a:rPr>
              <a:t>R&amp;D collaborations</a:t>
            </a:r>
          </a:p>
        </p:txBody>
      </p:sp>
    </p:spTree>
    <p:extLst>
      <p:ext uri="{BB962C8B-B14F-4D97-AF65-F5344CB8AC3E}">
        <p14:creationId xmlns:p14="http://schemas.microsoft.com/office/powerpoint/2010/main" val="19855011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23121" y="953987"/>
            <a:ext cx="6839294" cy="5293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31807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7586" y="2204867"/>
            <a:ext cx="7488832" cy="954107"/>
          </a:xfrm>
          <a:prstGeom prst="rect">
            <a:avLst/>
          </a:prstGeom>
          <a:noFill/>
        </p:spPr>
        <p:txBody>
          <a:bodyPr wrap="square" rtlCol="0">
            <a:spAutoFit/>
          </a:bodyPr>
          <a:lstStyle/>
          <a:p>
            <a:pPr algn="ctr"/>
            <a:r>
              <a:rPr lang="en-US" sz="2800" dirty="0"/>
              <a:t>Development of ultra-low phase gradient X-band </a:t>
            </a:r>
            <a:r>
              <a:rPr lang="en-US" sz="2800" dirty="0" smtClean="0"/>
              <a:t>resonators for continuous beam Cs clocks</a:t>
            </a:r>
            <a:endParaRPr lang="en-GB" sz="2800" dirty="0"/>
          </a:p>
        </p:txBody>
      </p:sp>
      <p:sp>
        <p:nvSpPr>
          <p:cNvPr id="5" name="TextBox 4"/>
          <p:cNvSpPr txBox="1"/>
          <p:nvPr/>
        </p:nvSpPr>
        <p:spPr>
          <a:xfrm>
            <a:off x="6732240" y="4941172"/>
            <a:ext cx="1872208" cy="1200329"/>
          </a:xfrm>
          <a:prstGeom prst="rect">
            <a:avLst/>
          </a:prstGeom>
          <a:noFill/>
        </p:spPr>
        <p:txBody>
          <a:bodyPr wrap="square" rtlCol="0">
            <a:spAutoFit/>
          </a:bodyPr>
          <a:lstStyle/>
          <a:p>
            <a:pPr algn="r"/>
            <a:r>
              <a:rPr lang="en-GB" dirty="0" smtClean="0"/>
              <a:t>W. Wuensch and Igor </a:t>
            </a:r>
            <a:r>
              <a:rPr lang="en-GB" dirty="0" err="1" smtClean="0"/>
              <a:t>Syratchev</a:t>
            </a:r>
            <a:r>
              <a:rPr lang="en-GB" dirty="0" smtClean="0"/>
              <a:t> </a:t>
            </a:r>
          </a:p>
          <a:p>
            <a:pPr algn="r"/>
            <a:r>
              <a:rPr lang="en-GB" dirty="0" smtClean="0"/>
              <a:t>BE-KT day</a:t>
            </a:r>
          </a:p>
          <a:p>
            <a:pPr algn="r"/>
            <a:r>
              <a:rPr lang="en-GB" dirty="0" smtClean="0"/>
              <a:t>3-6-2013</a:t>
            </a:r>
            <a:endParaRPr lang="en-GB" dirty="0"/>
          </a:p>
        </p:txBody>
      </p:sp>
    </p:spTree>
    <p:extLst>
      <p:ext uri="{BB962C8B-B14F-4D97-AF65-F5344CB8AC3E}">
        <p14:creationId xmlns:p14="http://schemas.microsoft.com/office/powerpoint/2010/main" val="32679163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47664" y="260651"/>
            <a:ext cx="6074642" cy="523111"/>
          </a:xfrm>
          <a:prstGeom prst="rect">
            <a:avLst/>
          </a:prstGeom>
          <a:noFill/>
        </p:spPr>
        <p:txBody>
          <a:bodyPr wrap="none" lIns="91328" tIns="45666" rIns="91328" bIns="45666" rtlCol="0">
            <a:spAutoFit/>
          </a:bodyPr>
          <a:lstStyle/>
          <a:p>
            <a:r>
              <a:rPr lang="en-GB" sz="2800" dirty="0">
                <a:solidFill>
                  <a:prstClr val="black"/>
                </a:solidFill>
              </a:rPr>
              <a:t>CLIC accelerating structure development</a:t>
            </a:r>
          </a:p>
        </p:txBody>
      </p:sp>
      <p:sp>
        <p:nvSpPr>
          <p:cNvPr id="4" name="TextBox 3"/>
          <p:cNvSpPr txBox="1"/>
          <p:nvPr/>
        </p:nvSpPr>
        <p:spPr>
          <a:xfrm>
            <a:off x="395538" y="1052736"/>
            <a:ext cx="8352928" cy="1015554"/>
          </a:xfrm>
          <a:prstGeom prst="rect">
            <a:avLst/>
          </a:prstGeom>
          <a:noFill/>
        </p:spPr>
        <p:txBody>
          <a:bodyPr wrap="square" lIns="91328" tIns="45666" rIns="91328" bIns="45666" rtlCol="0">
            <a:spAutoFit/>
          </a:bodyPr>
          <a:lstStyle/>
          <a:p>
            <a:r>
              <a:rPr lang="en-GB" sz="2000" dirty="0" smtClean="0">
                <a:solidFill>
                  <a:prstClr val="black"/>
                </a:solidFill>
              </a:rPr>
              <a:t>In the context of the study of a </a:t>
            </a:r>
            <a:r>
              <a:rPr lang="en-GB" sz="2000" dirty="0" err="1" smtClean="0">
                <a:solidFill>
                  <a:prstClr val="black"/>
                </a:solidFill>
              </a:rPr>
              <a:t>TeV</a:t>
            </a:r>
            <a:r>
              <a:rPr lang="en-GB" sz="2000" dirty="0" smtClean="0">
                <a:solidFill>
                  <a:prstClr val="black"/>
                </a:solidFill>
              </a:rPr>
              <a:t>-range linear colliders – NLC/JLC and CLIC - we have developed advanced rf design techniques combined with advanced rf component and accelerating structure assembly techniques.</a:t>
            </a:r>
          </a:p>
        </p:txBody>
      </p:sp>
      <p:pic>
        <p:nvPicPr>
          <p:cNvPr id="5" name="Picture 4" descr="TD18#2 before installation to Nextef IMG_0346.JPG"/>
          <p:cNvPicPr>
            <a:picLocks noChangeAspect="1"/>
          </p:cNvPicPr>
          <p:nvPr/>
        </p:nvPicPr>
        <p:blipFill>
          <a:blip r:embed="rId2" cstate="print"/>
          <a:stretch>
            <a:fillRect/>
          </a:stretch>
        </p:blipFill>
        <p:spPr>
          <a:xfrm>
            <a:off x="683570" y="4229770"/>
            <a:ext cx="3992005" cy="2286282"/>
          </a:xfrm>
          <a:prstGeom prst="rect">
            <a:avLst/>
          </a:prstGeom>
        </p:spPr>
      </p:pic>
      <p:pic>
        <p:nvPicPr>
          <p:cNvPr id="6" name="Picture 2"/>
          <p:cNvPicPr>
            <a:picLocks noChangeAspect="1" noChangeArrowheads="1"/>
          </p:cNvPicPr>
          <p:nvPr/>
        </p:nvPicPr>
        <p:blipFill>
          <a:blip r:embed="rId3" cstate="print"/>
          <a:srcRect/>
          <a:stretch>
            <a:fillRect/>
          </a:stretch>
        </p:blipFill>
        <p:spPr bwMode="auto">
          <a:xfrm>
            <a:off x="5617567" y="4293096"/>
            <a:ext cx="2486235" cy="2309906"/>
          </a:xfrm>
          <a:prstGeom prst="rect">
            <a:avLst/>
          </a:prstGeom>
          <a:noFill/>
          <a:ln w="9525">
            <a:noFill/>
            <a:miter lim="800000"/>
            <a:headEnd/>
            <a:tailEnd/>
          </a:ln>
          <a:effectLst/>
        </p:spPr>
      </p:pic>
      <p:pic>
        <p:nvPicPr>
          <p:cNvPr id="7" name="Picture 5"/>
          <p:cNvPicPr>
            <a:picLocks noChangeAspect="1" noChangeArrowheads="1"/>
          </p:cNvPicPr>
          <p:nvPr/>
        </p:nvPicPr>
        <p:blipFill>
          <a:blip r:embed="rId4" cstate="print"/>
          <a:srcRect/>
          <a:stretch>
            <a:fillRect/>
          </a:stretch>
        </p:blipFill>
        <p:spPr bwMode="auto">
          <a:xfrm>
            <a:off x="1041857" y="2348880"/>
            <a:ext cx="1666441" cy="1504944"/>
          </a:xfrm>
          <a:prstGeom prst="rect">
            <a:avLst/>
          </a:prstGeom>
          <a:noFill/>
          <a:ln w="9525">
            <a:noFill/>
            <a:miter lim="800000"/>
            <a:headEnd/>
            <a:tailEnd/>
          </a:ln>
          <a:effectLst/>
        </p:spPr>
      </p:pic>
      <p:pic>
        <p:nvPicPr>
          <p:cNvPr id="8" name="Picture 6"/>
          <p:cNvPicPr>
            <a:picLocks noChangeAspect="1" noChangeArrowheads="1"/>
          </p:cNvPicPr>
          <p:nvPr/>
        </p:nvPicPr>
        <p:blipFill>
          <a:blip r:embed="rId5" cstate="print"/>
          <a:srcRect/>
          <a:stretch>
            <a:fillRect/>
          </a:stretch>
        </p:blipFill>
        <p:spPr bwMode="auto">
          <a:xfrm>
            <a:off x="3635896" y="2348880"/>
            <a:ext cx="1666442" cy="1504944"/>
          </a:xfrm>
          <a:prstGeom prst="rect">
            <a:avLst/>
          </a:prstGeom>
          <a:noFill/>
          <a:ln w="9525">
            <a:noFill/>
            <a:miter lim="800000"/>
            <a:headEnd/>
            <a:tailEnd/>
          </a:ln>
          <a:effectLst/>
        </p:spPr>
      </p:pic>
      <p:pic>
        <p:nvPicPr>
          <p:cNvPr id="9" name="Picture 7"/>
          <p:cNvPicPr>
            <a:picLocks noChangeAspect="1" noChangeArrowheads="1"/>
          </p:cNvPicPr>
          <p:nvPr/>
        </p:nvPicPr>
        <p:blipFill>
          <a:blip r:embed="rId6" cstate="print"/>
          <a:srcRect/>
          <a:stretch>
            <a:fillRect/>
          </a:stretch>
        </p:blipFill>
        <p:spPr bwMode="auto">
          <a:xfrm>
            <a:off x="6228184" y="2182280"/>
            <a:ext cx="1666442" cy="1504945"/>
          </a:xfrm>
          <a:prstGeom prst="rect">
            <a:avLst/>
          </a:prstGeom>
          <a:noFill/>
          <a:ln w="9525">
            <a:noFill/>
            <a:miter lim="800000"/>
            <a:headEnd/>
            <a:tailEnd/>
          </a:ln>
          <a:effectLst/>
        </p:spPr>
      </p:pic>
    </p:spTree>
    <p:extLst>
      <p:ext uri="{BB962C8B-B14F-4D97-AF65-F5344CB8AC3E}">
        <p14:creationId xmlns:p14="http://schemas.microsoft.com/office/powerpoint/2010/main" val="1691138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452331"/>
            <a:ext cx="8265984" cy="1826363"/>
          </a:xfrm>
        </p:spPr>
        <p:txBody>
          <a:bodyPr/>
          <a:lstStyle/>
          <a:p>
            <a:r>
              <a:rPr lang="en-US" dirty="0" smtClean="0"/>
              <a:t>Technology Transfer </a:t>
            </a:r>
            <a:r>
              <a:rPr lang="en-US" dirty="0" smtClean="0"/>
              <a:t>Introduction</a:t>
            </a:r>
            <a:endParaRPr lang="en-US" dirty="0"/>
          </a:p>
        </p:txBody>
      </p:sp>
      <p:sp>
        <p:nvSpPr>
          <p:cNvPr id="5" name="Rectangle 4"/>
          <p:cNvSpPr/>
          <p:nvPr/>
        </p:nvSpPr>
        <p:spPr>
          <a:xfrm>
            <a:off x="517037" y="3756383"/>
            <a:ext cx="4032448" cy="1323439"/>
          </a:xfrm>
          <a:prstGeom prst="rect">
            <a:avLst/>
          </a:prstGeom>
        </p:spPr>
        <p:txBody>
          <a:bodyPr wrap="square">
            <a:spAutoFit/>
          </a:bodyPr>
          <a:lstStyle/>
          <a:p>
            <a:r>
              <a:rPr lang="fr-CH" dirty="0" smtClean="0">
                <a:solidFill>
                  <a:srgbClr val="4F81BD">
                    <a:lumMod val="75000"/>
                  </a:srgbClr>
                </a:solidFill>
                <a:latin typeface="Calibri"/>
              </a:rPr>
              <a:t>Enrico Chesta</a:t>
            </a:r>
          </a:p>
          <a:p>
            <a:endParaRPr lang="fr-CH" sz="600" dirty="0" smtClean="0">
              <a:solidFill>
                <a:srgbClr val="4F81BD">
                  <a:lumMod val="75000"/>
                </a:srgbClr>
              </a:solidFill>
              <a:latin typeface="Calibri"/>
            </a:endParaRPr>
          </a:p>
          <a:p>
            <a:r>
              <a:rPr lang="fr-CH" sz="1400" dirty="0" smtClean="0">
                <a:solidFill>
                  <a:srgbClr val="4F81BD">
                    <a:lumMod val="75000"/>
                  </a:srgbClr>
                </a:solidFill>
                <a:latin typeface="Calibri"/>
              </a:rPr>
              <a:t>Head of CERN Technology Transfer and </a:t>
            </a:r>
          </a:p>
          <a:p>
            <a:r>
              <a:rPr lang="fr-CH" sz="1400" dirty="0" err="1" smtClean="0">
                <a:solidFill>
                  <a:srgbClr val="4F81BD">
                    <a:lumMod val="75000"/>
                  </a:srgbClr>
                </a:solidFill>
                <a:latin typeface="Calibri"/>
              </a:rPr>
              <a:t>Intellectual</a:t>
            </a:r>
            <a:r>
              <a:rPr lang="fr-CH" sz="1400" dirty="0" smtClean="0">
                <a:solidFill>
                  <a:srgbClr val="4F81BD">
                    <a:lumMod val="75000"/>
                  </a:srgbClr>
                </a:solidFill>
                <a:latin typeface="Calibri"/>
              </a:rPr>
              <a:t> </a:t>
            </a:r>
            <a:r>
              <a:rPr lang="fr-CH" sz="1400" dirty="0" err="1" smtClean="0">
                <a:solidFill>
                  <a:srgbClr val="4F81BD">
                    <a:lumMod val="75000"/>
                  </a:srgbClr>
                </a:solidFill>
                <a:latin typeface="Calibri"/>
              </a:rPr>
              <a:t>Property</a:t>
            </a:r>
            <a:r>
              <a:rPr lang="fr-CH" sz="1400" dirty="0" smtClean="0">
                <a:solidFill>
                  <a:srgbClr val="4F81BD">
                    <a:lumMod val="75000"/>
                  </a:srgbClr>
                </a:solidFill>
                <a:latin typeface="Calibri"/>
              </a:rPr>
              <a:t> Management Section</a:t>
            </a:r>
          </a:p>
          <a:p>
            <a:endParaRPr lang="fr-CH" sz="1400" dirty="0">
              <a:solidFill>
                <a:srgbClr val="4F81BD">
                  <a:lumMod val="75000"/>
                </a:srgbClr>
              </a:solidFill>
              <a:latin typeface="Calibri"/>
            </a:endParaRPr>
          </a:p>
          <a:p>
            <a:r>
              <a:rPr lang="fr-CH" sz="1400" dirty="0" err="1" smtClean="0">
                <a:solidFill>
                  <a:srgbClr val="4F81BD">
                    <a:lumMod val="75000"/>
                  </a:srgbClr>
                </a:solidFill>
                <a:latin typeface="Calibri"/>
              </a:rPr>
              <a:t>Knowledge</a:t>
            </a:r>
            <a:r>
              <a:rPr lang="fr-CH" sz="1400" dirty="0" smtClean="0">
                <a:solidFill>
                  <a:srgbClr val="4F81BD">
                    <a:lumMod val="75000"/>
                  </a:srgbClr>
                </a:solidFill>
                <a:latin typeface="Calibri"/>
              </a:rPr>
              <a:t> Transfer Group – FP </a:t>
            </a:r>
            <a:r>
              <a:rPr lang="fr-CH" sz="1400" dirty="0" err="1" smtClean="0">
                <a:solidFill>
                  <a:srgbClr val="4F81BD">
                    <a:lumMod val="75000"/>
                  </a:srgbClr>
                </a:solidFill>
                <a:latin typeface="Calibri"/>
              </a:rPr>
              <a:t>Department</a:t>
            </a:r>
            <a:endParaRPr lang="en-US" sz="1400" dirty="0">
              <a:solidFill>
                <a:prstClr val="black"/>
              </a:solidFill>
              <a:latin typeface="Calibri"/>
            </a:endParaRPr>
          </a:p>
        </p:txBody>
      </p:sp>
    </p:spTree>
    <p:extLst>
      <p:ext uri="{BB962C8B-B14F-4D97-AF65-F5344CB8AC3E}">
        <p14:creationId xmlns:p14="http://schemas.microsoft.com/office/powerpoint/2010/main" val="1768583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44325" y="260648"/>
            <a:ext cx="3416769" cy="461665"/>
          </a:xfrm>
          <a:prstGeom prst="rect">
            <a:avLst/>
          </a:prstGeom>
          <a:noFill/>
        </p:spPr>
        <p:txBody>
          <a:bodyPr wrap="none" rtlCol="0">
            <a:spAutoFit/>
          </a:bodyPr>
          <a:lstStyle/>
          <a:p>
            <a:pPr algn="ctr"/>
            <a:r>
              <a:rPr lang="en-GB" sz="2400" dirty="0" smtClean="0"/>
              <a:t>Collaboration with METAS</a:t>
            </a:r>
            <a:endParaRPr lang="en-GB" sz="2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010" y="980728"/>
            <a:ext cx="6903767"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9990" y="2204864"/>
            <a:ext cx="4830042" cy="3970318"/>
          </a:xfrm>
          <a:prstGeom prst="rect">
            <a:avLst/>
          </a:prstGeom>
          <a:noFill/>
        </p:spPr>
        <p:txBody>
          <a:bodyPr wrap="square" rtlCol="0">
            <a:spAutoFit/>
          </a:bodyPr>
          <a:lstStyle/>
          <a:p>
            <a:r>
              <a:rPr lang="en-GB" dirty="0" smtClean="0"/>
              <a:t>METAS is the national standards laboratory for Switzerland. They have an on-going continuous beam Cs clock development project. Cs clocks are the current standard for the second, so of crucial importance all throughout society and industry</a:t>
            </a:r>
          </a:p>
          <a:p>
            <a:endParaRPr lang="en-GB" dirty="0"/>
          </a:p>
          <a:p>
            <a:r>
              <a:rPr lang="en-GB" dirty="0" smtClean="0"/>
              <a:t>Through a series of visits we have realized that we could make a significant contribution to their continuous-beam Cs clock project.</a:t>
            </a:r>
          </a:p>
          <a:p>
            <a:endParaRPr lang="en-GB" dirty="0"/>
          </a:p>
          <a:p>
            <a:r>
              <a:rPr lang="en-GB" dirty="0" smtClean="0"/>
              <a:t>A critical component which is limiting their performance is the X-band resonator, in which the atomic interaction occurs. In particular they require extreme phase flatness – micro-radians.</a:t>
            </a:r>
            <a:endParaRPr lang="en-GB"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16016" y="2348880"/>
            <a:ext cx="4307282" cy="388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00715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1520" y="1340768"/>
            <a:ext cx="3437590" cy="2924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475656" y="204745"/>
            <a:ext cx="6292748" cy="461665"/>
          </a:xfrm>
          <a:prstGeom prst="rect">
            <a:avLst/>
          </a:prstGeom>
          <a:noFill/>
        </p:spPr>
        <p:txBody>
          <a:bodyPr wrap="none" rtlCol="0">
            <a:spAutoFit/>
          </a:bodyPr>
          <a:lstStyle/>
          <a:p>
            <a:r>
              <a:rPr lang="en-GB" sz="2400" dirty="0" smtClean="0"/>
              <a:t>Our potential contribution in innovative rf design</a:t>
            </a:r>
            <a:endParaRPr lang="en-GB" sz="2400" dirty="0"/>
          </a:p>
        </p:txBody>
      </p:sp>
      <p:sp>
        <p:nvSpPr>
          <p:cNvPr id="3" name="TextBox 2"/>
          <p:cNvSpPr txBox="1"/>
          <p:nvPr/>
        </p:nvSpPr>
        <p:spPr>
          <a:xfrm>
            <a:off x="1115616" y="5013176"/>
            <a:ext cx="1562928" cy="369332"/>
          </a:xfrm>
          <a:prstGeom prst="rect">
            <a:avLst/>
          </a:prstGeom>
          <a:noFill/>
        </p:spPr>
        <p:txBody>
          <a:bodyPr wrap="none" rtlCol="0">
            <a:spAutoFit/>
          </a:bodyPr>
          <a:lstStyle/>
          <a:p>
            <a:r>
              <a:rPr lang="en-GB" dirty="0" smtClean="0"/>
              <a:t>Current design</a:t>
            </a:r>
            <a:endParaRPr lang="en-GB" dirty="0"/>
          </a:p>
        </p:txBody>
      </p:sp>
      <p:cxnSp>
        <p:nvCxnSpPr>
          <p:cNvPr id="7" name="Straight Arrow Connector 6"/>
          <p:cNvCxnSpPr/>
          <p:nvPr/>
        </p:nvCxnSpPr>
        <p:spPr>
          <a:xfrm flipV="1">
            <a:off x="1995085" y="4386449"/>
            <a:ext cx="0" cy="50405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67448" y="5835004"/>
            <a:ext cx="2200062" cy="646331"/>
          </a:xfrm>
          <a:prstGeom prst="rect">
            <a:avLst/>
          </a:prstGeom>
          <a:noFill/>
        </p:spPr>
        <p:txBody>
          <a:bodyPr wrap="square" rtlCol="0">
            <a:spAutoFit/>
          </a:bodyPr>
          <a:lstStyle/>
          <a:p>
            <a:r>
              <a:rPr lang="en-GB" dirty="0" smtClean="0"/>
              <a:t>Possible improvement</a:t>
            </a:r>
            <a:endParaRPr lang="en-GB" dirty="0"/>
          </a:p>
        </p:txBody>
      </p:sp>
      <p:cxnSp>
        <p:nvCxnSpPr>
          <p:cNvPr id="10" name="Straight Arrow Connector 9"/>
          <p:cNvCxnSpPr/>
          <p:nvPr/>
        </p:nvCxnSpPr>
        <p:spPr>
          <a:xfrm flipV="1">
            <a:off x="3563890" y="4683597"/>
            <a:ext cx="1584176" cy="95956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5" descr="C:\000\mts.gif"/>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409693" y="4263466"/>
            <a:ext cx="3144547" cy="2548236"/>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Arrow Connector 12"/>
          <p:cNvCxnSpPr/>
          <p:nvPr/>
        </p:nvCxnSpPr>
        <p:spPr>
          <a:xfrm flipV="1">
            <a:off x="6660232" y="4337445"/>
            <a:ext cx="0" cy="2160241"/>
          </a:xfrm>
          <a:prstGeom prst="straightConnector1">
            <a:avLst/>
          </a:prstGeom>
          <a:l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092280" y="6296667"/>
            <a:ext cx="1685654" cy="369332"/>
          </a:xfrm>
          <a:prstGeom prst="rect">
            <a:avLst/>
          </a:prstGeom>
          <a:noFill/>
        </p:spPr>
        <p:txBody>
          <a:bodyPr wrap="none" rtlCol="0">
            <a:spAutoFit/>
          </a:bodyPr>
          <a:lstStyle/>
          <a:p>
            <a:r>
              <a:rPr lang="en-GB" dirty="0" smtClean="0"/>
              <a:t>Beam trajectory</a:t>
            </a:r>
            <a:endParaRPr lang="en-GB" dirty="0"/>
          </a:p>
        </p:txBody>
      </p:sp>
      <p:pic>
        <p:nvPicPr>
          <p:cNvPr id="24" name="Picture 5"/>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0182" r="7416"/>
          <a:stretch/>
        </p:blipFill>
        <p:spPr bwMode="auto">
          <a:xfrm>
            <a:off x="4860032" y="686582"/>
            <a:ext cx="3824593" cy="3614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3450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5816" y="319739"/>
            <a:ext cx="3332002" cy="646331"/>
          </a:xfrm>
          <a:prstGeom prst="rect">
            <a:avLst/>
          </a:prstGeom>
          <a:noFill/>
        </p:spPr>
        <p:txBody>
          <a:bodyPr wrap="none" rtlCol="0">
            <a:spAutoFit/>
          </a:bodyPr>
          <a:lstStyle/>
          <a:p>
            <a:r>
              <a:rPr lang="en-GB" sz="3600" dirty="0" smtClean="0">
                <a:solidFill>
                  <a:prstClr val="black"/>
                </a:solidFill>
              </a:rPr>
              <a:t>Design Summary</a:t>
            </a:r>
            <a:endParaRPr lang="en-GB" sz="3600" dirty="0">
              <a:solidFill>
                <a:prstClr val="black"/>
              </a:solidFill>
            </a:endParaRPr>
          </a:p>
        </p:txBody>
      </p:sp>
      <p:sp>
        <p:nvSpPr>
          <p:cNvPr id="3" name="TextBox 2"/>
          <p:cNvSpPr txBox="1"/>
          <p:nvPr/>
        </p:nvSpPr>
        <p:spPr>
          <a:xfrm>
            <a:off x="783273" y="1766528"/>
            <a:ext cx="7444519" cy="3785652"/>
          </a:xfrm>
          <a:prstGeom prst="rect">
            <a:avLst/>
          </a:prstGeom>
          <a:noFill/>
        </p:spPr>
        <p:txBody>
          <a:bodyPr wrap="square" rtlCol="0">
            <a:spAutoFit/>
          </a:bodyPr>
          <a:lstStyle/>
          <a:p>
            <a:pPr marL="342900" indent="-342900">
              <a:buFont typeface="+mj-lt"/>
              <a:buAutoNum type="arabicPeriod"/>
            </a:pPr>
            <a:r>
              <a:rPr lang="en-GB" sz="2400" dirty="0" smtClean="0">
                <a:solidFill>
                  <a:prstClr val="black"/>
                </a:solidFill>
              </a:rPr>
              <a:t>The </a:t>
            </a:r>
            <a:r>
              <a:rPr lang="en-GB" sz="2400" dirty="0">
                <a:solidFill>
                  <a:prstClr val="black"/>
                </a:solidFill>
              </a:rPr>
              <a:t>TE</a:t>
            </a:r>
            <a:r>
              <a:rPr lang="en-GB" sz="2400" baseline="-25000" dirty="0">
                <a:solidFill>
                  <a:prstClr val="black"/>
                </a:solidFill>
              </a:rPr>
              <a:t>0,N(N&gt;1)</a:t>
            </a:r>
            <a:r>
              <a:rPr lang="en-GB" sz="2400" dirty="0">
                <a:solidFill>
                  <a:prstClr val="black"/>
                </a:solidFill>
              </a:rPr>
              <a:t> cavity </a:t>
            </a:r>
            <a:r>
              <a:rPr lang="en-GB" sz="2400" dirty="0" smtClean="0">
                <a:solidFill>
                  <a:prstClr val="black"/>
                </a:solidFill>
              </a:rPr>
              <a:t>with opposite RF power flow can provide </a:t>
            </a:r>
            <a:r>
              <a:rPr lang="en-GB" sz="2400" dirty="0">
                <a:solidFill>
                  <a:prstClr val="black"/>
                </a:solidFill>
              </a:rPr>
              <a:t>“flat-phase” </a:t>
            </a:r>
            <a:r>
              <a:rPr lang="en-GB" sz="2400" dirty="0" smtClean="0">
                <a:solidFill>
                  <a:prstClr val="black"/>
                </a:solidFill>
              </a:rPr>
              <a:t>zones with RF  phase variation &lt; 1microradian in the area of ~ 7x7 mm</a:t>
            </a:r>
            <a:r>
              <a:rPr lang="en-GB" sz="2400" baseline="30000" dirty="0" smtClean="0">
                <a:solidFill>
                  <a:prstClr val="black"/>
                </a:solidFill>
              </a:rPr>
              <a:t>2</a:t>
            </a:r>
            <a:r>
              <a:rPr lang="en-GB" sz="2400" dirty="0" smtClean="0">
                <a:solidFill>
                  <a:prstClr val="black"/>
                </a:solidFill>
              </a:rPr>
              <a:t>.</a:t>
            </a:r>
          </a:p>
          <a:p>
            <a:pPr marL="342900" indent="-342900">
              <a:buFont typeface="+mj-lt"/>
              <a:buAutoNum type="arabicPeriod"/>
            </a:pPr>
            <a:r>
              <a:rPr lang="en-GB" sz="2400" dirty="0" smtClean="0">
                <a:solidFill>
                  <a:prstClr val="black"/>
                </a:solidFill>
              </a:rPr>
              <a:t> This cavity can host multiple beam lines.</a:t>
            </a:r>
          </a:p>
          <a:p>
            <a:pPr marL="342900" indent="-342900">
              <a:buFont typeface="+mj-lt"/>
              <a:buAutoNum type="arabicPeriod"/>
            </a:pPr>
            <a:r>
              <a:rPr lang="en-GB" sz="2400" dirty="0" smtClean="0">
                <a:solidFill>
                  <a:prstClr val="black"/>
                </a:solidFill>
              </a:rPr>
              <a:t>We have designed (built already) all the specific components like TE</a:t>
            </a:r>
            <a:r>
              <a:rPr lang="en-GB" sz="2400" baseline="-25000" dirty="0" smtClean="0">
                <a:solidFill>
                  <a:prstClr val="black"/>
                </a:solidFill>
              </a:rPr>
              <a:t>11</a:t>
            </a:r>
            <a:r>
              <a:rPr lang="en-GB" sz="2400" dirty="0" smtClean="0">
                <a:solidFill>
                  <a:prstClr val="black"/>
                </a:solidFill>
              </a:rPr>
              <a:t>-&gt; TE</a:t>
            </a:r>
            <a:r>
              <a:rPr lang="en-GB" sz="2400" baseline="-25000" dirty="0" smtClean="0">
                <a:solidFill>
                  <a:prstClr val="black"/>
                </a:solidFill>
              </a:rPr>
              <a:t>01</a:t>
            </a:r>
            <a:r>
              <a:rPr lang="en-GB" sz="2400" dirty="0" smtClean="0">
                <a:solidFill>
                  <a:prstClr val="black"/>
                </a:solidFill>
              </a:rPr>
              <a:t> mode converter.</a:t>
            </a:r>
          </a:p>
          <a:p>
            <a:pPr marL="342900" indent="-342900">
              <a:buFont typeface="+mj-lt"/>
              <a:buAutoNum type="arabicPeriod"/>
            </a:pPr>
            <a:r>
              <a:rPr lang="en-GB" sz="2400" dirty="0" smtClean="0">
                <a:solidFill>
                  <a:prstClr val="black"/>
                </a:solidFill>
              </a:rPr>
              <a:t>The presented results mostly illustrate the concept, more detailed evaluation will certainly be needed (TE</a:t>
            </a:r>
            <a:r>
              <a:rPr lang="en-GB" sz="2400" baseline="-25000" dirty="0" smtClean="0">
                <a:solidFill>
                  <a:prstClr val="black"/>
                </a:solidFill>
              </a:rPr>
              <a:t>03</a:t>
            </a:r>
            <a:r>
              <a:rPr lang="en-GB" sz="2400" dirty="0" smtClean="0">
                <a:solidFill>
                  <a:prstClr val="black"/>
                </a:solidFill>
              </a:rPr>
              <a:t>?, more then 8 coupling slots?, sensitivity analysis…etc. )</a:t>
            </a:r>
            <a:endParaRPr lang="en-GB" sz="2400" dirty="0">
              <a:solidFill>
                <a:prstClr val="black"/>
              </a:solidFill>
            </a:endParaRPr>
          </a:p>
        </p:txBody>
      </p:sp>
    </p:spTree>
    <p:extLst>
      <p:ext uri="{BB962C8B-B14F-4D97-AF65-F5344CB8AC3E}">
        <p14:creationId xmlns:p14="http://schemas.microsoft.com/office/powerpoint/2010/main" val="5737134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5896" y="404668"/>
            <a:ext cx="1814792" cy="461665"/>
          </a:xfrm>
          <a:prstGeom prst="rect">
            <a:avLst/>
          </a:prstGeom>
          <a:noFill/>
        </p:spPr>
        <p:txBody>
          <a:bodyPr wrap="none" rtlCol="0">
            <a:spAutoFit/>
          </a:bodyPr>
          <a:lstStyle/>
          <a:p>
            <a:r>
              <a:rPr lang="en-GB" sz="2400" dirty="0" smtClean="0"/>
              <a:t>Our proposal</a:t>
            </a:r>
            <a:endParaRPr lang="en-GB" sz="2400" dirty="0"/>
          </a:p>
        </p:txBody>
      </p:sp>
      <p:sp>
        <p:nvSpPr>
          <p:cNvPr id="3" name="Rectangle 2"/>
          <p:cNvSpPr/>
          <p:nvPr/>
        </p:nvSpPr>
        <p:spPr>
          <a:xfrm>
            <a:off x="467544" y="1700812"/>
            <a:ext cx="8241507" cy="1323439"/>
          </a:xfrm>
          <a:prstGeom prst="rect">
            <a:avLst/>
          </a:prstGeom>
        </p:spPr>
        <p:txBody>
          <a:bodyPr wrap="square">
            <a:spAutoFit/>
          </a:bodyPr>
          <a:lstStyle/>
          <a:p>
            <a:pPr marL="285750" lvl="0" indent="-285750">
              <a:buFont typeface="Arial" pitchFamily="34" charset="0"/>
              <a:buChar char="•"/>
            </a:pPr>
            <a:r>
              <a:rPr lang="en-US" sz="2000" dirty="0"/>
              <a:t>Design study of ultra-low phase gradient resonator configurations.</a:t>
            </a:r>
            <a:endParaRPr lang="en-GB" sz="2000" dirty="0"/>
          </a:p>
          <a:p>
            <a:pPr marL="285750" lvl="0" indent="-285750">
              <a:buFont typeface="Arial" pitchFamily="34" charset="0"/>
              <a:buChar char="•"/>
            </a:pPr>
            <a:r>
              <a:rPr lang="en-US" sz="2000" dirty="0"/>
              <a:t>Realization of a prototype resonator.</a:t>
            </a:r>
            <a:endParaRPr lang="en-GB" sz="2000" dirty="0"/>
          </a:p>
          <a:p>
            <a:pPr marL="285750" lvl="0" indent="-285750">
              <a:buFont typeface="Arial" pitchFamily="34" charset="0"/>
              <a:buChar char="•"/>
            </a:pPr>
            <a:r>
              <a:rPr lang="en-US" sz="2000" dirty="0"/>
              <a:t>Electrical characterization of the prototype using rf techniques and test with Cs beam in the clock at METAS.</a:t>
            </a:r>
            <a:endParaRPr lang="en-GB" sz="2000" dirty="0"/>
          </a:p>
        </p:txBody>
      </p:sp>
      <p:sp>
        <p:nvSpPr>
          <p:cNvPr id="4" name="TextBox 3"/>
          <p:cNvSpPr txBox="1"/>
          <p:nvPr/>
        </p:nvSpPr>
        <p:spPr>
          <a:xfrm>
            <a:off x="555849" y="3434668"/>
            <a:ext cx="8064896" cy="1938992"/>
          </a:xfrm>
          <a:prstGeom prst="rect">
            <a:avLst/>
          </a:prstGeom>
          <a:noFill/>
        </p:spPr>
        <p:txBody>
          <a:bodyPr wrap="square" rtlCol="0">
            <a:spAutoFit/>
          </a:bodyPr>
          <a:lstStyle/>
          <a:p>
            <a:r>
              <a:rPr lang="en-GB" sz="2000" dirty="0" smtClean="0"/>
              <a:t>By means of a PhD student jointly supervised by the </a:t>
            </a:r>
            <a:r>
              <a:rPr lang="en-US" sz="2000" dirty="0" err="1" smtClean="0"/>
              <a:t>Laboratoire</a:t>
            </a:r>
            <a:r>
              <a:rPr lang="en-US" sz="2000" dirty="0" smtClean="0"/>
              <a:t> </a:t>
            </a:r>
            <a:r>
              <a:rPr lang="en-US" sz="2000" dirty="0"/>
              <a:t>Temps-</a:t>
            </a:r>
            <a:r>
              <a:rPr lang="en-US" sz="2000" dirty="0" err="1"/>
              <a:t>Fréquence</a:t>
            </a:r>
            <a:r>
              <a:rPr lang="en-US" sz="2000" dirty="0"/>
              <a:t> (LTF) of the University of </a:t>
            </a:r>
            <a:r>
              <a:rPr lang="en-US" sz="2000" dirty="0" smtClean="0"/>
              <a:t>Neuchatel and CERN. </a:t>
            </a:r>
          </a:p>
          <a:p>
            <a:endParaRPr lang="en-US" sz="2000" dirty="0"/>
          </a:p>
          <a:p>
            <a:r>
              <a:rPr lang="en-US" sz="2000" dirty="0" smtClean="0"/>
              <a:t>We plan to apply for KT funding for partial support of the student. METAS will manufacture/supply the prototype cavity and measurements will occur at both laboratories.</a:t>
            </a:r>
            <a:endParaRPr lang="en-GB" sz="2000" dirty="0"/>
          </a:p>
        </p:txBody>
      </p:sp>
    </p:spTree>
    <p:extLst>
      <p:ext uri="{BB962C8B-B14F-4D97-AF65-F5344CB8AC3E}">
        <p14:creationId xmlns:p14="http://schemas.microsoft.com/office/powerpoint/2010/main" val="41176680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476672"/>
            <a:ext cx="5904656" cy="461665"/>
          </a:xfrm>
          <a:prstGeom prst="rect">
            <a:avLst/>
          </a:prstGeom>
          <a:noFill/>
        </p:spPr>
        <p:txBody>
          <a:bodyPr wrap="square" rtlCol="0">
            <a:spAutoFit/>
          </a:bodyPr>
          <a:lstStyle/>
          <a:p>
            <a:pPr algn="ctr"/>
            <a:r>
              <a:rPr lang="en-GB" sz="2400" b="1" dirty="0" smtClean="0">
                <a:solidFill>
                  <a:prstClr val="black"/>
                </a:solidFill>
                <a:effectLst>
                  <a:outerShdw blurRad="38100" dist="38100" dir="2700000" algn="tl">
                    <a:srgbClr val="000000">
                      <a:alpha val="43137"/>
                    </a:srgbClr>
                  </a:outerShdw>
                </a:effectLst>
                <a:latin typeface="Comic Sans MS" pitchFamily="66" charset="0"/>
              </a:rPr>
              <a:t>An ns-FFAG for Medical Applications</a:t>
            </a:r>
            <a:endParaRPr lang="en-GB" sz="2400" b="1" dirty="0">
              <a:solidFill>
                <a:prstClr val="black"/>
              </a:solidFill>
              <a:effectLst>
                <a:outerShdw blurRad="38100" dist="38100" dir="2700000" algn="tl">
                  <a:srgbClr val="000000">
                    <a:alpha val="43137"/>
                  </a:srgbClr>
                </a:outerShdw>
              </a:effectLst>
              <a:latin typeface="Comic Sans MS" pitchFamily="66" charset="0"/>
            </a:endParaRPr>
          </a:p>
        </p:txBody>
      </p:sp>
      <p:sp>
        <p:nvSpPr>
          <p:cNvPr id="5" name="TextBox 4"/>
          <p:cNvSpPr txBox="1"/>
          <p:nvPr/>
        </p:nvSpPr>
        <p:spPr>
          <a:xfrm>
            <a:off x="834015" y="2924944"/>
            <a:ext cx="7560840" cy="2246769"/>
          </a:xfrm>
          <a:prstGeom prst="rect">
            <a:avLst/>
          </a:prstGeom>
          <a:noFill/>
        </p:spPr>
        <p:txBody>
          <a:bodyPr wrap="square" rtlCol="0">
            <a:spAutoFit/>
          </a:bodyPr>
          <a:lstStyle/>
          <a:p>
            <a:pPr marL="342900" indent="-342900">
              <a:spcBef>
                <a:spcPts val="1200"/>
              </a:spcBef>
              <a:buFont typeface="Wingdings" pitchFamily="2" charset="2"/>
              <a:buChar char="§"/>
            </a:pPr>
            <a:r>
              <a:rPr lang="en-GB" sz="2000" baseline="30000" dirty="0" smtClean="0">
                <a:solidFill>
                  <a:prstClr val="black"/>
                </a:solidFill>
                <a:latin typeface="Comic Sans MS" pitchFamily="66" charset="0"/>
              </a:rPr>
              <a:t>99m</a:t>
            </a:r>
            <a:r>
              <a:rPr lang="en-GB" sz="2000" dirty="0" smtClean="0">
                <a:solidFill>
                  <a:prstClr val="black"/>
                </a:solidFill>
                <a:latin typeface="Comic Sans MS" pitchFamily="66" charset="0"/>
              </a:rPr>
              <a:t>Tc and </a:t>
            </a:r>
            <a:r>
              <a:rPr lang="en-GB" sz="2000" baseline="30000" dirty="0" smtClean="0">
                <a:solidFill>
                  <a:prstClr val="black"/>
                </a:solidFill>
                <a:latin typeface="Comic Sans MS" pitchFamily="66" charset="0"/>
              </a:rPr>
              <a:t>99</a:t>
            </a:r>
            <a:r>
              <a:rPr lang="en-GB" sz="2000" dirty="0" smtClean="0">
                <a:solidFill>
                  <a:prstClr val="black"/>
                </a:solidFill>
                <a:latin typeface="Comic Sans MS" pitchFamily="66" charset="0"/>
              </a:rPr>
              <a:t>Mo production using accelerators</a:t>
            </a:r>
          </a:p>
          <a:p>
            <a:pPr marL="342900" indent="-342900">
              <a:spcBef>
                <a:spcPts val="1200"/>
              </a:spcBef>
              <a:buFont typeface="Wingdings" pitchFamily="2" charset="2"/>
              <a:buChar char="§"/>
            </a:pPr>
            <a:r>
              <a:rPr lang="en-GB" sz="2000" dirty="0" smtClean="0">
                <a:solidFill>
                  <a:prstClr val="black"/>
                </a:solidFill>
                <a:latin typeface="Comic Sans MS" pitchFamily="66" charset="0"/>
              </a:rPr>
              <a:t>Introduction to our FFAG accelerator</a:t>
            </a:r>
          </a:p>
          <a:p>
            <a:pPr marL="342900" indent="-342900">
              <a:spcBef>
                <a:spcPts val="1200"/>
              </a:spcBef>
              <a:buFont typeface="Wingdings" pitchFamily="2" charset="2"/>
              <a:buChar char="§"/>
            </a:pPr>
            <a:r>
              <a:rPr lang="en-GB" sz="2000" dirty="0" smtClean="0">
                <a:solidFill>
                  <a:prstClr val="black"/>
                </a:solidFill>
                <a:latin typeface="Comic Sans MS" pitchFamily="66" charset="0"/>
              </a:rPr>
              <a:t>Benefits for medical applications</a:t>
            </a:r>
          </a:p>
          <a:p>
            <a:pPr marL="342900" indent="-342900">
              <a:spcBef>
                <a:spcPts val="1200"/>
              </a:spcBef>
              <a:buFont typeface="Wingdings" pitchFamily="2" charset="2"/>
              <a:buChar char="§"/>
            </a:pPr>
            <a:r>
              <a:rPr lang="en-GB" sz="2000" dirty="0" smtClean="0">
                <a:solidFill>
                  <a:prstClr val="black"/>
                </a:solidFill>
                <a:latin typeface="Comic Sans MS" pitchFamily="66" charset="0"/>
              </a:rPr>
              <a:t>Use for radioisotope production</a:t>
            </a:r>
          </a:p>
          <a:p>
            <a:pPr marL="342900" indent="-342900">
              <a:spcBef>
                <a:spcPts val="1200"/>
              </a:spcBef>
              <a:buFont typeface="Wingdings" pitchFamily="2" charset="2"/>
              <a:buChar char="§"/>
            </a:pPr>
            <a:r>
              <a:rPr lang="en-GB" sz="2000" dirty="0" smtClean="0">
                <a:solidFill>
                  <a:prstClr val="black"/>
                </a:solidFill>
                <a:latin typeface="Comic Sans MS" pitchFamily="66" charset="0"/>
              </a:rPr>
              <a:t>Status and plans</a:t>
            </a:r>
            <a:endParaRPr lang="en-GB" sz="2000" dirty="0">
              <a:solidFill>
                <a:prstClr val="black"/>
              </a:solidFill>
              <a:latin typeface="Comic Sans MS" pitchFamily="66" charset="0"/>
            </a:endParaRPr>
          </a:p>
        </p:txBody>
      </p:sp>
      <p:pic>
        <p:nvPicPr>
          <p:cNvPr id="6" name="Picture 9" descr="Logo.g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4938" y="144463"/>
            <a:ext cx="98107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051720" y="1268760"/>
            <a:ext cx="5400600" cy="1323439"/>
          </a:xfrm>
          <a:prstGeom prst="rect">
            <a:avLst/>
          </a:prstGeom>
          <a:noFill/>
        </p:spPr>
        <p:txBody>
          <a:bodyPr wrap="square" rtlCol="0">
            <a:spAutoFit/>
          </a:bodyPr>
          <a:lstStyle/>
          <a:p>
            <a:pPr algn="ctr"/>
            <a:r>
              <a:rPr lang="en-GB" sz="2000" b="1" dirty="0" smtClean="0">
                <a:solidFill>
                  <a:prstClr val="black"/>
                </a:solidFill>
              </a:rPr>
              <a:t>Particle Accelerators Corporation and FNAL (US)</a:t>
            </a:r>
          </a:p>
          <a:p>
            <a:pPr algn="ctr"/>
            <a:r>
              <a:rPr lang="en-GB" sz="2000" dirty="0" smtClean="0">
                <a:solidFill>
                  <a:prstClr val="black"/>
                </a:solidFill>
              </a:rPr>
              <a:t>and</a:t>
            </a:r>
          </a:p>
          <a:p>
            <a:pPr algn="ctr"/>
            <a:r>
              <a:rPr lang="en-GB" sz="2000" b="1" dirty="0" smtClean="0">
                <a:solidFill>
                  <a:prstClr val="black"/>
                </a:solidFill>
              </a:rPr>
              <a:t>Huddersfield University</a:t>
            </a:r>
          </a:p>
          <a:p>
            <a:pPr algn="ctr"/>
            <a:r>
              <a:rPr lang="en-GB" sz="2000" b="1" dirty="0" smtClean="0">
                <a:solidFill>
                  <a:prstClr val="black"/>
                </a:solidFill>
              </a:rPr>
              <a:t>STFC (UK)</a:t>
            </a:r>
            <a:endParaRPr lang="en-GB" sz="2000" b="1" dirty="0">
              <a:solidFill>
                <a:prstClr val="black"/>
              </a:solidFill>
            </a:endParaRPr>
          </a:p>
        </p:txBody>
      </p:sp>
      <p:sp>
        <p:nvSpPr>
          <p:cNvPr id="3" name="TextBox 2"/>
          <p:cNvSpPr txBox="1"/>
          <p:nvPr/>
        </p:nvSpPr>
        <p:spPr>
          <a:xfrm>
            <a:off x="5348531" y="6053071"/>
            <a:ext cx="3434861" cy="461665"/>
          </a:xfrm>
          <a:prstGeom prst="rect">
            <a:avLst/>
          </a:prstGeom>
          <a:noFill/>
        </p:spPr>
        <p:txBody>
          <a:bodyPr wrap="square" rtlCol="0">
            <a:spAutoFit/>
          </a:bodyPr>
          <a:lstStyle/>
          <a:p>
            <a:pPr algn="r"/>
            <a:r>
              <a:rPr lang="en-US" sz="2400" b="1" dirty="0" smtClean="0"/>
              <a:t>Rob Edgecock</a:t>
            </a:r>
            <a:endParaRPr lang="en-GB" sz="2400" b="1" dirty="0"/>
          </a:p>
        </p:txBody>
      </p:sp>
    </p:spTree>
    <p:extLst>
      <p:ext uri="{BB962C8B-B14F-4D97-AF65-F5344CB8AC3E}">
        <p14:creationId xmlns:p14="http://schemas.microsoft.com/office/powerpoint/2010/main" val="11834899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476672"/>
            <a:ext cx="5904656" cy="461665"/>
          </a:xfrm>
          <a:prstGeom prst="rect">
            <a:avLst/>
          </a:prstGeom>
          <a:noFill/>
        </p:spPr>
        <p:txBody>
          <a:bodyPr wrap="square" rtlCol="0">
            <a:spAutoFit/>
          </a:bodyPr>
          <a:lstStyle/>
          <a:p>
            <a:pPr algn="ctr"/>
            <a:r>
              <a:rPr lang="en-GB" sz="2400" b="1" dirty="0" smtClean="0">
                <a:effectLst>
                  <a:outerShdw blurRad="38100" dist="38100" dir="2700000" algn="tl">
                    <a:srgbClr val="000000">
                      <a:alpha val="43137"/>
                    </a:srgbClr>
                  </a:outerShdw>
                </a:effectLst>
                <a:latin typeface="Comic Sans MS" pitchFamily="66" charset="0"/>
              </a:rPr>
              <a:t>FFAGs</a:t>
            </a:r>
            <a:endParaRPr lang="en-GB" sz="2400" b="1" dirty="0">
              <a:effectLst>
                <a:outerShdw blurRad="38100" dist="38100" dir="2700000" algn="tl">
                  <a:srgbClr val="000000">
                    <a:alpha val="43137"/>
                  </a:srgbClr>
                </a:outerShdw>
              </a:effectLst>
              <a:latin typeface="Comic Sans MS" pitchFamily="66" charset="0"/>
            </a:endParaRPr>
          </a:p>
        </p:txBody>
      </p:sp>
      <p:sp>
        <p:nvSpPr>
          <p:cNvPr id="9" name="TextBox 8"/>
          <p:cNvSpPr txBox="1"/>
          <p:nvPr/>
        </p:nvSpPr>
        <p:spPr>
          <a:xfrm>
            <a:off x="830949" y="1052736"/>
            <a:ext cx="7560840" cy="400110"/>
          </a:xfrm>
          <a:prstGeom prst="rect">
            <a:avLst/>
          </a:prstGeom>
          <a:noFill/>
        </p:spPr>
        <p:txBody>
          <a:bodyPr wrap="square" rtlCol="0">
            <a:spAutoFit/>
          </a:bodyPr>
          <a:lstStyle/>
          <a:p>
            <a:pPr marL="342900" indent="-342900">
              <a:spcBef>
                <a:spcPts val="1200"/>
              </a:spcBef>
              <a:buFont typeface="Wingdings" pitchFamily="2" charset="2"/>
              <a:buChar char="§"/>
            </a:pPr>
            <a:r>
              <a:rPr lang="en-GB" sz="2000" dirty="0" smtClean="0">
                <a:latin typeface="Comic Sans MS" pitchFamily="66" charset="0"/>
                <a:cs typeface="Arial" pitchFamily="34" charset="0"/>
              </a:rPr>
              <a:t>Our solution: </a:t>
            </a:r>
            <a:r>
              <a:rPr lang="en-GB" sz="2000" dirty="0" smtClean="0">
                <a:solidFill>
                  <a:srgbClr val="002060"/>
                </a:solidFill>
                <a:latin typeface="Comic Sans MS" pitchFamily="66" charset="0"/>
                <a:cs typeface="Arial" pitchFamily="34" charset="0"/>
              </a:rPr>
              <a:t>novel type of non-scaling FFAG</a:t>
            </a:r>
          </a:p>
        </p:txBody>
      </p:sp>
      <p:sp>
        <p:nvSpPr>
          <p:cNvPr id="7" name="Text Box 1040"/>
          <p:cNvSpPr txBox="1">
            <a:spLocks noChangeArrowheads="1"/>
          </p:cNvSpPr>
          <p:nvPr/>
        </p:nvSpPr>
        <p:spPr bwMode="auto">
          <a:xfrm>
            <a:off x="1258569" y="1663973"/>
            <a:ext cx="6705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sz="2000" b="0" dirty="0">
                <a:solidFill>
                  <a:srgbClr val="0066CC"/>
                </a:solidFill>
                <a:effectLst>
                  <a:outerShdw blurRad="38100" dist="38100" dir="2700000" algn="tl">
                    <a:srgbClr val="C0C0C0"/>
                  </a:outerShdw>
                </a:effectLst>
                <a:latin typeface="Comic Sans MS" pitchFamily="66" charset="0"/>
              </a:rPr>
              <a:t>F</a:t>
            </a:r>
            <a:r>
              <a:rPr lang="en-GB" sz="2000" b="0" dirty="0">
                <a:solidFill>
                  <a:srgbClr val="000066"/>
                </a:solidFill>
                <a:effectLst>
                  <a:outerShdw blurRad="38100" dist="38100" dir="2700000" algn="tl">
                    <a:srgbClr val="C0C0C0"/>
                  </a:outerShdw>
                </a:effectLst>
                <a:latin typeface="Comic Sans MS" pitchFamily="66" charset="0"/>
              </a:rPr>
              <a:t>ixed </a:t>
            </a:r>
            <a:r>
              <a:rPr lang="en-GB" sz="2000" b="0" dirty="0">
                <a:solidFill>
                  <a:srgbClr val="0066CC"/>
                </a:solidFill>
                <a:effectLst>
                  <a:outerShdw blurRad="38100" dist="38100" dir="2700000" algn="tl">
                    <a:srgbClr val="C0C0C0"/>
                  </a:outerShdw>
                </a:effectLst>
                <a:latin typeface="Comic Sans MS" pitchFamily="66" charset="0"/>
              </a:rPr>
              <a:t>F</a:t>
            </a:r>
            <a:r>
              <a:rPr lang="en-GB" sz="2000" b="0" dirty="0">
                <a:solidFill>
                  <a:srgbClr val="000066"/>
                </a:solidFill>
                <a:effectLst>
                  <a:outerShdw blurRad="38100" dist="38100" dir="2700000" algn="tl">
                    <a:srgbClr val="C0C0C0"/>
                  </a:outerShdw>
                </a:effectLst>
                <a:latin typeface="Comic Sans MS" pitchFamily="66" charset="0"/>
              </a:rPr>
              <a:t>ield </a:t>
            </a:r>
            <a:r>
              <a:rPr lang="en-GB" sz="2000" b="0" dirty="0">
                <a:solidFill>
                  <a:srgbClr val="0066CC"/>
                </a:solidFill>
                <a:effectLst>
                  <a:outerShdw blurRad="38100" dist="38100" dir="2700000" algn="tl">
                    <a:srgbClr val="C0C0C0"/>
                  </a:outerShdw>
                </a:effectLst>
                <a:latin typeface="Comic Sans MS" pitchFamily="66" charset="0"/>
              </a:rPr>
              <a:t>A</a:t>
            </a:r>
            <a:r>
              <a:rPr lang="en-GB" sz="2000" b="0" dirty="0">
                <a:solidFill>
                  <a:srgbClr val="000066"/>
                </a:solidFill>
                <a:effectLst>
                  <a:outerShdw blurRad="38100" dist="38100" dir="2700000" algn="tl">
                    <a:srgbClr val="C0C0C0"/>
                  </a:outerShdw>
                </a:effectLst>
                <a:latin typeface="Comic Sans MS" pitchFamily="66" charset="0"/>
              </a:rPr>
              <a:t>lternating </a:t>
            </a:r>
            <a:r>
              <a:rPr lang="en-GB" sz="2000" b="0" dirty="0">
                <a:solidFill>
                  <a:srgbClr val="0066CC"/>
                </a:solidFill>
                <a:effectLst>
                  <a:outerShdw blurRad="38100" dist="38100" dir="2700000" algn="tl">
                    <a:srgbClr val="C0C0C0"/>
                  </a:outerShdw>
                </a:effectLst>
                <a:latin typeface="Comic Sans MS" pitchFamily="66" charset="0"/>
              </a:rPr>
              <a:t>G</a:t>
            </a:r>
            <a:r>
              <a:rPr lang="en-GB" sz="2000" b="0" dirty="0">
                <a:solidFill>
                  <a:srgbClr val="000066"/>
                </a:solidFill>
                <a:effectLst>
                  <a:outerShdw blurRad="38100" dist="38100" dir="2700000" algn="tl">
                    <a:srgbClr val="C0C0C0"/>
                  </a:outerShdw>
                </a:effectLst>
                <a:latin typeface="Comic Sans MS" pitchFamily="66" charset="0"/>
              </a:rPr>
              <a:t>radient accelerator</a:t>
            </a:r>
          </a:p>
        </p:txBody>
      </p:sp>
      <p:grpSp>
        <p:nvGrpSpPr>
          <p:cNvPr id="21" name="Group 20"/>
          <p:cNvGrpSpPr/>
          <p:nvPr/>
        </p:nvGrpSpPr>
        <p:grpSpPr>
          <a:xfrm>
            <a:off x="395536" y="1556792"/>
            <a:ext cx="3240360" cy="3072537"/>
            <a:chOff x="395536" y="1556792"/>
            <a:chExt cx="3240360" cy="3072537"/>
          </a:xfrm>
        </p:grpSpPr>
        <p:sp>
          <p:nvSpPr>
            <p:cNvPr id="2" name="Left Brace 1"/>
            <p:cNvSpPr/>
            <p:nvPr/>
          </p:nvSpPr>
          <p:spPr>
            <a:xfrm>
              <a:off x="2483768" y="1556792"/>
              <a:ext cx="216024" cy="1368152"/>
            </a:xfrm>
            <a:prstGeom prst="leftBrace">
              <a:avLst/>
            </a:prstGeom>
            <a:ln w="254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 name="Straight Arrow Connector 4"/>
            <p:cNvCxnSpPr/>
            <p:nvPr/>
          </p:nvCxnSpPr>
          <p:spPr>
            <a:xfrm flipV="1">
              <a:off x="1979712" y="2420888"/>
              <a:ext cx="612068" cy="93610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95536" y="3429000"/>
              <a:ext cx="3240360" cy="1200329"/>
            </a:xfrm>
            <a:prstGeom prst="rect">
              <a:avLst/>
            </a:prstGeom>
            <a:noFill/>
          </p:spPr>
          <p:txBody>
            <a:bodyPr wrap="square" rtlCol="0">
              <a:spAutoFit/>
            </a:bodyPr>
            <a:lstStyle/>
            <a:p>
              <a:r>
                <a:rPr lang="en-GB" dirty="0" smtClean="0"/>
                <a:t>Important feature of cyclotrons:</a:t>
              </a:r>
            </a:p>
            <a:p>
              <a:pPr marL="285750" indent="-285750">
                <a:buFontTx/>
                <a:buChar char="-"/>
              </a:pPr>
              <a:r>
                <a:rPr lang="en-GB" dirty="0" smtClean="0"/>
                <a:t>Ease of operation</a:t>
              </a:r>
            </a:p>
            <a:p>
              <a:pPr marL="285750" indent="-285750">
                <a:buFontTx/>
                <a:buChar char="-"/>
              </a:pPr>
              <a:r>
                <a:rPr lang="en-GB" dirty="0" smtClean="0"/>
                <a:t>Rapid cycling</a:t>
              </a:r>
            </a:p>
            <a:p>
              <a:pPr marL="285750" indent="-285750">
                <a:buFontTx/>
                <a:buChar char="-"/>
              </a:pPr>
              <a:r>
                <a:rPr lang="en-GB" dirty="0" smtClean="0"/>
                <a:t>High beam current potential</a:t>
              </a:r>
              <a:endParaRPr lang="en-GB" dirty="0"/>
            </a:p>
          </p:txBody>
        </p:sp>
      </p:grpSp>
      <p:grpSp>
        <p:nvGrpSpPr>
          <p:cNvPr id="22" name="Group 21"/>
          <p:cNvGrpSpPr/>
          <p:nvPr/>
        </p:nvGrpSpPr>
        <p:grpSpPr>
          <a:xfrm>
            <a:off x="4355976" y="980728"/>
            <a:ext cx="3744416" cy="3925600"/>
            <a:chOff x="4355976" y="980728"/>
            <a:chExt cx="3744416" cy="3925600"/>
          </a:xfrm>
        </p:grpSpPr>
        <p:cxnSp>
          <p:nvCxnSpPr>
            <p:cNvPr id="14" name="Straight Arrow Connector 13"/>
            <p:cNvCxnSpPr>
              <a:stCxn id="15" idx="0"/>
            </p:cNvCxnSpPr>
            <p:nvPr/>
          </p:nvCxnSpPr>
          <p:spPr>
            <a:xfrm flipH="1" flipV="1">
              <a:off x="4608004" y="2420890"/>
              <a:ext cx="1620180" cy="100811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55976" y="3429000"/>
              <a:ext cx="3744416" cy="1477328"/>
            </a:xfrm>
            <a:prstGeom prst="rect">
              <a:avLst/>
            </a:prstGeom>
            <a:noFill/>
          </p:spPr>
          <p:txBody>
            <a:bodyPr wrap="square" rtlCol="0">
              <a:spAutoFit/>
            </a:bodyPr>
            <a:lstStyle/>
            <a:p>
              <a:r>
                <a:rPr lang="en-GB" dirty="0" smtClean="0"/>
                <a:t>Important feature of synchrotrons:</a:t>
              </a:r>
            </a:p>
            <a:p>
              <a:pPr marL="285750" indent="-285750">
                <a:buFontTx/>
                <a:buChar char="-"/>
              </a:pPr>
              <a:r>
                <a:rPr lang="en-GB" dirty="0" smtClean="0"/>
                <a:t>Better beam control</a:t>
              </a:r>
            </a:p>
            <a:p>
              <a:pPr marL="285750" indent="-285750">
                <a:buFontTx/>
                <a:buChar char="-"/>
              </a:pPr>
              <a:r>
                <a:rPr lang="en-GB" dirty="0" smtClean="0"/>
                <a:t>Smaller losses</a:t>
              </a:r>
            </a:p>
            <a:p>
              <a:pPr marL="285750" indent="-285750">
                <a:buFontTx/>
                <a:buChar char="-"/>
              </a:pPr>
              <a:r>
                <a:rPr lang="en-GB" dirty="0" smtClean="0"/>
                <a:t>Easier beam extraction</a:t>
              </a:r>
            </a:p>
            <a:p>
              <a:pPr marL="285750" indent="-285750">
                <a:buFontTx/>
                <a:buChar char="-"/>
              </a:pPr>
              <a:r>
                <a:rPr lang="en-GB" dirty="0" smtClean="0"/>
                <a:t>Smaller magnets</a:t>
              </a:r>
              <a:endParaRPr lang="en-GB" dirty="0"/>
            </a:p>
          </p:txBody>
        </p:sp>
        <p:sp>
          <p:nvSpPr>
            <p:cNvPr id="16" name="Left Brace 15"/>
            <p:cNvSpPr/>
            <p:nvPr/>
          </p:nvSpPr>
          <p:spPr>
            <a:xfrm>
              <a:off x="4499992" y="980728"/>
              <a:ext cx="216024" cy="2520280"/>
            </a:xfrm>
            <a:prstGeom prst="leftBrace">
              <a:avLst/>
            </a:prstGeom>
            <a:ln w="254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pic>
        <p:nvPicPr>
          <p:cNvPr id="23" name="Picture 9" descr="Logo.g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4938" y="144463"/>
            <a:ext cx="98107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436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dissolv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dissolve">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476672"/>
            <a:ext cx="5904656" cy="461665"/>
          </a:xfrm>
          <a:prstGeom prst="rect">
            <a:avLst/>
          </a:prstGeom>
          <a:noFill/>
        </p:spPr>
        <p:txBody>
          <a:bodyPr wrap="square" rtlCol="0">
            <a:spAutoFit/>
          </a:bodyPr>
          <a:lstStyle/>
          <a:p>
            <a:pPr algn="ctr"/>
            <a:r>
              <a:rPr lang="en-GB" sz="2400" b="1" dirty="0" smtClean="0">
                <a:effectLst>
                  <a:outerShdw blurRad="38100" dist="38100" dir="2700000" algn="tl">
                    <a:srgbClr val="000000">
                      <a:alpha val="43137"/>
                    </a:srgbClr>
                  </a:outerShdw>
                </a:effectLst>
                <a:latin typeface="Comic Sans MS" pitchFamily="66" charset="0"/>
              </a:rPr>
              <a:t>FFAGs</a:t>
            </a:r>
            <a:endParaRPr lang="en-GB" sz="2400" b="1" dirty="0">
              <a:effectLst>
                <a:outerShdw blurRad="38100" dist="38100" dir="2700000" algn="tl">
                  <a:srgbClr val="000000">
                    <a:alpha val="43137"/>
                  </a:srgbClr>
                </a:outerShdw>
              </a:effectLst>
              <a:latin typeface="Comic Sans MS" pitchFamily="66" charset="0"/>
            </a:endParaRPr>
          </a:p>
        </p:txBody>
      </p:sp>
      <p:sp>
        <p:nvSpPr>
          <p:cNvPr id="9" name="TextBox 8"/>
          <p:cNvSpPr txBox="1"/>
          <p:nvPr/>
        </p:nvSpPr>
        <p:spPr>
          <a:xfrm>
            <a:off x="830949" y="1052736"/>
            <a:ext cx="7560840" cy="3539430"/>
          </a:xfrm>
          <a:prstGeom prst="rect">
            <a:avLst/>
          </a:prstGeom>
          <a:noFill/>
        </p:spPr>
        <p:txBody>
          <a:bodyPr wrap="square" rtlCol="0">
            <a:spAutoFit/>
          </a:bodyPr>
          <a:lstStyle/>
          <a:p>
            <a:pPr marL="342900" indent="-342900">
              <a:spcBef>
                <a:spcPts val="1200"/>
              </a:spcBef>
              <a:buFont typeface="Wingdings" pitchFamily="2" charset="2"/>
              <a:buChar char="§"/>
            </a:pPr>
            <a:r>
              <a:rPr lang="en-GB" sz="2000" dirty="0" smtClean="0">
                <a:latin typeface="Comic Sans MS" pitchFamily="66" charset="0"/>
                <a:cs typeface="Arial" pitchFamily="34" charset="0"/>
              </a:rPr>
              <a:t>Non-scaling FFAGs:</a:t>
            </a:r>
          </a:p>
          <a:p>
            <a:pPr marL="800100" lvl="1" indent="-342900">
              <a:spcBef>
                <a:spcPts val="1200"/>
              </a:spcBef>
              <a:buFont typeface="Wingdings" pitchFamily="2" charset="2"/>
              <a:buChar char="§"/>
            </a:pPr>
            <a:r>
              <a:rPr lang="en-GB" dirty="0" smtClean="0">
                <a:latin typeface="Comic Sans MS" pitchFamily="66" charset="0"/>
                <a:cs typeface="Arial" pitchFamily="34" charset="0"/>
              </a:rPr>
              <a:t>Invented at PAC 97/99 for </a:t>
            </a:r>
            <a:r>
              <a:rPr lang="en-GB" dirty="0" err="1" smtClean="0">
                <a:latin typeface="Comic Sans MS" pitchFamily="66" charset="0"/>
                <a:cs typeface="Arial" pitchFamily="34" charset="0"/>
              </a:rPr>
              <a:t>muon</a:t>
            </a:r>
            <a:r>
              <a:rPr lang="en-GB" dirty="0" smtClean="0">
                <a:latin typeface="Comic Sans MS" pitchFamily="66" charset="0"/>
                <a:cs typeface="Arial" pitchFamily="34" charset="0"/>
              </a:rPr>
              <a:t> acceleration in a Neutrino Factory</a:t>
            </a:r>
          </a:p>
          <a:p>
            <a:pPr marL="800100" lvl="1" indent="-342900">
              <a:spcBef>
                <a:spcPts val="1200"/>
              </a:spcBef>
              <a:buFont typeface="Wingdings" pitchFamily="2" charset="2"/>
              <a:buChar char="§"/>
            </a:pPr>
            <a:r>
              <a:rPr lang="en-GB" dirty="0" smtClean="0">
                <a:latin typeface="Comic Sans MS" pitchFamily="66" charset="0"/>
                <a:cs typeface="Arial" pitchFamily="34" charset="0"/>
              </a:rPr>
              <a:t>Do not obey scaling law	</a:t>
            </a:r>
            <a:r>
              <a:rPr lang="en-GB" dirty="0" smtClean="0">
                <a:latin typeface="Arial Black"/>
                <a:cs typeface="Arial" pitchFamily="34" charset="0"/>
              </a:rPr>
              <a:t>→ </a:t>
            </a:r>
            <a:r>
              <a:rPr lang="en-GB" dirty="0" smtClean="0">
                <a:latin typeface="Comic Sans MS" pitchFamily="66" charset="0"/>
                <a:cs typeface="Arial" pitchFamily="34" charset="0"/>
              </a:rPr>
              <a:t>more flexibility						</a:t>
            </a:r>
            <a:r>
              <a:rPr lang="en-GB" dirty="0" smtClean="0">
                <a:latin typeface="Arial Black"/>
                <a:cs typeface="Arial" pitchFamily="34" charset="0"/>
              </a:rPr>
              <a:t>→ </a:t>
            </a:r>
            <a:r>
              <a:rPr lang="en-GB" dirty="0" smtClean="0">
                <a:latin typeface="Comic Sans MS" pitchFamily="66" charset="0"/>
                <a:cs typeface="Arial" pitchFamily="34" charset="0"/>
              </a:rPr>
              <a:t>~unique</a:t>
            </a:r>
          </a:p>
          <a:p>
            <a:pPr marL="800100" lvl="1" indent="-342900">
              <a:spcBef>
                <a:spcPts val="1200"/>
              </a:spcBef>
              <a:buFont typeface="Wingdings" pitchFamily="2" charset="2"/>
              <a:buChar char="§"/>
            </a:pPr>
            <a:r>
              <a:rPr lang="en-GB" dirty="0" smtClean="0">
                <a:latin typeface="Comic Sans MS" pitchFamily="66" charset="0"/>
                <a:cs typeface="Arial" pitchFamily="34" charset="0"/>
              </a:rPr>
              <a:t>Necessary to build proof-of-principle machine</a:t>
            </a:r>
          </a:p>
          <a:p>
            <a:pPr marL="800100" lvl="1" indent="-342900">
              <a:spcBef>
                <a:spcPts val="1200"/>
              </a:spcBef>
              <a:buFont typeface="Wingdings" pitchFamily="2" charset="2"/>
              <a:buChar char="§"/>
            </a:pPr>
            <a:r>
              <a:rPr lang="en-GB" dirty="0" smtClean="0">
                <a:latin typeface="Comic Sans MS" pitchFamily="66" charset="0"/>
                <a:cs typeface="Arial" pitchFamily="34" charset="0"/>
              </a:rPr>
              <a:t>EMMA construction started in 2007 at DL, Cheshire</a:t>
            </a:r>
          </a:p>
          <a:p>
            <a:pPr marL="800100" lvl="1" indent="-342900">
              <a:spcBef>
                <a:spcPts val="1200"/>
              </a:spcBef>
              <a:buFont typeface="Wingdings" pitchFamily="2" charset="2"/>
              <a:buChar char="§"/>
            </a:pPr>
            <a:r>
              <a:rPr lang="en-GB" dirty="0" smtClean="0">
                <a:latin typeface="Comic Sans MS" pitchFamily="66" charset="0"/>
                <a:cs typeface="Arial" pitchFamily="34" charset="0"/>
              </a:rPr>
              <a:t>Completed and commissioned in 2011</a:t>
            </a:r>
          </a:p>
          <a:p>
            <a:pPr marL="800100" lvl="1" indent="-342900">
              <a:spcBef>
                <a:spcPts val="1200"/>
              </a:spcBef>
              <a:buFont typeface="Wingdings" pitchFamily="2" charset="2"/>
              <a:buChar char="§"/>
            </a:pPr>
            <a:r>
              <a:rPr lang="en-GB" dirty="0" smtClean="0">
                <a:latin typeface="Comic Sans MS" pitchFamily="66" charset="0"/>
                <a:cs typeface="Arial" pitchFamily="34" charset="0"/>
              </a:rPr>
              <a:t>Experimental programme still on-going</a:t>
            </a:r>
          </a:p>
        </p:txBody>
      </p:sp>
      <p:pic>
        <p:nvPicPr>
          <p:cNvPr id="5" name="Picture 9" descr="Logo.g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4938" y="144463"/>
            <a:ext cx="98107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96787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476672"/>
            <a:ext cx="5904656" cy="461665"/>
          </a:xfrm>
          <a:prstGeom prst="rect">
            <a:avLst/>
          </a:prstGeom>
          <a:noFill/>
        </p:spPr>
        <p:txBody>
          <a:bodyPr wrap="square" rtlCol="0">
            <a:spAutoFit/>
          </a:bodyPr>
          <a:lstStyle/>
          <a:p>
            <a:pPr algn="ctr"/>
            <a:r>
              <a:rPr lang="en-GB" sz="2400" b="1" dirty="0" smtClean="0">
                <a:effectLst>
                  <a:outerShdw blurRad="38100" dist="38100" dir="2700000" algn="tl">
                    <a:srgbClr val="000000">
                      <a:alpha val="43137"/>
                    </a:srgbClr>
                  </a:outerShdw>
                </a:effectLst>
                <a:latin typeface="Comic Sans MS" pitchFamily="66" charset="0"/>
              </a:rPr>
              <a:t>Our ns-FFAG</a:t>
            </a:r>
            <a:endParaRPr lang="en-GB" sz="2400" b="1" dirty="0">
              <a:effectLst>
                <a:outerShdw blurRad="38100" dist="38100" dir="2700000" algn="tl">
                  <a:srgbClr val="000000">
                    <a:alpha val="43137"/>
                  </a:srgbClr>
                </a:outerShdw>
              </a:effectLst>
              <a:latin typeface="Comic Sans MS" pitchFamily="66" charset="0"/>
            </a:endParaRPr>
          </a:p>
        </p:txBody>
      </p:sp>
      <p:sp>
        <p:nvSpPr>
          <p:cNvPr id="3" name="TextBox 2"/>
          <p:cNvSpPr txBox="1"/>
          <p:nvPr/>
        </p:nvSpPr>
        <p:spPr>
          <a:xfrm>
            <a:off x="539552" y="1116027"/>
            <a:ext cx="7992888" cy="4401205"/>
          </a:xfrm>
          <a:prstGeom prst="rect">
            <a:avLst/>
          </a:prstGeom>
          <a:noFill/>
        </p:spPr>
        <p:txBody>
          <a:bodyPr wrap="square" rtlCol="0">
            <a:spAutoFit/>
          </a:bodyPr>
          <a:lstStyle/>
          <a:p>
            <a:pPr marL="285750" indent="-285750">
              <a:spcBef>
                <a:spcPts val="600"/>
              </a:spcBef>
              <a:buFont typeface="Wingdings" pitchFamily="2" charset="2"/>
              <a:buChar char="§"/>
            </a:pPr>
            <a:r>
              <a:rPr lang="en-GB" dirty="0" smtClean="0">
                <a:latin typeface="Comic Sans MS" pitchFamily="66" charset="0"/>
              </a:rPr>
              <a:t>Cyclotrons are the current standard for:				- radioisotope production						- proton therapy							- SC cyclotrons being developed for carbon therapy</a:t>
            </a:r>
          </a:p>
          <a:p>
            <a:pPr marL="285750" indent="-285750">
              <a:spcBef>
                <a:spcPts val="600"/>
              </a:spcBef>
              <a:buFont typeface="Wingdings" pitchFamily="2" charset="2"/>
              <a:buChar char="§"/>
            </a:pPr>
            <a:r>
              <a:rPr lang="en-GB" dirty="0" smtClean="0">
                <a:latin typeface="Comic Sans MS" pitchFamily="66" charset="0"/>
              </a:rPr>
              <a:t>Our ns-FFAG is more cyclotron-like:					</a:t>
            </a:r>
            <a:r>
              <a:rPr lang="en-GB" dirty="0" smtClean="0">
                <a:solidFill>
                  <a:srgbClr val="006600"/>
                </a:solidFill>
                <a:latin typeface="Comic Sans MS" pitchFamily="66" charset="0"/>
              </a:rPr>
              <a:t>- fixed magnetic fields						- ~isochronous to ~2 </a:t>
            </a:r>
            <a:r>
              <a:rPr lang="en-GB" dirty="0" err="1" smtClean="0">
                <a:solidFill>
                  <a:srgbClr val="006600"/>
                </a:solidFill>
                <a:latin typeface="Comic Sans MS" pitchFamily="66" charset="0"/>
              </a:rPr>
              <a:t>GeV</a:t>
            </a:r>
            <a:r>
              <a:rPr lang="en-GB" dirty="0" smtClean="0">
                <a:solidFill>
                  <a:srgbClr val="006600"/>
                </a:solidFill>
                <a:latin typeface="Comic Sans MS" pitchFamily="66" charset="0"/>
              </a:rPr>
              <a:t> </a:t>
            </a:r>
            <a:r>
              <a:rPr lang="en-GB" dirty="0" smtClean="0">
                <a:solidFill>
                  <a:srgbClr val="006600"/>
                </a:solidFill>
                <a:latin typeface="Arial Black"/>
              </a:rPr>
              <a:t>→ </a:t>
            </a:r>
            <a:r>
              <a:rPr lang="en-GB" dirty="0" smtClean="0">
                <a:solidFill>
                  <a:srgbClr val="006600"/>
                </a:solidFill>
                <a:latin typeface="Comic Sans MS" pitchFamily="66" charset="0"/>
              </a:rPr>
              <a:t>fixed RF frequency, CW operation	- easy, reliable operation</a:t>
            </a:r>
            <a:endParaRPr lang="en-GB" dirty="0" smtClean="0">
              <a:latin typeface="Comic Sans MS" pitchFamily="66" charset="0"/>
            </a:endParaRPr>
          </a:p>
          <a:p>
            <a:pPr marL="285750" indent="-285750">
              <a:spcBef>
                <a:spcPts val="600"/>
              </a:spcBef>
              <a:buFont typeface="Wingdings" pitchFamily="2" charset="2"/>
              <a:buChar char="§"/>
            </a:pPr>
            <a:r>
              <a:rPr lang="en-GB" dirty="0" smtClean="0">
                <a:latin typeface="Comic Sans MS" pitchFamily="66" charset="0"/>
              </a:rPr>
              <a:t>But with stronger focussing:						</a:t>
            </a:r>
            <a:r>
              <a:rPr lang="en-GB" dirty="0" smtClean="0">
                <a:solidFill>
                  <a:srgbClr val="006600"/>
                </a:solidFill>
                <a:latin typeface="Comic Sans MS" pitchFamily="66" charset="0"/>
              </a:rPr>
              <a:t>- ring of individual, smaller magnets				- smaller </a:t>
            </a:r>
            <a:r>
              <a:rPr lang="en-GB" dirty="0" err="1" smtClean="0">
                <a:solidFill>
                  <a:srgbClr val="006600"/>
                </a:solidFill>
                <a:latin typeface="Comic Sans MS" pitchFamily="66" charset="0"/>
              </a:rPr>
              <a:t>emittance</a:t>
            </a:r>
            <a:r>
              <a:rPr lang="en-GB" dirty="0" smtClean="0">
                <a:solidFill>
                  <a:srgbClr val="006600"/>
                </a:solidFill>
                <a:latin typeface="Comic Sans MS" pitchFamily="66" charset="0"/>
              </a:rPr>
              <a:t> beams					- smaller beam loss						- smaller orbit excursion	(usually)					- variable beam energy extraction					- multiple extractions</a:t>
            </a:r>
            <a:endParaRPr lang="en-GB" dirty="0">
              <a:latin typeface="Comic Sans MS" pitchFamily="66" charset="0"/>
            </a:endParaRPr>
          </a:p>
        </p:txBody>
      </p:sp>
      <p:pic>
        <p:nvPicPr>
          <p:cNvPr id="5" name="Picture 9" descr="Logo.g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4938" y="144463"/>
            <a:ext cx="98107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92694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476672"/>
            <a:ext cx="5904656" cy="461665"/>
          </a:xfrm>
          <a:prstGeom prst="rect">
            <a:avLst/>
          </a:prstGeom>
          <a:noFill/>
        </p:spPr>
        <p:txBody>
          <a:bodyPr wrap="square" rtlCol="0">
            <a:spAutoFit/>
          </a:bodyPr>
          <a:lstStyle/>
          <a:p>
            <a:pPr algn="ctr"/>
            <a:r>
              <a:rPr lang="en-GB" sz="2400" b="1" dirty="0" smtClean="0">
                <a:effectLst>
                  <a:outerShdw blurRad="38100" dist="38100" dir="2700000" algn="tl">
                    <a:srgbClr val="000000">
                      <a:alpha val="43137"/>
                    </a:srgbClr>
                  </a:outerShdw>
                </a:effectLst>
                <a:latin typeface="Comic Sans MS" pitchFamily="66" charset="0"/>
              </a:rPr>
              <a:t>Next Steps</a:t>
            </a:r>
            <a:endParaRPr lang="en-GB" sz="2400" b="1" dirty="0">
              <a:effectLst>
                <a:outerShdw blurRad="38100" dist="38100" dir="2700000" algn="tl">
                  <a:srgbClr val="000000">
                    <a:alpha val="43137"/>
                  </a:srgbClr>
                </a:outerShdw>
              </a:effectLst>
              <a:latin typeface="Comic Sans MS" pitchFamily="66" charset="0"/>
            </a:endParaRPr>
          </a:p>
        </p:txBody>
      </p:sp>
      <p:sp>
        <p:nvSpPr>
          <p:cNvPr id="3" name="TextBox 2"/>
          <p:cNvSpPr txBox="1"/>
          <p:nvPr/>
        </p:nvSpPr>
        <p:spPr>
          <a:xfrm>
            <a:off x="539552" y="1268760"/>
            <a:ext cx="7992888" cy="4185761"/>
          </a:xfrm>
          <a:prstGeom prst="rect">
            <a:avLst/>
          </a:prstGeom>
          <a:noFill/>
        </p:spPr>
        <p:txBody>
          <a:bodyPr wrap="square" rtlCol="0">
            <a:spAutoFit/>
          </a:bodyPr>
          <a:lstStyle/>
          <a:p>
            <a:pPr>
              <a:spcBef>
                <a:spcPts val="1200"/>
              </a:spcBef>
            </a:pPr>
            <a:r>
              <a:rPr lang="en-GB" sz="2000" dirty="0" smtClean="0">
                <a:latin typeface="Comic Sans MS" pitchFamily="66" charset="0"/>
              </a:rPr>
              <a:t>(1) Extension of existing design to 14 MeV:</a:t>
            </a:r>
            <a:endParaRPr lang="en-GB" sz="2000" dirty="0" smtClean="0">
              <a:latin typeface="Comic Sans MS" pitchFamily="66" charset="0"/>
              <a:cs typeface="Arial" pitchFamily="34" charset="0"/>
            </a:endParaRPr>
          </a:p>
          <a:p>
            <a:pPr marL="800100" lvl="1" indent="-342900">
              <a:spcBef>
                <a:spcPts val="1200"/>
              </a:spcBef>
              <a:buFont typeface="Courier New" pitchFamily="49" charset="0"/>
              <a:buChar char="o"/>
            </a:pPr>
            <a:r>
              <a:rPr lang="en-GB" dirty="0" smtClean="0">
                <a:solidFill>
                  <a:srgbClr val="006600"/>
                </a:solidFill>
                <a:latin typeface="Comic Sans MS" pitchFamily="66" charset="0"/>
                <a:cs typeface="Arial" pitchFamily="34" charset="0"/>
              </a:rPr>
              <a:t>Conceptual design</a:t>
            </a:r>
          </a:p>
          <a:p>
            <a:pPr marL="800100" lvl="1" indent="-342900">
              <a:spcBef>
                <a:spcPts val="1200"/>
              </a:spcBef>
              <a:buFont typeface="Courier New" pitchFamily="49" charset="0"/>
              <a:buChar char="o"/>
            </a:pPr>
            <a:r>
              <a:rPr lang="en-GB" dirty="0" smtClean="0">
                <a:solidFill>
                  <a:srgbClr val="006600"/>
                </a:solidFill>
                <a:latin typeface="Comic Sans MS" pitchFamily="66" charset="0"/>
                <a:cs typeface="Arial" pitchFamily="34" charset="0"/>
              </a:rPr>
              <a:t>Engineering design if this looks OK</a:t>
            </a:r>
          </a:p>
          <a:p>
            <a:pPr>
              <a:spcBef>
                <a:spcPts val="1200"/>
              </a:spcBef>
            </a:pPr>
            <a:r>
              <a:rPr lang="en-GB" sz="2000" dirty="0" smtClean="0">
                <a:latin typeface="Comic Sans MS" pitchFamily="66" charset="0"/>
              </a:rPr>
              <a:t>(2) Prototyping, in particular, ring magnet</a:t>
            </a:r>
          </a:p>
          <a:p>
            <a:pPr>
              <a:spcBef>
                <a:spcPts val="1200"/>
              </a:spcBef>
            </a:pPr>
            <a:r>
              <a:rPr lang="en-GB" sz="2000" dirty="0" smtClean="0">
                <a:latin typeface="Comic Sans MS" pitchFamily="66" charset="0"/>
              </a:rPr>
              <a:t>(3) Construction of accelerator</a:t>
            </a:r>
          </a:p>
          <a:p>
            <a:pPr marL="285750" indent="-285750">
              <a:spcBef>
                <a:spcPts val="1200"/>
              </a:spcBef>
              <a:buFont typeface="Wingdings" pitchFamily="2" charset="2"/>
              <a:buChar char="§"/>
            </a:pPr>
            <a:r>
              <a:rPr lang="en-GB" sz="2000" dirty="0" smtClean="0">
                <a:latin typeface="Comic Sans MS" pitchFamily="66" charset="0"/>
              </a:rPr>
              <a:t>We are seeking funding for the conceptual design</a:t>
            </a:r>
            <a:endParaRPr lang="en-GB" dirty="0">
              <a:solidFill>
                <a:srgbClr val="002060"/>
              </a:solidFill>
              <a:latin typeface="Comic Sans MS" pitchFamily="66" charset="0"/>
            </a:endParaRPr>
          </a:p>
          <a:p>
            <a:pPr marL="285750" indent="-285750">
              <a:spcBef>
                <a:spcPts val="1200"/>
              </a:spcBef>
              <a:buFont typeface="Wingdings" pitchFamily="2" charset="2"/>
              <a:buChar char="§"/>
            </a:pPr>
            <a:r>
              <a:rPr lang="en-GB" sz="2000" dirty="0" smtClean="0">
                <a:latin typeface="Comic Sans MS" pitchFamily="66" charset="0"/>
              </a:rPr>
              <a:t>For more details, come to the EuCARD2 Accelerator Applications Network meeting on Friday 14</a:t>
            </a:r>
            <a:r>
              <a:rPr lang="en-GB" sz="2000" baseline="30000" dirty="0" smtClean="0">
                <a:latin typeface="Comic Sans MS" pitchFamily="66" charset="0"/>
              </a:rPr>
              <a:t>th</a:t>
            </a:r>
            <a:r>
              <a:rPr lang="en-GB" sz="2000" dirty="0" smtClean="0">
                <a:latin typeface="Comic Sans MS" pitchFamily="66" charset="0"/>
              </a:rPr>
              <a:t> June in the Council Chamber, see:</a:t>
            </a:r>
            <a:endParaRPr lang="en-GB" sz="2000" dirty="0">
              <a:latin typeface="Comic Sans MS" pitchFamily="66" charset="0"/>
            </a:endParaRPr>
          </a:p>
          <a:p>
            <a:pPr algn="ctr">
              <a:spcBef>
                <a:spcPts val="1200"/>
              </a:spcBef>
            </a:pPr>
            <a:r>
              <a:rPr lang="en-GB" dirty="0">
                <a:latin typeface="Comic Sans MS" pitchFamily="66" charset="0"/>
              </a:rPr>
              <a:t>http://indico.cern.ch/conferenceDisplay.py?confId=247757</a:t>
            </a:r>
          </a:p>
        </p:txBody>
      </p:sp>
      <p:sp>
        <p:nvSpPr>
          <p:cNvPr id="2" name="TextBox 1"/>
          <p:cNvSpPr txBox="1"/>
          <p:nvPr/>
        </p:nvSpPr>
        <p:spPr>
          <a:xfrm>
            <a:off x="2789845" y="2492896"/>
            <a:ext cx="184731" cy="369332"/>
          </a:xfrm>
          <a:prstGeom prst="rect">
            <a:avLst/>
          </a:prstGeom>
          <a:noFill/>
        </p:spPr>
        <p:txBody>
          <a:bodyPr wrap="none" rtlCol="0">
            <a:spAutoFit/>
          </a:bodyPr>
          <a:lstStyle/>
          <a:p>
            <a:endParaRPr lang="en-GB" dirty="0"/>
          </a:p>
        </p:txBody>
      </p:sp>
      <p:pic>
        <p:nvPicPr>
          <p:cNvPr id="5" name="Picture 9" descr="Logo.gif"/>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4938" y="144463"/>
            <a:ext cx="98107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5978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179512" y="1124744"/>
            <a:ext cx="2523978" cy="642728"/>
          </a:xfrm>
          <a:prstGeom prst="rect">
            <a:avLst/>
          </a:prstGeom>
          <a:noFill/>
          <a:ln>
            <a:miter lim="800000"/>
            <a:headEnd/>
            <a:tailEnd/>
          </a:ln>
        </p:spPr>
        <p:txBody>
          <a:bodyPr lIns="64282" tIns="32141" rIns="64282" bIns="32141"/>
          <a:lstStyle/>
          <a:p>
            <a:pPr algn="ctr" defTabSz="914015" eaLnBrk="0" hangingPunct="0">
              <a:defRPr/>
            </a:pPr>
            <a:r>
              <a:rPr lang="en-US" sz="2800" kern="0" dirty="0">
                <a:solidFill>
                  <a:srgbClr val="1F497D"/>
                </a:solidFill>
              </a:rPr>
              <a:t>CERN </a:t>
            </a:r>
            <a:r>
              <a:rPr lang="en-US" sz="2800" kern="0" dirty="0" smtClean="0">
                <a:solidFill>
                  <a:srgbClr val="1F497D"/>
                </a:solidFill>
              </a:rPr>
              <a:t>FP/KT/IP</a:t>
            </a:r>
            <a:endParaRPr lang="en-US" sz="2800" kern="0" dirty="0">
              <a:solidFill>
                <a:srgbClr val="1F497D"/>
              </a:solidFill>
            </a:endParaRPr>
          </a:p>
        </p:txBody>
      </p:sp>
      <p:sp>
        <p:nvSpPr>
          <p:cNvPr id="34" name="Rectangle 33"/>
          <p:cNvSpPr/>
          <p:nvPr/>
        </p:nvSpPr>
        <p:spPr>
          <a:xfrm>
            <a:off x="6804248" y="1052736"/>
            <a:ext cx="2132314" cy="954107"/>
          </a:xfrm>
          <a:prstGeom prst="rect">
            <a:avLst/>
          </a:prstGeom>
        </p:spPr>
        <p:txBody>
          <a:bodyPr wrap="none">
            <a:spAutoFit/>
          </a:bodyPr>
          <a:lstStyle/>
          <a:p>
            <a:pPr algn="ctr" defTabSz="914015" eaLnBrk="0" hangingPunct="0">
              <a:defRPr/>
            </a:pPr>
            <a:r>
              <a:rPr lang="en-US" sz="2800" kern="0" dirty="0" smtClean="0">
                <a:solidFill>
                  <a:srgbClr val="1F497D"/>
                </a:solidFill>
              </a:rPr>
              <a:t>Organization </a:t>
            </a:r>
          </a:p>
          <a:p>
            <a:pPr algn="ctr" defTabSz="914015" eaLnBrk="0" hangingPunct="0">
              <a:defRPr/>
            </a:pPr>
            <a:r>
              <a:rPr lang="en-US" sz="2800" kern="0" dirty="0" smtClean="0">
                <a:solidFill>
                  <a:srgbClr val="1F497D"/>
                </a:solidFill>
              </a:rPr>
              <a:t>Chart</a:t>
            </a:r>
            <a:endParaRPr lang="en-US" sz="2800" kern="0" dirty="0">
              <a:solidFill>
                <a:srgbClr val="1F497D"/>
              </a:solidFill>
            </a:endParaRPr>
          </a:p>
        </p:txBody>
      </p:sp>
      <p:pic>
        <p:nvPicPr>
          <p:cNvPr id="522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5675" y="1767472"/>
            <a:ext cx="7044730" cy="4136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782720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01989"/>
            <a:ext cx="8748464" cy="1754326"/>
          </a:xfrm>
          <a:prstGeom prst="rect">
            <a:avLst/>
          </a:prstGeom>
          <a:noFill/>
        </p:spPr>
        <p:txBody>
          <a:bodyPr wrap="square" rtlCol="0">
            <a:spAutoFit/>
          </a:bodyPr>
          <a:lstStyle/>
          <a:p>
            <a:r>
              <a:rPr lang="en-US" sz="2000" i="1" dirty="0" smtClean="0">
                <a:solidFill>
                  <a:srgbClr val="1F497D">
                    <a:lumMod val="75000"/>
                  </a:srgbClr>
                </a:solidFill>
              </a:rPr>
              <a:t/>
            </a:r>
            <a:br>
              <a:rPr lang="en-US" sz="2000" i="1" dirty="0" smtClean="0">
                <a:solidFill>
                  <a:srgbClr val="1F497D">
                    <a:lumMod val="75000"/>
                  </a:srgbClr>
                </a:solidFill>
              </a:rPr>
            </a:br>
            <a:r>
              <a:rPr lang="en-US" sz="4400" i="1" dirty="0" smtClean="0">
                <a:solidFill>
                  <a:srgbClr val="1F497D">
                    <a:lumMod val="75000"/>
                  </a:srgbClr>
                </a:solidFill>
              </a:rPr>
              <a:t/>
            </a:r>
            <a:br>
              <a:rPr lang="en-US" sz="4400" i="1" dirty="0" smtClean="0">
                <a:solidFill>
                  <a:srgbClr val="1F497D">
                    <a:lumMod val="75000"/>
                  </a:srgbClr>
                </a:solidFill>
              </a:rPr>
            </a:br>
            <a:endParaRPr lang="en-US" sz="4400" i="1" dirty="0">
              <a:solidFill>
                <a:srgbClr val="1F497D">
                  <a:lumMod val="75000"/>
                </a:srgbClr>
              </a:solidFill>
            </a:endParaRPr>
          </a:p>
        </p:txBody>
      </p:sp>
      <p:sp>
        <p:nvSpPr>
          <p:cNvPr id="27" name="Frame 7"/>
          <p:cNvSpPr>
            <a:spLocks/>
          </p:cNvSpPr>
          <p:nvPr/>
        </p:nvSpPr>
        <p:spPr bwMode="auto">
          <a:xfrm>
            <a:off x="467544" y="4365104"/>
            <a:ext cx="4241501" cy="1357759"/>
          </a:xfrm>
          <a:custGeom>
            <a:avLst/>
            <a:gdLst>
              <a:gd name="T0" fmla="*/ 0 w 6172200"/>
              <a:gd name="T1" fmla="*/ 0 h 3429000"/>
              <a:gd name="T2" fmla="*/ 6172200 w 6172200"/>
              <a:gd name="T3" fmla="*/ 0 h 3429000"/>
              <a:gd name="T4" fmla="*/ 6172200 w 6172200"/>
              <a:gd name="T5" fmla="*/ 3429000 h 3429000"/>
              <a:gd name="T6" fmla="*/ 0 w 6172200"/>
              <a:gd name="T7" fmla="*/ 3429000 h 3429000"/>
              <a:gd name="T8" fmla="*/ 0 w 6172200"/>
              <a:gd name="T9" fmla="*/ 0 h 3429000"/>
              <a:gd name="T10" fmla="*/ 428625 w 6172200"/>
              <a:gd name="T11" fmla="*/ 428625 h 3429000"/>
              <a:gd name="T12" fmla="*/ 428625 w 6172200"/>
              <a:gd name="T13" fmla="*/ 3000375 h 3429000"/>
              <a:gd name="T14" fmla="*/ 5743575 w 6172200"/>
              <a:gd name="T15" fmla="*/ 3000375 h 3429000"/>
              <a:gd name="T16" fmla="*/ 5743575 w 6172200"/>
              <a:gd name="T17" fmla="*/ 428625 h 3429000"/>
              <a:gd name="T18" fmla="*/ 428625 w 6172200"/>
              <a:gd name="T19" fmla="*/ 428625 h 3429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72200" h="3429000">
                <a:moveTo>
                  <a:pt x="0" y="0"/>
                </a:moveTo>
                <a:lnTo>
                  <a:pt x="6172200" y="0"/>
                </a:lnTo>
                <a:lnTo>
                  <a:pt x="6172200" y="3429000"/>
                </a:lnTo>
                <a:lnTo>
                  <a:pt x="0" y="3429000"/>
                </a:lnTo>
                <a:lnTo>
                  <a:pt x="0" y="0"/>
                </a:lnTo>
                <a:close/>
                <a:moveTo>
                  <a:pt x="428625" y="428625"/>
                </a:moveTo>
                <a:lnTo>
                  <a:pt x="428625" y="3000375"/>
                </a:lnTo>
                <a:lnTo>
                  <a:pt x="5743575" y="3000375"/>
                </a:lnTo>
                <a:lnTo>
                  <a:pt x="5743575" y="428625"/>
                </a:lnTo>
                <a:lnTo>
                  <a:pt x="428625" y="428625"/>
                </a:lnTo>
                <a:close/>
              </a:path>
            </a:pathLst>
          </a:custGeom>
          <a:solidFill>
            <a:schemeClr val="accent1">
              <a:lumMod val="75000"/>
            </a:schemeClr>
          </a:solidFill>
          <a:ln w="9525">
            <a:solidFill>
              <a:srgbClr val="BC4542"/>
            </a:solidFill>
            <a:round/>
            <a:headEnd/>
            <a:tailEnd/>
          </a:ln>
          <a:effectLst>
            <a:outerShdw dist="23000" dir="5400000" rotWithShape="0">
              <a:srgbClr val="808080">
                <a:alpha val="34999"/>
              </a:srgbClr>
            </a:outerShdw>
          </a:effectLst>
        </p:spPr>
        <p:txBody>
          <a:bodyPr vert="horz" wrap="square" lIns="91440" tIns="45720" rIns="91440" bIns="45720" numCol="1" anchor="ctr" anchorCtr="0" compatLnSpc="1">
            <a:prstTxWarp prst="textNoShape">
              <a:avLst/>
            </a:prstTxWarp>
          </a:bodyPr>
          <a:lstStyle/>
          <a:p>
            <a:endParaRPr lang="en-US">
              <a:solidFill>
                <a:prstClr val="black"/>
              </a:solidFill>
            </a:endParaRPr>
          </a:p>
        </p:txBody>
      </p:sp>
      <p:sp>
        <p:nvSpPr>
          <p:cNvPr id="28" name="Rectangle 3"/>
          <p:cNvSpPr>
            <a:spLocks noChangeArrowheads="1"/>
          </p:cNvSpPr>
          <p:nvPr/>
        </p:nvSpPr>
        <p:spPr bwMode="auto">
          <a:xfrm>
            <a:off x="1108645" y="4797152"/>
            <a:ext cx="285840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sz="1600" dirty="0" smtClean="0">
                <a:solidFill>
                  <a:srgbClr val="4F81BD">
                    <a:lumMod val="75000"/>
                  </a:srgbClr>
                </a:solidFill>
                <a:latin typeface="American Typewriter"/>
                <a:ea typeface="MS Mincho" pitchFamily="49" charset="-128"/>
                <a:cs typeface="Times New Roman" pitchFamily="18" charset="0"/>
              </a:rPr>
              <a:t>Technology Transfer Support </a:t>
            </a:r>
            <a:br>
              <a:rPr lang="en-US" sz="1600" dirty="0" smtClean="0">
                <a:solidFill>
                  <a:srgbClr val="4F81BD">
                    <a:lumMod val="75000"/>
                  </a:srgbClr>
                </a:solidFill>
                <a:latin typeface="American Typewriter"/>
                <a:ea typeface="MS Mincho" pitchFamily="49" charset="-128"/>
                <a:cs typeface="Times New Roman" pitchFamily="18" charset="0"/>
              </a:rPr>
            </a:br>
            <a:r>
              <a:rPr lang="en-US" sz="1600" dirty="0" smtClean="0">
                <a:solidFill>
                  <a:srgbClr val="4F81BD">
                    <a:lumMod val="75000"/>
                  </a:srgbClr>
                </a:solidFill>
                <a:latin typeface="American Typewriter"/>
                <a:ea typeface="MS Mincho" pitchFamily="49" charset="-128"/>
                <a:cs typeface="Times New Roman" pitchFamily="18" charset="0"/>
              </a:rPr>
              <a:t>to External Partners</a:t>
            </a:r>
            <a:endParaRPr lang="en-US" sz="1600" dirty="0" smtClean="0">
              <a:solidFill>
                <a:srgbClr val="4F81BD">
                  <a:lumMod val="75000"/>
                </a:srgbClr>
              </a:solidFill>
              <a:latin typeface="Arial" pitchFamily="34" charset="0"/>
              <a:cs typeface="Arial" pitchFamily="34" charset="0"/>
            </a:endParaRPr>
          </a:p>
        </p:txBody>
      </p:sp>
      <p:sp>
        <p:nvSpPr>
          <p:cNvPr id="31" name="TextBox 30"/>
          <p:cNvSpPr txBox="1"/>
          <p:nvPr/>
        </p:nvSpPr>
        <p:spPr>
          <a:xfrm>
            <a:off x="5436096" y="4077072"/>
            <a:ext cx="3528392" cy="1077218"/>
          </a:xfrm>
          <a:prstGeom prst="rect">
            <a:avLst/>
          </a:prstGeom>
          <a:noFill/>
        </p:spPr>
        <p:txBody>
          <a:bodyPr wrap="square" rtlCol="0">
            <a:spAutoFit/>
          </a:bodyPr>
          <a:lstStyle/>
          <a:p>
            <a:r>
              <a:rPr lang="fr-CH" sz="1600" b="1" dirty="0" smtClean="0">
                <a:solidFill>
                  <a:srgbClr val="4F81BD">
                    <a:lumMod val="75000"/>
                  </a:srgbClr>
                </a:solidFill>
              </a:rPr>
              <a:t>Collaborative R&amp;D model</a:t>
            </a:r>
            <a:r>
              <a:rPr lang="fr-CH" sz="1600" dirty="0" smtClean="0">
                <a:solidFill>
                  <a:srgbClr val="4F81BD">
                    <a:lumMod val="75000"/>
                  </a:srgbClr>
                </a:solidFill>
              </a:rPr>
              <a:t>: </a:t>
            </a:r>
            <a:r>
              <a:rPr lang="fr-CH" sz="1600" dirty="0" err="1" smtClean="0">
                <a:solidFill>
                  <a:srgbClr val="4F81BD">
                    <a:lumMod val="75000"/>
                  </a:srgbClr>
                </a:solidFill>
              </a:rPr>
              <a:t>set-up</a:t>
            </a:r>
            <a:r>
              <a:rPr lang="fr-CH" sz="1600" dirty="0" smtClean="0">
                <a:solidFill>
                  <a:srgbClr val="4F81BD">
                    <a:lumMod val="75000"/>
                  </a:srgbClr>
                </a:solidFill>
              </a:rPr>
              <a:t> </a:t>
            </a:r>
            <a:r>
              <a:rPr lang="fr-CH" sz="1600" dirty="0" err="1" smtClean="0">
                <a:solidFill>
                  <a:srgbClr val="4F81BD">
                    <a:lumMod val="75000"/>
                  </a:srgbClr>
                </a:solidFill>
              </a:rPr>
              <a:t>partnerships</a:t>
            </a:r>
            <a:r>
              <a:rPr lang="fr-CH" sz="1600" dirty="0" smtClean="0">
                <a:solidFill>
                  <a:srgbClr val="4F81BD">
                    <a:lumMod val="75000"/>
                  </a:srgbClr>
                </a:solidFill>
              </a:rPr>
              <a:t> </a:t>
            </a:r>
            <a:r>
              <a:rPr lang="fr-CH" sz="1600" dirty="0" err="1" smtClean="0">
                <a:solidFill>
                  <a:srgbClr val="4F81BD">
                    <a:lumMod val="75000"/>
                  </a:srgbClr>
                </a:solidFill>
              </a:rPr>
              <a:t>with</a:t>
            </a:r>
            <a:r>
              <a:rPr lang="fr-CH" sz="1600" dirty="0" smtClean="0">
                <a:solidFill>
                  <a:srgbClr val="4F81BD">
                    <a:lumMod val="75000"/>
                  </a:srgbClr>
                </a:solidFill>
              </a:rPr>
              <a:t> </a:t>
            </a:r>
            <a:r>
              <a:rPr lang="fr-CH" sz="1600" dirty="0" err="1" smtClean="0">
                <a:solidFill>
                  <a:srgbClr val="4F81BD">
                    <a:lumMod val="75000"/>
                  </a:srgbClr>
                </a:solidFill>
              </a:rPr>
              <a:t>industry</a:t>
            </a:r>
            <a:r>
              <a:rPr lang="fr-CH" sz="1600" dirty="0" smtClean="0">
                <a:solidFill>
                  <a:srgbClr val="4F81BD">
                    <a:lumMod val="75000"/>
                  </a:srgbClr>
                </a:solidFill>
              </a:rPr>
              <a:t> to use CERN </a:t>
            </a:r>
            <a:r>
              <a:rPr lang="fr-CH" sz="1600" dirty="0" err="1" smtClean="0">
                <a:solidFill>
                  <a:srgbClr val="4F81BD">
                    <a:lumMod val="75000"/>
                  </a:srgbClr>
                </a:solidFill>
              </a:rPr>
              <a:t>competences</a:t>
            </a:r>
            <a:r>
              <a:rPr lang="fr-CH" sz="1600" dirty="0" smtClean="0">
                <a:solidFill>
                  <a:srgbClr val="4F81BD">
                    <a:lumMod val="75000"/>
                  </a:srgbClr>
                </a:solidFill>
              </a:rPr>
              <a:t> in support of </a:t>
            </a:r>
            <a:r>
              <a:rPr lang="fr-CH" sz="1600" dirty="0" err="1" smtClean="0">
                <a:solidFill>
                  <a:srgbClr val="4F81BD">
                    <a:lumMod val="75000"/>
                  </a:srgbClr>
                </a:solidFill>
              </a:rPr>
              <a:t>innovative</a:t>
            </a:r>
            <a:r>
              <a:rPr lang="fr-CH" sz="1600" dirty="0" smtClean="0">
                <a:solidFill>
                  <a:srgbClr val="4F81BD">
                    <a:lumMod val="75000"/>
                  </a:srgbClr>
                </a:solidFill>
              </a:rPr>
              <a:t> applications  and </a:t>
            </a:r>
            <a:r>
              <a:rPr lang="fr-CH" sz="1600" dirty="0" err="1" smtClean="0">
                <a:solidFill>
                  <a:srgbClr val="4F81BD">
                    <a:lumMod val="75000"/>
                  </a:srgbClr>
                </a:solidFill>
              </a:rPr>
              <a:t>creation</a:t>
            </a:r>
            <a:r>
              <a:rPr lang="fr-CH" sz="1600" dirty="0" smtClean="0">
                <a:solidFill>
                  <a:srgbClr val="4F81BD">
                    <a:lumMod val="75000"/>
                  </a:srgbClr>
                </a:solidFill>
              </a:rPr>
              <a:t> of joint IP</a:t>
            </a:r>
            <a:endParaRPr lang="en-US" sz="1600" dirty="0">
              <a:solidFill>
                <a:srgbClr val="4F81BD">
                  <a:lumMod val="75000"/>
                </a:srgbClr>
              </a:solidFill>
            </a:endParaRPr>
          </a:p>
        </p:txBody>
      </p:sp>
      <p:sp>
        <p:nvSpPr>
          <p:cNvPr id="32" name="TextBox 31"/>
          <p:cNvSpPr txBox="1"/>
          <p:nvPr/>
        </p:nvSpPr>
        <p:spPr>
          <a:xfrm>
            <a:off x="5436096" y="5229200"/>
            <a:ext cx="3528392" cy="830997"/>
          </a:xfrm>
          <a:prstGeom prst="rect">
            <a:avLst/>
          </a:prstGeom>
          <a:noFill/>
        </p:spPr>
        <p:txBody>
          <a:bodyPr wrap="square" rtlCol="0">
            <a:spAutoFit/>
          </a:bodyPr>
          <a:lstStyle/>
          <a:p>
            <a:r>
              <a:rPr lang="fr-CH" sz="1600" b="1" dirty="0" err="1" smtClean="0">
                <a:solidFill>
                  <a:srgbClr val="4F81BD">
                    <a:lumMod val="75000"/>
                  </a:srgbClr>
                </a:solidFill>
              </a:rPr>
              <a:t>Licensing</a:t>
            </a:r>
            <a:r>
              <a:rPr lang="fr-CH" sz="1600" b="1" dirty="0" smtClean="0">
                <a:solidFill>
                  <a:srgbClr val="4F81BD">
                    <a:lumMod val="75000"/>
                  </a:srgbClr>
                </a:solidFill>
              </a:rPr>
              <a:t> </a:t>
            </a:r>
            <a:r>
              <a:rPr lang="fr-CH" sz="1600" b="1" dirty="0" err="1" smtClean="0">
                <a:solidFill>
                  <a:srgbClr val="4F81BD">
                    <a:lumMod val="75000"/>
                  </a:srgbClr>
                </a:solidFill>
              </a:rPr>
              <a:t>Approach</a:t>
            </a:r>
            <a:r>
              <a:rPr lang="fr-CH" sz="1600" dirty="0" smtClean="0">
                <a:solidFill>
                  <a:srgbClr val="4F81BD">
                    <a:lumMod val="75000"/>
                  </a:srgbClr>
                </a:solidFill>
              </a:rPr>
              <a:t>: </a:t>
            </a:r>
            <a:r>
              <a:rPr lang="fr-CH" sz="1600" dirty="0" err="1" smtClean="0">
                <a:solidFill>
                  <a:srgbClr val="4F81BD">
                    <a:lumMod val="75000"/>
                  </a:srgbClr>
                </a:solidFill>
              </a:rPr>
              <a:t>give</a:t>
            </a:r>
            <a:r>
              <a:rPr lang="fr-CH" sz="1600" dirty="0" smtClean="0">
                <a:solidFill>
                  <a:srgbClr val="4F81BD">
                    <a:lumMod val="75000"/>
                  </a:srgbClr>
                </a:solidFill>
              </a:rPr>
              <a:t> </a:t>
            </a:r>
            <a:r>
              <a:rPr lang="fr-CH" sz="1600" dirty="0" err="1" smtClean="0">
                <a:solidFill>
                  <a:srgbClr val="4F81BD">
                    <a:lumMod val="75000"/>
                  </a:srgbClr>
                </a:solidFill>
              </a:rPr>
              <a:t>access</a:t>
            </a:r>
            <a:r>
              <a:rPr lang="fr-CH" sz="1600" dirty="0" smtClean="0">
                <a:solidFill>
                  <a:srgbClr val="4F81BD">
                    <a:lumMod val="75000"/>
                  </a:srgbClr>
                </a:solidFill>
              </a:rPr>
              <a:t> to CERN </a:t>
            </a:r>
            <a:r>
              <a:rPr lang="fr-CH" sz="1600" dirty="0" err="1" smtClean="0">
                <a:solidFill>
                  <a:srgbClr val="4F81BD">
                    <a:lumMod val="75000"/>
                  </a:srgbClr>
                </a:solidFill>
              </a:rPr>
              <a:t>technology</a:t>
            </a:r>
            <a:r>
              <a:rPr lang="fr-CH" sz="1600" dirty="0" smtClean="0">
                <a:solidFill>
                  <a:srgbClr val="4F81BD">
                    <a:lumMod val="75000"/>
                  </a:srgbClr>
                </a:solidFill>
              </a:rPr>
              <a:t> portfolio for </a:t>
            </a:r>
            <a:r>
              <a:rPr lang="fr-CH" sz="1600" dirty="0" err="1" smtClean="0">
                <a:solidFill>
                  <a:srgbClr val="4F81BD">
                    <a:lumMod val="75000"/>
                  </a:srgbClr>
                </a:solidFill>
              </a:rPr>
              <a:t>scientific</a:t>
            </a:r>
            <a:r>
              <a:rPr lang="fr-CH" sz="1600" dirty="0" smtClean="0">
                <a:solidFill>
                  <a:srgbClr val="4F81BD">
                    <a:lumMod val="75000"/>
                  </a:srgbClr>
                </a:solidFill>
              </a:rPr>
              <a:t> and commercial use </a:t>
            </a:r>
            <a:endParaRPr lang="en-US" sz="1600" dirty="0">
              <a:solidFill>
                <a:srgbClr val="4F81BD">
                  <a:lumMod val="75000"/>
                </a:srgbClr>
              </a:solidFill>
            </a:endParaRPr>
          </a:p>
        </p:txBody>
      </p:sp>
      <p:sp>
        <p:nvSpPr>
          <p:cNvPr id="43" name="Frame 7"/>
          <p:cNvSpPr>
            <a:spLocks/>
          </p:cNvSpPr>
          <p:nvPr/>
        </p:nvSpPr>
        <p:spPr bwMode="auto">
          <a:xfrm>
            <a:off x="467544" y="2060848"/>
            <a:ext cx="4248472" cy="1357759"/>
          </a:xfrm>
          <a:custGeom>
            <a:avLst/>
            <a:gdLst>
              <a:gd name="T0" fmla="*/ 0 w 6172200"/>
              <a:gd name="T1" fmla="*/ 0 h 3429000"/>
              <a:gd name="T2" fmla="*/ 6172200 w 6172200"/>
              <a:gd name="T3" fmla="*/ 0 h 3429000"/>
              <a:gd name="T4" fmla="*/ 6172200 w 6172200"/>
              <a:gd name="T5" fmla="*/ 3429000 h 3429000"/>
              <a:gd name="T6" fmla="*/ 0 w 6172200"/>
              <a:gd name="T7" fmla="*/ 3429000 h 3429000"/>
              <a:gd name="T8" fmla="*/ 0 w 6172200"/>
              <a:gd name="T9" fmla="*/ 0 h 3429000"/>
              <a:gd name="T10" fmla="*/ 428625 w 6172200"/>
              <a:gd name="T11" fmla="*/ 428625 h 3429000"/>
              <a:gd name="T12" fmla="*/ 428625 w 6172200"/>
              <a:gd name="T13" fmla="*/ 3000375 h 3429000"/>
              <a:gd name="T14" fmla="*/ 5743575 w 6172200"/>
              <a:gd name="T15" fmla="*/ 3000375 h 3429000"/>
              <a:gd name="T16" fmla="*/ 5743575 w 6172200"/>
              <a:gd name="T17" fmla="*/ 428625 h 3429000"/>
              <a:gd name="T18" fmla="*/ 428625 w 6172200"/>
              <a:gd name="T19" fmla="*/ 428625 h 3429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72200" h="3429000">
                <a:moveTo>
                  <a:pt x="0" y="0"/>
                </a:moveTo>
                <a:lnTo>
                  <a:pt x="6172200" y="0"/>
                </a:lnTo>
                <a:lnTo>
                  <a:pt x="6172200" y="3429000"/>
                </a:lnTo>
                <a:lnTo>
                  <a:pt x="0" y="3429000"/>
                </a:lnTo>
                <a:lnTo>
                  <a:pt x="0" y="0"/>
                </a:lnTo>
                <a:close/>
                <a:moveTo>
                  <a:pt x="428625" y="428625"/>
                </a:moveTo>
                <a:lnTo>
                  <a:pt x="428625" y="3000375"/>
                </a:lnTo>
                <a:lnTo>
                  <a:pt x="5743575" y="3000375"/>
                </a:lnTo>
                <a:lnTo>
                  <a:pt x="5743575" y="428625"/>
                </a:lnTo>
                <a:lnTo>
                  <a:pt x="428625" y="428625"/>
                </a:lnTo>
                <a:close/>
              </a:path>
            </a:pathLst>
          </a:custGeom>
          <a:solidFill>
            <a:schemeClr val="accent1">
              <a:lumMod val="60000"/>
              <a:lumOff val="40000"/>
            </a:schemeClr>
          </a:solidFill>
          <a:ln w="9525">
            <a:solidFill>
              <a:srgbClr val="BC4542"/>
            </a:solidFill>
            <a:round/>
            <a:headEnd/>
            <a:tailEnd/>
          </a:ln>
          <a:effectLst>
            <a:outerShdw dist="23000" dir="5400000" rotWithShape="0">
              <a:srgbClr val="808080">
                <a:alpha val="34999"/>
              </a:srgbClr>
            </a:outerShdw>
          </a:effectLst>
        </p:spPr>
        <p:txBody>
          <a:bodyPr vert="horz" wrap="square" lIns="91440" tIns="45720" rIns="91440" bIns="45720" numCol="1" anchor="ctr" anchorCtr="0" compatLnSpc="1">
            <a:prstTxWarp prst="textNoShape">
              <a:avLst/>
            </a:prstTxWarp>
          </a:bodyPr>
          <a:lstStyle/>
          <a:p>
            <a:endParaRPr lang="en-US">
              <a:solidFill>
                <a:prstClr val="black"/>
              </a:solidFill>
            </a:endParaRPr>
          </a:p>
        </p:txBody>
      </p:sp>
      <p:sp>
        <p:nvSpPr>
          <p:cNvPr id="44" name="Rectangle 4"/>
          <p:cNvSpPr>
            <a:spLocks noChangeArrowheads="1"/>
          </p:cNvSpPr>
          <p:nvPr/>
        </p:nvSpPr>
        <p:spPr bwMode="auto">
          <a:xfrm>
            <a:off x="971600" y="2420888"/>
            <a:ext cx="32403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sz="1600" dirty="0" smtClean="0">
                <a:solidFill>
                  <a:srgbClr val="0070C0"/>
                </a:solidFill>
                <a:latin typeface="American Typewriter" charset="0"/>
                <a:ea typeface="MS Mincho" pitchFamily="49" charset="-128"/>
                <a:cs typeface="Times New Roman" pitchFamily="18" charset="0"/>
              </a:rPr>
              <a:t>Intellectual Property Management </a:t>
            </a:r>
            <a:br>
              <a:rPr lang="en-US" sz="1600" dirty="0" smtClean="0">
                <a:solidFill>
                  <a:srgbClr val="0070C0"/>
                </a:solidFill>
                <a:latin typeface="American Typewriter" charset="0"/>
                <a:ea typeface="MS Mincho" pitchFamily="49" charset="-128"/>
                <a:cs typeface="Times New Roman" pitchFamily="18" charset="0"/>
              </a:rPr>
            </a:br>
            <a:r>
              <a:rPr lang="en-US" sz="1600" dirty="0" smtClean="0">
                <a:solidFill>
                  <a:srgbClr val="0070C0"/>
                </a:solidFill>
                <a:latin typeface="American Typewriter" charset="0"/>
                <a:ea typeface="MS Mincho" pitchFamily="49" charset="-128"/>
                <a:cs typeface="Times New Roman" pitchFamily="18" charset="0"/>
              </a:rPr>
              <a:t>Services for CERN Community</a:t>
            </a:r>
            <a:endParaRPr lang="en-US" sz="1600" dirty="0" smtClean="0">
              <a:solidFill>
                <a:srgbClr val="0070C0"/>
              </a:solidFill>
              <a:latin typeface="Arial" pitchFamily="34" charset="0"/>
              <a:cs typeface="Arial" pitchFamily="34" charset="0"/>
            </a:endParaRPr>
          </a:p>
        </p:txBody>
      </p:sp>
      <p:sp>
        <p:nvSpPr>
          <p:cNvPr id="46" name="TextBox 45"/>
          <p:cNvSpPr txBox="1"/>
          <p:nvPr/>
        </p:nvSpPr>
        <p:spPr>
          <a:xfrm>
            <a:off x="5724128" y="1700808"/>
            <a:ext cx="2987824" cy="2347317"/>
          </a:xfrm>
          <a:prstGeom prst="rect">
            <a:avLst/>
          </a:prstGeom>
          <a:noFill/>
        </p:spPr>
        <p:txBody>
          <a:bodyPr wrap="square" lIns="130055" tIns="65028" rIns="130055" bIns="65028">
            <a:spAutoFit/>
          </a:bodyPr>
          <a:lstStyle/>
          <a:p>
            <a:pPr>
              <a:defRPr/>
            </a:pPr>
            <a:r>
              <a:rPr lang="en-US" sz="1600" dirty="0">
                <a:solidFill>
                  <a:srgbClr val="0070C0"/>
                </a:solidFill>
              </a:rPr>
              <a:t>Legal advice on IP </a:t>
            </a:r>
            <a:r>
              <a:rPr lang="en-US" sz="1600" dirty="0" smtClean="0">
                <a:solidFill>
                  <a:srgbClr val="0070C0"/>
                </a:solidFill>
              </a:rPr>
              <a:t>issues</a:t>
            </a:r>
          </a:p>
          <a:p>
            <a:pPr>
              <a:defRPr/>
            </a:pPr>
            <a:r>
              <a:rPr lang="en-US" sz="1600" dirty="0" smtClean="0">
                <a:solidFill>
                  <a:srgbClr val="0070C0"/>
                </a:solidFill>
              </a:rPr>
              <a:t>Patentability studies</a:t>
            </a:r>
          </a:p>
          <a:p>
            <a:pPr>
              <a:defRPr/>
            </a:pPr>
            <a:r>
              <a:rPr lang="en-US" sz="1600" dirty="0" smtClean="0">
                <a:solidFill>
                  <a:srgbClr val="0070C0"/>
                </a:solidFill>
              </a:rPr>
              <a:t>Market assessments</a:t>
            </a:r>
          </a:p>
          <a:p>
            <a:pPr>
              <a:defRPr/>
            </a:pPr>
            <a:r>
              <a:rPr lang="fr-CH" sz="1600" dirty="0" err="1" smtClean="0">
                <a:solidFill>
                  <a:srgbClr val="0070C0"/>
                </a:solidFill>
              </a:rPr>
              <a:t>Industrial</a:t>
            </a:r>
            <a:r>
              <a:rPr lang="fr-CH" sz="1600" dirty="0" smtClean="0">
                <a:solidFill>
                  <a:srgbClr val="0070C0"/>
                </a:solidFill>
              </a:rPr>
              <a:t> </a:t>
            </a:r>
            <a:r>
              <a:rPr lang="fr-CH" sz="1600" dirty="0" err="1" smtClean="0">
                <a:solidFill>
                  <a:srgbClr val="0070C0"/>
                </a:solidFill>
              </a:rPr>
              <a:t>needs</a:t>
            </a:r>
            <a:r>
              <a:rPr lang="fr-CH" sz="1600" dirty="0" smtClean="0">
                <a:solidFill>
                  <a:srgbClr val="0070C0"/>
                </a:solidFill>
              </a:rPr>
              <a:t> monitoring</a:t>
            </a:r>
            <a:endParaRPr lang="en-US" sz="1600" dirty="0" smtClean="0">
              <a:solidFill>
                <a:srgbClr val="0070C0"/>
              </a:solidFill>
            </a:endParaRPr>
          </a:p>
          <a:p>
            <a:pPr>
              <a:defRPr/>
            </a:pPr>
            <a:r>
              <a:rPr lang="fr-CH" sz="1600" dirty="0" err="1" smtClean="0">
                <a:solidFill>
                  <a:srgbClr val="0070C0"/>
                </a:solidFill>
              </a:rPr>
              <a:t>Contract</a:t>
            </a:r>
            <a:r>
              <a:rPr lang="fr-CH" sz="1600" dirty="0" smtClean="0">
                <a:solidFill>
                  <a:srgbClr val="0070C0"/>
                </a:solidFill>
              </a:rPr>
              <a:t> </a:t>
            </a:r>
            <a:r>
              <a:rPr lang="fr-CH" sz="1600" dirty="0" err="1" smtClean="0">
                <a:solidFill>
                  <a:srgbClr val="0070C0"/>
                </a:solidFill>
              </a:rPr>
              <a:t>negotiation</a:t>
            </a:r>
            <a:endParaRPr lang="en-US" sz="1600" dirty="0" smtClean="0">
              <a:solidFill>
                <a:srgbClr val="0070C0"/>
              </a:solidFill>
            </a:endParaRPr>
          </a:p>
          <a:p>
            <a:pPr>
              <a:defRPr/>
            </a:pPr>
            <a:r>
              <a:rPr lang="en-US" sz="1600" dirty="0" smtClean="0">
                <a:solidFill>
                  <a:srgbClr val="0070C0"/>
                </a:solidFill>
              </a:rPr>
              <a:t>Promotional activities</a:t>
            </a:r>
          </a:p>
          <a:p>
            <a:pPr>
              <a:defRPr/>
            </a:pPr>
            <a:r>
              <a:rPr lang="fr-CH" sz="1600" dirty="0" smtClean="0">
                <a:solidFill>
                  <a:srgbClr val="0070C0"/>
                </a:solidFill>
              </a:rPr>
              <a:t>Technology </a:t>
            </a:r>
            <a:r>
              <a:rPr lang="fr-CH" sz="1600" dirty="0" err="1" smtClean="0">
                <a:solidFill>
                  <a:srgbClr val="0070C0"/>
                </a:solidFill>
              </a:rPr>
              <a:t>scouting</a:t>
            </a:r>
            <a:endParaRPr lang="en-US" sz="1600" dirty="0" smtClean="0">
              <a:solidFill>
                <a:srgbClr val="0070C0"/>
              </a:solidFill>
            </a:endParaRPr>
          </a:p>
          <a:p>
            <a:pPr>
              <a:defRPr/>
            </a:pPr>
            <a:r>
              <a:rPr lang="en-US" sz="1600" dirty="0" smtClean="0">
                <a:solidFill>
                  <a:srgbClr val="0070C0"/>
                </a:solidFill>
              </a:rPr>
              <a:t>Financial support to KT projects</a:t>
            </a:r>
          </a:p>
          <a:p>
            <a:pPr>
              <a:defRPr/>
            </a:pPr>
            <a:r>
              <a:rPr lang="en-US" sz="1600" dirty="0" smtClean="0">
                <a:solidFill>
                  <a:srgbClr val="0070C0"/>
                </a:solidFill>
              </a:rPr>
              <a:t>Assistance to spin-off creation</a:t>
            </a:r>
          </a:p>
        </p:txBody>
      </p:sp>
      <p:sp>
        <p:nvSpPr>
          <p:cNvPr id="53" name="Left Brace 52"/>
          <p:cNvSpPr/>
          <p:nvPr/>
        </p:nvSpPr>
        <p:spPr>
          <a:xfrm>
            <a:off x="5292080" y="1772816"/>
            <a:ext cx="216024" cy="216024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cxnSp>
        <p:nvCxnSpPr>
          <p:cNvPr id="55" name="Straight Arrow Connector 54"/>
          <p:cNvCxnSpPr/>
          <p:nvPr/>
        </p:nvCxnSpPr>
        <p:spPr>
          <a:xfrm flipV="1">
            <a:off x="4788024" y="4581128"/>
            <a:ext cx="576064" cy="360040"/>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4788024" y="5157192"/>
            <a:ext cx="576064" cy="360040"/>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51520" y="1052736"/>
            <a:ext cx="8568952" cy="500658"/>
          </a:xfrm>
          <a:prstGeom prst="rect">
            <a:avLst/>
          </a:prstGeom>
          <a:solidFill>
            <a:schemeClr val="bg1"/>
          </a:solidFill>
        </p:spPr>
        <p:txBody>
          <a:bodyPr wrap="square" lIns="130055" tIns="65028" rIns="130055" bIns="65028">
            <a:spAutoFit/>
          </a:bodyPr>
          <a:lstStyle/>
          <a:p>
            <a:pPr>
              <a:defRPr/>
            </a:pPr>
            <a:r>
              <a:rPr lang="en-US" sz="2400" b="1" dirty="0" smtClean="0">
                <a:solidFill>
                  <a:srgbClr val="0070C0"/>
                </a:solidFill>
                <a:latin typeface="Optima"/>
              </a:rPr>
              <a:t>Dual-mode service-oriented </a:t>
            </a:r>
            <a:r>
              <a:rPr lang="en-US" sz="2400" b="1" dirty="0" smtClean="0">
                <a:solidFill>
                  <a:srgbClr val="0070C0"/>
                </a:solidFill>
                <a:latin typeface="Optima"/>
              </a:rPr>
              <a:t>operation</a:t>
            </a:r>
            <a:endParaRPr lang="en-US" sz="2400" b="1" dirty="0">
              <a:solidFill>
                <a:srgbClr val="0070C0"/>
              </a:solidFill>
              <a:latin typeface="Optima"/>
            </a:endParaRPr>
          </a:p>
        </p:txBody>
      </p:sp>
    </p:spTree>
    <p:extLst>
      <p:ext uri="{BB962C8B-B14F-4D97-AF65-F5344CB8AC3E}">
        <p14:creationId xmlns:p14="http://schemas.microsoft.com/office/powerpoint/2010/main" val="26145925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1360076"/>
            <a:ext cx="9144000" cy="461665"/>
          </a:xfrm>
          <a:prstGeom prst="rect">
            <a:avLst/>
          </a:prstGeom>
          <a:noFill/>
        </p:spPr>
        <p:txBody>
          <a:bodyPr wrap="square" rtlCol="0">
            <a:spAutoFit/>
          </a:bodyPr>
          <a:lstStyle/>
          <a:p>
            <a:pPr algn="ctr"/>
            <a:r>
              <a:rPr lang="en-US" sz="2400" b="1" dirty="0" smtClean="0">
                <a:solidFill>
                  <a:srgbClr val="0070C0"/>
                </a:solidFill>
                <a:latin typeface="Optima"/>
              </a:rPr>
              <a:t>BE-KT: How can we do Technology Transfer together?</a:t>
            </a:r>
            <a:endParaRPr lang="en-GB" sz="2400" b="1" dirty="0">
              <a:solidFill>
                <a:srgbClr val="0070C0"/>
              </a:solidFill>
              <a:latin typeface="Optima"/>
            </a:endParaRPr>
          </a:p>
        </p:txBody>
      </p:sp>
      <p:sp>
        <p:nvSpPr>
          <p:cNvPr id="3" name="TextBox 2"/>
          <p:cNvSpPr txBox="1"/>
          <p:nvPr/>
        </p:nvSpPr>
        <p:spPr>
          <a:xfrm>
            <a:off x="104361" y="2156791"/>
            <a:ext cx="8935279" cy="3631763"/>
          </a:xfrm>
          <a:prstGeom prst="rect">
            <a:avLst/>
          </a:prstGeom>
          <a:noFill/>
        </p:spPr>
        <p:txBody>
          <a:bodyPr wrap="square" rtlCol="0">
            <a:spAutoFit/>
          </a:bodyPr>
          <a:lstStyle/>
          <a:p>
            <a:r>
              <a:rPr lang="en-US" sz="2300" dirty="0" smtClean="0">
                <a:solidFill>
                  <a:srgbClr val="0070C0"/>
                </a:solidFill>
                <a:latin typeface="Optima"/>
              </a:rPr>
              <a:t>1- Identifying innovative technology 	=&gt; </a:t>
            </a:r>
            <a:r>
              <a:rPr lang="en-US" sz="2300" i="1" dirty="0" smtClean="0">
                <a:solidFill>
                  <a:srgbClr val="0070C0"/>
                </a:solidFill>
                <a:latin typeface="Optima"/>
              </a:rPr>
              <a:t>Disclosure Process</a:t>
            </a:r>
          </a:p>
          <a:p>
            <a:endParaRPr lang="en-US" sz="2300" i="1" dirty="0" smtClean="0">
              <a:solidFill>
                <a:srgbClr val="0070C0"/>
              </a:solidFill>
              <a:latin typeface="Optima"/>
            </a:endParaRPr>
          </a:p>
          <a:p>
            <a:r>
              <a:rPr lang="en-US" sz="2300" dirty="0" smtClean="0">
                <a:solidFill>
                  <a:srgbClr val="0070C0"/>
                </a:solidFill>
                <a:latin typeface="Optima"/>
              </a:rPr>
              <a:t>2- Deciding best dissemination model 	=&gt; </a:t>
            </a:r>
            <a:r>
              <a:rPr lang="en-US" sz="2300" i="1" dirty="0" smtClean="0">
                <a:solidFill>
                  <a:srgbClr val="0070C0"/>
                </a:solidFill>
                <a:latin typeface="Optima"/>
              </a:rPr>
              <a:t>Open vs. Protected</a:t>
            </a:r>
          </a:p>
          <a:p>
            <a:endParaRPr lang="en-US" sz="2300" i="1" dirty="0" smtClean="0">
              <a:solidFill>
                <a:srgbClr val="0070C0"/>
              </a:solidFill>
              <a:latin typeface="Optima"/>
            </a:endParaRPr>
          </a:p>
          <a:p>
            <a:r>
              <a:rPr lang="en-US" sz="2300" dirty="0" smtClean="0">
                <a:solidFill>
                  <a:srgbClr val="0070C0"/>
                </a:solidFill>
                <a:latin typeface="Optima"/>
              </a:rPr>
              <a:t>3- Taking it closer to the market 		=&gt; </a:t>
            </a:r>
            <a:r>
              <a:rPr lang="en-US" sz="2300" i="1" dirty="0" smtClean="0">
                <a:solidFill>
                  <a:srgbClr val="0070C0"/>
                </a:solidFill>
                <a:latin typeface="Optima"/>
              </a:rPr>
              <a:t>KT Fund</a:t>
            </a:r>
          </a:p>
          <a:p>
            <a:endParaRPr lang="en-US" sz="2300" i="1" dirty="0" smtClean="0">
              <a:solidFill>
                <a:srgbClr val="0070C0"/>
              </a:solidFill>
              <a:latin typeface="Optima"/>
            </a:endParaRPr>
          </a:p>
          <a:p>
            <a:r>
              <a:rPr lang="en-US" sz="2300" dirty="0" smtClean="0">
                <a:solidFill>
                  <a:srgbClr val="0070C0"/>
                </a:solidFill>
                <a:latin typeface="Optima"/>
              </a:rPr>
              <a:t>4- Setting-up exploitation partnerships with:</a:t>
            </a:r>
          </a:p>
          <a:p>
            <a:r>
              <a:rPr lang="en-US" sz="2300" dirty="0">
                <a:solidFill>
                  <a:srgbClr val="0070C0"/>
                </a:solidFill>
                <a:latin typeface="Optima"/>
              </a:rPr>
              <a:t>	</a:t>
            </a:r>
            <a:r>
              <a:rPr lang="en-US" sz="2300" dirty="0" smtClean="0">
                <a:solidFill>
                  <a:srgbClr val="0070C0"/>
                </a:solidFill>
                <a:latin typeface="Optima"/>
              </a:rPr>
              <a:t>- Industry 				=&gt; </a:t>
            </a:r>
            <a:r>
              <a:rPr lang="en-US" sz="2300" i="1" dirty="0" smtClean="0">
                <a:solidFill>
                  <a:srgbClr val="0070C0"/>
                </a:solidFill>
                <a:latin typeface="Optima"/>
              </a:rPr>
              <a:t>Whole spectrum</a:t>
            </a:r>
          </a:p>
          <a:p>
            <a:r>
              <a:rPr lang="en-US" sz="2300" dirty="0">
                <a:solidFill>
                  <a:srgbClr val="0070C0"/>
                </a:solidFill>
                <a:latin typeface="Optima"/>
              </a:rPr>
              <a:t>	</a:t>
            </a:r>
            <a:r>
              <a:rPr lang="en-US" sz="2300" dirty="0" smtClean="0">
                <a:solidFill>
                  <a:srgbClr val="0070C0"/>
                </a:solidFill>
                <a:latin typeface="Optima"/>
              </a:rPr>
              <a:t>- Partner research organizations 	=&gt; </a:t>
            </a:r>
            <a:r>
              <a:rPr lang="en-US" sz="2300" i="1" dirty="0" smtClean="0">
                <a:solidFill>
                  <a:srgbClr val="0070C0"/>
                </a:solidFill>
                <a:latin typeface="Optima"/>
              </a:rPr>
              <a:t>e.g. Easy Access IP</a:t>
            </a:r>
          </a:p>
          <a:p>
            <a:r>
              <a:rPr lang="en-US" sz="2300" dirty="0">
                <a:solidFill>
                  <a:srgbClr val="0070C0"/>
                </a:solidFill>
                <a:latin typeface="Optima"/>
              </a:rPr>
              <a:t>	</a:t>
            </a:r>
            <a:r>
              <a:rPr lang="en-US" sz="2300" dirty="0" smtClean="0">
                <a:solidFill>
                  <a:srgbClr val="0070C0"/>
                </a:solidFill>
                <a:latin typeface="Optima"/>
              </a:rPr>
              <a:t>- Start-up companies 		=&gt; </a:t>
            </a:r>
            <a:r>
              <a:rPr lang="en-US" sz="2300" i="1" dirty="0" smtClean="0">
                <a:solidFill>
                  <a:srgbClr val="0070C0"/>
                </a:solidFill>
                <a:latin typeface="Optima"/>
              </a:rPr>
              <a:t>CERN BIA</a:t>
            </a:r>
          </a:p>
        </p:txBody>
      </p:sp>
    </p:spTree>
    <p:extLst>
      <p:ext uri="{BB962C8B-B14F-4D97-AF65-F5344CB8AC3E}">
        <p14:creationId xmlns:p14="http://schemas.microsoft.com/office/powerpoint/2010/main" val="4182513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410" y="1052736"/>
            <a:ext cx="9156700"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Box 8"/>
          <p:cNvSpPr txBox="1">
            <a:spLocks noChangeArrowheads="1"/>
          </p:cNvSpPr>
          <p:nvPr/>
        </p:nvSpPr>
        <p:spPr bwMode="auto">
          <a:xfrm>
            <a:off x="255854" y="1052736"/>
            <a:ext cx="5324258" cy="434242"/>
          </a:xfrm>
          <a:prstGeom prst="rect">
            <a:avLst/>
          </a:prstGeom>
          <a:noFill/>
          <a:ln w="9525">
            <a:noFill/>
            <a:miter lim="800000"/>
            <a:headEnd/>
            <a:tailEnd/>
          </a:ln>
        </p:spPr>
        <p:txBody>
          <a:bodyPr wrap="square" lIns="64282" tIns="32141" rIns="64282" bIns="32141">
            <a:spAutoFit/>
          </a:bodyPr>
          <a:lstStyle/>
          <a:p>
            <a:pPr eaLnBrk="0" hangingPunct="0">
              <a:spcBef>
                <a:spcPct val="50000"/>
              </a:spcBef>
            </a:pPr>
            <a:r>
              <a:rPr lang="en-US" sz="2400" b="1" dirty="0" smtClean="0">
                <a:solidFill>
                  <a:srgbClr val="0070C0"/>
                </a:solidFill>
                <a:latin typeface="Optima"/>
              </a:rPr>
              <a:t>Impact-driven Innovation Approach</a:t>
            </a:r>
            <a:endParaRPr lang="en-US" sz="2400" b="1" dirty="0">
              <a:solidFill>
                <a:srgbClr val="0070C0"/>
              </a:solidFill>
              <a:latin typeface="Optima"/>
            </a:endParaRPr>
          </a:p>
        </p:txBody>
      </p:sp>
    </p:spTree>
    <p:extLst>
      <p:ext uri="{BB962C8B-B14F-4D97-AF65-F5344CB8AC3E}">
        <p14:creationId xmlns:p14="http://schemas.microsoft.com/office/powerpoint/2010/main" val="23538642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54134"/>
            <a:ext cx="4735829" cy="939800"/>
          </a:xfrm>
        </p:spPr>
        <p:txBody>
          <a:bodyPr>
            <a:normAutofit/>
          </a:bodyPr>
          <a:lstStyle/>
          <a:p>
            <a:r>
              <a:rPr lang="en-US" sz="2400" b="1" dirty="0" smtClean="0">
                <a:solidFill>
                  <a:srgbClr val="0070C0"/>
                </a:solidFill>
                <a:latin typeface="Optima"/>
              </a:rPr>
              <a:t>CERN Easy Access IP</a:t>
            </a:r>
            <a:endParaRPr lang="en-GB" sz="2400" b="1" dirty="0">
              <a:solidFill>
                <a:srgbClr val="0070C0"/>
              </a:solidFill>
              <a:latin typeface="Optima"/>
            </a:endParaRP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8443" y="2193308"/>
            <a:ext cx="4393555" cy="3580132"/>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735829" y="1089344"/>
            <a:ext cx="4331765" cy="5024848"/>
          </a:xfrm>
          <a:prstGeom prst="rect">
            <a:avLst/>
          </a:prstGeom>
        </p:spPr>
      </p:pic>
    </p:spTree>
    <p:extLst>
      <p:ext uri="{BB962C8B-B14F-4D97-AF65-F5344CB8AC3E}">
        <p14:creationId xmlns:p14="http://schemas.microsoft.com/office/powerpoint/2010/main" val="36698573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589149" y="1196752"/>
            <a:ext cx="1137754" cy="1347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8"/>
          <p:cNvSpPr txBox="1">
            <a:spLocks noChangeArrowheads="1"/>
          </p:cNvSpPr>
          <p:nvPr/>
        </p:nvSpPr>
        <p:spPr bwMode="auto">
          <a:xfrm>
            <a:off x="255854" y="1052736"/>
            <a:ext cx="5324258" cy="434242"/>
          </a:xfrm>
          <a:prstGeom prst="rect">
            <a:avLst/>
          </a:prstGeom>
          <a:noFill/>
          <a:ln w="9525">
            <a:noFill/>
            <a:miter lim="800000"/>
            <a:headEnd/>
            <a:tailEnd/>
          </a:ln>
        </p:spPr>
        <p:txBody>
          <a:bodyPr wrap="square" lIns="64282" tIns="32141" rIns="64282" bIns="32141">
            <a:spAutoFit/>
          </a:bodyPr>
          <a:lstStyle/>
          <a:p>
            <a:pPr eaLnBrk="0" hangingPunct="0">
              <a:spcBef>
                <a:spcPct val="50000"/>
              </a:spcBef>
            </a:pPr>
            <a:r>
              <a:rPr lang="en-US" sz="2400" b="1" dirty="0" smtClean="0">
                <a:solidFill>
                  <a:srgbClr val="0070C0"/>
                </a:solidFill>
                <a:latin typeface="Optima"/>
              </a:rPr>
              <a:t>CERN </a:t>
            </a:r>
            <a:r>
              <a:rPr lang="en-US" sz="2400" b="1" dirty="0">
                <a:solidFill>
                  <a:srgbClr val="0070C0"/>
                </a:solidFill>
                <a:latin typeface="Optima"/>
              </a:rPr>
              <a:t>Open Hardware </a:t>
            </a:r>
            <a:r>
              <a:rPr lang="en-US" sz="2400" b="1" dirty="0" smtClean="0">
                <a:solidFill>
                  <a:srgbClr val="0070C0"/>
                </a:solidFill>
                <a:latin typeface="Optima"/>
              </a:rPr>
              <a:t>License</a:t>
            </a:r>
            <a:endParaRPr lang="en-US" sz="2400" b="1" dirty="0">
              <a:solidFill>
                <a:srgbClr val="0070C0"/>
              </a:solidFill>
              <a:latin typeface="Optima"/>
            </a:endParaRPr>
          </a:p>
        </p:txBody>
      </p:sp>
      <p:sp>
        <p:nvSpPr>
          <p:cNvPr id="7" name="TextBox 6"/>
          <p:cNvSpPr txBox="1"/>
          <p:nvPr/>
        </p:nvSpPr>
        <p:spPr>
          <a:xfrm>
            <a:off x="323528" y="1628800"/>
            <a:ext cx="4320479" cy="4524315"/>
          </a:xfrm>
          <a:prstGeom prst="rect">
            <a:avLst/>
          </a:prstGeom>
          <a:noFill/>
        </p:spPr>
        <p:txBody>
          <a:bodyPr wrap="square" rtlCol="0">
            <a:spAutoFit/>
          </a:bodyPr>
          <a:lstStyle/>
          <a:p>
            <a:r>
              <a:rPr lang="en-US" dirty="0" smtClean="0">
                <a:solidFill>
                  <a:prstClr val="black"/>
                </a:solidFill>
              </a:rPr>
              <a:t>A legal </a:t>
            </a:r>
            <a:r>
              <a:rPr lang="en-US" dirty="0">
                <a:solidFill>
                  <a:prstClr val="black"/>
                </a:solidFill>
              </a:rPr>
              <a:t>framework to facilitate knowledge exchange across the electronic design community</a:t>
            </a:r>
            <a:r>
              <a:rPr lang="en-US" dirty="0" smtClean="0">
                <a:solidFill>
                  <a:prstClr val="black"/>
                </a:solidFill>
              </a:rPr>
              <a:t>.</a:t>
            </a:r>
          </a:p>
          <a:p>
            <a:endParaRPr lang="en-US" dirty="0">
              <a:solidFill>
                <a:prstClr val="black"/>
              </a:solidFill>
            </a:endParaRPr>
          </a:p>
          <a:p>
            <a:r>
              <a:rPr lang="en-US" dirty="0">
                <a:solidFill>
                  <a:prstClr val="black"/>
                </a:solidFill>
              </a:rPr>
              <a:t>In the spirit of knowledge and technology dissemination, the CERN OHL was created to govern the use, copying, modification and distribution of hardware design documentation, and the manufacture and distribution of products</a:t>
            </a:r>
            <a:r>
              <a:rPr lang="en-US" dirty="0" smtClean="0">
                <a:solidFill>
                  <a:prstClr val="black"/>
                </a:solidFill>
              </a:rPr>
              <a:t>.</a:t>
            </a:r>
          </a:p>
          <a:p>
            <a:r>
              <a:rPr lang="en-US" dirty="0" smtClean="0">
                <a:solidFill>
                  <a:prstClr val="black"/>
                </a:solidFill>
              </a:rPr>
              <a:t> </a:t>
            </a:r>
          </a:p>
          <a:p>
            <a:r>
              <a:rPr lang="en-US" dirty="0">
                <a:solidFill>
                  <a:prstClr val="black"/>
                </a:solidFill>
              </a:rPr>
              <a:t>Hardware design documentation includes schematic diagrams, designs, circuit or circuit-board layouts, mechanical drawings, flow charts and descriptive texts, as well as other explanatory material</a:t>
            </a:r>
            <a:r>
              <a:rPr lang="en-US" dirty="0" smtClean="0">
                <a:solidFill>
                  <a:prstClr val="black"/>
                </a:solidFill>
              </a:rPr>
              <a:t>.</a:t>
            </a:r>
            <a:endParaRPr lang="en-US" dirty="0">
              <a:solidFill>
                <a:prstClr val="black"/>
              </a:solidFill>
            </a:endParaRPr>
          </a:p>
        </p:txBody>
      </p:sp>
      <p:pic>
        <p:nvPicPr>
          <p:cNvPr id="9421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92080" y="1269857"/>
            <a:ext cx="2030052" cy="1379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788024" y="2736226"/>
            <a:ext cx="4355976" cy="3416320"/>
          </a:xfrm>
          <a:prstGeom prst="rect">
            <a:avLst/>
          </a:prstGeom>
          <a:noFill/>
        </p:spPr>
        <p:txBody>
          <a:bodyPr wrap="square" rtlCol="0">
            <a:spAutoFit/>
          </a:bodyPr>
          <a:lstStyle/>
          <a:p>
            <a:pPr marL="285750" indent="-285750">
              <a:buFont typeface="Arial"/>
              <a:buChar char="•"/>
            </a:pPr>
            <a:r>
              <a:rPr lang="en-US" dirty="0" smtClean="0">
                <a:solidFill>
                  <a:prstClr val="black"/>
                </a:solidFill>
              </a:rPr>
              <a:t>CERN OHL v1.1 Launched in 2011, great interest from the worldwide community</a:t>
            </a:r>
          </a:p>
          <a:p>
            <a:pPr marL="285750" indent="-285750">
              <a:buFont typeface="Arial"/>
              <a:buChar char="•"/>
            </a:pPr>
            <a:r>
              <a:rPr lang="en-US" dirty="0" smtClean="0">
                <a:solidFill>
                  <a:prstClr val="black"/>
                </a:solidFill>
              </a:rPr>
              <a:t>More than 50 hardware designs licensed under CERN OHL</a:t>
            </a:r>
          </a:p>
          <a:p>
            <a:pPr marL="285750" indent="-285750">
              <a:buFont typeface="Arial"/>
              <a:buChar char="•"/>
            </a:pPr>
            <a:r>
              <a:rPr lang="en-US" dirty="0" smtClean="0">
                <a:solidFill>
                  <a:prstClr val="black"/>
                </a:solidFill>
              </a:rPr>
              <a:t>16 companies involved!</a:t>
            </a:r>
          </a:p>
          <a:p>
            <a:pPr marL="285750" indent="-285750">
              <a:buFont typeface="Arial"/>
              <a:buChar char="•"/>
            </a:pPr>
            <a:r>
              <a:rPr lang="en-US" dirty="0" smtClean="0">
                <a:solidFill>
                  <a:prstClr val="black"/>
                </a:solidFill>
              </a:rPr>
              <a:t>The license is being used by people outside our community as well (and for any kind of hardware)</a:t>
            </a:r>
          </a:p>
          <a:p>
            <a:pPr marL="285750" indent="-285750">
              <a:buFont typeface="Arial"/>
              <a:buChar char="•"/>
            </a:pPr>
            <a:r>
              <a:rPr lang="en-US" dirty="0" smtClean="0">
                <a:solidFill>
                  <a:prstClr val="black"/>
                </a:solidFill>
              </a:rPr>
              <a:t>Thanks to the interactions with the community, we are improving the license and preparing v1.2</a:t>
            </a:r>
          </a:p>
          <a:p>
            <a:pPr marL="285750" indent="-285750">
              <a:buFont typeface="Arial"/>
              <a:buChar char="•"/>
            </a:pPr>
            <a:r>
              <a:rPr lang="en-US" dirty="0" smtClean="0">
                <a:solidFill>
                  <a:prstClr val="black"/>
                </a:solidFill>
              </a:rPr>
              <a:t>Visit: http</a:t>
            </a:r>
            <a:r>
              <a:rPr lang="en-US" dirty="0">
                <a:solidFill>
                  <a:prstClr val="black"/>
                </a:solidFill>
              </a:rPr>
              <a:t>://www.ohwr.org </a:t>
            </a:r>
          </a:p>
        </p:txBody>
      </p:sp>
    </p:spTree>
    <p:extLst>
      <p:ext uri="{BB962C8B-B14F-4D97-AF65-F5344CB8AC3E}">
        <p14:creationId xmlns:p14="http://schemas.microsoft.com/office/powerpoint/2010/main" val="11132871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773238"/>
            <a:ext cx="4367213" cy="3887787"/>
          </a:xfrm>
        </p:spPr>
        <p:txBody>
          <a:bodyPr>
            <a:noAutofit/>
          </a:bodyPr>
          <a:lstStyle/>
          <a:p>
            <a:pPr lvl="0"/>
            <a:r>
              <a:rPr lang="en-GB" sz="2000" dirty="0">
                <a:solidFill>
                  <a:srgbClr val="0070C0"/>
                </a:solidFill>
                <a:latin typeface="Optima"/>
              </a:rPr>
              <a:t>I</a:t>
            </a:r>
            <a:r>
              <a:rPr lang="en-GB" sz="2000" dirty="0" smtClean="0">
                <a:solidFill>
                  <a:srgbClr val="0070C0"/>
                </a:solidFill>
                <a:latin typeface="Optima"/>
              </a:rPr>
              <a:t>ncrease </a:t>
            </a:r>
            <a:r>
              <a:rPr lang="en-GB" sz="2000" dirty="0">
                <a:solidFill>
                  <a:srgbClr val="0070C0"/>
                </a:solidFill>
                <a:latin typeface="Optima"/>
              </a:rPr>
              <a:t>the probability of having the technology </a:t>
            </a:r>
            <a:r>
              <a:rPr lang="en-GB" sz="2000" dirty="0" smtClean="0">
                <a:solidFill>
                  <a:srgbClr val="0070C0"/>
                </a:solidFill>
                <a:latin typeface="Optima"/>
              </a:rPr>
              <a:t>transferred (justify development investments from industry)</a:t>
            </a:r>
          </a:p>
          <a:p>
            <a:pPr lvl="0"/>
            <a:endParaRPr lang="en-GB" sz="2000" dirty="0" smtClean="0">
              <a:solidFill>
                <a:srgbClr val="0070C0"/>
              </a:solidFill>
              <a:latin typeface="Optima"/>
            </a:endParaRPr>
          </a:p>
          <a:p>
            <a:r>
              <a:rPr lang="en-GB" sz="2000" dirty="0">
                <a:solidFill>
                  <a:srgbClr val="0070C0"/>
                </a:solidFill>
                <a:latin typeface="Optima"/>
              </a:rPr>
              <a:t>S</a:t>
            </a:r>
            <a:r>
              <a:rPr lang="en-GB" sz="2000" dirty="0" smtClean="0">
                <a:solidFill>
                  <a:srgbClr val="0070C0"/>
                </a:solidFill>
                <a:latin typeface="Optima"/>
              </a:rPr>
              <a:t>ignificantly </a:t>
            </a:r>
            <a:r>
              <a:rPr lang="en-GB" sz="2000" dirty="0">
                <a:solidFill>
                  <a:srgbClr val="0070C0"/>
                </a:solidFill>
                <a:latin typeface="Optima"/>
              </a:rPr>
              <a:t>enhance the commercial value of the </a:t>
            </a:r>
            <a:r>
              <a:rPr lang="en-GB" sz="2000" dirty="0" smtClean="0">
                <a:solidFill>
                  <a:srgbClr val="0070C0"/>
                </a:solidFill>
                <a:latin typeface="Optima"/>
              </a:rPr>
              <a:t>technology</a:t>
            </a:r>
          </a:p>
          <a:p>
            <a:pPr lvl="0"/>
            <a:endParaRPr lang="en-GB" sz="2000" dirty="0" smtClean="0">
              <a:solidFill>
                <a:srgbClr val="0070C0"/>
              </a:solidFill>
              <a:latin typeface="Optima"/>
            </a:endParaRPr>
          </a:p>
          <a:p>
            <a:pPr lvl="0"/>
            <a:r>
              <a:rPr lang="en-GB" sz="2000" dirty="0" smtClean="0">
                <a:solidFill>
                  <a:srgbClr val="0070C0"/>
                </a:solidFill>
                <a:latin typeface="Optima"/>
              </a:rPr>
              <a:t>Ensure </a:t>
            </a:r>
            <a:r>
              <a:rPr lang="en-GB" sz="2000" dirty="0">
                <a:solidFill>
                  <a:srgbClr val="0070C0"/>
                </a:solidFill>
                <a:latin typeface="Optima"/>
              </a:rPr>
              <a:t>CERN’s recognition as the originator of an </a:t>
            </a:r>
            <a:r>
              <a:rPr lang="en-GB" sz="2000" dirty="0" smtClean="0">
                <a:solidFill>
                  <a:srgbClr val="0070C0"/>
                </a:solidFill>
                <a:latin typeface="Optima"/>
              </a:rPr>
              <a:t>invention</a:t>
            </a:r>
            <a:endParaRPr lang="en-GB" sz="2000" dirty="0" smtClean="0">
              <a:solidFill>
                <a:srgbClr val="0070C0"/>
              </a:solidFill>
              <a:latin typeface="Optima"/>
            </a:endParaRPr>
          </a:p>
          <a:p>
            <a:endParaRPr lang="en-US" sz="2000" dirty="0">
              <a:solidFill>
                <a:srgbClr val="0070C0"/>
              </a:solidFill>
              <a:latin typeface="Optima"/>
            </a:endParaRPr>
          </a:p>
        </p:txBody>
      </p:sp>
      <p:sp>
        <p:nvSpPr>
          <p:cNvPr id="6" name="Text Box 8"/>
          <p:cNvSpPr txBox="1">
            <a:spLocks noChangeArrowheads="1"/>
          </p:cNvSpPr>
          <p:nvPr/>
        </p:nvSpPr>
        <p:spPr bwMode="auto">
          <a:xfrm>
            <a:off x="255854" y="1052736"/>
            <a:ext cx="5324258" cy="434242"/>
          </a:xfrm>
          <a:prstGeom prst="rect">
            <a:avLst/>
          </a:prstGeom>
          <a:noFill/>
          <a:ln w="9525">
            <a:noFill/>
            <a:miter lim="800000"/>
            <a:headEnd/>
            <a:tailEnd/>
          </a:ln>
        </p:spPr>
        <p:txBody>
          <a:bodyPr wrap="square" lIns="64282" tIns="32141" rIns="64282" bIns="32141">
            <a:spAutoFit/>
          </a:bodyPr>
          <a:lstStyle/>
          <a:p>
            <a:pPr eaLnBrk="0" hangingPunct="0">
              <a:spcBef>
                <a:spcPct val="50000"/>
              </a:spcBef>
            </a:pPr>
            <a:r>
              <a:rPr lang="en-US" sz="2400" b="1" dirty="0" smtClean="0">
                <a:solidFill>
                  <a:srgbClr val="0070C0"/>
                </a:solidFill>
                <a:latin typeface="Optima"/>
              </a:rPr>
              <a:t>Patents are taken in order to:</a:t>
            </a:r>
            <a:endParaRPr lang="en-US" sz="2400" b="1" dirty="0">
              <a:solidFill>
                <a:srgbClr val="0070C0"/>
              </a:solidFill>
              <a:latin typeface="Optima"/>
            </a:endParaRP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909005">
            <a:off x="4542649" y="415153"/>
            <a:ext cx="3934521" cy="5696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5508205"/>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1765</TotalTime>
  <Words>1278</Words>
  <Application>Microsoft Office PowerPoint</Application>
  <PresentationFormat>On-screen Show (4:3)</PresentationFormat>
  <Paragraphs>188</Paragraphs>
  <Slides>28</Slides>
  <Notes>4</Notes>
  <HiddenSlides>0</HiddenSlides>
  <MMClips>0</MMClips>
  <ScaleCrop>false</ScaleCrop>
  <HeadingPairs>
    <vt:vector size="4" baseType="variant">
      <vt:variant>
        <vt:lpstr>Theme</vt:lpstr>
      </vt:variant>
      <vt:variant>
        <vt:i4>3</vt:i4>
      </vt:variant>
      <vt:variant>
        <vt:lpstr>Slide Titles</vt:lpstr>
      </vt:variant>
      <vt:variant>
        <vt:i4>28</vt:i4>
      </vt:variant>
    </vt:vector>
  </HeadingPairs>
  <TitlesOfParts>
    <vt:vector size="31" baseType="lpstr">
      <vt:lpstr>PrésentationCERN2</vt:lpstr>
      <vt:lpstr>2_Office Theme</vt:lpstr>
      <vt:lpstr>Office Theme</vt:lpstr>
      <vt:lpstr>PowerPoint Presentation</vt:lpstr>
      <vt:lpstr>Technology Transfer Introduction</vt:lpstr>
      <vt:lpstr>PowerPoint Presentation</vt:lpstr>
      <vt:lpstr>PowerPoint Presentation</vt:lpstr>
      <vt:lpstr>PowerPoint Presentation</vt:lpstr>
      <vt:lpstr>PowerPoint Presentation</vt:lpstr>
      <vt:lpstr>CERN Easy Access IP</vt:lpstr>
      <vt:lpstr>PowerPoint Presentation</vt:lpstr>
      <vt:lpstr>PowerPoint Presentation</vt:lpstr>
      <vt:lpstr>PowerPoint Presentation</vt:lpstr>
      <vt:lpstr>PowerPoint Presentation</vt:lpstr>
      <vt:lpstr>PowerPoint Presentation</vt:lpstr>
      <vt:lpstr>The KT Fund</vt:lpstr>
      <vt:lpstr>PowerPoint Presentation</vt:lpstr>
      <vt:lpstr>PowerPoint Presentation</vt:lpstr>
      <vt:lpstr>A whole spectrum of opportunities to collaborate  with industry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Giovanni.Anelli@cern.ch</dc:creator>
  <cp:lastModifiedBy>echesta</cp:lastModifiedBy>
  <cp:revision>185</cp:revision>
  <dcterms:created xsi:type="dcterms:W3CDTF">2012-03-07T13:21:43Z</dcterms:created>
  <dcterms:modified xsi:type="dcterms:W3CDTF">2013-06-03T03:11:52Z</dcterms:modified>
</cp:coreProperties>
</file>