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70" r:id="rId11"/>
    <p:sldId id="266" r:id="rId12"/>
    <p:sldId id="268" r:id="rId13"/>
    <p:sldId id="267" r:id="rId14"/>
    <p:sldId id="269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CC99FF"/>
    <a:srgbClr val="FFF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>
        <p:scale>
          <a:sx n="72" d="100"/>
          <a:sy n="72" d="100"/>
        </p:scale>
        <p:origin x="-124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5359A-F210-4C2B-959A-8B9FCC886DD4}" type="datetimeFigureOut">
              <a:rPr lang="en-GB" smtClean="0"/>
              <a:t>12/04/2013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15719-091E-42EF-A8DC-621539A4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413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82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0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6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3600" b="1" u="none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i="1"/>
            </a:lvl1pPr>
          </a:lstStyle>
          <a:p>
            <a:fld id="{604A7A00-B4E9-40A3-8A33-B6DF65EDD4A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LHCDipole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59080" y="260648"/>
            <a:ext cx="533400" cy="5334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cxnSp>
        <p:nvCxnSpPr>
          <p:cNvPr id="9" name="Straight Connector 8"/>
          <p:cNvCxnSpPr/>
          <p:nvPr userDrawn="1"/>
        </p:nvCxnSpPr>
        <p:spPr>
          <a:xfrm>
            <a:off x="467544" y="908720"/>
            <a:ext cx="741682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67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1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97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5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84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3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96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4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3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 schedule </a:t>
            </a:r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K. Foraz</a:t>
            </a:r>
          </a:p>
          <a:p>
            <a:r>
              <a:rPr lang="fr-CH" dirty="0" smtClean="0"/>
              <a:t>EN-MEF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LSC - K. Foraz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76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/>
              <a:t>VSC consolidation – leak tests of arc </a:t>
            </a:r>
            <a:r>
              <a:rPr lang="en-GB" b="1" dirty="0" err="1"/>
              <a:t>cryomagnets</a:t>
            </a:r>
            <a:r>
              <a:rPr lang="en-GB" b="1" dirty="0"/>
              <a:t> prior to SMACC</a:t>
            </a:r>
          </a:p>
          <a:p>
            <a:endParaRPr lang="en-GB" dirty="0"/>
          </a:p>
          <a:p>
            <a:pPr marL="514350" indent="-514350">
              <a:buFont typeface="+mj-lt"/>
              <a:buAutoNum type="alphaLcParenR"/>
              <a:tabLst>
                <a:tab pos="2517775" algn="l"/>
              </a:tabLst>
            </a:pPr>
            <a:r>
              <a:rPr lang="en-GB" dirty="0" smtClean="0"/>
              <a:t>Global </a:t>
            </a:r>
            <a:r>
              <a:rPr lang="en-GB" dirty="0"/>
              <a:t>leak tests – 	Tightness check prior to W </a:t>
            </a:r>
            <a:r>
              <a:rPr lang="en-GB" dirty="0" smtClean="0"/>
              <a:t>opening</a:t>
            </a:r>
            <a:br>
              <a:rPr lang="en-GB" dirty="0" smtClean="0"/>
            </a:br>
            <a:r>
              <a:rPr lang="en-GB" dirty="0" smtClean="0"/>
              <a:t>	Longitudinal </a:t>
            </a:r>
            <a:r>
              <a:rPr lang="en-GB" dirty="0"/>
              <a:t>localization of known internal He </a:t>
            </a:r>
            <a:r>
              <a:rPr lang="en-GB" dirty="0" smtClean="0"/>
              <a:t>leaks</a:t>
            </a:r>
            <a:br>
              <a:rPr lang="en-GB" dirty="0" smtClean="0"/>
            </a:br>
            <a:r>
              <a:rPr lang="en-GB" dirty="0" smtClean="0"/>
              <a:t>	4 </a:t>
            </a:r>
            <a:r>
              <a:rPr lang="en-GB" dirty="0"/>
              <a:t>arcs completed</a:t>
            </a:r>
          </a:p>
          <a:p>
            <a:pPr marL="514350" indent="-514350">
              <a:buFont typeface="+mj-lt"/>
              <a:buAutoNum type="alphaLcParenR"/>
              <a:tabLst>
                <a:tab pos="2517775" algn="l"/>
              </a:tabLst>
            </a:pPr>
            <a:endParaRPr lang="en-GB" dirty="0"/>
          </a:p>
          <a:p>
            <a:pPr marL="514350" indent="-514350">
              <a:buFont typeface="+mj-lt"/>
              <a:buAutoNum type="alphaLcParenR"/>
              <a:tabLst>
                <a:tab pos="2517775" algn="l"/>
              </a:tabLst>
            </a:pPr>
            <a:r>
              <a:rPr lang="en-GB" dirty="0" smtClean="0"/>
              <a:t>Local </a:t>
            </a:r>
            <a:r>
              <a:rPr lang="en-GB" dirty="0"/>
              <a:t>leak tests –	Open priority interconnects (MSC), apply 6 bar (CRG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/>
              <a:t>	</a:t>
            </a:r>
            <a:r>
              <a:rPr lang="en-GB" dirty="0" smtClean="0"/>
              <a:t>Localization </a:t>
            </a:r>
            <a:r>
              <a:rPr lang="en-GB" dirty="0"/>
              <a:t>of He leak to component level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100" dirty="0"/>
          </a:p>
          <a:p>
            <a:pPr marL="0" indent="0" algn="ctr">
              <a:buNone/>
            </a:pPr>
            <a:r>
              <a:rPr lang="en-GB" i="1" dirty="0"/>
              <a:t>* LHC = 18’000 elastomer joints, 250’000 welds 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LS1 Leak Testing - Phase 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400060"/>
              </p:ext>
            </p:extLst>
          </p:nvPr>
        </p:nvGraphicFramePr>
        <p:xfrm>
          <a:off x="507234" y="3717032"/>
          <a:ext cx="816922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630"/>
                <a:gridCol w="504739"/>
                <a:gridCol w="504739"/>
                <a:gridCol w="504739"/>
                <a:gridCol w="504739"/>
                <a:gridCol w="504739"/>
                <a:gridCol w="504739"/>
                <a:gridCol w="504739"/>
                <a:gridCol w="504739"/>
                <a:gridCol w="163068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4-5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6-7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Air</a:t>
                      </a:r>
                      <a:r>
                        <a:rPr lang="en-US" baseline="0" dirty="0" smtClean="0"/>
                        <a:t> leaks </a:t>
                      </a:r>
                      <a:r>
                        <a:rPr lang="en-US" baseline="0" dirty="0" smtClean="0"/>
                        <a:t>found*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systematics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Helium</a:t>
                      </a:r>
                      <a:r>
                        <a:rPr lang="en-US" baseline="0" dirty="0" smtClean="0"/>
                        <a:t> leaks </a:t>
                      </a:r>
                      <a:r>
                        <a:rPr lang="en-US" baseline="0" dirty="0" smtClean="0"/>
                        <a:t>present*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Helium leaks found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Good start !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12160" y="6300028"/>
            <a:ext cx="31074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Courtesy: P. Cruikshank TE-VSC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0574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General Progress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59" y="1293516"/>
            <a:ext cx="8253682" cy="489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55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Dashboards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5764882" cy="32483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21" y="3762398"/>
            <a:ext cx="5011419" cy="28018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2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Organisation &amp; </a:t>
            </a:r>
            <a:r>
              <a:rPr lang="fr-CH" dirty="0" err="1" smtClean="0"/>
              <a:t>Reminders</a:t>
            </a:r>
            <a:r>
              <a:rPr lang="fr-CH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Phone numbers</a:t>
            </a:r>
          </a:p>
          <a:p>
            <a:pPr lvl="1"/>
            <a:r>
              <a:rPr lang="en-US" dirty="0" smtClean="0"/>
              <a:t>LHC coordination phone = 16 1669</a:t>
            </a:r>
          </a:p>
          <a:p>
            <a:pPr lvl="1"/>
            <a:r>
              <a:rPr lang="en-US" dirty="0" smtClean="0"/>
              <a:t>MAD problems: 6 2511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EPIs</a:t>
            </a:r>
            <a:r>
              <a:rPr lang="en-US" dirty="0" smtClean="0"/>
              <a:t> are not required for the equipment protection, but for the person protection !!!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No access means NO ACCESS</a:t>
            </a:r>
          </a:p>
          <a:p>
            <a:pPr lvl="1"/>
            <a:r>
              <a:rPr lang="en-US" dirty="0" smtClean="0"/>
              <a:t>For this reason, during electrical maintenance the access to the site will be filtered !!</a:t>
            </a:r>
          </a:p>
          <a:p>
            <a:pPr lvl="1"/>
            <a:r>
              <a:rPr lang="en-US" i="1" dirty="0" smtClean="0"/>
              <a:t>Proposal: anyone not respecting access restriction will go straight to sanction n°2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06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 ..so Good</a:t>
            </a:r>
          </a:p>
          <a:p>
            <a:endParaRPr lang="en-US" dirty="0" smtClean="0"/>
          </a:p>
          <a:p>
            <a:r>
              <a:rPr lang="en-US" dirty="0" smtClean="0"/>
              <a:t>SMACC starting 1 week ahead of schedule</a:t>
            </a:r>
          </a:p>
          <a:p>
            <a:endParaRPr lang="en-US" dirty="0" smtClean="0"/>
          </a:p>
          <a:p>
            <a:r>
              <a:rPr lang="en-US" dirty="0" smtClean="0"/>
              <a:t>Some minor delays for R2E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Please do remind your colleagues: safety 1st !!!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31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 &amp; forecast – P1 &amp; Sec.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Point 1 &amp; LSS1</a:t>
            </a:r>
          </a:p>
          <a:p>
            <a:pPr lvl="1"/>
            <a:r>
              <a:rPr lang="en-US" dirty="0" smtClean="0"/>
              <a:t>In progress: R2E preparatory works</a:t>
            </a:r>
          </a:p>
          <a:p>
            <a:pPr lvl="1"/>
            <a:r>
              <a:rPr lang="en-US" dirty="0"/>
              <a:t>Forecast 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R2E - PAD-MAD removal wk. 17-18</a:t>
            </a:r>
          </a:p>
          <a:p>
            <a:pPr lvl="2"/>
            <a:r>
              <a:rPr lang="en-US" dirty="0"/>
              <a:t>R2E - Shielding </a:t>
            </a:r>
            <a:r>
              <a:rPr lang="en-US" dirty="0" smtClean="0"/>
              <a:t>removal wk.18..</a:t>
            </a:r>
          </a:p>
          <a:p>
            <a:pPr lvl="2"/>
            <a:r>
              <a:rPr lang="en-US" dirty="0" smtClean="0"/>
              <a:t>ATLAS ZDC </a:t>
            </a:r>
            <a:r>
              <a:rPr lang="en-US" dirty="0" err="1" smtClean="0"/>
              <a:t>decabling</a:t>
            </a:r>
            <a:r>
              <a:rPr lang="en-US" dirty="0" smtClean="0"/>
              <a:t> wk. 17</a:t>
            </a:r>
          </a:p>
          <a:p>
            <a:pPr lvl="2"/>
            <a:r>
              <a:rPr lang="en-US" dirty="0" smtClean="0"/>
              <a:t>Scaffolding </a:t>
            </a:r>
            <a:r>
              <a:rPr lang="en-US" dirty="0"/>
              <a:t>installation </a:t>
            </a:r>
            <a:r>
              <a:rPr lang="en-US" sz="1300" dirty="0"/>
              <a:t>for cabling campaign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Sector 12</a:t>
            </a:r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Warm-up - T~ </a:t>
            </a:r>
            <a:r>
              <a:rPr lang="en-US" dirty="0" smtClean="0"/>
              <a:t>140K</a:t>
            </a:r>
            <a:endParaRPr lang="en-US" dirty="0" smtClean="0"/>
          </a:p>
          <a:p>
            <a:pPr lvl="1"/>
            <a:r>
              <a:rPr lang="en-US" dirty="0" smtClean="0"/>
              <a:t>Forecast</a:t>
            </a:r>
          </a:p>
          <a:p>
            <a:pPr lvl="2"/>
            <a:r>
              <a:rPr lang="en-US" dirty="0" smtClean="0"/>
              <a:t>Leak detection @cold next week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5076056" y="2581176"/>
            <a:ext cx="3816024" cy="2792040"/>
            <a:chOff x="5292080" y="1700808"/>
            <a:chExt cx="3816024" cy="279204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1700808"/>
              <a:ext cx="3600000" cy="27920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Right Arrow 6"/>
            <p:cNvSpPr/>
            <p:nvPr/>
          </p:nvSpPr>
          <p:spPr>
            <a:xfrm>
              <a:off x="5292080" y="3078672"/>
              <a:ext cx="648072" cy="268608"/>
            </a:xfrm>
            <a:prstGeom prst="rightArrow">
              <a:avLst>
                <a:gd name="adj1" fmla="val 50000"/>
                <a:gd name="adj2" fmla="val 27614"/>
              </a:avLst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100" b="1" dirty="0" err="1" smtClean="0">
                  <a:solidFill>
                    <a:schemeClr val="tx1"/>
                  </a:solidFill>
                </a:rPr>
                <a:t>Today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533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 &amp; forecast</a:t>
            </a:r>
            <a:r>
              <a:rPr lang="fr-CH" dirty="0" smtClean="0"/>
              <a:t> – P2 &amp; Sec. 23 &amp; P3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Point 2 &amp; LSS</a:t>
            </a:r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Improvement of the MKI cooling oil circuit</a:t>
            </a:r>
          </a:p>
          <a:p>
            <a:pPr lvl="2"/>
            <a:r>
              <a:rPr lang="en-US" dirty="0" smtClean="0"/>
              <a:t>Vacuum activities </a:t>
            </a:r>
            <a:r>
              <a:rPr lang="en-US" dirty="0" smtClean="0"/>
              <a:t>A4L2 </a:t>
            </a:r>
            <a:r>
              <a:rPr lang="en-US" sz="1800" i="1" dirty="0" smtClean="0"/>
              <a:t>(TDI resect.)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US" dirty="0" smtClean="0"/>
              <a:t>NEG activation finishing</a:t>
            </a:r>
          </a:p>
          <a:p>
            <a:endParaRPr lang="en-US" dirty="0" smtClean="0"/>
          </a:p>
          <a:p>
            <a:r>
              <a:rPr lang="en-US" dirty="0" smtClean="0"/>
              <a:t>Sector 23</a:t>
            </a:r>
          </a:p>
          <a:p>
            <a:pPr lvl="1"/>
            <a:r>
              <a:rPr lang="en-US" dirty="0" smtClean="0"/>
              <a:t>CSCM tests</a:t>
            </a:r>
          </a:p>
          <a:p>
            <a:pPr lvl="1"/>
            <a:r>
              <a:rPr lang="en-US" dirty="0" smtClean="0"/>
              <a:t>[80-300K] ~  wk18-19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Point 3 &amp; LSS</a:t>
            </a:r>
          </a:p>
          <a:p>
            <a:pPr lvl="1"/>
            <a:r>
              <a:rPr lang="en-US" dirty="0" smtClean="0"/>
              <a:t>blocked for CSCM tests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3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5436096" y="2492896"/>
            <a:ext cx="3456384" cy="2793600"/>
            <a:chOff x="5652120" y="2492896"/>
            <a:chExt cx="3456384" cy="27936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703" y="2492896"/>
              <a:ext cx="3177801" cy="2793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8" name="Right Arrow 7"/>
            <p:cNvSpPr/>
            <p:nvPr/>
          </p:nvSpPr>
          <p:spPr>
            <a:xfrm>
              <a:off x="5652120" y="3886774"/>
              <a:ext cx="648072" cy="268608"/>
            </a:xfrm>
            <a:prstGeom prst="rightArrow">
              <a:avLst>
                <a:gd name="adj1" fmla="val 50000"/>
                <a:gd name="adj2" fmla="val 27614"/>
              </a:avLst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100" b="1" dirty="0" err="1" smtClean="0">
                  <a:solidFill>
                    <a:schemeClr val="tx1"/>
                  </a:solidFill>
                </a:rPr>
                <a:t>Today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610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 &amp; forecast –Sec. 34 &amp; P4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Sector 34</a:t>
            </a:r>
          </a:p>
          <a:p>
            <a:pPr lvl="1"/>
            <a:r>
              <a:rPr lang="en-US" dirty="0" smtClean="0"/>
              <a:t>In progress: ELQA @ cold </a:t>
            </a:r>
          </a:p>
          <a:p>
            <a:pPr lvl="1"/>
            <a:r>
              <a:rPr lang="en-US" dirty="0" smtClean="0"/>
              <a:t>Forecast</a:t>
            </a:r>
          </a:p>
          <a:p>
            <a:pPr lvl="2"/>
            <a:r>
              <a:rPr lang="en-US" dirty="0" smtClean="0"/>
              <a:t>Warm up will start wk. 17</a:t>
            </a:r>
          </a:p>
          <a:p>
            <a:pPr lvl="1"/>
            <a:endParaRPr lang="en-US" dirty="0"/>
          </a:p>
          <a:p>
            <a:r>
              <a:rPr lang="en-US" dirty="0" smtClean="0"/>
              <a:t>Point 4 &amp; LSS</a:t>
            </a:r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RF activities </a:t>
            </a:r>
          </a:p>
          <a:p>
            <a:pPr lvl="1"/>
            <a:r>
              <a:rPr lang="en-US" dirty="0" smtClean="0"/>
              <a:t>Forecast</a:t>
            </a:r>
          </a:p>
          <a:p>
            <a:pPr lvl="2"/>
            <a:r>
              <a:rPr lang="en-US" dirty="0" smtClean="0"/>
              <a:t>Cabling campaign from wk.16</a:t>
            </a:r>
          </a:p>
          <a:p>
            <a:pPr lvl="2"/>
            <a:r>
              <a:rPr lang="en-US" dirty="0"/>
              <a:t>Survey and realignment of D &amp; Q (-&gt; Q12)</a:t>
            </a:r>
            <a:br>
              <a:rPr lang="en-US" dirty="0"/>
            </a:br>
            <a:r>
              <a:rPr lang="en-US" dirty="0"/>
              <a:t> wk. 16-17</a:t>
            </a:r>
          </a:p>
          <a:p>
            <a:pPr lvl="2"/>
            <a:r>
              <a:rPr lang="en-US" dirty="0"/>
              <a:t>Vacuum activities</a:t>
            </a:r>
          </a:p>
          <a:p>
            <a:pPr lvl="3"/>
            <a:r>
              <a:rPr lang="en-US" dirty="0"/>
              <a:t>E5L4 - BWS removal (wk.17)</a:t>
            </a:r>
          </a:p>
          <a:p>
            <a:pPr lvl="3"/>
            <a:r>
              <a:rPr lang="en-US" dirty="0"/>
              <a:t>D5L4 - BGI detectors removal (wk. 16)</a:t>
            </a:r>
          </a:p>
          <a:p>
            <a:pPr lvl="3"/>
            <a:r>
              <a:rPr lang="en-US" dirty="0"/>
              <a:t>E5R4 &amp; D5R4 opening of beam vacuum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5508104" y="1556792"/>
            <a:ext cx="3416834" cy="2793600"/>
            <a:chOff x="5688124" y="1556792"/>
            <a:chExt cx="3416834" cy="27936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1556792"/>
              <a:ext cx="3092798" cy="2793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Right Arrow 8"/>
            <p:cNvSpPr/>
            <p:nvPr/>
          </p:nvSpPr>
          <p:spPr>
            <a:xfrm>
              <a:off x="5688124" y="2925947"/>
              <a:ext cx="648072" cy="268608"/>
            </a:xfrm>
            <a:prstGeom prst="rightArrow">
              <a:avLst>
                <a:gd name="adj1" fmla="val 50000"/>
                <a:gd name="adj2" fmla="val 27614"/>
              </a:avLst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100" b="1" dirty="0" err="1" smtClean="0">
                  <a:solidFill>
                    <a:schemeClr val="tx1"/>
                  </a:solidFill>
                </a:rPr>
                <a:t>Today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083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 &amp; forecast –Sec. 45 &amp; P5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893"/>
            <a:ext cx="8229600" cy="485740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Sector 45</a:t>
            </a:r>
          </a:p>
          <a:p>
            <a:pPr lvl="1"/>
            <a:r>
              <a:rPr lang="en-US" dirty="0"/>
              <a:t>Venting of the arc done</a:t>
            </a:r>
          </a:p>
          <a:p>
            <a:pPr lvl="1"/>
            <a:r>
              <a:rPr lang="en-US" dirty="0" smtClean="0"/>
              <a:t>Almost warm</a:t>
            </a:r>
          </a:p>
          <a:p>
            <a:pPr lvl="1"/>
            <a:r>
              <a:rPr lang="en-US" dirty="0" smtClean="0"/>
              <a:t>ELQA @ warm on Monday</a:t>
            </a:r>
          </a:p>
          <a:p>
            <a:pPr lvl="1"/>
            <a:endParaRPr lang="en-US" dirty="0"/>
          </a:p>
          <a:p>
            <a:r>
              <a:rPr lang="en-US" dirty="0" smtClean="0"/>
              <a:t>Point 5 &amp; LSS5</a:t>
            </a:r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UL55 door enlargement</a:t>
            </a:r>
          </a:p>
          <a:p>
            <a:pPr lvl="2"/>
            <a:r>
              <a:rPr lang="en-US" dirty="0" smtClean="0"/>
              <a:t>R2E is getting ahead (cable trays..)</a:t>
            </a:r>
          </a:p>
          <a:p>
            <a:pPr lvl="2"/>
            <a:r>
              <a:rPr lang="en-US" dirty="0" smtClean="0"/>
              <a:t>TOTEM &amp; CMS-ZDC activities</a:t>
            </a:r>
          </a:p>
          <a:p>
            <a:pPr lvl="2"/>
            <a:r>
              <a:rPr lang="en-US" dirty="0" smtClean="0"/>
              <a:t>Vacuum : A5R5 </a:t>
            </a:r>
            <a:r>
              <a:rPr lang="en-US" sz="1900" i="1" dirty="0" smtClean="0"/>
              <a:t>(VM repair) </a:t>
            </a:r>
            <a:r>
              <a:rPr lang="en-US" dirty="0" smtClean="0"/>
              <a:t>NEG activation</a:t>
            </a:r>
          </a:p>
          <a:p>
            <a:pPr lvl="1"/>
            <a:r>
              <a:rPr lang="en-US" dirty="0" smtClean="0"/>
              <a:t>Forecast</a:t>
            </a:r>
          </a:p>
          <a:p>
            <a:pPr lvl="2"/>
            <a:r>
              <a:rPr lang="en-US" dirty="0" smtClean="0"/>
              <a:t>R2E rack disconnection </a:t>
            </a:r>
            <a:r>
              <a:rPr lang="en-US" dirty="0" err="1" smtClean="0"/>
              <a:t>wk</a:t>
            </a:r>
            <a:r>
              <a:rPr lang="en-US" dirty="0" smtClean="0"/>
              <a:t> 17</a:t>
            </a:r>
          </a:p>
          <a:p>
            <a:pPr lvl="2"/>
            <a:r>
              <a:rPr lang="en-US" dirty="0" smtClean="0"/>
              <a:t>Vacuum </a:t>
            </a:r>
            <a:r>
              <a:rPr lang="en-US" dirty="0" smtClean="0"/>
              <a:t>activities B4L5 </a:t>
            </a:r>
            <a:r>
              <a:rPr lang="en-US" sz="1200" dirty="0" smtClean="0"/>
              <a:t>(XRPT-&gt; </a:t>
            </a:r>
            <a:r>
              <a:rPr lang="en-US" sz="1200" dirty="0" smtClean="0"/>
              <a:t>TCL4</a:t>
            </a:r>
            <a:r>
              <a:rPr lang="en-US" dirty="0" smtClean="0"/>
              <a:t> - </a:t>
            </a:r>
            <a:r>
              <a:rPr lang="en-US" dirty="0" smtClean="0"/>
              <a:t> </a:t>
            </a:r>
            <a:r>
              <a:rPr lang="en-US" dirty="0"/>
              <a:t>wk. 17 </a:t>
            </a:r>
            <a:endParaRPr lang="en-US" dirty="0" smtClean="0"/>
          </a:p>
          <a:p>
            <a:pPr lvl="2"/>
            <a:r>
              <a:rPr lang="en-US" dirty="0" smtClean="0"/>
              <a:t>CMS evacuation test on Friday 26</a:t>
            </a:r>
            <a:r>
              <a:rPr lang="en-US" baseline="30000" dirty="0" smtClean="0"/>
              <a:t>th</a:t>
            </a:r>
            <a:r>
              <a:rPr lang="en-US" dirty="0" smtClean="0"/>
              <a:t> of April – 12:00- 14:00</a:t>
            </a:r>
          </a:p>
          <a:p>
            <a:pPr lvl="3"/>
            <a:r>
              <a:rPr lang="en-US" dirty="0" smtClean="0"/>
              <a:t>Alarms will sound from RR53-Pt5-RR57</a:t>
            </a:r>
          </a:p>
          <a:p>
            <a:pPr lvl="3"/>
            <a:r>
              <a:rPr lang="en-US" dirty="0" smtClean="0"/>
              <a:t>All the persons in this area will evacuate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80728"/>
            <a:ext cx="1847189" cy="13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076056" y="1700808"/>
            <a:ext cx="3827589" cy="2793600"/>
            <a:chOff x="5292080" y="1700808"/>
            <a:chExt cx="3827589" cy="27936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2406" y="1700808"/>
              <a:ext cx="3517263" cy="2793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Right Arrow 9"/>
            <p:cNvSpPr/>
            <p:nvPr/>
          </p:nvSpPr>
          <p:spPr>
            <a:xfrm>
              <a:off x="5292080" y="3078672"/>
              <a:ext cx="648072" cy="268608"/>
            </a:xfrm>
            <a:prstGeom prst="rightArrow">
              <a:avLst>
                <a:gd name="adj1" fmla="val 50000"/>
                <a:gd name="adj2" fmla="val 27614"/>
              </a:avLst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100" b="1" dirty="0" err="1" smtClean="0">
                  <a:solidFill>
                    <a:schemeClr val="tx1"/>
                  </a:solidFill>
                </a:rPr>
                <a:t>Today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04248" y="4550868"/>
            <a:ext cx="2235740" cy="2262508"/>
            <a:chOff x="6804248" y="4653136"/>
            <a:chExt cx="2235740" cy="2262508"/>
          </a:xfrm>
        </p:grpSpPr>
        <p:pic>
          <p:nvPicPr>
            <p:cNvPr id="4100" name="Picture 4" descr="G:\Users\j\jcrespob\Public\porte UL55\IMAG0072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2883" y="4653136"/>
              <a:ext cx="1152000" cy="1923954"/>
            </a:xfrm>
            <a:prstGeom prst="rect">
              <a:avLst/>
            </a:prstGeom>
            <a:solidFill>
              <a:schemeClr val="bg1"/>
            </a:solidFill>
            <a:extLst/>
          </p:spPr>
        </p:pic>
        <p:sp>
          <p:nvSpPr>
            <p:cNvPr id="8" name="TextBox 7"/>
            <p:cNvSpPr txBox="1"/>
            <p:nvPr/>
          </p:nvSpPr>
          <p:spPr>
            <a:xfrm>
              <a:off x="6804248" y="6577090"/>
              <a:ext cx="223574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i="1" dirty="0" smtClean="0"/>
                <a:t>Courtesy J. </a:t>
              </a:r>
              <a:r>
                <a:rPr lang="en-GB" sz="1600" i="1" dirty="0" err="1" smtClean="0"/>
                <a:t>Crespo</a:t>
              </a:r>
              <a:r>
                <a:rPr lang="en-GB" sz="1600" i="1" dirty="0" smtClean="0"/>
                <a:t> GS-SE</a:t>
              </a:r>
              <a:endParaRPr lang="en-GB" sz="1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8944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 &amp; forecast –Sec. 56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Sector 56</a:t>
            </a:r>
          </a:p>
          <a:p>
            <a:pPr lvl="1"/>
            <a:r>
              <a:rPr lang="en-US" dirty="0" smtClean="0"/>
              <a:t>22 positions defined by VSC &amp; MSC</a:t>
            </a:r>
          </a:p>
          <a:p>
            <a:pPr lvl="2"/>
            <a:r>
              <a:rPr lang="en-US" dirty="0" smtClean="0"/>
              <a:t>BLM removed &amp; QPS cable trays displaced</a:t>
            </a:r>
          </a:p>
          <a:p>
            <a:pPr lvl="2"/>
            <a:r>
              <a:rPr lang="en-US" dirty="0" smtClean="0"/>
              <a:t>W bellows opened (See J.-P. Tock presentation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ELQA finished tonight</a:t>
            </a:r>
          </a:p>
          <a:p>
            <a:pPr lvl="1"/>
            <a:r>
              <a:rPr lang="en-US" dirty="0" err="1" smtClean="0"/>
              <a:t>Cryo</a:t>
            </a:r>
            <a:r>
              <a:rPr lang="en-US" dirty="0" smtClean="0"/>
              <a:t> depressurization this week-end</a:t>
            </a:r>
          </a:p>
          <a:p>
            <a:pPr lvl="1"/>
            <a:r>
              <a:rPr lang="en-US" dirty="0" smtClean="0"/>
              <a:t>Cryogenic “consignation” on Monday morning</a:t>
            </a:r>
            <a:endParaRPr lang="en-US" dirty="0" smtClean="0"/>
          </a:p>
          <a:p>
            <a:pPr lvl="1"/>
            <a:r>
              <a:rPr lang="en-US" dirty="0" smtClean="0"/>
              <a:t>PIMs</a:t>
            </a:r>
            <a:endParaRPr lang="en-US" dirty="0"/>
          </a:p>
          <a:p>
            <a:pPr lvl="2"/>
            <a:r>
              <a:rPr lang="en-US" dirty="0"/>
              <a:t>1st ball </a:t>
            </a:r>
            <a:r>
              <a:rPr lang="en-US" dirty="0" smtClean="0"/>
              <a:t>test: </a:t>
            </a:r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-18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April</a:t>
            </a:r>
            <a:endParaRPr lang="en-US" dirty="0"/>
          </a:p>
          <a:p>
            <a:pPr lvl="2"/>
            <a:r>
              <a:rPr lang="en-US" dirty="0"/>
              <a:t>PIMs repairing (after ball test</a:t>
            </a:r>
            <a:r>
              <a:rPr lang="en-US" dirty="0" smtClean="0"/>
              <a:t>):  19</a:t>
            </a:r>
            <a:r>
              <a:rPr lang="en-US" baseline="30000" dirty="0" smtClean="0"/>
              <a:t>th</a:t>
            </a:r>
            <a:r>
              <a:rPr lang="en-US" dirty="0" smtClean="0"/>
              <a:t> - 25</a:t>
            </a:r>
            <a:r>
              <a:rPr lang="en-US" baseline="30000" dirty="0" smtClean="0"/>
              <a:t>th</a:t>
            </a:r>
            <a:r>
              <a:rPr lang="en-US" dirty="0" smtClean="0"/>
              <a:t> April</a:t>
            </a:r>
            <a:endParaRPr lang="en-US" dirty="0"/>
          </a:p>
          <a:p>
            <a:pPr lvl="2"/>
            <a:r>
              <a:rPr lang="en-US" dirty="0"/>
              <a:t>PIMs repairing (after W bellows </a:t>
            </a:r>
            <a:r>
              <a:rPr lang="en-US" dirty="0" smtClean="0"/>
              <a:t>open.):  </a:t>
            </a:r>
            <a:r>
              <a:rPr lang="en-US" dirty="0"/>
              <a:t>up to 13th May.</a:t>
            </a:r>
          </a:p>
          <a:p>
            <a:pPr lvl="1"/>
            <a:r>
              <a:rPr lang="en-US" dirty="0"/>
              <a:t>IC train </a:t>
            </a:r>
          </a:p>
          <a:p>
            <a:pPr lvl="2"/>
            <a:r>
              <a:rPr lang="en-US" dirty="0"/>
              <a:t>Open W: April 16th </a:t>
            </a:r>
          </a:p>
          <a:p>
            <a:pPr lvl="2"/>
            <a:r>
              <a:rPr lang="en-US" dirty="0"/>
              <a:t>Cutting M: April 23rd</a:t>
            </a:r>
          </a:p>
          <a:p>
            <a:pPr lvl="2"/>
            <a:r>
              <a:rPr lang="en-US" dirty="0" err="1"/>
              <a:t>Desolder</a:t>
            </a:r>
            <a:r>
              <a:rPr lang="en-US" dirty="0"/>
              <a:t> BB:  May 13th</a:t>
            </a:r>
          </a:p>
          <a:p>
            <a:pPr lvl="2"/>
            <a:r>
              <a:rPr lang="en-US" dirty="0"/>
              <a:t>Solder BB: May 24th</a:t>
            </a:r>
          </a:p>
          <a:p>
            <a:pPr lvl="2"/>
            <a:r>
              <a:rPr lang="en-US" dirty="0"/>
              <a:t>Shunt: June 11th </a:t>
            </a:r>
          </a:p>
          <a:p>
            <a:pPr lvl="1"/>
            <a:r>
              <a:rPr lang="en-US" dirty="0"/>
              <a:t>DFBA consolidation from wk. 17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6048672" y="3861048"/>
            <a:ext cx="2843808" cy="2793600"/>
            <a:chOff x="6300192" y="3356992"/>
            <a:chExt cx="2843808" cy="27936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9024" y="3356992"/>
              <a:ext cx="2584976" cy="2793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Right Arrow 8"/>
            <p:cNvSpPr/>
            <p:nvPr/>
          </p:nvSpPr>
          <p:spPr>
            <a:xfrm>
              <a:off x="6300192" y="4753792"/>
              <a:ext cx="648072" cy="268608"/>
            </a:xfrm>
            <a:prstGeom prst="rightArrow">
              <a:avLst>
                <a:gd name="adj1" fmla="val 50000"/>
                <a:gd name="adj2" fmla="val 27614"/>
              </a:avLst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100" b="1" dirty="0" err="1" smtClean="0">
                  <a:solidFill>
                    <a:schemeClr val="tx1"/>
                  </a:solidFill>
                </a:rPr>
                <a:t>Today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114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 &amp; forecast – P6 &amp; Sec. 67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Point 6 &amp; LSS6</a:t>
            </a:r>
          </a:p>
          <a:p>
            <a:pPr lvl="1"/>
            <a:r>
              <a:rPr lang="en-US" dirty="0"/>
              <a:t>LBDS tests:  synchronic dump </a:t>
            </a:r>
            <a:r>
              <a:rPr lang="en-US" dirty="0" smtClean="0"/>
              <a:t>succe</a:t>
            </a:r>
            <a:r>
              <a:rPr lang="en-US" dirty="0"/>
              <a:t>ssful</a:t>
            </a:r>
            <a:endParaRPr lang="en-US" dirty="0" smtClean="0"/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Addition cooling tower installation </a:t>
            </a:r>
          </a:p>
          <a:p>
            <a:pPr lvl="2"/>
            <a:r>
              <a:rPr lang="en-US" dirty="0" smtClean="0"/>
              <a:t>SU maintenance</a:t>
            </a:r>
          </a:p>
          <a:p>
            <a:pPr lvl="2"/>
            <a:r>
              <a:rPr lang="en-US" dirty="0" smtClean="0"/>
              <a:t>MKD generator maintenance</a:t>
            </a:r>
          </a:p>
          <a:p>
            <a:pPr lvl="2"/>
            <a:r>
              <a:rPr lang="en-US" dirty="0" smtClean="0"/>
              <a:t>Vacuum activities</a:t>
            </a:r>
          </a:p>
          <a:p>
            <a:pPr lvl="3"/>
            <a:r>
              <a:rPr lang="en-US" dirty="0" smtClean="0"/>
              <a:t>A4L6 &amp;A4R6 for TCDQ displacement</a:t>
            </a:r>
          </a:p>
          <a:p>
            <a:pPr lvl="3"/>
            <a:r>
              <a:rPr lang="en-US" dirty="0" smtClean="0"/>
              <a:t>A5R6 </a:t>
            </a:r>
            <a:r>
              <a:rPr lang="en-US" i="1" dirty="0" smtClean="0"/>
              <a:t>(NC)</a:t>
            </a:r>
            <a:endParaRPr lang="en-US" i="1" dirty="0" smtClean="0"/>
          </a:p>
          <a:p>
            <a:pPr lvl="1"/>
            <a:r>
              <a:rPr lang="en-US" dirty="0" smtClean="0"/>
              <a:t>Forecast</a:t>
            </a:r>
          </a:p>
          <a:p>
            <a:pPr lvl="2"/>
            <a:r>
              <a:rPr lang="en-US" dirty="0" smtClean="0"/>
              <a:t>MKB completion of staged installation (wk.16)</a:t>
            </a:r>
          </a:p>
          <a:p>
            <a:pPr lvl="2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Sector 67</a:t>
            </a:r>
          </a:p>
          <a:p>
            <a:pPr lvl="1"/>
            <a:r>
              <a:rPr lang="en-US" dirty="0" smtClean="0"/>
              <a:t>Warm-up in progress T~ 270K</a:t>
            </a:r>
          </a:p>
          <a:p>
            <a:pPr lvl="1"/>
            <a:r>
              <a:rPr lang="en-US" dirty="0" smtClean="0"/>
              <a:t>Forecast </a:t>
            </a:r>
          </a:p>
          <a:p>
            <a:pPr lvl="2"/>
            <a:r>
              <a:rPr lang="en-US" dirty="0" smtClean="0"/>
              <a:t>Wk. 16: 300K + vacuum degradation</a:t>
            </a:r>
          </a:p>
          <a:p>
            <a:pPr lvl="2"/>
            <a:r>
              <a:rPr lang="en-US" dirty="0" smtClean="0"/>
              <a:t>Wk.17: ELQA@ warm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5502783" y="2939656"/>
            <a:ext cx="3389697" cy="2793600"/>
            <a:chOff x="5724128" y="2276872"/>
            <a:chExt cx="3389697" cy="279360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7209" y="2276872"/>
              <a:ext cx="3136616" cy="2793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Right Arrow 8"/>
            <p:cNvSpPr/>
            <p:nvPr/>
          </p:nvSpPr>
          <p:spPr>
            <a:xfrm>
              <a:off x="5724128" y="3670750"/>
              <a:ext cx="648072" cy="268608"/>
            </a:xfrm>
            <a:prstGeom prst="rightArrow">
              <a:avLst>
                <a:gd name="adj1" fmla="val 50000"/>
                <a:gd name="adj2" fmla="val 27614"/>
              </a:avLst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100" b="1" dirty="0" err="1" smtClean="0">
                  <a:solidFill>
                    <a:schemeClr val="tx1"/>
                  </a:solidFill>
                </a:rPr>
                <a:t>Today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092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 &amp; forecast – P7 &amp; Sec. 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57403"/>
          </a:xfrm>
        </p:spPr>
        <p:txBody>
          <a:bodyPr/>
          <a:lstStyle/>
          <a:p>
            <a:r>
              <a:rPr lang="en-US" dirty="0" smtClean="0"/>
              <a:t>Point 7</a:t>
            </a:r>
          </a:p>
          <a:p>
            <a:pPr lvl="1"/>
            <a:r>
              <a:rPr lang="en-US" dirty="0" smtClean="0"/>
              <a:t>R2E is getting ahead: cable trays</a:t>
            </a:r>
          </a:p>
          <a:p>
            <a:endParaRPr lang="en-US" dirty="0"/>
          </a:p>
          <a:p>
            <a:r>
              <a:rPr lang="en-US" dirty="0" smtClean="0"/>
              <a:t>Sector 78</a:t>
            </a:r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Warm up - T ~ 200K</a:t>
            </a:r>
          </a:p>
          <a:p>
            <a:pPr lvl="1"/>
            <a:r>
              <a:rPr lang="en-US" dirty="0" smtClean="0"/>
              <a:t>Forecast:</a:t>
            </a:r>
          </a:p>
          <a:p>
            <a:pPr lvl="2"/>
            <a:r>
              <a:rPr lang="en-US" dirty="0" err="1" smtClean="0"/>
              <a:t>nQPS</a:t>
            </a:r>
            <a:r>
              <a:rPr lang="en-US" dirty="0" smtClean="0"/>
              <a:t> type test @cold - wk. 16</a:t>
            </a:r>
          </a:p>
          <a:p>
            <a:pPr lvl="2"/>
            <a:r>
              <a:rPr lang="en-US" dirty="0" smtClean="0"/>
              <a:t>ELQA </a:t>
            </a:r>
            <a:r>
              <a:rPr lang="en-US" dirty="0" err="1" smtClean="0"/>
              <a:t>wk</a:t>
            </a:r>
            <a:r>
              <a:rPr lang="en-US" dirty="0" smtClean="0"/>
              <a:t> ~18-19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8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5292080" y="1844824"/>
            <a:ext cx="3646887" cy="2793600"/>
            <a:chOff x="5436096" y="1844824"/>
            <a:chExt cx="3646887" cy="279360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844824"/>
              <a:ext cx="3358855" cy="2793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Right Arrow 8"/>
            <p:cNvSpPr/>
            <p:nvPr/>
          </p:nvSpPr>
          <p:spPr>
            <a:xfrm>
              <a:off x="5436096" y="3220855"/>
              <a:ext cx="648072" cy="268608"/>
            </a:xfrm>
            <a:prstGeom prst="rightArrow">
              <a:avLst>
                <a:gd name="adj1" fmla="val 50000"/>
                <a:gd name="adj2" fmla="val 27614"/>
              </a:avLst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100" b="1" dirty="0" err="1" smtClean="0">
                  <a:solidFill>
                    <a:schemeClr val="tx1"/>
                  </a:solidFill>
                </a:rPr>
                <a:t>Today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337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 &amp; forecast – P8 &amp; Sec. 81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Point 8 &amp; LSS8</a:t>
            </a:r>
          </a:p>
          <a:p>
            <a:pPr lvl="1"/>
            <a:r>
              <a:rPr lang="en-US" dirty="0" smtClean="0"/>
              <a:t>In progress</a:t>
            </a:r>
          </a:p>
          <a:p>
            <a:pPr lvl="2"/>
            <a:r>
              <a:rPr lang="en-US" dirty="0" smtClean="0"/>
              <a:t>R2E shielding</a:t>
            </a:r>
          </a:p>
          <a:p>
            <a:pPr lvl="2"/>
            <a:r>
              <a:rPr lang="en-US" dirty="0" smtClean="0"/>
              <a:t>A6L8, A4R8, MKI </a:t>
            </a:r>
            <a:r>
              <a:rPr lang="en-US" dirty="0"/>
              <a:t>vacuum activities</a:t>
            </a:r>
          </a:p>
          <a:p>
            <a:pPr lvl="2"/>
            <a:r>
              <a:rPr lang="en-US" dirty="0" smtClean="0"/>
              <a:t>Upgrade and maintenance of collimator </a:t>
            </a:r>
            <a:br>
              <a:rPr lang="en-US" dirty="0" smtClean="0"/>
            </a:br>
            <a:r>
              <a:rPr lang="en-US" dirty="0" smtClean="0"/>
              <a:t>control systems</a:t>
            </a:r>
          </a:p>
          <a:p>
            <a:pPr lvl="1"/>
            <a:r>
              <a:rPr lang="en-US" dirty="0" smtClean="0"/>
              <a:t>Forecast</a:t>
            </a:r>
          </a:p>
          <a:p>
            <a:pPr lvl="2"/>
            <a:r>
              <a:rPr lang="en-US" dirty="0" smtClean="0"/>
              <a:t>Electrical maintenance wk. 17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No access </a:t>
            </a:r>
            <a:r>
              <a:rPr lang="en-US" dirty="0" smtClean="0"/>
              <a:t>except for authorized</a:t>
            </a:r>
            <a:br>
              <a:rPr lang="en-US" dirty="0" smtClean="0"/>
            </a:br>
            <a:r>
              <a:rPr lang="en-US" dirty="0" smtClean="0"/>
              <a:t> persons to the </a:t>
            </a:r>
            <a:r>
              <a:rPr lang="en-US" dirty="0" smtClean="0">
                <a:solidFill>
                  <a:srgbClr val="FF0000"/>
                </a:solidFill>
              </a:rPr>
              <a:t>site &amp; in underground</a:t>
            </a:r>
          </a:p>
          <a:p>
            <a:pPr lvl="3"/>
            <a:r>
              <a:rPr lang="en-US" dirty="0" smtClean="0"/>
              <a:t>Night Wed. to Thur. – NO safety network </a:t>
            </a:r>
            <a:br>
              <a:rPr lang="en-US" dirty="0" smtClean="0"/>
            </a:br>
            <a:r>
              <a:rPr lang="en-US" dirty="0" smtClean="0"/>
              <a:t>=  NO ACESS (procedure being edited)</a:t>
            </a:r>
          </a:p>
          <a:p>
            <a:endParaRPr lang="en-US" dirty="0"/>
          </a:p>
          <a:p>
            <a:r>
              <a:rPr lang="en-US" dirty="0" smtClean="0"/>
              <a:t>Sector 81</a:t>
            </a:r>
          </a:p>
          <a:p>
            <a:pPr lvl="1"/>
            <a:r>
              <a:rPr lang="en-US" dirty="0" smtClean="0"/>
              <a:t>Warm-up just started T~5K</a:t>
            </a:r>
          </a:p>
          <a:p>
            <a:pPr lvl="1"/>
            <a:r>
              <a:rPr lang="en-US" dirty="0" smtClean="0"/>
              <a:t>Leak tests at cold wk. 16</a:t>
            </a:r>
          </a:p>
          <a:p>
            <a:pPr lvl="1"/>
            <a:r>
              <a:rPr lang="en-US" dirty="0" smtClean="0"/>
              <a:t>[80-300K] ~ Wk.17-18-19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9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5076056" y="3515720"/>
            <a:ext cx="3826637" cy="2793600"/>
            <a:chOff x="5317363" y="1484784"/>
            <a:chExt cx="3826637" cy="279360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4381" y="1484784"/>
              <a:ext cx="3529619" cy="2793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Right Arrow 8"/>
            <p:cNvSpPr/>
            <p:nvPr/>
          </p:nvSpPr>
          <p:spPr>
            <a:xfrm>
              <a:off x="5317363" y="2881584"/>
              <a:ext cx="648072" cy="268608"/>
            </a:xfrm>
            <a:prstGeom prst="rightArrow">
              <a:avLst>
                <a:gd name="adj1" fmla="val 50000"/>
                <a:gd name="adj2" fmla="val 27614"/>
              </a:avLst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100" b="1" dirty="0" err="1" smtClean="0">
                  <a:solidFill>
                    <a:schemeClr val="tx1"/>
                  </a:solidFill>
                </a:rPr>
                <a:t>Today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963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</TotalTime>
  <Words>765</Words>
  <Application>Microsoft Office PowerPoint</Application>
  <PresentationFormat>On-screen Show (4:3)</PresentationFormat>
  <Paragraphs>241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LHC schedule status</vt:lpstr>
      <vt:lpstr>Progress &amp; forecast – P1 &amp; Sec. 12</vt:lpstr>
      <vt:lpstr>Progress &amp; forecast – P2 &amp; Sec. 23 &amp; P3</vt:lpstr>
      <vt:lpstr>Progress &amp; forecast –Sec. 34 &amp; P4</vt:lpstr>
      <vt:lpstr>Progress &amp; forecast –Sec. 45 &amp; P5</vt:lpstr>
      <vt:lpstr>Progress &amp; forecast –Sec. 56</vt:lpstr>
      <vt:lpstr>Progress &amp; forecast – P6 &amp; Sec. 67</vt:lpstr>
      <vt:lpstr>Progress &amp; forecast – P7 &amp; Sec. 78</vt:lpstr>
      <vt:lpstr>Progress &amp; forecast – P8 &amp; Sec. 81</vt:lpstr>
      <vt:lpstr>LS1 Leak Testing - Phase 1</vt:lpstr>
      <vt:lpstr>General Progress</vt:lpstr>
      <vt:lpstr>Dashboards</vt:lpstr>
      <vt:lpstr>Organisation &amp; Reminders 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 MM March 11th</dc:title>
  <dc:creator>Katy Foraz</dc:creator>
  <cp:lastModifiedBy>Katy Foraz</cp:lastModifiedBy>
  <cp:revision>80</cp:revision>
  <cp:lastPrinted>2013-03-21T14:52:28Z</cp:lastPrinted>
  <dcterms:created xsi:type="dcterms:W3CDTF">2013-03-10T18:54:35Z</dcterms:created>
  <dcterms:modified xsi:type="dcterms:W3CDTF">2013-04-12T07:36:01Z</dcterms:modified>
</cp:coreProperties>
</file>