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8" r:id="rId3"/>
    <p:sldId id="314" r:id="rId4"/>
    <p:sldId id="297" r:id="rId5"/>
    <p:sldId id="315" r:id="rId6"/>
    <p:sldId id="261" r:id="rId7"/>
    <p:sldId id="333" r:id="rId8"/>
    <p:sldId id="335" r:id="rId9"/>
    <p:sldId id="337" r:id="rId10"/>
    <p:sldId id="336" r:id="rId11"/>
    <p:sldId id="341" r:id="rId12"/>
    <p:sldId id="342" r:id="rId13"/>
    <p:sldId id="340" r:id="rId14"/>
    <p:sldId id="343" r:id="rId15"/>
    <p:sldId id="344" r:id="rId16"/>
    <p:sldId id="339" r:id="rId17"/>
    <p:sldId id="345" r:id="rId18"/>
    <p:sldId id="346" r:id="rId19"/>
    <p:sldId id="347" r:id="rId20"/>
    <p:sldId id="348" r:id="rId21"/>
    <p:sldId id="350" r:id="rId22"/>
    <p:sldId id="349" r:id="rId23"/>
    <p:sldId id="351" r:id="rId24"/>
    <p:sldId id="298" r:id="rId25"/>
    <p:sldId id="322" r:id="rId26"/>
    <p:sldId id="29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3E"/>
    <a:srgbClr val="99FF99"/>
    <a:srgbClr val="800000"/>
    <a:srgbClr val="9900CC"/>
    <a:srgbClr val="66FF66"/>
    <a:srgbClr val="FF66FF"/>
    <a:srgbClr val="CC99FF"/>
    <a:srgbClr val="FFFF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6B3426-F6D5-4414-926F-77AB671A91AD}" type="datetimeFigureOut">
              <a:rPr lang="en-GB" smtClean="0"/>
              <a:t>12/04/2013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B4EBD-649E-48E5-9B58-D5DAA06BCC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867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919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919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8316801" y="6381328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6597E842-05B1-49ED-A21F-C10523E604F1}" type="slidenum">
              <a:rPr lang="fr-CH" smtClean="0">
                <a:solidFill>
                  <a:srgbClr val="FFFF00"/>
                </a:solidFill>
              </a:rPr>
              <a:t>‹#›</a:t>
            </a:fld>
            <a:r>
              <a:rPr lang="fr-CH" dirty="0" smtClean="0">
                <a:solidFill>
                  <a:srgbClr val="FFFF00"/>
                </a:solidFill>
              </a:rPr>
              <a:t>/25</a:t>
            </a:r>
            <a:endParaRPr lang="en-GB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cid:image002.png@01CCCFBA.BEA5DEF0" TargetMode="External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3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3" t="24286" r="39732" b="16143"/>
          <a:stretch/>
        </p:blipFill>
        <p:spPr bwMode="auto">
          <a:xfrm>
            <a:off x="4266353" y="606529"/>
            <a:ext cx="4889083" cy="33476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TextBox 66"/>
          <p:cNvSpPr txBox="1"/>
          <p:nvPr/>
        </p:nvSpPr>
        <p:spPr>
          <a:xfrm>
            <a:off x="1095028" y="0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fr-CH" sz="2400" dirty="0" smtClean="0">
                <a:solidFill>
                  <a:schemeClr val="bg1"/>
                </a:solidFill>
              </a:rPr>
              <a:t>SMACC    Progress report </a:t>
            </a:r>
            <a:r>
              <a:rPr lang="fr-CH" sz="2400" dirty="0" err="1" smtClean="0">
                <a:solidFill>
                  <a:schemeClr val="bg1"/>
                </a:solidFill>
              </a:rPr>
              <a:t>Activities</a:t>
            </a:r>
            <a:r>
              <a:rPr lang="fr-CH" sz="2400" dirty="0" smtClean="0">
                <a:solidFill>
                  <a:schemeClr val="bg1"/>
                </a:solidFill>
              </a:rPr>
              <a:t> in the last 2 </a:t>
            </a:r>
            <a:r>
              <a:rPr lang="fr-CH" sz="2400" dirty="0" err="1" smtClean="0">
                <a:solidFill>
                  <a:schemeClr val="bg1"/>
                </a:solidFill>
              </a:rPr>
              <a:t>weeks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07228"/>
            <a:ext cx="4698722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fr-CH" sz="2000" dirty="0" err="1" smtClean="0"/>
              <a:t>Focused</a:t>
            </a:r>
            <a:r>
              <a:rPr lang="fr-CH" sz="2000" dirty="0" smtClean="0"/>
              <a:t> on tunnel </a:t>
            </a:r>
            <a:r>
              <a:rPr lang="fr-CH" sz="2000" dirty="0" err="1" smtClean="0"/>
              <a:t>activities</a:t>
            </a:r>
            <a:endParaRPr lang="fr-CH" sz="20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fr-CH" sz="2000" u="sng" dirty="0" smtClean="0"/>
              <a:t>2 </a:t>
            </a:r>
            <a:r>
              <a:rPr lang="fr-CH" sz="2000" u="sng" dirty="0" err="1" smtClean="0"/>
              <a:t>days</a:t>
            </a:r>
            <a:r>
              <a:rPr lang="fr-CH" sz="2000" u="sng" dirty="0" smtClean="0"/>
              <a:t> of </a:t>
            </a:r>
            <a:r>
              <a:rPr lang="fr-CH" sz="2000" u="sng" dirty="0" err="1" smtClean="0"/>
              <a:t>work</a:t>
            </a:r>
            <a:r>
              <a:rPr lang="fr-CH" sz="2000" u="sng" dirty="0" smtClean="0"/>
              <a:t> in </a:t>
            </a:r>
            <a:r>
              <a:rPr lang="fr-CH" sz="2000" u="sng" dirty="0" err="1" smtClean="0"/>
              <a:t>sector</a:t>
            </a:r>
            <a:r>
              <a:rPr lang="fr-CH" sz="2000" u="sng" dirty="0" smtClean="0"/>
              <a:t> 56 for</a:t>
            </a:r>
          </a:p>
          <a:p>
            <a:pPr marL="533400" lvl="1" indent="-342900">
              <a:buFont typeface="Wingdings" pitchFamily="2" charset="2"/>
              <a:buChar char="§"/>
            </a:pPr>
            <a:r>
              <a:rPr lang="fr-CH" sz="2000" b="1" dirty="0" smtClean="0"/>
              <a:t>CSI </a:t>
            </a:r>
            <a:br>
              <a:rPr lang="fr-CH" sz="2000" b="1" dirty="0" smtClean="0"/>
            </a:br>
            <a:r>
              <a:rPr lang="fr-CH" dirty="0" smtClean="0"/>
              <a:t>(Coordination Support &amp; Infrastructure)</a:t>
            </a:r>
          </a:p>
          <a:p>
            <a:pPr marL="533400" lvl="1" indent="-342900">
              <a:buFont typeface="Wingdings" pitchFamily="2" charset="2"/>
              <a:buChar char="§"/>
            </a:pPr>
            <a:r>
              <a:rPr lang="el-GR" sz="2000" dirty="0" smtClean="0"/>
              <a:t>α</a:t>
            </a:r>
            <a:r>
              <a:rPr lang="fr-CH" sz="2000" dirty="0" smtClean="0"/>
              <a:t> </a:t>
            </a:r>
            <a:r>
              <a:rPr lang="el-GR" sz="2000" dirty="0" smtClean="0"/>
              <a:t>ω</a:t>
            </a:r>
            <a:r>
              <a:rPr lang="fr-CH" sz="2000" dirty="0" smtClean="0"/>
              <a:t> team (DN200)</a:t>
            </a:r>
          </a:p>
          <a:p>
            <a:pPr marL="533400" lvl="1" indent="-342900">
              <a:buFont typeface="Wingdings" pitchFamily="2" charset="2"/>
              <a:buChar char="§"/>
            </a:pPr>
            <a:r>
              <a:rPr lang="fr-CH" sz="2000" dirty="0" smtClean="0"/>
              <a:t>ICIT</a:t>
            </a:r>
          </a:p>
          <a:p>
            <a:pPr marL="533400" lvl="1" indent="-342900">
              <a:buFont typeface="Wingdings" pitchFamily="2" charset="2"/>
              <a:buChar char="§"/>
            </a:pPr>
            <a:r>
              <a:rPr lang="fr-CH" sz="2000" dirty="0" smtClean="0"/>
              <a:t>RP</a:t>
            </a:r>
          </a:p>
          <a:p>
            <a:pPr marL="285750" indent="-285750">
              <a:buFont typeface="Wingdings" pitchFamily="2" charset="2"/>
              <a:buChar char="v"/>
            </a:pPr>
            <a:endParaRPr lang="fr-CH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83568" y="6488668"/>
            <a:ext cx="530331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900CC"/>
                </a:solidFill>
              </a:rPr>
              <a:t>Courtesy M </a:t>
            </a:r>
            <a:r>
              <a:rPr lang="en-GB" dirty="0" err="1" smtClean="0">
                <a:solidFill>
                  <a:srgbClr val="9900CC"/>
                </a:solidFill>
              </a:rPr>
              <a:t>Pojer</a:t>
            </a:r>
            <a:r>
              <a:rPr lang="en-GB" dirty="0" smtClean="0">
                <a:solidFill>
                  <a:srgbClr val="9900CC"/>
                </a:solidFill>
              </a:rPr>
              <a:t>, </a:t>
            </a:r>
            <a:r>
              <a:rPr lang="en-GB" dirty="0" err="1" smtClean="0">
                <a:solidFill>
                  <a:srgbClr val="9900CC"/>
                </a:solidFill>
              </a:rPr>
              <a:t>Ph</a:t>
            </a:r>
            <a:r>
              <a:rPr lang="en-GB" dirty="0" smtClean="0">
                <a:solidFill>
                  <a:srgbClr val="9900CC"/>
                </a:solidFill>
              </a:rPr>
              <a:t> Canard, R </a:t>
            </a:r>
            <a:r>
              <a:rPr lang="en-GB" dirty="0" err="1" smtClean="0">
                <a:solidFill>
                  <a:srgbClr val="9900CC"/>
                </a:solidFill>
              </a:rPr>
              <a:t>Faes</a:t>
            </a:r>
            <a:endParaRPr lang="en-GB" dirty="0">
              <a:solidFill>
                <a:srgbClr val="9900CC"/>
              </a:solidFill>
            </a:endParaRPr>
          </a:p>
        </p:txBody>
      </p:sp>
      <p:pic>
        <p:nvPicPr>
          <p:cNvPr id="6" name="Picture 2" descr="\\cern.ch\dfs\Workspaces\j\JPhTock\LHC\aSMACC\OpenCloseIC\Photos1ereOuverture\20130408_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991" y="606529"/>
            <a:ext cx="3259106" cy="244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Backup-phone\20130408_17032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838" y="3751487"/>
            <a:ext cx="3649574" cy="27371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-1" y="1799438"/>
            <a:ext cx="5849991" cy="4363862"/>
            <a:chOff x="1278294" y="910110"/>
            <a:chExt cx="6550090" cy="55146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78" t="29500" r="29242" b="6407"/>
            <a:stretch/>
          </p:blipFill>
          <p:spPr bwMode="auto">
            <a:xfrm>
              <a:off x="1278294" y="910110"/>
              <a:ext cx="6550090" cy="5514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 rot="3379780">
              <a:off x="4743537" y="4441604"/>
              <a:ext cx="573647" cy="861971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952937" y="4633883"/>
              <a:ext cx="1476173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Base </a:t>
              </a:r>
              <a:r>
                <a:rPr lang="en-GB" b="1" dirty="0" err="1" smtClean="0"/>
                <a:t>chantier</a:t>
              </a:r>
              <a:endParaRPr lang="en-GB" b="1" dirty="0"/>
            </a:p>
          </p:txBody>
        </p:sp>
        <p:cxnSp>
          <p:nvCxnSpPr>
            <p:cNvPr id="12" name="Straight Connector 11"/>
            <p:cNvCxnSpPr>
              <a:endCxn id="11" idx="1"/>
            </p:cNvCxnSpPr>
            <p:nvPr/>
          </p:nvCxnSpPr>
          <p:spPr>
            <a:xfrm flipV="1">
              <a:off x="5548064" y="4818549"/>
              <a:ext cx="404873" cy="5404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 rot="3379780">
              <a:off x="4102834" y="1776159"/>
              <a:ext cx="573647" cy="861971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Connector 13"/>
            <p:cNvCxnSpPr>
              <a:stCxn id="13" idx="3"/>
            </p:cNvCxnSpPr>
            <p:nvPr/>
          </p:nvCxnSpPr>
          <p:spPr>
            <a:xfrm>
              <a:off x="4548676" y="2445851"/>
              <a:ext cx="1438206" cy="219315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0360" y="5482284"/>
              <a:ext cx="394008" cy="394008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3897214" y="3152401"/>
              <a:ext cx="492443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Lift</a:t>
              </a:r>
              <a:endParaRPr lang="en-GB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670220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1095028" y="0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fr-CH" sz="2400" dirty="0" smtClean="0">
                <a:solidFill>
                  <a:schemeClr val="bg1"/>
                </a:solidFill>
              </a:rPr>
              <a:t>SMACC    Progress report </a:t>
            </a:r>
            <a:r>
              <a:rPr lang="fr-CH" sz="2400" dirty="0" err="1" smtClean="0">
                <a:solidFill>
                  <a:schemeClr val="bg1"/>
                </a:solidFill>
              </a:rPr>
              <a:t>Activities</a:t>
            </a:r>
            <a:r>
              <a:rPr lang="fr-CH" sz="2400" dirty="0" smtClean="0">
                <a:solidFill>
                  <a:schemeClr val="bg1"/>
                </a:solidFill>
              </a:rPr>
              <a:t> in the last 2 </a:t>
            </a:r>
            <a:r>
              <a:rPr lang="fr-CH" sz="2400" dirty="0" err="1" smtClean="0">
                <a:solidFill>
                  <a:schemeClr val="bg1"/>
                </a:solidFill>
              </a:rPr>
              <a:t>weeks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07228"/>
            <a:ext cx="388760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fr-CH" sz="2000" dirty="0" err="1" smtClean="0"/>
              <a:t>Focused</a:t>
            </a:r>
            <a:r>
              <a:rPr lang="fr-CH" sz="2000" dirty="0" smtClean="0"/>
              <a:t> on tunnel </a:t>
            </a:r>
            <a:r>
              <a:rPr lang="fr-CH" sz="2000" dirty="0" err="1" smtClean="0"/>
              <a:t>activities</a:t>
            </a:r>
            <a:endParaRPr lang="fr-CH" sz="20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fr-CH" sz="2000" u="sng" dirty="0" smtClean="0"/>
              <a:t>2 </a:t>
            </a:r>
            <a:r>
              <a:rPr lang="fr-CH" sz="2000" u="sng" dirty="0" err="1" smtClean="0"/>
              <a:t>days</a:t>
            </a:r>
            <a:r>
              <a:rPr lang="fr-CH" sz="2000" u="sng" dirty="0" smtClean="0"/>
              <a:t> of </a:t>
            </a:r>
            <a:r>
              <a:rPr lang="fr-CH" sz="2000" u="sng" dirty="0" err="1" smtClean="0"/>
              <a:t>work</a:t>
            </a:r>
            <a:r>
              <a:rPr lang="fr-CH" sz="2000" u="sng" dirty="0" smtClean="0"/>
              <a:t> in </a:t>
            </a:r>
            <a:r>
              <a:rPr lang="fr-CH" sz="2000" u="sng" dirty="0" err="1" smtClean="0"/>
              <a:t>sector</a:t>
            </a:r>
            <a:r>
              <a:rPr lang="fr-CH" sz="2000" u="sng" dirty="0" smtClean="0"/>
              <a:t> 56 for</a:t>
            </a:r>
          </a:p>
          <a:p>
            <a:pPr marL="533400" lvl="1" indent="-342900">
              <a:buFont typeface="Wingdings" pitchFamily="2" charset="2"/>
              <a:buChar char="§"/>
            </a:pPr>
            <a:r>
              <a:rPr lang="fr-CH" sz="1600" dirty="0" smtClean="0"/>
              <a:t>CSI </a:t>
            </a:r>
          </a:p>
          <a:p>
            <a:pPr marL="533400" lvl="1" indent="-342900">
              <a:buFont typeface="Wingdings" pitchFamily="2" charset="2"/>
              <a:buChar char="§"/>
            </a:pPr>
            <a:r>
              <a:rPr lang="el-GR" sz="2000" b="1" dirty="0" smtClean="0"/>
              <a:t>α</a:t>
            </a:r>
            <a:r>
              <a:rPr lang="fr-CH" sz="2000" b="1" dirty="0" smtClean="0"/>
              <a:t> </a:t>
            </a:r>
            <a:r>
              <a:rPr lang="el-GR" sz="2000" b="1" dirty="0" smtClean="0"/>
              <a:t>ω</a:t>
            </a:r>
            <a:r>
              <a:rPr lang="fr-CH" sz="2000" b="1" dirty="0" smtClean="0"/>
              <a:t> team (DN200)</a:t>
            </a:r>
          </a:p>
          <a:p>
            <a:pPr marL="533400" lvl="1" indent="-342900">
              <a:buFont typeface="Wingdings" pitchFamily="2" charset="2"/>
              <a:buChar char="§"/>
            </a:pPr>
            <a:r>
              <a:rPr lang="fr-CH" sz="2000" dirty="0" smtClean="0"/>
              <a:t>ICIT</a:t>
            </a:r>
          </a:p>
          <a:p>
            <a:pPr marL="533400" lvl="1" indent="-342900">
              <a:buFont typeface="Wingdings" pitchFamily="2" charset="2"/>
              <a:buChar char="§"/>
            </a:pPr>
            <a:r>
              <a:rPr lang="fr-CH" sz="2000" dirty="0" smtClean="0"/>
              <a:t>RP</a:t>
            </a:r>
          </a:p>
          <a:p>
            <a:pPr marL="285750" indent="-285750">
              <a:buFont typeface="Wingdings" pitchFamily="2" charset="2"/>
              <a:buChar char="v"/>
            </a:pPr>
            <a:endParaRPr lang="fr-CH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83568" y="6488668"/>
            <a:ext cx="530331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900CC"/>
                </a:solidFill>
              </a:rPr>
              <a:t>Courtesy A </a:t>
            </a:r>
            <a:r>
              <a:rPr lang="en-GB" dirty="0" err="1" smtClean="0">
                <a:solidFill>
                  <a:srgbClr val="9900CC"/>
                </a:solidFill>
              </a:rPr>
              <a:t>Chrul</a:t>
            </a:r>
            <a:r>
              <a:rPr lang="en-GB" dirty="0" smtClean="0">
                <a:solidFill>
                  <a:srgbClr val="9900CC"/>
                </a:solidFill>
              </a:rPr>
              <a:t>, A Bastard</a:t>
            </a:r>
            <a:endParaRPr lang="en-GB" dirty="0">
              <a:solidFill>
                <a:srgbClr val="9900CC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2856"/>
            <a:ext cx="5308192" cy="3981144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607227"/>
            <a:ext cx="4119364" cy="5507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751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1095028" y="0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fr-CH" sz="2400" dirty="0" smtClean="0">
                <a:solidFill>
                  <a:schemeClr val="bg1"/>
                </a:solidFill>
              </a:rPr>
              <a:t>SMACC    Progress report </a:t>
            </a:r>
            <a:r>
              <a:rPr lang="fr-CH" sz="2400" dirty="0" err="1" smtClean="0">
                <a:solidFill>
                  <a:schemeClr val="bg1"/>
                </a:solidFill>
              </a:rPr>
              <a:t>Activities</a:t>
            </a:r>
            <a:r>
              <a:rPr lang="fr-CH" sz="2400" dirty="0" smtClean="0">
                <a:solidFill>
                  <a:schemeClr val="bg1"/>
                </a:solidFill>
              </a:rPr>
              <a:t> in the last 2 </a:t>
            </a:r>
            <a:r>
              <a:rPr lang="fr-CH" sz="2400" dirty="0" err="1" smtClean="0">
                <a:solidFill>
                  <a:schemeClr val="bg1"/>
                </a:solidFill>
              </a:rPr>
              <a:t>weeks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07228"/>
            <a:ext cx="388760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fr-CH" sz="2000" dirty="0" err="1" smtClean="0"/>
              <a:t>Focused</a:t>
            </a:r>
            <a:r>
              <a:rPr lang="fr-CH" sz="2000" dirty="0" smtClean="0"/>
              <a:t> on tunnel </a:t>
            </a:r>
            <a:r>
              <a:rPr lang="fr-CH" sz="2000" dirty="0" err="1" smtClean="0"/>
              <a:t>activities</a:t>
            </a:r>
            <a:endParaRPr lang="fr-CH" sz="20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fr-CH" sz="2000" u="sng" dirty="0" smtClean="0"/>
              <a:t>2 </a:t>
            </a:r>
            <a:r>
              <a:rPr lang="fr-CH" sz="2000" u="sng" dirty="0" err="1" smtClean="0"/>
              <a:t>days</a:t>
            </a:r>
            <a:r>
              <a:rPr lang="fr-CH" sz="2000" u="sng" dirty="0" smtClean="0"/>
              <a:t> of </a:t>
            </a:r>
            <a:r>
              <a:rPr lang="fr-CH" sz="2000" u="sng" dirty="0" err="1" smtClean="0"/>
              <a:t>work</a:t>
            </a:r>
            <a:r>
              <a:rPr lang="fr-CH" sz="2000" u="sng" dirty="0" smtClean="0"/>
              <a:t> in </a:t>
            </a:r>
            <a:r>
              <a:rPr lang="fr-CH" sz="2000" u="sng" dirty="0" err="1" smtClean="0"/>
              <a:t>sector</a:t>
            </a:r>
            <a:r>
              <a:rPr lang="fr-CH" sz="2000" u="sng" dirty="0" smtClean="0"/>
              <a:t> 56 for</a:t>
            </a:r>
          </a:p>
          <a:p>
            <a:pPr marL="533400" lvl="1" indent="-342900">
              <a:buFont typeface="Wingdings" pitchFamily="2" charset="2"/>
              <a:buChar char="§"/>
            </a:pPr>
            <a:r>
              <a:rPr lang="fr-CH" sz="1600" dirty="0" smtClean="0"/>
              <a:t>CSI </a:t>
            </a:r>
          </a:p>
          <a:p>
            <a:pPr marL="533400" lvl="1" indent="-342900">
              <a:buFont typeface="Wingdings" pitchFamily="2" charset="2"/>
              <a:buChar char="§"/>
            </a:pPr>
            <a:r>
              <a:rPr lang="el-GR" sz="2000" b="1" dirty="0" smtClean="0"/>
              <a:t>α</a:t>
            </a:r>
            <a:r>
              <a:rPr lang="fr-CH" sz="2000" b="1" dirty="0" smtClean="0"/>
              <a:t> </a:t>
            </a:r>
            <a:r>
              <a:rPr lang="el-GR" sz="2000" b="1" dirty="0" smtClean="0"/>
              <a:t>ω</a:t>
            </a:r>
            <a:r>
              <a:rPr lang="fr-CH" sz="2000" b="1" dirty="0" smtClean="0"/>
              <a:t> team (DN200)</a:t>
            </a:r>
          </a:p>
          <a:p>
            <a:pPr marL="533400" lvl="1" indent="-342900">
              <a:buFont typeface="Wingdings" pitchFamily="2" charset="2"/>
              <a:buChar char="§"/>
            </a:pPr>
            <a:r>
              <a:rPr lang="fr-CH" sz="2000" b="1" dirty="0" smtClean="0"/>
              <a:t>ICIT</a:t>
            </a:r>
          </a:p>
          <a:p>
            <a:pPr marL="533400" lvl="1" indent="-342900">
              <a:buFont typeface="Wingdings" pitchFamily="2" charset="2"/>
              <a:buChar char="§"/>
            </a:pPr>
            <a:r>
              <a:rPr lang="fr-CH" sz="2000" dirty="0" smtClean="0"/>
              <a:t>RP</a:t>
            </a:r>
          </a:p>
          <a:p>
            <a:pPr marL="285750" indent="-285750">
              <a:buFont typeface="Wingdings" pitchFamily="2" charset="2"/>
              <a:buChar char="v"/>
            </a:pPr>
            <a:endParaRPr lang="fr-CH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83568" y="6488668"/>
            <a:ext cx="530331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900CC"/>
                </a:solidFill>
              </a:rPr>
              <a:t>Courtesy A </a:t>
            </a:r>
            <a:r>
              <a:rPr lang="en-GB" dirty="0" err="1" smtClean="0">
                <a:solidFill>
                  <a:srgbClr val="9900CC"/>
                </a:solidFill>
              </a:rPr>
              <a:t>Chrul</a:t>
            </a:r>
            <a:r>
              <a:rPr lang="en-GB" dirty="0" smtClean="0">
                <a:solidFill>
                  <a:srgbClr val="9900CC"/>
                </a:solidFill>
              </a:rPr>
              <a:t>, M </a:t>
            </a:r>
            <a:r>
              <a:rPr lang="en-GB" dirty="0" err="1" smtClean="0">
                <a:solidFill>
                  <a:srgbClr val="9900CC"/>
                </a:solidFill>
              </a:rPr>
              <a:t>Pojer</a:t>
            </a:r>
            <a:endParaRPr lang="en-GB" dirty="0">
              <a:solidFill>
                <a:srgbClr val="9900CC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8" t="19429" r="62143" b="31857"/>
          <a:stretch/>
        </p:blipFill>
        <p:spPr bwMode="auto">
          <a:xfrm>
            <a:off x="5262717" y="802954"/>
            <a:ext cx="3867150" cy="4040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3" t="18583" r="17553" b="21740"/>
          <a:stretch/>
        </p:blipFill>
        <p:spPr bwMode="auto">
          <a:xfrm>
            <a:off x="-1" y="2492896"/>
            <a:ext cx="6197735" cy="3546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 rot="20692370">
            <a:off x="130376" y="3018010"/>
            <a:ext cx="8417036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008A3E"/>
                </a:solidFill>
              </a:rPr>
              <a:t>Objective : </a:t>
            </a:r>
            <a:r>
              <a:rPr lang="en-GB" sz="3600" dirty="0">
                <a:solidFill>
                  <a:srgbClr val="008A3E"/>
                </a:solidFill>
              </a:rPr>
              <a:t>O</a:t>
            </a:r>
            <a:r>
              <a:rPr lang="en-GB" sz="3600" dirty="0" smtClean="0">
                <a:solidFill>
                  <a:srgbClr val="008A3E"/>
                </a:solidFill>
              </a:rPr>
              <a:t>pening 22 interconnections </a:t>
            </a:r>
          </a:p>
          <a:p>
            <a:pPr algn="ctr"/>
            <a:r>
              <a:rPr lang="fr-CH" sz="3600" dirty="0" err="1" smtClean="0">
                <a:solidFill>
                  <a:srgbClr val="008A3E"/>
                </a:solidFill>
              </a:rPr>
              <a:t>Achieved</a:t>
            </a:r>
            <a:endParaRPr lang="en-GB" sz="3600" dirty="0">
              <a:solidFill>
                <a:srgbClr val="008A3E"/>
              </a:solidFill>
            </a:endParaRPr>
          </a:p>
        </p:txBody>
      </p:sp>
      <p:pic>
        <p:nvPicPr>
          <p:cNvPr id="5122" name="Picture 2" descr="C:\Users\jtock\AppData\Local\Microsoft\Windows\Temporary Internet Files\Content.IE5\RPC10SWG\MC90031155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699" y="4080367"/>
            <a:ext cx="2273504" cy="2430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130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1095028" y="0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fr-CH" sz="2400" dirty="0" smtClean="0">
                <a:solidFill>
                  <a:schemeClr val="bg1"/>
                </a:solidFill>
              </a:rPr>
              <a:t>SMACC    Progress report </a:t>
            </a:r>
            <a:r>
              <a:rPr lang="fr-CH" sz="2400" dirty="0" err="1" smtClean="0">
                <a:solidFill>
                  <a:schemeClr val="bg1"/>
                </a:solidFill>
              </a:rPr>
              <a:t>Activities</a:t>
            </a:r>
            <a:r>
              <a:rPr lang="fr-CH" sz="2400" dirty="0" smtClean="0">
                <a:solidFill>
                  <a:schemeClr val="bg1"/>
                </a:solidFill>
              </a:rPr>
              <a:t> in the last 2 </a:t>
            </a:r>
            <a:r>
              <a:rPr lang="fr-CH" sz="2400" dirty="0" err="1" smtClean="0">
                <a:solidFill>
                  <a:schemeClr val="bg1"/>
                </a:solidFill>
              </a:rPr>
              <a:t>weeks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07228"/>
            <a:ext cx="3887603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fr-CH" sz="2000" dirty="0" err="1" smtClean="0"/>
              <a:t>Focused</a:t>
            </a:r>
            <a:r>
              <a:rPr lang="fr-CH" sz="2000" dirty="0" smtClean="0"/>
              <a:t> on tunnel </a:t>
            </a:r>
            <a:r>
              <a:rPr lang="fr-CH" sz="2000" dirty="0" err="1" smtClean="0"/>
              <a:t>activities</a:t>
            </a:r>
            <a:endParaRPr lang="fr-CH" sz="20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fr-CH" sz="2000" u="sng" dirty="0" smtClean="0"/>
              <a:t>2 </a:t>
            </a:r>
            <a:r>
              <a:rPr lang="fr-CH" sz="2000" u="sng" dirty="0" err="1" smtClean="0"/>
              <a:t>days</a:t>
            </a:r>
            <a:r>
              <a:rPr lang="fr-CH" sz="2000" u="sng" dirty="0" smtClean="0"/>
              <a:t> of </a:t>
            </a:r>
            <a:r>
              <a:rPr lang="fr-CH" sz="2000" u="sng" dirty="0" err="1" smtClean="0"/>
              <a:t>work</a:t>
            </a:r>
            <a:r>
              <a:rPr lang="fr-CH" sz="2000" u="sng" dirty="0" smtClean="0"/>
              <a:t> in </a:t>
            </a:r>
            <a:r>
              <a:rPr lang="fr-CH" sz="2000" u="sng" dirty="0" err="1" smtClean="0"/>
              <a:t>sector</a:t>
            </a:r>
            <a:r>
              <a:rPr lang="fr-CH" sz="2000" u="sng" dirty="0" smtClean="0"/>
              <a:t> 56 for</a:t>
            </a:r>
          </a:p>
          <a:p>
            <a:pPr marL="533400" lvl="1" indent="-342900">
              <a:buFont typeface="Wingdings" pitchFamily="2" charset="2"/>
              <a:buChar char="§"/>
            </a:pPr>
            <a:r>
              <a:rPr lang="fr-CH" sz="1600" dirty="0" smtClean="0"/>
              <a:t>CSI </a:t>
            </a:r>
          </a:p>
          <a:p>
            <a:pPr marL="533400" lvl="1" indent="-342900">
              <a:buFont typeface="Wingdings" pitchFamily="2" charset="2"/>
              <a:buChar char="§"/>
            </a:pPr>
            <a:r>
              <a:rPr lang="el-GR" sz="1600" dirty="0" smtClean="0"/>
              <a:t>α</a:t>
            </a:r>
            <a:r>
              <a:rPr lang="fr-CH" sz="1600" dirty="0" smtClean="0"/>
              <a:t> </a:t>
            </a:r>
            <a:r>
              <a:rPr lang="el-GR" sz="1600" dirty="0" smtClean="0"/>
              <a:t>ω</a:t>
            </a:r>
            <a:r>
              <a:rPr lang="fr-CH" sz="1600" dirty="0" smtClean="0"/>
              <a:t> team (DN200)</a:t>
            </a:r>
          </a:p>
          <a:p>
            <a:pPr marL="533400" lvl="1" indent="-342900">
              <a:buFont typeface="Wingdings" pitchFamily="2" charset="2"/>
              <a:buChar char="§"/>
            </a:pPr>
            <a:r>
              <a:rPr lang="fr-CH" sz="1600" dirty="0" smtClean="0"/>
              <a:t>ICIT</a:t>
            </a:r>
          </a:p>
          <a:p>
            <a:pPr marL="533400" lvl="1" indent="-342900">
              <a:buFont typeface="Wingdings" pitchFamily="2" charset="2"/>
              <a:buChar char="§"/>
            </a:pPr>
            <a:r>
              <a:rPr lang="fr-CH" sz="2000" b="1" dirty="0" smtClean="0"/>
              <a:t>RP</a:t>
            </a:r>
          </a:p>
          <a:p>
            <a:pPr marL="647700" lvl="2"/>
            <a:r>
              <a:rPr lang="fr-CH" sz="2000" b="1" dirty="0" err="1" smtClean="0"/>
              <a:t>Checks</a:t>
            </a:r>
            <a:endParaRPr lang="fr-CH" sz="2000" b="1" dirty="0" smtClean="0"/>
          </a:p>
          <a:p>
            <a:pPr marL="285750" indent="-285750">
              <a:buFont typeface="Wingdings" pitchFamily="2" charset="2"/>
              <a:buChar char="v"/>
            </a:pPr>
            <a:endParaRPr lang="fr-CH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83568" y="6488668"/>
            <a:ext cx="530331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900CC"/>
                </a:solidFill>
              </a:rPr>
              <a:t>Courtesy C Adorisio, Y Pira</a:t>
            </a:r>
            <a:endParaRPr lang="en-GB" dirty="0">
              <a:solidFill>
                <a:srgbClr val="9900CC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559" y="140386"/>
            <a:ext cx="1871597" cy="6480000"/>
          </a:xfrm>
          <a:prstGeom prst="rect">
            <a:avLst/>
          </a:prstGeom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019" y="1148498"/>
            <a:ext cx="6480000" cy="95560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351" y="2228618"/>
            <a:ext cx="3600000" cy="115327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351" y="3524762"/>
            <a:ext cx="3240000" cy="118824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343" y="4892914"/>
            <a:ext cx="3600000" cy="162036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7" name="Oval 26"/>
          <p:cNvSpPr/>
          <p:nvPr/>
        </p:nvSpPr>
        <p:spPr>
          <a:xfrm>
            <a:off x="2978655" y="68378"/>
            <a:ext cx="360040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2699764" y="1139576"/>
            <a:ext cx="422907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2709394" y="1783122"/>
            <a:ext cx="422907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2602139" y="5612994"/>
            <a:ext cx="422907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/>
          <p:cNvCxnSpPr>
            <a:stCxn id="27" idx="6"/>
            <a:endCxn id="22" idx="1"/>
          </p:cNvCxnSpPr>
          <p:nvPr/>
        </p:nvCxnSpPr>
        <p:spPr>
          <a:xfrm>
            <a:off x="3338695" y="212394"/>
            <a:ext cx="704324" cy="141390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8" idx="6"/>
            <a:endCxn id="24" idx="1"/>
          </p:cNvCxnSpPr>
          <p:nvPr/>
        </p:nvCxnSpPr>
        <p:spPr>
          <a:xfrm>
            <a:off x="3122671" y="1283592"/>
            <a:ext cx="2520680" cy="152166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9" idx="6"/>
            <a:endCxn id="25" idx="1"/>
          </p:cNvCxnSpPr>
          <p:nvPr/>
        </p:nvCxnSpPr>
        <p:spPr>
          <a:xfrm>
            <a:off x="3132301" y="1927138"/>
            <a:ext cx="2691050" cy="219174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30" idx="6"/>
            <a:endCxn id="26" idx="1"/>
          </p:cNvCxnSpPr>
          <p:nvPr/>
        </p:nvCxnSpPr>
        <p:spPr>
          <a:xfrm flipV="1">
            <a:off x="3025046" y="5703098"/>
            <a:ext cx="2546297" cy="5391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5643351" y="2228618"/>
            <a:ext cx="3600000" cy="1151768"/>
          </a:xfrm>
          <a:prstGeom prst="rect">
            <a:avLst/>
          </a:prstGeom>
          <a:solidFill>
            <a:schemeClr val="bg2">
              <a:lumMod val="75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054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1095028" y="0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fr-CH" sz="2400" dirty="0" smtClean="0">
                <a:solidFill>
                  <a:schemeClr val="bg1"/>
                </a:solidFill>
              </a:rPr>
              <a:t>SMACC    Progress report </a:t>
            </a:r>
            <a:r>
              <a:rPr lang="fr-CH" sz="2400" dirty="0" err="1" smtClean="0">
                <a:solidFill>
                  <a:schemeClr val="bg1"/>
                </a:solidFill>
              </a:rPr>
              <a:t>Activities</a:t>
            </a:r>
            <a:r>
              <a:rPr lang="fr-CH" sz="2400" dirty="0" smtClean="0">
                <a:solidFill>
                  <a:schemeClr val="bg1"/>
                </a:solidFill>
              </a:rPr>
              <a:t> in the last 2 </a:t>
            </a:r>
            <a:r>
              <a:rPr lang="fr-CH" sz="2400" dirty="0" err="1" smtClean="0">
                <a:solidFill>
                  <a:schemeClr val="bg1"/>
                </a:solidFill>
              </a:rPr>
              <a:t>weeks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07228"/>
            <a:ext cx="3887603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fr-CH" sz="2000" dirty="0" err="1" smtClean="0"/>
              <a:t>Focused</a:t>
            </a:r>
            <a:r>
              <a:rPr lang="fr-CH" sz="2000" dirty="0" smtClean="0"/>
              <a:t> on tunnel </a:t>
            </a:r>
            <a:r>
              <a:rPr lang="fr-CH" sz="2000" dirty="0" err="1" smtClean="0"/>
              <a:t>activities</a:t>
            </a:r>
            <a:endParaRPr lang="fr-CH" sz="20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fr-CH" sz="2000" u="sng" dirty="0" smtClean="0"/>
              <a:t>2 </a:t>
            </a:r>
            <a:r>
              <a:rPr lang="fr-CH" sz="2000" u="sng" dirty="0" err="1" smtClean="0"/>
              <a:t>days</a:t>
            </a:r>
            <a:r>
              <a:rPr lang="fr-CH" sz="2000" u="sng" dirty="0" smtClean="0"/>
              <a:t> of </a:t>
            </a:r>
            <a:r>
              <a:rPr lang="fr-CH" sz="2000" u="sng" dirty="0" err="1" smtClean="0"/>
              <a:t>work</a:t>
            </a:r>
            <a:r>
              <a:rPr lang="fr-CH" sz="2000" u="sng" dirty="0" smtClean="0"/>
              <a:t> in </a:t>
            </a:r>
            <a:r>
              <a:rPr lang="fr-CH" sz="2000" u="sng" dirty="0" err="1" smtClean="0"/>
              <a:t>sector</a:t>
            </a:r>
            <a:r>
              <a:rPr lang="fr-CH" sz="2000" u="sng" dirty="0" smtClean="0"/>
              <a:t> 56 for</a:t>
            </a:r>
          </a:p>
          <a:p>
            <a:pPr marL="533400" lvl="1" indent="-342900">
              <a:buFont typeface="Wingdings" pitchFamily="2" charset="2"/>
              <a:buChar char="§"/>
            </a:pPr>
            <a:r>
              <a:rPr lang="fr-CH" sz="1100" dirty="0" smtClean="0"/>
              <a:t>CSI </a:t>
            </a:r>
          </a:p>
          <a:p>
            <a:pPr marL="533400" lvl="1" indent="-342900">
              <a:buFont typeface="Wingdings" pitchFamily="2" charset="2"/>
              <a:buChar char="§"/>
            </a:pPr>
            <a:r>
              <a:rPr lang="el-GR" sz="1100" dirty="0" smtClean="0"/>
              <a:t>α</a:t>
            </a:r>
            <a:r>
              <a:rPr lang="fr-CH" sz="1100" dirty="0" smtClean="0"/>
              <a:t> </a:t>
            </a:r>
            <a:r>
              <a:rPr lang="el-GR" sz="1100" dirty="0" smtClean="0"/>
              <a:t>ω</a:t>
            </a:r>
            <a:r>
              <a:rPr lang="fr-CH" sz="1100" dirty="0" smtClean="0"/>
              <a:t> team (DN200)</a:t>
            </a:r>
          </a:p>
          <a:p>
            <a:pPr marL="533400" lvl="1" indent="-342900">
              <a:buFont typeface="Wingdings" pitchFamily="2" charset="2"/>
              <a:buChar char="§"/>
            </a:pPr>
            <a:r>
              <a:rPr lang="fr-CH" sz="1100" dirty="0" smtClean="0"/>
              <a:t>ICIT</a:t>
            </a:r>
          </a:p>
          <a:p>
            <a:pPr marL="533400" lvl="1" indent="-342900">
              <a:buFont typeface="Wingdings" pitchFamily="2" charset="2"/>
              <a:buChar char="§"/>
            </a:pPr>
            <a:r>
              <a:rPr lang="fr-CH" sz="2000" b="1" dirty="0" smtClean="0"/>
              <a:t>RP</a:t>
            </a:r>
          </a:p>
          <a:p>
            <a:pPr marL="647700" lvl="2"/>
            <a:r>
              <a:rPr lang="fr-CH" sz="2000" b="1" dirty="0" err="1" smtClean="0"/>
              <a:t>Checks</a:t>
            </a:r>
            <a:endParaRPr lang="fr-CH" sz="2000" b="1" dirty="0" smtClean="0"/>
          </a:p>
          <a:p>
            <a:pPr marL="285750" indent="-285750">
              <a:buFont typeface="Wingdings" pitchFamily="2" charset="2"/>
              <a:buChar char="v"/>
            </a:pPr>
            <a:endParaRPr lang="fr-CH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83568" y="6488668"/>
            <a:ext cx="530331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900CC"/>
                </a:solidFill>
              </a:rPr>
              <a:t>Courtesy C Adorisio, Y Pira</a:t>
            </a:r>
            <a:endParaRPr lang="en-GB" dirty="0">
              <a:solidFill>
                <a:srgbClr val="9900CC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3877794" y="607228"/>
            <a:ext cx="5245618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Cambria"/>
                <a:ea typeface="+mj-ea"/>
                <a:cs typeface="+mj-cs"/>
              </a:rPr>
              <a:t>Second RP check measurements – Sect. 5-6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Cambria"/>
              <a:ea typeface="+mj-ea"/>
              <a:cs typeface="+mj-cs"/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522509"/>
              </p:ext>
            </p:extLst>
          </p:nvPr>
        </p:nvGraphicFramePr>
        <p:xfrm>
          <a:off x="671691" y="2024844"/>
          <a:ext cx="3734010" cy="3240934"/>
        </p:xfrm>
        <a:graphic>
          <a:graphicData uri="http://schemas.openxmlformats.org/drawingml/2006/table">
            <a:tbl>
              <a:tblPr firstRow="1" firstCol="1" bandRow="1"/>
              <a:tblGrid>
                <a:gridCol w="1080000"/>
                <a:gridCol w="442335"/>
                <a:gridCol w="442335"/>
                <a:gridCol w="442335"/>
                <a:gridCol w="442335"/>
                <a:gridCol w="442335"/>
                <a:gridCol w="442335"/>
              </a:tblGrid>
              <a:tr h="50405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noProof="0" dirty="0" smtClean="0">
                          <a:effectLst/>
                        </a:rPr>
                        <a:t>IC</a:t>
                      </a:r>
                      <a:endParaRPr lang="en-US" sz="1400" noProof="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3212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noProof="0" dirty="0" smtClean="0">
                          <a:effectLst/>
                          <a:latin typeface="Times New Roman"/>
                          <a:ea typeface="Calibri"/>
                        </a:rPr>
                        <a:t>M1</a:t>
                      </a:r>
                      <a:endParaRPr lang="en-US" sz="14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321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noProof="0" dirty="0" smtClean="0">
                          <a:effectLst/>
                          <a:latin typeface="Times New Roman"/>
                          <a:ea typeface="Calibri"/>
                        </a:rPr>
                        <a:t>M2</a:t>
                      </a:r>
                      <a:endParaRPr lang="en-US" sz="14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321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noProof="0" dirty="0" smtClean="0">
                          <a:effectLst/>
                        </a:rPr>
                        <a:t>M3</a:t>
                      </a:r>
                      <a:endParaRPr lang="en-US" sz="14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321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21234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1304">
                        <a:lumMod val="75000"/>
                        <a:lumOff val="2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cps</a:t>
                      </a:r>
                      <a:endParaRPr lang="en-US" sz="1200" noProof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1304">
                        <a:lumMod val="75000"/>
                        <a:lumOff val="2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err="1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uSv</a:t>
                      </a:r>
                      <a:r>
                        <a:rPr lang="en-US" sz="1200" noProof="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/h</a:t>
                      </a:r>
                      <a:endParaRPr lang="en-US" sz="1200" noProof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1304">
                        <a:lumMod val="75000"/>
                        <a:lumOff val="2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cps</a:t>
                      </a:r>
                      <a:endParaRPr lang="en-US" sz="1200" noProof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1304">
                        <a:lumMod val="75000"/>
                        <a:lumOff val="2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err="1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uSv</a:t>
                      </a:r>
                      <a:r>
                        <a:rPr lang="en-US" sz="1200" noProof="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/h</a:t>
                      </a:r>
                      <a:endParaRPr lang="en-US" sz="1200" noProof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1304">
                        <a:lumMod val="75000"/>
                        <a:lumOff val="2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cps</a:t>
                      </a:r>
                      <a:endParaRPr lang="en-US" sz="1200" noProof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1304">
                        <a:lumMod val="75000"/>
                        <a:lumOff val="2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err="1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uSv</a:t>
                      </a:r>
                      <a:r>
                        <a:rPr lang="en-US" sz="1200" noProof="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/h</a:t>
                      </a:r>
                      <a:endParaRPr lang="en-US" sz="1200" noProof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1304">
                        <a:lumMod val="75000"/>
                        <a:lumOff val="25000"/>
                      </a:srgbClr>
                    </a:solidFill>
                  </a:tcPr>
                </a:tc>
              </a:tr>
              <a:tr h="21234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QDQI.7R5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120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120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300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0547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QQBI.7R5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70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70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100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0547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QBBI.8R5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180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230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170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234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QBQI.8R5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1200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1.0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800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0.7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1500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1.2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234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</a:rPr>
                        <a:t>QQBI.8R5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1.0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0.5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0.6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234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>
                          <a:effectLst/>
                        </a:rPr>
                        <a:t>QEQI.11R5</a:t>
                      </a:r>
                      <a:endParaRPr lang="en-US" sz="1200" noProof="0" dirty="0" smtClean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0.5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430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0.6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0.8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234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QQBI.17R5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234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QBBI.A18R5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234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QBBI.B18R5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234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QBQI.18R5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234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QQBI.18R5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234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>
                          <a:effectLst/>
                        </a:rPr>
                        <a:t>QBBI.B27R5</a:t>
                      </a:r>
                      <a:endParaRPr lang="en-US" sz="1200" noProof="0" dirty="0" smtClean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935777"/>
              </p:ext>
            </p:extLst>
          </p:nvPr>
        </p:nvGraphicFramePr>
        <p:xfrm>
          <a:off x="4560123" y="2024844"/>
          <a:ext cx="3734010" cy="2816246"/>
        </p:xfrm>
        <a:graphic>
          <a:graphicData uri="http://schemas.openxmlformats.org/drawingml/2006/table">
            <a:tbl>
              <a:tblPr firstRow="1" firstCol="1" bandRow="1"/>
              <a:tblGrid>
                <a:gridCol w="1080000"/>
                <a:gridCol w="442335"/>
                <a:gridCol w="442335"/>
                <a:gridCol w="442335"/>
                <a:gridCol w="442335"/>
                <a:gridCol w="442335"/>
                <a:gridCol w="442335"/>
              </a:tblGrid>
              <a:tr h="50405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noProof="0" dirty="0" smtClean="0">
                          <a:effectLst/>
                        </a:rPr>
                        <a:t>IC</a:t>
                      </a:r>
                      <a:endParaRPr lang="en-US" sz="1400" noProof="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3212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noProof="0" dirty="0" smtClean="0">
                          <a:effectLst/>
                          <a:latin typeface="Times New Roman"/>
                          <a:ea typeface="Calibri"/>
                        </a:rPr>
                        <a:t>M1</a:t>
                      </a:r>
                      <a:endParaRPr lang="en-US" sz="14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321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noProof="0" dirty="0" smtClean="0">
                          <a:effectLst/>
                          <a:latin typeface="Times New Roman"/>
                          <a:ea typeface="Calibri"/>
                        </a:rPr>
                        <a:t>M2</a:t>
                      </a:r>
                      <a:endParaRPr lang="en-US" sz="14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321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bg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noProof="0" dirty="0" smtClean="0">
                          <a:effectLst/>
                        </a:rPr>
                        <a:t>M3</a:t>
                      </a:r>
                      <a:endParaRPr lang="en-US" sz="14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321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21234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1304">
                        <a:lumMod val="75000"/>
                        <a:lumOff val="2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cps</a:t>
                      </a:r>
                      <a:endParaRPr lang="en-US" sz="1200" noProof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1304">
                        <a:lumMod val="75000"/>
                        <a:lumOff val="2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err="1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uSv</a:t>
                      </a:r>
                      <a:r>
                        <a:rPr lang="en-US" sz="1200" noProof="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/h</a:t>
                      </a:r>
                      <a:endParaRPr lang="en-US" sz="1200" noProof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1304">
                        <a:lumMod val="75000"/>
                        <a:lumOff val="2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cps</a:t>
                      </a:r>
                      <a:endParaRPr lang="en-US" sz="1200" noProof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1304">
                        <a:lumMod val="75000"/>
                        <a:lumOff val="2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err="1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uSv</a:t>
                      </a:r>
                      <a:r>
                        <a:rPr lang="en-US" sz="1200" noProof="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/h</a:t>
                      </a:r>
                      <a:endParaRPr lang="en-US" sz="1200" noProof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1304">
                        <a:lumMod val="75000"/>
                        <a:lumOff val="2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cps</a:t>
                      </a:r>
                      <a:endParaRPr lang="en-US" sz="1200" noProof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1304">
                        <a:lumMod val="75000"/>
                        <a:lumOff val="2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err="1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uSv</a:t>
                      </a:r>
                      <a:r>
                        <a:rPr lang="en-US" sz="1200" noProof="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/h</a:t>
                      </a:r>
                      <a:endParaRPr lang="en-US" sz="1200" noProof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1304">
                        <a:lumMod val="75000"/>
                        <a:lumOff val="25000"/>
                      </a:srgbClr>
                    </a:solidFill>
                  </a:tcPr>
                </a:tc>
              </a:tr>
              <a:tr h="21234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QBQI.9L6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0547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QQBI.8L6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0547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QBBI.8L6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234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QBEI.5L6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234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QEDI.5L6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234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QBBI.A14L6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234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QBQI.14L6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234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QQBI.13L6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234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QBBI.B13L6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234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QBBI.A13L6</a:t>
                      </a:r>
                      <a:endParaRPr lang="en-US" sz="12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3212"/>
                      </a:solidFill>
                      <a:prstDash val="soli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mbria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13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3212"/>
                      </a:solidFill>
                      <a:prstDash val="solid"/>
                    </a:lnR>
                    <a:lnT w="9525" cap="flat" cmpd="sng" algn="ctr">
                      <a:solidFill>
                        <a:srgbClr val="A63212"/>
                      </a:solidFill>
                      <a:prstDash val="solid"/>
                    </a:lnT>
                    <a:lnB w="9525" cap="flat" cmpd="sng" algn="ctr">
                      <a:solidFill>
                        <a:srgbClr val="A63212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" name="Rectangle 35"/>
          <p:cNvSpPr/>
          <p:nvPr/>
        </p:nvSpPr>
        <p:spPr>
          <a:xfrm>
            <a:off x="1743573" y="4005204"/>
            <a:ext cx="2664296" cy="1260000"/>
          </a:xfrm>
          <a:prstGeom prst="rect">
            <a:avLst/>
          </a:prstGeom>
          <a:solidFill>
            <a:srgbClr val="9BB05E">
              <a:lumMod val="75000"/>
              <a:alpha val="31000"/>
            </a:srgbClr>
          </a:solidFill>
          <a:ln w="19050" cap="flat" cmpd="sng" algn="ctr">
            <a:solidFill>
              <a:srgbClr val="4C1304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cxnSp>
        <p:nvCxnSpPr>
          <p:cNvPr id="37" name="Straight Arrow Connector 36"/>
          <p:cNvCxnSpPr>
            <a:endCxn id="38" idx="0"/>
          </p:cNvCxnSpPr>
          <p:nvPr/>
        </p:nvCxnSpPr>
        <p:spPr>
          <a:xfrm>
            <a:off x="3075721" y="5265204"/>
            <a:ext cx="1462281" cy="504056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3075721" y="5769260"/>
            <a:ext cx="2924562" cy="369332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/>
              </a:rPr>
              <a:t>Only background noise</a:t>
            </a: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640243" y="3781611"/>
            <a:ext cx="2664296" cy="422523"/>
          </a:xfrm>
          <a:prstGeom prst="rect">
            <a:avLst/>
          </a:prstGeom>
          <a:solidFill>
            <a:srgbClr val="9BB05E">
              <a:lumMod val="75000"/>
              <a:alpha val="31000"/>
            </a:srgbClr>
          </a:solidFill>
          <a:ln w="19050" cap="flat" cmpd="sng" algn="ctr">
            <a:solidFill>
              <a:srgbClr val="4C1304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cxnSp>
        <p:nvCxnSpPr>
          <p:cNvPr id="40" name="Straight Arrow Connector 39"/>
          <p:cNvCxnSpPr>
            <a:stCxn id="39" idx="2"/>
            <a:endCxn id="38" idx="0"/>
          </p:cNvCxnSpPr>
          <p:nvPr/>
        </p:nvCxnSpPr>
        <p:spPr>
          <a:xfrm flipH="1">
            <a:off x="4538002" y="4204134"/>
            <a:ext cx="2434389" cy="1565126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60576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1095028" y="0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fr-CH" sz="2400" dirty="0" smtClean="0">
                <a:solidFill>
                  <a:schemeClr val="bg1"/>
                </a:solidFill>
              </a:rPr>
              <a:t>SMACC    Progress report </a:t>
            </a:r>
            <a:r>
              <a:rPr lang="fr-CH" sz="2400" dirty="0" err="1" smtClean="0">
                <a:solidFill>
                  <a:schemeClr val="bg1"/>
                </a:solidFill>
              </a:rPr>
              <a:t>Activities</a:t>
            </a:r>
            <a:r>
              <a:rPr lang="fr-CH" sz="2400" dirty="0" smtClean="0">
                <a:solidFill>
                  <a:schemeClr val="bg1"/>
                </a:solidFill>
              </a:rPr>
              <a:t> for the </a:t>
            </a:r>
            <a:r>
              <a:rPr lang="fr-CH" sz="2400" dirty="0" err="1" smtClean="0">
                <a:solidFill>
                  <a:schemeClr val="bg1"/>
                </a:solidFill>
              </a:rPr>
              <a:t>next</a:t>
            </a:r>
            <a:r>
              <a:rPr lang="fr-CH" sz="2400" dirty="0" smtClean="0">
                <a:solidFill>
                  <a:schemeClr val="bg1"/>
                </a:solidFill>
              </a:rPr>
              <a:t> 2 </a:t>
            </a:r>
            <a:r>
              <a:rPr lang="fr-CH" sz="2400" dirty="0" err="1" smtClean="0">
                <a:solidFill>
                  <a:schemeClr val="bg1"/>
                </a:solidFill>
              </a:rPr>
              <a:t>weeks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62419"/>
            <a:ext cx="91234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GB" dirty="0" smtClean="0"/>
              <a:t>Sector 56 : From 15.04.2013: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dirty="0" smtClean="0"/>
              <a:t>Lowering of tooling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fr-CH" dirty="0" err="1" smtClean="0"/>
              <a:t>Opening</a:t>
            </a:r>
            <a:r>
              <a:rPr lang="fr-CH" dirty="0" smtClean="0"/>
              <a:t> of interconnections </a:t>
            </a:r>
            <a:r>
              <a:rPr lang="fr-CH" dirty="0" err="1" smtClean="0"/>
              <a:t>systematically</a:t>
            </a:r>
            <a:r>
              <a:rPr lang="fr-CH" dirty="0" smtClean="0"/>
              <a:t> </a:t>
            </a:r>
            <a:r>
              <a:rPr lang="fr-CH" dirty="0" err="1" smtClean="0"/>
              <a:t>starting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P5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fr-CH" dirty="0" err="1" smtClean="0"/>
              <a:t>Staged</a:t>
            </a:r>
            <a:r>
              <a:rPr lang="fr-CH" dirty="0" smtClean="0"/>
              <a:t> </a:t>
            </a:r>
            <a:r>
              <a:rPr lang="fr-CH" dirty="0" err="1" smtClean="0"/>
              <a:t>starting</a:t>
            </a:r>
            <a:r>
              <a:rPr lang="fr-CH" dirty="0" smtClean="0"/>
              <a:t> time of </a:t>
            </a:r>
            <a:r>
              <a:rPr lang="fr-CH" dirty="0" err="1" smtClean="0"/>
              <a:t>various</a:t>
            </a:r>
            <a:r>
              <a:rPr lang="fr-CH" dirty="0" smtClean="0"/>
              <a:t> </a:t>
            </a:r>
            <a:r>
              <a:rPr lang="fr-CH" dirty="0" err="1" smtClean="0"/>
              <a:t>activitites</a:t>
            </a:r>
            <a:r>
              <a:rPr lang="fr-CH" dirty="0" smtClean="0"/>
              <a:t>:</a:t>
            </a:r>
          </a:p>
          <a:p>
            <a:pPr marL="1200150" lvl="2" indent="-285750">
              <a:buFont typeface="Wingdings" pitchFamily="2" charset="2"/>
              <a:buChar char="§"/>
            </a:pPr>
            <a:r>
              <a:rPr lang="fr-CH" dirty="0" smtClean="0"/>
              <a:t>M line </a:t>
            </a:r>
            <a:r>
              <a:rPr lang="fr-CH" dirty="0" err="1" smtClean="0"/>
              <a:t>cutting</a:t>
            </a:r>
            <a:r>
              <a:rPr lang="fr-CH" dirty="0" smtClean="0"/>
              <a:t>, </a:t>
            </a:r>
            <a:r>
              <a:rPr lang="fr-CH" dirty="0" err="1" smtClean="0"/>
              <a:t>insulation</a:t>
            </a:r>
            <a:r>
              <a:rPr lang="fr-CH" dirty="0" smtClean="0"/>
              <a:t> </a:t>
            </a:r>
            <a:r>
              <a:rPr lang="fr-CH" dirty="0" err="1" smtClean="0"/>
              <a:t>removal</a:t>
            </a:r>
            <a:r>
              <a:rPr lang="fr-CH" dirty="0" smtClean="0"/>
              <a:t>, </a:t>
            </a:r>
            <a:r>
              <a:rPr lang="fr-CH" dirty="0" err="1" smtClean="0"/>
              <a:t>ELQCs</a:t>
            </a:r>
            <a:r>
              <a:rPr lang="fr-CH" dirty="0" smtClean="0"/>
              <a:t>, </a:t>
            </a:r>
            <a:r>
              <a:rPr lang="fr-CH" dirty="0" err="1" smtClean="0"/>
              <a:t>splices</a:t>
            </a:r>
            <a:r>
              <a:rPr lang="fr-CH" dirty="0" smtClean="0"/>
              <a:t> </a:t>
            </a:r>
            <a:r>
              <a:rPr lang="fr-CH" dirty="0" err="1" smtClean="0"/>
              <a:t>redoing</a:t>
            </a:r>
            <a:r>
              <a:rPr lang="fr-CH" dirty="0" smtClean="0"/>
              <a:t>, shunt installation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fr-CH" dirty="0" err="1" smtClean="0"/>
              <a:t>Special</a:t>
            </a:r>
            <a:r>
              <a:rPr lang="fr-CH" dirty="0" smtClean="0"/>
              <a:t> interventions : </a:t>
            </a:r>
            <a:r>
              <a:rPr lang="fr-CH" dirty="0" err="1" smtClean="0"/>
              <a:t>PIMs</a:t>
            </a:r>
            <a:r>
              <a:rPr lang="fr-CH" dirty="0" smtClean="0"/>
              <a:t> consolidation, RF </a:t>
            </a:r>
            <a:r>
              <a:rPr lang="fr-CH" dirty="0" err="1" smtClean="0"/>
              <a:t>ball</a:t>
            </a:r>
            <a:r>
              <a:rPr lang="fr-CH" dirty="0" smtClean="0"/>
              <a:t> test, </a:t>
            </a:r>
            <a:r>
              <a:rPr lang="fr-CH" dirty="0" err="1" smtClean="0"/>
              <a:t>cuts</a:t>
            </a:r>
            <a:r>
              <a:rPr lang="fr-CH" dirty="0" smtClean="0"/>
              <a:t> for ELQA, Q11 short, CC inspections,…</a:t>
            </a:r>
            <a:endParaRPr lang="en-GB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en-GB" dirty="0" smtClean="0"/>
              <a:t>Sector 45 (26.04.2013)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fr-CH" dirty="0" smtClean="0"/>
              <a:t>Start </a:t>
            </a:r>
            <a:r>
              <a:rPr lang="fr-CH" dirty="0" err="1" smtClean="0"/>
              <a:t>opening</a:t>
            </a:r>
            <a:r>
              <a:rPr lang="fr-CH" dirty="0" smtClean="0"/>
              <a:t> for </a:t>
            </a:r>
            <a:r>
              <a:rPr lang="fr-CH" dirty="0" err="1" smtClean="0"/>
              <a:t>leak</a:t>
            </a:r>
            <a:r>
              <a:rPr lang="fr-CH" dirty="0" smtClean="0"/>
              <a:t> test localisation</a:t>
            </a:r>
            <a:r>
              <a:rPr lang="en-GB" dirty="0"/>
              <a:t> </a:t>
            </a:r>
            <a:r>
              <a:rPr lang="en-GB" dirty="0" smtClean="0"/>
              <a:t>and preparation of special interventions (#23+ ICs)</a:t>
            </a:r>
            <a:endParaRPr lang="fr-CH" dirty="0" smtClean="0"/>
          </a:p>
        </p:txBody>
      </p:sp>
      <p:pic>
        <p:nvPicPr>
          <p:cNvPr id="16" name="Picture 4" descr="http://trainus.blogvie.com/files/2009/11/tgv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661" r="40435" b="12678"/>
          <a:stretch/>
        </p:blipFill>
        <p:spPr bwMode="auto">
          <a:xfrm flipH="1">
            <a:off x="1075890" y="3524741"/>
            <a:ext cx="6705255" cy="3333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00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1095028" y="0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fr-CH" sz="2400" dirty="0" smtClean="0">
                <a:solidFill>
                  <a:schemeClr val="bg1"/>
                </a:solidFill>
              </a:rPr>
              <a:t>SMACC    Progress report </a:t>
            </a:r>
            <a:r>
              <a:rPr lang="fr-CH" sz="2400" dirty="0" err="1" smtClean="0">
                <a:solidFill>
                  <a:schemeClr val="bg1"/>
                </a:solidFill>
              </a:rPr>
              <a:t>Activities</a:t>
            </a:r>
            <a:r>
              <a:rPr lang="fr-CH" sz="2400" dirty="0" smtClean="0">
                <a:solidFill>
                  <a:schemeClr val="bg1"/>
                </a:solidFill>
              </a:rPr>
              <a:t> for the </a:t>
            </a:r>
            <a:r>
              <a:rPr lang="fr-CH" sz="2400" dirty="0" err="1" smtClean="0">
                <a:solidFill>
                  <a:schemeClr val="bg1"/>
                </a:solidFill>
              </a:rPr>
              <a:t>next</a:t>
            </a:r>
            <a:r>
              <a:rPr lang="fr-CH" sz="2400" dirty="0" smtClean="0">
                <a:solidFill>
                  <a:schemeClr val="bg1"/>
                </a:solidFill>
              </a:rPr>
              <a:t> 2 </a:t>
            </a:r>
            <a:r>
              <a:rPr lang="fr-CH" sz="2400" dirty="0" err="1" smtClean="0">
                <a:solidFill>
                  <a:schemeClr val="bg1"/>
                </a:solidFill>
              </a:rPr>
              <a:t>weeks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7229"/>
            <a:ext cx="9144000" cy="6250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un 5"/>
          <p:cNvSpPr/>
          <p:nvPr/>
        </p:nvSpPr>
        <p:spPr bwMode="auto">
          <a:xfrm>
            <a:off x="8763001" y="1083336"/>
            <a:ext cx="380999" cy="304800"/>
          </a:xfrm>
          <a:prstGeom prst="sun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6600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" name="Sun 6"/>
          <p:cNvSpPr/>
          <p:nvPr/>
        </p:nvSpPr>
        <p:spPr bwMode="auto">
          <a:xfrm>
            <a:off x="7164580" y="1111642"/>
            <a:ext cx="380999" cy="304800"/>
          </a:xfrm>
          <a:prstGeom prst="sun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8" name="Right Arrow 7"/>
          <p:cNvSpPr/>
          <p:nvPr/>
        </p:nvSpPr>
        <p:spPr bwMode="auto">
          <a:xfrm rot="19914222">
            <a:off x="5572770" y="1896074"/>
            <a:ext cx="2652498" cy="197555"/>
          </a:xfrm>
          <a:prstGeom prst="rightArrow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9" name="Sun 8"/>
          <p:cNvSpPr/>
          <p:nvPr/>
        </p:nvSpPr>
        <p:spPr bwMode="auto">
          <a:xfrm>
            <a:off x="5109220" y="1123105"/>
            <a:ext cx="380999" cy="304800"/>
          </a:xfrm>
          <a:prstGeom prst="sun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" name="Sun 9"/>
          <p:cNvSpPr/>
          <p:nvPr/>
        </p:nvSpPr>
        <p:spPr bwMode="auto">
          <a:xfrm>
            <a:off x="5796136" y="1123105"/>
            <a:ext cx="380999" cy="304800"/>
          </a:xfrm>
          <a:prstGeom prst="sun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1" name="Sun 10"/>
          <p:cNvSpPr/>
          <p:nvPr/>
        </p:nvSpPr>
        <p:spPr bwMode="auto">
          <a:xfrm>
            <a:off x="7981900" y="1114607"/>
            <a:ext cx="380999" cy="304800"/>
          </a:xfrm>
          <a:prstGeom prst="sun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6600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69826" y="117941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800000"/>
                </a:solidFill>
              </a:rPr>
              <a:t>Sector</a:t>
            </a:r>
            <a:r>
              <a:rPr lang="fr-CH" dirty="0" smtClean="0">
                <a:solidFill>
                  <a:srgbClr val="800000"/>
                </a:solidFill>
              </a:rPr>
              <a:t> 56</a:t>
            </a:r>
            <a:endParaRPr lang="en-GB" dirty="0">
              <a:solidFill>
                <a:srgbClr val="8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37545" y="1843322"/>
            <a:ext cx="1172116" cy="36933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99FF99"/>
                </a:solidFill>
              </a:rPr>
              <a:t>Sector</a:t>
            </a:r>
            <a:r>
              <a:rPr lang="fr-CH" dirty="0" smtClean="0">
                <a:solidFill>
                  <a:srgbClr val="99FF99"/>
                </a:solidFill>
              </a:rPr>
              <a:t> 45</a:t>
            </a:r>
            <a:endParaRPr lang="en-GB" dirty="0">
              <a:solidFill>
                <a:srgbClr val="99FF99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00577" y="2987659"/>
            <a:ext cx="1172116" cy="36933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92D050"/>
                </a:solidFill>
              </a:rPr>
              <a:t>Sector</a:t>
            </a:r>
            <a:r>
              <a:rPr lang="fr-CH" dirty="0" smtClean="0">
                <a:solidFill>
                  <a:srgbClr val="92D050"/>
                </a:solidFill>
              </a:rPr>
              <a:t> 67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71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1095028" y="0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fr-CH" sz="2400" dirty="0" smtClean="0">
                <a:solidFill>
                  <a:schemeClr val="bg1"/>
                </a:solidFill>
              </a:rPr>
              <a:t>SMACC    Progress report  : </a:t>
            </a:r>
            <a:r>
              <a:rPr lang="fr-CH" sz="2400" dirty="0" err="1" smtClean="0">
                <a:solidFill>
                  <a:schemeClr val="bg1"/>
                </a:solidFill>
              </a:rPr>
              <a:t>Dashboards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6518"/>
            <a:ext cx="9123412" cy="5560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 descr="C:\Users\jtock\AppData\Local\Microsoft\Windows\Temporary Internet Files\Content.IE5\NXR34HWC\MC90033465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924944"/>
            <a:ext cx="1831482" cy="1716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79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1095028" y="0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fr-CH" sz="2400" dirty="0" smtClean="0">
                <a:solidFill>
                  <a:schemeClr val="bg1"/>
                </a:solidFill>
              </a:rPr>
              <a:t>SMACC    Progress report  : </a:t>
            </a:r>
            <a:r>
              <a:rPr lang="fr-CH" sz="2400" dirty="0" err="1" smtClean="0">
                <a:solidFill>
                  <a:schemeClr val="bg1"/>
                </a:solidFill>
              </a:rPr>
              <a:t>Dashboards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7228"/>
            <a:ext cx="9144000" cy="570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 descr="C:\Users\jtock\AppData\Local\Microsoft\Windows\Temporary Internet Files\Content.IE5\NXR34HWC\MC90033465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59045"/>
            <a:ext cx="1491879" cy="139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412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1095028" y="0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fr-CH" sz="2400" dirty="0" smtClean="0">
                <a:solidFill>
                  <a:schemeClr val="bg1"/>
                </a:solidFill>
              </a:rPr>
              <a:t>SMACC    Progress report  : </a:t>
            </a:r>
            <a:r>
              <a:rPr lang="fr-CH" sz="2400" dirty="0" err="1" smtClean="0">
                <a:solidFill>
                  <a:schemeClr val="bg1"/>
                </a:solidFill>
              </a:rPr>
              <a:t>Dashboards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23412" cy="6165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 descr="C:\Users\jtock\AppData\Local\Microsoft\Windows\Temporary Internet Files\Content.IE5\NXR34HWC\MC90033465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80" y="3573016"/>
            <a:ext cx="1839496" cy="172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1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 smtClean="0"/>
              <a:t>SMACC </a:t>
            </a:r>
            <a:r>
              <a:rPr lang="en-GB" dirty="0" err="1" smtClean="0"/>
              <a:t>firt</a:t>
            </a:r>
            <a:r>
              <a:rPr lang="en-GB" dirty="0" smtClean="0"/>
              <a:t> report</a:t>
            </a:r>
            <a:br>
              <a:rPr lang="en-GB" dirty="0" smtClean="0"/>
            </a:br>
            <a:r>
              <a:rPr lang="en-GB" dirty="0" smtClean="0"/>
              <a:t>(of a long series…)</a:t>
            </a:r>
            <a:br>
              <a:rPr lang="en-GB" dirty="0" smtClean="0"/>
            </a:br>
            <a:r>
              <a:rPr lang="en-GB" sz="2400" dirty="0" smtClean="0"/>
              <a:t>[10 min ++]</a:t>
            </a:r>
            <a:endParaRPr lang="en-GB" sz="2400" b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67544" y="4581128"/>
            <a:ext cx="7632848" cy="1066688"/>
          </a:xfrm>
        </p:spPr>
        <p:txBody>
          <a:bodyPr/>
          <a:lstStyle/>
          <a:p>
            <a:pPr algn="ctr"/>
            <a:r>
              <a:rPr lang="fr-CH" dirty="0" smtClean="0"/>
              <a:t>Jean-Philippe </a:t>
            </a:r>
            <a:r>
              <a:rPr lang="fr-CH" dirty="0" err="1" smtClean="0"/>
              <a:t>Tock</a:t>
            </a:r>
            <a:r>
              <a:rPr lang="fr-CH" dirty="0" smtClean="0"/>
              <a:t> (TE-MSC)</a:t>
            </a:r>
          </a:p>
          <a:p>
            <a:pPr algn="ctr"/>
            <a:r>
              <a:rPr lang="fr-CH" dirty="0" smtClean="0"/>
              <a:t>On </a:t>
            </a:r>
            <a:r>
              <a:rPr lang="fr-CH" dirty="0" err="1" smtClean="0"/>
              <a:t>behalf</a:t>
            </a:r>
            <a:r>
              <a:rPr lang="fr-CH" dirty="0" smtClean="0"/>
              <a:t> of the SMACC </a:t>
            </a:r>
            <a:r>
              <a:rPr lang="fr-CH" dirty="0" err="1" smtClean="0"/>
              <a:t>project</a:t>
            </a:r>
            <a:r>
              <a:rPr lang="fr-CH" dirty="0" smtClean="0"/>
              <a:t> …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63688" y="6472995"/>
            <a:ext cx="280831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900CC"/>
                </a:solidFill>
              </a:rPr>
              <a:t>Courtesy …. </a:t>
            </a:r>
            <a:endParaRPr lang="en-GB" dirty="0">
              <a:solidFill>
                <a:srgbClr val="99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56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1095028" y="0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fr-CH" sz="2400" dirty="0" smtClean="0">
                <a:solidFill>
                  <a:schemeClr val="bg1"/>
                </a:solidFill>
              </a:rPr>
              <a:t>SMACC    Progress report  : One page </a:t>
            </a:r>
            <a:r>
              <a:rPr lang="fr-CH" sz="2400" dirty="0" err="1" smtClean="0">
                <a:solidFill>
                  <a:schemeClr val="bg1"/>
                </a:solidFill>
              </a:rPr>
              <a:t>summary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08720"/>
            <a:ext cx="7236296" cy="490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 descr="http://cliffordgarstang.com/wp-content/uploads/2013/01/Work_in_progres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034729"/>
            <a:ext cx="4948324" cy="437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053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1095028" y="0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fr-CH" sz="2400" dirty="0" smtClean="0">
                <a:solidFill>
                  <a:schemeClr val="bg1"/>
                </a:solidFill>
              </a:rPr>
              <a:t>SMACC    Issues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703" y="662419"/>
            <a:ext cx="912341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fr-CH" sz="2800" dirty="0" smtClean="0">
                <a:solidFill>
                  <a:srgbClr val="008A3E"/>
                </a:solidFill>
                <a:sym typeface="Wingdings"/>
              </a:rPr>
              <a:t></a:t>
            </a:r>
            <a:r>
              <a:rPr lang="fr-CH" dirty="0" smtClean="0">
                <a:solidFill>
                  <a:srgbClr val="008A3E"/>
                </a:solidFill>
                <a:sym typeface="Wingdings"/>
              </a:rPr>
              <a:t> </a:t>
            </a:r>
            <a:r>
              <a:rPr lang="fr-CH" dirty="0" err="1" smtClean="0">
                <a:solidFill>
                  <a:srgbClr val="008A3E"/>
                </a:solidFill>
              </a:rPr>
              <a:t>WiFi</a:t>
            </a:r>
            <a:r>
              <a:rPr lang="fr-CH" dirty="0" smtClean="0">
                <a:solidFill>
                  <a:srgbClr val="008A3E"/>
                </a:solidFill>
              </a:rPr>
              <a:t> in the tunnel. </a:t>
            </a:r>
            <a:r>
              <a:rPr lang="fr-CH" dirty="0" err="1" smtClean="0">
                <a:solidFill>
                  <a:srgbClr val="008A3E"/>
                </a:solidFill>
              </a:rPr>
              <a:t>Very</a:t>
            </a:r>
            <a:r>
              <a:rPr lang="fr-CH" dirty="0" smtClean="0">
                <a:solidFill>
                  <a:srgbClr val="008A3E"/>
                </a:solidFill>
              </a:rPr>
              <a:t> efficient +++</a:t>
            </a:r>
          </a:p>
          <a:p>
            <a:pPr marL="1200150" lvl="2" indent="-285750">
              <a:buFont typeface="Wingdings" pitchFamily="2" charset="2"/>
              <a:buChar char="q"/>
            </a:pPr>
            <a:r>
              <a:rPr lang="fr-CH" dirty="0" smtClean="0">
                <a:sym typeface="Wingdings"/>
              </a:rPr>
              <a:t> </a:t>
            </a:r>
            <a:r>
              <a:rPr lang="fr-CH" dirty="0" err="1" smtClean="0"/>
              <a:t>Weakness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/>
              <a:t> </a:t>
            </a:r>
            <a:r>
              <a:rPr lang="fr-CH" dirty="0" smtClean="0"/>
              <a:t>the surface, </a:t>
            </a:r>
            <a:r>
              <a:rPr lang="fr-CH" dirty="0" err="1" smtClean="0"/>
              <a:t>coverage</a:t>
            </a:r>
            <a:r>
              <a:rPr lang="fr-CH" dirty="0" smtClean="0"/>
              <a:t> </a:t>
            </a:r>
            <a:r>
              <a:rPr lang="fr-CH" dirty="0" err="1" smtClean="0"/>
              <a:t>map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provided</a:t>
            </a:r>
            <a:r>
              <a:rPr lang="fr-CH" dirty="0" smtClean="0"/>
              <a:t> by IT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390" y="1513669"/>
            <a:ext cx="9123412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fr-CH" sz="2800" dirty="0">
                <a:solidFill>
                  <a:srgbClr val="FF0000"/>
                </a:solidFill>
                <a:sym typeface="Wingdings"/>
              </a:rPr>
              <a:t></a:t>
            </a:r>
            <a:r>
              <a:rPr lang="fr-CH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fr-CH" dirty="0" smtClean="0">
                <a:solidFill>
                  <a:srgbClr val="FF0000"/>
                </a:solidFill>
              </a:rPr>
              <a:t>Access : </a:t>
            </a:r>
            <a:r>
              <a:rPr lang="fr-CH" dirty="0" err="1" smtClean="0">
                <a:solidFill>
                  <a:srgbClr val="FF0000"/>
                </a:solidFill>
              </a:rPr>
              <a:t>Difficulties</a:t>
            </a:r>
            <a:r>
              <a:rPr lang="fr-CH" dirty="0" smtClean="0">
                <a:solidFill>
                  <a:srgbClr val="FF0000"/>
                </a:solidFill>
              </a:rPr>
              <a:t> (Just few </a:t>
            </a:r>
            <a:r>
              <a:rPr lang="fr-CH" dirty="0" err="1" smtClean="0">
                <a:solidFill>
                  <a:srgbClr val="FF0000"/>
                </a:solidFill>
              </a:rPr>
              <a:t>examples</a:t>
            </a:r>
            <a:r>
              <a:rPr lang="fr-CH" dirty="0" smtClean="0">
                <a:solidFill>
                  <a:srgbClr val="FF0000"/>
                </a:solidFill>
              </a:rPr>
              <a:t>)</a:t>
            </a:r>
          </a:p>
          <a:p>
            <a:pPr marL="1200150" lvl="2" indent="-285750">
              <a:buFont typeface="Wingdings" pitchFamily="2" charset="2"/>
              <a:buChar char="q"/>
            </a:pPr>
            <a:r>
              <a:rPr lang="fr-CH" dirty="0" smtClean="0">
                <a:sym typeface="Wingdings"/>
              </a:rPr>
              <a:t>1.45 h to have 22 </a:t>
            </a:r>
            <a:r>
              <a:rPr lang="fr-CH" dirty="0" err="1" smtClean="0">
                <a:sym typeface="Wingdings"/>
              </a:rPr>
              <a:t>persons</a:t>
            </a:r>
            <a:r>
              <a:rPr lang="fr-CH" dirty="0" smtClean="0">
                <a:sym typeface="Wingdings"/>
              </a:rPr>
              <a:t> </a:t>
            </a:r>
            <a:r>
              <a:rPr lang="fr-CH" dirty="0" err="1" smtClean="0">
                <a:sym typeface="Wingdings"/>
              </a:rPr>
              <a:t>through</a:t>
            </a:r>
            <a:r>
              <a:rPr lang="fr-CH" dirty="0" smtClean="0">
                <a:sym typeface="Wingdings"/>
              </a:rPr>
              <a:t> the M/PAD </a:t>
            </a:r>
            <a:r>
              <a:rPr lang="fr-CH" dirty="0" err="1" smtClean="0">
                <a:sym typeface="Wingdings"/>
              </a:rPr>
              <a:t>at</a:t>
            </a:r>
            <a:r>
              <a:rPr lang="fr-CH" dirty="0" smtClean="0">
                <a:sym typeface="Wingdings"/>
              </a:rPr>
              <a:t> P5 on 8.04.2013</a:t>
            </a:r>
          </a:p>
          <a:p>
            <a:pPr marL="1200150" lvl="2" indent="-285750">
              <a:buFont typeface="Wingdings" pitchFamily="2" charset="2"/>
              <a:buChar char="q"/>
            </a:pPr>
            <a:r>
              <a:rPr lang="fr-CH" dirty="0" smtClean="0">
                <a:sym typeface="Wingdings"/>
              </a:rPr>
              <a:t>3 </a:t>
            </a:r>
            <a:r>
              <a:rPr lang="fr-CH" dirty="0" err="1" smtClean="0">
                <a:sym typeface="Wingdings"/>
              </a:rPr>
              <a:t>opening</a:t>
            </a:r>
            <a:r>
              <a:rPr lang="fr-CH" dirty="0" smtClean="0">
                <a:sym typeface="Wingdings"/>
              </a:rPr>
              <a:t>/</a:t>
            </a:r>
            <a:r>
              <a:rPr lang="fr-CH" dirty="0" err="1" smtClean="0">
                <a:sym typeface="Wingdings"/>
              </a:rPr>
              <a:t>closure</a:t>
            </a:r>
            <a:r>
              <a:rPr lang="fr-CH" dirty="0" smtClean="0">
                <a:sym typeface="Wingdings"/>
              </a:rPr>
              <a:t> cycles of MAD </a:t>
            </a:r>
            <a:r>
              <a:rPr lang="fr-CH" dirty="0" err="1" smtClean="0">
                <a:sym typeface="Wingdings"/>
              </a:rPr>
              <a:t>at</a:t>
            </a:r>
            <a:r>
              <a:rPr lang="fr-CH" dirty="0" smtClean="0">
                <a:sym typeface="Wingdings"/>
              </a:rPr>
              <a:t> P6 on the 9.04.2013</a:t>
            </a:r>
          </a:p>
          <a:p>
            <a:pPr marL="1200150" lvl="2" indent="-285750">
              <a:buFont typeface="Wingdings" pitchFamily="2" charset="2"/>
              <a:buChar char="q"/>
            </a:pPr>
            <a:r>
              <a:rPr lang="fr-CH" dirty="0" err="1" smtClean="0">
                <a:sym typeface="Wingdings"/>
              </a:rPr>
              <a:t>Procedure</a:t>
            </a:r>
            <a:r>
              <a:rPr lang="fr-CH" dirty="0" smtClean="0">
                <a:sym typeface="Wingdings"/>
              </a:rPr>
              <a:t> for </a:t>
            </a:r>
            <a:r>
              <a:rPr lang="fr-CH" dirty="0" err="1" smtClean="0">
                <a:sym typeface="Wingdings"/>
              </a:rPr>
              <a:t>remote</a:t>
            </a:r>
            <a:r>
              <a:rPr lang="fr-CH" dirty="0" smtClean="0">
                <a:sym typeface="Wingdings"/>
              </a:rPr>
              <a:t> control of MAD by CSA </a:t>
            </a:r>
            <a:r>
              <a:rPr lang="fr-CH" dirty="0" err="1" smtClean="0">
                <a:sym typeface="Wingdings"/>
              </a:rPr>
              <a:t>is</a:t>
            </a:r>
            <a:r>
              <a:rPr lang="fr-CH" dirty="0" smtClean="0">
                <a:sym typeface="Wingdings"/>
              </a:rPr>
              <a:t> not </a:t>
            </a:r>
            <a:r>
              <a:rPr lang="fr-CH" dirty="0" err="1" smtClean="0">
                <a:sym typeface="Wingdings"/>
              </a:rPr>
              <a:t>known</a:t>
            </a:r>
            <a:endParaRPr lang="fr-CH" dirty="0" smtClean="0">
              <a:sym typeface="Wingdings"/>
            </a:endParaRPr>
          </a:p>
          <a:p>
            <a:pPr marL="1200150" lvl="2" indent="-285750">
              <a:buFont typeface="Wingdings" pitchFamily="2" charset="2"/>
              <a:buChar char="q"/>
            </a:pPr>
            <a:r>
              <a:rPr lang="fr-CH" dirty="0" smtClean="0">
                <a:sym typeface="Wingdings"/>
              </a:rPr>
              <a:t> : Bikes and </a:t>
            </a:r>
            <a:r>
              <a:rPr lang="fr-CH" dirty="0" err="1" smtClean="0">
                <a:sym typeface="Wingdings"/>
              </a:rPr>
              <a:t>tooling</a:t>
            </a:r>
            <a:r>
              <a:rPr lang="fr-CH" dirty="0" smtClean="0">
                <a:sym typeface="Wingdings"/>
              </a:rPr>
              <a:t> </a:t>
            </a:r>
            <a:r>
              <a:rPr lang="fr-CH" dirty="0" err="1" smtClean="0">
                <a:sym typeface="Wingdings"/>
              </a:rPr>
              <a:t>will</a:t>
            </a:r>
            <a:r>
              <a:rPr lang="fr-CH" dirty="0" smtClean="0">
                <a:sym typeface="Wingdings"/>
              </a:rPr>
              <a:t> </a:t>
            </a:r>
            <a:r>
              <a:rPr lang="fr-CH" dirty="0" err="1" smtClean="0">
                <a:sym typeface="Wingdings"/>
              </a:rPr>
              <a:t>remain</a:t>
            </a:r>
            <a:r>
              <a:rPr lang="fr-CH" dirty="0" smtClean="0">
                <a:sym typeface="Wingdings"/>
              </a:rPr>
              <a:t> in the tunnel </a:t>
            </a:r>
            <a:r>
              <a:rPr lang="fr-CH" dirty="0" err="1" smtClean="0">
                <a:sym typeface="Wingdings"/>
              </a:rPr>
              <a:t>later</a:t>
            </a:r>
            <a:endParaRPr lang="fr-CH" dirty="0" smtClean="0">
              <a:sym typeface="Wingdings"/>
            </a:endParaRPr>
          </a:p>
          <a:p>
            <a:pPr marL="1200150" lvl="2" indent="-285750">
              <a:buFont typeface="Wingdings" pitchFamily="2" charset="2"/>
              <a:buChar char="q"/>
            </a:pPr>
            <a:r>
              <a:rPr lang="fr-CH" dirty="0" smtClean="0">
                <a:sym typeface="Wingdings"/>
              </a:rPr>
              <a:t> : </a:t>
            </a:r>
            <a:r>
              <a:rPr lang="fr-CH" dirty="0" err="1" smtClean="0">
                <a:sym typeface="Wingdings"/>
              </a:rPr>
              <a:t>Guards</a:t>
            </a:r>
            <a:r>
              <a:rPr lang="fr-CH" dirty="0" smtClean="0">
                <a:sym typeface="Wingdings"/>
              </a:rPr>
              <a:t> </a:t>
            </a:r>
            <a:r>
              <a:rPr lang="fr-CH" dirty="0" err="1" smtClean="0">
                <a:sym typeface="Wingdings"/>
              </a:rPr>
              <a:t>will</a:t>
            </a:r>
            <a:r>
              <a:rPr lang="fr-CH" dirty="0" smtClean="0">
                <a:sym typeface="Wingdings"/>
              </a:rPr>
              <a:t> </a:t>
            </a:r>
            <a:r>
              <a:rPr lang="fr-CH" dirty="0" err="1" smtClean="0">
                <a:sym typeface="Wingdings"/>
              </a:rPr>
              <a:t>be</a:t>
            </a:r>
            <a:r>
              <a:rPr lang="fr-CH" dirty="0" smtClean="0">
                <a:sym typeface="Wingdings"/>
              </a:rPr>
              <a:t> </a:t>
            </a:r>
            <a:r>
              <a:rPr lang="fr-CH" dirty="0" err="1" smtClean="0">
                <a:sym typeface="Wingdings"/>
              </a:rPr>
              <a:t>available</a:t>
            </a:r>
            <a:r>
              <a:rPr lang="fr-CH" dirty="0" smtClean="0">
                <a:sym typeface="Wingdings"/>
              </a:rPr>
              <a:t> for a </a:t>
            </a:r>
            <a:r>
              <a:rPr lang="fr-CH" dirty="0" err="1" smtClean="0">
                <a:sym typeface="Wingdings"/>
              </a:rPr>
              <a:t>parallel</a:t>
            </a:r>
            <a:r>
              <a:rPr lang="fr-CH" dirty="0" smtClean="0">
                <a:sym typeface="Wingdings"/>
              </a:rPr>
              <a:t> </a:t>
            </a:r>
            <a:r>
              <a:rPr lang="fr-CH" dirty="0" err="1" smtClean="0">
                <a:sym typeface="Wingdings"/>
              </a:rPr>
              <a:t>access</a:t>
            </a:r>
            <a:r>
              <a:rPr lang="fr-CH" dirty="0" smtClean="0">
                <a:sym typeface="Wingdings"/>
              </a:rPr>
              <a:t> </a:t>
            </a:r>
          </a:p>
          <a:p>
            <a:pPr marL="1657350" lvl="3" indent="-285750">
              <a:buFont typeface="Wingdings" pitchFamily="2" charset="2"/>
              <a:buChar char="q"/>
            </a:pPr>
            <a:r>
              <a:rPr lang="fr-CH" dirty="0" smtClean="0">
                <a:sym typeface="Wingdings"/>
              </a:rPr>
              <a:t> But </a:t>
            </a:r>
            <a:r>
              <a:rPr lang="fr-CH" dirty="0" err="1" smtClean="0">
                <a:sym typeface="Wingdings"/>
              </a:rPr>
              <a:t>only</a:t>
            </a:r>
            <a:r>
              <a:rPr lang="fr-CH" dirty="0" smtClean="0">
                <a:sym typeface="Wingdings"/>
              </a:rPr>
              <a:t> </a:t>
            </a:r>
            <a:r>
              <a:rPr lang="fr-CH" dirty="0" err="1" smtClean="0">
                <a:sym typeface="Wingdings"/>
              </a:rPr>
              <a:t>starting</a:t>
            </a:r>
            <a:r>
              <a:rPr lang="fr-CH" dirty="0" smtClean="0">
                <a:sym typeface="Wingdings"/>
              </a:rPr>
              <a:t> </a:t>
            </a:r>
            <a:r>
              <a:rPr lang="fr-CH" dirty="0" err="1" smtClean="0">
                <a:sym typeface="Wingdings"/>
              </a:rPr>
              <a:t>from</a:t>
            </a:r>
            <a:r>
              <a:rPr lang="fr-CH" dirty="0" smtClean="0">
                <a:sym typeface="Wingdings"/>
              </a:rPr>
              <a:t> 22.04.2013</a:t>
            </a:r>
          </a:p>
          <a:p>
            <a:pPr marL="1200150" lvl="2" indent="-285750">
              <a:buFont typeface="Wingdings" pitchFamily="2" charset="2"/>
              <a:buChar char="q"/>
            </a:pPr>
            <a:r>
              <a:rPr lang="fr-CH" dirty="0" smtClean="0">
                <a:sym typeface="Wingdings"/>
              </a:rPr>
              <a:t>GS/EN … are </a:t>
            </a:r>
            <a:r>
              <a:rPr lang="fr-CH" dirty="0" err="1" smtClean="0">
                <a:sym typeface="Wingdings"/>
              </a:rPr>
              <a:t>working</a:t>
            </a:r>
            <a:r>
              <a:rPr lang="fr-CH" dirty="0" smtClean="0">
                <a:sym typeface="Wingdings"/>
              </a:rPr>
              <a:t> on </a:t>
            </a:r>
            <a:r>
              <a:rPr lang="fr-CH" dirty="0" err="1" smtClean="0">
                <a:sym typeface="Wingdings"/>
              </a:rPr>
              <a:t>it</a:t>
            </a:r>
            <a:r>
              <a:rPr lang="fr-CH" dirty="0" smtClean="0">
                <a:sym typeface="Wingdings"/>
              </a:rPr>
              <a:t>. </a:t>
            </a:r>
            <a:r>
              <a:rPr lang="fr-CH" dirty="0" err="1" smtClean="0">
                <a:sym typeface="Wingdings"/>
              </a:rPr>
              <a:t>Thanks</a:t>
            </a:r>
            <a:r>
              <a:rPr lang="fr-CH" dirty="0" smtClean="0">
                <a:sym typeface="Wingdings"/>
              </a:rPr>
              <a:t> in </a:t>
            </a:r>
            <a:r>
              <a:rPr lang="fr-CH" dirty="0" err="1" smtClean="0">
                <a:sym typeface="Wingdings"/>
              </a:rPr>
              <a:t>advance</a:t>
            </a:r>
            <a:r>
              <a:rPr lang="fr-CH" dirty="0" smtClean="0">
                <a:sym typeface="Wingdings"/>
              </a:rPr>
              <a:t>. [ 62511 / 161669]</a:t>
            </a:r>
          </a:p>
          <a:p>
            <a:pPr marL="1200150" lvl="2" indent="-285750">
              <a:buFont typeface="Wingdings" pitchFamily="2" charset="2"/>
              <a:buChar char="q"/>
            </a:pPr>
            <a:r>
              <a:rPr lang="fr-CH" dirty="0" smtClean="0">
                <a:sym typeface="Wingdings"/>
              </a:rPr>
              <a:t> </a:t>
            </a:r>
            <a:r>
              <a:rPr lang="fr-CH" dirty="0" err="1" smtClean="0">
                <a:sym typeface="Wingdings"/>
              </a:rPr>
              <a:t>Gradually</a:t>
            </a:r>
            <a:r>
              <a:rPr lang="fr-CH" dirty="0" smtClean="0">
                <a:sym typeface="Wingdings"/>
              </a:rPr>
              <a:t> up to 150 </a:t>
            </a:r>
            <a:r>
              <a:rPr lang="fr-CH" dirty="0" err="1" smtClean="0">
                <a:sym typeface="Wingdings"/>
              </a:rPr>
              <a:t>persons</a:t>
            </a:r>
            <a:r>
              <a:rPr lang="fr-CH" dirty="0" smtClean="0">
                <a:sym typeface="Wingdings"/>
              </a:rPr>
              <a:t> </a:t>
            </a:r>
            <a:r>
              <a:rPr lang="fr-CH" dirty="0" err="1" smtClean="0">
                <a:sym typeface="Wingdings"/>
              </a:rPr>
              <a:t>accessing</a:t>
            </a:r>
            <a:endParaRPr lang="fr-CH" dirty="0" smtClean="0">
              <a:sym typeface="Wingdings"/>
            </a:endParaRPr>
          </a:p>
          <a:p>
            <a:pPr marL="1200150" lvl="2" indent="-285750">
              <a:buFont typeface="Wingdings" pitchFamily="2" charset="2"/>
              <a:buChar char="q"/>
            </a:pPr>
            <a:r>
              <a:rPr lang="fr-CH" dirty="0">
                <a:sym typeface="Wingdings"/>
              </a:rPr>
              <a:t> </a:t>
            </a:r>
            <a:r>
              <a:rPr lang="fr-CH" dirty="0" smtClean="0">
                <a:sym typeface="Wingdings"/>
              </a:rPr>
              <a:t>«</a:t>
            </a:r>
            <a:r>
              <a:rPr lang="fr-CH" dirty="0" err="1" smtClean="0">
                <a:sym typeface="Wingdings"/>
              </a:rPr>
              <a:t>Newcomers</a:t>
            </a:r>
            <a:r>
              <a:rPr lang="fr-CH" dirty="0" smtClean="0">
                <a:sym typeface="Wingdings"/>
              </a:rPr>
              <a:t>» have to </a:t>
            </a:r>
            <a:r>
              <a:rPr lang="fr-CH" dirty="0" err="1" smtClean="0">
                <a:sym typeface="Wingdings"/>
              </a:rPr>
              <a:t>be</a:t>
            </a:r>
            <a:r>
              <a:rPr lang="fr-CH" dirty="0" smtClean="0">
                <a:sym typeface="Wingdings"/>
              </a:rPr>
              <a:t> </a:t>
            </a:r>
            <a:r>
              <a:rPr lang="fr-CH" dirty="0" err="1" smtClean="0">
                <a:sym typeface="Wingdings"/>
              </a:rPr>
              <a:t>trained</a:t>
            </a:r>
            <a:endParaRPr lang="fr-CH" dirty="0" smtClean="0">
              <a:sym typeface="Wingdings"/>
            </a:endParaRPr>
          </a:p>
          <a:p>
            <a:pPr marL="1200150" lvl="2" indent="-285750">
              <a:buFont typeface="Wingdings" pitchFamily="2" charset="2"/>
              <a:buChar char="q"/>
            </a:pPr>
            <a:r>
              <a:rPr lang="fr-CH" sz="2400" dirty="0" err="1" smtClean="0">
                <a:sym typeface="Wingdings"/>
              </a:rPr>
              <a:t>Let’s</a:t>
            </a:r>
            <a:r>
              <a:rPr lang="fr-CH" sz="2400" dirty="0" smtClean="0">
                <a:sym typeface="Wingdings"/>
              </a:rPr>
              <a:t> </a:t>
            </a:r>
            <a:r>
              <a:rPr lang="fr-CH" sz="2400" dirty="0" err="1" smtClean="0">
                <a:sym typeface="Wingdings"/>
              </a:rPr>
              <a:t>be</a:t>
            </a:r>
            <a:r>
              <a:rPr lang="fr-CH" sz="2400" dirty="0" smtClean="0">
                <a:sym typeface="Wingdings"/>
              </a:rPr>
              <a:t> </a:t>
            </a:r>
            <a:r>
              <a:rPr lang="fr-CH" sz="2400" dirty="0" err="1" smtClean="0">
                <a:sym typeface="Wingdings"/>
              </a:rPr>
              <a:t>prepared</a:t>
            </a:r>
            <a:r>
              <a:rPr lang="fr-CH" sz="2400" dirty="0" smtClean="0">
                <a:sym typeface="Wingdings"/>
              </a:rPr>
              <a:t>, patient, </a:t>
            </a:r>
            <a:r>
              <a:rPr lang="fr-CH" sz="2400" dirty="0" err="1" smtClean="0">
                <a:sym typeface="Wingdings"/>
              </a:rPr>
              <a:t>understanding</a:t>
            </a:r>
            <a:r>
              <a:rPr lang="fr-CH" sz="2400" dirty="0" smtClean="0">
                <a:sym typeface="Wingdings"/>
              </a:rPr>
              <a:t>..</a:t>
            </a:r>
          </a:p>
          <a:p>
            <a:pPr lvl="4"/>
            <a:r>
              <a:rPr lang="fr-CH" sz="2400" dirty="0" smtClean="0">
                <a:sym typeface="Wingdings"/>
              </a:rPr>
              <a:t>There </a:t>
            </a:r>
            <a:r>
              <a:rPr lang="fr-CH" sz="2400" dirty="0" err="1" smtClean="0">
                <a:sym typeface="Wingdings"/>
              </a:rPr>
              <a:t>will</a:t>
            </a:r>
            <a:r>
              <a:rPr lang="fr-CH" sz="2400" dirty="0" smtClean="0">
                <a:sym typeface="Wingdings"/>
              </a:rPr>
              <a:t> </a:t>
            </a:r>
            <a:r>
              <a:rPr lang="fr-CH" sz="2400" dirty="0" err="1" smtClean="0">
                <a:sym typeface="Wingdings"/>
              </a:rPr>
              <a:t>be</a:t>
            </a:r>
            <a:r>
              <a:rPr lang="fr-CH" sz="2400" dirty="0" smtClean="0">
                <a:sym typeface="Wingdings"/>
              </a:rPr>
              <a:t> </a:t>
            </a:r>
            <a:r>
              <a:rPr lang="fr-CH" sz="2400" dirty="0" err="1" smtClean="0">
                <a:sym typeface="Wingdings"/>
              </a:rPr>
              <a:t>blockages</a:t>
            </a:r>
            <a:r>
              <a:rPr lang="fr-CH" sz="2400" dirty="0" smtClean="0">
                <a:sym typeface="Wingdings"/>
              </a:rPr>
              <a:t> to </a:t>
            </a:r>
            <a:r>
              <a:rPr lang="fr-CH" sz="2400" dirty="0" err="1" smtClean="0">
                <a:sym typeface="Wingdings"/>
              </a:rPr>
              <a:t>be</a:t>
            </a:r>
            <a:r>
              <a:rPr lang="fr-CH" sz="2400" dirty="0" smtClean="0">
                <a:sym typeface="Wingdings"/>
              </a:rPr>
              <a:t> </a:t>
            </a:r>
            <a:r>
              <a:rPr lang="fr-CH" sz="2400" dirty="0" err="1" smtClean="0">
                <a:sym typeface="Wingdings"/>
              </a:rPr>
              <a:t>handled</a:t>
            </a:r>
            <a:endParaRPr lang="fr-CH" sz="2400" dirty="0" smtClean="0">
              <a:sym typeface="Wingdings"/>
            </a:endParaRPr>
          </a:p>
          <a:p>
            <a:pPr lvl="4"/>
            <a:r>
              <a:rPr lang="fr-CH" sz="2400" dirty="0" smtClean="0">
                <a:sym typeface="Wingdings"/>
              </a:rPr>
              <a:t>It </a:t>
            </a:r>
            <a:r>
              <a:rPr lang="fr-CH" sz="2400" dirty="0" err="1" smtClean="0">
                <a:sym typeface="Wingdings"/>
              </a:rPr>
              <a:t>is</a:t>
            </a:r>
            <a:r>
              <a:rPr lang="fr-CH" sz="2400" dirty="0" smtClean="0">
                <a:sym typeface="Wingdings"/>
              </a:rPr>
              <a:t> a </a:t>
            </a:r>
            <a:r>
              <a:rPr lang="fr-CH" sz="2400" dirty="0" err="1" smtClean="0">
                <a:sym typeface="Wingdings"/>
              </a:rPr>
              <a:t>learning</a:t>
            </a:r>
            <a:r>
              <a:rPr lang="fr-CH" sz="2400" dirty="0" smtClean="0">
                <a:sym typeface="Wingdings"/>
              </a:rPr>
              <a:t> phase for </a:t>
            </a:r>
            <a:r>
              <a:rPr lang="fr-CH" sz="2400" dirty="0" err="1" smtClean="0">
                <a:sym typeface="Wingdings"/>
              </a:rPr>
              <a:t>many</a:t>
            </a:r>
            <a:r>
              <a:rPr lang="fr-CH" sz="2400" dirty="0" smtClean="0">
                <a:sym typeface="Wingdings"/>
              </a:rPr>
              <a:t> teams</a:t>
            </a:r>
            <a:endParaRPr lang="fr-CH" sz="2400" dirty="0" smtClean="0"/>
          </a:p>
        </p:txBody>
      </p:sp>
    </p:spTree>
    <p:extLst>
      <p:ext uri="{BB962C8B-B14F-4D97-AF65-F5344CB8AC3E}">
        <p14:creationId xmlns:p14="http://schemas.microsoft.com/office/powerpoint/2010/main" val="180136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1095028" y="0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fr-CH" sz="2400" dirty="0" smtClean="0">
                <a:solidFill>
                  <a:schemeClr val="bg1"/>
                </a:solidFill>
              </a:rPr>
              <a:t>SMACC    Issues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703" y="519723"/>
            <a:ext cx="3204551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fr-CH" sz="2800" dirty="0">
                <a:solidFill>
                  <a:srgbClr val="FFC000"/>
                </a:solidFill>
                <a:sym typeface="Wingdings"/>
              </a:rPr>
              <a:t></a:t>
            </a:r>
            <a:r>
              <a:rPr lang="fr-CH" dirty="0" smtClean="0">
                <a:solidFill>
                  <a:srgbClr val="FFC000"/>
                </a:solidFill>
                <a:sym typeface="Wingdings"/>
              </a:rPr>
              <a:t> </a:t>
            </a:r>
            <a:r>
              <a:rPr lang="fr-CH" dirty="0" smtClean="0">
                <a:solidFill>
                  <a:srgbClr val="FFC000"/>
                </a:solidFill>
              </a:rPr>
              <a:t>Q5 L8 </a:t>
            </a:r>
            <a:br>
              <a:rPr lang="fr-CH" dirty="0" smtClean="0">
                <a:solidFill>
                  <a:srgbClr val="FFC000"/>
                </a:solidFill>
              </a:rPr>
            </a:br>
            <a:r>
              <a:rPr lang="fr-CH" dirty="0" err="1" smtClean="0">
                <a:solidFill>
                  <a:srgbClr val="FFC000"/>
                </a:solidFill>
              </a:rPr>
              <a:t>Critical</a:t>
            </a:r>
            <a:r>
              <a:rPr lang="fr-CH" dirty="0" smtClean="0">
                <a:solidFill>
                  <a:srgbClr val="FFC000"/>
                </a:solidFill>
              </a:rPr>
              <a:t> </a:t>
            </a:r>
            <a:r>
              <a:rPr lang="fr-CH" dirty="0" err="1" smtClean="0">
                <a:solidFill>
                  <a:srgbClr val="FFC000"/>
                </a:solidFill>
              </a:rPr>
              <a:t>from</a:t>
            </a:r>
            <a:r>
              <a:rPr lang="fr-CH" dirty="0" smtClean="0">
                <a:solidFill>
                  <a:srgbClr val="FFC000"/>
                </a:solidFill>
              </a:rPr>
              <a:t> the </a:t>
            </a:r>
            <a:r>
              <a:rPr lang="fr-CH" dirty="0" err="1" smtClean="0">
                <a:solidFill>
                  <a:srgbClr val="FFC000"/>
                </a:solidFill>
              </a:rPr>
              <a:t>schedule</a:t>
            </a:r>
            <a:r>
              <a:rPr lang="fr-CH" dirty="0" smtClean="0">
                <a:solidFill>
                  <a:srgbClr val="FFC000"/>
                </a:solidFill>
              </a:rPr>
              <a:t> point of </a:t>
            </a:r>
            <a:r>
              <a:rPr lang="fr-CH" dirty="0" err="1" smtClean="0">
                <a:solidFill>
                  <a:srgbClr val="FFC000"/>
                </a:solidFill>
              </a:rPr>
              <a:t>view</a:t>
            </a:r>
            <a:endParaRPr lang="fr-CH" dirty="0" smtClean="0">
              <a:solidFill>
                <a:srgbClr val="FFC000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fr-CH" dirty="0" smtClean="0"/>
              <a:t>5 </a:t>
            </a:r>
            <a:r>
              <a:rPr lang="fr-CH" dirty="0" err="1" smtClean="0"/>
              <a:t>working</a:t>
            </a:r>
            <a:r>
              <a:rPr lang="fr-CH" dirty="0" smtClean="0"/>
              <a:t> </a:t>
            </a:r>
            <a:r>
              <a:rPr lang="fr-CH" dirty="0" err="1" smtClean="0"/>
              <a:t>days</a:t>
            </a:r>
            <a:r>
              <a:rPr lang="fr-CH" dirty="0" smtClean="0"/>
              <a:t> to </a:t>
            </a:r>
            <a:r>
              <a:rPr lang="fr-CH" dirty="0" err="1" smtClean="0"/>
              <a:t>disconnect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no one </a:t>
            </a:r>
            <a:r>
              <a:rPr lang="fr-CH" dirty="0" err="1" smtClean="0"/>
              <a:t>having</a:t>
            </a:r>
            <a:r>
              <a:rPr lang="fr-CH" dirty="0" smtClean="0"/>
              <a:t> </a:t>
            </a:r>
            <a:r>
              <a:rPr lang="fr-CH" dirty="0" err="1" smtClean="0"/>
              <a:t>assembled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!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foreseen</a:t>
            </a:r>
            <a:r>
              <a:rPr lang="fr-CH" dirty="0" smtClean="0"/>
              <a:t> 7.05.2013 </a:t>
            </a:r>
            <a:r>
              <a:rPr lang="fr-CH" dirty="0" err="1" smtClean="0"/>
              <a:t>so</a:t>
            </a:r>
            <a:r>
              <a:rPr lang="fr-CH" dirty="0" smtClean="0"/>
              <a:t> </a:t>
            </a:r>
            <a:r>
              <a:rPr lang="fr-CH" dirty="0" err="1" smtClean="0"/>
              <a:t>margin</a:t>
            </a:r>
            <a:r>
              <a:rPr lang="fr-CH" dirty="0" smtClean="0"/>
              <a:t> of 2 </a:t>
            </a:r>
            <a:r>
              <a:rPr lang="fr-CH" dirty="0" err="1" smtClean="0"/>
              <a:t>weeks</a:t>
            </a:r>
            <a:endParaRPr lang="fr-CH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fr-CH" dirty="0" err="1" smtClean="0"/>
              <a:t>Now</a:t>
            </a:r>
            <a:r>
              <a:rPr lang="fr-CH" dirty="0" smtClean="0"/>
              <a:t> </a:t>
            </a:r>
            <a:r>
              <a:rPr lang="fr-CH" dirty="0" err="1" smtClean="0"/>
              <a:t>start</a:t>
            </a:r>
            <a:r>
              <a:rPr lang="fr-CH" dirty="0" smtClean="0"/>
              <a:t> of </a:t>
            </a:r>
            <a:r>
              <a:rPr lang="fr-CH" dirty="0" err="1" smtClean="0"/>
              <a:t>disconnection</a:t>
            </a:r>
            <a:r>
              <a:rPr lang="fr-CH" dirty="0" smtClean="0"/>
              <a:t> 21.05.2013 </a:t>
            </a:r>
            <a:r>
              <a:rPr lang="fr-CH" dirty="0" err="1" smtClean="0"/>
              <a:t>so</a:t>
            </a:r>
            <a:r>
              <a:rPr lang="fr-CH" dirty="0" smtClean="0"/>
              <a:t> no more </a:t>
            </a:r>
            <a:r>
              <a:rPr lang="fr-CH" dirty="0" err="1" smtClean="0"/>
              <a:t>margin</a:t>
            </a:r>
            <a:r>
              <a:rPr lang="fr-CH" dirty="0" smtClean="0"/>
              <a:t> !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CH" dirty="0" err="1" smtClean="0"/>
              <a:t>Closely</a:t>
            </a:r>
            <a:r>
              <a:rPr lang="fr-CH" dirty="0" smtClean="0"/>
              <a:t> </a:t>
            </a:r>
            <a:r>
              <a:rPr lang="fr-CH" dirty="0" err="1" smtClean="0"/>
              <a:t>followed</a:t>
            </a:r>
            <a:r>
              <a:rPr lang="fr-CH" dirty="0" smtClean="0"/>
              <a:t> by EN-MEF-OSS, TE-CRG,…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539" y="607228"/>
            <a:ext cx="5555332" cy="4167516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60"/>
          <a:stretch/>
        </p:blipFill>
        <p:spPr bwMode="auto">
          <a:xfrm>
            <a:off x="673100" y="4765638"/>
            <a:ext cx="7797800" cy="1305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506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1095028" y="0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fr-CH" sz="2400" dirty="0" smtClean="0">
                <a:solidFill>
                  <a:schemeClr val="bg1"/>
                </a:solidFill>
              </a:rPr>
              <a:t>SMACC    Progress report </a:t>
            </a:r>
            <a:r>
              <a:rPr lang="fr-CH" sz="2400" dirty="0" err="1" smtClean="0">
                <a:solidFill>
                  <a:schemeClr val="bg1"/>
                </a:solidFill>
              </a:rPr>
              <a:t>Activities</a:t>
            </a:r>
            <a:r>
              <a:rPr lang="fr-CH" sz="2400" dirty="0" smtClean="0">
                <a:solidFill>
                  <a:schemeClr val="bg1"/>
                </a:solidFill>
              </a:rPr>
              <a:t> for the </a:t>
            </a:r>
            <a:r>
              <a:rPr lang="fr-CH" sz="2400" dirty="0" err="1" smtClean="0">
                <a:solidFill>
                  <a:schemeClr val="bg1"/>
                </a:solidFill>
              </a:rPr>
              <a:t>next</a:t>
            </a:r>
            <a:r>
              <a:rPr lang="fr-CH" sz="2400" dirty="0" smtClean="0">
                <a:solidFill>
                  <a:schemeClr val="bg1"/>
                </a:solidFill>
              </a:rPr>
              <a:t> 2 </a:t>
            </a:r>
            <a:r>
              <a:rPr lang="fr-CH" sz="2400" dirty="0" err="1" smtClean="0">
                <a:solidFill>
                  <a:schemeClr val="bg1"/>
                </a:solidFill>
              </a:rPr>
              <a:t>weeks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7229"/>
            <a:ext cx="9144000" cy="6250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un 5"/>
          <p:cNvSpPr/>
          <p:nvPr/>
        </p:nvSpPr>
        <p:spPr bwMode="auto">
          <a:xfrm>
            <a:off x="8763001" y="1083336"/>
            <a:ext cx="380999" cy="304800"/>
          </a:xfrm>
          <a:prstGeom prst="sun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6600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" name="Sun 6"/>
          <p:cNvSpPr/>
          <p:nvPr/>
        </p:nvSpPr>
        <p:spPr bwMode="auto">
          <a:xfrm>
            <a:off x="7164580" y="1111642"/>
            <a:ext cx="380999" cy="304800"/>
          </a:xfrm>
          <a:prstGeom prst="sun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9" name="Sun 8"/>
          <p:cNvSpPr/>
          <p:nvPr/>
        </p:nvSpPr>
        <p:spPr bwMode="auto">
          <a:xfrm>
            <a:off x="5109220" y="1123105"/>
            <a:ext cx="380999" cy="304800"/>
          </a:xfrm>
          <a:prstGeom prst="sun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" name="Sun 9"/>
          <p:cNvSpPr/>
          <p:nvPr/>
        </p:nvSpPr>
        <p:spPr bwMode="auto">
          <a:xfrm>
            <a:off x="5796136" y="1123105"/>
            <a:ext cx="380999" cy="304800"/>
          </a:xfrm>
          <a:prstGeom prst="sun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1" name="Sun 10"/>
          <p:cNvSpPr/>
          <p:nvPr/>
        </p:nvSpPr>
        <p:spPr bwMode="auto">
          <a:xfrm>
            <a:off x="7981900" y="1114607"/>
            <a:ext cx="380999" cy="304800"/>
          </a:xfrm>
          <a:prstGeom prst="sun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6600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69826" y="117941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800000"/>
                </a:solidFill>
              </a:rPr>
              <a:t>Sector</a:t>
            </a:r>
            <a:r>
              <a:rPr lang="fr-CH" dirty="0" smtClean="0">
                <a:solidFill>
                  <a:srgbClr val="800000"/>
                </a:solidFill>
              </a:rPr>
              <a:t> 56</a:t>
            </a:r>
            <a:endParaRPr lang="en-GB" dirty="0">
              <a:solidFill>
                <a:srgbClr val="8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37545" y="1843322"/>
            <a:ext cx="1172116" cy="36933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99FF99"/>
                </a:solidFill>
              </a:rPr>
              <a:t>Sector</a:t>
            </a:r>
            <a:r>
              <a:rPr lang="fr-CH" dirty="0" smtClean="0">
                <a:solidFill>
                  <a:srgbClr val="99FF99"/>
                </a:solidFill>
              </a:rPr>
              <a:t> 45</a:t>
            </a:r>
            <a:endParaRPr lang="en-GB" dirty="0">
              <a:solidFill>
                <a:srgbClr val="99FF99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00577" y="2987659"/>
            <a:ext cx="1172116" cy="36933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92D050"/>
                </a:solidFill>
              </a:rPr>
              <a:t>Sector</a:t>
            </a:r>
            <a:r>
              <a:rPr lang="fr-CH" dirty="0" smtClean="0">
                <a:solidFill>
                  <a:srgbClr val="92D050"/>
                </a:solidFill>
              </a:rPr>
              <a:t> 67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24128" y="1843322"/>
            <a:ext cx="74892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Q5L8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369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-5792"/>
            <a:ext cx="64411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latin typeface="Goudy Stout" pitchFamily="18" charset="0"/>
              </a:rPr>
              <a:t>Conclusions</a:t>
            </a:r>
            <a:endParaRPr lang="en-GB" sz="4000" dirty="0">
              <a:latin typeface="Goudy Stout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836712"/>
            <a:ext cx="84969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GB" sz="2400" dirty="0" smtClean="0"/>
              <a:t>The work has started with a good spirit, ahead of schedule</a:t>
            </a:r>
          </a:p>
          <a:p>
            <a:pPr marL="285750" indent="-285750">
              <a:buFont typeface="Wingdings" pitchFamily="2" charset="2"/>
              <a:buChar char="v"/>
            </a:pPr>
            <a:endParaRPr lang="en-GB" sz="2400" dirty="0" smtClean="0"/>
          </a:p>
          <a:p>
            <a:pPr marL="285750" indent="-285750">
              <a:buFont typeface="Wingdings" pitchFamily="2" charset="2"/>
              <a:buChar char="v"/>
            </a:pPr>
            <a:endParaRPr lang="en-GB" sz="2400" dirty="0"/>
          </a:p>
          <a:p>
            <a:pPr marL="285750" indent="-285750">
              <a:buFont typeface="Wingdings" pitchFamily="2" charset="2"/>
              <a:buChar char="v"/>
            </a:pPr>
            <a:r>
              <a:rPr lang="en-GB" sz="2400" dirty="0" smtClean="0"/>
              <a:t>Main issues :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2400" dirty="0" smtClean="0"/>
              <a:t>Make the accesses as fluid as possible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2400" dirty="0" smtClean="0"/>
              <a:t>Q5L8 to be closely monitored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2400" dirty="0" smtClean="0"/>
              <a:t>Dashboards to be finalised with EN-ICE</a:t>
            </a:r>
          </a:p>
          <a:p>
            <a:pPr marL="285750" indent="-285750">
              <a:buFont typeface="Wingdings" pitchFamily="2" charset="2"/>
              <a:buChar char="v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344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5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672"/>
            <a:ext cx="9146229" cy="6859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672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33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80" y="116632"/>
            <a:ext cx="8116581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GB" sz="2800" dirty="0" smtClean="0"/>
              <a:t>SMACC </a:t>
            </a:r>
            <a:r>
              <a:rPr lang="en-GB" sz="2000" dirty="0" smtClean="0"/>
              <a:t>(Superconducting Magnets And Circuits Consolidation)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sz="2800" dirty="0" smtClean="0"/>
              <a:t>Scope of work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sz="2800" dirty="0" smtClean="0"/>
              <a:t>Timeframe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sz="2800" dirty="0" smtClean="0"/>
              <a:t>SMACC organization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sz="2800" dirty="0" smtClean="0"/>
              <a:t>Organization chart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sz="2800" dirty="0" smtClean="0"/>
              <a:t>Meetings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sz="2800" dirty="0" err="1" smtClean="0"/>
              <a:t>WISh</a:t>
            </a:r>
            <a:endParaRPr lang="en-GB" sz="2800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fr-CH" sz="2800" dirty="0" smtClean="0"/>
              <a:t>Progress report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fr-CH" sz="2800" dirty="0" err="1" smtClean="0"/>
              <a:t>Activities</a:t>
            </a:r>
            <a:r>
              <a:rPr lang="fr-CH" sz="2800" dirty="0" smtClean="0"/>
              <a:t> </a:t>
            </a:r>
            <a:r>
              <a:rPr lang="fr-CH" sz="2800" dirty="0" err="1" smtClean="0"/>
              <a:t>since</a:t>
            </a:r>
            <a:r>
              <a:rPr lang="fr-CH" sz="2800" dirty="0" smtClean="0"/>
              <a:t> the </a:t>
            </a:r>
            <a:r>
              <a:rPr lang="fr-CH" sz="2800" dirty="0" err="1" smtClean="0"/>
              <a:t>start</a:t>
            </a:r>
            <a:r>
              <a:rPr lang="fr-CH" sz="2800" dirty="0" smtClean="0"/>
              <a:t> of the interventions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fr-CH" sz="2800" dirty="0" err="1" smtClean="0"/>
              <a:t>Activities</a:t>
            </a:r>
            <a:r>
              <a:rPr lang="fr-CH" sz="2800" dirty="0" smtClean="0"/>
              <a:t> for the </a:t>
            </a:r>
            <a:r>
              <a:rPr lang="fr-CH" sz="2800" dirty="0" err="1" smtClean="0"/>
              <a:t>next</a:t>
            </a:r>
            <a:r>
              <a:rPr lang="fr-CH" sz="2800" dirty="0" smtClean="0"/>
              <a:t> 2 </a:t>
            </a:r>
            <a:r>
              <a:rPr lang="fr-CH" sz="2800" dirty="0" err="1" smtClean="0"/>
              <a:t>weeks</a:t>
            </a:r>
            <a:endParaRPr lang="fr-CH" sz="2800" dirty="0" smtClean="0"/>
          </a:p>
          <a:p>
            <a:pPr marL="742950" lvl="1" indent="-285750">
              <a:buFont typeface="Wingdings" pitchFamily="2" charset="2"/>
              <a:buChar char="§"/>
            </a:pPr>
            <a:r>
              <a:rPr lang="fr-CH" sz="2800" dirty="0" err="1" smtClean="0"/>
              <a:t>Dashboards</a:t>
            </a:r>
            <a:endParaRPr lang="fr-CH" sz="2800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fr-CH" sz="2800" dirty="0" smtClean="0"/>
              <a:t>Issues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CH" sz="2800" dirty="0" smtClean="0"/>
              <a:t>Conclusions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287815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" y="159079"/>
            <a:ext cx="9144000" cy="66817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6792" y="-21674"/>
            <a:ext cx="8028384" cy="881246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fr-CH" sz="3200" dirty="0" smtClean="0">
                <a:solidFill>
                  <a:schemeClr val="bg1"/>
                </a:solidFill>
              </a:rPr>
              <a:t>SMACC : Scope of </a:t>
            </a:r>
            <a:r>
              <a:rPr lang="fr-CH" sz="3200" dirty="0" err="1" smtClean="0">
                <a:solidFill>
                  <a:schemeClr val="bg1"/>
                </a:solidFill>
              </a:rPr>
              <a:t>work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45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98" t="9149" r="683" b="6558"/>
          <a:stretch/>
        </p:blipFill>
        <p:spPr bwMode="auto">
          <a:xfrm>
            <a:off x="0" y="383020"/>
            <a:ext cx="9169809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672793"/>
            <a:ext cx="3962400" cy="646331"/>
          </a:xfrm>
          <a:prstGeom prst="rect">
            <a:avLst/>
          </a:prstGeom>
          <a:solidFill>
            <a:srgbClr val="0033CC"/>
          </a:solidFill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FFFF00"/>
                </a:solidFill>
              </a:rPr>
              <a:t>1</a:t>
            </a:r>
            <a:r>
              <a:rPr lang="en-US" b="1" u="sng" baseline="30000" dirty="0" smtClean="0">
                <a:solidFill>
                  <a:srgbClr val="FFFF00"/>
                </a:solidFill>
              </a:rPr>
              <a:t>st</a:t>
            </a:r>
            <a:r>
              <a:rPr lang="en-US" b="1" u="sng" dirty="0" smtClean="0">
                <a:solidFill>
                  <a:srgbClr val="FFFF00"/>
                </a:solidFill>
              </a:rPr>
              <a:t> opening on the 8</a:t>
            </a:r>
            <a:r>
              <a:rPr lang="en-US" b="1" u="sng" baseline="30000" dirty="0" smtClean="0">
                <a:solidFill>
                  <a:srgbClr val="FFFF00"/>
                </a:solidFill>
              </a:rPr>
              <a:t>th</a:t>
            </a:r>
            <a:r>
              <a:rPr lang="en-US" b="1" u="sng" dirty="0" smtClean="0">
                <a:solidFill>
                  <a:srgbClr val="FFFF00"/>
                </a:solidFill>
              </a:rPr>
              <a:t> of April 2013 Start of the train </a:t>
            </a:r>
            <a:r>
              <a:rPr lang="en-US" b="1" u="sng" smtClean="0">
                <a:solidFill>
                  <a:srgbClr val="FFFF00"/>
                </a:solidFill>
              </a:rPr>
              <a:t>on 15-16</a:t>
            </a:r>
            <a:r>
              <a:rPr lang="en-US" b="1" u="sng" baseline="30000" smtClean="0">
                <a:solidFill>
                  <a:srgbClr val="FFFF00"/>
                </a:solidFill>
              </a:rPr>
              <a:t>th</a:t>
            </a:r>
            <a:r>
              <a:rPr lang="en-US" b="1" u="sng" smtClean="0">
                <a:solidFill>
                  <a:srgbClr val="FFFF00"/>
                </a:solidFill>
              </a:rPr>
              <a:t> </a:t>
            </a:r>
            <a:r>
              <a:rPr lang="en-US" b="1" u="sng" dirty="0" smtClean="0">
                <a:solidFill>
                  <a:srgbClr val="FFFF00"/>
                </a:solidFill>
              </a:rPr>
              <a:t>of April </a:t>
            </a:r>
            <a:endParaRPr lang="en-US" b="1" u="sng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3610804"/>
            <a:ext cx="2133600" cy="1200329"/>
          </a:xfrm>
          <a:prstGeom prst="rect">
            <a:avLst/>
          </a:prstGeom>
          <a:solidFill>
            <a:srgbClr val="0033CC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Consolidation of main splices in 4 sectors in parallel (13 km)</a:t>
            </a:r>
            <a:endParaRPr lang="en-US" b="1" dirty="0">
              <a:solidFill>
                <a:srgbClr val="FFFF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685800" y="3458404"/>
            <a:ext cx="3733800" cy="0"/>
          </a:xfrm>
          <a:prstGeom prst="line">
            <a:avLst/>
          </a:prstGeom>
          <a:solidFill>
            <a:schemeClr val="accent1"/>
          </a:solidFill>
          <a:ln w="88900" cap="flat" cmpd="sng" algn="ctr">
            <a:solidFill>
              <a:srgbClr val="0000FF"/>
            </a:solidFill>
            <a:prstDash val="solid"/>
            <a:round/>
            <a:headEnd type="stealth" w="lg" len="lg"/>
            <a:tailEnd type="stealth" w="lg" len="lg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4222176" y="4775508"/>
            <a:ext cx="3962400" cy="369332"/>
          </a:xfrm>
          <a:prstGeom prst="rect">
            <a:avLst/>
          </a:prstGeom>
          <a:solidFill>
            <a:srgbClr val="0033CC"/>
          </a:solidFill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FFFF00"/>
                </a:solidFill>
              </a:rPr>
              <a:t>Last closure in Summer 2014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55097" y="0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fr-CH" sz="3200" dirty="0" smtClean="0">
                <a:solidFill>
                  <a:schemeClr val="bg1"/>
                </a:solidFill>
              </a:rPr>
              <a:t>SMACC : </a:t>
            </a:r>
            <a:r>
              <a:rPr lang="fr-CH" sz="3200" dirty="0" err="1" smtClean="0">
                <a:solidFill>
                  <a:schemeClr val="bg1"/>
                </a:solidFill>
              </a:rPr>
              <a:t>Timeframe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86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1115616" y="0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fr-CH" sz="2400" dirty="0" smtClean="0">
                <a:solidFill>
                  <a:schemeClr val="bg1"/>
                </a:solidFill>
              </a:rPr>
              <a:t>        SMACC                                        </a:t>
            </a:r>
            <a:r>
              <a:rPr lang="fr-CH" sz="2400" dirty="0" err="1" smtClean="0">
                <a:solidFill>
                  <a:schemeClr val="bg1"/>
                </a:solidFill>
              </a:rPr>
              <a:t>Organization</a:t>
            </a:r>
            <a:r>
              <a:rPr lang="fr-CH" sz="2400" dirty="0" smtClean="0">
                <a:solidFill>
                  <a:schemeClr val="bg1"/>
                </a:solidFill>
              </a:rPr>
              <a:t> </a:t>
            </a:r>
            <a:r>
              <a:rPr lang="fr-CH" sz="2400" dirty="0" err="1" smtClean="0">
                <a:solidFill>
                  <a:schemeClr val="bg1"/>
                </a:solidFill>
              </a:rPr>
              <a:t>Chart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SMACC Overview</a:t>
            </a:r>
            <a:endParaRPr lang="en-GB"/>
          </a:p>
        </p:txBody>
      </p:sp>
      <p:cxnSp>
        <p:nvCxnSpPr>
          <p:cNvPr id="20" name="Straight Connector 19"/>
          <p:cNvCxnSpPr/>
          <p:nvPr/>
        </p:nvCxnSpPr>
        <p:spPr bwMode="auto">
          <a:xfrm>
            <a:off x="4724400" y="838200"/>
            <a:ext cx="0" cy="3048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Flowchart: Alternate Process 20"/>
          <p:cNvSpPr/>
          <p:nvPr/>
        </p:nvSpPr>
        <p:spPr bwMode="auto">
          <a:xfrm>
            <a:off x="0" y="990600"/>
            <a:ext cx="9144000" cy="5867400"/>
          </a:xfrm>
          <a:prstGeom prst="flowChartAlternateProcess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44441" y="990600"/>
            <a:ext cx="61777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smtClean="0"/>
              <a:t>SMACC  </a:t>
            </a:r>
            <a:r>
              <a:rPr lang="en-US" b="1" u="sng" dirty="0" err="1" smtClean="0"/>
              <a:t>J.Ph</a:t>
            </a:r>
            <a:r>
              <a:rPr lang="en-US" b="1" u="sng" dirty="0" smtClean="0"/>
              <a:t>. Tock (# 257)</a:t>
            </a:r>
          </a:p>
          <a:p>
            <a:r>
              <a:rPr lang="en-US" b="1" u="sng" dirty="0" smtClean="0"/>
              <a:t>Superconducting Magnets And Circuits Consolidation </a:t>
            </a:r>
            <a:endParaRPr lang="en-US" b="1" u="sng" dirty="0"/>
          </a:p>
        </p:txBody>
      </p:sp>
      <p:sp>
        <p:nvSpPr>
          <p:cNvPr id="23" name="Rectangle 22"/>
          <p:cNvSpPr/>
          <p:nvPr/>
        </p:nvSpPr>
        <p:spPr bwMode="auto">
          <a:xfrm>
            <a:off x="228600" y="1600200"/>
            <a:ext cx="2438400" cy="4572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Open/Close IC [DN200]</a:t>
            </a:r>
          </a:p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A Musso  (A Chrul)       #36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2832100" y="1600200"/>
            <a:ext cx="2286000" cy="4572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Main arc splices cons. </a:t>
            </a:r>
          </a:p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F Savary (H Prin)        #77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25" name="Group 12"/>
          <p:cNvGrpSpPr/>
          <p:nvPr/>
        </p:nvGrpSpPr>
        <p:grpSpPr>
          <a:xfrm>
            <a:off x="2470296" y="3554849"/>
            <a:ext cx="2459557" cy="1702951"/>
            <a:chOff x="-76200" y="3810000"/>
            <a:chExt cx="2459557" cy="1702951"/>
          </a:xfrm>
        </p:grpSpPr>
        <p:sp>
          <p:nvSpPr>
            <p:cNvPr id="26" name="Rectangle 25"/>
            <p:cNvSpPr/>
            <p:nvPr/>
          </p:nvSpPr>
          <p:spPr bwMode="auto">
            <a:xfrm>
              <a:off x="-76200" y="3810000"/>
              <a:ext cx="2438400" cy="533400"/>
            </a:xfrm>
            <a:prstGeom prst="rect">
              <a:avLst/>
            </a:prstGeom>
            <a:solidFill>
              <a:srgbClr val="66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 smtClean="0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Special interventions “SIT”</a:t>
              </a:r>
            </a:p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 smtClean="0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N Bourcey (G Maury) #18</a:t>
              </a:r>
              <a:endParaRPr kumimoji="0" lang="en-US" sz="1400" b="0" i="0" u="none" strike="noStrike" cap="none" normalizeH="0" baseline="0" dirty="0">
                <a:ln>
                  <a:noFill/>
                </a:ln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 bwMode="auto">
            <a:xfrm>
              <a:off x="304800" y="4343400"/>
              <a:ext cx="0" cy="1143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>
              <a:off x="228600" y="4343400"/>
              <a:ext cx="2154757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Tx/>
                <a:buChar char="-"/>
              </a:pPr>
              <a:r>
                <a:rPr lang="en-US" sz="1400" dirty="0" err="1" smtClean="0"/>
                <a:t>Cryomagnets</a:t>
              </a:r>
              <a:r>
                <a:rPr lang="en-US" sz="1400" dirty="0" smtClean="0"/>
                <a:t> exchange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Connect. Cryostat cons.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PIMs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Specific issues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Heavy NCs </a:t>
              </a:r>
              <a:endParaRPr lang="en-US" sz="1400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29" name="Group 16"/>
          <p:cNvGrpSpPr/>
          <p:nvPr/>
        </p:nvGrpSpPr>
        <p:grpSpPr>
          <a:xfrm>
            <a:off x="317792" y="2017693"/>
            <a:ext cx="2730208" cy="954107"/>
            <a:chOff x="698792" y="5827693"/>
            <a:chExt cx="2730208" cy="954107"/>
          </a:xfrm>
        </p:grpSpPr>
        <p:cxnSp>
          <p:nvCxnSpPr>
            <p:cNvPr id="30" name="Straight Connector 29"/>
            <p:cNvCxnSpPr/>
            <p:nvPr/>
          </p:nvCxnSpPr>
          <p:spPr bwMode="auto">
            <a:xfrm>
              <a:off x="762000" y="5867400"/>
              <a:ext cx="0" cy="9144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TextBox 30"/>
            <p:cNvSpPr txBox="1"/>
            <p:nvPr/>
          </p:nvSpPr>
          <p:spPr>
            <a:xfrm>
              <a:off x="698792" y="5827693"/>
              <a:ext cx="273020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Tx/>
                <a:buChar char="-"/>
              </a:pPr>
              <a:r>
                <a:rPr lang="en-US" sz="1400" dirty="0" smtClean="0"/>
                <a:t>Opening/ Closure of IC </a:t>
              </a:r>
              <a:br>
                <a:rPr lang="en-US" sz="1400" dirty="0" smtClean="0"/>
              </a:br>
              <a:r>
                <a:rPr lang="en-US" sz="1400" dirty="0" smtClean="0"/>
                <a:t>     Partial and complete</a:t>
              </a:r>
              <a:br>
                <a:rPr lang="en-US" sz="1400" dirty="0" smtClean="0"/>
              </a:br>
              <a:r>
                <a:rPr lang="en-US" sz="1400" dirty="0" smtClean="0"/>
                <a:t>     W bellows &amp; </a:t>
              </a:r>
              <a:r>
                <a:rPr lang="en-US" sz="1400" dirty="0" err="1" smtClean="0"/>
                <a:t>ther</a:t>
              </a:r>
              <a:r>
                <a:rPr lang="en-US" sz="1400" dirty="0" smtClean="0"/>
                <a:t>. shields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Installation of DN200</a:t>
              </a:r>
              <a:endParaRPr lang="en-US" sz="1400" dirty="0"/>
            </a:p>
          </p:txBody>
        </p:sp>
      </p:grpSp>
      <p:sp>
        <p:nvSpPr>
          <p:cNvPr id="32" name="Rectangle 31"/>
          <p:cNvSpPr/>
          <p:nvPr/>
        </p:nvSpPr>
        <p:spPr bwMode="auto">
          <a:xfrm>
            <a:off x="5410201" y="1600200"/>
            <a:ext cx="3592286" cy="457200"/>
          </a:xfrm>
          <a:prstGeom prst="rect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Quality Assurance</a:t>
            </a:r>
          </a:p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R Ostojic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         #39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33" name="Group 20"/>
          <p:cNvGrpSpPr/>
          <p:nvPr/>
        </p:nvGrpSpPr>
        <p:grpSpPr>
          <a:xfrm>
            <a:off x="5410200" y="2029942"/>
            <a:ext cx="3784306" cy="1524000"/>
            <a:chOff x="6096193" y="2085041"/>
            <a:chExt cx="3784306" cy="1524000"/>
          </a:xfrm>
        </p:grpSpPr>
        <p:cxnSp>
          <p:nvCxnSpPr>
            <p:cNvPr id="34" name="Straight Connector 33"/>
            <p:cNvCxnSpPr/>
            <p:nvPr/>
          </p:nvCxnSpPr>
          <p:spPr bwMode="auto">
            <a:xfrm>
              <a:off x="6169162" y="2085041"/>
              <a:ext cx="14436" cy="1524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5" name="TextBox 34"/>
            <p:cNvSpPr txBox="1"/>
            <p:nvPr/>
          </p:nvSpPr>
          <p:spPr>
            <a:xfrm>
              <a:off x="6096193" y="2112499"/>
              <a:ext cx="3784306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Tx/>
                <a:buChar char="-"/>
              </a:pPr>
              <a:r>
                <a:rPr lang="en-US" sz="1400" dirty="0" smtClean="0"/>
                <a:t>Electrical QC: #16: </a:t>
              </a:r>
              <a:r>
                <a:rPr lang="en-US" sz="1400" dirty="0" err="1" smtClean="0"/>
                <a:t>C.Scheuerlein</a:t>
              </a:r>
              <a:r>
                <a:rPr lang="en-US" sz="1400" dirty="0" smtClean="0"/>
                <a:t> (</a:t>
              </a:r>
              <a:r>
                <a:rPr lang="en-US" sz="1400" dirty="0" err="1" smtClean="0"/>
                <a:t>P.Thonet</a:t>
              </a:r>
              <a:r>
                <a:rPr lang="en-US" sz="1400" dirty="0" smtClean="0"/>
                <a:t>)</a:t>
              </a:r>
            </a:p>
            <a:p>
              <a:r>
                <a:rPr lang="en-US" sz="1400" dirty="0" smtClean="0"/>
                <a:t>-Welding QC: # 6 : JM </a:t>
              </a:r>
              <a:r>
                <a:rPr lang="en-US" sz="1400" dirty="0" err="1" smtClean="0"/>
                <a:t>Dalin</a:t>
              </a:r>
              <a:endParaRPr lang="en-US" sz="1400" dirty="0" smtClean="0"/>
            </a:p>
            <a:p>
              <a:pPr>
                <a:buFontTx/>
                <a:buChar char="-"/>
              </a:pPr>
              <a:r>
                <a:rPr lang="en-US" sz="1400" dirty="0" smtClean="0"/>
                <a:t> ICIT: : #11 : C </a:t>
              </a:r>
              <a:r>
                <a:rPr lang="en-US" sz="1400" dirty="0" err="1"/>
                <a:t>Garion</a:t>
              </a:r>
              <a:r>
                <a:rPr lang="en-US" sz="1400" dirty="0"/>
                <a:t>/D </a:t>
              </a:r>
              <a:r>
                <a:rPr lang="en-US" sz="1400" dirty="0" err="1"/>
                <a:t>Bodart</a:t>
              </a:r>
              <a:r>
                <a:rPr lang="en-US" sz="1400" dirty="0" smtClean="0"/>
                <a:t/>
              </a:r>
              <a:br>
                <a:rPr lang="en-US" sz="1400" dirty="0" smtClean="0"/>
              </a:br>
              <a:r>
                <a:rPr lang="en-US" sz="1400" dirty="0"/>
                <a:t> </a:t>
              </a:r>
              <a:r>
                <a:rPr lang="en-US" sz="1400" dirty="0" smtClean="0"/>
                <a:t>      [Beam vacuum </a:t>
              </a:r>
              <a:r>
                <a:rPr lang="fr-CH" sz="1400" dirty="0" smtClean="0"/>
                <a:t>&amp;</a:t>
              </a:r>
              <a:r>
                <a:rPr lang="en-US" sz="1400" dirty="0" smtClean="0"/>
                <a:t> Open/Close QC]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QA manager support: #2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Audits: #3</a:t>
              </a:r>
            </a:p>
          </p:txBody>
        </p:sp>
      </p:grpSp>
      <p:grpSp>
        <p:nvGrpSpPr>
          <p:cNvPr id="36" name="Group 23"/>
          <p:cNvGrpSpPr/>
          <p:nvPr/>
        </p:nvGrpSpPr>
        <p:grpSpPr>
          <a:xfrm>
            <a:off x="4953000" y="3733800"/>
            <a:ext cx="1676400" cy="1219200"/>
            <a:chOff x="4876800" y="3886200"/>
            <a:chExt cx="1676400" cy="1219200"/>
          </a:xfrm>
        </p:grpSpPr>
        <p:sp>
          <p:nvSpPr>
            <p:cNvPr id="37" name="Rectangle 36"/>
            <p:cNvSpPr/>
            <p:nvPr/>
          </p:nvSpPr>
          <p:spPr bwMode="auto">
            <a:xfrm>
              <a:off x="4876800" y="3886200"/>
              <a:ext cx="1676400" cy="685800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 smtClean="0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ELQA [TE-MPE]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    K </a:t>
              </a:r>
              <a:r>
                <a:rPr kumimoji="0" lang="en-US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Dahlerup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 </a:t>
              </a:r>
              <a:b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</a:b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(G D’Angelo)  #28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pSp>
          <p:nvGrpSpPr>
            <p:cNvPr id="38" name="Group 25"/>
            <p:cNvGrpSpPr/>
            <p:nvPr/>
          </p:nvGrpSpPr>
          <p:grpSpPr>
            <a:xfrm>
              <a:off x="4876800" y="4572000"/>
              <a:ext cx="1040670" cy="533400"/>
              <a:chOff x="6248400" y="2133600"/>
              <a:chExt cx="1040670" cy="533400"/>
            </a:xfrm>
          </p:grpSpPr>
          <p:cxnSp>
            <p:nvCxnSpPr>
              <p:cNvPr id="39" name="Straight Connector 38"/>
              <p:cNvCxnSpPr/>
              <p:nvPr/>
            </p:nvCxnSpPr>
            <p:spPr bwMode="auto">
              <a:xfrm>
                <a:off x="6311608" y="2133600"/>
                <a:ext cx="12992" cy="5334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0" name="TextBox 39"/>
              <p:cNvSpPr txBox="1"/>
              <p:nvPr/>
            </p:nvSpPr>
            <p:spPr>
              <a:xfrm>
                <a:off x="6248400" y="2133600"/>
                <a:ext cx="104067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FontTx/>
                  <a:buChar char="-"/>
                </a:pPr>
                <a:r>
                  <a:rPr lang="en-US" sz="1400" dirty="0" smtClean="0"/>
                  <a:t>Continuity</a:t>
                </a:r>
              </a:p>
              <a:p>
                <a:pPr>
                  <a:buFontTx/>
                  <a:buChar char="-"/>
                </a:pPr>
                <a:r>
                  <a:rPr lang="en-US" sz="1400" dirty="0" smtClean="0"/>
                  <a:t>HV test</a:t>
                </a:r>
              </a:p>
            </p:txBody>
          </p:sp>
        </p:grpSp>
      </p:grpSp>
      <p:grpSp>
        <p:nvGrpSpPr>
          <p:cNvPr id="41" name="Group 28"/>
          <p:cNvGrpSpPr/>
          <p:nvPr/>
        </p:nvGrpSpPr>
        <p:grpSpPr>
          <a:xfrm>
            <a:off x="6781800" y="3733800"/>
            <a:ext cx="1981200" cy="1348264"/>
            <a:chOff x="6705600" y="4114800"/>
            <a:chExt cx="1981200" cy="1348264"/>
          </a:xfrm>
        </p:grpSpPr>
        <p:sp>
          <p:nvSpPr>
            <p:cNvPr id="42" name="Rectangle 41"/>
            <p:cNvSpPr/>
            <p:nvPr/>
          </p:nvSpPr>
          <p:spPr bwMode="auto">
            <a:xfrm>
              <a:off x="6705600" y="4114800"/>
              <a:ext cx="1981200" cy="685800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 smtClean="0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Leak Test [TE-VSC]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P Cruikshank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 smtClean="0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(C Garion)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 #19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pSp>
          <p:nvGrpSpPr>
            <p:cNvPr id="43" name="Group 30"/>
            <p:cNvGrpSpPr/>
            <p:nvPr/>
          </p:nvGrpSpPr>
          <p:grpSpPr>
            <a:xfrm>
              <a:off x="6934200" y="4724400"/>
              <a:ext cx="1686680" cy="738664"/>
              <a:chOff x="6400800" y="2743200"/>
              <a:chExt cx="1686680" cy="738664"/>
            </a:xfrm>
          </p:grpSpPr>
          <p:cxnSp>
            <p:nvCxnSpPr>
              <p:cNvPr id="44" name="Straight Connector 43"/>
              <p:cNvCxnSpPr/>
              <p:nvPr/>
            </p:nvCxnSpPr>
            <p:spPr bwMode="auto">
              <a:xfrm>
                <a:off x="6477000" y="2819400"/>
                <a:ext cx="0" cy="6096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5" name="TextBox 44"/>
              <p:cNvSpPr txBox="1"/>
              <p:nvPr/>
            </p:nvSpPr>
            <p:spPr>
              <a:xfrm>
                <a:off x="6400800" y="2743200"/>
                <a:ext cx="1686680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FontTx/>
                  <a:buChar char="-"/>
                </a:pPr>
                <a:r>
                  <a:rPr lang="en-US" sz="1400" dirty="0" smtClean="0"/>
                  <a:t>Beam lines</a:t>
                </a:r>
              </a:p>
              <a:p>
                <a:pPr>
                  <a:buFontTx/>
                  <a:buChar char="-"/>
                </a:pPr>
                <a:r>
                  <a:rPr lang="en-US" sz="1400" dirty="0" smtClean="0"/>
                  <a:t>Cryogenics lines</a:t>
                </a:r>
              </a:p>
              <a:p>
                <a:pPr>
                  <a:buFontTx/>
                  <a:buChar char="-"/>
                </a:pPr>
                <a:r>
                  <a:rPr lang="en-US" sz="1400" dirty="0" smtClean="0"/>
                  <a:t>Insulation vacuum</a:t>
                </a:r>
              </a:p>
            </p:txBody>
          </p:sp>
        </p:grpSp>
      </p:grpSp>
      <p:sp>
        <p:nvSpPr>
          <p:cNvPr id="46" name="Rectangle 45"/>
          <p:cNvSpPr/>
          <p:nvPr/>
        </p:nvSpPr>
        <p:spPr bwMode="auto">
          <a:xfrm>
            <a:off x="381000" y="5181600"/>
            <a:ext cx="8077200" cy="381000"/>
          </a:xfrm>
          <a:prstGeom prst="rect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	SMACC CSI (Coordination, Support, Infrastructure) M Pojer (R </a:t>
            </a:r>
            <a:r>
              <a:rPr lang="en-US" sz="1400" dirty="0" err="1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Giachino</a:t>
            </a:r>
            <a:r>
              <a:rPr lang="en-US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)  #11</a:t>
            </a:r>
          </a:p>
        </p:txBody>
      </p:sp>
      <p:cxnSp>
        <p:nvCxnSpPr>
          <p:cNvPr id="47" name="Straight Connector 46"/>
          <p:cNvCxnSpPr/>
          <p:nvPr/>
        </p:nvCxnSpPr>
        <p:spPr bwMode="auto">
          <a:xfrm>
            <a:off x="533400" y="5562600"/>
            <a:ext cx="0" cy="1066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457200" y="5562600"/>
            <a:ext cx="2209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1400" dirty="0" smtClean="0"/>
              <a:t>Radiation protection</a:t>
            </a:r>
          </a:p>
          <a:p>
            <a:pPr>
              <a:buFontTx/>
              <a:buChar char="-"/>
            </a:pPr>
            <a:r>
              <a:rPr lang="en-US" sz="1400" dirty="0" smtClean="0"/>
              <a:t>Safety, Access</a:t>
            </a:r>
          </a:p>
          <a:p>
            <a:pPr>
              <a:buFontTx/>
              <a:buChar char="-"/>
            </a:pPr>
            <a:r>
              <a:rPr lang="en-US" sz="1400" dirty="0" smtClean="0"/>
              <a:t>General logistics</a:t>
            </a:r>
          </a:p>
          <a:p>
            <a:pPr>
              <a:buFontTx/>
              <a:buChar char="-"/>
            </a:pPr>
            <a:r>
              <a:rPr lang="en-US" sz="1400" dirty="0" smtClean="0"/>
              <a:t>Pressure test</a:t>
            </a:r>
          </a:p>
          <a:p>
            <a:pPr>
              <a:buFontTx/>
              <a:buChar char="-"/>
            </a:pPr>
            <a:r>
              <a:rPr lang="en-US" sz="1400" dirty="0" smtClean="0"/>
              <a:t>Link to visits, media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667000" y="5562600"/>
            <a:ext cx="6477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1400" dirty="0" smtClean="0"/>
              <a:t>Coordination with </a:t>
            </a:r>
            <a:br>
              <a:rPr lang="en-US" sz="1400" dirty="0" smtClean="0"/>
            </a:br>
            <a:r>
              <a:rPr lang="en-US" sz="1400" dirty="0" smtClean="0"/>
              <a:t>    </a:t>
            </a:r>
            <a:r>
              <a:rPr lang="en-US" sz="1200" dirty="0" smtClean="0"/>
              <a:t>Survey, BLM, Instrumentation, Transport, planning, QPS, cryogenics, VSC, MPE, CRG, …</a:t>
            </a:r>
            <a:br>
              <a:rPr lang="en-US" sz="1200" dirty="0" smtClean="0"/>
            </a:br>
            <a:r>
              <a:rPr lang="en-US" sz="1200" dirty="0" smtClean="0"/>
              <a:t>     Test teams on a chain of IC </a:t>
            </a:r>
            <a:endParaRPr lang="en-US" sz="1400" dirty="0" smtClean="0"/>
          </a:p>
          <a:p>
            <a:pPr>
              <a:buFontTx/>
              <a:buChar char="-"/>
            </a:pPr>
            <a:r>
              <a:rPr lang="en-US" sz="1400" dirty="0" smtClean="0"/>
              <a:t>Reporting tools</a:t>
            </a:r>
          </a:p>
          <a:p>
            <a:pPr>
              <a:buFontTx/>
              <a:buChar char="-"/>
            </a:pPr>
            <a:r>
              <a:rPr lang="en-US" sz="1400" dirty="0" smtClean="0"/>
              <a:t>Administrative support </a:t>
            </a:r>
            <a:r>
              <a:rPr lang="en-US" sz="1200" dirty="0" smtClean="0"/>
              <a:t>(Budget, human resources, scientific secretary)</a:t>
            </a:r>
          </a:p>
        </p:txBody>
      </p:sp>
      <p:cxnSp>
        <p:nvCxnSpPr>
          <p:cNvPr id="50" name="Straight Connector 49"/>
          <p:cNvCxnSpPr/>
          <p:nvPr/>
        </p:nvCxnSpPr>
        <p:spPr bwMode="auto">
          <a:xfrm>
            <a:off x="2743200" y="5562600"/>
            <a:ext cx="0" cy="1066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51" name="Group 38"/>
          <p:cNvGrpSpPr/>
          <p:nvPr/>
        </p:nvGrpSpPr>
        <p:grpSpPr>
          <a:xfrm>
            <a:off x="27671" y="4127500"/>
            <a:ext cx="2590800" cy="762001"/>
            <a:chOff x="0" y="3584376"/>
            <a:chExt cx="2133600" cy="1066801"/>
          </a:xfrm>
        </p:grpSpPr>
        <p:sp>
          <p:nvSpPr>
            <p:cNvPr id="52" name="Rectangle 51"/>
            <p:cNvSpPr/>
            <p:nvPr/>
          </p:nvSpPr>
          <p:spPr bwMode="auto">
            <a:xfrm>
              <a:off x="0" y="3584376"/>
              <a:ext cx="2133600" cy="745149"/>
            </a:xfrm>
            <a:prstGeom prst="rect">
              <a:avLst/>
            </a:prstGeom>
            <a:solidFill>
              <a:srgbClr val="66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 smtClean="0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DFBA [TE-CRG]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 smtClean="0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A Perin (O Pirotte) [#10]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cxnSp>
          <p:nvCxnSpPr>
            <p:cNvPr id="53" name="Straight Connector 52"/>
            <p:cNvCxnSpPr/>
            <p:nvPr/>
          </p:nvCxnSpPr>
          <p:spPr bwMode="auto">
            <a:xfrm>
              <a:off x="304800" y="4343400"/>
              <a:ext cx="0" cy="3048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" name="TextBox 53"/>
            <p:cNvSpPr txBox="1"/>
            <p:nvPr/>
          </p:nvSpPr>
          <p:spPr>
            <a:xfrm>
              <a:off x="228600" y="4343400"/>
              <a:ext cx="14606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Tx/>
                <a:buChar char="-"/>
              </a:pPr>
              <a:r>
                <a:rPr lang="en-US" sz="1400" dirty="0" smtClean="0"/>
                <a:t>Splices and BB</a:t>
              </a:r>
              <a:endParaRPr lang="en-US" sz="1400" dirty="0"/>
            </a:p>
          </p:txBody>
        </p:sp>
      </p:grpSp>
      <p:grpSp>
        <p:nvGrpSpPr>
          <p:cNvPr id="55" name="Group 42"/>
          <p:cNvGrpSpPr/>
          <p:nvPr/>
        </p:nvGrpSpPr>
        <p:grpSpPr>
          <a:xfrm>
            <a:off x="218171" y="3053090"/>
            <a:ext cx="2209800" cy="1056620"/>
            <a:chOff x="2667000" y="3429000"/>
            <a:chExt cx="2057400" cy="1056620"/>
          </a:xfrm>
        </p:grpSpPr>
        <p:grpSp>
          <p:nvGrpSpPr>
            <p:cNvPr id="56" name="Group 43"/>
            <p:cNvGrpSpPr/>
            <p:nvPr/>
          </p:nvGrpSpPr>
          <p:grpSpPr>
            <a:xfrm>
              <a:off x="2667000" y="3429000"/>
              <a:ext cx="2057400" cy="1056620"/>
              <a:chOff x="-76200" y="3810000"/>
              <a:chExt cx="2057400" cy="1056620"/>
            </a:xfrm>
          </p:grpSpPr>
          <p:sp>
            <p:nvSpPr>
              <p:cNvPr id="58" name="Rectangle 57"/>
              <p:cNvSpPr/>
              <p:nvPr/>
            </p:nvSpPr>
            <p:spPr bwMode="auto">
              <a:xfrm>
                <a:off x="-76200" y="3810000"/>
                <a:ext cx="2057400" cy="533400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dirty="0" smtClean="0"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TIG welding [EN-MME] </a:t>
                </a:r>
                <a:br>
                  <a:rPr lang="en-US" sz="1400" dirty="0" smtClean="0"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</a:br>
                <a:r>
                  <a:rPr lang="en-US" sz="1400" dirty="0" smtClean="0"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S Atieh (D Rey)  #18 (+5)</a:t>
                </a: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cxnSp>
            <p:nvCxnSpPr>
              <p:cNvPr id="59" name="Straight Connector 58"/>
              <p:cNvCxnSpPr/>
              <p:nvPr/>
            </p:nvCxnSpPr>
            <p:spPr bwMode="auto">
              <a:xfrm>
                <a:off x="304800" y="4343400"/>
                <a:ext cx="0" cy="3048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60" name="TextBox 59"/>
              <p:cNvSpPr txBox="1"/>
              <p:nvPr/>
            </p:nvSpPr>
            <p:spPr>
              <a:xfrm>
                <a:off x="228600" y="4343400"/>
                <a:ext cx="18473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1400" dirty="0" smtClean="0"/>
              </a:p>
              <a:p>
                <a:endParaRPr lang="en-US" sz="1400" dirty="0"/>
              </a:p>
            </p:txBody>
          </p:sp>
        </p:grpSp>
        <p:sp>
          <p:nvSpPr>
            <p:cNvPr id="57" name="TextBox 56"/>
            <p:cNvSpPr txBox="1"/>
            <p:nvPr/>
          </p:nvSpPr>
          <p:spPr>
            <a:xfrm>
              <a:off x="2971800" y="3962400"/>
              <a:ext cx="16273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- Orbital &amp; manual</a:t>
              </a:r>
              <a:endParaRPr lang="en-US" sz="1400" dirty="0"/>
            </a:p>
          </p:txBody>
        </p:sp>
      </p:grpSp>
      <p:sp>
        <p:nvSpPr>
          <p:cNvPr id="61" name="Rounded Rectangle 60"/>
          <p:cNvSpPr/>
          <p:nvPr/>
        </p:nvSpPr>
        <p:spPr bwMode="auto">
          <a:xfrm>
            <a:off x="3429000" y="0"/>
            <a:ext cx="2743200" cy="838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Long Shutdown 1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F. Bordry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cxnSp>
        <p:nvCxnSpPr>
          <p:cNvPr id="62" name="Straight Connector 61"/>
          <p:cNvCxnSpPr/>
          <p:nvPr/>
        </p:nvCxnSpPr>
        <p:spPr bwMode="auto">
          <a:xfrm flipH="1">
            <a:off x="0" y="495300"/>
            <a:ext cx="3429000" cy="10287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>
            <a:off x="6172200" y="495300"/>
            <a:ext cx="2971800" cy="9525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64" name="Group 63"/>
          <p:cNvGrpSpPr/>
          <p:nvPr/>
        </p:nvGrpSpPr>
        <p:grpSpPr>
          <a:xfrm>
            <a:off x="2833110" y="2057400"/>
            <a:ext cx="2653290" cy="1600438"/>
            <a:chOff x="3366510" y="2057400"/>
            <a:chExt cx="2653290" cy="1600438"/>
          </a:xfrm>
        </p:grpSpPr>
        <p:sp>
          <p:nvSpPr>
            <p:cNvPr id="65" name="TextBox 64"/>
            <p:cNvSpPr txBox="1"/>
            <p:nvPr/>
          </p:nvSpPr>
          <p:spPr>
            <a:xfrm>
              <a:off x="3366510" y="2057400"/>
              <a:ext cx="2653290" cy="1600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Tx/>
                <a:buChar char="-"/>
              </a:pPr>
              <a:r>
                <a:rPr lang="en-US" sz="1400" dirty="0" smtClean="0"/>
                <a:t>Sleeves cutting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BB surfacing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Shunt installation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Insulation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Splice de- &amp; </a:t>
              </a:r>
              <a:r>
                <a:rPr lang="en-US" sz="1400" dirty="0" err="1" smtClean="0"/>
                <a:t>resoldering</a:t>
              </a:r>
              <a:r>
                <a:rPr lang="en-US" sz="1400" dirty="0" smtClean="0"/>
                <a:t> [15%]</a:t>
              </a:r>
            </a:p>
            <a:p>
              <a:pPr>
                <a:buFontTx/>
                <a:buChar char="-"/>
              </a:pPr>
              <a:r>
                <a:rPr lang="en-US" sz="1400" dirty="0" err="1" smtClean="0"/>
                <a:t>Quadrupole</a:t>
              </a:r>
              <a:r>
                <a:rPr lang="en-US" sz="1400" dirty="0" smtClean="0"/>
                <a:t> diodes connection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Experts</a:t>
              </a:r>
            </a:p>
          </p:txBody>
        </p:sp>
        <p:cxnSp>
          <p:nvCxnSpPr>
            <p:cNvPr id="66" name="Straight Connector 65"/>
            <p:cNvCxnSpPr/>
            <p:nvPr/>
          </p:nvCxnSpPr>
          <p:spPr bwMode="auto">
            <a:xfrm>
              <a:off x="3438501" y="2057400"/>
              <a:ext cx="0" cy="149654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74706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1095028" y="0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fr-CH" sz="2400" dirty="0" smtClean="0">
                <a:solidFill>
                  <a:schemeClr val="bg1"/>
                </a:solidFill>
              </a:rPr>
              <a:t>        SMACC </a:t>
            </a:r>
            <a:r>
              <a:rPr lang="fr-CH" sz="2400" dirty="0" err="1" smtClean="0">
                <a:solidFill>
                  <a:schemeClr val="bg1"/>
                </a:solidFill>
              </a:rPr>
              <a:t>organization</a:t>
            </a:r>
            <a:r>
              <a:rPr lang="fr-CH" sz="2400" dirty="0" smtClean="0">
                <a:solidFill>
                  <a:schemeClr val="bg1"/>
                </a:solidFill>
              </a:rPr>
              <a:t>             Meetings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607228"/>
            <a:ext cx="5497018" cy="541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fr-CH" u="sng" dirty="0" smtClean="0"/>
              <a:t>SMACC Coordination meetings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fr-CH" sz="1600" dirty="0" err="1" smtClean="0"/>
              <a:t>Wednesday</a:t>
            </a:r>
            <a:r>
              <a:rPr lang="fr-CH" sz="1600" dirty="0" smtClean="0"/>
              <a:t> 9:00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fr-CH" sz="1600" dirty="0" smtClean="0"/>
              <a:t>Chair : </a:t>
            </a:r>
            <a:r>
              <a:rPr lang="fr-CH" sz="1600" dirty="0" err="1" smtClean="0"/>
              <a:t>JPh</a:t>
            </a:r>
            <a:r>
              <a:rPr lang="fr-CH" sz="1600" dirty="0" smtClean="0"/>
              <a:t> </a:t>
            </a:r>
            <a:r>
              <a:rPr lang="fr-CH" sz="1600" dirty="0" err="1" smtClean="0"/>
              <a:t>Tock</a:t>
            </a:r>
            <a:endParaRPr lang="fr-CH" sz="16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fr-CH" u="sng" dirty="0" smtClean="0"/>
              <a:t>SMACC QA meetings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fr-CH" sz="1600" dirty="0" smtClean="0"/>
              <a:t>Thursday 10:00 </a:t>
            </a:r>
            <a:r>
              <a:rPr lang="fr-CH" sz="1600" dirty="0" err="1" smtClean="0"/>
              <a:t>also</a:t>
            </a:r>
            <a:r>
              <a:rPr lang="fr-CH" sz="1600" dirty="0" smtClean="0"/>
              <a:t> Tuesday if </a:t>
            </a:r>
            <a:r>
              <a:rPr lang="fr-CH" sz="1600" dirty="0" err="1" smtClean="0"/>
              <a:t>required</a:t>
            </a:r>
            <a:endParaRPr lang="fr-CH" sz="16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fr-CH" sz="1600" dirty="0" smtClean="0"/>
              <a:t>Chair : R </a:t>
            </a:r>
            <a:r>
              <a:rPr lang="fr-CH" sz="1600" dirty="0" err="1" smtClean="0"/>
              <a:t>Ostojic</a:t>
            </a:r>
            <a:endParaRPr lang="fr-CH" sz="16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fr-CH" u="sng" dirty="0" smtClean="0"/>
              <a:t>LHC </a:t>
            </a:r>
            <a:r>
              <a:rPr lang="fr-CH" u="sng" dirty="0" err="1" smtClean="0"/>
              <a:t>splices</a:t>
            </a:r>
            <a:r>
              <a:rPr lang="fr-CH" u="sng" dirty="0" smtClean="0"/>
              <a:t> TF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fr-CH" sz="1600" dirty="0"/>
              <a:t>O</a:t>
            </a:r>
            <a:r>
              <a:rPr lang="fr-CH" sz="1600" dirty="0" smtClean="0"/>
              <a:t>n </a:t>
            </a:r>
            <a:r>
              <a:rPr lang="fr-CH" sz="1600" dirty="0" err="1" smtClean="0"/>
              <a:t>request</a:t>
            </a:r>
            <a:r>
              <a:rPr lang="fr-CH" sz="1600" dirty="0" smtClean="0"/>
              <a:t> for </a:t>
            </a:r>
            <a:r>
              <a:rPr lang="fr-CH" sz="1600" dirty="0" err="1" smtClean="0"/>
              <a:t>technical</a:t>
            </a:r>
            <a:r>
              <a:rPr lang="fr-CH" sz="1600" dirty="0" smtClean="0"/>
              <a:t> issues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fr-CH" sz="1600" dirty="0" smtClean="0"/>
              <a:t>Chair : </a:t>
            </a:r>
            <a:r>
              <a:rPr lang="fr-CH" sz="1600" dirty="0" err="1" smtClean="0"/>
              <a:t>JPh</a:t>
            </a:r>
            <a:r>
              <a:rPr lang="fr-CH" sz="1600" dirty="0" smtClean="0"/>
              <a:t> </a:t>
            </a:r>
            <a:r>
              <a:rPr lang="fr-CH" sz="1600" dirty="0" err="1" smtClean="0"/>
              <a:t>Tock</a:t>
            </a:r>
            <a:endParaRPr lang="fr-CH" sz="160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fr-CH" sz="160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fr-CH" sz="160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fr-CH" sz="1600" dirty="0"/>
          </a:p>
          <a:p>
            <a:pPr marL="742950" lvl="1" indent="-285750">
              <a:buFont typeface="Arial" pitchFamily="34" charset="0"/>
              <a:buChar char="•"/>
            </a:pPr>
            <a:endParaRPr lang="fr-CH" sz="1600" dirty="0"/>
          </a:p>
          <a:p>
            <a:pPr marL="742950" lvl="1" indent="-285750">
              <a:buFont typeface="Arial" pitchFamily="34" charset="0"/>
              <a:buChar char="•"/>
            </a:pPr>
            <a:endParaRPr lang="fr-CH" sz="16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fr-CH" u="sng" dirty="0" smtClean="0"/>
              <a:t>Local coordination </a:t>
            </a:r>
            <a:r>
              <a:rPr lang="fr-CH" u="sng" dirty="0" err="1" smtClean="0"/>
              <a:t>meeetings</a:t>
            </a:r>
            <a:endParaRPr lang="fr-CH" u="sng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fr-CH" sz="1600" dirty="0" smtClean="0"/>
              <a:t>(Bi)</a:t>
            </a:r>
            <a:r>
              <a:rPr lang="fr-CH" sz="1600" dirty="0" err="1" smtClean="0"/>
              <a:t>daily</a:t>
            </a:r>
            <a:r>
              <a:rPr lang="fr-CH" sz="1600" dirty="0" smtClean="0"/>
              <a:t> if </a:t>
            </a:r>
            <a:r>
              <a:rPr lang="fr-CH" sz="1600" dirty="0" err="1" smtClean="0"/>
              <a:t>required</a:t>
            </a:r>
            <a:endParaRPr lang="fr-CH" sz="1600" dirty="0"/>
          </a:p>
          <a:p>
            <a:pPr marL="742950" lvl="1" indent="-285750">
              <a:buFont typeface="Arial" pitchFamily="34" charset="0"/>
              <a:buChar char="•"/>
            </a:pPr>
            <a:r>
              <a:rPr lang="fr-CH" sz="1600" dirty="0" smtClean="0"/>
              <a:t>Chair : M </a:t>
            </a:r>
            <a:r>
              <a:rPr lang="fr-CH" sz="1600" dirty="0" err="1" smtClean="0"/>
              <a:t>Pojer</a:t>
            </a:r>
            <a:r>
              <a:rPr lang="fr-CH" sz="1600" dirty="0" smtClean="0"/>
              <a:t> – CSI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fr-CH" sz="16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fr-CH" u="sng" dirty="0" smtClean="0"/>
              <a:t>Participation to: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fr-CH" sz="1600" dirty="0" smtClean="0"/>
              <a:t>LS1 Coordination meetings (Thursday 9:15)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fr-CH" sz="1600" dirty="0" smtClean="0"/>
              <a:t>LSC (Friday 10:00) </a:t>
            </a:r>
            <a:r>
              <a:rPr lang="fr-CH" sz="1600" dirty="0" err="1" smtClean="0"/>
              <a:t>with</a:t>
            </a:r>
            <a:r>
              <a:rPr lang="fr-CH" sz="1600" dirty="0" smtClean="0"/>
              <a:t> a </a:t>
            </a:r>
            <a:r>
              <a:rPr lang="fr-CH" sz="1600" dirty="0" err="1" smtClean="0"/>
              <a:t>reporting</a:t>
            </a:r>
            <a:r>
              <a:rPr lang="fr-CH" sz="1600" dirty="0" smtClean="0"/>
              <a:t> </a:t>
            </a:r>
            <a:r>
              <a:rPr lang="fr-CH" sz="1600" dirty="0" err="1" smtClean="0"/>
              <a:t>every</a:t>
            </a:r>
            <a:r>
              <a:rPr lang="fr-CH" sz="1600" dirty="0" smtClean="0"/>
              <a:t> 2 </a:t>
            </a:r>
            <a:r>
              <a:rPr lang="fr-CH" sz="1600" dirty="0" err="1" smtClean="0"/>
              <a:t>weeks</a:t>
            </a:r>
            <a:endParaRPr lang="fr-CH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15" r="73310" b="6942"/>
          <a:stretch/>
        </p:blipFill>
        <p:spPr bwMode="auto">
          <a:xfrm>
            <a:off x="6037154" y="629190"/>
            <a:ext cx="3106846" cy="543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44" r="4379" b="23426"/>
          <a:stretch/>
        </p:blipFill>
        <p:spPr bwMode="auto">
          <a:xfrm>
            <a:off x="3923928" y="1988840"/>
            <a:ext cx="6251848" cy="2509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655" b="75000"/>
          <a:stretch/>
        </p:blipFill>
        <p:spPr bwMode="auto">
          <a:xfrm>
            <a:off x="0" y="2996953"/>
            <a:ext cx="3707904" cy="1149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 rot="20776410">
            <a:off x="2951287" y="4067272"/>
            <a:ext cx="5627058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9900CC"/>
                </a:solidFill>
              </a:rPr>
              <a:t>Thanks to TE-RPA support</a:t>
            </a:r>
            <a:endParaRPr lang="en-GB" sz="3200" dirty="0">
              <a:solidFill>
                <a:srgbClr val="99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069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1095028" y="0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fr-CH" sz="2400" dirty="0" smtClean="0">
                <a:solidFill>
                  <a:schemeClr val="bg1"/>
                </a:solidFill>
              </a:rPr>
              <a:t>        SMACC </a:t>
            </a:r>
            <a:r>
              <a:rPr lang="fr-CH" sz="2400" dirty="0" err="1" smtClean="0">
                <a:solidFill>
                  <a:schemeClr val="bg1"/>
                </a:solidFill>
              </a:rPr>
              <a:t>organization</a:t>
            </a:r>
            <a:r>
              <a:rPr lang="fr-CH" sz="2400" dirty="0" smtClean="0">
                <a:solidFill>
                  <a:schemeClr val="bg1"/>
                </a:solidFill>
              </a:rPr>
              <a:t>             </a:t>
            </a:r>
            <a:r>
              <a:rPr lang="fr-CH" sz="2400" dirty="0" err="1" smtClean="0">
                <a:solidFill>
                  <a:schemeClr val="bg1"/>
                </a:solidFill>
              </a:rPr>
              <a:t>WISh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20558" y="607228"/>
            <a:ext cx="578075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fr-CH" sz="2000" dirty="0" smtClean="0"/>
              <a:t>Coordination </a:t>
            </a:r>
            <a:r>
              <a:rPr lang="fr-CH" sz="2000" dirty="0" err="1" smtClean="0"/>
              <a:t>tool</a:t>
            </a:r>
            <a:r>
              <a:rPr lang="fr-CH" sz="2000" dirty="0" smtClean="0"/>
              <a:t> for SMACC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fr-CH" sz="2000" dirty="0" smtClean="0"/>
              <a:t>Accessible CERN </a:t>
            </a:r>
            <a:r>
              <a:rPr lang="fr-CH" sz="2000" dirty="0" err="1" smtClean="0"/>
              <a:t>wide</a:t>
            </a:r>
            <a:r>
              <a:rPr lang="fr-CH" sz="2000" dirty="0" smtClean="0"/>
              <a:t> in </a:t>
            </a:r>
            <a:r>
              <a:rPr lang="fr-CH" sz="2000" dirty="0" err="1" smtClean="0"/>
              <a:t>reading</a:t>
            </a:r>
            <a:endParaRPr lang="fr-CH" sz="20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fr-CH" sz="2000" b="1" i="1" dirty="0" err="1" smtClean="0"/>
              <a:t>Unfiltered</a:t>
            </a:r>
            <a:r>
              <a:rPr lang="fr-CH" sz="2000" b="1" i="1" dirty="0" smtClean="0"/>
              <a:t>, </a:t>
            </a:r>
            <a:r>
              <a:rPr lang="fr-CH" sz="2000" b="1" i="1" dirty="0" err="1" smtClean="0"/>
              <a:t>unanalysed</a:t>
            </a:r>
            <a:r>
              <a:rPr lang="fr-CH" sz="2000" b="1" i="1" dirty="0" smtClean="0"/>
              <a:t> data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fr-CH" sz="2000" dirty="0" err="1" smtClean="0"/>
              <a:t>Updated</a:t>
            </a:r>
            <a:r>
              <a:rPr lang="fr-CH" sz="2000" dirty="0" smtClean="0"/>
              <a:t> </a:t>
            </a:r>
            <a:r>
              <a:rPr lang="fr-CH" sz="2000" dirty="0" err="1" smtClean="0"/>
              <a:t>several</a:t>
            </a:r>
            <a:r>
              <a:rPr lang="fr-CH" sz="2000" dirty="0" smtClean="0"/>
              <a:t> times per </a:t>
            </a:r>
            <a:r>
              <a:rPr lang="fr-CH" sz="2000" dirty="0" err="1" smtClean="0"/>
              <a:t>day</a:t>
            </a:r>
            <a:r>
              <a:rPr lang="fr-CH" sz="2000" dirty="0" smtClean="0"/>
              <a:t> (1 </a:t>
            </a:r>
            <a:r>
              <a:rPr lang="fr-CH" sz="2000" dirty="0" err="1" smtClean="0"/>
              <a:t>hour</a:t>
            </a:r>
            <a:r>
              <a:rPr lang="fr-CH" sz="2000" dirty="0" smtClean="0"/>
              <a:t> </a:t>
            </a:r>
            <a:r>
              <a:rPr lang="fr-CH" sz="2000" dirty="0" err="1" smtClean="0"/>
              <a:t>typ</a:t>
            </a:r>
            <a:r>
              <a:rPr lang="fr-CH" sz="2000" dirty="0" smtClean="0"/>
              <a:t>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fr-CH" sz="2000" dirty="0" smtClean="0"/>
              <a:t>Source of data for MTF as long </a:t>
            </a:r>
            <a:r>
              <a:rPr lang="fr-CH" sz="2000" dirty="0" err="1" smtClean="0"/>
              <a:t>term</a:t>
            </a:r>
            <a:r>
              <a:rPr lang="fr-CH" sz="2000" dirty="0" smtClean="0"/>
              <a:t> </a:t>
            </a:r>
            <a:r>
              <a:rPr lang="fr-CH" sz="2000" dirty="0" err="1" smtClean="0"/>
              <a:t>repository</a:t>
            </a:r>
            <a:endParaRPr lang="fr-CH" dirty="0" smtClean="0"/>
          </a:p>
        </p:txBody>
      </p:sp>
      <p:pic>
        <p:nvPicPr>
          <p:cNvPr id="7" name="Picture 6" descr="cid:image002.png@01CCCFBA.BEA5DEF0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227813" y="618999"/>
            <a:ext cx="2774491" cy="93779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31" t="9932" r="34104" b="6207"/>
          <a:stretch/>
        </p:blipFill>
        <p:spPr bwMode="auto">
          <a:xfrm>
            <a:off x="7037284" y="0"/>
            <a:ext cx="2128344" cy="6716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20558" y="228511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TETM 26.03.2013</a:t>
            </a:r>
          </a:p>
          <a:p>
            <a:pPr marL="285750" indent="-285750">
              <a:buFont typeface="Wingdings" pitchFamily="2" charset="2"/>
              <a:buChar char="§"/>
            </a:pP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34" t="28160" r="23414" b="19380"/>
          <a:stretch/>
        </p:blipFill>
        <p:spPr bwMode="auto">
          <a:xfrm>
            <a:off x="-20558" y="2608283"/>
            <a:ext cx="3141997" cy="26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69" t="11472" r="14931" b="7425"/>
          <a:stretch/>
        </p:blipFill>
        <p:spPr bwMode="auto">
          <a:xfrm>
            <a:off x="3121439" y="2238444"/>
            <a:ext cx="6001973" cy="4575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13" t="11472" r="12449" b="7425"/>
          <a:stretch/>
        </p:blipFill>
        <p:spPr bwMode="auto">
          <a:xfrm>
            <a:off x="3121438" y="2310651"/>
            <a:ext cx="6001973" cy="451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-20558" y="5733256"/>
            <a:ext cx="280831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900CC"/>
                </a:solidFill>
              </a:rPr>
              <a:t>Courtesy J Pereira Lopes</a:t>
            </a:r>
            <a:endParaRPr lang="en-GB" dirty="0">
              <a:solidFill>
                <a:srgbClr val="99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38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7229"/>
            <a:ext cx="9144000" cy="6250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un 8"/>
          <p:cNvSpPr/>
          <p:nvPr/>
        </p:nvSpPr>
        <p:spPr bwMode="auto">
          <a:xfrm>
            <a:off x="5109220" y="1123105"/>
            <a:ext cx="380999" cy="304800"/>
          </a:xfrm>
          <a:prstGeom prst="sun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" name="Sun 9"/>
          <p:cNvSpPr/>
          <p:nvPr/>
        </p:nvSpPr>
        <p:spPr bwMode="auto">
          <a:xfrm>
            <a:off x="5796136" y="1123105"/>
            <a:ext cx="380999" cy="304800"/>
          </a:xfrm>
          <a:prstGeom prst="sun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69826" y="117941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800000"/>
                </a:solidFill>
              </a:rPr>
              <a:t>Sector</a:t>
            </a:r>
            <a:r>
              <a:rPr lang="fr-CH" dirty="0" smtClean="0">
                <a:solidFill>
                  <a:srgbClr val="800000"/>
                </a:solidFill>
              </a:rPr>
              <a:t> 56</a:t>
            </a:r>
            <a:endParaRPr lang="en-GB" dirty="0">
              <a:solidFill>
                <a:srgbClr val="8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37545" y="1843322"/>
            <a:ext cx="1172116" cy="36933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99FF99"/>
                </a:solidFill>
              </a:rPr>
              <a:t>Sector</a:t>
            </a:r>
            <a:r>
              <a:rPr lang="fr-CH" dirty="0" smtClean="0">
                <a:solidFill>
                  <a:srgbClr val="99FF99"/>
                </a:solidFill>
              </a:rPr>
              <a:t> 45</a:t>
            </a:r>
            <a:endParaRPr lang="en-GB" dirty="0">
              <a:solidFill>
                <a:srgbClr val="99FF99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00577" y="2987659"/>
            <a:ext cx="1172116" cy="36933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92D050"/>
                </a:solidFill>
              </a:rPr>
              <a:t>Sector</a:t>
            </a:r>
            <a:r>
              <a:rPr lang="fr-CH" dirty="0" smtClean="0">
                <a:solidFill>
                  <a:srgbClr val="92D050"/>
                </a:solidFill>
              </a:rPr>
              <a:t> 67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60343" y="1851790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Q5L8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fr-CH" sz="2400" dirty="0" smtClean="0">
                <a:solidFill>
                  <a:schemeClr val="bg1"/>
                </a:solidFill>
              </a:rPr>
              <a:t>SMACC    Progress report </a:t>
            </a:r>
            <a:r>
              <a:rPr lang="fr-CH" sz="2400" dirty="0" err="1" smtClean="0">
                <a:solidFill>
                  <a:schemeClr val="bg1"/>
                </a:solidFill>
              </a:rPr>
              <a:t>Activities</a:t>
            </a:r>
            <a:r>
              <a:rPr lang="fr-CH" sz="2400" dirty="0" smtClean="0">
                <a:solidFill>
                  <a:schemeClr val="bg1"/>
                </a:solidFill>
              </a:rPr>
              <a:t> in the last 2 </a:t>
            </a:r>
            <a:r>
              <a:rPr lang="fr-CH" sz="2400" dirty="0" err="1" smtClean="0">
                <a:solidFill>
                  <a:schemeClr val="bg1"/>
                </a:solidFill>
              </a:rPr>
              <a:t>weeks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07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¦ü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3550</TotalTime>
  <Words>1085</Words>
  <Application>Microsoft Office PowerPoint</Application>
  <PresentationFormat>On-screen Show (4:3)</PresentationFormat>
  <Paragraphs>343</Paragraphs>
  <Slides>26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CERNPre¦üsentation1</vt:lpstr>
      <vt:lpstr>PowerPoint Presentation</vt:lpstr>
      <vt:lpstr>SMACC firt report (of a long series…) [10 min ++]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slenaour</dc:creator>
  <cp:lastModifiedBy>Jean-Philippe Tock</cp:lastModifiedBy>
  <cp:revision>162</cp:revision>
  <dcterms:created xsi:type="dcterms:W3CDTF">2012-11-05T16:17:41Z</dcterms:created>
  <dcterms:modified xsi:type="dcterms:W3CDTF">2013-04-12T09:10:37Z</dcterms:modified>
</cp:coreProperties>
</file>