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4" r:id="rId3"/>
    <p:sldId id="275" r:id="rId4"/>
    <p:sldId id="276" r:id="rId5"/>
    <p:sldId id="278" r:id="rId6"/>
    <p:sldId id="281" r:id="rId7"/>
    <p:sldId id="285" r:id="rId8"/>
    <p:sldId id="279" r:id="rId9"/>
    <p:sldId id="282" r:id="rId10"/>
    <p:sldId id="283" r:id="rId11"/>
    <p:sldId id="284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E276FAE-54B5-41B3-B389-8279BA4922F6}">
          <p14:sldIdLst>
            <p14:sldId id="256"/>
            <p14:sldId id="274"/>
            <p14:sldId id="275"/>
            <p14:sldId id="276"/>
            <p14:sldId id="278"/>
            <p14:sldId id="281"/>
            <p14:sldId id="285"/>
            <p14:sldId id="279"/>
            <p14:sldId id="282"/>
            <p14:sldId id="283"/>
            <p14:sldId id="28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16AA7-D33E-4B1B-B9C5-867361015D74}" type="datetimeFigureOut">
              <a:rPr lang="en-GB" smtClean="0"/>
              <a:t>12.4.13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6E2CD-FD10-423E-BD6B-48C1A41EE4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4639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2A058B-61A0-44E0-B72F-86F8B205C80C}" type="datetimeFigureOut">
              <a:rPr lang="en-GB" smtClean="0"/>
              <a:t>12.4.13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A22A40-05DA-484D-B0F9-53DE2AD44C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875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22A40-05DA-484D-B0F9-53DE2AD44C2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0999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22A40-05DA-484D-B0F9-53DE2AD44C2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3825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A22A40-05DA-484D-B0F9-53DE2AD44C2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037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0055A0"/>
                </a:solidFill>
              </a:rPr>
              <a:t>Measures against Breach of Safety Rules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74310"/>
            <a:ext cx="4994398" cy="500481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breach: </a:t>
            </a:r>
            <a:r>
              <a:rPr lang="en-US" dirty="0"/>
              <a:t>invitation to immediate corrective action (this may include leaving the premises to get the missing PPE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breach: </a:t>
            </a:r>
            <a:r>
              <a:rPr lang="en-US" dirty="0"/>
              <a:t>repetition of relevant safety courses within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 </a:t>
            </a:r>
            <a:r>
              <a:rPr lang="en-US" dirty="0"/>
              <a:t>weeks</a:t>
            </a:r>
          </a:p>
          <a:p>
            <a:endParaRPr lang="en-US" dirty="0" smtClean="0"/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breach: </a:t>
            </a:r>
            <a:r>
              <a:rPr lang="en-US" dirty="0"/>
              <a:t>revocation of access rights until safety courses have been repeated</a:t>
            </a:r>
          </a:p>
          <a:p>
            <a:endParaRPr lang="en-US" dirty="0" smtClean="0"/>
          </a:p>
          <a:p>
            <a:r>
              <a:rPr lang="en-US" dirty="0" smtClean="0"/>
              <a:t>Any </a:t>
            </a:r>
            <a:r>
              <a:rPr lang="en-US" dirty="0"/>
              <a:t>further </a:t>
            </a:r>
            <a:r>
              <a:rPr lang="en-US" dirty="0" smtClean="0"/>
              <a:t>breach: </a:t>
            </a:r>
            <a:br>
              <a:rPr lang="en-US" dirty="0" smtClean="0"/>
            </a:br>
            <a:r>
              <a:rPr lang="en-US" dirty="0" smtClean="0"/>
              <a:t>action at </a:t>
            </a:r>
            <a:r>
              <a:rPr lang="en-US" dirty="0"/>
              <a:t>the discretion of the Department Head.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398" y="1870816"/>
            <a:ext cx="4057239" cy="3042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2688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49236" y="5199827"/>
            <a:ext cx="4147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Have a safe workday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253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LS1 Safety Issues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3100" dirty="0" smtClean="0"/>
              <a:t>4</a:t>
            </a:r>
            <a:r>
              <a:rPr lang="en-US" sz="3100" baseline="30000" dirty="0" smtClean="0"/>
              <a:t>th</a:t>
            </a:r>
            <a:r>
              <a:rPr lang="en-US" sz="3100" dirty="0" smtClean="0"/>
              <a:t> LSC,  12.4.2013</a:t>
            </a:r>
            <a:br>
              <a:rPr lang="en-US" sz="3100" dirty="0" smtClean="0"/>
            </a:br>
            <a:r>
              <a:rPr lang="en-US" sz="3100" dirty="0"/>
              <a:t/>
            </a:r>
            <a:br>
              <a:rPr lang="en-US" sz="3100" dirty="0"/>
            </a:br>
            <a:r>
              <a:rPr lang="en-US" sz="3100" dirty="0" smtClean="0"/>
              <a:t>- Accidents</a:t>
            </a:r>
            <a:br>
              <a:rPr lang="en-US" sz="3100" dirty="0" smtClean="0"/>
            </a:br>
            <a:r>
              <a:rPr lang="en-US" sz="3100" dirty="0" smtClean="0"/>
              <a:t>- Personal protective equipment</a:t>
            </a:r>
            <a:br>
              <a:rPr lang="en-US" sz="3100" dirty="0" smtClean="0"/>
            </a:br>
            <a:r>
              <a:rPr lang="en-US" sz="3100" dirty="0" smtClean="0"/>
              <a:t>- Measures against breach of Safety Rules</a:t>
            </a:r>
            <a:r>
              <a:rPr lang="en-US" sz="3100" dirty="0"/>
              <a:t/>
            </a:r>
            <a:br>
              <a:rPr lang="en-US" sz="3100" dirty="0"/>
            </a:br>
            <a:endParaRPr lang="en-GB" sz="1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Thomas Otto, Safety Officer, TE Dept.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10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Inappropriate </a:t>
            </a:r>
            <a:r>
              <a:rPr lang="en-US" dirty="0"/>
              <a:t>S</a:t>
            </a:r>
            <a:r>
              <a:rPr lang="en-US" dirty="0" smtClean="0"/>
              <a:t>afety Glasses - 1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accidents on the Mockups in Bld. 180 (on 24.1. and 19. 3.)</a:t>
            </a:r>
          </a:p>
          <a:p>
            <a:r>
              <a:rPr lang="en-US" dirty="0" smtClean="0"/>
              <a:t>In spite of wearing Safety Glasses, operators received projections of metal fragments in the eye during </a:t>
            </a:r>
            <a:br>
              <a:rPr lang="en-US" dirty="0" smtClean="0"/>
            </a:br>
            <a:r>
              <a:rPr lang="en-US" dirty="0" smtClean="0"/>
              <a:t>work with a </a:t>
            </a:r>
            <a:r>
              <a:rPr lang="en-US" dirty="0" err="1" smtClean="0"/>
              <a:t>Dremel</a:t>
            </a:r>
            <a:r>
              <a:rPr lang="en-US" dirty="0" smtClean="0"/>
              <a:t> </a:t>
            </a:r>
            <a:r>
              <a:rPr lang="en-US" dirty="0" err="1" smtClean="0"/>
              <a:t>minia</a:t>
            </a:r>
            <a:r>
              <a:rPr lang="en-US" dirty="0" smtClean="0"/>
              <a:t>-</a:t>
            </a:r>
            <a:br>
              <a:rPr lang="en-US" dirty="0" smtClean="0"/>
            </a:br>
            <a:r>
              <a:rPr lang="en-US" dirty="0" err="1" smtClean="0"/>
              <a:t>ture</a:t>
            </a:r>
            <a:r>
              <a:rPr lang="en-US" dirty="0" smtClean="0"/>
              <a:t> mill</a:t>
            </a:r>
          </a:p>
          <a:p>
            <a:r>
              <a:rPr lang="en-US" dirty="0" smtClean="0"/>
              <a:t>Imposed working position, </a:t>
            </a:r>
            <a:br>
              <a:rPr lang="en-US" dirty="0" smtClean="0"/>
            </a:br>
            <a:r>
              <a:rPr lang="en-US" dirty="0" smtClean="0"/>
              <a:t>tool lateral to face 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Thomas Otto (TE Safety Officer)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824" y="3899479"/>
            <a:ext cx="2791396" cy="209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280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Inappropriate Safety Glasses - 2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8363527" cy="4113239"/>
          </a:xfrm>
        </p:spPr>
        <p:txBody>
          <a:bodyPr/>
          <a:lstStyle/>
          <a:p>
            <a:r>
              <a:rPr lang="en-US" dirty="0"/>
              <a:t>The Safety Glasses worn </a:t>
            </a:r>
            <a:r>
              <a:rPr lang="en-US" dirty="0" smtClean="0"/>
              <a:t>did </a:t>
            </a:r>
            <a:r>
              <a:rPr lang="en-US" dirty="0"/>
              <a:t>not have lateral protection, and the workers were awkwardly </a:t>
            </a:r>
            <a:r>
              <a:rPr lang="en-US" dirty="0" smtClean="0"/>
              <a:t>positioned</a:t>
            </a:r>
          </a:p>
          <a:p>
            <a:r>
              <a:rPr lang="en-US" sz="2800" b="1" dirty="0" smtClean="0"/>
              <a:t>Use safety glasses offering lateral protection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43" y="3576024"/>
            <a:ext cx="2323022" cy="131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966" y="3400495"/>
            <a:ext cx="2670834" cy="1784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66125" y="4920441"/>
            <a:ext cx="25032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SCEM </a:t>
            </a:r>
            <a:r>
              <a:rPr lang="en-GB" dirty="0" smtClean="0"/>
              <a:t>50.49.10.040.0</a:t>
            </a:r>
          </a:p>
          <a:p>
            <a:r>
              <a:rPr lang="en-US" dirty="0" smtClean="0"/>
              <a:t>SCEM 50.49.10.025.9</a:t>
            </a:r>
            <a:endParaRPr lang="en-GB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" r="36313"/>
          <a:stretch/>
        </p:blipFill>
        <p:spPr bwMode="auto">
          <a:xfrm>
            <a:off x="3190732" y="3400495"/>
            <a:ext cx="27360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3038764" y="3400495"/>
            <a:ext cx="2733963" cy="16690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99778" y="5069513"/>
            <a:ext cx="2503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SCEM </a:t>
            </a:r>
            <a:r>
              <a:rPr lang="en-GB" dirty="0"/>
              <a:t>50.49.10.250.2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37165" y="5597297"/>
            <a:ext cx="7169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models now sold in CERN stores all have lateral protection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009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Accident - 1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3902364" cy="4667421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i="1" dirty="0" smtClean="0"/>
              <a:t>Beginning of March:</a:t>
            </a:r>
            <a:endParaRPr lang="en-GB" i="1" dirty="0"/>
          </a:p>
          <a:p>
            <a:pPr marL="36576" indent="0">
              <a:buNone/>
            </a:pPr>
            <a:r>
              <a:rPr lang="en-US" dirty="0" smtClean="0"/>
              <a:t>4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F capacitor disconnected from RF powering network and </a:t>
            </a:r>
            <a:r>
              <a:rPr lang="en-US" dirty="0" smtClean="0"/>
              <a:t>connected to ground, </a:t>
            </a:r>
            <a:r>
              <a:rPr lang="en-US" dirty="0" smtClean="0"/>
              <a:t>following standard procedure</a:t>
            </a:r>
          </a:p>
          <a:p>
            <a:pPr marL="36576" indent="0">
              <a:buNone/>
            </a:pPr>
            <a:r>
              <a:rPr lang="en-US" dirty="0" smtClean="0"/>
              <a:t>(</a:t>
            </a:r>
            <a:r>
              <a:rPr lang="en-US" dirty="0" smtClean="0"/>
              <a:t>Ground connection </a:t>
            </a:r>
            <a:r>
              <a:rPr lang="en-US" dirty="0" smtClean="0"/>
              <a:t>had bad electrical contact)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844" y="1630406"/>
            <a:ext cx="4707156" cy="3523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31340" y="5153890"/>
            <a:ext cx="28540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Capacitor vessel is not connected to ground 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5102935" y="4368801"/>
            <a:ext cx="516080" cy="7850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4446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Accident - 2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3883891" cy="4667421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US" i="1" dirty="0" smtClean="0"/>
              <a:t>19.3. :</a:t>
            </a:r>
          </a:p>
          <a:p>
            <a:pPr marL="36576" indent="0">
              <a:buNone/>
            </a:pPr>
            <a:r>
              <a:rPr lang="en-US" dirty="0"/>
              <a:t>R</a:t>
            </a:r>
            <a:r>
              <a:rPr lang="en-US" dirty="0" smtClean="0"/>
              <a:t>econnection of the 4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F capacitor to the the RF installation</a:t>
            </a:r>
          </a:p>
          <a:p>
            <a:pPr marL="36576" indent="0">
              <a:buNone/>
            </a:pPr>
            <a:r>
              <a:rPr lang="en-US" dirty="0" smtClean="0"/>
              <a:t>Capacitor has inadvertently charged</a:t>
            </a:r>
          </a:p>
          <a:p>
            <a:pPr marL="36576" indent="0">
              <a:buNone/>
            </a:pPr>
            <a:r>
              <a:rPr lang="en-US" dirty="0" smtClean="0"/>
              <a:t>Operator’s hand made contact, discharging capacitor to ground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07" b="6201"/>
          <a:stretch/>
        </p:blipFill>
        <p:spPr bwMode="auto">
          <a:xfrm>
            <a:off x="4341091" y="1173935"/>
            <a:ext cx="4667582" cy="25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71" y="3765935"/>
            <a:ext cx="2610632" cy="195514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endPos="0" dist="50800" dir="5400000" sy="-100000" algn="bl" rotWithShape="0"/>
          </a:effectLst>
          <a:scene3d>
            <a:camera prst="orthographicFront">
              <a:rot lat="0" lon="1080000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5955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Accident </a:t>
            </a:r>
            <a:r>
              <a:rPr lang="en-US" dirty="0" smtClean="0"/>
              <a:t>- 3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connection </a:t>
            </a:r>
            <a:r>
              <a:rPr lang="en-US" dirty="0" smtClean="0"/>
              <a:t>had </a:t>
            </a:r>
            <a:r>
              <a:rPr lang="en-US" dirty="0" smtClean="0"/>
              <a:t>already been </a:t>
            </a:r>
            <a:r>
              <a:rPr lang="en-US" dirty="0" smtClean="0"/>
              <a:t>identified as </a:t>
            </a:r>
            <a:r>
              <a:rPr lang="en-US" dirty="0" smtClean="0"/>
              <a:t>not </a:t>
            </a:r>
            <a:r>
              <a:rPr lang="en-US" dirty="0" smtClean="0"/>
              <a:t>ergonomic and </a:t>
            </a:r>
            <a:r>
              <a:rPr lang="en-US" dirty="0" smtClean="0"/>
              <a:t>is being </a:t>
            </a:r>
            <a:r>
              <a:rPr lang="en-US" dirty="0" smtClean="0"/>
              <a:t>redesigned, including a more reliable ground connection</a:t>
            </a:r>
          </a:p>
          <a:p>
            <a:r>
              <a:rPr lang="en-US" dirty="0" err="1" smtClean="0"/>
              <a:t>Analyse</a:t>
            </a:r>
            <a:r>
              <a:rPr lang="en-US" dirty="0" smtClean="0"/>
              <a:t> the possibility to have the capacitor vessel connected to ground</a:t>
            </a:r>
          </a:p>
          <a:p>
            <a:r>
              <a:rPr lang="en-US" dirty="0" smtClean="0"/>
              <a:t>Develop procedure on how to deal with stored capacitors, which may have a bad ground connection and be charged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597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Mandatory </a:t>
            </a:r>
            <a:br>
              <a:rPr lang="en-US" dirty="0" smtClean="0"/>
            </a:br>
            <a:r>
              <a:rPr lang="en-US" dirty="0" smtClean="0"/>
              <a:t>Personal Protective Equipment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9946" y="1414190"/>
            <a:ext cx="8226854" cy="175004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/>
              <a:t>Accelerators</a:t>
            </a:r>
            <a:r>
              <a:rPr lang="en-US" dirty="0"/>
              <a:t>, Experimental Halls</a:t>
            </a:r>
            <a:br>
              <a:rPr lang="en-US" dirty="0"/>
            </a:b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Thomas Otto (TE Safety Officer) </a:t>
            </a:r>
            <a:endParaRPr 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946" y="2872384"/>
            <a:ext cx="1882450" cy="142274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10" name="Group 6"/>
          <p:cNvGrpSpPr>
            <a:grpSpLocks/>
          </p:cNvGrpSpPr>
          <p:nvPr/>
        </p:nvGrpSpPr>
        <p:grpSpPr bwMode="auto">
          <a:xfrm>
            <a:off x="4386786" y="2427584"/>
            <a:ext cx="2206100" cy="2105543"/>
            <a:chOff x="0" y="0"/>
            <a:chExt cx="1559" cy="1533"/>
          </a:xfrm>
        </p:grpSpPr>
        <p:sp>
          <p:nvSpPr>
            <p:cNvPr id="11" name="Rectangle 7"/>
            <p:cNvSpPr>
              <a:spLocks/>
            </p:cNvSpPr>
            <p:nvPr/>
          </p:nvSpPr>
          <p:spPr bwMode="auto">
            <a:xfrm rot="-538357">
              <a:off x="95" y="98"/>
              <a:ext cx="1368" cy="1336"/>
            </a:xfrm>
            <a:prstGeom prst="rect">
              <a:avLst/>
            </a:prstGeom>
            <a:solidFill>
              <a:srgbClr val="FFCC66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2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9" y="173"/>
              <a:ext cx="1049" cy="12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58523" y="2592718"/>
            <a:ext cx="1337332" cy="17536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14" name="Group 10"/>
          <p:cNvGrpSpPr>
            <a:grpSpLocks/>
          </p:cNvGrpSpPr>
          <p:nvPr/>
        </p:nvGrpSpPr>
        <p:grpSpPr bwMode="auto">
          <a:xfrm>
            <a:off x="2714712" y="2621932"/>
            <a:ext cx="1395782" cy="1769040"/>
            <a:chOff x="0" y="0"/>
            <a:chExt cx="986" cy="1288"/>
          </a:xfrm>
        </p:grpSpPr>
        <p:pic>
          <p:nvPicPr>
            <p:cNvPr id="15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0"/>
              <a:ext cx="986" cy="1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6" name="Oval 12"/>
            <p:cNvSpPr>
              <a:spLocks/>
            </p:cNvSpPr>
            <p:nvPr/>
          </p:nvSpPr>
          <p:spPr bwMode="auto">
            <a:xfrm>
              <a:off x="378" y="216"/>
              <a:ext cx="232" cy="232"/>
            </a:xfrm>
            <a:prstGeom prst="ellipse">
              <a:avLst/>
            </a:prstGeom>
            <a:solidFill>
              <a:srgbClr val="FFCC66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81161" y="2012212"/>
            <a:ext cx="3649094" cy="55399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36576">
              <a:spcBef>
                <a:spcPct val="20000"/>
              </a:spcBef>
              <a:buClr>
                <a:schemeClr val="accent1"/>
              </a:buClr>
              <a:buSzPct val="80000"/>
            </a:pPr>
            <a:r>
              <a:rPr lang="en-US" sz="3000" dirty="0"/>
              <a:t>Underground Areas</a:t>
            </a:r>
            <a:endParaRPr lang="en-GB" sz="3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4037" y="4581236"/>
            <a:ext cx="86452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a </a:t>
            </a:r>
            <a:r>
              <a:rPr lang="en-US" b="1" dirty="0" smtClean="0"/>
              <a:t>fixed work station</a:t>
            </a:r>
            <a:r>
              <a:rPr lang="en-US" dirty="0" smtClean="0"/>
              <a:t>, the self-rescue mask container can be taken off.</a:t>
            </a:r>
          </a:p>
          <a:p>
            <a:r>
              <a:rPr lang="en-US" dirty="0" smtClean="0"/>
              <a:t>At a </a:t>
            </a:r>
            <a:r>
              <a:rPr lang="en-US" b="1" dirty="0" smtClean="0"/>
              <a:t>fixed work station without risk of head injurie</a:t>
            </a:r>
            <a:r>
              <a:rPr lang="en-US" dirty="0" smtClean="0"/>
              <a:t>s, the helmet can be taken off. </a:t>
            </a:r>
          </a:p>
          <a:p>
            <a:r>
              <a:rPr lang="en-US" dirty="0" smtClean="0"/>
              <a:t>The PPEs have to be in the immediate vicinity (&lt; 5 </a:t>
            </a:r>
            <a:r>
              <a:rPr lang="en-US" dirty="0" err="1" smtClean="0"/>
              <a:t>metres</a:t>
            </a:r>
            <a:r>
              <a:rPr lang="en-US" dirty="0" smtClean="0"/>
              <a:t>) and must be </a:t>
            </a:r>
            <a:r>
              <a:rPr lang="en-US" dirty="0"/>
              <a:t>always </a:t>
            </a:r>
            <a:r>
              <a:rPr lang="en-US" dirty="0" smtClean="0"/>
              <a:t>reachable.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23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Measures against Breach of </a:t>
            </a:r>
            <a:r>
              <a:rPr lang="en-US" sz="3200" b="1" dirty="0"/>
              <a:t>S</a:t>
            </a:r>
            <a:r>
              <a:rPr lang="en-US" sz="3200" b="1" dirty="0" smtClean="0"/>
              <a:t>afety Rules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4764" y="1156380"/>
            <a:ext cx="4645735" cy="4819092"/>
          </a:xfrm>
        </p:spPr>
        <p:txBody>
          <a:bodyPr>
            <a:normAutofit/>
          </a:bodyPr>
          <a:lstStyle/>
          <a:p>
            <a:r>
              <a:rPr lang="en-US" dirty="0" smtClean="0"/>
              <a:t>An A&amp;T Safety Procedure is under approval</a:t>
            </a:r>
          </a:p>
          <a:p>
            <a:r>
              <a:rPr lang="en-US" dirty="0" smtClean="0"/>
              <a:t>Safety coordinators, TSOs and other SOs will control compliance with CERN </a:t>
            </a:r>
            <a:r>
              <a:rPr lang="en-US" dirty="0"/>
              <a:t>S</a:t>
            </a:r>
            <a:r>
              <a:rPr lang="en-US" dirty="0" smtClean="0"/>
              <a:t>afety Rules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4th LSC, 12. 4.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Thomas Otto (TE Safety Officer)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415" y="1865745"/>
            <a:ext cx="4005598" cy="300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70763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796</TotalTime>
  <Words>509</Words>
  <Application>Microsoft Office PowerPoint</Application>
  <PresentationFormat>On-screen Show (4:3)</PresentationFormat>
  <Paragraphs>78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CERNCorporate4-3</vt:lpstr>
      <vt:lpstr>PowerPoint Presentation</vt:lpstr>
      <vt:lpstr>LS1 Safety Issues  4th LSC,  12.4.2013  - Accidents - Personal protective equipment - Measures against breach of Safety Rules </vt:lpstr>
      <vt:lpstr>Inappropriate Safety Glasses - 1</vt:lpstr>
      <vt:lpstr>Inappropriate Safety Glasses - 2 </vt:lpstr>
      <vt:lpstr>Electrical Accident - 1 </vt:lpstr>
      <vt:lpstr>Electrical Accident - 2</vt:lpstr>
      <vt:lpstr>Electrical Accident - 3 </vt:lpstr>
      <vt:lpstr>Mandatory  Personal Protective Equipment</vt:lpstr>
      <vt:lpstr>Measures against Breach of Safety Rules</vt:lpstr>
      <vt:lpstr>Measures against Breach of Safety Rules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totto</dc:creator>
  <cp:lastModifiedBy>totto</cp:lastModifiedBy>
  <cp:revision>55</cp:revision>
  <cp:lastPrinted>2013-04-11T15:12:28Z</cp:lastPrinted>
  <dcterms:created xsi:type="dcterms:W3CDTF">2013-01-11T10:00:57Z</dcterms:created>
  <dcterms:modified xsi:type="dcterms:W3CDTF">2013-04-12T06:56:59Z</dcterms:modified>
</cp:coreProperties>
</file>