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6"/>
  </p:notesMasterIdLst>
  <p:sldIdLst>
    <p:sldId id="352" r:id="rId2"/>
    <p:sldId id="443" r:id="rId3"/>
    <p:sldId id="349" r:id="rId4"/>
    <p:sldId id="292" r:id="rId5"/>
    <p:sldId id="474" r:id="rId6"/>
    <p:sldId id="398" r:id="rId7"/>
    <p:sldId id="399" r:id="rId8"/>
    <p:sldId id="400" r:id="rId9"/>
    <p:sldId id="379" r:id="rId10"/>
    <p:sldId id="390" r:id="rId11"/>
    <p:sldId id="403" r:id="rId12"/>
    <p:sldId id="404" r:id="rId13"/>
    <p:sldId id="444" r:id="rId14"/>
    <p:sldId id="445" r:id="rId15"/>
    <p:sldId id="446" r:id="rId16"/>
    <p:sldId id="451" r:id="rId17"/>
    <p:sldId id="447" r:id="rId18"/>
    <p:sldId id="405" r:id="rId19"/>
    <p:sldId id="418" r:id="rId20"/>
    <p:sldId id="472" r:id="rId21"/>
    <p:sldId id="362" r:id="rId22"/>
    <p:sldId id="452" r:id="rId23"/>
    <p:sldId id="453" r:id="rId24"/>
    <p:sldId id="466" r:id="rId25"/>
    <p:sldId id="465" r:id="rId26"/>
    <p:sldId id="467" r:id="rId27"/>
    <p:sldId id="415" r:id="rId28"/>
    <p:sldId id="419" r:id="rId29"/>
    <p:sldId id="417" r:id="rId30"/>
    <p:sldId id="468" r:id="rId31"/>
    <p:sldId id="470" r:id="rId32"/>
    <p:sldId id="431" r:id="rId33"/>
    <p:sldId id="375" r:id="rId34"/>
    <p:sldId id="448" r:id="rId35"/>
    <p:sldId id="449" r:id="rId36"/>
    <p:sldId id="450" r:id="rId37"/>
    <p:sldId id="473" r:id="rId38"/>
    <p:sldId id="366" r:id="rId39"/>
    <p:sldId id="369" r:id="rId40"/>
    <p:sldId id="454" r:id="rId41"/>
    <p:sldId id="455" r:id="rId42"/>
    <p:sldId id="456" r:id="rId43"/>
    <p:sldId id="457" r:id="rId44"/>
    <p:sldId id="420" r:id="rId45"/>
    <p:sldId id="463" r:id="rId46"/>
    <p:sldId id="464" r:id="rId47"/>
    <p:sldId id="459" r:id="rId48"/>
    <p:sldId id="460" r:id="rId49"/>
    <p:sldId id="461" r:id="rId50"/>
    <p:sldId id="462" r:id="rId51"/>
    <p:sldId id="381" r:id="rId52"/>
    <p:sldId id="469" r:id="rId53"/>
    <p:sldId id="471" r:id="rId54"/>
    <p:sldId id="347" r:id="rId5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AB2"/>
    <a:srgbClr val="9AEC48"/>
    <a:srgbClr val="78BCAF"/>
    <a:srgbClr val="E5E54F"/>
    <a:srgbClr val="3BF4F9"/>
    <a:srgbClr val="B7811F"/>
    <a:srgbClr val="3F274D"/>
    <a:srgbClr val="56640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4" autoAdjust="0"/>
  </p:normalViewPr>
  <p:slideViewPr>
    <p:cSldViewPr>
      <p:cViewPr>
        <p:scale>
          <a:sx n="82" d="100"/>
          <a:sy n="82" d="100"/>
        </p:scale>
        <p:origin x="-8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7351F36-BD82-4451-8D80-912C684A0263}" type="datetimeFigureOut">
              <a:rPr lang="en-SG"/>
              <a:pPr>
                <a:defRPr/>
              </a:pPr>
              <a:t>10/9/2013</a:t>
            </a:fld>
            <a:endParaRPr lang="en-S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SG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SG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7B53072-6CA1-425A-AEF1-D03A953C3F6D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4046969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50373" indent="-289538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53603" indent="-230417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15953" indent="-231934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76788" indent="-230417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3368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4994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38652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2310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fld id="{04B299B3-DADE-4AB8-A260-D809F4A878EA}" type="slidenum">
              <a:rPr lang="en-US" sz="1200" b="0" i="0" baseline="0">
                <a:solidFill>
                  <a:schemeClr val="tx1"/>
                </a:solidFill>
                <a:latin typeface="Arial" pitchFamily="34" charset="0"/>
              </a:rPr>
              <a:pPr eaLnBrk="1" hangingPunct="1"/>
              <a:t>19</a:t>
            </a:fld>
            <a:endParaRPr lang="en-US" sz="1200" b="0" i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831263"/>
            <a:ext cx="29718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607DB024-E777-4218-A12D-15776FA9B59A}" type="slidenum">
              <a:rPr lang="en-US" sz="1200"/>
              <a:pPr algn="r" eaLnBrk="1" hangingPunct="1"/>
              <a:t>21</a:t>
            </a:fld>
            <a:endParaRPr lang="en-US" sz="120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6612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416425"/>
            <a:ext cx="5486400" cy="4181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50373" indent="-289538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53603" indent="-230417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15953" indent="-231934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76788" indent="-230417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3368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4994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38652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2310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fld id="{819E595A-EB7D-4F61-9D5C-E2BF3D333703}" type="slidenum">
              <a:rPr lang="en-US" sz="1200" b="0" i="0" baseline="0">
                <a:solidFill>
                  <a:schemeClr val="tx1"/>
                </a:solidFill>
                <a:latin typeface="Arial" pitchFamily="34" charset="0"/>
              </a:rPr>
              <a:pPr eaLnBrk="1" hangingPunct="1"/>
              <a:t>28</a:t>
            </a:fld>
            <a:endParaRPr lang="en-US" sz="1200" b="0" i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50373" indent="-289538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53603" indent="-230417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15953" indent="-231934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76788" indent="-230417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3368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4994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38652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2310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fld id="{9671127F-77ED-4719-A242-5590AC36704B}" type="slidenum">
              <a:rPr lang="en-US" sz="1200" b="0" i="0" baseline="0">
                <a:solidFill>
                  <a:schemeClr val="tx1"/>
                </a:solidFill>
                <a:latin typeface="Arial" pitchFamily="34" charset="0"/>
              </a:rPr>
              <a:pPr eaLnBrk="1" hangingPunct="1"/>
              <a:t>29</a:t>
            </a:fld>
            <a:endParaRPr lang="en-US" sz="1200" b="0" i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0659" name="Rectangle 7"/>
          <p:cNvSpPr txBox="1">
            <a:spLocks noGrp="1" noChangeArrowheads="1"/>
          </p:cNvSpPr>
          <p:nvPr/>
        </p:nvSpPr>
        <p:spPr bwMode="auto">
          <a:xfrm>
            <a:off x="3884414" y="8830659"/>
            <a:ext cx="2972098" cy="464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02" tIns="46151" rIns="92302" bIns="46151" anchor="b"/>
          <a:lstStyle>
            <a:lvl1pPr defTabSz="966788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85813" indent="-303213" defTabSz="966788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208088" indent="-241300" defTabSz="966788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92275" indent="-242888" defTabSz="966788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174875" indent="-241300" defTabSz="966788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r" eaLnBrk="1" hangingPunct="1"/>
            <a:fld id="{4E984A44-138A-469C-9755-BF90B9C59ED0}" type="slidenum">
              <a:rPr lang="en-US" sz="1200" b="0" i="0" baseline="0">
                <a:solidFill>
                  <a:schemeClr val="tx1"/>
                </a:solidFill>
                <a:latin typeface="Arial" pitchFamily="34" charset="0"/>
              </a:rPr>
              <a:pPr algn="r" eaLnBrk="1" hangingPunct="1"/>
              <a:t>29</a:t>
            </a:fld>
            <a:endParaRPr lang="en-US" sz="1200" b="0" i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50373" indent="-289538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53603" indent="-230417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15953" indent="-231934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76788" indent="-230417" defTabSz="923186" eaLnBrk="0" hangingPunct="0"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3368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4994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38652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23109" indent="-230417" defTabSz="923186" eaLnBrk="0" fontAlgn="base" hangingPunct="0">
              <a:spcBef>
                <a:spcPct val="0"/>
              </a:spcBef>
              <a:spcAft>
                <a:spcPct val="0"/>
              </a:spcAft>
              <a:defRPr sz="19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fld id="{8376661B-D4F9-4513-915C-A853C587BDF0}" type="slidenum">
              <a:rPr lang="en-US" sz="1200" b="0" i="0" baseline="0">
                <a:solidFill>
                  <a:schemeClr val="tx1"/>
                </a:solidFill>
                <a:latin typeface="Arial" pitchFamily="34" charset="0"/>
              </a:rPr>
              <a:pPr eaLnBrk="1" hangingPunct="1"/>
              <a:t>44</a:t>
            </a:fld>
            <a:endParaRPr lang="en-US" sz="1200" b="0" i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3884414" y="8830659"/>
            <a:ext cx="2972098" cy="464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02" tIns="46151" rIns="92302" bIns="46151" anchor="b"/>
          <a:lstStyle>
            <a:lvl1pPr defTabSz="966788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85813" indent="-303213" defTabSz="966788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208088" indent="-241300" defTabSz="966788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92275" indent="-242888" defTabSz="966788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174875" indent="-241300" defTabSz="966788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r" eaLnBrk="1" hangingPunct="1"/>
            <a:fld id="{BF85E0B2-093E-4525-BC3A-DE4279701E7F}" type="slidenum">
              <a:rPr lang="en-US" sz="1200" b="0" i="0" baseline="0">
                <a:solidFill>
                  <a:schemeClr val="tx1"/>
                </a:solidFill>
                <a:latin typeface="Arial" pitchFamily="34" charset="0"/>
              </a:rPr>
              <a:pPr algn="r" eaLnBrk="1" hangingPunct="1"/>
              <a:t>44</a:t>
            </a:fld>
            <a:endParaRPr lang="en-US" sz="1200" b="0" i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831263"/>
            <a:ext cx="29718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30DFFA67-31BA-4771-9EC4-819CB6F635DA}" type="slidenum">
              <a:rPr lang="en-US" sz="1200"/>
              <a:pPr algn="r" eaLnBrk="1" hangingPunct="1"/>
              <a:t>51</a:t>
            </a:fld>
            <a:endParaRPr lang="en-US" sz="120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6612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416425"/>
            <a:ext cx="5486400" cy="4181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D927C0-100A-4A0B-950C-8EE81F751D3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54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BD168-D0E9-40DD-8F00-C12A60AD2325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2671409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900D7-8C3D-466D-8762-F9AA6A96AF99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2802659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011B7-25E9-43F5-A6E5-FAAFEED962B2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463451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827" y="214313"/>
            <a:ext cx="8231533" cy="581918"/>
          </a:xfrm>
        </p:spPr>
        <p:txBody>
          <a:bodyPr lIns="82058" tIns="41029" rIns="82058" bIns="41029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5044" y="1143000"/>
            <a:ext cx="8547652" cy="5357813"/>
          </a:xfrm>
        </p:spPr>
        <p:txBody>
          <a:bodyPr lIns="82058" tIns="41029" rIns="82058" bIns="41029"/>
          <a:lstStyle/>
          <a:p>
            <a:pPr lvl="0"/>
            <a:endParaRPr lang="en-IN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 lIns="82058" tIns="41029" rIns="82058" bIns="41029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 lIns="82058" tIns="41029" rIns="82058" bIns="41029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 tIns="41029" bIns="41029"/>
          <a:lstStyle>
            <a:lvl1pPr>
              <a:defRPr/>
            </a:lvl1pPr>
          </a:lstStyle>
          <a:p>
            <a:pPr>
              <a:defRPr/>
            </a:pPr>
            <a:fld id="{ACEDAA70-67AD-4E5C-ADC4-1C4AFAD91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876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" y="44624"/>
            <a:ext cx="9000000" cy="900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" y="1008000"/>
            <a:ext cx="9000000" cy="5400000"/>
          </a:xfrm>
        </p:spPr>
        <p:txBody>
          <a:bodyPr/>
          <a:lstStyle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1438" y="6489700"/>
            <a:ext cx="9001125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</p:spTree>
    <p:extLst>
      <p:ext uri="{BB962C8B-B14F-4D97-AF65-F5344CB8AC3E}">
        <p14:creationId xmlns:p14="http://schemas.microsoft.com/office/powerpoint/2010/main" xmlns="" val="338400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5A821-01EC-462B-85D5-C7AC46C6AE6C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4186795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B8296-A855-48C4-9CF6-8A28FE7690F4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147929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FA9DF-D5C8-4272-A7CD-94EBF25BD49E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846776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DA751-12B1-4A18-B010-E8DFA4AD3FF9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395110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E5029-18AE-4D9F-9E4E-B7A005AD4874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191247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FB10-D1B2-427A-B9D2-E4D0E7C95CCF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3212630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BB6B-13A1-4E84-A98A-5487AB8E82FD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30811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9BCD9E-9492-411D-874E-50C1D8C81AD1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4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file:///F:\INO\presentation\DAE-DST-Detector.pptx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2.pn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file:///F:\INO\presentation\DAE-DST-Detector.pptx" TargetMode="External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Relationship Id="rId9" Type="http://schemas.openxmlformats.org/officeDocument/2006/relationships/image" Target="../media/image7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o.tifr.res.in/ino/gallery/First%20batch%20of%20INO%20graduate%20students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DSC_2970 cop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2852738"/>
            <a:ext cx="2343150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620688"/>
            <a:ext cx="3357586" cy="222566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effectLst/>
              </a:rPr>
              <a:t>India-Based Neutrino Observatory</a:t>
            </a:r>
            <a:br>
              <a:rPr lang="en-US" sz="3200" dirty="0" smtClean="0">
                <a:solidFill>
                  <a:srgbClr val="C00000"/>
                </a:solidFill>
                <a:effectLst/>
              </a:rPr>
            </a:br>
            <a:r>
              <a:rPr lang="en-US" sz="3200" dirty="0" smtClean="0">
                <a:solidFill>
                  <a:srgbClr val="C00000"/>
                </a:solidFill>
                <a:effectLst/>
              </a:rPr>
              <a:t>(INO) 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endParaRPr lang="en-IN" sz="3200" i="1" dirty="0"/>
          </a:p>
        </p:txBody>
      </p:sp>
      <p:pic>
        <p:nvPicPr>
          <p:cNvPr id="4100" name="Picture 2" descr="http://www.ino.tifr.res.in/ino/gallery/Schematic%20view%20of%20the%20INO%20detector.JPG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0"/>
            <a:ext cx="2214563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Rectangle 25"/>
          <p:cNvSpPr>
            <a:spLocks noChangeArrowheads="1"/>
          </p:cNvSpPr>
          <p:nvPr/>
        </p:nvSpPr>
        <p:spPr bwMode="auto">
          <a:xfrm>
            <a:off x="2627784" y="3716338"/>
            <a:ext cx="396044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endParaRPr lang="en-US" b="1" dirty="0">
              <a:solidFill>
                <a:srgbClr val="002060"/>
              </a:solidFill>
              <a:latin typeface="Book Antiqua" pitchFamily="18" charset="0"/>
            </a:endParaRPr>
          </a:p>
          <a:p>
            <a:pPr algn="ctr"/>
            <a:r>
              <a:rPr lang="en-US" sz="2400" dirty="0" smtClean="0">
                <a:solidFill>
                  <a:srgbClr val="C00000"/>
                </a:solidFill>
                <a:latin typeface="Book Antiqua" pitchFamily="18" charset="0"/>
              </a:rPr>
              <a:t>Y.P. </a:t>
            </a:r>
            <a:r>
              <a:rPr lang="en-US" sz="2400" dirty="0" err="1" smtClean="0">
                <a:solidFill>
                  <a:srgbClr val="C00000"/>
                </a:solidFill>
                <a:latin typeface="Book Antiqua" pitchFamily="18" charset="0"/>
              </a:rPr>
              <a:t>Viyogi</a:t>
            </a:r>
            <a:r>
              <a:rPr lang="en-US" sz="2400" dirty="0" smtClean="0">
                <a:solidFill>
                  <a:srgbClr val="7030A0"/>
                </a:solidFill>
                <a:latin typeface="Book Antiqua" pitchFamily="18" charset="0"/>
              </a:rPr>
              <a:t> </a:t>
            </a:r>
          </a:p>
          <a:p>
            <a:pPr algn="ctr"/>
            <a:r>
              <a:rPr lang="en-US" sz="2000" dirty="0" smtClean="0">
                <a:solidFill>
                  <a:srgbClr val="7030A0"/>
                </a:solidFill>
                <a:latin typeface="Book Antiqua" pitchFamily="18" charset="0"/>
              </a:rPr>
              <a:t>DAE Raja </a:t>
            </a:r>
            <a:r>
              <a:rPr lang="en-US" sz="2000" dirty="0" err="1" smtClean="0">
                <a:solidFill>
                  <a:srgbClr val="7030A0"/>
                </a:solidFill>
                <a:latin typeface="Book Antiqua" pitchFamily="18" charset="0"/>
              </a:rPr>
              <a:t>Ramanna</a:t>
            </a:r>
            <a:r>
              <a:rPr lang="en-US" sz="2000" dirty="0" smtClean="0">
                <a:solidFill>
                  <a:srgbClr val="7030A0"/>
                </a:solidFill>
                <a:latin typeface="Book Antiqua" pitchFamily="18" charset="0"/>
              </a:rPr>
              <a:t> Fellow</a:t>
            </a:r>
          </a:p>
          <a:p>
            <a:pPr algn="ctr"/>
            <a:r>
              <a:rPr lang="en-US" sz="2400" dirty="0" smtClean="0">
                <a:solidFill>
                  <a:srgbClr val="0070C0"/>
                </a:solidFill>
                <a:latin typeface="Book Antiqua" pitchFamily="18" charset="0"/>
              </a:rPr>
              <a:t>VECC Kolkata</a:t>
            </a:r>
          </a:p>
          <a:p>
            <a:pPr algn="ctr"/>
            <a:r>
              <a:rPr lang="en-US" sz="2000" dirty="0" smtClean="0">
                <a:solidFill>
                  <a:srgbClr val="0070C0"/>
                </a:solidFill>
                <a:latin typeface="Book Antiqua" pitchFamily="18" charset="0"/>
              </a:rPr>
              <a:t>for </a:t>
            </a:r>
            <a:r>
              <a:rPr lang="en-US" sz="2000" dirty="0">
                <a:solidFill>
                  <a:srgbClr val="0070C0"/>
                </a:solidFill>
                <a:latin typeface="Book Antiqua" pitchFamily="18" charset="0"/>
              </a:rPr>
              <a:t>INO </a:t>
            </a:r>
            <a:r>
              <a:rPr lang="en-US" sz="2000" dirty="0" smtClean="0">
                <a:solidFill>
                  <a:srgbClr val="0070C0"/>
                </a:solidFill>
                <a:latin typeface="Book Antiqua" pitchFamily="18" charset="0"/>
              </a:rPr>
              <a:t>collaboration</a:t>
            </a:r>
          </a:p>
          <a:p>
            <a:pPr algn="ctr"/>
            <a:endParaRPr lang="en-IN" dirty="0">
              <a:latin typeface="Book Antiqua" pitchFamily="18" charset="0"/>
            </a:endParaRPr>
          </a:p>
        </p:txBody>
      </p:sp>
      <p:sp>
        <p:nvSpPr>
          <p:cNvPr id="4102" name="Rectangle 26"/>
          <p:cNvSpPr>
            <a:spLocks noChangeArrowheads="1"/>
          </p:cNvSpPr>
          <p:nvPr/>
        </p:nvSpPr>
        <p:spPr bwMode="auto">
          <a:xfrm>
            <a:off x="2928938" y="1214438"/>
            <a:ext cx="3000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latin typeface="Book Antiqua" pitchFamily="18" charset="0"/>
              </a:rPr>
              <a:t> </a:t>
            </a:r>
            <a:endParaRPr lang="en-US" b="1">
              <a:latin typeface="Book Antiqua" pitchFamily="18" charset="0"/>
            </a:endParaRPr>
          </a:p>
        </p:txBody>
      </p:sp>
      <p:pic>
        <p:nvPicPr>
          <p:cNvPr id="4103" name="Picture 2" descr="C:\Documents and Settings\priyanka singh\Local Settings\Temp\27022009145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4859338"/>
            <a:ext cx="2500313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Content Placeholder 6" descr="SEP_34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13" y="2428875"/>
            <a:ext cx="2286000" cy="2014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643438"/>
            <a:ext cx="2078037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2" descr="http://www.ino.tifr.res.in/ino/gallery/New%20INO%20site%20at%20West%20Bodi%20Hills%20near%20Madura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75" y="500063"/>
            <a:ext cx="2357438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ounded Rectangle 17"/>
          <p:cNvSpPr/>
          <p:nvPr/>
        </p:nvSpPr>
        <p:spPr>
          <a:xfrm>
            <a:off x="571500" y="1214438"/>
            <a:ext cx="1285875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C00000"/>
                </a:solidFill>
              </a:rPr>
              <a:t>ICAL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C00000"/>
                </a:solidFill>
              </a:rPr>
              <a:t>( conceptual)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643688" y="1785938"/>
            <a:ext cx="2000250" cy="42862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C00000"/>
                </a:solidFill>
              </a:rPr>
              <a:t>INO Peak at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rgbClr val="C00000"/>
                </a:solidFill>
              </a:rPr>
              <a:t>Bodi</a:t>
            </a:r>
            <a:r>
              <a:rPr lang="en-US" sz="1400" dirty="0">
                <a:solidFill>
                  <a:srgbClr val="C00000"/>
                </a:solidFill>
              </a:rPr>
              <a:t> West Hills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14313" y="4929188"/>
            <a:ext cx="2286000" cy="2857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C00000"/>
                </a:solidFill>
              </a:rPr>
              <a:t>Prototype ICAL at VECC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643688" y="4143375"/>
            <a:ext cx="2214562" cy="428625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F274D"/>
                </a:solidFill>
              </a:rPr>
              <a:t>2mX2m RPC Test Stand at TIFR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6948488" y="6381750"/>
            <a:ext cx="1800225" cy="360363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C00000"/>
                </a:solidFill>
              </a:rPr>
              <a:t>ASIC for RPC designed at BARC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611188" y="4149725"/>
            <a:ext cx="1512887" cy="2873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C00000"/>
                </a:solidFill>
              </a:rPr>
              <a:t>RPC Test stand at TIFR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rgbClr val="FF0000"/>
                </a:solidFill>
                <a:effectLst/>
              </a:rPr>
              <a:t>Underground Laboratory Layout</a:t>
            </a:r>
            <a:endParaRPr lang="en-US" sz="2800" dirty="0">
              <a:effectLst/>
            </a:endParaRPr>
          </a:p>
        </p:txBody>
      </p:sp>
      <p:pic>
        <p:nvPicPr>
          <p:cNvPr id="18436" name="Picture 3" descr="ug-la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5" y="980728"/>
            <a:ext cx="591316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323528" y="5157192"/>
            <a:ext cx="815909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The </a:t>
            </a:r>
            <a:r>
              <a:rPr lang="en-US" dirty="0" smtClean="0">
                <a:solidFill>
                  <a:srgbClr val="0070C0"/>
                </a:solidFill>
              </a:rPr>
              <a:t>cavern-1 </a:t>
            </a:r>
            <a:r>
              <a:rPr lang="en-US" dirty="0">
                <a:solidFill>
                  <a:srgbClr val="0070C0"/>
                </a:solidFill>
              </a:rPr>
              <a:t>is set under 1589 m peak with vertical rock cover of 1289 m</a:t>
            </a:r>
            <a:r>
              <a:rPr lang="en-US" dirty="0" smtClean="0"/>
              <a:t>.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Accessible through a 1.9 km long </a:t>
            </a:r>
            <a:r>
              <a:rPr lang="en-US" dirty="0" smtClean="0">
                <a:solidFill>
                  <a:srgbClr val="7030A0"/>
                </a:solidFill>
              </a:rPr>
              <a:t>tunnel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Cavern -1 will host 50 </a:t>
            </a:r>
            <a:r>
              <a:rPr lang="en-US" dirty="0" err="1">
                <a:solidFill>
                  <a:srgbClr val="0070C0"/>
                </a:solidFill>
              </a:rPr>
              <a:t>kt</a:t>
            </a:r>
            <a:r>
              <a:rPr lang="en-US" dirty="0">
                <a:solidFill>
                  <a:srgbClr val="0070C0"/>
                </a:solidFill>
              </a:rPr>
              <a:t> ICAL detector. Space available for additional 50 </a:t>
            </a:r>
            <a:r>
              <a:rPr lang="en-US" dirty="0" err="1">
                <a:solidFill>
                  <a:srgbClr val="0070C0"/>
                </a:solidFill>
              </a:rPr>
              <a:t>kt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Cavern-2 &amp; 3 available for other experiments ( NDBD, Dark Matter ….).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67544" y="1628800"/>
            <a:ext cx="2592288" cy="648072"/>
          </a:xfrm>
          <a:prstGeom prst="roundRect">
            <a:avLst/>
          </a:prstGeom>
          <a:solidFill>
            <a:srgbClr val="9AEC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Cavern 1 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132m  X 26m X 30m </a:t>
            </a:r>
            <a:endParaRPr lang="en-IN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07704" y="2348880"/>
            <a:ext cx="792088" cy="8640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5292080" y="4221088"/>
            <a:ext cx="2304256" cy="648072"/>
          </a:xfrm>
          <a:prstGeom prst="roundRect">
            <a:avLst/>
          </a:prstGeom>
          <a:solidFill>
            <a:srgbClr val="9AEC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Cavern 2 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55m  X 12m X 8.5m 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551712" y="2132856"/>
            <a:ext cx="2412776" cy="648072"/>
          </a:xfrm>
          <a:prstGeom prst="roundRect">
            <a:avLst/>
          </a:prstGeom>
          <a:solidFill>
            <a:srgbClr val="9AEC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Cavern 3 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40m  X 20m X 10m </a:t>
            </a:r>
            <a:endParaRPr lang="en-IN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644008" y="3501008"/>
            <a:ext cx="1080120" cy="72008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228184" y="2780928"/>
            <a:ext cx="432048" cy="2880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28725"/>
            <a:ext cx="5299075" cy="227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 flipH="1">
            <a:off x="1475656" y="1484784"/>
            <a:ext cx="52807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IN" sz="2800" dirty="0" smtClean="0">
                <a:solidFill>
                  <a:srgbClr val="FF0000"/>
                </a:solidFill>
                <a:effectLst/>
              </a:rPr>
              <a:t/>
            </a:r>
            <a:br>
              <a:rPr lang="en-IN" sz="2800" dirty="0" smtClean="0">
                <a:solidFill>
                  <a:srgbClr val="FF0000"/>
                </a:solidFill>
                <a:effectLst/>
              </a:rPr>
            </a:br>
            <a:r>
              <a:rPr lang="en-IN" sz="2800" dirty="0" smtClean="0">
                <a:solidFill>
                  <a:srgbClr val="FF0000"/>
                </a:solidFill>
                <a:effectLst/>
              </a:rPr>
              <a:t>Inter-Institutional Centre for High Energy Physics (IICHEP)</a:t>
            </a:r>
            <a:endParaRPr lang="en-IN" sz="2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25" y="981075"/>
            <a:ext cx="3455988" cy="5688013"/>
          </a:xfrm>
        </p:spPr>
        <p:txBody>
          <a:bodyPr/>
          <a:lstStyle/>
          <a:p>
            <a:pPr>
              <a:defRPr/>
            </a:pPr>
            <a:r>
              <a:rPr lang="en-IN" sz="2000" dirty="0" smtClean="0">
                <a:solidFill>
                  <a:srgbClr val="0070C0"/>
                </a:solidFill>
              </a:rPr>
              <a:t>To be located on a 13 Ha land very close to the Madurai </a:t>
            </a:r>
            <a:r>
              <a:rPr lang="en-IN" sz="2000" dirty="0" err="1" smtClean="0">
                <a:solidFill>
                  <a:srgbClr val="0070C0"/>
                </a:solidFill>
              </a:rPr>
              <a:t>Kamraj</a:t>
            </a:r>
            <a:r>
              <a:rPr lang="en-IN" sz="2000" dirty="0" smtClean="0">
                <a:solidFill>
                  <a:srgbClr val="0070C0"/>
                </a:solidFill>
              </a:rPr>
              <a:t> University in the city of Madurai.</a:t>
            </a:r>
          </a:p>
          <a:p>
            <a:pPr>
              <a:defRPr/>
            </a:pPr>
            <a:endParaRPr lang="en-IN" sz="2000" dirty="0" smtClean="0"/>
          </a:p>
          <a:p>
            <a:pPr>
              <a:defRPr/>
            </a:pPr>
            <a:r>
              <a:rPr lang="en-IN" sz="2000" dirty="0" smtClean="0">
                <a:solidFill>
                  <a:srgbClr val="7030A0"/>
                </a:solidFill>
              </a:rPr>
              <a:t>Will act as the nodal centre for all INO activities.</a:t>
            </a:r>
          </a:p>
          <a:p>
            <a:pPr>
              <a:defRPr/>
            </a:pPr>
            <a:endParaRPr lang="en-IN" sz="2000" dirty="0" smtClean="0"/>
          </a:p>
          <a:p>
            <a:pPr>
              <a:defRPr/>
            </a:pPr>
            <a:r>
              <a:rPr lang="en-IN" sz="2000" dirty="0" smtClean="0">
                <a:solidFill>
                  <a:srgbClr val="0070C0"/>
                </a:solidFill>
              </a:rPr>
              <a:t>Will have a major detector development laboratory.</a:t>
            </a:r>
          </a:p>
          <a:p>
            <a:pPr>
              <a:defRPr/>
            </a:pPr>
            <a:endParaRPr lang="en-IN" sz="2000" b="1" i="1" dirty="0" smtClean="0"/>
          </a:p>
          <a:p>
            <a:pPr>
              <a:defRPr/>
            </a:pPr>
            <a:r>
              <a:rPr lang="en-IN" sz="2000" dirty="0" smtClean="0">
                <a:solidFill>
                  <a:srgbClr val="7030A0"/>
                </a:solidFill>
              </a:rPr>
              <a:t>INO Graduate Training program will move to IICHEP when ready.</a:t>
            </a:r>
          </a:p>
          <a:p>
            <a:pPr marL="136525" indent="0">
              <a:buFont typeface="Wingdings 2" pitchFamily="18" charset="2"/>
              <a:buNone/>
              <a:defRPr/>
            </a:pPr>
            <a:endParaRPr lang="en-IN" dirty="0"/>
          </a:p>
        </p:txBody>
      </p:sp>
      <p:pic>
        <p:nvPicPr>
          <p:cNvPr id="21508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675" y="3833813"/>
            <a:ext cx="541337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1043608" y="2348880"/>
            <a:ext cx="432048" cy="7920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9552" y="299695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IICHEP</a:t>
            </a:r>
            <a:endParaRPr lang="en-IN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403648" y="1412776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MKU</a:t>
            </a:r>
            <a:endParaRPr lang="en-IN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" y="44624"/>
            <a:ext cx="9000000" cy="7920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FF0000"/>
                </a:solidFill>
                <a:effectLst/>
              </a:rPr>
              <a:t>Site and infrastructure development</a:t>
            </a:r>
            <a:endParaRPr lang="en-IN" sz="2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008063"/>
            <a:ext cx="8893175" cy="5400675"/>
          </a:xfrm>
        </p:spPr>
        <p:txBody>
          <a:bodyPr/>
          <a:lstStyle/>
          <a:p>
            <a:pPr>
              <a:defRPr/>
            </a:pPr>
            <a:r>
              <a:rPr lang="en-IN" sz="2400" dirty="0" smtClean="0">
                <a:solidFill>
                  <a:srgbClr val="1E0AB2"/>
                </a:solidFill>
              </a:rPr>
              <a:t>26 hectares of land provided free by Tamil Nadu state            government for setting up surface facilities near portal location at </a:t>
            </a:r>
            <a:r>
              <a:rPr lang="en-IN" sz="2400" dirty="0" err="1" smtClean="0">
                <a:solidFill>
                  <a:srgbClr val="1E0AB2"/>
                </a:solidFill>
              </a:rPr>
              <a:t>Pottipuram</a:t>
            </a:r>
            <a:r>
              <a:rPr lang="en-IN" sz="2400" dirty="0" smtClean="0">
                <a:solidFill>
                  <a:srgbClr val="1E0AB2"/>
                </a:solidFill>
              </a:rPr>
              <a:t> village.</a:t>
            </a:r>
            <a:endParaRPr lang="en-IN" sz="2400" dirty="0">
              <a:solidFill>
                <a:srgbClr val="1E0AB2"/>
              </a:solidFill>
            </a:endParaRPr>
          </a:p>
          <a:p>
            <a:pPr>
              <a:defRPr/>
            </a:pPr>
            <a:r>
              <a:rPr lang="en-IN" sz="2400" dirty="0" smtClean="0">
                <a:solidFill>
                  <a:srgbClr val="7030A0"/>
                </a:solidFill>
              </a:rPr>
              <a:t>13 hectares of land acquired at Madurai for IICHEP.</a:t>
            </a:r>
          </a:p>
          <a:p>
            <a:pPr>
              <a:defRPr/>
            </a:pPr>
            <a:r>
              <a:rPr lang="en-US" sz="2400" dirty="0" smtClean="0"/>
              <a:t>Survey work and fencing work at both sites in progress.</a:t>
            </a:r>
          </a:p>
          <a:p>
            <a:pPr>
              <a:defRPr/>
            </a:pPr>
            <a:r>
              <a:rPr lang="en-US" sz="2400" dirty="0" smtClean="0">
                <a:solidFill>
                  <a:srgbClr val="00B050"/>
                </a:solidFill>
              </a:rPr>
              <a:t>Water supply work by </a:t>
            </a:r>
            <a:r>
              <a:rPr lang="en-US" sz="2400" dirty="0" err="1" smtClean="0">
                <a:solidFill>
                  <a:srgbClr val="00B050"/>
                </a:solidFill>
              </a:rPr>
              <a:t>Tamilnadu</a:t>
            </a:r>
            <a:r>
              <a:rPr lang="en-US" sz="2400" dirty="0" smtClean="0">
                <a:solidFill>
                  <a:srgbClr val="00B050"/>
                </a:solidFill>
              </a:rPr>
              <a:t> Water and Drainage (TWAD) Board in progress</a:t>
            </a:r>
          </a:p>
          <a:p>
            <a:pPr>
              <a:defRPr/>
            </a:pPr>
            <a:r>
              <a:rPr lang="en-US" sz="2400" dirty="0" smtClean="0">
                <a:solidFill>
                  <a:srgbClr val="1E0AB2"/>
                </a:solidFill>
              </a:rPr>
              <a:t>Master Plan for IICHEP site is ready.</a:t>
            </a:r>
          </a:p>
          <a:p>
            <a:pPr>
              <a:defRPr/>
            </a:pPr>
            <a:r>
              <a:rPr lang="en-US" sz="2400" dirty="0" smtClean="0"/>
              <a:t>Architectural design of the first building  to house Detector hall and 1/8 Scale ICAL Engineering Module is ready</a:t>
            </a:r>
          </a:p>
          <a:p>
            <a:pPr>
              <a:defRPr/>
            </a:pPr>
            <a:r>
              <a:rPr lang="en-US" sz="2400" dirty="0" smtClean="0">
                <a:solidFill>
                  <a:srgbClr val="7030A0"/>
                </a:solidFill>
              </a:rPr>
              <a:t>Tendering very soon</a:t>
            </a:r>
            <a:endParaRPr lang="en-IN" sz="24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G_26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" name="AutoShape 4" descr="IMG_26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6" name="Picture 5" descr="C:\Users\YOGENDRA\Downloads\IMG_2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104456" cy="2306704"/>
          </a:xfrm>
          <a:prstGeom prst="rect">
            <a:avLst/>
          </a:prstGeom>
          <a:noFill/>
        </p:spPr>
      </p:pic>
      <p:pic>
        <p:nvPicPr>
          <p:cNvPr id="7" name="Picture 2" descr="C:\Users\YOGENDRA\Downloads\IMG_26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268760"/>
            <a:ext cx="4396208" cy="2470669"/>
          </a:xfrm>
          <a:prstGeom prst="rect">
            <a:avLst/>
          </a:prstGeom>
          <a:noFill/>
        </p:spPr>
      </p:pic>
      <p:pic>
        <p:nvPicPr>
          <p:cNvPr id="8" name="Picture 2" descr="C:\Users\YOGENDRA\Downloads\DSC032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717032"/>
            <a:ext cx="4752528" cy="2673297"/>
          </a:xfrm>
          <a:prstGeom prst="rect">
            <a:avLst/>
          </a:prstGeom>
          <a:noFill/>
        </p:spPr>
      </p:pic>
      <p:pic>
        <p:nvPicPr>
          <p:cNvPr id="9" name="Picture 2" descr="C:\Users\YOGENDRA\Downloads\DSC032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149080"/>
            <a:ext cx="3968440" cy="22322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79512" y="26064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Activity at the INO site at </a:t>
            </a:r>
            <a:r>
              <a:rPr lang="en-US" sz="2800" dirty="0" err="1" smtClean="0"/>
              <a:t>Pottipuram</a:t>
            </a:r>
            <a:r>
              <a:rPr lang="en-US" sz="2800" dirty="0" smtClean="0"/>
              <a:t> : construction of a temporary bridge for carrying material</a:t>
            </a:r>
            <a:endParaRPr lang="en-I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OGENDRA\Downloads\propsed infiltration gallery loc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3923928" cy="2207210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467544" y="3068960"/>
            <a:ext cx="352839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River </a:t>
            </a:r>
            <a:r>
              <a:rPr lang="en-US" dirty="0" err="1" smtClean="0">
                <a:solidFill>
                  <a:schemeClr val="tx1"/>
                </a:solidFill>
              </a:rPr>
              <a:t>Mullaiperiyar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5" name="Picture 4" descr="C:\Users\YOGENDRA\Downloads\Mullaiperiyar river with TWAD engine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836712"/>
            <a:ext cx="3851920" cy="2166705"/>
          </a:xfrm>
          <a:prstGeom prst="rect">
            <a:avLst/>
          </a:prstGeom>
          <a:noFill/>
        </p:spPr>
      </p:pic>
      <p:sp>
        <p:nvSpPr>
          <p:cNvPr id="6" name="Rounded Rectangle 5"/>
          <p:cNvSpPr/>
          <p:nvPr/>
        </p:nvSpPr>
        <p:spPr>
          <a:xfrm>
            <a:off x="4355976" y="2924944"/>
            <a:ext cx="432048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TWAD engineers by the side of the river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0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Supplying water to INO Project</a:t>
            </a:r>
            <a:endParaRPr lang="en-IN" sz="3200" dirty="0"/>
          </a:p>
        </p:txBody>
      </p:sp>
      <p:pic>
        <p:nvPicPr>
          <p:cNvPr id="8" name="Picture 2" descr="C:\Users\YOGENDRA\Downloads\water supply pipes for IN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573016"/>
            <a:ext cx="4139952" cy="2328723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395536" y="6093296"/>
            <a:ext cx="388843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Transporting water  supply pipes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10" name="Picture 2" descr="C:\Users\YOGENDRA\Downloads\TWAD unloading the pipes for IN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645024"/>
            <a:ext cx="4107948" cy="2310721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>
          <a:xfrm>
            <a:off x="4788024" y="5949280"/>
            <a:ext cx="403244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Unloading of water pipes near site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3356992"/>
            <a:ext cx="2247114" cy="2270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OGENDRA\Downloads\temperory sh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05064"/>
            <a:ext cx="3707904" cy="20856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188640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Survey work in progress at IICHEP site Madurai</a:t>
            </a:r>
            <a:endParaRPr lang="en-IN" sz="2800" dirty="0"/>
          </a:p>
        </p:txBody>
      </p:sp>
      <p:pic>
        <p:nvPicPr>
          <p:cNvPr id="5" name="Picture 2" descr="C:\Users\YOGENDRA\Downloads\Survey work at ICHEP Si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836712"/>
            <a:ext cx="4099720" cy="2304043"/>
          </a:xfrm>
          <a:prstGeom prst="rect">
            <a:avLst/>
          </a:prstGeom>
          <a:noFill/>
        </p:spPr>
      </p:pic>
      <p:pic>
        <p:nvPicPr>
          <p:cNvPr id="6" name="Picture 2" descr="C:\Users\YOGENDRA\Downloads\survey marking with chief architec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293096"/>
            <a:ext cx="3931358" cy="2209424"/>
          </a:xfrm>
          <a:prstGeom prst="rect">
            <a:avLst/>
          </a:prstGeom>
          <a:noFill/>
        </p:spPr>
      </p:pic>
      <p:pic>
        <p:nvPicPr>
          <p:cNvPr id="7" name="Picture 2" descr="C:\Users\YOGENDRA\Downloads\ICHEP site full vie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196752"/>
            <a:ext cx="4187616" cy="2353440"/>
          </a:xfrm>
          <a:prstGeom prst="rect">
            <a:avLst/>
          </a:prstGeom>
          <a:noFill/>
        </p:spPr>
      </p:pic>
      <p:sp>
        <p:nvSpPr>
          <p:cNvPr id="8" name="Rounded Rectangle 7"/>
          <p:cNvSpPr/>
          <p:nvPr/>
        </p:nvSpPr>
        <p:spPr>
          <a:xfrm>
            <a:off x="323528" y="3501008"/>
            <a:ext cx="374441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rocky site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0" y="6237312"/>
            <a:ext cx="413995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Temporary shed being erected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364088" y="3429000"/>
            <a:ext cx="302433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Surveyors in action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endCxn id="5" idx="2"/>
          </p:cNvCxnSpPr>
          <p:nvPr/>
        </p:nvCxnSpPr>
        <p:spPr>
          <a:xfrm flipV="1">
            <a:off x="6300192" y="3140755"/>
            <a:ext cx="249660" cy="2882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2"/>
          </p:cNvCxnSpPr>
          <p:nvPr/>
        </p:nvCxnSpPr>
        <p:spPr>
          <a:xfrm>
            <a:off x="6876256" y="3861048"/>
            <a:ext cx="360040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2000" y="44624"/>
            <a:ext cx="9000000" cy="6480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200" b="1" u="none" strike="noStrike" kern="1200" cap="none" spc="0" normalizeH="0" baseline="0" noProof="0" dirty="0" err="1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IICHEP@Madurai</a:t>
            </a:r>
            <a:endParaRPr kumimoji="0" lang="en-IN" sz="3200" b="1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2000" y="836712"/>
            <a:ext cx="9000000" cy="5571288"/>
          </a:xfrm>
          <a:prstGeom prst="rect">
            <a:avLst/>
          </a:prstGeom>
        </p:spPr>
        <p:txBody>
          <a:bodyPr/>
          <a:lstStyle/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endParaRPr kumimoji="0" lang="en-I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6559374" cy="368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755576" y="5157192"/>
            <a:ext cx="763284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7688" lvl="0" indent="-411163" algn="ctr" eaLnBrk="0" hangingPunct="0">
              <a:spcBef>
                <a:spcPct val="20000"/>
              </a:spcBef>
              <a:buClr>
                <a:srgbClr val="000000"/>
              </a:buClr>
              <a:buSzPct val="65000"/>
              <a:defRPr/>
            </a:pPr>
            <a:r>
              <a:rPr lang="en-IN" sz="2400" dirty="0" smtClean="0">
                <a:solidFill>
                  <a:schemeClr val="tx1"/>
                </a:solidFill>
              </a:rPr>
              <a:t>Started operating from the rental building  at </a:t>
            </a:r>
            <a:r>
              <a:rPr lang="en-IN" sz="2400" dirty="0" err="1" smtClean="0">
                <a:solidFill>
                  <a:schemeClr val="tx1"/>
                </a:solidFill>
              </a:rPr>
              <a:t>Vadapalanchi</a:t>
            </a:r>
            <a:r>
              <a:rPr lang="en-IN" sz="2400" dirty="0" smtClean="0">
                <a:solidFill>
                  <a:schemeClr val="tx1"/>
                </a:solidFill>
              </a:rPr>
              <a:t>, Madurai South.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200" b="1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Master plan for IICHEP at Madurai</a:t>
            </a:r>
            <a:endParaRPr kumimoji="0" lang="en-IN" sz="3200" b="1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906" t="27292" r="16501" b="22499"/>
          <a:stretch/>
        </p:blipFill>
        <p:spPr bwMode="auto">
          <a:xfrm>
            <a:off x="68845" y="1412776"/>
            <a:ext cx="8869043" cy="3816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619672" y="1556792"/>
            <a:ext cx="5400600" cy="1872208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r>
              <a:rPr lang="en-IN" sz="28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INO-ICAL : The detector</a:t>
            </a:r>
            <a:endParaRPr lang="en-IN" sz="2800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Oval 3"/>
          <p:cNvSpPr/>
          <p:nvPr/>
        </p:nvSpPr>
        <p:spPr>
          <a:xfrm>
            <a:off x="827584" y="4149080"/>
            <a:ext cx="280831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Steel stack with coils</a:t>
            </a:r>
            <a:endParaRPr lang="en-IN" sz="2400" dirty="0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572000" y="4221088"/>
            <a:ext cx="2664296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Detector, electronics etc.</a:t>
            </a:r>
            <a:endParaRPr lang="en-IN" sz="24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699792" y="3356992"/>
            <a:ext cx="576064" cy="8640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5" idx="0"/>
          </p:cNvCxnSpPr>
          <p:nvPr/>
        </p:nvCxnSpPr>
        <p:spPr>
          <a:xfrm>
            <a:off x="5220072" y="3356992"/>
            <a:ext cx="684076" cy="8640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3827" y="142875"/>
            <a:ext cx="8231533" cy="5000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800" dirty="0" err="1" smtClean="0">
                <a:solidFill>
                  <a:srgbClr val="FF0000"/>
                </a:solidFill>
                <a:effectLst/>
              </a:rPr>
              <a:t>Magnetised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 Iron Calorimeter</a:t>
            </a:r>
          </a:p>
        </p:txBody>
      </p:sp>
      <p:graphicFrame>
        <p:nvGraphicFramePr>
          <p:cNvPr id="12367" name="Group 7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97762966"/>
              </p:ext>
            </p:extLst>
          </p:nvPr>
        </p:nvGraphicFramePr>
        <p:xfrm>
          <a:off x="265044" y="785813"/>
          <a:ext cx="7885044" cy="5667527"/>
        </p:xfrm>
        <a:graphic>
          <a:graphicData uri="http://schemas.openxmlformats.org/drawingml/2006/table">
            <a:tbl>
              <a:tblPr/>
              <a:tblGrid>
                <a:gridCol w="3226836"/>
                <a:gridCol w="4658208"/>
              </a:tblGrid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  of modules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Module dimension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 m X 16 m X 14.4m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441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Detector dimension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48.4 m X 16 m X 14.4m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 of layers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150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Iron plate thickness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5.6cm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Gap for RPC trays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cm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Magnetic field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 Tesla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RPC unit dimension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195 cm x 184 cm x 2.4 cm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Readout strip width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 cm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No. of RPCs/Road/Layer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No. of Roads/Layer/Module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No. of RPC units/Layer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192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Total no of RPC units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28800</a:t>
                      </a: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622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 of Electronic channels</a:t>
                      </a:r>
                    </a:p>
                  </a:txBody>
                  <a:tcPr marL="79503" marR="79503" marT="42859" marB="4285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3.7 X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9503" marR="79503" marT="42859" marB="428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05064"/>
            <a:ext cx="4167977" cy="2162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0174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INO: a brief history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1196752"/>
            <a:ext cx="8229600" cy="4525963"/>
          </a:xfrm>
          <a:prstGeom prst="rect">
            <a:avLst/>
          </a:prstGeom>
        </p:spPr>
        <p:txBody>
          <a:bodyPr/>
          <a:lstStyle/>
          <a:p>
            <a:pPr marL="548640" marR="0" lvl="0" indent="-41148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  <a:tabLst/>
              <a:defRPr/>
            </a:pP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MoU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signed by Directors of seven DAE Institutions in 2002, for the exploration of sites, R&amp;D on detectors and preparation of a detailed project report as part of the feasibility study. </a:t>
            </a:r>
          </a:p>
          <a:p>
            <a:pPr marL="548640" marR="0" lvl="0" indent="-41148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DAE allocated funds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feasibility study and detector R &amp;D. Disbursed through TIFR.</a:t>
            </a:r>
          </a:p>
          <a:p>
            <a:pPr marL="548640" marR="0" lvl="0" indent="-41148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0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 agreed to participate in the project and  provided seed funding to 12 university groups.</a:t>
            </a:r>
          </a:p>
          <a:p>
            <a:pPr marL="548640" marR="0" lvl="0" indent="-41148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  <a:tabLst/>
              <a:defRPr/>
            </a:pPr>
            <a:r>
              <a:rPr lang="en-US" sz="2200" dirty="0" smtClean="0">
                <a:latin typeface="+mn-lt"/>
                <a:cs typeface="+mn-cs"/>
              </a:rPr>
              <a:t>Site selection : Two alternatives (a) PUSHEP near </a:t>
            </a:r>
            <a:r>
              <a:rPr lang="en-US" sz="2200" dirty="0" err="1" smtClean="0">
                <a:latin typeface="+mn-lt"/>
                <a:cs typeface="+mn-cs"/>
              </a:rPr>
              <a:t>Masinagudi</a:t>
            </a:r>
            <a:r>
              <a:rPr lang="en-US" sz="2200" dirty="0" smtClean="0">
                <a:latin typeface="+mn-lt"/>
                <a:cs typeface="+mn-cs"/>
              </a:rPr>
              <a:t> in </a:t>
            </a:r>
            <a:r>
              <a:rPr lang="en-US" sz="2200" dirty="0" err="1" smtClean="0">
                <a:latin typeface="+mn-lt"/>
                <a:cs typeface="+mn-cs"/>
              </a:rPr>
              <a:t>Nilgiri</a:t>
            </a:r>
            <a:r>
              <a:rPr lang="en-US" sz="2200" dirty="0" smtClean="0">
                <a:latin typeface="+mn-lt"/>
                <a:cs typeface="+mn-cs"/>
              </a:rPr>
              <a:t> mountains in </a:t>
            </a:r>
            <a:r>
              <a:rPr lang="en-US" sz="2200" dirty="0" err="1" smtClean="0">
                <a:latin typeface="+mn-lt"/>
                <a:cs typeface="+mn-cs"/>
              </a:rPr>
              <a:t>Tamilnadu</a:t>
            </a:r>
            <a:r>
              <a:rPr lang="en-US" sz="2200" dirty="0" smtClean="0">
                <a:latin typeface="+mn-lt"/>
                <a:cs typeface="+mn-cs"/>
              </a:rPr>
              <a:t> (b) </a:t>
            </a:r>
            <a:r>
              <a:rPr lang="en-US" sz="2200" dirty="0" err="1" smtClean="0">
                <a:latin typeface="+mn-lt"/>
                <a:cs typeface="+mn-cs"/>
              </a:rPr>
              <a:t>Rammam</a:t>
            </a:r>
            <a:r>
              <a:rPr lang="en-US" sz="2200" dirty="0" smtClean="0">
                <a:latin typeface="+mn-lt"/>
                <a:cs typeface="+mn-cs"/>
              </a:rPr>
              <a:t> in the </a:t>
            </a:r>
            <a:r>
              <a:rPr lang="en-US" sz="2200" dirty="0" err="1" smtClean="0">
                <a:latin typeface="+mn-lt"/>
                <a:cs typeface="+mn-cs"/>
              </a:rPr>
              <a:t>Darjeelimng</a:t>
            </a:r>
            <a:r>
              <a:rPr lang="en-US" sz="2200" dirty="0" smtClean="0">
                <a:latin typeface="+mn-lt"/>
                <a:cs typeface="+mn-cs"/>
              </a:rPr>
              <a:t> hills in West Bengal. </a:t>
            </a:r>
            <a:r>
              <a:rPr lang="en-US" sz="2200" dirty="0" smtClean="0">
                <a:solidFill>
                  <a:srgbClr val="FF0000"/>
                </a:solidFill>
                <a:latin typeface="+mn-lt"/>
                <a:cs typeface="+mn-cs"/>
              </a:rPr>
              <a:t>Preferred PUSHEP</a:t>
            </a:r>
            <a:r>
              <a:rPr lang="en-US" sz="2200" dirty="0" smtClean="0">
                <a:solidFill>
                  <a:srgbClr val="C00000"/>
                </a:solidFill>
                <a:latin typeface="+mn-lt"/>
                <a:cs typeface="+mn-cs"/>
              </a:rPr>
              <a:t>.</a:t>
            </a:r>
          </a:p>
          <a:p>
            <a:pPr marL="548640" marR="0" lvl="0" indent="-41148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Got trapped in environmental issues, lost four years of time, finally shifted to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Bodi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West Hills in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Tamilnadu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267744" y="2708920"/>
            <a:ext cx="4320480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Magnetized steel stack</a:t>
            </a:r>
            <a:endParaRPr lang="en-IN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31188" cy="425450"/>
          </a:xfrm>
        </p:spPr>
        <p:txBody>
          <a:bodyPr lIns="91418" tIns="45709" rIns="91418" bIns="45709">
            <a:noAutofit/>
          </a:bodyPr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FF0000"/>
                </a:solidFill>
                <a:effectLst/>
                <a:latin typeface="Helvetica" pitchFamily="34" charset="0"/>
              </a:rPr>
              <a:t>Construction of the ICAL detector</a:t>
            </a:r>
          </a:p>
        </p:txBody>
      </p:sp>
      <p:pic>
        <p:nvPicPr>
          <p:cNvPr id="2765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3429000"/>
            <a:ext cx="279400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3" y="928688"/>
            <a:ext cx="2649537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63" y="857250"/>
            <a:ext cx="2782887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www.ino.tifr.res.in/ino/gallery/Schematic%20view%20of%20the%20INO%20detector.JPG">
            <a:hlinkClick r:id="rId6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3212976"/>
            <a:ext cx="2214562" cy="2576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5" name="Picture 5" descr="RPC-layer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88" y="928688"/>
            <a:ext cx="2786062" cy="20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4" descr="INO-lab-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357563"/>
            <a:ext cx="2643187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76256" y="3560440"/>
            <a:ext cx="457200" cy="1565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ounded Rectangle 10"/>
          <p:cNvSpPr/>
          <p:nvPr/>
        </p:nvSpPr>
        <p:spPr>
          <a:xfrm>
            <a:off x="611560" y="6165304"/>
            <a:ext cx="770485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1/8 scale Engineering Module to be constructed first</a:t>
            </a:r>
            <a:endParaRPr lang="en-IN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-3 CONCRETE PEDESTAL WITH BEARING 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875678"/>
            <a:ext cx="6948264" cy="49823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620688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Concrete Pedestal for the 8m X 8m X 7m Engineering Module (1/8 scale)</a:t>
            </a:r>
            <a:endParaRPr lang="en-IN" sz="2800" dirty="0">
              <a:solidFill>
                <a:srgbClr val="FF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5536" y="5949280"/>
            <a:ext cx="266429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Position of coils</a:t>
            </a:r>
            <a:endParaRPr lang="en-IN" sz="20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339752" y="4653136"/>
            <a:ext cx="864096" cy="129614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-1 COIL SING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764704"/>
            <a:ext cx="2376264" cy="2628636"/>
          </a:xfrm>
          <a:prstGeom prst="rect">
            <a:avLst/>
          </a:prstGeom>
        </p:spPr>
      </p:pic>
      <p:pic>
        <p:nvPicPr>
          <p:cNvPr id="4" name="Picture 3" descr="2-3 COIL 40 NOS WITH TIE P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476672"/>
            <a:ext cx="2592288" cy="3170962"/>
          </a:xfrm>
          <a:prstGeom prst="rect">
            <a:avLst/>
          </a:prstGeom>
        </p:spPr>
      </p:pic>
      <p:pic>
        <p:nvPicPr>
          <p:cNvPr id="5" name="Picture 4" descr="4-2 COIL ON PEDESTAL SUPPORTED BY CRANE HOOK AND LATERAL SUPPORT SIDE 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3212976"/>
            <a:ext cx="3600400" cy="32888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26064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Copper conductor to U-shaped coil</a:t>
            </a:r>
            <a:endParaRPr lang="en-IN" sz="3200" dirty="0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88024" y="1844824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One turn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876256" y="3356992"/>
            <a:ext cx="172819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Multiple turns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3528" y="5229200"/>
            <a:ext cx="244827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Coil suspension during plate insertion</a:t>
            </a:r>
          </a:p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3429000"/>
            <a:ext cx="2376264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conductor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30mm cross-section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17 mm </a:t>
            </a:r>
            <a:r>
              <a:rPr lang="en-US" dirty="0" err="1" smtClean="0">
                <a:solidFill>
                  <a:schemeClr val="tx1"/>
                </a:solidFill>
              </a:rPr>
              <a:t>dia</a:t>
            </a:r>
            <a:r>
              <a:rPr lang="en-US" dirty="0" smtClean="0">
                <a:solidFill>
                  <a:schemeClr val="tx1"/>
                </a:solidFill>
              </a:rPr>
              <a:t> bore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10241" name="Picture 1" descr="C:\Users\YOGENDRA\Desktop\INO\Jammu\conducto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-43499" y="1419763"/>
            <a:ext cx="2270367" cy="1680328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/>
          <p:nvPr/>
        </p:nvCxnSpPr>
        <p:spPr>
          <a:xfrm flipV="1">
            <a:off x="1619672" y="1916832"/>
            <a:ext cx="1944216" cy="7920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88024" y="2420888"/>
            <a:ext cx="2232248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6444208" y="3861048"/>
            <a:ext cx="244827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Avoid joints in the inaccessible region</a:t>
            </a:r>
            <a:endParaRPr lang="en-IN" sz="20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771800" y="5085184"/>
            <a:ext cx="1152128" cy="57606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K Thakur\Desktop\INO\INO_Latest_2013\ino coil magnet\prototype_details\8 meter ino magnet coil\new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893106"/>
            <a:ext cx="3888432" cy="3453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SK Thakur\Desktop\INO\INO_Latest_2013\ino coil magnet\prototype_details\8 meter ino magnet coil\new 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564904"/>
            <a:ext cx="3282772" cy="337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SK Thakur\Desktop\INO\INO_Latest_2013\ino coil magnet\prototype_details\8 meter ino magnet coil\new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052736"/>
            <a:ext cx="3672408" cy="145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15616" y="332656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Connecting open ends of U-shaped coil</a:t>
            </a:r>
            <a:endParaRPr lang="en-IN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-4 COIL SUPPORTED BY LATERAL SUPPORT 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3801971" cy="3495198"/>
          </a:xfrm>
          <a:prstGeom prst="rect">
            <a:avLst/>
          </a:prstGeom>
        </p:spPr>
      </p:pic>
      <p:pic>
        <p:nvPicPr>
          <p:cNvPr id="4" name="Picture 3" descr="6-2 STRUCTURE PLATE DRAWING ALL FIRST LAYER OF PLATES 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2967725"/>
            <a:ext cx="5508104" cy="3890275"/>
          </a:xfrm>
          <a:prstGeom prst="rect">
            <a:avLst/>
          </a:prstGeom>
        </p:spPr>
      </p:pic>
      <p:pic>
        <p:nvPicPr>
          <p:cNvPr id="5" name="Picture 4" descr="7-2 FIRST LAYER OF PLATE N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332656"/>
            <a:ext cx="3506584" cy="30528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188640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Laying out the steel plates after coil is erected</a:t>
            </a:r>
            <a:endParaRPr lang="en-I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619672" y="1772816"/>
            <a:ext cx="5904656" cy="1800200"/>
          </a:xfrm>
          <a:prstGeom prst="ellipse">
            <a:avLst/>
          </a:prstGeom>
          <a:solidFill>
            <a:srgbClr val="9AEC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RPC Development, Electronics, Trigger and </a:t>
            </a:r>
            <a:r>
              <a:rPr lang="en-US" sz="3200" dirty="0" err="1" smtClean="0">
                <a:solidFill>
                  <a:srgbClr val="FF0000"/>
                </a:solidFill>
              </a:rPr>
              <a:t>Daq</a:t>
            </a:r>
            <a:endParaRPr lang="en-IN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82058" tIns="41029" rIns="82058" bIns="41029">
            <a:normAutofit/>
          </a:bodyPr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0000"/>
                </a:solidFill>
                <a:effectLst/>
              </a:rPr>
              <a:t>A journey through RPC road</a:t>
            </a:r>
          </a:p>
        </p:txBody>
      </p:sp>
      <p:pic>
        <p:nvPicPr>
          <p:cNvPr id="27652" name="Picture 3" descr="DSC_84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732582" cy="34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 descr="DSC_84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2651816" cy="1912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Box 6"/>
          <p:cNvSpPr txBox="1">
            <a:spLocks noChangeArrowheads="1"/>
          </p:cNvSpPr>
          <p:nvPr/>
        </p:nvSpPr>
        <p:spPr bwMode="auto">
          <a:xfrm>
            <a:off x="1259632" y="5373216"/>
            <a:ext cx="1972304" cy="39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42950" indent="-28575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430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US" b="0" i="0" baseline="0" dirty="0">
                <a:solidFill>
                  <a:srgbClr val="FF0000"/>
                </a:solidFill>
              </a:rPr>
              <a:t>30 cm  x 30 cm</a:t>
            </a:r>
            <a:endParaRPr lang="en-IN" b="0" i="0" baseline="0" dirty="0">
              <a:solidFill>
                <a:srgbClr val="FF0000"/>
              </a:solidFill>
            </a:endParaRPr>
          </a:p>
        </p:txBody>
      </p:sp>
      <p:sp>
        <p:nvSpPr>
          <p:cNvPr id="27656" name="TextBox 7"/>
          <p:cNvSpPr txBox="1">
            <a:spLocks noChangeArrowheads="1"/>
          </p:cNvSpPr>
          <p:nvPr/>
        </p:nvSpPr>
        <p:spPr bwMode="auto">
          <a:xfrm>
            <a:off x="5004048" y="5877272"/>
            <a:ext cx="2187106" cy="39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42950" indent="-28575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430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US" b="0" i="0" baseline="0" dirty="0">
                <a:solidFill>
                  <a:srgbClr val="FF0000"/>
                </a:solidFill>
              </a:rPr>
              <a:t>100 cm x 100 cm</a:t>
            </a:r>
            <a:endParaRPr lang="en-IN" b="0" i="0" baseline="0" dirty="0">
              <a:solidFill>
                <a:srgbClr val="FF0000"/>
              </a:solidFill>
            </a:endParaRPr>
          </a:p>
        </p:txBody>
      </p:sp>
      <p:sp>
        <p:nvSpPr>
          <p:cNvPr id="27657" name="TextBox 8"/>
          <p:cNvSpPr txBox="1">
            <a:spLocks noChangeArrowheads="1"/>
          </p:cNvSpPr>
          <p:nvPr/>
        </p:nvSpPr>
        <p:spPr bwMode="auto">
          <a:xfrm>
            <a:off x="5508104" y="1340768"/>
            <a:ext cx="3398976" cy="39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42950" indent="-28575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430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US" b="0" i="0" baseline="0" dirty="0">
                <a:solidFill>
                  <a:srgbClr val="FF0000"/>
                </a:solidFill>
              </a:rPr>
              <a:t>200 cm x 200 </a:t>
            </a:r>
            <a:r>
              <a:rPr lang="en-US" b="0" i="0" baseline="0" dirty="0" smtClean="0">
                <a:solidFill>
                  <a:srgbClr val="FF0000"/>
                </a:solidFill>
              </a:rPr>
              <a:t>cm glass RPC</a:t>
            </a:r>
            <a:endParaRPr lang="en-IN" b="0" i="0" baseline="0" dirty="0">
              <a:solidFill>
                <a:srgbClr val="FF0000"/>
              </a:solidFill>
            </a:endParaRPr>
          </a:p>
        </p:txBody>
      </p:sp>
      <p:cxnSp>
        <p:nvCxnSpPr>
          <p:cNvPr id="27659" name="Straight Arrow Connector 12"/>
          <p:cNvCxnSpPr>
            <a:cxnSpLocks noChangeShapeType="1"/>
          </p:cNvCxnSpPr>
          <p:nvPr/>
        </p:nvCxnSpPr>
        <p:spPr bwMode="auto">
          <a:xfrm rot="5400000">
            <a:off x="958880" y="4089792"/>
            <a:ext cx="2571750" cy="530087"/>
          </a:xfrm>
          <a:prstGeom prst="straightConnector1">
            <a:avLst/>
          </a:prstGeom>
          <a:noFill/>
          <a:ln w="28575" algn="ctr">
            <a:solidFill>
              <a:srgbClr val="993300"/>
            </a:solidFill>
            <a:round/>
            <a:headEnd/>
            <a:tailEnd type="arrow" w="med" len="med"/>
          </a:ln>
        </p:spPr>
      </p:cxnSp>
      <p:cxnSp>
        <p:nvCxnSpPr>
          <p:cNvPr id="27660" name="Straight Arrow Connector 14"/>
          <p:cNvCxnSpPr>
            <a:cxnSpLocks noChangeShapeType="1"/>
          </p:cNvCxnSpPr>
          <p:nvPr/>
        </p:nvCxnSpPr>
        <p:spPr bwMode="auto">
          <a:xfrm flipV="1">
            <a:off x="3923928" y="1484784"/>
            <a:ext cx="1590262" cy="947684"/>
          </a:xfrm>
          <a:prstGeom prst="straightConnector1">
            <a:avLst/>
          </a:prstGeom>
          <a:noFill/>
          <a:ln w="38100" algn="ctr">
            <a:solidFill>
              <a:srgbClr val="993300"/>
            </a:solidFill>
            <a:round/>
            <a:headEnd/>
            <a:tailEnd type="arrow" w="med" len="med"/>
          </a:ln>
        </p:spPr>
      </p:cxnSp>
      <p:sp>
        <p:nvSpPr>
          <p:cNvPr id="14" name="Rounded Rectangle 13"/>
          <p:cNvSpPr/>
          <p:nvPr/>
        </p:nvSpPr>
        <p:spPr>
          <a:xfrm>
            <a:off x="5508104" y="2060848"/>
            <a:ext cx="3384376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RPC R&amp;D</a:t>
            </a:r>
          </a:p>
          <a:p>
            <a:pPr algn="ctr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Glass RPCs : TIFR/BARC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Bakelite RPCs : VECC/SINP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484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>
          <a:xfrm>
            <a:off x="26863" y="116632"/>
            <a:ext cx="8953500" cy="410766"/>
          </a:xfrm>
        </p:spPr>
        <p:txBody>
          <a:bodyPr lIns="82058" tIns="41029" rIns="82058" bIns="41029">
            <a:normAutofit fontScale="90000"/>
          </a:bodyPr>
          <a:lstStyle/>
          <a:p>
            <a:pPr eaLnBrk="1" hangingPunct="1">
              <a:defRPr/>
            </a:pPr>
            <a:r>
              <a:rPr lang="en-US" sz="2900" dirty="0">
                <a:solidFill>
                  <a:srgbClr val="FF0000"/>
                </a:solidFill>
                <a:effectLst/>
              </a:rPr>
              <a:t>Prototype RPC Stack at TIFR tracking </a:t>
            </a:r>
            <a:r>
              <a:rPr lang="en-US" sz="2900" dirty="0" err="1">
                <a:solidFill>
                  <a:srgbClr val="FF0000"/>
                </a:solidFill>
                <a:effectLst/>
              </a:rPr>
              <a:t>Muons</a:t>
            </a:r>
            <a:endParaRPr lang="en-US" sz="2900" dirty="0">
              <a:solidFill>
                <a:srgbClr val="FF0000"/>
              </a:solidFill>
              <a:effectLst/>
            </a:endParaRPr>
          </a:p>
        </p:txBody>
      </p:sp>
      <p:pic>
        <p:nvPicPr>
          <p:cNvPr id="28677" name="Picture 5" descr="DSC_2970 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4960775" cy="3580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 descr="crotrac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79512" y="4509120"/>
            <a:ext cx="2626957" cy="185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 descr="timing_7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77072"/>
            <a:ext cx="2899813" cy="212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32240" y="6237312"/>
            <a:ext cx="175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Time resolution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309320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 smtClean="0">
                <a:solidFill>
                  <a:srgbClr val="FF0000"/>
                </a:solidFill>
              </a:rPr>
              <a:t>Analog</a:t>
            </a:r>
            <a:r>
              <a:rPr lang="en-IN" dirty="0" smtClean="0">
                <a:solidFill>
                  <a:srgbClr val="FF0000"/>
                </a:solidFill>
              </a:rPr>
              <a:t> signal  due to </a:t>
            </a:r>
            <a:r>
              <a:rPr lang="en-IN" dirty="0" err="1" smtClean="0">
                <a:solidFill>
                  <a:srgbClr val="FF0000"/>
                </a:solidFill>
              </a:rPr>
              <a:t>muon</a:t>
            </a:r>
            <a:endParaRPr lang="en-IN" dirty="0">
              <a:solidFill>
                <a:srgbClr val="FF0000"/>
              </a:solidFill>
            </a:endParaRPr>
          </a:p>
        </p:txBody>
      </p:sp>
      <p:pic>
        <p:nvPicPr>
          <p:cNvPr id="11" name="Picture 3" descr="R540_12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08720"/>
            <a:ext cx="2081213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372200" y="3501008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Cosmic ray tracks</a:t>
            </a:r>
            <a:endParaRPr lang="en-IN" dirty="0">
              <a:solidFill>
                <a:srgbClr val="FF0000"/>
              </a:solidFill>
            </a:endParaRPr>
          </a:p>
        </p:txBody>
      </p:sp>
      <p:pic>
        <p:nvPicPr>
          <p:cNvPr id="13" name="Picture 8" descr="pulse_ht_7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65104"/>
            <a:ext cx="2520280" cy="1842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203848" y="6237312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Charge spectrum</a:t>
            </a: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602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Slide Number Placeholder 4"/>
          <p:cNvSpPr txBox="1">
            <a:spLocks noGrp="1"/>
          </p:cNvSpPr>
          <p:nvPr/>
        </p:nvSpPr>
        <p:spPr bwMode="auto">
          <a:xfrm>
            <a:off x="6559827" y="6381750"/>
            <a:ext cx="213553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>
            <a:lvl1pPr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42950" indent="-28575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430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r" eaLnBrk="1" hangingPunct="1"/>
            <a:endParaRPr lang="en-US" sz="1600" i="0" baseline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899592" y="332656"/>
            <a:ext cx="7074729" cy="864096"/>
          </a:xfrm>
        </p:spPr>
        <p:txBody>
          <a:bodyPr lIns="82058" tIns="41029" rIns="82058" bIns="41029">
            <a:noAutofit/>
          </a:bodyPr>
          <a:lstStyle/>
          <a:p>
            <a:pPr eaLnBrk="1" hangingPunct="1">
              <a:defRPr/>
            </a:pPr>
            <a:r>
              <a:rPr lang="en-US" sz="2400" dirty="0" smtClean="0">
                <a:solidFill>
                  <a:srgbClr val="FF0000"/>
                </a:solidFill>
                <a:effectLst/>
              </a:rPr>
              <a:t>Glass RPC : efficiencies and time resolution</a:t>
            </a:r>
            <a:endParaRPr lang="en-US" sz="2400" dirty="0">
              <a:solidFill>
                <a:srgbClr val="FF0000"/>
              </a:solidFill>
              <a:effectLst/>
            </a:endParaRPr>
          </a:p>
        </p:txBody>
      </p:sp>
      <p:pic>
        <p:nvPicPr>
          <p:cNvPr id="2057" name="Picture 5" descr="comb4_rpc_fi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31578"/>
            <a:ext cx="415903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9" descr="rpc_52_timing_fi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8669" y="1720713"/>
            <a:ext cx="403268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5159950"/>
            <a:ext cx="1167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Efficiency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6136" y="515995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Time resolution</a:t>
            </a: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073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FF0000"/>
                </a:solidFill>
                <a:effectLst/>
              </a:rPr>
              <a:t>INO : Salient Features</a:t>
            </a:r>
            <a:endParaRPr lang="en-US" sz="3200" dirty="0">
              <a:solidFill>
                <a:srgbClr val="FF0000"/>
              </a:solidFill>
              <a:effectLst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001125" cy="550068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A unique facility for non-accelerator nuclear and particle physics in the country with multi-institutional initiative.</a:t>
            </a:r>
          </a:p>
          <a:p>
            <a:pPr eaLnBrk="1" hangingPunct="1"/>
            <a:r>
              <a:rPr lang="en-US" sz="2400" dirty="0" smtClean="0">
                <a:solidFill>
                  <a:srgbClr val="1E0AB2"/>
                </a:solidFill>
              </a:rPr>
              <a:t>Underground laboratory with ~1 km all-round rock cover accessed through a 1.9 km long tunnel. A large and several smaller caverns to facilitate many experimental programs.</a:t>
            </a:r>
          </a:p>
          <a:p>
            <a:pPr eaLnBrk="1" hangingPunct="1"/>
            <a:r>
              <a:rPr lang="en-US" sz="2400" dirty="0" smtClean="0"/>
              <a:t>The  magnetized Iron Calorimeter (ICAL) detector, with its charge identification ability, to address </a:t>
            </a:r>
            <a:r>
              <a:rPr lang="en-IN" sz="2400" dirty="0" smtClean="0"/>
              <a:t>frontline neutrino issues e.g., mass parameters and other properties, in a manner complementary to ongoing efforts worldwide.</a:t>
            </a:r>
            <a:endParaRPr lang="en-US" sz="2400" dirty="0" smtClean="0"/>
          </a:p>
          <a:p>
            <a:pPr eaLnBrk="1" hangingPunct="1"/>
            <a:r>
              <a:rPr lang="en-US" sz="2400" dirty="0" smtClean="0">
                <a:solidFill>
                  <a:srgbClr val="00B050"/>
                </a:solidFill>
              </a:rPr>
              <a:t>Will support several other experiments  when operational. Neutrino-less Double Beta Decay and Dark Matter Search experiments foreseen in the immediate future. </a:t>
            </a:r>
          </a:p>
          <a:p>
            <a:pPr eaLnBrk="1" hangingPunct="1"/>
            <a:r>
              <a:rPr lang="en-US" sz="2400" dirty="0" smtClean="0">
                <a:solidFill>
                  <a:srgbClr val="1E0AB2"/>
                </a:solidFill>
              </a:rPr>
              <a:t>Welcome  International  participation.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b="1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/>
              </a:rPr>
              <a:t>Bakelite RPC R&amp;D at VECC/SINP Kolkata</a:t>
            </a:r>
            <a:endParaRPr lang="en-IN" sz="3600" dirty="0">
              <a:solidFill>
                <a:srgbClr val="FF0000"/>
              </a:solidFill>
              <a:effectLst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3744416" cy="281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052736"/>
            <a:ext cx="3108970" cy="245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8" name="Object 2"/>
          <p:cNvGraphicFramePr>
            <a:graphicFrameLocks noGrp="1"/>
          </p:cNvGraphicFramePr>
          <p:nvPr/>
        </p:nvGraphicFramePr>
        <p:xfrm>
          <a:off x="755576" y="3861048"/>
          <a:ext cx="3168352" cy="2592288"/>
        </p:xfrm>
        <a:graphic>
          <a:graphicData uri="http://schemas.openxmlformats.org/presentationml/2006/ole">
            <p:oleObj spid="_x0000_s1028" name="Graph" r:id="rId5" imgW="3835603" imgH="3126638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39952" y="3657124"/>
            <a:ext cx="475252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Silicon coated P-120 grade Bakelite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30 cm X 30 cm and  1m X 1m RPCs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Running in streamer mode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Low counting rate  ~0.1-0.2 Hz/cm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Good time resolution ~ 2ns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Good efficiency  &gt; 90%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1m X 1m RPCs running in </a:t>
            </a:r>
            <a:r>
              <a:rPr lang="en-US" smtClean="0"/>
              <a:t>the mini-ICAL </a:t>
            </a:r>
            <a:endParaRPr lang="en-US" dirty="0" smtClean="0"/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R&amp;D for large size chamber in progress</a:t>
            </a:r>
          </a:p>
          <a:p>
            <a:endParaRPr lang="en-IN" dirty="0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1268760"/>
            <a:ext cx="2281724" cy="1715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876256" y="2924944"/>
            <a:ext cx="21193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" charset="0"/>
                <a:cs typeface="Arial" pitchFamily="34" charset="0"/>
              </a:rPr>
              <a:t>Time spectra of RPC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283968" y="1916832"/>
            <a:ext cx="21451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1E0AB2"/>
                </a:solidFill>
                <a:latin typeface="Times" charset="0"/>
                <a:cs typeface="Arial" pitchFamily="34" charset="0"/>
              </a:rPr>
              <a:t>Long term stability</a:t>
            </a:r>
            <a:endParaRPr lang="en-US" sz="2000" dirty="0">
              <a:solidFill>
                <a:srgbClr val="1E0AB2"/>
              </a:solidFill>
              <a:latin typeface="Times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6480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100" dirty="0" smtClean="0">
                <a:solidFill>
                  <a:srgbClr val="FF0000"/>
                </a:solidFill>
                <a:effectLst/>
              </a:rPr>
              <a:t/>
            </a:r>
            <a:br>
              <a:rPr lang="en-US" sz="3100" dirty="0" smtClean="0">
                <a:solidFill>
                  <a:srgbClr val="FF0000"/>
                </a:solidFill>
                <a:effectLst/>
              </a:rPr>
            </a:br>
            <a:r>
              <a:rPr lang="en-US" sz="3100" dirty="0" smtClean="0">
                <a:solidFill>
                  <a:srgbClr val="FF0000"/>
                </a:solidFill>
                <a:effectLst/>
              </a:rPr>
              <a:t>Electronics and </a:t>
            </a:r>
            <a:r>
              <a:rPr lang="en-US" sz="3100" dirty="0" err="1" smtClean="0">
                <a:solidFill>
                  <a:srgbClr val="FF0000"/>
                </a:solidFill>
                <a:effectLst/>
              </a:rPr>
              <a:t>Daq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endParaRPr lang="en-SG" sz="3200" i="1" dirty="0"/>
          </a:p>
        </p:txBody>
      </p:sp>
      <p:pic>
        <p:nvPicPr>
          <p:cNvPr id="13315" name="Picture 66" descr="fe-bloc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4608512" cy="225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908720"/>
            <a:ext cx="2448272" cy="209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27051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5949280"/>
            <a:ext cx="2976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rgbClr val="0070C0"/>
                </a:solidFill>
              </a:rPr>
              <a:t>A TDC ASIC developed for </a:t>
            </a:r>
          </a:p>
          <a:p>
            <a:r>
              <a:rPr lang="en-IN" dirty="0" smtClean="0">
                <a:solidFill>
                  <a:srgbClr val="0070C0"/>
                </a:solidFill>
              </a:rPr>
              <a:t>INO project by IIT, Madras</a:t>
            </a:r>
            <a:endParaRPr lang="en-IN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3140968"/>
            <a:ext cx="608416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IN" sz="2000" dirty="0" smtClean="0">
                <a:solidFill>
                  <a:srgbClr val="00B050"/>
                </a:solidFill>
              </a:rPr>
              <a:t>  Front end 8-in-1  Amplifier-discriminator ASIC developed by BARC, 2</a:t>
            </a:r>
            <a:r>
              <a:rPr lang="en-IN" sz="2000" baseline="30000" dirty="0" smtClean="0">
                <a:solidFill>
                  <a:srgbClr val="00B050"/>
                </a:solidFill>
              </a:rPr>
              <a:t>nd</a:t>
            </a:r>
            <a:r>
              <a:rPr lang="en-IN" sz="2000" dirty="0" smtClean="0">
                <a:solidFill>
                  <a:srgbClr val="00B050"/>
                </a:solidFill>
              </a:rPr>
              <a:t> version tested, soon to be finalized</a:t>
            </a:r>
            <a:endParaRPr lang="en-US" dirty="0" smtClean="0">
              <a:solidFill>
                <a:srgbClr val="1E0AB2"/>
              </a:solidFill>
            </a:endParaRPr>
          </a:p>
          <a:p>
            <a:pPr marL="0"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1E0AB2"/>
                </a:solidFill>
              </a:rPr>
              <a:t>  Overall electronics and DAQ architecture under design, various prototypes are under test</a:t>
            </a:r>
          </a:p>
          <a:p>
            <a:pPr marL="0" lvl="1">
              <a:buFont typeface="Wingdings" pitchFamily="2" charset="2"/>
              <a:buChar char="v"/>
            </a:pPr>
            <a:r>
              <a:rPr lang="en-US" dirty="0" smtClean="0"/>
              <a:t>  High performance FPGA (featuring a </a:t>
            </a:r>
            <a:r>
              <a:rPr lang="el-GR" dirty="0" smtClean="0"/>
              <a:t>μ</a:t>
            </a:r>
            <a:r>
              <a:rPr lang="en-US" dirty="0" smtClean="0"/>
              <a:t>C </a:t>
            </a:r>
            <a:r>
              <a:rPr lang="en-US" dirty="0" err="1" smtClean="0"/>
              <a:t>softcore</a:t>
            </a:r>
            <a:r>
              <a:rPr lang="en-US" dirty="0" smtClean="0"/>
              <a:t>), TDC and waveform sampler based RPC-DAQ board is being prototyped.</a:t>
            </a:r>
          </a:p>
          <a:p>
            <a:pPr marL="0"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1E0AB2"/>
                </a:solidFill>
              </a:rPr>
              <a:t>  Data network architecture and hardware being designed.</a:t>
            </a:r>
          </a:p>
          <a:p>
            <a:pPr marL="0" lvl="1">
              <a:buFont typeface="Wingdings" pitchFamily="2" charset="2"/>
              <a:buChar char="v"/>
            </a:pPr>
            <a:r>
              <a:rPr lang="en-US" dirty="0" smtClean="0"/>
              <a:t>  Integration of electronics and DAQ hardware with the RPC detector is being finalized.</a:t>
            </a:r>
          </a:p>
          <a:p>
            <a:pPr marL="0" lvl="1"/>
            <a:endParaRPr lang="en-US" dirty="0" smtClean="0">
              <a:solidFill>
                <a:srgbClr val="1E0AB2"/>
              </a:solidFill>
            </a:endParaRPr>
          </a:p>
          <a:p>
            <a:pPr marL="0" lvl="1"/>
            <a:endParaRPr lang="en-US" dirty="0" smtClean="0"/>
          </a:p>
          <a:p>
            <a:pPr marL="0" lvl="1"/>
            <a:endParaRPr lang="en-US" dirty="0" smtClean="0"/>
          </a:p>
          <a:p>
            <a:pPr marL="0" lvl="1"/>
            <a:endParaRPr lang="en-US" dirty="0" smtClean="0">
              <a:solidFill>
                <a:srgbClr val="1E0AB2"/>
              </a:solidFill>
            </a:endParaRPr>
          </a:p>
          <a:p>
            <a:pPr marL="0" lvl="1"/>
            <a:endParaRPr lang="en-US" dirty="0" smtClean="0">
              <a:solidFill>
                <a:srgbClr val="1E0AB2"/>
              </a:solidFill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3942789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rgbClr val="FF0000"/>
                </a:solidFill>
                <a:effectLst/>
              </a:rPr>
              <a:t>ICAL Trigger Scheme</a:t>
            </a:r>
            <a:endParaRPr lang="en-US" sz="3200" dirty="0">
              <a:solidFill>
                <a:srgbClr val="FF0000"/>
              </a:solidFill>
              <a:effectLst/>
            </a:endParaRPr>
          </a:p>
        </p:txBody>
      </p:sp>
      <p:pic>
        <p:nvPicPr>
          <p:cNvPr id="30723" name="Content Placeholder 8" descr="trigger_criteria4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9512" y="764704"/>
            <a:ext cx="3408363" cy="2438400"/>
          </a:xfrm>
        </p:spPr>
      </p:pic>
      <p:pic>
        <p:nvPicPr>
          <p:cNvPr id="30724" name="Picture 10" descr="3d_segmentation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56992"/>
            <a:ext cx="3276600" cy="324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11" descr="pyrami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3925" y="692696"/>
            <a:ext cx="5680075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Box 12"/>
          <p:cNvSpPr txBox="1">
            <a:spLocks noChangeArrowheads="1"/>
          </p:cNvSpPr>
          <p:nvPr/>
        </p:nvSpPr>
        <p:spPr bwMode="auto">
          <a:xfrm>
            <a:off x="0" y="3284984"/>
            <a:ext cx="6012160" cy="213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b="1" dirty="0"/>
              <a:t> </a:t>
            </a:r>
            <a:r>
              <a:rPr lang="en-US" dirty="0">
                <a:solidFill>
                  <a:srgbClr val="7030A0"/>
                </a:solidFill>
              </a:rPr>
              <a:t>Trigger criteria based on event topology alone.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solidFill>
                  <a:srgbClr val="00B0F0"/>
                </a:solidFill>
              </a:rPr>
              <a:t> Distributed and hierarchical architecture.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solidFill>
                  <a:srgbClr val="7030A0"/>
                </a:solidFill>
              </a:rPr>
              <a:t> Detector module segmented to generate local </a:t>
            </a:r>
            <a:r>
              <a:rPr lang="en-US" dirty="0" smtClean="0">
                <a:solidFill>
                  <a:srgbClr val="7030A0"/>
                </a:solidFill>
              </a:rPr>
              <a:t>trigger</a:t>
            </a:r>
            <a:r>
              <a:rPr lang="en-US" dirty="0">
                <a:solidFill>
                  <a:srgbClr val="7030A0"/>
                </a:solidFill>
              </a:rPr>
              <a:t>.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Combination of local triggers produces global </a:t>
            </a:r>
            <a:r>
              <a:rPr lang="en-US" dirty="0" smtClean="0">
                <a:solidFill>
                  <a:srgbClr val="00B0F0"/>
                </a:solidFill>
              </a:rPr>
              <a:t>trigger</a:t>
            </a:r>
            <a:r>
              <a:rPr lang="en-US" dirty="0">
                <a:solidFill>
                  <a:srgbClr val="00B0F0"/>
                </a:solidFill>
              </a:rPr>
              <a:t>.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solidFill>
                  <a:srgbClr val="7030A0"/>
                </a:solidFill>
              </a:rPr>
              <a:t> Global trigger latches event data.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5013176"/>
            <a:ext cx="534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i="1" dirty="0" smtClean="0">
                <a:solidFill>
                  <a:srgbClr val="0070C0"/>
                </a:solidFill>
              </a:rPr>
              <a:t>NIM, A678, 105  (2012)  &amp;  NIM, A694, 126 (2012)</a:t>
            </a:r>
            <a:endParaRPr lang="en-IN" b="1" i="1" dirty="0">
              <a:solidFill>
                <a:srgbClr val="0070C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0" y="5445224"/>
            <a:ext cx="5508104" cy="1124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First version of ICAL Trigger Scheme in place, several implementation aspects tested, integration issues being addressed</a:t>
            </a:r>
          </a:p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781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FF0000"/>
                </a:solidFill>
                <a:effectLst/>
              </a:rPr>
              <a:t>mini-ICAL : Prototype Magnet with RPC layers</a:t>
            </a:r>
            <a:endParaRPr lang="en-US" sz="2800" dirty="0">
              <a:solidFill>
                <a:srgbClr val="FF0000"/>
              </a:solidFill>
              <a:effectLst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1043608" y="4419600"/>
            <a:ext cx="7992888" cy="193899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35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Ton prototype with 12 gaps to house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1m x 1m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RPCs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Long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term operational experience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Operate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both glass &amp; 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akelite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RPCs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Muon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track reconstruction with &amp; without magnetic fields.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Lab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environmental condition studies and student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training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SC0071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0668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priyanka singh\Local Settings\Temp\2702200914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025" y="1006475"/>
            <a:ext cx="3887788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3491880" y="980728"/>
            <a:ext cx="1440160" cy="86409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Installed at VECC Kolkata</a:t>
            </a:r>
            <a:endParaRPr lang="en-IN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Dr. Subhasis\AppData\Local\Microsoft\Windows\Temporary Internet Files\Content.Word\Event_263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338388"/>
            <a:ext cx="63309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Cosmic </a:t>
            </a:r>
            <a:r>
              <a:rPr kumimoji="0" lang="en-US" sz="3200" b="1" i="0" u="none" strike="noStrike" kern="1200" cap="none" spc="0" normalizeH="0" baseline="0" noProof="0" dirty="0" err="1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muon</a:t>
            </a:r>
            <a:r>
              <a:rPr kumimoji="0" lang="en-US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 tracks seen in the prototype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5638800"/>
            <a:ext cx="7543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N" dirty="0">
                <a:solidFill>
                  <a:schemeClr val="tx1"/>
                </a:solidFill>
              </a:rPr>
              <a:t>Hits and fitted points on a bent track for data taken with magnetic field ON condition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E5029-18AE-4D9F-9E4E-B7A005AD4874}" type="slidenum">
              <a:rPr lang="en-SG" smtClean="0"/>
              <a:pPr>
                <a:defRPr/>
              </a:pPr>
              <a:t>35</a:t>
            </a:fld>
            <a:endParaRPr lang="en-SG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3340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Magnetic field in the prototype </a:t>
            </a:r>
            <a:br>
              <a:rPr kumimoji="0" lang="en-US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Comparisons of  measured and simulated values </a:t>
            </a:r>
            <a:br>
              <a:rPr kumimoji="0" lang="en-US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2800" b="1" i="0" u="none" strike="noStrike" kern="1200" cap="none" spc="0" normalizeH="0" baseline="0" noProof="0" dirty="0" smtClean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83010"/>
            <a:ext cx="8435280" cy="597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59632" y="6237312"/>
            <a:ext cx="691276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Good agreement with assuming 2mm gap between plates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81000" y="228600"/>
            <a:ext cx="8229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Magnet simulation : 16m module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371600"/>
            <a:ext cx="4876800" cy="28956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066800"/>
            <a:ext cx="4038600" cy="373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1143000" y="4953000"/>
            <a:ext cx="7010400" cy="1676400"/>
          </a:xfrm>
          <a:prstGeom prst="roundRect">
            <a:avLst/>
          </a:prstGeom>
          <a:solidFill>
            <a:srgbClr val="9AEC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FF0000"/>
                </a:solidFill>
              </a:rPr>
              <a:t>  </a:t>
            </a:r>
            <a:r>
              <a:rPr lang="en-US" sz="2400" dirty="0">
                <a:solidFill>
                  <a:srgbClr val="FF0000"/>
                </a:solidFill>
              </a:rPr>
              <a:t>Realistic geometry with gaps between plates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</a:rPr>
              <a:t>  Proper coil segments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</a:rPr>
              <a:t>  ~90% </a:t>
            </a:r>
            <a:r>
              <a:rPr lang="en-US" sz="2400" dirty="0" err="1">
                <a:solidFill>
                  <a:srgbClr val="FF0000"/>
                </a:solidFill>
              </a:rPr>
              <a:t>fiducial</a:t>
            </a:r>
            <a:r>
              <a:rPr lang="en-US" sz="2400" dirty="0">
                <a:solidFill>
                  <a:srgbClr val="FF0000"/>
                </a:solidFill>
              </a:rPr>
              <a:t> volume has B&gt;1T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</a:rPr>
              <a:t>  Field profile now in GEANT code also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475656" y="2996952"/>
            <a:ext cx="6336704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Production of glass RPCs</a:t>
            </a:r>
            <a:endParaRPr lang="en-IN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991600" cy="762000"/>
          </a:xfrm>
        </p:spPr>
        <p:txBody>
          <a:bodyPr lIns="91407" tIns="45704" rIns="91407" bIns="45704"/>
          <a:lstStyle/>
          <a:p>
            <a:pPr eaLnBrk="1" hangingPunct="1">
              <a:defRPr/>
            </a:pPr>
            <a:r>
              <a:rPr lang="en-US" sz="3200" i="1" dirty="0" smtClean="0"/>
              <a:t>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Fabrication of 2m x 2m RPCs</a:t>
            </a:r>
          </a:p>
        </p:txBody>
      </p:sp>
      <p:pic>
        <p:nvPicPr>
          <p:cNvPr id="33795" name="Picture 3" descr="DSC_8266 cop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2535238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4" descr="DSC_8335 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600200"/>
            <a:ext cx="2505075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5" descr="DSC_8342 cop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76400"/>
            <a:ext cx="2362200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6" descr="DSC_8350 cop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38600"/>
            <a:ext cx="261143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7" descr="DSC_8358 cop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038600"/>
            <a:ext cx="2581275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8" descr="DSC_837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7563" y="4079875"/>
            <a:ext cx="2408237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4" descr="butt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782" t="16495" r="12782" b="16495"/>
          <a:stretch>
            <a:fillRect/>
          </a:stretch>
        </p:blipFill>
        <p:spPr bwMode="auto">
          <a:xfrm>
            <a:off x="8534400" y="990600"/>
            <a:ext cx="46355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802" name="Straight Arrow Connector 11"/>
          <p:cNvCxnSpPr>
            <a:cxnSpLocks noChangeShapeType="1"/>
          </p:cNvCxnSpPr>
          <p:nvPr/>
        </p:nvCxnSpPr>
        <p:spPr bwMode="auto">
          <a:xfrm flipH="1">
            <a:off x="7543800" y="1295400"/>
            <a:ext cx="1028700" cy="60960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33803" name="Picture 3" descr="space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34" b="17119"/>
          <a:stretch>
            <a:fillRect/>
          </a:stretch>
        </p:blipFill>
        <p:spPr bwMode="auto">
          <a:xfrm>
            <a:off x="3419872" y="5949280"/>
            <a:ext cx="1258888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804" name="Straight Arrow Connector 14"/>
          <p:cNvCxnSpPr>
            <a:cxnSpLocks noChangeShapeType="1"/>
          </p:cNvCxnSpPr>
          <p:nvPr/>
        </p:nvCxnSpPr>
        <p:spPr bwMode="auto">
          <a:xfrm flipV="1">
            <a:off x="4038600" y="4953000"/>
            <a:ext cx="914400" cy="12192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FF0000"/>
                </a:solidFill>
                <a:effectLst/>
              </a:rPr>
              <a:t>2m x 2m glass RPC test stand</a:t>
            </a:r>
            <a:endParaRPr lang="en-US" sz="3600" dirty="0">
              <a:solidFill>
                <a:srgbClr val="FF0000"/>
              </a:solidFill>
              <a:effectLst/>
            </a:endParaRPr>
          </a:p>
        </p:txBody>
      </p:sp>
      <p:pic>
        <p:nvPicPr>
          <p:cNvPr id="3" name="Content Placeholder 6" descr="SEP_34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63" y="1143000"/>
            <a:ext cx="5472112" cy="4822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Content Placeholder 5" descr="IMG_000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1143000"/>
            <a:ext cx="1244600" cy="4894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effectLst/>
              </a:rPr>
              <a:t>INO Project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Components</a:t>
            </a:r>
            <a:endParaRPr lang="en-US" sz="2800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42875" y="928688"/>
            <a:ext cx="9001125" cy="3652440"/>
          </a:xfrm>
        </p:spPr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Construction of an underground laboratory and surface facilities near </a:t>
            </a:r>
            <a:r>
              <a:rPr lang="en-US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Pottipuram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village in </a:t>
            </a:r>
            <a:r>
              <a:rPr lang="en-US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Theni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district of Tamil Nadu.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Construction of a massive 50 </a:t>
            </a:r>
            <a:r>
              <a:rPr lang="en-US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kton</a:t>
            </a:r>
            <a:r>
              <a:rPr lang="en-US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magnetised</a:t>
            </a:r>
            <a:r>
              <a:rPr lang="en-US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Iron Calorimeter (ICAL) detector to study properties of neutrinos.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en-US" sz="2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Construction of the INO Centre- The Inter-Institutional Centre for High Energy Physics (IICHEP) at Madurai.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Human Resource Development  (INO Graduate Training Program)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2000" y="44624"/>
            <a:ext cx="9000000" cy="900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RPC fabrication at Asahi Float Glass</a:t>
            </a:r>
            <a:endParaRPr kumimoji="0" lang="en-US" sz="3200" b="1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 descr="IMG_194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3240087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IMG_197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0300" y="1511300"/>
            <a:ext cx="2889250" cy="385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G_198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25" y="1511300"/>
            <a:ext cx="2889250" cy="385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DSC_010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861048"/>
            <a:ext cx="3240087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1560" y="188640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200" b="1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Painting/curing of glass plates</a:t>
            </a:r>
            <a:endParaRPr kumimoji="0" lang="en-IN" sz="3200" b="1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 descr="D:\Walchand\photos-270812\DSC034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42913" y="1663700"/>
            <a:ext cx="3698875" cy="4932363"/>
          </a:xfrm>
          <a:prstGeom prst="rect">
            <a:avLst/>
          </a:prstGeom>
        </p:spPr>
      </p:pic>
      <p:pic>
        <p:nvPicPr>
          <p:cNvPr id="6" name="Picture 6" descr="D:\Walchand\photos-270812\IMAG03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7288" y="1663700"/>
            <a:ext cx="3713162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D:\Walchand\photos-270812\DSC034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318" t="15437" r="15848" b="55251"/>
          <a:stretch>
            <a:fillRect/>
          </a:stretch>
        </p:blipFill>
        <p:spPr bwMode="auto">
          <a:xfrm>
            <a:off x="452438" y="1663700"/>
            <a:ext cx="1757362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4" descr="D:\Walchand\Photos\IMAG01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997200"/>
            <a:ext cx="2198687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2000" y="44624"/>
            <a:ext cx="9000000" cy="900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200" b="1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Automation</a:t>
            </a:r>
            <a:r>
              <a:rPr kumimoji="0" lang="en-IN" sz="3200" b="1" u="none" strike="noStrike" kern="1200" cap="none" spc="0" normalizeH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 of</a:t>
            </a:r>
            <a:r>
              <a:rPr kumimoji="0" lang="en-IN" sz="3200" b="1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 RPC gap making</a:t>
            </a:r>
            <a:endParaRPr kumimoji="0" lang="en-IN" sz="3200" b="1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Content Placeholder 6" descr="100_243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9388" y="1196975"/>
            <a:ext cx="6527800" cy="4897438"/>
          </a:xfrm>
          <a:prstGeom prst="rect">
            <a:avLst/>
          </a:prstGeom>
        </p:spPr>
      </p:pic>
      <p:pic>
        <p:nvPicPr>
          <p:cNvPr id="7" name="Picture 3" descr="D:\Walchand\Photos\IMAG01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196975"/>
            <a:ext cx="219868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Walchand\Photos\100_243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868863"/>
            <a:ext cx="220662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49006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ln w="6350">
                  <a:noFill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G</a:t>
            </a:r>
            <a:r>
              <a:rPr kumimoji="0" lang="en-US" sz="3200" b="1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as recirculation system</a:t>
            </a:r>
            <a:endParaRPr kumimoji="0" lang="en-US" sz="3200" b="1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utoShape 2" descr="Ino_0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AutoShape 4" descr="Ino_0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73238"/>
            <a:ext cx="2100262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2231504" cy="336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773238"/>
            <a:ext cx="2198688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11560" y="5085184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 Prototype close loop gas recirculation system is under test at TIFR RPC lab.</a:t>
            </a:r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 Design of system required for Engineering Module in progress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0087" y="1"/>
            <a:ext cx="8230152" cy="581918"/>
          </a:xfrm>
        </p:spPr>
        <p:txBody>
          <a:bodyPr lIns="82058" tIns="41029" rIns="82058" bIns="41029"/>
          <a:lstStyle/>
          <a:p>
            <a:pPr eaLnBrk="1" hangingPunct="1">
              <a:defRPr/>
            </a:pPr>
            <a:r>
              <a:rPr lang="en-US" sz="2900" dirty="0" smtClean="0">
                <a:solidFill>
                  <a:srgbClr val="FF0000"/>
                </a:solidFill>
                <a:effectLst/>
              </a:rPr>
              <a:t>Compact Design of RPC and Electronics</a:t>
            </a:r>
            <a:endParaRPr lang="en-US" sz="2900" dirty="0">
              <a:solidFill>
                <a:srgbClr val="FF0000"/>
              </a:solidFill>
              <a:effectLst/>
            </a:endParaRPr>
          </a:p>
        </p:txBody>
      </p:sp>
      <p:pic>
        <p:nvPicPr>
          <p:cNvPr id="34821" name="Picture 5" descr="rp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74435" y="3286125"/>
            <a:ext cx="4505739" cy="303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6" descr="DSC_3191 cop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087" y="1000126"/>
            <a:ext cx="4041913" cy="2915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ext Box 9"/>
          <p:cNvSpPr txBox="1">
            <a:spLocks noChangeArrowheads="1"/>
          </p:cNvSpPr>
          <p:nvPr/>
        </p:nvSpPr>
        <p:spPr bwMode="auto">
          <a:xfrm>
            <a:off x="5102088" y="2428876"/>
            <a:ext cx="2528545" cy="39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42950" indent="-28575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430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US" i="0" baseline="0" dirty="0">
                <a:solidFill>
                  <a:srgbClr val="FF0000"/>
                </a:solidFill>
              </a:rPr>
              <a:t>Hybrid Preamplifier</a:t>
            </a:r>
          </a:p>
        </p:txBody>
      </p:sp>
      <p:sp>
        <p:nvSpPr>
          <p:cNvPr id="34824" name="Line 10"/>
          <p:cNvSpPr>
            <a:spLocks noChangeShapeType="1"/>
          </p:cNvSpPr>
          <p:nvPr/>
        </p:nvSpPr>
        <p:spPr bwMode="auto">
          <a:xfrm flipV="1">
            <a:off x="4108174" y="2643187"/>
            <a:ext cx="993913" cy="7858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82058" tIns="41029" rIns="82058" bIns="41029"/>
          <a:lstStyle/>
          <a:p>
            <a:endParaRPr lang="en-IN"/>
          </a:p>
        </p:txBody>
      </p:sp>
      <p:sp>
        <p:nvSpPr>
          <p:cNvPr id="34825" name="Text Box 11"/>
          <p:cNvSpPr txBox="1">
            <a:spLocks noChangeArrowheads="1"/>
          </p:cNvSpPr>
          <p:nvPr/>
        </p:nvSpPr>
        <p:spPr bwMode="auto">
          <a:xfrm>
            <a:off x="2915478" y="4572001"/>
            <a:ext cx="850201" cy="39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42950" indent="-28575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430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US" baseline="0"/>
              <a:t>ASIC </a:t>
            </a:r>
          </a:p>
        </p:txBody>
      </p:sp>
      <p:sp>
        <p:nvSpPr>
          <p:cNvPr id="34826" name="Line 12"/>
          <p:cNvSpPr>
            <a:spLocks noChangeShapeType="1"/>
          </p:cNvSpPr>
          <p:nvPr/>
        </p:nvSpPr>
        <p:spPr bwMode="auto">
          <a:xfrm flipH="1">
            <a:off x="3710609" y="4786313"/>
            <a:ext cx="172278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82058" tIns="41029" rIns="82058" bIns="41029"/>
          <a:lstStyle/>
          <a:p>
            <a:endParaRPr lang="en-IN"/>
          </a:p>
        </p:txBody>
      </p:sp>
      <p:sp>
        <p:nvSpPr>
          <p:cNvPr id="34827" name="Text Box 13"/>
          <p:cNvSpPr txBox="1">
            <a:spLocks noChangeArrowheads="1"/>
          </p:cNvSpPr>
          <p:nvPr/>
        </p:nvSpPr>
        <p:spPr bwMode="auto">
          <a:xfrm>
            <a:off x="1974022" y="1653482"/>
            <a:ext cx="1677351" cy="39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42950" indent="-28575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430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US" i="0" baseline="0" dirty="0"/>
              <a:t>RPC Module</a:t>
            </a:r>
          </a:p>
        </p:txBody>
      </p:sp>
      <p:sp>
        <p:nvSpPr>
          <p:cNvPr id="34828" name="Text Box 15"/>
          <p:cNvSpPr txBox="1">
            <a:spLocks noChangeArrowheads="1"/>
          </p:cNvSpPr>
          <p:nvPr/>
        </p:nvSpPr>
        <p:spPr bwMode="auto">
          <a:xfrm>
            <a:off x="6148457" y="4378524"/>
            <a:ext cx="165783" cy="288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42950" indent="-28575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430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4829" name="Text Box 16"/>
          <p:cNvSpPr txBox="1">
            <a:spLocks noChangeArrowheads="1"/>
          </p:cNvSpPr>
          <p:nvPr/>
        </p:nvSpPr>
        <p:spPr bwMode="auto">
          <a:xfrm>
            <a:off x="5764696" y="4357688"/>
            <a:ext cx="1677351" cy="39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42950" indent="-28575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430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defTabSz="1019175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US" i="0" baseline="0" dirty="0">
                <a:solidFill>
                  <a:srgbClr val="FF0000"/>
                </a:solidFill>
              </a:rPr>
              <a:t>RPC Module</a:t>
            </a:r>
          </a:p>
        </p:txBody>
      </p:sp>
      <p:sp>
        <p:nvSpPr>
          <p:cNvPr id="34830" name="TextBox 13"/>
          <p:cNvSpPr txBox="1">
            <a:spLocks noChangeArrowheads="1"/>
          </p:cNvSpPr>
          <p:nvPr/>
        </p:nvSpPr>
        <p:spPr bwMode="auto">
          <a:xfrm>
            <a:off x="5224860" y="2819512"/>
            <a:ext cx="2613505" cy="39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42950" indent="-28575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430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US" i="0" baseline="0" dirty="0">
                <a:solidFill>
                  <a:srgbClr val="993300"/>
                </a:solidFill>
              </a:rPr>
              <a:t>(What we have now)</a:t>
            </a:r>
            <a:endParaRPr lang="en-IN" i="0" baseline="0" dirty="0">
              <a:solidFill>
                <a:srgbClr val="993300"/>
              </a:solidFill>
            </a:endParaRPr>
          </a:p>
        </p:txBody>
      </p:sp>
      <p:sp>
        <p:nvSpPr>
          <p:cNvPr id="34831" name="TextBox 14"/>
          <p:cNvSpPr txBox="1">
            <a:spLocks noChangeArrowheads="1"/>
          </p:cNvSpPr>
          <p:nvPr/>
        </p:nvSpPr>
        <p:spPr bwMode="auto">
          <a:xfrm>
            <a:off x="899592" y="4581128"/>
            <a:ext cx="2882809" cy="39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1pPr>
            <a:lvl2pPr marL="742950" indent="-28575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2pPr>
            <a:lvl3pPr marL="11430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 baseline="30000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US" i="0" baseline="0" dirty="0">
                <a:solidFill>
                  <a:srgbClr val="FF0000"/>
                </a:solidFill>
              </a:rPr>
              <a:t>(</a:t>
            </a:r>
            <a:r>
              <a:rPr lang="en-US" i="0" baseline="0" dirty="0" smtClean="0">
                <a:solidFill>
                  <a:srgbClr val="FF0000"/>
                </a:solidFill>
              </a:rPr>
              <a:t>Where </a:t>
            </a:r>
            <a:r>
              <a:rPr lang="en-US" i="0" baseline="0" dirty="0">
                <a:solidFill>
                  <a:srgbClr val="FF0000"/>
                </a:solidFill>
              </a:rPr>
              <a:t>we want to go)</a:t>
            </a:r>
            <a:endParaRPr lang="en-IN" i="0" baseline="0" dirty="0">
              <a:solidFill>
                <a:srgbClr val="FF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644008" y="5949280"/>
            <a:ext cx="352839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compact laptop-like design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898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2000" y="44624"/>
            <a:ext cx="9000000" cy="90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RPC Layout</a:t>
            </a:r>
            <a:endParaRPr kumimoji="0" lang="en-IN" sz="41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Content Placeholder 3" descr="new_rpc_assy_2_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64653" y="1219201"/>
            <a:ext cx="4209210" cy="4442048"/>
          </a:xfrm>
          <a:prstGeom prst="rect">
            <a:avLst/>
          </a:prstGeom>
        </p:spPr>
      </p:pic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6660232" y="1268759"/>
            <a:ext cx="538162" cy="4392489"/>
            <a:chOff x="7234535" y="1217612"/>
            <a:chExt cx="537865" cy="5106988"/>
          </a:xfrm>
        </p:grpSpPr>
        <p:grpSp>
          <p:nvGrpSpPr>
            <p:cNvPr id="8" name="Group 18"/>
            <p:cNvGrpSpPr>
              <a:grpSpLocks/>
            </p:cNvGrpSpPr>
            <p:nvPr/>
          </p:nvGrpSpPr>
          <p:grpSpPr bwMode="auto">
            <a:xfrm>
              <a:off x="7543800" y="1217612"/>
              <a:ext cx="228600" cy="5106988"/>
              <a:chOff x="7162800" y="1600200"/>
              <a:chExt cx="228600" cy="5106988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7162926" y="1600200"/>
                <a:ext cx="228474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7162926" y="6705601"/>
                <a:ext cx="228474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rot="5400000">
                <a:off x="4764128" y="4152901"/>
                <a:ext cx="5103814" cy="1587"/>
              </a:xfrm>
              <a:prstGeom prst="straightConnector1">
                <a:avLst/>
              </a:prstGeom>
              <a:ln>
                <a:headEnd type="triangle"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7234535" y="3478190"/>
              <a:ext cx="461665" cy="560410"/>
            </a:xfrm>
            <a:prstGeom prst="rect">
              <a:avLst/>
            </a:prstGeom>
            <a:noFill/>
          </p:spPr>
          <p:txBody>
            <a:bodyPr vert="vert270" wrap="none">
              <a:spAutoFit/>
            </a:bodyPr>
            <a:lstStyle/>
            <a:p>
              <a:pPr>
                <a:defRPr/>
              </a:pPr>
              <a:r>
                <a:rPr lang="en-IN" dirty="0"/>
                <a:t>1950</a:t>
              </a:r>
            </a:p>
          </p:txBody>
        </p:sp>
      </p:grpSp>
      <p:pic>
        <p:nvPicPr>
          <p:cNvPr id="18" name="Content Placeholder 5" descr="PreAmplifi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5400000">
            <a:off x="-286857" y="2095169"/>
            <a:ext cx="3096343" cy="435413"/>
          </a:xfrm>
          <a:prstGeom prst="rect">
            <a:avLst/>
          </a:prstGeom>
        </p:spPr>
      </p:pic>
      <p:sp>
        <p:nvSpPr>
          <p:cNvPr id="29" name="Rounded Rectangle 28"/>
          <p:cNvSpPr/>
          <p:nvPr/>
        </p:nvSpPr>
        <p:spPr>
          <a:xfrm>
            <a:off x="539552" y="4797152"/>
            <a:ext cx="194421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Preamp boards in side channel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195736" y="4365104"/>
            <a:ext cx="504056" cy="43204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716016" y="5877272"/>
            <a:ext cx="194421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Preamp boards in side channel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9512" y="3933056"/>
            <a:ext cx="216024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403 </a:t>
            </a:r>
            <a:r>
              <a:rPr lang="en-US" smtClean="0">
                <a:solidFill>
                  <a:schemeClr val="tx1"/>
                </a:solidFill>
              </a:rPr>
              <a:t>mm X </a:t>
            </a:r>
            <a:r>
              <a:rPr lang="en-US" dirty="0" smtClean="0">
                <a:solidFill>
                  <a:schemeClr val="tx1"/>
                </a:solidFill>
              </a:rPr>
              <a:t>23 mm Preamp board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6084168" y="5517232"/>
            <a:ext cx="72008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971600" y="5949280"/>
            <a:ext cx="280831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Cut corner for </a:t>
            </a:r>
            <a:r>
              <a:rPr lang="en-US" dirty="0" err="1" smtClean="0">
                <a:solidFill>
                  <a:schemeClr val="tx1"/>
                </a:solidFill>
              </a:rPr>
              <a:t>Daq</a:t>
            </a:r>
            <a:r>
              <a:rPr lang="en-US" dirty="0" smtClean="0">
                <a:solidFill>
                  <a:schemeClr val="tx1"/>
                </a:solidFill>
              </a:rPr>
              <a:t> board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38" name="Straight Arrow Connector 37"/>
          <p:cNvCxnSpPr>
            <a:stCxn id="36" idx="0"/>
          </p:cNvCxnSpPr>
          <p:nvPr/>
        </p:nvCxnSpPr>
        <p:spPr>
          <a:xfrm flipV="1">
            <a:off x="2375756" y="5445224"/>
            <a:ext cx="324036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2000" y="44624"/>
            <a:ext cx="9000000" cy="90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DAQ Board in the RPC</a:t>
            </a:r>
            <a:endParaRPr kumimoji="0" lang="en-IN" sz="41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Content Placeholder 9" descr="daq_to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1520" y="1628800"/>
            <a:ext cx="4075410" cy="349969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004048" y="1700808"/>
            <a:ext cx="3568824" cy="3144320"/>
            <a:chOff x="1331640" y="1196752"/>
            <a:chExt cx="4720952" cy="4440464"/>
          </a:xfrm>
        </p:grpSpPr>
        <p:pic>
          <p:nvPicPr>
            <p:cNvPr id="8" name="Content Placeholder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>
            <a:xfrm>
              <a:off x="1331640" y="1196752"/>
              <a:ext cx="4720952" cy="4440464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/>
          </p:nvSpPr>
          <p:spPr>
            <a:xfrm>
              <a:off x="4139953" y="1501825"/>
              <a:ext cx="1859155" cy="7750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RPC DAQ Board</a:t>
              </a:r>
              <a:endParaRPr lang="en-IN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539552" y="5373216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Service lines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971600" y="4725144"/>
            <a:ext cx="396044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75856" y="5373216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Prototyping in progress</a:t>
            </a: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000" y="44624"/>
            <a:ext cx="9000000" cy="90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ln w="6350">
                  <a:noFill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ICAL Cavern : a </a:t>
            </a:r>
            <a:r>
              <a:rPr kumimoji="0" lang="en-US" sz="3200" b="1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3200" b="1" dirty="0" smtClean="0">
                <a:ln w="6350">
                  <a:noFill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c</a:t>
            </a:r>
            <a:r>
              <a:rPr kumimoji="0" lang="en-US" sz="3200" b="1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loser </a:t>
            </a:r>
            <a:r>
              <a:rPr lang="en-US" sz="3200" b="1" dirty="0" smtClean="0">
                <a:ln w="6350">
                  <a:noFill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l</a:t>
            </a:r>
            <a:r>
              <a:rPr kumimoji="0" lang="en-US" sz="3200" b="1" u="none" strike="noStrike" kern="1200" cap="none" spc="0" normalizeH="0" baseline="0" noProof="0" dirty="0" err="1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ook</a:t>
            </a:r>
            <a:endParaRPr kumimoji="0" lang="en-IN" sz="3200" b="1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500" r="6250" b="10156"/>
          <a:stretch>
            <a:fillRect/>
          </a:stretch>
        </p:blipFill>
        <p:spPr>
          <a:xfrm>
            <a:off x="1258888" y="1557338"/>
            <a:ext cx="6858000" cy="4525962"/>
          </a:xfrm>
          <a:prstGeom prst="rect">
            <a:avLst/>
          </a:prstGeom>
        </p:spPr>
      </p:pic>
      <p:sp>
        <p:nvSpPr>
          <p:cNvPr id="7" name="Line Callout 2 6"/>
          <p:cNvSpPr/>
          <p:nvPr/>
        </p:nvSpPr>
        <p:spPr>
          <a:xfrm>
            <a:off x="2699792" y="5949280"/>
            <a:ext cx="1008112" cy="683295"/>
          </a:xfrm>
          <a:prstGeom prst="borderCallout2">
            <a:avLst>
              <a:gd name="adj1" fmla="val 74991"/>
              <a:gd name="adj2" fmla="val 363"/>
              <a:gd name="adj3" fmla="val 70665"/>
              <a:gd name="adj4" fmla="val -17754"/>
              <a:gd name="adj5" fmla="val -47568"/>
              <a:gd name="adj6" fmla="val -87040"/>
            </a:avLst>
          </a:prstGeom>
          <a:ln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Tunnel End Side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5029200" y="4648200"/>
            <a:ext cx="1143000" cy="612775"/>
          </a:xfrm>
          <a:prstGeom prst="wedgeRoundRectCallout">
            <a:avLst>
              <a:gd name="adj1" fmla="val -51268"/>
              <a:gd name="adj2" fmla="val -1127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Module 1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172200" y="4114800"/>
            <a:ext cx="1143000" cy="612775"/>
          </a:xfrm>
          <a:prstGeom prst="wedgeRoundRectCallout">
            <a:avLst>
              <a:gd name="adj1" fmla="val -51268"/>
              <a:gd name="adj2" fmla="val -1127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Module 2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7010400" y="3352800"/>
            <a:ext cx="1143000" cy="612775"/>
          </a:xfrm>
          <a:prstGeom prst="wedgeRoundRectCallout">
            <a:avLst>
              <a:gd name="adj1" fmla="val -51268"/>
              <a:gd name="adj2" fmla="val -1127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Module 3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3657600" y="5257800"/>
            <a:ext cx="1490464" cy="612775"/>
          </a:xfrm>
          <a:prstGeom prst="wedgeRoundRectCallout">
            <a:avLst>
              <a:gd name="adj1" fmla="val -59452"/>
              <a:gd name="adj2" fmla="val -1127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Electronics Racks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3717032"/>
            <a:ext cx="12241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Services barrack</a:t>
            </a:r>
            <a:endParaRPr lang="en-IN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58875" y="1600200"/>
            <a:ext cx="6826250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2000" y="44624"/>
            <a:ext cx="9000000" cy="90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Cable Trays</a:t>
            </a:r>
            <a:endParaRPr kumimoji="0" lang="en-IN" sz="41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634" r="3989" b="11801"/>
          <a:stretch>
            <a:fillRect/>
          </a:stretch>
        </p:blipFill>
        <p:spPr>
          <a:xfrm>
            <a:off x="827584" y="908720"/>
            <a:ext cx="7188200" cy="45259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0" y="5733256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Attached to spacer steel blocks, depth same as thickness of steel plates</a:t>
            </a: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effectLst/>
              </a:rPr>
              <a:t>Financial Issues</a:t>
            </a:r>
            <a:endParaRPr lang="en-IN" sz="32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Cost of the project : 1500 </a:t>
            </a:r>
            <a:r>
              <a:rPr lang="en-US" sz="2400" dirty="0" err="1" smtClean="0"/>
              <a:t>Crores</a:t>
            </a:r>
            <a:endParaRPr lang="en-US" sz="2400" dirty="0" smtClean="0"/>
          </a:p>
          <a:p>
            <a:pPr lvl="1"/>
            <a:r>
              <a:rPr lang="en-US" sz="2000" dirty="0" smtClean="0">
                <a:solidFill>
                  <a:srgbClr val="1E0AB2"/>
                </a:solidFill>
              </a:rPr>
              <a:t>Surface facilities, tunnel and cavern : ~500 </a:t>
            </a:r>
            <a:r>
              <a:rPr lang="en-US" sz="2000" dirty="0" err="1" smtClean="0">
                <a:solidFill>
                  <a:srgbClr val="1E0AB2"/>
                </a:solidFill>
              </a:rPr>
              <a:t>Crores</a:t>
            </a:r>
            <a:endParaRPr lang="en-US" sz="2000" dirty="0" smtClean="0">
              <a:solidFill>
                <a:srgbClr val="1E0AB2"/>
              </a:solidFill>
            </a:endParaRPr>
          </a:p>
          <a:p>
            <a:pPr lvl="1"/>
            <a:r>
              <a:rPr lang="en-US" sz="2000" dirty="0" smtClean="0">
                <a:solidFill>
                  <a:srgbClr val="1E0AB2"/>
                </a:solidFill>
              </a:rPr>
              <a:t>IICHEP at Madurai : ~ 50 </a:t>
            </a:r>
            <a:r>
              <a:rPr lang="en-US" sz="2000" dirty="0" err="1" smtClean="0">
                <a:solidFill>
                  <a:srgbClr val="1E0AB2"/>
                </a:solidFill>
              </a:rPr>
              <a:t>Crores</a:t>
            </a:r>
            <a:endParaRPr lang="en-US" sz="2000" dirty="0" smtClean="0">
              <a:solidFill>
                <a:srgbClr val="1E0AB2"/>
              </a:solidFill>
            </a:endParaRPr>
          </a:p>
          <a:p>
            <a:pPr lvl="1"/>
            <a:r>
              <a:rPr lang="en-US" sz="2000" dirty="0" smtClean="0">
                <a:solidFill>
                  <a:srgbClr val="1E0AB2"/>
                </a:solidFill>
              </a:rPr>
              <a:t>ICAL ~ 950 </a:t>
            </a:r>
            <a:r>
              <a:rPr lang="en-US" sz="2000" dirty="0" err="1" smtClean="0">
                <a:solidFill>
                  <a:srgbClr val="1E0AB2"/>
                </a:solidFill>
              </a:rPr>
              <a:t>Crores</a:t>
            </a:r>
            <a:endParaRPr lang="en-US" sz="2000" dirty="0" smtClean="0">
              <a:solidFill>
                <a:srgbClr val="1E0AB2"/>
              </a:solidFill>
            </a:endParaRPr>
          </a:p>
          <a:p>
            <a:r>
              <a:rPr lang="en-US" sz="2400" dirty="0" smtClean="0"/>
              <a:t>Status : </a:t>
            </a:r>
            <a:r>
              <a:rPr lang="en-US" sz="2400" dirty="0" smtClean="0">
                <a:solidFill>
                  <a:srgbClr val="C00000"/>
                </a:solidFill>
              </a:rPr>
              <a:t>AEC approved last month</a:t>
            </a:r>
            <a:r>
              <a:rPr lang="en-US" sz="2400" dirty="0" smtClean="0"/>
              <a:t>, now goes to Cabinet</a:t>
            </a:r>
          </a:p>
          <a:p>
            <a:r>
              <a:rPr lang="en-US" sz="2400" dirty="0" smtClean="0"/>
              <a:t>Sharing between DAE and DST</a:t>
            </a:r>
          </a:p>
          <a:p>
            <a:pPr lvl="1"/>
            <a:r>
              <a:rPr lang="en-US" sz="2000" dirty="0" smtClean="0">
                <a:solidFill>
                  <a:srgbClr val="1E0AB2"/>
                </a:solidFill>
              </a:rPr>
              <a:t>DAE funds civil infrastructure and 50% of </a:t>
            </a:r>
            <a:r>
              <a:rPr lang="en-US" sz="2000" dirty="0" smtClean="0">
                <a:solidFill>
                  <a:srgbClr val="1E0AB2"/>
                </a:solidFill>
              </a:rPr>
              <a:t>ICAL, supports DAE groups</a:t>
            </a:r>
            <a:endParaRPr lang="en-US" sz="2000" dirty="0" smtClean="0">
              <a:solidFill>
                <a:srgbClr val="1E0AB2"/>
              </a:solidFill>
            </a:endParaRPr>
          </a:p>
          <a:p>
            <a:pPr lvl="1"/>
            <a:r>
              <a:rPr lang="en-US" sz="2000" dirty="0" smtClean="0">
                <a:solidFill>
                  <a:srgbClr val="1E0AB2"/>
                </a:solidFill>
              </a:rPr>
              <a:t>DST funds 50% of </a:t>
            </a:r>
            <a:r>
              <a:rPr lang="en-US" sz="2000" dirty="0" smtClean="0">
                <a:solidFill>
                  <a:srgbClr val="1E0AB2"/>
                </a:solidFill>
              </a:rPr>
              <a:t>ICAL, supports non-DAE groups</a:t>
            </a:r>
            <a:endParaRPr lang="en-US" sz="2000" dirty="0" smtClean="0">
              <a:solidFill>
                <a:srgbClr val="1E0AB2"/>
              </a:solidFill>
            </a:endParaRPr>
          </a:p>
          <a:p>
            <a:r>
              <a:rPr lang="en-US" sz="2400" dirty="0" smtClean="0">
                <a:solidFill>
                  <a:srgbClr val="00B050"/>
                </a:solidFill>
              </a:rPr>
              <a:t>A 100 </a:t>
            </a:r>
            <a:r>
              <a:rPr lang="en-US" sz="2400" dirty="0" err="1" smtClean="0">
                <a:solidFill>
                  <a:srgbClr val="00B050"/>
                </a:solidFill>
              </a:rPr>
              <a:t>Crore</a:t>
            </a:r>
            <a:r>
              <a:rPr lang="en-US" sz="2400" dirty="0" smtClean="0">
                <a:solidFill>
                  <a:srgbClr val="00B050"/>
                </a:solidFill>
              </a:rPr>
              <a:t> project for development of site infrastructure (roads, water supply, electricity etc.) and construction of 1/8 size Engineering Module of ICAL already approved.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6375152" cy="412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2"/>
          <p:cNvSpPr txBox="1">
            <a:spLocks/>
          </p:cNvSpPr>
          <p:nvPr/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Populating the ICAL Cable tray</a:t>
            </a:r>
            <a:endParaRPr kumimoji="0" lang="en-IN" sz="41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23928" y="3861048"/>
            <a:ext cx="5220072" cy="2687637"/>
          </a:xfrm>
          <a:prstGeom prst="rect">
            <a:avLst/>
          </a:prstGeom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3995936" y="4437112"/>
            <a:ext cx="1068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IN" sz="1600" dirty="0"/>
              <a:t>24 </a:t>
            </a:r>
            <a:r>
              <a:rPr lang="en-IN" sz="1600" dirty="0" err="1"/>
              <a:t>Digi</a:t>
            </a:r>
            <a:r>
              <a:rPr lang="en-IN" sz="1600" dirty="0"/>
              <a:t> I/O</a:t>
            </a:r>
          </a:p>
          <a:p>
            <a:pPr eaLnBrk="1" hangingPunct="1"/>
            <a:r>
              <a:rPr lang="el-GR" sz="1600" dirty="0"/>
              <a:t>Φ</a:t>
            </a:r>
            <a:r>
              <a:rPr lang="en-IN" sz="1600" dirty="0"/>
              <a:t> 11.2mm</a:t>
            </a: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364088" y="4509120"/>
            <a:ext cx="10683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IN" sz="1600" dirty="0"/>
              <a:t>24 Power</a:t>
            </a:r>
          </a:p>
          <a:p>
            <a:pPr eaLnBrk="1" hangingPunct="1"/>
            <a:r>
              <a:rPr lang="el-GR" sz="1600" dirty="0"/>
              <a:t>Φ</a:t>
            </a:r>
            <a:r>
              <a:rPr lang="en-IN" sz="1600" dirty="0"/>
              <a:t> 10.5mm</a:t>
            </a: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6588224" y="4437112"/>
            <a:ext cx="11541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IN" sz="1600" dirty="0"/>
              <a:t>48 HV Lines</a:t>
            </a:r>
          </a:p>
          <a:p>
            <a:pPr eaLnBrk="1" hangingPunct="1"/>
            <a:r>
              <a:rPr lang="el-GR" sz="1600" dirty="0"/>
              <a:t>Φ</a:t>
            </a:r>
            <a:r>
              <a:rPr lang="en-IN" sz="1600" dirty="0"/>
              <a:t> 5mm</a:t>
            </a: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7956376" y="3933056"/>
            <a:ext cx="9810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IN" sz="1600" dirty="0"/>
              <a:t>Gas Pipes</a:t>
            </a:r>
          </a:p>
          <a:p>
            <a:pPr eaLnBrk="1" hangingPunct="1"/>
            <a:r>
              <a:rPr lang="el-GR" sz="1600" dirty="0"/>
              <a:t>Φ</a:t>
            </a:r>
            <a:r>
              <a:rPr lang="en-IN" sz="1600" dirty="0"/>
              <a:t> 16mm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52400"/>
            <a:ext cx="8352928" cy="609600"/>
          </a:xfrm>
        </p:spPr>
        <p:txBody>
          <a:bodyPr lIns="91418" tIns="45709" rIns="91418" bIns="45709">
            <a:noAutofit/>
          </a:bodyPr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FF0000"/>
                </a:solidFill>
                <a:effectLst/>
                <a:latin typeface="Helvetica" pitchFamily="34" charset="0"/>
              </a:rPr>
              <a:t>Human Resource Development &amp; Training</a:t>
            </a:r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732085"/>
            <a:ext cx="8548688" cy="3344987"/>
          </a:xfrm>
        </p:spPr>
        <p:txBody>
          <a:bodyPr lIns="91418" tIns="45709" rIns="91418" bIns="45709">
            <a:normAutofit/>
          </a:bodyPr>
          <a:lstStyle/>
          <a:p>
            <a:pPr marL="382588" indent="-382588" defTabSz="1019175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INO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Graduate Training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Programme</a:t>
            </a:r>
            <a:endParaRPr lang="en-US" sz="2000" i="1" dirty="0" smtClean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marL="382588" indent="-382588" defTabSz="1019175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</a:rPr>
              <a:t>Started </a:t>
            </a:r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</a:rPr>
              <a:t>in</a:t>
            </a:r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</a:rPr>
              <a:t>August 2008.</a:t>
            </a:r>
          </a:p>
          <a:p>
            <a:pPr marL="382588" indent="-382588" defTabSz="1019175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</a:rPr>
              <a:t>Affiliated to HBNI.</a:t>
            </a:r>
            <a:endParaRPr lang="en-US" sz="2400" dirty="0" smtClean="0">
              <a:solidFill>
                <a:srgbClr val="7030A0"/>
              </a:solidFill>
              <a:latin typeface="Times New Roman" pitchFamily="18" charset="0"/>
            </a:endParaRPr>
          </a:p>
          <a:p>
            <a:pPr marL="382588" indent="-382588" defTabSz="1019175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</a:rPr>
              <a:t>At present INO students are being trained for one year at TIFR, Mumbai in both experimental techniques and theory.</a:t>
            </a:r>
          </a:p>
          <a:p>
            <a:pPr marL="382588" indent="-382588" defTabSz="1019175"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itchFamily="18" charset="0"/>
              </a:rPr>
              <a:t>Being attached to Ph.D. guides at various collaborating institutions for a Ph. D. degree after completion of coursework</a:t>
            </a:r>
          </a:p>
        </p:txBody>
      </p:sp>
      <p:pic>
        <p:nvPicPr>
          <p:cNvPr id="44036" name="Picture 6" descr="http://www.ino.tifr.res.in/ino/gallery/First%20batch%20of%20INO%20graduate%20student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13176"/>
            <a:ext cx="2214563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6" descr="DSC_1306a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941168"/>
            <a:ext cx="257175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TextBox 7"/>
          <p:cNvSpPr txBox="1">
            <a:spLocks noChangeArrowheads="1"/>
          </p:cNvSpPr>
          <p:nvPr/>
        </p:nvSpPr>
        <p:spPr bwMode="auto">
          <a:xfrm>
            <a:off x="755576" y="5085184"/>
            <a:ext cx="652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dirty="0"/>
              <a:t>2008</a:t>
            </a:r>
            <a:endParaRPr lang="en-IN" b="1" dirty="0"/>
          </a:p>
        </p:txBody>
      </p:sp>
      <p:sp>
        <p:nvSpPr>
          <p:cNvPr id="44039" name="TextBox 8"/>
          <p:cNvSpPr txBox="1">
            <a:spLocks noChangeArrowheads="1"/>
          </p:cNvSpPr>
          <p:nvPr/>
        </p:nvSpPr>
        <p:spPr bwMode="auto">
          <a:xfrm>
            <a:off x="4067944" y="4941168"/>
            <a:ext cx="6524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dirty="0"/>
              <a:t>2009</a:t>
            </a:r>
            <a:endParaRPr lang="en-IN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5048" y="4077072"/>
            <a:ext cx="856895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1E0AB2"/>
                </a:solidFill>
              </a:rPr>
              <a:t>Many Short/long term visits to RPC labs ( Mumbai &amp; Kolkata) of students and faculties from Universities  in last several years. </a:t>
            </a:r>
          </a:p>
          <a:p>
            <a:endParaRPr lang="en-IN" dirty="0"/>
          </a:p>
        </p:txBody>
      </p:sp>
      <p:pic>
        <p:nvPicPr>
          <p:cNvPr id="1026" name="Picture 2" descr="C:\Users\YOGENDRA\Downloads\img_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4941168"/>
            <a:ext cx="2558014" cy="1698521"/>
          </a:xfrm>
          <a:prstGeom prst="rect">
            <a:avLst/>
          </a:prstGeom>
          <a:noFill/>
        </p:spPr>
      </p:pic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5868144" y="5013176"/>
            <a:ext cx="6976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dirty="0" smtClean="0"/>
              <a:t>2013</a:t>
            </a:r>
            <a:endParaRPr lang="en-IN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1547664" y="3501008"/>
            <a:ext cx="6264696" cy="504056"/>
          </a:xfrm>
          <a:prstGeom prst="roundRect">
            <a:avLst/>
          </a:prstGeom>
          <a:solidFill>
            <a:srgbClr val="9AEC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Theses completed 4, in the </a:t>
            </a:r>
            <a:r>
              <a:rPr lang="en-US" sz="2400" dirty="0" err="1" smtClean="0">
                <a:solidFill>
                  <a:srgbClr val="FF0000"/>
                </a:solidFill>
              </a:rPr>
              <a:t>pipiline</a:t>
            </a:r>
            <a:r>
              <a:rPr lang="en-US" sz="2400" dirty="0" smtClean="0">
                <a:solidFill>
                  <a:srgbClr val="FF0000"/>
                </a:solidFill>
              </a:rPr>
              <a:t> : 3</a:t>
            </a:r>
            <a:endParaRPr lang="en-I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FF0000"/>
                </a:solidFill>
                <a:effectLst/>
              </a:rPr>
              <a:t>INO Collaboration</a:t>
            </a:r>
            <a:endParaRPr lang="en-US" sz="2800" dirty="0">
              <a:solidFill>
                <a:srgbClr val="FF0000"/>
              </a:solidFill>
              <a:effectLst/>
            </a:endParaRPr>
          </a:p>
        </p:txBody>
      </p:sp>
      <p:sp>
        <p:nvSpPr>
          <p:cNvPr id="5123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908721"/>
            <a:ext cx="4038600" cy="244827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1600" b="1" dirty="0" err="1" smtClean="0">
                <a:solidFill>
                  <a:srgbClr val="1E0AB2"/>
                </a:solidFill>
              </a:rPr>
              <a:t>Kalpakkam</a:t>
            </a:r>
            <a:r>
              <a:rPr lang="en-US" sz="1600" b="1" dirty="0" smtClean="0">
                <a:solidFill>
                  <a:srgbClr val="1E0AB2"/>
                </a:solidFill>
              </a:rPr>
              <a:t> : </a:t>
            </a:r>
            <a:r>
              <a:rPr lang="en-US" sz="1600" dirty="0" smtClean="0">
                <a:solidFill>
                  <a:srgbClr val="00B050"/>
                </a:solidFill>
              </a:rPr>
              <a:t>IGCAR</a:t>
            </a: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Kolkata :</a:t>
            </a:r>
            <a:r>
              <a:rPr lang="en-GB" sz="1600" b="1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SINP, </a:t>
            </a:r>
            <a:r>
              <a:rPr lang="it-IT" sz="1600" dirty="0" smtClean="0">
                <a:solidFill>
                  <a:srgbClr val="00B050"/>
                </a:solidFill>
              </a:rPr>
              <a:t>CU, VECC </a:t>
            </a:r>
          </a:p>
          <a:p>
            <a:pPr>
              <a:buFont typeface="Wingdings 2" pitchFamily="18" charset="2"/>
              <a:buNone/>
            </a:pPr>
            <a:r>
              <a:rPr lang="en-GB" sz="1600" b="1" dirty="0" err="1" smtClean="0">
                <a:solidFill>
                  <a:srgbClr val="1E0AB2"/>
                </a:solidFill>
              </a:rPr>
              <a:t>Lucknow</a:t>
            </a:r>
            <a:r>
              <a:rPr lang="en-GB" sz="1600" b="1" dirty="0" smtClean="0">
                <a:solidFill>
                  <a:srgbClr val="1E0AB2"/>
                </a:solidFill>
              </a:rPr>
              <a:t> :  </a:t>
            </a:r>
            <a:r>
              <a:rPr lang="en-GB" sz="1600" dirty="0" err="1" smtClean="0">
                <a:solidFill>
                  <a:srgbClr val="00B050"/>
                </a:solidFill>
              </a:rPr>
              <a:t>Lucknow</a:t>
            </a:r>
            <a:r>
              <a:rPr lang="en-GB" sz="1600" dirty="0" smtClean="0">
                <a:solidFill>
                  <a:srgbClr val="00B050"/>
                </a:solidFill>
              </a:rPr>
              <a:t> University </a:t>
            </a: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Madurai :  </a:t>
            </a:r>
            <a:r>
              <a:rPr lang="en-GB" sz="1600" dirty="0" smtClean="0">
                <a:solidFill>
                  <a:srgbClr val="00B050"/>
                </a:solidFill>
              </a:rPr>
              <a:t>American College</a:t>
            </a:r>
            <a:endParaRPr lang="en-GB" sz="1600" b="1" dirty="0" smtClean="0">
              <a:solidFill>
                <a:srgbClr val="00B05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Mumbai : </a:t>
            </a:r>
            <a:r>
              <a:rPr lang="en-GB" sz="1600" dirty="0" smtClean="0">
                <a:solidFill>
                  <a:srgbClr val="00B050"/>
                </a:solidFill>
              </a:rPr>
              <a:t>BARC, IITB, TIFR </a:t>
            </a:r>
            <a:r>
              <a:rPr lang="en-GB" sz="1600" b="1" dirty="0" smtClean="0">
                <a:solidFill>
                  <a:srgbClr val="00B050"/>
                </a:solidFill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Mysore  : </a:t>
            </a:r>
            <a:r>
              <a:rPr lang="en-GB" sz="1600" dirty="0" smtClean="0">
                <a:solidFill>
                  <a:srgbClr val="00B050"/>
                </a:solidFill>
              </a:rPr>
              <a:t>University of Mysore </a:t>
            </a:r>
            <a:endParaRPr lang="en-GB" sz="1600" b="1" dirty="0" smtClean="0">
              <a:solidFill>
                <a:srgbClr val="00B05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Srinagar :</a:t>
            </a:r>
            <a:r>
              <a:rPr lang="en-GB" sz="1600" b="1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University of Kashmir</a:t>
            </a: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Varanasi :</a:t>
            </a:r>
            <a:r>
              <a:rPr lang="en-GB" sz="1600" b="1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Banaras Hindu University </a:t>
            </a: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5125" name="TextBox 16"/>
          <p:cNvSpPr>
            <a:spLocks noGrp="1" noChangeArrowheads="1"/>
          </p:cNvSpPr>
          <p:nvPr>
            <p:ph sz="half" idx="1"/>
          </p:nvPr>
        </p:nvSpPr>
        <p:spPr>
          <a:xfrm>
            <a:off x="0" y="908720"/>
            <a:ext cx="4248150" cy="2406813"/>
          </a:xfrm>
        </p:spPr>
        <p:txBody>
          <a:bodyPr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Ahmedabad: </a:t>
            </a:r>
            <a:r>
              <a:rPr lang="en-GB" sz="1600" dirty="0" smtClean="0">
                <a:solidFill>
                  <a:srgbClr val="00B050"/>
                </a:solidFill>
              </a:rPr>
              <a:t>Physical Research Laboratory </a:t>
            </a:r>
            <a:endParaRPr lang="en-GB" sz="1600" b="1" dirty="0" smtClean="0">
              <a:solidFill>
                <a:srgbClr val="00B05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Aligarh:</a:t>
            </a:r>
            <a:r>
              <a:rPr lang="en-GB" sz="1600" b="1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Aligarh Muslim University</a:t>
            </a: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Allahabad:</a:t>
            </a:r>
            <a:r>
              <a:rPr lang="en-GB" sz="1600" b="1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HRI</a:t>
            </a: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Bhubaneswar </a:t>
            </a:r>
            <a:r>
              <a:rPr lang="en-GB" sz="1600" dirty="0" smtClean="0">
                <a:solidFill>
                  <a:srgbClr val="1E0AB2"/>
                </a:solidFill>
              </a:rPr>
              <a:t>:</a:t>
            </a:r>
            <a:r>
              <a:rPr lang="en-GB" sz="1600" dirty="0" smtClean="0">
                <a:solidFill>
                  <a:srgbClr val="7030A0"/>
                </a:solidFill>
              </a:rPr>
              <a:t> </a:t>
            </a:r>
            <a:r>
              <a:rPr lang="en-GB" sz="1600" dirty="0" err="1" smtClean="0">
                <a:solidFill>
                  <a:srgbClr val="00B050"/>
                </a:solidFill>
              </a:rPr>
              <a:t>Utkal</a:t>
            </a:r>
            <a:r>
              <a:rPr lang="en-GB" sz="1600" dirty="0" smtClean="0">
                <a:solidFill>
                  <a:srgbClr val="00B050"/>
                </a:solidFill>
              </a:rPr>
              <a:t> Univ.</a:t>
            </a: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Calicut :</a:t>
            </a:r>
            <a:r>
              <a:rPr lang="en-GB" sz="1600" b="1" dirty="0" smtClean="0">
                <a:solidFill>
                  <a:srgbClr val="0070C0"/>
                </a:solidFill>
              </a:rPr>
              <a:t>  </a:t>
            </a:r>
            <a:r>
              <a:rPr lang="en-GB" sz="1600" dirty="0" smtClean="0">
                <a:solidFill>
                  <a:srgbClr val="00B050"/>
                </a:solidFill>
              </a:rPr>
              <a:t>University of Calicut</a:t>
            </a: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Chandigarh:</a:t>
            </a:r>
            <a:r>
              <a:rPr lang="en-GB" sz="1600" b="1" dirty="0" smtClean="0">
                <a:solidFill>
                  <a:srgbClr val="0070C0"/>
                </a:solidFill>
              </a:rPr>
              <a:t> </a:t>
            </a:r>
            <a:r>
              <a:rPr lang="en-GB" sz="1600" dirty="0" err="1" smtClean="0">
                <a:solidFill>
                  <a:srgbClr val="00B050"/>
                </a:solidFill>
              </a:rPr>
              <a:t>Panjab</a:t>
            </a:r>
            <a:r>
              <a:rPr lang="en-GB" sz="1600" dirty="0" smtClean="0">
                <a:solidFill>
                  <a:srgbClr val="00B050"/>
                </a:solidFill>
              </a:rPr>
              <a:t> University </a:t>
            </a: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Chennai :</a:t>
            </a:r>
            <a:r>
              <a:rPr lang="en-GB" sz="1600" b="1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IITM, </a:t>
            </a:r>
            <a:r>
              <a:rPr lang="en-GB" sz="1600" dirty="0" err="1" smtClean="0">
                <a:solidFill>
                  <a:srgbClr val="00B050"/>
                </a:solidFill>
              </a:rPr>
              <a:t>IMSc</a:t>
            </a:r>
            <a:endParaRPr lang="en-GB" sz="1600" dirty="0" smtClean="0">
              <a:solidFill>
                <a:srgbClr val="00B05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GB" sz="1600" b="1" dirty="0" smtClean="0">
                <a:solidFill>
                  <a:srgbClr val="1E0AB2"/>
                </a:solidFill>
              </a:rPr>
              <a:t>Delhi :</a:t>
            </a:r>
            <a:r>
              <a:rPr lang="en-GB" sz="1600" b="1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Delhi University</a:t>
            </a:r>
          </a:p>
        </p:txBody>
      </p:sp>
      <p:sp>
        <p:nvSpPr>
          <p:cNvPr id="5126" name="AutoShape 2" descr="https://mail-attachment.googleusercontent.com/attachment/u/0/?ui=2&amp;ik=2e872a1e0e&amp;view=att&amp;th=13b702f60313a380&amp;attid=0.1&amp;disp=inline&amp;realattid=f_hadv2bwo1&amp;safe=1&amp;zw&amp;saduie=AG9B_P_HN-fcpBzc4wSnZDB_qsMB&amp;sadet=1354796897933&amp;sads=d2mUtUMs1kQB1llI1EePZO74vuE&amp;sads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AutoShape 4" descr="https://mail-attachment.googleusercontent.com/attachment/u/0/?ui=2&amp;ik=2e872a1e0e&amp;view=att&amp;th=13b702f60313a380&amp;attid=0.1&amp;disp=inline&amp;realattid=f_hadv2bwo1&amp;safe=1&amp;zw&amp;saduie=AG9B_P_HN-fcpBzc4wSnZDB_qsMB&amp;sadet=1354796897933&amp;sads=d2mUtUMs1kQB1llI1EePZO74vuE&amp;sads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51520" y="5445224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Invitation</a:t>
            </a:r>
            <a:r>
              <a:rPr lang="en-US" sz="2000" dirty="0" smtClean="0">
                <a:solidFill>
                  <a:srgbClr val="FF0000"/>
                </a:solidFill>
              </a:rPr>
              <a:t> : Come and join either the INO-ICAL Collaboration or any other experimental collaboration at INO. Come if you have ideas to setup an experiment in an underground laboratory in any branch of science.</a:t>
            </a:r>
            <a:endParaRPr lang="en-IN" sz="2000" dirty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259632" y="3356992"/>
            <a:ext cx="6696744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22 groups at present</a:t>
            </a:r>
          </a:p>
          <a:p>
            <a:pPr algn="ctr"/>
            <a:r>
              <a:rPr lang="en-US" sz="2400" u="sng" dirty="0" smtClean="0">
                <a:solidFill>
                  <a:schemeClr val="tx1"/>
                </a:solidFill>
              </a:rPr>
              <a:t>Teams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Civil infrastructure : 	BARC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ICAL Engineering : 		BARC, TIFR, VECC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Detector and Physics : 	All groups</a:t>
            </a:r>
            <a:endParaRPr lang="en-IN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/>
              </a:rPr>
              <a:t>Summary</a:t>
            </a:r>
            <a:endParaRPr lang="en-IN" sz="36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Project INO on firm footing</a:t>
            </a:r>
          </a:p>
          <a:p>
            <a:r>
              <a:rPr lang="en-US" sz="2400" dirty="0" smtClean="0"/>
              <a:t>INO graduate  training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attracting bright minds</a:t>
            </a:r>
          </a:p>
          <a:p>
            <a:r>
              <a:rPr lang="en-US" sz="2400" dirty="0" smtClean="0"/>
              <a:t>Work on site infrastructure and 1/8 scale Engineering Module in full swing</a:t>
            </a:r>
          </a:p>
          <a:p>
            <a:r>
              <a:rPr lang="en-US" sz="2400" dirty="0" smtClean="0"/>
              <a:t>Industrial production of 2m X 2m glass RPCs </a:t>
            </a:r>
          </a:p>
          <a:p>
            <a:pPr lvl="1"/>
            <a:r>
              <a:rPr lang="en-US" sz="2000" dirty="0" smtClean="0">
                <a:solidFill>
                  <a:srgbClr val="1E0AB2"/>
                </a:solidFill>
              </a:rPr>
              <a:t>Several vendors under development</a:t>
            </a:r>
          </a:p>
          <a:p>
            <a:pPr lvl="1"/>
            <a:r>
              <a:rPr lang="en-US" sz="2000" dirty="0" smtClean="0">
                <a:solidFill>
                  <a:srgbClr val="1E0AB2"/>
                </a:solidFill>
              </a:rPr>
              <a:t>Initial stages of automation completed</a:t>
            </a:r>
          </a:p>
          <a:p>
            <a:pPr lvl="1"/>
            <a:r>
              <a:rPr lang="en-US" sz="2000" dirty="0" smtClean="0">
                <a:solidFill>
                  <a:srgbClr val="1E0AB2"/>
                </a:solidFill>
              </a:rPr>
              <a:t>O</a:t>
            </a:r>
            <a:r>
              <a:rPr lang="en-US" sz="2000" dirty="0" smtClean="0">
                <a:solidFill>
                  <a:srgbClr val="1E0AB2"/>
                </a:solidFill>
              </a:rPr>
              <a:t>rder </a:t>
            </a:r>
            <a:r>
              <a:rPr lang="en-US" sz="2000" dirty="0" smtClean="0">
                <a:solidFill>
                  <a:srgbClr val="1E0AB2"/>
                </a:solidFill>
              </a:rPr>
              <a:t>for first batch of large scale production  soon</a:t>
            </a:r>
          </a:p>
          <a:p>
            <a:r>
              <a:rPr lang="en-US" sz="2400" dirty="0" smtClean="0"/>
              <a:t>Electronics, Trigger, </a:t>
            </a:r>
            <a:r>
              <a:rPr lang="en-US" sz="2400" dirty="0" err="1" smtClean="0"/>
              <a:t>Daq</a:t>
            </a:r>
            <a:r>
              <a:rPr lang="en-US" sz="2400" dirty="0" smtClean="0"/>
              <a:t> in advanced stages of development</a:t>
            </a:r>
          </a:p>
          <a:p>
            <a:r>
              <a:rPr lang="en-US" sz="2400" dirty="0" smtClean="0"/>
              <a:t>Work on Tunnel and cavern etc to be taken up after Cabinet approval of the main project</a:t>
            </a: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1428"/>
            <a:ext cx="9164017" cy="6873012"/>
          </a:xfrm>
          <a:prstGeom prst="rect">
            <a:avLst/>
          </a:prstGeom>
        </p:spPr>
      </p:pic>
      <p:sp>
        <p:nvSpPr>
          <p:cNvPr id="47109" name="TextBox 7"/>
          <p:cNvSpPr txBox="1">
            <a:spLocks noChangeArrowheads="1"/>
          </p:cNvSpPr>
          <p:nvPr/>
        </p:nvSpPr>
        <p:spPr bwMode="auto">
          <a:xfrm>
            <a:off x="1835696" y="1144588"/>
            <a:ext cx="504056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6000" b="1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Thank</a:t>
            </a:r>
            <a:r>
              <a:rPr lang="en-US" sz="5400" b="1" dirty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5400" b="1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You for your attention </a:t>
            </a:r>
            <a:endParaRPr lang="en-US" sz="5400" b="1" dirty="0">
              <a:solidFill>
                <a:srgbClr val="00B0F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A02994-34AE-44FA-A2DA-C4082A70605B}" type="slidenum">
              <a:rPr lang="en-SG" smtClean="0"/>
              <a:pPr>
                <a:defRPr/>
              </a:pPr>
              <a:t>54</a:t>
            </a:fld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IN" sz="3200" dirty="0" smtClean="0">
                <a:solidFill>
                  <a:srgbClr val="FF0000"/>
                </a:solidFill>
                <a:effectLst/>
              </a:rPr>
              <a:t>ICAL: The physics goals</a:t>
            </a:r>
            <a:endParaRPr lang="en-IN" sz="3200" dirty="0">
              <a:solidFill>
                <a:srgbClr val="FF0000"/>
              </a:solidFill>
              <a:effectLst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9389" y="1008063"/>
            <a:ext cx="8497068" cy="5400675"/>
          </a:xfrm>
        </p:spPr>
        <p:txBody>
          <a:bodyPr/>
          <a:lstStyle/>
          <a:p>
            <a:r>
              <a:rPr lang="en-IN" sz="2400" dirty="0" smtClean="0">
                <a:solidFill>
                  <a:srgbClr val="0070C0"/>
                </a:solidFill>
              </a:rPr>
              <a:t>Accurate determination of the atmospheric parameters        (</a:t>
            </a:r>
            <a:r>
              <a:rPr lang="en-IN" sz="2400" dirty="0" smtClean="0">
                <a:solidFill>
                  <a:srgbClr val="0070C0"/>
                </a:solidFill>
                <a:latin typeface="Symbol" pitchFamily="18" charset="2"/>
              </a:rPr>
              <a:t>q</a:t>
            </a:r>
            <a:r>
              <a:rPr lang="en-IN" sz="2400" baseline="-25000" dirty="0" smtClean="0">
                <a:solidFill>
                  <a:srgbClr val="0070C0"/>
                </a:solidFill>
                <a:latin typeface="Symbol" pitchFamily="18" charset="2"/>
              </a:rPr>
              <a:t>23 </a:t>
            </a:r>
            <a:r>
              <a:rPr lang="en-IN" sz="2400" dirty="0" smtClean="0">
                <a:solidFill>
                  <a:srgbClr val="0070C0"/>
                </a:solidFill>
              </a:rPr>
              <a:t> octant, deviation of </a:t>
            </a:r>
            <a:r>
              <a:rPr lang="en-IN" sz="2400" dirty="0" smtClean="0">
                <a:solidFill>
                  <a:srgbClr val="0070C0"/>
                </a:solidFill>
                <a:latin typeface="Symbol" pitchFamily="18" charset="2"/>
              </a:rPr>
              <a:t>q</a:t>
            </a:r>
            <a:r>
              <a:rPr lang="en-IN" sz="2400" baseline="-25000" dirty="0" smtClean="0">
                <a:solidFill>
                  <a:srgbClr val="0070C0"/>
                </a:solidFill>
                <a:latin typeface="Symbol" pitchFamily="18" charset="2"/>
              </a:rPr>
              <a:t>23</a:t>
            </a:r>
            <a:r>
              <a:rPr lang="en-IN" sz="2400" dirty="0" smtClean="0">
                <a:solidFill>
                  <a:srgbClr val="0070C0"/>
                </a:solidFill>
                <a:latin typeface="Symbol" pitchFamily="18" charset="2"/>
              </a:rPr>
              <a:t> </a:t>
            </a:r>
            <a:r>
              <a:rPr lang="en-IN" sz="2400" dirty="0" smtClean="0">
                <a:solidFill>
                  <a:srgbClr val="0070C0"/>
                </a:solidFill>
              </a:rPr>
              <a:t> from </a:t>
            </a:r>
            <a:r>
              <a:rPr lang="en-IN" sz="2400" dirty="0" err="1" smtClean="0">
                <a:solidFill>
                  <a:srgbClr val="0070C0"/>
                </a:solidFill>
              </a:rPr>
              <a:t>maximality</a:t>
            </a:r>
            <a:r>
              <a:rPr lang="en-IN" sz="2400" dirty="0" smtClean="0">
                <a:solidFill>
                  <a:srgbClr val="0070C0"/>
                </a:solidFill>
              </a:rPr>
              <a:t>)</a:t>
            </a:r>
            <a:endParaRPr lang="en-IN" sz="2400" dirty="0" smtClean="0"/>
          </a:p>
          <a:p>
            <a:r>
              <a:rPr lang="en-IN" sz="2400" dirty="0" smtClean="0">
                <a:solidFill>
                  <a:srgbClr val="7030A0"/>
                </a:solidFill>
              </a:rPr>
              <a:t>Determination of neutrino mass hierarchy  (large </a:t>
            </a:r>
            <a:r>
              <a:rPr lang="en-IN" sz="2400" dirty="0" smtClean="0">
                <a:solidFill>
                  <a:srgbClr val="7030A0"/>
                </a:solidFill>
                <a:latin typeface="Symbol" pitchFamily="18" charset="2"/>
              </a:rPr>
              <a:t>q</a:t>
            </a:r>
            <a:r>
              <a:rPr lang="en-IN" sz="2400" baseline="-25000" dirty="0" smtClean="0">
                <a:solidFill>
                  <a:srgbClr val="7030A0"/>
                </a:solidFill>
                <a:latin typeface="Symbol" pitchFamily="18" charset="2"/>
              </a:rPr>
              <a:t>13</a:t>
            </a:r>
            <a:r>
              <a:rPr lang="en-IN" sz="2400" dirty="0" smtClean="0">
                <a:solidFill>
                  <a:srgbClr val="7030A0"/>
                </a:solidFill>
                <a:latin typeface="Symbol" pitchFamily="18" charset="2"/>
              </a:rPr>
              <a:t> </a:t>
            </a:r>
            <a:r>
              <a:rPr lang="en-IN" sz="2400" dirty="0" smtClean="0">
                <a:solidFill>
                  <a:srgbClr val="7030A0"/>
                </a:solidFill>
              </a:rPr>
              <a:t> is  </a:t>
            </a:r>
          </a:p>
          <a:p>
            <a:pPr>
              <a:buNone/>
            </a:pPr>
            <a:r>
              <a:rPr lang="en-IN" sz="2400" dirty="0" smtClean="0">
                <a:solidFill>
                  <a:srgbClr val="7030A0"/>
                </a:solidFill>
              </a:rPr>
              <a:t>	good  news !)</a:t>
            </a:r>
            <a:endParaRPr lang="en-IN" sz="2400" dirty="0" smtClean="0"/>
          </a:p>
          <a:p>
            <a:r>
              <a:rPr lang="en-IN" sz="2400" dirty="0" smtClean="0">
                <a:solidFill>
                  <a:srgbClr val="0070C0"/>
                </a:solidFill>
              </a:rPr>
              <a:t>Nonstandard interactions,  CPT violation,  long range       forces,  </a:t>
            </a:r>
            <a:r>
              <a:rPr lang="en-IN" sz="2400" dirty="0" smtClean="0">
                <a:solidFill>
                  <a:srgbClr val="0070C0"/>
                </a:solidFill>
              </a:rPr>
              <a:t>ultrahigh-energy </a:t>
            </a:r>
            <a:r>
              <a:rPr lang="en-IN" sz="2400" dirty="0" err="1" smtClean="0">
                <a:solidFill>
                  <a:srgbClr val="0070C0"/>
                </a:solidFill>
              </a:rPr>
              <a:t>muon</a:t>
            </a:r>
            <a:r>
              <a:rPr lang="en-IN" sz="2400" dirty="0" smtClean="0">
                <a:solidFill>
                  <a:srgbClr val="0070C0"/>
                </a:solidFill>
              </a:rPr>
              <a:t> fluxes, ...</a:t>
            </a:r>
            <a:endParaRPr lang="en-IN" sz="2400" dirty="0" smtClean="0">
              <a:solidFill>
                <a:srgbClr val="7030A0"/>
              </a:solidFill>
            </a:endParaRPr>
          </a:p>
          <a:p>
            <a:r>
              <a:rPr lang="en-IN" sz="2400" dirty="0" smtClean="0">
                <a:solidFill>
                  <a:srgbClr val="7030A0"/>
                </a:solidFill>
              </a:rPr>
              <a:t>Far detector for a future neutrino factory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251520" y="4221088"/>
            <a:ext cx="8686800" cy="1905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200" dirty="0">
                <a:solidFill>
                  <a:srgbClr val="C00000"/>
                </a:solidFill>
              </a:rPr>
              <a:t>Physics goals to be complementary to other experiments worldwide.  There is a growing realization that both atmospheric and accelerator experiments are needed to obtain best values of the parameters.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rgbClr val="0070C0"/>
                </a:solidFill>
              </a:rPr>
              <a:t>Accelerators : narrow range of L,E; high precision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rgbClr val="0070C0"/>
                </a:solidFill>
              </a:rPr>
              <a:t>Atmospheric : Large range of L,E, not-so-high precision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2123728" y="1772816"/>
            <a:ext cx="4968552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r>
              <a:rPr lang="en-IN" sz="32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INO: the location</a:t>
            </a:r>
            <a:endParaRPr lang="en-IN" sz="3200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IN" sz="3600" dirty="0" smtClean="0">
                <a:solidFill>
                  <a:srgbClr val="FF0000"/>
                </a:solidFill>
                <a:effectLst/>
              </a:rPr>
              <a:t>Madurai –the nearest major city</a:t>
            </a:r>
            <a:endParaRPr lang="en-IN" sz="3600" dirty="0">
              <a:solidFill>
                <a:srgbClr val="FF0000"/>
              </a:solidFill>
              <a:effectLst/>
            </a:endParaRPr>
          </a:p>
        </p:txBody>
      </p:sp>
      <p:pic>
        <p:nvPicPr>
          <p:cNvPr id="1638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68313" y="1089025"/>
            <a:ext cx="3167062" cy="34258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4" descr="https://encrypted-tbn2.gstatic.com/images?q=tbn:ANd9GcS9pZa97GfL1thXqE7P8jnlVblGpSkobacyHSqLAYYFRbE1oSwVh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075" y="1165225"/>
            <a:ext cx="4176713" cy="31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0350" y="4676775"/>
            <a:ext cx="856012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IN" sz="2400" dirty="0">
                <a:solidFill>
                  <a:srgbClr val="1E0AB2"/>
                </a:solidFill>
              </a:rPr>
              <a:t>INO site is located 115 km west of the temple city </a:t>
            </a:r>
          </a:p>
          <a:p>
            <a:pPr>
              <a:defRPr/>
            </a:pPr>
            <a:r>
              <a:rPr lang="en-IN" sz="2400" dirty="0">
                <a:solidFill>
                  <a:srgbClr val="1E0AB2"/>
                </a:solidFill>
              </a:rPr>
              <a:t>    Madurai in the </a:t>
            </a:r>
            <a:r>
              <a:rPr lang="en-IN" sz="2400" dirty="0" err="1">
                <a:solidFill>
                  <a:srgbClr val="1E0AB2"/>
                </a:solidFill>
              </a:rPr>
              <a:t>Theni</a:t>
            </a:r>
            <a:r>
              <a:rPr lang="en-IN" sz="2400" dirty="0">
                <a:solidFill>
                  <a:srgbClr val="1E0AB2"/>
                </a:solidFill>
              </a:rPr>
              <a:t> district of Tamil Nadu close to </a:t>
            </a:r>
          </a:p>
          <a:p>
            <a:pPr>
              <a:defRPr/>
            </a:pPr>
            <a:r>
              <a:rPr lang="en-IN" sz="2400" dirty="0">
                <a:solidFill>
                  <a:srgbClr val="1E0AB2"/>
                </a:solidFill>
              </a:rPr>
              <a:t>    the border the between Tamil Nadu &amp; Kerala</a:t>
            </a:r>
            <a:r>
              <a:rPr lang="en-IN" sz="2400" dirty="0" smtClean="0">
                <a:solidFill>
                  <a:srgbClr val="1E0AB2"/>
                </a:solidFill>
              </a:rPr>
              <a:t>.</a:t>
            </a:r>
            <a:endParaRPr lang="en-IN" sz="2400" dirty="0"/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IN" sz="2400" dirty="0">
                <a:solidFill>
                  <a:srgbClr val="C00000"/>
                </a:solidFill>
              </a:rPr>
              <a:t>Madurai has an international airport</a:t>
            </a:r>
            <a:r>
              <a:rPr lang="en-IN" sz="2400" dirty="0" smtClean="0">
                <a:solidFill>
                  <a:srgbClr val="C00000"/>
                </a:solidFill>
              </a:rPr>
              <a:t>.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B050"/>
                </a:solidFill>
              </a:rPr>
              <a:t>IICHEP to be setup at Madurai</a:t>
            </a:r>
            <a:endParaRPr lang="en-IN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rgbClr val="FF0000"/>
                </a:solidFill>
                <a:effectLst/>
              </a:rPr>
              <a:t>INO site : </a:t>
            </a:r>
            <a:r>
              <a:rPr lang="en-US" sz="3200" dirty="0" err="1" smtClean="0">
                <a:solidFill>
                  <a:srgbClr val="FF0000"/>
                </a:solidFill>
                <a:effectLst/>
              </a:rPr>
              <a:t>Bodi</a:t>
            </a:r>
            <a:r>
              <a:rPr lang="en-US" sz="3200" dirty="0" smtClean="0">
                <a:solidFill>
                  <a:srgbClr val="FF0000"/>
                </a:solidFill>
                <a:effectLst/>
              </a:rPr>
              <a:t> West Hills 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863" y="1000125"/>
            <a:ext cx="466090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7412" name="Picture 2" descr="http://www.ino.tifr.res.in/ino/gallery/New%20INO%20site%20at%20West%20Bodi%20Hills%20near%20Madura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355441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3968" y="5085184"/>
            <a:ext cx="2341347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IN" dirty="0" smtClean="0">
                <a:solidFill>
                  <a:srgbClr val="0070C0"/>
                </a:solidFill>
              </a:rPr>
              <a:t>9</a:t>
            </a:r>
            <a:r>
              <a:rPr lang="en-IN" baseline="30000" dirty="0" smtClean="0">
                <a:solidFill>
                  <a:srgbClr val="0070C0"/>
                </a:solidFill>
              </a:rPr>
              <a:t>0 </a:t>
            </a:r>
            <a:r>
              <a:rPr lang="en-IN" dirty="0">
                <a:solidFill>
                  <a:srgbClr val="0070C0"/>
                </a:solidFill>
              </a:rPr>
              <a:t>58’ N, 77</a:t>
            </a:r>
            <a:r>
              <a:rPr lang="en-IN" baseline="30000" dirty="0">
                <a:solidFill>
                  <a:srgbClr val="0070C0"/>
                </a:solidFill>
              </a:rPr>
              <a:t>0</a:t>
            </a:r>
            <a:r>
              <a:rPr lang="en-IN" dirty="0">
                <a:solidFill>
                  <a:srgbClr val="0070C0"/>
                </a:solidFill>
              </a:rPr>
              <a:t> 16’ 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IN" dirty="0" err="1">
                <a:solidFill>
                  <a:srgbClr val="0070C0"/>
                </a:solidFill>
              </a:rPr>
              <a:t>Pottipuram</a:t>
            </a:r>
            <a:r>
              <a:rPr lang="en-IN" dirty="0">
                <a:solidFill>
                  <a:srgbClr val="0070C0"/>
                </a:solidFill>
              </a:rPr>
              <a:t> Village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IN" dirty="0" err="1">
                <a:solidFill>
                  <a:srgbClr val="0070C0"/>
                </a:solidFill>
              </a:rPr>
              <a:t>Theni</a:t>
            </a:r>
            <a:r>
              <a:rPr lang="en-IN" dirty="0">
                <a:solidFill>
                  <a:srgbClr val="0070C0"/>
                </a:solidFill>
              </a:rPr>
              <a:t> District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IN" dirty="0">
                <a:solidFill>
                  <a:srgbClr val="0070C0"/>
                </a:solidFill>
              </a:rPr>
              <a:t>Tamil Nadu State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764704"/>
            <a:ext cx="3672408" cy="423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1619672" y="141277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ounded Rectangle 10"/>
          <p:cNvSpPr/>
          <p:nvPr/>
        </p:nvSpPr>
        <p:spPr>
          <a:xfrm>
            <a:off x="0" y="2780928"/>
            <a:ext cx="144016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Pottipuram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83568" y="1484784"/>
            <a:ext cx="1008112" cy="1296144"/>
          </a:xfrm>
          <a:prstGeom prst="straightConnector1">
            <a:avLst/>
          </a:prstGeom>
          <a:ln w="19050">
            <a:solidFill>
              <a:srgbClr val="1E0AB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26392</TotalTime>
  <Words>1889</Words>
  <Application>Microsoft Office PowerPoint</Application>
  <PresentationFormat>On-screen Show (4:3)</PresentationFormat>
  <Paragraphs>324</Paragraphs>
  <Slides>54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Apex</vt:lpstr>
      <vt:lpstr>Graph</vt:lpstr>
      <vt:lpstr>India-Based Neutrino Observatory (INO)  </vt:lpstr>
      <vt:lpstr>Slide 2</vt:lpstr>
      <vt:lpstr>INO : Salient Features</vt:lpstr>
      <vt:lpstr>INO Project Components</vt:lpstr>
      <vt:lpstr>Financial Issues</vt:lpstr>
      <vt:lpstr>ICAL: The physics goals</vt:lpstr>
      <vt:lpstr>Slide 7</vt:lpstr>
      <vt:lpstr>Madurai –the nearest major city</vt:lpstr>
      <vt:lpstr>INO site : Bodi West Hills </vt:lpstr>
      <vt:lpstr>Underground Laboratory Layout</vt:lpstr>
      <vt:lpstr> Inter-Institutional Centre for High Energy Physics (IICHEP)</vt:lpstr>
      <vt:lpstr>Site and infrastructure development</vt:lpstr>
      <vt:lpstr>Slide 13</vt:lpstr>
      <vt:lpstr>Slide 14</vt:lpstr>
      <vt:lpstr>Slide 15</vt:lpstr>
      <vt:lpstr>Slide 16</vt:lpstr>
      <vt:lpstr>Slide 17</vt:lpstr>
      <vt:lpstr>Slide 18</vt:lpstr>
      <vt:lpstr>Magnetised Iron Calorimeter</vt:lpstr>
      <vt:lpstr>Slide 20</vt:lpstr>
      <vt:lpstr>Construction of the ICAL detector</vt:lpstr>
      <vt:lpstr>Slide 22</vt:lpstr>
      <vt:lpstr>Slide 23</vt:lpstr>
      <vt:lpstr>Slide 24</vt:lpstr>
      <vt:lpstr>Slide 25</vt:lpstr>
      <vt:lpstr>Slide 26</vt:lpstr>
      <vt:lpstr>A journey through RPC road</vt:lpstr>
      <vt:lpstr>Prototype RPC Stack at TIFR tracking Muons</vt:lpstr>
      <vt:lpstr>Glass RPC : efficiencies and time resolution</vt:lpstr>
      <vt:lpstr>Bakelite RPC R&amp;D at VECC/SINP Kolkata</vt:lpstr>
      <vt:lpstr> Electronics and Daq </vt:lpstr>
      <vt:lpstr>ICAL Trigger Scheme</vt:lpstr>
      <vt:lpstr>mini-ICAL : Prototype Magnet with RPC layers</vt:lpstr>
      <vt:lpstr>Slide 34</vt:lpstr>
      <vt:lpstr>Slide 35</vt:lpstr>
      <vt:lpstr>Slide 36</vt:lpstr>
      <vt:lpstr>Slide 37</vt:lpstr>
      <vt:lpstr> Fabrication of 2m x 2m RPCs</vt:lpstr>
      <vt:lpstr>2m x 2m glass RPC test stand</vt:lpstr>
      <vt:lpstr>Slide 40</vt:lpstr>
      <vt:lpstr>Slide 41</vt:lpstr>
      <vt:lpstr>Slide 42</vt:lpstr>
      <vt:lpstr>Slide 43</vt:lpstr>
      <vt:lpstr>Compact Design of RPC and Electronics</vt:lpstr>
      <vt:lpstr>Slide 45</vt:lpstr>
      <vt:lpstr>Slide 46</vt:lpstr>
      <vt:lpstr>Slide 47</vt:lpstr>
      <vt:lpstr>Slide 48</vt:lpstr>
      <vt:lpstr>Slide 49</vt:lpstr>
      <vt:lpstr>Slide 50</vt:lpstr>
      <vt:lpstr>Human Resource Development &amp; Training</vt:lpstr>
      <vt:lpstr>INO Collaboration</vt:lpstr>
      <vt:lpstr>Summary</vt:lpstr>
      <vt:lpstr>Slide 54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Satyanarayana Bheesette</dc:creator>
  <cp:lastModifiedBy>YOGENDRA</cp:lastModifiedBy>
  <cp:revision>553</cp:revision>
  <dcterms:created xsi:type="dcterms:W3CDTF">2011-01-23T03:58:48Z</dcterms:created>
  <dcterms:modified xsi:type="dcterms:W3CDTF">2013-09-10T05:31:23Z</dcterms:modified>
</cp:coreProperties>
</file>