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68.xml" ContentType="application/vnd.openxmlformats-officedocument.presentationml.slide+xml"/>
  <Override PartName="/ppt/slides/slide33.xml" ContentType="application/vnd.openxmlformats-officedocument.presentationml.slide+xml"/>
  <Default Extension="bin" ContentType="application/vnd.openxmlformats-officedocument.presentationml.printerSettings"/>
  <Override PartName="/ppt/notesSlides/notesSlide13.xml" ContentType="application/vnd.openxmlformats-officedocument.presentationml.notesSlide+xml"/>
  <Default Extension="wmf" ContentType="image/x-wmf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75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Default Extension="gif" ContentType="image/gif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embeddings/Microsoft_Equation2.bin" ContentType="application/vnd.openxmlformats-officedocument.oleObject"/>
  <Override PartName="/ppt/notesSlides/notesSlide8.xml" ContentType="application/vnd.openxmlformats-officedocument.presentationml.notesSlide+xml"/>
  <Override PartName="/ppt/slides/slide46.xml" ContentType="application/vnd.openxmlformats-officedocument.presentationml.slide+xml"/>
  <Override PartName="/ppt/slides/slide70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69.xml" ContentType="application/vnd.openxmlformats-officedocument.presentationml.slide+xml"/>
  <Override PartName="/ppt/slides/slide72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notesSlides/notesSlide14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1.xml" ContentType="application/vnd.openxmlformats-officedocument.presentationml.slideLayou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Default Extension="jpeg" ContentType="image/jpeg"/>
  <Default Extension="vml" ContentType="application/vnd.openxmlformats-officedocument.vmlDrawing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31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47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1.xml" ContentType="application/vnd.openxmlformats-officedocument.presentationml.slide+xml"/>
  <Override PartName="/ppt/notesSlides/notesSlide11.xml" ContentType="application/vnd.openxmlformats-officedocument.presentationml.notes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theme/theme3.xml" ContentType="application/vnd.openxmlformats-officedocument.theme+xml"/>
  <Override PartName="/ppt/slides/slide63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67.xml" ContentType="application/vnd.openxmlformats-officedocument.presentationml.slide+xml"/>
  <Override PartName="/ppt/slides/slide48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32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29.xml" ContentType="application/vnd.openxmlformats-officedocument.presentationml.slide+xml"/>
  <Override PartName="/docProps/app.xml" ContentType="application/vnd.openxmlformats-officedocument.extended-properties+xml"/>
  <Override PartName="/ppt/notesMasters/notesMaster1.xml" ContentType="application/vnd.openxmlformats-officedocument.presentationml.notesMaster+xml"/>
  <Override PartName="/ppt/notesSlides/notesSlide12.xml" ContentType="application/vnd.openxmlformats-officedocument.presentationml.notesSlide+xml"/>
  <Override PartName="/ppt/notesSlides/notesSlide1.xml" ContentType="application/vnd.openxmlformats-officedocument.presentationml.notesSlide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notesSlides/notesSlide16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59.xml" ContentType="application/vnd.openxmlformats-officedocument.presentationml.slide+xml"/>
  <Default Extension="pict" ContentType="image/pict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embeddings/Microsoft_Equation1.bin" ContentType="application/vnd.openxmlformats-officedocument.oleObject"/>
  <Default Extension="pdf" ContentType="application/pdf"/>
  <Default Extension="png" ContentType="image/png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79"/>
  </p:notesMasterIdLst>
  <p:handoutMasterIdLst>
    <p:handoutMasterId r:id="rId80"/>
  </p:handoutMasterIdLst>
  <p:sldIdLst>
    <p:sldId id="1119" r:id="rId2"/>
    <p:sldId id="1206" r:id="rId3"/>
    <p:sldId id="1172" r:id="rId4"/>
    <p:sldId id="819" r:id="rId5"/>
    <p:sldId id="923" r:id="rId6"/>
    <p:sldId id="1044" r:id="rId7"/>
    <p:sldId id="1194" r:id="rId8"/>
    <p:sldId id="1171" r:id="rId9"/>
    <p:sldId id="1195" r:id="rId10"/>
    <p:sldId id="1124" r:id="rId11"/>
    <p:sldId id="935" r:id="rId12"/>
    <p:sldId id="861" r:id="rId13"/>
    <p:sldId id="1208" r:id="rId14"/>
    <p:sldId id="1173" r:id="rId15"/>
    <p:sldId id="1127" r:id="rId16"/>
    <p:sldId id="1130" r:id="rId17"/>
    <p:sldId id="1219" r:id="rId18"/>
    <p:sldId id="1220" r:id="rId19"/>
    <p:sldId id="1221" r:id="rId20"/>
    <p:sldId id="1175" r:id="rId21"/>
    <p:sldId id="1139" r:id="rId22"/>
    <p:sldId id="1137" r:id="rId23"/>
    <p:sldId id="1222" r:id="rId24"/>
    <p:sldId id="1225" r:id="rId25"/>
    <p:sldId id="1140" r:id="rId26"/>
    <p:sldId id="1224" r:id="rId27"/>
    <p:sldId id="1161" r:id="rId28"/>
    <p:sldId id="1178" r:id="rId29"/>
    <p:sldId id="1179" r:id="rId30"/>
    <p:sldId id="1180" r:id="rId31"/>
    <p:sldId id="1182" r:id="rId32"/>
    <p:sldId id="1183" r:id="rId33"/>
    <p:sldId id="1146" r:id="rId34"/>
    <p:sldId id="1196" r:id="rId35"/>
    <p:sldId id="1207" r:id="rId36"/>
    <p:sldId id="1184" r:id="rId37"/>
    <p:sldId id="1226" r:id="rId38"/>
    <p:sldId id="1227" r:id="rId39"/>
    <p:sldId id="1228" r:id="rId40"/>
    <p:sldId id="1209" r:id="rId41"/>
    <p:sldId id="1230" r:id="rId42"/>
    <p:sldId id="1231" r:id="rId43"/>
    <p:sldId id="1212" r:id="rId44"/>
    <p:sldId id="1213" r:id="rId45"/>
    <p:sldId id="1214" r:id="rId46"/>
    <p:sldId id="1215" r:id="rId47"/>
    <p:sldId id="1190" r:id="rId48"/>
    <p:sldId id="1205" r:id="rId49"/>
    <p:sldId id="1199" r:id="rId50"/>
    <p:sldId id="1204" r:id="rId51"/>
    <p:sldId id="1187" r:id="rId52"/>
    <p:sldId id="1216" r:id="rId53"/>
    <p:sldId id="1217" r:id="rId54"/>
    <p:sldId id="1059" r:id="rId55"/>
    <p:sldId id="1057" r:id="rId56"/>
    <p:sldId id="1188" r:id="rId57"/>
    <p:sldId id="1110" r:id="rId58"/>
    <p:sldId id="1111" r:id="rId59"/>
    <p:sldId id="1112" r:id="rId60"/>
    <p:sldId id="1051" r:id="rId61"/>
    <p:sldId id="1053" r:id="rId62"/>
    <p:sldId id="1090" r:id="rId63"/>
    <p:sldId id="1055" r:id="rId64"/>
    <p:sldId id="1060" r:id="rId65"/>
    <p:sldId id="1061" r:id="rId66"/>
    <p:sldId id="1062" r:id="rId67"/>
    <p:sldId id="1063" r:id="rId68"/>
    <p:sldId id="1064" r:id="rId69"/>
    <p:sldId id="1092" r:id="rId70"/>
    <p:sldId id="1233" r:id="rId71"/>
    <p:sldId id="1010" r:id="rId72"/>
    <p:sldId id="1170" r:id="rId73"/>
    <p:sldId id="1193" r:id="rId74"/>
    <p:sldId id="1167" r:id="rId75"/>
    <p:sldId id="1168" r:id="rId76"/>
    <p:sldId id="1218" r:id="rId77"/>
    <p:sldId id="1065" r:id="rId78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2400" u="sng" kern="1200">
        <a:solidFill>
          <a:schemeClr val="tx1"/>
        </a:solidFill>
        <a:latin typeface="Comic Sans M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99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handoutMaster" Target="handoutMasters/handoutMaster1.xml"/><Relationship Id="rId81" Type="http://schemas.openxmlformats.org/officeDocument/2006/relationships/printerSettings" Target="printerSettings/printerSettings1.bin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notesMaster" Target="notesMasters/notesMaster1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Relationship Id="rId2" Type="http://schemas.openxmlformats.org/officeDocument/2006/relationships/image" Target="../media/image8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n-GB" dirty="0">
              <a:latin typeface="Trebuchet MS"/>
            </a:endParaRPr>
          </a:p>
        </p:txBody>
      </p:sp>
      <p:sp>
        <p:nvSpPr>
          <p:cNvPr id="409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endParaRPr lang="en-GB" dirty="0">
              <a:latin typeface="Trebuchet MS"/>
            </a:endParaRPr>
          </a:p>
        </p:txBody>
      </p:sp>
      <p:sp>
        <p:nvSpPr>
          <p:cNvPr id="409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u="none"/>
            </a:lvl1pPr>
          </a:lstStyle>
          <a:p>
            <a:pPr>
              <a:defRPr/>
            </a:pPr>
            <a:endParaRPr lang="en-GB" dirty="0">
              <a:latin typeface="Trebuchet MS"/>
            </a:endParaRPr>
          </a:p>
        </p:txBody>
      </p:sp>
      <p:sp>
        <p:nvSpPr>
          <p:cNvPr id="409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u="none"/>
            </a:lvl1pPr>
          </a:lstStyle>
          <a:p>
            <a:pPr>
              <a:defRPr/>
            </a:pPr>
            <a:fld id="{4D8EAF51-8FF4-8C4D-A7BA-3884F30BB69F}" type="slidenum">
              <a:rPr lang="en-GB">
                <a:latin typeface="Trebuchet MS"/>
              </a:rPr>
              <a:pPr>
                <a:defRPr/>
              </a:pPr>
              <a:t>‹#›</a:t>
            </a:fld>
            <a:endParaRPr lang="en-GB" dirty="0">
              <a:latin typeface="Trebuchet M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 u="none">
                <a:latin typeface="Trebuchet M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 u="none">
                <a:latin typeface="Trebuchet M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1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 u="none">
                <a:latin typeface="Trebuchet M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31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 u="none">
                <a:latin typeface="Trebuchet MS"/>
              </a:defRPr>
            </a:lvl1pPr>
          </a:lstStyle>
          <a:p>
            <a:pPr>
              <a:defRPr/>
            </a:pPr>
            <a:fld id="{F0913F80-1B8C-AA41-9C19-540978A78948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 very ordered world, which together with mechanics, gravity,  thermodynamics and electromagnetism described just about everything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9B2FA3-8E8B-7E40-9E7D-2CB94A544A0F}" type="slidenum">
              <a:rPr lang="en-US" smtClean="0">
                <a:latin typeface="Trebuchet MS" charset="0"/>
              </a:rPr>
              <a:pPr/>
              <a:t>2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13F80-1B8C-AA41-9C19-540978A78948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WORLD’S MOST POWERFUL MICROSCOPE!!!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83F8A-091B-EF4A-92C3-7CBF1E8773CD}" type="slidenum">
              <a:rPr lang="en-US" smtClean="0">
                <a:latin typeface="Trebuchet MS" charset="0"/>
              </a:rPr>
              <a:pPr/>
              <a:t>31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WORLD’S MOST POWERFUL MICROSCOPE!!!</a:t>
            </a: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83F8A-091B-EF4A-92C3-7CBF1E8773CD}" type="slidenum">
              <a:rPr lang="en-US" smtClean="0">
                <a:latin typeface="Trebuchet MS" charset="0"/>
              </a:rPr>
              <a:pPr/>
              <a:t>32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23F417-7575-DA47-B6A4-665846CC099E}" type="slidenum">
              <a:rPr lang="en-GB"/>
              <a:pPr/>
              <a:t>35</a:t>
            </a:fld>
            <a:endParaRPr lang="en-GB"/>
          </a:p>
        </p:txBody>
      </p:sp>
      <p:sp>
        <p:nvSpPr>
          <p:cNvPr id="100355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553CDFC1-CA2E-A840-BC4D-CE6B06186BAB}" type="slidenum">
              <a:rPr lang="en-US" sz="1200" u="none">
                <a:latin typeface="Times New Roman" charset="0"/>
              </a:rPr>
              <a:pPr algn="r" eaLnBrk="0" hangingPunct="0"/>
              <a:t>35</a:t>
            </a:fld>
            <a:endParaRPr lang="en-US" sz="1200" u="none">
              <a:latin typeface="Times New Roman" charset="0"/>
            </a:endParaRPr>
          </a:p>
        </p:txBody>
      </p:sp>
      <p:sp>
        <p:nvSpPr>
          <p:cNvPr id="1003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6950" cy="3605213"/>
          </a:xfrm>
          <a:solidFill>
            <a:srgbClr val="FFFFFF"/>
          </a:solidFill>
          <a:ln/>
        </p:spPr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2475"/>
            <a:ext cx="5362575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23F417-7575-DA47-B6A4-665846CC099E}" type="slidenum">
              <a:rPr lang="en-GB"/>
              <a:pPr/>
              <a:t>36</a:t>
            </a:fld>
            <a:endParaRPr lang="en-GB"/>
          </a:p>
        </p:txBody>
      </p:sp>
      <p:sp>
        <p:nvSpPr>
          <p:cNvPr id="100355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553CDFC1-CA2E-A840-BC4D-CE6B06186BAB}" type="slidenum">
              <a:rPr lang="en-US" sz="1200" u="none">
                <a:latin typeface="Times New Roman" charset="0"/>
              </a:rPr>
              <a:pPr algn="r" eaLnBrk="0" hangingPunct="0"/>
              <a:t>36</a:t>
            </a:fld>
            <a:endParaRPr lang="en-US" sz="1200" u="none">
              <a:latin typeface="Times New Roman" charset="0"/>
            </a:endParaRPr>
          </a:p>
        </p:txBody>
      </p:sp>
      <p:sp>
        <p:nvSpPr>
          <p:cNvPr id="1003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6950" cy="3605213"/>
          </a:xfrm>
          <a:solidFill>
            <a:srgbClr val="FFFFFF"/>
          </a:solidFill>
          <a:ln/>
        </p:spPr>
      </p:sp>
      <p:sp>
        <p:nvSpPr>
          <p:cNvPr id="1003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2475"/>
            <a:ext cx="5362575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F3D10-2C91-1246-BFE1-E01426A0FB82}" type="slidenum">
              <a:rPr lang="en-GB"/>
              <a:pPr/>
              <a:t>37</a:t>
            </a:fld>
            <a:endParaRPr lang="en-GB"/>
          </a:p>
        </p:txBody>
      </p:sp>
      <p:sp>
        <p:nvSpPr>
          <p:cNvPr id="96259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7C567D68-E6C3-9747-B48E-AA39C5869DFE}" type="slidenum">
              <a:rPr lang="en-US" sz="1200" u="none">
                <a:latin typeface="Times New Roman" charset="0"/>
              </a:rPr>
              <a:pPr algn="r" eaLnBrk="0" hangingPunct="0"/>
              <a:t>37</a:t>
            </a:fld>
            <a:endParaRPr lang="en-US" sz="1200" u="none">
              <a:latin typeface="Times New Roman" charset="0"/>
            </a:endParaRPr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6950" cy="3605213"/>
          </a:xfrm>
          <a:solidFill>
            <a:srgbClr val="FFFFFF"/>
          </a:solidFill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2475"/>
            <a:ext cx="5362575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F3D10-2C91-1246-BFE1-E01426A0FB82}" type="slidenum">
              <a:rPr lang="en-GB"/>
              <a:pPr/>
              <a:t>38</a:t>
            </a:fld>
            <a:endParaRPr lang="en-GB"/>
          </a:p>
        </p:txBody>
      </p:sp>
      <p:sp>
        <p:nvSpPr>
          <p:cNvPr id="96259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7C567D68-E6C3-9747-B48E-AA39C5869DFE}" type="slidenum">
              <a:rPr lang="en-US" sz="1200" u="none">
                <a:latin typeface="Times New Roman" charset="0"/>
              </a:rPr>
              <a:pPr algn="r" eaLnBrk="0" hangingPunct="0"/>
              <a:t>38</a:t>
            </a:fld>
            <a:endParaRPr lang="en-US" sz="1200" u="none">
              <a:latin typeface="Times New Roman" charset="0"/>
            </a:endParaRPr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6950" cy="3605213"/>
          </a:xfrm>
          <a:solidFill>
            <a:srgbClr val="FFFFFF"/>
          </a:solidFill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2475"/>
            <a:ext cx="5362575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6F3D10-2C91-1246-BFE1-E01426A0FB82}" type="slidenum">
              <a:rPr lang="en-GB"/>
              <a:pPr/>
              <a:t>39</a:t>
            </a:fld>
            <a:endParaRPr lang="en-GB"/>
          </a:p>
        </p:txBody>
      </p:sp>
      <p:sp>
        <p:nvSpPr>
          <p:cNvPr id="96259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7C567D68-E6C3-9747-B48E-AA39C5869DFE}" type="slidenum">
              <a:rPr lang="en-US" sz="1200" u="none">
                <a:latin typeface="Times New Roman" charset="0"/>
              </a:rPr>
              <a:pPr algn="r" eaLnBrk="0" hangingPunct="0"/>
              <a:t>39</a:t>
            </a:fld>
            <a:endParaRPr lang="en-US" sz="1200" u="none">
              <a:latin typeface="Times New Roman" charset="0"/>
            </a:endParaRPr>
          </a:p>
        </p:txBody>
      </p:sp>
      <p:sp>
        <p:nvSpPr>
          <p:cNvPr id="962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6950" cy="3605213"/>
          </a:xfrm>
          <a:solidFill>
            <a:srgbClr val="FFFFFF"/>
          </a:solidFill>
          <a:ln/>
        </p:spPr>
      </p:sp>
      <p:sp>
        <p:nvSpPr>
          <p:cNvPr id="962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2475"/>
            <a:ext cx="5362575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0FE2B1-8E8E-E943-A5D2-4855827ECE4B}" type="slidenum">
              <a:rPr lang="en-GB"/>
              <a:pPr/>
              <a:t>71</a:t>
            </a:fld>
            <a:endParaRPr lang="en-GB"/>
          </a:p>
        </p:txBody>
      </p:sp>
      <p:sp>
        <p:nvSpPr>
          <p:cNvPr id="93187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5C5802E8-5FFC-7A48-8C2C-3029BE23DEDB}" type="slidenum">
              <a:rPr lang="en-US" sz="1200" u="none">
                <a:latin typeface="Times New Roman" charset="0"/>
              </a:rPr>
              <a:pPr algn="r" eaLnBrk="0" hangingPunct="0"/>
              <a:t>71</a:t>
            </a:fld>
            <a:endParaRPr lang="en-US" sz="1200" u="none">
              <a:latin typeface="Times New Roman" charset="0"/>
            </a:endParaRPr>
          </a:p>
        </p:txBody>
      </p:sp>
      <p:sp>
        <p:nvSpPr>
          <p:cNvPr id="931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17550"/>
            <a:ext cx="4806950" cy="3605213"/>
          </a:xfrm>
          <a:solidFill>
            <a:srgbClr val="FFFFFF"/>
          </a:solidFill>
          <a:ln/>
        </p:spPr>
      </p:sp>
      <p:sp>
        <p:nvSpPr>
          <p:cNvPr id="931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2475"/>
            <a:ext cx="5362575" cy="4321175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 very ordered world, which together with mechanics, gravity,  thermodynamics and electromagnetism described just about everything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9B2FA3-8E8B-7E40-9E7D-2CB94A544A0F}" type="slidenum">
              <a:rPr lang="en-US" smtClean="0">
                <a:latin typeface="Trebuchet MS" charset="0"/>
              </a:rPr>
              <a:pPr/>
              <a:t>3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CAN YOU SAY HE MEASURED Q/M? wikipedia says it was a magnetic field?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0E1248-F555-D24A-A969-A2ABDA03D3DE}" type="slidenum">
              <a:rPr lang="en-US" smtClean="0">
                <a:latin typeface="Trebuchet MS" charset="0"/>
              </a:rPr>
              <a:pPr/>
              <a:t>4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CAN YOU SAY HE MEASURED Q/M?</a:t>
            </a:r>
          </a:p>
          <a:p>
            <a:r>
              <a:rPr lang="en-US" smtClean="0"/>
              <a:t>REPLACE WITH OTHER PIC OF TELLY AND INTRODUCE ELECTRON-VOLT</a:t>
            </a: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B03BEFD-40D2-794A-9353-4F713650506B}" type="slidenum">
              <a:rPr lang="en-US" smtClean="0">
                <a:latin typeface="Trebuchet MS" charset="0"/>
              </a:rPr>
              <a:pPr/>
              <a:t>5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Nobel prize</a:t>
            </a:r>
          </a:p>
          <a:p>
            <a:r>
              <a:rPr lang="en-US" smtClean="0"/>
              <a:t>Redo diagrams</a:t>
            </a: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013985-058C-FF40-AF18-A0A7A0664EFE}" type="slidenum">
              <a:rPr lang="en-US" smtClean="0">
                <a:latin typeface="Trebuchet MS" charset="0"/>
              </a:rPr>
              <a:pPr/>
              <a:t>6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Nobel prize</a:t>
            </a:r>
          </a:p>
          <a:p>
            <a:r>
              <a:rPr lang="en-US" smtClean="0"/>
              <a:t>Redo diagrams</a:t>
            </a: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013985-058C-FF40-AF18-A0A7A0664EFE}" type="slidenum">
              <a:rPr lang="en-US" smtClean="0">
                <a:latin typeface="Trebuchet MS" charset="0"/>
              </a:rPr>
              <a:pPr/>
              <a:t>7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Nobel prize</a:t>
            </a:r>
          </a:p>
          <a:p>
            <a:r>
              <a:rPr lang="en-US" smtClean="0"/>
              <a:t>Redo diagrams</a:t>
            </a: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013985-058C-FF40-AF18-A0A7A0664EFE}" type="slidenum">
              <a:rPr lang="en-US" smtClean="0">
                <a:latin typeface="Trebuchet MS" charset="0"/>
              </a:rPr>
              <a:pPr/>
              <a:t>13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Nobel prize</a:t>
            </a:r>
          </a:p>
          <a:p>
            <a:r>
              <a:rPr lang="en-US" smtClean="0"/>
              <a:t>Redo diagrams</a:t>
            </a:r>
          </a:p>
        </p:txBody>
      </p:sp>
      <p:sp>
        <p:nvSpPr>
          <p:cNvPr id="1187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013985-058C-FF40-AF18-A0A7A0664EFE}" type="slidenum">
              <a:rPr lang="en-US" smtClean="0">
                <a:latin typeface="Trebuchet MS" charset="0"/>
              </a:rPr>
              <a:pPr/>
              <a:t>14</a:t>
            </a:fld>
            <a:endParaRPr lang="en-US" smtClean="0">
              <a:latin typeface="Trebuchet MS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0913F80-1B8C-AA41-9C19-540978A78948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D2753-F74E-394F-A997-32864D140A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F6244-68CC-1F4D-8DF6-FA9B987004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74A57-D480-9943-9851-681E10C8FC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37D1A3-29D9-6C4F-9F25-6337928DE0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D5252-8AF3-BC4B-AB8D-437CBB2772A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29B72-3363-2849-991F-995EF6782B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951DB-3129-0245-8EC0-305660387D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B9A73-94AB-D246-813D-1ADD784497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77BBE-5015-F045-A508-4844F997AE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BCF34-8735-F94E-9C0C-74B7DA6911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9C785-105B-2547-8E6D-4F1DDD07AA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AA801-A6A9-6948-BC86-9F04CA1691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+mn-lt"/>
              </a:defRPr>
            </a:lvl1pPr>
          </a:lstStyle>
          <a:p>
            <a:pPr>
              <a:defRPr/>
            </a:pPr>
            <a:fld id="{5A063F6D-01C0-464B-A434-EB656D4103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images.google.co.uk/imgres?imgurl=http://upload.wikimedia.org/wikipedia/en/thumb/4/42/CERN_logo_400x400.gif/200px-CERN_logo_400x400.gif&amp;imgrefurl=http://en.wikipedia.org/wiki/CERN&amp;h=200&amp;w=200&amp;sz=9&amp;hl=en&amp;start=3&amp;tbnid=UrQCf4Ylb3C6nM:&amp;tbnh=104&amp;tbnw=104&amp;prev=/images?q=cern+logo&amp;gbv=2&amp;svnum=10&amp;hl=en" TargetMode="External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prn/Desktop/Admissions/Expert%20Lecture/ATLAS.animation.mov" TargetMode="Externa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gif"/><Relationship Id="rId3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5.gif"/><Relationship Id="rId3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jpeg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2.jpeg"/><Relationship Id="rId5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df"/><Relationship Id="rId7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4" Type="http://schemas.openxmlformats.org/officeDocument/2006/relationships/image" Target="../media/image48.png"/><Relationship Id="rId5" Type="http://schemas.openxmlformats.org/officeDocument/2006/relationships/image" Target="../media/image46.jpeg"/><Relationship Id="rId6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jpeg"/><Relationship Id="rId5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Relationship Id="rId3" Type="http://schemas.openxmlformats.org/officeDocument/2006/relationships/image" Target="../media/image5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4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9.jpeg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wmf"/><Relationship Id="rId3" Type="http://schemas.openxmlformats.org/officeDocument/2006/relationships/image" Target="../media/image58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prn/Desktop/Admissions/WorkExperience/Hgg_FixedScale_Short2.wm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2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prn/Desktop/Admissions/WorkExperience/4l_FixedScale_NoMuProf2.wm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3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jpeg"/><Relationship Id="rId3" Type="http://schemas.openxmlformats.org/officeDocument/2006/relationships/image" Target="../media/image65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5.jpeg"/><Relationship Id="rId5" Type="http://schemas.openxmlformats.org/officeDocument/2006/relationships/image" Target="../media/image6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Relationship Id="rId3" Type="http://schemas.openxmlformats.org/officeDocument/2006/relationships/image" Target="../media/image77.pn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Relationship Id="rId3" Type="http://schemas.openxmlformats.org/officeDocument/2006/relationships/image" Target="../media/image79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86.jpe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png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2590800"/>
            <a:ext cx="91440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chemeClr val="accent2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 </a:t>
            </a:r>
            <a:br>
              <a:rPr lang="en-US" sz="4000" b="1" dirty="0" smtClean="0">
                <a:solidFill>
                  <a:schemeClr val="accent2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</a:br>
            <a:r>
              <a:rPr lang="en-US" sz="4000" b="1" dirty="0" smtClean="0">
                <a:solidFill>
                  <a:schemeClr val="accent2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Stuff: What is it? </a:t>
            </a:r>
            <a:br>
              <a:rPr lang="en-US" sz="4000" b="1" dirty="0" smtClean="0">
                <a:solidFill>
                  <a:schemeClr val="accent2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</a:br>
            <a:r>
              <a:rPr lang="en-US" sz="2800" b="1" dirty="0" smtClean="0">
                <a:solidFill>
                  <a:schemeClr val="accent2"/>
                </a:solidFill>
                <a:effectLst>
                  <a:glow rad="101600">
                    <a:srgbClr val="FFFF00">
                      <a:alpha val="75000"/>
                    </a:srgbClr>
                  </a:glow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An Introduction to Particle Physics and Accelerators</a:t>
            </a:r>
            <a:endParaRPr lang="en-GB" sz="28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1981200" y="4953000"/>
            <a:ext cx="4724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3200" b="1" u="none" dirty="0" smtClean="0">
              <a:solidFill>
                <a:srgbClr val="FF3300"/>
              </a:solidFill>
              <a:latin typeface="Trebuchet MS" charset="0"/>
            </a:endParaRPr>
          </a:p>
          <a:p>
            <a:endParaRPr lang="en-US" sz="3200" b="1" u="none" dirty="0" smtClean="0">
              <a:solidFill>
                <a:srgbClr val="FF3300"/>
              </a:solidFill>
              <a:latin typeface="Trebuchet MS" charset="0"/>
            </a:endParaRPr>
          </a:p>
          <a:p>
            <a:r>
              <a:rPr lang="en-US" sz="3200" b="1" u="none" dirty="0" smtClean="0">
                <a:solidFill>
                  <a:srgbClr val="FF3300"/>
                </a:solidFill>
                <a:latin typeface="Trebuchet MS" charset="0"/>
              </a:rPr>
              <a:t>Paul Newman            </a:t>
            </a:r>
            <a:r>
              <a:rPr lang="en-US" sz="3200" b="1" u="none" dirty="0" err="1" smtClean="0">
                <a:solidFill>
                  <a:schemeClr val="bg1"/>
                </a:solidFill>
                <a:latin typeface="Trebuchet MS" charset="0"/>
              </a:rPr>
              <a:t>bbb</a:t>
            </a:r>
            <a:endParaRPr lang="en-US" sz="3200" b="1" u="none" dirty="0" smtClean="0">
              <a:solidFill>
                <a:srgbClr val="FF3300"/>
              </a:solidFill>
              <a:latin typeface="Trebuchet MS" charset="0"/>
            </a:endParaRPr>
          </a:p>
          <a:p>
            <a:pPr algn="ctr"/>
            <a:endParaRPr lang="en-US" sz="3200" b="1" u="none" dirty="0" smtClean="0">
              <a:solidFill>
                <a:srgbClr val="FF3300"/>
              </a:solidFill>
              <a:latin typeface="Trebuchet MS" charset="0"/>
            </a:endParaRPr>
          </a:p>
          <a:p>
            <a:pPr algn="ctr"/>
            <a:r>
              <a:rPr lang="en-US" sz="3200" b="1" u="none" dirty="0" smtClean="0">
                <a:solidFill>
                  <a:srgbClr val="FF3300"/>
                </a:solidFill>
                <a:latin typeface="Trebuchet MS" charset="0"/>
              </a:rPr>
              <a:t>Trigger Graduate School Jammu University</a:t>
            </a:r>
          </a:p>
          <a:p>
            <a:pPr algn="ctr"/>
            <a:r>
              <a:rPr lang="en-US" sz="3200" b="1" u="none" dirty="0" smtClean="0">
                <a:solidFill>
                  <a:srgbClr val="FF3300"/>
                </a:solidFill>
                <a:latin typeface="Trebuchet MS" charset="0"/>
              </a:rPr>
              <a:t>13 September 2013</a:t>
            </a:r>
            <a:endParaRPr lang="en-GB" sz="3200" b="1" u="none" dirty="0">
              <a:solidFill>
                <a:srgbClr val="FF3300"/>
              </a:solidFill>
              <a:latin typeface="Trebuchet MS" charset="0"/>
            </a:endParaRPr>
          </a:p>
        </p:txBody>
      </p:sp>
      <p:pic>
        <p:nvPicPr>
          <p:cNvPr id="14343" name="Picture 8" descr="unilogo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4038600"/>
            <a:ext cx="2057400" cy="182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reen Shot 2013-09-10 at 05.16.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2347482"/>
          </a:xfrm>
          <a:prstGeom prst="rect">
            <a:avLst/>
          </a:prstGeom>
        </p:spPr>
      </p:pic>
      <p:grpSp>
        <p:nvGrpSpPr>
          <p:cNvPr id="2" name="Group 1038"/>
          <p:cNvGrpSpPr>
            <a:grpSpLocks/>
          </p:cNvGrpSpPr>
          <p:nvPr/>
        </p:nvGrpSpPr>
        <p:grpSpPr bwMode="auto">
          <a:xfrm>
            <a:off x="7467600" y="4114800"/>
            <a:ext cx="1295400" cy="1296988"/>
            <a:chOff x="204" y="663"/>
            <a:chExt cx="816" cy="817"/>
          </a:xfrm>
        </p:grpSpPr>
        <p:sp>
          <p:nvSpPr>
            <p:cNvPr id="7" name="Rectangle 1039"/>
            <p:cNvSpPr>
              <a:spLocks noChangeArrowheads="1"/>
            </p:cNvSpPr>
            <p:nvPr/>
          </p:nvSpPr>
          <p:spPr bwMode="auto">
            <a:xfrm>
              <a:off x="204" y="663"/>
              <a:ext cx="816" cy="81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Trebuchet MS"/>
              </a:endParaRPr>
            </a:p>
          </p:txBody>
        </p:sp>
        <p:pic>
          <p:nvPicPr>
            <p:cNvPr id="8" name="Picture 1040" descr="200px-CERN_logo_400x400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9" y="709"/>
              <a:ext cx="725" cy="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6300" y="0"/>
            <a:ext cx="5727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572000" cy="68580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accent2"/>
                </a:solidFill>
                <a:latin typeface="Trebuchet MS"/>
              </a:rPr>
              <a:t>CERN Accelerators</a:t>
            </a:r>
            <a:endParaRPr lang="en-GB" sz="3200" dirty="0">
              <a:solidFill>
                <a:schemeClr val="accent2"/>
              </a:solidFill>
              <a:latin typeface="Trebuchet MS"/>
            </a:endParaRP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0" y="762000"/>
            <a:ext cx="3902075" cy="600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Little wastage!…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Accelerators recycled and re-used often as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injectors, but also to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run other experiments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simultaneously with the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big one.</a:t>
            </a:r>
          </a:p>
          <a:p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In parallel detection techniques have developed!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… bubble / spark / 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cloud chambers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  <a:sym typeface="Wingdings" charset="2"/>
              </a:rPr>
              <a:t></a:t>
            </a:r>
            <a:r>
              <a:rPr lang="en-US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complex multi-layer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detectors with many 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sub-components</a:t>
            </a:r>
            <a:endParaRPr lang="en-GB" u="none" dirty="0">
              <a:solidFill>
                <a:schemeClr val="accent2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TLAS.animation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3276600" cy="7445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Birmingham’s </a:t>
            </a:r>
            <a:b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Current Work 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sp>
        <p:nvSpPr>
          <p:cNvPr id="29699" name="Text Box 15"/>
          <p:cNvSpPr txBox="1">
            <a:spLocks noChangeArrowheads="1"/>
          </p:cNvSpPr>
          <p:nvPr/>
        </p:nvSpPr>
        <p:spPr bwMode="auto">
          <a:xfrm>
            <a:off x="-118421" y="1143000"/>
            <a:ext cx="398303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u="none" dirty="0">
                <a:solidFill>
                  <a:srgbClr val="FF3300"/>
                </a:solidFill>
                <a:latin typeface="Trebuchet MS"/>
              </a:rPr>
              <a:t>Birmingham has large</a:t>
            </a:r>
          </a:p>
          <a:p>
            <a:pPr algn="ctr"/>
            <a:r>
              <a:rPr lang="en-US" u="none" dirty="0">
                <a:solidFill>
                  <a:srgbClr val="FF3300"/>
                </a:solidFill>
                <a:latin typeface="Trebuchet MS"/>
              </a:rPr>
              <a:t>groups, playing important </a:t>
            </a:r>
          </a:p>
          <a:p>
            <a:pPr algn="ctr"/>
            <a:r>
              <a:rPr lang="en-US" u="none" dirty="0">
                <a:solidFill>
                  <a:srgbClr val="FF3300"/>
                </a:solidFill>
                <a:latin typeface="Trebuchet MS"/>
              </a:rPr>
              <a:t>roles in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three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of the</a:t>
            </a:r>
          </a:p>
          <a:p>
            <a:pPr algn="ctr"/>
            <a:r>
              <a:rPr lang="en-US" u="none" dirty="0">
                <a:solidFill>
                  <a:srgbClr val="FF3300"/>
                </a:solidFill>
                <a:latin typeface="Trebuchet MS"/>
              </a:rPr>
              <a:t>four LHC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experiments</a:t>
            </a:r>
          </a:p>
          <a:p>
            <a:pPr algn="ctr"/>
            <a:r>
              <a:rPr lang="en-US" dirty="0" smtClean="0">
                <a:solidFill>
                  <a:srgbClr val="FF3300"/>
                </a:solidFill>
                <a:latin typeface="Trebuchet MS"/>
              </a:rPr>
              <a:t>[ALICE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, </a:t>
            </a:r>
            <a:r>
              <a:rPr lang="en-US" dirty="0" smtClean="0">
                <a:solidFill>
                  <a:srgbClr val="FF3300"/>
                </a:solidFill>
                <a:latin typeface="Trebuchet MS"/>
              </a:rPr>
              <a:t>ALTAS &amp; </a:t>
            </a:r>
            <a:r>
              <a:rPr lang="en-US" dirty="0" err="1" smtClean="0">
                <a:solidFill>
                  <a:srgbClr val="FF3300"/>
                </a:solidFill>
                <a:latin typeface="Trebuchet MS"/>
              </a:rPr>
              <a:t>LHCb</a:t>
            </a:r>
            <a:r>
              <a:rPr lang="en-US" dirty="0" smtClean="0">
                <a:solidFill>
                  <a:srgbClr val="FF3300"/>
                </a:solidFill>
                <a:latin typeface="Trebuchet MS"/>
              </a:rPr>
              <a:t>] and</a:t>
            </a:r>
          </a:p>
          <a:p>
            <a:pPr algn="ctr"/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one SPS experiment [NA62] </a:t>
            </a:r>
            <a:endParaRPr lang="en-GB" u="none" dirty="0">
              <a:solidFill>
                <a:srgbClr val="FF3300"/>
              </a:solidFill>
              <a:latin typeface="Trebuchet MS"/>
            </a:endParaRPr>
          </a:p>
        </p:txBody>
      </p:sp>
      <p:pic>
        <p:nvPicPr>
          <p:cNvPr id="29700" name="Picture 6" descr="charlt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4213" y="4038600"/>
            <a:ext cx="21097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 descr="eva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38600"/>
            <a:ext cx="38306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8" descr="lhcring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60800" y="0"/>
            <a:ext cx="5283200" cy="383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703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6629400" y="3352800"/>
            <a:ext cx="914400" cy="76200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9704" name="Straight Arrow Connector 14"/>
          <p:cNvCxnSpPr>
            <a:cxnSpLocks noChangeShapeType="1"/>
          </p:cNvCxnSpPr>
          <p:nvPr/>
        </p:nvCxnSpPr>
        <p:spPr bwMode="auto">
          <a:xfrm rot="10800000" flipV="1">
            <a:off x="1905000" y="3124200"/>
            <a:ext cx="3048000" cy="144780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9705" name="TextBox 15"/>
          <p:cNvSpPr txBox="1">
            <a:spLocks noChangeArrowheads="1"/>
          </p:cNvSpPr>
          <p:nvPr/>
        </p:nvSpPr>
        <p:spPr bwMode="auto">
          <a:xfrm>
            <a:off x="3810000" y="5842000"/>
            <a:ext cx="17684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u="none" dirty="0">
                <a:latin typeface="Trebuchet MS"/>
              </a:rPr>
              <a:t>David Evans,</a:t>
            </a:r>
          </a:p>
          <a:p>
            <a:pPr algn="ctr"/>
            <a:r>
              <a:rPr lang="en-US" sz="2000" b="1" u="none" dirty="0">
                <a:latin typeface="Trebuchet MS"/>
              </a:rPr>
              <a:t>UK ALICE</a:t>
            </a:r>
          </a:p>
          <a:p>
            <a:pPr algn="ctr"/>
            <a:r>
              <a:rPr lang="en-US" sz="2000" b="1" u="none" dirty="0">
                <a:latin typeface="Trebuchet MS"/>
              </a:rPr>
              <a:t>Spokesman</a:t>
            </a:r>
          </a:p>
        </p:txBody>
      </p:sp>
      <p:sp>
        <p:nvSpPr>
          <p:cNvPr id="29706" name="TextBox 16"/>
          <p:cNvSpPr txBox="1">
            <a:spLocks noChangeArrowheads="1"/>
          </p:cNvSpPr>
          <p:nvPr/>
        </p:nvSpPr>
        <p:spPr bwMode="auto">
          <a:xfrm>
            <a:off x="5029200" y="3962400"/>
            <a:ext cx="196925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b="1" u="none" dirty="0">
                <a:latin typeface="Trebuchet MS"/>
              </a:rPr>
              <a:t>Dave Charlton,</a:t>
            </a:r>
          </a:p>
          <a:p>
            <a:pPr algn="ctr"/>
            <a:r>
              <a:rPr lang="en-US" sz="2000" b="1" u="none" dirty="0" smtClean="0">
                <a:latin typeface="Trebuchet MS"/>
              </a:rPr>
              <a:t>ATLAS</a:t>
            </a:r>
          </a:p>
          <a:p>
            <a:pPr algn="ctr"/>
            <a:r>
              <a:rPr lang="en-US" sz="2000" b="1" u="none" dirty="0" smtClean="0">
                <a:latin typeface="Trebuchet MS"/>
              </a:rPr>
              <a:t>Spokesperson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e+ </a:t>
            </a:r>
            <a:r>
              <a:rPr lang="en-US" sz="3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e</a:t>
            </a: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- Scattering at Z Pole: LEP1 (1989-1995)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9" name="Picture 4" descr="C:\PHYS402\CERN_aeria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85800"/>
            <a:ext cx="482837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paul.D58K4P0J\Desktop\appt\LEP\eetof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762000"/>
            <a:ext cx="2819400" cy="103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257800" y="2057400"/>
            <a:ext cx="36576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f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= quark (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u,d,s,c,b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lepton (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, </a:t>
            </a:r>
            <a:r>
              <a:rPr lang="en-US" u="none" dirty="0" err="1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, </a:t>
            </a:r>
            <a:r>
              <a:rPr lang="en-US" u="none" dirty="0" err="1">
                <a:solidFill>
                  <a:schemeClr val="accent2"/>
                </a:solidFill>
                <a:latin typeface="Symbol" charset="2"/>
              </a:rPr>
              <a:t>t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neutrino (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n</a:t>
            </a:r>
            <a:r>
              <a:rPr lang="en-US" u="none" baseline="-25000" dirty="0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, n</a:t>
            </a:r>
            <a:r>
              <a:rPr lang="en-US" u="none" baseline="-25000" dirty="0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, </a:t>
            </a:r>
            <a:r>
              <a:rPr lang="en-US" u="none" dirty="0" err="1">
                <a:solidFill>
                  <a:schemeClr val="accent2"/>
                </a:solidFill>
                <a:latin typeface="Symbol" charset="2"/>
              </a:rPr>
              <a:t>n</a:t>
            </a:r>
            <a:r>
              <a:rPr lang="en-US" u="none" baseline="-25000" dirty="0" err="1">
                <a:solidFill>
                  <a:schemeClr val="accent2"/>
                </a:solidFill>
                <a:latin typeface="Symbol" charset="2"/>
              </a:rPr>
              <a:t>t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)</a:t>
            </a:r>
            <a:endParaRPr lang="en-GB" u="none" dirty="0">
              <a:solidFill>
                <a:schemeClr val="accent2"/>
              </a:solidFill>
              <a:latin typeface="Trebuchet M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2400" y="4191000"/>
            <a:ext cx="42730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CMS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energy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√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=91.2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GeV</a:t>
            </a:r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  <a:sym typeface="Wingdings"/>
              </a:rPr>
              <a:t>  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  <a:sym typeface="Wingdings"/>
              </a:rPr>
              <a:t>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Many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millions of Z bosons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e+ </a:t>
            </a:r>
            <a:r>
              <a:rPr lang="en-US" sz="32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e</a:t>
            </a: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- Scattering at Z Pole: LEP1 (1989-1995)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9" name="Picture 4" descr="C:\PHYS402\CERN_aerial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685800"/>
            <a:ext cx="482837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paul.D58K4P0J\Desktop\appt\LEP\eetof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762000"/>
            <a:ext cx="2819400" cy="103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:\Documents and Settings\paul.D58K4P0J\Desktop\appt\LEP\Z-e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81513" y="3586482"/>
            <a:ext cx="4662487" cy="3271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257800" y="2057400"/>
            <a:ext cx="36576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f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= quark (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u,d,s,c,b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lepton (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, </a:t>
            </a:r>
            <a:r>
              <a:rPr lang="en-US" u="none" dirty="0" err="1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, </a:t>
            </a:r>
            <a:r>
              <a:rPr lang="en-US" u="none" dirty="0" err="1">
                <a:solidFill>
                  <a:schemeClr val="accent2"/>
                </a:solidFill>
                <a:latin typeface="Symbol" charset="2"/>
              </a:rPr>
              <a:t>t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neutrino (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n</a:t>
            </a:r>
            <a:r>
              <a:rPr lang="en-US" u="none" baseline="-25000" dirty="0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, n</a:t>
            </a:r>
            <a:r>
              <a:rPr lang="en-US" u="none" baseline="-25000" dirty="0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n-US" u="none" dirty="0">
                <a:solidFill>
                  <a:schemeClr val="accent2"/>
                </a:solidFill>
                <a:latin typeface="Symbol" charset="2"/>
              </a:rPr>
              <a:t>, </a:t>
            </a:r>
            <a:r>
              <a:rPr lang="en-US" u="none" dirty="0" err="1">
                <a:solidFill>
                  <a:schemeClr val="accent2"/>
                </a:solidFill>
                <a:latin typeface="Symbol" charset="2"/>
              </a:rPr>
              <a:t>n</a:t>
            </a:r>
            <a:r>
              <a:rPr lang="en-US" u="none" baseline="-25000" dirty="0" err="1">
                <a:solidFill>
                  <a:schemeClr val="accent2"/>
                </a:solidFill>
                <a:latin typeface="Symbol" charset="2"/>
              </a:rPr>
              <a:t>t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)</a:t>
            </a:r>
            <a:endParaRPr lang="en-GB" u="none" dirty="0">
              <a:solidFill>
                <a:schemeClr val="accent2"/>
              </a:solidFill>
              <a:latin typeface="Trebuchet M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52400" y="4191000"/>
            <a:ext cx="42730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CMS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energy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√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=91.2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GeV</a:t>
            </a:r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  <a:sym typeface="Wingdings"/>
              </a:rPr>
              <a:t>  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  <a:sym typeface="Wingdings"/>
              </a:rPr>
              <a:t>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Many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millions of Z bosons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Unprecedented precision in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testing the Standard Model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  <a:sym typeface="Wingdings" charset="2"/>
              </a:rPr>
              <a:t>and constraining new physics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5867400" cy="609600"/>
          </a:xfrm>
        </p:spPr>
        <p:txBody>
          <a:bodyPr/>
          <a:lstStyle/>
          <a:p>
            <a:pPr eaLnBrk="1" hangingPunct="1"/>
            <a:r>
              <a:rPr lang="en-US" sz="3200" dirty="0">
                <a:latin typeface="Trebuchet MS"/>
              </a:rPr>
              <a:t>(Very) selected LEP Results</a:t>
            </a:r>
            <a:endParaRPr lang="en-GB" sz="3200" dirty="0">
              <a:latin typeface="Trebuchet MS"/>
            </a:endParaRPr>
          </a:p>
        </p:txBody>
      </p:sp>
      <p:pic>
        <p:nvPicPr>
          <p:cNvPr id="39939" name="Picture 1027" descr="C:\Documents and Settings\paul.D58K4P0J\Desktop\appt06\lecture3\z_shap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066800"/>
            <a:ext cx="4495800" cy="44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Text Box 1028"/>
          <p:cNvSpPr txBox="1">
            <a:spLocks noChangeArrowheads="1"/>
          </p:cNvSpPr>
          <p:nvPr/>
        </p:nvSpPr>
        <p:spPr bwMode="auto">
          <a:xfrm>
            <a:off x="0" y="558800"/>
            <a:ext cx="8725466" cy="6370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20M Z</a:t>
            </a:r>
            <a:r>
              <a:rPr lang="en-US" u="none" baseline="30000" dirty="0">
                <a:solidFill>
                  <a:schemeClr val="accent2"/>
                </a:solidFill>
                <a:latin typeface="Trebuchet MS"/>
              </a:rPr>
              <a:t>0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decays at LEP-I		40k W</a:t>
            </a:r>
            <a:r>
              <a:rPr lang="en-US" u="none" baseline="30000" dirty="0">
                <a:solidFill>
                  <a:schemeClr val="accent2"/>
                </a:solidFill>
                <a:latin typeface="Trebuchet MS"/>
              </a:rPr>
              <a:t>+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W</a:t>
            </a:r>
            <a:r>
              <a:rPr lang="en-US" u="none" baseline="30000" dirty="0">
                <a:solidFill>
                  <a:schemeClr val="accent2"/>
                </a:solidFill>
                <a:latin typeface="Trebuchet MS"/>
              </a:rPr>
              <a:t>-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events at LEP-II.</a:t>
            </a:r>
          </a:p>
          <a:p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There are 3 families of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leptons</a:t>
            </a:r>
          </a:p>
          <a:p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They all feel the electroweak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force equally (lepton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universality)</a:t>
            </a:r>
          </a:p>
          <a:p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Standard Model established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in detail and its parameters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measured very precisely (e.g. </a:t>
            </a:r>
          </a:p>
          <a:p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m</a:t>
            </a:r>
            <a:r>
              <a:rPr lang="en-US" u="none" baseline="-25000" dirty="0" err="1">
                <a:solidFill>
                  <a:srgbClr val="FF3300"/>
                </a:solidFill>
                <a:latin typeface="Trebuchet MS"/>
              </a:rPr>
              <a:t>Z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to 0.002%,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m</a:t>
            </a:r>
            <a:r>
              <a:rPr lang="en-US" u="none" baseline="-25000" dirty="0" err="1">
                <a:solidFill>
                  <a:srgbClr val="FF3300"/>
                </a:solidFill>
                <a:latin typeface="Trebuchet MS"/>
              </a:rPr>
              <a:t>W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to 0.05%)</a:t>
            </a:r>
          </a:p>
          <a:p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Many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limits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on physics beyond the Standard Model</a:t>
            </a:r>
          </a:p>
          <a:p>
            <a:pPr>
              <a:buFontTx/>
              <a:buChar char="•"/>
            </a:pPr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pPr>
              <a:buFontTx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Indirect constraints on Higgs and other new physics (loops!)</a:t>
            </a:r>
            <a:endParaRPr lang="en-GB" u="none" dirty="0">
              <a:solidFill>
                <a:srgbClr val="FF33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568325"/>
          </a:xfrm>
          <a:noFill/>
        </p:spPr>
        <p:txBody>
          <a:bodyPr/>
          <a:lstStyle/>
          <a:p>
            <a:pPr eaLnBrk="1" hangingPunct="1"/>
            <a:r>
              <a:rPr lang="de-DE" sz="3600" dirty="0" err="1" smtClean="0">
                <a:latin typeface="Trebuchet MS"/>
              </a:rPr>
              <a:t>Flavour</a:t>
            </a:r>
            <a:r>
              <a:rPr lang="de-DE" sz="3600" dirty="0" smtClean="0">
                <a:latin typeface="Trebuchet MS"/>
              </a:rPr>
              <a:t> </a:t>
            </a:r>
            <a:r>
              <a:rPr lang="de-DE" sz="3600" dirty="0" err="1" smtClean="0">
                <a:latin typeface="Trebuchet MS"/>
              </a:rPr>
              <a:t>Physics</a:t>
            </a:r>
            <a:r>
              <a:rPr lang="de-DE" sz="3600" dirty="0" smtClean="0">
                <a:latin typeface="Trebuchet MS"/>
              </a:rPr>
              <a:t> &amp;  </a:t>
            </a:r>
            <a:r>
              <a:rPr lang="de-DE" sz="3600" dirty="0" err="1" smtClean="0">
                <a:latin typeface="Trebuchet MS"/>
              </a:rPr>
              <a:t>the</a:t>
            </a:r>
            <a:r>
              <a:rPr lang="de-DE" sz="3600" dirty="0" smtClean="0">
                <a:latin typeface="Trebuchet MS"/>
              </a:rPr>
              <a:t> </a:t>
            </a:r>
            <a:r>
              <a:rPr lang="de-DE" sz="3600" dirty="0" err="1" smtClean="0">
                <a:latin typeface="Trebuchet MS"/>
              </a:rPr>
              <a:t>Weak</a:t>
            </a:r>
            <a:r>
              <a:rPr lang="de-DE" sz="3600" dirty="0" smtClean="0">
                <a:latin typeface="Trebuchet MS"/>
              </a:rPr>
              <a:t> Interaction</a:t>
            </a:r>
            <a:endParaRPr lang="en-GB" sz="3600" dirty="0">
              <a:latin typeface="Trebuchet MS"/>
            </a:endParaRPr>
          </a:p>
        </p:txBody>
      </p:sp>
      <p:sp>
        <p:nvSpPr>
          <p:cNvPr id="47108" name="Rectangle 26"/>
          <p:cNvSpPr>
            <a:spLocks noChangeAspect="1" noChangeArrowheads="1"/>
          </p:cNvSpPr>
          <p:nvPr/>
        </p:nvSpPr>
        <p:spPr bwMode="auto">
          <a:xfrm>
            <a:off x="225425" y="3430736"/>
            <a:ext cx="184666" cy="461665"/>
          </a:xfrm>
          <a:prstGeom prst="rect">
            <a:avLst/>
          </a:prstGeom>
          <a:solidFill>
            <a:schemeClr val="bg1">
              <a:alpha val="72156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latin typeface="Trebuchet MS"/>
            </a:endParaRPr>
          </a:p>
        </p:txBody>
      </p:sp>
      <p:pic>
        <p:nvPicPr>
          <p:cNvPr id="47109" name="Picture 27" descr="cabibb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93212"/>
            <a:ext cx="6934200" cy="516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914400"/>
            <a:ext cx="8405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Cartoon shown by N </a:t>
            </a:r>
            <a:r>
              <a:rPr lang="en-US" u="none" dirty="0" err="1" smtClean="0">
                <a:solidFill>
                  <a:schemeClr val="accent2"/>
                </a:solidFill>
                <a:latin typeface="Trebuchet MS"/>
              </a:rPr>
              <a:t>Cabbibo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, 1966, after Cronin &amp; Fitch</a:t>
            </a: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discovered CP violation in K</a:t>
            </a:r>
            <a:r>
              <a:rPr lang="en-US" u="none" baseline="30000" dirty="0" smtClean="0">
                <a:solidFill>
                  <a:schemeClr val="accent2"/>
                </a:solidFill>
                <a:latin typeface="Trebuchet MS"/>
              </a:rPr>
              <a:t>0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 (</a:t>
            </a:r>
            <a:r>
              <a:rPr lang="en-US" u="none" dirty="0" err="1" smtClean="0">
                <a:solidFill>
                  <a:schemeClr val="accent2"/>
                </a:solidFill>
                <a:latin typeface="Trebuchet MS"/>
              </a:rPr>
              <a:t>s-dbar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 / </a:t>
            </a:r>
            <a:r>
              <a:rPr lang="en-US" u="none" dirty="0" err="1" smtClean="0">
                <a:solidFill>
                  <a:schemeClr val="accent2"/>
                </a:solidFill>
                <a:latin typeface="Trebuchet MS"/>
              </a:rPr>
              <a:t>d-sbar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) decays, 1964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53200" y="2743200"/>
            <a:ext cx="199180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implies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asymmetry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between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matter and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antimatter …</a:t>
            </a:r>
          </a:p>
          <a:p>
            <a:endParaRPr lang="en-US" u="none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CP </a:t>
            </a:r>
            <a:r>
              <a:rPr lang="de-DE" sz="4000" dirty="0" err="1" smtClean="0">
                <a:latin typeface="Trebuchet MS"/>
              </a:rPr>
              <a:t>Violation</a:t>
            </a:r>
            <a:r>
              <a:rPr lang="de-DE" sz="4000" dirty="0" smtClean="0">
                <a:latin typeface="Trebuchet MS"/>
              </a:rPr>
              <a:t> and </a:t>
            </a:r>
            <a:r>
              <a:rPr lang="de-DE" sz="4000" dirty="0" err="1" smtClean="0">
                <a:latin typeface="Trebuchet MS"/>
              </a:rPr>
              <a:t>e</a:t>
            </a:r>
            <a:r>
              <a:rPr lang="de-DE" sz="4000" baseline="30000" dirty="0" err="1" smtClean="0">
                <a:latin typeface="Trebuchet MS"/>
              </a:rPr>
              <a:t>+</a:t>
            </a:r>
            <a:r>
              <a:rPr lang="de-DE" sz="4000" dirty="0" err="1" smtClean="0">
                <a:latin typeface="Trebuchet MS"/>
              </a:rPr>
              <a:t>e</a:t>
            </a:r>
            <a:r>
              <a:rPr lang="de-DE" sz="4000" baseline="30000" dirty="0" err="1" smtClean="0">
                <a:latin typeface="Trebuchet MS"/>
              </a:rPr>
              <a:t>-</a:t>
            </a:r>
            <a:r>
              <a:rPr lang="de-DE" sz="4000" dirty="0" smtClean="0">
                <a:latin typeface="Trebuchet MS"/>
              </a:rPr>
              <a:t> B </a:t>
            </a:r>
            <a:r>
              <a:rPr lang="de-DE" sz="4000" dirty="0" err="1">
                <a:latin typeface="Trebuchet MS"/>
              </a:rPr>
              <a:t>Factories</a:t>
            </a:r>
            <a:endParaRPr lang="en-GB" sz="4000" dirty="0">
              <a:latin typeface="Trebuchet MS"/>
            </a:endParaRPr>
          </a:p>
        </p:txBody>
      </p:sp>
      <p:pic>
        <p:nvPicPr>
          <p:cNvPr id="35" name="Picture 5" descr="C:\Documents and Settings\paul.D58K4P0J\Desktop\appt\BaBar\upsilon4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4114800" cy="10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5029200" y="762000"/>
            <a:ext cx="3679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Symbol"/>
              </a:rPr>
              <a:t>- U</a:t>
            </a:r>
            <a:r>
              <a:rPr lang="en-US" u="none" dirty="0" smtClean="0">
                <a:latin typeface="Trebuchet MS"/>
              </a:rPr>
              <a:t>(4S) just above B </a:t>
            </a:r>
            <a:r>
              <a:rPr lang="en-US" u="none" dirty="0" err="1" smtClean="0">
                <a:latin typeface="Trebuchet MS"/>
              </a:rPr>
              <a:t>Bbar</a:t>
            </a:r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threshold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epring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677" y="2209800"/>
            <a:ext cx="5048323" cy="3352800"/>
          </a:xfrm>
          <a:prstGeom prst="rect">
            <a:avLst/>
          </a:prstGeom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CP </a:t>
            </a:r>
            <a:r>
              <a:rPr lang="de-DE" sz="4000" dirty="0" err="1" smtClean="0">
                <a:latin typeface="Trebuchet MS"/>
              </a:rPr>
              <a:t>Violation</a:t>
            </a:r>
            <a:r>
              <a:rPr lang="de-DE" sz="4000" dirty="0" smtClean="0">
                <a:latin typeface="Trebuchet MS"/>
              </a:rPr>
              <a:t> and </a:t>
            </a:r>
            <a:r>
              <a:rPr lang="de-DE" sz="4000" dirty="0" err="1" smtClean="0">
                <a:latin typeface="Trebuchet MS"/>
              </a:rPr>
              <a:t>e</a:t>
            </a:r>
            <a:r>
              <a:rPr lang="de-DE" sz="4000" baseline="30000" dirty="0" err="1" smtClean="0">
                <a:latin typeface="Trebuchet MS"/>
              </a:rPr>
              <a:t>+</a:t>
            </a:r>
            <a:r>
              <a:rPr lang="de-DE" sz="4000" dirty="0" err="1" smtClean="0">
                <a:latin typeface="Trebuchet MS"/>
              </a:rPr>
              <a:t>e</a:t>
            </a:r>
            <a:r>
              <a:rPr lang="de-DE" sz="4000" baseline="30000" dirty="0" err="1" smtClean="0">
                <a:latin typeface="Trebuchet MS"/>
              </a:rPr>
              <a:t>-</a:t>
            </a:r>
            <a:r>
              <a:rPr lang="de-DE" sz="4000" dirty="0" smtClean="0">
                <a:latin typeface="Trebuchet MS"/>
              </a:rPr>
              <a:t> B </a:t>
            </a:r>
            <a:r>
              <a:rPr lang="de-DE" sz="4000" dirty="0" err="1">
                <a:latin typeface="Trebuchet MS"/>
              </a:rPr>
              <a:t>Factories</a:t>
            </a:r>
            <a:endParaRPr lang="en-GB" sz="4000" dirty="0">
              <a:latin typeface="Trebuchet MS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28600" y="2286000"/>
            <a:ext cx="8458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de-DE" b="1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e.g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. </a:t>
            </a:r>
            <a:r>
              <a:rPr lang="de-DE" b="1" u="none" dirty="0" err="1" smtClean="0">
                <a:solidFill>
                  <a:schemeClr val="accent2"/>
                </a:solidFill>
                <a:latin typeface="Trebuchet MS"/>
              </a:rPr>
              <a:t>BaBar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>
                <a:solidFill>
                  <a:schemeClr val="accent2"/>
                </a:solidFill>
                <a:latin typeface="Trebuchet MS"/>
              </a:rPr>
              <a:t>(SLAC,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California</a:t>
            </a:r>
            <a:r>
              <a:rPr lang="de-DE" u="none" dirty="0">
                <a:solidFill>
                  <a:schemeClr val="accent2"/>
                </a:solidFill>
                <a:latin typeface="Trebuchet MS"/>
              </a:rPr>
              <a:t>, 1999-2008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  <a:p>
            <a:endParaRPr lang="de-DE" u="none" dirty="0" smtClean="0">
              <a:solidFill>
                <a:schemeClr val="accent2"/>
              </a:solidFill>
              <a:latin typeface="Trebuchet MS"/>
            </a:endParaRPr>
          </a:p>
          <a:p>
            <a:endParaRPr lang="de-DE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  - 9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GeV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electrons</a:t>
            </a:r>
            <a:endParaRPr lang="de-DE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  - 3.1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GeV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positrons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  -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Lumi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&gt; 10</a:t>
            </a:r>
            <a:r>
              <a:rPr lang="de-DE" u="none" baseline="30000" dirty="0" smtClean="0">
                <a:solidFill>
                  <a:schemeClr val="accent2"/>
                </a:solidFill>
                <a:latin typeface="Trebuchet MS"/>
              </a:rPr>
              <a:t>34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cm</a:t>
            </a:r>
            <a:r>
              <a:rPr lang="de-DE" u="none" baseline="30000" dirty="0" smtClean="0">
                <a:solidFill>
                  <a:schemeClr val="accent2"/>
                </a:solidFill>
                <a:latin typeface="Trebuchet MS"/>
              </a:rPr>
              <a:t>-2  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s</a:t>
            </a:r>
            <a:r>
              <a:rPr lang="de-DE" u="none" baseline="30000" dirty="0" smtClean="0">
                <a:solidFill>
                  <a:schemeClr val="accent2"/>
                </a:solidFill>
                <a:latin typeface="Trebuchet MS"/>
              </a:rPr>
              <a:t>-1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  <a:p>
            <a:endParaRPr lang="de-DE" u="none" dirty="0">
              <a:solidFill>
                <a:schemeClr val="accent2"/>
              </a:solidFill>
              <a:latin typeface="Trebuchet MS"/>
            </a:endParaRPr>
          </a:p>
        </p:txBody>
      </p:sp>
      <p:pic>
        <p:nvPicPr>
          <p:cNvPr id="35" name="Picture 5" descr="C:\Documents and Settings\paul.D58K4P0J\Desktop\appt\BaBar\upsilon4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4114800" cy="10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5029200" y="762000"/>
            <a:ext cx="376136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Symbol"/>
              </a:rPr>
              <a:t>- U</a:t>
            </a:r>
            <a:r>
              <a:rPr lang="en-US" u="none" dirty="0" smtClean="0">
                <a:latin typeface="Trebuchet MS"/>
              </a:rPr>
              <a:t>(4S) just above B </a:t>
            </a:r>
            <a:r>
              <a:rPr lang="en-US" u="none" dirty="0" err="1" smtClean="0">
                <a:latin typeface="Trebuchet MS"/>
              </a:rPr>
              <a:t>Bbar</a:t>
            </a:r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threshold</a:t>
            </a:r>
          </a:p>
          <a:p>
            <a:r>
              <a:rPr lang="en-US" u="none" dirty="0" smtClean="0">
                <a:latin typeface="Trebuchet MS"/>
              </a:rPr>
              <a:t>- Asymmetric </a:t>
            </a:r>
            <a:r>
              <a:rPr lang="en-US" u="none" dirty="0" err="1" smtClean="0">
                <a:latin typeface="Trebuchet MS"/>
              </a:rPr>
              <a:t>e</a:t>
            </a:r>
            <a:r>
              <a:rPr lang="en-US" u="none" dirty="0" smtClean="0">
                <a:latin typeface="Trebuchet MS"/>
              </a:rPr>
              <a:t>+ </a:t>
            </a:r>
            <a:r>
              <a:rPr lang="en-US" u="none" dirty="0" err="1" smtClean="0">
                <a:latin typeface="Trebuchet MS"/>
              </a:rPr>
              <a:t>e</a:t>
            </a:r>
            <a:r>
              <a:rPr lang="en-US" u="none" dirty="0" smtClean="0">
                <a:latin typeface="Trebuchet MS"/>
              </a:rPr>
              <a:t>- beams </a:t>
            </a:r>
            <a:endParaRPr lang="en-US" u="none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epring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5677" y="2209800"/>
            <a:ext cx="5048323" cy="3352800"/>
          </a:xfrm>
          <a:prstGeom prst="rect">
            <a:avLst/>
          </a:prstGeom>
        </p:spPr>
      </p:pic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CP </a:t>
            </a:r>
            <a:r>
              <a:rPr lang="de-DE" sz="4000" dirty="0" err="1" smtClean="0">
                <a:latin typeface="Trebuchet MS"/>
              </a:rPr>
              <a:t>Violation</a:t>
            </a:r>
            <a:r>
              <a:rPr lang="de-DE" sz="4000" dirty="0" smtClean="0">
                <a:latin typeface="Trebuchet MS"/>
              </a:rPr>
              <a:t> and </a:t>
            </a:r>
            <a:r>
              <a:rPr lang="de-DE" sz="4000" dirty="0" err="1" smtClean="0">
                <a:latin typeface="Trebuchet MS"/>
              </a:rPr>
              <a:t>e</a:t>
            </a:r>
            <a:r>
              <a:rPr lang="de-DE" sz="4000" baseline="30000" dirty="0" err="1" smtClean="0">
                <a:latin typeface="Trebuchet MS"/>
              </a:rPr>
              <a:t>+</a:t>
            </a:r>
            <a:r>
              <a:rPr lang="de-DE" sz="4000" dirty="0" err="1" smtClean="0">
                <a:latin typeface="Trebuchet MS"/>
              </a:rPr>
              <a:t>e</a:t>
            </a:r>
            <a:r>
              <a:rPr lang="de-DE" sz="4000" baseline="30000" dirty="0" err="1" smtClean="0">
                <a:latin typeface="Trebuchet MS"/>
              </a:rPr>
              <a:t>-</a:t>
            </a:r>
            <a:r>
              <a:rPr lang="de-DE" sz="4000" dirty="0" smtClean="0">
                <a:latin typeface="Trebuchet MS"/>
              </a:rPr>
              <a:t> B </a:t>
            </a:r>
            <a:r>
              <a:rPr lang="de-DE" sz="4000" dirty="0" err="1">
                <a:latin typeface="Trebuchet MS"/>
              </a:rPr>
              <a:t>Factories</a:t>
            </a:r>
            <a:endParaRPr lang="en-GB" sz="4000" dirty="0">
              <a:latin typeface="Trebuchet MS"/>
            </a:endParaRPr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685800" y="5791200"/>
            <a:ext cx="68694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Wingdings" pitchFamily="-106" charset="2"/>
              <a:buChar char="à"/>
            </a:pPr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10</a:t>
            </a:r>
            <a:r>
              <a:rPr lang="en-US" u="none" baseline="30000" dirty="0" smtClean="0">
                <a:solidFill>
                  <a:srgbClr val="FF0000"/>
                </a:solidFill>
                <a:latin typeface="Trebuchet MS"/>
                <a:sym typeface="Wingdings"/>
              </a:rPr>
              <a:t>9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co-moving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B</a:t>
            </a:r>
            <a:r>
              <a:rPr lang="de-DE" u="none" baseline="30000" dirty="0" smtClean="0">
                <a:solidFill>
                  <a:srgbClr val="FF3300"/>
                </a:solidFill>
                <a:latin typeface="Trebuchet MS"/>
              </a:rPr>
              <a:t>0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(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b+dbar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)&amp; </a:t>
            </a:r>
            <a:r>
              <a:rPr lang="de-DE" u="none" dirty="0">
                <a:solidFill>
                  <a:srgbClr val="FF3300"/>
                </a:solidFill>
                <a:latin typeface="Trebuchet MS"/>
              </a:rPr>
              <a:t>B</a:t>
            </a:r>
            <a:r>
              <a:rPr lang="de-DE" u="none" baseline="30000" dirty="0">
                <a:solidFill>
                  <a:srgbClr val="FF3300"/>
                </a:solidFill>
                <a:latin typeface="Trebuchet MS"/>
              </a:rPr>
              <a:t>0</a:t>
            </a:r>
            <a:r>
              <a:rPr lang="de-DE" u="none" dirty="0">
                <a:solidFill>
                  <a:srgbClr val="FF3300"/>
                </a:solidFill>
                <a:latin typeface="Trebuchet MS"/>
              </a:rPr>
              <a:t>bar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(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bbar+d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) </a:t>
            </a:r>
          </a:p>
          <a:p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pairs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to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study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differences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in well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</a:rPr>
              <a:t>controlled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</a:rPr>
              <a:t> way</a:t>
            </a:r>
            <a:endParaRPr lang="de-DE" u="none" dirty="0">
              <a:solidFill>
                <a:srgbClr val="FF3300"/>
              </a:solidFill>
              <a:latin typeface="Trebuchet MS"/>
            </a:endParaRP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28600" y="2286000"/>
            <a:ext cx="8458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de-DE" b="1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e.g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. </a:t>
            </a:r>
            <a:r>
              <a:rPr lang="de-DE" b="1" u="none" dirty="0" err="1" smtClean="0">
                <a:solidFill>
                  <a:schemeClr val="accent2"/>
                </a:solidFill>
                <a:latin typeface="Trebuchet MS"/>
              </a:rPr>
              <a:t>BaBar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>
                <a:solidFill>
                  <a:schemeClr val="accent2"/>
                </a:solidFill>
                <a:latin typeface="Trebuchet MS"/>
              </a:rPr>
              <a:t>(SLAC,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California</a:t>
            </a:r>
            <a:r>
              <a:rPr lang="de-DE" u="none" dirty="0">
                <a:solidFill>
                  <a:schemeClr val="accent2"/>
                </a:solidFill>
                <a:latin typeface="Trebuchet MS"/>
              </a:rPr>
              <a:t>, 1999-2008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  <a:p>
            <a:endParaRPr lang="de-DE" u="none" dirty="0" smtClean="0">
              <a:solidFill>
                <a:schemeClr val="accent2"/>
              </a:solidFill>
              <a:latin typeface="Trebuchet MS"/>
            </a:endParaRPr>
          </a:p>
          <a:p>
            <a:endParaRPr lang="de-DE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  - 9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GeV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electrons</a:t>
            </a:r>
            <a:endParaRPr lang="de-DE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  - 3.1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GeV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positrons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  <a:p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  -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</a:rPr>
              <a:t>Lumi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&gt; 10</a:t>
            </a:r>
            <a:r>
              <a:rPr lang="de-DE" u="none" baseline="30000" dirty="0" smtClean="0">
                <a:solidFill>
                  <a:schemeClr val="accent2"/>
                </a:solidFill>
                <a:latin typeface="Trebuchet MS"/>
              </a:rPr>
              <a:t>34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cm</a:t>
            </a:r>
            <a:r>
              <a:rPr lang="de-DE" u="none" baseline="30000" dirty="0" smtClean="0">
                <a:solidFill>
                  <a:schemeClr val="accent2"/>
                </a:solidFill>
                <a:latin typeface="Trebuchet MS"/>
              </a:rPr>
              <a:t>-2  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s</a:t>
            </a:r>
            <a:r>
              <a:rPr lang="de-DE" u="none" baseline="30000" dirty="0" smtClean="0">
                <a:solidFill>
                  <a:schemeClr val="accent2"/>
                </a:solidFill>
                <a:latin typeface="Trebuchet MS"/>
              </a:rPr>
              <a:t>-1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  <a:p>
            <a:endParaRPr lang="de-DE" u="none" dirty="0">
              <a:solidFill>
                <a:schemeClr val="accent2"/>
              </a:solidFill>
              <a:latin typeface="Trebuchet MS"/>
            </a:endParaRPr>
          </a:p>
        </p:txBody>
      </p:sp>
      <p:pic>
        <p:nvPicPr>
          <p:cNvPr id="35" name="Picture 5" descr="C:\Documents and Settings\paul.D58K4P0J\Desktop\appt\BaBar\upsilon4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4114800" cy="10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5029200" y="762000"/>
            <a:ext cx="376136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Symbol"/>
              </a:rPr>
              <a:t>- U</a:t>
            </a:r>
            <a:r>
              <a:rPr lang="en-US" u="none" dirty="0" smtClean="0">
                <a:latin typeface="Trebuchet MS"/>
              </a:rPr>
              <a:t>(4S) just above B </a:t>
            </a:r>
            <a:r>
              <a:rPr lang="en-US" u="none" dirty="0" err="1" smtClean="0">
                <a:latin typeface="Trebuchet MS"/>
              </a:rPr>
              <a:t>Bbar</a:t>
            </a:r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threshold</a:t>
            </a:r>
          </a:p>
          <a:p>
            <a:r>
              <a:rPr lang="en-US" u="none" dirty="0" smtClean="0">
                <a:latin typeface="Trebuchet MS"/>
              </a:rPr>
              <a:t>- Asymmetric </a:t>
            </a:r>
            <a:r>
              <a:rPr lang="en-US" u="none" dirty="0" err="1" smtClean="0">
                <a:latin typeface="Trebuchet MS"/>
              </a:rPr>
              <a:t>e</a:t>
            </a:r>
            <a:r>
              <a:rPr lang="en-US" u="none" dirty="0" smtClean="0">
                <a:latin typeface="Trebuchet MS"/>
              </a:rPr>
              <a:t>+ </a:t>
            </a:r>
            <a:r>
              <a:rPr lang="en-US" u="none" dirty="0" err="1" smtClean="0">
                <a:latin typeface="Trebuchet MS"/>
              </a:rPr>
              <a:t>e</a:t>
            </a:r>
            <a:r>
              <a:rPr lang="en-US" u="none" dirty="0" smtClean="0">
                <a:latin typeface="Trebuchet MS"/>
              </a:rPr>
              <a:t>- beams </a:t>
            </a:r>
            <a:endParaRPr lang="en-US" u="none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andardmode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52600"/>
            <a:ext cx="4572000" cy="4729655"/>
          </a:xfrm>
          <a:prstGeom prst="rect">
            <a:avLst/>
          </a:prstGeom>
        </p:spPr>
      </p:pic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Contents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133600"/>
            <a:ext cx="38395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116 Years of Accelerators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Electroweak Interactions 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</a:t>
            </a:r>
            <a:r>
              <a:rPr lang="en-US" u="none" dirty="0" err="1" smtClean="0">
                <a:latin typeface="Trebuchet MS"/>
              </a:rPr>
              <a:t>Flavour</a:t>
            </a:r>
            <a:r>
              <a:rPr lang="en-US" u="none" dirty="0" smtClean="0">
                <a:latin typeface="Trebuchet MS"/>
              </a:rPr>
              <a:t> Physics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Strong Interaction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LHC Physics</a:t>
            </a:r>
          </a:p>
          <a:p>
            <a:pPr>
              <a:buFont typeface="Arial"/>
              <a:buChar char="•"/>
            </a:pPr>
            <a:endParaRPr lang="en-US" u="none" dirty="0" smtClean="0">
              <a:latin typeface="Trebuchet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85800"/>
            <a:ext cx="868080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Highly selective whirlwind tour: 20 lectures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 1 lecture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In full: </a:t>
            </a:r>
            <a:r>
              <a:rPr lang="en-US" sz="2000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http://epweb2.ph.bham.ac.uk/user/newman/appt10/appt.html</a:t>
            </a:r>
            <a:endParaRPr lang="en-US" sz="2000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Designed to give a feel for what we need to trigger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An </a:t>
            </a:r>
            <a:r>
              <a:rPr lang="de-DE" sz="4000" dirty="0" err="1" smtClean="0">
                <a:latin typeface="Trebuchet MS"/>
              </a:rPr>
              <a:t>Important</a:t>
            </a:r>
            <a:r>
              <a:rPr lang="de-DE" sz="4000" dirty="0" smtClean="0">
                <a:latin typeface="Trebuchet MS"/>
              </a:rPr>
              <a:t> </a:t>
            </a:r>
            <a:r>
              <a:rPr lang="de-DE" sz="4000" dirty="0" err="1" smtClean="0">
                <a:latin typeface="Trebuchet MS"/>
              </a:rPr>
              <a:t>Result</a:t>
            </a:r>
            <a:r>
              <a:rPr lang="de-DE" sz="4000" dirty="0" smtClean="0">
                <a:latin typeface="Trebuchet MS"/>
              </a:rPr>
              <a:t> </a:t>
            </a:r>
            <a:r>
              <a:rPr lang="de-DE" sz="4000" dirty="0" err="1" smtClean="0">
                <a:latin typeface="Trebuchet MS"/>
              </a:rPr>
              <a:t>from</a:t>
            </a:r>
            <a:r>
              <a:rPr lang="de-DE" sz="4000" dirty="0" smtClean="0">
                <a:latin typeface="Trebuchet MS"/>
              </a:rPr>
              <a:t> B </a:t>
            </a:r>
            <a:r>
              <a:rPr lang="de-DE" sz="4000" dirty="0" err="1" smtClean="0">
                <a:latin typeface="Trebuchet MS"/>
              </a:rPr>
              <a:t>Factories</a:t>
            </a:r>
            <a:endParaRPr lang="en-GB" sz="4000" dirty="0">
              <a:latin typeface="Trebuchet MS"/>
            </a:endParaRPr>
          </a:p>
        </p:txBody>
      </p:sp>
      <p:pic>
        <p:nvPicPr>
          <p:cNvPr id="56" name="Picture 35" descr="C:\Documents and Settings\paul.D58K4P0J\Desktop\appt06\lecture3\asy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752600"/>
            <a:ext cx="6400800" cy="474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 Box 62"/>
          <p:cNvSpPr txBox="1">
            <a:spLocks noChangeArrowheads="1"/>
          </p:cNvSpPr>
          <p:nvPr/>
        </p:nvSpPr>
        <p:spPr bwMode="auto">
          <a:xfrm>
            <a:off x="0" y="9144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Tiny difference between lifetimes of B</a:t>
            </a:r>
            <a:r>
              <a:rPr lang="en-US" u="none" baseline="30000" dirty="0" smtClean="0">
                <a:solidFill>
                  <a:srgbClr val="FF3300"/>
                </a:solidFill>
                <a:latin typeface="Trebuchet MS"/>
              </a:rPr>
              <a:t>0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q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=+1) and B</a:t>
            </a:r>
            <a:r>
              <a:rPr lang="en-US" u="none" baseline="30000" dirty="0" smtClean="0">
                <a:solidFill>
                  <a:srgbClr val="FF3300"/>
                </a:solidFill>
                <a:latin typeface="Trebuchet MS"/>
              </a:rPr>
              <a:t>0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bar (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q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=-1):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A `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time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dependent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CP asymmetry’ measurement</a:t>
            </a:r>
            <a:endParaRPr lang="en-GB" u="none" dirty="0">
              <a:solidFill>
                <a:schemeClr val="accent2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630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err="1" smtClean="0">
                <a:latin typeface="Trebuchet MS"/>
              </a:rPr>
              <a:t>LHCb</a:t>
            </a:r>
            <a:r>
              <a:rPr lang="de-DE" sz="4000" dirty="0" smtClean="0">
                <a:latin typeface="Trebuchet MS"/>
              </a:rPr>
              <a:t>: A B </a:t>
            </a:r>
            <a:r>
              <a:rPr lang="de-DE" sz="4000" dirty="0" err="1" smtClean="0">
                <a:latin typeface="Trebuchet MS"/>
              </a:rPr>
              <a:t>Factory</a:t>
            </a:r>
            <a:r>
              <a:rPr lang="de-DE" sz="4000" dirty="0" smtClean="0">
                <a:latin typeface="Trebuchet MS"/>
              </a:rPr>
              <a:t> </a:t>
            </a:r>
            <a:r>
              <a:rPr lang="de-DE" sz="4000" dirty="0">
                <a:latin typeface="Trebuchet MS"/>
              </a:rPr>
              <a:t>at </a:t>
            </a:r>
            <a:r>
              <a:rPr lang="de-DE" sz="4000" dirty="0" err="1">
                <a:latin typeface="Trebuchet MS"/>
              </a:rPr>
              <a:t>the</a:t>
            </a:r>
            <a:r>
              <a:rPr lang="de-DE" sz="4000" dirty="0">
                <a:latin typeface="Trebuchet MS"/>
              </a:rPr>
              <a:t> LHC</a:t>
            </a:r>
            <a:endParaRPr lang="en-GB" sz="4000" dirty="0">
              <a:latin typeface="Trebuchet MS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74625" y="609600"/>
            <a:ext cx="84740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u="none" dirty="0" smtClean="0">
                <a:solidFill>
                  <a:srgbClr val="FF3300"/>
                </a:solidFill>
                <a:latin typeface="Trebuchet MS"/>
                <a:sym typeface="Wingdings" charset="2"/>
              </a:rPr>
              <a:t>Looks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  <a:sym typeface="Wingdings" charset="2"/>
              </a:rPr>
              <a:t>more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  <a:sym typeface="Wingdings" charset="2"/>
              </a:rPr>
              <a:t>like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  <a:sym typeface="Wingdings" charset="2"/>
              </a:rPr>
              <a:t> a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  <a:sym typeface="Wingdings" charset="2"/>
              </a:rPr>
              <a:t>fixed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rgbClr val="FF3300"/>
                </a:solidFill>
                <a:latin typeface="Trebuchet MS"/>
                <a:sym typeface="Wingdings" charset="2"/>
              </a:rPr>
              <a:t>target</a:t>
            </a:r>
            <a:r>
              <a:rPr lang="de-DE" u="none" dirty="0" smtClean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configuration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,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with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detectors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</a:p>
          <a:p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stacked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transverse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to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the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beam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>
                <a:solidFill>
                  <a:srgbClr val="FF3300"/>
                </a:solidFill>
                <a:latin typeface="Trebuchet MS"/>
                <a:sym typeface="Wingdings" charset="2"/>
              </a:rPr>
              <a:t>direction</a:t>
            </a:r>
            <a:r>
              <a:rPr lang="de-DE" u="none" dirty="0">
                <a:solidFill>
                  <a:srgbClr val="FF3300"/>
                </a:solidFill>
                <a:latin typeface="Trebuchet MS"/>
                <a:sym typeface="Wingdings" charset="2"/>
              </a:rPr>
              <a:t>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143000" y="2438400"/>
            <a:ext cx="6629400" cy="4419600"/>
            <a:chOff x="1589" y="1392"/>
            <a:chExt cx="4171" cy="2784"/>
          </a:xfrm>
        </p:grpSpPr>
        <p:pic>
          <p:nvPicPr>
            <p:cNvPr id="41990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9" y="1392"/>
              <a:ext cx="4171" cy="2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1" name="Oval 5"/>
            <p:cNvSpPr>
              <a:spLocks noChangeArrowheads="1"/>
            </p:cNvSpPr>
            <p:nvPr/>
          </p:nvSpPr>
          <p:spPr bwMode="auto">
            <a:xfrm>
              <a:off x="4848" y="3888"/>
              <a:ext cx="432" cy="28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Trebuchet MS"/>
              </a:endParaRPr>
            </a:p>
          </p:txBody>
        </p:sp>
      </p:grpSp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228600" y="1447800"/>
            <a:ext cx="891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Wingdings" charset="2"/>
              <a:buNone/>
            </a:pPr>
            <a:r>
              <a:rPr lang="de-DE" u="none" dirty="0" err="1">
                <a:solidFill>
                  <a:schemeClr val="accent2"/>
                </a:solidFill>
                <a:latin typeface="Trebuchet MS"/>
                <a:sym typeface="Wingdings" charset="2"/>
              </a:rPr>
              <a:t>Pairs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of B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hadrons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tend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to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have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similar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momentum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&amp;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emerge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close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to </a:t>
            </a:r>
            <a:r>
              <a:rPr lang="de-DE" u="none" dirty="0" err="1">
                <a:solidFill>
                  <a:schemeClr val="accent2"/>
                </a:solidFill>
                <a:latin typeface="Trebuchet MS"/>
                <a:sym typeface="Wingdings" charset="2"/>
              </a:rPr>
              <a:t>the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beam</a:t>
            </a:r>
            <a:r>
              <a:rPr lang="de-DE" u="none" dirty="0" err="1">
                <a:solidFill>
                  <a:schemeClr val="accent2"/>
                </a:solidFill>
                <a:latin typeface="Trebuchet MS"/>
                <a:sym typeface="Wingdings" charset="2"/>
              </a:rPr>
              <a:t>-pipe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..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.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not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so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very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smtClean="0">
                <a:solidFill>
                  <a:schemeClr val="accent2"/>
                </a:solidFill>
                <a:latin typeface="Trebuchet MS"/>
                <a:sym typeface="Wingdings" charset="2"/>
              </a:rPr>
              <a:t>different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from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 </a:t>
            </a:r>
            <a:r>
              <a:rPr lang="de-DE" u="none" dirty="0" err="1" smtClean="0">
                <a:solidFill>
                  <a:schemeClr val="accent2"/>
                </a:solidFill>
                <a:latin typeface="Trebuchet MS"/>
                <a:sym typeface="Wingdings" charset="2"/>
              </a:rPr>
              <a:t>BaBar</a:t>
            </a:r>
            <a:r>
              <a:rPr lang="de-DE" u="none" dirty="0">
                <a:solidFill>
                  <a:schemeClr val="accent2"/>
                </a:solidFill>
                <a:latin typeface="Trebuchet MS"/>
                <a:sym typeface="Wingdings" charset="2"/>
              </a:rPr>
              <a:t>!...</a:t>
            </a:r>
            <a:endParaRPr lang="en-GB" u="none" dirty="0">
              <a:solidFill>
                <a:schemeClr val="accent2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8"/>
          <p:cNvSpPr>
            <a:spLocks noGrp="1" noChangeArrowheads="1"/>
          </p:cNvSpPr>
          <p:nvPr>
            <p:ph type="title"/>
          </p:nvPr>
        </p:nvSpPr>
        <p:spPr>
          <a:xfrm>
            <a:off x="4267200" y="0"/>
            <a:ext cx="4114800" cy="568325"/>
          </a:xfrm>
          <a:noFill/>
        </p:spPr>
        <p:txBody>
          <a:bodyPr/>
          <a:lstStyle/>
          <a:p>
            <a:pPr eaLnBrk="1" hangingPunct="1"/>
            <a:r>
              <a:rPr lang="de-DE" sz="3200" dirty="0" err="1" smtClean="0">
                <a:latin typeface="Trebuchet MS"/>
              </a:rPr>
              <a:t>Types</a:t>
            </a:r>
            <a:r>
              <a:rPr lang="de-DE" sz="3200" dirty="0" smtClean="0">
                <a:latin typeface="Trebuchet MS"/>
              </a:rPr>
              <a:t> of B </a:t>
            </a:r>
            <a:r>
              <a:rPr lang="de-DE" sz="3200" dirty="0" err="1" smtClean="0">
                <a:latin typeface="Trebuchet MS"/>
              </a:rPr>
              <a:t>Decay</a:t>
            </a:r>
            <a:endParaRPr lang="en-GB" sz="3200" dirty="0">
              <a:latin typeface="Trebuchet MS"/>
            </a:endParaRPr>
          </a:p>
        </p:txBody>
      </p:sp>
      <p:pic>
        <p:nvPicPr>
          <p:cNvPr id="35844" name="Picture 33" descr="C:\Documents and Settings\paul.D58K4P0J\Desktop\appt06\lecture3\diagrams.jpg"/>
          <p:cNvPicPr>
            <a:picLocks noChangeAspect="1" noChangeArrowheads="1"/>
          </p:cNvPicPr>
          <p:nvPr/>
        </p:nvPicPr>
        <p:blipFill>
          <a:blip r:embed="rId3"/>
          <a:srcRect l="29137" r="29137" b="67492"/>
          <a:stretch>
            <a:fillRect/>
          </a:stretch>
        </p:blipFill>
        <p:spPr bwMode="auto">
          <a:xfrm>
            <a:off x="0" y="0"/>
            <a:ext cx="3751774" cy="1712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Text Box 35"/>
          <p:cNvSpPr txBox="1">
            <a:spLocks noChangeArrowheads="1"/>
          </p:cNvSpPr>
          <p:nvPr/>
        </p:nvSpPr>
        <p:spPr bwMode="auto">
          <a:xfrm>
            <a:off x="3886200" y="914400"/>
            <a:ext cx="510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u="none" dirty="0" smtClean="0">
                <a:latin typeface="Trebuchet MS"/>
              </a:rPr>
              <a:t>Most common: B</a:t>
            </a:r>
            <a:r>
              <a:rPr lang="en-US" u="none" baseline="30000" dirty="0" smtClean="0">
                <a:latin typeface="Trebuchet MS"/>
              </a:rPr>
              <a:t>0</a:t>
            </a:r>
            <a:r>
              <a:rPr lang="en-US" u="none" dirty="0" smtClean="0">
                <a:latin typeface="Trebuchet MS"/>
              </a:rPr>
              <a:t> </a:t>
            </a:r>
            <a:r>
              <a:rPr lang="en-US" u="none" dirty="0" err="1">
                <a:latin typeface="Trebuchet MS"/>
                <a:sym typeface="Wingdings" charset="2"/>
              </a:rPr>
              <a:t></a:t>
            </a:r>
            <a:r>
              <a:rPr lang="en-US" u="none" dirty="0">
                <a:latin typeface="Trebuchet MS"/>
                <a:sym typeface="Wingdings" charset="2"/>
              </a:rPr>
              <a:t> D</a:t>
            </a:r>
            <a:r>
              <a:rPr lang="en-US" u="none" baseline="30000" dirty="0">
                <a:latin typeface="Trebuchet MS"/>
                <a:sym typeface="Wingdings" charset="2"/>
              </a:rPr>
              <a:t>0</a:t>
            </a:r>
            <a:r>
              <a:rPr lang="en-US" u="none" dirty="0">
                <a:latin typeface="Trebuchet MS"/>
                <a:sym typeface="Wingdings" charset="2"/>
              </a:rPr>
              <a:t> </a:t>
            </a:r>
            <a:r>
              <a:rPr lang="en-US" u="none" dirty="0" smtClean="0">
                <a:latin typeface="Trebuchet MS"/>
                <a:sym typeface="Wingdings" charset="2"/>
              </a:rPr>
              <a:t>W  (</a:t>
            </a:r>
            <a:r>
              <a:rPr lang="en-US" u="none" dirty="0" smtClean="0">
                <a:latin typeface="Trebuchet MS"/>
              </a:rPr>
              <a:t>Tree</a:t>
            </a:r>
            <a:r>
              <a:rPr lang="en-US" u="none" dirty="0">
                <a:latin typeface="Trebuchet MS"/>
              </a:rPr>
              <a:t>)</a:t>
            </a:r>
            <a:endParaRPr lang="en-GB" u="none" dirty="0">
              <a:latin typeface="Trebuchet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0" y="5257800"/>
            <a:ext cx="5244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Virtual Loop processes are very rare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and some Penguins are very rare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indeed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 loops are sensitive to new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particles with mass well beyond √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  <a:sym typeface="Wingdings"/>
              </a:rPr>
              <a:t>s</a:t>
            </a:r>
            <a:endParaRPr lang="en-US" u="none" dirty="0" smtClean="0">
              <a:solidFill>
                <a:srgbClr val="FF0000"/>
              </a:solidFill>
              <a:latin typeface="Trebuchet MS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-152400" y="1676400"/>
            <a:ext cx="3904217" cy="2648714"/>
            <a:chOff x="0" y="3229877"/>
            <a:chExt cx="3904217" cy="2648714"/>
          </a:xfrm>
        </p:grpSpPr>
        <p:sp>
          <p:nvSpPr>
            <p:cNvPr id="18" name="Rectangle 2"/>
            <p:cNvSpPr>
              <a:spLocks noChangeArrowheads="1"/>
            </p:cNvSpPr>
            <p:nvPr/>
          </p:nvSpPr>
          <p:spPr bwMode="auto">
            <a:xfrm>
              <a:off x="0" y="5181600"/>
              <a:ext cx="184150" cy="36671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762000" eaLnBrk="0" hangingPunct="0"/>
              <a:endParaRPr lang="en-US" sz="1800" dirty="0">
                <a:latin typeface="Trebuchet MS"/>
              </a:endParaRPr>
            </a:p>
          </p:txBody>
        </p:sp>
        <p:pic>
          <p:nvPicPr>
            <p:cNvPr id="20" name="Picture 33" descr="C:\Documents and Settings\paul.D58K4P0J\Desktop\appt06\lecture3\diagrams.jpg"/>
            <p:cNvPicPr>
              <a:picLocks noChangeAspect="1" noChangeArrowheads="1"/>
            </p:cNvPicPr>
            <p:nvPr/>
          </p:nvPicPr>
          <p:blipFill>
            <a:blip r:embed="rId3"/>
            <a:srcRect t="49731" r="58275"/>
            <a:stretch>
              <a:fillRect/>
            </a:stretch>
          </p:blipFill>
          <p:spPr bwMode="auto">
            <a:xfrm>
              <a:off x="152400" y="3229877"/>
              <a:ext cx="3751817" cy="2648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 Box 40"/>
            <p:cNvSpPr txBox="1">
              <a:spLocks noChangeArrowheads="1"/>
            </p:cNvSpPr>
            <p:nvPr/>
          </p:nvSpPr>
          <p:spPr bwMode="auto">
            <a:xfrm>
              <a:off x="2286000" y="4191000"/>
              <a:ext cx="319088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err="1">
                  <a:solidFill>
                    <a:schemeClr val="accent2"/>
                  </a:solidFill>
                  <a:latin typeface="Trebuchet MS"/>
                </a:rPr>
                <a:t>b</a:t>
              </a:r>
              <a:endParaRPr lang="en-GB" sz="1800" dirty="0">
                <a:solidFill>
                  <a:schemeClr val="accent2"/>
                </a:solidFill>
                <a:latin typeface="Trebuchet MS"/>
              </a:endParaRP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1219200" y="4572000"/>
              <a:ext cx="838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solidFill>
                    <a:schemeClr val="accent2"/>
                  </a:solidFill>
                  <a:latin typeface="Trebuchet MS"/>
                </a:rPr>
                <a:t>W</a:t>
              </a:r>
            </a:p>
          </p:txBody>
        </p:sp>
        <p:sp>
          <p:nvSpPr>
            <p:cNvPr id="23" name="TextBox 22"/>
            <p:cNvSpPr txBox="1">
              <a:spLocks noChangeArrowheads="1"/>
            </p:cNvSpPr>
            <p:nvPr/>
          </p:nvSpPr>
          <p:spPr bwMode="auto">
            <a:xfrm>
              <a:off x="2286000" y="4648200"/>
              <a:ext cx="838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>
                  <a:solidFill>
                    <a:schemeClr val="accent2"/>
                  </a:solidFill>
                  <a:latin typeface="Trebuchet MS"/>
                </a:rPr>
                <a:t>W</a:t>
              </a:r>
            </a:p>
          </p:txBody>
        </p:sp>
      </p:grp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3886200" y="2286000"/>
            <a:ext cx="510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u="none" dirty="0" smtClean="0">
                <a:latin typeface="Trebuchet MS"/>
              </a:rPr>
              <a:t>CP violation via mixing: </a:t>
            </a:r>
          </a:p>
          <a:p>
            <a:r>
              <a:rPr lang="en-US" u="none" dirty="0" smtClean="0">
                <a:latin typeface="Trebuchet MS"/>
              </a:rPr>
              <a:t>	B</a:t>
            </a:r>
            <a:r>
              <a:rPr lang="en-US" u="none" baseline="30000" dirty="0" smtClean="0">
                <a:latin typeface="Trebuchet MS"/>
              </a:rPr>
              <a:t>0</a:t>
            </a:r>
            <a:r>
              <a:rPr lang="en-US" u="none" dirty="0" smtClean="0">
                <a:latin typeface="Trebuchet MS"/>
              </a:rPr>
              <a:t>bar </a:t>
            </a:r>
            <a:r>
              <a:rPr lang="en-US" u="none" dirty="0" err="1">
                <a:latin typeface="Trebuchet MS"/>
                <a:sym typeface="Wingdings" charset="2"/>
              </a:rPr>
              <a:t></a:t>
            </a:r>
            <a:r>
              <a:rPr lang="en-US" u="none" dirty="0">
                <a:latin typeface="Trebuchet MS"/>
                <a:sym typeface="Wingdings" charset="2"/>
              </a:rPr>
              <a:t> </a:t>
            </a:r>
            <a:r>
              <a:rPr lang="en-US" u="none" dirty="0">
                <a:latin typeface="Trebuchet MS"/>
              </a:rPr>
              <a:t>B</a:t>
            </a:r>
            <a:r>
              <a:rPr lang="en-US" u="none" baseline="30000" dirty="0">
                <a:latin typeface="Trebuchet MS"/>
              </a:rPr>
              <a:t>0</a:t>
            </a:r>
            <a:r>
              <a:rPr lang="en-US" u="none" dirty="0">
                <a:latin typeface="Trebuchet MS"/>
              </a:rPr>
              <a:t> </a:t>
            </a:r>
            <a:r>
              <a:rPr lang="en-US" u="none" dirty="0" smtClean="0">
                <a:latin typeface="Trebuchet MS"/>
              </a:rPr>
              <a:t> </a:t>
            </a:r>
            <a:r>
              <a:rPr lang="en-US" u="none" dirty="0" err="1" smtClean="0">
                <a:latin typeface="Trebuchet MS"/>
                <a:sym typeface="Wingdings" charset="2"/>
              </a:rPr>
              <a:t></a:t>
            </a:r>
            <a:r>
              <a:rPr lang="en-US" u="none" dirty="0" smtClean="0">
                <a:latin typeface="Trebuchet MS"/>
                <a:sym typeface="Wingdings" charset="2"/>
              </a:rPr>
              <a:t> </a:t>
            </a:r>
            <a:r>
              <a:rPr lang="en-US" u="none" dirty="0">
                <a:latin typeface="Trebuchet MS"/>
                <a:sym typeface="Wingdings" charset="2"/>
              </a:rPr>
              <a:t>D</a:t>
            </a:r>
            <a:r>
              <a:rPr lang="en-US" u="none" baseline="30000" dirty="0">
                <a:latin typeface="Trebuchet MS"/>
                <a:sym typeface="Wingdings" charset="2"/>
              </a:rPr>
              <a:t>0</a:t>
            </a:r>
            <a:r>
              <a:rPr lang="en-US" u="none" dirty="0">
                <a:latin typeface="Trebuchet MS"/>
                <a:sym typeface="Wingdings" charset="2"/>
              </a:rPr>
              <a:t> W</a:t>
            </a:r>
            <a:r>
              <a:rPr lang="en-US" u="none" dirty="0" smtClean="0">
                <a:latin typeface="Trebuchet MS"/>
              </a:rPr>
              <a:t> (Box</a:t>
            </a:r>
            <a:r>
              <a:rPr lang="en-US" u="none" dirty="0">
                <a:latin typeface="Trebuchet MS"/>
              </a:rPr>
              <a:t>)</a:t>
            </a:r>
            <a:endParaRPr lang="en-GB" u="none" dirty="0">
              <a:latin typeface="Trebuchet M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0" y="4209221"/>
            <a:ext cx="3751800" cy="2648779"/>
            <a:chOff x="5392200" y="3229812"/>
            <a:chExt cx="3751800" cy="2648779"/>
          </a:xfrm>
        </p:grpSpPr>
        <p:pic>
          <p:nvPicPr>
            <p:cNvPr id="26" name="Picture 33" descr="C:\Documents and Settings\paul.D58K4P0J\Desktop\appt06\lecture3\diagrams.jpg"/>
            <p:cNvPicPr>
              <a:picLocks noChangeAspect="1" noChangeArrowheads="1"/>
            </p:cNvPicPr>
            <p:nvPr/>
          </p:nvPicPr>
          <p:blipFill>
            <a:blip r:embed="rId3"/>
            <a:srcRect l="58275" t="49731"/>
            <a:stretch>
              <a:fillRect/>
            </a:stretch>
          </p:blipFill>
          <p:spPr bwMode="auto">
            <a:xfrm>
              <a:off x="5392200" y="3229812"/>
              <a:ext cx="3751800" cy="2648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7" name="Group 18"/>
            <p:cNvGrpSpPr/>
            <p:nvPr/>
          </p:nvGrpSpPr>
          <p:grpSpPr>
            <a:xfrm>
              <a:off x="6553200" y="3429000"/>
              <a:ext cx="990600" cy="369332"/>
              <a:chOff x="6553200" y="3429000"/>
              <a:chExt cx="990600" cy="369332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6553200" y="3429000"/>
                <a:ext cx="762000" cy="304800"/>
              </a:xfrm>
              <a:prstGeom prst="rect">
                <a:avLst/>
              </a:prstGeom>
              <a:solidFill>
                <a:srgbClr val="E8FF6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TextBox 13"/>
              <p:cNvSpPr txBox="1">
                <a:spLocks noChangeArrowheads="1"/>
              </p:cNvSpPr>
              <p:nvPr/>
            </p:nvSpPr>
            <p:spPr bwMode="auto">
              <a:xfrm>
                <a:off x="6705600" y="3429000"/>
                <a:ext cx="83820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800" dirty="0">
                    <a:solidFill>
                      <a:schemeClr val="accent2"/>
                    </a:solidFill>
                    <a:latin typeface="Trebuchet MS"/>
                  </a:rPr>
                  <a:t>W</a:t>
                </a:r>
              </a:p>
            </p:txBody>
          </p:sp>
        </p:grpSp>
      </p:grpSp>
      <p:sp>
        <p:nvSpPr>
          <p:cNvPr id="30" name="Text Box 37"/>
          <p:cNvSpPr txBox="1">
            <a:spLocks noChangeArrowheads="1"/>
          </p:cNvSpPr>
          <p:nvPr/>
        </p:nvSpPr>
        <p:spPr bwMode="auto">
          <a:xfrm>
            <a:off x="3962400" y="4267200"/>
            <a:ext cx="49167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 err="1" smtClean="0">
                <a:latin typeface="Trebuchet MS"/>
              </a:rPr>
              <a:t>Flavour</a:t>
            </a:r>
            <a:r>
              <a:rPr lang="en-US" u="none" dirty="0" smtClean="0">
                <a:latin typeface="Trebuchet MS"/>
              </a:rPr>
              <a:t> Changing Neutral Current:</a:t>
            </a:r>
          </a:p>
          <a:p>
            <a:r>
              <a:rPr lang="en-US" u="none" dirty="0" smtClean="0">
                <a:latin typeface="Trebuchet MS"/>
              </a:rPr>
              <a:t>	B0bar </a:t>
            </a:r>
            <a:r>
              <a:rPr lang="en-US" u="none" dirty="0" err="1" smtClean="0">
                <a:latin typeface="Trebuchet MS"/>
                <a:sym typeface="Wingdings"/>
              </a:rPr>
              <a:t></a:t>
            </a:r>
            <a:r>
              <a:rPr lang="en-US" u="none" dirty="0" smtClean="0">
                <a:latin typeface="Trebuchet MS"/>
                <a:sym typeface="Wingdings"/>
              </a:rPr>
              <a:t> </a:t>
            </a:r>
            <a:r>
              <a:rPr lang="en-US" u="none" dirty="0" err="1" smtClean="0">
                <a:latin typeface="Symbol"/>
                <a:sym typeface="Wingdings"/>
              </a:rPr>
              <a:t>p</a:t>
            </a:r>
            <a:r>
              <a:rPr lang="en-US" u="none" dirty="0" err="1" smtClean="0">
                <a:latin typeface="Trebuchet MS"/>
                <a:sym typeface="Wingdings"/>
              </a:rPr>
              <a:t>+</a:t>
            </a:r>
            <a:r>
              <a:rPr lang="en-US" u="none" dirty="0" err="1" smtClean="0">
                <a:latin typeface="Symbol"/>
                <a:sym typeface="Wingdings"/>
              </a:rPr>
              <a:t>p</a:t>
            </a:r>
            <a:r>
              <a:rPr lang="en-US" u="none" dirty="0" smtClean="0">
                <a:latin typeface="Trebuchet MS"/>
                <a:sym typeface="Wingdings"/>
              </a:rPr>
              <a:t>-</a:t>
            </a:r>
            <a:r>
              <a:rPr lang="en-US" u="none" dirty="0" smtClean="0">
                <a:latin typeface="Trebuchet MS"/>
              </a:rPr>
              <a:t> (Penguin) </a:t>
            </a:r>
            <a:endParaRPr lang="en-GB" u="none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4" descr="C:\Documents and Settings\paul.D58K4P0J\Desktop\appt06\lecture3\Pinguindiagram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0"/>
            <a:ext cx="70907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Rare </a:t>
            </a:r>
            <a:r>
              <a:rPr lang="de-DE" sz="4000" dirty="0" err="1" smtClean="0">
                <a:latin typeface="Trebuchet MS"/>
              </a:rPr>
              <a:t>Kaon</a:t>
            </a:r>
            <a:r>
              <a:rPr lang="de-DE" sz="4000" dirty="0" smtClean="0">
                <a:latin typeface="Trebuchet MS"/>
              </a:rPr>
              <a:t> </a:t>
            </a:r>
            <a:r>
              <a:rPr lang="de-DE" sz="4000" dirty="0" err="1" smtClean="0">
                <a:latin typeface="Trebuchet MS"/>
              </a:rPr>
              <a:t>Decays</a:t>
            </a:r>
            <a:r>
              <a:rPr lang="de-DE" sz="4000" dirty="0" smtClean="0">
                <a:latin typeface="Trebuchet MS"/>
              </a:rPr>
              <a:t>: NA48 and NA62</a:t>
            </a:r>
            <a:endParaRPr lang="en-GB" sz="4000" dirty="0">
              <a:latin typeface="Trebuchet MS"/>
            </a:endParaRP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74625" y="609600"/>
            <a:ext cx="82125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de-DE" b="1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de-DE" b="1" dirty="0" err="1">
                <a:solidFill>
                  <a:srgbClr val="FF3300"/>
                </a:solidFill>
                <a:latin typeface="Trebuchet MS"/>
              </a:rPr>
              <a:t>Strangeness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(K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mesons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)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represented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most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of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the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history</a:t>
            </a:r>
            <a:endParaRPr lang="de-DE" dirty="0">
              <a:solidFill>
                <a:schemeClr val="accent2"/>
              </a:solidFill>
              <a:latin typeface="Trebuchet MS"/>
            </a:endParaRPr>
          </a:p>
          <a:p>
            <a:r>
              <a:rPr lang="de-DE" dirty="0">
                <a:solidFill>
                  <a:schemeClr val="accent2"/>
                </a:solidFill>
                <a:latin typeface="Trebuchet MS"/>
              </a:rPr>
              <a:t>and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development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of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flavour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phsics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and CP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violation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...</a:t>
            </a:r>
            <a:r>
              <a:rPr lang="de-D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Rare </a:t>
            </a:r>
            <a:r>
              <a:rPr lang="de-DE" sz="4000" dirty="0" err="1" smtClean="0">
                <a:latin typeface="Trebuchet MS"/>
              </a:rPr>
              <a:t>Kaon</a:t>
            </a:r>
            <a:r>
              <a:rPr lang="de-DE" sz="4000" dirty="0" smtClean="0">
                <a:latin typeface="Trebuchet MS"/>
              </a:rPr>
              <a:t> </a:t>
            </a:r>
            <a:r>
              <a:rPr lang="de-DE" sz="4000" dirty="0" err="1" smtClean="0">
                <a:latin typeface="Trebuchet MS"/>
              </a:rPr>
              <a:t>Decays</a:t>
            </a:r>
            <a:r>
              <a:rPr lang="de-DE" sz="4000" dirty="0" smtClean="0">
                <a:latin typeface="Trebuchet MS"/>
              </a:rPr>
              <a:t>: NA48 and NA62</a:t>
            </a:r>
            <a:endParaRPr lang="en-GB" sz="4000" dirty="0">
              <a:latin typeface="Trebuchet MS"/>
            </a:endParaRP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74625" y="609600"/>
            <a:ext cx="82125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de-DE" b="1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de-DE" b="1" dirty="0" err="1">
                <a:solidFill>
                  <a:srgbClr val="FF3300"/>
                </a:solidFill>
                <a:latin typeface="Trebuchet MS"/>
              </a:rPr>
              <a:t>Strangeness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(K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mesons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)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represented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most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of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the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history</a:t>
            </a:r>
            <a:endParaRPr lang="de-DE" dirty="0">
              <a:solidFill>
                <a:schemeClr val="accent2"/>
              </a:solidFill>
              <a:latin typeface="Trebuchet MS"/>
            </a:endParaRPr>
          </a:p>
          <a:p>
            <a:r>
              <a:rPr lang="de-DE" dirty="0">
                <a:solidFill>
                  <a:schemeClr val="accent2"/>
                </a:solidFill>
                <a:latin typeface="Trebuchet MS"/>
              </a:rPr>
              <a:t>and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development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of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flavour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phsics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and CP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violation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...</a:t>
            </a:r>
            <a:r>
              <a:rPr lang="de-D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</p:txBody>
      </p:sp>
      <p:pic>
        <p:nvPicPr>
          <p:cNvPr id="8" name="Picture 7" descr="NA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6324600" cy="37203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27303" y="1600200"/>
            <a:ext cx="28166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Next plan at CERN: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NA62 (2015-)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to study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K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 </a:t>
            </a:r>
            <a:r>
              <a:rPr lang="en-US" u="none" dirty="0" err="1" smtClean="0">
                <a:solidFill>
                  <a:srgbClr val="FF0000"/>
                </a:solidFill>
                <a:latin typeface="Symbol"/>
                <a:sym typeface="Wingdings"/>
              </a:rPr>
              <a:t>p</a:t>
            </a:r>
            <a:r>
              <a:rPr lang="en-US" u="none" dirty="0" smtClean="0">
                <a:solidFill>
                  <a:srgbClr val="FF0000"/>
                </a:solidFill>
                <a:latin typeface="Symbol"/>
                <a:sym typeface="Wingdings"/>
              </a:rPr>
              <a:t> </a:t>
            </a:r>
            <a:r>
              <a:rPr lang="en-US" u="none" dirty="0" err="1" smtClean="0">
                <a:solidFill>
                  <a:srgbClr val="FF0000"/>
                </a:solidFill>
                <a:latin typeface="Symbol"/>
                <a:sym typeface="Wingdings"/>
              </a:rPr>
              <a:t>n</a:t>
            </a:r>
            <a:r>
              <a:rPr lang="en-US" u="none" dirty="0" smtClean="0">
                <a:solidFill>
                  <a:srgbClr val="FF0000"/>
                </a:solidFill>
                <a:latin typeface="Symbol"/>
                <a:sym typeface="Wingdings"/>
              </a:rPr>
              <a:t> </a:t>
            </a:r>
            <a:r>
              <a:rPr lang="en-US" u="none" dirty="0" err="1" smtClean="0">
                <a:solidFill>
                  <a:srgbClr val="FF0000"/>
                </a:solidFill>
                <a:latin typeface="Symbol"/>
                <a:sym typeface="Wingdings"/>
              </a:rPr>
              <a:t>n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  <a:sym typeface="Wingdings"/>
              </a:rPr>
              <a:t>bar</a:t>
            </a:r>
            <a:endParaRPr lang="en-US" u="none" dirty="0" smtClean="0">
              <a:solidFill>
                <a:srgbClr val="FF0000"/>
              </a:solidFill>
              <a:latin typeface="Trebuchet MS"/>
              <a:sym typeface="Wingding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decays in flight</a:t>
            </a:r>
            <a:endParaRPr lang="en-US" u="none" dirty="0" smtClean="0">
              <a:solidFill>
                <a:srgbClr val="FF00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68325"/>
          </a:xfrm>
          <a:noFill/>
        </p:spPr>
        <p:txBody>
          <a:bodyPr/>
          <a:lstStyle/>
          <a:p>
            <a:pPr eaLnBrk="1" hangingPunct="1"/>
            <a:r>
              <a:rPr lang="de-DE" sz="4000" dirty="0" smtClean="0">
                <a:latin typeface="Trebuchet MS"/>
              </a:rPr>
              <a:t>Rare </a:t>
            </a:r>
            <a:r>
              <a:rPr lang="de-DE" sz="4000" dirty="0" err="1" smtClean="0">
                <a:latin typeface="Trebuchet MS"/>
              </a:rPr>
              <a:t>Kaon</a:t>
            </a:r>
            <a:r>
              <a:rPr lang="de-DE" sz="4000" dirty="0" smtClean="0">
                <a:latin typeface="Trebuchet MS"/>
              </a:rPr>
              <a:t> </a:t>
            </a:r>
            <a:r>
              <a:rPr lang="de-DE" sz="4000" dirty="0" err="1" smtClean="0">
                <a:latin typeface="Trebuchet MS"/>
              </a:rPr>
              <a:t>Decays</a:t>
            </a:r>
            <a:r>
              <a:rPr lang="de-DE" sz="4000" dirty="0" smtClean="0">
                <a:latin typeface="Trebuchet MS"/>
              </a:rPr>
              <a:t>: NA48 and NA62</a:t>
            </a:r>
            <a:endParaRPr lang="en-GB" sz="4000" dirty="0">
              <a:latin typeface="Trebuchet MS"/>
            </a:endParaRPr>
          </a:p>
        </p:txBody>
      </p:sp>
      <p:sp>
        <p:nvSpPr>
          <p:cNvPr id="43011" name="Text Box 4"/>
          <p:cNvSpPr txBox="1">
            <a:spLocks noChangeArrowheads="1"/>
          </p:cNvSpPr>
          <p:nvPr/>
        </p:nvSpPr>
        <p:spPr bwMode="auto">
          <a:xfrm>
            <a:off x="174625" y="609600"/>
            <a:ext cx="821250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de-DE" b="1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de-DE" b="1" dirty="0" err="1">
                <a:solidFill>
                  <a:srgbClr val="FF3300"/>
                </a:solidFill>
                <a:latin typeface="Trebuchet MS"/>
              </a:rPr>
              <a:t>Strangeness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(K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mesons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)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represented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most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of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the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history</a:t>
            </a:r>
            <a:endParaRPr lang="de-DE" dirty="0">
              <a:solidFill>
                <a:schemeClr val="accent2"/>
              </a:solidFill>
              <a:latin typeface="Trebuchet MS"/>
            </a:endParaRPr>
          </a:p>
          <a:p>
            <a:r>
              <a:rPr lang="de-DE" dirty="0">
                <a:solidFill>
                  <a:schemeClr val="accent2"/>
                </a:solidFill>
                <a:latin typeface="Trebuchet MS"/>
              </a:rPr>
              <a:t>and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development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of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flavour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phsics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and CP </a:t>
            </a:r>
            <a:r>
              <a:rPr lang="de-DE" dirty="0" err="1">
                <a:solidFill>
                  <a:schemeClr val="accent2"/>
                </a:solidFill>
                <a:latin typeface="Trebuchet MS"/>
              </a:rPr>
              <a:t>violation</a:t>
            </a:r>
            <a:r>
              <a:rPr lang="de-DE" dirty="0">
                <a:solidFill>
                  <a:schemeClr val="accent2"/>
                </a:solidFill>
                <a:latin typeface="Trebuchet MS"/>
              </a:rPr>
              <a:t> ...</a:t>
            </a:r>
            <a:r>
              <a:rPr lang="de-DE" dirty="0" smtClean="0">
                <a:solidFill>
                  <a:schemeClr val="accent2"/>
                </a:solidFill>
                <a:latin typeface="Trebuchet MS"/>
              </a:rPr>
              <a:t> </a:t>
            </a:r>
          </a:p>
        </p:txBody>
      </p:sp>
      <p:pic>
        <p:nvPicPr>
          <p:cNvPr id="8" name="Picture 7" descr="NA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200"/>
            <a:ext cx="6324600" cy="37203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5562600"/>
            <a:ext cx="89154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&lt;10</a:t>
            </a:r>
            <a:r>
              <a:rPr lang="en-US" u="none" baseline="30000" dirty="0" smtClean="0">
                <a:solidFill>
                  <a:schemeClr val="accent2"/>
                </a:solidFill>
                <a:latin typeface="Trebuchet MS"/>
                <a:sym typeface="Wingdings"/>
              </a:rPr>
              <a:t>-10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 branching ratio … </a:t>
            </a: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~100 events expected with low background after running for 2 years!... Clear exotic signal if there are many more events … 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</p:txBody>
      </p:sp>
      <p:pic>
        <p:nvPicPr>
          <p:cNvPr id="10" name="Picture 9" descr="Slide3_trim.png"/>
          <p:cNvPicPr>
            <a:picLocks noChangeAspect="1"/>
          </p:cNvPicPr>
          <p:nvPr/>
        </p:nvPicPr>
        <p:blipFill>
          <a:blip r:embed="rId3"/>
          <a:srcRect l="65081"/>
          <a:stretch>
            <a:fillRect/>
          </a:stretch>
        </p:blipFill>
        <p:spPr>
          <a:xfrm>
            <a:off x="6248400" y="3962400"/>
            <a:ext cx="2671163" cy="1600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27303" y="1600200"/>
            <a:ext cx="281669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Next plan at CERN: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NA62 (2015-)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to study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K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 </a:t>
            </a:r>
            <a:r>
              <a:rPr lang="en-US" u="none" dirty="0" err="1" smtClean="0">
                <a:solidFill>
                  <a:srgbClr val="FF0000"/>
                </a:solidFill>
                <a:latin typeface="Symbol"/>
                <a:sym typeface="Wingdings"/>
              </a:rPr>
              <a:t>p</a:t>
            </a:r>
            <a:r>
              <a:rPr lang="en-US" u="none" dirty="0" smtClean="0">
                <a:solidFill>
                  <a:srgbClr val="FF0000"/>
                </a:solidFill>
                <a:latin typeface="Symbol"/>
                <a:sym typeface="Wingdings"/>
              </a:rPr>
              <a:t> </a:t>
            </a:r>
            <a:r>
              <a:rPr lang="en-US" u="none" dirty="0" err="1" smtClean="0">
                <a:solidFill>
                  <a:srgbClr val="FF0000"/>
                </a:solidFill>
                <a:latin typeface="Symbol"/>
                <a:sym typeface="Wingdings"/>
              </a:rPr>
              <a:t>n</a:t>
            </a:r>
            <a:r>
              <a:rPr lang="en-US" u="none" dirty="0" smtClean="0">
                <a:solidFill>
                  <a:srgbClr val="FF0000"/>
                </a:solidFill>
                <a:latin typeface="Symbol"/>
                <a:sym typeface="Wingdings"/>
              </a:rPr>
              <a:t> </a:t>
            </a:r>
            <a:r>
              <a:rPr lang="en-US" u="none" dirty="0" err="1" smtClean="0">
                <a:solidFill>
                  <a:srgbClr val="FF0000"/>
                </a:solidFill>
                <a:latin typeface="Symbol"/>
                <a:sym typeface="Wingdings"/>
              </a:rPr>
              <a:t>n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  <a:sym typeface="Wingdings"/>
              </a:rPr>
              <a:t>bar</a:t>
            </a:r>
            <a:endParaRPr lang="en-US" u="none" dirty="0" smtClean="0">
              <a:solidFill>
                <a:srgbClr val="FF0000"/>
              </a:solidFill>
              <a:latin typeface="Trebuchet MS"/>
              <a:sym typeface="Wingding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decays in flight</a:t>
            </a:r>
            <a:endParaRPr lang="en-US" u="none" dirty="0" smtClean="0">
              <a:solidFill>
                <a:srgbClr val="FF00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3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Proton “Structure”?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34819" name="Text Box 1027"/>
          <p:cNvSpPr txBox="1">
            <a:spLocks noChangeArrowheads="1"/>
          </p:cNvSpPr>
          <p:nvPr/>
        </p:nvSpPr>
        <p:spPr bwMode="auto">
          <a:xfrm>
            <a:off x="0" y="685800"/>
            <a:ext cx="56301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Proton constituents …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2 up and 1 down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b="1" u="none" dirty="0">
                <a:latin typeface="Trebuchet MS"/>
              </a:rPr>
              <a:t>valence </a:t>
            </a:r>
            <a:r>
              <a:rPr lang="en-US" b="1" u="none" dirty="0" smtClean="0">
                <a:latin typeface="Trebuchet MS"/>
              </a:rPr>
              <a:t>quarks</a:t>
            </a:r>
            <a:endParaRPr lang="en-US" u="none" dirty="0" smtClean="0">
              <a:solidFill>
                <a:srgbClr val="FF3300"/>
              </a:solidFill>
              <a:latin typeface="Trebuchet MS"/>
            </a:endParaRPr>
          </a:p>
        </p:txBody>
      </p:sp>
      <p:pic>
        <p:nvPicPr>
          <p:cNvPr id="34822" name="Picture 1030" descr="C:\Documents and Settings\paul.D58K4P0J\Desktop\f2d\pbas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0"/>
            <a:ext cx="1957388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 Box 1033"/>
          <p:cNvSpPr txBox="1">
            <a:spLocks noChangeArrowheads="1"/>
          </p:cNvSpPr>
          <p:nvPr/>
        </p:nvSpPr>
        <p:spPr bwMode="auto">
          <a:xfrm>
            <a:off x="6096000" y="6096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6" name="Text Box 1034"/>
          <p:cNvSpPr txBox="1">
            <a:spLocks noChangeArrowheads="1"/>
          </p:cNvSpPr>
          <p:nvPr/>
        </p:nvSpPr>
        <p:spPr bwMode="auto">
          <a:xfrm>
            <a:off x="6858000" y="4572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7" name="Text Box 1035"/>
          <p:cNvSpPr txBox="1">
            <a:spLocks noChangeArrowheads="1"/>
          </p:cNvSpPr>
          <p:nvPr/>
        </p:nvSpPr>
        <p:spPr bwMode="auto">
          <a:xfrm>
            <a:off x="6629400" y="1219200"/>
            <a:ext cx="363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d</a:t>
            </a:r>
            <a:endParaRPr lang="en-GB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3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Proton “Structure”?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34819" name="Text Box 1027"/>
          <p:cNvSpPr txBox="1">
            <a:spLocks noChangeArrowheads="1"/>
          </p:cNvSpPr>
          <p:nvPr/>
        </p:nvSpPr>
        <p:spPr bwMode="auto">
          <a:xfrm>
            <a:off x="0" y="685800"/>
            <a:ext cx="564145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Proton constituents …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2 up and 1 down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b="1" u="none" dirty="0">
                <a:latin typeface="Trebuchet MS"/>
              </a:rPr>
              <a:t>valence quarks</a:t>
            </a:r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… and some </a:t>
            </a:r>
            <a:r>
              <a:rPr lang="en-US" b="1" u="none" dirty="0">
                <a:latin typeface="Trebuchet MS"/>
              </a:rPr>
              <a:t>gluons</a:t>
            </a:r>
            <a:endParaRPr lang="en-US" i="1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i="1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i="1" u="none" dirty="0">
                <a:solidFill>
                  <a:schemeClr val="accent2"/>
                </a:solidFill>
                <a:latin typeface="Trebuchet MS"/>
              </a:rPr>
              <a:t>… 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and some </a:t>
            </a:r>
            <a:r>
              <a:rPr lang="en-US" b="1" u="none" dirty="0">
                <a:latin typeface="Trebuchet MS"/>
              </a:rPr>
              <a:t>sea </a:t>
            </a:r>
            <a:r>
              <a:rPr lang="en-US" b="1" u="none" dirty="0" smtClean="0">
                <a:latin typeface="Trebuchet MS"/>
              </a:rPr>
              <a:t>quarks</a:t>
            </a:r>
            <a:endParaRPr lang="en-US" u="none" dirty="0" smtClean="0">
              <a:solidFill>
                <a:srgbClr val="FF3300"/>
              </a:solidFill>
              <a:latin typeface="Trebuchet MS"/>
            </a:endParaRPr>
          </a:p>
        </p:txBody>
      </p:sp>
      <p:pic>
        <p:nvPicPr>
          <p:cNvPr id="34820" name="Picture 1028" descr="http://www.ep.ph.bham.ac.uk/exp/H1/prot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981200"/>
            <a:ext cx="2195512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030" descr="C:\Documents and Settings\paul.D58K4P0J\Desktop\f2d\pbasi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0"/>
            <a:ext cx="1957388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Line 1031"/>
          <p:cNvSpPr>
            <a:spLocks noChangeShapeType="1"/>
          </p:cNvSpPr>
          <p:nvPr/>
        </p:nvSpPr>
        <p:spPr bwMode="auto">
          <a:xfrm>
            <a:off x="7467600" y="16002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4825" name="Text Box 1033"/>
          <p:cNvSpPr txBox="1">
            <a:spLocks noChangeArrowheads="1"/>
          </p:cNvSpPr>
          <p:nvPr/>
        </p:nvSpPr>
        <p:spPr bwMode="auto">
          <a:xfrm>
            <a:off x="6096000" y="6096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6" name="Text Box 1034"/>
          <p:cNvSpPr txBox="1">
            <a:spLocks noChangeArrowheads="1"/>
          </p:cNvSpPr>
          <p:nvPr/>
        </p:nvSpPr>
        <p:spPr bwMode="auto">
          <a:xfrm>
            <a:off x="6858000" y="4572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7" name="Text Box 1035"/>
          <p:cNvSpPr txBox="1">
            <a:spLocks noChangeArrowheads="1"/>
          </p:cNvSpPr>
          <p:nvPr/>
        </p:nvSpPr>
        <p:spPr bwMode="auto">
          <a:xfrm>
            <a:off x="6629400" y="1219200"/>
            <a:ext cx="363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d</a:t>
            </a:r>
            <a:endParaRPr lang="en-GB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3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Proton “Structure”?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34819" name="Text Box 1027"/>
          <p:cNvSpPr txBox="1">
            <a:spLocks noChangeArrowheads="1"/>
          </p:cNvSpPr>
          <p:nvPr/>
        </p:nvSpPr>
        <p:spPr bwMode="auto">
          <a:xfrm>
            <a:off x="0" y="685800"/>
            <a:ext cx="675278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Proton constituents …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2 up and 1 down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b="1" u="none" dirty="0">
                <a:latin typeface="Trebuchet MS"/>
              </a:rPr>
              <a:t>valence quarks</a:t>
            </a:r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… and some </a:t>
            </a:r>
            <a:r>
              <a:rPr lang="en-US" b="1" u="none" dirty="0">
                <a:latin typeface="Trebuchet MS"/>
              </a:rPr>
              <a:t>gluons</a:t>
            </a:r>
            <a:endParaRPr lang="en-US" i="1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i="1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i="1" u="none" dirty="0">
                <a:solidFill>
                  <a:schemeClr val="accent2"/>
                </a:solidFill>
                <a:latin typeface="Trebuchet MS"/>
              </a:rPr>
              <a:t>… 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and some </a:t>
            </a:r>
            <a:r>
              <a:rPr lang="en-US" b="1" u="none" dirty="0">
                <a:latin typeface="Trebuchet MS"/>
              </a:rPr>
              <a:t>sea quarks</a:t>
            </a:r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… and lots more gluons and sea quarks …</a:t>
            </a:r>
          </a:p>
          <a:p>
            <a:pPr>
              <a:buFont typeface="Wingdings" charset="2"/>
              <a:buChar char="à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strong interactions induce rich and complex </a:t>
            </a:r>
          </a:p>
          <a:p>
            <a:pPr>
              <a:buFont typeface="Wingdings" charset="2"/>
              <a:buNone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`structure’ of high energy proton interactions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!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</p:txBody>
      </p:sp>
      <p:pic>
        <p:nvPicPr>
          <p:cNvPr id="34820" name="Picture 1028" descr="http://www.ep.ph.bham.ac.uk/exp/H1/prot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981200"/>
            <a:ext cx="2195512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029" descr="C:\Documents and Settings\paul.D58K4P0J\Desktop\f2d\pro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2463" y="4716463"/>
            <a:ext cx="2141537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030" descr="C:\Documents and Settings\paul.D58K4P0J\Desktop\f2d\pbasi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0"/>
            <a:ext cx="1957388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Line 1031"/>
          <p:cNvSpPr>
            <a:spLocks noChangeShapeType="1"/>
          </p:cNvSpPr>
          <p:nvPr/>
        </p:nvSpPr>
        <p:spPr bwMode="auto">
          <a:xfrm>
            <a:off x="7467600" y="16002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4824" name="Line 1032"/>
          <p:cNvSpPr>
            <a:spLocks noChangeShapeType="1"/>
          </p:cNvSpPr>
          <p:nvPr/>
        </p:nvSpPr>
        <p:spPr bwMode="auto">
          <a:xfrm>
            <a:off x="8001000" y="40386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4825" name="Text Box 1033"/>
          <p:cNvSpPr txBox="1">
            <a:spLocks noChangeArrowheads="1"/>
          </p:cNvSpPr>
          <p:nvPr/>
        </p:nvSpPr>
        <p:spPr bwMode="auto">
          <a:xfrm>
            <a:off x="6096000" y="6096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6" name="Text Box 1034"/>
          <p:cNvSpPr txBox="1">
            <a:spLocks noChangeArrowheads="1"/>
          </p:cNvSpPr>
          <p:nvPr/>
        </p:nvSpPr>
        <p:spPr bwMode="auto">
          <a:xfrm>
            <a:off x="6858000" y="4572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7" name="Text Box 1035"/>
          <p:cNvSpPr txBox="1">
            <a:spLocks noChangeArrowheads="1"/>
          </p:cNvSpPr>
          <p:nvPr/>
        </p:nvSpPr>
        <p:spPr bwMode="auto">
          <a:xfrm>
            <a:off x="6629400" y="1219200"/>
            <a:ext cx="363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d</a:t>
            </a:r>
            <a:endParaRPr lang="en-GB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tandardmode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752600"/>
            <a:ext cx="4572000" cy="4729655"/>
          </a:xfrm>
          <a:prstGeom prst="rect">
            <a:avLst/>
          </a:prstGeom>
        </p:spPr>
      </p:pic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Contents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" y="2133600"/>
            <a:ext cx="760977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116 Years of Accelerators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Electroweak Interactions 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</a:t>
            </a:r>
            <a:r>
              <a:rPr lang="en-US" u="none" dirty="0" err="1" smtClean="0">
                <a:latin typeface="Trebuchet MS"/>
              </a:rPr>
              <a:t>Flavour</a:t>
            </a:r>
            <a:r>
              <a:rPr lang="en-US" u="none" dirty="0" smtClean="0">
                <a:latin typeface="Trebuchet MS"/>
              </a:rPr>
              <a:t> Physics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Strong Interaction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LHC Physics</a:t>
            </a:r>
          </a:p>
          <a:p>
            <a:pPr>
              <a:buFont typeface="Arial"/>
              <a:buChar char="•"/>
            </a:pPr>
            <a:endParaRPr lang="en-US" u="none" dirty="0" smtClean="0">
              <a:latin typeface="Trebuchet MS"/>
            </a:endParaRPr>
          </a:p>
          <a:p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Not covered at all: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Neutrinos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Dark Matter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All Experimental issues </a:t>
            </a:r>
          </a:p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Proper theory … just some data &amp; outrageous claims</a:t>
            </a:r>
            <a:endParaRPr lang="en-US" u="none" dirty="0">
              <a:latin typeface="Trebuchet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85800"/>
            <a:ext cx="8680807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Highly selective whirlwind tour: 20 lectures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 1 lecture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In full: </a:t>
            </a:r>
            <a:r>
              <a:rPr lang="en-US" sz="2000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http://epweb2.ph.bham.ac.uk/user/newman/appt10/appt.html</a:t>
            </a:r>
            <a:endParaRPr lang="en-US" sz="2000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  <a:sym typeface="Wingdings"/>
              </a:rPr>
              <a:t>Designed to give a feel for what we need to trigger 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33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Proton “Structure”?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34819" name="Text Box 1027"/>
          <p:cNvSpPr txBox="1">
            <a:spLocks noChangeArrowheads="1"/>
          </p:cNvSpPr>
          <p:nvPr/>
        </p:nvSpPr>
        <p:spPr bwMode="auto">
          <a:xfrm>
            <a:off x="0" y="685800"/>
            <a:ext cx="7107750" cy="6001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Proton constituents … 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2 up and 1 down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b="1" u="none" dirty="0">
                <a:latin typeface="Trebuchet MS"/>
              </a:rPr>
              <a:t>valence quarks</a:t>
            </a:r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… and some </a:t>
            </a:r>
            <a:r>
              <a:rPr lang="en-US" b="1" u="none" dirty="0">
                <a:latin typeface="Trebuchet MS"/>
              </a:rPr>
              <a:t>gluons</a:t>
            </a:r>
            <a:endParaRPr lang="en-US" i="1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i="1" u="none" dirty="0">
                <a:solidFill>
                  <a:srgbClr val="FF3300"/>
                </a:solidFill>
                <a:latin typeface="Trebuchet MS"/>
              </a:rPr>
              <a:t>	</a:t>
            </a:r>
            <a:r>
              <a:rPr lang="en-US" i="1" u="none" dirty="0">
                <a:solidFill>
                  <a:schemeClr val="accent2"/>
                </a:solidFill>
                <a:latin typeface="Trebuchet MS"/>
              </a:rPr>
              <a:t>… 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and some </a:t>
            </a:r>
            <a:r>
              <a:rPr lang="en-US" b="1" u="none" dirty="0">
                <a:latin typeface="Trebuchet MS"/>
              </a:rPr>
              <a:t>sea quarks</a:t>
            </a:r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… and lots more gluons and sea quarks …</a:t>
            </a:r>
          </a:p>
          <a:p>
            <a:pPr>
              <a:buFont typeface="Wingdings" charset="2"/>
              <a:buChar char="à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strong interactions induce rich and complex </a:t>
            </a:r>
          </a:p>
          <a:p>
            <a:pPr>
              <a:buFont typeface="Wingdings" charset="2"/>
              <a:buNone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`structure’ of high energy proton interactions!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        	Scattering electrons from 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       	 protons at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  <a:sym typeface="Symbol" charset="2"/>
              </a:rPr>
              <a:t>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s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&gt; 300GeV at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      	HERA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 established 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detailed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	proton structure &amp; provided 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	a testing ground for QCD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	over a huge kinematic range </a:t>
            </a:r>
          </a:p>
          <a:p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		… </a:t>
            </a:r>
            <a:r>
              <a:rPr lang="en-US" b="1" u="none" dirty="0" err="1">
                <a:latin typeface="Trebuchet MS"/>
              </a:rPr>
              <a:t>parton</a:t>
            </a:r>
            <a:r>
              <a:rPr lang="en-US" b="1" u="none" dirty="0">
                <a:latin typeface="Trebuchet MS"/>
              </a:rPr>
              <a:t> density functions</a:t>
            </a:r>
            <a:endParaRPr lang="en-GB" b="1" u="none" dirty="0">
              <a:latin typeface="Trebuchet MS"/>
            </a:endParaRPr>
          </a:p>
        </p:txBody>
      </p:sp>
      <p:pic>
        <p:nvPicPr>
          <p:cNvPr id="34820" name="Picture 1028" descr="http://www.ep.ph.bham.ac.uk/exp/H1/prot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981200"/>
            <a:ext cx="2195512" cy="197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1029" descr="C:\Documents and Settings\paul.D58K4P0J\Desktop\f2d\pro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2463" y="4716463"/>
            <a:ext cx="2141537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1030" descr="C:\Documents and Settings\paul.D58K4P0J\Desktop\f2d\pbasi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0"/>
            <a:ext cx="1957388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Line 1031"/>
          <p:cNvSpPr>
            <a:spLocks noChangeShapeType="1"/>
          </p:cNvSpPr>
          <p:nvPr/>
        </p:nvSpPr>
        <p:spPr bwMode="auto">
          <a:xfrm>
            <a:off x="7467600" y="1600200"/>
            <a:ext cx="381000" cy="381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4824" name="Line 1032"/>
          <p:cNvSpPr>
            <a:spLocks noChangeShapeType="1"/>
          </p:cNvSpPr>
          <p:nvPr/>
        </p:nvSpPr>
        <p:spPr bwMode="auto">
          <a:xfrm>
            <a:off x="8001000" y="4038600"/>
            <a:ext cx="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4825" name="Text Box 1033"/>
          <p:cNvSpPr txBox="1">
            <a:spLocks noChangeArrowheads="1"/>
          </p:cNvSpPr>
          <p:nvPr/>
        </p:nvSpPr>
        <p:spPr bwMode="auto">
          <a:xfrm>
            <a:off x="6096000" y="6096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6" name="Text Box 1034"/>
          <p:cNvSpPr txBox="1">
            <a:spLocks noChangeArrowheads="1"/>
          </p:cNvSpPr>
          <p:nvPr/>
        </p:nvSpPr>
        <p:spPr bwMode="auto">
          <a:xfrm>
            <a:off x="6858000" y="457200"/>
            <a:ext cx="3528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u</a:t>
            </a:r>
            <a:endParaRPr lang="en-GB" dirty="0">
              <a:latin typeface="Trebuchet MS"/>
            </a:endParaRPr>
          </a:p>
        </p:txBody>
      </p:sp>
      <p:sp>
        <p:nvSpPr>
          <p:cNvPr id="34827" name="Text Box 1035"/>
          <p:cNvSpPr txBox="1">
            <a:spLocks noChangeArrowheads="1"/>
          </p:cNvSpPr>
          <p:nvPr/>
        </p:nvSpPr>
        <p:spPr bwMode="auto">
          <a:xfrm>
            <a:off x="6629400" y="1219200"/>
            <a:ext cx="363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latin typeface="Trebuchet MS"/>
              </a:rPr>
              <a:t>d</a:t>
            </a:r>
            <a:endParaRPr lang="en-GB" dirty="0">
              <a:latin typeface="Trebuchet MS"/>
            </a:endParaRPr>
          </a:p>
        </p:txBody>
      </p:sp>
      <p:pic>
        <p:nvPicPr>
          <p:cNvPr id="34828" name="Picture 1036" descr="C:\Documents and Settings\paul.D58K4P0J\Desktop\Talks\lhec\f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191000"/>
            <a:ext cx="22637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31242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DESY, Hamburg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30724" name="Line 5"/>
          <p:cNvSpPr>
            <a:spLocks noChangeShapeType="1"/>
          </p:cNvSpPr>
          <p:nvPr/>
        </p:nvSpPr>
        <p:spPr bwMode="auto">
          <a:xfrm flipH="1">
            <a:off x="4876800" y="1219200"/>
            <a:ext cx="838200" cy="762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 flipV="1">
            <a:off x="3733800" y="1981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3810000" y="2133600"/>
            <a:ext cx="1960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rebuchet MS" charset="0"/>
              </a:rPr>
              <a:t>e (27.5 GeV)</a:t>
            </a:r>
            <a:endParaRPr lang="en-GB">
              <a:solidFill>
                <a:schemeClr val="bg1"/>
              </a:solidFill>
              <a:latin typeface="Trebuchet MS" charset="0"/>
            </a:endParaRPr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4572000" y="685800"/>
            <a:ext cx="180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rebuchet MS" charset="0"/>
              </a:rPr>
              <a:t>P (920 GeV)</a:t>
            </a:r>
            <a:endParaRPr lang="en-GB">
              <a:solidFill>
                <a:schemeClr val="bg1"/>
              </a:solidFill>
              <a:latin typeface="Trebuchet MS" charset="0"/>
            </a:endParaRPr>
          </a:p>
        </p:txBody>
      </p:sp>
      <p:sp>
        <p:nvSpPr>
          <p:cNvPr id="30728" name="Text Box 10"/>
          <p:cNvSpPr txBox="1">
            <a:spLocks noChangeArrowheads="1"/>
          </p:cNvSpPr>
          <p:nvPr/>
        </p:nvSpPr>
        <p:spPr bwMode="auto">
          <a:xfrm>
            <a:off x="3886200" y="5029200"/>
            <a:ext cx="4539524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>
                <a:latin typeface="Trebuchet MS" charset="0"/>
              </a:rPr>
              <a:t>Equivalent to a 50 </a:t>
            </a:r>
            <a:r>
              <a:rPr lang="en-US" u="none" dirty="0" err="1">
                <a:latin typeface="Trebuchet MS" charset="0"/>
              </a:rPr>
              <a:t>TeV</a:t>
            </a:r>
            <a:r>
              <a:rPr lang="en-US" u="none" dirty="0">
                <a:latin typeface="Trebuchet MS" charset="0"/>
              </a:rPr>
              <a:t> beam on</a:t>
            </a:r>
          </a:p>
          <a:p>
            <a:r>
              <a:rPr lang="en-US" u="none" dirty="0">
                <a:latin typeface="Trebuchet MS" charset="0"/>
              </a:rPr>
              <a:t>a fixed target proton</a:t>
            </a:r>
          </a:p>
          <a:p>
            <a:r>
              <a:rPr lang="en-US" u="none" dirty="0">
                <a:latin typeface="Trebuchet MS" charset="0"/>
              </a:rPr>
              <a:t>~2500 times more than SLAC</a:t>
            </a:r>
            <a:r>
              <a:rPr lang="en-US" u="none" dirty="0" smtClean="0">
                <a:latin typeface="Trebuchet MS" charset="0"/>
              </a:rPr>
              <a:t>!</a:t>
            </a: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152400" y="1447800"/>
            <a:ext cx="312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u="none" dirty="0">
                <a:solidFill>
                  <a:srgbClr val="FF3300"/>
                </a:solidFill>
                <a:latin typeface="Trebuchet MS" charset="0"/>
              </a:rPr>
              <a:t>HERA (1992-2007)</a:t>
            </a:r>
          </a:p>
          <a:p>
            <a:endParaRPr lang="en-US" b="1" u="none" dirty="0">
              <a:solidFill>
                <a:srgbClr val="FF3300"/>
              </a:solidFill>
              <a:latin typeface="Trebuchet MS" charset="0"/>
            </a:endParaRPr>
          </a:p>
          <a:p>
            <a:r>
              <a:rPr lang="en-US" u="none" dirty="0">
                <a:latin typeface="Trebuchet MS" charset="0"/>
              </a:rPr>
              <a:t>… the only ever collider of </a:t>
            </a:r>
            <a:r>
              <a:rPr lang="en-US" u="none" dirty="0" smtClean="0">
                <a:latin typeface="Trebuchet MS" charset="0"/>
              </a:rPr>
              <a:t>electron and proton </a:t>
            </a:r>
            <a:r>
              <a:rPr lang="en-US" u="none" dirty="0">
                <a:latin typeface="Trebuchet MS" charset="0"/>
              </a:rPr>
              <a:t>beams</a:t>
            </a:r>
          </a:p>
        </p:txBody>
      </p:sp>
      <p:sp>
        <p:nvSpPr>
          <p:cNvPr id="30731" name="Text Box 13"/>
          <p:cNvSpPr txBox="1">
            <a:spLocks noChangeArrowheads="1"/>
          </p:cNvSpPr>
          <p:nvPr/>
        </p:nvSpPr>
        <p:spPr bwMode="auto">
          <a:xfrm>
            <a:off x="8123238" y="1447800"/>
            <a:ext cx="866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rebuchet MS" charset="0"/>
              </a:rPr>
              <a:t>ZEUS</a:t>
            </a:r>
            <a:endParaRPr lang="en-GB">
              <a:solidFill>
                <a:schemeClr val="bg1"/>
              </a:solidFill>
              <a:latin typeface="Trebuchet MS" charset="0"/>
            </a:endParaRPr>
          </a:p>
        </p:txBody>
      </p:sp>
      <p:pic>
        <p:nvPicPr>
          <p:cNvPr id="13" name="Picture 17" descr="C:\Documents and Settings\paul.D58K4P0J\Desktop\f2d\HE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6138" y="0"/>
            <a:ext cx="5757862" cy="4646612"/>
          </a:xfrm>
          <a:prstGeom prst="rect">
            <a:avLst/>
          </a:prstGeom>
          <a:noFill/>
        </p:spPr>
      </p:pic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3810000" y="2133600"/>
            <a:ext cx="1960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Trebuchet MS"/>
              </a:rPr>
              <a:t>e</a:t>
            </a:r>
            <a:r>
              <a:rPr lang="en-US" dirty="0">
                <a:solidFill>
                  <a:schemeClr val="bg1"/>
                </a:solidFill>
                <a:latin typeface="Trebuchet MS"/>
              </a:rPr>
              <a:t> (27.5 </a:t>
            </a:r>
            <a:r>
              <a:rPr lang="en-US" dirty="0" err="1">
                <a:solidFill>
                  <a:schemeClr val="bg1"/>
                </a:solidFill>
                <a:latin typeface="Trebuchet MS"/>
              </a:rPr>
              <a:t>GeV</a:t>
            </a:r>
            <a:r>
              <a:rPr lang="en-US" dirty="0">
                <a:solidFill>
                  <a:schemeClr val="bg1"/>
                </a:solidFill>
                <a:latin typeface="Trebuchet MS"/>
              </a:rPr>
              <a:t>)</a:t>
            </a:r>
            <a:endParaRPr lang="en-GB" dirty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267200" y="685800"/>
            <a:ext cx="18031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/>
              </a:rPr>
              <a:t>P (920 </a:t>
            </a:r>
            <a:r>
              <a:rPr lang="en-US" dirty="0" err="1">
                <a:solidFill>
                  <a:schemeClr val="bg1"/>
                </a:solidFill>
                <a:latin typeface="Trebuchet MS"/>
              </a:rPr>
              <a:t>GeV</a:t>
            </a:r>
            <a:r>
              <a:rPr lang="en-US" dirty="0">
                <a:solidFill>
                  <a:schemeClr val="bg1"/>
                </a:solidFill>
                <a:latin typeface="Trebuchet MS"/>
              </a:rPr>
              <a:t>)</a:t>
            </a:r>
            <a:endParaRPr lang="en-GB" dirty="0">
              <a:solidFill>
                <a:schemeClr val="bg1"/>
              </a:solidFill>
              <a:latin typeface="Trebuchet MS"/>
            </a:endParaRPr>
          </a:p>
        </p:txBody>
      </p:sp>
      <p:pic>
        <p:nvPicPr>
          <p:cNvPr id="16" name="Picture 21" descr="C:\Documents and Settings\paul.D58K4P0J\Desktop\f2d\h1log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1295400"/>
            <a:ext cx="892175" cy="663575"/>
          </a:xfrm>
          <a:prstGeom prst="rect">
            <a:avLst/>
          </a:prstGeom>
          <a:noFill/>
        </p:spPr>
      </p:pic>
      <p:sp>
        <p:nvSpPr>
          <p:cNvPr id="17" name="Line 24"/>
          <p:cNvSpPr>
            <a:spLocks noChangeShapeType="1"/>
          </p:cNvSpPr>
          <p:nvPr/>
        </p:nvSpPr>
        <p:spPr bwMode="auto">
          <a:xfrm flipH="1">
            <a:off x="4876800" y="1219200"/>
            <a:ext cx="838200" cy="762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 flipV="1">
            <a:off x="3733800" y="1981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pic>
        <p:nvPicPr>
          <p:cNvPr id="20" name="Picture 22" descr="C:\Documents and Settings\paul.D58K4P0J\Desktop\f2d\zeuslog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53400" y="1676400"/>
            <a:ext cx="719138" cy="719137"/>
          </a:xfrm>
          <a:prstGeom prst="rect">
            <a:avLst/>
          </a:prstGeom>
          <a:noFill/>
        </p:spPr>
      </p:pic>
      <p:pic>
        <p:nvPicPr>
          <p:cNvPr id="21" name="Picture 1036" descr="C:\Documents and Settings\paul.D58K4P0J\Desktop\Talks\lhec\f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3962400"/>
            <a:ext cx="22637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78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31242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DESY, Hamburg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30724" name="Line 5"/>
          <p:cNvSpPr>
            <a:spLocks noChangeShapeType="1"/>
          </p:cNvSpPr>
          <p:nvPr/>
        </p:nvSpPr>
        <p:spPr bwMode="auto">
          <a:xfrm flipH="1">
            <a:off x="4876800" y="1219200"/>
            <a:ext cx="838200" cy="762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0725" name="Line 6"/>
          <p:cNvSpPr>
            <a:spLocks noChangeShapeType="1"/>
          </p:cNvSpPr>
          <p:nvPr/>
        </p:nvSpPr>
        <p:spPr bwMode="auto">
          <a:xfrm flipV="1">
            <a:off x="3733800" y="1981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0726" name="Text Box 7"/>
          <p:cNvSpPr txBox="1">
            <a:spLocks noChangeArrowheads="1"/>
          </p:cNvSpPr>
          <p:nvPr/>
        </p:nvSpPr>
        <p:spPr bwMode="auto">
          <a:xfrm>
            <a:off x="3810000" y="2133600"/>
            <a:ext cx="1960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rebuchet MS" charset="0"/>
              </a:rPr>
              <a:t>e (27.5 GeV)</a:t>
            </a:r>
            <a:endParaRPr lang="en-GB">
              <a:solidFill>
                <a:schemeClr val="bg1"/>
              </a:solidFill>
              <a:latin typeface="Trebuchet MS" charset="0"/>
            </a:endParaRPr>
          </a:p>
        </p:txBody>
      </p:sp>
      <p:sp>
        <p:nvSpPr>
          <p:cNvPr id="30727" name="Text Box 8"/>
          <p:cNvSpPr txBox="1">
            <a:spLocks noChangeArrowheads="1"/>
          </p:cNvSpPr>
          <p:nvPr/>
        </p:nvSpPr>
        <p:spPr bwMode="auto">
          <a:xfrm>
            <a:off x="4572000" y="685800"/>
            <a:ext cx="1803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rebuchet MS" charset="0"/>
              </a:rPr>
              <a:t>P (920 GeV)</a:t>
            </a:r>
            <a:endParaRPr lang="en-GB">
              <a:solidFill>
                <a:schemeClr val="bg1"/>
              </a:solidFill>
              <a:latin typeface="Trebuchet MS" charset="0"/>
            </a:endParaRPr>
          </a:p>
        </p:txBody>
      </p:sp>
      <p:sp>
        <p:nvSpPr>
          <p:cNvPr id="30730" name="Text Box 12"/>
          <p:cNvSpPr txBox="1">
            <a:spLocks noChangeArrowheads="1"/>
          </p:cNvSpPr>
          <p:nvPr/>
        </p:nvSpPr>
        <p:spPr bwMode="auto">
          <a:xfrm>
            <a:off x="152400" y="1447800"/>
            <a:ext cx="31242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3300"/>
                </a:solidFill>
                <a:latin typeface="Trebuchet MS" charset="0"/>
              </a:rPr>
              <a:t>HERA (1992-2007)</a:t>
            </a:r>
          </a:p>
          <a:p>
            <a:endParaRPr lang="en-US" b="1" dirty="0">
              <a:solidFill>
                <a:srgbClr val="FF3300"/>
              </a:solidFill>
              <a:latin typeface="Trebuchet MS" charset="0"/>
            </a:endParaRPr>
          </a:p>
          <a:p>
            <a:r>
              <a:rPr lang="en-US" dirty="0">
                <a:latin typeface="Trebuchet MS" charset="0"/>
              </a:rPr>
              <a:t>… the only ever collider of </a:t>
            </a:r>
            <a:r>
              <a:rPr lang="en-US" dirty="0" smtClean="0">
                <a:latin typeface="Trebuchet MS" charset="0"/>
              </a:rPr>
              <a:t>electron and proton </a:t>
            </a:r>
            <a:r>
              <a:rPr lang="en-US" dirty="0">
                <a:latin typeface="Trebuchet MS" charset="0"/>
              </a:rPr>
              <a:t>beams</a:t>
            </a:r>
          </a:p>
        </p:txBody>
      </p:sp>
      <p:sp>
        <p:nvSpPr>
          <p:cNvPr id="30731" name="Text Box 13"/>
          <p:cNvSpPr txBox="1">
            <a:spLocks noChangeArrowheads="1"/>
          </p:cNvSpPr>
          <p:nvPr/>
        </p:nvSpPr>
        <p:spPr bwMode="auto">
          <a:xfrm>
            <a:off x="8123238" y="1447800"/>
            <a:ext cx="866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bg1"/>
                </a:solidFill>
                <a:latin typeface="Trebuchet MS" charset="0"/>
              </a:rPr>
              <a:t>ZEUS</a:t>
            </a:r>
            <a:endParaRPr lang="en-GB">
              <a:solidFill>
                <a:schemeClr val="bg1"/>
              </a:solidFill>
              <a:latin typeface="Trebuchet MS" charset="0"/>
            </a:endParaRPr>
          </a:p>
        </p:txBody>
      </p:sp>
      <p:pic>
        <p:nvPicPr>
          <p:cNvPr id="13" name="Picture 17" descr="C:\Documents and Settings\paul.D58K4P0J\Desktop\f2d\HE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86138" y="0"/>
            <a:ext cx="5757862" cy="4646612"/>
          </a:xfrm>
          <a:prstGeom prst="rect">
            <a:avLst/>
          </a:prstGeom>
          <a:noFill/>
        </p:spPr>
      </p:pic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3810000" y="2133600"/>
            <a:ext cx="1960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Trebuchet MS"/>
              </a:rPr>
              <a:t>e</a:t>
            </a:r>
            <a:r>
              <a:rPr lang="en-US" dirty="0">
                <a:solidFill>
                  <a:schemeClr val="bg1"/>
                </a:solidFill>
                <a:latin typeface="Trebuchet MS"/>
              </a:rPr>
              <a:t> (27.5 </a:t>
            </a:r>
            <a:r>
              <a:rPr lang="en-US" dirty="0" err="1">
                <a:solidFill>
                  <a:schemeClr val="bg1"/>
                </a:solidFill>
                <a:latin typeface="Trebuchet MS"/>
              </a:rPr>
              <a:t>GeV</a:t>
            </a:r>
            <a:r>
              <a:rPr lang="en-US" dirty="0">
                <a:solidFill>
                  <a:schemeClr val="bg1"/>
                </a:solidFill>
                <a:latin typeface="Trebuchet MS"/>
              </a:rPr>
              <a:t>)</a:t>
            </a:r>
            <a:endParaRPr lang="en-GB" dirty="0">
              <a:solidFill>
                <a:schemeClr val="bg1"/>
              </a:solidFill>
              <a:latin typeface="Trebuchet MS"/>
            </a:endParaRP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4267200" y="685800"/>
            <a:ext cx="18031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rebuchet MS"/>
              </a:rPr>
              <a:t>P (920 </a:t>
            </a:r>
            <a:r>
              <a:rPr lang="en-US" dirty="0" err="1">
                <a:solidFill>
                  <a:schemeClr val="bg1"/>
                </a:solidFill>
                <a:latin typeface="Trebuchet MS"/>
              </a:rPr>
              <a:t>GeV</a:t>
            </a:r>
            <a:r>
              <a:rPr lang="en-US" dirty="0">
                <a:solidFill>
                  <a:schemeClr val="bg1"/>
                </a:solidFill>
                <a:latin typeface="Trebuchet MS"/>
              </a:rPr>
              <a:t>)</a:t>
            </a:r>
            <a:endParaRPr lang="en-GB" dirty="0">
              <a:solidFill>
                <a:schemeClr val="bg1"/>
              </a:solidFill>
              <a:latin typeface="Trebuchet MS"/>
            </a:endParaRPr>
          </a:p>
        </p:txBody>
      </p:sp>
      <p:pic>
        <p:nvPicPr>
          <p:cNvPr id="16" name="Picture 21" descr="C:\Documents and Settings\paul.D58K4P0J\Desktop\f2d\h1log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1295400"/>
            <a:ext cx="892175" cy="663575"/>
          </a:xfrm>
          <a:prstGeom prst="rect">
            <a:avLst/>
          </a:prstGeom>
          <a:noFill/>
        </p:spPr>
      </p:pic>
      <p:sp>
        <p:nvSpPr>
          <p:cNvPr id="17" name="Line 24"/>
          <p:cNvSpPr>
            <a:spLocks noChangeShapeType="1"/>
          </p:cNvSpPr>
          <p:nvPr/>
        </p:nvSpPr>
        <p:spPr bwMode="auto">
          <a:xfrm flipH="1">
            <a:off x="4876800" y="1219200"/>
            <a:ext cx="838200" cy="762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 flipV="1">
            <a:off x="3733800" y="1981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pic>
        <p:nvPicPr>
          <p:cNvPr id="20" name="Picture 22" descr="C:\Documents and Settings\paul.D58K4P0J\Desktop\f2d\zeuslog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53400" y="1676400"/>
            <a:ext cx="719138" cy="719137"/>
          </a:xfrm>
          <a:prstGeom prst="rect">
            <a:avLst/>
          </a:prstGeom>
          <a:noFill/>
        </p:spPr>
      </p:pic>
      <p:pic>
        <p:nvPicPr>
          <p:cNvPr id="19" name="Picture 18" descr="H1prelim-11-042.fig1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2022592"/>
            <a:ext cx="5334000" cy="483540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181600" y="5638800"/>
            <a:ext cx="3341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Parton densities of the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proton from HERA data</a:t>
            </a:r>
            <a:endParaRPr lang="en-US" u="none" dirty="0">
              <a:solidFill>
                <a:srgbClr val="FF00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57800" cy="685800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Partons</a:t>
            </a:r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and the LHC </a:t>
            </a:r>
            <a:endParaRPr lang="en-GB" sz="36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sp>
        <p:nvSpPr>
          <p:cNvPr id="32771" name="Line 4"/>
          <p:cNvSpPr>
            <a:spLocks noChangeShapeType="1"/>
          </p:cNvSpPr>
          <p:nvPr/>
        </p:nvSpPr>
        <p:spPr bwMode="auto">
          <a:xfrm flipV="1">
            <a:off x="3733800" y="1981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0" y="5287963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All pp physics starts from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partons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(i.e. quarks and gluons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)</a:t>
            </a:r>
            <a:endParaRPr lang="en-US" u="none" dirty="0">
              <a:solidFill>
                <a:srgbClr val="FF3300"/>
              </a:solidFill>
              <a:latin typeface="Trebuchet MS"/>
            </a:endParaRPr>
          </a:p>
        </p:txBody>
      </p:sp>
      <p:pic>
        <p:nvPicPr>
          <p:cNvPr id="32774" name="Picture 8" descr="C:\Documents and Settings\paul.D58K4P0J\Desktop\Colloquium\lhc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15192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9" descr="C:\Documents and Settings\paul.D58K4P0J\Desktop\Colloquium\lhcttba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838200"/>
            <a:ext cx="1465263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0" descr="C:\Documents and Settings\paul.D58K4P0J\Desktop\Colloquium\lhchigg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3048000"/>
            <a:ext cx="180022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1" descr="C:\Documents and Settings\paul.D58K4P0J\Desktop\Colloquium\lhcsus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3276600"/>
            <a:ext cx="2036763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57800" cy="685800"/>
          </a:xfrm>
        </p:spPr>
        <p:txBody>
          <a:bodyPr/>
          <a:lstStyle/>
          <a:p>
            <a:pPr eaLnBrk="1" hangingPunct="1"/>
            <a:r>
              <a:rPr lang="en-US" sz="36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Partons</a:t>
            </a:r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and the LHC </a:t>
            </a:r>
            <a:endParaRPr lang="en-GB" sz="36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sp>
        <p:nvSpPr>
          <p:cNvPr id="32771" name="Line 4"/>
          <p:cNvSpPr>
            <a:spLocks noChangeShapeType="1"/>
          </p:cNvSpPr>
          <p:nvPr/>
        </p:nvSpPr>
        <p:spPr bwMode="auto">
          <a:xfrm flipV="1">
            <a:off x="3733800" y="1981200"/>
            <a:ext cx="0" cy="533400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 type="triangle" w="lg" len="lg"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Trebuchet MS"/>
            </a:endParaRPr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0" y="528796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All pp physics starts from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partons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(i.e. quarks and gluons)</a:t>
            </a:r>
          </a:p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LHC uses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partons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over very similar range in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x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to HERA!</a:t>
            </a:r>
          </a:p>
          <a:p>
            <a:pPr>
              <a:buFontTx/>
              <a:buChar char="•"/>
            </a:pPr>
            <a:r>
              <a:rPr lang="en-US" u="none" dirty="0">
                <a:solidFill>
                  <a:srgbClr val="FF3300"/>
                </a:solidFill>
                <a:latin typeface="Trebuchet MS"/>
              </a:rPr>
              <a:t> QCD (DGLAP equations) tells us the 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parton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densities at all Q</a:t>
            </a:r>
            <a:r>
              <a:rPr lang="en-US" u="none" baseline="30000" dirty="0">
                <a:solidFill>
                  <a:srgbClr val="FF3300"/>
                </a:solidFill>
                <a:latin typeface="Trebuchet MS"/>
              </a:rPr>
              <a:t>2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if we know them at one value of Q</a:t>
            </a:r>
            <a:r>
              <a:rPr lang="en-US" u="none" baseline="30000" dirty="0">
                <a:solidFill>
                  <a:srgbClr val="FF3300"/>
                </a:solidFill>
                <a:latin typeface="Trebuchet MS"/>
              </a:rPr>
              <a:t>2</a:t>
            </a:r>
            <a:endParaRPr lang="en-GB" u="none" baseline="30000" dirty="0">
              <a:solidFill>
                <a:srgbClr val="FF3300"/>
              </a:solidFill>
              <a:latin typeface="Trebuchet MS"/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5029200" y="228600"/>
            <a:ext cx="3903663" cy="4953000"/>
            <a:chOff x="5000818" y="609600"/>
            <a:chExt cx="3902997" cy="4953000"/>
          </a:xfrm>
        </p:grpSpPr>
        <p:pic>
          <p:nvPicPr>
            <p:cNvPr id="32778" name="Picture 2"/>
            <p:cNvPicPr>
              <a:picLocks noChangeAspect="1" noChangeArrowheads="1"/>
            </p:cNvPicPr>
            <p:nvPr/>
          </p:nvPicPr>
          <p:blipFill>
            <a:blip r:embed="rId2"/>
            <a:srcRect r="7494"/>
            <a:stretch>
              <a:fillRect/>
            </a:stretch>
          </p:blipFill>
          <p:spPr bwMode="auto">
            <a:xfrm>
              <a:off x="5000818" y="609600"/>
              <a:ext cx="3902997" cy="495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9" name="Line 6"/>
            <p:cNvSpPr>
              <a:spLocks noChangeShapeType="1"/>
            </p:cNvSpPr>
            <p:nvPr/>
          </p:nvSpPr>
          <p:spPr bwMode="auto">
            <a:xfrm flipV="1">
              <a:off x="7696200" y="3048000"/>
              <a:ext cx="0" cy="1295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Trebuchet MS"/>
              </a:endParaRPr>
            </a:p>
          </p:txBody>
        </p:sp>
        <p:sp>
          <p:nvSpPr>
            <p:cNvPr id="32780" name="Text Box 7"/>
            <p:cNvSpPr txBox="1">
              <a:spLocks noChangeArrowheads="1"/>
            </p:cNvSpPr>
            <p:nvPr/>
          </p:nvSpPr>
          <p:spPr bwMode="auto">
            <a:xfrm>
              <a:off x="6553200" y="3429000"/>
              <a:ext cx="109037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Trebuchet MS"/>
                </a:rPr>
                <a:t>DGLAP</a:t>
              </a:r>
              <a:endParaRPr lang="en-GB" dirty="0">
                <a:latin typeface="Trebuchet MS"/>
              </a:endParaRPr>
            </a:p>
          </p:txBody>
        </p:sp>
      </p:grpSp>
      <p:pic>
        <p:nvPicPr>
          <p:cNvPr id="32774" name="Picture 8" descr="C:\Documents and Settings\paul.D58K4P0J\Desktop\Colloquium\lhce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151923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9" descr="C:\Documents and Settings\paul.D58K4P0J\Desktop\Colloquium\lhcttba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838200"/>
            <a:ext cx="1465263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10" descr="C:\Documents and Settings\paul.D58K4P0J\Desktop\Colloquium\lhchigg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048000"/>
            <a:ext cx="180022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11" descr="C:\Documents and Settings\paul.D58K4P0J\Desktop\Colloquium\lhcsus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3276600"/>
            <a:ext cx="2036763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5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Melting Hadrons: High </a:t>
            </a:r>
            <a:r>
              <a:rPr lang="en-US" sz="3600" b="1" u="none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Denstity</a:t>
            </a: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QCD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14400"/>
            <a:ext cx="452614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Trebuchet MS"/>
              </a:rPr>
              <a:t>Relativistic Heavy Ion Collisions </a:t>
            </a:r>
          </a:p>
          <a:p>
            <a:r>
              <a:rPr lang="en-US" u="none" dirty="0" smtClean="0">
                <a:latin typeface="Trebuchet MS"/>
              </a:rPr>
              <a:t>place as much baryonic matter</a:t>
            </a:r>
          </a:p>
          <a:p>
            <a:r>
              <a:rPr lang="en-US" u="none" dirty="0" smtClean="0">
                <a:latin typeface="Trebuchet MS"/>
              </a:rPr>
              <a:t>in one place as possible </a:t>
            </a:r>
            <a:r>
              <a:rPr lang="en-US" u="none" dirty="0" err="1" smtClean="0">
                <a:latin typeface="Trebuchet MS"/>
                <a:sym typeface="Wingdings"/>
              </a:rPr>
              <a:t></a:t>
            </a:r>
            <a:r>
              <a:rPr lang="en-US" u="none" dirty="0" smtClean="0">
                <a:latin typeface="Trebuchet MS"/>
                <a:sym typeface="Wingdings"/>
              </a:rPr>
              <a:t> 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the QCD phase diagram and 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the Quark Gluon Plasma</a:t>
            </a: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</p:txBody>
      </p:sp>
      <p:pic>
        <p:nvPicPr>
          <p:cNvPr id="10" name="Picture 8" descr="QGP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895600"/>
            <a:ext cx="29337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5" name="Rectangle 2"/>
          <p:cNvSpPr>
            <a:spLocks noChangeArrowheads="1"/>
          </p:cNvSpPr>
          <p:nvPr/>
        </p:nvSpPr>
        <p:spPr bwMode="auto">
          <a:xfrm>
            <a:off x="0" y="152400"/>
            <a:ext cx="9144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Melting Hadrons: High </a:t>
            </a:r>
            <a:r>
              <a:rPr lang="en-US" sz="3600" b="1" u="none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Denstity</a:t>
            </a: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QCD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914400"/>
            <a:ext cx="4526149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Trebuchet MS"/>
              </a:rPr>
              <a:t>Relativistic Heavy Ion Collisions </a:t>
            </a:r>
          </a:p>
          <a:p>
            <a:r>
              <a:rPr lang="en-US" u="none" dirty="0" smtClean="0">
                <a:latin typeface="Trebuchet MS"/>
              </a:rPr>
              <a:t>place as much baryonic matter</a:t>
            </a:r>
          </a:p>
          <a:p>
            <a:r>
              <a:rPr lang="en-US" u="none" dirty="0" smtClean="0">
                <a:latin typeface="Trebuchet MS"/>
              </a:rPr>
              <a:t>in one place as possible </a:t>
            </a:r>
            <a:r>
              <a:rPr lang="en-US" u="none" dirty="0" err="1" smtClean="0">
                <a:latin typeface="Trebuchet MS"/>
                <a:sym typeface="Wingdings"/>
              </a:rPr>
              <a:t></a:t>
            </a:r>
            <a:r>
              <a:rPr lang="en-US" u="none" dirty="0" smtClean="0">
                <a:latin typeface="Trebuchet MS"/>
                <a:sym typeface="Wingdings"/>
              </a:rPr>
              <a:t> 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the QCD phase diagram and 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the Quark Gluon Plasma</a:t>
            </a: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r>
              <a:rPr lang="en-US" u="none" dirty="0" err="1" smtClean="0">
                <a:latin typeface="Trebuchet MS"/>
                <a:sym typeface="Wingdings"/>
              </a:rPr>
              <a:t>AuAu</a:t>
            </a:r>
            <a:r>
              <a:rPr lang="en-US" u="none" dirty="0" smtClean="0">
                <a:latin typeface="Trebuchet MS"/>
                <a:sym typeface="Wingdings"/>
              </a:rPr>
              <a:t> @ RHIC</a:t>
            </a:r>
          </a:p>
          <a:p>
            <a:r>
              <a:rPr lang="en-US" u="none" dirty="0" err="1" smtClean="0">
                <a:latin typeface="Trebuchet MS"/>
                <a:sym typeface="Wingdings"/>
              </a:rPr>
              <a:t>PbPb</a:t>
            </a:r>
            <a:r>
              <a:rPr lang="en-US" u="none" dirty="0" smtClean="0">
                <a:latin typeface="Trebuchet MS"/>
                <a:sym typeface="Wingdings"/>
              </a:rPr>
              <a:t> @ LHC</a:t>
            </a:r>
          </a:p>
        </p:txBody>
      </p:sp>
      <p:pic>
        <p:nvPicPr>
          <p:cNvPr id="7" name="Picture 6" descr="Gold-gold_STA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4217996"/>
            <a:ext cx="3276600" cy="2640004"/>
          </a:xfrm>
          <a:prstGeom prst="rect">
            <a:avLst/>
          </a:prstGeom>
        </p:spPr>
      </p:pic>
      <p:pic>
        <p:nvPicPr>
          <p:cNvPr id="8" name="Picture 7" descr="RHI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202" y="762000"/>
            <a:ext cx="4700797" cy="3124200"/>
          </a:xfrm>
          <a:prstGeom prst="rect">
            <a:avLst/>
          </a:prstGeom>
        </p:spPr>
      </p:pic>
      <p:pic>
        <p:nvPicPr>
          <p:cNvPr id="10" name="Picture 8" descr="QGP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895600"/>
            <a:ext cx="29337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Alice-experimen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600" y="3871476"/>
            <a:ext cx="3581400" cy="298652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5" name="Rectangle 2"/>
          <p:cNvSpPr>
            <a:spLocks noChangeArrowheads="1"/>
          </p:cNvSpPr>
          <p:nvPr/>
        </p:nvSpPr>
        <p:spPr bwMode="auto">
          <a:xfrm>
            <a:off x="0" y="381000"/>
            <a:ext cx="4572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QCD Phase Diagram </a:t>
            </a:r>
          </a:p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&amp; Evidence for QGP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9" name="Picture 8" descr="Phasendiagr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4648200" cy="31354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5" name="Rectangle 2"/>
          <p:cNvSpPr>
            <a:spLocks noChangeArrowheads="1"/>
          </p:cNvSpPr>
          <p:nvPr/>
        </p:nvSpPr>
        <p:spPr bwMode="auto">
          <a:xfrm>
            <a:off x="0" y="381000"/>
            <a:ext cx="4572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QCD Phase Diagram </a:t>
            </a:r>
          </a:p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&amp; Evidence for QGP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1"/>
            <a:ext cx="492246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1447800"/>
            <a:ext cx="3143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Inverse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p</a:t>
            </a:r>
            <a:r>
              <a:rPr lang="en-US" u="none" baseline="-25000" dirty="0" err="1" smtClean="0">
                <a:solidFill>
                  <a:srgbClr val="FF0000"/>
                </a:solidFill>
                <a:latin typeface="Trebuchet MS"/>
              </a:rPr>
              <a:t>T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slopes give</a:t>
            </a:r>
          </a:p>
          <a:p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kT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~ 300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MeV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at LHC</a:t>
            </a:r>
          </a:p>
        </p:txBody>
      </p:sp>
      <p:pic>
        <p:nvPicPr>
          <p:cNvPr id="9" name="Picture 8" descr="Phasendiagra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0"/>
            <a:ext cx="4648200" cy="31354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215" name="Rectangle 2"/>
          <p:cNvSpPr>
            <a:spLocks noChangeArrowheads="1"/>
          </p:cNvSpPr>
          <p:nvPr/>
        </p:nvSpPr>
        <p:spPr bwMode="auto">
          <a:xfrm>
            <a:off x="0" y="381000"/>
            <a:ext cx="4572000" cy="50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QCD Phase Diagram </a:t>
            </a:r>
          </a:p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&amp; Evidence for QGP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1"/>
            <a:ext cx="492246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0" y="1447800"/>
            <a:ext cx="31642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Inverse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p</a:t>
            </a:r>
            <a:r>
              <a:rPr lang="en-US" u="none" baseline="-25000" dirty="0" err="1" smtClean="0">
                <a:solidFill>
                  <a:srgbClr val="FF0000"/>
                </a:solidFill>
                <a:latin typeface="Trebuchet MS"/>
              </a:rPr>
              <a:t>T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slopes give</a:t>
            </a:r>
          </a:p>
          <a:p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kT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~ 300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MeV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at LHC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Many QGP signatures:</a:t>
            </a:r>
          </a:p>
        </p:txBody>
      </p:sp>
      <p:pic>
        <p:nvPicPr>
          <p:cNvPr id="10" name="Picture 9" descr="jet-quench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3778339"/>
            <a:ext cx="4030545" cy="3079661"/>
          </a:xfrm>
          <a:prstGeom prst="rect">
            <a:avLst/>
          </a:prstGeom>
        </p:spPr>
      </p:pic>
      <p:pic>
        <p:nvPicPr>
          <p:cNvPr id="9" name="Picture 8" descr="Phasendiagram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0"/>
            <a:ext cx="4648200" cy="31354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10200" y="3505200"/>
            <a:ext cx="3046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e.g. jet quenching 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cathode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066800"/>
            <a:ext cx="4495800" cy="344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914400"/>
            <a:ext cx="45160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u="none" dirty="0" smtClean="0">
                <a:latin typeface="Trebuchet MS" charset="0"/>
              </a:rPr>
              <a:t>Cathode Ray Tubes: High </a:t>
            </a:r>
          </a:p>
          <a:p>
            <a:r>
              <a:rPr lang="en-US" u="none" dirty="0" smtClean="0">
                <a:latin typeface="Trebuchet MS" charset="0"/>
              </a:rPr>
              <a:t>Voltage across low pressure gas</a:t>
            </a:r>
          </a:p>
          <a:p>
            <a:endParaRPr lang="en-US" u="none" dirty="0" smtClean="0">
              <a:latin typeface="Trebuchet MS" charset="0"/>
            </a:endParaRPr>
          </a:p>
          <a:p>
            <a:r>
              <a:rPr lang="en-US" u="none" dirty="0" smtClean="0">
                <a:latin typeface="Trebuchet MS" charset="0"/>
              </a:rPr>
              <a:t>Mysterious charged particles </a:t>
            </a:r>
          </a:p>
          <a:p>
            <a:r>
              <a:rPr lang="en-US" u="none" dirty="0" smtClean="0">
                <a:latin typeface="Trebuchet MS" charset="0"/>
              </a:rPr>
              <a:t>emitted from cathode</a:t>
            </a:r>
            <a:endParaRPr lang="en-US" u="none" dirty="0">
              <a:latin typeface="Trebuchet MS" charset="0"/>
            </a:endParaRPr>
          </a:p>
        </p:txBody>
      </p:sp>
      <p:pic>
        <p:nvPicPr>
          <p:cNvPr id="6" name="Picture 2" descr="JJ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048000"/>
            <a:ext cx="3184525" cy="366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The first accelerators and the first fundamental particle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4985" y="4343400"/>
            <a:ext cx="55597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Trebuchet MS"/>
              </a:rPr>
              <a:t>1897: JJ Thompson measured cathode</a:t>
            </a:r>
          </a:p>
          <a:p>
            <a:r>
              <a:rPr lang="en-US" u="none" dirty="0" smtClean="0">
                <a:latin typeface="Trebuchet MS"/>
              </a:rPr>
              <a:t>ray mass from bending in electric field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1/1000</a:t>
            </a:r>
            <a:r>
              <a:rPr lang="en-US" u="none" baseline="30000" dirty="0" smtClean="0">
                <a:solidFill>
                  <a:srgbClr val="FF0000"/>
                </a:solidFill>
                <a:latin typeface="Trebuchet MS"/>
              </a:rPr>
              <a:t>th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of mass of Hydrogen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there are smaller things than atoms!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we now know them as ‘electrons’</a:t>
            </a:r>
            <a:endParaRPr lang="en-US" u="none" dirty="0">
              <a:solidFill>
                <a:srgbClr val="FF00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762000"/>
            <a:ext cx="86936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it generates mass for the particles in the Standard Model …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Couples to other particles in a way that depends on their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mass, giving them inertia relative to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massless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particles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travelling at the speed of light.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762000"/>
            <a:ext cx="86936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it generates mass for the particles in the Standard Model …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Couples to other particles in a way that depends on their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mass, giving them inertia relative to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massless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particles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travelling at the speed of light. </a:t>
            </a:r>
          </a:p>
        </p:txBody>
      </p:sp>
      <p:pic>
        <p:nvPicPr>
          <p:cNvPr id="6" name="Picture 5" descr="I15-04-Higgsfiel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2" y="2819400"/>
            <a:ext cx="4812250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706" y="3048000"/>
            <a:ext cx="42832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Trebuchet MS"/>
              </a:rPr>
              <a:t>… a field with a non-zero</a:t>
            </a:r>
          </a:p>
          <a:p>
            <a:r>
              <a:rPr lang="en-US" u="none" dirty="0" smtClean="0">
                <a:latin typeface="Trebuchet MS"/>
              </a:rPr>
              <a:t>vacuum expectation value</a:t>
            </a:r>
          </a:p>
          <a:p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… with no preferred direction</a:t>
            </a:r>
            <a:endParaRPr lang="en-US" u="none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762000"/>
            <a:ext cx="869360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it generates mass for the particles in the Standard Model …</a:t>
            </a: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… Couples to other particles in a way that depends on their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mass, giving them inertia relative to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massless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particles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travelling at the speed of light.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5288340"/>
            <a:ext cx="90882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none" dirty="0" smtClean="0">
                <a:solidFill>
                  <a:srgbClr val="FF0000"/>
                </a:solidFill>
                <a:latin typeface="Trebuchet MS"/>
              </a:rPr>
              <a:t>Consequence: </a:t>
            </a:r>
            <a:r>
              <a:rPr lang="en-US" u="none" dirty="0" smtClean="0">
                <a:latin typeface="Trebuchet MS"/>
              </a:rPr>
              <a:t>Unlike force fields such as gravity:</a:t>
            </a: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	</a:t>
            </a:r>
            <a:r>
              <a:rPr lang="en-US" u="none" dirty="0" err="1" smtClean="0">
                <a:solidFill>
                  <a:schemeClr val="accent2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 No need for a source … equally strong in vacuum of</a:t>
            </a: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		inter-galactic space as it is in this room … </a:t>
            </a:r>
            <a:r>
              <a:rPr lang="en-US" b="1" u="none" dirty="0" smtClean="0">
                <a:solidFill>
                  <a:srgbClr val="FF0000"/>
                </a:solidFill>
                <a:latin typeface="Trebuchet MS"/>
                <a:sym typeface="Wingdings"/>
              </a:rPr>
              <a:t>Weird!!!</a:t>
            </a:r>
            <a:endParaRPr lang="en-US" u="none" dirty="0" smtClean="0">
              <a:solidFill>
                <a:schemeClr val="accent2"/>
              </a:solidFill>
              <a:latin typeface="Trebuchet MS"/>
              <a:sym typeface="Wingdings"/>
            </a:endParaRP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						</a:t>
            </a:r>
          </a:p>
        </p:txBody>
      </p:sp>
      <p:pic>
        <p:nvPicPr>
          <p:cNvPr id="6" name="Picture 5" descr="I15-04-Higgsfiel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22" y="2819400"/>
            <a:ext cx="4812250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706" y="3048000"/>
            <a:ext cx="42832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latin typeface="Trebuchet MS"/>
              </a:rPr>
              <a:t>… a field with a non-zero</a:t>
            </a:r>
          </a:p>
          <a:p>
            <a:r>
              <a:rPr lang="en-US" u="none" dirty="0" smtClean="0">
                <a:latin typeface="Trebuchet MS"/>
              </a:rPr>
              <a:t>vacuum expectation value</a:t>
            </a:r>
          </a:p>
          <a:p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… with no preferred direction</a:t>
            </a:r>
            <a:endParaRPr lang="en-US" u="none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4800" y="4343400"/>
            <a:ext cx="430117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u="none" dirty="0" smtClean="0">
                <a:latin typeface="Trebuchet MS"/>
              </a:rPr>
              <a:t>An analogy: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What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happens when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(light)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Nobody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and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(heavy)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Thatcher try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to walk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quickly through a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room full of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Conservative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party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workers?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4800" y="4343400"/>
            <a:ext cx="430117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u="none" dirty="0" smtClean="0">
                <a:latin typeface="Trebuchet MS"/>
              </a:rPr>
              <a:t>An analogy: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What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happens when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(light)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Nobody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and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(heavy)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Thatcher try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to walk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quickly through a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room full of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Conservative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party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workers?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…</a:t>
            </a:r>
          </a:p>
        </p:txBody>
      </p:sp>
      <p:pic>
        <p:nvPicPr>
          <p:cNvPr id="8" name="Picture 3" descr="C:\Documents and Settings\paul.D58K4P0J\Desktop\Admissions\Ashby\higgs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4388900" cy="313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4800" y="4343400"/>
            <a:ext cx="430117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u="none" dirty="0" smtClean="0">
                <a:latin typeface="Trebuchet MS"/>
              </a:rPr>
              <a:t>An analogy: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What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happens when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(light)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Nobody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and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(heavy)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Thatcher try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to walk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quickly through a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room full of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Conservative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party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workers?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…</a:t>
            </a:r>
          </a:p>
        </p:txBody>
      </p:sp>
      <p:pic>
        <p:nvPicPr>
          <p:cNvPr id="8" name="Picture 3" descr="C:\Documents and Settings\paul.D58K4P0J\Desktop\Admissions\Ashby\higgs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4388900" cy="313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685800"/>
            <a:ext cx="4343400" cy="309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Field?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304800" y="4343400"/>
            <a:ext cx="430117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u="none" dirty="0" smtClean="0">
                <a:latin typeface="Trebuchet MS"/>
              </a:rPr>
              <a:t>An analogy: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What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happens when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(light)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Nobody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and a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(heavy)</a:t>
            </a:r>
          </a:p>
          <a:p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Mrs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Thatcher try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to walk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quickly through a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room full of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Conservative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party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workers?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…</a:t>
            </a:r>
          </a:p>
        </p:txBody>
      </p:sp>
      <p:pic>
        <p:nvPicPr>
          <p:cNvPr id="8" name="Picture 3" descr="C:\Documents and Settings\paul.D58K4P0J\Desktop\Admissions\Ashby\higgs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85800"/>
            <a:ext cx="4388900" cy="313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Documents and Settings\paul.D58K4P0J\Desktop\Admissions\Ashby\higgs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1901" y="3886200"/>
            <a:ext cx="437209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685800"/>
            <a:ext cx="4343400" cy="3093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76962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Boson?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Boson?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3443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The Higgs boson is a consequence (radial excitation) of the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Higgs field.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Boson?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3443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The Higgs boson is a consequence (radial excitation) of the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Higgs field.</a:t>
            </a:r>
          </a:p>
          <a:p>
            <a:endParaRPr lang="en-US" b="1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Avoids a high energy catastrophe: </a:t>
            </a:r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perfectly cancels a high </a:t>
            </a:r>
          </a:p>
          <a:p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energy WW scattering diagram that violates </a:t>
            </a:r>
            <a:r>
              <a:rPr lang="en-US" u="none" dirty="0" err="1" smtClean="0">
                <a:solidFill>
                  <a:schemeClr val="tx2"/>
                </a:solidFill>
                <a:latin typeface="Trebuchet MS"/>
              </a:rPr>
              <a:t>unitarity</a:t>
            </a:r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 on </a:t>
            </a:r>
          </a:p>
          <a:p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~</a:t>
            </a:r>
            <a:r>
              <a:rPr lang="en-US" u="none" dirty="0" err="1" smtClean="0">
                <a:solidFill>
                  <a:schemeClr val="tx2"/>
                </a:solidFill>
                <a:latin typeface="Trebuchet MS"/>
              </a:rPr>
              <a:t>TeV</a:t>
            </a:r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 scale</a:t>
            </a:r>
            <a:endParaRPr lang="en-US" u="none" dirty="0">
              <a:solidFill>
                <a:schemeClr val="tx2"/>
              </a:solidFill>
              <a:latin typeface="Trebuchet M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 r="36576"/>
          <a:stretch>
            <a:fillRect/>
          </a:stretch>
        </p:blipFill>
        <p:spPr bwMode="auto">
          <a:xfrm>
            <a:off x="1143000" y="3682304"/>
            <a:ext cx="2374813" cy="264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How does a Cathode Ray Tube work?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3276600"/>
            <a:ext cx="477847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We can also change the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direction of the particle by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applying magnetic fields</a:t>
            </a:r>
          </a:p>
          <a:p>
            <a:endParaRPr lang="en-US" u="none" dirty="0" smtClean="0">
              <a:latin typeface="Trebuchet MS"/>
            </a:endParaRPr>
          </a:p>
          <a:p>
            <a:endParaRPr lang="en-US" u="none" dirty="0" smtClean="0">
              <a:latin typeface="Trebuchet MS"/>
            </a:endParaRPr>
          </a:p>
          <a:p>
            <a:r>
              <a:rPr lang="en-US" u="none" dirty="0" smtClean="0">
                <a:latin typeface="Trebuchet MS"/>
              </a:rPr>
              <a:t>… acting perpendicular to the</a:t>
            </a:r>
          </a:p>
          <a:p>
            <a:r>
              <a:rPr lang="en-US" u="none" dirty="0" smtClean="0">
                <a:latin typeface="Trebuchet MS"/>
              </a:rPr>
              <a:t>B field and the particle’s motion</a:t>
            </a:r>
            <a:endParaRPr lang="en-US" u="none" dirty="0">
              <a:latin typeface="Trebuchet MS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685800" y="4572000"/>
          <a:ext cx="3722688" cy="636587"/>
        </p:xfrm>
        <a:graphic>
          <a:graphicData uri="http://schemas.openxmlformats.org/presentationml/2006/ole">
            <p:oleObj spid="_x0000_s603138" name="Equation" r:id="rId4" imgW="965200" imgH="165100" progId="Equation.3">
              <p:embed/>
            </p:oleObj>
          </a:graphicData>
        </a:graphic>
      </p:graphicFrame>
      <p:pic>
        <p:nvPicPr>
          <p:cNvPr id="10" name="Picture 9" descr="lorentz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352800"/>
            <a:ext cx="2036247" cy="2590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" y="914400"/>
            <a:ext cx="392096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We can accelerate charged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particles by applying an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electric field to them</a:t>
            </a:r>
            <a:endParaRPr lang="en-US" u="none" dirty="0">
              <a:solidFill>
                <a:srgbClr val="FF0000"/>
              </a:solidFill>
              <a:latin typeface="Trebuchet MS"/>
            </a:endParaRPr>
          </a:p>
        </p:txBody>
      </p:sp>
      <p:graphicFrame>
        <p:nvGraphicFramePr>
          <p:cNvPr id="261123" name="Object 3"/>
          <p:cNvGraphicFramePr>
            <a:graphicFrameLocks noChangeAspect="1"/>
          </p:cNvGraphicFramePr>
          <p:nvPr/>
        </p:nvGraphicFramePr>
        <p:xfrm>
          <a:off x="762000" y="2209800"/>
          <a:ext cx="3381375" cy="636588"/>
        </p:xfrm>
        <a:graphic>
          <a:graphicData uri="http://schemas.openxmlformats.org/presentationml/2006/ole">
            <p:oleObj spid="_x0000_s603139" name="Equation" r:id="rId6" imgW="876300" imgH="165100" progId="Equation.3">
              <p:embed/>
            </p:oleObj>
          </a:graphicData>
        </a:graphic>
      </p:graphicFrame>
      <p:pic>
        <p:nvPicPr>
          <p:cNvPr id="13" name="Picture 12" descr="accelerate-particles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34000" y="838200"/>
            <a:ext cx="3218136" cy="200701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81800" y="2743200"/>
            <a:ext cx="3495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rebuchet MS"/>
              </a:rPr>
              <a:t>E</a:t>
            </a:r>
            <a:endParaRPr lang="en-US" dirty="0">
              <a:latin typeface="Trebuchet MS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rot="10800000">
            <a:off x="5867400" y="2743200"/>
            <a:ext cx="2209800" cy="158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7239000" y="1905000"/>
            <a:ext cx="356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rebuchet MS"/>
              </a:rPr>
              <a:t>q</a:t>
            </a:r>
            <a:endParaRPr lang="en-US" dirty="0">
              <a:latin typeface="Trebuchet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4800" y="6172200"/>
            <a:ext cx="8439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Modern particle accelerators work on the same principle …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22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381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Why do we need a Higgs Boson?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3443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The Higgs boson is a consequence (radial excitation) of the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Higgs field.</a:t>
            </a:r>
          </a:p>
          <a:p>
            <a:endParaRPr lang="en-US" b="1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Avoids a high energy catastrophe: </a:t>
            </a:r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perfectly cancels a high </a:t>
            </a:r>
          </a:p>
          <a:p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energy WW scattering diagram that violates </a:t>
            </a:r>
            <a:r>
              <a:rPr lang="en-US" u="none" dirty="0" err="1" smtClean="0">
                <a:solidFill>
                  <a:schemeClr val="tx2"/>
                </a:solidFill>
                <a:latin typeface="Trebuchet MS"/>
              </a:rPr>
              <a:t>unitarity</a:t>
            </a:r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 on </a:t>
            </a:r>
          </a:p>
          <a:p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~</a:t>
            </a:r>
            <a:r>
              <a:rPr lang="en-US" u="none" dirty="0" err="1" smtClean="0">
                <a:solidFill>
                  <a:schemeClr val="tx2"/>
                </a:solidFill>
                <a:latin typeface="Trebuchet MS"/>
              </a:rPr>
              <a:t>TeV</a:t>
            </a:r>
            <a:r>
              <a:rPr lang="en-US" u="none" dirty="0" smtClean="0">
                <a:solidFill>
                  <a:schemeClr val="tx2"/>
                </a:solidFill>
                <a:latin typeface="Trebuchet MS"/>
              </a:rPr>
              <a:t> scale</a:t>
            </a:r>
            <a:endParaRPr lang="en-US" u="none" dirty="0">
              <a:solidFill>
                <a:schemeClr val="tx2"/>
              </a:solidFill>
              <a:latin typeface="Trebuchet M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 r="36576"/>
          <a:stretch>
            <a:fillRect/>
          </a:stretch>
        </p:blipFill>
        <p:spPr bwMode="auto">
          <a:xfrm>
            <a:off x="1143000" y="3682304"/>
            <a:ext cx="2374813" cy="2642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799" y="4114800"/>
            <a:ext cx="386545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36525" y="152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>
              <a:latin typeface="Times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096000" cy="7445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LHC: Higgs Production &amp; Decay </a:t>
            </a:r>
            <a:endParaRPr lang="en-GB" sz="3200" b="1" dirty="0"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47109" name="Picture 5" descr="C:\Documents and Settings\paul.D58K4P0J\Desktop\appt\pp\gluehig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57200"/>
            <a:ext cx="3124200" cy="193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0" y="914400"/>
            <a:ext cx="5029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Higgs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boson couples to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mass …</a:t>
            </a:r>
          </a:p>
          <a:p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Dominant production mechanism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is 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gg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fusion via a top quark loop</a:t>
            </a:r>
            <a:endParaRPr lang="en-GB" u="none" dirty="0">
              <a:solidFill>
                <a:srgbClr val="FF33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36525" y="152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>
              <a:latin typeface="Times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096000" cy="7445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LHC: Higgs Production &amp; Decay </a:t>
            </a:r>
            <a:endParaRPr lang="en-GB" sz="3200" b="1" dirty="0"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47109" name="Picture 5" descr="C:\Documents and Settings\paul.D58K4P0J\Desktop\appt\pp\gluehig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57200"/>
            <a:ext cx="3124200" cy="193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0" y="914400"/>
            <a:ext cx="5029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Higgs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boson couples to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mass …</a:t>
            </a:r>
          </a:p>
          <a:p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Dominant production mechanism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is 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gg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fusion via a top quark loop</a:t>
            </a:r>
            <a:endParaRPr lang="en-GB" u="none" dirty="0">
              <a:solidFill>
                <a:srgbClr val="FF3300"/>
              </a:solidFill>
              <a:latin typeface="Trebuchet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2703017"/>
            <a:ext cx="426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At </a:t>
            </a:r>
            <a:r>
              <a:rPr lang="en-US" u="none" dirty="0" err="1" smtClean="0">
                <a:latin typeface="Trebuchet MS"/>
              </a:rPr>
              <a:t>m</a:t>
            </a:r>
            <a:r>
              <a:rPr lang="en-US" u="none" baseline="-25000" dirty="0" err="1" smtClean="0">
                <a:latin typeface="Trebuchet MS"/>
              </a:rPr>
              <a:t>H</a:t>
            </a:r>
            <a:r>
              <a:rPr lang="en-US" u="none" dirty="0" smtClean="0">
                <a:latin typeface="Trebuchet MS"/>
              </a:rPr>
              <a:t> ~ 125 </a:t>
            </a:r>
            <a:r>
              <a:rPr lang="en-US" u="none" dirty="0" err="1" smtClean="0">
                <a:latin typeface="Trebuchet MS"/>
              </a:rPr>
              <a:t>GeV</a:t>
            </a:r>
            <a:r>
              <a:rPr lang="en-US" u="none" dirty="0" smtClean="0">
                <a:latin typeface="Trebuchet MS"/>
              </a:rPr>
              <a:t>, dominant decay is to </a:t>
            </a:r>
            <a:r>
              <a:rPr lang="en-US" u="none" dirty="0" err="1" smtClean="0">
                <a:latin typeface="Trebuchet MS"/>
              </a:rPr>
              <a:t>b</a:t>
            </a:r>
            <a:r>
              <a:rPr lang="en-US" u="none" dirty="0" smtClean="0">
                <a:latin typeface="Trebuchet MS"/>
              </a:rPr>
              <a:t> </a:t>
            </a:r>
            <a:r>
              <a:rPr lang="en-US" u="none" dirty="0" err="1" smtClean="0">
                <a:latin typeface="Trebuchet MS"/>
              </a:rPr>
              <a:t>bbar</a:t>
            </a:r>
            <a:r>
              <a:rPr lang="en-US" u="none" dirty="0" smtClean="0">
                <a:latin typeface="Trebuchet MS"/>
              </a:rPr>
              <a:t> … huge</a:t>
            </a:r>
          </a:p>
          <a:p>
            <a:r>
              <a:rPr lang="en-US" u="none" dirty="0" smtClean="0">
                <a:latin typeface="Trebuchet MS"/>
              </a:rPr>
              <a:t>background at LHC </a:t>
            </a:r>
            <a:r>
              <a:rPr lang="en-US" u="none" dirty="0" err="1" smtClean="0">
                <a:latin typeface="Trebuchet MS"/>
                <a:sym typeface="Wingdings"/>
              </a:rPr>
              <a:t></a:t>
            </a:r>
            <a:r>
              <a:rPr lang="en-US" u="none" dirty="0" smtClean="0">
                <a:latin typeface="Trebuchet MS"/>
                <a:sym typeface="Wingdings"/>
              </a:rPr>
              <a:t> tough,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but not impossible …</a:t>
            </a: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/>
          <a:srcRect t="46832" b="28873"/>
          <a:stretch>
            <a:fillRect/>
          </a:stretch>
        </p:blipFill>
        <p:spPr bwMode="auto">
          <a:xfrm>
            <a:off x="5715000" y="4343400"/>
            <a:ext cx="3138488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/>
          <p:nvPr/>
        </p:nvGrpSpPr>
        <p:grpSpPr>
          <a:xfrm>
            <a:off x="0" y="2497350"/>
            <a:ext cx="4800600" cy="4200314"/>
            <a:chOff x="0" y="2497350"/>
            <a:chExt cx="4800600" cy="420031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497350"/>
              <a:ext cx="4800600" cy="42003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cxnSp>
          <p:nvCxnSpPr>
            <p:cNvPr id="15" name="Straight Arrow Connector 14"/>
            <p:cNvCxnSpPr/>
            <p:nvPr/>
          </p:nvCxnSpPr>
          <p:spPr bwMode="auto">
            <a:xfrm rot="5400000" flipH="1" flipV="1">
              <a:off x="608806" y="4419600"/>
              <a:ext cx="3658394" cy="79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36525" y="152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>
              <a:latin typeface="Times" charset="0"/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096000" cy="744538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LHC: Higgs Production &amp; Decay </a:t>
            </a:r>
            <a:endParaRPr lang="en-GB" sz="3200" b="1" dirty="0"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47109" name="Picture 5" descr="C:\Documents and Settings\paul.D58K4P0J\Desktop\appt\pp\gluehig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57200"/>
            <a:ext cx="3124200" cy="1935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0" y="914400"/>
            <a:ext cx="5029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Higgs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boson couples to 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mass …</a:t>
            </a:r>
          </a:p>
          <a:p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Dominant production mechanism 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is 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</a:rPr>
              <a:t>gg</a:t>
            </a: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fusion via a top quark loop</a:t>
            </a:r>
            <a:endParaRPr lang="en-GB" u="none" dirty="0">
              <a:solidFill>
                <a:srgbClr val="FF3300"/>
              </a:solidFill>
              <a:latin typeface="Trebuchet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2703017"/>
            <a:ext cx="426720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u="none" dirty="0" smtClean="0">
                <a:latin typeface="Trebuchet MS"/>
              </a:rPr>
              <a:t> At </a:t>
            </a:r>
            <a:r>
              <a:rPr lang="en-US" u="none" dirty="0" err="1" smtClean="0">
                <a:latin typeface="Trebuchet MS"/>
              </a:rPr>
              <a:t>m</a:t>
            </a:r>
            <a:r>
              <a:rPr lang="en-US" u="none" baseline="-25000" dirty="0" err="1" smtClean="0">
                <a:latin typeface="Trebuchet MS"/>
              </a:rPr>
              <a:t>H</a:t>
            </a:r>
            <a:r>
              <a:rPr lang="en-US" u="none" dirty="0" smtClean="0">
                <a:latin typeface="Trebuchet MS"/>
              </a:rPr>
              <a:t> ~ 125 </a:t>
            </a:r>
            <a:r>
              <a:rPr lang="en-US" u="none" dirty="0" err="1" smtClean="0">
                <a:latin typeface="Trebuchet MS"/>
              </a:rPr>
              <a:t>GeV</a:t>
            </a:r>
            <a:r>
              <a:rPr lang="en-US" u="none" dirty="0" smtClean="0">
                <a:latin typeface="Trebuchet MS"/>
              </a:rPr>
              <a:t>, dominant decay is to </a:t>
            </a:r>
            <a:r>
              <a:rPr lang="en-US" u="none" dirty="0" err="1" smtClean="0">
                <a:latin typeface="Trebuchet MS"/>
              </a:rPr>
              <a:t>b</a:t>
            </a:r>
            <a:r>
              <a:rPr lang="en-US" u="none" dirty="0" smtClean="0">
                <a:latin typeface="Trebuchet MS"/>
              </a:rPr>
              <a:t> </a:t>
            </a:r>
            <a:r>
              <a:rPr lang="en-US" u="none" dirty="0" err="1" smtClean="0">
                <a:latin typeface="Trebuchet MS"/>
              </a:rPr>
              <a:t>bbar</a:t>
            </a:r>
            <a:r>
              <a:rPr lang="en-US" u="none" dirty="0" smtClean="0">
                <a:latin typeface="Trebuchet MS"/>
              </a:rPr>
              <a:t> … huge</a:t>
            </a:r>
          </a:p>
          <a:p>
            <a:r>
              <a:rPr lang="en-US" u="none" dirty="0" smtClean="0">
                <a:latin typeface="Trebuchet MS"/>
              </a:rPr>
              <a:t>background at LHC </a:t>
            </a:r>
            <a:r>
              <a:rPr lang="en-US" u="none" dirty="0" err="1" smtClean="0">
                <a:latin typeface="Trebuchet MS"/>
                <a:sym typeface="Wingdings"/>
              </a:rPr>
              <a:t></a:t>
            </a:r>
            <a:r>
              <a:rPr lang="en-US" u="none" dirty="0" smtClean="0">
                <a:latin typeface="Trebuchet MS"/>
                <a:sym typeface="Wingdings"/>
              </a:rPr>
              <a:t> tough,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but not impossible …</a:t>
            </a: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endParaRPr lang="en-US" u="none" dirty="0" smtClean="0">
              <a:latin typeface="Trebuchet MS"/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u="none" dirty="0" smtClean="0">
                <a:latin typeface="Symbol"/>
                <a:sym typeface="Wingdings"/>
              </a:rPr>
              <a:t> </a:t>
            </a:r>
            <a:r>
              <a:rPr lang="en-US" u="none" dirty="0" err="1" smtClean="0">
                <a:latin typeface="Symbol"/>
                <a:sym typeface="Wingdings"/>
              </a:rPr>
              <a:t>gg</a:t>
            </a:r>
            <a:r>
              <a:rPr lang="en-US" u="none" dirty="0" smtClean="0">
                <a:latin typeface="Trebuchet MS"/>
                <a:sym typeface="Wingdings"/>
              </a:rPr>
              <a:t>, ZZ, WW and </a:t>
            </a:r>
            <a:r>
              <a:rPr lang="en-US" u="none" dirty="0" err="1" smtClean="0">
                <a:latin typeface="Symbol"/>
                <a:sym typeface="Wingdings"/>
              </a:rPr>
              <a:t>tt</a:t>
            </a:r>
            <a:r>
              <a:rPr lang="en-US" u="none" dirty="0" smtClean="0">
                <a:latin typeface="Trebuchet MS"/>
                <a:sym typeface="Wingdings"/>
              </a:rPr>
              <a:t> have all</a:t>
            </a:r>
          </a:p>
          <a:p>
            <a:r>
              <a:rPr lang="en-US" u="none" dirty="0" smtClean="0">
                <a:latin typeface="Trebuchet MS"/>
                <a:sym typeface="Wingdings"/>
              </a:rPr>
              <a:t>shown signals …</a:t>
            </a:r>
            <a:r>
              <a:rPr lang="en-US" u="none" dirty="0" smtClean="0">
                <a:latin typeface="Trebuchet MS"/>
              </a:rPr>
              <a:t> 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3"/>
          <a:srcRect t="46832" b="28873"/>
          <a:stretch>
            <a:fillRect/>
          </a:stretch>
        </p:blipFill>
        <p:spPr bwMode="auto">
          <a:xfrm>
            <a:off x="5715000" y="4343400"/>
            <a:ext cx="3138488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/>
          <p:nvPr/>
        </p:nvGrpSpPr>
        <p:grpSpPr>
          <a:xfrm>
            <a:off x="0" y="2497350"/>
            <a:ext cx="4800600" cy="4200314"/>
            <a:chOff x="0" y="2497350"/>
            <a:chExt cx="4800600" cy="420031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497350"/>
              <a:ext cx="4800600" cy="420031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cxnSp>
          <p:nvCxnSpPr>
            <p:cNvPr id="15" name="Straight Arrow Connector 14"/>
            <p:cNvCxnSpPr/>
            <p:nvPr/>
          </p:nvCxnSpPr>
          <p:spPr bwMode="auto">
            <a:xfrm rot="5400000" flipH="1" flipV="1">
              <a:off x="608806" y="4419600"/>
              <a:ext cx="3658394" cy="79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>
              <a:defRPr/>
            </a:pP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Looking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for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Higgs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decaying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to 2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photons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 </a:t>
            </a:r>
            <a:endParaRPr lang="nl-NL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5" name="Hgg_FixedScale_Short2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47800" y="768510"/>
            <a:ext cx="6278801" cy="6089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pPr eaLnBrk="1" hangingPunct="1">
              <a:defRPr/>
            </a:pP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… and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Higgs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decaying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to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two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Z </a:t>
            </a:r>
            <a:r>
              <a:rPr lang="nl-NL" sz="36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bosons</a:t>
            </a: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…</a:t>
            </a:r>
            <a:endParaRPr lang="nl-NL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6" name="4l_FixedScale_NoMuProf2.wm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95400" y="694607"/>
            <a:ext cx="6355001" cy="61633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July 4 2012: The world went Higgs-crazy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8" name="Picture 7" descr="Higgs-CERN.jpg"/>
          <p:cNvPicPr>
            <a:picLocks noChangeAspect="1"/>
          </p:cNvPicPr>
          <p:nvPr/>
        </p:nvPicPr>
        <p:blipFill>
          <a:blip r:embed="rId2"/>
          <a:srcRect t="23921"/>
          <a:stretch>
            <a:fillRect/>
          </a:stretch>
        </p:blipFill>
        <p:spPr>
          <a:xfrm>
            <a:off x="0" y="1371600"/>
            <a:ext cx="4876800" cy="2644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iggs-CERN.jpg"/>
          <p:cNvPicPr>
            <a:picLocks noChangeAspect="1"/>
          </p:cNvPicPr>
          <p:nvPr/>
        </p:nvPicPr>
        <p:blipFill>
          <a:blip r:embed="rId2"/>
          <a:srcRect t="23921"/>
          <a:stretch>
            <a:fillRect/>
          </a:stretch>
        </p:blipFill>
        <p:spPr>
          <a:xfrm>
            <a:off x="0" y="1371600"/>
            <a:ext cx="4876800" cy="2644577"/>
          </a:xfrm>
          <a:prstGeom prst="rect">
            <a:avLst/>
          </a:prstGeom>
        </p:spPr>
      </p:pic>
      <p:pic>
        <p:nvPicPr>
          <p:cNvPr id="10" name="Picture 9" descr="Higgs-cry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19421"/>
            <a:ext cx="4724400" cy="2938577"/>
          </a:xfrm>
          <a:prstGeom prst="rect">
            <a:avLst/>
          </a:prstGeom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July 4 2012: The world went Higgs-crazy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iggs-CERN.jpg"/>
          <p:cNvPicPr>
            <a:picLocks noChangeAspect="1"/>
          </p:cNvPicPr>
          <p:nvPr/>
        </p:nvPicPr>
        <p:blipFill>
          <a:blip r:embed="rId2"/>
          <a:srcRect t="23921"/>
          <a:stretch>
            <a:fillRect/>
          </a:stretch>
        </p:blipFill>
        <p:spPr>
          <a:xfrm>
            <a:off x="0" y="1371600"/>
            <a:ext cx="4876800" cy="2644577"/>
          </a:xfrm>
          <a:prstGeom prst="rect">
            <a:avLst/>
          </a:prstGeom>
        </p:spPr>
      </p:pic>
      <p:pic>
        <p:nvPicPr>
          <p:cNvPr id="9" name="Picture 8" descr="Higgs-Melbour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371600"/>
            <a:ext cx="4495800" cy="2718889"/>
          </a:xfrm>
          <a:prstGeom prst="rect">
            <a:avLst/>
          </a:prstGeom>
        </p:spPr>
      </p:pic>
      <p:pic>
        <p:nvPicPr>
          <p:cNvPr id="10" name="Picture 9" descr="Higgs-cry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19421"/>
            <a:ext cx="4724400" cy="2938577"/>
          </a:xfrm>
          <a:prstGeom prst="rect">
            <a:avLst/>
          </a:prstGeom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July 4 2012: The world went Higgs-crazy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iggs-CERN.jpg"/>
          <p:cNvPicPr>
            <a:picLocks noChangeAspect="1"/>
          </p:cNvPicPr>
          <p:nvPr/>
        </p:nvPicPr>
        <p:blipFill>
          <a:blip r:embed="rId2"/>
          <a:srcRect t="23921"/>
          <a:stretch>
            <a:fillRect/>
          </a:stretch>
        </p:blipFill>
        <p:spPr>
          <a:xfrm>
            <a:off x="0" y="1371600"/>
            <a:ext cx="4876800" cy="2644577"/>
          </a:xfrm>
          <a:prstGeom prst="rect">
            <a:avLst/>
          </a:prstGeom>
        </p:spPr>
      </p:pic>
      <p:pic>
        <p:nvPicPr>
          <p:cNvPr id="9" name="Picture 8" descr="Higgs-Melbour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371600"/>
            <a:ext cx="4495800" cy="2718889"/>
          </a:xfrm>
          <a:prstGeom prst="rect">
            <a:avLst/>
          </a:prstGeom>
        </p:spPr>
      </p:pic>
      <p:pic>
        <p:nvPicPr>
          <p:cNvPr id="10" name="Picture 9" descr="Higgs-cryin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19421"/>
            <a:ext cx="4724400" cy="2938577"/>
          </a:xfrm>
          <a:prstGeom prst="rect">
            <a:avLst/>
          </a:prstGeom>
        </p:spPr>
      </p:pic>
      <p:pic>
        <p:nvPicPr>
          <p:cNvPr id="12" name="Picture 11" descr="Melbourne-P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400" y="3910678"/>
            <a:ext cx="4419600" cy="2947321"/>
          </a:xfrm>
          <a:prstGeom prst="rect">
            <a:avLst/>
          </a:prstGeom>
        </p:spPr>
      </p:pic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July 4 2012: The world went Higgs-crazy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More Cathode Ray Tubes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>
            <a:off x="685800" y="2286000"/>
            <a:ext cx="3352800" cy="3048000"/>
            <a:chOff x="2578" y="768"/>
            <a:chExt cx="3182" cy="3120"/>
          </a:xfrm>
        </p:grpSpPr>
        <p:pic>
          <p:nvPicPr>
            <p:cNvPr id="12" name="Picture 8" descr="C:\Documents and Settings\paul.D58K4P0J\Desktop\Admissions\Ashby\A4cathry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78" y="768"/>
              <a:ext cx="3182" cy="3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5040" y="3648"/>
              <a:ext cx="720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Trebuchet MS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04800" y="609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(Old fashioned) TVs accelerate electrons through ~20keV, bend them using magnets and image on light-emitting screen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Melbourne-P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0094"/>
            <a:ext cx="9144000" cy="609790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July 4 2012: The world went Higgs-crazy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July 4 2012: The world went Higgs-crazy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12" name="Picture 11" descr="Melbourne-PR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0094"/>
            <a:ext cx="9144000" cy="6097906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609600" y="5410200"/>
            <a:ext cx="838200" cy="762000"/>
          </a:xfrm>
          <a:prstGeom prst="ellipse">
            <a:avLst/>
          </a:prstGeom>
          <a:noFill/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/>
            </a:endParaRPr>
          </a:p>
        </p:txBody>
      </p:sp>
      <p:pic>
        <p:nvPicPr>
          <p:cNvPr id="5" name="Picture 4" descr="Melbourne-PRN.jpg"/>
          <p:cNvPicPr>
            <a:picLocks noChangeAspect="1"/>
          </p:cNvPicPr>
          <p:nvPr/>
        </p:nvPicPr>
        <p:blipFill>
          <a:blip r:embed="rId2"/>
          <a:srcRect l="5906" t="73501" r="82677" b="8856"/>
          <a:stretch>
            <a:fillRect/>
          </a:stretch>
        </p:blipFill>
        <p:spPr>
          <a:xfrm>
            <a:off x="5340602" y="0"/>
            <a:ext cx="3803398" cy="3919549"/>
          </a:xfrm>
          <a:prstGeom prst="rect">
            <a:avLst/>
          </a:prstGeom>
        </p:spPr>
      </p:pic>
      <p:cxnSp>
        <p:nvCxnSpPr>
          <p:cNvPr id="7" name="Straight Connector 6"/>
          <p:cNvCxnSpPr>
            <a:stCxn id="4" idx="7"/>
          </p:cNvCxnSpPr>
          <p:nvPr/>
        </p:nvCxnSpPr>
        <p:spPr bwMode="auto">
          <a:xfrm rot="5400000" flipH="1" flipV="1">
            <a:off x="2245028" y="1670820"/>
            <a:ext cx="2930992" cy="4770952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Oval 8"/>
          <p:cNvSpPr/>
          <p:nvPr/>
        </p:nvSpPr>
        <p:spPr bwMode="auto">
          <a:xfrm>
            <a:off x="5791200" y="685800"/>
            <a:ext cx="2514600" cy="2362200"/>
          </a:xfrm>
          <a:prstGeom prst="ellipse">
            <a:avLst/>
          </a:prstGeom>
          <a:noFill/>
          <a:ln w="508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13679" cy="6858000"/>
          </a:xfrm>
          <a:prstGeom prst="rect">
            <a:avLst/>
          </a:prstGeom>
        </p:spPr>
      </p:pic>
      <p:sp>
        <p:nvSpPr>
          <p:cNvPr id="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05400" y="1676400"/>
            <a:ext cx="4038600" cy="533400"/>
          </a:xfrm>
        </p:spPr>
        <p:txBody>
          <a:bodyPr/>
          <a:lstStyle/>
          <a:p>
            <a:pPr eaLnBrk="1" hangingPunct="1">
              <a:defRPr/>
            </a:pP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How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Discoveries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Change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1: 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W, Z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bosons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(1983)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/>
            </a:r>
            <a:br>
              <a:rPr lang="nl-NL" sz="36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p-pbar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collisions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/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at √s=540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GeV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in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CERN SPS [UA1]</a:t>
            </a:r>
            <a:endParaRPr lang="nl-NL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7" name="Picture 6" descr="U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600" y="3921347"/>
            <a:ext cx="4114400" cy="293665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>
            <a:off x="1524000" y="21336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4495800" y="35052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3657600" y="35052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1447800" y="44958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286000" y="38100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685800" y="33528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>
            <a:off x="2133600" y="67056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133600" y="51816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>
            <a:off x="1905000" y="46482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>
            <a:off x="1371600" y="67056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4114800" y="6172200"/>
            <a:ext cx="609600" cy="158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486400" y="2895600"/>
            <a:ext cx="3657600" cy="533400"/>
          </a:xfrm>
        </p:spPr>
        <p:txBody>
          <a:bodyPr/>
          <a:lstStyle/>
          <a:p>
            <a:pPr eaLnBrk="1" hangingPunct="1">
              <a:defRPr/>
            </a:pP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How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Discoveries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Change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2: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Higgs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bosons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, 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(2012)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/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pp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Collisions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/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at √s = 8 </a:t>
            </a:r>
            <a:r>
              <a:rPr lang="nl-NL" sz="3200" b="1" dirty="0" err="1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TeV</a:t>
            </a: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/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in CERN LHC</a:t>
            </a:r>
            <a:b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</a:br>
            <a:r>
              <a:rPr lang="nl-NL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[ATLAS, CMS]</a:t>
            </a:r>
            <a:endParaRPr lang="nl-NL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791200" cy="19218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1" y="1981200"/>
            <a:ext cx="561602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381000"/>
            <a:ext cx="4559300" cy="5981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0"/>
            <a:ext cx="47371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1392"/>
            <a:ext cx="4495800" cy="58210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878" y="609600"/>
            <a:ext cx="4496122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"/>
            <a:ext cx="4610100" cy="599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8600"/>
            <a:ext cx="4572000" cy="5956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7200"/>
            <a:ext cx="4648200" cy="5981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300" y="533400"/>
            <a:ext cx="4584700" cy="582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4660900" cy="140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4660900" cy="1409700"/>
          </a:xfrm>
          <a:prstGeom prst="rect">
            <a:avLst/>
          </a:prstGeom>
        </p:spPr>
      </p:pic>
      <p:pic>
        <p:nvPicPr>
          <p:cNvPr id="6" name="Picture 5" descr="ATLASnati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981200"/>
            <a:ext cx="7916141" cy="46441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876800" y="609600"/>
            <a:ext cx="396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US" u="none" dirty="0" smtClean="0">
                <a:solidFill>
                  <a:srgbClr val="FF0000"/>
                </a:solidFill>
                <a:latin typeface="Trebuchet MS"/>
                <a:ea typeface="Arial" charset="0"/>
                <a:cs typeface="Arial" charset="0"/>
              </a:rPr>
              <a:t>~3000 physicists from 174 institutes in 38 countries  </a:t>
            </a:r>
            <a:endParaRPr lang="en-US" u="none" dirty="0">
              <a:solidFill>
                <a:srgbClr val="FF0000"/>
              </a:solidFill>
              <a:latin typeface="Trebuchet MS"/>
              <a:ea typeface="Arial" charset="0"/>
              <a:cs typeface="Arial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419600"/>
            <a:ext cx="1939925" cy="21320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More Cathode Ray Tubes</a:t>
            </a:r>
            <a:endParaRPr lang="en-GB" sz="32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sp>
        <p:nvSpPr>
          <p:cNvPr id="117763" name="TextBox 2"/>
          <p:cNvSpPr txBox="1">
            <a:spLocks noChangeArrowheads="1"/>
          </p:cNvSpPr>
          <p:nvPr/>
        </p:nvSpPr>
        <p:spPr bwMode="auto">
          <a:xfrm>
            <a:off x="0" y="5486400"/>
            <a:ext cx="50292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 charset="0"/>
              </a:rPr>
              <a:t>1969: SLAC 2-mile 20 </a:t>
            </a:r>
            <a:r>
              <a:rPr lang="en-US" u="none" dirty="0" err="1" smtClean="0">
                <a:solidFill>
                  <a:srgbClr val="FF0000"/>
                </a:solidFill>
                <a:latin typeface="Trebuchet MS" charset="0"/>
              </a:rPr>
              <a:t>GeV</a:t>
            </a:r>
            <a:r>
              <a:rPr lang="en-US" u="none" dirty="0" smtClean="0">
                <a:solidFill>
                  <a:srgbClr val="FF0000"/>
                </a:solidFill>
                <a:latin typeface="Trebuchet MS" charset="0"/>
              </a:rPr>
              <a:t> electron accelerator showed that protons have structure </a:t>
            </a:r>
            <a:r>
              <a:rPr lang="en-US" u="none" dirty="0" err="1" smtClean="0">
                <a:solidFill>
                  <a:srgbClr val="FF0000"/>
                </a:solidFill>
                <a:latin typeface="Trebuchet MS" charset="0"/>
                <a:sym typeface="Wingdings"/>
              </a:rPr>
              <a:t></a:t>
            </a:r>
            <a:r>
              <a:rPr lang="en-US" u="none" dirty="0" smtClean="0">
                <a:solidFill>
                  <a:srgbClr val="FF0000"/>
                </a:solidFill>
                <a:latin typeface="Trebuchet MS" charset="0"/>
                <a:sym typeface="Wingdings"/>
              </a:rPr>
              <a:t> quarks</a:t>
            </a:r>
            <a:endParaRPr lang="en-US" u="none" dirty="0" smtClean="0">
              <a:solidFill>
                <a:srgbClr val="FF0000"/>
              </a:solidFill>
              <a:latin typeface="Trebuchet MS" charset="0"/>
            </a:endParaRPr>
          </a:p>
        </p:txBody>
      </p:sp>
      <p:pic>
        <p:nvPicPr>
          <p:cNvPr id="10" name="Picture 21" descr="slac_aerials_medRes-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762000"/>
            <a:ext cx="3860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5800" y="2286000"/>
            <a:ext cx="3352800" cy="3048000"/>
            <a:chOff x="2578" y="768"/>
            <a:chExt cx="3182" cy="3120"/>
          </a:xfrm>
        </p:grpSpPr>
        <p:pic>
          <p:nvPicPr>
            <p:cNvPr id="12" name="Picture 8" descr="C:\Documents and Settings\paul.D58K4P0J\Desktop\Admissions\Ashby\A4cathry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78" y="768"/>
              <a:ext cx="3182" cy="3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5040" y="3648"/>
              <a:ext cx="720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>
                <a:latin typeface="Trebuchet MS"/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304800" y="6096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(Old fashioned) TVs accelerate electrons through ~20keV, bend them using magnets and image on light-emitting screen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98191" y="5257800"/>
            <a:ext cx="5545809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In all measurements of Higgs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properies</a:t>
            </a:r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To date, it is compatible with the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Standard Model version</a:t>
            </a:r>
            <a:endParaRPr lang="en-US" u="none" dirty="0">
              <a:solidFill>
                <a:srgbClr val="FF0000"/>
              </a:solidFill>
              <a:latin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1066800"/>
            <a:ext cx="3248891" cy="39708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0"/>
            <a:ext cx="3307725" cy="350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05200"/>
            <a:ext cx="3415763" cy="3149600"/>
          </a:xfrm>
          <a:prstGeom prst="rect">
            <a:avLst/>
          </a:prstGeom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200400" y="152400"/>
            <a:ext cx="5943600" cy="73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Higgs Coupling Strength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2400" y="685800"/>
            <a:ext cx="8957200" cy="60016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Intense work by ATLAS, CMS,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LHCb</a:t>
            </a:r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 and many other 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experiments searching for </a:t>
            </a:r>
            <a:r>
              <a:rPr lang="en-US" u="none" dirty="0" err="1" smtClean="0">
                <a:solidFill>
                  <a:srgbClr val="FF0000"/>
                </a:solidFill>
                <a:latin typeface="Trebuchet MS"/>
              </a:rPr>
              <a:t>Supersymmetry</a:t>
            </a:r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Many other scenarios for physics beyond our current knowledge</a:t>
            </a:r>
          </a:p>
          <a:p>
            <a:r>
              <a:rPr lang="en-US" u="none" dirty="0" smtClean="0">
                <a:solidFill>
                  <a:srgbClr val="FF0000"/>
                </a:solidFill>
                <a:latin typeface="Trebuchet MS"/>
              </a:rPr>
              <a:t>also investigated  </a:t>
            </a:r>
          </a:p>
        </p:txBody>
      </p:sp>
      <p:sp>
        <p:nvSpPr>
          <p:cNvPr id="652290" name="Rectangle 2"/>
          <p:cNvSpPr>
            <a:spLocks noChangeArrowheads="1"/>
          </p:cNvSpPr>
          <p:nvPr/>
        </p:nvSpPr>
        <p:spPr bwMode="auto">
          <a:xfrm>
            <a:off x="228600" y="0"/>
            <a:ext cx="8686800" cy="73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Physics Beyond Standard Model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  <p:pic>
        <p:nvPicPr>
          <p:cNvPr id="11" name="Picture 4" descr="partic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05000"/>
            <a:ext cx="8229600" cy="36459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r="10258"/>
          <a:stretch>
            <a:fillRect/>
          </a:stretch>
        </p:blipFill>
        <p:spPr>
          <a:xfrm>
            <a:off x="177207" y="0"/>
            <a:ext cx="8966793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r="10258"/>
          <a:stretch>
            <a:fillRect/>
          </a:stretch>
        </p:blipFill>
        <p:spPr>
          <a:xfrm>
            <a:off x="177207" y="0"/>
            <a:ext cx="8966793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981200"/>
            <a:ext cx="9571851" cy="212365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1800000"/>
              </a:camera>
              <a:lightRig rig="threePt" dir="t"/>
            </a:scene3d>
          </a:bodyPr>
          <a:lstStyle/>
          <a:p>
            <a:r>
              <a:rPr lang="en-US" sz="4400" b="1" u="none" dirty="0" smtClean="0">
                <a:solidFill>
                  <a:srgbClr val="FF0000"/>
                </a:solidFill>
                <a:latin typeface="Trebuchet MS"/>
              </a:rPr>
              <a:t>No signal up to masses ~ 1 </a:t>
            </a:r>
            <a:r>
              <a:rPr lang="en-US" sz="4400" b="1" u="none" dirty="0" err="1" smtClean="0">
                <a:solidFill>
                  <a:srgbClr val="FF0000"/>
                </a:solidFill>
                <a:latin typeface="Trebuchet MS"/>
              </a:rPr>
              <a:t>TeV</a:t>
            </a:r>
            <a:endParaRPr lang="en-US" sz="4400" b="1" u="none" dirty="0" smtClean="0">
              <a:solidFill>
                <a:srgbClr val="FF0000"/>
              </a:solidFill>
              <a:latin typeface="Trebuchet MS"/>
            </a:endParaRPr>
          </a:p>
          <a:p>
            <a:endParaRPr lang="en-US" sz="4400" b="1" u="none" dirty="0" smtClean="0">
              <a:solidFill>
                <a:srgbClr val="FF0000"/>
              </a:solidFill>
              <a:latin typeface="Trebuchet MS"/>
            </a:endParaRPr>
          </a:p>
          <a:p>
            <a:r>
              <a:rPr lang="en-US" sz="4400" b="1" u="none" dirty="0" smtClean="0">
                <a:solidFill>
                  <a:srgbClr val="FF0000"/>
                </a:solidFill>
                <a:latin typeface="Trebuchet MS"/>
              </a:rPr>
              <a:t>… </a:t>
            </a:r>
            <a:r>
              <a:rPr lang="en-US" sz="4400" b="1" u="none" dirty="0" err="1" smtClean="0">
                <a:solidFill>
                  <a:srgbClr val="FF0000"/>
                </a:solidFill>
                <a:latin typeface="Trebuchet MS"/>
              </a:rPr>
              <a:t>SUSY’s</a:t>
            </a:r>
            <a:r>
              <a:rPr lang="en-US" sz="4400" b="1" u="none" dirty="0" smtClean="0">
                <a:solidFill>
                  <a:srgbClr val="FF0000"/>
                </a:solidFill>
                <a:latin typeface="Trebuchet MS"/>
              </a:rPr>
              <a:t> not dead, but she’s poorly </a:t>
            </a:r>
            <a:endParaRPr lang="en-US" sz="4400" b="1" u="none" dirty="0">
              <a:solidFill>
                <a:srgbClr val="FF0000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rcRect t="7985"/>
          <a:stretch>
            <a:fillRect/>
          </a:stretch>
        </p:blipFill>
        <p:spPr>
          <a:xfrm>
            <a:off x="343437" y="791560"/>
            <a:ext cx="8800563" cy="5609240"/>
          </a:xfrm>
          <a:prstGeom prst="rect">
            <a:avLst/>
          </a:prstGeom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736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r>
              <a:rPr lang="en-US" sz="3600" b="1" u="none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</a:rPr>
              <a:t>Many More Searches … without success </a:t>
            </a:r>
            <a:endParaRPr lang="en-US" sz="3600" b="1" u="none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0907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20907" cy="41148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3400" y="3810000"/>
            <a:ext cx="8077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endParaRPr lang="en-US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It’s way too early to give up hope! So far at LHC:	 </a:t>
            </a:r>
          </a:p>
          <a:p>
            <a:pPr lvl="8">
              <a:buFont typeface="Wingdings" pitchFamily="-109" charset="2"/>
              <a:buChar char="à"/>
            </a:pP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 Half design beam energy</a:t>
            </a:r>
          </a:p>
          <a:p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				</a:t>
            </a:r>
            <a:r>
              <a:rPr lang="en-US" u="none" dirty="0" err="1" smtClean="0">
                <a:solidFill>
                  <a:schemeClr val="accent2"/>
                </a:solidFill>
                <a:latin typeface="Trebuchet MS"/>
                <a:sym typeface="Wingdings"/>
              </a:rPr>
              <a:t>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  <a:sym typeface="Wingdings"/>
              </a:rPr>
              <a:t> 1% of planned collisions</a:t>
            </a:r>
          </a:p>
          <a:p>
            <a:endParaRPr lang="en-US" u="none" dirty="0" smtClean="0">
              <a:solidFill>
                <a:srgbClr val="FF3300"/>
              </a:solidFill>
              <a:latin typeface="Trebuchet MS"/>
            </a:endParaRPr>
          </a:p>
          <a:p>
            <a:pPr>
              <a:buFont typeface="Arial"/>
              <a:buChar char="•"/>
            </a:pPr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 The LHC will run for another 15-20 years …</a:t>
            </a:r>
          </a:p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	… and it’s certainly not the only show in town </a:t>
            </a:r>
            <a:r>
              <a:rPr lang="en-US" u="none" dirty="0" err="1" smtClean="0">
                <a:solidFill>
                  <a:srgbClr val="FF3300"/>
                </a:solidFill>
                <a:latin typeface="Trebuchet MS"/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1628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rebuchet MS"/>
                <a:ea typeface="+mj-ea"/>
                <a:cs typeface="+mj-cs"/>
              </a:rPr>
              <a:t>Thank you for your Attention!</a:t>
            </a:r>
            <a:endParaRPr lang="en-GB" sz="36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rebuchet MS"/>
              <a:ea typeface="+mj-ea"/>
              <a:cs typeface="+mj-cs"/>
            </a:endParaRPr>
          </a:p>
        </p:txBody>
      </p:sp>
      <p:pic>
        <p:nvPicPr>
          <p:cNvPr id="3" name="Picture 4" descr="largehadroncollid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0259"/>
            <a:ext cx="8839200" cy="6217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0"/>
            <a:ext cx="5105400" cy="6858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accent2"/>
                </a:solidFill>
                <a:latin typeface="Trebuchet MS"/>
              </a:rPr>
              <a:t>The ‘Livingstone’ Plot</a:t>
            </a:r>
            <a:endParaRPr lang="en-GB" sz="3200" dirty="0">
              <a:solidFill>
                <a:schemeClr val="accent2"/>
              </a:solidFill>
              <a:latin typeface="Trebuchet MS"/>
            </a:endParaRPr>
          </a:p>
        </p:txBody>
      </p:sp>
      <p:pic>
        <p:nvPicPr>
          <p:cNvPr id="5" name="Picture 4" descr="Livingston Plot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2612"/>
            <a:ext cx="5486400" cy="5685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09600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Energy of machines grew exponentially from 1950s to 1990s.</a:t>
            </a:r>
          </a:p>
          <a:p>
            <a:endParaRPr lang="en-US" u="none" dirty="0"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0"/>
            <a:ext cx="5105400" cy="685800"/>
          </a:xfrm>
        </p:spPr>
        <p:txBody>
          <a:bodyPr/>
          <a:lstStyle/>
          <a:p>
            <a:pPr eaLnBrk="1" hangingPunct="1"/>
            <a:r>
              <a:rPr lang="en-US" sz="3200" dirty="0">
                <a:solidFill>
                  <a:schemeClr val="accent2"/>
                </a:solidFill>
                <a:latin typeface="Trebuchet MS"/>
              </a:rPr>
              <a:t>The ‘Livingstone’ Plot</a:t>
            </a:r>
            <a:endParaRPr lang="en-GB" sz="3200" dirty="0">
              <a:solidFill>
                <a:schemeClr val="accent2"/>
              </a:solidFill>
              <a:latin typeface="Trebuchet MS"/>
            </a:endParaRPr>
          </a:p>
        </p:txBody>
      </p:sp>
      <p:pic>
        <p:nvPicPr>
          <p:cNvPr id="5" name="Picture 4" descr="Livingston Plot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2612"/>
            <a:ext cx="5486400" cy="56853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09600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Energy of machines grew exponentially from 1950s to 1990s.</a:t>
            </a:r>
          </a:p>
          <a:p>
            <a:endParaRPr lang="en-US" u="none" dirty="0">
              <a:latin typeface="Trebuchet M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486400" y="1447800"/>
            <a:ext cx="3657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u="none" dirty="0" smtClean="0">
                <a:solidFill>
                  <a:srgbClr val="FF3300"/>
                </a:solidFill>
                <a:latin typeface="Trebuchet MS"/>
              </a:rPr>
              <a:t>Current 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state of the art:</a:t>
            </a:r>
          </a:p>
          <a:p>
            <a:endParaRPr lang="en-US" u="none" dirty="0">
              <a:solidFill>
                <a:srgbClr val="FF3300"/>
              </a:solidFill>
              <a:latin typeface="Trebuchet MS"/>
            </a:endParaRPr>
          </a:p>
          <a:p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e</a:t>
            </a:r>
            <a:r>
              <a:rPr lang="en-US" u="none" baseline="30000" dirty="0" err="1">
                <a:solidFill>
                  <a:srgbClr val="FF3300"/>
                </a:solidFill>
                <a:latin typeface="Trebuchet MS"/>
              </a:rPr>
              <a:t>+</a:t>
            </a:r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e</a:t>
            </a:r>
            <a:r>
              <a:rPr lang="en-US" u="none" baseline="30000" dirty="0">
                <a:solidFill>
                  <a:srgbClr val="FF3300"/>
                </a:solidFill>
                <a:latin typeface="Trebuchet MS"/>
              </a:rPr>
              <a:t>-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: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baseline="-25000" dirty="0" err="1">
                <a:solidFill>
                  <a:schemeClr val="accent2"/>
                </a:solidFill>
                <a:latin typeface="Trebuchet MS"/>
              </a:rPr>
              <a:t>cms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=209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GeV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(LEP, CERN)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pp: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   </a:t>
            </a:r>
            <a:r>
              <a:rPr lang="en-US" u="none" dirty="0" err="1" smtClean="0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baseline="-25000" dirty="0" err="1" smtClean="0">
                <a:solidFill>
                  <a:schemeClr val="accent2"/>
                </a:solidFill>
                <a:latin typeface="Trebuchet MS"/>
              </a:rPr>
              <a:t>cms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=7 - 14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TeV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(LHC, CERN</a:t>
            </a:r>
            <a:r>
              <a:rPr lang="en-US" u="none" dirty="0" smtClean="0">
                <a:solidFill>
                  <a:schemeClr val="accent2"/>
                </a:solidFill>
                <a:latin typeface="Trebuchet MS"/>
              </a:rPr>
              <a:t>)</a:t>
            </a:r>
          </a:p>
          <a:p>
            <a:endParaRPr lang="en-US" u="none" dirty="0" smtClean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 err="1">
                <a:solidFill>
                  <a:srgbClr val="FF3300"/>
                </a:solidFill>
                <a:latin typeface="Trebuchet MS"/>
              </a:rPr>
              <a:t>ep</a:t>
            </a:r>
            <a:r>
              <a:rPr lang="en-US" u="none" dirty="0">
                <a:solidFill>
                  <a:srgbClr val="FF3300"/>
                </a:solidFill>
                <a:latin typeface="Trebuchet MS"/>
              </a:rPr>
              <a:t>: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baseline="-25000" dirty="0" err="1">
                <a:solidFill>
                  <a:schemeClr val="accent2"/>
                </a:solidFill>
                <a:latin typeface="Trebuchet MS"/>
              </a:rPr>
              <a:t>cms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=318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GeV</a:t>
            </a:r>
            <a:endParaRPr lang="en-US" u="none" dirty="0">
              <a:solidFill>
                <a:schemeClr val="accent2"/>
              </a:solidFill>
              <a:latin typeface="Trebuchet MS"/>
            </a:endParaRP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(HERA, DESY)</a:t>
            </a:r>
          </a:p>
          <a:p>
            <a:r>
              <a:rPr lang="en-US" u="none" dirty="0">
                <a:solidFill>
                  <a:srgbClr val="FF3300"/>
                </a:solidFill>
                <a:latin typeface="Trebuchet MS"/>
              </a:rPr>
              <a:t>AA: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baseline="-25000" dirty="0" err="1">
                <a:solidFill>
                  <a:schemeClr val="accent2"/>
                </a:solidFill>
                <a:latin typeface="Trebuchet MS"/>
              </a:rPr>
              <a:t>cms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=200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GeV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for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 nucleons in Au-Au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	(RHIC, BNL)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E</a:t>
            </a:r>
            <a:r>
              <a:rPr lang="en-US" u="none" baseline="-25000" dirty="0" err="1">
                <a:solidFill>
                  <a:schemeClr val="accent2"/>
                </a:solidFill>
                <a:latin typeface="Trebuchet MS"/>
              </a:rPr>
              <a:t>cms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=2.7-5.4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TeV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per</a:t>
            </a:r>
          </a:p>
          <a:p>
            <a:r>
              <a:rPr lang="en-US" u="none" dirty="0">
                <a:solidFill>
                  <a:schemeClr val="accent2"/>
                </a:solidFill>
                <a:latin typeface="Trebuchet MS"/>
              </a:rPr>
              <a:t>       nucleon </a:t>
            </a:r>
            <a:r>
              <a:rPr lang="en-US" u="none" dirty="0" err="1">
                <a:solidFill>
                  <a:schemeClr val="accent2"/>
                </a:solidFill>
                <a:latin typeface="Trebuchet MS"/>
              </a:rPr>
              <a:t>Pb-Pb</a:t>
            </a:r>
            <a:r>
              <a:rPr lang="en-US" u="none" dirty="0">
                <a:solidFill>
                  <a:schemeClr val="accent2"/>
                </a:solidFill>
                <a:latin typeface="Trebuchet MS"/>
              </a:rPr>
              <a:t> (LHC)</a:t>
            </a:r>
            <a:endParaRPr lang="en-GB" u="none" dirty="0">
              <a:solidFill>
                <a:schemeClr val="accent2"/>
              </a:solidFill>
              <a:latin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sng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11606</TotalTime>
  <Words>2892</Words>
  <Application>Microsoft Macintosh PowerPoint</Application>
  <PresentationFormat>On-screen Show (4:3)</PresentationFormat>
  <Paragraphs>525</Paragraphs>
  <Slides>77</Slides>
  <Notes>18</Notes>
  <HiddenSlides>0</HiddenSlides>
  <MMClips>3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77</vt:i4>
      </vt:variant>
    </vt:vector>
  </HeadingPairs>
  <TitlesOfParts>
    <vt:vector size="79" baseType="lpstr">
      <vt:lpstr>Default Design</vt:lpstr>
      <vt:lpstr>Equation</vt:lpstr>
      <vt:lpstr>  Stuff: What is it?  An Introduction to Particle Physics and Accelerators</vt:lpstr>
      <vt:lpstr>Contents</vt:lpstr>
      <vt:lpstr>Contents</vt:lpstr>
      <vt:lpstr>The first accelerators and the first fundamental particle</vt:lpstr>
      <vt:lpstr>How does a Cathode Ray Tube work?</vt:lpstr>
      <vt:lpstr>More Cathode Ray Tubes</vt:lpstr>
      <vt:lpstr>More Cathode Ray Tubes</vt:lpstr>
      <vt:lpstr>The ‘Livingstone’ Plot</vt:lpstr>
      <vt:lpstr>The ‘Livingstone’ Plot</vt:lpstr>
      <vt:lpstr>CERN Accelerators</vt:lpstr>
      <vt:lpstr>Slide 11</vt:lpstr>
      <vt:lpstr>Birmingham’s  Current Work </vt:lpstr>
      <vt:lpstr>e+ e- Scattering at Z Pole: LEP1 (1989-1995)</vt:lpstr>
      <vt:lpstr>e+ e- Scattering at Z Pole: LEP1 (1989-1995)</vt:lpstr>
      <vt:lpstr>(Very) selected LEP Results</vt:lpstr>
      <vt:lpstr>Flavour Physics &amp;  the Weak Interaction</vt:lpstr>
      <vt:lpstr>CP Violation and e+e- B Factories</vt:lpstr>
      <vt:lpstr>CP Violation and e+e- B Factories</vt:lpstr>
      <vt:lpstr>CP Violation and e+e- B Factories</vt:lpstr>
      <vt:lpstr>An Important Result from B Factories</vt:lpstr>
      <vt:lpstr>LHCb: A B Factory at the LHC</vt:lpstr>
      <vt:lpstr>Types of B Decay</vt:lpstr>
      <vt:lpstr>Slide 23</vt:lpstr>
      <vt:lpstr>Rare Kaon Decays: NA48 and NA62</vt:lpstr>
      <vt:lpstr>Rare Kaon Decays: NA48 and NA62</vt:lpstr>
      <vt:lpstr>Rare Kaon Decays: NA48 and NA62</vt:lpstr>
      <vt:lpstr>Proton “Structure”?</vt:lpstr>
      <vt:lpstr>Proton “Structure”?</vt:lpstr>
      <vt:lpstr>Proton “Structure”?</vt:lpstr>
      <vt:lpstr>Proton “Structure”?</vt:lpstr>
      <vt:lpstr>DESY, Hamburg</vt:lpstr>
      <vt:lpstr>DESY, Hamburg</vt:lpstr>
      <vt:lpstr>Partons and the LHC </vt:lpstr>
      <vt:lpstr>Partons and the LHC </vt:lpstr>
      <vt:lpstr>Slide 35</vt:lpstr>
      <vt:lpstr>Slide 36</vt:lpstr>
      <vt:lpstr>Slide 37</vt:lpstr>
      <vt:lpstr>Slide 38</vt:lpstr>
      <vt:lpstr>Slide 39</vt:lpstr>
      <vt:lpstr>Why do we need a Higgs Field?</vt:lpstr>
      <vt:lpstr>Why do we need a Higgs Field?</vt:lpstr>
      <vt:lpstr>Why do we need a Higgs Field?</vt:lpstr>
      <vt:lpstr>Why do we need a Higgs Field?</vt:lpstr>
      <vt:lpstr>Why do we need a Higgs Field?</vt:lpstr>
      <vt:lpstr>Why do we need a Higgs Field?</vt:lpstr>
      <vt:lpstr>Why do we need a Higgs Field?</vt:lpstr>
      <vt:lpstr>Why do we need a Higgs Boson?</vt:lpstr>
      <vt:lpstr>Why do we need a Higgs Boson?</vt:lpstr>
      <vt:lpstr>Why do we need a Higgs Boson?</vt:lpstr>
      <vt:lpstr>Why do we need a Higgs Boson?</vt:lpstr>
      <vt:lpstr>LHC: Higgs Production &amp; Decay </vt:lpstr>
      <vt:lpstr>LHC: Higgs Production &amp; Decay </vt:lpstr>
      <vt:lpstr>LHC: Higgs Production &amp; Decay </vt:lpstr>
      <vt:lpstr>Looking for Higgs decaying to 2 photons  </vt:lpstr>
      <vt:lpstr>… and Higgs decaying to two Z bosons …</vt:lpstr>
      <vt:lpstr>July 4 2012: The world went Higgs-crazy</vt:lpstr>
      <vt:lpstr>July 4 2012: The world went Higgs-crazy</vt:lpstr>
      <vt:lpstr>July 4 2012: The world went Higgs-crazy</vt:lpstr>
      <vt:lpstr>July 4 2012: The world went Higgs-crazy</vt:lpstr>
      <vt:lpstr>July 4 2012: The world went Higgs-crazy</vt:lpstr>
      <vt:lpstr>July 4 2012: The world went Higgs-crazy</vt:lpstr>
      <vt:lpstr>How Discoveries Change 1:  W, Z bosons (1983)  p-pbar collisions at √s=540 GeV in CERN SPS [UA1]</vt:lpstr>
      <vt:lpstr>How  Discoveries Change 2: Higgs bosons,  (2012)  pp Collisions at √s = 8 TeV in CERN LHC [ATLAS, CMS]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Thank you for your Attention!</vt:lpstr>
    </vt:vector>
  </TitlesOfParts>
  <Company> 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LEP Event (ALEPH)</dc:title>
  <dc:creator>paul</dc:creator>
  <cp:lastModifiedBy>Paul Newman</cp:lastModifiedBy>
  <cp:revision>1315</cp:revision>
  <dcterms:created xsi:type="dcterms:W3CDTF">2013-09-13T03:11:40Z</dcterms:created>
  <dcterms:modified xsi:type="dcterms:W3CDTF">2013-09-13T03:24:02Z</dcterms:modified>
</cp:coreProperties>
</file>