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43"/>
  </p:notesMasterIdLst>
  <p:sldIdLst>
    <p:sldId id="256" r:id="rId2"/>
    <p:sldId id="368" r:id="rId3"/>
    <p:sldId id="313" r:id="rId4"/>
    <p:sldId id="342" r:id="rId5"/>
    <p:sldId id="308" r:id="rId6"/>
    <p:sldId id="341" r:id="rId7"/>
    <p:sldId id="285" r:id="rId8"/>
    <p:sldId id="286" r:id="rId9"/>
    <p:sldId id="287" r:id="rId10"/>
    <p:sldId id="353" r:id="rId11"/>
    <p:sldId id="271" r:id="rId12"/>
    <p:sldId id="301" r:id="rId13"/>
    <p:sldId id="272" r:id="rId14"/>
    <p:sldId id="329" r:id="rId15"/>
    <p:sldId id="275" r:id="rId16"/>
    <p:sldId id="261" r:id="rId17"/>
    <p:sldId id="259" r:id="rId18"/>
    <p:sldId id="364" r:id="rId19"/>
    <p:sldId id="354" r:id="rId20"/>
    <p:sldId id="331" r:id="rId21"/>
    <p:sldId id="294" r:id="rId22"/>
    <p:sldId id="363" r:id="rId23"/>
    <p:sldId id="323" r:id="rId24"/>
    <p:sldId id="365" r:id="rId25"/>
    <p:sldId id="367" r:id="rId26"/>
    <p:sldId id="352" r:id="rId27"/>
    <p:sldId id="349" r:id="rId28"/>
    <p:sldId id="351" r:id="rId29"/>
    <p:sldId id="355" r:id="rId30"/>
    <p:sldId id="356" r:id="rId31"/>
    <p:sldId id="358" r:id="rId32"/>
    <p:sldId id="348" r:id="rId33"/>
    <p:sldId id="324" r:id="rId34"/>
    <p:sldId id="350" r:id="rId35"/>
    <p:sldId id="274" r:id="rId36"/>
    <p:sldId id="337" r:id="rId37"/>
    <p:sldId id="338" r:id="rId38"/>
    <p:sldId id="290" r:id="rId39"/>
    <p:sldId id="291" r:id="rId40"/>
    <p:sldId id="312" r:id="rId41"/>
    <p:sldId id="26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59" autoAdjust="0"/>
    <p:restoredTop sz="97656" autoAdjust="0"/>
  </p:normalViewPr>
  <p:slideViewPr>
    <p:cSldViewPr>
      <p:cViewPr varScale="1">
        <p:scale>
          <a:sx n="67" d="100"/>
          <a:sy n="67" d="100"/>
        </p:scale>
        <p:origin x="-8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58FD3-C652-4D8B-968B-1C522B0892B5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09612-704E-40D6-B278-EF98FF9E6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2AA71-5D1F-47DF-88DE-7E7E61A59E0A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F5B-49BE-40D8-9A53-588B55910B32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EDFF-2B3E-48BF-8248-C16A2D8C4A74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5C13C4B-EC2A-433E-990F-0E0B0E2764D2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8772FDD-01D9-4331-BCF4-611EA6FE59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3EDB-E06E-4340-96BA-3CE7E3466CFA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577EE-9D83-492E-970D-889B1792B76D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701C0-215B-4742-8960-60C1DD7D2F32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2645-DF04-4050-9DDE-0ACD6D3B0A4D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0415-A542-4417-A6EC-31200ECE6068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564A-C476-4885-98C7-8D6C0EAB2768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1EA9-3B85-4494-9C00-DC372592FA60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9CB9-38B3-4681-A9C9-036EAFA12F1A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4393C-E8E1-4B08-A68A-1F7B6FE241C3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1706A-1DBD-434A-86A7-E434028F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4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wmf"/><Relationship Id="rId9" Type="http://schemas.openxmlformats.org/officeDocument/2006/relationships/oleObject" Target="../embeddings/oleObject3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0.png"/><Relationship Id="rId4" Type="http://schemas.openxmlformats.org/officeDocument/2006/relationships/oleObject" Target="../embeddings/oleObject5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1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110.wmf"/><Relationship Id="rId2" Type="http://schemas.openxmlformats.org/officeDocument/2006/relationships/image" Target="../media/image10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wmf"/><Relationship Id="rId5" Type="http://schemas.openxmlformats.org/officeDocument/2006/relationships/image" Target="../media/image106.png"/><Relationship Id="rId4" Type="http://schemas.openxmlformats.org/officeDocument/2006/relationships/image" Target="../media/image10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tags" Target="../tags/tag3.xml"/><Relationship Id="rId7" Type="http://schemas.openxmlformats.org/officeDocument/2006/relationships/image" Target="../media/image11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11.gi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15.png"/><Relationship Id="rId4" Type="http://schemas.openxmlformats.org/officeDocument/2006/relationships/tags" Target="../tags/tag4.xml"/><Relationship Id="rId9" Type="http://schemas.openxmlformats.org/officeDocument/2006/relationships/image" Target="../media/image11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13" Type="http://schemas.openxmlformats.org/officeDocument/2006/relationships/image" Target="../media/image127.wmf"/><Relationship Id="rId18" Type="http://schemas.openxmlformats.org/officeDocument/2006/relationships/image" Target="../media/image132.wmf"/><Relationship Id="rId3" Type="http://schemas.openxmlformats.org/officeDocument/2006/relationships/image" Target="../media/image117.wmf"/><Relationship Id="rId7" Type="http://schemas.openxmlformats.org/officeDocument/2006/relationships/image" Target="../media/image121.wmf"/><Relationship Id="rId12" Type="http://schemas.openxmlformats.org/officeDocument/2006/relationships/image" Target="../media/image126.wmf"/><Relationship Id="rId17" Type="http://schemas.openxmlformats.org/officeDocument/2006/relationships/image" Target="../media/image131.wmf"/><Relationship Id="rId2" Type="http://schemas.openxmlformats.org/officeDocument/2006/relationships/image" Target="../media/image116.wmf"/><Relationship Id="rId16" Type="http://schemas.openxmlformats.org/officeDocument/2006/relationships/image" Target="../media/image13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wmf"/><Relationship Id="rId11" Type="http://schemas.openxmlformats.org/officeDocument/2006/relationships/image" Target="../media/image125.wmf"/><Relationship Id="rId5" Type="http://schemas.openxmlformats.org/officeDocument/2006/relationships/image" Target="../media/image119.wmf"/><Relationship Id="rId15" Type="http://schemas.openxmlformats.org/officeDocument/2006/relationships/image" Target="../media/image129.wmf"/><Relationship Id="rId10" Type="http://schemas.openxmlformats.org/officeDocument/2006/relationships/image" Target="../media/image124.wmf"/><Relationship Id="rId4" Type="http://schemas.openxmlformats.org/officeDocument/2006/relationships/image" Target="../media/image118.wmf"/><Relationship Id="rId9" Type="http://schemas.openxmlformats.org/officeDocument/2006/relationships/image" Target="../media/image123.wmf"/><Relationship Id="rId14" Type="http://schemas.openxmlformats.org/officeDocument/2006/relationships/image" Target="../media/image12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1.png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0.png"/><Relationship Id="rId4" Type="http://schemas.openxmlformats.org/officeDocument/2006/relationships/oleObject" Target="../embeddings/oleObject9.bin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305800" cy="1052732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 of B-mesons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88"/>
          <p:cNvSpPr txBox="1">
            <a:spLocks noChangeArrowheads="1"/>
          </p:cNvSpPr>
          <p:nvPr/>
        </p:nvSpPr>
        <p:spPr bwMode="auto">
          <a:xfrm>
            <a:off x="3733800" y="2362200"/>
            <a:ext cx="14975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Script MT Bold" pitchFamily="66" charset="0"/>
              </a:rPr>
              <a:t>Outline</a:t>
            </a:r>
          </a:p>
        </p:txBody>
      </p:sp>
      <p:sp>
        <p:nvSpPr>
          <p:cNvPr id="5" name="Text Box 90"/>
          <p:cNvSpPr txBox="1">
            <a:spLocks noChangeArrowheads="1"/>
          </p:cNvSpPr>
          <p:nvPr/>
        </p:nvSpPr>
        <p:spPr bwMode="auto">
          <a:xfrm>
            <a:off x="2057400" y="3016948"/>
            <a:ext cx="5062604" cy="384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B-factories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CP violation in Standard Model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40000"/>
              </a:lnSpc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•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 results from B factories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40000"/>
              </a:lnSpc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•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Rare Decays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Need for Super B-factory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Summary and outlook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40000"/>
              </a:lnSpc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1143000"/>
            <a:ext cx="28267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Sanjay K. Swain</a:t>
            </a:r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NISER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810000" y="3048000"/>
            <a:ext cx="13716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b="1" smtClean="0"/>
              <a:pPr/>
              <a:t>10</a:t>
            </a:fld>
            <a:endParaRPr lang="en-US" b="1"/>
          </a:p>
        </p:txBody>
      </p:sp>
      <p:sp>
        <p:nvSpPr>
          <p:cNvPr id="6" name="TextBox 5"/>
          <p:cNvSpPr txBox="1"/>
          <p:nvPr/>
        </p:nvSpPr>
        <p:spPr>
          <a:xfrm>
            <a:off x="1600200" y="0"/>
            <a:ext cx="5387822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types of CP violation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717925" y="1636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b="1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066800" y="685800"/>
            <a:ext cx="4080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1. CPV in decay </a:t>
            </a:r>
            <a:r>
              <a:rPr lang="en-US" b="1" dirty="0">
                <a:solidFill>
                  <a:srgbClr val="002060"/>
                </a:solidFill>
              </a:rPr>
              <a:t>(neutral and charged B)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447800" y="1066800"/>
            <a:ext cx="32548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002060"/>
                </a:solidFill>
              </a:rPr>
              <a:t>Partial decay rate asymmetries,</a:t>
            </a:r>
          </a:p>
        </p:txBody>
      </p:sp>
      <p:pic>
        <p:nvPicPr>
          <p:cNvPr id="9218" name="Object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066800"/>
            <a:ext cx="3352800" cy="492125"/>
          </a:xfrm>
          <a:prstGeom prst="rect">
            <a:avLst/>
          </a:prstGeom>
          <a:noFill/>
        </p:spPr>
      </p:pic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990600" y="2057400"/>
            <a:ext cx="46822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2</a:t>
            </a:r>
            <a:r>
              <a:rPr lang="en-US" b="1" dirty="0" smtClean="0">
                <a:solidFill>
                  <a:srgbClr val="C00000"/>
                </a:solidFill>
              </a:rPr>
              <a:t>. </a:t>
            </a:r>
            <a:r>
              <a:rPr lang="en-US" b="1" dirty="0">
                <a:solidFill>
                  <a:srgbClr val="C00000"/>
                </a:solidFill>
              </a:rPr>
              <a:t>CPV by mixing-decay interference </a:t>
            </a:r>
            <a:r>
              <a:rPr lang="en-US" b="1" dirty="0">
                <a:solidFill>
                  <a:srgbClr val="002060"/>
                </a:solidFill>
              </a:rPr>
              <a:t>(neutral B)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447800" y="2514600"/>
            <a:ext cx="5512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002060"/>
                </a:solidFill>
              </a:rPr>
              <a:t>When both B</a:t>
            </a:r>
            <a:r>
              <a:rPr lang="en-US" b="1" baseline="30000">
                <a:solidFill>
                  <a:srgbClr val="002060"/>
                </a:solidFill>
              </a:rPr>
              <a:t>0</a:t>
            </a:r>
            <a:r>
              <a:rPr lang="en-US" b="1">
                <a:solidFill>
                  <a:srgbClr val="002060"/>
                </a:solidFill>
              </a:rPr>
              <a:t> &amp; B</a:t>
            </a:r>
            <a:r>
              <a:rPr lang="en-US" b="1" baseline="30000">
                <a:solidFill>
                  <a:srgbClr val="002060"/>
                </a:solidFill>
              </a:rPr>
              <a:t>0</a:t>
            </a:r>
            <a:r>
              <a:rPr lang="en-US" b="1">
                <a:solidFill>
                  <a:srgbClr val="002060"/>
                </a:solidFill>
              </a:rPr>
              <a:t> can decay to the same final state f:</a:t>
            </a: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2225675" y="3240088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2835275" y="3240088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2378075" y="36972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844675" y="3468688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002060"/>
                </a:solidFill>
              </a:rPr>
              <a:t>B</a:t>
            </a:r>
            <a:r>
              <a:rPr lang="en-US" b="1" baseline="30000">
                <a:solidFill>
                  <a:srgbClr val="002060"/>
                </a:solidFill>
              </a:rPr>
              <a:t>0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2530475" y="2935288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002060"/>
                </a:solidFill>
              </a:rPr>
              <a:t>B</a:t>
            </a:r>
            <a:r>
              <a:rPr lang="en-US" b="1" baseline="30000">
                <a:solidFill>
                  <a:srgbClr val="002060"/>
                </a:solidFill>
              </a:rPr>
              <a:t>0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3063875" y="3544888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002060"/>
                </a:solidFill>
              </a:rPr>
              <a:t>f</a:t>
            </a:r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 flipV="1">
            <a:off x="5273675" y="3316288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>
            <a:off x="5883275" y="3316288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>
            <a:off x="5426075" y="37734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4892675" y="3544888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002060"/>
                </a:solidFill>
              </a:rPr>
              <a:t>B</a:t>
            </a:r>
            <a:r>
              <a:rPr lang="en-US" b="1" baseline="30000">
                <a:solidFill>
                  <a:srgbClr val="002060"/>
                </a:solidFill>
              </a:rPr>
              <a:t>0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5578475" y="3011488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002060"/>
                </a:solidFill>
              </a:rPr>
              <a:t>B</a:t>
            </a:r>
            <a:r>
              <a:rPr lang="en-US" b="1" baseline="30000">
                <a:solidFill>
                  <a:srgbClr val="002060"/>
                </a:solidFill>
              </a:rPr>
              <a:t>0</a:t>
            </a: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6111875" y="3621088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002060"/>
                </a:solidFill>
              </a:rPr>
              <a:t>f</a:t>
            </a:r>
          </a:p>
        </p:txBody>
      </p:sp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1463675" y="4078288"/>
            <a:ext cx="27235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002060"/>
                </a:solidFill>
              </a:rPr>
              <a:t>the interference results in</a:t>
            </a:r>
            <a:endParaRPr lang="en-US" b="1" dirty="0">
              <a:solidFill>
                <a:srgbClr val="002060"/>
              </a:solidFill>
              <a:cs typeface="Arial" pitchFamily="34" charset="0"/>
            </a:endParaRPr>
          </a:p>
        </p:txBody>
      </p:sp>
      <p:pic>
        <p:nvPicPr>
          <p:cNvPr id="9219" name="Object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5475" y="4067175"/>
            <a:ext cx="2133600" cy="484188"/>
          </a:xfrm>
          <a:prstGeom prst="rect">
            <a:avLst/>
          </a:prstGeom>
          <a:noFill/>
        </p:spPr>
      </p:pic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1463675" y="4459288"/>
            <a:ext cx="16812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Most Promising</a:t>
            </a: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1447800" y="1450975"/>
            <a:ext cx="20234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Difficult to </a:t>
            </a:r>
            <a:r>
              <a:rPr lang="en-US" b="1" dirty="0" smtClean="0">
                <a:solidFill>
                  <a:srgbClr val="C00000"/>
                </a:solidFill>
              </a:rPr>
              <a:t>analyze 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2590800" y="29718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953000" y="35814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172200" y="36576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124200" y="25908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32"/>
          <p:cNvSpPr txBox="1">
            <a:spLocks noChangeArrowheads="1"/>
          </p:cNvSpPr>
          <p:nvPr/>
        </p:nvSpPr>
        <p:spPr bwMode="auto">
          <a:xfrm>
            <a:off x="990600" y="4953000"/>
            <a:ext cx="2788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3</a:t>
            </a:r>
            <a:r>
              <a:rPr lang="en-US" b="1" dirty="0" smtClean="0">
                <a:solidFill>
                  <a:srgbClr val="C00000"/>
                </a:solidFill>
              </a:rPr>
              <a:t>. </a:t>
            </a:r>
            <a:r>
              <a:rPr lang="en-US" b="1" dirty="0">
                <a:solidFill>
                  <a:srgbClr val="C00000"/>
                </a:solidFill>
              </a:rPr>
              <a:t>CPV in mixing </a:t>
            </a:r>
            <a:r>
              <a:rPr lang="en-US" b="1" dirty="0">
                <a:solidFill>
                  <a:srgbClr val="002060"/>
                </a:solidFill>
              </a:rPr>
              <a:t>(neutral B)</a:t>
            </a:r>
          </a:p>
        </p:txBody>
      </p: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1387475" y="5297488"/>
            <a:ext cx="62380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002060"/>
                </a:solidFill>
              </a:rPr>
              <a:t>Particle-antiparticle imbalance in physical neutral B-states (</a:t>
            </a:r>
            <a:r>
              <a:rPr lang="en-US" b="1" dirty="0" err="1">
                <a:solidFill>
                  <a:srgbClr val="002060"/>
                </a:solidFill>
              </a:rPr>
              <a:t>B</a:t>
            </a:r>
            <a:r>
              <a:rPr lang="en-US" b="1" baseline="-25000" dirty="0" err="1">
                <a:solidFill>
                  <a:srgbClr val="002060"/>
                </a:solidFill>
              </a:rPr>
              <a:t>a,b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41" name="Text Box 34"/>
          <p:cNvSpPr txBox="1">
            <a:spLocks noChangeArrowheads="1"/>
          </p:cNvSpPr>
          <p:nvPr/>
        </p:nvSpPr>
        <p:spPr bwMode="auto">
          <a:xfrm>
            <a:off x="3581400" y="5867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b="1"/>
          </a:p>
        </p:txBody>
      </p:sp>
      <p:pic>
        <p:nvPicPr>
          <p:cNvPr id="42" name="Object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5275" y="5602288"/>
            <a:ext cx="2362200" cy="533400"/>
          </a:xfrm>
          <a:prstGeom prst="rect">
            <a:avLst/>
          </a:prstGeom>
          <a:noFill/>
        </p:spPr>
      </p:pic>
      <p:sp>
        <p:nvSpPr>
          <p:cNvPr id="43" name="Text Box 36"/>
          <p:cNvSpPr txBox="1">
            <a:spLocks noChangeArrowheads="1"/>
          </p:cNvSpPr>
          <p:nvPr/>
        </p:nvSpPr>
        <p:spPr bwMode="auto">
          <a:xfrm>
            <a:off x="1387475" y="6059488"/>
            <a:ext cx="22238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C00000"/>
                </a:solidFill>
              </a:rPr>
              <a:t>Expected to be small</a:t>
            </a:r>
          </a:p>
        </p:txBody>
      </p:sp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8BEE-287F-481E-84CE-9AD0CA033DCE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5000" y="0"/>
            <a:ext cx="3864904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 violation in decays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680325" y="10239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sz="2400" b="1">
              <a:latin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" y="838200"/>
            <a:ext cx="8419934" cy="15382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/>
              <a:t>  Rate difference between two CP conjugate amplitudes  -&gt; Direct CP violation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This happens when two amplitudes contributing to the same  process  interfere with </a:t>
            </a:r>
          </a:p>
          <a:p>
            <a:r>
              <a:rPr lang="en-US" b="1" dirty="0" smtClean="0"/>
              <a:t>   one another with non-zero relative phases. 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smtClean="0"/>
              <a:t>  Lets the amplitude for the decay of interest: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25146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= A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e</a:t>
            </a:r>
            <a:r>
              <a:rPr lang="en-US" sz="2000" b="1" baseline="30000" dirty="0" smtClean="0"/>
              <a:t>i</a:t>
            </a:r>
            <a:r>
              <a:rPr lang="en-US" sz="2000" b="1" baseline="30000" dirty="0" smtClean="0">
                <a:latin typeface="Symbol" pitchFamily="18" charset="2"/>
              </a:rPr>
              <a:t>f</a:t>
            </a:r>
            <a:r>
              <a:rPr lang="en-US" sz="2000" b="1" baseline="30000" dirty="0" smtClean="0"/>
              <a:t>1</a:t>
            </a:r>
            <a:r>
              <a:rPr lang="en-US" sz="2000" b="1" dirty="0" smtClean="0"/>
              <a:t>e</a:t>
            </a:r>
            <a:r>
              <a:rPr lang="en-US" sz="2000" b="1" baseline="30000" dirty="0" smtClean="0"/>
              <a:t>i</a:t>
            </a:r>
            <a:r>
              <a:rPr lang="en-US" sz="2000" b="1" baseline="30000" dirty="0" smtClean="0">
                <a:latin typeface="Symbol" pitchFamily="18" charset="2"/>
              </a:rPr>
              <a:t>d</a:t>
            </a:r>
            <a:r>
              <a:rPr lang="en-US" sz="2000" b="1" baseline="30000" dirty="0" smtClean="0"/>
              <a:t>1</a:t>
            </a:r>
            <a:r>
              <a:rPr lang="en-US" sz="2000" b="1" dirty="0" smtClean="0"/>
              <a:t> + A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e</a:t>
            </a:r>
            <a:r>
              <a:rPr lang="en-US" sz="2000" b="1" baseline="30000" dirty="0" smtClean="0"/>
              <a:t>i</a:t>
            </a:r>
            <a:r>
              <a:rPr lang="en-US" sz="2000" b="1" baseline="30000" dirty="0" smtClean="0">
                <a:latin typeface="Symbol" pitchFamily="18" charset="2"/>
              </a:rPr>
              <a:t>f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e</a:t>
            </a:r>
            <a:r>
              <a:rPr lang="en-US" sz="2000" b="1" baseline="30000" dirty="0" smtClean="0"/>
              <a:t>i</a:t>
            </a:r>
            <a:r>
              <a:rPr lang="en-US" sz="2000" b="1" baseline="30000" dirty="0" smtClean="0">
                <a:latin typeface="Symbol" pitchFamily="18" charset="2"/>
              </a:rPr>
              <a:t>d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85800" y="2895600"/>
            <a:ext cx="745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r>
              <a:rPr lang="en-US" b="1" baseline="-25000" dirty="0" smtClean="0"/>
              <a:t>i </a:t>
            </a:r>
            <a:r>
              <a:rPr lang="en-US" b="1" dirty="0" smtClean="0"/>
              <a:t>-&gt; Real amplitudes       </a:t>
            </a:r>
            <a:r>
              <a:rPr lang="en-US" b="1" dirty="0" smtClean="0">
                <a:latin typeface="Symbol" pitchFamily="18" charset="2"/>
              </a:rPr>
              <a:t>f</a:t>
            </a:r>
            <a:r>
              <a:rPr lang="en-US" b="1" baseline="-25000" dirty="0" smtClean="0">
                <a:latin typeface="Symbol" pitchFamily="18" charset="2"/>
              </a:rPr>
              <a:t>1</a:t>
            </a:r>
            <a:r>
              <a:rPr lang="en-US" b="1" dirty="0" smtClean="0">
                <a:latin typeface="Symbol" pitchFamily="18" charset="2"/>
              </a:rPr>
              <a:t>, f</a:t>
            </a:r>
            <a:r>
              <a:rPr lang="en-US" b="1" baseline="-25000" dirty="0" smtClean="0">
                <a:latin typeface="Symbol" pitchFamily="18" charset="2"/>
              </a:rPr>
              <a:t>2</a:t>
            </a:r>
            <a:r>
              <a:rPr lang="en-US" b="1" dirty="0" smtClean="0">
                <a:latin typeface="Symbol" pitchFamily="18" charset="2"/>
              </a:rPr>
              <a:t> </a:t>
            </a:r>
            <a:r>
              <a:rPr lang="en-US" b="1" dirty="0" smtClean="0"/>
              <a:t>-&gt; weak phases      and    </a:t>
            </a:r>
            <a:r>
              <a:rPr lang="en-US" b="1" dirty="0" smtClean="0">
                <a:latin typeface="Symbol" pitchFamily="18" charset="2"/>
              </a:rPr>
              <a:t>d</a:t>
            </a:r>
            <a:r>
              <a:rPr lang="en-US" b="1" baseline="-25000" dirty="0" smtClean="0">
                <a:latin typeface="Symbol" pitchFamily="18" charset="2"/>
              </a:rPr>
              <a:t>1</a:t>
            </a:r>
            <a:r>
              <a:rPr lang="en-US" b="1" dirty="0" smtClean="0">
                <a:latin typeface="Symbol" pitchFamily="18" charset="2"/>
              </a:rPr>
              <a:t>,d</a:t>
            </a:r>
            <a:r>
              <a:rPr lang="en-US" b="1" baseline="-25000" dirty="0" smtClean="0">
                <a:latin typeface="Symbol" pitchFamily="18" charset="2"/>
              </a:rPr>
              <a:t>2</a:t>
            </a:r>
            <a:r>
              <a:rPr lang="en-US" b="1" dirty="0" smtClean="0"/>
              <a:t> -&gt; strong phases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" y="3429000"/>
            <a:ext cx="4930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The CP conjugate process would have amplitude: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24000" y="396240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= A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e</a:t>
            </a:r>
            <a:r>
              <a:rPr lang="en-US" sz="2000" b="1" baseline="30000" dirty="0" smtClean="0">
                <a:latin typeface="Symbol" pitchFamily="18" charset="2"/>
              </a:rPr>
              <a:t>-</a:t>
            </a:r>
            <a:r>
              <a:rPr lang="en-US" sz="2000" b="1" baseline="30000" dirty="0" smtClean="0"/>
              <a:t>i</a:t>
            </a:r>
            <a:r>
              <a:rPr lang="en-US" sz="2000" b="1" baseline="30000" dirty="0" smtClean="0">
                <a:latin typeface="Symbol" pitchFamily="18" charset="2"/>
              </a:rPr>
              <a:t>f</a:t>
            </a:r>
            <a:r>
              <a:rPr lang="en-US" sz="2000" b="1" baseline="30000" dirty="0" smtClean="0"/>
              <a:t>1</a:t>
            </a:r>
            <a:r>
              <a:rPr lang="en-US" sz="2000" b="1" dirty="0" smtClean="0"/>
              <a:t>e</a:t>
            </a:r>
            <a:r>
              <a:rPr lang="en-US" sz="2000" b="1" baseline="30000" dirty="0" smtClean="0"/>
              <a:t>i</a:t>
            </a:r>
            <a:r>
              <a:rPr lang="en-US" sz="2000" b="1" baseline="30000" dirty="0" smtClean="0">
                <a:latin typeface="Symbol" pitchFamily="18" charset="2"/>
              </a:rPr>
              <a:t>d</a:t>
            </a:r>
            <a:r>
              <a:rPr lang="en-US" sz="2000" b="1" baseline="30000" dirty="0" smtClean="0"/>
              <a:t>1</a:t>
            </a:r>
            <a:r>
              <a:rPr lang="en-US" sz="2000" b="1" dirty="0" smtClean="0"/>
              <a:t> + A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e</a:t>
            </a:r>
            <a:r>
              <a:rPr lang="en-US" sz="2000" b="1" baseline="30000" dirty="0" smtClean="0">
                <a:latin typeface="Symbol" pitchFamily="18" charset="2"/>
              </a:rPr>
              <a:t>-</a:t>
            </a:r>
            <a:r>
              <a:rPr lang="en-US" sz="2000" b="1" baseline="30000" dirty="0" smtClean="0"/>
              <a:t>i</a:t>
            </a:r>
            <a:r>
              <a:rPr lang="en-US" sz="2000" b="1" baseline="30000" dirty="0" smtClean="0">
                <a:latin typeface="Symbol" pitchFamily="18" charset="2"/>
              </a:rPr>
              <a:t>f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e</a:t>
            </a:r>
            <a:r>
              <a:rPr lang="en-US" sz="2000" b="1" baseline="30000" dirty="0" smtClean="0"/>
              <a:t>i</a:t>
            </a:r>
            <a:r>
              <a:rPr lang="en-US" sz="2000" b="1" baseline="30000" dirty="0" smtClean="0">
                <a:latin typeface="Symbol" pitchFamily="18" charset="2"/>
              </a:rPr>
              <a:t>d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600200" y="4038600"/>
            <a:ext cx="1524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33400" y="4572000"/>
            <a:ext cx="3238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difference in decay rates is: 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371600" y="50292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|A|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– |A|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= 2A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A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sin(</a:t>
            </a:r>
            <a:r>
              <a:rPr lang="en-US" sz="2400" b="1" dirty="0" smtClean="0">
                <a:latin typeface="Symbol" pitchFamily="18" charset="2"/>
              </a:rPr>
              <a:t>f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- </a:t>
            </a:r>
            <a:r>
              <a:rPr lang="en-US" sz="2400" b="1" dirty="0" smtClean="0">
                <a:latin typeface="Symbol" pitchFamily="18" charset="2"/>
              </a:rPr>
              <a:t>f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)sin(</a:t>
            </a:r>
            <a:r>
              <a:rPr lang="en-US" sz="2400" b="1" dirty="0" smtClean="0">
                <a:latin typeface="Symbol" pitchFamily="18" charset="2"/>
              </a:rPr>
              <a:t>d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-</a:t>
            </a:r>
            <a:r>
              <a:rPr lang="en-US" sz="2400" b="1" dirty="0" smtClean="0">
                <a:latin typeface="Symbol" pitchFamily="18" charset="2"/>
              </a:rPr>
              <a:t>d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) </a:t>
            </a:r>
            <a:endParaRPr lang="en-US" sz="2400" b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2438400" y="5105400"/>
            <a:ext cx="2286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81000" y="5791200"/>
            <a:ext cx="8468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itchFamily="18" charset="2"/>
              </a:rPr>
              <a:t>-&gt;</a:t>
            </a:r>
            <a:r>
              <a:rPr lang="en-US" b="1" dirty="0" smtClean="0"/>
              <a:t> Requires both strong and weak phases are different for the two terms in amplitude </a:t>
            </a:r>
            <a:endParaRPr lang="en-US" b="1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141F-C254-4FFB-80B8-857FE3134CB0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108"/>
          <p:cNvGraphicFramePr>
            <a:graphicFrameLocks noChangeAspect="1"/>
          </p:cNvGraphicFramePr>
          <p:nvPr>
            <p:ph idx="1"/>
          </p:nvPr>
        </p:nvGraphicFramePr>
        <p:xfrm>
          <a:off x="4019550" y="3621088"/>
          <a:ext cx="1104900" cy="482600"/>
        </p:xfrm>
        <a:graphic>
          <a:graphicData uri="http://schemas.openxmlformats.org/presentationml/2006/ole">
            <p:oleObj spid="_x0000_s60418" name="Equation" r:id="rId3" imgW="1104840" imgH="482400" progId="Equation.3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33600" y="0"/>
            <a:ext cx="3864904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 violation in decays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680325" y="10239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sz="2400" b="1">
              <a:latin typeface="Tahoma" pitchFamily="34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8061325" y="14811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sz="2400">
              <a:latin typeface="Tahoma" pitchFamily="34" charset="0"/>
            </a:endParaRPr>
          </a:p>
        </p:txBody>
      </p:sp>
      <p:sp>
        <p:nvSpPr>
          <p:cNvPr id="10" name="Text Box 87"/>
          <p:cNvSpPr txBox="1">
            <a:spLocks noChangeArrowheads="1"/>
          </p:cNvSpPr>
          <p:nvPr/>
        </p:nvSpPr>
        <p:spPr bwMode="auto">
          <a:xfrm>
            <a:off x="3581400" y="1219200"/>
            <a:ext cx="2483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002060"/>
                </a:solidFill>
                <a:latin typeface="Tahoma" pitchFamily="34" charset="0"/>
              </a:rPr>
              <a:t>K</a:t>
            </a:r>
            <a:r>
              <a:rPr lang="en-US" b="1" baseline="30000">
                <a:solidFill>
                  <a:srgbClr val="002060"/>
                </a:solidFill>
                <a:latin typeface="Tahoma" pitchFamily="34" charset="0"/>
              </a:rPr>
              <a:t>+</a:t>
            </a:r>
            <a:r>
              <a:rPr lang="en-US" b="1">
                <a:solidFill>
                  <a:srgbClr val="002060"/>
                </a:solidFill>
                <a:latin typeface="Tahoma" pitchFamily="34" charset="0"/>
              </a:rPr>
              <a:t>K</a:t>
            </a:r>
            <a:r>
              <a:rPr lang="en-US" b="1" baseline="30000">
                <a:solidFill>
                  <a:srgbClr val="002060"/>
                </a:solidFill>
                <a:latin typeface="Tahoma" pitchFamily="34" charset="0"/>
              </a:rPr>
              <a:t>-</a:t>
            </a:r>
            <a:r>
              <a:rPr lang="en-US" b="1">
                <a:solidFill>
                  <a:srgbClr val="002060"/>
                </a:solidFill>
                <a:latin typeface="Tahoma" pitchFamily="34" charset="0"/>
              </a:rPr>
              <a:t>, </a:t>
            </a:r>
            <a:r>
              <a:rPr lang="en-US" b="1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</a:t>
            </a:r>
            <a:r>
              <a:rPr lang="en-US" b="1" baseline="3000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+</a:t>
            </a:r>
            <a:r>
              <a:rPr lang="en-US" b="1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</a:t>
            </a:r>
            <a:r>
              <a:rPr lang="en-US" b="1" baseline="3000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- </a:t>
            </a:r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(CP + states)</a:t>
            </a:r>
            <a:endParaRPr lang="en-US" b="1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11" name="Text Box 95"/>
          <p:cNvSpPr txBox="1">
            <a:spLocks noChangeArrowheads="1"/>
          </p:cNvSpPr>
          <p:nvPr/>
        </p:nvSpPr>
        <p:spPr bwMode="auto">
          <a:xfrm>
            <a:off x="3581400" y="1524000"/>
            <a:ext cx="40750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002060"/>
                </a:solidFill>
                <a:latin typeface="Tahoma" pitchFamily="34" charset="0"/>
              </a:rPr>
              <a:t>K</a:t>
            </a:r>
            <a:r>
              <a:rPr lang="en-US" b="1" baseline="-25000" dirty="0">
                <a:solidFill>
                  <a:srgbClr val="002060"/>
                </a:solidFill>
                <a:latin typeface="Tahoma" pitchFamily="34" charset="0"/>
              </a:rPr>
              <a:t>S</a:t>
            </a:r>
            <a:r>
              <a:rPr lang="en-US" b="1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</a:t>
            </a:r>
            <a:r>
              <a:rPr lang="en-US" b="1" baseline="30000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0</a:t>
            </a:r>
            <a:r>
              <a:rPr lang="en-US" b="1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, K</a:t>
            </a:r>
            <a:r>
              <a:rPr lang="en-US" b="1" baseline="-25000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S</a:t>
            </a:r>
            <a:r>
              <a:rPr lang="en-US" b="1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, K</a:t>
            </a:r>
            <a:r>
              <a:rPr lang="en-US" b="1" baseline="-25000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S</a:t>
            </a:r>
            <a:r>
              <a:rPr lang="en-US" b="1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, K</a:t>
            </a:r>
            <a:r>
              <a:rPr lang="en-US" b="1" baseline="-25000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S</a:t>
            </a:r>
            <a:r>
              <a:rPr lang="en-US" b="1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, K</a:t>
            </a:r>
            <a:r>
              <a:rPr lang="en-US" b="1" baseline="-25000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S</a:t>
            </a:r>
            <a:r>
              <a:rPr lang="en-US" b="1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</a:t>
            </a:r>
            <a:r>
              <a:rPr lang="en-US" b="1" baseline="30000" dirty="0">
                <a:solidFill>
                  <a:srgbClr val="002060"/>
                </a:solidFill>
                <a:latin typeface="Tahoma" pitchFamily="34" charset="0"/>
                <a:sym typeface="Symbol" pitchFamily="18" charset="2"/>
              </a:rPr>
              <a:t>’ 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(CP – states)</a:t>
            </a:r>
            <a:endParaRPr lang="en-US" b="1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12" name="Text Box 97"/>
          <p:cNvSpPr txBox="1">
            <a:spLocks noChangeArrowheads="1"/>
          </p:cNvSpPr>
          <p:nvPr/>
        </p:nvSpPr>
        <p:spPr bwMode="auto">
          <a:xfrm>
            <a:off x="762000" y="838200"/>
            <a:ext cx="56889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002060"/>
                </a:solidFill>
              </a:rPr>
              <a:t>B</a:t>
            </a:r>
            <a:r>
              <a:rPr lang="en-US" b="1" baseline="3000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b="1">
                <a:solidFill>
                  <a:srgbClr val="002060"/>
                </a:solidFill>
              </a:rPr>
              <a:t> </a:t>
            </a:r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 D</a:t>
            </a:r>
            <a:r>
              <a:rPr lang="en-US" b="1" baseline="-25000">
                <a:solidFill>
                  <a:srgbClr val="002060"/>
                </a:solidFill>
                <a:sym typeface="Symbol" pitchFamily="18" charset="2"/>
              </a:rPr>
              <a:t>CP</a:t>
            </a:r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K</a:t>
            </a:r>
            <a:r>
              <a:rPr lang="en-US" b="1" baseline="3000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baseline="30000">
                <a:solidFill>
                  <a:srgbClr val="002060"/>
                </a:solidFill>
                <a:sym typeface="Symbol" pitchFamily="18" charset="2"/>
              </a:rPr>
              <a:t>  </a:t>
            </a:r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  where D</a:t>
            </a:r>
            <a:r>
              <a:rPr lang="en-US" b="1" baseline="-25000">
                <a:solidFill>
                  <a:srgbClr val="002060"/>
                </a:solidFill>
                <a:sym typeface="Symbol" pitchFamily="18" charset="2"/>
              </a:rPr>
              <a:t>cp</a:t>
            </a:r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 is CP eigenstate of D</a:t>
            </a:r>
            <a:r>
              <a:rPr lang="en-US" b="1" baseline="-25000">
                <a:solidFill>
                  <a:srgbClr val="002060"/>
                </a:solidFill>
                <a:sym typeface="Symbol" pitchFamily="18" charset="2"/>
              </a:rPr>
              <a:t>CP</a:t>
            </a:r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  (D</a:t>
            </a:r>
            <a:r>
              <a:rPr lang="en-US" b="1" baseline="3000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b="1">
                <a:solidFill>
                  <a:srgbClr val="002060"/>
                </a:solidFill>
                <a:cs typeface="Tahoma" pitchFamily="34" charset="0"/>
                <a:sym typeface="Symbol" pitchFamily="18" charset="2"/>
              </a:rPr>
              <a:t>± D</a:t>
            </a:r>
            <a:r>
              <a:rPr lang="en-US" b="1" baseline="30000">
                <a:solidFill>
                  <a:srgbClr val="002060"/>
                </a:solidFill>
                <a:cs typeface="Tahoma" pitchFamily="34" charset="0"/>
                <a:sym typeface="Symbol" pitchFamily="18" charset="2"/>
              </a:rPr>
              <a:t>0 </a:t>
            </a:r>
            <a:r>
              <a:rPr lang="en-US" b="1">
                <a:solidFill>
                  <a:srgbClr val="002060"/>
                </a:solidFill>
                <a:cs typeface="Tahoma" pitchFamily="34" charset="0"/>
                <a:sym typeface="Symbol" pitchFamily="18" charset="2"/>
              </a:rPr>
              <a:t>)</a:t>
            </a:r>
            <a:endParaRPr lang="en-US" b="1">
              <a:solidFill>
                <a:srgbClr val="002060"/>
              </a:solidFill>
            </a:endParaRPr>
          </a:p>
        </p:txBody>
      </p:sp>
      <p:pic>
        <p:nvPicPr>
          <p:cNvPr id="13" name="Picture 98" descr="16"/>
          <p:cNvPicPr>
            <a:picLocks noChangeAspect="1" noChangeArrowheads="1"/>
          </p:cNvPicPr>
          <p:nvPr/>
        </p:nvPicPr>
        <p:blipFill>
          <a:blip r:embed="rId4" cstate="print"/>
          <a:srcRect l="15686" t="50650" r="13725" b="36363"/>
          <a:stretch>
            <a:fillRect/>
          </a:stretch>
        </p:blipFill>
        <p:spPr bwMode="auto">
          <a:xfrm>
            <a:off x="457200" y="2438400"/>
            <a:ext cx="658368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99"/>
          <p:cNvSpPr txBox="1">
            <a:spLocks noChangeArrowheads="1"/>
          </p:cNvSpPr>
          <p:nvPr/>
        </p:nvSpPr>
        <p:spPr bwMode="auto">
          <a:xfrm>
            <a:off x="609600" y="1905000"/>
            <a:ext cx="57295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Both D</a:t>
            </a:r>
            <a:r>
              <a:rPr lang="en-US" b="1" baseline="30000">
                <a:solidFill>
                  <a:srgbClr val="002060"/>
                </a:solidFill>
              </a:rPr>
              <a:t>0</a:t>
            </a:r>
            <a:r>
              <a:rPr lang="en-US" b="1">
                <a:solidFill>
                  <a:srgbClr val="002060"/>
                </a:solidFill>
              </a:rPr>
              <a:t> and D</a:t>
            </a:r>
            <a:r>
              <a:rPr lang="en-US" b="1" baseline="30000">
                <a:solidFill>
                  <a:srgbClr val="002060"/>
                </a:solidFill>
              </a:rPr>
              <a:t>0</a:t>
            </a:r>
            <a:r>
              <a:rPr lang="en-US" b="1">
                <a:solidFill>
                  <a:srgbClr val="002060"/>
                </a:solidFill>
              </a:rPr>
              <a:t> decay to a CP eigen-states </a:t>
            </a:r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 2 diagrams</a:t>
            </a:r>
          </a:p>
        </p:txBody>
      </p:sp>
      <p:sp>
        <p:nvSpPr>
          <p:cNvPr id="15" name="Text Box 100"/>
          <p:cNvSpPr txBox="1">
            <a:spLocks noChangeArrowheads="1"/>
          </p:cNvSpPr>
          <p:nvPr/>
        </p:nvSpPr>
        <p:spPr bwMode="auto">
          <a:xfrm>
            <a:off x="762000" y="4800600"/>
            <a:ext cx="236269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</a:rPr>
              <a:t>Color-favored B</a:t>
            </a:r>
            <a:r>
              <a:rPr lang="en-US" b="1" baseline="30000" dirty="0">
                <a:solidFill>
                  <a:srgbClr val="333333"/>
                </a:solidFill>
                <a:latin typeface="Symbol" pitchFamily="18" charset="2"/>
              </a:rPr>
              <a:t>-</a:t>
            </a:r>
            <a:r>
              <a:rPr lang="en-US" b="1" dirty="0">
                <a:solidFill>
                  <a:srgbClr val="333333"/>
                </a:solidFill>
              </a:rPr>
              <a:t> =D</a:t>
            </a:r>
            <a:r>
              <a:rPr lang="en-US" b="1" baseline="30000" dirty="0">
                <a:solidFill>
                  <a:srgbClr val="333333"/>
                </a:solidFill>
              </a:rPr>
              <a:t>0</a:t>
            </a:r>
            <a:r>
              <a:rPr lang="en-US" b="1" dirty="0">
                <a:solidFill>
                  <a:srgbClr val="333333"/>
                </a:solidFill>
              </a:rPr>
              <a:t>K</a:t>
            </a:r>
            <a:r>
              <a:rPr lang="en-US" b="1" baseline="30000" dirty="0">
                <a:solidFill>
                  <a:srgbClr val="333333"/>
                </a:solidFill>
                <a:latin typeface="Symbol" pitchFamily="18" charset="2"/>
              </a:rPr>
              <a:t>-</a:t>
            </a:r>
          </a:p>
          <a:p>
            <a:r>
              <a:rPr lang="en-US" b="1" baseline="30000" dirty="0">
                <a:solidFill>
                  <a:srgbClr val="C00000"/>
                </a:solidFill>
                <a:latin typeface="Symbol" pitchFamily="18" charset="2"/>
              </a:rPr>
              <a:t>                   </a:t>
            </a:r>
            <a:endParaRPr lang="en-US" b="1" baseline="-25000" dirty="0">
              <a:solidFill>
                <a:srgbClr val="C00000"/>
              </a:solidFill>
            </a:endParaRPr>
          </a:p>
        </p:txBody>
      </p:sp>
      <p:sp>
        <p:nvSpPr>
          <p:cNvPr id="16" name="Text Box 101"/>
          <p:cNvSpPr txBox="1">
            <a:spLocks noChangeArrowheads="1"/>
          </p:cNvSpPr>
          <p:nvPr/>
        </p:nvSpPr>
        <p:spPr bwMode="auto">
          <a:xfrm>
            <a:off x="4114800" y="4800600"/>
            <a:ext cx="27116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</a:rPr>
              <a:t>Color-suppressed B</a:t>
            </a:r>
            <a:r>
              <a:rPr lang="en-US" b="1" baseline="30000" dirty="0">
                <a:solidFill>
                  <a:srgbClr val="333333"/>
                </a:solidFill>
                <a:latin typeface="Symbol" pitchFamily="18" charset="2"/>
              </a:rPr>
              <a:t>-</a:t>
            </a:r>
            <a:r>
              <a:rPr lang="en-US" b="1" dirty="0">
                <a:solidFill>
                  <a:srgbClr val="333333"/>
                </a:solidFill>
              </a:rPr>
              <a:t> =D</a:t>
            </a:r>
            <a:r>
              <a:rPr lang="en-US" b="1" baseline="30000" dirty="0">
                <a:solidFill>
                  <a:srgbClr val="333333"/>
                </a:solidFill>
              </a:rPr>
              <a:t>0</a:t>
            </a:r>
            <a:r>
              <a:rPr lang="en-US" b="1" dirty="0">
                <a:solidFill>
                  <a:srgbClr val="333333"/>
                </a:solidFill>
              </a:rPr>
              <a:t>K</a:t>
            </a:r>
            <a:r>
              <a:rPr lang="en-US" b="1" baseline="30000" dirty="0">
                <a:solidFill>
                  <a:srgbClr val="333333"/>
                </a:solidFill>
                <a:latin typeface="Symbol" pitchFamily="18" charset="2"/>
              </a:rPr>
              <a:t>-</a:t>
            </a:r>
          </a:p>
          <a:p>
            <a:r>
              <a:rPr lang="en-US" b="1" baseline="30000" dirty="0">
                <a:latin typeface="Symbol" pitchFamily="18" charset="2"/>
              </a:rPr>
              <a:t>                    </a:t>
            </a:r>
            <a:endParaRPr lang="en-US" b="1" baseline="-25000" dirty="0">
              <a:solidFill>
                <a:srgbClr val="CC0000"/>
              </a:solidFill>
            </a:endParaRPr>
          </a:p>
        </p:txBody>
      </p:sp>
      <p:sp>
        <p:nvSpPr>
          <p:cNvPr id="17" name="Text Box 102"/>
          <p:cNvSpPr txBox="1">
            <a:spLocks noChangeArrowheads="1"/>
          </p:cNvSpPr>
          <p:nvPr/>
        </p:nvSpPr>
        <p:spPr bwMode="auto">
          <a:xfrm>
            <a:off x="762000" y="5562600"/>
            <a:ext cx="5073953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002060"/>
                </a:solidFill>
              </a:rPr>
              <a:t>Assuming the strong final-state-interaction phase: </a:t>
            </a:r>
          </a:p>
          <a:p>
            <a:pPr eaLnBrk="1" hangingPunct="1">
              <a:lnSpc>
                <a:spcPct val="50000"/>
              </a:lnSpc>
            </a:pPr>
            <a:endParaRPr lang="en-US" b="1" dirty="0">
              <a:solidFill>
                <a:srgbClr val="002060"/>
              </a:solidFill>
            </a:endParaRPr>
          </a:p>
          <a:p>
            <a:pPr eaLnBrk="1" hangingPunct="1"/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 B</a:t>
            </a:r>
            <a:r>
              <a:rPr lang="en-US" sz="2000" b="1" baseline="30000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sz="2000" b="1" baseline="30000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 D</a:t>
            </a:r>
            <a:r>
              <a:rPr lang="en-US" sz="2000" b="1" baseline="30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K</a:t>
            </a:r>
            <a:r>
              <a:rPr lang="en-US" sz="2000" b="1" baseline="30000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 relative to B</a:t>
            </a:r>
            <a:r>
              <a:rPr lang="en-US" sz="2000" b="1" baseline="30000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sz="2000" b="1" baseline="30000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 D</a:t>
            </a:r>
            <a:r>
              <a:rPr lang="en-US" sz="2000" b="1" baseline="30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K</a:t>
            </a:r>
            <a:r>
              <a:rPr lang="en-US" sz="2000" b="1" baseline="30000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 is  </a:t>
            </a:r>
            <a:r>
              <a:rPr lang="en-US" b="1" dirty="0" err="1">
                <a:solidFill>
                  <a:srgbClr val="002060"/>
                </a:solidFill>
              </a:rPr>
              <a:t>e</a:t>
            </a:r>
            <a:r>
              <a:rPr lang="en-US" b="1" baseline="30000" dirty="0" err="1">
                <a:solidFill>
                  <a:srgbClr val="002060"/>
                </a:solidFill>
              </a:rPr>
              <a:t>i</a:t>
            </a:r>
            <a:r>
              <a:rPr lang="en-US" b="1" baseline="30000" dirty="0">
                <a:solidFill>
                  <a:srgbClr val="002060"/>
                </a:solidFill>
                <a:sym typeface="Symbol" pitchFamily="18" charset="2"/>
              </a:rPr>
              <a:t>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  </a:t>
            </a:r>
            <a:endParaRPr lang="en-US" b="1" dirty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18" name="Line 104"/>
          <p:cNvSpPr>
            <a:spLocks noChangeShapeType="1"/>
          </p:cNvSpPr>
          <p:nvPr/>
        </p:nvSpPr>
        <p:spPr bwMode="auto">
          <a:xfrm>
            <a:off x="3733800" y="6019800"/>
            <a:ext cx="1524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 b="1"/>
          </a:p>
        </p:txBody>
      </p:sp>
      <p:sp>
        <p:nvSpPr>
          <p:cNvPr id="19" name="Line 105"/>
          <p:cNvSpPr>
            <a:spLocks noChangeShapeType="1"/>
          </p:cNvSpPr>
          <p:nvPr/>
        </p:nvSpPr>
        <p:spPr bwMode="auto">
          <a:xfrm>
            <a:off x="6324600" y="4876800"/>
            <a:ext cx="152400" cy="0"/>
          </a:xfrm>
          <a:prstGeom prst="line">
            <a:avLst/>
          </a:prstGeom>
          <a:noFill/>
          <a:ln w="19050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en-US" b="1"/>
          </a:p>
        </p:txBody>
      </p:sp>
      <p:sp>
        <p:nvSpPr>
          <p:cNvPr id="20" name="Line 106"/>
          <p:cNvSpPr>
            <a:spLocks noChangeShapeType="1"/>
          </p:cNvSpPr>
          <p:nvPr/>
        </p:nvSpPr>
        <p:spPr bwMode="auto">
          <a:xfrm>
            <a:off x="6019800" y="914400"/>
            <a:ext cx="1524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1" name="Line 107"/>
          <p:cNvSpPr>
            <a:spLocks noChangeShapeType="1"/>
          </p:cNvSpPr>
          <p:nvPr/>
        </p:nvSpPr>
        <p:spPr bwMode="auto">
          <a:xfrm>
            <a:off x="1981200" y="1981200"/>
            <a:ext cx="1524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FA9-7BB4-458F-99E8-18935128D4D8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b="1" smtClean="0"/>
              <a:pPr/>
              <a:t>13</a:t>
            </a:fld>
            <a:endParaRPr lang="en-US" b="1"/>
          </a:p>
        </p:txBody>
      </p:sp>
      <p:sp>
        <p:nvSpPr>
          <p:cNvPr id="6" name="TextBox 5"/>
          <p:cNvSpPr txBox="1"/>
          <p:nvPr/>
        </p:nvSpPr>
        <p:spPr>
          <a:xfrm>
            <a:off x="1371600" y="0"/>
            <a:ext cx="5632696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Measuring CKM angle gamma: 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09600" y="1905000"/>
            <a:ext cx="65101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 </a:t>
            </a:r>
            <a:r>
              <a:rPr lang="en-US" b="1" dirty="0">
                <a:solidFill>
                  <a:srgbClr val="4D4D4D"/>
                </a:solidFill>
              </a:rPr>
              <a:t>Amp(B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</a:rPr>
              <a:t>+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 D</a:t>
            </a:r>
            <a:r>
              <a:rPr lang="en-US" b="1" baseline="-25000" dirty="0">
                <a:solidFill>
                  <a:srgbClr val="4D4D4D"/>
                </a:solidFill>
                <a:sym typeface="Symbol" pitchFamily="18" charset="2"/>
              </a:rPr>
              <a:t>CP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K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+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) </a:t>
            </a:r>
            <a:r>
              <a:rPr lang="en-US" b="1" baseline="30000" dirty="0">
                <a:solidFill>
                  <a:srgbClr val="4D4D4D"/>
                </a:solidFill>
                <a:sym typeface="Symbol" pitchFamily="18" charset="2"/>
              </a:rPr>
              <a:t>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= |Amp(B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+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 D</a:t>
            </a:r>
            <a:r>
              <a:rPr lang="en-US" b="1" baseline="30000" dirty="0">
                <a:solidFill>
                  <a:srgbClr val="4D4D4D"/>
                </a:solidFill>
                <a:sym typeface="Symbol" pitchFamily="18" charset="2"/>
              </a:rPr>
              <a:t>0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K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+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)| + |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Amp(B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+</a:t>
            </a:r>
            <a:r>
              <a:rPr lang="en-US" b="1" baseline="30000" dirty="0" smtClean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 D</a:t>
            </a:r>
            <a:r>
              <a:rPr lang="en-US" b="1" baseline="30000" dirty="0">
                <a:solidFill>
                  <a:srgbClr val="4D4D4D"/>
                </a:solidFill>
                <a:sym typeface="Symbol" pitchFamily="18" charset="2"/>
              </a:rPr>
              <a:t>0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K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+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)|</a:t>
            </a:r>
            <a:r>
              <a:rPr lang="en-US" b="1" dirty="0">
                <a:sym typeface="Symbol" pitchFamily="18" charset="2"/>
              </a:rPr>
              <a:t> </a:t>
            </a:r>
            <a:r>
              <a:rPr lang="en-US" b="1" dirty="0" err="1">
                <a:solidFill>
                  <a:srgbClr val="CC0000"/>
                </a:solidFill>
              </a:rPr>
              <a:t>e</a:t>
            </a:r>
            <a:r>
              <a:rPr lang="en-US" b="1" baseline="30000" dirty="0" err="1">
                <a:solidFill>
                  <a:srgbClr val="CC0000"/>
                </a:solidFill>
              </a:rPr>
              <a:t>i</a:t>
            </a:r>
            <a:r>
              <a:rPr lang="en-US" b="1" baseline="30000" dirty="0">
                <a:solidFill>
                  <a:srgbClr val="CC0000"/>
                </a:solidFill>
              </a:rPr>
              <a:t>(</a:t>
            </a:r>
            <a:r>
              <a:rPr lang="en-US" b="1" baseline="30000" dirty="0">
                <a:solidFill>
                  <a:srgbClr val="CC0000"/>
                </a:solidFill>
                <a:sym typeface="Symbol" pitchFamily="18" charset="2"/>
              </a:rPr>
              <a:t></a:t>
            </a:r>
            <a:r>
              <a:rPr lang="en-US" b="1" baseline="30000" dirty="0">
                <a:solidFill>
                  <a:srgbClr val="CC000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baseline="30000" dirty="0">
                <a:solidFill>
                  <a:srgbClr val="CC0000"/>
                </a:solidFill>
                <a:sym typeface="Symbol" pitchFamily="18" charset="2"/>
              </a:rPr>
              <a:t>)</a:t>
            </a:r>
            <a:r>
              <a:rPr lang="en-US" b="1" dirty="0">
                <a:sym typeface="Symbol" pitchFamily="18" charset="2"/>
              </a:rPr>
              <a:t> </a:t>
            </a:r>
          </a:p>
        </p:txBody>
      </p:sp>
      <p:sp>
        <p:nvSpPr>
          <p:cNvPr id="27" name="Text Box 48"/>
          <p:cNvSpPr txBox="1">
            <a:spLocks noChangeArrowheads="1"/>
          </p:cNvSpPr>
          <p:nvPr/>
        </p:nvSpPr>
        <p:spPr bwMode="auto">
          <a:xfrm>
            <a:off x="609600" y="1524000"/>
            <a:ext cx="65213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 </a:t>
            </a:r>
            <a:r>
              <a:rPr lang="en-US" b="1" dirty="0">
                <a:solidFill>
                  <a:srgbClr val="4D4D4D"/>
                </a:solidFill>
              </a:rPr>
              <a:t>Amp(B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</a:rPr>
              <a:t>-</a:t>
            </a:r>
            <a:r>
              <a:rPr lang="en-US" b="1" dirty="0">
                <a:solidFill>
                  <a:srgbClr val="4D4D4D"/>
                </a:solidFill>
              </a:rPr>
              <a:t>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 D</a:t>
            </a:r>
            <a:r>
              <a:rPr lang="en-US" b="1" baseline="-25000" dirty="0">
                <a:solidFill>
                  <a:srgbClr val="4D4D4D"/>
                </a:solidFill>
                <a:sym typeface="Symbol" pitchFamily="18" charset="2"/>
              </a:rPr>
              <a:t>CP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K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)</a:t>
            </a:r>
            <a:r>
              <a:rPr lang="en-US" b="1" baseline="30000" dirty="0">
                <a:solidFill>
                  <a:srgbClr val="4D4D4D"/>
                </a:solidFill>
                <a:sym typeface="Symbol" pitchFamily="18" charset="2"/>
              </a:rPr>
              <a:t>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 = |Amp(B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 D</a:t>
            </a:r>
            <a:r>
              <a:rPr lang="en-US" b="1" baseline="30000" dirty="0">
                <a:solidFill>
                  <a:srgbClr val="4D4D4D"/>
                </a:solidFill>
                <a:sym typeface="Symbol" pitchFamily="18" charset="2"/>
              </a:rPr>
              <a:t>0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K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)| + |Amp(B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baseline="30000" dirty="0">
                <a:solidFill>
                  <a:srgbClr val="4D4D4D"/>
                </a:solidFill>
                <a:sym typeface="Symbol" pitchFamily="18" charset="2"/>
              </a:rPr>
              <a:t>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 D</a:t>
            </a:r>
            <a:r>
              <a:rPr lang="en-US" b="1" baseline="30000" dirty="0">
                <a:solidFill>
                  <a:srgbClr val="4D4D4D"/>
                </a:solidFill>
                <a:sym typeface="Symbol" pitchFamily="18" charset="2"/>
              </a:rPr>
              <a:t>0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K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)|</a:t>
            </a:r>
            <a:r>
              <a:rPr lang="en-US" b="1" dirty="0">
                <a:sym typeface="Symbol" pitchFamily="18" charset="2"/>
              </a:rPr>
              <a:t> </a:t>
            </a:r>
            <a:r>
              <a:rPr lang="en-US" b="1" dirty="0" err="1">
                <a:solidFill>
                  <a:srgbClr val="CC0000"/>
                </a:solidFill>
              </a:rPr>
              <a:t>e</a:t>
            </a:r>
            <a:r>
              <a:rPr lang="en-US" b="1" baseline="30000" dirty="0" err="1">
                <a:solidFill>
                  <a:srgbClr val="CC0000"/>
                </a:solidFill>
              </a:rPr>
              <a:t>i</a:t>
            </a:r>
            <a:r>
              <a:rPr lang="en-US" b="1" baseline="30000" dirty="0">
                <a:solidFill>
                  <a:srgbClr val="CC0000"/>
                </a:solidFill>
              </a:rPr>
              <a:t>(</a:t>
            </a:r>
            <a:r>
              <a:rPr lang="en-US" b="1" baseline="30000" dirty="0">
                <a:solidFill>
                  <a:srgbClr val="CC0000"/>
                </a:solidFill>
                <a:sym typeface="Symbol" pitchFamily="18" charset="2"/>
              </a:rPr>
              <a:t></a:t>
            </a:r>
            <a:r>
              <a:rPr lang="en-US" b="1" baseline="30000" dirty="0">
                <a:solidFill>
                  <a:srgbClr val="CC0000"/>
                </a:solidFill>
                <a:latin typeface="Symbol" pitchFamily="18" charset="2"/>
                <a:sym typeface="Symbol" pitchFamily="18" charset="2"/>
              </a:rPr>
              <a:t>+</a:t>
            </a:r>
            <a:r>
              <a:rPr lang="en-US" b="1" baseline="30000" dirty="0">
                <a:solidFill>
                  <a:srgbClr val="CC0000"/>
                </a:solidFill>
                <a:sym typeface="Symbol" pitchFamily="18" charset="2"/>
              </a:rPr>
              <a:t>)</a:t>
            </a:r>
            <a:r>
              <a:rPr lang="en-US" b="1" dirty="0">
                <a:sym typeface="Symbol" pitchFamily="18" charset="2"/>
              </a:rPr>
              <a:t> </a:t>
            </a:r>
          </a:p>
        </p:txBody>
      </p:sp>
      <p:sp>
        <p:nvSpPr>
          <p:cNvPr id="28" name="Text Box 49"/>
          <p:cNvSpPr txBox="1">
            <a:spLocks noChangeArrowheads="1"/>
          </p:cNvSpPr>
          <p:nvPr/>
        </p:nvSpPr>
        <p:spPr bwMode="auto">
          <a:xfrm>
            <a:off x="685800" y="685800"/>
            <a:ext cx="55258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4D4D4D"/>
                </a:solidFill>
              </a:rPr>
              <a:t> </a:t>
            </a:r>
            <a:r>
              <a:rPr lang="en-US" b="1" dirty="0" smtClean="0">
                <a:solidFill>
                  <a:srgbClr val="4D4D4D"/>
                </a:solidFill>
              </a:rPr>
              <a:t>Amp(B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</a:rPr>
              <a:t>-</a:t>
            </a:r>
            <a:r>
              <a:rPr lang="en-US" b="1" baseline="30000" dirty="0" smtClean="0">
                <a:solidFill>
                  <a:srgbClr val="4D4D4D"/>
                </a:solidFill>
                <a:latin typeface="Symbol" pitchFamily="18" charset="2"/>
              </a:rPr>
              <a:t>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 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D</a:t>
            </a:r>
            <a:r>
              <a:rPr lang="en-US" b="1" baseline="-25000" dirty="0" smtClean="0">
                <a:solidFill>
                  <a:srgbClr val="4D4D4D"/>
                </a:solidFill>
                <a:sym typeface="Symbol" pitchFamily="18" charset="2"/>
              </a:rPr>
              <a:t>CP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K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)</a:t>
            </a:r>
            <a:r>
              <a:rPr lang="en-US" b="1" baseline="30000" dirty="0" smtClean="0">
                <a:solidFill>
                  <a:srgbClr val="4D4D4D"/>
                </a:solidFill>
                <a:sym typeface="Symbol" pitchFamily="18" charset="2"/>
              </a:rPr>
              <a:t>  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= 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Amp(B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 D</a:t>
            </a:r>
            <a:r>
              <a:rPr lang="en-US" b="1" baseline="30000" dirty="0" smtClean="0">
                <a:solidFill>
                  <a:srgbClr val="4D4D4D"/>
                </a:solidFill>
                <a:sym typeface="Symbol" pitchFamily="18" charset="2"/>
              </a:rPr>
              <a:t>0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K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)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+ Amp(B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 </a:t>
            </a:r>
            <a:r>
              <a:rPr lang="en-US" b="1" dirty="0">
                <a:solidFill>
                  <a:srgbClr val="4D4D4D"/>
                </a:solidFill>
                <a:sym typeface="Symbol" pitchFamily="18" charset="2"/>
              </a:rPr>
              <a:t> 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D</a:t>
            </a:r>
            <a:r>
              <a:rPr lang="en-US" b="1" baseline="30000" dirty="0" smtClean="0">
                <a:solidFill>
                  <a:srgbClr val="4D4D4D"/>
                </a:solidFill>
                <a:sym typeface="Symbol" pitchFamily="18" charset="2"/>
              </a:rPr>
              <a:t>0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K</a:t>
            </a:r>
            <a:r>
              <a:rPr lang="en-US" b="1" baseline="30000" dirty="0">
                <a:solidFill>
                  <a:srgbClr val="4D4D4D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dirty="0" smtClean="0">
                <a:solidFill>
                  <a:srgbClr val="4D4D4D"/>
                </a:solidFill>
                <a:sym typeface="Symbol" pitchFamily="18" charset="2"/>
              </a:rPr>
              <a:t>) </a:t>
            </a:r>
            <a:endParaRPr lang="en-US" b="1" dirty="0">
              <a:solidFill>
                <a:srgbClr val="4D4D4D"/>
              </a:solidFill>
              <a:sym typeface="Symbol" pitchFamily="18" charset="2"/>
            </a:endParaRPr>
          </a:p>
        </p:txBody>
      </p:sp>
      <p:sp>
        <p:nvSpPr>
          <p:cNvPr id="29" name="Text Box 50"/>
          <p:cNvSpPr txBox="1">
            <a:spLocks noChangeArrowheads="1"/>
          </p:cNvSpPr>
          <p:nvPr/>
        </p:nvSpPr>
        <p:spPr bwMode="auto">
          <a:xfrm>
            <a:off x="685800" y="1143000"/>
            <a:ext cx="26386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4D4D4D"/>
                </a:solidFill>
              </a:rPr>
              <a:t>Rewriting same equation:</a:t>
            </a:r>
          </a:p>
        </p:txBody>
      </p:sp>
      <p:sp>
        <p:nvSpPr>
          <p:cNvPr id="30" name="Text Box 51"/>
          <p:cNvSpPr txBox="1">
            <a:spLocks noChangeArrowheads="1"/>
          </p:cNvSpPr>
          <p:nvPr/>
        </p:nvSpPr>
        <p:spPr bwMode="auto">
          <a:xfrm>
            <a:off x="1219200" y="5715000"/>
            <a:ext cx="541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</a:rPr>
              <a:t>Reconstruct two </a:t>
            </a:r>
            <a:r>
              <a:rPr lang="en-US" b="1" dirty="0">
                <a:solidFill>
                  <a:srgbClr val="CC0000"/>
                </a:solidFill>
              </a:rPr>
              <a:t>triangles </a:t>
            </a:r>
            <a:r>
              <a:rPr lang="en-US" b="1" dirty="0" smtClean="0">
                <a:solidFill>
                  <a:srgbClr val="CC0000"/>
                </a:solidFill>
                <a:latin typeface="cmsy10" pitchFamily="34" charset="0"/>
              </a:rPr>
              <a:t> </a:t>
            </a:r>
            <a:r>
              <a:rPr lang="en-US" b="1" dirty="0" smtClean="0">
                <a:solidFill>
                  <a:srgbClr val="CC0000"/>
                </a:solidFill>
                <a:latin typeface="Symbol" pitchFamily="18" charset="2"/>
              </a:rPr>
              <a:t>-&gt;</a:t>
            </a:r>
            <a:r>
              <a:rPr lang="en-US" b="1" dirty="0" smtClean="0">
                <a:solidFill>
                  <a:srgbClr val="CC0000"/>
                </a:solidFill>
                <a:latin typeface="cmsy10" pitchFamily="34" charset="0"/>
              </a:rPr>
              <a:t>  </a:t>
            </a:r>
            <a:r>
              <a:rPr lang="en-US" b="1" dirty="0">
                <a:solidFill>
                  <a:srgbClr val="CC0000"/>
                </a:solidFill>
                <a:latin typeface="Symbol" pitchFamily="18" charset="2"/>
                <a:sym typeface="Symbol" pitchFamily="18" charset="2"/>
              </a:rPr>
              <a:t></a:t>
            </a:r>
          </a:p>
        </p:txBody>
      </p:sp>
      <p:sp>
        <p:nvSpPr>
          <p:cNvPr id="31" name="Text Box 57"/>
          <p:cNvSpPr txBox="1">
            <a:spLocks noChangeArrowheads="1"/>
          </p:cNvSpPr>
          <p:nvPr/>
        </p:nvSpPr>
        <p:spPr bwMode="auto">
          <a:xfrm>
            <a:off x="152400" y="2362200"/>
            <a:ext cx="24892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Without strong phase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d:</a:t>
            </a:r>
          </a:p>
        </p:txBody>
      </p:sp>
      <p:sp>
        <p:nvSpPr>
          <p:cNvPr id="32" name="Line 104"/>
          <p:cNvSpPr>
            <a:spLocks noChangeShapeType="1"/>
          </p:cNvSpPr>
          <p:nvPr/>
        </p:nvSpPr>
        <p:spPr bwMode="auto">
          <a:xfrm>
            <a:off x="5562600" y="762000"/>
            <a:ext cx="1524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 b="1"/>
          </a:p>
        </p:txBody>
      </p:sp>
      <p:sp>
        <p:nvSpPr>
          <p:cNvPr id="33" name="Line 104"/>
          <p:cNvSpPr>
            <a:spLocks noChangeShapeType="1"/>
          </p:cNvSpPr>
          <p:nvPr/>
        </p:nvSpPr>
        <p:spPr bwMode="auto">
          <a:xfrm>
            <a:off x="5867400" y="1600200"/>
            <a:ext cx="1524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 b="1"/>
          </a:p>
        </p:txBody>
      </p:sp>
      <p:sp>
        <p:nvSpPr>
          <p:cNvPr id="34" name="Line 104"/>
          <p:cNvSpPr>
            <a:spLocks noChangeShapeType="1"/>
          </p:cNvSpPr>
          <p:nvPr/>
        </p:nvSpPr>
        <p:spPr bwMode="auto">
          <a:xfrm>
            <a:off x="5791200" y="1981200"/>
            <a:ext cx="1524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 b="1"/>
          </a:p>
        </p:txBody>
      </p:sp>
      <p:grpSp>
        <p:nvGrpSpPr>
          <p:cNvPr id="36" name="Group 35"/>
          <p:cNvGrpSpPr/>
          <p:nvPr/>
        </p:nvGrpSpPr>
        <p:grpSpPr>
          <a:xfrm>
            <a:off x="228600" y="2743200"/>
            <a:ext cx="4446186" cy="2362200"/>
            <a:chOff x="384175" y="3124200"/>
            <a:chExt cx="6844787" cy="2971800"/>
          </a:xfrm>
        </p:grpSpPr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400050" y="4648200"/>
              <a:ext cx="472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V="1">
              <a:off x="5124450" y="3124200"/>
              <a:ext cx="914400" cy="15240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5124450" y="4648200"/>
              <a:ext cx="762000" cy="14478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00050" y="4648200"/>
              <a:ext cx="5467350" cy="1371600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prstDash val="dash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V="1">
              <a:off x="400050" y="3200400"/>
              <a:ext cx="5619750" cy="1447800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prstDash val="dash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pic>
          <p:nvPicPr>
            <p:cNvPr id="39938" name="Object 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48100" y="4921250"/>
              <a:ext cx="114300" cy="215900"/>
            </a:xfrm>
            <a:prstGeom prst="rect">
              <a:avLst/>
            </a:prstGeom>
            <a:noFill/>
          </p:spPr>
        </p:pic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6781800" y="3733800"/>
              <a:ext cx="447162" cy="503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99"/>
                  </a:solidFill>
                  <a:latin typeface="Tahoma" pitchFamily="34" charset="0"/>
                  <a:sym typeface="Symbol" pitchFamily="18" charset="2"/>
                </a:rPr>
                <a:t></a:t>
              </a:r>
              <a:endParaRPr lang="en-US" sz="2000" b="1">
                <a:solidFill>
                  <a:srgbClr val="000099"/>
                </a:solidFill>
                <a:latin typeface="Tahoma" pitchFamily="34" charset="0"/>
              </a:endParaRP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 rot="3509759">
              <a:off x="4944860" y="5046904"/>
              <a:ext cx="1387880" cy="402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100" b="1" dirty="0">
                  <a:solidFill>
                    <a:srgbClr val="0000FF"/>
                  </a:solidFill>
                </a:rPr>
                <a:t>Amp(B</a:t>
              </a:r>
              <a:r>
                <a:rPr lang="en-US" sz="1100" b="1" baseline="30000" dirty="0">
                  <a:solidFill>
                    <a:srgbClr val="0000FF"/>
                  </a:solidFill>
                </a:rPr>
                <a:t>+</a:t>
              </a:r>
              <a:r>
                <a:rPr lang="en-US" sz="1100" b="1" dirty="0">
                  <a:solidFill>
                    <a:srgbClr val="0000FF"/>
                  </a:solidFill>
                  <a:sym typeface="Symbol" pitchFamily="18" charset="2"/>
                </a:rPr>
                <a:t> D</a:t>
              </a:r>
              <a:r>
                <a:rPr lang="en-US" sz="1100" b="1" baseline="30000" dirty="0">
                  <a:solidFill>
                    <a:srgbClr val="0000FF"/>
                  </a:solidFill>
                  <a:sym typeface="Symbol" pitchFamily="18" charset="2"/>
                </a:rPr>
                <a:t>0</a:t>
              </a:r>
              <a:r>
                <a:rPr lang="en-US" sz="1100" b="1" dirty="0">
                  <a:solidFill>
                    <a:srgbClr val="0000FF"/>
                  </a:solidFill>
                  <a:sym typeface="Symbol" pitchFamily="18" charset="2"/>
                </a:rPr>
                <a:t>K</a:t>
              </a:r>
              <a:r>
                <a:rPr lang="en-US" sz="1100" b="1" baseline="30000" dirty="0">
                  <a:solidFill>
                    <a:srgbClr val="0000FF"/>
                  </a:solidFill>
                  <a:sym typeface="Symbol" pitchFamily="18" charset="2"/>
                </a:rPr>
                <a:t>+</a:t>
              </a:r>
              <a:r>
                <a:rPr lang="en-US" sz="1100" b="1" dirty="0">
                  <a:solidFill>
                    <a:srgbClr val="0000FF"/>
                  </a:solidFill>
                  <a:sym typeface="Symbol" pitchFamily="18" charset="2"/>
                </a:rPr>
                <a:t>)</a:t>
              </a:r>
              <a:endParaRPr lang="en-US" sz="1100" b="1" dirty="0">
                <a:solidFill>
                  <a:srgbClr val="0000FF"/>
                </a:solidFill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 rot="18216875">
              <a:off x="4607793" y="3711084"/>
              <a:ext cx="1452414" cy="426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dirty="0">
                  <a:solidFill>
                    <a:srgbClr val="0000FF"/>
                  </a:solidFill>
                </a:rPr>
                <a:t>Amp(B</a:t>
              </a:r>
              <a:r>
                <a:rPr lang="en-US" sz="1200" b="1" baseline="30000" dirty="0">
                  <a:solidFill>
                    <a:srgbClr val="0000FF"/>
                  </a:solidFill>
                </a:rPr>
                <a:t>-</a:t>
              </a:r>
              <a:r>
                <a:rPr lang="en-US" sz="1200" b="1" dirty="0">
                  <a:solidFill>
                    <a:srgbClr val="0000FF"/>
                  </a:solidFill>
                  <a:sym typeface="Symbol" pitchFamily="18" charset="2"/>
                </a:rPr>
                <a:t> D</a:t>
              </a:r>
              <a:r>
                <a:rPr lang="en-US" sz="1200" b="1" baseline="30000" dirty="0">
                  <a:solidFill>
                    <a:srgbClr val="0000FF"/>
                  </a:solidFill>
                  <a:sym typeface="Symbol" pitchFamily="18" charset="2"/>
                </a:rPr>
                <a:t>0</a:t>
              </a:r>
              <a:r>
                <a:rPr lang="en-US" sz="1200" b="1" dirty="0">
                  <a:solidFill>
                    <a:srgbClr val="0000FF"/>
                  </a:solidFill>
                  <a:sym typeface="Symbol" pitchFamily="18" charset="2"/>
                </a:rPr>
                <a:t>K</a:t>
              </a:r>
              <a:r>
                <a:rPr lang="en-US" sz="1200" b="1" baseline="30000" dirty="0">
                  <a:solidFill>
                    <a:srgbClr val="0000FF"/>
                  </a:solidFill>
                  <a:sym typeface="Symbol" pitchFamily="18" charset="2"/>
                </a:rPr>
                <a:t>-</a:t>
              </a:r>
              <a:r>
                <a:rPr lang="en-US" sz="1200" b="1" dirty="0">
                  <a:solidFill>
                    <a:srgbClr val="0000FF"/>
                  </a:solidFill>
                  <a:sym typeface="Symbol" pitchFamily="18" charset="2"/>
                </a:rPr>
                <a:t>)</a:t>
              </a:r>
              <a:endParaRPr lang="en-US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 rot="856309">
              <a:off x="2540137" y="5404233"/>
              <a:ext cx="1925363" cy="348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dirty="0">
                  <a:solidFill>
                    <a:srgbClr val="006600"/>
                  </a:solidFill>
                </a:rPr>
                <a:t>Amp(B</a:t>
              </a:r>
              <a:r>
                <a:rPr lang="en-US" sz="1200" b="1" baseline="30000" dirty="0">
                  <a:solidFill>
                    <a:srgbClr val="006600"/>
                  </a:solidFill>
                </a:rPr>
                <a:t>+</a:t>
              </a:r>
              <a:r>
                <a:rPr lang="en-US" sz="1200" b="1" dirty="0">
                  <a:solidFill>
                    <a:srgbClr val="006600"/>
                  </a:solidFill>
                  <a:sym typeface="Symbol" pitchFamily="18" charset="2"/>
                </a:rPr>
                <a:t> D</a:t>
              </a:r>
              <a:r>
                <a:rPr lang="en-US" sz="1200" b="1" baseline="-25000" dirty="0">
                  <a:solidFill>
                    <a:srgbClr val="006600"/>
                  </a:solidFill>
                  <a:sym typeface="Symbol" pitchFamily="18" charset="2"/>
                </a:rPr>
                <a:t>CP</a:t>
              </a:r>
              <a:r>
                <a:rPr lang="en-US" sz="1200" b="1" dirty="0">
                  <a:solidFill>
                    <a:srgbClr val="006600"/>
                  </a:solidFill>
                  <a:sym typeface="Symbol" pitchFamily="18" charset="2"/>
                </a:rPr>
                <a:t>K</a:t>
              </a:r>
              <a:r>
                <a:rPr lang="en-US" sz="1200" b="1" baseline="30000" dirty="0">
                  <a:solidFill>
                    <a:srgbClr val="006600"/>
                  </a:solidFill>
                  <a:sym typeface="Symbol" pitchFamily="18" charset="2"/>
                </a:rPr>
                <a:t>+</a:t>
              </a:r>
              <a:r>
                <a:rPr lang="en-US" sz="1200" b="1" dirty="0">
                  <a:solidFill>
                    <a:srgbClr val="006600"/>
                  </a:solidFill>
                  <a:sym typeface="Symbol" pitchFamily="18" charset="2"/>
                </a:rPr>
                <a:t>)</a:t>
              </a:r>
              <a:endParaRPr lang="en-US" sz="1200" b="1" dirty="0">
                <a:solidFill>
                  <a:srgbClr val="006600"/>
                </a:solidFill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 rot="20669702">
              <a:off x="2612802" y="3499234"/>
              <a:ext cx="1900685" cy="348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dirty="0">
                  <a:solidFill>
                    <a:srgbClr val="006600"/>
                  </a:solidFill>
                </a:rPr>
                <a:t>Amp(B</a:t>
              </a:r>
              <a:r>
                <a:rPr lang="en-US" sz="1200" b="1" baseline="30000" dirty="0">
                  <a:solidFill>
                    <a:srgbClr val="006600"/>
                  </a:solidFill>
                </a:rPr>
                <a:t>-</a:t>
              </a:r>
              <a:r>
                <a:rPr lang="en-US" sz="1200" b="1" dirty="0">
                  <a:solidFill>
                    <a:srgbClr val="006600"/>
                  </a:solidFill>
                  <a:sym typeface="Symbol" pitchFamily="18" charset="2"/>
                </a:rPr>
                <a:t> D</a:t>
              </a:r>
              <a:r>
                <a:rPr lang="en-US" sz="1200" b="1" baseline="-25000" dirty="0">
                  <a:solidFill>
                    <a:srgbClr val="006600"/>
                  </a:solidFill>
                  <a:sym typeface="Symbol" pitchFamily="18" charset="2"/>
                </a:rPr>
                <a:t>CP</a:t>
              </a:r>
              <a:r>
                <a:rPr lang="en-US" sz="1200" b="1" dirty="0">
                  <a:solidFill>
                    <a:srgbClr val="006600"/>
                  </a:solidFill>
                  <a:sym typeface="Symbol" pitchFamily="18" charset="2"/>
                </a:rPr>
                <a:t>K</a:t>
              </a:r>
              <a:r>
                <a:rPr lang="en-US" sz="1200" b="1" baseline="30000" dirty="0">
                  <a:solidFill>
                    <a:srgbClr val="006600"/>
                  </a:solidFill>
                  <a:sym typeface="Symbol" pitchFamily="18" charset="2"/>
                </a:rPr>
                <a:t>-</a:t>
              </a:r>
              <a:r>
                <a:rPr lang="en-US" sz="1200" b="1" dirty="0">
                  <a:solidFill>
                    <a:srgbClr val="006600"/>
                  </a:solidFill>
                  <a:sym typeface="Symbol" pitchFamily="18" charset="2"/>
                </a:rPr>
                <a:t>)</a:t>
              </a:r>
              <a:r>
                <a:rPr lang="en-US" sz="1200" b="1" baseline="30000" dirty="0">
                  <a:solidFill>
                    <a:srgbClr val="006600"/>
                  </a:solidFill>
                  <a:sym typeface="Symbol" pitchFamily="18" charset="2"/>
                </a:rPr>
                <a:t> </a:t>
              </a:r>
              <a:endParaRPr lang="en-US" sz="1200" b="1" dirty="0">
                <a:solidFill>
                  <a:srgbClr val="006600"/>
                </a:solidFill>
              </a:endParaRPr>
            </a:p>
          </p:txBody>
        </p:sp>
        <p:pic>
          <p:nvPicPr>
            <p:cNvPr id="39939" name="Object 2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48100" y="4921250"/>
              <a:ext cx="114300" cy="215900"/>
            </a:xfrm>
            <a:prstGeom prst="rect">
              <a:avLst/>
            </a:prstGeom>
            <a:noFill/>
          </p:spPr>
        </p:pic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6400801" y="5410200"/>
              <a:ext cx="617440" cy="503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99"/>
                  </a:solidFill>
                  <a:latin typeface="Tahoma" pitchFamily="34" charset="0"/>
                </a:rPr>
                <a:t>-</a:t>
              </a:r>
              <a:r>
                <a:rPr lang="en-US" sz="2000" b="1">
                  <a:solidFill>
                    <a:srgbClr val="000099"/>
                  </a:solidFill>
                  <a:latin typeface="Tahoma" pitchFamily="34" charset="0"/>
                  <a:sym typeface="Symbol" pitchFamily="18" charset="2"/>
                </a:rPr>
                <a:t></a:t>
              </a:r>
              <a:endParaRPr lang="en-US" sz="2000" b="1">
                <a:solidFill>
                  <a:srgbClr val="000099"/>
                </a:solidFill>
                <a:latin typeface="Tahoma" pitchFamily="34" charset="0"/>
              </a:endParaRPr>
            </a:p>
          </p:txBody>
        </p:sp>
        <p:sp>
          <p:nvSpPr>
            <p:cNvPr id="22" name="Text Box 27"/>
            <p:cNvSpPr txBox="1">
              <a:spLocks noChangeArrowheads="1"/>
            </p:cNvSpPr>
            <p:nvPr/>
          </p:nvSpPr>
          <p:spPr bwMode="auto">
            <a:xfrm>
              <a:off x="384175" y="4473575"/>
              <a:ext cx="284389" cy="503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endParaRPr lang="en-US" sz="2000" b="1">
                <a:latin typeface="Tahoma" pitchFamily="34" charset="0"/>
              </a:endParaRPr>
            </a:p>
          </p:txBody>
        </p: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 flipV="1">
              <a:off x="5132388" y="4572000"/>
              <a:ext cx="1820862" cy="6826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sp>
          <p:nvSpPr>
            <p:cNvPr id="24" name="Text Box 37"/>
            <p:cNvSpPr txBox="1">
              <a:spLocks noChangeArrowheads="1"/>
            </p:cNvSpPr>
            <p:nvPr/>
          </p:nvSpPr>
          <p:spPr bwMode="auto">
            <a:xfrm>
              <a:off x="1066801" y="4343400"/>
              <a:ext cx="3929202" cy="348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/>
                <a:t>Amp(B</a:t>
              </a:r>
              <a:r>
                <a:rPr lang="en-US" sz="1200" b="1" baseline="30000" dirty="0">
                  <a:latin typeface="Symbol" pitchFamily="18" charset="2"/>
                </a:rPr>
                <a:t>-</a:t>
              </a:r>
              <a:r>
                <a:rPr lang="en-US" sz="1200" b="1" dirty="0"/>
                <a:t> </a:t>
              </a:r>
              <a:r>
                <a:rPr lang="en-US" sz="1200" b="1" dirty="0" smtClean="0">
                  <a:latin typeface="Symbol" pitchFamily="18" charset="2"/>
                </a:rPr>
                <a:t>-&gt;</a:t>
              </a:r>
              <a:r>
                <a:rPr lang="en-US" sz="1200" b="1" dirty="0" smtClean="0"/>
                <a:t> </a:t>
              </a:r>
              <a:r>
                <a:rPr lang="en-US" sz="1200" b="1" dirty="0"/>
                <a:t>D</a:t>
              </a:r>
              <a:r>
                <a:rPr lang="en-US" sz="1200" b="1" baseline="30000" dirty="0"/>
                <a:t>0</a:t>
              </a:r>
              <a:r>
                <a:rPr lang="en-US" sz="1200" b="1" dirty="0"/>
                <a:t>K</a:t>
              </a:r>
              <a:r>
                <a:rPr lang="en-US" sz="1200" b="1" baseline="30000" dirty="0">
                  <a:latin typeface="Symbol" pitchFamily="18" charset="2"/>
                </a:rPr>
                <a:t>-</a:t>
              </a:r>
              <a:r>
                <a:rPr lang="en-US" sz="1200" b="1" dirty="0"/>
                <a:t>) = Amp(B</a:t>
              </a:r>
              <a:r>
                <a:rPr lang="en-US" sz="1200" b="1" baseline="30000" dirty="0">
                  <a:latin typeface="Symbol" pitchFamily="18" charset="2"/>
                </a:rPr>
                <a:t>+</a:t>
              </a:r>
              <a:r>
                <a:rPr lang="en-US" sz="1200" b="1" dirty="0"/>
                <a:t> </a:t>
              </a:r>
              <a:r>
                <a:rPr lang="en-US" sz="1200" b="1" dirty="0" smtClean="0">
                  <a:latin typeface="cmsy10" pitchFamily="34" charset="0"/>
                </a:rPr>
                <a:t> </a:t>
              </a:r>
              <a:r>
                <a:rPr lang="en-US" sz="1200" b="1" dirty="0" smtClean="0">
                  <a:latin typeface="Symbol" pitchFamily="18" charset="2"/>
                </a:rPr>
                <a:t>-&gt;</a:t>
              </a:r>
              <a:r>
                <a:rPr lang="en-US" sz="1200" b="1" dirty="0" smtClean="0"/>
                <a:t> </a:t>
              </a:r>
              <a:r>
                <a:rPr lang="en-US" sz="1200" b="1" dirty="0"/>
                <a:t>D</a:t>
              </a:r>
              <a:r>
                <a:rPr lang="en-US" sz="1200" b="1" baseline="30000" dirty="0"/>
                <a:t>0</a:t>
              </a:r>
              <a:r>
                <a:rPr lang="en-US" sz="1200" b="1" dirty="0"/>
                <a:t>K</a:t>
              </a:r>
              <a:r>
                <a:rPr lang="en-US" sz="1200" b="1" baseline="30000" dirty="0">
                  <a:latin typeface="Symbol" pitchFamily="18" charset="2"/>
                </a:rPr>
                <a:t>+</a:t>
              </a:r>
              <a:r>
                <a:rPr lang="en-US" sz="1200" b="1" dirty="0"/>
                <a:t>) </a:t>
              </a:r>
            </a:p>
          </p:txBody>
        </p:sp>
        <p:sp>
          <p:nvSpPr>
            <p:cNvPr id="25" name="Arc 43"/>
            <p:cNvSpPr>
              <a:spLocks/>
            </p:cNvSpPr>
            <p:nvPr/>
          </p:nvSpPr>
          <p:spPr bwMode="auto">
            <a:xfrm rot="16975565" flipH="1">
              <a:off x="5662612" y="5072063"/>
              <a:ext cx="1370013" cy="369888"/>
            </a:xfrm>
            <a:custGeom>
              <a:avLst/>
              <a:gdLst>
                <a:gd name="T0" fmla="*/ 2147483647 w 26577"/>
                <a:gd name="T1" fmla="*/ 0 h 22662"/>
                <a:gd name="T2" fmla="*/ 0 w 26577"/>
                <a:gd name="T3" fmla="*/ 1567135820 h 22662"/>
                <a:gd name="T4" fmla="*/ 2147483647 w 26577"/>
                <a:gd name="T5" fmla="*/ 75372937 h 22662"/>
                <a:gd name="T6" fmla="*/ 0 60000 65536"/>
                <a:gd name="T7" fmla="*/ 0 60000 65536"/>
                <a:gd name="T8" fmla="*/ 0 60000 65536"/>
                <a:gd name="T9" fmla="*/ 0 w 26577"/>
                <a:gd name="T10" fmla="*/ 0 h 22662"/>
                <a:gd name="T11" fmla="*/ 26577 w 26577"/>
                <a:gd name="T12" fmla="*/ 22662 h 226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77" h="22662" fill="none" extrusionOk="0">
                  <a:moveTo>
                    <a:pt x="26550" y="0"/>
                  </a:moveTo>
                  <a:cubicBezTo>
                    <a:pt x="26568" y="353"/>
                    <a:pt x="26577" y="707"/>
                    <a:pt x="26577" y="1062"/>
                  </a:cubicBezTo>
                  <a:cubicBezTo>
                    <a:pt x="26577" y="12991"/>
                    <a:pt x="16906" y="22662"/>
                    <a:pt x="4977" y="22662"/>
                  </a:cubicBezTo>
                  <a:cubicBezTo>
                    <a:pt x="3301" y="22662"/>
                    <a:pt x="1630" y="22466"/>
                    <a:pt x="0" y="22080"/>
                  </a:cubicBezTo>
                </a:path>
                <a:path w="26577" h="22662" stroke="0" extrusionOk="0">
                  <a:moveTo>
                    <a:pt x="26550" y="0"/>
                  </a:moveTo>
                  <a:cubicBezTo>
                    <a:pt x="26568" y="353"/>
                    <a:pt x="26577" y="707"/>
                    <a:pt x="26577" y="1062"/>
                  </a:cubicBezTo>
                  <a:cubicBezTo>
                    <a:pt x="26577" y="12991"/>
                    <a:pt x="16906" y="22662"/>
                    <a:pt x="4977" y="22662"/>
                  </a:cubicBezTo>
                  <a:cubicBezTo>
                    <a:pt x="3301" y="22662"/>
                    <a:pt x="1630" y="22466"/>
                    <a:pt x="0" y="22080"/>
                  </a:cubicBezTo>
                  <a:lnTo>
                    <a:pt x="4977" y="10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6" name="Arc 45"/>
            <p:cNvSpPr>
              <a:spLocks/>
            </p:cNvSpPr>
            <p:nvPr/>
          </p:nvSpPr>
          <p:spPr bwMode="auto">
            <a:xfrm rot="15147261" flipH="1">
              <a:off x="5675313" y="3773487"/>
              <a:ext cx="1219200" cy="377825"/>
            </a:xfrm>
            <a:custGeom>
              <a:avLst/>
              <a:gdLst>
                <a:gd name="T0" fmla="*/ 2147483647 w 35133"/>
                <a:gd name="T1" fmla="*/ 876338934 h 26735"/>
                <a:gd name="T2" fmla="*/ 897704754 w 35133"/>
                <a:gd name="T3" fmla="*/ 0 h 26735"/>
                <a:gd name="T4" fmla="*/ 2147483647 w 35133"/>
                <a:gd name="T5" fmla="*/ 204824759 h 26735"/>
                <a:gd name="T6" fmla="*/ 0 60000 65536"/>
                <a:gd name="T7" fmla="*/ 0 60000 65536"/>
                <a:gd name="T8" fmla="*/ 0 60000 65536"/>
                <a:gd name="T9" fmla="*/ 0 w 35133"/>
                <a:gd name="T10" fmla="*/ 0 h 26735"/>
                <a:gd name="T11" fmla="*/ 35133 w 35133"/>
                <a:gd name="T12" fmla="*/ 26735 h 267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133" h="26735" fill="none" extrusionOk="0">
                  <a:moveTo>
                    <a:pt x="35133" y="21970"/>
                  </a:moveTo>
                  <a:cubicBezTo>
                    <a:pt x="31296" y="25053"/>
                    <a:pt x="26522" y="26734"/>
                    <a:pt x="21600" y="26735"/>
                  </a:cubicBezTo>
                  <a:cubicBezTo>
                    <a:pt x="9670" y="26735"/>
                    <a:pt x="0" y="17064"/>
                    <a:pt x="0" y="5135"/>
                  </a:cubicBezTo>
                  <a:cubicBezTo>
                    <a:pt x="-1" y="3404"/>
                    <a:pt x="207" y="1680"/>
                    <a:pt x="619" y="0"/>
                  </a:cubicBezTo>
                </a:path>
                <a:path w="35133" h="26735" stroke="0" extrusionOk="0">
                  <a:moveTo>
                    <a:pt x="35133" y="21970"/>
                  </a:moveTo>
                  <a:cubicBezTo>
                    <a:pt x="31296" y="25053"/>
                    <a:pt x="26522" y="26734"/>
                    <a:pt x="21600" y="26735"/>
                  </a:cubicBezTo>
                  <a:cubicBezTo>
                    <a:pt x="9670" y="26735"/>
                    <a:pt x="0" y="17064"/>
                    <a:pt x="0" y="5135"/>
                  </a:cubicBezTo>
                  <a:cubicBezTo>
                    <a:pt x="-1" y="3404"/>
                    <a:pt x="207" y="1680"/>
                    <a:pt x="619" y="0"/>
                  </a:cubicBezTo>
                  <a:lnTo>
                    <a:pt x="21600" y="5135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b="1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495800" y="2667000"/>
            <a:ext cx="4333854" cy="2438400"/>
            <a:chOff x="990600" y="1295400"/>
            <a:chExt cx="6732952" cy="3505200"/>
          </a:xfrm>
        </p:grpSpPr>
        <p:sp>
          <p:nvSpPr>
            <p:cNvPr id="39" name="Line 6"/>
            <p:cNvSpPr>
              <a:spLocks noChangeShapeType="1"/>
            </p:cNvSpPr>
            <p:nvPr/>
          </p:nvSpPr>
          <p:spPr bwMode="auto">
            <a:xfrm>
              <a:off x="1009650" y="3352800"/>
              <a:ext cx="472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sp>
          <p:nvSpPr>
            <p:cNvPr id="40" name="Line 7"/>
            <p:cNvSpPr>
              <a:spLocks noChangeShapeType="1"/>
            </p:cNvSpPr>
            <p:nvPr/>
          </p:nvSpPr>
          <p:spPr bwMode="auto">
            <a:xfrm flipV="1">
              <a:off x="5734050" y="1828800"/>
              <a:ext cx="914400" cy="15240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sp>
          <p:nvSpPr>
            <p:cNvPr id="41" name="Line 8"/>
            <p:cNvSpPr>
              <a:spLocks noChangeShapeType="1"/>
            </p:cNvSpPr>
            <p:nvPr/>
          </p:nvSpPr>
          <p:spPr bwMode="auto">
            <a:xfrm>
              <a:off x="5734050" y="3352800"/>
              <a:ext cx="762000" cy="14478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pic>
          <p:nvPicPr>
            <p:cNvPr id="42" name="Object 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57700" y="3625850"/>
              <a:ext cx="114300" cy="215900"/>
            </a:xfrm>
            <a:prstGeom prst="rect">
              <a:avLst/>
            </a:prstGeom>
            <a:noFill/>
          </p:spPr>
        </p:pic>
        <p:pic>
          <p:nvPicPr>
            <p:cNvPr id="43" name="Object 1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57700" y="3625850"/>
              <a:ext cx="114300" cy="215900"/>
            </a:xfrm>
            <a:prstGeom prst="rect">
              <a:avLst/>
            </a:prstGeom>
            <a:noFill/>
          </p:spPr>
        </p:pic>
        <p:sp>
          <p:nvSpPr>
            <p:cNvPr id="44" name="Text Box 19"/>
            <p:cNvSpPr txBox="1">
              <a:spLocks noChangeArrowheads="1"/>
            </p:cNvSpPr>
            <p:nvPr/>
          </p:nvSpPr>
          <p:spPr bwMode="auto">
            <a:xfrm>
              <a:off x="993775" y="3178176"/>
              <a:ext cx="286993" cy="57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endParaRPr lang="en-US" sz="2000" b="1">
                <a:latin typeface="Tahoma" pitchFamily="34" charset="0"/>
              </a:endParaRPr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 flipV="1">
              <a:off x="5741988" y="3276600"/>
              <a:ext cx="1820862" cy="6826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 flipV="1">
              <a:off x="990600" y="1295400"/>
              <a:ext cx="4876800" cy="2057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47" name="Line 22"/>
            <p:cNvSpPr>
              <a:spLocks noChangeShapeType="1"/>
            </p:cNvSpPr>
            <p:nvPr/>
          </p:nvSpPr>
          <p:spPr bwMode="auto">
            <a:xfrm>
              <a:off x="990600" y="3352800"/>
              <a:ext cx="655320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 flipV="1">
              <a:off x="5715000" y="1295400"/>
              <a:ext cx="152400" cy="2057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5715000" y="3352800"/>
              <a:ext cx="190500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50" name="Text Box 25"/>
            <p:cNvSpPr txBox="1">
              <a:spLocks noChangeArrowheads="1"/>
            </p:cNvSpPr>
            <p:nvPr/>
          </p:nvSpPr>
          <p:spPr bwMode="auto">
            <a:xfrm>
              <a:off x="5791199" y="2286000"/>
              <a:ext cx="463710" cy="53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C0000"/>
                  </a:solidFill>
                  <a:sym typeface="Symbol" pitchFamily="18" charset="2"/>
                </a:rPr>
                <a:t></a:t>
              </a:r>
            </a:p>
          </p:txBody>
        </p:sp>
        <p:sp>
          <p:nvSpPr>
            <p:cNvPr id="51" name="Text Box 26"/>
            <p:cNvSpPr txBox="1">
              <a:spLocks noChangeArrowheads="1"/>
            </p:cNvSpPr>
            <p:nvPr/>
          </p:nvSpPr>
          <p:spPr bwMode="auto">
            <a:xfrm>
              <a:off x="6019800" y="3581400"/>
              <a:ext cx="463710" cy="53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C0000"/>
                  </a:solidFill>
                  <a:sym typeface="Symbol" pitchFamily="18" charset="2"/>
                </a:rPr>
                <a:t></a:t>
              </a:r>
            </a:p>
          </p:txBody>
        </p:sp>
        <p:sp>
          <p:nvSpPr>
            <p:cNvPr id="52" name="Text Box 27"/>
            <p:cNvSpPr txBox="1">
              <a:spLocks noChangeArrowheads="1"/>
            </p:cNvSpPr>
            <p:nvPr/>
          </p:nvSpPr>
          <p:spPr bwMode="auto">
            <a:xfrm>
              <a:off x="2057400" y="3048000"/>
              <a:ext cx="3902923" cy="398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/>
                <a:t>Amp(B</a:t>
              </a:r>
              <a:r>
                <a:rPr lang="en-US" sz="1200" b="1" baseline="30000" dirty="0">
                  <a:latin typeface="Symbol" pitchFamily="18" charset="2"/>
                </a:rPr>
                <a:t>-</a:t>
              </a:r>
              <a:r>
                <a:rPr lang="en-US" sz="1200" b="1" dirty="0"/>
                <a:t> </a:t>
              </a:r>
              <a:r>
                <a:rPr lang="en-US" sz="1200" b="1" dirty="0" smtClean="0">
                  <a:latin typeface="Symbol" pitchFamily="18" charset="2"/>
                </a:rPr>
                <a:t>-&gt;</a:t>
              </a:r>
              <a:r>
                <a:rPr lang="en-US" sz="1200" b="1" dirty="0" smtClean="0"/>
                <a:t> </a:t>
              </a:r>
              <a:r>
                <a:rPr lang="en-US" sz="1200" b="1" dirty="0"/>
                <a:t>D</a:t>
              </a:r>
              <a:r>
                <a:rPr lang="en-US" sz="1200" b="1" baseline="30000" dirty="0"/>
                <a:t>0</a:t>
              </a:r>
              <a:r>
                <a:rPr lang="en-US" sz="1200" b="1" dirty="0"/>
                <a:t>K</a:t>
              </a:r>
              <a:r>
                <a:rPr lang="en-US" sz="1200" b="1" baseline="30000" dirty="0">
                  <a:latin typeface="Symbol" pitchFamily="18" charset="2"/>
                </a:rPr>
                <a:t>-</a:t>
              </a:r>
              <a:r>
                <a:rPr lang="en-US" sz="1200" b="1" dirty="0"/>
                <a:t>) = Amp(B</a:t>
              </a:r>
              <a:r>
                <a:rPr lang="en-US" sz="1200" b="1" baseline="30000" dirty="0">
                  <a:latin typeface="Symbol" pitchFamily="18" charset="2"/>
                </a:rPr>
                <a:t>+</a:t>
              </a:r>
              <a:r>
                <a:rPr lang="en-US" sz="1200" b="1" dirty="0"/>
                <a:t> </a:t>
              </a:r>
              <a:r>
                <a:rPr lang="en-US" sz="1200" b="1" dirty="0" smtClean="0">
                  <a:latin typeface="Symbol" pitchFamily="18" charset="2"/>
                </a:rPr>
                <a:t>-&gt; </a:t>
              </a:r>
              <a:r>
                <a:rPr lang="en-US" sz="1200" b="1" dirty="0"/>
                <a:t>D</a:t>
              </a:r>
              <a:r>
                <a:rPr lang="en-US" sz="1200" b="1" baseline="30000" dirty="0"/>
                <a:t>0</a:t>
              </a:r>
              <a:r>
                <a:rPr lang="en-US" sz="1200" b="1" dirty="0"/>
                <a:t>K</a:t>
              </a:r>
              <a:r>
                <a:rPr lang="en-US" sz="1200" b="1" baseline="30000" dirty="0">
                  <a:latin typeface="Symbol" pitchFamily="18" charset="2"/>
                </a:rPr>
                <a:t>+</a:t>
              </a:r>
              <a:r>
                <a:rPr lang="en-US" sz="1200" b="1" dirty="0"/>
                <a:t>) </a:t>
              </a:r>
            </a:p>
          </p:txBody>
        </p:sp>
        <p:sp>
          <p:nvSpPr>
            <p:cNvPr id="53" name="Arc 28"/>
            <p:cNvSpPr>
              <a:spLocks/>
            </p:cNvSpPr>
            <p:nvPr/>
          </p:nvSpPr>
          <p:spPr bwMode="auto">
            <a:xfrm rot="15147261" flipH="1">
              <a:off x="5834857" y="3552031"/>
              <a:ext cx="304800" cy="188913"/>
            </a:xfrm>
            <a:custGeom>
              <a:avLst/>
              <a:gdLst>
                <a:gd name="T0" fmla="*/ 881915949 w 21390"/>
                <a:gd name="T1" fmla="*/ 21722129 h 20493"/>
                <a:gd name="T2" fmla="*/ 281397071 w 21390"/>
                <a:gd name="T3" fmla="*/ 147989408 h 20493"/>
                <a:gd name="T4" fmla="*/ 0 w 21390"/>
                <a:gd name="T5" fmla="*/ 0 h 20493"/>
                <a:gd name="T6" fmla="*/ 0 60000 65536"/>
                <a:gd name="T7" fmla="*/ 0 60000 65536"/>
                <a:gd name="T8" fmla="*/ 0 60000 65536"/>
                <a:gd name="T9" fmla="*/ 0 w 21390"/>
                <a:gd name="T10" fmla="*/ 0 h 20493"/>
                <a:gd name="T11" fmla="*/ 21390 w 21390"/>
                <a:gd name="T12" fmla="*/ 20493 h 20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90" h="20493" fill="none" extrusionOk="0">
                  <a:moveTo>
                    <a:pt x="21389" y="3007"/>
                  </a:moveTo>
                  <a:cubicBezTo>
                    <a:pt x="20247" y="11128"/>
                    <a:pt x="14605" y="17902"/>
                    <a:pt x="6825" y="20493"/>
                  </a:cubicBezTo>
                </a:path>
                <a:path w="21390" h="20493" stroke="0" extrusionOk="0">
                  <a:moveTo>
                    <a:pt x="21389" y="3007"/>
                  </a:moveTo>
                  <a:cubicBezTo>
                    <a:pt x="20247" y="11128"/>
                    <a:pt x="14605" y="17902"/>
                    <a:pt x="6825" y="2049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54" name="Arc 29"/>
            <p:cNvSpPr>
              <a:spLocks/>
            </p:cNvSpPr>
            <p:nvPr/>
          </p:nvSpPr>
          <p:spPr bwMode="auto">
            <a:xfrm rot="12431323" flipH="1">
              <a:off x="5715000" y="2590800"/>
              <a:ext cx="349250" cy="198438"/>
            </a:xfrm>
            <a:custGeom>
              <a:avLst/>
              <a:gdLst>
                <a:gd name="T0" fmla="*/ 1018533544 w 24445"/>
                <a:gd name="T1" fmla="*/ 113453247 h 21600"/>
                <a:gd name="T2" fmla="*/ 0 w 24445"/>
                <a:gd name="T3" fmla="*/ 136924706 h 21600"/>
                <a:gd name="T4" fmla="*/ 410580712 w 24445"/>
                <a:gd name="T5" fmla="*/ 0 h 21600"/>
                <a:gd name="T6" fmla="*/ 0 60000 65536"/>
                <a:gd name="T7" fmla="*/ 0 60000 65536"/>
                <a:gd name="T8" fmla="*/ 0 60000 65536"/>
                <a:gd name="T9" fmla="*/ 0 w 24445"/>
                <a:gd name="T10" fmla="*/ 0 h 21600"/>
                <a:gd name="T11" fmla="*/ 24445 w 2444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445" h="21600" fill="none" extrusionOk="0">
                  <a:moveTo>
                    <a:pt x="24444" y="15926"/>
                  </a:moveTo>
                  <a:cubicBezTo>
                    <a:pt x="20461" y="19575"/>
                    <a:pt x="15255" y="21599"/>
                    <a:pt x="9854" y="21600"/>
                  </a:cubicBezTo>
                  <a:cubicBezTo>
                    <a:pt x="6427" y="21600"/>
                    <a:pt x="3049" y="20784"/>
                    <a:pt x="0" y="19221"/>
                  </a:cubicBezTo>
                </a:path>
                <a:path w="24445" h="21600" stroke="0" extrusionOk="0">
                  <a:moveTo>
                    <a:pt x="24444" y="15926"/>
                  </a:moveTo>
                  <a:cubicBezTo>
                    <a:pt x="20461" y="19575"/>
                    <a:pt x="15255" y="21599"/>
                    <a:pt x="9854" y="21600"/>
                  </a:cubicBezTo>
                  <a:cubicBezTo>
                    <a:pt x="6427" y="21600"/>
                    <a:pt x="3049" y="20784"/>
                    <a:pt x="0" y="19221"/>
                  </a:cubicBezTo>
                  <a:lnTo>
                    <a:pt x="9854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55" name="Text Box 32"/>
            <p:cNvSpPr txBox="1">
              <a:spLocks noChangeArrowheads="1"/>
            </p:cNvSpPr>
            <p:nvPr/>
          </p:nvSpPr>
          <p:spPr bwMode="auto">
            <a:xfrm rot="20276851">
              <a:off x="2700142" y="1813062"/>
              <a:ext cx="1918091" cy="398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dirty="0">
                  <a:solidFill>
                    <a:srgbClr val="333333"/>
                  </a:solidFill>
                </a:rPr>
                <a:t>Amp(B</a:t>
              </a:r>
              <a:r>
                <a:rPr lang="en-US" sz="1200" b="1" baseline="30000" dirty="0">
                  <a:solidFill>
                    <a:srgbClr val="333333"/>
                  </a:solidFill>
                </a:rPr>
                <a:t>-</a:t>
              </a:r>
              <a:r>
                <a:rPr lang="en-US" sz="1200" b="1" dirty="0">
                  <a:solidFill>
                    <a:srgbClr val="333333"/>
                  </a:solidFill>
                  <a:sym typeface="Symbol" pitchFamily="18" charset="2"/>
                </a:rPr>
                <a:t> D</a:t>
              </a:r>
              <a:r>
                <a:rPr lang="en-US" sz="1200" b="1" baseline="-25000" dirty="0">
                  <a:solidFill>
                    <a:srgbClr val="333333"/>
                  </a:solidFill>
                  <a:sym typeface="Symbol" pitchFamily="18" charset="2"/>
                </a:rPr>
                <a:t>CP</a:t>
              </a:r>
              <a:r>
                <a:rPr lang="en-US" sz="1200" b="1" dirty="0">
                  <a:solidFill>
                    <a:srgbClr val="333333"/>
                  </a:solidFill>
                  <a:sym typeface="Symbol" pitchFamily="18" charset="2"/>
                </a:rPr>
                <a:t>K</a:t>
              </a:r>
              <a:r>
                <a:rPr lang="en-US" sz="1200" b="1" baseline="30000" dirty="0">
                  <a:solidFill>
                    <a:srgbClr val="333333"/>
                  </a:solidFill>
                  <a:sym typeface="Symbol" pitchFamily="18" charset="2"/>
                </a:rPr>
                <a:t>-</a:t>
              </a:r>
              <a:r>
                <a:rPr lang="en-US" sz="1200" b="1" dirty="0">
                  <a:solidFill>
                    <a:srgbClr val="333333"/>
                  </a:solidFill>
                  <a:sym typeface="Symbol" pitchFamily="18" charset="2"/>
                </a:rPr>
                <a:t>)</a:t>
              </a:r>
              <a:r>
                <a:rPr lang="en-US" sz="1200" b="1" baseline="30000" dirty="0">
                  <a:solidFill>
                    <a:srgbClr val="333333"/>
                  </a:solidFill>
                  <a:sym typeface="Symbol" pitchFamily="18" charset="2"/>
                </a:rPr>
                <a:t> </a:t>
              </a:r>
              <a:endParaRPr lang="en-US" sz="1200" b="1" dirty="0">
                <a:solidFill>
                  <a:srgbClr val="333333"/>
                </a:solidFill>
              </a:endParaRPr>
            </a:p>
          </p:txBody>
        </p:sp>
        <p:sp>
          <p:nvSpPr>
            <p:cNvPr id="56" name="Text Box 33"/>
            <p:cNvSpPr txBox="1">
              <a:spLocks noChangeArrowheads="1"/>
            </p:cNvSpPr>
            <p:nvPr/>
          </p:nvSpPr>
          <p:spPr bwMode="auto">
            <a:xfrm rot="500520">
              <a:off x="3542559" y="3870463"/>
              <a:ext cx="1942994" cy="398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dirty="0"/>
                <a:t>Amp(B</a:t>
              </a:r>
              <a:r>
                <a:rPr lang="en-US" sz="1200" b="1" baseline="30000" dirty="0"/>
                <a:t>+</a:t>
              </a:r>
              <a:r>
                <a:rPr lang="en-US" sz="1200" b="1" dirty="0">
                  <a:sym typeface="Symbol" pitchFamily="18" charset="2"/>
                </a:rPr>
                <a:t> D</a:t>
              </a:r>
              <a:r>
                <a:rPr lang="en-US" sz="1200" b="1" baseline="-25000" dirty="0">
                  <a:sym typeface="Symbol" pitchFamily="18" charset="2"/>
                </a:rPr>
                <a:t>CP</a:t>
              </a:r>
              <a:r>
                <a:rPr lang="en-US" sz="1200" b="1" dirty="0">
                  <a:sym typeface="Symbol" pitchFamily="18" charset="2"/>
                </a:rPr>
                <a:t>K</a:t>
              </a:r>
              <a:r>
                <a:rPr lang="en-US" sz="1200" b="1" baseline="30000" dirty="0">
                  <a:sym typeface="Symbol" pitchFamily="18" charset="2"/>
                </a:rPr>
                <a:t>+</a:t>
              </a:r>
              <a:r>
                <a:rPr lang="en-US" sz="1200" b="1" dirty="0">
                  <a:sym typeface="Symbol" pitchFamily="18" charset="2"/>
                </a:rPr>
                <a:t>)</a:t>
              </a:r>
              <a:endParaRPr lang="en-US" sz="1200" b="1" dirty="0"/>
            </a:p>
          </p:txBody>
        </p:sp>
        <p:sp>
          <p:nvSpPr>
            <p:cNvPr id="57" name="Text Box 38"/>
            <p:cNvSpPr txBox="1">
              <a:spLocks noChangeArrowheads="1"/>
            </p:cNvSpPr>
            <p:nvPr/>
          </p:nvSpPr>
          <p:spPr bwMode="auto">
            <a:xfrm rot="16394659">
              <a:off x="4839971" y="1987487"/>
              <a:ext cx="1659569" cy="43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dirty="0">
                  <a:solidFill>
                    <a:srgbClr val="4D4D4D"/>
                  </a:solidFill>
                </a:rPr>
                <a:t>Amp(B</a:t>
              </a:r>
              <a:r>
                <a:rPr lang="en-US" sz="1200" b="1" baseline="30000" dirty="0">
                  <a:solidFill>
                    <a:srgbClr val="4D4D4D"/>
                  </a:solidFill>
                </a:rPr>
                <a:t>-</a:t>
              </a:r>
              <a:r>
                <a:rPr lang="en-US" sz="1200" b="1" dirty="0">
                  <a:solidFill>
                    <a:srgbClr val="4D4D4D"/>
                  </a:solidFill>
                  <a:sym typeface="Symbol" pitchFamily="18" charset="2"/>
                </a:rPr>
                <a:t> D</a:t>
              </a:r>
              <a:r>
                <a:rPr lang="en-US" sz="1200" b="1" baseline="30000" dirty="0">
                  <a:solidFill>
                    <a:srgbClr val="4D4D4D"/>
                  </a:solidFill>
                  <a:sym typeface="Symbol" pitchFamily="18" charset="2"/>
                </a:rPr>
                <a:t>0</a:t>
              </a:r>
              <a:r>
                <a:rPr lang="en-US" sz="1200" b="1" dirty="0">
                  <a:solidFill>
                    <a:srgbClr val="4D4D4D"/>
                  </a:solidFill>
                  <a:sym typeface="Symbol" pitchFamily="18" charset="2"/>
                </a:rPr>
                <a:t>K</a:t>
              </a:r>
              <a:r>
                <a:rPr lang="en-US" sz="1200" b="1" baseline="30000" dirty="0">
                  <a:solidFill>
                    <a:srgbClr val="4D4D4D"/>
                  </a:solidFill>
                  <a:sym typeface="Symbol" pitchFamily="18" charset="2"/>
                </a:rPr>
                <a:t>-</a:t>
              </a:r>
              <a:r>
                <a:rPr lang="en-US" sz="1200" b="1" dirty="0">
                  <a:solidFill>
                    <a:srgbClr val="4D4D4D"/>
                  </a:solidFill>
                  <a:sym typeface="Symbol" pitchFamily="18" charset="2"/>
                </a:rPr>
                <a:t>)</a:t>
              </a:r>
              <a:endParaRPr lang="en-US" sz="1200" b="1" dirty="0">
                <a:solidFill>
                  <a:srgbClr val="4D4D4D"/>
                </a:solidFill>
              </a:endParaRPr>
            </a:p>
          </p:txBody>
        </p:sp>
        <p:sp>
          <p:nvSpPr>
            <p:cNvPr id="58" name="Text Box 39"/>
            <p:cNvSpPr txBox="1">
              <a:spLocks noChangeArrowheads="1"/>
            </p:cNvSpPr>
            <p:nvPr/>
          </p:nvSpPr>
          <p:spPr bwMode="auto">
            <a:xfrm rot="1626082">
              <a:off x="5870211" y="3550582"/>
              <a:ext cx="1853341" cy="398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dirty="0">
                  <a:solidFill>
                    <a:srgbClr val="4D4D4D"/>
                  </a:solidFill>
                </a:rPr>
                <a:t>Amp(B</a:t>
              </a:r>
              <a:r>
                <a:rPr lang="en-US" sz="1200" b="1" baseline="30000" dirty="0">
                  <a:solidFill>
                    <a:srgbClr val="4D4D4D"/>
                  </a:solidFill>
                </a:rPr>
                <a:t>+</a:t>
              </a:r>
              <a:r>
                <a:rPr lang="en-US" sz="1200" b="1" dirty="0">
                  <a:solidFill>
                    <a:srgbClr val="4D4D4D"/>
                  </a:solidFill>
                  <a:sym typeface="Symbol" pitchFamily="18" charset="2"/>
                </a:rPr>
                <a:t> D</a:t>
              </a:r>
              <a:r>
                <a:rPr lang="en-US" sz="1200" b="1" baseline="30000" dirty="0">
                  <a:solidFill>
                    <a:srgbClr val="4D4D4D"/>
                  </a:solidFill>
                  <a:sym typeface="Symbol" pitchFamily="18" charset="2"/>
                </a:rPr>
                <a:t>0</a:t>
              </a:r>
              <a:r>
                <a:rPr lang="en-US" sz="1200" b="1" dirty="0">
                  <a:solidFill>
                    <a:srgbClr val="4D4D4D"/>
                  </a:solidFill>
                  <a:sym typeface="Symbol" pitchFamily="18" charset="2"/>
                </a:rPr>
                <a:t>K</a:t>
              </a:r>
              <a:r>
                <a:rPr lang="en-US" sz="1200" b="1" baseline="30000" dirty="0">
                  <a:solidFill>
                    <a:srgbClr val="4D4D4D"/>
                  </a:solidFill>
                  <a:sym typeface="Symbol" pitchFamily="18" charset="2"/>
                </a:rPr>
                <a:t>+</a:t>
              </a:r>
              <a:r>
                <a:rPr lang="en-US" sz="1200" b="1" dirty="0">
                  <a:solidFill>
                    <a:srgbClr val="4D4D4D"/>
                  </a:solidFill>
                  <a:sym typeface="Symbol" pitchFamily="18" charset="2"/>
                </a:rPr>
                <a:t>)</a:t>
              </a:r>
              <a:endParaRPr lang="en-US" sz="1200" b="1" dirty="0">
                <a:solidFill>
                  <a:srgbClr val="4D4D4D"/>
                </a:solidFill>
              </a:endParaRPr>
            </a:p>
          </p:txBody>
        </p:sp>
        <p:sp>
          <p:nvSpPr>
            <p:cNvPr id="59" name="Line 104"/>
            <p:cNvSpPr>
              <a:spLocks noChangeShapeType="1"/>
            </p:cNvSpPr>
            <p:nvPr/>
          </p:nvSpPr>
          <p:spPr bwMode="auto">
            <a:xfrm flipV="1">
              <a:off x="5562600" y="1828800"/>
              <a:ext cx="45719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60" name="Line 104"/>
            <p:cNvSpPr>
              <a:spLocks noChangeShapeType="1"/>
            </p:cNvSpPr>
            <p:nvPr/>
          </p:nvSpPr>
          <p:spPr bwMode="auto">
            <a:xfrm>
              <a:off x="4648200" y="3124200"/>
              <a:ext cx="1524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</p:grpSp>
      <p:sp>
        <p:nvSpPr>
          <p:cNvPr id="61" name="Text Box 40"/>
          <p:cNvSpPr txBox="1">
            <a:spLocks noChangeArrowheads="1"/>
          </p:cNvSpPr>
          <p:nvPr/>
        </p:nvSpPr>
        <p:spPr bwMode="auto">
          <a:xfrm>
            <a:off x="4405312" y="2362200"/>
            <a:ext cx="473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4D4D4D"/>
                </a:solidFill>
              </a:rPr>
              <a:t>Due to non-zero strong phase (</a:t>
            </a:r>
            <a:r>
              <a:rPr lang="en-US" dirty="0">
                <a:solidFill>
                  <a:srgbClr val="4D4D4D"/>
                </a:solidFill>
                <a:latin typeface="Symbol" pitchFamily="18" charset="2"/>
              </a:rPr>
              <a:t>d</a:t>
            </a:r>
            <a:r>
              <a:rPr lang="en-US" dirty="0">
                <a:solidFill>
                  <a:srgbClr val="4D4D4D"/>
                </a:solidFill>
              </a:rPr>
              <a:t>)  </a:t>
            </a:r>
            <a:r>
              <a:rPr lang="en-US" dirty="0">
                <a:solidFill>
                  <a:srgbClr val="4D4D4D"/>
                </a:solidFill>
                <a:sym typeface="Symbol" pitchFamily="18" charset="2"/>
              </a:rPr>
              <a:t> Direct CPV</a:t>
            </a:r>
          </a:p>
        </p:txBody>
      </p:sp>
      <p:sp>
        <p:nvSpPr>
          <p:cNvPr id="62" name="Text Box 41"/>
          <p:cNvSpPr txBox="1">
            <a:spLocks noChangeArrowheads="1"/>
          </p:cNvSpPr>
          <p:nvPr/>
        </p:nvSpPr>
        <p:spPr bwMode="auto">
          <a:xfrm>
            <a:off x="685800" y="5257800"/>
            <a:ext cx="6410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But even without strong phase one can still measure CKM angle </a:t>
            </a:r>
            <a:r>
              <a:rPr lang="en-US" b="1" dirty="0">
                <a:latin typeface="Symbol" pitchFamily="18" charset="2"/>
              </a:rPr>
              <a:t>g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28600" y="6172200"/>
            <a:ext cx="8221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Experimentally, its double ratio and the CP asymmetries are measured to constrain </a:t>
            </a:r>
            <a:r>
              <a:rPr lang="en-US" b="1" dirty="0" smtClean="0">
                <a:latin typeface="Symbol" pitchFamily="18" charset="2"/>
              </a:rPr>
              <a:t>g</a:t>
            </a:r>
            <a:endParaRPr lang="en-US" b="1" dirty="0">
              <a:latin typeface="Symbol" pitchFamily="18" charset="2"/>
            </a:endParaRPr>
          </a:p>
        </p:txBody>
      </p:sp>
      <p:sp>
        <p:nvSpPr>
          <p:cNvPr id="64" name="Date Placeholder 6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C159-4BC0-4FF3-B614-B994B894F258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5" name="Footer Placeholder 6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2743200" y="3733800"/>
            <a:ext cx="7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 flipH="1" flipV="1">
            <a:off x="3429000" y="3124200"/>
            <a:ext cx="76200" cy="7620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438400" y="0"/>
            <a:ext cx="5051511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from BELLE &amp; BABAR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1073" name="Picture 1"/>
          <p:cNvPicPr>
            <a:picLocks noChangeAspect="1" noChangeArrowheads="1"/>
          </p:cNvPicPr>
          <p:nvPr/>
        </p:nvPicPr>
        <p:blipFill>
          <a:blip r:embed="rId2"/>
          <a:srcRect t="39942" r="56000" b="33333"/>
          <a:stretch>
            <a:fillRect/>
          </a:stretch>
        </p:blipFill>
        <p:spPr bwMode="auto">
          <a:xfrm>
            <a:off x="4572000" y="838200"/>
            <a:ext cx="4114800" cy="187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t="9333" r="56000" b="60058"/>
          <a:stretch>
            <a:fillRect/>
          </a:stretch>
        </p:blipFill>
        <p:spPr bwMode="auto">
          <a:xfrm>
            <a:off x="457200" y="685799"/>
            <a:ext cx="3962400" cy="206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57200" y="3048000"/>
            <a:ext cx="74278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Also One can look into D</a:t>
            </a:r>
            <a:r>
              <a:rPr lang="en-US" b="1" baseline="30000" dirty="0" smtClean="0"/>
              <a:t>0</a:t>
            </a:r>
            <a:r>
              <a:rPr lang="en-US" b="1" dirty="0" smtClean="0"/>
              <a:t> decaying to </a:t>
            </a:r>
            <a:r>
              <a:rPr lang="en-US" b="1" dirty="0" err="1" smtClean="0"/>
              <a:t>K</a:t>
            </a:r>
            <a:r>
              <a:rPr lang="en-US" b="1" baseline="30000" dirty="0" err="1" smtClean="0">
                <a:latin typeface="Symbol" pitchFamily="18" charset="2"/>
              </a:rPr>
              <a:t>+</a:t>
            </a:r>
            <a:r>
              <a:rPr lang="en-US" b="1" dirty="0" err="1" smtClean="0">
                <a:latin typeface="Symbol" pitchFamily="18" charset="2"/>
              </a:rPr>
              <a:t>p</a:t>
            </a:r>
            <a:r>
              <a:rPr lang="en-US" b="1" baseline="30000" dirty="0" smtClean="0">
                <a:latin typeface="Symbol" pitchFamily="18" charset="2"/>
              </a:rPr>
              <a:t>-</a:t>
            </a:r>
            <a:r>
              <a:rPr lang="en-US" b="1" dirty="0" smtClean="0"/>
              <a:t>, K</a:t>
            </a:r>
            <a:r>
              <a:rPr lang="en-US" b="1" baseline="30000" dirty="0" smtClean="0">
                <a:latin typeface="Symbol" pitchFamily="18" charset="2"/>
              </a:rPr>
              <a:t>+</a:t>
            </a:r>
            <a:r>
              <a:rPr lang="en-US" b="1" dirty="0" smtClean="0">
                <a:latin typeface="Symbol" pitchFamily="18" charset="2"/>
              </a:rPr>
              <a:t>p</a:t>
            </a:r>
            <a:r>
              <a:rPr lang="en-US" b="1" baseline="30000" dirty="0" smtClean="0">
                <a:latin typeface="Symbol" pitchFamily="18" charset="2"/>
              </a:rPr>
              <a:t>-</a:t>
            </a:r>
            <a:r>
              <a:rPr lang="en-US" b="1" dirty="0" smtClean="0">
                <a:latin typeface="Symbol" pitchFamily="18" charset="2"/>
              </a:rPr>
              <a:t>p</a:t>
            </a:r>
            <a:r>
              <a:rPr lang="en-US" b="1" baseline="30000" dirty="0" smtClean="0">
                <a:latin typeface="Symbol" pitchFamily="18" charset="2"/>
              </a:rPr>
              <a:t>0</a:t>
            </a:r>
            <a:r>
              <a:rPr lang="en-US" b="1" dirty="0" smtClean="0"/>
              <a:t>,….  </a:t>
            </a:r>
          </a:p>
          <a:p>
            <a:r>
              <a:rPr lang="en-US" b="1" dirty="0" smtClean="0"/>
              <a:t>             (Atwood, </a:t>
            </a:r>
            <a:r>
              <a:rPr lang="en-US" b="1" dirty="0" err="1" smtClean="0"/>
              <a:t>Dunietz</a:t>
            </a:r>
            <a:r>
              <a:rPr lang="en-US" b="1" dirty="0" smtClean="0"/>
              <a:t>, </a:t>
            </a:r>
            <a:r>
              <a:rPr lang="en-US" b="1" dirty="0" err="1" smtClean="0"/>
              <a:t>Soni</a:t>
            </a:r>
            <a:r>
              <a:rPr lang="en-US" b="1" dirty="0" smtClean="0"/>
              <a:t>  PRL 78, 3357(1997))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D</a:t>
            </a:r>
            <a:r>
              <a:rPr lang="en-US" b="1" baseline="30000" dirty="0" smtClean="0"/>
              <a:t>0</a:t>
            </a:r>
            <a:r>
              <a:rPr lang="en-US" b="1" dirty="0" smtClean="0"/>
              <a:t> decaying to </a:t>
            </a:r>
            <a:r>
              <a:rPr lang="en-US" b="1" dirty="0" err="1" smtClean="0"/>
              <a:t>K</a:t>
            </a:r>
            <a:r>
              <a:rPr lang="en-US" b="1" baseline="-25000" dirty="0" err="1" smtClean="0"/>
              <a:t>S</a:t>
            </a:r>
            <a:r>
              <a:rPr lang="en-US" b="1" dirty="0" err="1" smtClean="0">
                <a:latin typeface="Symbol" pitchFamily="18" charset="2"/>
              </a:rPr>
              <a:t>p</a:t>
            </a:r>
            <a:r>
              <a:rPr lang="en-US" b="1" baseline="30000" dirty="0" err="1" smtClean="0">
                <a:latin typeface="Symbol" pitchFamily="18" charset="2"/>
              </a:rPr>
              <a:t>+</a:t>
            </a:r>
            <a:r>
              <a:rPr lang="en-US" b="1" dirty="0" err="1" smtClean="0">
                <a:latin typeface="Symbol" pitchFamily="18" charset="2"/>
              </a:rPr>
              <a:t>p</a:t>
            </a:r>
            <a:r>
              <a:rPr lang="en-US" b="1" baseline="30000" dirty="0" smtClean="0">
                <a:latin typeface="Symbol" pitchFamily="18" charset="2"/>
              </a:rPr>
              <a:t>-</a:t>
            </a:r>
            <a:r>
              <a:rPr lang="en-US" b="1" dirty="0" smtClean="0"/>
              <a:t>, K</a:t>
            </a:r>
            <a:r>
              <a:rPr lang="en-US" b="1" baseline="-25000" dirty="0" smtClean="0"/>
              <a:t>S</a:t>
            </a:r>
            <a:r>
              <a:rPr lang="en-US" b="1" dirty="0" smtClean="0"/>
              <a:t>K</a:t>
            </a:r>
            <a:r>
              <a:rPr lang="en-US" b="1" baseline="30000" dirty="0" smtClean="0"/>
              <a:t>+</a:t>
            </a:r>
            <a:r>
              <a:rPr lang="en-US" b="1" dirty="0" smtClean="0"/>
              <a:t>K</a:t>
            </a:r>
            <a:r>
              <a:rPr lang="en-US" b="1" baseline="30000" dirty="0" smtClean="0"/>
              <a:t>-</a:t>
            </a:r>
            <a:r>
              <a:rPr lang="en-US" b="1" dirty="0" smtClean="0"/>
              <a:t>, </a:t>
            </a:r>
            <a:r>
              <a:rPr lang="en-US" b="1" dirty="0" smtClean="0">
                <a:latin typeface="Symbol" pitchFamily="18" charset="2"/>
              </a:rPr>
              <a:t>p</a:t>
            </a:r>
            <a:r>
              <a:rPr lang="en-US" b="1" baseline="30000" dirty="0" smtClean="0">
                <a:latin typeface="Symbol" pitchFamily="18" charset="2"/>
              </a:rPr>
              <a:t>+</a:t>
            </a:r>
            <a:r>
              <a:rPr lang="en-US" b="1" dirty="0" smtClean="0">
                <a:latin typeface="Symbol" pitchFamily="18" charset="2"/>
              </a:rPr>
              <a:t>p</a:t>
            </a:r>
            <a:r>
              <a:rPr lang="en-US" b="1" baseline="30000" dirty="0" smtClean="0">
                <a:latin typeface="Symbol" pitchFamily="18" charset="2"/>
              </a:rPr>
              <a:t>-</a:t>
            </a:r>
            <a:r>
              <a:rPr lang="en-US" b="1" dirty="0" smtClean="0">
                <a:latin typeface="Symbol" pitchFamily="18" charset="2"/>
              </a:rPr>
              <a:t>p</a:t>
            </a:r>
            <a:r>
              <a:rPr lang="en-US" b="1" baseline="30000" dirty="0" smtClean="0">
                <a:latin typeface="Symbol" pitchFamily="18" charset="2"/>
              </a:rPr>
              <a:t>0</a:t>
            </a:r>
            <a:r>
              <a:rPr lang="en-US" b="1" dirty="0" smtClean="0"/>
              <a:t>,…  </a:t>
            </a:r>
            <a:r>
              <a:rPr lang="en-US" b="1" dirty="0" err="1" smtClean="0"/>
              <a:t>Dalitz</a:t>
            </a:r>
            <a:r>
              <a:rPr lang="en-US" b="1" dirty="0" smtClean="0"/>
              <a:t> analysis </a:t>
            </a:r>
          </a:p>
          <a:p>
            <a:r>
              <a:rPr lang="en-US" b="1" dirty="0" smtClean="0"/>
              <a:t>             (Atwood et al. PRL78, 3257(1997), A </a:t>
            </a:r>
            <a:r>
              <a:rPr lang="en-US" b="1" dirty="0" err="1" smtClean="0"/>
              <a:t>Giri</a:t>
            </a:r>
            <a:r>
              <a:rPr lang="en-US" b="1" dirty="0" smtClean="0"/>
              <a:t> et al. PRD68, 054018(2003))</a:t>
            </a:r>
            <a:endParaRPr lang="en-US" b="1" dirty="0"/>
          </a:p>
        </p:txBody>
      </p:sp>
      <p:pic>
        <p:nvPicPr>
          <p:cNvPr id="141313" name="Picture 1"/>
          <p:cNvPicPr>
            <a:picLocks noChangeAspect="1" noChangeArrowheads="1"/>
          </p:cNvPicPr>
          <p:nvPr/>
        </p:nvPicPr>
        <p:blipFill>
          <a:blip r:embed="rId3"/>
          <a:srcRect l="4410" t="76667" r="3325" b="8803"/>
          <a:stretch>
            <a:fillRect/>
          </a:stretch>
        </p:blipFill>
        <p:spPr bwMode="auto">
          <a:xfrm>
            <a:off x="311727" y="4800600"/>
            <a:ext cx="883227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4"/>
          <a:srcRect l="29376" t="64906" r="39145" b="23333"/>
          <a:stretch>
            <a:fillRect/>
          </a:stretch>
        </p:blipFill>
        <p:spPr bwMode="auto">
          <a:xfrm>
            <a:off x="2971800" y="5977306"/>
            <a:ext cx="3048000" cy="88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87EC-A2D0-441E-828C-5D511A8CA843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36"/>
          <p:cNvGraphicFramePr>
            <a:graphicFrameLocks noChangeAspect="1"/>
          </p:cNvGraphicFramePr>
          <p:nvPr>
            <p:ph idx="1"/>
          </p:nvPr>
        </p:nvGraphicFramePr>
        <p:xfrm>
          <a:off x="1887538" y="4648200"/>
          <a:ext cx="3386137" cy="1316038"/>
        </p:xfrm>
        <a:graphic>
          <a:graphicData uri="http://schemas.openxmlformats.org/presentationml/2006/ole">
            <p:oleObj spid="_x0000_s43010" name="Equation" r:id="rId3" imgW="2222280" imgH="863280" progId="Equation.3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0"/>
            <a:ext cx="6826869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 through decay-mixing interference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1920875" y="1712912"/>
            <a:ext cx="5326010" cy="843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B</a:t>
            </a:r>
            <a:r>
              <a:rPr lang="en-US" b="1" baseline="-25000" dirty="0" err="1">
                <a:solidFill>
                  <a:srgbClr val="002060"/>
                </a:solidFill>
              </a:rPr>
              <a:t>a</a:t>
            </a:r>
            <a:r>
              <a:rPr lang="en-US" b="1" dirty="0">
                <a:solidFill>
                  <a:srgbClr val="002060"/>
                </a:solidFill>
              </a:rPr>
              <a:t> = pB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+ qB</a:t>
            </a:r>
            <a:r>
              <a:rPr lang="en-US" b="1" baseline="30000" dirty="0">
                <a:solidFill>
                  <a:srgbClr val="002060"/>
                </a:solidFill>
              </a:rPr>
              <a:t>0 </a:t>
            </a:r>
            <a:r>
              <a:rPr lang="en-US" b="1" dirty="0">
                <a:solidFill>
                  <a:srgbClr val="002060"/>
                </a:solidFill>
              </a:rPr>
              <a:t>                   </a:t>
            </a:r>
            <a:r>
              <a:rPr lang="en-US" b="1" dirty="0" err="1">
                <a:solidFill>
                  <a:srgbClr val="002060"/>
                </a:solidFill>
              </a:rPr>
              <a:t>B</a:t>
            </a:r>
            <a:r>
              <a:rPr lang="en-US" b="1" baseline="-25000" dirty="0" err="1">
                <a:solidFill>
                  <a:srgbClr val="002060"/>
                </a:solidFill>
              </a:rPr>
              <a:t>a</a:t>
            </a:r>
            <a:r>
              <a:rPr lang="en-US" b="1" dirty="0">
                <a:solidFill>
                  <a:srgbClr val="002060"/>
                </a:solidFill>
              </a:rPr>
              <a:t> (mass: m</a:t>
            </a:r>
            <a:r>
              <a:rPr lang="en-US" b="1" baseline="-25000" dirty="0">
                <a:solidFill>
                  <a:srgbClr val="002060"/>
                </a:solidFill>
              </a:rPr>
              <a:t>a</a:t>
            </a:r>
            <a:r>
              <a:rPr lang="en-US" b="1" dirty="0">
                <a:solidFill>
                  <a:srgbClr val="002060"/>
                </a:solidFill>
              </a:rPr>
              <a:t>, decay rate: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b="1" baseline="-5000" dirty="0">
                <a:solidFill>
                  <a:srgbClr val="002060"/>
                </a:solidFill>
                <a:sym typeface="Symbol" pitchFamily="18" charset="2"/>
              </a:rPr>
              <a:t>a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)</a:t>
            </a:r>
            <a:endParaRPr lang="en-US" b="1" baseline="30000" dirty="0">
              <a:solidFill>
                <a:srgbClr val="002060"/>
              </a:solidFill>
            </a:endParaRP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rgbClr val="002060"/>
                </a:solidFill>
              </a:rPr>
              <a:t>B</a:t>
            </a:r>
            <a:r>
              <a:rPr lang="en-US" b="1" baseline="-25000" dirty="0">
                <a:solidFill>
                  <a:srgbClr val="002060"/>
                </a:solidFill>
              </a:rPr>
              <a:t>b</a:t>
            </a:r>
            <a:r>
              <a:rPr lang="en-US" b="1" dirty="0">
                <a:solidFill>
                  <a:srgbClr val="002060"/>
                </a:solidFill>
              </a:rPr>
              <a:t> = pB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–qB</a:t>
            </a:r>
            <a:r>
              <a:rPr lang="en-US" b="1" baseline="30000" dirty="0">
                <a:solidFill>
                  <a:srgbClr val="002060"/>
                </a:solidFill>
              </a:rPr>
              <a:t>0                               </a:t>
            </a:r>
            <a:r>
              <a:rPr lang="en-US" b="1" dirty="0">
                <a:solidFill>
                  <a:srgbClr val="002060"/>
                </a:solidFill>
              </a:rPr>
              <a:t>B</a:t>
            </a:r>
            <a:r>
              <a:rPr lang="en-US" b="1" baseline="-25000" dirty="0">
                <a:solidFill>
                  <a:srgbClr val="002060"/>
                </a:solidFill>
              </a:rPr>
              <a:t>b</a:t>
            </a:r>
            <a:r>
              <a:rPr lang="en-US" b="1" dirty="0">
                <a:solidFill>
                  <a:srgbClr val="002060"/>
                </a:solidFill>
              </a:rPr>
              <a:t> (mass: </a:t>
            </a:r>
            <a:r>
              <a:rPr lang="en-US" b="1" dirty="0" err="1">
                <a:solidFill>
                  <a:srgbClr val="002060"/>
                </a:solidFill>
              </a:rPr>
              <a:t>m</a:t>
            </a:r>
            <a:r>
              <a:rPr lang="en-US" b="1" baseline="-25000" dirty="0" err="1">
                <a:solidFill>
                  <a:srgbClr val="002060"/>
                </a:solidFill>
              </a:rPr>
              <a:t>b</a:t>
            </a:r>
            <a:r>
              <a:rPr lang="en-US" b="1" dirty="0">
                <a:solidFill>
                  <a:srgbClr val="002060"/>
                </a:solidFill>
              </a:rPr>
              <a:t>, decay rate: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b="1" baseline="-25000" dirty="0">
                <a:solidFill>
                  <a:srgbClr val="002060"/>
                </a:solidFill>
                <a:sym typeface="Symbol" pitchFamily="18" charset="2"/>
              </a:rPr>
              <a:t>b</a:t>
            </a:r>
            <a:r>
              <a:rPr lang="en-US" b="1" dirty="0">
                <a:solidFill>
                  <a:srgbClr val="002060"/>
                </a:solidFill>
              </a:rPr>
              <a:t> ) </a:t>
            </a:r>
          </a:p>
        </p:txBody>
      </p:sp>
      <p:sp>
        <p:nvSpPr>
          <p:cNvPr id="13" name="AutoShape 25"/>
          <p:cNvSpPr>
            <a:spLocks/>
          </p:cNvSpPr>
          <p:nvPr/>
        </p:nvSpPr>
        <p:spPr bwMode="auto">
          <a:xfrm>
            <a:off x="1692275" y="1716087"/>
            <a:ext cx="152400" cy="838200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1387475" y="2620962"/>
            <a:ext cx="40890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           In good approximation,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b="1" baseline="-25000" dirty="0">
                <a:solidFill>
                  <a:srgbClr val="002060"/>
                </a:solidFill>
                <a:sym typeface="Symbol" pitchFamily="18" charset="2"/>
              </a:rPr>
              <a:t>a</a:t>
            </a:r>
            <a:r>
              <a:rPr lang="en-US" b="1" dirty="0">
                <a:solidFill>
                  <a:srgbClr val="002060"/>
                </a:solidFill>
              </a:rPr>
              <a:t> =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b="1" baseline="-25000" dirty="0">
                <a:solidFill>
                  <a:srgbClr val="002060"/>
                </a:solidFill>
                <a:sym typeface="Symbol" pitchFamily="18" charset="2"/>
              </a:rPr>
              <a:t>b</a:t>
            </a:r>
            <a:r>
              <a:rPr lang="en-US" b="1" dirty="0">
                <a:solidFill>
                  <a:srgbClr val="002060"/>
                </a:solidFill>
              </a:rPr>
              <a:t> (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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b="1" dirty="0" smtClean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2819400" y="3200400"/>
            <a:ext cx="16818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Time evolution:</a:t>
            </a: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1066800" y="3657600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1235075" y="3544887"/>
            <a:ext cx="14749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B</a:t>
            </a:r>
            <a:r>
              <a:rPr lang="en-US" b="1" baseline="-25000" dirty="0" err="1">
                <a:solidFill>
                  <a:srgbClr val="002060"/>
                </a:solidFill>
              </a:rPr>
              <a:t>a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Symbol" pitchFamily="18" charset="2"/>
              </a:rPr>
              <a:t>-&gt;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B</a:t>
            </a:r>
            <a:r>
              <a:rPr lang="en-US" b="1" baseline="-25000" dirty="0" err="1">
                <a:solidFill>
                  <a:srgbClr val="002060"/>
                </a:solidFill>
              </a:rPr>
              <a:t>a</a:t>
            </a:r>
            <a:r>
              <a:rPr lang="en-US" b="1" baseline="-25000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e</a:t>
            </a:r>
            <a:r>
              <a:rPr lang="en-US" b="1" baseline="30000" dirty="0">
                <a:solidFill>
                  <a:srgbClr val="002060"/>
                </a:solidFill>
              </a:rPr>
              <a:t>-</a:t>
            </a:r>
            <a:r>
              <a:rPr lang="en-US" b="1" baseline="30000" dirty="0" err="1">
                <a:solidFill>
                  <a:srgbClr val="002060"/>
                </a:solidFill>
              </a:rPr>
              <a:t>im</a:t>
            </a:r>
            <a:r>
              <a:rPr lang="en-US" b="1" baseline="15000" dirty="0" err="1">
                <a:solidFill>
                  <a:srgbClr val="002060"/>
                </a:solidFill>
              </a:rPr>
              <a:t>a</a:t>
            </a:r>
            <a:r>
              <a:rPr lang="en-US" b="1" baseline="30000" dirty="0" err="1">
                <a:solidFill>
                  <a:srgbClr val="002060"/>
                </a:solidFill>
              </a:rPr>
              <a:t>t</a:t>
            </a:r>
            <a:endParaRPr lang="en-US" b="1" baseline="30000" dirty="0">
              <a:solidFill>
                <a:srgbClr val="002060"/>
              </a:solidFill>
            </a:endParaRPr>
          </a:p>
        </p:txBody>
      </p:sp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3673475" y="3621087"/>
            <a:ext cx="1477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B</a:t>
            </a:r>
            <a:r>
              <a:rPr lang="en-US" b="1" baseline="-25000" dirty="0">
                <a:solidFill>
                  <a:srgbClr val="002060"/>
                </a:solidFill>
              </a:rPr>
              <a:t>b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Symbol" pitchFamily="18" charset="2"/>
              </a:rPr>
              <a:t>-&gt;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B</a:t>
            </a:r>
            <a:r>
              <a:rPr lang="en-US" b="1" baseline="-25000" dirty="0" err="1">
                <a:solidFill>
                  <a:srgbClr val="002060"/>
                </a:solidFill>
              </a:rPr>
              <a:t>b</a:t>
            </a:r>
            <a:r>
              <a:rPr lang="en-US" b="1" dirty="0" err="1">
                <a:solidFill>
                  <a:srgbClr val="002060"/>
                </a:solidFill>
              </a:rPr>
              <a:t>e</a:t>
            </a:r>
            <a:r>
              <a:rPr lang="en-US" b="1" baseline="30000" dirty="0" err="1">
                <a:solidFill>
                  <a:srgbClr val="002060"/>
                </a:solidFill>
              </a:rPr>
              <a:t>-im</a:t>
            </a:r>
            <a:r>
              <a:rPr lang="en-US" b="1" baseline="15000" dirty="0" err="1">
                <a:solidFill>
                  <a:srgbClr val="002060"/>
                </a:solidFill>
              </a:rPr>
              <a:t>b</a:t>
            </a:r>
            <a:r>
              <a:rPr lang="en-US" b="1" baseline="30000" dirty="0" err="1">
                <a:solidFill>
                  <a:srgbClr val="002060"/>
                </a:solidFill>
              </a:rPr>
              <a:t>t</a:t>
            </a:r>
            <a:endParaRPr lang="en-US" b="1" baseline="30000" dirty="0">
              <a:solidFill>
                <a:srgbClr val="002060"/>
              </a:solidFill>
            </a:endParaRPr>
          </a:p>
        </p:txBody>
      </p:sp>
      <p:sp>
        <p:nvSpPr>
          <p:cNvPr id="19" name="Text Box 33"/>
          <p:cNvSpPr txBox="1">
            <a:spLocks noChangeArrowheads="1"/>
          </p:cNvSpPr>
          <p:nvPr/>
        </p:nvSpPr>
        <p:spPr bwMode="auto">
          <a:xfrm>
            <a:off x="1235075" y="1792287"/>
            <a:ext cx="4539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(*)</a:t>
            </a: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473075" y="4154487"/>
            <a:ext cx="74347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Solving (*) for 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and 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, the time evolutions of pure </a:t>
            </a:r>
            <a:r>
              <a:rPr lang="en-US" b="1" dirty="0" smtClean="0">
                <a:solidFill>
                  <a:srgbClr val="002060"/>
                </a:solidFill>
              </a:rPr>
              <a:t>B</a:t>
            </a:r>
            <a:r>
              <a:rPr lang="en-US" b="1" baseline="30000" dirty="0" smtClean="0">
                <a:solidFill>
                  <a:srgbClr val="002060"/>
                </a:solidFill>
              </a:rPr>
              <a:t>0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and </a:t>
            </a:r>
            <a:r>
              <a:rPr lang="en-US" b="1" dirty="0" smtClean="0">
                <a:solidFill>
                  <a:srgbClr val="002060"/>
                </a:solidFill>
              </a:rPr>
              <a:t>B</a:t>
            </a:r>
            <a:r>
              <a:rPr lang="en-US" b="1" baseline="30000" dirty="0" smtClean="0">
                <a:solidFill>
                  <a:srgbClr val="002060"/>
                </a:solidFill>
              </a:rPr>
              <a:t>0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at t = 0 are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1676400" y="5257800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3" name="Text Box 38"/>
          <p:cNvSpPr txBox="1">
            <a:spLocks noChangeArrowheads="1"/>
          </p:cNvSpPr>
          <p:nvPr/>
        </p:nvSpPr>
        <p:spPr bwMode="auto">
          <a:xfrm>
            <a:off x="6645275" y="5449887"/>
            <a:ext cx="1670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(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</a:t>
            </a:r>
            <a:r>
              <a:rPr lang="en-US" b="1" dirty="0">
                <a:solidFill>
                  <a:srgbClr val="002060"/>
                </a:solidFill>
              </a:rPr>
              <a:t> m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</a:t>
            </a:r>
            <a:r>
              <a:rPr lang="en-US" b="1" dirty="0">
                <a:solidFill>
                  <a:srgbClr val="002060"/>
                </a:solidFill>
              </a:rPr>
              <a:t> m</a:t>
            </a:r>
            <a:r>
              <a:rPr lang="en-US" b="1" baseline="-25000" dirty="0">
                <a:solidFill>
                  <a:srgbClr val="002060"/>
                </a:solidFill>
              </a:rPr>
              <a:t>a</a:t>
            </a:r>
            <a:r>
              <a:rPr lang="en-US" b="1" dirty="0">
                <a:solidFill>
                  <a:srgbClr val="002060"/>
                </a:solidFill>
              </a:rPr>
              <a:t> – </a:t>
            </a:r>
            <a:r>
              <a:rPr lang="en-US" b="1" dirty="0" err="1">
                <a:solidFill>
                  <a:srgbClr val="002060"/>
                </a:solidFill>
              </a:rPr>
              <a:t>m</a:t>
            </a:r>
            <a:r>
              <a:rPr lang="en-US" b="1" baseline="-25000" dirty="0" err="1">
                <a:solidFill>
                  <a:srgbClr val="002060"/>
                </a:solidFill>
              </a:rPr>
              <a:t>b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457200" y="1295400"/>
            <a:ext cx="4941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Eigen-states </a:t>
            </a:r>
            <a:r>
              <a:rPr lang="en-US" b="1" dirty="0">
                <a:solidFill>
                  <a:srgbClr val="002060"/>
                </a:solidFill>
              </a:rPr>
              <a:t>of mass &amp; decay rate (assuming CPT):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3140075" y="1792287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048000" y="2286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248400" y="4191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590800" y="42672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7200" y="762000"/>
            <a:ext cx="5795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-&gt; Occur when both B</a:t>
            </a:r>
            <a:r>
              <a:rPr lang="en-US" b="1" baseline="30000" dirty="0" smtClean="0">
                <a:solidFill>
                  <a:srgbClr val="002060"/>
                </a:solidFill>
              </a:rPr>
              <a:t>0</a:t>
            </a:r>
            <a:r>
              <a:rPr lang="en-US" b="1" dirty="0" smtClean="0">
                <a:solidFill>
                  <a:srgbClr val="002060"/>
                </a:solidFill>
              </a:rPr>
              <a:t> and B</a:t>
            </a:r>
            <a:r>
              <a:rPr lang="en-US" b="1" baseline="30000" dirty="0" smtClean="0">
                <a:solidFill>
                  <a:srgbClr val="002060"/>
                </a:solidFill>
              </a:rPr>
              <a:t>0</a:t>
            </a:r>
            <a:r>
              <a:rPr lang="en-US" b="1" dirty="0" smtClean="0">
                <a:solidFill>
                  <a:srgbClr val="002060"/>
                </a:solidFill>
              </a:rPr>
              <a:t> decay to the same final state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3124200" y="8382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3B372-0017-4EFD-981E-8348647814BA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5943600" y="2743200"/>
            <a:ext cx="1479550" cy="976312"/>
            <a:chOff x="5004320" y="2743200"/>
            <a:chExt cx="1479550" cy="976312"/>
          </a:xfrm>
          <a:solidFill>
            <a:srgbClr val="FFC000"/>
          </a:solidFill>
        </p:grpSpPr>
        <p:sp>
          <p:nvSpPr>
            <p:cNvPr id="36" name="Line 15"/>
            <p:cNvSpPr>
              <a:spLocks noChangeShapeType="1"/>
            </p:cNvSpPr>
            <p:nvPr/>
          </p:nvSpPr>
          <p:spPr bwMode="auto">
            <a:xfrm flipV="1">
              <a:off x="5385320" y="3048000"/>
              <a:ext cx="304800" cy="22860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>
                <a:solidFill>
                  <a:srgbClr val="002060"/>
                </a:solidFill>
              </a:endParaRPr>
            </a:p>
          </p:txBody>
        </p:sp>
        <p:sp>
          <p:nvSpPr>
            <p:cNvPr id="37" name="Line 16"/>
            <p:cNvSpPr>
              <a:spLocks noChangeShapeType="1"/>
            </p:cNvSpPr>
            <p:nvPr/>
          </p:nvSpPr>
          <p:spPr bwMode="auto">
            <a:xfrm>
              <a:off x="5994920" y="3048000"/>
              <a:ext cx="228600" cy="30480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>
                <a:solidFill>
                  <a:srgbClr val="002060"/>
                </a:solidFill>
              </a:endParaRPr>
            </a:p>
          </p:txBody>
        </p:sp>
        <p:sp>
          <p:nvSpPr>
            <p:cNvPr id="38" name="Line 17"/>
            <p:cNvSpPr>
              <a:spLocks noChangeShapeType="1"/>
            </p:cNvSpPr>
            <p:nvPr/>
          </p:nvSpPr>
          <p:spPr bwMode="auto">
            <a:xfrm>
              <a:off x="5537720" y="3505200"/>
              <a:ext cx="53340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>
                <a:solidFill>
                  <a:srgbClr val="002060"/>
                </a:solidFill>
              </a:endParaRPr>
            </a:p>
          </p:txBody>
        </p:sp>
        <p:sp>
          <p:nvSpPr>
            <p:cNvPr id="39" name="Text Box 18"/>
            <p:cNvSpPr txBox="1">
              <a:spLocks noChangeArrowheads="1"/>
            </p:cNvSpPr>
            <p:nvPr/>
          </p:nvSpPr>
          <p:spPr bwMode="auto">
            <a:xfrm>
              <a:off x="5004320" y="3276600"/>
              <a:ext cx="405880" cy="36933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b="1">
                  <a:solidFill>
                    <a:srgbClr val="002060"/>
                  </a:solidFill>
                </a:rPr>
                <a:t>B</a:t>
              </a:r>
              <a:r>
                <a:rPr lang="en-US" b="1" baseline="30000">
                  <a:solidFill>
                    <a:srgbClr val="002060"/>
                  </a:solidFill>
                </a:rPr>
                <a:t>0</a:t>
              </a:r>
            </a:p>
          </p:txBody>
        </p:sp>
        <p:sp>
          <p:nvSpPr>
            <p:cNvPr id="40" name="Text Box 19"/>
            <p:cNvSpPr txBox="1">
              <a:spLocks noChangeArrowheads="1"/>
            </p:cNvSpPr>
            <p:nvPr/>
          </p:nvSpPr>
          <p:spPr bwMode="auto">
            <a:xfrm>
              <a:off x="5690120" y="2743200"/>
              <a:ext cx="405880" cy="36933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b="1" dirty="0">
                  <a:solidFill>
                    <a:srgbClr val="002060"/>
                  </a:solidFill>
                </a:rPr>
                <a:t>B</a:t>
              </a:r>
              <a:r>
                <a:rPr lang="en-US" b="1" baseline="30000" dirty="0">
                  <a:solidFill>
                    <a:srgbClr val="002060"/>
                  </a:solidFill>
                </a:rPr>
                <a:t>0</a:t>
              </a:r>
            </a:p>
          </p:txBody>
        </p:sp>
        <p:sp>
          <p:nvSpPr>
            <p:cNvPr id="41" name="Text Box 20"/>
            <p:cNvSpPr txBox="1">
              <a:spLocks noChangeArrowheads="1"/>
            </p:cNvSpPr>
            <p:nvPr/>
          </p:nvSpPr>
          <p:spPr bwMode="auto">
            <a:xfrm>
              <a:off x="6223520" y="3352800"/>
              <a:ext cx="260350" cy="3667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b="1">
                  <a:solidFill>
                    <a:srgbClr val="002060"/>
                  </a:solidFill>
                </a:rPr>
                <a:t>f</a:t>
              </a: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5750445" y="2779712"/>
              <a:ext cx="152400" cy="0"/>
            </a:xfrm>
            <a:prstGeom prst="line">
              <a:avLst/>
            </a:prstGeom>
            <a:grpFill/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7664450" y="2743200"/>
            <a:ext cx="1479550" cy="976312"/>
            <a:chOff x="8052320" y="2819400"/>
            <a:chExt cx="1479550" cy="97631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2" name="Line 21"/>
            <p:cNvSpPr>
              <a:spLocks noChangeShapeType="1"/>
            </p:cNvSpPr>
            <p:nvPr/>
          </p:nvSpPr>
          <p:spPr bwMode="auto">
            <a:xfrm flipV="1">
              <a:off x="8433320" y="3124200"/>
              <a:ext cx="304800" cy="22860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>
                <a:solidFill>
                  <a:srgbClr val="002060"/>
                </a:solidFill>
              </a:endParaRPr>
            </a:p>
          </p:txBody>
        </p:sp>
        <p:sp>
          <p:nvSpPr>
            <p:cNvPr id="43" name="Line 22"/>
            <p:cNvSpPr>
              <a:spLocks noChangeShapeType="1"/>
            </p:cNvSpPr>
            <p:nvPr/>
          </p:nvSpPr>
          <p:spPr bwMode="auto">
            <a:xfrm>
              <a:off x="9042920" y="3124200"/>
              <a:ext cx="228600" cy="30480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>
                <a:solidFill>
                  <a:srgbClr val="002060"/>
                </a:solidFill>
              </a:endParaRPr>
            </a:p>
          </p:txBody>
        </p:sp>
        <p:sp>
          <p:nvSpPr>
            <p:cNvPr id="44" name="Line 23"/>
            <p:cNvSpPr>
              <a:spLocks noChangeShapeType="1"/>
            </p:cNvSpPr>
            <p:nvPr/>
          </p:nvSpPr>
          <p:spPr bwMode="auto">
            <a:xfrm>
              <a:off x="8585720" y="3581400"/>
              <a:ext cx="53340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 b="1">
                <a:solidFill>
                  <a:srgbClr val="002060"/>
                </a:solidFill>
              </a:endParaRPr>
            </a:p>
          </p:txBody>
        </p:sp>
        <p:sp>
          <p:nvSpPr>
            <p:cNvPr id="45" name="Text Box 24"/>
            <p:cNvSpPr txBox="1">
              <a:spLocks noChangeArrowheads="1"/>
            </p:cNvSpPr>
            <p:nvPr/>
          </p:nvSpPr>
          <p:spPr bwMode="auto">
            <a:xfrm>
              <a:off x="8052320" y="3352800"/>
              <a:ext cx="405880" cy="36933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b="1">
                  <a:solidFill>
                    <a:srgbClr val="002060"/>
                  </a:solidFill>
                </a:rPr>
                <a:t>B</a:t>
              </a:r>
              <a:r>
                <a:rPr lang="en-US" b="1" baseline="30000">
                  <a:solidFill>
                    <a:srgbClr val="002060"/>
                  </a:solidFill>
                </a:rPr>
                <a:t>0</a:t>
              </a:r>
            </a:p>
          </p:txBody>
        </p:sp>
        <p:sp>
          <p:nvSpPr>
            <p:cNvPr id="46" name="Text Box 25"/>
            <p:cNvSpPr txBox="1">
              <a:spLocks noChangeArrowheads="1"/>
            </p:cNvSpPr>
            <p:nvPr/>
          </p:nvSpPr>
          <p:spPr bwMode="auto">
            <a:xfrm>
              <a:off x="8738120" y="2819400"/>
              <a:ext cx="405880" cy="36933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b="1">
                  <a:solidFill>
                    <a:srgbClr val="002060"/>
                  </a:solidFill>
                </a:rPr>
                <a:t>B</a:t>
              </a:r>
              <a:r>
                <a:rPr lang="en-US" b="1" baseline="30000">
                  <a:solidFill>
                    <a:srgbClr val="002060"/>
                  </a:solidFill>
                </a:rPr>
                <a:t>0</a:t>
              </a:r>
            </a:p>
          </p:txBody>
        </p:sp>
        <p:sp>
          <p:nvSpPr>
            <p:cNvPr id="47" name="Text Box 26"/>
            <p:cNvSpPr txBox="1">
              <a:spLocks noChangeArrowheads="1"/>
            </p:cNvSpPr>
            <p:nvPr/>
          </p:nvSpPr>
          <p:spPr bwMode="auto">
            <a:xfrm>
              <a:off x="9271520" y="3429000"/>
              <a:ext cx="260350" cy="3667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b="1">
                  <a:solidFill>
                    <a:srgbClr val="002060"/>
                  </a:solidFill>
                </a:rPr>
                <a:t>f</a:t>
              </a:r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8112645" y="3389312"/>
              <a:ext cx="152400" cy="0"/>
            </a:xfrm>
            <a:prstGeom prst="line">
              <a:avLst/>
            </a:prstGeom>
            <a:grpFill/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9331845" y="3465512"/>
              <a:ext cx="152400" cy="0"/>
            </a:xfrm>
            <a:prstGeom prst="line">
              <a:avLst/>
            </a:prstGeom>
            <a:grpFill/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Content Placeholder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68388"/>
            <a:ext cx="4343400" cy="1519237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2033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524000" y="2590800"/>
            <a:ext cx="43877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 = Amp (B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</a:t>
            </a:r>
            <a:r>
              <a:rPr lang="en-US" b="1" dirty="0">
                <a:solidFill>
                  <a:srgbClr val="002060"/>
                </a:solidFill>
                <a:latin typeface="Monotype Corsiva" pitchFamily="66" charset="0"/>
                <a:sym typeface="Symbol" pitchFamily="18" charset="2"/>
              </a:rPr>
              <a:t> f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 ),                A = Amp(B</a:t>
            </a:r>
            <a:r>
              <a:rPr lang="en-US" b="1" baseline="30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  </a:t>
            </a:r>
            <a:r>
              <a:rPr lang="en-US" b="1" dirty="0">
                <a:solidFill>
                  <a:srgbClr val="002060"/>
                </a:solidFill>
                <a:latin typeface="Monotype Corsiva" pitchFamily="66" charset="0"/>
                <a:sym typeface="Symbol" pitchFamily="18" charset="2"/>
              </a:rPr>
              <a:t>f 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)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85800" y="3352800"/>
            <a:ext cx="69170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The probability that a pure 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(B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) at t = 0 decays to a </a:t>
            </a:r>
            <a:r>
              <a:rPr lang="en-US" b="1" dirty="0" smtClean="0">
                <a:solidFill>
                  <a:srgbClr val="002060"/>
                </a:solidFill>
              </a:rPr>
              <a:t>final </a:t>
            </a:r>
            <a:r>
              <a:rPr lang="en-US" b="1" dirty="0">
                <a:solidFill>
                  <a:srgbClr val="002060"/>
                </a:solidFill>
              </a:rPr>
              <a:t>state </a:t>
            </a:r>
            <a:r>
              <a:rPr lang="en-US" b="1" dirty="0">
                <a:solidFill>
                  <a:srgbClr val="002060"/>
                </a:solidFill>
                <a:latin typeface="Monotype Corsiva" pitchFamily="66" charset="0"/>
              </a:rPr>
              <a:t>f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at </a:t>
            </a:r>
            <a:r>
              <a:rPr lang="en-US" b="1" dirty="0">
                <a:solidFill>
                  <a:srgbClr val="002060"/>
                </a:solidFill>
              </a:rPr>
              <a:t>t: 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(</a:t>
            </a:r>
            <a:r>
              <a:rPr lang="en-US" b="1" dirty="0">
                <a:solidFill>
                  <a:srgbClr val="002060"/>
                </a:solidFill>
              </a:rPr>
              <a:t>for </a:t>
            </a:r>
            <a:r>
              <a:rPr lang="en-US" b="1" dirty="0">
                <a:solidFill>
                  <a:srgbClr val="002060"/>
                </a:solidFill>
                <a:latin typeface="Monotype Corsiva" pitchFamily="66" charset="0"/>
              </a:rPr>
              <a:t>f</a:t>
            </a:r>
            <a:r>
              <a:rPr lang="en-US" b="1" dirty="0">
                <a:solidFill>
                  <a:srgbClr val="002060"/>
                </a:solidFill>
              </a:rPr>
              <a:t>: CP </a:t>
            </a:r>
            <a:r>
              <a:rPr lang="en-US" b="1" dirty="0" err="1" smtClean="0">
                <a:solidFill>
                  <a:srgbClr val="002060"/>
                </a:solidFill>
              </a:rPr>
              <a:t>eigen</a:t>
            </a:r>
            <a:r>
              <a:rPr lang="en-US" b="1" dirty="0" smtClean="0">
                <a:solidFill>
                  <a:srgbClr val="002060"/>
                </a:solidFill>
              </a:rPr>
              <a:t>-state</a:t>
            </a:r>
            <a:r>
              <a:rPr lang="en-US" b="1" dirty="0">
                <a:solidFill>
                  <a:srgbClr val="002060"/>
                </a:solidFill>
              </a:rPr>
              <a:t>):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381000" y="5105400"/>
            <a:ext cx="36032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The time-dependent asymmetry is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57200" y="685800"/>
            <a:ext cx="5265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Amplitude for pure 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or 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at t=0 to decay to </a:t>
            </a:r>
            <a:r>
              <a:rPr lang="en-US" b="1" dirty="0">
                <a:solidFill>
                  <a:srgbClr val="002060"/>
                </a:solidFill>
                <a:latin typeface="Monotype Corsiva" pitchFamily="66" charset="0"/>
              </a:rPr>
              <a:t>f  </a:t>
            </a:r>
            <a:r>
              <a:rPr lang="en-US" b="1" dirty="0">
                <a:solidFill>
                  <a:srgbClr val="002060"/>
                </a:solidFill>
              </a:rPr>
              <a:t>at t: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971800" y="762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029200" y="2667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733800" y="3429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371600" y="0"/>
            <a:ext cx="5946436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Decay-mixing interference (cont.)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4191000" y="2667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62400"/>
            <a:ext cx="6554788" cy="914400"/>
          </a:xfrm>
          <a:prstGeom prst="rect">
            <a:avLst/>
          </a:prstGeom>
          <a:noFill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1888" y="5486400"/>
            <a:ext cx="5129212" cy="1096963"/>
          </a:xfrm>
          <a:prstGeom prst="rect">
            <a:avLst/>
          </a:prstGeom>
          <a:noFill/>
        </p:spPr>
      </p:pic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BF689-AEB7-4B3E-842D-B7FC00CC2DFE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3400" y="0"/>
            <a:ext cx="7416710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prepare (‘tag’) pure B</a:t>
            </a:r>
            <a:r>
              <a:rPr lang="en-US" sz="3200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/B</a:t>
            </a:r>
            <a:r>
              <a:rPr lang="en-US" sz="3200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sym typeface="Symbol"/>
              </a:rPr>
              <a:t>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4S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5867400" y="152400"/>
            <a:ext cx="1524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5649" name="Picture 1"/>
          <p:cNvPicPr>
            <a:picLocks noChangeAspect="1" noChangeArrowheads="1"/>
          </p:cNvPicPr>
          <p:nvPr/>
        </p:nvPicPr>
        <p:blipFill>
          <a:blip r:embed="rId2"/>
          <a:srcRect l="17347" t="31227" r="20408" b="19675"/>
          <a:stretch>
            <a:fillRect/>
          </a:stretch>
        </p:blipFill>
        <p:spPr bwMode="auto">
          <a:xfrm>
            <a:off x="762000" y="838200"/>
            <a:ext cx="4648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1"/>
          <p:cNvPicPr>
            <a:picLocks noChangeAspect="1" noChangeArrowheads="1"/>
          </p:cNvPicPr>
          <p:nvPr/>
        </p:nvPicPr>
        <p:blipFill>
          <a:blip r:embed="rId2"/>
          <a:srcRect l="8163" t="19675" r="59184" b="70217"/>
          <a:stretch>
            <a:fillRect/>
          </a:stretch>
        </p:blipFill>
        <p:spPr bwMode="auto">
          <a:xfrm>
            <a:off x="5791200" y="1676400"/>
            <a:ext cx="313508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1600200" y="4343400"/>
            <a:ext cx="89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ϒ</a:t>
            </a:r>
            <a:r>
              <a:rPr lang="en-US" b="1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4S </a:t>
            </a:r>
            <a:r>
              <a:rPr lang="en-US" b="1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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2590800" y="4191000"/>
            <a:ext cx="1170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Symbol" pitchFamily="18" charset="2"/>
              </a:rPr>
              <a:t>-&gt;</a:t>
            </a:r>
            <a:r>
              <a:rPr lang="en-US" b="1" dirty="0" smtClean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Monotype Corsiva" pitchFamily="66" charset="0"/>
                <a:sym typeface="Symbol" pitchFamily="18" charset="2"/>
              </a:rPr>
              <a:t>f </a:t>
            </a:r>
          </a:p>
          <a:p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B</a:t>
            </a:r>
            <a:r>
              <a:rPr lang="en-US" b="1" baseline="30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-&gt;</a:t>
            </a:r>
            <a:r>
              <a:rPr lang="en-US" b="1" dirty="0" smtClean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e</a:t>
            </a:r>
            <a:r>
              <a:rPr lang="en-US" b="1" baseline="30000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 X</a:t>
            </a:r>
          </a:p>
        </p:txBody>
      </p:sp>
      <p:sp>
        <p:nvSpPr>
          <p:cNvPr id="34" name="AutoShape 8"/>
          <p:cNvSpPr>
            <a:spLocks/>
          </p:cNvSpPr>
          <p:nvPr/>
        </p:nvSpPr>
        <p:spPr bwMode="auto">
          <a:xfrm>
            <a:off x="2514600" y="4267200"/>
            <a:ext cx="76200" cy="5334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593725" y="4930775"/>
            <a:ext cx="52008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If the other side decays to e</a:t>
            </a:r>
            <a:r>
              <a:rPr lang="en-US" b="1" baseline="30000" dirty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b="1" dirty="0">
                <a:solidFill>
                  <a:srgbClr val="002060"/>
                </a:solidFill>
              </a:rPr>
              <a:t>, then </a:t>
            </a:r>
            <a:r>
              <a:rPr lang="en-US" b="1" dirty="0">
                <a:solidFill>
                  <a:srgbClr val="002060"/>
                </a:solidFill>
                <a:latin typeface="Monotype Corsiva" pitchFamily="66" charset="0"/>
              </a:rPr>
              <a:t>f</a:t>
            </a:r>
            <a:r>
              <a:rPr lang="en-US" b="1" dirty="0">
                <a:solidFill>
                  <a:srgbClr val="002060"/>
                </a:solidFill>
              </a:rPr>
              <a:t> came from 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?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62000" y="3505200"/>
            <a:ext cx="544931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Since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b="1" baseline="30000" dirty="0" smtClean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decays to e</a:t>
            </a:r>
            <a:r>
              <a:rPr lang="en-US" b="1" baseline="30000" dirty="0" smtClean="0">
                <a:solidFill>
                  <a:schemeClr val="accent2">
                    <a:lumMod val="75000"/>
                  </a:schemeClr>
                </a:solidFill>
                <a:latin typeface="Symbol" pitchFamily="18" charset="2"/>
              </a:rPr>
              <a:t>-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+ X </a:t>
            </a:r>
            <a:r>
              <a:rPr lang="en-US" b="1" dirty="0" smtClean="0">
                <a:solidFill>
                  <a:srgbClr val="002060"/>
                </a:solidFill>
              </a:rPr>
              <a:t>but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not e</a:t>
            </a:r>
            <a:r>
              <a:rPr lang="en-US" b="1" baseline="30000" dirty="0" smtClean="0">
                <a:solidFill>
                  <a:schemeClr val="accent2">
                    <a:lumMod val="75000"/>
                  </a:schemeClr>
                </a:solidFill>
              </a:rPr>
              <a:t>+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+ X </a:t>
            </a:r>
            <a:r>
              <a:rPr lang="en-US" b="1" dirty="0" smtClean="0">
                <a:solidFill>
                  <a:srgbClr val="002060"/>
                </a:solidFill>
              </a:rPr>
              <a:t>(X : something),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look the other side:  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667000" y="44958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447800" y="3581400"/>
            <a:ext cx="15240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533400" y="5334000"/>
            <a:ext cx="6755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If one finds one side to be 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at t, then the </a:t>
            </a:r>
          </a:p>
          <a:p>
            <a:r>
              <a:rPr lang="en-US" b="1" dirty="0">
                <a:solidFill>
                  <a:srgbClr val="002060"/>
                </a:solidFill>
              </a:rPr>
              <a:t>other side is pure B</a:t>
            </a:r>
            <a:r>
              <a:rPr lang="en-US" b="1" baseline="30000" dirty="0">
                <a:solidFill>
                  <a:srgbClr val="002060"/>
                </a:solidFill>
              </a:rPr>
              <a:t>0 </a:t>
            </a:r>
            <a:r>
              <a:rPr lang="en-US" b="1" dirty="0">
                <a:solidFill>
                  <a:srgbClr val="002060"/>
                </a:solidFill>
              </a:rPr>
              <a:t>at the same time t, then it will evolve as before</a:t>
            </a:r>
            <a:endParaRPr lang="en-US" b="1" baseline="30000" dirty="0">
              <a:solidFill>
                <a:srgbClr val="002060"/>
              </a:solidFill>
            </a:endParaRPr>
          </a:p>
        </p:txBody>
      </p:sp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2057400" y="5943600"/>
            <a:ext cx="332591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Symbol" pitchFamily="18" charset="2"/>
              </a:rPr>
              <a:t>-&gt;</a:t>
            </a:r>
            <a:r>
              <a:rPr lang="en-US" b="1" dirty="0" smtClean="0">
                <a:solidFill>
                  <a:srgbClr val="002060"/>
                </a:solidFill>
                <a:latin typeface="cmsy10" pitchFamily="34" charset="0"/>
              </a:rPr>
              <a:t> 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</a:t>
            </a:r>
            <a:r>
              <a:rPr lang="en-US" b="1" baseline="-25000" dirty="0">
                <a:solidFill>
                  <a:srgbClr val="002060"/>
                </a:solidFill>
                <a:sym typeface="Symbol" pitchFamily="18" charset="2"/>
              </a:rPr>
              <a:t>B</a:t>
            </a:r>
            <a:r>
              <a:rPr lang="en-US" b="1" baseline="-5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en-US" b="1" baseline="-25000" dirty="0">
                <a:solidFill>
                  <a:srgbClr val="002060"/>
                </a:solidFill>
                <a:sym typeface="Symbol" pitchFamily="18" charset="2"/>
              </a:rPr>
              <a:t>(B</a:t>
            </a:r>
            <a:r>
              <a:rPr lang="en-US" b="1" baseline="-5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en-US" b="1" baseline="-25000" dirty="0">
                <a:solidFill>
                  <a:srgbClr val="002060"/>
                </a:solidFill>
                <a:sym typeface="Symbol" pitchFamily="18" charset="2"/>
              </a:rPr>
              <a:t>) </a:t>
            </a:r>
            <a:r>
              <a:rPr lang="en-US" b="1" baseline="-25000" dirty="0" smtClean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-&gt;</a:t>
            </a:r>
            <a:r>
              <a:rPr lang="en-US" b="1" baseline="-25000" dirty="0" smtClean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b="1" baseline="-25000" dirty="0">
                <a:solidFill>
                  <a:srgbClr val="002060"/>
                </a:solidFill>
                <a:sym typeface="Symbol" pitchFamily="18" charset="2"/>
              </a:rPr>
              <a:t>f </a:t>
            </a:r>
            <a:r>
              <a:rPr lang="en-US" b="1" dirty="0">
                <a:solidFill>
                  <a:srgbClr val="002060"/>
                </a:solidFill>
              </a:rPr>
              <a:t> applies to </a:t>
            </a:r>
            <a:r>
              <a:rPr lang="el-GR" b="1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ϒ</a:t>
            </a:r>
            <a:r>
              <a:rPr lang="en-US" b="1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4S with</a:t>
            </a:r>
          </a:p>
          <a:p>
            <a:pPr>
              <a:lnSpc>
                <a:spcPct val="40000"/>
              </a:lnSpc>
            </a:pPr>
            <a:r>
              <a:rPr lang="en-US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</a:p>
          <a:p>
            <a:r>
              <a:rPr lang="en-US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en-US" b="1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t </a:t>
            </a:r>
            <a:r>
              <a:rPr lang="en-US" b="1" dirty="0" smtClean="0">
                <a:solidFill>
                  <a:srgbClr val="00206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-&gt;</a:t>
            </a:r>
            <a:r>
              <a:rPr lang="en-US" b="1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</a:t>
            </a:r>
            <a:r>
              <a:rPr lang="en-US" b="1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 t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</a:t>
            </a:r>
            <a:r>
              <a:rPr lang="en-US" b="1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 t(</a:t>
            </a:r>
            <a:r>
              <a:rPr lang="en-US" b="1" dirty="0">
                <a:solidFill>
                  <a:srgbClr val="00206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f</a:t>
            </a:r>
            <a:r>
              <a:rPr lang="en-US" b="1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) – t(tag</a:t>
            </a:r>
            <a:r>
              <a:rPr lang="en-US" b="1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)</a:t>
            </a:r>
            <a:endParaRPr lang="en-US" b="1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2362200" y="5715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895600" y="6096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ate Placeholder 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2A30-35BE-4C63-A5BB-C922FD47DACF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5181600" y="4953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b="1" smtClean="0"/>
              <a:pPr/>
              <a:t>18</a:t>
            </a:fld>
            <a:endParaRPr lang="en-US" b="1"/>
          </a:p>
        </p:txBody>
      </p:sp>
      <p:sp>
        <p:nvSpPr>
          <p:cNvPr id="4" name="TextBox 3"/>
          <p:cNvSpPr txBox="1"/>
          <p:nvPr/>
        </p:nvSpPr>
        <p:spPr>
          <a:xfrm>
            <a:off x="990600" y="0"/>
            <a:ext cx="4960012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Measuring CKM angle 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b</a:t>
            </a:r>
            <a:endParaRPr lang="en-US" sz="32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pic>
        <p:nvPicPr>
          <p:cNvPr id="140289" name="Picture 1"/>
          <p:cNvPicPr>
            <a:picLocks noChangeAspect="1" noChangeArrowheads="1"/>
          </p:cNvPicPr>
          <p:nvPr/>
        </p:nvPicPr>
        <p:blipFill>
          <a:blip r:embed="rId2"/>
          <a:srcRect l="10923" t="19591" r="57296" b="32623"/>
          <a:stretch>
            <a:fillRect/>
          </a:stretch>
        </p:blipFill>
        <p:spPr bwMode="auto">
          <a:xfrm>
            <a:off x="228600" y="533400"/>
            <a:ext cx="2514600" cy="234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Group 18"/>
          <p:cNvGrpSpPr/>
          <p:nvPr/>
        </p:nvGrpSpPr>
        <p:grpSpPr>
          <a:xfrm>
            <a:off x="533400" y="2666998"/>
            <a:ext cx="7663636" cy="1080008"/>
            <a:chOff x="476250" y="4724400"/>
            <a:chExt cx="7842478" cy="1158005"/>
          </a:xfrm>
        </p:grpSpPr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2286000" y="5105401"/>
              <a:ext cx="3258835" cy="49021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b="1">
                <a:solidFill>
                  <a:srgbClr val="002060"/>
                </a:solidFill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2667000" y="4724400"/>
              <a:ext cx="2729448" cy="396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2060"/>
                  </a:solidFill>
                </a:rPr>
                <a:t>particle </a:t>
              </a:r>
              <a:r>
                <a:rPr lang="en-US" b="1" dirty="0">
                  <a:solidFill>
                    <a:srgbClr val="002060"/>
                  </a:solidFill>
                  <a:sym typeface="Symbol" pitchFamily="18" charset="2"/>
                </a:rPr>
                <a:t> antiparticle (C)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819400" y="5105400"/>
              <a:ext cx="2087128" cy="396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2060"/>
                  </a:solidFill>
                </a:rPr>
                <a:t>mirror inversion (P)</a:t>
              </a:r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1828800" y="4876800"/>
              <a:ext cx="331692" cy="396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2060"/>
                  </a:solidFill>
                </a:rPr>
                <a:t>A</a:t>
              </a:r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5544835" y="4969511"/>
              <a:ext cx="321850" cy="396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2060"/>
                  </a:solidFill>
                </a:rPr>
                <a:t>B</a:t>
              </a: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476250" y="5486400"/>
              <a:ext cx="7842478" cy="396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If A &amp; B occur at same rate (both true) then CP is conserved, else CP is violated</a:t>
              </a:r>
            </a:p>
          </p:txBody>
        </p:sp>
      </p:grp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1635448" y="3821668"/>
            <a:ext cx="40688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For CP (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</a:t>
            </a:r>
            <a:r>
              <a:rPr lang="en-US" b="1" baseline="-25000" dirty="0">
                <a:solidFill>
                  <a:srgbClr val="002060"/>
                </a:solidFill>
                <a:sym typeface="Symbol" pitchFamily="18" charset="2"/>
              </a:rPr>
              <a:t>f</a:t>
            </a:r>
            <a:r>
              <a:rPr lang="en-US" b="1" dirty="0">
                <a:solidFill>
                  <a:srgbClr val="002060"/>
                </a:solidFill>
              </a:rPr>
              <a:t> ) = -1 (e.g. </a:t>
            </a:r>
            <a:r>
              <a:rPr lang="en-US" b="1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</a:t>
            </a:r>
            <a:r>
              <a:rPr lang="en-US" b="1" dirty="0">
                <a:solidFill>
                  <a:srgbClr val="002060"/>
                </a:solidFill>
              </a:rPr>
              <a:t>K</a:t>
            </a:r>
            <a:r>
              <a:rPr lang="en-US" b="1" baseline="-25000" dirty="0">
                <a:solidFill>
                  <a:srgbClr val="002060"/>
                </a:solidFill>
              </a:rPr>
              <a:t>S</a:t>
            </a:r>
            <a:r>
              <a:rPr lang="en-US" b="1" dirty="0">
                <a:solidFill>
                  <a:srgbClr val="002060"/>
                </a:solidFill>
              </a:rPr>
              <a:t> ), we observed: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1143000" y="4291785"/>
            <a:ext cx="71314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A: If tag side is B</a:t>
            </a:r>
            <a:r>
              <a:rPr lang="en-US" b="1" baseline="30000" dirty="0">
                <a:solidFill>
                  <a:srgbClr val="002060"/>
                </a:solidFill>
              </a:rPr>
              <a:t>0</a:t>
            </a:r>
            <a:r>
              <a:rPr lang="en-US" b="1" dirty="0">
                <a:solidFill>
                  <a:srgbClr val="002060"/>
                </a:solidFill>
              </a:rPr>
              <a:t> (q = -1), the CP side tends to decay earlier than tag side</a:t>
            </a:r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4094841" y="5563064"/>
            <a:ext cx="0" cy="217674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2318613" y="5055157"/>
            <a:ext cx="4299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CP</a:t>
            </a: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1157233" y="5853296"/>
            <a:ext cx="63924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B: If tag side is </a:t>
            </a:r>
            <a:r>
              <a:rPr lang="en-US" b="1" dirty="0">
                <a:solidFill>
                  <a:srgbClr val="0070C0"/>
                </a:solidFill>
              </a:rPr>
              <a:t>B</a:t>
            </a:r>
            <a:r>
              <a:rPr lang="en-US" b="1" baseline="30000" dirty="0">
                <a:solidFill>
                  <a:srgbClr val="0070C0"/>
                </a:solidFill>
              </a:rPr>
              <a:t>0</a:t>
            </a:r>
            <a:r>
              <a:rPr lang="en-US" b="1" dirty="0">
                <a:solidFill>
                  <a:srgbClr val="C00000"/>
                </a:solidFill>
              </a:rPr>
              <a:t>, the CP side tends to decay earlier than tag side</a:t>
            </a:r>
          </a:p>
          <a:p>
            <a:r>
              <a:rPr lang="en-US" b="1" dirty="0">
                <a:solidFill>
                  <a:srgbClr val="C00000"/>
                </a:solidFill>
              </a:rPr>
              <a:t>                                                (inconsistent with observation)</a:t>
            </a: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3070094" y="6506320"/>
            <a:ext cx="16028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 CP violation</a:t>
            </a:r>
          </a:p>
        </p:txBody>
      </p:sp>
      <p:sp>
        <p:nvSpPr>
          <p:cNvPr id="27" name="Line 22"/>
          <p:cNvSpPr>
            <a:spLocks noChangeShapeType="1"/>
          </p:cNvSpPr>
          <p:nvPr/>
        </p:nvSpPr>
        <p:spPr bwMode="auto">
          <a:xfrm>
            <a:off x="2667000" y="4343400"/>
            <a:ext cx="136633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4094841" y="4692366"/>
            <a:ext cx="0" cy="217674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9" name="AutoShape 25"/>
          <p:cNvSpPr>
            <a:spLocks/>
          </p:cNvSpPr>
          <p:nvPr/>
        </p:nvSpPr>
        <p:spPr bwMode="auto">
          <a:xfrm>
            <a:off x="2796828" y="4837482"/>
            <a:ext cx="136633" cy="870698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3138410" y="4910040"/>
            <a:ext cx="27792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Particle </a:t>
            </a:r>
            <a:r>
              <a:rPr lang="en-US" b="1">
                <a:solidFill>
                  <a:srgbClr val="002060"/>
                </a:solidFill>
                <a:latin typeface="Symbol" pitchFamily="18" charset="2"/>
              </a:rPr>
              <a:t>-&gt;</a:t>
            </a:r>
            <a:r>
              <a:rPr lang="en-US" b="1">
                <a:solidFill>
                  <a:srgbClr val="002060"/>
                </a:solidFill>
              </a:rPr>
              <a:t> antiparticle</a:t>
            </a:r>
          </a:p>
          <a:p>
            <a:r>
              <a:rPr lang="en-US" b="1">
                <a:solidFill>
                  <a:srgbClr val="002060"/>
                </a:solidFill>
              </a:rPr>
              <a:t>Mirror inversion (on effect)</a:t>
            </a:r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87C29-B8A1-4786-BDB6-7A50E65627BB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pic>
        <p:nvPicPr>
          <p:cNvPr id="37" name="Picture 1"/>
          <p:cNvPicPr>
            <a:picLocks noChangeAspect="1" noChangeArrowheads="1"/>
          </p:cNvPicPr>
          <p:nvPr/>
        </p:nvPicPr>
        <p:blipFill>
          <a:blip r:embed="rId2"/>
          <a:srcRect l="58046" t="19591" r="12008" b="32623"/>
          <a:stretch>
            <a:fillRect/>
          </a:stretch>
        </p:blipFill>
        <p:spPr bwMode="auto">
          <a:xfrm>
            <a:off x="2971800" y="609600"/>
            <a:ext cx="2286000" cy="210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2514600" y="685800"/>
            <a:ext cx="1024639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B-&gt;</a:t>
            </a:r>
            <a:r>
              <a:rPr lang="en-US" sz="2000" b="1" dirty="0" err="1" smtClean="0">
                <a:latin typeface="Symbol" pitchFamily="18" charset="2"/>
              </a:rPr>
              <a:t>p</a:t>
            </a:r>
            <a:r>
              <a:rPr lang="en-US" sz="2000" b="1" baseline="30000" dirty="0" err="1" smtClean="0">
                <a:latin typeface="Symbol" pitchFamily="18" charset="2"/>
              </a:rPr>
              <a:t>+</a:t>
            </a:r>
            <a:r>
              <a:rPr lang="en-US" sz="2000" b="1" dirty="0" err="1" smtClean="0">
                <a:latin typeface="Symbol" pitchFamily="18" charset="2"/>
              </a:rPr>
              <a:t>p</a:t>
            </a:r>
            <a:r>
              <a:rPr lang="en-US" sz="2400" b="1" baseline="30000" dirty="0" smtClean="0">
                <a:latin typeface="Symbol" pitchFamily="18" charset="2"/>
              </a:rPr>
              <a:t>-</a:t>
            </a:r>
            <a:endParaRPr lang="en-US" sz="2000" b="1" baseline="30000" dirty="0">
              <a:latin typeface="Symbol" pitchFamily="18" charset="2"/>
            </a:endParaRPr>
          </a:p>
        </p:txBody>
      </p:sp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3"/>
          <a:srcRect l="2446" t="15385" r="48728" b="15385"/>
          <a:stretch>
            <a:fillRect/>
          </a:stretch>
        </p:blipFill>
        <p:spPr bwMode="auto">
          <a:xfrm>
            <a:off x="5791200" y="609600"/>
            <a:ext cx="3200400" cy="2827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0" y="0"/>
            <a:ext cx="5426486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status of CKM triangle </a:t>
            </a:r>
            <a:endParaRPr lang="en-US" sz="3200" b="1" u="sng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7698" name="Picture 2" descr="http://ckmfitter.in2p3.fr/www/results/plots_moriond12/png/belle_rhoeta_small_global.png"/>
          <p:cNvPicPr>
            <a:picLocks noChangeAspect="1" noChangeArrowheads="1"/>
          </p:cNvPicPr>
          <p:nvPr/>
        </p:nvPicPr>
        <p:blipFill>
          <a:blip r:embed="rId2"/>
          <a:srcRect l="7536" t="7576" r="2790"/>
          <a:stretch>
            <a:fillRect/>
          </a:stretch>
        </p:blipFill>
        <p:spPr bwMode="auto">
          <a:xfrm>
            <a:off x="152400" y="609600"/>
            <a:ext cx="8763000" cy="5105400"/>
          </a:xfrm>
          <a:prstGeom prst="rect">
            <a:avLst/>
          </a:prstGeom>
          <a:noFill/>
        </p:spPr>
      </p:pic>
      <p:pic>
        <p:nvPicPr>
          <p:cNvPr id="157699" name="Picture 3"/>
          <p:cNvPicPr>
            <a:picLocks noChangeAspect="1" noChangeArrowheads="1"/>
          </p:cNvPicPr>
          <p:nvPr/>
        </p:nvPicPr>
        <p:blipFill>
          <a:blip r:embed="rId3"/>
          <a:srcRect l="22581" t="23656" r="23656" b="70778"/>
          <a:stretch>
            <a:fillRect/>
          </a:stretch>
        </p:blipFill>
        <p:spPr bwMode="auto">
          <a:xfrm>
            <a:off x="914400" y="5715000"/>
            <a:ext cx="762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64DC-99BB-4486-9ACE-3521E31D8118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ln>
            <a:noFill/>
          </a:ln>
        </p:spPr>
        <p:txBody>
          <a:bodyPr/>
          <a:lstStyle/>
          <a:p>
            <a:fld id="{9D61706A-1DBD-434A-86A7-E434028FE671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0"/>
            <a:ext cx="7403373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B-factory experiments (@KEK and @SLAC)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グループ化 20"/>
          <p:cNvGrpSpPr>
            <a:grpSpLocks/>
          </p:cNvGrpSpPr>
          <p:nvPr/>
        </p:nvGrpSpPr>
        <p:grpSpPr bwMode="auto">
          <a:xfrm>
            <a:off x="304800" y="3200400"/>
            <a:ext cx="4349108" cy="3429000"/>
            <a:chOff x="251520" y="4267200"/>
            <a:chExt cx="4856504" cy="259080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51520" y="4267200"/>
              <a:ext cx="4856504" cy="2590800"/>
              <a:chOff x="0" y="2593"/>
              <a:chExt cx="2400" cy="1456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0" y="2593"/>
                <a:ext cx="2400" cy="1456"/>
                <a:chOff x="0" y="2593"/>
                <a:chExt cx="2400" cy="1456"/>
              </a:xfrm>
            </p:grpSpPr>
            <p:grpSp>
              <p:nvGrpSpPr>
                <p:cNvPr id="7" name="Group 7"/>
                <p:cNvGrpSpPr>
                  <a:grpSpLocks/>
                </p:cNvGrpSpPr>
                <p:nvPr/>
              </p:nvGrpSpPr>
              <p:grpSpPr bwMode="auto">
                <a:xfrm>
                  <a:off x="0" y="2593"/>
                  <a:ext cx="2400" cy="1456"/>
                  <a:chOff x="0" y="2593"/>
                  <a:chExt cx="2400" cy="1456"/>
                </a:xfrm>
              </p:grpSpPr>
              <p:pic>
                <p:nvPicPr>
                  <p:cNvPr id="72" name="Picture 8" descr="KEKphoto1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0" y="2593"/>
                    <a:ext cx="2400" cy="145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73" name="Oval 9"/>
                  <p:cNvSpPr>
                    <a:spLocks noChangeArrowheads="1"/>
                  </p:cNvSpPr>
                  <p:nvPr/>
                </p:nvSpPr>
                <p:spPr bwMode="auto">
                  <a:xfrm rot="-120573">
                    <a:off x="410" y="3191"/>
                    <a:ext cx="1098" cy="279"/>
                  </a:xfrm>
                  <a:prstGeom prst="ellips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lIns="90000" tIns="46800" rIns="90000" bIns="46800" anchor="ctr">
                    <a:spAutoFit/>
                  </a:bodyPr>
                  <a:lstStyle/>
                  <a:p>
                    <a:endParaRPr lang="ja-JP" altLang="ja-JP" sz="2000">
                      <a:latin typeface="Arial Unicode MS" pitchFamily="50" charset="-128"/>
                      <a:cs typeface="Arial" charset="0"/>
                    </a:endParaRPr>
                  </a:p>
                </p:txBody>
              </p:sp>
            </p:grpSp>
            <p:sp>
              <p:nvSpPr>
                <p:cNvPr id="71" name="Line 10"/>
                <p:cNvSpPr>
                  <a:spLocks noChangeShapeType="1"/>
                </p:cNvSpPr>
                <p:nvPr/>
              </p:nvSpPr>
              <p:spPr bwMode="auto">
                <a:xfrm>
                  <a:off x="1093" y="2852"/>
                  <a:ext cx="126" cy="30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square" lIns="90000" tIns="46800" rIns="90000" bIns="46800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8" name="Text Box 11"/>
              <p:cNvSpPr txBox="1">
                <a:spLocks noChangeArrowheads="1"/>
              </p:cNvSpPr>
              <p:nvPr/>
            </p:nvSpPr>
            <p:spPr bwMode="auto">
              <a:xfrm>
                <a:off x="421" y="2690"/>
                <a:ext cx="1139" cy="23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Times New Roman" pitchFamily="18" charset="0"/>
                    <a:cs typeface="Arial" charset="0"/>
                  </a:rPr>
                  <a:t>Belle detector</a:t>
                </a:r>
              </a:p>
            </p:txBody>
          </p:sp>
          <p:sp>
            <p:nvSpPr>
              <p:cNvPr id="69" name="Text Box 12"/>
              <p:cNvSpPr txBox="1">
                <a:spLocks noChangeArrowheads="1"/>
              </p:cNvSpPr>
              <p:nvPr/>
            </p:nvSpPr>
            <p:spPr bwMode="auto">
              <a:xfrm>
                <a:off x="22" y="2824"/>
                <a:ext cx="660" cy="23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Times New Roman" pitchFamily="18" charset="0"/>
                    <a:cs typeface="Arial" charset="0"/>
                  </a:rPr>
                  <a:t>KEKB</a:t>
                </a:r>
              </a:p>
            </p:txBody>
          </p:sp>
        </p:grpSp>
        <p:cxnSp>
          <p:nvCxnSpPr>
            <p:cNvPr id="66" name="直線コネクタ 16"/>
            <p:cNvCxnSpPr/>
            <p:nvPr/>
          </p:nvCxnSpPr>
          <p:spPr>
            <a:xfrm>
              <a:off x="2051746" y="5865813"/>
              <a:ext cx="936625" cy="44291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Line 10"/>
          <p:cNvSpPr>
            <a:spLocks noChangeShapeType="1"/>
          </p:cNvSpPr>
          <p:nvPr/>
        </p:nvSpPr>
        <p:spPr bwMode="auto">
          <a:xfrm>
            <a:off x="685800" y="4038600"/>
            <a:ext cx="609600" cy="381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pic>
        <p:nvPicPr>
          <p:cNvPr id="61" name="Picture 39"/>
          <p:cNvPicPr>
            <a:picLocks noChangeAspect="1" noChangeArrowheads="1"/>
          </p:cNvPicPr>
          <p:nvPr/>
        </p:nvPicPr>
        <p:blipFill>
          <a:blip r:embed="rId4"/>
          <a:srcRect t="6756"/>
          <a:stretch>
            <a:fillRect/>
          </a:stretch>
        </p:blipFill>
        <p:spPr bwMode="auto">
          <a:xfrm>
            <a:off x="2667000" y="3256084"/>
            <a:ext cx="1905000" cy="139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17" descr="slac-site"/>
          <p:cNvPicPr>
            <a:picLocks noChangeAspect="1" noChangeArrowheads="1"/>
          </p:cNvPicPr>
          <p:nvPr/>
        </p:nvPicPr>
        <p:blipFill>
          <a:blip r:embed="rId5"/>
          <a:srcRect t="3128" b="9286"/>
          <a:stretch>
            <a:fillRect/>
          </a:stretch>
        </p:blipFill>
        <p:spPr bwMode="auto">
          <a:xfrm>
            <a:off x="4800600" y="3200400"/>
            <a:ext cx="4114800" cy="3456432"/>
          </a:xfrm>
          <a:prstGeom prst="rect">
            <a:avLst/>
          </a:prstGeom>
          <a:noFill/>
        </p:spPr>
      </p:pic>
      <p:pic>
        <p:nvPicPr>
          <p:cNvPr id="33" name="Picture 2" descr="bbr_3d_cut"/>
          <p:cNvPicPr>
            <a:picLocks noChangeAspect="1" noChangeArrowheads="1"/>
          </p:cNvPicPr>
          <p:nvPr/>
        </p:nvPicPr>
        <p:blipFill>
          <a:blip r:embed="rId6" cstate="print"/>
          <a:srcRect t="7541" r="4213" b="9402"/>
          <a:stretch>
            <a:fillRect/>
          </a:stretch>
        </p:blipFill>
        <p:spPr bwMode="auto">
          <a:xfrm>
            <a:off x="4921867" y="3352800"/>
            <a:ext cx="2061526" cy="1295400"/>
          </a:xfrm>
          <a:prstGeom prst="rect">
            <a:avLst/>
          </a:prstGeom>
          <a:noFill/>
        </p:spPr>
      </p:pic>
      <p:sp>
        <p:nvSpPr>
          <p:cNvPr id="35" name="Oval 19"/>
          <p:cNvSpPr>
            <a:spLocks noChangeArrowheads="1"/>
          </p:cNvSpPr>
          <p:nvPr/>
        </p:nvSpPr>
        <p:spPr bwMode="auto">
          <a:xfrm>
            <a:off x="5334000" y="4953000"/>
            <a:ext cx="3352800" cy="990600"/>
          </a:xfrm>
          <a:prstGeom prst="ellips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 flipH="1">
            <a:off x="7086600" y="4114800"/>
            <a:ext cx="152400" cy="8382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1600200" y="1143000"/>
            <a:ext cx="43588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err="1">
                <a:solidFill>
                  <a:schemeClr val="accent2"/>
                </a:solidFill>
              </a:rPr>
              <a:t>e</a:t>
            </a:r>
            <a:r>
              <a:rPr lang="en-US" sz="2000" b="1" baseline="30000" dirty="0" err="1">
                <a:solidFill>
                  <a:schemeClr val="accent2"/>
                </a:solidFill>
                <a:latin typeface="Symbol" pitchFamily="18" charset="2"/>
              </a:rPr>
              <a:t>+</a:t>
            </a:r>
            <a:r>
              <a:rPr lang="en-US" sz="2000" b="1" dirty="0" err="1">
                <a:solidFill>
                  <a:schemeClr val="accent2"/>
                </a:solidFill>
              </a:rPr>
              <a:t>e</a:t>
            </a:r>
            <a:r>
              <a:rPr lang="en-US" sz="2000" b="1" baseline="30000" dirty="0">
                <a:solidFill>
                  <a:schemeClr val="accent2"/>
                </a:solidFill>
                <a:latin typeface="Symbol" pitchFamily="18" charset="2"/>
              </a:rPr>
              <a:t>-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  <a:r>
              <a:rPr lang="en-US" sz="2000" b="1" dirty="0">
                <a:solidFill>
                  <a:schemeClr val="accent2"/>
                </a:solidFill>
                <a:latin typeface="Symbol" pitchFamily="18" charset="2"/>
              </a:rPr>
              <a:t>-&gt;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  <a:r>
              <a:rPr lang="el-GR" sz="2000" b="1" dirty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ϒ</a:t>
            </a:r>
            <a:r>
              <a:rPr lang="en-US" sz="2000" b="1" dirty="0">
                <a:solidFill>
                  <a:schemeClr val="accent2"/>
                </a:solidFill>
              </a:rPr>
              <a:t>4s (10.58GeV) </a:t>
            </a:r>
            <a:r>
              <a:rPr lang="en-US" sz="2000" b="1" dirty="0">
                <a:solidFill>
                  <a:schemeClr val="accent2"/>
                </a:solidFill>
                <a:latin typeface="Symbol" pitchFamily="18" charset="2"/>
              </a:rPr>
              <a:t>-&gt;</a:t>
            </a:r>
            <a:r>
              <a:rPr lang="en-US" sz="2000" b="1" dirty="0">
                <a:solidFill>
                  <a:schemeClr val="accent2"/>
                </a:solidFill>
              </a:rPr>
              <a:t> B</a:t>
            </a:r>
            <a:r>
              <a:rPr lang="en-US" sz="2000" b="1" baseline="30000" dirty="0">
                <a:solidFill>
                  <a:schemeClr val="accent2"/>
                </a:solidFill>
              </a:rPr>
              <a:t>0</a:t>
            </a:r>
            <a:r>
              <a:rPr lang="en-US" sz="2000" b="1" dirty="0">
                <a:solidFill>
                  <a:schemeClr val="accent2"/>
                </a:solidFill>
              </a:rPr>
              <a:t>B</a:t>
            </a:r>
            <a:r>
              <a:rPr lang="en-US" sz="2000" b="1" baseline="30000" dirty="0">
                <a:solidFill>
                  <a:schemeClr val="accent2"/>
                </a:solidFill>
              </a:rPr>
              <a:t>0</a:t>
            </a:r>
            <a:r>
              <a:rPr lang="en-US" sz="2000" b="1" dirty="0">
                <a:solidFill>
                  <a:schemeClr val="accent2"/>
                </a:solidFill>
              </a:rPr>
              <a:t> or B</a:t>
            </a:r>
            <a:r>
              <a:rPr lang="en-US" sz="2000" b="1" baseline="30000" dirty="0">
                <a:solidFill>
                  <a:schemeClr val="accent2"/>
                </a:solidFill>
                <a:latin typeface="Symbol" pitchFamily="18" charset="2"/>
              </a:rPr>
              <a:t>+</a:t>
            </a:r>
            <a:r>
              <a:rPr lang="en-US" sz="2000" b="1" dirty="0">
                <a:solidFill>
                  <a:schemeClr val="accent2"/>
                </a:solidFill>
              </a:rPr>
              <a:t>B</a:t>
            </a:r>
            <a:r>
              <a:rPr lang="en-US" sz="2000" b="1" baseline="30000" dirty="0">
                <a:solidFill>
                  <a:schemeClr val="accent2"/>
                </a:solidFill>
                <a:latin typeface="Symbol" pitchFamily="18" charset="2"/>
              </a:rPr>
              <a:t>-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85800" y="16002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For KEKB: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electron</a:t>
            </a:r>
            <a:r>
              <a:rPr lang="en-US" b="1" dirty="0" smtClean="0"/>
              <a:t> = 8.0 </a:t>
            </a:r>
            <a:r>
              <a:rPr lang="en-US" b="1" dirty="0" err="1" smtClean="0"/>
              <a:t>GeV</a:t>
            </a:r>
            <a:r>
              <a:rPr lang="en-US" b="1" dirty="0" smtClean="0"/>
              <a:t>                                  For PEP-II: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electron</a:t>
            </a:r>
            <a:r>
              <a:rPr lang="en-US" b="1" dirty="0" smtClean="0"/>
              <a:t> = 9.0 </a:t>
            </a:r>
            <a:r>
              <a:rPr lang="en-US" b="1" dirty="0" err="1" smtClean="0"/>
              <a:t>GeV</a:t>
            </a:r>
            <a:endParaRPr lang="en-US" b="1" dirty="0" smtClean="0"/>
          </a:p>
          <a:p>
            <a:r>
              <a:rPr lang="en-US" b="1" dirty="0" smtClean="0"/>
              <a:t>                 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positron</a:t>
            </a:r>
            <a:r>
              <a:rPr lang="en-US" b="1" dirty="0" smtClean="0"/>
              <a:t> = 3.5 </a:t>
            </a:r>
            <a:r>
              <a:rPr lang="en-US" b="1" dirty="0" err="1" smtClean="0"/>
              <a:t>GeV</a:t>
            </a:r>
            <a:r>
              <a:rPr lang="en-US" b="1" dirty="0" smtClean="0"/>
              <a:t>                                                     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positron</a:t>
            </a:r>
            <a:r>
              <a:rPr lang="en-US" b="1" dirty="0" smtClean="0"/>
              <a:t> = 3.1 </a:t>
            </a:r>
            <a:r>
              <a:rPr lang="en-US" b="1" dirty="0" err="1" smtClean="0"/>
              <a:t>GeV</a:t>
            </a:r>
            <a:endParaRPr lang="en-US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5257800" y="5867400"/>
            <a:ext cx="1196005" cy="40229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Arial" charset="0"/>
              </a:rPr>
              <a:t>PEP-II</a:t>
            </a:r>
            <a:endParaRPr lang="en-US" altLang="ja-JP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6248400" y="3352800"/>
            <a:ext cx="2064014" cy="40229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 dirty="0" smtClean="0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BABAR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detector</a:t>
            </a:r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>
            <a:off x="3108325" y="631825"/>
            <a:ext cx="18415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 baseline="-25000"/>
          </a:p>
        </p:txBody>
      </p:sp>
      <p:sp>
        <p:nvSpPr>
          <p:cNvPr id="43" name="Line 19"/>
          <p:cNvSpPr>
            <a:spLocks noChangeShapeType="1"/>
          </p:cNvSpPr>
          <p:nvPr/>
        </p:nvSpPr>
        <p:spPr bwMode="auto">
          <a:xfrm>
            <a:off x="1676400" y="914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4" name="Line 20"/>
          <p:cNvSpPr>
            <a:spLocks noChangeShapeType="1"/>
          </p:cNvSpPr>
          <p:nvPr/>
        </p:nvSpPr>
        <p:spPr bwMode="auto">
          <a:xfrm flipH="1">
            <a:off x="4648200" y="914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45" name="Object 22"/>
          <p:cNvGraphicFramePr>
            <a:graphicFrameLocks noChangeAspect="1"/>
          </p:cNvGraphicFramePr>
          <p:nvPr/>
        </p:nvGraphicFramePr>
        <p:xfrm>
          <a:off x="4800600" y="533400"/>
          <a:ext cx="457200" cy="457200"/>
        </p:xfrm>
        <a:graphic>
          <a:graphicData uri="http://schemas.openxmlformats.org/presentationml/2006/ole">
            <p:oleObj spid="_x0000_s172034" name="Equation" r:id="rId7" imgW="241200" imgH="241200" progId="Equation.3">
              <p:embed/>
            </p:oleObj>
          </a:graphicData>
        </a:graphic>
      </p:graphicFrame>
      <p:graphicFrame>
        <p:nvGraphicFramePr>
          <p:cNvPr id="46" name="Object 23"/>
          <p:cNvGraphicFramePr>
            <a:graphicFrameLocks noChangeAspect="1"/>
          </p:cNvGraphicFramePr>
          <p:nvPr/>
        </p:nvGraphicFramePr>
        <p:xfrm>
          <a:off x="2667000" y="533400"/>
          <a:ext cx="457200" cy="457200"/>
        </p:xfrm>
        <a:graphic>
          <a:graphicData uri="http://schemas.openxmlformats.org/presentationml/2006/ole">
            <p:oleObj spid="_x0000_s172035" name="Equation" r:id="rId8" imgW="241200" imgH="241200" progId="Equation.3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5867400" y="685800"/>
          <a:ext cx="3048000" cy="615950"/>
        </p:xfrm>
        <a:graphic>
          <a:graphicData uri="http://schemas.openxmlformats.org/presentationml/2006/ole">
            <p:oleObj spid="_x0000_s172036" name="Equation" r:id="rId9" imgW="1511280" imgH="279360" progId="Equation.3">
              <p:embed/>
            </p:oleObj>
          </a:graphicData>
        </a:graphic>
      </p:graphicFrame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E0DB-5285-4C9C-96FE-E6B23E248E61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37" name="Text Box 24"/>
          <p:cNvSpPr txBox="1">
            <a:spLocks noChangeArrowheads="1"/>
          </p:cNvSpPr>
          <p:nvPr/>
        </p:nvSpPr>
        <p:spPr bwMode="auto">
          <a:xfrm>
            <a:off x="1981200" y="2362200"/>
            <a:ext cx="4003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Symbol" pitchFamily="18" charset="2"/>
              </a:rPr>
              <a:t>    </a:t>
            </a:r>
            <a:r>
              <a:rPr lang="el-GR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ϒ</a:t>
            </a:r>
            <a:r>
              <a:rPr lang="en-US" b="1" dirty="0"/>
              <a:t>4s (and B’s moving in lab frame)</a:t>
            </a:r>
          </a:p>
          <a:p>
            <a:r>
              <a:rPr lang="en-US" b="1" dirty="0">
                <a:latin typeface="Symbol" pitchFamily="18" charset="2"/>
              </a:rPr>
              <a:t>-&gt;</a:t>
            </a:r>
            <a:r>
              <a:rPr lang="en-US" b="1" dirty="0"/>
              <a:t> B decay time measurements (why ? </a:t>
            </a:r>
            <a:r>
              <a:rPr lang="en-US" b="1" dirty="0" smtClean="0"/>
              <a:t>)</a:t>
            </a:r>
            <a:endParaRPr lang="en-US" b="1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4800600" y="1219200"/>
            <a:ext cx="152400" cy="158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19200" y="0"/>
            <a:ext cx="6257932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Leptonic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rare decays from B-meson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9265" name="Picture 1"/>
          <p:cNvPicPr>
            <a:picLocks noChangeAspect="1" noChangeArrowheads="1"/>
          </p:cNvPicPr>
          <p:nvPr/>
        </p:nvPicPr>
        <p:blipFill>
          <a:blip r:embed="rId2"/>
          <a:srcRect l="10811" t="38013" r="9009" b="38209"/>
          <a:stretch>
            <a:fillRect/>
          </a:stretch>
        </p:blipFill>
        <p:spPr bwMode="auto">
          <a:xfrm>
            <a:off x="228600" y="2895600"/>
            <a:ext cx="857127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3"/>
          <a:srcRect l="28647" t="66583" r="30231" b="28750"/>
          <a:stretch>
            <a:fillRect/>
          </a:stretch>
        </p:blipFill>
        <p:spPr bwMode="auto">
          <a:xfrm>
            <a:off x="457200" y="1752600"/>
            <a:ext cx="5943600" cy="801384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3"/>
          <a:srcRect l="36771" t="83029" r="37585" b="10729"/>
          <a:stretch>
            <a:fillRect/>
          </a:stretch>
        </p:blipFill>
        <p:spPr bwMode="auto">
          <a:xfrm>
            <a:off x="6629400" y="1676400"/>
            <a:ext cx="2514600" cy="987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9268" name="Picture 4"/>
          <p:cNvPicPr>
            <a:picLocks noChangeAspect="1" noChangeArrowheads="1"/>
          </p:cNvPicPr>
          <p:nvPr/>
        </p:nvPicPr>
        <p:blipFill>
          <a:blip r:embed="rId2"/>
          <a:srcRect l="7317" t="77857" r="9215" b="8220"/>
          <a:stretch>
            <a:fillRect/>
          </a:stretch>
        </p:blipFill>
        <p:spPr bwMode="auto">
          <a:xfrm>
            <a:off x="195262" y="5029200"/>
            <a:ext cx="83391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81000" y="762000"/>
            <a:ext cx="69089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Pure </a:t>
            </a:r>
            <a:r>
              <a:rPr lang="en-US" sz="2000" b="1" dirty="0" err="1" smtClean="0"/>
              <a:t>leptonic</a:t>
            </a:r>
            <a:r>
              <a:rPr lang="en-US" sz="2000" b="1" dirty="0" smtClean="0"/>
              <a:t> decays like B</a:t>
            </a:r>
            <a:r>
              <a:rPr lang="en-US" sz="2000" b="1" dirty="0" smtClean="0">
                <a:latin typeface="Symbol" pitchFamily="18" charset="2"/>
              </a:rPr>
              <a:t>-&gt;</a:t>
            </a:r>
            <a:r>
              <a:rPr lang="en-US" sz="2000" b="1" dirty="0" err="1" smtClean="0"/>
              <a:t>l</a:t>
            </a:r>
            <a:r>
              <a:rPr lang="en-US" sz="2000" b="1" dirty="0" err="1" smtClean="0">
                <a:latin typeface="Symbol" pitchFamily="18" charset="2"/>
              </a:rPr>
              <a:t>n</a:t>
            </a:r>
            <a:r>
              <a:rPr lang="en-US" sz="2000" b="1" dirty="0" smtClean="0"/>
              <a:t> gives information about decay </a:t>
            </a:r>
          </a:p>
          <a:p>
            <a:r>
              <a:rPr lang="en-US" sz="2000" b="1" dirty="0" smtClean="0"/>
              <a:t>  constant as well as V</a:t>
            </a:r>
            <a:r>
              <a:rPr lang="en-US" sz="2000" b="1" baseline="-25000" dirty="0" smtClean="0"/>
              <a:t>CKM </a:t>
            </a:r>
            <a:r>
              <a:rPr lang="en-US" sz="2000" b="1" dirty="0" smtClean="0"/>
              <a:t> (information on product)</a:t>
            </a:r>
            <a:endParaRPr lang="en-US" sz="2000" b="1" baseline="-250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700-E23F-4B8E-929C-1B3B68C27C25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38400" y="0"/>
            <a:ext cx="2990306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on B-&gt;</a:t>
            </a:r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tn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/>
          <a:srcRect l="5445" t="14718" r="50209" b="44148"/>
          <a:stretch>
            <a:fillRect/>
          </a:stretch>
        </p:blipFill>
        <p:spPr bwMode="auto">
          <a:xfrm>
            <a:off x="304800" y="685800"/>
            <a:ext cx="3733800" cy="259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133600" y="2667000"/>
            <a:ext cx="3990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Fully reconstruct the tag side B through </a:t>
            </a:r>
          </a:p>
          <a:p>
            <a:r>
              <a:rPr lang="en-US" b="1" dirty="0" smtClean="0"/>
              <a:t>many channels e.g. B-&gt;</a:t>
            </a:r>
            <a:r>
              <a:rPr lang="en-US" b="1" dirty="0" err="1" smtClean="0"/>
              <a:t>D</a:t>
            </a:r>
            <a:r>
              <a:rPr lang="en-US" b="1" dirty="0" err="1" smtClean="0">
                <a:latin typeface="Symbol" pitchFamily="18" charset="2"/>
              </a:rPr>
              <a:t>p</a:t>
            </a:r>
            <a:r>
              <a:rPr lang="en-US" b="1" dirty="0" smtClean="0">
                <a:latin typeface="Symbol" pitchFamily="18" charset="2"/>
              </a:rPr>
              <a:t>, </a:t>
            </a:r>
            <a:r>
              <a:rPr lang="en-US" b="1" dirty="0" smtClean="0"/>
              <a:t>DK, etc </a:t>
            </a:r>
            <a:r>
              <a:rPr lang="en-US" b="1" dirty="0" err="1" smtClean="0"/>
              <a:t>etc</a:t>
            </a:r>
            <a:endParaRPr lang="en-US" b="1" dirty="0">
              <a:latin typeface="Symbol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609600"/>
            <a:ext cx="391748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Look for the charged lepton on the</a:t>
            </a:r>
          </a:p>
          <a:p>
            <a:r>
              <a:rPr lang="en-US" b="1" dirty="0" smtClean="0"/>
              <a:t>rest of that event (which should have </a:t>
            </a:r>
          </a:p>
          <a:p>
            <a:r>
              <a:rPr lang="en-US" b="1" dirty="0" smtClean="0"/>
              <a:t>negative charge compared to tag B)</a:t>
            </a:r>
          </a:p>
          <a:p>
            <a:endParaRPr lang="en-US" b="1" dirty="0" smtClean="0"/>
          </a:p>
          <a:p>
            <a:r>
              <a:rPr lang="en-US" b="1" dirty="0" smtClean="0"/>
              <a:t>Then usage of the fact that for </a:t>
            </a:r>
            <a:r>
              <a:rPr lang="en-US" b="1" dirty="0" err="1" smtClean="0"/>
              <a:t>e</a:t>
            </a:r>
            <a:r>
              <a:rPr lang="en-US" b="1" baseline="30000" dirty="0" err="1" smtClean="0"/>
              <a:t>+</a:t>
            </a:r>
            <a:r>
              <a:rPr lang="en-US" b="1" dirty="0" err="1" smtClean="0"/>
              <a:t>e</a:t>
            </a:r>
            <a:r>
              <a:rPr lang="en-US" b="1" baseline="30000" dirty="0" smtClean="0"/>
              <a:t>-</a:t>
            </a:r>
            <a:r>
              <a:rPr lang="en-US" b="1" dirty="0" smtClean="0"/>
              <a:t> the </a:t>
            </a:r>
          </a:p>
          <a:p>
            <a:r>
              <a:rPr lang="en-US" b="1" dirty="0" smtClean="0"/>
              <a:t> total energy and momentum before</a:t>
            </a:r>
          </a:p>
          <a:p>
            <a:r>
              <a:rPr lang="en-US" b="1" dirty="0" smtClean="0"/>
              <a:t> and after is know.</a:t>
            </a:r>
            <a:endParaRPr lang="en-US" b="1" dirty="0"/>
          </a:p>
        </p:txBody>
      </p:sp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3"/>
          <a:srcRect l="6329" t="37677" r="35443" b="13790"/>
          <a:stretch>
            <a:fillRect/>
          </a:stretch>
        </p:blipFill>
        <p:spPr bwMode="auto">
          <a:xfrm>
            <a:off x="228600" y="3505200"/>
            <a:ext cx="485073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 l="64557" t="21296" r="5063" b="45941"/>
          <a:stretch>
            <a:fillRect/>
          </a:stretch>
        </p:blipFill>
        <p:spPr bwMode="auto">
          <a:xfrm>
            <a:off x="5105400" y="4711700"/>
            <a:ext cx="25908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 l="64557" t="54058" r="5063" b="13179"/>
          <a:stretch>
            <a:fillRect/>
          </a:stretch>
        </p:blipFill>
        <p:spPr bwMode="auto">
          <a:xfrm>
            <a:off x="6172200" y="2514600"/>
            <a:ext cx="29718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8CFAD-1AF9-4D64-8C59-C2D6C1E4DB18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F770-C321-4136-AE53-F683B0A08979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6834-49EB-4102-A4D9-F77E4353113B}" type="slidenum">
              <a:rPr lang="en-US"/>
              <a:pPr/>
              <a:t>22</a:t>
            </a:fld>
            <a:endParaRPr lang="en-US"/>
          </a:p>
        </p:txBody>
      </p:sp>
      <p:sp>
        <p:nvSpPr>
          <p:cNvPr id="637954" name="Text Box 2"/>
          <p:cNvSpPr txBox="1">
            <a:spLocks noChangeArrowheads="1"/>
          </p:cNvSpPr>
          <p:nvPr/>
        </p:nvSpPr>
        <p:spPr bwMode="auto">
          <a:xfrm>
            <a:off x="2895600" y="0"/>
            <a:ext cx="32653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 of B-&gt;D</a:t>
            </a:r>
            <a:r>
              <a:rPr lang="en-US" sz="3200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(*)</a:t>
            </a:r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tn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pic>
        <p:nvPicPr>
          <p:cNvPr id="137217" name="Picture 1"/>
          <p:cNvPicPr>
            <a:picLocks noChangeAspect="1" noChangeArrowheads="1"/>
          </p:cNvPicPr>
          <p:nvPr/>
        </p:nvPicPr>
        <p:blipFill>
          <a:blip r:embed="rId2"/>
          <a:srcRect l="59548" t="36957" r="16070" b="49275"/>
          <a:stretch>
            <a:fillRect/>
          </a:stretch>
        </p:blipFill>
        <p:spPr bwMode="auto">
          <a:xfrm>
            <a:off x="228600" y="1447800"/>
            <a:ext cx="29196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3"/>
          <a:srcRect l="33482" t="38288" r="19480" b="53729"/>
          <a:stretch>
            <a:fillRect/>
          </a:stretch>
        </p:blipFill>
        <p:spPr bwMode="auto">
          <a:xfrm>
            <a:off x="3333750" y="2057400"/>
            <a:ext cx="5810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 l="10349" t="76208" r="15625" b="10820"/>
          <a:stretch>
            <a:fillRect/>
          </a:stretch>
        </p:blipFill>
        <p:spPr bwMode="auto">
          <a:xfrm>
            <a:off x="3048000" y="1219200"/>
            <a:ext cx="562707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Oval 10"/>
          <p:cNvSpPr/>
          <p:nvPr/>
        </p:nvSpPr>
        <p:spPr>
          <a:xfrm>
            <a:off x="1676400" y="1752600"/>
            <a:ext cx="5334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1000" y="1219200"/>
            <a:ext cx="1500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Can have any </a:t>
            </a:r>
          </a:p>
          <a:p>
            <a:r>
              <a:rPr lang="en-US" b="1" dirty="0" smtClean="0"/>
              <a:t>BSM particle</a:t>
            </a:r>
          </a:p>
          <a:p>
            <a:r>
              <a:rPr lang="en-US" b="1" dirty="0" smtClean="0"/>
              <a:t> like H</a:t>
            </a:r>
            <a:r>
              <a:rPr lang="en-US" b="1" baseline="30000" dirty="0" smtClean="0"/>
              <a:t>+</a:t>
            </a:r>
            <a:endParaRPr lang="en-US" b="1" baseline="30000" dirty="0"/>
          </a:p>
        </p:txBody>
      </p:sp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4"/>
          <a:srcRect l="34117" t="12180" r="11765" b="69550"/>
          <a:stretch>
            <a:fillRect/>
          </a:stretch>
        </p:blipFill>
        <p:spPr bwMode="auto">
          <a:xfrm>
            <a:off x="3581400" y="2895600"/>
            <a:ext cx="5257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 l="5882" t="25375" r="68236" b="69550"/>
          <a:stretch>
            <a:fillRect/>
          </a:stretch>
        </p:blipFill>
        <p:spPr bwMode="auto">
          <a:xfrm>
            <a:off x="5257800" y="3200400"/>
            <a:ext cx="201167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457200" y="685800"/>
            <a:ext cx="5998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This semi-</a:t>
            </a:r>
            <a:r>
              <a:rPr lang="en-US" sz="2000" b="1" dirty="0" err="1" smtClean="0"/>
              <a:t>leptonic</a:t>
            </a:r>
            <a:r>
              <a:rPr lang="en-US" sz="2000" b="1" dirty="0" smtClean="0"/>
              <a:t> decay is sensitive to Charged Higgs</a:t>
            </a:r>
            <a:endParaRPr lang="en-US" sz="2000" b="1" dirty="0"/>
          </a:p>
        </p:txBody>
      </p: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5"/>
          <a:srcRect l="5455" t="33529" r="42727" b="7647"/>
          <a:stretch>
            <a:fillRect/>
          </a:stretch>
        </p:blipFill>
        <p:spPr bwMode="auto">
          <a:xfrm>
            <a:off x="228600" y="3581400"/>
            <a:ext cx="321411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9988" name="Picture 4"/>
          <p:cNvPicPr>
            <a:picLocks noChangeAspect="1" noChangeArrowheads="1"/>
          </p:cNvPicPr>
          <p:nvPr/>
        </p:nvPicPr>
        <p:blipFill>
          <a:blip r:embed="rId6"/>
          <a:srcRect l="56363" t="53529" r="5455" b="22941"/>
          <a:stretch>
            <a:fillRect/>
          </a:stretch>
        </p:blipFill>
        <p:spPr bwMode="auto">
          <a:xfrm>
            <a:off x="3733800" y="3962400"/>
            <a:ext cx="464058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7F75-9CBD-4216-93F7-4C79612B4C4B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6834-49EB-4102-A4D9-F77E4353113B}" type="slidenum">
              <a:rPr lang="en-US"/>
              <a:pPr/>
              <a:t>23</a:t>
            </a:fld>
            <a:endParaRPr lang="en-US"/>
          </a:p>
        </p:txBody>
      </p:sp>
      <p:sp>
        <p:nvSpPr>
          <p:cNvPr id="637954" name="Text Box 2"/>
          <p:cNvSpPr txBox="1">
            <a:spLocks noChangeArrowheads="1"/>
          </p:cNvSpPr>
          <p:nvPr/>
        </p:nvSpPr>
        <p:spPr bwMode="auto">
          <a:xfrm>
            <a:off x="2895600" y="0"/>
            <a:ext cx="32653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 of B-&gt;D</a:t>
            </a:r>
            <a:r>
              <a:rPr lang="en-US" sz="3200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(*)</a:t>
            </a:r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tn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pic>
        <p:nvPicPr>
          <p:cNvPr id="137220" name="Picture 4"/>
          <p:cNvPicPr>
            <a:picLocks noChangeAspect="1" noChangeArrowheads="1"/>
          </p:cNvPicPr>
          <p:nvPr/>
        </p:nvPicPr>
        <p:blipFill>
          <a:blip r:embed="rId2"/>
          <a:srcRect l="34107" t="51078" r="32624" b="20193"/>
          <a:stretch>
            <a:fillRect/>
          </a:stretch>
        </p:blipFill>
        <p:spPr bwMode="auto">
          <a:xfrm>
            <a:off x="228600" y="609599"/>
            <a:ext cx="3810000" cy="338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/>
          <a:srcRect l="71458" t="50965" r="7071" b="19608"/>
          <a:stretch>
            <a:fillRect/>
          </a:stretch>
        </p:blipFill>
        <p:spPr bwMode="auto">
          <a:xfrm>
            <a:off x="4191000" y="685800"/>
            <a:ext cx="2667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457200" y="4191000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/>
              <a:t>The current average includes small </a:t>
            </a:r>
            <a:endParaRPr lang="en-US" sz="2100" b="1" dirty="0" smtClean="0"/>
          </a:p>
          <a:p>
            <a:r>
              <a:rPr lang="en-US" sz="2100" b="1" dirty="0" smtClean="0"/>
              <a:t>fraction </a:t>
            </a:r>
            <a:r>
              <a:rPr lang="en-US" sz="2100" b="1" dirty="0" smtClean="0"/>
              <a:t>of Belle </a:t>
            </a:r>
            <a:r>
              <a:rPr lang="en-US" sz="2100" b="1" dirty="0" smtClean="0"/>
              <a:t>Data. However </a:t>
            </a:r>
          </a:p>
          <a:p>
            <a:r>
              <a:rPr lang="en-US" sz="2100" b="1" dirty="0" smtClean="0"/>
              <a:t>including </a:t>
            </a:r>
            <a:r>
              <a:rPr lang="en-US" sz="2100" b="1" dirty="0" smtClean="0"/>
              <a:t>Belle’s result from FPCP, </a:t>
            </a:r>
            <a:endParaRPr lang="en-US" sz="2100" b="1" dirty="0" smtClean="0"/>
          </a:p>
          <a:p>
            <a:r>
              <a:rPr lang="en-US" sz="2100" b="1" dirty="0" smtClean="0"/>
              <a:t>2013</a:t>
            </a:r>
            <a:r>
              <a:rPr lang="en-US" sz="2100" b="1" dirty="0" smtClean="0"/>
              <a:t>, the combined deviation is </a:t>
            </a:r>
            <a:endParaRPr lang="en-US" sz="2100" b="1" dirty="0" smtClean="0"/>
          </a:p>
          <a:p>
            <a:r>
              <a:rPr lang="en-US" sz="2100" b="1" dirty="0" smtClean="0"/>
              <a:t>about </a:t>
            </a:r>
            <a:r>
              <a:rPr lang="en-US" sz="2100" b="1" dirty="0" smtClean="0"/>
              <a:t>4.8 sigma away from </a:t>
            </a:r>
            <a:endParaRPr lang="en-US" sz="2100" b="1" dirty="0" smtClean="0"/>
          </a:p>
          <a:p>
            <a:r>
              <a:rPr lang="en-US" sz="2100" b="1" dirty="0" smtClean="0"/>
              <a:t>SM </a:t>
            </a:r>
            <a:r>
              <a:rPr lang="en-US" sz="2100" b="1" dirty="0" smtClean="0"/>
              <a:t>prediction </a:t>
            </a:r>
            <a:endParaRPr lang="en-US" sz="2100" b="1" dirty="0"/>
          </a:p>
        </p:txBody>
      </p:sp>
      <p:pic>
        <p:nvPicPr>
          <p:cNvPr id="196611" name="Picture 3"/>
          <p:cNvPicPr>
            <a:picLocks noChangeAspect="1" noChangeArrowheads="1"/>
          </p:cNvPicPr>
          <p:nvPr/>
        </p:nvPicPr>
        <p:blipFill>
          <a:blip r:embed="rId3"/>
          <a:srcRect l="63913" t="35406" r="4286" b="32753"/>
          <a:stretch>
            <a:fillRect/>
          </a:stretch>
        </p:blipFill>
        <p:spPr bwMode="auto">
          <a:xfrm>
            <a:off x="4419600" y="299085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EF6F-6490-4F7F-8037-F5357AEFADA3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24</a:t>
            </a:fld>
            <a:endParaRPr lang="en-US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524000" y="0"/>
            <a:ext cx="5473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NP through B</a:t>
            </a:r>
            <a:r>
              <a:rPr lang="en-US" sz="3200" b="1" u="sng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</a:t>
            </a:r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3200" b="1" u="sng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+</a:t>
            </a:r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3200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endParaRPr lang="en-US" sz="32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886200" y="2590800"/>
            <a:ext cx="5029200" cy="3581400"/>
            <a:chOff x="0" y="609600"/>
            <a:chExt cx="4114800" cy="2667000"/>
          </a:xfrm>
        </p:grpSpPr>
        <p:pic>
          <p:nvPicPr>
            <p:cNvPr id="171011" name="Picture 3"/>
            <p:cNvPicPr>
              <a:picLocks noChangeAspect="1" noChangeArrowheads="1"/>
            </p:cNvPicPr>
            <p:nvPr/>
          </p:nvPicPr>
          <p:blipFill>
            <a:blip r:embed="rId2"/>
            <a:srcRect l="17204" t="14770" r="18894" b="29433"/>
            <a:stretch>
              <a:fillRect/>
            </a:stretch>
          </p:blipFill>
          <p:spPr bwMode="auto">
            <a:xfrm>
              <a:off x="0" y="685800"/>
              <a:ext cx="3962400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3048000" y="609600"/>
              <a:ext cx="1066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1013" name="Picture 5"/>
          <p:cNvPicPr>
            <a:picLocks noChangeAspect="1" noChangeArrowheads="1"/>
          </p:cNvPicPr>
          <p:nvPr/>
        </p:nvPicPr>
        <p:blipFill>
          <a:blip r:embed="rId3"/>
          <a:srcRect l="60909" t="20000" r="6270" b="42353"/>
          <a:stretch>
            <a:fillRect/>
          </a:stretch>
        </p:blipFill>
        <p:spPr bwMode="auto">
          <a:xfrm>
            <a:off x="304800" y="3276600"/>
            <a:ext cx="3352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/>
          <a:srcRect l="11818" t="24118" r="46364" b="60588"/>
          <a:stretch>
            <a:fillRect/>
          </a:stretch>
        </p:blipFill>
        <p:spPr bwMode="auto">
          <a:xfrm>
            <a:off x="5257800" y="1066800"/>
            <a:ext cx="3505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04800" y="762000"/>
            <a:ext cx="47567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Considered as golden channels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Decays highly suppressed in Standard Model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Sensitive to New Physics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b="1" dirty="0" err="1" smtClean="0"/>
              <a:t>Cabibbo</a:t>
            </a:r>
            <a:r>
              <a:rPr lang="en-US" b="1" dirty="0" smtClean="0"/>
              <a:t> enhancement (|</a:t>
            </a:r>
            <a:r>
              <a:rPr lang="en-US" b="1" dirty="0" err="1" smtClean="0"/>
              <a:t>V</a:t>
            </a:r>
            <a:r>
              <a:rPr lang="en-US" b="1" baseline="-25000" dirty="0" err="1" smtClean="0"/>
              <a:t>ts</a:t>
            </a:r>
            <a:r>
              <a:rPr lang="en-US" b="1" dirty="0" smtClean="0"/>
              <a:t>| &gt; |</a:t>
            </a:r>
            <a:r>
              <a:rPr lang="en-US" b="1" dirty="0" err="1" smtClean="0"/>
              <a:t>V</a:t>
            </a:r>
            <a:r>
              <a:rPr lang="en-US" b="1" baseline="-25000" dirty="0" err="1" smtClean="0"/>
              <a:t>td</a:t>
            </a:r>
            <a:r>
              <a:rPr lang="en-US" b="1" dirty="0" smtClean="0"/>
              <a:t>| ) of </a:t>
            </a:r>
          </a:p>
          <a:p>
            <a:r>
              <a:rPr lang="en-US" b="1" dirty="0" smtClean="0"/>
              <a:t>  B</a:t>
            </a:r>
            <a:r>
              <a:rPr lang="en-US" b="1" baseline="-25000" dirty="0" smtClean="0"/>
              <a:t>s</a:t>
            </a:r>
            <a:r>
              <a:rPr lang="en-US" b="1" dirty="0" smtClean="0"/>
              <a:t>-&gt;</a:t>
            </a:r>
            <a:r>
              <a:rPr lang="en-US" b="1" dirty="0" err="1" smtClean="0">
                <a:latin typeface="Symbol" pitchFamily="18" charset="2"/>
              </a:rPr>
              <a:t>m</a:t>
            </a:r>
            <a:r>
              <a:rPr lang="en-US" b="1" baseline="30000" dirty="0" err="1" smtClean="0">
                <a:latin typeface="Symbol" pitchFamily="18" charset="2"/>
              </a:rPr>
              <a:t>+</a:t>
            </a:r>
            <a:r>
              <a:rPr lang="en-US" b="1" dirty="0" err="1" smtClean="0">
                <a:latin typeface="Symbol" pitchFamily="18" charset="2"/>
              </a:rPr>
              <a:t>m</a:t>
            </a:r>
            <a:r>
              <a:rPr lang="en-US" b="1" baseline="30000" dirty="0" smtClean="0">
                <a:latin typeface="Symbol" pitchFamily="18" charset="2"/>
              </a:rPr>
              <a:t>-</a:t>
            </a:r>
            <a:r>
              <a:rPr lang="en-US" b="1" dirty="0" smtClean="0"/>
              <a:t> over </a:t>
            </a:r>
            <a:r>
              <a:rPr lang="en-US" b="1" dirty="0" err="1" smtClean="0"/>
              <a:t>B</a:t>
            </a:r>
            <a:r>
              <a:rPr lang="en-US" b="1" baseline="-25000" dirty="0" err="1" smtClean="0"/>
              <a:t>d</a:t>
            </a:r>
            <a:r>
              <a:rPr lang="en-US" b="1" dirty="0" smtClean="0"/>
              <a:t>-&gt;</a:t>
            </a:r>
            <a:r>
              <a:rPr lang="en-US" b="1" dirty="0" err="1" smtClean="0">
                <a:latin typeface="Symbol" pitchFamily="18" charset="2"/>
              </a:rPr>
              <a:t>m</a:t>
            </a:r>
            <a:r>
              <a:rPr lang="en-US" b="1" baseline="30000" dirty="0" err="1" smtClean="0">
                <a:latin typeface="Symbol" pitchFamily="18" charset="2"/>
              </a:rPr>
              <a:t>+</a:t>
            </a:r>
            <a:r>
              <a:rPr lang="en-US" b="1" dirty="0" err="1" smtClean="0">
                <a:latin typeface="Symbol" pitchFamily="18" charset="2"/>
              </a:rPr>
              <a:t>m</a:t>
            </a:r>
            <a:r>
              <a:rPr lang="en-US" b="1" baseline="30000" dirty="0" smtClean="0">
                <a:latin typeface="Symbol" pitchFamily="18" charset="2"/>
              </a:rPr>
              <a:t>-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Symbol" pitchFamily="18" charset="2"/>
              </a:rPr>
              <a:t> </a:t>
            </a:r>
            <a:r>
              <a:rPr lang="en-US" b="1" dirty="0" smtClean="0"/>
              <a:t>2DHM: </a:t>
            </a:r>
            <a:r>
              <a:rPr lang="en-US" b="1" dirty="0" smtClean="0">
                <a:latin typeface="Monotype Corsiva" pitchFamily="66" charset="0"/>
              </a:rPr>
              <a:t>B</a:t>
            </a:r>
            <a:r>
              <a:rPr lang="en-US" b="1" dirty="0" smtClean="0"/>
              <a:t>F </a:t>
            </a:r>
            <a:r>
              <a:rPr lang="el-GR" b="1" dirty="0" smtClean="0"/>
              <a:t>α</a:t>
            </a:r>
            <a:r>
              <a:rPr lang="en-US" b="1" dirty="0" smtClean="0"/>
              <a:t> (</a:t>
            </a:r>
            <a:r>
              <a:rPr lang="en-US" b="1" dirty="0" err="1" smtClean="0"/>
              <a:t>tan</a:t>
            </a:r>
            <a:r>
              <a:rPr lang="en-US" b="1" dirty="0" err="1" smtClean="0">
                <a:latin typeface="Symbol" pitchFamily="18" charset="2"/>
              </a:rPr>
              <a:t>b</a:t>
            </a:r>
            <a:r>
              <a:rPr lang="en-US" b="1" dirty="0" smtClean="0"/>
              <a:t>)</a:t>
            </a:r>
            <a:r>
              <a:rPr lang="en-US" b="1" baseline="30000" dirty="0" smtClean="0"/>
              <a:t>4</a:t>
            </a:r>
            <a:r>
              <a:rPr lang="en-US" b="1" dirty="0" smtClean="0"/>
              <a:t> , M</a:t>
            </a:r>
            <a:r>
              <a:rPr lang="en-US" b="1" baseline="-25000" dirty="0" smtClean="0"/>
              <a:t>H+    </a:t>
            </a:r>
            <a:r>
              <a:rPr lang="en-US" b="1" dirty="0" smtClean="0"/>
              <a:t>MSSM: </a:t>
            </a:r>
            <a:r>
              <a:rPr lang="en-US" b="1" dirty="0" smtClean="0">
                <a:latin typeface="Monotype Corsiva" pitchFamily="66" charset="0"/>
              </a:rPr>
              <a:t>BF</a:t>
            </a:r>
            <a:r>
              <a:rPr lang="en-US" b="1" dirty="0" smtClean="0"/>
              <a:t> </a:t>
            </a:r>
            <a:r>
              <a:rPr lang="el-GR" b="1" dirty="0" smtClean="0"/>
              <a:t>α</a:t>
            </a:r>
            <a:r>
              <a:rPr lang="en-US" b="1" dirty="0" smtClean="0"/>
              <a:t> (</a:t>
            </a:r>
            <a:r>
              <a:rPr lang="en-US" b="1" dirty="0" err="1" smtClean="0"/>
              <a:t>tan</a:t>
            </a:r>
            <a:r>
              <a:rPr lang="en-US" b="1" dirty="0" err="1" smtClean="0">
                <a:latin typeface="Symbol" pitchFamily="18" charset="2"/>
              </a:rPr>
              <a:t>b</a:t>
            </a:r>
            <a:r>
              <a:rPr lang="en-US" b="1" dirty="0" smtClean="0"/>
              <a:t>)</a:t>
            </a:r>
            <a:r>
              <a:rPr lang="en-US" b="1" baseline="30000" dirty="0" smtClean="0"/>
              <a:t>6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Symbol" pitchFamily="18" charset="2"/>
              </a:rPr>
              <a:t> </a:t>
            </a:r>
            <a:r>
              <a:rPr lang="en-US" b="1" dirty="0" smtClean="0"/>
              <a:t> Constraints on parameter space</a:t>
            </a:r>
            <a:endParaRPr lang="en-US" b="1" dirty="0">
              <a:latin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AB2DA-477B-4DBF-99BC-94E691CEDED7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25</a:t>
            </a:fld>
            <a:endParaRPr lang="en-US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524000" y="0"/>
            <a:ext cx="5473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NP through B</a:t>
            </a:r>
            <a:r>
              <a:rPr lang="en-US" sz="3200" b="1" u="sng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</a:t>
            </a:r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3200" b="1" u="sng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+</a:t>
            </a:r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3200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endParaRPr lang="en-US" sz="32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9" y="685800"/>
            <a:ext cx="533400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33400" y="4876800"/>
            <a:ext cx="66527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4.3</a:t>
            </a:r>
            <a:r>
              <a:rPr lang="en-US" sz="2000" b="1" dirty="0" smtClean="0">
                <a:latin typeface="Symbol" pitchFamily="18" charset="2"/>
              </a:rPr>
              <a:t>s</a:t>
            </a:r>
            <a:r>
              <a:rPr lang="en-US" sz="2000" b="1" dirty="0" smtClean="0"/>
              <a:t> and 2</a:t>
            </a:r>
            <a:r>
              <a:rPr lang="en-US" sz="2000" b="1" dirty="0" smtClean="0">
                <a:latin typeface="Symbol" pitchFamily="18" charset="2"/>
              </a:rPr>
              <a:t>s</a:t>
            </a:r>
            <a:r>
              <a:rPr lang="en-US" sz="2000" b="1" dirty="0" smtClean="0"/>
              <a:t> signal significance  for B</a:t>
            </a:r>
            <a:r>
              <a:rPr lang="en-US" sz="2000" b="1" baseline="-25000" dirty="0" smtClean="0"/>
              <a:t>s</a:t>
            </a:r>
            <a:r>
              <a:rPr lang="en-US" sz="2000" b="1" dirty="0" smtClean="0"/>
              <a:t>-&gt;</a:t>
            </a:r>
            <a:r>
              <a:rPr lang="en-US" sz="2000" b="1" dirty="0" err="1" smtClean="0">
                <a:latin typeface="Symbol" pitchFamily="18" charset="2"/>
              </a:rPr>
              <a:t>m</a:t>
            </a:r>
            <a:r>
              <a:rPr lang="en-US" sz="2000" b="1" baseline="30000" dirty="0" err="1" smtClean="0">
                <a:latin typeface="Symbol" pitchFamily="18" charset="2"/>
              </a:rPr>
              <a:t>+</a:t>
            </a:r>
            <a:r>
              <a:rPr lang="en-US" sz="2000" b="1" dirty="0" err="1" smtClean="0">
                <a:latin typeface="Symbol" pitchFamily="18" charset="2"/>
              </a:rPr>
              <a:t>m</a:t>
            </a:r>
            <a:r>
              <a:rPr lang="en-US" sz="2000" b="1" baseline="30000" dirty="0" smtClean="0">
                <a:latin typeface="Symbol" pitchFamily="18" charset="2"/>
              </a:rPr>
              <a:t>-</a:t>
            </a:r>
            <a:r>
              <a:rPr lang="en-US" sz="2000" b="1" dirty="0" smtClean="0"/>
              <a:t> and </a:t>
            </a:r>
            <a:r>
              <a:rPr lang="en-US" sz="2000" b="1" dirty="0" err="1" smtClean="0"/>
              <a:t>B</a:t>
            </a:r>
            <a:r>
              <a:rPr lang="en-US" sz="2000" b="1" baseline="-25000" dirty="0" err="1" smtClean="0"/>
              <a:t>d</a:t>
            </a:r>
            <a:r>
              <a:rPr lang="en-US" sz="2000" b="1" dirty="0" smtClean="0"/>
              <a:t>-&gt;</a:t>
            </a:r>
            <a:r>
              <a:rPr lang="en-US" sz="2000" b="1" dirty="0" err="1" smtClean="0">
                <a:latin typeface="Symbol" pitchFamily="18" charset="2"/>
              </a:rPr>
              <a:t>m</a:t>
            </a:r>
            <a:r>
              <a:rPr lang="en-US" sz="2000" b="1" baseline="30000" dirty="0" err="1" smtClean="0">
                <a:latin typeface="Symbol" pitchFamily="18" charset="2"/>
              </a:rPr>
              <a:t>+</a:t>
            </a:r>
            <a:r>
              <a:rPr lang="en-US" sz="2000" b="1" dirty="0" err="1" smtClean="0">
                <a:latin typeface="Symbol" pitchFamily="18" charset="2"/>
              </a:rPr>
              <a:t>m</a:t>
            </a:r>
            <a:r>
              <a:rPr lang="en-US" sz="2000" b="1" baseline="30000" dirty="0" smtClean="0">
                <a:latin typeface="Symbol" pitchFamily="18" charset="2"/>
              </a:rPr>
              <a:t>-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The measured BFs are within Standard Model prediction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It will interesting to wait little more data and see the effect </a:t>
            </a:r>
            <a:endParaRPr lang="en-US" sz="20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762000"/>
            <a:ext cx="3919267" cy="3581400"/>
            <a:chOff x="0" y="762000"/>
            <a:chExt cx="3919267" cy="3581400"/>
          </a:xfrm>
        </p:grpSpPr>
        <p:pic>
          <p:nvPicPr>
            <p:cNvPr id="171012" name="Picture 4"/>
            <p:cNvPicPr>
              <a:picLocks noChangeAspect="1" noChangeArrowheads="1"/>
            </p:cNvPicPr>
            <p:nvPr/>
          </p:nvPicPr>
          <p:blipFill>
            <a:blip r:embed="rId3"/>
            <a:srcRect l="58462" t="21366" r="3297" b="30788"/>
            <a:stretch>
              <a:fillRect/>
            </a:stretch>
          </p:blipFill>
          <p:spPr bwMode="auto">
            <a:xfrm>
              <a:off x="0" y="762000"/>
              <a:ext cx="3919267" cy="358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0" y="2362200"/>
              <a:ext cx="2286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67AC7-1739-456F-8F23-DBFA4FC7C6BE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26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" y="609600"/>
            <a:ext cx="73872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Next-to-Minimal Super Symmetric Standard Model (</a:t>
            </a:r>
            <a:r>
              <a:rPr lang="en-US" sz="2000" b="1" dirty="0" err="1" smtClean="0"/>
              <a:t>nMSSM</a:t>
            </a:r>
            <a:r>
              <a:rPr lang="en-US" sz="2000" b="1" dirty="0" smtClean="0"/>
              <a:t>)</a:t>
            </a:r>
          </a:p>
          <a:p>
            <a:r>
              <a:rPr lang="en-US" sz="2000" b="1" dirty="0" smtClean="0"/>
              <a:t>    (proposed by </a:t>
            </a:r>
            <a:r>
              <a:rPr lang="en-US" sz="2000" b="1" dirty="0" err="1" smtClean="0"/>
              <a:t>Dermisek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Gunion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Mcelrath</a:t>
            </a:r>
            <a:r>
              <a:rPr lang="en-US" sz="2000" b="1" dirty="0" smtClean="0"/>
              <a:t>:  PRD76, 051105, 2007)</a:t>
            </a:r>
            <a:endParaRPr lang="en-US" sz="20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228600" y="1371600"/>
            <a:ext cx="5181600" cy="2438400"/>
            <a:chOff x="457200" y="914400"/>
            <a:chExt cx="8077200" cy="3276600"/>
          </a:xfrm>
        </p:grpSpPr>
        <p:pic>
          <p:nvPicPr>
            <p:cNvPr id="131073" name="Picture 1"/>
            <p:cNvPicPr>
              <a:picLocks noChangeAspect="1" noChangeArrowheads="1"/>
            </p:cNvPicPr>
            <p:nvPr/>
          </p:nvPicPr>
          <p:blipFill>
            <a:blip r:embed="rId2"/>
            <a:srcRect l="16666" t="31976" r="8065" b="20884"/>
            <a:stretch>
              <a:fillRect/>
            </a:stretch>
          </p:blipFill>
          <p:spPr bwMode="auto">
            <a:xfrm>
              <a:off x="533400" y="990600"/>
              <a:ext cx="80010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457200" y="914400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362200" y="0"/>
            <a:ext cx="38302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Light Higgs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3048000" y="3733800"/>
            <a:ext cx="4572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000" y="3962400"/>
            <a:ext cx="155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Lightest Higgs</a:t>
            </a:r>
            <a:endParaRPr lang="en-US" b="1" dirty="0"/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3"/>
          <a:srcRect l="31720" t="55546" r="4839" b="15338"/>
          <a:stretch>
            <a:fillRect/>
          </a:stretch>
        </p:blipFill>
        <p:spPr bwMode="auto">
          <a:xfrm>
            <a:off x="5486400" y="1295400"/>
            <a:ext cx="3657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5682411" y="2819400"/>
            <a:ext cx="34615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Predicted BF ~ 10</a:t>
            </a:r>
            <a:r>
              <a:rPr lang="en-US" sz="2400" b="1" baseline="30000" dirty="0" smtClean="0"/>
              <a:t>-4</a:t>
            </a:r>
          </a:p>
          <a:p>
            <a:r>
              <a:rPr lang="en-US" sz="2400" b="1" dirty="0" smtClean="0"/>
              <a:t>(depends on </a:t>
            </a:r>
            <a:r>
              <a:rPr lang="en-US" sz="2400" b="1" dirty="0" err="1" smtClean="0"/>
              <a:t>tan</a:t>
            </a:r>
            <a:r>
              <a:rPr lang="en-US" sz="2400" b="1" dirty="0" err="1" smtClean="0">
                <a:latin typeface="Symbol" pitchFamily="18" charset="2"/>
              </a:rPr>
              <a:t>b</a:t>
            </a:r>
            <a:r>
              <a:rPr lang="en-US" sz="2400" b="1" dirty="0" smtClean="0"/>
              <a:t> and </a:t>
            </a:r>
          </a:p>
          <a:p>
            <a:r>
              <a:rPr lang="en-US" sz="2400" b="1" dirty="0" smtClean="0"/>
              <a:t>other parameters as well)</a:t>
            </a:r>
            <a:endParaRPr lang="en-US" sz="2400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1066800" y="4495800"/>
            <a:ext cx="4267200" cy="1752600"/>
            <a:chOff x="1066800" y="4495800"/>
            <a:chExt cx="3581400" cy="1295400"/>
          </a:xfrm>
        </p:grpSpPr>
        <p:pic>
          <p:nvPicPr>
            <p:cNvPr id="131075" name="Picture 3"/>
            <p:cNvPicPr>
              <a:picLocks noChangeAspect="1" noChangeArrowheads="1"/>
            </p:cNvPicPr>
            <p:nvPr/>
          </p:nvPicPr>
          <p:blipFill>
            <a:blip r:embed="rId3"/>
            <a:srcRect l="15591" t="15338" r="33871" b="61092"/>
            <a:stretch>
              <a:fillRect/>
            </a:stretch>
          </p:blipFill>
          <p:spPr bwMode="auto">
            <a:xfrm>
              <a:off x="1066800" y="4495800"/>
              <a:ext cx="3581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Oval 26"/>
            <p:cNvSpPr/>
            <p:nvPr/>
          </p:nvSpPr>
          <p:spPr>
            <a:xfrm>
              <a:off x="2438400" y="4572000"/>
              <a:ext cx="304800" cy="381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2514600" y="5410200"/>
              <a:ext cx="304800" cy="381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12" descr="upsln"/>
          <p:cNvPicPr>
            <a:picLocks noChangeAspect="1" noChangeArrowheads="1"/>
          </p:cNvPicPr>
          <p:nvPr/>
        </p:nvPicPr>
        <p:blipFill>
          <a:blip r:embed="rId4">
            <a:lum bright="-74000" contrast="100000"/>
          </a:blip>
          <a:srcRect l="11436" t="23222" r="14214" b="19914"/>
          <a:stretch>
            <a:fillRect/>
          </a:stretch>
        </p:blipFill>
        <p:spPr bwMode="auto">
          <a:xfrm>
            <a:off x="5524500" y="4038600"/>
            <a:ext cx="3619500" cy="2286000"/>
          </a:xfrm>
          <a:prstGeom prst="rect">
            <a:avLst/>
          </a:prstGeom>
          <a:noFill/>
        </p:spPr>
      </p:pic>
      <p:sp>
        <p:nvSpPr>
          <p:cNvPr id="31" name="Rectangle 30"/>
          <p:cNvSpPr/>
          <p:nvPr/>
        </p:nvSpPr>
        <p:spPr>
          <a:xfrm>
            <a:off x="5943600" y="4191000"/>
            <a:ext cx="1752600" cy="18288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0C09-FDBB-48CF-9211-BDA5B7D21BB8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27</a:t>
            </a:fld>
            <a:endParaRPr lang="en-US"/>
          </a:p>
        </p:txBody>
      </p:sp>
      <p:pic>
        <p:nvPicPr>
          <p:cNvPr id="130049" name="Picture 1"/>
          <p:cNvPicPr>
            <a:picLocks noChangeAspect="1" noChangeArrowheads="1"/>
          </p:cNvPicPr>
          <p:nvPr/>
        </p:nvPicPr>
        <p:blipFill>
          <a:blip r:embed="rId2"/>
          <a:srcRect l="9386" t="7252" r="51140" b="72006"/>
          <a:stretch>
            <a:fillRect/>
          </a:stretch>
        </p:blipFill>
        <p:spPr bwMode="auto">
          <a:xfrm>
            <a:off x="381000" y="533400"/>
            <a:ext cx="3810000" cy="222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4876800" y="457200"/>
            <a:ext cx="3581400" cy="4968368"/>
            <a:chOff x="4876800" y="457200"/>
            <a:chExt cx="3581400" cy="4968368"/>
          </a:xfrm>
        </p:grpSpPr>
        <p:pic>
          <p:nvPicPr>
            <p:cNvPr id="130050" name="Picture 2"/>
            <p:cNvPicPr>
              <a:picLocks noChangeAspect="1" noChangeArrowheads="1"/>
            </p:cNvPicPr>
            <p:nvPr/>
          </p:nvPicPr>
          <p:blipFill>
            <a:blip r:embed="rId3"/>
            <a:srcRect l="50810" t="6037" r="7870" b="53203"/>
            <a:stretch>
              <a:fillRect/>
            </a:stretch>
          </p:blipFill>
          <p:spPr bwMode="auto">
            <a:xfrm>
              <a:off x="4876800" y="457200"/>
              <a:ext cx="358140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/>
            <a:srcRect l="50810" t="55628" r="7870" b="40838"/>
            <a:stretch>
              <a:fillRect/>
            </a:stretch>
          </p:blipFill>
          <p:spPr bwMode="auto">
            <a:xfrm>
              <a:off x="4876800" y="5029200"/>
              <a:ext cx="3581400" cy="396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4"/>
          <a:srcRect l="79032" t="5633" r="8065" b="72183"/>
          <a:stretch>
            <a:fillRect/>
          </a:stretch>
        </p:blipFill>
        <p:spPr bwMode="auto">
          <a:xfrm>
            <a:off x="4229100" y="990600"/>
            <a:ext cx="800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2" name="Picture 4"/>
          <p:cNvPicPr>
            <a:picLocks noChangeAspect="1" noChangeArrowheads="1"/>
          </p:cNvPicPr>
          <p:nvPr/>
        </p:nvPicPr>
        <p:blipFill>
          <a:blip r:embed="rId5"/>
          <a:srcRect l="61090" t="25225" r="1796" b="45427"/>
          <a:stretch>
            <a:fillRect/>
          </a:stretch>
        </p:blipFill>
        <p:spPr bwMode="auto">
          <a:xfrm>
            <a:off x="457200" y="2819400"/>
            <a:ext cx="3657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/>
          <a:srcRect l="58696" t="66158" r="1197" b="9900"/>
          <a:stretch>
            <a:fillRect/>
          </a:stretch>
        </p:blipFill>
        <p:spPr bwMode="auto">
          <a:xfrm>
            <a:off x="381000" y="4800600"/>
            <a:ext cx="3810000" cy="175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3" name="Picture 5"/>
          <p:cNvPicPr>
            <a:picLocks noChangeAspect="1" noChangeArrowheads="1"/>
          </p:cNvPicPr>
          <p:nvPr/>
        </p:nvPicPr>
        <p:blipFill>
          <a:blip r:embed="rId5"/>
          <a:srcRect l="76670" t="4710" r="8726" b="78018"/>
          <a:stretch>
            <a:fillRect/>
          </a:stretch>
        </p:blipFill>
        <p:spPr bwMode="auto">
          <a:xfrm>
            <a:off x="228600" y="40386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5334000" y="5486400"/>
            <a:ext cx="24519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No Significant excess </a:t>
            </a:r>
          </a:p>
          <a:p>
            <a:r>
              <a:rPr lang="en-US" sz="2000" b="1" dirty="0" smtClean="0"/>
              <a:t>-&gt; improve the limit</a:t>
            </a:r>
            <a:endParaRPr lang="en-US" sz="2000" b="1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362200" y="0"/>
            <a:ext cx="50379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Light Higgs (cont.)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CAB9E-79BB-4A3A-AB4C-F5E1D05C3B51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28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676400" y="0"/>
            <a:ext cx="67964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Lepton flavor violation (LFV)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2097" name="Picture 1"/>
          <p:cNvPicPr>
            <a:picLocks noChangeAspect="1" noChangeArrowheads="1"/>
          </p:cNvPicPr>
          <p:nvPr/>
        </p:nvPicPr>
        <p:blipFill>
          <a:blip r:embed="rId2"/>
          <a:srcRect l="4122" t="10447" r="58822" b="62759"/>
          <a:stretch>
            <a:fillRect/>
          </a:stretch>
        </p:blipFill>
        <p:spPr bwMode="auto">
          <a:xfrm>
            <a:off x="304800" y="533400"/>
            <a:ext cx="365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89085" y="4038600"/>
            <a:ext cx="905491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Probability of LFV decays of charged leptons is extremely small in the Standard </a:t>
            </a:r>
          </a:p>
          <a:p>
            <a:r>
              <a:rPr lang="en-US" sz="2000" b="1" dirty="0" smtClean="0"/>
              <a:t>  Model (SM),</a:t>
            </a:r>
          </a:p>
          <a:p>
            <a:pPr>
              <a:buFont typeface="Arial" pitchFamily="34" charset="0"/>
              <a:buChar char="•"/>
            </a:pPr>
            <a:endParaRPr lang="en-US" sz="2000" b="1" dirty="0" smtClean="0"/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Many Models beyond SM predict LFV decays with branching fractions up to </a:t>
            </a:r>
          </a:p>
          <a:p>
            <a:r>
              <a:rPr lang="en-US" sz="2000" b="1" dirty="0" smtClean="0"/>
              <a:t>  ≤ 10</a:t>
            </a:r>
            <a:r>
              <a:rPr lang="en-US" sz="2000" b="1" baseline="30000" dirty="0" smtClean="0"/>
              <a:t>-8</a:t>
            </a:r>
            <a:r>
              <a:rPr lang="en-US" sz="2000" b="1" dirty="0" smtClean="0"/>
              <a:t> . So, observation of these LFV modes are clear indication of New Physics(NP)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Study of different  LFV decays allows us to study different NP models, either  </a:t>
            </a:r>
          </a:p>
          <a:p>
            <a:r>
              <a:rPr lang="en-US" sz="2000" b="1" dirty="0" smtClean="0"/>
              <a:t>   constraint or exclude them.  </a:t>
            </a:r>
            <a:endParaRPr lang="en-US" sz="2000" b="1" dirty="0"/>
          </a:p>
        </p:txBody>
      </p:sp>
      <p:pic>
        <p:nvPicPr>
          <p:cNvPr id="132099" name="Picture 3"/>
          <p:cNvPicPr>
            <a:picLocks noChangeAspect="1" noChangeArrowheads="1"/>
          </p:cNvPicPr>
          <p:nvPr/>
        </p:nvPicPr>
        <p:blipFill>
          <a:blip r:embed="rId2"/>
          <a:srcRect l="49044" t="42025" r="13322" b="47448"/>
          <a:stretch>
            <a:fillRect/>
          </a:stretch>
        </p:blipFill>
        <p:spPr bwMode="auto">
          <a:xfrm>
            <a:off x="1752600" y="4343400"/>
            <a:ext cx="254577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/>
          <a:srcRect l="43494" t="15600" r="10812" b="66881"/>
          <a:stretch>
            <a:fillRect/>
          </a:stretch>
        </p:blipFill>
        <p:spPr bwMode="auto">
          <a:xfrm>
            <a:off x="457200" y="2590800"/>
            <a:ext cx="5105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Group 13"/>
          <p:cNvGrpSpPr/>
          <p:nvPr/>
        </p:nvGrpSpPr>
        <p:grpSpPr>
          <a:xfrm>
            <a:off x="5181600" y="609600"/>
            <a:ext cx="3429000" cy="2286000"/>
            <a:chOff x="5181600" y="609600"/>
            <a:chExt cx="3429000" cy="2286000"/>
          </a:xfrm>
        </p:grpSpPr>
        <p:pic>
          <p:nvPicPr>
            <p:cNvPr id="132100" name="Picture 4"/>
            <p:cNvPicPr>
              <a:picLocks noChangeAspect="1" noChangeArrowheads="1"/>
            </p:cNvPicPr>
            <p:nvPr/>
          </p:nvPicPr>
          <p:blipFill>
            <a:blip r:embed="rId3"/>
            <a:srcRect l="12724" t="28309" r="57647" b="35965"/>
            <a:stretch>
              <a:fillRect/>
            </a:stretch>
          </p:blipFill>
          <p:spPr bwMode="auto">
            <a:xfrm>
              <a:off x="5181600" y="762000"/>
              <a:ext cx="34290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11"/>
            <p:cNvSpPr/>
            <p:nvPr/>
          </p:nvSpPr>
          <p:spPr>
            <a:xfrm>
              <a:off x="7010400" y="762000"/>
              <a:ext cx="10668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"/>
            <p:cNvPicPr>
              <a:picLocks noChangeAspect="1" noChangeArrowheads="1"/>
            </p:cNvPicPr>
            <p:nvPr/>
          </p:nvPicPr>
          <p:blipFill>
            <a:blip r:embed="rId2"/>
            <a:srcRect l="27282" t="11478" r="63454" b="76156"/>
            <a:stretch>
              <a:fillRect/>
            </a:stretch>
          </p:blipFill>
          <p:spPr bwMode="auto">
            <a:xfrm>
              <a:off x="7010400" y="609600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41FF-9AED-41E6-91CA-6B630773560D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6834-49EB-4102-A4D9-F77E4353113B}" type="slidenum">
              <a:rPr lang="en-US"/>
              <a:pPr/>
              <a:t>29</a:t>
            </a:fld>
            <a:endParaRPr lang="en-US"/>
          </a:p>
        </p:txBody>
      </p:sp>
      <p:sp>
        <p:nvSpPr>
          <p:cNvPr id="637954" name="Text Box 2"/>
          <p:cNvSpPr txBox="1">
            <a:spLocks noChangeArrowheads="1"/>
          </p:cNvSpPr>
          <p:nvPr/>
        </p:nvSpPr>
        <p:spPr bwMode="auto">
          <a:xfrm>
            <a:off x="2438400" y="0"/>
            <a:ext cx="50098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LFV process from B-factories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/>
          <a:srcRect l="7945" t="12998" r="8901" b="28310"/>
          <a:stretch>
            <a:fillRect/>
          </a:stretch>
        </p:blipFill>
        <p:spPr bwMode="auto">
          <a:xfrm>
            <a:off x="304800" y="1524000"/>
            <a:ext cx="8458200" cy="447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43" name="Picture 3"/>
          <p:cNvPicPr>
            <a:picLocks noChangeAspect="1" noChangeArrowheads="1"/>
          </p:cNvPicPr>
          <p:nvPr/>
        </p:nvPicPr>
        <p:blipFill>
          <a:blip r:embed="rId3"/>
          <a:srcRect l="23585" t="45061" r="30189" b="36626"/>
          <a:stretch>
            <a:fillRect/>
          </a:stretch>
        </p:blipFill>
        <p:spPr bwMode="auto">
          <a:xfrm>
            <a:off x="2362200" y="2590800"/>
            <a:ext cx="373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09600" y="685800"/>
            <a:ext cx="7260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48 decay modes searched over last  decade or so.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recently </a:t>
            </a:r>
            <a:r>
              <a:rPr lang="en-US" sz="2000" b="1" dirty="0" err="1" smtClean="0"/>
              <a:t>LHCb</a:t>
            </a:r>
            <a:r>
              <a:rPr lang="en-US" sz="2000" b="1" dirty="0" smtClean="0"/>
              <a:t> has joined the program to explore this phenomena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457200"/>
          </a:xfrm>
        </p:spPr>
        <p:txBody>
          <a:bodyPr/>
          <a:lstStyle/>
          <a:p>
            <a:fld id="{E89F5785-198C-40FC-B099-6B01EE0E7902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7" name="Slide Number Placeholder 6"/>
          <p:cNvSpPr txBox="1">
            <a:spLocks/>
          </p:cNvSpPr>
          <p:nvPr/>
        </p:nvSpPr>
        <p:spPr>
          <a:xfrm>
            <a:off x="6553200" y="6400800"/>
            <a:ext cx="2133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280CD9-7F31-41F2-A6B6-1E23115FB7E8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889125" y="51625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800">
              <a:solidFill>
                <a:srgbClr val="4D4D4D"/>
              </a:solidFill>
              <a:latin typeface="Tahoma" pitchFamily="34" charset="0"/>
            </a:endParaRPr>
          </a:p>
        </p:txBody>
      </p:sp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4210" name="Equation" r:id="rId3" imgW="114120" imgH="215640" progId="Equation.3">
              <p:embed/>
            </p:oleObj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974725" y="52387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800">
              <a:solidFill>
                <a:srgbClr val="4D4D4D"/>
              </a:solidFill>
              <a:latin typeface="Tahoma" pitchFamily="34" charset="0"/>
            </a:endParaRPr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4211" name="Equation" r:id="rId4" imgW="114120" imgH="215640" progId="Equation.3">
              <p:embed/>
            </p:oleObj>
          </a:graphicData>
        </a:graphic>
      </p:graphicFrame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032125" y="46291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800">
              <a:solidFill>
                <a:srgbClr val="4D4D4D"/>
              </a:solidFill>
              <a:latin typeface="Tahoma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895600" y="4724400"/>
            <a:ext cx="381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800">
              <a:solidFill>
                <a:srgbClr val="4D4D4D"/>
              </a:solidFill>
              <a:latin typeface="Tahoma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413125" y="50863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800">
              <a:solidFill>
                <a:srgbClr val="4D4D4D"/>
              </a:solidFill>
              <a:latin typeface="Tahoma" pitchFamily="34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736725" y="49339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800">
              <a:solidFill>
                <a:srgbClr val="4D4D4D"/>
              </a:solidFill>
              <a:latin typeface="Tahoma" pitchFamily="34" charset="0"/>
            </a:endParaRPr>
          </a:p>
        </p:txBody>
      </p:sp>
      <p:pic>
        <p:nvPicPr>
          <p:cNvPr id="16" name="Picture 12" descr="upsln"/>
          <p:cNvPicPr>
            <a:picLocks noChangeAspect="1" noChangeArrowheads="1"/>
          </p:cNvPicPr>
          <p:nvPr/>
        </p:nvPicPr>
        <p:blipFill>
          <a:blip r:embed="rId5">
            <a:lum bright="-74000" contrast="100000"/>
          </a:blip>
          <a:srcRect l="11436" t="23222" r="14214" b="19914"/>
          <a:stretch>
            <a:fillRect/>
          </a:stretch>
        </p:blipFill>
        <p:spPr bwMode="auto">
          <a:xfrm>
            <a:off x="304800" y="3657600"/>
            <a:ext cx="4343400" cy="2743200"/>
          </a:xfrm>
          <a:prstGeom prst="rect">
            <a:avLst/>
          </a:prstGeom>
          <a:noFill/>
        </p:spPr>
      </p:pic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6400800" y="41148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800" b="1">
              <a:latin typeface="Tahoma" pitchFamily="34" charset="0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537325" y="42481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800" b="1">
              <a:latin typeface="Tahoma" pitchFamily="34" charset="0"/>
            </a:endParaRPr>
          </a:p>
        </p:txBody>
      </p:sp>
      <p:graphicFrame>
        <p:nvGraphicFramePr>
          <p:cNvPr id="19" name="Object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4212" name="Equation" r:id="rId6" imgW="114120" imgH="215640" progId="Equation.3">
              <p:embed/>
            </p:oleObj>
          </a:graphicData>
        </a:graphic>
      </p:graphicFrame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212725" y="4681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/>
            <a:endParaRPr lang="en-US" sz="2400">
              <a:solidFill>
                <a:srgbClr val="4D4D4D"/>
              </a:solidFill>
              <a:latin typeface="Tahoma" pitchFamily="34" charset="0"/>
            </a:endParaRP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1447800" y="3182938"/>
            <a:ext cx="56124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latin typeface="Tahoma" pitchFamily="34" charset="0"/>
              </a:rPr>
              <a:t>~ 76% is </a:t>
            </a:r>
            <a:r>
              <a:rPr lang="en-US" sz="2000" b="1" dirty="0" smtClean="0">
                <a:latin typeface="Monotype Corsiva" pitchFamily="66" charset="0"/>
              </a:rPr>
              <a:t>q </a:t>
            </a:r>
            <a:r>
              <a:rPr lang="en-US" sz="2000" b="1" dirty="0" err="1" smtClean="0">
                <a:latin typeface="Monotype Corsiva" pitchFamily="66" charset="0"/>
              </a:rPr>
              <a:t>q</a:t>
            </a:r>
            <a:r>
              <a:rPr lang="en-US" sz="2000" b="1" dirty="0" smtClean="0">
                <a:latin typeface="Monotype Corsiva" pitchFamily="66" charset="0"/>
              </a:rPr>
              <a:t> </a:t>
            </a:r>
            <a:r>
              <a:rPr lang="en-US" b="1" dirty="0" smtClean="0">
                <a:latin typeface="Monotype Corsiva" pitchFamily="66" charset="0"/>
              </a:rPr>
              <a:t>  </a:t>
            </a:r>
            <a:r>
              <a:rPr lang="en-US" b="1" dirty="0">
                <a:latin typeface="Tahoma" pitchFamily="34" charset="0"/>
              </a:rPr>
              <a:t>2 jet-type  (“ continuum events”)</a:t>
            </a: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4724400" y="3581400"/>
            <a:ext cx="380585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latin typeface="Tahoma" pitchFamily="34" charset="0"/>
              </a:rPr>
              <a:t>The continuum is monitored </a:t>
            </a:r>
          </a:p>
          <a:p>
            <a:pPr eaLnBrk="1" hangingPunct="1"/>
            <a:r>
              <a:rPr lang="en-US" b="1" dirty="0">
                <a:latin typeface="Tahoma" pitchFamily="34" charset="0"/>
              </a:rPr>
              <a:t>by taking  data just below the </a:t>
            </a:r>
          </a:p>
          <a:p>
            <a:pPr eaLnBrk="1" hangingPunct="1"/>
            <a:r>
              <a:rPr lang="en-US" b="1" dirty="0">
                <a:latin typeface="Tahoma" pitchFamily="34" charset="0"/>
              </a:rPr>
              <a:t>     </a:t>
            </a:r>
            <a:r>
              <a:rPr lang="en-US" b="1" dirty="0">
                <a:latin typeface="Tahoma" pitchFamily="34" charset="0"/>
                <a:sym typeface="Symbol" pitchFamily="18" charset="2"/>
              </a:rPr>
              <a:t>(4S)  resonance (60 </a:t>
            </a:r>
            <a:r>
              <a:rPr lang="en-US" b="1" dirty="0" err="1">
                <a:latin typeface="Tahoma" pitchFamily="34" charset="0"/>
                <a:sym typeface="Symbol" pitchFamily="18" charset="2"/>
              </a:rPr>
              <a:t>MeV</a:t>
            </a:r>
            <a:r>
              <a:rPr lang="en-US" b="1" dirty="0">
                <a:latin typeface="Tahoma" pitchFamily="34" charset="0"/>
                <a:sym typeface="Symbol" pitchFamily="18" charset="2"/>
              </a:rPr>
              <a:t>)</a:t>
            </a:r>
          </a:p>
          <a:p>
            <a:pPr eaLnBrk="1" hangingPunct="1"/>
            <a:endParaRPr lang="en-US" b="1" dirty="0">
              <a:latin typeface="Tahoma" pitchFamily="34" charset="0"/>
              <a:sym typeface="Symbol" pitchFamily="18" charset="2"/>
            </a:endParaRPr>
          </a:p>
          <a:p>
            <a:pPr eaLnBrk="1" hangingPunct="1"/>
            <a:r>
              <a:rPr lang="en-US" b="1" dirty="0">
                <a:latin typeface="Tahoma" pitchFamily="34" charset="0"/>
                <a:sym typeface="Symbol" pitchFamily="18" charset="2"/>
              </a:rPr>
              <a:t>  off </a:t>
            </a:r>
            <a:r>
              <a:rPr lang="en-US" sz="2000" b="1" dirty="0">
                <a:sym typeface="Symbol" pitchFamily="18" charset="2"/>
              </a:rPr>
              <a:t>(4S)</a:t>
            </a:r>
            <a:r>
              <a:rPr lang="en-US" b="1" dirty="0">
                <a:latin typeface="Tahoma" pitchFamily="34" charset="0"/>
                <a:sym typeface="Symbol" pitchFamily="18" charset="2"/>
              </a:rPr>
              <a:t>       </a:t>
            </a:r>
            <a:r>
              <a:rPr lang="en-US" b="1" dirty="0">
                <a:latin typeface="Tahoma" pitchFamily="34" charset="0"/>
                <a:cs typeface="Tahoma" pitchFamily="34" charset="0"/>
                <a:sym typeface="Symbol" pitchFamily="18" charset="2"/>
              </a:rPr>
              <a:t>x on </a:t>
            </a:r>
            <a:r>
              <a:rPr lang="en-US" sz="2000" b="1" dirty="0">
                <a:sym typeface="Symbol" pitchFamily="18" charset="2"/>
              </a:rPr>
              <a:t>(4S</a:t>
            </a:r>
            <a:r>
              <a:rPr lang="en-US" sz="2000" b="1" dirty="0" smtClean="0">
                <a:sym typeface="Symbol" pitchFamily="18" charset="2"/>
              </a:rPr>
              <a:t>)</a:t>
            </a:r>
            <a:endParaRPr lang="en-US" b="1" dirty="0">
              <a:latin typeface="Tahoma" pitchFamily="34" charset="0"/>
              <a:cs typeface="Tahoma" pitchFamily="34" charset="0"/>
              <a:sym typeface="Symbol" pitchFamily="18" charset="2"/>
            </a:endParaRP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6172200" y="4572000"/>
          <a:ext cx="304800" cy="609600"/>
        </p:xfrm>
        <a:graphic>
          <a:graphicData uri="http://schemas.openxmlformats.org/presentationml/2006/ole">
            <p:oleObj spid="_x0000_s94213" name="Equation" r:id="rId7" imgW="304560" imgH="609480" progId="Equation.3">
              <p:embed/>
            </p:oleObj>
          </a:graphicData>
        </a:graphic>
      </p:graphicFrame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1965325" y="48069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000">
              <a:solidFill>
                <a:srgbClr val="4D4D4D"/>
              </a:solidFill>
              <a:latin typeface="Tahoma" pitchFamily="34" charset="0"/>
            </a:endParaRPr>
          </a:p>
        </p:txBody>
      </p:sp>
      <p:sp>
        <p:nvSpPr>
          <p:cNvPr id="35" name="AutoShape 34"/>
          <p:cNvSpPr>
            <a:spLocks noChangeArrowheads="1"/>
          </p:cNvSpPr>
          <p:nvPr/>
        </p:nvSpPr>
        <p:spPr bwMode="auto">
          <a:xfrm>
            <a:off x="2514600" y="3886200"/>
            <a:ext cx="1828800" cy="762000"/>
          </a:xfrm>
          <a:prstGeom prst="wedgeRectCallout">
            <a:avLst>
              <a:gd name="adj1" fmla="val 21528"/>
              <a:gd name="adj2" fmla="val 16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endParaRPr lang="en-US" sz="2000">
              <a:solidFill>
                <a:srgbClr val="4D4D4D"/>
              </a:solidFill>
              <a:latin typeface="Tahoma" pitchFamily="34" charset="0"/>
            </a:endParaRP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2651125" y="3941763"/>
            <a:ext cx="17491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600" dirty="0" smtClean="0">
                <a:solidFill>
                  <a:srgbClr val="CC0000"/>
                </a:solidFill>
                <a:latin typeface="Tahoma" pitchFamily="34" charset="0"/>
              </a:rPr>
              <a:t>BABAR  &amp; BELLE </a:t>
            </a:r>
            <a:endParaRPr lang="en-US" sz="1600" dirty="0">
              <a:solidFill>
                <a:srgbClr val="CC0000"/>
              </a:solidFill>
              <a:latin typeface="Tahoma" pitchFamily="34" charset="0"/>
            </a:endParaRPr>
          </a:p>
          <a:p>
            <a:pPr eaLnBrk="1" hangingPunct="1"/>
            <a:r>
              <a:rPr lang="en-US" sz="1600" dirty="0">
                <a:solidFill>
                  <a:srgbClr val="CC0000"/>
                </a:solidFill>
                <a:latin typeface="Tahoma" pitchFamily="34" charset="0"/>
              </a:rPr>
              <a:t>operates here</a:t>
            </a:r>
          </a:p>
        </p:txBody>
      </p:sp>
      <p:sp>
        <p:nvSpPr>
          <p:cNvPr id="37" name="Text Box 36"/>
          <p:cNvSpPr txBox="1">
            <a:spLocks noChangeArrowheads="1"/>
          </p:cNvSpPr>
          <p:nvPr/>
        </p:nvSpPr>
        <p:spPr bwMode="auto">
          <a:xfrm>
            <a:off x="4784725" y="5213350"/>
            <a:ext cx="318709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 typeface="Symbol" pitchFamily="18" charset="2"/>
              <a:buChar char="®"/>
            </a:pPr>
            <a:r>
              <a:rPr lang="en-US" b="1">
                <a:latin typeface="Tahoma" pitchFamily="34" charset="0"/>
                <a:sym typeface="Symbol" pitchFamily="18" charset="2"/>
              </a:rPr>
              <a:t>Rare decay background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b="1">
                <a:latin typeface="Tahoma" pitchFamily="34" charset="0"/>
              </a:rPr>
              <a:t>    is usually dominated by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b="1">
                <a:latin typeface="Tahoma" pitchFamily="34" charset="0"/>
              </a:rPr>
              <a:t>         continuum</a:t>
            </a:r>
          </a:p>
        </p:txBody>
      </p:sp>
      <p:sp>
        <p:nvSpPr>
          <p:cNvPr id="43" name="Line 43"/>
          <p:cNvSpPr>
            <a:spLocks noChangeShapeType="1"/>
          </p:cNvSpPr>
          <p:nvPr/>
        </p:nvSpPr>
        <p:spPr bwMode="auto">
          <a:xfrm>
            <a:off x="38862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Line 44"/>
          <p:cNvSpPr>
            <a:spLocks noChangeShapeType="1"/>
          </p:cNvSpPr>
          <p:nvPr/>
        </p:nvSpPr>
        <p:spPr bwMode="auto">
          <a:xfrm>
            <a:off x="3810000" y="5867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Text Box 45"/>
          <p:cNvSpPr txBox="1">
            <a:spLocks noChangeArrowheads="1"/>
          </p:cNvSpPr>
          <p:nvPr/>
        </p:nvSpPr>
        <p:spPr bwMode="auto">
          <a:xfrm>
            <a:off x="3810000" y="5791200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qq</a:t>
            </a:r>
          </a:p>
        </p:txBody>
      </p:sp>
      <p:sp>
        <p:nvSpPr>
          <p:cNvPr id="46" name="Line 46"/>
          <p:cNvSpPr>
            <a:spLocks noChangeShapeType="1"/>
          </p:cNvSpPr>
          <p:nvPr/>
        </p:nvSpPr>
        <p:spPr bwMode="auto">
          <a:xfrm>
            <a:off x="4054475" y="5907088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2057400" y="0"/>
            <a:ext cx="54613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3200" b="1" u="sng" baseline="30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32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32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multi-</a:t>
            </a:r>
            <a:r>
              <a:rPr lang="en-US" sz="32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hadron</a:t>
            </a:r>
            <a:r>
              <a:rPr 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cross-section</a:t>
            </a:r>
          </a:p>
        </p:txBody>
      </p:sp>
      <p:pic>
        <p:nvPicPr>
          <p:cNvPr id="94214" name="Picture 6"/>
          <p:cNvPicPr>
            <a:picLocks noChangeAspect="1" noChangeArrowheads="1"/>
          </p:cNvPicPr>
          <p:nvPr/>
        </p:nvPicPr>
        <p:blipFill>
          <a:blip r:embed="rId8"/>
          <a:srcRect l="29412" t="27027" r="31765" b="44594"/>
          <a:stretch>
            <a:fillRect/>
          </a:stretch>
        </p:blipFill>
        <p:spPr bwMode="auto">
          <a:xfrm>
            <a:off x="2286000" y="533400"/>
            <a:ext cx="361405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9" name="Straight Connector 38"/>
          <p:cNvCxnSpPr/>
          <p:nvPr/>
        </p:nvCxnSpPr>
        <p:spPr>
          <a:xfrm>
            <a:off x="2667000" y="32766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06EBD-AF10-4477-B1AB-EAA733F5E85C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30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1219200"/>
            <a:ext cx="63588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What’s next ?  Need to high Luminosity….</a:t>
            </a:r>
          </a:p>
          <a:p>
            <a:endParaRPr lang="en-US" sz="28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                   Super B-factory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2"/>
          <a:srcRect l="5768" t="16634" r="4272" b="43564"/>
          <a:stretch>
            <a:fillRect/>
          </a:stretch>
        </p:blipFill>
        <p:spPr bwMode="auto">
          <a:xfrm>
            <a:off x="228600" y="2895600"/>
            <a:ext cx="8686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DB57-7F7D-481E-AFB7-D0A57D5B5DD4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31</a:t>
            </a:fld>
            <a:endParaRPr lang="en-US"/>
          </a:p>
        </p:txBody>
      </p:sp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2"/>
          <a:srcRect l="14808" t="15047" r="17371" b="62709"/>
          <a:stretch>
            <a:fillRect/>
          </a:stretch>
        </p:blipFill>
        <p:spPr bwMode="auto">
          <a:xfrm>
            <a:off x="685800" y="685799"/>
            <a:ext cx="7772400" cy="279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13950" t="41704" r="79182" b="56556"/>
          <a:stretch>
            <a:fillRect/>
          </a:stretch>
        </p:blipFill>
        <p:spPr bwMode="auto">
          <a:xfrm>
            <a:off x="2971800" y="2209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38846" t="40182" r="9859" b="58078"/>
          <a:stretch>
            <a:fillRect/>
          </a:stretch>
        </p:blipFill>
        <p:spPr bwMode="auto">
          <a:xfrm>
            <a:off x="1524001" y="914400"/>
            <a:ext cx="571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 l="31120" t="41704" r="61154" b="56556"/>
          <a:stretch>
            <a:fillRect/>
          </a:stretch>
        </p:blipFill>
        <p:spPr bwMode="auto">
          <a:xfrm>
            <a:off x="7010400" y="2133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18726" t="18780" r="20744" b="44435"/>
          <a:stretch>
            <a:fillRect/>
          </a:stretch>
        </p:blipFill>
        <p:spPr bwMode="auto">
          <a:xfrm>
            <a:off x="533400" y="3581400"/>
            <a:ext cx="3352800" cy="288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 l="21611" t="29071" r="23964" b="29000"/>
          <a:stretch>
            <a:fillRect/>
          </a:stretch>
        </p:blipFill>
        <p:spPr bwMode="auto">
          <a:xfrm>
            <a:off x="4343400" y="3810000"/>
            <a:ext cx="436435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990600" y="0"/>
            <a:ext cx="73718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CKM triangle with large statistics (50 ab</a:t>
            </a:r>
            <a:r>
              <a:rPr lang="en-US" sz="3200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BDCC-24B6-4307-9E1E-3CB204AF0A58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32</a:t>
            </a:fld>
            <a:endParaRPr lang="en-US"/>
          </a:p>
        </p:txBody>
      </p:sp>
      <p:pic>
        <p:nvPicPr>
          <p:cNvPr id="133122" name="Picture 2" descr="http://ckmfitter.in2p3.fr/www/results/plots_fpcp13/png/rhoeta_large.png"/>
          <p:cNvPicPr>
            <a:picLocks noChangeAspect="1" noChangeArrowheads="1"/>
          </p:cNvPicPr>
          <p:nvPr/>
        </p:nvPicPr>
        <p:blipFill>
          <a:blip r:embed="rId2"/>
          <a:srcRect l="2041" t="9421" r="4059" b="3823"/>
          <a:stretch>
            <a:fillRect/>
          </a:stretch>
        </p:blipFill>
        <p:spPr bwMode="auto">
          <a:xfrm>
            <a:off x="0" y="685801"/>
            <a:ext cx="4648200" cy="4294532"/>
          </a:xfrm>
          <a:prstGeom prst="rect">
            <a:avLst/>
          </a:prstGeom>
          <a:noFill/>
        </p:spPr>
      </p:pic>
      <p:pic>
        <p:nvPicPr>
          <p:cNvPr id="10" name="Picture 6" descr="rhoeta_sm_phi2_50000"/>
          <p:cNvPicPr>
            <a:picLocks noChangeAspect="1" noChangeArrowheads="1"/>
          </p:cNvPicPr>
          <p:nvPr/>
        </p:nvPicPr>
        <p:blipFill>
          <a:blip r:embed="rId3"/>
          <a:srcRect t="46425" r="23297"/>
          <a:stretch>
            <a:fillRect/>
          </a:stretch>
        </p:blipFill>
        <p:spPr bwMode="auto">
          <a:xfrm>
            <a:off x="4724400" y="685800"/>
            <a:ext cx="4419600" cy="4217391"/>
          </a:xfrm>
          <a:prstGeom prst="rect">
            <a:avLst/>
          </a:prstGeom>
          <a:noFill/>
        </p:spPr>
      </p:pic>
      <p:pic>
        <p:nvPicPr>
          <p:cNvPr id="11" name="Picture 4" descr="npfit_phi2"/>
          <p:cNvPicPr>
            <a:picLocks noChangeAspect="1" noChangeArrowheads="1"/>
          </p:cNvPicPr>
          <p:nvPr/>
        </p:nvPicPr>
        <p:blipFill>
          <a:blip r:embed="rId4"/>
          <a:srcRect l="3366" t="45506" r="23305" b="4512"/>
          <a:stretch>
            <a:fillRect/>
          </a:stretch>
        </p:blipFill>
        <p:spPr bwMode="auto">
          <a:xfrm>
            <a:off x="4648200" y="3657600"/>
            <a:ext cx="2843982" cy="2743200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/>
          <p:nvPr/>
        </p:nvCxnSpPr>
        <p:spPr>
          <a:xfrm rot="5400000">
            <a:off x="5067300" y="3238500"/>
            <a:ext cx="2667000" cy="6096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990600" y="0"/>
            <a:ext cx="73718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CKM triangle with large statistics (50 ab</a:t>
            </a:r>
            <a:r>
              <a:rPr lang="en-US" sz="3200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5105400"/>
            <a:ext cx="46938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It will be very easy to nail down any </a:t>
            </a:r>
          </a:p>
          <a:p>
            <a:r>
              <a:rPr lang="en-US" sz="2000" b="1" dirty="0" smtClean="0"/>
              <a:t>deviation from SM prediction and find NP </a:t>
            </a:r>
            <a:endParaRPr 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5117-86CB-489F-B77E-02DF9FFB04DB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33</a:t>
            </a:fld>
            <a:endParaRPr lang="en-US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95600" y="0"/>
            <a:ext cx="34403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B-&gt;K*</a:t>
            </a:r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FCNC decay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2"/>
          <a:srcRect l="23059" t="23570" r="28927" b="24082"/>
          <a:stretch>
            <a:fillRect/>
          </a:stretch>
        </p:blipFill>
        <p:spPr bwMode="auto">
          <a:xfrm>
            <a:off x="0" y="2590800"/>
            <a:ext cx="4766366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6193" name="Picture 1"/>
          <p:cNvPicPr>
            <a:picLocks noChangeAspect="1" noChangeArrowheads="1"/>
          </p:cNvPicPr>
          <p:nvPr/>
        </p:nvPicPr>
        <p:blipFill>
          <a:blip r:embed="rId3"/>
          <a:srcRect l="54087" t="76152" r="10412" b="12878"/>
          <a:stretch>
            <a:fillRect/>
          </a:stretch>
        </p:blipFill>
        <p:spPr bwMode="auto">
          <a:xfrm>
            <a:off x="228600" y="685800"/>
            <a:ext cx="4648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4"/>
          <a:srcRect l="58037" t="10074" r="1052" b="70742"/>
          <a:stretch>
            <a:fillRect/>
          </a:stretch>
        </p:blipFill>
        <p:spPr bwMode="auto">
          <a:xfrm>
            <a:off x="5334000" y="609600"/>
            <a:ext cx="3276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 l="53280" t="51981"/>
          <a:stretch>
            <a:fillRect/>
          </a:stretch>
        </p:blipFill>
        <p:spPr bwMode="auto">
          <a:xfrm>
            <a:off x="4648200" y="2971800"/>
            <a:ext cx="4495800" cy="346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876800" y="1981200"/>
            <a:ext cx="40740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r>
              <a:rPr lang="en-US" sz="2000" baseline="-25000" dirty="0" smtClean="0"/>
              <a:t>FB</a:t>
            </a:r>
            <a:r>
              <a:rPr lang="en-US" sz="2000" dirty="0" smtClean="0"/>
              <a:t> is sensitive to NP through Wilson</a:t>
            </a:r>
          </a:p>
          <a:p>
            <a:r>
              <a:rPr lang="en-US" sz="2000" dirty="0" smtClean="0"/>
              <a:t>coefficients</a:t>
            </a:r>
            <a:endParaRPr lang="en-US" sz="2000" dirty="0"/>
          </a:p>
        </p:txBody>
      </p:sp>
      <p:sp>
        <p:nvSpPr>
          <p:cNvPr id="12" name="Oval 11"/>
          <p:cNvSpPr/>
          <p:nvPr/>
        </p:nvSpPr>
        <p:spPr>
          <a:xfrm>
            <a:off x="2133600" y="2819400"/>
            <a:ext cx="4572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057400" y="5029200"/>
            <a:ext cx="6096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951D-2702-4E26-902F-712B902A9ABB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4D57-EC07-46E3-848F-B57F559C5854}" type="slidenum">
              <a:rPr lang="en-US"/>
              <a:pPr/>
              <a:t>34</a:t>
            </a:fld>
            <a:endParaRPr lang="en-US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95600" y="0"/>
            <a:ext cx="18087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914400"/>
            <a:ext cx="892462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 B-factory results since last  15 years have been very successful in our </a:t>
            </a:r>
          </a:p>
          <a:p>
            <a:r>
              <a:rPr lang="en-US" sz="2000" b="1" dirty="0" smtClean="0"/>
              <a:t>  understanding in CP violation as well as search for New Physics beyond SM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 The CKM triangle falls within SM prediction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 Some of the rare decays needs more precision measurement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 We have not found any hint of New Physics so far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 However there are places where the experiments can look very closely to search </a:t>
            </a:r>
          </a:p>
          <a:p>
            <a:r>
              <a:rPr lang="en-US" sz="2000" b="1" dirty="0" smtClean="0"/>
              <a:t>  for any deviation from SM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 The role of Super B-factory will be very crucial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 Next decade or so will be very important to have more information from </a:t>
            </a:r>
            <a:r>
              <a:rPr lang="en-US" sz="2000" b="1" dirty="0" err="1" smtClean="0"/>
              <a:t>LHCb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  as well as Belle-II 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43200" y="5562600"/>
            <a:ext cx="2278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Object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057400"/>
            <a:ext cx="4953000" cy="904875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71600" y="0"/>
            <a:ext cx="5783763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Measuring through double ratios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09600" y="685800"/>
            <a:ext cx="4497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How do you measure B=Amp(B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Symbol" pitchFamily="18" charset="2"/>
              </a:rPr>
              <a:t>-&gt;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baseline="30000" dirty="0">
                <a:solidFill>
                  <a:srgbClr val="002060"/>
                </a:solidFill>
              </a:rPr>
              <a:t>0</a:t>
            </a:r>
            <a:r>
              <a:rPr lang="en-US" dirty="0">
                <a:solidFill>
                  <a:srgbClr val="002060"/>
                </a:solidFill>
              </a:rPr>
              <a:t>K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) ?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371600" y="1066800"/>
            <a:ext cx="3771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B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Symbol" pitchFamily="18" charset="2"/>
              </a:rPr>
              <a:t>-&gt;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baseline="30000" dirty="0">
                <a:solidFill>
                  <a:srgbClr val="002060"/>
                </a:solidFill>
              </a:rPr>
              <a:t>0</a:t>
            </a:r>
            <a:r>
              <a:rPr lang="en-US" dirty="0">
                <a:solidFill>
                  <a:srgbClr val="002060"/>
                </a:solidFill>
              </a:rPr>
              <a:t>K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      but also B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Symbol" pitchFamily="18" charset="2"/>
              </a:rPr>
              <a:t>-&gt;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baseline="30000" dirty="0">
                <a:solidFill>
                  <a:srgbClr val="002060"/>
                </a:solidFill>
              </a:rPr>
              <a:t>0</a:t>
            </a:r>
            <a:r>
              <a:rPr lang="en-US" dirty="0">
                <a:solidFill>
                  <a:srgbClr val="002060"/>
                </a:solidFill>
              </a:rPr>
              <a:t>K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828800" y="1295400"/>
            <a:ext cx="6543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>
              <a:solidFill>
                <a:srgbClr val="002060"/>
              </a:solidFill>
              <a:latin typeface="cmsy10" pitchFamily="34" charset="0"/>
            </a:endParaRPr>
          </a:p>
          <a:p>
            <a:r>
              <a:rPr lang="en-US" dirty="0">
                <a:solidFill>
                  <a:srgbClr val="002060"/>
                </a:solidFill>
              </a:rPr>
              <a:t> K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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+</a:t>
            </a:r>
            <a:endParaRPr lang="en-US" baseline="30000" dirty="0">
              <a:solidFill>
                <a:srgbClr val="002060"/>
              </a:solidFill>
              <a:latin typeface="Symbol" pitchFamily="18" charset="2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962400" y="1371600"/>
            <a:ext cx="13484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>
              <a:solidFill>
                <a:srgbClr val="002060"/>
              </a:solidFill>
              <a:latin typeface="cmsy10" pitchFamily="34" charset="0"/>
            </a:endParaRPr>
          </a:p>
          <a:p>
            <a:r>
              <a:rPr lang="en-US" dirty="0">
                <a:solidFill>
                  <a:srgbClr val="002060"/>
                </a:solidFill>
              </a:rPr>
              <a:t> K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US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</a:t>
            </a:r>
            <a:r>
              <a:rPr lang="en-US" baseline="30000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+ </a:t>
            </a:r>
            <a:r>
              <a:rPr lang="en-US" dirty="0">
                <a:solidFill>
                  <a:srgbClr val="002060"/>
                </a:solidFill>
                <a:sym typeface="Symbol" pitchFamily="18" charset="2"/>
              </a:rPr>
              <a:t>(DCSD)</a:t>
            </a:r>
            <a:endParaRPr lang="en-US" baseline="30000" dirty="0">
              <a:solidFill>
                <a:srgbClr val="002060"/>
              </a:solidFill>
              <a:latin typeface="Symbol" pitchFamily="18" charset="2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81000" y="2286000"/>
            <a:ext cx="2994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Ratio of two amplitudes R = </a:t>
            </a:r>
          </a:p>
        </p:txBody>
      </p:sp>
      <p:pic>
        <p:nvPicPr>
          <p:cNvPr id="41987" name="Object 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76600"/>
            <a:ext cx="4572000" cy="785813"/>
          </a:xfrm>
          <a:prstGeom prst="rect">
            <a:avLst/>
          </a:prstGeom>
          <a:noFill/>
        </p:spPr>
      </p:pic>
      <p:pic>
        <p:nvPicPr>
          <p:cNvPr id="41988" name="Object 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114800"/>
            <a:ext cx="4876800" cy="1579563"/>
          </a:xfrm>
          <a:prstGeom prst="rect">
            <a:avLst/>
          </a:prstGeom>
          <a:noFill/>
        </p:spPr>
      </p:pic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533400" y="2895600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Solution:</a:t>
            </a:r>
          </a:p>
        </p:txBody>
      </p:sp>
      <p:sp>
        <p:nvSpPr>
          <p:cNvPr id="20" name="Text Box 49"/>
          <p:cNvSpPr txBox="1">
            <a:spLocks noChangeArrowheads="1"/>
          </p:cNvSpPr>
          <p:nvPr/>
        </p:nvSpPr>
        <p:spPr bwMode="auto">
          <a:xfrm>
            <a:off x="974725" y="4075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" name="Text Box 53"/>
          <p:cNvSpPr txBox="1">
            <a:spLocks noChangeArrowheads="1"/>
          </p:cNvSpPr>
          <p:nvPr/>
        </p:nvSpPr>
        <p:spPr bwMode="auto">
          <a:xfrm>
            <a:off x="669925" y="4151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2" name="Text Box 57"/>
          <p:cNvSpPr txBox="1">
            <a:spLocks noChangeArrowheads="1"/>
          </p:cNvSpPr>
          <p:nvPr/>
        </p:nvSpPr>
        <p:spPr bwMode="auto">
          <a:xfrm>
            <a:off x="4632325" y="5446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41989" name="Object 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3352800"/>
            <a:ext cx="2786063" cy="776288"/>
          </a:xfrm>
          <a:prstGeom prst="rect">
            <a:avLst/>
          </a:prstGeom>
          <a:noFill/>
        </p:spPr>
      </p:pic>
      <p:sp>
        <p:nvSpPr>
          <p:cNvPr id="24" name="Text Box 61"/>
          <p:cNvSpPr txBox="1">
            <a:spLocks noChangeArrowheads="1"/>
          </p:cNvSpPr>
          <p:nvPr/>
        </p:nvSpPr>
        <p:spPr bwMode="auto">
          <a:xfrm>
            <a:off x="1219200" y="5791200"/>
            <a:ext cx="1350050" cy="36933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A</a:t>
            </a:r>
            <a:r>
              <a:rPr lang="en-US" baseline="-25000" dirty="0">
                <a:solidFill>
                  <a:srgbClr val="002060"/>
                </a:solidFill>
              </a:rPr>
              <a:t>1</a:t>
            </a:r>
            <a:r>
              <a:rPr lang="en-US" i="1" dirty="0">
                <a:solidFill>
                  <a:srgbClr val="002060"/>
                </a:solidFill>
              </a:rPr>
              <a:t>R</a:t>
            </a:r>
            <a:r>
              <a:rPr lang="en-US" baseline="-25000" dirty="0">
                <a:solidFill>
                  <a:srgbClr val="002060"/>
                </a:solidFill>
              </a:rPr>
              <a:t>1</a:t>
            </a:r>
            <a:r>
              <a:rPr lang="en-US" dirty="0">
                <a:solidFill>
                  <a:srgbClr val="002060"/>
                </a:solidFill>
              </a:rPr>
              <a:t> = -</a:t>
            </a:r>
            <a:r>
              <a:rPr lang="en-US" i="1" dirty="0">
                <a:solidFill>
                  <a:srgbClr val="002060"/>
                </a:solidFill>
              </a:rPr>
              <a:t>A</a:t>
            </a:r>
            <a:r>
              <a:rPr lang="en-US" baseline="-25000" dirty="0">
                <a:solidFill>
                  <a:srgbClr val="002060"/>
                </a:solidFill>
              </a:rPr>
              <a:t>2</a:t>
            </a:r>
            <a:r>
              <a:rPr lang="en-US" i="1" dirty="0">
                <a:solidFill>
                  <a:srgbClr val="002060"/>
                </a:solidFill>
              </a:rPr>
              <a:t>R</a:t>
            </a:r>
            <a:r>
              <a:rPr lang="en-US" baseline="-25000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25" name="Text Box 62"/>
          <p:cNvSpPr txBox="1">
            <a:spLocks noChangeArrowheads="1"/>
          </p:cNvSpPr>
          <p:nvPr/>
        </p:nvSpPr>
        <p:spPr bwMode="auto">
          <a:xfrm>
            <a:off x="5334000" y="3505200"/>
            <a:ext cx="7897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where</a:t>
            </a:r>
          </a:p>
        </p:txBody>
      </p:sp>
      <p:sp>
        <p:nvSpPr>
          <p:cNvPr id="26" name="Text Box 63"/>
          <p:cNvSpPr txBox="1">
            <a:spLocks noChangeArrowheads="1"/>
          </p:cNvSpPr>
          <p:nvPr/>
        </p:nvSpPr>
        <p:spPr bwMode="auto">
          <a:xfrm>
            <a:off x="3200400" y="5638800"/>
            <a:ext cx="4059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>
                <a:solidFill>
                  <a:srgbClr val="663300"/>
                </a:solidFill>
                <a:latin typeface="Tahoma" pitchFamily="34" charset="0"/>
              </a:rPr>
              <a:t>3 independent measurements </a:t>
            </a:r>
          </a:p>
          <a:p>
            <a:pPr eaLnBrk="1" hangingPunct="1"/>
            <a:r>
              <a:rPr lang="en-US" sz="2000">
                <a:solidFill>
                  <a:srgbClr val="663300"/>
                </a:solidFill>
                <a:latin typeface="Tahoma" pitchFamily="34" charset="0"/>
                <a:sym typeface="Symbol" pitchFamily="18" charset="2"/>
              </a:rPr>
              <a:t></a:t>
            </a:r>
            <a:r>
              <a:rPr lang="en-US" sz="2000">
                <a:solidFill>
                  <a:srgbClr val="663300"/>
                </a:solidFill>
                <a:latin typeface="Tahoma" pitchFamily="34" charset="0"/>
              </a:rPr>
              <a:t> 3 unknowns </a:t>
            </a:r>
            <a:r>
              <a:rPr lang="en-US" sz="2000">
                <a:solidFill>
                  <a:srgbClr val="CC0000"/>
                </a:solidFill>
                <a:latin typeface="Tahoma" pitchFamily="34" charset="0"/>
              </a:rPr>
              <a:t>( r , </a:t>
            </a:r>
            <a:r>
              <a:rPr lang="en-US" sz="2000">
                <a:solidFill>
                  <a:srgbClr val="CC0000"/>
                </a:solidFill>
                <a:latin typeface="Tahoma" pitchFamily="34" charset="0"/>
                <a:sym typeface="Symbol" pitchFamily="18" charset="2"/>
              </a:rPr>
              <a:t>, )</a:t>
            </a:r>
            <a:endParaRPr lang="en-US" sz="2000">
              <a:solidFill>
                <a:srgbClr val="CC0000"/>
              </a:solidFill>
              <a:latin typeface="Tahoma" pitchFamily="34" charset="0"/>
            </a:endParaRPr>
          </a:p>
        </p:txBody>
      </p:sp>
      <p:sp>
        <p:nvSpPr>
          <p:cNvPr id="27" name="Text Box 64"/>
          <p:cNvSpPr txBox="1">
            <a:spLocks noChangeArrowheads="1"/>
          </p:cNvSpPr>
          <p:nvPr/>
        </p:nvSpPr>
        <p:spPr bwMode="auto">
          <a:xfrm>
            <a:off x="6858000" y="5715000"/>
            <a:ext cx="17509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(solve !)</a:t>
            </a:r>
          </a:p>
        </p:txBody>
      </p:sp>
      <p:sp>
        <p:nvSpPr>
          <p:cNvPr id="28" name="Line 65"/>
          <p:cNvSpPr>
            <a:spLocks noChangeShapeType="1"/>
          </p:cNvSpPr>
          <p:nvPr/>
        </p:nvSpPr>
        <p:spPr bwMode="auto">
          <a:xfrm>
            <a:off x="4114800" y="762000"/>
            <a:ext cx="1524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29" name="Line 66"/>
          <p:cNvSpPr>
            <a:spLocks noChangeShapeType="1"/>
          </p:cNvSpPr>
          <p:nvPr/>
        </p:nvSpPr>
        <p:spPr bwMode="auto">
          <a:xfrm>
            <a:off x="4114800" y="1143000"/>
            <a:ext cx="1524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4039394" y="1523206"/>
            <a:ext cx="304006" cy="7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1905794" y="1523206"/>
            <a:ext cx="304006" cy="7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3F0E-7482-4B45-BA80-B5D1C144A7B5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457200"/>
          </a:xfrm>
        </p:spPr>
        <p:txBody>
          <a:bodyPr/>
          <a:lstStyle/>
          <a:p>
            <a:fld id="{CEDEB2E8-FE8A-4D27-98F6-743A8C5E1134}" type="datetime1">
              <a:rPr lang="en-US" smtClean="0"/>
              <a:pPr/>
              <a:t>9/8/2013</a:t>
            </a:fld>
            <a:endParaRPr lang="en-US"/>
          </a:p>
        </p:txBody>
      </p:sp>
      <p:pic>
        <p:nvPicPr>
          <p:cNvPr id="8" name="Picture 5" descr="SL0005H"/>
          <p:cNvPicPr>
            <a:picLocks noChangeAspect="1" noChangeArrowheads="1"/>
          </p:cNvPicPr>
          <p:nvPr/>
        </p:nvPicPr>
        <p:blipFill>
          <a:blip r:embed="rId2" cstate="print"/>
          <a:srcRect t="5333"/>
          <a:stretch>
            <a:fillRect/>
          </a:stretch>
        </p:blipFill>
        <p:spPr bwMode="auto">
          <a:xfrm>
            <a:off x="1066800" y="1676400"/>
            <a:ext cx="6019800" cy="4032250"/>
          </a:xfrm>
          <a:prstGeom prst="rect">
            <a:avLst/>
          </a:prstGeom>
          <a:noFill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 rot="20779104">
            <a:off x="2057400" y="3962400"/>
            <a:ext cx="760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CC0000"/>
                </a:solidFill>
              </a:rPr>
              <a:t>9 GeV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 rot="20718673">
            <a:off x="6248400" y="2743200"/>
            <a:ext cx="930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CC0000"/>
                </a:solidFill>
              </a:rPr>
              <a:t>3.1 GeV</a:t>
            </a: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 flipV="1">
            <a:off x="3657600" y="1752600"/>
            <a:ext cx="762000" cy="16002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5105400" y="3581400"/>
            <a:ext cx="762000" cy="1828800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4267200" y="5410200"/>
            <a:ext cx="1835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66CC"/>
                </a:solidFill>
              </a:rPr>
              <a:t>SVT: 5 layer </a:t>
            </a:r>
          </a:p>
          <a:p>
            <a:r>
              <a:rPr lang="en-US" sz="2000">
                <a:solidFill>
                  <a:srgbClr val="FF66CC"/>
                </a:solidFill>
              </a:rPr>
              <a:t>double-sided </a:t>
            </a:r>
          </a:p>
          <a:p>
            <a:r>
              <a:rPr lang="en-US" sz="2000">
                <a:solidFill>
                  <a:srgbClr val="FF66CC"/>
                </a:solidFill>
              </a:rPr>
              <a:t>si-strips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7392988" y="3352800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40 layer DCH</a:t>
            </a: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5410200" y="1905000"/>
            <a:ext cx="1600200" cy="1143000"/>
          </a:xfrm>
          <a:prstGeom prst="line">
            <a:avLst/>
          </a:prstGeom>
          <a:noFill/>
          <a:ln w="38100">
            <a:solidFill>
              <a:srgbClr val="99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H="1">
            <a:off x="2971800" y="4419600"/>
            <a:ext cx="1600200" cy="1143000"/>
          </a:xfrm>
          <a:prstGeom prst="line">
            <a:avLst/>
          </a:prstGeom>
          <a:noFill/>
          <a:ln w="38100">
            <a:solidFill>
              <a:srgbClr val="4D4D4D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09600" y="4724400"/>
            <a:ext cx="1836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4D4D4D"/>
                </a:solidFill>
              </a:rPr>
              <a:t>IFR: RPC/LST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838200" y="685800"/>
            <a:ext cx="20764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CC00"/>
                </a:solidFill>
              </a:rPr>
              <a:t>DIRC: 144 quartz </a:t>
            </a:r>
          </a:p>
          <a:p>
            <a:r>
              <a:rPr lang="en-US">
                <a:solidFill>
                  <a:srgbClr val="00CC00"/>
                </a:solidFill>
              </a:rPr>
              <a:t>            bars &amp;</a:t>
            </a:r>
          </a:p>
          <a:p>
            <a:r>
              <a:rPr lang="en-US">
                <a:solidFill>
                  <a:srgbClr val="00CC00"/>
                </a:solidFill>
              </a:rPr>
              <a:t>           11k PMT</a:t>
            </a: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5486400"/>
            <a:ext cx="2133600" cy="1339850"/>
          </a:xfrm>
          <a:prstGeom prst="rect">
            <a:avLst/>
          </a:prstGeom>
          <a:noFill/>
        </p:spPr>
      </p:pic>
      <p:pic>
        <p:nvPicPr>
          <p:cNvPr id="20" name="Picture 19" descr="dch_op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3657600"/>
            <a:ext cx="2057400" cy="1609725"/>
          </a:xfrm>
          <a:prstGeom prst="rect">
            <a:avLst/>
          </a:prstGeom>
          <a:noFill/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5" cstate="print"/>
          <a:srcRect b="5418"/>
          <a:stretch>
            <a:fillRect/>
          </a:stretch>
        </p:blipFill>
        <p:spPr bwMode="auto">
          <a:xfrm>
            <a:off x="7010400" y="1219200"/>
            <a:ext cx="2133600" cy="1371600"/>
          </a:xfrm>
          <a:prstGeom prst="rect">
            <a:avLst/>
          </a:prstGeom>
          <a:noFill/>
        </p:spPr>
      </p:pic>
      <p:pic>
        <p:nvPicPr>
          <p:cNvPr id="22" name="Picture 21" descr="Immagine 069"/>
          <p:cNvPicPr>
            <a:picLocks noChangeAspect="1" noChangeArrowheads="1"/>
          </p:cNvPicPr>
          <p:nvPr/>
        </p:nvPicPr>
        <p:blipFill>
          <a:blip r:embed="rId6">
            <a:lum bright="18000" contrast="30000"/>
          </a:blip>
          <a:srcRect/>
          <a:stretch>
            <a:fillRect/>
          </a:stretch>
        </p:blipFill>
        <p:spPr bwMode="auto">
          <a:xfrm>
            <a:off x="457200" y="5105400"/>
            <a:ext cx="2514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Line 11"/>
          <p:cNvSpPr>
            <a:spLocks noChangeShapeType="1"/>
          </p:cNvSpPr>
          <p:nvPr/>
        </p:nvSpPr>
        <p:spPr bwMode="auto">
          <a:xfrm>
            <a:off x="5715000" y="3505200"/>
            <a:ext cx="20574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4" name="Picture 22" descr="dirc1"/>
          <p:cNvPicPr>
            <a:picLocks noChangeAspect="1" noChangeArrowheads="1"/>
          </p:cNvPicPr>
          <p:nvPr/>
        </p:nvPicPr>
        <p:blipFill>
          <a:blip r:embed="rId7"/>
          <a:srcRect t="23077" b="7692"/>
          <a:stretch>
            <a:fillRect/>
          </a:stretch>
        </p:blipFill>
        <p:spPr bwMode="auto">
          <a:xfrm>
            <a:off x="2895600" y="609600"/>
            <a:ext cx="2590800" cy="1089025"/>
          </a:xfrm>
          <a:prstGeom prst="rect">
            <a:avLst/>
          </a:prstGeom>
          <a:noFill/>
        </p:spPr>
      </p:pic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6746875" y="609600"/>
            <a:ext cx="2397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9900CC"/>
                </a:solidFill>
              </a:rPr>
              <a:t>EMC: 6580 </a:t>
            </a:r>
            <a:r>
              <a:rPr lang="en-US" sz="2000" dirty="0" err="1">
                <a:solidFill>
                  <a:srgbClr val="9900CC"/>
                </a:solidFill>
              </a:rPr>
              <a:t>CsI</a:t>
            </a:r>
            <a:r>
              <a:rPr lang="en-US" sz="2000" dirty="0">
                <a:solidFill>
                  <a:srgbClr val="9900CC"/>
                </a:solidFill>
              </a:rPr>
              <a:t>(TI) </a:t>
            </a:r>
          </a:p>
          <a:p>
            <a:r>
              <a:rPr lang="en-US" sz="2000" dirty="0">
                <a:solidFill>
                  <a:srgbClr val="9900CC"/>
                </a:solidFill>
              </a:rPr>
              <a:t>crystals</a:t>
            </a: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2438400" y="0"/>
            <a:ext cx="42598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BABAR detector at SLAC</a:t>
            </a:r>
            <a:endParaRPr lang="en-US" sz="3200" b="1" u="sng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elleFig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92150"/>
            <a:ext cx="9144000" cy="6478588"/>
          </a:xfrm>
          <a:noFill/>
          <a:ln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795963" y="5973763"/>
            <a:ext cx="24479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en-US" altLang="ja-JP" sz="2000">
                <a:solidFill>
                  <a:srgbClr val="000000"/>
                </a:solidFill>
                <a:latin typeface="Symbol" pitchFamily="18" charset="2"/>
                <a:ea typeface="MS PGothic" pitchFamily="34" charset="-128"/>
              </a:rPr>
              <a:t>m </a:t>
            </a:r>
            <a:r>
              <a:rPr kumimoji="1" lang="en-US" altLang="ja-JP" sz="2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/ </a:t>
            </a:r>
            <a:r>
              <a:rPr kumimoji="1" lang="en-US" altLang="ja-JP" sz="2000" i="1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K</a:t>
            </a:r>
            <a:r>
              <a:rPr kumimoji="1" lang="en-US" altLang="ja-JP" sz="2000" i="1" baseline="-25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L</a:t>
            </a:r>
            <a:r>
              <a:rPr kumimoji="1" lang="en-US" altLang="ja-JP" sz="2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 detection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en-US" altLang="ja-JP" sz="2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 14/15 lyr. RPC+Fe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335713" y="4173538"/>
            <a:ext cx="26304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en-US" altLang="ja-JP" sz="2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Tracking + </a:t>
            </a:r>
            <a:r>
              <a:rPr kumimoji="1" lang="en-US" altLang="ja-JP" sz="2000" i="1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dE/dx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en-US" altLang="ja-JP" sz="2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  small cell + He/C</a:t>
            </a:r>
            <a:r>
              <a:rPr kumimoji="1" lang="en-US" altLang="ja-JP" sz="2000" baseline="-25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2</a:t>
            </a:r>
            <a:r>
              <a:rPr kumimoji="1" lang="en-US" altLang="ja-JP" sz="2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H</a:t>
            </a:r>
            <a:r>
              <a:rPr kumimoji="1" lang="en-US" altLang="ja-JP" sz="2000" baseline="-25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6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50825" y="2373313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000">
                <a:latin typeface="Arial" charset="0"/>
                <a:ea typeface="MS PGothic" pitchFamily="34" charset="-128"/>
              </a:rPr>
              <a:t>CsI (Tl) 16</a:t>
            </a:r>
            <a:r>
              <a:rPr kumimoji="1" lang="en-US" altLang="ja-JP" sz="2000" i="1">
                <a:latin typeface="Arial" charset="0"/>
                <a:ea typeface="MS PGothic" pitchFamily="34" charset="-128"/>
              </a:rPr>
              <a:t>X</a:t>
            </a:r>
            <a:r>
              <a:rPr kumimoji="1" lang="en-US" altLang="ja-JP" sz="2000" i="1" baseline="-25000">
                <a:latin typeface="Arial" charset="0"/>
                <a:ea typeface="MS PGothic" pitchFamily="34" charset="-128"/>
              </a:rPr>
              <a:t>0</a:t>
            </a:r>
            <a:endParaRPr kumimoji="1" lang="en-US" altLang="ja-JP" sz="2000">
              <a:latin typeface="Arial" charset="0"/>
              <a:ea typeface="MS PGothic" pitchFamily="34" charset="-128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940425" y="1125538"/>
            <a:ext cx="29511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en-US" altLang="ja-JP" sz="2000">
                <a:latin typeface="Arial" charset="0"/>
                <a:ea typeface="MS PGothic" pitchFamily="34" charset="-128"/>
              </a:rPr>
              <a:t> Aerogel Cherenkov cnt.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en-US" altLang="ja-JP" sz="2000">
                <a:latin typeface="Arial" charset="0"/>
                <a:ea typeface="MS PGothic" pitchFamily="34" charset="-128"/>
              </a:rPr>
              <a:t> n=1.015~1.030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438400" y="5791200"/>
            <a:ext cx="1905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en-US" altLang="ja-JP" sz="2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Si vtx. det.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en-US" altLang="ja-JP" sz="20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 4 lyr. DSSD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0" y="3068638"/>
            <a:ext cx="1735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2000">
                <a:latin typeface="Arial" charset="0"/>
                <a:ea typeface="MS PGothic" pitchFamily="34" charset="-128"/>
              </a:rPr>
              <a:t>TOF counters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755650" y="1438275"/>
            <a:ext cx="180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000">
                <a:latin typeface="Arial" charset="0"/>
                <a:ea typeface="MS PGothic" pitchFamily="34" charset="-128"/>
              </a:rPr>
              <a:t>SC solenoid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en-US" altLang="ja-JP" sz="2000">
                <a:latin typeface="Arial" charset="0"/>
                <a:ea typeface="MS PGothic" pitchFamily="34" charset="-128"/>
              </a:rPr>
              <a:t>1.5T</a:t>
            </a: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4716463" y="1700213"/>
            <a:ext cx="1727200" cy="1249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 flipV="1">
            <a:off x="5076825" y="3741738"/>
            <a:ext cx="12954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 flipV="1">
            <a:off x="4356100" y="5037138"/>
            <a:ext cx="1439863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V="1">
            <a:off x="1619250" y="3021013"/>
            <a:ext cx="2665413" cy="336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1835150" y="2517775"/>
            <a:ext cx="252095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1763713" y="1870075"/>
            <a:ext cx="2663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V="1">
            <a:off x="3563938" y="3309938"/>
            <a:ext cx="936625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 flipV="1">
            <a:off x="4932363" y="3309938"/>
            <a:ext cx="14398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179388" y="3500438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000">
                <a:latin typeface="Arial" charset="0"/>
                <a:ea typeface="MS PGothic" pitchFamily="34" charset="-128"/>
              </a:rPr>
              <a:t>8GeV </a:t>
            </a:r>
            <a:r>
              <a:rPr kumimoji="1" lang="en-US" altLang="ja-JP" sz="2400" i="1">
                <a:ea typeface="MS PGothic" pitchFamily="34" charset="-128"/>
              </a:rPr>
              <a:t>e</a:t>
            </a:r>
            <a:r>
              <a:rPr kumimoji="1" lang="en-US" altLang="ja-JP" sz="2400" baseline="30000">
                <a:latin typeface="Symbol" pitchFamily="18" charset="2"/>
                <a:ea typeface="MS PGothic" pitchFamily="34" charset="-128"/>
              </a:rPr>
              <a:t>-</a:t>
            </a:r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755650" y="3789363"/>
            <a:ext cx="1009650" cy="287337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372225" y="1844675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000">
                <a:latin typeface="Arial" charset="0"/>
                <a:ea typeface="MS PGothic" pitchFamily="34" charset="-128"/>
              </a:rPr>
              <a:t>3.5GeV </a:t>
            </a:r>
            <a:r>
              <a:rPr kumimoji="1" lang="en-US" altLang="ja-JP" sz="2400" i="1">
                <a:ea typeface="MS PGothic" pitchFamily="34" charset="-128"/>
              </a:rPr>
              <a:t>e</a:t>
            </a:r>
            <a:r>
              <a:rPr kumimoji="1" lang="en-US" altLang="ja-JP" sz="2400" baseline="30000">
                <a:latin typeface="Symbol" pitchFamily="18" charset="2"/>
                <a:ea typeface="MS PGothic" pitchFamily="34" charset="-128"/>
              </a:rPr>
              <a:t>+</a:t>
            </a:r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flipH="1">
            <a:off x="6300788" y="2276475"/>
            <a:ext cx="720725" cy="215900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457200" y="56388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 </a:t>
            </a: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1143000" y="0"/>
            <a:ext cx="50165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Belle detector at KEK, Japan </a:t>
            </a:r>
            <a:endParaRPr lang="en-US" sz="3200" b="1" u="sng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7F629-267E-4237-9DB5-920700161863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2FDD-01D9-4331-BCF4-611EA6FE5917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Object 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5188" y="4495800"/>
            <a:ext cx="4186237" cy="94138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3" name="Picture 6" descr="3"/>
          <p:cNvPicPr>
            <a:picLocks noChangeAspect="1" noChangeArrowheads="1"/>
          </p:cNvPicPr>
          <p:nvPr/>
        </p:nvPicPr>
        <p:blipFill>
          <a:blip r:embed="rId3" cstate="print"/>
          <a:srcRect l="23776" t="20805" r="49850" b="59439"/>
          <a:stretch>
            <a:fillRect/>
          </a:stretch>
        </p:blipFill>
        <p:spPr bwMode="auto">
          <a:xfrm>
            <a:off x="5257800" y="838200"/>
            <a:ext cx="3200400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3"/>
          <p:cNvPicPr>
            <a:picLocks noChangeAspect="1" noChangeArrowheads="1"/>
          </p:cNvPicPr>
          <p:nvPr/>
        </p:nvPicPr>
        <p:blipFill>
          <a:blip r:embed="rId3" cstate="print"/>
          <a:srcRect l="26173" t="60318" r="48651" b="22748"/>
          <a:stretch>
            <a:fillRect/>
          </a:stretch>
        </p:blipFill>
        <p:spPr bwMode="auto">
          <a:xfrm>
            <a:off x="1828800" y="2895600"/>
            <a:ext cx="27432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431925" y="1331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09600" y="762000"/>
            <a:ext cx="32949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What is               for this mode ?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85800" y="1371600"/>
            <a:ext cx="33701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q/p is obtained by diagonalizing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2795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838200" y="1981200"/>
            <a:ext cx="88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Heff = </a:t>
            </a:r>
          </a:p>
        </p:txBody>
      </p:sp>
      <p:sp>
        <p:nvSpPr>
          <p:cNvPr id="11" name="AutoShape 17"/>
          <p:cNvSpPr>
            <a:spLocks/>
          </p:cNvSpPr>
          <p:nvPr/>
        </p:nvSpPr>
        <p:spPr bwMode="auto">
          <a:xfrm>
            <a:off x="1905000" y="1828800"/>
            <a:ext cx="76200" cy="914400"/>
          </a:xfrm>
          <a:prstGeom prst="leftBracket">
            <a:avLst>
              <a:gd name="adj" fmla="val 100000"/>
            </a:avLst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12" name="AutoShape 18"/>
          <p:cNvSpPr>
            <a:spLocks/>
          </p:cNvSpPr>
          <p:nvPr/>
        </p:nvSpPr>
        <p:spPr bwMode="auto">
          <a:xfrm>
            <a:off x="4648200" y="1905000"/>
            <a:ext cx="76200" cy="914400"/>
          </a:xfrm>
          <a:prstGeom prst="rightBracket">
            <a:avLst>
              <a:gd name="adj" fmla="val 100000"/>
            </a:avLst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3352800" y="2286000"/>
            <a:ext cx="13195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&lt;</a:t>
            </a: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H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 </a:t>
            </a: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&gt;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1981200" y="2286000"/>
            <a:ext cx="12474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&lt;</a:t>
            </a: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H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 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3352800" y="1828800"/>
            <a:ext cx="13131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&lt;</a:t>
            </a: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H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 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&gt;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1981200" y="1828800"/>
            <a:ext cx="12474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H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 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457200" y="3505200"/>
            <a:ext cx="13724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&lt;</a:t>
            </a: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H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 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&gt;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5029200" y="3581400"/>
            <a:ext cx="2543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Symbol" pitchFamily="18" charset="2"/>
              </a:rPr>
              <a:t>-&gt;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q/p =                       = </a:t>
            </a: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6019800" y="3429000"/>
            <a:ext cx="13131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&lt;</a:t>
            </a: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H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 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&gt;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6019800" y="3886200"/>
            <a:ext cx="13131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&lt;</a:t>
            </a: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H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|</a:t>
            </a:r>
            <a:r>
              <a:rPr lang="en-US" dirty="0" smtClean="0">
                <a:solidFill>
                  <a:srgbClr val="002060"/>
                </a:solidFill>
              </a:rPr>
              <a:t> B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  <a:latin typeface="cmsy10" pitchFamily="34" charset="0"/>
              </a:rPr>
              <a:t>&gt;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>
            <a:off x="6096000" y="3810000"/>
            <a:ext cx="10668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8001000" y="3429000"/>
            <a:ext cx="836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V</a:t>
            </a:r>
            <a:r>
              <a:rPr lang="en-US" baseline="-25000">
                <a:solidFill>
                  <a:srgbClr val="002060"/>
                </a:solidFill>
              </a:rPr>
              <a:t>td</a:t>
            </a:r>
            <a:r>
              <a:rPr lang="en-US">
                <a:solidFill>
                  <a:srgbClr val="002060"/>
                </a:solidFill>
              </a:rPr>
              <a:t>V</a:t>
            </a:r>
            <a:r>
              <a:rPr lang="en-US" baseline="-25000">
                <a:solidFill>
                  <a:srgbClr val="002060"/>
                </a:solidFill>
              </a:rPr>
              <a:t>tb</a:t>
            </a:r>
            <a:r>
              <a:rPr lang="en-US" baseline="30000">
                <a:solidFill>
                  <a:srgbClr val="002060"/>
                </a:solidFill>
              </a:rPr>
              <a:t>*</a:t>
            </a:r>
          </a:p>
        </p:txBody>
      </p:sp>
      <p:sp>
        <p:nvSpPr>
          <p:cNvPr id="23" name="Text Box 30"/>
          <p:cNvSpPr txBox="1">
            <a:spLocks noChangeArrowheads="1"/>
          </p:cNvSpPr>
          <p:nvPr/>
        </p:nvSpPr>
        <p:spPr bwMode="auto">
          <a:xfrm>
            <a:off x="8001000" y="3810000"/>
            <a:ext cx="836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V</a:t>
            </a:r>
            <a:r>
              <a:rPr lang="en-US" baseline="-25000">
                <a:solidFill>
                  <a:srgbClr val="002060"/>
                </a:solidFill>
              </a:rPr>
              <a:t>td</a:t>
            </a:r>
            <a:r>
              <a:rPr lang="en-US" baseline="30000">
                <a:solidFill>
                  <a:srgbClr val="002060"/>
                </a:solidFill>
              </a:rPr>
              <a:t>*</a:t>
            </a:r>
            <a:r>
              <a:rPr lang="en-US">
                <a:solidFill>
                  <a:srgbClr val="002060"/>
                </a:solidFill>
              </a:rPr>
              <a:t>V</a:t>
            </a:r>
            <a:r>
              <a:rPr lang="en-US" baseline="-25000">
                <a:solidFill>
                  <a:srgbClr val="002060"/>
                </a:solidFill>
              </a:rPr>
              <a:t>tb</a:t>
            </a:r>
          </a:p>
        </p:txBody>
      </p:sp>
      <p:sp>
        <p:nvSpPr>
          <p:cNvPr id="24" name="Line 31"/>
          <p:cNvSpPr>
            <a:spLocks noChangeShapeType="1"/>
          </p:cNvSpPr>
          <p:nvPr/>
        </p:nvSpPr>
        <p:spPr bwMode="auto">
          <a:xfrm>
            <a:off x="7924800" y="3810000"/>
            <a:ext cx="9144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7543800" y="3581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2060"/>
                </a:solidFill>
                <a:latin typeface="Symbol" pitchFamily="18" charset="2"/>
              </a:rPr>
              <a:t>-</a:t>
            </a:r>
          </a:p>
        </p:txBody>
      </p:sp>
      <p:sp>
        <p:nvSpPr>
          <p:cNvPr id="26" name="Text Box 33"/>
          <p:cNvSpPr txBox="1">
            <a:spLocks noChangeArrowheads="1"/>
          </p:cNvSpPr>
          <p:nvPr/>
        </p:nvSpPr>
        <p:spPr bwMode="auto">
          <a:xfrm>
            <a:off x="1279525" y="4837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solidFill>
                <a:srgbClr val="002060"/>
              </a:solidFill>
            </a:endParaRPr>
          </a:p>
        </p:txBody>
      </p:sp>
      <p:pic>
        <p:nvPicPr>
          <p:cNvPr id="45059" name="Object 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5562600"/>
            <a:ext cx="1295400" cy="666750"/>
          </a:xfrm>
          <a:prstGeom prst="rect">
            <a:avLst/>
          </a:prstGeom>
          <a:noFill/>
        </p:spPr>
      </p:pic>
      <p:sp>
        <p:nvSpPr>
          <p:cNvPr id="29" name="Text Box 36"/>
          <p:cNvSpPr txBox="1">
            <a:spLocks noChangeArrowheads="1"/>
          </p:cNvSpPr>
          <p:nvPr/>
        </p:nvSpPr>
        <p:spPr bwMode="auto">
          <a:xfrm>
            <a:off x="1127125" y="5370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30" name="Text Box 44"/>
          <p:cNvSpPr txBox="1">
            <a:spLocks noChangeArrowheads="1"/>
          </p:cNvSpPr>
          <p:nvPr/>
        </p:nvSpPr>
        <p:spPr bwMode="auto">
          <a:xfrm>
            <a:off x="533400" y="5715000"/>
            <a:ext cx="3844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With similar procedure to the B case,</a:t>
            </a:r>
          </a:p>
        </p:txBody>
      </p:sp>
      <p:pic>
        <p:nvPicPr>
          <p:cNvPr id="31" name="Picture 9" descr="2"/>
          <p:cNvPicPr>
            <a:picLocks noChangeAspect="1" noChangeArrowheads="1"/>
          </p:cNvPicPr>
          <p:nvPr/>
        </p:nvPicPr>
        <p:blipFill>
          <a:blip r:embed="rId5" cstate="print"/>
          <a:srcRect l="58357" t="34239" r="33223" b="56581"/>
          <a:stretch>
            <a:fillRect/>
          </a:stretch>
        </p:blipFill>
        <p:spPr bwMode="auto">
          <a:xfrm>
            <a:off x="1524000" y="609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1828800" y="0"/>
            <a:ext cx="4738733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Decay-mixing interference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DB94-7D64-4CD7-B0F8-DFE8AB0994A6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Object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990600"/>
            <a:ext cx="1066800" cy="79533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46083" name="Object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1905000" cy="831850"/>
          </a:xfrm>
          <a:prstGeom prst="rect">
            <a:avLst/>
          </a:prstGeom>
          <a:noFill/>
        </p:spPr>
      </p:pic>
      <p:pic>
        <p:nvPicPr>
          <p:cNvPr id="3" name="Picture 6" descr="7"/>
          <p:cNvPicPr>
            <a:picLocks noChangeAspect="1" noChangeArrowheads="1"/>
          </p:cNvPicPr>
          <p:nvPr/>
        </p:nvPicPr>
        <p:blipFill>
          <a:blip r:embed="rId4" cstate="print"/>
          <a:srcRect l="31448" t="51993" r="28195" b="11951"/>
          <a:stretch>
            <a:fillRect/>
          </a:stretch>
        </p:blipFill>
        <p:spPr bwMode="auto">
          <a:xfrm>
            <a:off x="4800600" y="3733800"/>
            <a:ext cx="403860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33400" y="914400"/>
            <a:ext cx="1511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Combing all,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165725" y="277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flipV="1">
            <a:off x="4038600" y="838200"/>
            <a:ext cx="457200" cy="76200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533400" y="1905000"/>
            <a:ext cx="36270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With the definition of the angle </a:t>
            </a:r>
            <a:r>
              <a:rPr lang="en-US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</a:t>
            </a:r>
            <a:r>
              <a:rPr lang="en-US" dirty="0">
                <a:solidFill>
                  <a:srgbClr val="002060"/>
                </a:solidFill>
              </a:rPr>
              <a:t> :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974725" y="2398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12" name="Picture 23" descr="2"/>
          <p:cNvPicPr>
            <a:picLocks noChangeAspect="1" noChangeArrowheads="1"/>
          </p:cNvPicPr>
          <p:nvPr/>
        </p:nvPicPr>
        <p:blipFill>
          <a:blip r:embed="rId5" cstate="print"/>
          <a:srcRect l="58357" t="34239" r="33223" b="56581"/>
          <a:stretch>
            <a:fillRect/>
          </a:stretch>
        </p:blipFill>
        <p:spPr bwMode="auto">
          <a:xfrm>
            <a:off x="5334000" y="24384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6172200" y="2590800"/>
            <a:ext cx="1192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= -sin(2</a:t>
            </a:r>
            <a:r>
              <a:rPr lang="en-US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</a:t>
            </a:r>
            <a:r>
              <a:rPr lang="en-US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5257800" y="2438400"/>
            <a:ext cx="2209800" cy="6858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517525" y="3471863"/>
            <a:ext cx="37232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</a:t>
            </a:r>
            <a:r>
              <a:rPr lang="en-US" baseline="-25000">
                <a:solidFill>
                  <a:srgbClr val="002060"/>
                </a:solidFill>
                <a:sym typeface="Symbol" pitchFamily="18" charset="2"/>
              </a:rPr>
              <a:t>e</a:t>
            </a:r>
            <a:r>
              <a:rPr lang="en-US" baseline="-5000">
                <a:solidFill>
                  <a:srgbClr val="002060"/>
                </a:solidFill>
                <a:latin typeface="cmsy10" pitchFamily="34" charset="0"/>
                <a:sym typeface="Symbol" pitchFamily="18" charset="2"/>
              </a:rPr>
              <a:t>§</a:t>
            </a:r>
            <a:r>
              <a:rPr lang="en-US" baseline="-25000">
                <a:solidFill>
                  <a:srgbClr val="002060"/>
                </a:solidFill>
                <a:sym typeface="Symbol" pitchFamily="18" charset="2"/>
              </a:rPr>
              <a:t>,</a:t>
            </a:r>
            <a:r>
              <a:rPr lang="en-US" baseline="-2500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</a:t>
            </a:r>
            <a:r>
              <a:rPr lang="en-US" baseline="-25000">
                <a:solidFill>
                  <a:srgbClr val="002060"/>
                </a:solidFill>
                <a:sym typeface="Symbol" pitchFamily="18" charset="2"/>
              </a:rPr>
              <a:t> K</a:t>
            </a:r>
            <a:r>
              <a:rPr lang="en-US" baseline="-50000">
                <a:solidFill>
                  <a:srgbClr val="002060"/>
                </a:solidFill>
                <a:sym typeface="Symbol" pitchFamily="18" charset="2"/>
              </a:rPr>
              <a:t>S</a:t>
            </a:r>
            <a:r>
              <a:rPr lang="en-US">
                <a:solidFill>
                  <a:srgbClr val="002060"/>
                </a:solidFill>
              </a:rPr>
              <a:t> (</a:t>
            </a:r>
            <a:r>
              <a:rPr lang="en-US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</a:t>
            </a:r>
            <a:r>
              <a:rPr lang="en-US">
                <a:solidFill>
                  <a:srgbClr val="002060"/>
                </a:solidFill>
              </a:rPr>
              <a:t> t) = N ( 1</a:t>
            </a:r>
            <a:r>
              <a:rPr lang="en-US">
                <a:solidFill>
                  <a:srgbClr val="002060"/>
                </a:solidFill>
                <a:latin typeface="cmsy10" pitchFamily="34" charset="0"/>
              </a:rPr>
              <a:t>¨</a:t>
            </a:r>
            <a:r>
              <a:rPr lang="en-US">
                <a:solidFill>
                  <a:srgbClr val="002060"/>
                </a:solidFill>
              </a:rPr>
              <a:t> sin2</a:t>
            </a:r>
            <a:r>
              <a:rPr lang="en-US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</a:t>
            </a:r>
            <a:r>
              <a:rPr lang="en-US">
                <a:solidFill>
                  <a:srgbClr val="002060"/>
                </a:solidFill>
              </a:rPr>
              <a:t> sin</a:t>
            </a:r>
            <a:r>
              <a:rPr lang="en-US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</a:t>
            </a:r>
            <a:r>
              <a:rPr lang="en-US">
                <a:solidFill>
                  <a:srgbClr val="002060"/>
                </a:solidFill>
              </a:rPr>
              <a:t>m</a:t>
            </a:r>
            <a:r>
              <a:rPr lang="en-US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</a:t>
            </a:r>
            <a:r>
              <a:rPr lang="en-US">
                <a:solidFill>
                  <a:srgbClr val="002060"/>
                </a:solidFill>
              </a:rPr>
              <a:t>t )</a:t>
            </a:r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1219200" y="4114800"/>
            <a:ext cx="23055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B</a:t>
            </a:r>
            <a:r>
              <a:rPr lang="en-US" baseline="30000" dirty="0">
                <a:solidFill>
                  <a:srgbClr val="002060"/>
                </a:solidFill>
              </a:rPr>
              <a:t>0</a:t>
            </a:r>
            <a:r>
              <a:rPr lang="en-US" dirty="0">
                <a:solidFill>
                  <a:srgbClr val="002060"/>
                </a:solidFill>
              </a:rPr>
              <a:t> = e</a:t>
            </a:r>
            <a:r>
              <a:rPr lang="en-US" baseline="30000" dirty="0">
                <a:solidFill>
                  <a:srgbClr val="002060"/>
                </a:solidFill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 tag, B</a:t>
            </a:r>
            <a:r>
              <a:rPr lang="en-US" baseline="30000" dirty="0">
                <a:solidFill>
                  <a:srgbClr val="002060"/>
                </a:solidFill>
              </a:rPr>
              <a:t>0</a:t>
            </a:r>
            <a:r>
              <a:rPr lang="en-US" dirty="0">
                <a:solidFill>
                  <a:srgbClr val="002060"/>
                </a:solidFill>
              </a:rPr>
              <a:t> = e</a:t>
            </a:r>
            <a:r>
              <a:rPr lang="en-US" baseline="30000" dirty="0">
                <a:solidFill>
                  <a:srgbClr val="002060"/>
                </a:solidFill>
              </a:rPr>
              <a:t>+</a:t>
            </a:r>
            <a:r>
              <a:rPr lang="en-US" dirty="0">
                <a:solidFill>
                  <a:srgbClr val="002060"/>
                </a:solidFill>
              </a:rPr>
              <a:t> tag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533400" y="4648200"/>
            <a:ext cx="32183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Total area is the same for B</a:t>
            </a:r>
            <a:r>
              <a:rPr lang="en-US" baseline="30000" dirty="0">
                <a:solidFill>
                  <a:srgbClr val="C00000"/>
                </a:solidFill>
              </a:rPr>
              <a:t>0</a:t>
            </a:r>
            <a:r>
              <a:rPr lang="en-US" dirty="0">
                <a:solidFill>
                  <a:srgbClr val="C00000"/>
                </a:solidFill>
              </a:rPr>
              <a:t>/B</a:t>
            </a:r>
            <a:r>
              <a:rPr lang="en-US" baseline="30000" dirty="0">
                <a:solidFill>
                  <a:srgbClr val="C00000"/>
                </a:solidFill>
                <a:latin typeface="Symbol" pitchFamily="18" charset="2"/>
              </a:rPr>
              <a:t>0</a:t>
            </a:r>
            <a:endParaRPr lang="en-US" dirty="0">
              <a:solidFill>
                <a:srgbClr val="C00000"/>
              </a:solidFill>
              <a:latin typeface="Symbol" pitchFamily="18" charset="2"/>
            </a:endParaRPr>
          </a:p>
          <a:p>
            <a:r>
              <a:rPr lang="en-US" dirty="0">
                <a:solidFill>
                  <a:srgbClr val="C00000"/>
                </a:solidFill>
                <a:latin typeface="Symbol" pitchFamily="18" charset="2"/>
              </a:rPr>
              <a:t> -&gt;</a:t>
            </a:r>
            <a:r>
              <a:rPr lang="en-US" dirty="0">
                <a:solidFill>
                  <a:srgbClr val="C00000"/>
                </a:solidFill>
              </a:rPr>
              <a:t> need to measure </a:t>
            </a:r>
            <a:r>
              <a:rPr lang="en-US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</a:t>
            </a:r>
            <a:r>
              <a:rPr lang="en-US" dirty="0">
                <a:solidFill>
                  <a:srgbClr val="C00000"/>
                </a:solidFill>
              </a:rPr>
              <a:t>t</a:t>
            </a:r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457200" y="5334000"/>
            <a:ext cx="436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Char char="Þ"/>
            </a:pPr>
            <a:r>
              <a:rPr lang="en-US" dirty="0">
                <a:solidFill>
                  <a:srgbClr val="0000FF"/>
                </a:solidFill>
                <a:sym typeface="Symbol" pitchFamily="18" charset="2"/>
              </a:rPr>
              <a:t>Asymmetry B-factory</a:t>
            </a:r>
          </a:p>
          <a:p>
            <a:pPr>
              <a:buFont typeface="Symbol" pitchFamily="18" charset="2"/>
              <a:buNone/>
            </a:pPr>
            <a:r>
              <a:rPr lang="en-US" dirty="0">
                <a:solidFill>
                  <a:srgbClr val="0000FF"/>
                </a:solidFill>
                <a:sym typeface="Symbol" pitchFamily="18" charset="2"/>
              </a:rPr>
              <a:t>   (moving B’s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-&gt;</a:t>
            </a:r>
            <a:r>
              <a:rPr lang="en-US" dirty="0">
                <a:solidFill>
                  <a:srgbClr val="0000FF"/>
                </a:solidFill>
                <a:sym typeface="Symbol" pitchFamily="18" charset="2"/>
              </a:rPr>
              <a:t> decay vertexes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-&gt;</a:t>
            </a:r>
            <a:r>
              <a:rPr lang="en-US" dirty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</a:t>
            </a:r>
            <a:r>
              <a:rPr lang="en-US" dirty="0">
                <a:solidFill>
                  <a:srgbClr val="0000FF"/>
                </a:solidFill>
                <a:sym typeface="Symbol" pitchFamily="18" charset="2"/>
              </a:rPr>
              <a:t>t)</a:t>
            </a:r>
          </a:p>
        </p:txBody>
      </p:sp>
      <p:sp>
        <p:nvSpPr>
          <p:cNvPr id="19" name="Text Box 30"/>
          <p:cNvSpPr txBox="1">
            <a:spLocks noChangeArrowheads="1"/>
          </p:cNvSpPr>
          <p:nvPr/>
        </p:nvSpPr>
        <p:spPr bwMode="auto">
          <a:xfrm>
            <a:off x="685800" y="5943600"/>
            <a:ext cx="35691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[ At CLEO, B</a:t>
            </a:r>
            <a:r>
              <a:rPr lang="en-US" baseline="30000" dirty="0">
                <a:solidFill>
                  <a:srgbClr val="002060"/>
                </a:solidFill>
              </a:rPr>
              <a:t>0</a:t>
            </a:r>
            <a:r>
              <a:rPr lang="en-US" dirty="0">
                <a:solidFill>
                  <a:srgbClr val="002060"/>
                </a:solidFill>
              </a:rPr>
              <a:t>B</a:t>
            </a:r>
            <a:r>
              <a:rPr lang="en-US" baseline="30000" dirty="0">
                <a:solidFill>
                  <a:srgbClr val="002060"/>
                </a:solidFill>
              </a:rPr>
              <a:t>0</a:t>
            </a:r>
            <a:r>
              <a:rPr lang="en-US" dirty="0">
                <a:solidFill>
                  <a:srgbClr val="002060"/>
                </a:solidFill>
              </a:rPr>
              <a:t> are  nearly at rest]</a:t>
            </a:r>
          </a:p>
        </p:txBody>
      </p:sp>
      <p:pic>
        <p:nvPicPr>
          <p:cNvPr id="46084" name="Object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609600"/>
            <a:ext cx="847725" cy="990600"/>
          </a:xfrm>
          <a:prstGeom prst="rect">
            <a:avLst/>
          </a:prstGeom>
          <a:noFill/>
        </p:spPr>
      </p:pic>
      <p:pic>
        <p:nvPicPr>
          <p:cNvPr id="46085" name="Object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609600"/>
            <a:ext cx="1143000" cy="847725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1981200" y="0"/>
            <a:ext cx="4738733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Decay-mixing interference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72338-07B3-4D7F-9579-B4CAED9DC9A7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ln>
            <a:noFill/>
          </a:ln>
        </p:spPr>
        <p:txBody>
          <a:bodyPr/>
          <a:lstStyle/>
          <a:p>
            <a:fld id="{9D61706A-1DBD-434A-86A7-E434028FE671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0"/>
            <a:ext cx="5165838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amount of data collected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4800" y="762000"/>
            <a:ext cx="8458200" cy="5489575"/>
            <a:chOff x="304800" y="1295400"/>
            <a:chExt cx="7999715" cy="4956175"/>
          </a:xfrm>
        </p:grpSpPr>
        <p:pic>
          <p:nvPicPr>
            <p:cNvPr id="18" name="Picture 40"/>
            <p:cNvPicPr>
              <a:picLocks noChangeAspect="1" noChangeArrowheads="1"/>
            </p:cNvPicPr>
            <p:nvPr/>
          </p:nvPicPr>
          <p:blipFill>
            <a:blip r:embed="rId2"/>
            <a:srcRect t="10153" b="7298"/>
            <a:stretch>
              <a:fillRect/>
            </a:stretch>
          </p:blipFill>
          <p:spPr bwMode="auto">
            <a:xfrm>
              <a:off x="304800" y="1295400"/>
              <a:ext cx="7999715" cy="4956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6781800" y="1371600"/>
              <a:ext cx="1295400" cy="533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705600" y="3810000"/>
              <a:ext cx="1295400" cy="533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26-5CD7-4016-98D9-219C84D32CC7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cp_anime0_300ms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1475" y="508000"/>
            <a:ext cx="4576763" cy="45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3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954463"/>
            <a:ext cx="4246563" cy="1671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28004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990600" y="1171575"/>
            <a:ext cx="12620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005" name="Picture 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1103313" y="1125538"/>
            <a:ext cx="12271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006" name="Picture 6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1030288" y="1700213"/>
            <a:ext cx="1223962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80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r>
              <a:rPr lang="en-US" altLang="ja-JP" sz="3200" i="1">
                <a:solidFill>
                  <a:schemeClr val="tx1"/>
                </a:solidFill>
                <a:ea typeface="MS PGothic" pitchFamily="34" charset="-128"/>
              </a:rPr>
              <a:t>Time Dependent CP</a:t>
            </a:r>
            <a:r>
              <a:rPr lang="en-US" altLang="ja-JP" sz="3200">
                <a:solidFill>
                  <a:schemeClr val="tx1"/>
                </a:solidFill>
                <a:ea typeface="MS PGothic" pitchFamily="34" charset="-128"/>
              </a:rPr>
              <a:t>V in B</a:t>
            </a:r>
            <a:r>
              <a:rPr lang="en-US" altLang="ja-JP" sz="3200" baseline="30000">
                <a:solidFill>
                  <a:schemeClr val="tx1"/>
                </a:solidFill>
                <a:ea typeface="MS PGothic" pitchFamily="34" charset="-128"/>
              </a:rPr>
              <a:t>0</a:t>
            </a:r>
            <a:r>
              <a:rPr lang="en-US" altLang="ja-JP" sz="3200">
                <a:solidFill>
                  <a:schemeClr val="tx1"/>
                </a:solidFill>
                <a:ea typeface="MS PGothic" pitchFamily="34" charset="-128"/>
              </a:rPr>
              <a:t> decays</a:t>
            </a:r>
            <a:endParaRPr lang="en-US" altLang="ja-JP" sz="3200" baseline="3000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128008" name="Text Box 8"/>
          <p:cNvSpPr txBox="1">
            <a:spLocks noChangeArrowheads="1"/>
          </p:cNvSpPr>
          <p:nvPr/>
        </p:nvSpPr>
        <p:spPr bwMode="auto">
          <a:xfrm>
            <a:off x="457200" y="5734050"/>
            <a:ext cx="2386013" cy="406400"/>
          </a:xfrm>
          <a:prstGeom prst="rect">
            <a:avLst/>
          </a:prstGeom>
          <a:solidFill>
            <a:srgbClr val="00FF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prstShdw prst="shdw13" dist="109250" dir="12932261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kumimoji="1" lang="en-US" altLang="ja-JP" sz="2000">
                <a:ea typeface="MS PGothic" pitchFamily="34" charset="-128"/>
              </a:rPr>
              <a:t>Mixing-induced CPV</a:t>
            </a:r>
          </a:p>
        </p:txBody>
      </p:sp>
      <p:sp>
        <p:nvSpPr>
          <p:cNvPr id="128009" name="Text Box 9"/>
          <p:cNvSpPr txBox="1">
            <a:spLocks noChangeArrowheads="1"/>
          </p:cNvSpPr>
          <p:nvPr/>
        </p:nvSpPr>
        <p:spPr bwMode="auto">
          <a:xfrm>
            <a:off x="3303588" y="5734050"/>
            <a:ext cx="1385887" cy="4064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109250" dir="12932261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kumimoji="1" lang="en-US" altLang="ja-JP" sz="2000">
                <a:ea typeface="MS PGothic" pitchFamily="34" charset="-128"/>
              </a:rPr>
              <a:t>Direct CPV</a:t>
            </a:r>
          </a:p>
        </p:txBody>
      </p:sp>
      <p:sp>
        <p:nvSpPr>
          <p:cNvPr id="128010" name="Text Box 10"/>
          <p:cNvSpPr txBox="1">
            <a:spLocks noChangeArrowheads="1"/>
          </p:cNvSpPr>
          <p:nvPr/>
        </p:nvSpPr>
        <p:spPr bwMode="auto">
          <a:xfrm>
            <a:off x="5365750" y="3863975"/>
            <a:ext cx="3321050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kumimoji="1" lang="en-US" altLang="ja-JP" sz="2400">
                <a:ea typeface="MS PGothic" pitchFamily="34" charset="-128"/>
              </a:rPr>
              <a:t>e.g. for B</a:t>
            </a:r>
            <a:r>
              <a:rPr kumimoji="1" lang="en-US" altLang="ja-JP" sz="2400">
                <a:ea typeface="MS PGothic" pitchFamily="34" charset="-128"/>
                <a:sym typeface="Wingdings" pitchFamily="2" charset="2"/>
              </a:rPr>
              <a:t></a:t>
            </a:r>
            <a:r>
              <a:rPr kumimoji="1" lang="en-US" altLang="ja-JP" sz="2400">
                <a:ea typeface="MS PGothic" pitchFamily="34" charset="-128"/>
              </a:rPr>
              <a:t>J/</a:t>
            </a:r>
            <a:r>
              <a:rPr kumimoji="1" lang="en-US" altLang="ja-JP" sz="2400" i="1">
                <a:solidFill>
                  <a:schemeClr val="tx2"/>
                </a:solidFill>
                <a:ea typeface="MS PGothic" pitchFamily="34" charset="-128"/>
                <a:sym typeface="Symbol" pitchFamily="18" charset="2"/>
              </a:rPr>
              <a:t> Ks</a:t>
            </a:r>
          </a:p>
          <a:p>
            <a:r>
              <a:rPr kumimoji="1" lang="en-US" altLang="ja-JP" sz="2400">
                <a:latin typeface="Monotype Corsiva" pitchFamily="66" charset="0"/>
                <a:ea typeface="MS PGothic" pitchFamily="34" charset="-128"/>
              </a:rPr>
              <a:t>S </a:t>
            </a:r>
            <a:r>
              <a:rPr kumimoji="1" lang="en-US" altLang="ja-JP" sz="2400">
                <a:ea typeface="MS PGothic" pitchFamily="34" charset="-128"/>
              </a:rPr>
              <a:t>= </a:t>
            </a:r>
            <a:r>
              <a:rPr kumimoji="1" lang="en-US" altLang="ja-JP" sz="2400">
                <a:latin typeface="Symbol" pitchFamily="18" charset="2"/>
                <a:ea typeface="MS PGothic" pitchFamily="34" charset="-128"/>
              </a:rPr>
              <a:t>-</a:t>
            </a:r>
            <a:r>
              <a:rPr kumimoji="1" lang="en-US" altLang="ja-JP" sz="2400">
                <a:latin typeface="Symbol" pitchFamily="18" charset="2"/>
                <a:ea typeface="MS PGothic" pitchFamily="34" charset="-128"/>
                <a:sym typeface="Symbol" pitchFamily="18" charset="2"/>
              </a:rPr>
              <a:t></a:t>
            </a:r>
            <a:r>
              <a:rPr kumimoji="1" lang="en-US" altLang="ja-JP" sz="2400" baseline="-25000">
                <a:ea typeface="MS PGothic" pitchFamily="34" charset="-128"/>
                <a:sym typeface="Symbol" pitchFamily="18" charset="2"/>
              </a:rPr>
              <a:t>CP</a:t>
            </a:r>
            <a:r>
              <a:rPr kumimoji="1" lang="en-US" altLang="ja-JP" sz="2400">
                <a:ea typeface="MS PGothic" pitchFamily="34" charset="-128"/>
              </a:rPr>
              <a:t>sin2</a:t>
            </a:r>
            <a:r>
              <a:rPr kumimoji="1" lang="en-US" altLang="ja-JP" sz="2400">
                <a:latin typeface="Symbol" pitchFamily="18" charset="2"/>
                <a:ea typeface="MS PGothic" pitchFamily="34" charset="-128"/>
              </a:rPr>
              <a:t>f</a:t>
            </a:r>
            <a:r>
              <a:rPr kumimoji="1" lang="en-US" altLang="ja-JP" sz="2400" baseline="-25000">
                <a:ea typeface="MS PGothic" pitchFamily="34" charset="-128"/>
              </a:rPr>
              <a:t>1</a:t>
            </a:r>
            <a:r>
              <a:rPr kumimoji="1" lang="en-US" altLang="ja-JP" sz="2400">
                <a:ea typeface="MS PGothic" pitchFamily="34" charset="-128"/>
              </a:rPr>
              <a:t> = +sin2</a:t>
            </a:r>
            <a:r>
              <a:rPr kumimoji="1" lang="en-US" altLang="ja-JP" sz="2400">
                <a:latin typeface="Symbol" pitchFamily="18" charset="2"/>
                <a:ea typeface="MS PGothic" pitchFamily="34" charset="-128"/>
              </a:rPr>
              <a:t>f</a:t>
            </a:r>
            <a:r>
              <a:rPr kumimoji="1" lang="en-US" altLang="ja-JP" sz="2400" baseline="-25000">
                <a:ea typeface="MS PGothic" pitchFamily="34" charset="-128"/>
              </a:rPr>
              <a:t>1</a:t>
            </a:r>
            <a:r>
              <a:rPr kumimoji="1" lang="en-US" altLang="ja-JP" sz="2400">
                <a:ea typeface="MS PGothic" pitchFamily="34" charset="-128"/>
              </a:rPr>
              <a:t> </a:t>
            </a:r>
          </a:p>
          <a:p>
            <a:r>
              <a:rPr kumimoji="1" lang="en-US" altLang="ja-JP" sz="2400">
                <a:latin typeface="Monotype Corsiva" pitchFamily="66" charset="0"/>
                <a:ea typeface="MS PGothic" pitchFamily="34" charset="-128"/>
              </a:rPr>
              <a:t>A </a:t>
            </a:r>
            <a:r>
              <a:rPr kumimoji="1" lang="en-US" altLang="ja-JP" sz="2400">
                <a:ea typeface="MS PGothic" pitchFamily="34" charset="-128"/>
              </a:rPr>
              <a:t>~ 0</a:t>
            </a:r>
            <a:endParaRPr kumimoji="1" lang="en-US" altLang="ja-JP" sz="2400" i="1">
              <a:solidFill>
                <a:schemeClr val="tx2"/>
              </a:solidFill>
              <a:ea typeface="MS PGothic" pitchFamily="34" charset="-128"/>
              <a:sym typeface="Symbol" pitchFamily="18" charset="2"/>
            </a:endParaRPr>
          </a:p>
          <a:p>
            <a:endParaRPr kumimoji="1" lang="en-US" altLang="ja-JP" sz="2400">
              <a:solidFill>
                <a:schemeClr val="tx2"/>
              </a:solidFill>
              <a:ea typeface="MS PGothic" pitchFamily="34" charset="-128"/>
              <a:sym typeface="Symbol" pitchFamily="18" charset="2"/>
            </a:endParaRPr>
          </a:p>
          <a:p>
            <a:r>
              <a:rPr kumimoji="1" lang="en-US" altLang="ja-JP" sz="2400">
                <a:solidFill>
                  <a:schemeClr val="tx2"/>
                </a:solidFill>
                <a:ea typeface="MS PGothic" pitchFamily="34" charset="-128"/>
                <a:sym typeface="Symbol" pitchFamily="18" charset="2"/>
              </a:rPr>
              <a:t>(</a:t>
            </a:r>
            <a:r>
              <a:rPr kumimoji="1" lang="en-US" altLang="ja-JP" sz="2400">
                <a:ea typeface="MS PGothic" pitchFamily="34" charset="-128"/>
                <a:sym typeface="Symbol" pitchFamily="18" charset="2"/>
              </a:rPr>
              <a:t></a:t>
            </a:r>
            <a:r>
              <a:rPr kumimoji="1" lang="en-US" altLang="ja-JP" sz="2400" baseline="-25000">
                <a:ea typeface="MS PGothic" pitchFamily="34" charset="-128"/>
                <a:sym typeface="Symbol" pitchFamily="18" charset="2"/>
              </a:rPr>
              <a:t>CP</a:t>
            </a:r>
            <a:r>
              <a:rPr kumimoji="1" lang="en-US" altLang="ja-JP" sz="2400">
                <a:ea typeface="MS PGothic" pitchFamily="34" charset="-128"/>
              </a:rPr>
              <a:t> : CP eigenvalue </a:t>
            </a:r>
            <a:r>
              <a:rPr kumimoji="1" lang="en-US" altLang="ja-JP" sz="2400">
                <a:ea typeface="MS PGothic" pitchFamily="34" charset="-128"/>
                <a:sym typeface="Symbol" pitchFamily="18" charset="2"/>
              </a:rPr>
              <a:t>1</a:t>
            </a:r>
            <a:r>
              <a:rPr kumimoji="1" lang="en-US" altLang="ja-JP" sz="2400">
                <a:ea typeface="MS PGothic" pitchFamily="34" charset="-128"/>
              </a:rPr>
              <a:t>)</a:t>
            </a:r>
          </a:p>
        </p:txBody>
      </p: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381000" y="6400800"/>
            <a:ext cx="876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Arial" charset="0"/>
              </a:rPr>
              <a:t>N.B. Time integrated mixing-induced asymmetries vanish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D7F74-1794-4A63-A923-6CC8A7D7F5DA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05000" y="0"/>
            <a:ext cx="4041940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 violation by mixing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6510338" y="1206500"/>
            <a:ext cx="1247775" cy="608013"/>
            <a:chOff x="1252" y="1317"/>
            <a:chExt cx="1125" cy="594"/>
          </a:xfrm>
        </p:grpSpPr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V="1">
              <a:off x="1252" y="1489"/>
              <a:ext cx="470" cy="4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3" name="Group 8"/>
          <p:cNvGrpSpPr>
            <a:grpSpLocks/>
          </p:cNvGrpSpPr>
          <p:nvPr/>
        </p:nvGrpSpPr>
        <p:grpSpPr bwMode="auto">
          <a:xfrm>
            <a:off x="6523038" y="1746250"/>
            <a:ext cx="1220787" cy="358775"/>
            <a:chOff x="1267" y="1657"/>
            <a:chExt cx="1101" cy="350"/>
          </a:xfrm>
        </p:grpSpPr>
        <p:sp>
          <p:nvSpPr>
            <p:cNvPr id="15" name="Line 10"/>
            <p:cNvSpPr>
              <a:spLocks noChangeShapeType="1"/>
            </p:cNvSpPr>
            <p:nvPr/>
          </p:nvSpPr>
          <p:spPr bwMode="auto">
            <a:xfrm flipV="1">
              <a:off x="1267" y="1820"/>
              <a:ext cx="437" cy="1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>
            <a:off x="6553200" y="2362200"/>
            <a:ext cx="1268413" cy="314325"/>
            <a:chOff x="1273" y="2045"/>
            <a:chExt cx="1144" cy="307"/>
          </a:xfrm>
        </p:grpSpPr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1273" y="2127"/>
              <a:ext cx="429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9" name="Group 14"/>
          <p:cNvGrpSpPr>
            <a:grpSpLocks/>
          </p:cNvGrpSpPr>
          <p:nvPr/>
        </p:nvGrpSpPr>
        <p:grpSpPr bwMode="auto">
          <a:xfrm>
            <a:off x="6545263" y="2708275"/>
            <a:ext cx="1254125" cy="463550"/>
            <a:chOff x="1272" y="2263"/>
            <a:chExt cx="1131" cy="453"/>
          </a:xfrm>
        </p:grpSpPr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1272" y="2263"/>
              <a:ext cx="429" cy="3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22" name="Group 17"/>
          <p:cNvGrpSpPr>
            <a:grpSpLocks/>
          </p:cNvGrpSpPr>
          <p:nvPr/>
        </p:nvGrpSpPr>
        <p:grpSpPr bwMode="auto">
          <a:xfrm>
            <a:off x="7848600" y="1143000"/>
            <a:ext cx="1123950" cy="1981200"/>
            <a:chOff x="2477" y="1307"/>
            <a:chExt cx="1014" cy="1410"/>
          </a:xfrm>
        </p:grpSpPr>
      </p:grp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7010400" y="1676400"/>
            <a:ext cx="1905000" cy="10668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47114" name="Object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981200"/>
            <a:ext cx="647700" cy="487362"/>
          </a:xfrm>
          <a:prstGeom prst="rect">
            <a:avLst/>
          </a:prstGeom>
          <a:noFill/>
        </p:spPr>
      </p:pic>
      <p:sp>
        <p:nvSpPr>
          <p:cNvPr id="29" name="Line 24"/>
          <p:cNvSpPr>
            <a:spLocks noChangeShapeType="1"/>
          </p:cNvSpPr>
          <p:nvPr/>
        </p:nvSpPr>
        <p:spPr bwMode="auto">
          <a:xfrm>
            <a:off x="5943600" y="1143000"/>
            <a:ext cx="2895600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arrow" w="med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5867400" y="762000"/>
            <a:ext cx="633413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400" dirty="0"/>
              <a:t>t=0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8001000" y="762000"/>
            <a:ext cx="28575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400" dirty="0"/>
              <a:t>t</a:t>
            </a:r>
          </a:p>
        </p:txBody>
      </p:sp>
      <p:grpSp>
        <p:nvGrpSpPr>
          <p:cNvPr id="32" name="Group 27"/>
          <p:cNvGrpSpPr>
            <a:grpSpLocks/>
          </p:cNvGrpSpPr>
          <p:nvPr/>
        </p:nvGrpSpPr>
        <p:grpSpPr bwMode="auto">
          <a:xfrm>
            <a:off x="376238" y="4875213"/>
            <a:ext cx="3889375" cy="1663700"/>
            <a:chOff x="1872" y="1722"/>
            <a:chExt cx="2450" cy="1048"/>
          </a:xfrm>
        </p:grpSpPr>
        <p:sp>
          <p:nvSpPr>
            <p:cNvPr id="33" name="Line 28"/>
            <p:cNvSpPr>
              <a:spLocks noChangeShapeType="1"/>
            </p:cNvSpPr>
            <p:nvPr/>
          </p:nvSpPr>
          <p:spPr bwMode="auto">
            <a:xfrm>
              <a:off x="3017" y="2142"/>
              <a:ext cx="464" cy="316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>
              <a:off x="3201" y="2262"/>
              <a:ext cx="277" cy="193"/>
            </a:xfrm>
            <a:prstGeom prst="line">
              <a:avLst/>
            </a:prstGeom>
            <a:noFill/>
            <a:ln w="12700" cap="sq">
              <a:solidFill>
                <a:srgbClr val="FF3300"/>
              </a:solidFill>
              <a:miter lim="800000"/>
              <a:headEnd type="triangle" w="lg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30"/>
            <p:cNvSpPr>
              <a:spLocks noChangeShapeType="1"/>
            </p:cNvSpPr>
            <p:nvPr/>
          </p:nvSpPr>
          <p:spPr bwMode="auto">
            <a:xfrm>
              <a:off x="2333" y="2142"/>
              <a:ext cx="684" cy="0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 flipV="1">
              <a:off x="3017" y="1929"/>
              <a:ext cx="277" cy="213"/>
            </a:xfrm>
            <a:prstGeom prst="line">
              <a:avLst/>
            </a:prstGeom>
            <a:noFill/>
            <a:ln w="28575" cap="rnd">
              <a:solidFill>
                <a:srgbClr val="008000"/>
              </a:solidFill>
              <a:prstDash val="sysDot"/>
              <a:miter lim="800000"/>
              <a:headEnd type="oval" w="med" len="med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32"/>
            <p:cNvSpPr>
              <a:spLocks noChangeShapeType="1"/>
            </p:cNvSpPr>
            <p:nvPr/>
          </p:nvSpPr>
          <p:spPr bwMode="auto">
            <a:xfrm>
              <a:off x="2597" y="2134"/>
              <a:ext cx="406" cy="0"/>
            </a:xfrm>
            <a:prstGeom prst="line">
              <a:avLst/>
            </a:prstGeom>
            <a:noFill/>
            <a:ln w="12700" cap="sq">
              <a:solidFill>
                <a:srgbClr val="FF3300"/>
              </a:solidFill>
              <a:miter lim="800000"/>
              <a:headEnd type="triangle" w="lg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Text Box 33"/>
            <p:cNvSpPr txBox="1">
              <a:spLocks noChangeArrowheads="1"/>
            </p:cNvSpPr>
            <p:nvPr/>
          </p:nvSpPr>
          <p:spPr bwMode="auto">
            <a:xfrm>
              <a:off x="2664" y="1833"/>
              <a:ext cx="514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2400" b="0" i="1">
                  <a:latin typeface="Times New Roman" pitchFamily="18" charset="0"/>
                </a:rPr>
                <a:t>gV</a:t>
              </a:r>
              <a:r>
                <a:rPr lang="en-US" sz="2400" b="0" i="1" baseline="-25000">
                  <a:latin typeface="Times New Roman" pitchFamily="18" charset="0"/>
                </a:rPr>
                <a:t>cb</a:t>
              </a:r>
              <a:r>
                <a:rPr lang="en-US" sz="2400" b="0" i="1" baseline="30000">
                  <a:latin typeface="Times New Roman" pitchFamily="18" charset="0"/>
                </a:rPr>
                <a:t>*</a:t>
              </a:r>
              <a:endParaRPr lang="en-US" sz="2400" b="0">
                <a:latin typeface="Times New Roman" pitchFamily="18" charset="0"/>
              </a:endParaRPr>
            </a:p>
          </p:txBody>
        </p:sp>
        <p:sp>
          <p:nvSpPr>
            <p:cNvPr id="39" name="Line 34"/>
            <p:cNvSpPr>
              <a:spLocks noChangeShapeType="1"/>
            </p:cNvSpPr>
            <p:nvPr/>
          </p:nvSpPr>
          <p:spPr bwMode="auto">
            <a:xfrm>
              <a:off x="2375" y="2301"/>
              <a:ext cx="110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0" name="Line 35"/>
            <p:cNvSpPr>
              <a:spLocks noChangeShapeType="1"/>
            </p:cNvSpPr>
            <p:nvPr/>
          </p:nvSpPr>
          <p:spPr bwMode="auto">
            <a:xfrm>
              <a:off x="2587" y="2354"/>
              <a:ext cx="409" cy="1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4" name="Group 39"/>
          <p:cNvGrpSpPr>
            <a:grpSpLocks/>
          </p:cNvGrpSpPr>
          <p:nvPr/>
        </p:nvGrpSpPr>
        <p:grpSpPr bwMode="auto">
          <a:xfrm>
            <a:off x="4800600" y="4876800"/>
            <a:ext cx="3900488" cy="1663700"/>
            <a:chOff x="3144" y="1391"/>
            <a:chExt cx="2457" cy="1048"/>
          </a:xfrm>
        </p:grpSpPr>
        <p:sp>
          <p:nvSpPr>
            <p:cNvPr id="45" name="Line 40"/>
            <p:cNvSpPr>
              <a:spLocks noChangeShapeType="1"/>
            </p:cNvSpPr>
            <p:nvPr/>
          </p:nvSpPr>
          <p:spPr bwMode="auto">
            <a:xfrm>
              <a:off x="4296" y="1811"/>
              <a:ext cx="464" cy="316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41"/>
            <p:cNvSpPr>
              <a:spLocks noChangeShapeType="1"/>
            </p:cNvSpPr>
            <p:nvPr/>
          </p:nvSpPr>
          <p:spPr bwMode="auto">
            <a:xfrm>
              <a:off x="4480" y="1931"/>
              <a:ext cx="277" cy="193"/>
            </a:xfrm>
            <a:prstGeom prst="line">
              <a:avLst/>
            </a:prstGeom>
            <a:noFill/>
            <a:ln w="12700" cap="sq">
              <a:solidFill>
                <a:srgbClr val="FF3300"/>
              </a:solidFill>
              <a:miter lim="800000"/>
              <a:headEnd type="triangle" w="lg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42"/>
            <p:cNvSpPr>
              <a:spLocks noChangeShapeType="1"/>
            </p:cNvSpPr>
            <p:nvPr/>
          </p:nvSpPr>
          <p:spPr bwMode="auto">
            <a:xfrm>
              <a:off x="3612" y="1811"/>
              <a:ext cx="684" cy="0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43"/>
            <p:cNvSpPr>
              <a:spLocks noChangeShapeType="1"/>
            </p:cNvSpPr>
            <p:nvPr/>
          </p:nvSpPr>
          <p:spPr bwMode="auto">
            <a:xfrm flipV="1">
              <a:off x="4296" y="1598"/>
              <a:ext cx="277" cy="213"/>
            </a:xfrm>
            <a:prstGeom prst="line">
              <a:avLst/>
            </a:prstGeom>
            <a:noFill/>
            <a:ln w="28575" cap="rnd">
              <a:solidFill>
                <a:srgbClr val="008000"/>
              </a:solidFill>
              <a:prstDash val="sysDot"/>
              <a:miter lim="800000"/>
              <a:headEnd type="oval" w="med" len="med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44"/>
            <p:cNvSpPr>
              <a:spLocks noChangeShapeType="1"/>
            </p:cNvSpPr>
            <p:nvPr/>
          </p:nvSpPr>
          <p:spPr bwMode="auto">
            <a:xfrm>
              <a:off x="3876" y="1803"/>
              <a:ext cx="406" cy="0"/>
            </a:xfrm>
            <a:prstGeom prst="line">
              <a:avLst/>
            </a:prstGeom>
            <a:noFill/>
            <a:ln w="12700" cap="sq">
              <a:solidFill>
                <a:srgbClr val="FF3300"/>
              </a:solidFill>
              <a:miter lim="800000"/>
              <a:headEnd type="triangle" w="lg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Text Box 45"/>
            <p:cNvSpPr txBox="1">
              <a:spLocks noChangeArrowheads="1"/>
            </p:cNvSpPr>
            <p:nvPr/>
          </p:nvSpPr>
          <p:spPr bwMode="auto">
            <a:xfrm>
              <a:off x="3943" y="1502"/>
              <a:ext cx="450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2400" b="0" i="1">
                  <a:latin typeface="Times New Roman" pitchFamily="18" charset="0"/>
                </a:rPr>
                <a:t>gV</a:t>
              </a:r>
              <a:r>
                <a:rPr lang="en-US" sz="2400" b="0" i="1" baseline="-25000">
                  <a:latin typeface="Times New Roman" pitchFamily="18" charset="0"/>
                </a:rPr>
                <a:t>cb</a:t>
              </a:r>
              <a:endParaRPr lang="en-US" sz="2400" b="0">
                <a:latin typeface="Times New Roman" pitchFamily="18" charset="0"/>
              </a:endParaRPr>
            </a:p>
          </p:txBody>
        </p:sp>
        <p:sp>
          <p:nvSpPr>
            <p:cNvPr id="51" name="Line 46"/>
            <p:cNvSpPr>
              <a:spLocks noChangeShapeType="1"/>
            </p:cNvSpPr>
            <p:nvPr/>
          </p:nvSpPr>
          <p:spPr bwMode="auto">
            <a:xfrm>
              <a:off x="3654" y="1970"/>
              <a:ext cx="110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2" name="Line 47"/>
            <p:cNvSpPr>
              <a:spLocks noChangeShapeType="1"/>
            </p:cNvSpPr>
            <p:nvPr/>
          </p:nvSpPr>
          <p:spPr bwMode="auto">
            <a:xfrm>
              <a:off x="3866" y="2023"/>
              <a:ext cx="409" cy="1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61" name="Text Box 24"/>
          <p:cNvSpPr txBox="1">
            <a:spLocks noChangeArrowheads="1"/>
          </p:cNvSpPr>
          <p:nvPr/>
        </p:nvSpPr>
        <p:spPr bwMode="auto">
          <a:xfrm>
            <a:off x="1981200" y="1066800"/>
            <a:ext cx="165404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</a:rPr>
              <a:t>B</a:t>
            </a:r>
            <a:r>
              <a:rPr lang="en-US" baseline="-25000" dirty="0" err="1">
                <a:solidFill>
                  <a:srgbClr val="002060"/>
                </a:solidFill>
              </a:rPr>
              <a:t>a</a:t>
            </a:r>
            <a:r>
              <a:rPr lang="en-US" dirty="0">
                <a:solidFill>
                  <a:srgbClr val="002060"/>
                </a:solidFill>
              </a:rPr>
              <a:t> = pB</a:t>
            </a:r>
            <a:r>
              <a:rPr lang="en-US" baseline="30000" dirty="0">
                <a:solidFill>
                  <a:srgbClr val="002060"/>
                </a:solidFill>
              </a:rPr>
              <a:t>0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+ qB</a:t>
            </a:r>
            <a:r>
              <a:rPr lang="en-US" baseline="30000" dirty="0" smtClean="0">
                <a:solidFill>
                  <a:srgbClr val="002060"/>
                </a:solidFill>
              </a:rPr>
              <a:t>0 </a:t>
            </a:r>
            <a:endParaRPr lang="en-US" baseline="30000" dirty="0">
              <a:solidFill>
                <a:srgbClr val="002060"/>
              </a:solidFill>
            </a:endParaRP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rgbClr val="002060"/>
                </a:solidFill>
              </a:rPr>
              <a:t>B</a:t>
            </a:r>
            <a:r>
              <a:rPr lang="en-US" baseline="-25000" dirty="0">
                <a:solidFill>
                  <a:srgbClr val="002060"/>
                </a:solidFill>
              </a:rPr>
              <a:t>b</a:t>
            </a:r>
            <a:r>
              <a:rPr lang="en-US" dirty="0">
                <a:solidFill>
                  <a:srgbClr val="002060"/>
                </a:solidFill>
              </a:rPr>
              <a:t> = pB</a:t>
            </a:r>
            <a:r>
              <a:rPr lang="en-US" baseline="30000" dirty="0">
                <a:solidFill>
                  <a:srgbClr val="002060"/>
                </a:solidFill>
              </a:rPr>
              <a:t>0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–qB</a:t>
            </a:r>
            <a:r>
              <a:rPr lang="en-US" baseline="30000" dirty="0" smtClean="0">
                <a:solidFill>
                  <a:srgbClr val="002060"/>
                </a:solidFill>
              </a:rPr>
              <a:t>0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2" name="AutoShape 25"/>
          <p:cNvSpPr>
            <a:spLocks/>
          </p:cNvSpPr>
          <p:nvPr/>
        </p:nvSpPr>
        <p:spPr bwMode="auto">
          <a:xfrm>
            <a:off x="1828800" y="1066800"/>
            <a:ext cx="152400" cy="838200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65" name="Text Box 23"/>
          <p:cNvSpPr txBox="1">
            <a:spLocks noChangeArrowheads="1"/>
          </p:cNvSpPr>
          <p:nvPr/>
        </p:nvSpPr>
        <p:spPr bwMode="auto">
          <a:xfrm>
            <a:off x="517525" y="646113"/>
            <a:ext cx="50829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</a:rPr>
              <a:t>Eigenstates</a:t>
            </a:r>
            <a:r>
              <a:rPr lang="en-US" dirty="0">
                <a:solidFill>
                  <a:srgbClr val="002060"/>
                </a:solidFill>
              </a:rPr>
              <a:t> of mass &amp; decay rate (assuming CPT):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3124200" y="11430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124200" y="1600200"/>
            <a:ext cx="1524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 Box 24"/>
          <p:cNvSpPr txBox="1">
            <a:spLocks noChangeArrowheads="1"/>
          </p:cNvSpPr>
          <p:nvPr/>
        </p:nvSpPr>
        <p:spPr bwMode="auto">
          <a:xfrm>
            <a:off x="1066800" y="1905000"/>
            <a:ext cx="29584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B</a:t>
            </a:r>
            <a:r>
              <a:rPr lang="en-US" baseline="-25000" dirty="0" err="1" smtClean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(mass: m</a:t>
            </a:r>
            <a:r>
              <a:rPr lang="en-US" baseline="-25000" dirty="0">
                <a:solidFill>
                  <a:srgbClr val="002060"/>
                </a:solidFill>
              </a:rPr>
              <a:t>a</a:t>
            </a:r>
            <a:r>
              <a:rPr lang="en-US" dirty="0">
                <a:solidFill>
                  <a:srgbClr val="002060"/>
                </a:solidFill>
              </a:rPr>
              <a:t>, decay rate: </a:t>
            </a:r>
            <a:r>
              <a:rPr lang="en-US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baseline="-5000" dirty="0">
                <a:solidFill>
                  <a:srgbClr val="002060"/>
                </a:solidFill>
                <a:sym typeface="Symbol" pitchFamily="18" charset="2"/>
              </a:rPr>
              <a:t>a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baseline="30000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en-US" baseline="-25000" dirty="0" smtClean="0">
                <a:solidFill>
                  <a:srgbClr val="002060"/>
                </a:solidFill>
              </a:rPr>
              <a:t>b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(mass: </a:t>
            </a:r>
            <a:r>
              <a:rPr lang="en-US" dirty="0" err="1">
                <a:solidFill>
                  <a:srgbClr val="002060"/>
                </a:solidFill>
              </a:rPr>
              <a:t>m</a:t>
            </a:r>
            <a:r>
              <a:rPr lang="en-US" baseline="-25000" dirty="0" err="1">
                <a:solidFill>
                  <a:srgbClr val="002060"/>
                </a:solidFill>
              </a:rPr>
              <a:t>b</a:t>
            </a:r>
            <a:r>
              <a:rPr lang="en-US" dirty="0">
                <a:solidFill>
                  <a:srgbClr val="002060"/>
                </a:solidFill>
              </a:rPr>
              <a:t>, decay rate: </a:t>
            </a:r>
            <a:r>
              <a:rPr lang="en-US" dirty="0">
                <a:solidFill>
                  <a:srgbClr val="002060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baseline="-25000" dirty="0">
                <a:solidFill>
                  <a:srgbClr val="002060"/>
                </a:solidFill>
                <a:sym typeface="Symbol" pitchFamily="18" charset="2"/>
              </a:rPr>
              <a:t>b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9600" y="2590800"/>
            <a:ext cx="4133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Particle-antiparticle asymmetry in </a:t>
            </a:r>
            <a:r>
              <a:rPr lang="en-US" dirty="0" err="1" smtClean="0">
                <a:solidFill>
                  <a:srgbClr val="002060"/>
                </a:solidFill>
              </a:rPr>
              <a:t>B</a:t>
            </a:r>
            <a:r>
              <a:rPr lang="en-US" baseline="-25000" dirty="0" err="1" smtClean="0">
                <a:solidFill>
                  <a:srgbClr val="002060"/>
                </a:solidFill>
              </a:rPr>
              <a:t>a,b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7121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971800"/>
            <a:ext cx="4784725" cy="990600"/>
          </a:xfrm>
          <a:prstGeom prst="rect">
            <a:avLst/>
          </a:prstGeom>
          <a:noFill/>
        </p:spPr>
      </p:pic>
      <p:pic>
        <p:nvPicPr>
          <p:cNvPr id="47123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962400"/>
            <a:ext cx="4095750" cy="838200"/>
          </a:xfrm>
          <a:prstGeom prst="rect">
            <a:avLst/>
          </a:prstGeom>
          <a:noFill/>
        </p:spPr>
      </p:pic>
      <p:pic>
        <p:nvPicPr>
          <p:cNvPr id="47118" name="Object 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8038" y="4876800"/>
            <a:ext cx="1543050" cy="522288"/>
          </a:xfrm>
          <a:prstGeom prst="rect">
            <a:avLst/>
          </a:prstGeom>
          <a:noFill/>
        </p:spPr>
      </p:pic>
      <p:pic>
        <p:nvPicPr>
          <p:cNvPr id="47119" name="Object 4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35838" y="5741988"/>
            <a:ext cx="280987" cy="798512"/>
          </a:xfrm>
          <a:prstGeom prst="rect">
            <a:avLst/>
          </a:prstGeom>
          <a:noFill/>
        </p:spPr>
      </p:pic>
      <p:pic>
        <p:nvPicPr>
          <p:cNvPr id="47120" name="Object 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5256213"/>
            <a:ext cx="776288" cy="846137"/>
          </a:xfrm>
          <a:prstGeom prst="rect">
            <a:avLst/>
          </a:prstGeom>
          <a:noFill/>
        </p:spPr>
      </p:pic>
      <p:pic>
        <p:nvPicPr>
          <p:cNvPr id="47115" name="Object 3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22563" y="4875213"/>
            <a:ext cx="1543050" cy="522287"/>
          </a:xfrm>
          <a:prstGeom prst="rect">
            <a:avLst/>
          </a:prstGeom>
          <a:noFill/>
        </p:spPr>
      </p:pic>
      <p:pic>
        <p:nvPicPr>
          <p:cNvPr id="47116" name="Object 3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1475" y="5740400"/>
            <a:ext cx="258763" cy="798513"/>
          </a:xfrm>
          <a:prstGeom prst="rect">
            <a:avLst/>
          </a:prstGeom>
          <a:noFill/>
        </p:spPr>
      </p:pic>
      <p:pic>
        <p:nvPicPr>
          <p:cNvPr id="47117" name="Object 3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6238" y="5230813"/>
            <a:ext cx="752475" cy="893762"/>
          </a:xfrm>
          <a:prstGeom prst="rect">
            <a:avLst/>
          </a:prstGeom>
          <a:noFill/>
        </p:spPr>
      </p:pic>
      <p:pic>
        <p:nvPicPr>
          <p:cNvPr id="47110" name="Object 1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48600" y="1143000"/>
            <a:ext cx="1089025" cy="460375"/>
          </a:xfrm>
          <a:prstGeom prst="rect">
            <a:avLst/>
          </a:prstGeom>
          <a:noFill/>
        </p:spPr>
      </p:pic>
      <p:pic>
        <p:nvPicPr>
          <p:cNvPr id="47111" name="Object 1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61300" y="1619250"/>
            <a:ext cx="1111250" cy="458788"/>
          </a:xfrm>
          <a:prstGeom prst="rect">
            <a:avLst/>
          </a:prstGeom>
          <a:noFill/>
        </p:spPr>
      </p:pic>
      <p:pic>
        <p:nvPicPr>
          <p:cNvPr id="47112" name="Object 2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64475" y="2119313"/>
            <a:ext cx="1087438" cy="460375"/>
          </a:xfrm>
          <a:prstGeom prst="rect">
            <a:avLst/>
          </a:prstGeom>
          <a:noFill/>
        </p:spPr>
      </p:pic>
      <p:pic>
        <p:nvPicPr>
          <p:cNvPr id="47113" name="Object 2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75588" y="2663825"/>
            <a:ext cx="1090612" cy="460375"/>
          </a:xfrm>
          <a:prstGeom prst="rect">
            <a:avLst/>
          </a:prstGeom>
          <a:noFill/>
        </p:spPr>
      </p:pic>
      <p:pic>
        <p:nvPicPr>
          <p:cNvPr id="47109" name="Object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64388" y="2855913"/>
            <a:ext cx="635000" cy="315912"/>
          </a:xfrm>
          <a:prstGeom prst="rect">
            <a:avLst/>
          </a:prstGeom>
          <a:noFill/>
        </p:spPr>
      </p:pic>
      <p:pic>
        <p:nvPicPr>
          <p:cNvPr id="47108" name="Object 1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162800" y="2362200"/>
            <a:ext cx="658813" cy="314325"/>
          </a:xfrm>
          <a:prstGeom prst="rect">
            <a:avLst/>
          </a:prstGeom>
          <a:noFill/>
        </p:spPr>
      </p:pic>
      <p:pic>
        <p:nvPicPr>
          <p:cNvPr id="47107" name="Object 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107238" y="1746250"/>
            <a:ext cx="636587" cy="314325"/>
          </a:xfrm>
          <a:prstGeom prst="rect">
            <a:avLst/>
          </a:prstGeom>
          <a:noFill/>
        </p:spPr>
      </p:pic>
      <p:pic>
        <p:nvPicPr>
          <p:cNvPr id="47106" name="Object 6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123113" y="1206500"/>
            <a:ext cx="635000" cy="315913"/>
          </a:xfrm>
          <a:prstGeom prst="rect">
            <a:avLst/>
          </a:prstGeom>
          <a:noFill/>
        </p:spPr>
      </p:pic>
      <p:sp>
        <p:nvSpPr>
          <p:cNvPr id="59" name="Date Placeholder 5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DDBE-5F45-475E-B496-FCA0D24A33C0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651125" y="1941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solidFill>
                <a:srgbClr val="4D4D4D"/>
              </a:solidFill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914400" y="990600"/>
            <a:ext cx="50884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Energy and absolute value of momentum is known: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04800" y="1371600"/>
            <a:ext cx="2143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E</a:t>
            </a:r>
            <a:r>
              <a:rPr lang="en-US" b="1" baseline="-25000" dirty="0"/>
              <a:t>B</a:t>
            </a:r>
            <a:r>
              <a:rPr lang="en-US" b="1" dirty="0"/>
              <a:t> = </a:t>
            </a:r>
            <a:r>
              <a:rPr lang="en-US" b="1" dirty="0" err="1"/>
              <a:t>E</a:t>
            </a:r>
            <a:r>
              <a:rPr lang="en-US" b="1" baseline="-25000" dirty="0" err="1"/>
              <a:t>beam</a:t>
            </a:r>
            <a:r>
              <a:rPr lang="en-US" b="1" dirty="0"/>
              <a:t> = 5.29 </a:t>
            </a:r>
            <a:r>
              <a:rPr lang="en-US" b="1" dirty="0" err="1"/>
              <a:t>GeV</a:t>
            </a:r>
            <a:endParaRPr lang="en-US" b="1" i="1" dirty="0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2895600" y="1371600"/>
            <a:ext cx="6158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P</a:t>
            </a:r>
            <a:r>
              <a:rPr lang="en-US" b="1" baseline="-25000"/>
              <a:t>B</a:t>
            </a:r>
            <a:r>
              <a:rPr lang="en-US" b="1"/>
              <a:t> = </a:t>
            </a:r>
          </a:p>
        </p:txBody>
      </p:sp>
      <p:graphicFrame>
        <p:nvGraphicFramePr>
          <p:cNvPr id="12" name="Object 14"/>
          <p:cNvGraphicFramePr>
            <a:graphicFrameLocks noChangeAspect="1"/>
          </p:cNvGraphicFramePr>
          <p:nvPr/>
        </p:nvGraphicFramePr>
        <p:xfrm>
          <a:off x="3597275" y="1411287"/>
          <a:ext cx="1422400" cy="406400"/>
        </p:xfrm>
        <a:graphic>
          <a:graphicData uri="http://schemas.openxmlformats.org/presentationml/2006/ole">
            <p:oleObj spid="_x0000_s82945" name="Equation" r:id="rId3" imgW="1422360" imgH="406080" progId="Equation.3">
              <p:embed/>
            </p:oleObj>
          </a:graphicData>
        </a:graphic>
      </p:graphicFrame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5029200" y="1447800"/>
            <a:ext cx="22683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= 0.34 </a:t>
            </a:r>
            <a:r>
              <a:rPr lang="en-US" b="1" dirty="0" err="1" smtClean="0"/>
              <a:t>GeV</a:t>
            </a:r>
            <a:r>
              <a:rPr lang="en-US" b="1" dirty="0" smtClean="0"/>
              <a:t>  (for Belle)</a:t>
            </a:r>
            <a:endParaRPr lang="en-US" b="1" dirty="0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57200" y="2057400"/>
            <a:ext cx="38126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 typeface="Symbol" pitchFamily="18" charset="2"/>
              <a:buChar char="®"/>
            </a:pPr>
            <a:r>
              <a:rPr lang="en-US" b="1" dirty="0">
                <a:sym typeface="Symbol" pitchFamily="18" charset="2"/>
              </a:rPr>
              <a:t>Requires that the candidates satisfy</a:t>
            </a:r>
            <a:endParaRPr lang="en-US" b="1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33400" y="2667000"/>
            <a:ext cx="33345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         E</a:t>
            </a:r>
            <a:r>
              <a:rPr lang="en-US" b="1" baseline="-25000"/>
              <a:t>B </a:t>
            </a:r>
            <a:r>
              <a:rPr lang="en-US" b="1"/>
              <a:t>=                 |P</a:t>
            </a:r>
            <a:r>
              <a:rPr lang="en-US" b="1" baseline="-25000"/>
              <a:t>B</a:t>
            </a:r>
            <a:r>
              <a:rPr lang="en-US" b="1"/>
              <a:t>| =|        |    </a:t>
            </a:r>
          </a:p>
        </p:txBody>
      </p:sp>
      <p:graphicFrame>
        <p:nvGraphicFramePr>
          <p:cNvPr id="16" name="Object 18"/>
          <p:cNvGraphicFramePr>
            <a:graphicFrameLocks noChangeAspect="1"/>
          </p:cNvGraphicFramePr>
          <p:nvPr/>
        </p:nvGraphicFramePr>
        <p:xfrm>
          <a:off x="2971800" y="3246437"/>
          <a:ext cx="152400" cy="317500"/>
        </p:xfrm>
        <a:graphic>
          <a:graphicData uri="http://schemas.openxmlformats.org/presentationml/2006/ole">
            <p:oleObj spid="_x0000_s82946" name="Equation" r:id="rId4" imgW="152280" imgH="317160" progId="Equation.3">
              <p:embed/>
            </p:oleObj>
          </a:graphicData>
        </a:graphic>
      </p:graphicFrame>
      <p:graphicFrame>
        <p:nvGraphicFramePr>
          <p:cNvPr id="17" name="Object 19"/>
          <p:cNvGraphicFramePr>
            <a:graphicFrameLocks noChangeAspect="1"/>
          </p:cNvGraphicFramePr>
          <p:nvPr/>
        </p:nvGraphicFramePr>
        <p:xfrm>
          <a:off x="1524000" y="2560637"/>
          <a:ext cx="533400" cy="558800"/>
        </p:xfrm>
        <a:graphic>
          <a:graphicData uri="http://schemas.openxmlformats.org/presentationml/2006/ole">
            <p:oleObj spid="_x0000_s82947" name="Equation" r:id="rId5" imgW="533160" imgH="558720" progId="Equation.3">
              <p:embed/>
            </p:oleObj>
          </a:graphicData>
        </a:graphic>
      </p:graphicFrame>
      <p:graphicFrame>
        <p:nvGraphicFramePr>
          <p:cNvPr id="18" name="Object 20"/>
          <p:cNvGraphicFramePr>
            <a:graphicFrameLocks noChangeAspect="1"/>
          </p:cNvGraphicFramePr>
          <p:nvPr/>
        </p:nvGraphicFramePr>
        <p:xfrm>
          <a:off x="2971800" y="2560637"/>
          <a:ext cx="495300" cy="558800"/>
        </p:xfrm>
        <a:graphic>
          <a:graphicData uri="http://schemas.openxmlformats.org/presentationml/2006/ole">
            <p:oleObj spid="_x0000_s82948" name="Equation" r:id="rId6" imgW="495000" imgH="558720" progId="Equation.3">
              <p:embed/>
            </p:oleObj>
          </a:graphicData>
        </a:graphic>
      </p:graphicFrame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381000" y="3429000"/>
            <a:ext cx="35714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Instead of   E</a:t>
            </a:r>
            <a:r>
              <a:rPr lang="en-US" b="1" baseline="-25000"/>
              <a:t>B</a:t>
            </a:r>
            <a:r>
              <a:rPr lang="en-US" b="1"/>
              <a:t> and P</a:t>
            </a:r>
            <a:r>
              <a:rPr lang="en-US" b="1" baseline="-25000"/>
              <a:t>B</a:t>
            </a:r>
            <a:r>
              <a:rPr lang="en-US" b="1"/>
              <a:t> , we often use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1120775" y="3770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b="1"/>
          </a:p>
        </p:txBody>
      </p:sp>
      <p:graphicFrame>
        <p:nvGraphicFramePr>
          <p:cNvPr id="21" name="Object 23"/>
          <p:cNvGraphicFramePr>
            <a:graphicFrameLocks noChangeAspect="1"/>
          </p:cNvGraphicFramePr>
          <p:nvPr/>
        </p:nvGraphicFramePr>
        <p:xfrm>
          <a:off x="2667000" y="3886200"/>
          <a:ext cx="1727200" cy="330200"/>
        </p:xfrm>
        <a:graphic>
          <a:graphicData uri="http://schemas.openxmlformats.org/presentationml/2006/ole">
            <p:oleObj spid="_x0000_s82949" name="Equation" r:id="rId7" imgW="1726920" imgH="330120" progId="Equation.3">
              <p:embed/>
            </p:oleObj>
          </a:graphicData>
        </a:graphic>
      </p:graphicFrame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374650" y="3840163"/>
            <a:ext cx="1853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Energy difference</a:t>
            </a:r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222250" y="4373563"/>
            <a:ext cx="25996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Beam constrained mass   </a:t>
            </a:r>
          </a:p>
        </p:txBody>
      </p:sp>
      <p:graphicFrame>
        <p:nvGraphicFramePr>
          <p:cNvPr id="24" name="Object 26"/>
          <p:cNvGraphicFramePr>
            <a:graphicFrameLocks noChangeAspect="1"/>
          </p:cNvGraphicFramePr>
          <p:nvPr/>
        </p:nvGraphicFramePr>
        <p:xfrm>
          <a:off x="3124200" y="4267200"/>
          <a:ext cx="2209800" cy="496888"/>
        </p:xfrm>
        <a:graphic>
          <a:graphicData uri="http://schemas.openxmlformats.org/presentationml/2006/ole">
            <p:oleObj spid="_x0000_s82950" name="Equation" r:id="rId8" imgW="1346040" imgH="291960" progId="Equation.3">
              <p:embed/>
            </p:oleObj>
          </a:graphicData>
        </a:graphic>
      </p:graphicFrame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895600" y="1219200"/>
            <a:ext cx="409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dirty="0">
                <a:solidFill>
                  <a:srgbClr val="4D4D4D"/>
                </a:solidFill>
                <a:sym typeface="Symbol" pitchFamily="18" charset="2"/>
              </a:rPr>
              <a:t></a:t>
            </a: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4724400" y="4191000"/>
            <a:ext cx="334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>
                <a:sym typeface="Symbol" pitchFamily="18" charset="2"/>
              </a:rPr>
              <a:t></a:t>
            </a:r>
            <a:endParaRPr lang="en-US" b="1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3124200" y="2484437"/>
            <a:ext cx="384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ym typeface="Symbol" pitchFamily="18" charset="2"/>
              </a:rPr>
              <a:t></a:t>
            </a:r>
            <a:endParaRPr lang="en-US" b="1" dirty="0"/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2362200" y="2484437"/>
            <a:ext cx="384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ym typeface="Symbol" pitchFamily="18" charset="2"/>
              </a:rPr>
              <a:t></a:t>
            </a:r>
            <a:endParaRPr lang="en-US" b="1" dirty="0"/>
          </a:p>
        </p:txBody>
      </p:sp>
      <p:sp>
        <p:nvSpPr>
          <p:cNvPr id="29" name="Text Box 35"/>
          <p:cNvSpPr txBox="1">
            <a:spLocks noChangeArrowheads="1"/>
          </p:cNvSpPr>
          <p:nvPr/>
        </p:nvSpPr>
        <p:spPr bwMode="auto">
          <a:xfrm>
            <a:off x="5410200" y="3733800"/>
            <a:ext cx="1304925" cy="944563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4D4D4D"/>
                </a:solidFill>
              </a:rPr>
              <a:t>Peaks at: </a:t>
            </a:r>
          </a:p>
          <a:p>
            <a:pPr eaLnBrk="1" hangingPunct="1"/>
            <a:r>
              <a:rPr lang="en-US">
                <a:solidFill>
                  <a:srgbClr val="4D4D4D"/>
                </a:solidFill>
              </a:rPr>
              <a:t>0.0 GeV</a:t>
            </a:r>
          </a:p>
          <a:p>
            <a:pPr eaLnBrk="1" hangingPunct="1"/>
            <a:r>
              <a:rPr lang="en-US">
                <a:solidFill>
                  <a:srgbClr val="4D4D4D"/>
                </a:solidFill>
              </a:rPr>
              <a:t>5.279 GeV</a:t>
            </a:r>
          </a:p>
        </p:txBody>
      </p:sp>
      <p:sp>
        <p:nvSpPr>
          <p:cNvPr id="30" name="Text Box 38"/>
          <p:cNvSpPr txBox="1">
            <a:spLocks noChangeArrowheads="1"/>
          </p:cNvSpPr>
          <p:nvPr/>
        </p:nvSpPr>
        <p:spPr bwMode="auto">
          <a:xfrm>
            <a:off x="2133600" y="3246437"/>
            <a:ext cx="409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ym typeface="Symbol" pitchFamily="18" charset="2"/>
              </a:rPr>
              <a:t></a:t>
            </a:r>
            <a:endParaRPr lang="en-US" b="1" dirty="0"/>
          </a:p>
        </p:txBody>
      </p:sp>
      <p:sp>
        <p:nvSpPr>
          <p:cNvPr id="31" name="Text Box 39"/>
          <p:cNvSpPr txBox="1">
            <a:spLocks noChangeArrowheads="1"/>
          </p:cNvSpPr>
          <p:nvPr/>
        </p:nvSpPr>
        <p:spPr bwMode="auto">
          <a:xfrm>
            <a:off x="2514600" y="609600"/>
            <a:ext cx="15504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B </a:t>
            </a:r>
            <a:r>
              <a:rPr lang="en-US" b="1" dirty="0" smtClean="0">
                <a:latin typeface="cmsy10" pitchFamily="34" charset="0"/>
              </a:rPr>
              <a:t>-&gt;</a:t>
            </a:r>
            <a:r>
              <a:rPr lang="en-US" b="1" dirty="0" smtClean="0"/>
              <a:t> </a:t>
            </a:r>
            <a:r>
              <a:rPr lang="en-US" b="1" dirty="0">
                <a:latin typeface="Monotype Corsiva" pitchFamily="66" charset="0"/>
              </a:rPr>
              <a:t>f</a:t>
            </a:r>
            <a:r>
              <a:rPr lang="en-US" b="1" baseline="-25000" dirty="0"/>
              <a:t>1</a:t>
            </a:r>
            <a:r>
              <a:rPr lang="en-US" b="1" dirty="0"/>
              <a:t>, </a:t>
            </a:r>
            <a:r>
              <a:rPr lang="en-US" b="1" dirty="0">
                <a:latin typeface="Monotype Corsiva" pitchFamily="66" charset="0"/>
              </a:rPr>
              <a:t>f</a:t>
            </a:r>
            <a:r>
              <a:rPr lang="en-US" b="1" baseline="-25000" dirty="0"/>
              <a:t>2</a:t>
            </a:r>
            <a:r>
              <a:rPr lang="en-US" b="1" dirty="0"/>
              <a:t>,…..</a:t>
            </a:r>
            <a:r>
              <a:rPr lang="en-US" b="1" dirty="0">
                <a:latin typeface="Monotype Corsiva" pitchFamily="66" charset="0"/>
              </a:rPr>
              <a:t>f</a:t>
            </a:r>
            <a:r>
              <a:rPr lang="en-US" b="1" baseline="-25000" dirty="0"/>
              <a:t>n</a:t>
            </a:r>
          </a:p>
        </p:txBody>
      </p:sp>
      <p:pic>
        <p:nvPicPr>
          <p:cNvPr id="33" name="Picture 42" descr="2"/>
          <p:cNvPicPr>
            <a:picLocks noChangeAspect="1" noChangeArrowheads="1"/>
          </p:cNvPicPr>
          <p:nvPr/>
        </p:nvPicPr>
        <p:blipFill>
          <a:blip r:embed="rId9"/>
          <a:srcRect l="6639" t="7895" r="17012" b="10527"/>
          <a:stretch>
            <a:fillRect/>
          </a:stretch>
        </p:blipFill>
        <p:spPr bwMode="auto">
          <a:xfrm>
            <a:off x="6858000" y="1905000"/>
            <a:ext cx="2286000" cy="1539875"/>
          </a:xfrm>
          <a:prstGeom prst="rect">
            <a:avLst/>
          </a:prstGeom>
          <a:noFill/>
        </p:spPr>
      </p:pic>
      <p:pic>
        <p:nvPicPr>
          <p:cNvPr id="34" name="Picture 43" descr="1"/>
          <p:cNvPicPr>
            <a:picLocks noChangeAspect="1" noChangeArrowheads="1"/>
          </p:cNvPicPr>
          <p:nvPr/>
        </p:nvPicPr>
        <p:blipFill>
          <a:blip r:embed="rId10"/>
          <a:srcRect l="1205" t="6226" r="53012"/>
          <a:stretch>
            <a:fillRect/>
          </a:stretch>
        </p:blipFill>
        <p:spPr bwMode="auto">
          <a:xfrm>
            <a:off x="6858000" y="3657600"/>
            <a:ext cx="2286000" cy="1319213"/>
          </a:xfrm>
          <a:prstGeom prst="rect">
            <a:avLst/>
          </a:prstGeom>
          <a:noFill/>
        </p:spPr>
      </p:pic>
      <p:pic>
        <p:nvPicPr>
          <p:cNvPr id="35" name="Picture 44" descr="1"/>
          <p:cNvPicPr>
            <a:picLocks noChangeAspect="1" noChangeArrowheads="1"/>
          </p:cNvPicPr>
          <p:nvPr/>
        </p:nvPicPr>
        <p:blipFill>
          <a:blip r:embed="rId11"/>
          <a:srcRect l="6226" t="3615" r="3502" b="51807"/>
          <a:stretch>
            <a:fillRect/>
          </a:stretch>
        </p:blipFill>
        <p:spPr bwMode="auto">
          <a:xfrm>
            <a:off x="5181600" y="1905000"/>
            <a:ext cx="1612900" cy="1524000"/>
          </a:xfrm>
          <a:prstGeom prst="rect">
            <a:avLst/>
          </a:prstGeom>
          <a:noFill/>
        </p:spPr>
      </p:pic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5334000" y="2057400"/>
            <a:ext cx="47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CC0000"/>
                </a:solidFill>
                <a:sym typeface="Symbol" pitchFamily="18" charset="2"/>
              </a:rPr>
              <a:t>E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37" name="Text Box 34"/>
          <p:cNvSpPr txBox="1">
            <a:spLocks noChangeArrowheads="1"/>
          </p:cNvSpPr>
          <p:nvPr/>
        </p:nvSpPr>
        <p:spPr bwMode="auto">
          <a:xfrm>
            <a:off x="7239000" y="4267200"/>
            <a:ext cx="5262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dirty="0" smtClean="0">
                <a:solidFill>
                  <a:srgbClr val="CC0000"/>
                </a:solidFill>
              </a:rPr>
              <a:t>M</a:t>
            </a:r>
            <a:r>
              <a:rPr lang="en-US" baseline="-25000" dirty="0" smtClean="0">
                <a:solidFill>
                  <a:srgbClr val="CC0000"/>
                </a:solidFill>
              </a:rPr>
              <a:t>ES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H="1">
            <a:off x="5715000" y="2819400"/>
            <a:ext cx="76200" cy="1295400"/>
          </a:xfrm>
          <a:prstGeom prst="line">
            <a:avLst/>
          </a:prstGeom>
          <a:noFill/>
          <a:ln w="28575">
            <a:solidFill>
              <a:srgbClr val="FF0066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9" name="Line 36"/>
          <p:cNvSpPr>
            <a:spLocks noChangeShapeType="1"/>
          </p:cNvSpPr>
          <p:nvPr/>
        </p:nvSpPr>
        <p:spPr bwMode="auto">
          <a:xfrm flipH="1">
            <a:off x="6096000" y="4191000"/>
            <a:ext cx="2362200" cy="304800"/>
          </a:xfrm>
          <a:prstGeom prst="line">
            <a:avLst/>
          </a:prstGeom>
          <a:noFill/>
          <a:ln w="28575">
            <a:solidFill>
              <a:srgbClr val="FF0066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2057400" y="0"/>
            <a:ext cx="4841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 to identify signals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71600" y="4953000"/>
            <a:ext cx="5647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But why collect B-mesons, to study what ? </a:t>
            </a:r>
            <a:endParaRPr lang="en-US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38400" y="5334000"/>
            <a:ext cx="2657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-&gt; To study CP violation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38400" y="5715000"/>
            <a:ext cx="62788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-&gt; Indirect  probe to New Physics through any significant 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    deviation from SM expectation ( How ?) 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en-US" sz="2000" b="1" dirty="0" smtClean="0">
                <a:solidFill>
                  <a:srgbClr val="FF0000"/>
                </a:solidFill>
              </a:rPr>
              <a:t>By the way how CP violation is predicted in SM ? 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6E6A-2767-41FF-902C-F796953DF215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ln>
            <a:noFill/>
          </a:ln>
        </p:spPr>
        <p:txBody>
          <a:bodyPr/>
          <a:lstStyle/>
          <a:p>
            <a:fld id="{9D61706A-1DBD-434A-86A7-E434028FE671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0"/>
            <a:ext cx="6444778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Model quark-W interaction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1000" y="838200"/>
            <a:ext cx="4305281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The left-handed q-W interaction </a:t>
            </a:r>
            <a:r>
              <a:rPr lang="en-US" b="1" dirty="0" err="1"/>
              <a:t>lagrangian</a:t>
            </a:r>
            <a:endParaRPr lang="en-US" b="1" dirty="0"/>
          </a:p>
          <a:p>
            <a:pPr eaLnBrk="1" hangingPunct="1">
              <a:lnSpc>
                <a:spcPct val="50000"/>
              </a:lnSpc>
            </a:pPr>
            <a:endParaRPr lang="en-US" b="1" dirty="0"/>
          </a:p>
          <a:p>
            <a:pPr eaLnBrk="1" hangingPunct="1"/>
            <a:r>
              <a:rPr lang="en-US" b="1" dirty="0"/>
              <a:t>L</a:t>
            </a:r>
            <a:r>
              <a:rPr lang="en-US" b="1" baseline="-25000" dirty="0"/>
              <a:t>int</a:t>
            </a:r>
            <a:r>
              <a:rPr lang="en-US" b="1" dirty="0"/>
              <a:t>(t) = </a:t>
            </a:r>
            <a:r>
              <a:rPr lang="en-US" b="1" dirty="0">
                <a:sym typeface="Symbol" pitchFamily="18" charset="2"/>
              </a:rPr>
              <a:t> d</a:t>
            </a:r>
            <a:r>
              <a:rPr lang="en-US" b="1" baseline="30000" dirty="0">
                <a:sym typeface="Symbol" pitchFamily="18" charset="2"/>
              </a:rPr>
              <a:t>3</a:t>
            </a:r>
            <a:r>
              <a:rPr lang="en-US" b="1" dirty="0">
                <a:sym typeface="Symbol" pitchFamily="18" charset="2"/>
              </a:rPr>
              <a:t>x (</a:t>
            </a:r>
            <a:r>
              <a:rPr lang="en-US" b="1" dirty="0" err="1">
                <a:latin typeface="Script MT Bold" pitchFamily="66" charset="0"/>
                <a:sym typeface="Symbol" pitchFamily="18" charset="2"/>
              </a:rPr>
              <a:t>L</a:t>
            </a:r>
            <a:r>
              <a:rPr lang="en-US" b="1" baseline="-25000" dirty="0" err="1">
                <a:sym typeface="Symbol" pitchFamily="18" charset="2"/>
              </a:rPr>
              <a:t>qW</a:t>
            </a:r>
            <a:r>
              <a:rPr lang="en-US" b="1" dirty="0">
                <a:sym typeface="Symbol" pitchFamily="18" charset="2"/>
              </a:rPr>
              <a:t>(x) + </a:t>
            </a:r>
            <a:r>
              <a:rPr lang="en-US" b="1" dirty="0" err="1">
                <a:latin typeface="Script MT Bold" pitchFamily="66" charset="0"/>
                <a:sym typeface="Symbol" pitchFamily="18" charset="2"/>
              </a:rPr>
              <a:t>L</a:t>
            </a:r>
            <a:r>
              <a:rPr lang="en-US" b="1" baseline="30000" dirty="0" err="1">
                <a:cs typeface="Arial" pitchFamily="34" charset="0"/>
                <a:sym typeface="Symbol" pitchFamily="18" charset="2"/>
              </a:rPr>
              <a:t>†</a:t>
            </a:r>
            <a:r>
              <a:rPr lang="en-US" b="1" baseline="-25000" dirty="0" err="1">
                <a:sym typeface="Symbol" pitchFamily="18" charset="2"/>
              </a:rPr>
              <a:t>qW</a:t>
            </a:r>
            <a:r>
              <a:rPr lang="en-US" b="1" dirty="0">
                <a:sym typeface="Symbol" pitchFamily="18" charset="2"/>
              </a:rPr>
              <a:t>(x))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66800" y="2362200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1">
                <a:latin typeface="Script MT Bold" pitchFamily="66" charset="0"/>
                <a:sym typeface="Symbol" pitchFamily="18" charset="2"/>
              </a:rPr>
              <a:t>L</a:t>
            </a:r>
            <a:r>
              <a:rPr lang="en-US" b="1" baseline="-25000">
                <a:sym typeface="Symbol" pitchFamily="18" charset="2"/>
              </a:rPr>
              <a:t>qW</a:t>
            </a:r>
            <a:r>
              <a:rPr lang="en-US" b="1">
                <a:sym typeface="Symbol" pitchFamily="18" charset="2"/>
              </a:rPr>
              <a:t>(x)=    V</a:t>
            </a:r>
            <a:r>
              <a:rPr lang="en-US" b="1" baseline="-25000">
                <a:sym typeface="Symbol" pitchFamily="18" charset="2"/>
              </a:rPr>
              <a:t>ij </a:t>
            </a:r>
            <a:r>
              <a:rPr lang="en-US" b="1">
                <a:sym typeface="Symbol" pitchFamily="18" charset="2"/>
              </a:rPr>
              <a:t>U</a:t>
            </a:r>
            <a:r>
              <a:rPr lang="en-US" b="1" baseline="-25000">
                <a:sym typeface="Symbol" pitchFamily="18" charset="2"/>
              </a:rPr>
              <a:t>i  </a:t>
            </a:r>
            <a:r>
              <a:rPr lang="en-US" b="1">
                <a:sym typeface="Symbol" pitchFamily="18" charset="2"/>
              </a:rPr>
              <a:t></a:t>
            </a:r>
            <a:r>
              <a:rPr lang="en-US" b="1" baseline="-25000">
                <a:sym typeface="Symbol" pitchFamily="18" charset="2"/>
              </a:rPr>
              <a:t> </a:t>
            </a:r>
            <a:r>
              <a:rPr lang="en-US" b="1">
                <a:sym typeface="Symbol" pitchFamily="18" charset="2"/>
              </a:rPr>
              <a:t>( 1- </a:t>
            </a:r>
            <a:r>
              <a:rPr lang="en-US" b="1" baseline="-25000">
                <a:sym typeface="Symbol" pitchFamily="18" charset="2"/>
              </a:rPr>
              <a:t>5</a:t>
            </a:r>
            <a:r>
              <a:rPr lang="en-US" b="1">
                <a:sym typeface="Symbol" pitchFamily="18" charset="2"/>
              </a:rPr>
              <a:t>) D</a:t>
            </a:r>
            <a:r>
              <a:rPr lang="en-US" b="1" baseline="-25000">
                <a:sym typeface="Symbol" pitchFamily="18" charset="2"/>
              </a:rPr>
              <a:t>j</a:t>
            </a:r>
            <a:r>
              <a:rPr lang="en-US" b="1">
                <a:sym typeface="Symbol" pitchFamily="18" charset="2"/>
              </a:rPr>
              <a:t> W</a:t>
            </a:r>
            <a:r>
              <a:rPr lang="en-US" b="1" baseline="30000">
                <a:sym typeface="Symbol" pitchFamily="18" charset="2"/>
              </a:rPr>
              <a:t></a:t>
            </a:r>
            <a:r>
              <a:rPr lang="en-US" b="1">
                <a:sym typeface="Symbol" pitchFamily="18" charset="2"/>
              </a:rPr>
              <a:t>            </a:t>
            </a:r>
          </a:p>
        </p:txBody>
      </p:sp>
      <p:pic>
        <p:nvPicPr>
          <p:cNvPr id="3074" name="Object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9450" y="3067050"/>
            <a:ext cx="571500" cy="723900"/>
          </a:xfrm>
          <a:prstGeom prst="rect">
            <a:avLst/>
          </a:prstGeom>
          <a:noFill/>
        </p:spPr>
      </p:pic>
      <p:pic>
        <p:nvPicPr>
          <p:cNvPr id="3075" name="Object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2100" y="3054350"/>
            <a:ext cx="1346200" cy="749300"/>
          </a:xfrm>
          <a:prstGeom prst="rect">
            <a:avLst/>
          </a:prstGeom>
          <a:noFill/>
        </p:spPr>
      </p:pic>
      <p:pic>
        <p:nvPicPr>
          <p:cNvPr id="3076" name="Object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1650" y="3067050"/>
            <a:ext cx="927100" cy="723900"/>
          </a:xfrm>
          <a:prstGeom prst="rect">
            <a:avLst/>
          </a:prstGeom>
          <a:noFill/>
        </p:spPr>
      </p:pic>
      <p:pic>
        <p:nvPicPr>
          <p:cNvPr id="3077" name="Object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3124200"/>
            <a:ext cx="762000" cy="914400"/>
          </a:xfrm>
          <a:prstGeom prst="rect">
            <a:avLst/>
          </a:prstGeom>
          <a:noFill/>
        </p:spPr>
      </p:pic>
      <p:pic>
        <p:nvPicPr>
          <p:cNvPr id="3078" name="Object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3124200"/>
            <a:ext cx="762000" cy="914400"/>
          </a:xfrm>
          <a:prstGeom prst="rect">
            <a:avLst/>
          </a:prstGeom>
          <a:noFill/>
        </p:spPr>
      </p:pic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457200" y="4267200"/>
            <a:ext cx="45918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Experimentally, V  has a hierarchical structure.</a:t>
            </a:r>
          </a:p>
        </p:txBody>
      </p:sp>
      <p:pic>
        <p:nvPicPr>
          <p:cNvPr id="3079" name="Object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800600"/>
            <a:ext cx="1397000" cy="111760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505200" y="5943600"/>
            <a:ext cx="10823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ym typeface="Symbol" pitchFamily="18" charset="2"/>
              </a:rPr>
              <a:t>( = 0.22)</a:t>
            </a:r>
            <a:endParaRPr lang="en-US" b="1"/>
          </a:p>
        </p:txBody>
      </p:sp>
      <p:pic>
        <p:nvPicPr>
          <p:cNvPr id="3080" name="Object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4800600"/>
            <a:ext cx="1816100" cy="1117600"/>
          </a:xfrm>
          <a:prstGeom prst="rect">
            <a:avLst/>
          </a:prstGeom>
          <a:noFill/>
        </p:spPr>
      </p:pic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533400" y="3451225"/>
            <a:ext cx="8803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 err="1">
                <a:sym typeface="Symbol" pitchFamily="18" charset="2"/>
              </a:rPr>
              <a:t>U</a:t>
            </a:r>
            <a:r>
              <a:rPr lang="en-US" b="1" baseline="-25000" dirty="0" err="1">
                <a:sym typeface="Symbol" pitchFamily="18" charset="2"/>
              </a:rPr>
              <a:t>i</a:t>
            </a:r>
            <a:r>
              <a:rPr lang="en-US" b="1" baseline="-25000" dirty="0">
                <a:sym typeface="Symbol" pitchFamily="18" charset="2"/>
              </a:rPr>
              <a:t> </a:t>
            </a:r>
            <a:r>
              <a:rPr lang="en-US" b="1" dirty="0">
                <a:sym typeface="Symbol" pitchFamily="18" charset="2"/>
              </a:rPr>
              <a:t>(x ) =</a:t>
            </a: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2971800" y="3352800"/>
            <a:ext cx="8947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 err="1">
                <a:sym typeface="Symbol" pitchFamily="18" charset="2"/>
              </a:rPr>
              <a:t>D</a:t>
            </a:r>
            <a:r>
              <a:rPr lang="en-US" b="1" baseline="-25000" dirty="0" err="1">
                <a:sym typeface="Symbol" pitchFamily="18" charset="2"/>
              </a:rPr>
              <a:t>j</a:t>
            </a:r>
            <a:r>
              <a:rPr lang="en-US" b="1" dirty="0">
                <a:sym typeface="Symbol" pitchFamily="18" charset="2"/>
              </a:rPr>
              <a:t> (x ) =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533400" y="5181600"/>
            <a:ext cx="436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ym typeface="Symbol" pitchFamily="18" charset="2"/>
              </a:rPr>
              <a:t>V=</a:t>
            </a: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1066800" y="5943600"/>
            <a:ext cx="14553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(CKM matrix)</a:t>
            </a: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838200" y="1828800"/>
            <a:ext cx="31618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where the lagrangian density is</a:t>
            </a: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2955925" y="5141913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~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5638800" y="685800"/>
            <a:ext cx="2651125" cy="1359932"/>
            <a:chOff x="5654675" y="838200"/>
            <a:chExt cx="2651125" cy="1359932"/>
          </a:xfrm>
        </p:grpSpPr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5654675" y="1639887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>
              <a:off x="6950075" y="1639887"/>
              <a:ext cx="8382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 flipV="1">
              <a:off x="6950075" y="1030287"/>
              <a:ext cx="9144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 Box 24"/>
            <p:cNvSpPr txBox="1">
              <a:spLocks noChangeArrowheads="1"/>
            </p:cNvSpPr>
            <p:nvPr/>
          </p:nvSpPr>
          <p:spPr bwMode="auto">
            <a:xfrm>
              <a:off x="5807075" y="1335087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</a:t>
              </a:r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7772400" y="1828800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u</a:t>
              </a: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7162800" y="990600"/>
              <a:ext cx="4748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W</a:t>
              </a:r>
              <a:r>
                <a:rPr lang="en-US" baseline="30000" dirty="0">
                  <a:latin typeface="Symbol" pitchFamily="18" charset="2"/>
                </a:rPr>
                <a:t>-</a:t>
              </a:r>
            </a:p>
          </p:txBody>
        </p:sp>
        <p:sp>
          <p:nvSpPr>
            <p:cNvPr id="31" name="Text Box 27"/>
            <p:cNvSpPr txBox="1">
              <a:spLocks noChangeArrowheads="1"/>
            </p:cNvSpPr>
            <p:nvPr/>
          </p:nvSpPr>
          <p:spPr bwMode="auto">
            <a:xfrm>
              <a:off x="6569075" y="1563687"/>
              <a:ext cx="4707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err="1"/>
                <a:t>V</a:t>
              </a:r>
              <a:r>
                <a:rPr lang="en-US" baseline="-25000" dirty="0" err="1"/>
                <a:t>ud</a:t>
              </a:r>
              <a:endParaRPr lang="en-US" baseline="-25000" dirty="0"/>
            </a:p>
          </p:txBody>
        </p:sp>
        <p:sp>
          <p:nvSpPr>
            <p:cNvPr id="34" name="Oval 30"/>
            <p:cNvSpPr>
              <a:spLocks noChangeArrowheads="1"/>
            </p:cNvSpPr>
            <p:nvPr/>
          </p:nvSpPr>
          <p:spPr bwMode="auto">
            <a:xfrm>
              <a:off x="6019800" y="838200"/>
              <a:ext cx="2286000" cy="106680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562600" y="2209800"/>
            <a:ext cx="3049694" cy="1890157"/>
            <a:chOff x="5622925" y="2474913"/>
            <a:chExt cx="3049694" cy="1890157"/>
          </a:xfrm>
        </p:grpSpPr>
        <p:sp>
          <p:nvSpPr>
            <p:cNvPr id="35" name="Line 32"/>
            <p:cNvSpPr>
              <a:spLocks noChangeShapeType="1"/>
            </p:cNvSpPr>
            <p:nvPr/>
          </p:nvSpPr>
          <p:spPr bwMode="auto">
            <a:xfrm>
              <a:off x="5943600" y="2743200"/>
              <a:ext cx="2286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5943600" y="3048000"/>
              <a:ext cx="2286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4"/>
            <p:cNvSpPr>
              <a:spLocks noChangeShapeType="1"/>
            </p:cNvSpPr>
            <p:nvPr/>
          </p:nvSpPr>
          <p:spPr bwMode="auto">
            <a:xfrm>
              <a:off x="5943600" y="3352800"/>
              <a:ext cx="1219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>
              <a:off x="7162800" y="3352800"/>
              <a:ext cx="1066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>
              <a:off x="7086600" y="3352800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>
              <a:off x="7391400" y="3657600"/>
              <a:ext cx="7620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>
              <a:off x="7391400" y="3657600"/>
              <a:ext cx="609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AutoShape 39"/>
            <p:cNvSpPr>
              <a:spLocks/>
            </p:cNvSpPr>
            <p:nvPr/>
          </p:nvSpPr>
          <p:spPr bwMode="auto">
            <a:xfrm>
              <a:off x="5867400" y="2590800"/>
              <a:ext cx="76200" cy="914400"/>
            </a:xfrm>
            <a:prstGeom prst="leftBracket">
              <a:avLst>
                <a:gd name="adj" fmla="val 10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AutoShape 40"/>
            <p:cNvSpPr>
              <a:spLocks/>
            </p:cNvSpPr>
            <p:nvPr/>
          </p:nvSpPr>
          <p:spPr bwMode="auto">
            <a:xfrm>
              <a:off x="8305800" y="2590800"/>
              <a:ext cx="76200" cy="914400"/>
            </a:xfrm>
            <a:prstGeom prst="rightBracket">
              <a:avLst>
                <a:gd name="adj" fmla="val 10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Text Box 41"/>
            <p:cNvSpPr txBox="1">
              <a:spLocks noChangeArrowheads="1"/>
            </p:cNvSpPr>
            <p:nvPr/>
          </p:nvSpPr>
          <p:spPr bwMode="auto">
            <a:xfrm>
              <a:off x="5622925" y="2855913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n</a:t>
              </a:r>
            </a:p>
          </p:txBody>
        </p:sp>
        <p:sp>
          <p:nvSpPr>
            <p:cNvPr id="45" name="Text Box 42"/>
            <p:cNvSpPr txBox="1">
              <a:spLocks noChangeArrowheads="1"/>
            </p:cNvSpPr>
            <p:nvPr/>
          </p:nvSpPr>
          <p:spPr bwMode="auto">
            <a:xfrm>
              <a:off x="8366125" y="2779713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</a:t>
              </a:r>
            </a:p>
          </p:txBody>
        </p:sp>
        <p:sp>
          <p:nvSpPr>
            <p:cNvPr id="46" name="Text Box 43"/>
            <p:cNvSpPr txBox="1">
              <a:spLocks noChangeArrowheads="1"/>
            </p:cNvSpPr>
            <p:nvPr/>
          </p:nvSpPr>
          <p:spPr bwMode="auto">
            <a:xfrm>
              <a:off x="8137525" y="3541713"/>
              <a:ext cx="395288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e</a:t>
              </a:r>
              <a:r>
                <a:rPr lang="en-US" baseline="30000">
                  <a:latin typeface="Symbol" pitchFamily="18" charset="2"/>
                </a:rPr>
                <a:t>-</a:t>
              </a:r>
            </a:p>
          </p:txBody>
        </p:sp>
        <p:sp>
          <p:nvSpPr>
            <p:cNvPr id="47" name="Text Box 44"/>
            <p:cNvSpPr txBox="1">
              <a:spLocks noChangeArrowheads="1"/>
            </p:cNvSpPr>
            <p:nvPr/>
          </p:nvSpPr>
          <p:spPr bwMode="auto">
            <a:xfrm>
              <a:off x="8001000" y="3810000"/>
              <a:ext cx="3873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Symbol" pitchFamily="18" charset="2"/>
                  <a:sym typeface="Symbol" pitchFamily="18" charset="2"/>
                </a:rPr>
                <a:t></a:t>
              </a:r>
              <a:r>
                <a:rPr lang="en-US" baseline="-25000">
                  <a:sym typeface="Symbol" pitchFamily="18" charset="2"/>
                </a:rPr>
                <a:t>e</a:t>
              </a:r>
              <a:endParaRPr lang="en-US" baseline="-25000"/>
            </a:p>
          </p:txBody>
        </p:sp>
        <p:sp>
          <p:nvSpPr>
            <p:cNvPr id="48" name="Text Box 45"/>
            <p:cNvSpPr txBox="1">
              <a:spLocks noChangeArrowheads="1"/>
            </p:cNvSpPr>
            <p:nvPr/>
          </p:nvSpPr>
          <p:spPr bwMode="auto">
            <a:xfrm>
              <a:off x="6156325" y="3995738"/>
              <a:ext cx="167340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n </a:t>
              </a:r>
              <a:r>
                <a:rPr lang="en-US">
                  <a:latin typeface="Symbol" pitchFamily="18" charset="2"/>
                </a:rPr>
                <a:t>-&gt;</a:t>
              </a:r>
              <a:r>
                <a:rPr lang="en-US"/>
                <a:t> p + e</a:t>
              </a:r>
              <a:r>
                <a:rPr lang="en-US" baseline="30000">
                  <a:latin typeface="Symbol" pitchFamily="18" charset="2"/>
                </a:rPr>
                <a:t>-</a:t>
              </a:r>
              <a:r>
                <a:rPr lang="en-US"/>
                <a:t> + </a:t>
              </a:r>
              <a:r>
                <a:rPr lang="en-US">
                  <a:latin typeface="Symbol" pitchFamily="18" charset="2"/>
                  <a:sym typeface="Symbol" pitchFamily="18" charset="2"/>
                </a:rPr>
                <a:t></a:t>
              </a:r>
              <a:r>
                <a:rPr lang="en-US" baseline="-25000">
                  <a:sym typeface="Symbol" pitchFamily="18" charset="2"/>
                </a:rPr>
                <a:t>e</a:t>
              </a:r>
              <a:endParaRPr lang="en-US" baseline="-25000"/>
            </a:p>
          </p:txBody>
        </p:sp>
        <p:sp>
          <p:nvSpPr>
            <p:cNvPr id="49" name="Line 46"/>
            <p:cNvSpPr>
              <a:spLocks noChangeShapeType="1"/>
            </p:cNvSpPr>
            <p:nvPr/>
          </p:nvSpPr>
          <p:spPr bwMode="auto">
            <a:xfrm>
              <a:off x="8077200" y="39624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47"/>
            <p:cNvSpPr>
              <a:spLocks noChangeShapeType="1"/>
            </p:cNvSpPr>
            <p:nvPr/>
          </p:nvSpPr>
          <p:spPr bwMode="auto">
            <a:xfrm>
              <a:off x="7467600" y="41148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 Box 48"/>
            <p:cNvSpPr txBox="1">
              <a:spLocks noChangeArrowheads="1"/>
            </p:cNvSpPr>
            <p:nvPr/>
          </p:nvSpPr>
          <p:spPr bwMode="auto">
            <a:xfrm>
              <a:off x="5927725" y="2474913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</a:t>
              </a:r>
            </a:p>
          </p:txBody>
        </p:sp>
        <p:sp>
          <p:nvSpPr>
            <p:cNvPr id="52" name="Text Box 49"/>
            <p:cNvSpPr txBox="1">
              <a:spLocks noChangeArrowheads="1"/>
            </p:cNvSpPr>
            <p:nvPr/>
          </p:nvSpPr>
          <p:spPr bwMode="auto">
            <a:xfrm>
              <a:off x="5943600" y="2743200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u</a:t>
              </a:r>
            </a:p>
          </p:txBody>
        </p:sp>
        <p:sp>
          <p:nvSpPr>
            <p:cNvPr id="53" name="Text Box 50"/>
            <p:cNvSpPr txBox="1">
              <a:spLocks noChangeArrowheads="1"/>
            </p:cNvSpPr>
            <p:nvPr/>
          </p:nvSpPr>
          <p:spPr bwMode="auto">
            <a:xfrm>
              <a:off x="7985125" y="3084513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u</a:t>
              </a:r>
            </a:p>
          </p:txBody>
        </p:sp>
        <p:sp>
          <p:nvSpPr>
            <p:cNvPr id="54" name="Text Box 51"/>
            <p:cNvSpPr txBox="1">
              <a:spLocks noChangeArrowheads="1"/>
            </p:cNvSpPr>
            <p:nvPr/>
          </p:nvSpPr>
          <p:spPr bwMode="auto">
            <a:xfrm>
              <a:off x="5943600" y="3048000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</a:t>
              </a:r>
            </a:p>
          </p:txBody>
        </p:sp>
        <p:sp>
          <p:nvSpPr>
            <p:cNvPr id="55" name="Text Box 52"/>
            <p:cNvSpPr txBox="1">
              <a:spLocks noChangeArrowheads="1"/>
            </p:cNvSpPr>
            <p:nvPr/>
          </p:nvSpPr>
          <p:spPr bwMode="auto">
            <a:xfrm>
              <a:off x="7985125" y="2474913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</a:t>
              </a:r>
            </a:p>
          </p:txBody>
        </p:sp>
        <p:sp>
          <p:nvSpPr>
            <p:cNvPr id="56" name="Text Box 53"/>
            <p:cNvSpPr txBox="1">
              <a:spLocks noChangeArrowheads="1"/>
            </p:cNvSpPr>
            <p:nvPr/>
          </p:nvSpPr>
          <p:spPr bwMode="auto">
            <a:xfrm>
              <a:off x="7985125" y="2779713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u</a:t>
              </a:r>
            </a:p>
          </p:txBody>
        </p:sp>
        <p:sp>
          <p:nvSpPr>
            <p:cNvPr id="57" name="Text Box 54"/>
            <p:cNvSpPr txBox="1">
              <a:spLocks noChangeArrowheads="1"/>
            </p:cNvSpPr>
            <p:nvPr/>
          </p:nvSpPr>
          <p:spPr bwMode="auto">
            <a:xfrm>
              <a:off x="6858000" y="3352800"/>
              <a:ext cx="44608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w</a:t>
              </a:r>
              <a:r>
                <a:rPr lang="en-US" baseline="30000">
                  <a:latin typeface="Symbol" pitchFamily="18" charset="2"/>
                </a:rPr>
                <a:t>-</a:t>
              </a:r>
            </a:p>
          </p:txBody>
        </p:sp>
      </p:grpSp>
      <p:cxnSp>
        <p:nvCxnSpPr>
          <p:cNvPr id="59" name="Straight Connector 58"/>
          <p:cNvCxnSpPr/>
          <p:nvPr/>
        </p:nvCxnSpPr>
        <p:spPr>
          <a:xfrm>
            <a:off x="2514600" y="2438400"/>
            <a:ext cx="7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25" name="Picture 1"/>
          <p:cNvPicPr>
            <a:picLocks noChangeAspect="1" noChangeArrowheads="1"/>
          </p:cNvPicPr>
          <p:nvPr/>
        </p:nvPicPr>
        <p:blipFill>
          <a:blip r:embed="rId9"/>
          <a:srcRect l="38737" t="9459" r="24510" b="63784"/>
          <a:stretch>
            <a:fillRect/>
          </a:stretch>
        </p:blipFill>
        <p:spPr bwMode="auto">
          <a:xfrm>
            <a:off x="5715000" y="4154129"/>
            <a:ext cx="2667000" cy="232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Date Placeholder 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E4B2-4462-44CD-AD16-93D3C7765FCA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63" name="Footer Placeholder 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ject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953000"/>
            <a:ext cx="2132013" cy="90011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38400" y="0"/>
            <a:ext cx="3094693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Unitarity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V</a:t>
            </a:r>
            <a:r>
              <a:rPr lang="en-US" sz="3200" b="1" u="sng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CKM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676400" y="6248400"/>
            <a:ext cx="44792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If the CKM matrix is real, the triangle is a line</a:t>
            </a:r>
          </a:p>
        </p:txBody>
      </p:sp>
      <p:pic>
        <p:nvPicPr>
          <p:cNvPr id="9" name="Picture 5" descr="11"/>
          <p:cNvPicPr>
            <a:picLocks noChangeAspect="1" noChangeArrowheads="1"/>
          </p:cNvPicPr>
          <p:nvPr/>
        </p:nvPicPr>
        <p:blipFill>
          <a:blip r:embed="rId4" cstate="print"/>
          <a:srcRect l="34314" t="35323" r="31372" b="51894"/>
          <a:stretch>
            <a:fillRect/>
          </a:stretch>
        </p:blipFill>
        <p:spPr bwMode="auto">
          <a:xfrm>
            <a:off x="4419600" y="2743200"/>
            <a:ext cx="4267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11"/>
          <p:cNvPicPr>
            <a:picLocks noChangeAspect="1" noChangeArrowheads="1"/>
          </p:cNvPicPr>
          <p:nvPr/>
        </p:nvPicPr>
        <p:blipFill>
          <a:blip r:embed="rId4" cstate="print"/>
          <a:srcRect l="33334" t="52368" r="28430" b="37404"/>
          <a:stretch>
            <a:fillRect/>
          </a:stretch>
        </p:blipFill>
        <p:spPr bwMode="auto">
          <a:xfrm>
            <a:off x="457200" y="3581400"/>
            <a:ext cx="37338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57200" y="2667000"/>
            <a:ext cx="4157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/>
              <a:t>Orthogonality</a:t>
            </a:r>
            <a:r>
              <a:rPr lang="en-US" b="1" dirty="0"/>
              <a:t> of </a:t>
            </a:r>
            <a:r>
              <a:rPr lang="en-US" b="1" dirty="0" smtClean="0"/>
              <a:t>d-column </a:t>
            </a:r>
            <a:r>
              <a:rPr lang="en-US" b="1" dirty="0"/>
              <a:t>and b-column: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09600" y="2971800"/>
            <a:ext cx="2875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V</a:t>
            </a:r>
            <a:r>
              <a:rPr lang="en-US" b="1" baseline="-25000"/>
              <a:t>ud</a:t>
            </a:r>
            <a:r>
              <a:rPr lang="en-US" b="1"/>
              <a:t>V</a:t>
            </a:r>
            <a:r>
              <a:rPr lang="en-US" b="1" baseline="-25000"/>
              <a:t>ub</a:t>
            </a:r>
            <a:r>
              <a:rPr lang="en-US" b="1" baseline="30000"/>
              <a:t>*</a:t>
            </a:r>
            <a:r>
              <a:rPr lang="en-US" b="1"/>
              <a:t> + V</a:t>
            </a:r>
            <a:r>
              <a:rPr lang="en-US" b="1" baseline="-25000"/>
              <a:t>cd</a:t>
            </a:r>
            <a:r>
              <a:rPr lang="en-US" b="1"/>
              <a:t>V</a:t>
            </a:r>
            <a:r>
              <a:rPr lang="en-US" b="1" baseline="-25000"/>
              <a:t>cb</a:t>
            </a:r>
            <a:r>
              <a:rPr lang="en-US" b="1" baseline="30000"/>
              <a:t>*</a:t>
            </a:r>
            <a:r>
              <a:rPr lang="en-US" b="1"/>
              <a:t> + V</a:t>
            </a:r>
            <a:r>
              <a:rPr lang="en-US" b="1" baseline="-25000"/>
              <a:t>td</a:t>
            </a:r>
            <a:r>
              <a:rPr lang="en-US" b="1"/>
              <a:t>V</a:t>
            </a:r>
            <a:r>
              <a:rPr lang="en-US" b="1" baseline="-25000"/>
              <a:t>tb</a:t>
            </a:r>
            <a:r>
              <a:rPr lang="en-US" b="1" baseline="30000"/>
              <a:t>*</a:t>
            </a:r>
            <a:r>
              <a:rPr lang="en-US" b="1"/>
              <a:t> = 0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457200" y="3352800"/>
            <a:ext cx="33112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Following the standard notation: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050925" y="4989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147" name="Object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953000"/>
            <a:ext cx="2057400" cy="898525"/>
          </a:xfrm>
          <a:prstGeom prst="rect">
            <a:avLst/>
          </a:prstGeom>
          <a:noFill/>
        </p:spPr>
      </p:pic>
      <p:pic>
        <p:nvPicPr>
          <p:cNvPr id="6148" name="Object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4953000"/>
            <a:ext cx="2133600" cy="931863"/>
          </a:xfrm>
          <a:prstGeom prst="rect">
            <a:avLst/>
          </a:prstGeom>
          <a:noFill/>
        </p:spPr>
      </p:pic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1828800" y="5943600"/>
            <a:ext cx="4062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(Another notation: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</a:t>
            </a:r>
            <a:r>
              <a:rPr lang="en-US" b="1" dirty="0">
                <a:solidFill>
                  <a:srgbClr val="008000"/>
                </a:solidFill>
              </a:rPr>
              <a:t> =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</a:t>
            </a:r>
            <a:r>
              <a:rPr lang="en-US" b="1" baseline="-25000" dirty="0">
                <a:solidFill>
                  <a:srgbClr val="008000"/>
                </a:solidFill>
                <a:sym typeface="Symbol" pitchFamily="18" charset="2"/>
              </a:rPr>
              <a:t>2</a:t>
            </a:r>
            <a:r>
              <a:rPr lang="en-US" b="1" dirty="0">
                <a:solidFill>
                  <a:srgbClr val="008000"/>
                </a:solidFill>
              </a:rPr>
              <a:t> ,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</a:t>
            </a:r>
            <a:r>
              <a:rPr lang="en-US" b="1" dirty="0">
                <a:solidFill>
                  <a:srgbClr val="008000"/>
                </a:solidFill>
              </a:rPr>
              <a:t> =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</a:t>
            </a:r>
            <a:r>
              <a:rPr lang="en-US" b="1" baseline="-25000" dirty="0">
                <a:solidFill>
                  <a:srgbClr val="008000"/>
                </a:solidFill>
                <a:sym typeface="Symbol" pitchFamily="18" charset="2"/>
              </a:rPr>
              <a:t>1</a:t>
            </a:r>
            <a:r>
              <a:rPr lang="en-US" b="1" dirty="0">
                <a:solidFill>
                  <a:srgbClr val="008000"/>
                </a:solidFill>
              </a:rPr>
              <a:t> ,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b="1" dirty="0">
                <a:solidFill>
                  <a:srgbClr val="008000"/>
                </a:solidFill>
              </a:rPr>
              <a:t>=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</a:t>
            </a:r>
            <a:r>
              <a:rPr lang="en-US" b="1" baseline="-25000" dirty="0">
                <a:solidFill>
                  <a:srgbClr val="008000"/>
                </a:solidFill>
                <a:sym typeface="Symbol" pitchFamily="18" charset="2"/>
              </a:rPr>
              <a:t>3</a:t>
            </a:r>
            <a:r>
              <a:rPr lang="en-US" b="1" dirty="0">
                <a:solidFill>
                  <a:srgbClr val="008000"/>
                </a:solidFill>
              </a:rPr>
              <a:t> )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219200" y="685800"/>
            <a:ext cx="5511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CP </a:t>
            </a:r>
            <a:r>
              <a:rPr lang="en-US" b="1" dirty="0" err="1">
                <a:latin typeface="Monotype Corsiva" pitchFamily="66" charset="0"/>
              </a:rPr>
              <a:t>L</a:t>
            </a:r>
            <a:r>
              <a:rPr lang="en-US" b="1" baseline="-25000" dirty="0" err="1"/>
              <a:t>qW</a:t>
            </a:r>
            <a:r>
              <a:rPr lang="en-US" b="1" dirty="0"/>
              <a:t>(</a:t>
            </a:r>
            <a:r>
              <a:rPr lang="en-US" b="1" dirty="0">
                <a:latin typeface="Script MT Bold" pitchFamily="66" charset="0"/>
              </a:rPr>
              <a:t>x</a:t>
            </a:r>
            <a:r>
              <a:rPr lang="en-US" b="1" dirty="0"/>
              <a:t>) (CP</a:t>
            </a:r>
            <a:r>
              <a:rPr lang="en-US" b="1" dirty="0" smtClean="0"/>
              <a:t>)</a:t>
            </a:r>
            <a:r>
              <a:rPr lang="en-US" b="1" baseline="30000" dirty="0">
                <a:latin typeface="cmsy10" pitchFamily="34" charset="0"/>
              </a:rPr>
              <a:t>+</a:t>
            </a:r>
            <a:r>
              <a:rPr lang="en-US" b="1" dirty="0" smtClean="0"/>
              <a:t>  </a:t>
            </a:r>
            <a:r>
              <a:rPr lang="en-US" b="1" dirty="0"/>
              <a:t>=  </a:t>
            </a:r>
            <a:r>
              <a:rPr lang="en-US" b="1" dirty="0" err="1">
                <a:latin typeface="Symbol" pitchFamily="18" charset="2"/>
              </a:rPr>
              <a:t>h</a:t>
            </a:r>
            <a:r>
              <a:rPr lang="en-US" b="1" baseline="-25000" dirty="0" err="1"/>
              <a:t>ui</a:t>
            </a:r>
            <a:r>
              <a:rPr lang="en-US" b="1" dirty="0" err="1">
                <a:latin typeface="Symbol" pitchFamily="18" charset="2"/>
              </a:rPr>
              <a:t>h</a:t>
            </a:r>
            <a:r>
              <a:rPr lang="en-US" b="1" baseline="-25000" dirty="0" err="1"/>
              <a:t>Dj</a:t>
            </a:r>
            <a:r>
              <a:rPr lang="en-US" b="1" baseline="30000" dirty="0"/>
              <a:t>*</a:t>
            </a:r>
            <a:r>
              <a:rPr lang="en-US" b="1" dirty="0"/>
              <a:t> </a:t>
            </a:r>
            <a:r>
              <a:rPr lang="en-US" b="1" dirty="0" err="1"/>
              <a:t>V</a:t>
            </a:r>
            <a:r>
              <a:rPr lang="en-US" b="1" baseline="-25000" dirty="0" err="1"/>
              <a:t>ij</a:t>
            </a:r>
            <a:r>
              <a:rPr lang="en-US" b="1" dirty="0"/>
              <a:t> [</a:t>
            </a:r>
            <a:r>
              <a:rPr lang="en-US" b="1" dirty="0" err="1"/>
              <a:t>U</a:t>
            </a:r>
            <a:r>
              <a:rPr lang="en-US" b="1" baseline="-25000" dirty="0" err="1"/>
              <a:t>i</a:t>
            </a:r>
            <a:r>
              <a:rPr lang="en-US" b="1" dirty="0"/>
              <a:t>(</a:t>
            </a:r>
            <a:r>
              <a:rPr lang="en-US" b="1" dirty="0">
                <a:latin typeface="Script MT Bold" pitchFamily="66" charset="0"/>
              </a:rPr>
              <a:t>x</a:t>
            </a:r>
            <a:r>
              <a:rPr lang="en-US" b="1" dirty="0"/>
              <a:t>’)</a:t>
            </a:r>
            <a:r>
              <a:rPr lang="en-US" b="1" dirty="0">
                <a:latin typeface="Symbol" pitchFamily="18" charset="2"/>
              </a:rPr>
              <a:t>g</a:t>
            </a:r>
            <a:r>
              <a:rPr lang="en-US" b="1" baseline="30000" dirty="0">
                <a:latin typeface="Symbol" pitchFamily="18" charset="2"/>
              </a:rPr>
              <a:t>m</a:t>
            </a:r>
            <a:r>
              <a:rPr lang="en-US" b="1" dirty="0"/>
              <a:t>(1-</a:t>
            </a:r>
            <a:r>
              <a:rPr lang="en-US" b="1" dirty="0">
                <a:latin typeface="Symbol" pitchFamily="18" charset="2"/>
              </a:rPr>
              <a:t>g</a:t>
            </a:r>
            <a:r>
              <a:rPr lang="en-US" b="1" baseline="-25000" dirty="0"/>
              <a:t>5</a:t>
            </a:r>
            <a:r>
              <a:rPr lang="en-US" b="1" dirty="0"/>
              <a:t>)</a:t>
            </a:r>
            <a:r>
              <a:rPr lang="en-US" b="1" dirty="0" err="1"/>
              <a:t>D</a:t>
            </a:r>
            <a:r>
              <a:rPr lang="en-US" b="1" baseline="-25000" dirty="0" err="1"/>
              <a:t>j</a:t>
            </a:r>
            <a:r>
              <a:rPr lang="en-US" b="1" dirty="0"/>
              <a:t>(</a:t>
            </a:r>
            <a:r>
              <a:rPr lang="en-US" b="1" dirty="0">
                <a:latin typeface="Script MT Bold" pitchFamily="66" charset="0"/>
              </a:rPr>
              <a:t>x</a:t>
            </a:r>
            <a:r>
              <a:rPr lang="en-US" b="1" dirty="0"/>
              <a:t>’)W</a:t>
            </a:r>
            <a:r>
              <a:rPr lang="en-US" b="1" baseline="-25000" dirty="0">
                <a:latin typeface="Symbol" pitchFamily="18" charset="2"/>
              </a:rPr>
              <a:t>m</a:t>
            </a:r>
            <a:r>
              <a:rPr lang="en-US" b="1" dirty="0"/>
              <a:t>(</a:t>
            </a:r>
            <a:r>
              <a:rPr lang="en-US" b="1" dirty="0">
                <a:latin typeface="Script MT Bold" pitchFamily="66" charset="0"/>
              </a:rPr>
              <a:t>x</a:t>
            </a:r>
            <a:r>
              <a:rPr lang="en-US" b="1" dirty="0" smtClean="0"/>
              <a:t>’)]</a:t>
            </a:r>
            <a:r>
              <a:rPr lang="en-US" b="1" baseline="30000" dirty="0">
                <a:latin typeface="cmsy10" pitchFamily="34" charset="0"/>
              </a:rPr>
              <a:t>+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3565525" y="1803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b="1"/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304800" y="1219200"/>
            <a:ext cx="33968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If </a:t>
            </a:r>
            <a:r>
              <a:rPr lang="en-US" b="1" dirty="0" err="1">
                <a:latin typeface="Symbol" pitchFamily="18" charset="2"/>
              </a:rPr>
              <a:t>h</a:t>
            </a:r>
            <a:r>
              <a:rPr lang="en-US" b="1" baseline="-25000" dirty="0" err="1"/>
              <a:t>Ui</a:t>
            </a:r>
            <a:r>
              <a:rPr lang="en-US" b="1" dirty="0" err="1">
                <a:latin typeface="Symbol" pitchFamily="18" charset="2"/>
              </a:rPr>
              <a:t>h</a:t>
            </a:r>
            <a:r>
              <a:rPr lang="en-US" b="1" baseline="-25000" dirty="0" err="1"/>
              <a:t>Dj</a:t>
            </a:r>
            <a:r>
              <a:rPr lang="en-US" b="1" baseline="30000" dirty="0"/>
              <a:t>*</a:t>
            </a:r>
            <a:r>
              <a:rPr lang="en-US" b="1" dirty="0"/>
              <a:t> can be chosen such that </a:t>
            </a:r>
          </a:p>
        </p:txBody>
      </p:sp>
      <p:graphicFrame>
        <p:nvGraphicFramePr>
          <p:cNvPr id="19" name="Object 19"/>
          <p:cNvGraphicFramePr>
            <a:graphicFrameLocks noChangeAspect="1"/>
          </p:cNvGraphicFramePr>
          <p:nvPr/>
        </p:nvGraphicFramePr>
        <p:xfrm>
          <a:off x="3657600" y="1219200"/>
          <a:ext cx="1644650" cy="515938"/>
        </p:xfrm>
        <a:graphic>
          <a:graphicData uri="http://schemas.openxmlformats.org/presentationml/2006/ole">
            <p:oleObj spid="_x0000_s102401" name="Equation" r:id="rId7" imgW="850680" imgH="266400" progId="Equation.3">
              <p:embed/>
            </p:oleObj>
          </a:graphicData>
        </a:graphic>
      </p:graphicFrame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5562600" y="1295400"/>
            <a:ext cx="30428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/>
              <a:t>then, </a:t>
            </a:r>
            <a:r>
              <a:rPr lang="en-US" b="1" dirty="0" err="1"/>
              <a:t>CP</a:t>
            </a:r>
            <a:r>
              <a:rPr lang="en-US" b="1" dirty="0" err="1">
                <a:latin typeface="Monotype Corsiva" pitchFamily="66" charset="0"/>
              </a:rPr>
              <a:t>L</a:t>
            </a:r>
            <a:r>
              <a:rPr lang="en-US" b="1" baseline="-25000" dirty="0" err="1"/>
              <a:t>qW</a:t>
            </a:r>
            <a:r>
              <a:rPr lang="en-US" b="1" dirty="0"/>
              <a:t>(x) (CP</a:t>
            </a:r>
            <a:r>
              <a:rPr lang="en-US" b="1" dirty="0" smtClean="0"/>
              <a:t>)</a:t>
            </a:r>
            <a:r>
              <a:rPr lang="en-US" b="1" baseline="30000" dirty="0">
                <a:latin typeface="cmsy10" pitchFamily="34" charset="0"/>
              </a:rPr>
              <a:t>+</a:t>
            </a:r>
            <a:r>
              <a:rPr lang="en-US" b="1" dirty="0" smtClean="0"/>
              <a:t> </a:t>
            </a:r>
            <a:r>
              <a:rPr lang="en-US" b="1" dirty="0"/>
              <a:t>= </a:t>
            </a:r>
            <a:r>
              <a:rPr lang="en-US" b="1" dirty="0" err="1">
                <a:latin typeface="Monotype Corsiva" pitchFamily="66" charset="0"/>
              </a:rPr>
              <a:t>L</a:t>
            </a:r>
            <a:r>
              <a:rPr lang="en-US" b="1" baseline="-25000" dirty="0" err="1"/>
              <a:t>qW</a:t>
            </a:r>
            <a:r>
              <a:rPr lang="en-US" b="1" dirty="0"/>
              <a:t>(x</a:t>
            </a:r>
            <a:r>
              <a:rPr lang="en-US" b="1" dirty="0" smtClean="0"/>
              <a:t>)</a:t>
            </a:r>
            <a:r>
              <a:rPr lang="en-US" b="1" baseline="30000" dirty="0">
                <a:latin typeface="cmsy10" pitchFamily="34" charset="0"/>
              </a:rPr>
              <a:t>+</a:t>
            </a: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533400" y="2057400"/>
            <a:ext cx="36694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ym typeface="Symbol" pitchFamily="18" charset="2"/>
              </a:rPr>
              <a:t> L</a:t>
            </a:r>
            <a:r>
              <a:rPr lang="en-US" b="1" baseline="-25000" dirty="0">
                <a:sym typeface="Symbol" pitchFamily="18" charset="2"/>
              </a:rPr>
              <a:t>int</a:t>
            </a:r>
            <a:r>
              <a:rPr lang="en-US" b="1" dirty="0">
                <a:sym typeface="Symbol" pitchFamily="18" charset="2"/>
              </a:rPr>
              <a:t>(</a:t>
            </a:r>
            <a:r>
              <a:rPr lang="en-US" b="1" dirty="0">
                <a:latin typeface="Script MT Bold" pitchFamily="66" charset="0"/>
                <a:sym typeface="Symbol" pitchFamily="18" charset="2"/>
              </a:rPr>
              <a:t>t</a:t>
            </a:r>
            <a:r>
              <a:rPr lang="en-US" b="1" dirty="0">
                <a:sym typeface="Symbol" pitchFamily="18" charset="2"/>
              </a:rPr>
              <a:t>) becomes invariant under CP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4191000" y="2057400"/>
            <a:ext cx="32755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latin typeface="Symbol" pitchFamily="18" charset="2"/>
                <a:sym typeface="Symbol" pitchFamily="18" charset="2"/>
              </a:rPr>
              <a:t> </a:t>
            </a:r>
            <a:r>
              <a:rPr lang="en-US" b="1" dirty="0">
                <a:sym typeface="Symbol" pitchFamily="18" charset="2"/>
              </a:rPr>
              <a:t>S matrix is invariant under CP</a:t>
            </a:r>
            <a:endParaRPr lang="en-US" b="1" dirty="0">
              <a:latin typeface="Symbol" pitchFamily="18" charset="2"/>
              <a:sym typeface="Symbol" pitchFamily="18" charset="2"/>
            </a:endParaRPr>
          </a:p>
        </p:txBody>
      </p: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3657600" y="1143000"/>
            <a:ext cx="1676400" cy="6096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70F0-06CC-4159-AA58-05E335488175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ject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1979613" cy="100488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28800" y="0"/>
            <a:ext cx="4238853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Unitarity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CKM matrix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1000" y="685800"/>
            <a:ext cx="38870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For any </a:t>
            </a:r>
            <a:r>
              <a:rPr lang="en-US" b="1" dirty="0" smtClean="0"/>
              <a:t>complex </a:t>
            </a:r>
            <a:r>
              <a:rPr lang="en-US" b="1" dirty="0"/>
              <a:t>number </a:t>
            </a:r>
            <a:r>
              <a:rPr lang="en-US" b="1" dirty="0" err="1"/>
              <a:t>a,b,c</a:t>
            </a:r>
            <a:r>
              <a:rPr lang="en-US" b="1" dirty="0"/>
              <a:t>, trivially</a:t>
            </a:r>
          </a:p>
          <a:p>
            <a:endParaRPr lang="en-US" b="1" dirty="0"/>
          </a:p>
          <a:p>
            <a:r>
              <a:rPr lang="en-US" b="1" dirty="0"/>
              <a:t>        </a:t>
            </a:r>
            <a:r>
              <a:rPr lang="en-US" b="1" dirty="0">
                <a:latin typeface="Symbol" pitchFamily="18" charset="2"/>
                <a:sym typeface="Symbol" pitchFamily="18" charset="2"/>
              </a:rPr>
              <a:t></a:t>
            </a:r>
            <a:r>
              <a:rPr lang="en-US" b="1" dirty="0"/>
              <a:t> + </a:t>
            </a:r>
            <a:r>
              <a:rPr lang="en-US" b="1" dirty="0">
                <a:latin typeface="Symbol" pitchFamily="18" charset="2"/>
                <a:sym typeface="Symbol" pitchFamily="18" charset="2"/>
              </a:rPr>
              <a:t></a:t>
            </a:r>
            <a:r>
              <a:rPr lang="en-US" b="1" dirty="0"/>
              <a:t> + </a:t>
            </a:r>
            <a:r>
              <a:rPr lang="en-US" b="1" dirty="0">
                <a:latin typeface="Symbol" pitchFamily="18" charset="2"/>
                <a:sym typeface="Symbol" pitchFamily="18" charset="2"/>
              </a:rPr>
              <a:t></a:t>
            </a:r>
            <a:r>
              <a:rPr lang="en-US" b="1" dirty="0"/>
              <a:t> = </a:t>
            </a:r>
            <a:r>
              <a:rPr lang="en-US" b="1" dirty="0">
                <a:latin typeface="Symbol" pitchFamily="18" charset="2"/>
                <a:sym typeface="Symbol" pitchFamily="18" charset="2"/>
              </a:rPr>
              <a:t></a:t>
            </a:r>
            <a:r>
              <a:rPr lang="en-US" b="1" dirty="0"/>
              <a:t>   (mod 2</a:t>
            </a:r>
            <a:r>
              <a:rPr lang="en-US" b="1" dirty="0">
                <a:latin typeface="Symbol" pitchFamily="18" charset="2"/>
                <a:sym typeface="Symbol" pitchFamily="18" charset="2"/>
              </a:rPr>
              <a:t></a:t>
            </a:r>
            <a:r>
              <a:rPr lang="en-US" b="1" dirty="0"/>
              <a:t>)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041525" y="2855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7171" name="Object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743200"/>
            <a:ext cx="2057400" cy="1044575"/>
          </a:xfrm>
          <a:prstGeom prst="rect">
            <a:avLst/>
          </a:prstGeom>
          <a:noFill/>
        </p:spPr>
      </p:pic>
      <p:pic>
        <p:nvPicPr>
          <p:cNvPr id="7172" name="Object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743200"/>
            <a:ext cx="2057400" cy="1060450"/>
          </a:xfrm>
          <a:prstGeom prst="rect">
            <a:avLst/>
          </a:prstGeom>
          <a:noFill/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85800" y="4038600"/>
            <a:ext cx="66788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Char char="®"/>
            </a:pP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 The condition 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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 + 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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 + 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 = 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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 hold even if the triangle doesn’t close </a:t>
            </a:r>
            <a:endParaRPr lang="en-US" b="1" dirty="0" smtClean="0">
              <a:solidFill>
                <a:srgbClr val="C00000"/>
              </a:solidFill>
              <a:sym typeface="Symbol" pitchFamily="18" charset="2"/>
            </a:endParaRPr>
          </a:p>
          <a:p>
            <a:pPr>
              <a:buFont typeface="Symbol" pitchFamily="18" charset="2"/>
              <a:buNone/>
            </a:pP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                    It does </a:t>
            </a:r>
            <a:r>
              <a:rPr lang="en-US" b="1" dirty="0" smtClean="0">
                <a:solidFill>
                  <a:srgbClr val="0070C0"/>
                </a:solidFill>
                <a:sym typeface="Symbol" pitchFamily="18" charset="2"/>
              </a:rPr>
              <a:t>not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test the </a:t>
            </a:r>
            <a:r>
              <a:rPr lang="en-US" b="1" dirty="0" err="1" smtClean="0">
                <a:solidFill>
                  <a:srgbClr val="C00000"/>
                </a:solidFill>
                <a:sym typeface="Symbol" pitchFamily="18" charset="2"/>
              </a:rPr>
              <a:t>Unitarity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 of V</a:t>
            </a:r>
            <a:r>
              <a:rPr lang="en-US" b="1" baseline="-25000" dirty="0" smtClean="0">
                <a:solidFill>
                  <a:srgbClr val="C00000"/>
                </a:solidFill>
                <a:sym typeface="Symbol" pitchFamily="18" charset="2"/>
              </a:rPr>
              <a:t>CKM</a:t>
            </a:r>
            <a:endParaRPr lang="en-US" b="1" baseline="-25000" dirty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143000" y="4876800"/>
            <a:ext cx="54687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It simply tests if the angle measured are as defined in 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previous page In term of V</a:t>
            </a:r>
            <a:r>
              <a:rPr lang="en-US" b="1" baseline="-25000" dirty="0" smtClean="0">
                <a:solidFill>
                  <a:srgbClr val="002060"/>
                </a:solidFill>
              </a:rPr>
              <a:t>CKM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990600" y="5715000"/>
            <a:ext cx="4811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sym typeface="Symbol" pitchFamily="18" charset="2"/>
              </a:rPr>
              <a:t> It is critical to measure the length of the sides</a:t>
            </a:r>
          </a:p>
        </p:txBody>
      </p:sp>
      <p:pic>
        <p:nvPicPr>
          <p:cNvPr id="16" name="Picture 4" descr="12"/>
          <p:cNvPicPr>
            <a:picLocks noChangeAspect="1" noChangeArrowheads="1"/>
          </p:cNvPicPr>
          <p:nvPr/>
        </p:nvPicPr>
        <p:blipFill>
          <a:blip r:embed="rId5" cstate="print"/>
          <a:srcRect l="34004" t="36569" r="31439" b="48502"/>
          <a:stretch>
            <a:fillRect/>
          </a:stretch>
        </p:blipFill>
        <p:spPr bwMode="auto">
          <a:xfrm>
            <a:off x="5105400" y="775462"/>
            <a:ext cx="3505200" cy="190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E774-4081-4735-A842-C3DC86D2DE49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1706A-1DBD-434A-86A7-E434028FE671}" type="slidenum">
              <a:rPr lang="en-US" b="1" smtClean="0"/>
              <a:pPr/>
              <a:t>9</a:t>
            </a:fld>
            <a:endParaRPr lang="en-US" b="1"/>
          </a:p>
        </p:txBody>
      </p:sp>
      <p:sp>
        <p:nvSpPr>
          <p:cNvPr id="6" name="TextBox 5"/>
          <p:cNvSpPr txBox="1"/>
          <p:nvPr/>
        </p:nvSpPr>
        <p:spPr>
          <a:xfrm>
            <a:off x="990600" y="0"/>
            <a:ext cx="7001853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CP violation expected in B mesons</a:t>
            </a:r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Object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9450" y="3295650"/>
            <a:ext cx="571500" cy="723900"/>
          </a:xfrm>
          <a:prstGeom prst="rect">
            <a:avLst/>
          </a:prstGeom>
          <a:noFill/>
        </p:spPr>
      </p:pic>
      <p:pic>
        <p:nvPicPr>
          <p:cNvPr id="8195" name="Object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2100" y="3282950"/>
            <a:ext cx="1346200" cy="749300"/>
          </a:xfrm>
          <a:prstGeom prst="rect">
            <a:avLst/>
          </a:prstGeom>
          <a:noFill/>
        </p:spPr>
      </p:pic>
      <p:pic>
        <p:nvPicPr>
          <p:cNvPr id="8196" name="Object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1650" y="3295650"/>
            <a:ext cx="927100" cy="723900"/>
          </a:xfrm>
          <a:prstGeom prst="rect">
            <a:avLst/>
          </a:prstGeom>
          <a:noFill/>
        </p:spPr>
      </p:pic>
      <p:pic>
        <p:nvPicPr>
          <p:cNvPr id="8197" name="Object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762000"/>
            <a:ext cx="1397000" cy="111760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8198" name="Object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762000"/>
            <a:ext cx="1816100" cy="1117600"/>
          </a:xfrm>
          <a:prstGeom prst="rect">
            <a:avLst/>
          </a:prstGeom>
          <a:noFill/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09600" y="1066800"/>
            <a:ext cx="18336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solidFill>
                  <a:srgbClr val="4D4D4D"/>
                </a:solidFill>
              </a:rPr>
              <a:t>CKM matrix,  V = 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860925" y="1100138"/>
            <a:ext cx="409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ym typeface="Symbol" pitchFamily="18" charset="2"/>
              </a:rPr>
              <a:t>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09600" y="4953000"/>
            <a:ext cx="3164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err="1">
                <a:solidFill>
                  <a:srgbClr val="002060"/>
                </a:solidFill>
              </a:rPr>
              <a:t>V</a:t>
            </a:r>
            <a:r>
              <a:rPr lang="en-US" sz="2000" b="1" baseline="-25000" dirty="0" err="1">
                <a:solidFill>
                  <a:srgbClr val="002060"/>
                </a:solidFill>
              </a:rPr>
              <a:t>ud</a:t>
            </a:r>
            <a:r>
              <a:rPr lang="en-US" sz="2000" b="1" dirty="0" err="1">
                <a:solidFill>
                  <a:srgbClr val="002060"/>
                </a:solidFill>
              </a:rPr>
              <a:t>V</a:t>
            </a:r>
            <a:r>
              <a:rPr lang="en-US" sz="2000" b="1" baseline="-25000" dirty="0" err="1">
                <a:solidFill>
                  <a:srgbClr val="002060"/>
                </a:solidFill>
              </a:rPr>
              <a:t>ub</a:t>
            </a:r>
            <a:r>
              <a:rPr lang="en-US" sz="2000" b="1" baseline="30000" dirty="0">
                <a:solidFill>
                  <a:srgbClr val="002060"/>
                </a:solidFill>
              </a:rPr>
              <a:t>*</a:t>
            </a:r>
            <a:r>
              <a:rPr lang="en-US" sz="2000" b="1" dirty="0">
                <a:solidFill>
                  <a:srgbClr val="002060"/>
                </a:solidFill>
              </a:rPr>
              <a:t> + </a:t>
            </a:r>
            <a:r>
              <a:rPr lang="en-US" sz="2000" b="1" dirty="0" err="1">
                <a:solidFill>
                  <a:srgbClr val="002060"/>
                </a:solidFill>
              </a:rPr>
              <a:t>V</a:t>
            </a:r>
            <a:r>
              <a:rPr lang="en-US" sz="2000" b="1" baseline="-25000" dirty="0" err="1">
                <a:solidFill>
                  <a:srgbClr val="002060"/>
                </a:solidFill>
              </a:rPr>
              <a:t>cd</a:t>
            </a:r>
            <a:r>
              <a:rPr lang="en-US" sz="2000" b="1" dirty="0" err="1">
                <a:solidFill>
                  <a:srgbClr val="002060"/>
                </a:solidFill>
              </a:rPr>
              <a:t>V</a:t>
            </a:r>
            <a:r>
              <a:rPr lang="en-US" sz="2000" b="1" baseline="-25000" dirty="0" err="1">
                <a:solidFill>
                  <a:srgbClr val="002060"/>
                </a:solidFill>
              </a:rPr>
              <a:t>cb</a:t>
            </a:r>
            <a:r>
              <a:rPr lang="en-US" sz="2000" b="1" baseline="30000" dirty="0">
                <a:solidFill>
                  <a:srgbClr val="002060"/>
                </a:solidFill>
              </a:rPr>
              <a:t>*</a:t>
            </a:r>
            <a:r>
              <a:rPr lang="en-US" sz="2000" b="1" dirty="0">
                <a:solidFill>
                  <a:srgbClr val="002060"/>
                </a:solidFill>
              </a:rPr>
              <a:t> + </a:t>
            </a:r>
            <a:r>
              <a:rPr lang="en-US" sz="2000" b="1" dirty="0" err="1">
                <a:solidFill>
                  <a:srgbClr val="002060"/>
                </a:solidFill>
              </a:rPr>
              <a:t>V</a:t>
            </a:r>
            <a:r>
              <a:rPr lang="en-US" sz="2000" b="1" baseline="-25000" dirty="0" err="1">
                <a:solidFill>
                  <a:srgbClr val="002060"/>
                </a:solidFill>
              </a:rPr>
              <a:t>td</a:t>
            </a:r>
            <a:r>
              <a:rPr lang="en-US" sz="2000" b="1" dirty="0" err="1">
                <a:solidFill>
                  <a:srgbClr val="002060"/>
                </a:solidFill>
              </a:rPr>
              <a:t>V</a:t>
            </a:r>
            <a:r>
              <a:rPr lang="en-US" sz="2000" b="1" baseline="-25000" dirty="0" err="1">
                <a:solidFill>
                  <a:srgbClr val="002060"/>
                </a:solidFill>
              </a:rPr>
              <a:t>tb</a:t>
            </a:r>
            <a:r>
              <a:rPr lang="en-US" sz="2000" b="1" baseline="30000" dirty="0">
                <a:solidFill>
                  <a:srgbClr val="002060"/>
                </a:solidFill>
              </a:rPr>
              <a:t>*</a:t>
            </a:r>
            <a:r>
              <a:rPr lang="en-US" sz="2000" b="1" dirty="0">
                <a:solidFill>
                  <a:srgbClr val="002060"/>
                </a:solidFill>
              </a:rPr>
              <a:t> = 0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09600" y="3505200"/>
            <a:ext cx="30987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V</a:t>
            </a:r>
            <a:r>
              <a:rPr lang="en-US" sz="2000" b="1" baseline="-25000">
                <a:solidFill>
                  <a:srgbClr val="0000FF"/>
                </a:solidFill>
              </a:rPr>
              <a:t>us</a:t>
            </a:r>
            <a:r>
              <a:rPr lang="en-US" sz="2000" b="1">
                <a:solidFill>
                  <a:srgbClr val="0000FF"/>
                </a:solidFill>
              </a:rPr>
              <a:t>V</a:t>
            </a:r>
            <a:r>
              <a:rPr lang="en-US" sz="2000" b="1" baseline="-25000">
                <a:solidFill>
                  <a:srgbClr val="0000FF"/>
                </a:solidFill>
              </a:rPr>
              <a:t>ub</a:t>
            </a:r>
            <a:r>
              <a:rPr lang="en-US" sz="2000" b="1" baseline="30000">
                <a:solidFill>
                  <a:srgbClr val="0000FF"/>
                </a:solidFill>
              </a:rPr>
              <a:t>*</a:t>
            </a:r>
            <a:r>
              <a:rPr lang="en-US" sz="2000" b="1">
                <a:solidFill>
                  <a:srgbClr val="0000FF"/>
                </a:solidFill>
              </a:rPr>
              <a:t> + V</a:t>
            </a:r>
            <a:r>
              <a:rPr lang="en-US" sz="2000" b="1" baseline="-25000">
                <a:solidFill>
                  <a:srgbClr val="0000FF"/>
                </a:solidFill>
              </a:rPr>
              <a:t>cs</a:t>
            </a:r>
            <a:r>
              <a:rPr lang="en-US" sz="2000" b="1">
                <a:solidFill>
                  <a:srgbClr val="0000FF"/>
                </a:solidFill>
              </a:rPr>
              <a:t>V</a:t>
            </a:r>
            <a:r>
              <a:rPr lang="en-US" sz="2000" b="1" baseline="-25000">
                <a:solidFill>
                  <a:srgbClr val="0000FF"/>
                </a:solidFill>
              </a:rPr>
              <a:t>cb</a:t>
            </a:r>
            <a:r>
              <a:rPr lang="en-US" sz="2000" b="1" baseline="30000">
                <a:solidFill>
                  <a:srgbClr val="0000FF"/>
                </a:solidFill>
              </a:rPr>
              <a:t>*</a:t>
            </a:r>
            <a:r>
              <a:rPr lang="en-US" sz="2000" b="1">
                <a:solidFill>
                  <a:srgbClr val="0000FF"/>
                </a:solidFill>
              </a:rPr>
              <a:t> + V</a:t>
            </a:r>
            <a:r>
              <a:rPr lang="en-US" sz="2000" b="1" baseline="-25000">
                <a:solidFill>
                  <a:srgbClr val="0000FF"/>
                </a:solidFill>
              </a:rPr>
              <a:t>ts</a:t>
            </a:r>
            <a:r>
              <a:rPr lang="en-US" sz="2000" b="1">
                <a:solidFill>
                  <a:srgbClr val="0000FF"/>
                </a:solidFill>
              </a:rPr>
              <a:t>V</a:t>
            </a:r>
            <a:r>
              <a:rPr lang="en-US" sz="2000" b="1" baseline="-25000">
                <a:solidFill>
                  <a:srgbClr val="0000FF"/>
                </a:solidFill>
              </a:rPr>
              <a:t>tb</a:t>
            </a:r>
            <a:r>
              <a:rPr lang="en-US" sz="2000" b="1" baseline="30000">
                <a:solidFill>
                  <a:srgbClr val="0000FF"/>
                </a:solidFill>
              </a:rPr>
              <a:t>*</a:t>
            </a:r>
            <a:r>
              <a:rPr lang="en-US" sz="2000" b="1">
                <a:solidFill>
                  <a:srgbClr val="0000FF"/>
                </a:solidFill>
              </a:rPr>
              <a:t> = 0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685800" y="2286000"/>
            <a:ext cx="30968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CC0000"/>
                </a:solidFill>
              </a:rPr>
              <a:t>V</a:t>
            </a:r>
            <a:r>
              <a:rPr lang="en-US" sz="2000" b="1" baseline="-25000">
                <a:solidFill>
                  <a:srgbClr val="CC0000"/>
                </a:solidFill>
              </a:rPr>
              <a:t>ud</a:t>
            </a:r>
            <a:r>
              <a:rPr lang="en-US" sz="2000" b="1">
                <a:solidFill>
                  <a:srgbClr val="CC0000"/>
                </a:solidFill>
              </a:rPr>
              <a:t>V</a:t>
            </a:r>
            <a:r>
              <a:rPr lang="en-US" sz="2000" b="1" baseline="-25000">
                <a:solidFill>
                  <a:srgbClr val="CC0000"/>
                </a:solidFill>
              </a:rPr>
              <a:t>us</a:t>
            </a:r>
            <a:r>
              <a:rPr lang="en-US" sz="2000" b="1" baseline="30000">
                <a:solidFill>
                  <a:srgbClr val="CC0000"/>
                </a:solidFill>
              </a:rPr>
              <a:t>*</a:t>
            </a:r>
            <a:r>
              <a:rPr lang="en-US" sz="2000" b="1">
                <a:solidFill>
                  <a:srgbClr val="CC0000"/>
                </a:solidFill>
              </a:rPr>
              <a:t> + V</a:t>
            </a:r>
            <a:r>
              <a:rPr lang="en-US" sz="2000" b="1" baseline="-25000">
                <a:solidFill>
                  <a:srgbClr val="CC0000"/>
                </a:solidFill>
              </a:rPr>
              <a:t>cd</a:t>
            </a:r>
            <a:r>
              <a:rPr lang="en-US" sz="2000" b="1">
                <a:solidFill>
                  <a:srgbClr val="CC0000"/>
                </a:solidFill>
              </a:rPr>
              <a:t>V</a:t>
            </a:r>
            <a:r>
              <a:rPr lang="en-US" sz="2000" b="1" baseline="-25000">
                <a:solidFill>
                  <a:srgbClr val="CC0000"/>
                </a:solidFill>
              </a:rPr>
              <a:t>cs</a:t>
            </a:r>
            <a:r>
              <a:rPr lang="en-US" sz="2000" b="1" baseline="30000">
                <a:solidFill>
                  <a:srgbClr val="CC0000"/>
                </a:solidFill>
              </a:rPr>
              <a:t>*</a:t>
            </a:r>
            <a:r>
              <a:rPr lang="en-US" sz="2000" b="1">
                <a:solidFill>
                  <a:srgbClr val="CC0000"/>
                </a:solidFill>
              </a:rPr>
              <a:t> + V</a:t>
            </a:r>
            <a:r>
              <a:rPr lang="en-US" sz="2000" b="1" baseline="-25000">
                <a:solidFill>
                  <a:srgbClr val="CC0000"/>
                </a:solidFill>
              </a:rPr>
              <a:t>td</a:t>
            </a:r>
            <a:r>
              <a:rPr lang="en-US" sz="2000" b="1">
                <a:solidFill>
                  <a:srgbClr val="CC0000"/>
                </a:solidFill>
              </a:rPr>
              <a:t>V</a:t>
            </a:r>
            <a:r>
              <a:rPr lang="en-US" sz="2000" b="1" baseline="-25000">
                <a:solidFill>
                  <a:srgbClr val="CC0000"/>
                </a:solidFill>
              </a:rPr>
              <a:t>ts</a:t>
            </a:r>
            <a:r>
              <a:rPr lang="en-US" sz="2000" b="1" baseline="30000">
                <a:solidFill>
                  <a:srgbClr val="CC0000"/>
                </a:solidFill>
              </a:rPr>
              <a:t>*</a:t>
            </a:r>
            <a:r>
              <a:rPr lang="en-US" sz="2000" b="1">
                <a:solidFill>
                  <a:srgbClr val="CC0000"/>
                </a:solidFill>
              </a:rPr>
              <a:t> = 0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762000" y="2819400"/>
            <a:ext cx="30716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 b="1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ϑ</a:t>
            </a:r>
            <a:r>
              <a:rPr lang="en-US" sz="2000" b="1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>
                <a:solidFill>
                  <a:srgbClr val="CC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000" b="1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  +   </a:t>
            </a:r>
            <a:r>
              <a:rPr lang="el-GR" sz="2000" b="1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ϑ</a:t>
            </a:r>
            <a:r>
              <a:rPr lang="en-US" sz="2000" b="1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>
                <a:solidFill>
                  <a:srgbClr val="CC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000" b="1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  +   </a:t>
            </a:r>
            <a:r>
              <a:rPr lang="el-GR" sz="2000" b="1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ϑ</a:t>
            </a:r>
            <a:r>
              <a:rPr lang="en-US" sz="2000" b="1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>
                <a:solidFill>
                  <a:srgbClr val="CC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000" b="1" baseline="3000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en-US" sz="2000" b="1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el-GR" sz="2000" b="1">
              <a:solidFill>
                <a:srgbClr val="CC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685800" y="4038600"/>
            <a:ext cx="32415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ϑ</a:t>
            </a:r>
            <a:r>
              <a:rPr lang="en-US" sz="20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>
                <a:solidFill>
                  <a:srgbClr val="0000FF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000" b="1" baseline="30000">
                <a:solidFill>
                  <a:srgbClr val="0000FF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4</a:t>
            </a:r>
            <a:r>
              <a:rPr lang="en-US" sz="20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  +   </a:t>
            </a:r>
            <a:r>
              <a:rPr lang="el-GR" sz="20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ϑ</a:t>
            </a:r>
            <a:r>
              <a:rPr lang="en-US" sz="20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>
                <a:solidFill>
                  <a:srgbClr val="0000FF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000" b="1" baseline="30000">
                <a:solidFill>
                  <a:srgbClr val="0000FF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20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  +   </a:t>
            </a:r>
            <a:r>
              <a:rPr lang="el-GR" sz="20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ϑ</a:t>
            </a:r>
            <a:r>
              <a:rPr lang="en-US" sz="20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>
                <a:solidFill>
                  <a:srgbClr val="0000FF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000" b="1" baseline="3000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20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el-GR" sz="2000" b="1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685800" y="5486400"/>
            <a:ext cx="32415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ϑ</a:t>
            </a:r>
            <a:r>
              <a:rPr lang="en-US" sz="20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 dirty="0">
                <a:solidFill>
                  <a:srgbClr val="00206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000" b="1" baseline="30000" dirty="0">
                <a:solidFill>
                  <a:srgbClr val="00206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sz="20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  +   </a:t>
            </a:r>
            <a:r>
              <a:rPr lang="el-GR" sz="20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ϑ</a:t>
            </a:r>
            <a:r>
              <a:rPr lang="en-US" sz="20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 dirty="0">
                <a:solidFill>
                  <a:srgbClr val="00206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000" b="1" baseline="30000" dirty="0">
                <a:solidFill>
                  <a:srgbClr val="00206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sz="20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  +   </a:t>
            </a:r>
            <a:r>
              <a:rPr lang="el-GR" sz="20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ϑ</a:t>
            </a:r>
            <a:r>
              <a:rPr lang="en-US" sz="20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000" b="1" dirty="0">
                <a:solidFill>
                  <a:srgbClr val="00206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000" b="1" baseline="300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sz="20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el-GR" sz="2000" b="1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5638800" y="2209800"/>
            <a:ext cx="19010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In Complex plane:</a:t>
            </a: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>
            <a:off x="6477000" y="4953000"/>
            <a:ext cx="0" cy="685800"/>
          </a:xfrm>
          <a:prstGeom prst="line">
            <a:avLst/>
          </a:prstGeom>
          <a:noFill/>
          <a:ln w="38100">
            <a:solidFill>
              <a:srgbClr val="00206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b="1"/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6629400" y="4876800"/>
            <a:ext cx="14569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Maximum CP</a:t>
            </a:r>
          </a:p>
          <a:p>
            <a:r>
              <a:rPr lang="en-US" b="1" dirty="0">
                <a:solidFill>
                  <a:srgbClr val="002060"/>
                </a:solidFill>
              </a:rPr>
              <a:t>violation in</a:t>
            </a:r>
          </a:p>
          <a:p>
            <a:r>
              <a:rPr lang="en-US" b="1" dirty="0">
                <a:solidFill>
                  <a:srgbClr val="002060"/>
                </a:solidFill>
              </a:rPr>
              <a:t>B-decays</a:t>
            </a: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6400800" y="3048000"/>
            <a:ext cx="14041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Kaon-system</a:t>
            </a: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4724400" y="4419600"/>
            <a:ext cx="1099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B</a:t>
            </a:r>
            <a:r>
              <a:rPr lang="en-US" b="1" baseline="-25000" dirty="0">
                <a:solidFill>
                  <a:srgbClr val="0000FF"/>
                </a:solidFill>
              </a:rPr>
              <a:t>S</a:t>
            </a:r>
            <a:r>
              <a:rPr lang="en-US" b="1" dirty="0">
                <a:solidFill>
                  <a:srgbClr val="0000FF"/>
                </a:solidFill>
              </a:rPr>
              <a:t>-decays</a:t>
            </a:r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4937125" y="5751513"/>
            <a:ext cx="10570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B</a:t>
            </a:r>
            <a:r>
              <a:rPr lang="en-US" b="1" baseline="-25000" dirty="0" err="1">
                <a:solidFill>
                  <a:srgbClr val="002060"/>
                </a:solidFill>
              </a:rPr>
              <a:t>d</a:t>
            </a:r>
            <a:r>
              <a:rPr lang="en-US" b="1" dirty="0">
                <a:solidFill>
                  <a:srgbClr val="002060"/>
                </a:solidFill>
              </a:rPr>
              <a:t>-decay</a:t>
            </a:r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4419600" y="2971800"/>
            <a:ext cx="4324350" cy="635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b="1"/>
          </a:p>
        </p:txBody>
      </p:sp>
      <p:sp>
        <p:nvSpPr>
          <p:cNvPr id="28" name="AutoShape 24"/>
          <p:cNvSpPr>
            <a:spLocks noChangeArrowheads="1"/>
          </p:cNvSpPr>
          <p:nvPr/>
        </p:nvSpPr>
        <p:spPr bwMode="auto">
          <a:xfrm>
            <a:off x="4648200" y="4114800"/>
            <a:ext cx="3733800" cy="182880"/>
          </a:xfrm>
          <a:prstGeom prst="triangle">
            <a:avLst>
              <a:gd name="adj" fmla="val 17029"/>
            </a:avLst>
          </a:prstGeom>
          <a:solidFill>
            <a:srgbClr val="FF9900"/>
          </a:solid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b="1"/>
          </a:p>
        </p:txBody>
      </p:sp>
      <p:sp>
        <p:nvSpPr>
          <p:cNvPr id="29" name="AutoShape 25"/>
          <p:cNvSpPr>
            <a:spLocks noChangeArrowheads="1"/>
          </p:cNvSpPr>
          <p:nvPr/>
        </p:nvSpPr>
        <p:spPr bwMode="auto">
          <a:xfrm>
            <a:off x="5029200" y="5029200"/>
            <a:ext cx="1219200" cy="733663"/>
          </a:xfrm>
          <a:prstGeom prst="triangle">
            <a:avLst>
              <a:gd name="adj" fmla="val 19963"/>
            </a:avLst>
          </a:prstGeom>
          <a:solidFill>
            <a:srgbClr val="FF9900"/>
          </a:solid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b="1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E437-7E01-4527-9FC8-E8C594A7F273}" type="datetime1">
              <a:rPr lang="en-US" smtClean="0"/>
              <a:pPr/>
              <a:t>9/8/2013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sanjay k swain, NISER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\begin{eqnarray*}&#10;&amp;{}&amp;A_{CP}(\Delta t)\\&#10;&amp;{}&amp;\equiv \frac{\Gamma_{{\bar B}^0}(\Delta t)-\Gamma_{B^0}(\Delta t)}{\Gamma_{{\bar B}^0}(\Delta t)+\Gamma_{B^0}(\Delta t)}\\&#10;&amp;{}&amp;=      {\cal S}\sin \Delta m \Delta t + {\cal A}\cos \Delta m \Delta t&#10;\end{eqnarray*}&#10;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4"/>
  <p:tag name="BOXHEIGHT" val="450"/>
  <p:tag name="BOXFONT" val="14"/>
  <p:tag name="BOXWRAP" val="False"/>
  <p:tag name="WORKAROUNDTRANSPARENCYBUG" val="False"/>
  <p:tag name="BITMAPFORMAT" val="pngmono"/>
  <p:tag name="DEBUGINTERACTIVE" val="True"/>
  <p:tag name="ORIGWIDTH" val="127"/>
  <p:tag name="PICTUREFILESIZE" val="157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color}&#10;\begin{document}&#10;\color{red}&#10;$\Gamma_{B^0}(\Delta t)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4"/>
  <p:tag name="BOXHEIGHT" val="419"/>
  <p:tag name="BOXFONT" val="14"/>
  <p:tag name="BOXWRAP" val="False"/>
  <p:tag name="WORKAROUNDTRANSPARENCYBUG" val="False"/>
  <p:tag name="ALLOWFONTSUBSTITUTION" val="False"/>
  <p:tag name="BITMAPFORMAT" val="pngmono"/>
  <p:tag name="ORIGWIDTH" val="37"/>
  <p:tag name="PICTUREFILESIZE" val="240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color}&#10;\begin{document}&#10;\color{red}&#10;$\Gamma_{B^0}(\Delta t)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4"/>
  <p:tag name="BOXHEIGHT" val="419"/>
  <p:tag name="BOXFONT" val="14"/>
  <p:tag name="BOXWRAP" val="False"/>
  <p:tag name="WORKAROUNDTRANSPARENCYBUG" val="False"/>
  <p:tag name="ALLOWFONTSUBSTITUTION" val="False"/>
  <p:tag name="BITMAPFORMAT" val="png256"/>
  <p:tag name="ORIGWIDTH" val="37"/>
  <p:tag name="PICTUREFILESIZE" val="319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color}&#10;\begin{document}&#10;\color{blue}&#10;$\Gamma_{{\bar B}^0}(\Delta t)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4"/>
  <p:tag name="BOXHEIGHT" val="419"/>
  <p:tag name="BOXFONT" val="14"/>
  <p:tag name="BOXWRAP" val="False"/>
  <p:tag name="WORKAROUNDTRANSPARENCYBUG" val="False"/>
  <p:tag name="ALLOWFONTSUBSTITUTION" val="False"/>
  <p:tag name="BITMAPFORMAT" val="png256"/>
  <p:tag name="ORIGWIDTH" val="37"/>
  <p:tag name="PICTUREFILESIZE" val="3225"/>
</p:tagLst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74702</TotalTime>
  <Words>2905</Words>
  <Application>Microsoft Office PowerPoint</Application>
  <PresentationFormat>On-screen Show (4:3)</PresentationFormat>
  <Paragraphs>540</Paragraphs>
  <Slides>41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Office Theme</vt:lpstr>
      <vt:lpstr>Equation</vt:lpstr>
      <vt:lpstr>Physics of B-mesons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Time Dependent CPV in B0 decays</vt:lpstr>
      <vt:lpstr>Slide 41</vt:lpstr>
    </vt:vector>
  </TitlesOfParts>
  <Company>NISER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HM</dc:creator>
  <cp:lastModifiedBy>sanjay</cp:lastModifiedBy>
  <cp:revision>1608</cp:revision>
  <dcterms:created xsi:type="dcterms:W3CDTF">2010-05-29T15:10:22Z</dcterms:created>
  <dcterms:modified xsi:type="dcterms:W3CDTF">2013-09-09T02:12:43Z</dcterms:modified>
</cp:coreProperties>
</file>