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56"/>
  </p:notesMasterIdLst>
  <p:sldIdLst>
    <p:sldId id="256" r:id="rId2"/>
    <p:sldId id="317" r:id="rId3"/>
    <p:sldId id="342" r:id="rId4"/>
    <p:sldId id="355" r:id="rId5"/>
    <p:sldId id="354" r:id="rId6"/>
    <p:sldId id="318" r:id="rId7"/>
    <p:sldId id="286" r:id="rId8"/>
    <p:sldId id="319" r:id="rId9"/>
    <p:sldId id="349" r:id="rId10"/>
    <p:sldId id="350" r:id="rId11"/>
    <p:sldId id="312" r:id="rId12"/>
    <p:sldId id="311" r:id="rId13"/>
    <p:sldId id="280" r:id="rId14"/>
    <p:sldId id="321" r:id="rId15"/>
    <p:sldId id="351" r:id="rId16"/>
    <p:sldId id="278" r:id="rId17"/>
    <p:sldId id="279" r:id="rId18"/>
    <p:sldId id="324" r:id="rId19"/>
    <p:sldId id="275" r:id="rId20"/>
    <p:sldId id="305" r:id="rId21"/>
    <p:sldId id="314" r:id="rId22"/>
    <p:sldId id="306" r:id="rId23"/>
    <p:sldId id="336" r:id="rId24"/>
    <p:sldId id="337" r:id="rId25"/>
    <p:sldId id="340" r:id="rId26"/>
    <p:sldId id="338" r:id="rId27"/>
    <p:sldId id="339" r:id="rId28"/>
    <p:sldId id="341" r:id="rId29"/>
    <p:sldId id="322" r:id="rId30"/>
    <p:sldId id="343" r:id="rId31"/>
    <p:sldId id="352" r:id="rId32"/>
    <p:sldId id="353" r:id="rId33"/>
    <p:sldId id="269" r:id="rId34"/>
    <p:sldId id="289" r:id="rId35"/>
    <p:sldId id="293" r:id="rId36"/>
    <p:sldId id="294" r:id="rId37"/>
    <p:sldId id="297" r:id="rId38"/>
    <p:sldId id="304" r:id="rId39"/>
    <p:sldId id="298" r:id="rId40"/>
    <p:sldId id="323" r:id="rId41"/>
    <p:sldId id="326" r:id="rId42"/>
    <p:sldId id="327" r:id="rId43"/>
    <p:sldId id="328" r:id="rId44"/>
    <p:sldId id="329" r:id="rId45"/>
    <p:sldId id="330" r:id="rId46"/>
    <p:sldId id="334" r:id="rId47"/>
    <p:sldId id="335" r:id="rId48"/>
    <p:sldId id="332" r:id="rId49"/>
    <p:sldId id="325" r:id="rId50"/>
    <p:sldId id="356" r:id="rId51"/>
    <p:sldId id="346" r:id="rId52"/>
    <p:sldId id="348" r:id="rId53"/>
    <p:sldId id="333" r:id="rId54"/>
    <p:sldId id="345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701" autoAdjust="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33E70-7FBD-40CD-B633-2E1E54FEB380}" type="datetimeFigureOut">
              <a:rPr lang="en-GB" smtClean="0"/>
              <a:t>12/09/2013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052A2-641C-4FDC-8E47-5F313839A7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9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052A2-641C-4FDC-8E47-5F313839A7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48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44C982F-CB50-4AC1-A3A5-F2BA91018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6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A8AF-F4E7-4DA6-8D48-F08020A2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40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C1370-9D4E-44BB-B195-5BC3324F5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6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F92E3-1233-4088-BD37-5B6ADFE6B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4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B76B67-A1DB-4F70-B8B5-5755EA1E5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1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26F91B-DC01-4001-A2D1-5EECB3617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02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6331E2-5854-4700-9CE5-9BBE834A7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04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58F56-5CDE-40A7-9E27-E86424014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99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D824-472D-467C-B159-CFED2F55D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3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529173-DF61-42B3-AA7A-506633EE3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69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97C2511-60DA-4DA6-9C16-E1F5C97D6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91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2607722-0741-431C-A8CF-F60DE8DB4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68" r:id="rId2"/>
    <p:sldLayoutId id="2147484273" r:id="rId3"/>
    <p:sldLayoutId id="2147484274" r:id="rId4"/>
    <p:sldLayoutId id="2147484275" r:id="rId5"/>
    <p:sldLayoutId id="2147484276" r:id="rId6"/>
    <p:sldLayoutId id="2147484269" r:id="rId7"/>
    <p:sldLayoutId id="2147484277" r:id="rId8"/>
    <p:sldLayoutId id="2147484278" r:id="rId9"/>
    <p:sldLayoutId id="2147484270" r:id="rId10"/>
    <p:sldLayoutId id="21474842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www.digilentinc.com/Products/Detail.cfm?NavPath=2,395,923&amp;Prod=JTAG-SMT1" TargetMode="Externa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556793"/>
            <a:ext cx="7702624" cy="2025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Alice CTP upgrade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algn="ctr" eaLnBrk="1" hangingPunct="1">
              <a:spcBef>
                <a:spcPts val="750"/>
              </a:spcBef>
            </a:pPr>
            <a:r>
              <a:rPr lang="en-GB" dirty="0" smtClean="0"/>
              <a:t>Mari</a:t>
            </a:r>
            <a:r>
              <a:rPr lang="sk-SK" dirty="0" smtClean="0"/>
              <a:t>án Krivda</a:t>
            </a:r>
            <a:r>
              <a:rPr lang="en-GB" dirty="0" smtClean="0"/>
              <a:t> </a:t>
            </a:r>
            <a:r>
              <a:rPr lang="en-US" sz="2800" dirty="0">
                <a:latin typeface="Calibri" pitchFamily="34" charset="0"/>
              </a:rPr>
              <a:t>on behalf of the ALICE </a:t>
            </a:r>
            <a:r>
              <a:rPr lang="en-US" sz="2800" dirty="0" smtClean="0">
                <a:latin typeface="Calibri" pitchFamily="34" charset="0"/>
              </a:rPr>
              <a:t>trigger grou</a:t>
            </a:r>
            <a:r>
              <a:rPr lang="en-US" sz="2800" dirty="0">
                <a:latin typeface="Calibri" pitchFamily="34" charset="0"/>
              </a:rPr>
              <a:t>p</a:t>
            </a:r>
            <a:endParaRPr lang="en-US" sz="2800" dirty="0">
              <a:latin typeface="Calibri" pitchFamily="34" charset="0"/>
            </a:endParaRPr>
          </a:p>
          <a:p>
            <a:pPr algn="ctr" eaLnBrk="1" hangingPunct="1">
              <a:spcBef>
                <a:spcPts val="750"/>
              </a:spcBef>
            </a:pPr>
            <a:r>
              <a:rPr lang="en-US" sz="2800" dirty="0">
                <a:latin typeface="Calibri" pitchFamily="34" charset="0"/>
              </a:rPr>
              <a:t>The University of Birmingham </a:t>
            </a:r>
          </a:p>
          <a:p>
            <a:pPr marR="0" eaLnBrk="1" hangingPunct="1"/>
            <a:endParaRPr lang="en-US" dirty="0" smtClean="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9" name="Picture 2" descr="C:\Users\Orlando\Pictures\ALICE\logos\2012-Jul-04-620px_4_Color_Logo_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8410"/>
            <a:ext cx="1008112" cy="136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0" descr="bulog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71239"/>
            <a:ext cx="127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27"/>
          <p:cNvSpPr txBox="1">
            <a:spLocks noChangeArrowheads="1"/>
          </p:cNvSpPr>
          <p:nvPr/>
        </p:nvSpPr>
        <p:spPr bwMode="auto">
          <a:xfrm>
            <a:off x="1432716" y="5791200"/>
            <a:ext cx="6288884" cy="1010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36550" indent="-3365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FF"/>
              </a:buClr>
              <a:buSzPct val="75000"/>
              <a:buFont typeface="Wingdings" pitchFamily="2" charset="2"/>
              <a:buChar char="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36600" indent="-2794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C0000"/>
              </a:buClr>
              <a:buSzPct val="75000"/>
              <a:buFont typeface="Wingdings" pitchFamily="2" charset="2"/>
              <a:buChar char=""/>
              <a:defRPr sz="24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FFCC00"/>
              </a:buClr>
              <a:buSzPct val="65000"/>
              <a:buFont typeface="Wingdings" pitchFamily="2" charset="2"/>
              <a:buChar char="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5pPr>
            <a:lvl6pPr marL="25146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6pPr>
            <a:lvl7pPr marL="29718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7pPr>
            <a:lvl8pPr marL="34290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8pPr>
            <a:lvl9pPr marL="38862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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algn="ctr" eaLnBrk="1" hangingPunct="1">
              <a:spcBef>
                <a:spcPts val="750"/>
              </a:spcBef>
              <a:buFont typeface="Wingdings" pitchFamily="2" charset="2"/>
              <a:buNone/>
            </a:pPr>
            <a:r>
              <a:rPr lang="en-US" sz="2000" b="1" i="0" kern="0" dirty="0" smtClean="0">
                <a:latin typeface="Calibri" pitchFamily="34" charset="0"/>
              </a:rPr>
              <a:t>Triggering Discoveries in High </a:t>
            </a:r>
            <a:r>
              <a:rPr lang="en-US" sz="2000" b="1" i="0" kern="0" dirty="0">
                <a:latin typeface="Calibri" pitchFamily="34" charset="0"/>
              </a:rPr>
              <a:t>E</a:t>
            </a:r>
            <a:r>
              <a:rPr lang="en-US" sz="2000" b="1" i="0" kern="0" dirty="0" smtClean="0">
                <a:latin typeface="Calibri" pitchFamily="34" charset="0"/>
              </a:rPr>
              <a:t>nergy Physics</a:t>
            </a:r>
          </a:p>
          <a:p>
            <a:pPr algn="ctr" eaLnBrk="1" hangingPunct="1">
              <a:spcBef>
                <a:spcPts val="750"/>
              </a:spcBef>
              <a:buFont typeface="Wingdings" pitchFamily="2" charset="2"/>
              <a:buNone/>
            </a:pPr>
            <a:r>
              <a:rPr lang="en-US" sz="2000" i="0" kern="0" dirty="0" smtClean="0">
                <a:latin typeface="Calibri" pitchFamily="34" charset="0"/>
              </a:rPr>
              <a:t>9-14 September 2013 , Jammu, India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</a:t>
            </a:r>
            <a:r>
              <a:rPr lang="en-GB" dirty="0"/>
              <a:t>trigger sequences for TRD </a:t>
            </a:r>
          </a:p>
          <a:p>
            <a:pPr lvl="1"/>
            <a:r>
              <a:rPr lang="en-GB" dirty="0" smtClean="0"/>
              <a:t>GTU </a:t>
            </a:r>
            <a:r>
              <a:rPr lang="en-GB" dirty="0"/>
              <a:t>receives standard TTC sequence ( L0 – L1 – L2 ) from LTU </a:t>
            </a:r>
            <a:r>
              <a:rPr lang="en-GB" dirty="0" smtClean="0"/>
              <a:t>-&gt; </a:t>
            </a:r>
            <a:r>
              <a:rPr lang="en-GB" dirty="0" err="1" smtClean="0"/>
              <a:t>TTCex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 smtClean="0"/>
              <a:t>FEE </a:t>
            </a:r>
            <a:r>
              <a:rPr lang="en-GB" dirty="0"/>
              <a:t>receives custom trigger sequence ( LM – L0 – L1 ) from </a:t>
            </a:r>
            <a:r>
              <a:rPr lang="en-GB" dirty="0" smtClean="0"/>
              <a:t>CTP -&gt; Protocol Converter -&gt; </a:t>
            </a:r>
            <a:r>
              <a:rPr lang="en-GB" dirty="0" err="1" smtClean="0"/>
              <a:t>TTCex</a:t>
            </a:r>
            <a:r>
              <a:rPr lang="en-GB" dirty="0" smtClean="0"/>
              <a:t> </a:t>
            </a:r>
          </a:p>
          <a:p>
            <a:pPr lvl="1"/>
            <a:endParaRPr lang="en-GB" dirty="0"/>
          </a:p>
          <a:p>
            <a:r>
              <a:rPr lang="en-GB" dirty="0" smtClean="0"/>
              <a:t>Global\Standalone mode</a:t>
            </a:r>
            <a:endParaRPr lang="en-GB" dirty="0"/>
          </a:p>
          <a:p>
            <a:pPr lvl="1"/>
            <a:r>
              <a:rPr lang="en-GB" dirty="0" smtClean="0"/>
              <a:t>In global mode CTP generates LM trigger which is sent to Protocol Converter (PC) board</a:t>
            </a:r>
          </a:p>
          <a:p>
            <a:pPr lvl="1"/>
            <a:r>
              <a:rPr lang="en-GB" dirty="0" smtClean="0"/>
              <a:t>In standalone mode PC board generates LM trigger which is sent to PULSER input on LTU board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LM trigger for TRD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3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6"/>
          <p:cNvSpPr txBox="1">
            <a:spLocks noChangeArrowheads="1"/>
          </p:cNvSpPr>
          <p:nvPr/>
        </p:nvSpPr>
        <p:spPr bwMode="auto">
          <a:xfrm>
            <a:off x="1913156" y="3042788"/>
            <a:ext cx="126524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LM </a:t>
            </a:r>
          </a:p>
          <a:p>
            <a:pPr eaLnBrk="1" hangingPunct="1"/>
            <a:r>
              <a:rPr lang="en-US" sz="1200" dirty="0"/>
              <a:t>generated</a:t>
            </a:r>
          </a:p>
          <a:p>
            <a:pPr eaLnBrk="1" hangingPunct="1"/>
            <a:r>
              <a:rPr lang="en-US" sz="1200" dirty="0"/>
              <a:t>by CTP</a:t>
            </a:r>
          </a:p>
          <a:p>
            <a:pPr eaLnBrk="1" hangingPunct="1"/>
            <a:r>
              <a:rPr lang="en-US" sz="1200" dirty="0"/>
              <a:t>(global mode) </a:t>
            </a:r>
            <a:endParaRPr lang="en-GB" sz="1200" dirty="0"/>
          </a:p>
        </p:txBody>
      </p: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52388" y="3265488"/>
            <a:ext cx="19954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L-1 trigger</a:t>
            </a:r>
          </a:p>
          <a:p>
            <a:pPr eaLnBrk="1" hangingPunct="1"/>
            <a:r>
              <a:rPr lang="en-US" sz="1400" dirty="0"/>
              <a:t>Inputs</a:t>
            </a:r>
          </a:p>
          <a:p>
            <a:pPr eaLnBrk="1" hangingPunct="1"/>
            <a:r>
              <a:rPr lang="en-US" sz="1400" dirty="0"/>
              <a:t>   T0</a:t>
            </a:r>
          </a:p>
          <a:p>
            <a:pPr eaLnBrk="1" hangingPunct="1"/>
            <a:r>
              <a:rPr lang="en-US" sz="1400" dirty="0"/>
              <a:t>   </a:t>
            </a:r>
            <a:r>
              <a:rPr lang="en-US" sz="1400" dirty="0" smtClean="0"/>
              <a:t>V0</a:t>
            </a:r>
            <a:endParaRPr lang="en-US" sz="1400" dirty="0"/>
          </a:p>
          <a:p>
            <a:pPr eaLnBrk="1" hangingPunct="1"/>
            <a:r>
              <a:rPr lang="en-US" sz="1400" dirty="0"/>
              <a:t>(LVDS signals) </a:t>
            </a: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LM trigger for TRD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80041" y="1562380"/>
            <a:ext cx="432048" cy="277676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/>
              <a:t>New L0 board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77875" y="3709988"/>
            <a:ext cx="701675" cy="127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77875" y="4002088"/>
            <a:ext cx="70167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170246" y="1580875"/>
            <a:ext cx="432048" cy="2848768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/>
              <a:t>LTU board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84813" y="1559586"/>
            <a:ext cx="432048" cy="284876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 err="1"/>
              <a:t>TTCex</a:t>
            </a:r>
            <a:r>
              <a:rPr lang="en-GB" dirty="0"/>
              <a:t> board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84368" y="1615472"/>
            <a:ext cx="1008112" cy="138337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dirty="0"/>
              <a:t>GTU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4" idx="3"/>
          </p:cNvCxnSpPr>
          <p:nvPr/>
        </p:nvCxnSpPr>
        <p:spPr>
          <a:xfrm>
            <a:off x="1912089" y="2950760"/>
            <a:ext cx="2600992" cy="306790"/>
          </a:xfrm>
          <a:prstGeom prst="bentConnector3">
            <a:avLst>
              <a:gd name="adj1" fmla="val 3006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924550" y="2130425"/>
            <a:ext cx="1960563" cy="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5" name="TextBox 35"/>
          <p:cNvSpPr txBox="1">
            <a:spLocks noChangeArrowheads="1"/>
          </p:cNvSpPr>
          <p:nvPr/>
        </p:nvSpPr>
        <p:spPr bwMode="auto">
          <a:xfrm>
            <a:off x="5924550" y="1544638"/>
            <a:ext cx="1993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L0,L1,L1m,L2m </a:t>
            </a:r>
          </a:p>
          <a:p>
            <a:pPr eaLnBrk="1" hangingPunct="1"/>
            <a:r>
              <a:rPr lang="en-US" sz="1600"/>
              <a:t>(optical signal) </a:t>
            </a:r>
            <a:endParaRPr lang="en-GB" sz="1600"/>
          </a:p>
        </p:txBody>
      </p:sp>
      <p:sp>
        <p:nvSpPr>
          <p:cNvPr id="23" name="Rectangle 22"/>
          <p:cNvSpPr/>
          <p:nvPr/>
        </p:nvSpPr>
        <p:spPr>
          <a:xfrm>
            <a:off x="4513081" y="1580875"/>
            <a:ext cx="432048" cy="2848768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/>
              <a:t>Protocol Conv. board</a:t>
            </a:r>
          </a:p>
        </p:txBody>
      </p:sp>
      <p:cxnSp>
        <p:nvCxnSpPr>
          <p:cNvPr id="33" name="Elbow Connector 32"/>
          <p:cNvCxnSpPr/>
          <p:nvPr/>
        </p:nvCxnSpPr>
        <p:spPr>
          <a:xfrm>
            <a:off x="3602038" y="4122738"/>
            <a:ext cx="911225" cy="0"/>
          </a:xfrm>
          <a:prstGeom prst="bentConnector3">
            <a:avLst>
              <a:gd name="adj1" fmla="val 50000"/>
            </a:avLst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9" name="TextBox 27"/>
          <p:cNvSpPr txBox="1">
            <a:spLocks noChangeArrowheads="1"/>
          </p:cNvSpPr>
          <p:nvPr/>
        </p:nvSpPr>
        <p:spPr bwMode="auto">
          <a:xfrm>
            <a:off x="3602038" y="3484563"/>
            <a:ext cx="6381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/>
              <a:t>TTC-A</a:t>
            </a:r>
            <a:endParaRPr lang="en-GB" sz="1200"/>
          </a:p>
        </p:txBody>
      </p:sp>
      <p:sp>
        <p:nvSpPr>
          <p:cNvPr id="18450" name="TextBox 36"/>
          <p:cNvSpPr txBox="1">
            <a:spLocks noChangeArrowheads="1"/>
          </p:cNvSpPr>
          <p:nvPr/>
        </p:nvSpPr>
        <p:spPr bwMode="auto">
          <a:xfrm>
            <a:off x="3602038" y="3819525"/>
            <a:ext cx="6381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/>
              <a:t>TTC-B</a:t>
            </a:r>
            <a:endParaRPr lang="en-GB" sz="1200"/>
          </a:p>
        </p:txBody>
      </p:sp>
      <p:sp>
        <p:nvSpPr>
          <p:cNvPr id="38" name="Rectangle 37"/>
          <p:cNvSpPr/>
          <p:nvPr/>
        </p:nvSpPr>
        <p:spPr>
          <a:xfrm>
            <a:off x="7884368" y="3509627"/>
            <a:ext cx="1008112" cy="138337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/>
              <a:t>TRD FEE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635750" y="4003675"/>
            <a:ext cx="1249363" cy="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199494" y="3139421"/>
            <a:ext cx="432048" cy="284876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 err="1"/>
              <a:t>TTCex</a:t>
            </a:r>
            <a:r>
              <a:rPr lang="en-GB" dirty="0"/>
              <a:t> board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4945063" y="3257550"/>
            <a:ext cx="5397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5" name="TextBox 35"/>
          <p:cNvSpPr txBox="1">
            <a:spLocks noChangeArrowheads="1"/>
          </p:cNvSpPr>
          <p:nvPr/>
        </p:nvSpPr>
        <p:spPr bwMode="auto">
          <a:xfrm>
            <a:off x="6635750" y="3416300"/>
            <a:ext cx="1993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LM, L0, L1 </a:t>
            </a:r>
          </a:p>
          <a:p>
            <a:pPr eaLnBrk="1" hangingPunct="1"/>
            <a:r>
              <a:rPr lang="en-US" sz="1600"/>
              <a:t>(optical sig.) </a:t>
            </a:r>
            <a:endParaRPr lang="en-GB" sz="1600"/>
          </a:p>
        </p:txBody>
      </p:sp>
      <p:cxnSp>
        <p:nvCxnSpPr>
          <p:cNvPr id="18442" name="Straight Connector 18441"/>
          <p:cNvCxnSpPr/>
          <p:nvPr/>
        </p:nvCxnSpPr>
        <p:spPr>
          <a:xfrm flipH="1">
            <a:off x="2938980" y="2967384"/>
            <a:ext cx="1535213" cy="165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4" name="Elbow Connector 18443"/>
          <p:cNvCxnSpPr/>
          <p:nvPr/>
        </p:nvCxnSpPr>
        <p:spPr>
          <a:xfrm rot="5400000" flipH="1" flipV="1">
            <a:off x="2574589" y="2413856"/>
            <a:ext cx="955794" cy="227013"/>
          </a:xfrm>
          <a:prstGeom prst="bentConnector3">
            <a:avLst>
              <a:gd name="adj1" fmla="val 99976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8" name="TextBox 16"/>
          <p:cNvSpPr txBox="1">
            <a:spLocks noChangeArrowheads="1"/>
          </p:cNvSpPr>
          <p:nvPr/>
        </p:nvSpPr>
        <p:spPr bwMode="auto">
          <a:xfrm>
            <a:off x="2081214" y="1423988"/>
            <a:ext cx="11557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LM </a:t>
            </a:r>
          </a:p>
          <a:p>
            <a:pPr eaLnBrk="1" hangingPunct="1"/>
            <a:r>
              <a:rPr lang="en-US" sz="1200" dirty="0"/>
              <a:t>generated</a:t>
            </a:r>
          </a:p>
          <a:p>
            <a:pPr eaLnBrk="1" hangingPunct="1"/>
            <a:r>
              <a:rPr lang="en-US" sz="1200" dirty="0"/>
              <a:t>by </a:t>
            </a:r>
            <a:r>
              <a:rPr lang="en-US" sz="1200" dirty="0" err="1"/>
              <a:t>PrC</a:t>
            </a:r>
            <a:endParaRPr lang="en-US" sz="1200" dirty="0"/>
          </a:p>
          <a:p>
            <a:pPr eaLnBrk="1" hangingPunct="1"/>
            <a:r>
              <a:rPr lang="en-US" sz="1200" dirty="0"/>
              <a:t>(standalone</a:t>
            </a:r>
          </a:p>
          <a:p>
            <a:pPr eaLnBrk="1" hangingPunct="1"/>
            <a:r>
              <a:rPr lang="en-US" sz="1200" dirty="0"/>
              <a:t> mode)</a:t>
            </a:r>
            <a:endParaRPr lang="en-GB" sz="1200" dirty="0"/>
          </a:p>
        </p:txBody>
      </p:sp>
      <p:cxnSp>
        <p:nvCxnSpPr>
          <p:cNvPr id="2" name="Straight Arrow Connector 18457"/>
          <p:cNvCxnSpPr/>
          <p:nvPr/>
        </p:nvCxnSpPr>
        <p:spPr>
          <a:xfrm flipH="1">
            <a:off x="3638550" y="2393950"/>
            <a:ext cx="4279900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60" name="TextBox 18458"/>
          <p:cNvSpPr txBox="1">
            <a:spLocks noChangeArrowheads="1"/>
          </p:cNvSpPr>
          <p:nvPr/>
        </p:nvSpPr>
        <p:spPr bwMode="auto">
          <a:xfrm>
            <a:off x="6024563" y="2130425"/>
            <a:ext cx="674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BUSY</a:t>
            </a:r>
            <a:endParaRPr lang="en-GB" sz="1400"/>
          </a:p>
        </p:txBody>
      </p:sp>
      <p:sp>
        <p:nvSpPr>
          <p:cNvPr id="18461" name="TextBox 18458"/>
          <p:cNvSpPr txBox="1">
            <a:spLocks noChangeArrowheads="1"/>
          </p:cNvSpPr>
          <p:nvPr/>
        </p:nvSpPr>
        <p:spPr bwMode="auto">
          <a:xfrm>
            <a:off x="6037263" y="2549525"/>
            <a:ext cx="6746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BUSY</a:t>
            </a:r>
            <a:endParaRPr lang="en-GB" sz="1400"/>
          </a:p>
        </p:txBody>
      </p:sp>
      <p:cxnSp>
        <p:nvCxnSpPr>
          <p:cNvPr id="55" name="Straight Arrow Connector 18457"/>
          <p:cNvCxnSpPr/>
          <p:nvPr/>
        </p:nvCxnSpPr>
        <p:spPr>
          <a:xfrm flipH="1">
            <a:off x="4945063" y="2546350"/>
            <a:ext cx="2940050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>
            <a:off x="3638550" y="3762375"/>
            <a:ext cx="911225" cy="0"/>
          </a:xfrm>
          <a:prstGeom prst="bentConnector3">
            <a:avLst>
              <a:gd name="adj1" fmla="val 50000"/>
            </a:avLst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211638" y="1268413"/>
            <a:ext cx="14287" cy="52562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65" name="TextBox 18431"/>
          <p:cNvSpPr txBox="1">
            <a:spLocks noChangeArrowheads="1"/>
          </p:cNvSpPr>
          <p:nvPr/>
        </p:nvSpPr>
        <p:spPr bwMode="auto">
          <a:xfrm>
            <a:off x="3498850" y="6154738"/>
            <a:ext cx="539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CTP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8466" name="TextBox 76"/>
          <p:cNvSpPr txBox="1">
            <a:spLocks noChangeArrowheads="1"/>
          </p:cNvSpPr>
          <p:nvPr/>
        </p:nvSpPr>
        <p:spPr bwMode="auto">
          <a:xfrm>
            <a:off x="4421188" y="6157913"/>
            <a:ext cx="565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TRD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8436" name="Straight Arrow Connector 18435"/>
          <p:cNvCxnSpPr>
            <a:stCxn id="18465" idx="1"/>
          </p:cNvCxnSpPr>
          <p:nvPr/>
        </p:nvCxnSpPr>
        <p:spPr>
          <a:xfrm flipH="1">
            <a:off x="2484438" y="6338888"/>
            <a:ext cx="101441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38" name="Straight Arrow Connector 18437"/>
          <p:cNvCxnSpPr>
            <a:stCxn id="18466" idx="3"/>
          </p:cNvCxnSpPr>
          <p:nvPr/>
        </p:nvCxnSpPr>
        <p:spPr>
          <a:xfrm>
            <a:off x="4986338" y="6343650"/>
            <a:ext cx="1038225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945063" y="3427413"/>
            <a:ext cx="5397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14"/>
          <p:cNvCxnSpPr>
            <a:endCxn id="43" idx="1"/>
          </p:cNvCxnSpPr>
          <p:nvPr/>
        </p:nvCxnSpPr>
        <p:spPr>
          <a:xfrm>
            <a:off x="4945063" y="3762375"/>
            <a:ext cx="1254125" cy="801688"/>
          </a:xfrm>
          <a:prstGeom prst="bentConnector3">
            <a:avLst>
              <a:gd name="adj1" fmla="val 28312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4"/>
          <p:cNvCxnSpPr/>
          <p:nvPr/>
        </p:nvCxnSpPr>
        <p:spPr>
          <a:xfrm>
            <a:off x="4945063" y="3897313"/>
            <a:ext cx="1254125" cy="827087"/>
          </a:xfrm>
          <a:prstGeom prst="bentConnector3">
            <a:avLst>
              <a:gd name="adj1" fmla="val 15057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9459" name="Object 4"/>
          <p:cNvGraphicFramePr>
            <a:graphicFrameLocks noChangeAspect="1"/>
          </p:cNvGraphicFramePr>
          <p:nvPr/>
        </p:nvGraphicFramePr>
        <p:xfrm>
          <a:off x="179388" y="908050"/>
          <a:ext cx="8594725" cy="563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Document" r:id="rId3" imgW="9217977" imgH="6742221" progId="Word.Document.8">
                  <p:embed/>
                </p:oleObj>
              </mc:Choice>
              <mc:Fallback>
                <p:oleObj name="Document" r:id="rId3" imgW="9217977" imgH="6742221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908050"/>
                        <a:ext cx="8594725" cy="563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2"/>
          <p:cNvSpPr txBox="1">
            <a:spLocks/>
          </p:cNvSpPr>
          <p:nvPr/>
        </p:nvSpPr>
        <p:spPr>
          <a:xfrm>
            <a:off x="446088" y="26035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>
              <a:defRPr/>
            </a:pPr>
            <a:r>
              <a:rPr lang="en-US" dirty="0" smtClean="0"/>
              <a:t>LM trigger for TRD – FPGA logic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5661248"/>
            <a:ext cx="6590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Delayed copy of LM trigger input will be provided at L0 time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6D824-472D-467C-B159-CFED2F55D76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Extension of Classes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100 classes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Extension of the number of classes, each defined in the same way as at present</a:t>
            </a:r>
          </a:p>
          <a:p>
            <a:pPr lvl="2"/>
            <a:r>
              <a:rPr lang="en-GB" dirty="0" smtClean="0"/>
              <a:t>Simple to implement at CTP (just scaling)</a:t>
            </a:r>
          </a:p>
          <a:p>
            <a:pPr lvl="2"/>
            <a:r>
              <a:rPr lang="en-GB" dirty="0" smtClean="0"/>
              <a:t>Need to check space on L1, L2, FO boards (their FPGAs)</a:t>
            </a:r>
          </a:p>
          <a:p>
            <a:pPr lvl="2"/>
            <a:r>
              <a:rPr lang="en-GB" dirty="0" smtClean="0"/>
              <a:t>Simple to implement in offline</a:t>
            </a:r>
          </a:p>
          <a:p>
            <a:pPr lvl="2"/>
            <a:r>
              <a:rPr lang="en-GB" dirty="0" smtClean="0"/>
              <a:t>no restrictions on attributes e.g. </a:t>
            </a:r>
            <a:r>
              <a:rPr lang="en-GB" dirty="0" err="1" smtClean="0"/>
              <a:t>bc</a:t>
            </a:r>
            <a:r>
              <a:rPr lang="en-GB" dirty="0" smtClean="0"/>
              <a:t> masks</a:t>
            </a:r>
          </a:p>
          <a:p>
            <a:r>
              <a:rPr lang="en-GB" sz="2800" dirty="0"/>
              <a:t>Consequences</a:t>
            </a:r>
            <a:r>
              <a:rPr lang="en-GB" sz="2800" dirty="0" smtClean="0"/>
              <a:t>:</a:t>
            </a:r>
            <a:endParaRPr lang="en-GB" dirty="0" smtClean="0"/>
          </a:p>
          <a:p>
            <a:pPr lvl="2"/>
            <a:r>
              <a:rPr lang="en-GB" dirty="0" smtClean="0"/>
              <a:t>Change of L2A message (50 bits longer)</a:t>
            </a:r>
          </a:p>
          <a:p>
            <a:pPr lvl="2"/>
            <a:r>
              <a:rPr lang="en-GB" dirty="0" smtClean="0"/>
              <a:t>Change of Common Data Header (CDH)</a:t>
            </a:r>
            <a:endParaRPr lang="en-GB" dirty="0" smtClean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9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All connections between CTP boards are on CTP backplane</a:t>
            </a:r>
            <a:endParaRPr lang="en-GB" dirty="0"/>
          </a:p>
        </p:txBody>
      </p:sp>
      <p:pic>
        <p:nvPicPr>
          <p:cNvPr id="4" name="Picture 3" descr="DSCF04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28000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5738861"/>
            <a:ext cx="6397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Flex PCB with VME connectors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User Defined (UD) pins on VME are used for connections 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3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>
          <a:xfrm>
            <a:off x="4788024" y="966788"/>
            <a:ext cx="4248150" cy="5749925"/>
          </a:xfrm>
        </p:spPr>
        <p:txBody>
          <a:bodyPr/>
          <a:lstStyle/>
          <a:p>
            <a:r>
              <a:rPr lang="en-US" sz="2000" dirty="0" smtClean="0"/>
              <a:t>2 links:</a:t>
            </a:r>
          </a:p>
          <a:p>
            <a:pPr lvl="1"/>
            <a:r>
              <a:rPr lang="en-US" sz="2000" b="1" dirty="0" smtClean="0"/>
              <a:t>L0 Class data</a:t>
            </a:r>
          </a:p>
          <a:p>
            <a:pPr lvl="1"/>
            <a:r>
              <a:rPr lang="en-US" sz="2000" b="1" dirty="0" smtClean="0"/>
              <a:t>L0 Class strobe</a:t>
            </a:r>
          </a:p>
          <a:p>
            <a:r>
              <a:rPr lang="en-US" sz="2000" b="1" dirty="0" smtClean="0"/>
              <a:t>L0 Class data </a:t>
            </a:r>
            <a:r>
              <a:rPr lang="en-US" sz="2000" dirty="0" smtClean="0"/>
              <a:t>used on current CTP to transmit 50 class bits</a:t>
            </a:r>
            <a:endParaRPr lang="en-US" sz="2000" b="1" dirty="0" smtClean="0"/>
          </a:p>
          <a:p>
            <a:r>
              <a:rPr lang="en-US" sz="2000" b="1" dirty="0" smtClean="0"/>
              <a:t>L0 Class strobe </a:t>
            </a:r>
            <a:r>
              <a:rPr lang="en-US" sz="2000" dirty="0" smtClean="0"/>
              <a:t>used on current CTP to transmit “L0 inputs” (sent from INT board to DAQ after each L2a trigger)</a:t>
            </a:r>
          </a:p>
          <a:p>
            <a:r>
              <a:rPr lang="en-US" sz="2000" dirty="0" smtClean="0"/>
              <a:t>New L0 board =&gt; “L0 inputs” sent to DAQ directly (after each L0 trigger)</a:t>
            </a:r>
          </a:p>
          <a:p>
            <a:r>
              <a:rPr lang="en-US" sz="2000" b="1" dirty="0" smtClean="0"/>
              <a:t>L0 Class strobe </a:t>
            </a:r>
            <a:r>
              <a:rPr lang="en-US" sz="2000" dirty="0" smtClean="0"/>
              <a:t>can be used to transmit another 50 class bits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100 classes</a:t>
            </a:r>
            <a:endParaRPr lang="en-GB" dirty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4879975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684213" y="5157788"/>
            <a:ext cx="647700" cy="358775"/>
          </a:xfrm>
          <a:prstGeom prst="ellipse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7" name="Straight Arrow Connector 6"/>
          <p:cNvCxnSpPr>
            <a:stCxn id="5" idx="7"/>
          </p:cNvCxnSpPr>
          <p:nvPr/>
        </p:nvCxnSpPr>
        <p:spPr>
          <a:xfrm flipV="1">
            <a:off x="1236663" y="1268413"/>
            <a:ext cx="3695700" cy="3941762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 smtClean="0"/>
              <a:t>Extension of Clusters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6 physics + 1 software cluster available now</a:t>
            </a:r>
          </a:p>
          <a:p>
            <a:r>
              <a:rPr lang="en-GB" sz="2800" dirty="0"/>
              <a:t>Limited by number of </a:t>
            </a:r>
            <a:r>
              <a:rPr lang="en-GB" sz="2800" dirty="0" smtClean="0"/>
              <a:t>links on backplane </a:t>
            </a:r>
            <a:r>
              <a:rPr lang="en-GB" sz="2800" dirty="0"/>
              <a:t>connections between L0/L1/2 and FO boards</a:t>
            </a:r>
          </a:p>
          <a:p>
            <a:r>
              <a:rPr lang="en-GB" sz="2800" dirty="0"/>
              <a:t>Increasing number of </a:t>
            </a:r>
            <a:r>
              <a:rPr lang="en-GB" sz="2800" dirty="0" smtClean="0"/>
              <a:t>clusters to 8 requires </a:t>
            </a:r>
            <a:r>
              <a:rPr lang="en-GB" sz="2800" dirty="0"/>
              <a:t>multiplexing on backplane</a:t>
            </a:r>
          </a:p>
          <a:p>
            <a:r>
              <a:rPr lang="en-GB" sz="2800" dirty="0"/>
              <a:t>Consequences:</a:t>
            </a:r>
          </a:p>
          <a:p>
            <a:pPr lvl="1"/>
            <a:r>
              <a:rPr lang="en-GB" dirty="0"/>
              <a:t>Increased latency </a:t>
            </a:r>
            <a:r>
              <a:rPr lang="en-GB" dirty="0" smtClean="0"/>
              <a:t>of CTP for L0 trigger by at least one BC</a:t>
            </a:r>
            <a:endParaRPr lang="en-GB" dirty="0"/>
          </a:p>
          <a:p>
            <a:pPr lvl="1"/>
            <a:r>
              <a:rPr lang="en-GB" dirty="0"/>
              <a:t>Change in L2a </a:t>
            </a:r>
            <a:r>
              <a:rPr lang="en-GB" dirty="0" smtClean="0"/>
              <a:t>trigger message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4879975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CTP backplane limitations for clusters</a:t>
            </a:r>
            <a:endParaRPr lang="en-GB" sz="3200" dirty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4211637" cy="416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850" y="3644900"/>
            <a:ext cx="647700" cy="11525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1270000"/>
            <a:ext cx="23002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971550" y="4581525"/>
            <a:ext cx="4176713" cy="0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3850" y="2420938"/>
            <a:ext cx="3600450" cy="11525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24300" y="3068638"/>
            <a:ext cx="1223963" cy="170973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042988" y="3644900"/>
            <a:ext cx="2881312" cy="115252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9" name="Straight Arrow Connector 18"/>
          <p:cNvCxnSpPr>
            <a:endCxn id="24" idx="1"/>
          </p:cNvCxnSpPr>
          <p:nvPr/>
        </p:nvCxnSpPr>
        <p:spPr>
          <a:xfrm>
            <a:off x="3924300" y="4221163"/>
            <a:ext cx="1943100" cy="169862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148263" y="4778375"/>
            <a:ext cx="3455987" cy="8826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867400" y="4005263"/>
            <a:ext cx="2760663" cy="77311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148263" y="4005263"/>
            <a:ext cx="647700" cy="79216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Short overview of current CTP</a:t>
            </a:r>
          </a:p>
          <a:p>
            <a:r>
              <a:rPr lang="en-GB" dirty="0" smtClean="0"/>
              <a:t>Upgrade requirements for Run 2 (2015-2017)</a:t>
            </a:r>
            <a:endParaRPr lang="en-GB" dirty="0"/>
          </a:p>
          <a:p>
            <a:pPr lvl="1"/>
            <a:r>
              <a:rPr lang="en-GB" dirty="0"/>
              <a:t>LM level</a:t>
            </a:r>
          </a:p>
          <a:p>
            <a:pPr lvl="1"/>
            <a:r>
              <a:rPr lang="en-GB" dirty="0" smtClean="0"/>
              <a:t>Extension of classes</a:t>
            </a:r>
            <a:endParaRPr lang="en-GB" dirty="0"/>
          </a:p>
          <a:p>
            <a:pPr lvl="1"/>
            <a:r>
              <a:rPr lang="en-GB" dirty="0" smtClean="0"/>
              <a:t>Extension of clusters</a:t>
            </a:r>
          </a:p>
          <a:p>
            <a:pPr lvl="1"/>
            <a:r>
              <a:rPr lang="en-US" dirty="0" smtClean="0"/>
              <a:t>Second link to DAQ</a:t>
            </a:r>
            <a:endParaRPr lang="en-GB" dirty="0" smtClean="0"/>
          </a:p>
          <a:p>
            <a:pPr lvl="1"/>
            <a:r>
              <a:rPr lang="en-GB" dirty="0" smtClean="0"/>
              <a:t>New L0 board</a:t>
            </a:r>
          </a:p>
          <a:p>
            <a:r>
              <a:rPr lang="en-GB" dirty="0" smtClean="0"/>
              <a:t>Ideas for upgrade for Run3 (2019-2021)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 of talk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323528" y="1556793"/>
            <a:ext cx="8229600" cy="2448272"/>
          </a:xfrm>
        </p:spPr>
        <p:txBody>
          <a:bodyPr/>
          <a:lstStyle/>
          <a:p>
            <a:pPr lvl="1"/>
            <a:r>
              <a:rPr lang="en-GB" dirty="0" smtClean="0"/>
              <a:t>Cluster strobe can start at even or odd slice of transmission</a:t>
            </a:r>
          </a:p>
          <a:p>
            <a:pPr lvl="1"/>
            <a:r>
              <a:rPr lang="en-US" dirty="0"/>
              <a:t>2 consecutive BCs x 7 links = 14 bits available</a:t>
            </a:r>
          </a:p>
          <a:p>
            <a:pPr lvl="1"/>
            <a:r>
              <a:rPr lang="en-US" dirty="0"/>
              <a:t>STROBE + 9 data bits + 4 Hamming </a:t>
            </a:r>
            <a:r>
              <a:rPr lang="en-US" dirty="0" smtClean="0"/>
              <a:t>bits</a:t>
            </a:r>
            <a:endParaRPr lang="en-GB" dirty="0" smtClean="0"/>
          </a:p>
          <a:p>
            <a:pPr lvl="1"/>
            <a:r>
              <a:rPr lang="en-GB" dirty="0" smtClean="0"/>
              <a:t>8 clusters + 1 test cluster (</a:t>
            </a:r>
            <a:r>
              <a:rPr lang="en-GB" dirty="0" err="1" smtClean="0"/>
              <a:t>sw</a:t>
            </a:r>
            <a:r>
              <a:rPr lang="en-GB" dirty="0" smtClean="0"/>
              <a:t> triggers) + 4 Hamming bits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Cluster data on CTP backplane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952892"/>
              </p:ext>
            </p:extLst>
          </p:nvPr>
        </p:nvGraphicFramePr>
        <p:xfrm>
          <a:off x="2915816" y="3933056"/>
          <a:ext cx="3335338" cy="25919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67669"/>
                <a:gridCol w="1667669"/>
              </a:tblGrid>
              <a:tr h="15499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CLST_1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CLST_7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CLST_2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CLST_8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CLST_3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CLST_9</a:t>
                      </a:r>
                      <a:r>
                        <a:rPr lang="en-US" sz="1800" baseline="0" dirty="0" smtClean="0"/>
                        <a:t> (T)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CLST_4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Hamming_1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CLST_5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Hamming_2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CLST_6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Hamming_3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STROBE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Hamming_4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Cluster BUSY on CTP backplane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71775" y="2924175"/>
          <a:ext cx="3335338" cy="259714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67669"/>
                <a:gridCol w="1667669"/>
              </a:tblGrid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CLST_1_B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CLST_7_B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CLST_2_B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CLST_8_B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CLST_3_B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CLST_9_B</a:t>
                      </a:r>
                      <a:r>
                        <a:rPr lang="en-US" sz="1800" baseline="0" dirty="0" smtClean="0"/>
                        <a:t> (T)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CLST_4_B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Hamming_1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CLST_5_B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Hamming_2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CLST_6_B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Hamming_3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  <a:tr h="3710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STROBE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Hamming_4</a:t>
                      </a:r>
                      <a:endParaRPr lang="en-GB" sz="1800" dirty="0"/>
                    </a:p>
                  </a:txBody>
                  <a:tcPr marL="91421" marR="91421" marT="45742" marB="45742"/>
                </a:tc>
              </a:tr>
            </a:tbl>
          </a:graphicData>
        </a:graphic>
      </p:graphicFrame>
      <p:sp>
        <p:nvSpPr>
          <p:cNvPr id="28701" name="TextBox 4"/>
          <p:cNvSpPr txBox="1">
            <a:spLocks noChangeArrowheads="1"/>
          </p:cNvSpPr>
          <p:nvPr/>
        </p:nvSpPr>
        <p:spPr bwMode="auto">
          <a:xfrm>
            <a:off x="334963" y="1597025"/>
            <a:ext cx="5199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/>
              <a:t>2 consecutive BCs x 7 links = 14 bits available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/>
              <a:t>STROBE + 9 data bits + 4 Hamming bits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/>
              <a:t>Consequences -&gt; 1 BC delay for BUSY 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36851"/>
          </a:xfrm>
        </p:spPr>
        <p:txBody>
          <a:bodyPr/>
          <a:lstStyle/>
          <a:p>
            <a:pPr lvl="1"/>
            <a:r>
              <a:rPr lang="en-GB" dirty="0" smtClean="0"/>
              <a:t>If no cluster BUSY =&gt; no cluster BUSY strobe active</a:t>
            </a:r>
          </a:p>
          <a:p>
            <a:pPr lvl="1"/>
            <a:r>
              <a:rPr lang="en-GB" dirty="0" smtClean="0"/>
              <a:t>Cluster BUSY strobe can start at even or odd slice of transmission</a:t>
            </a:r>
          </a:p>
          <a:p>
            <a:pPr lvl="1"/>
            <a:r>
              <a:rPr lang="en-GB" dirty="0" smtClean="0"/>
              <a:t>Always make OR from 2 consecutive BUSY signals in order not to miss BUSY during transmission (50 ns)</a:t>
            </a:r>
          </a:p>
          <a:p>
            <a:pPr lvl="1"/>
            <a:r>
              <a:rPr lang="en-GB" dirty="0" smtClean="0"/>
              <a:t>8 clusters BUSYs + 1 test cluster BUSY (</a:t>
            </a:r>
            <a:r>
              <a:rPr lang="en-GB" dirty="0" err="1" smtClean="0"/>
              <a:t>sw</a:t>
            </a:r>
            <a:r>
              <a:rPr lang="en-GB" dirty="0" smtClean="0"/>
              <a:t> triggers) + Hamming bits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Current solution for Cluster BUSY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New format for L1 and L2 trigger data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055580"/>
              </p:ext>
            </p:extLst>
          </p:nvPr>
        </p:nvGraphicFramePr>
        <p:xfrm>
          <a:off x="179512" y="1268760"/>
          <a:ext cx="4525645" cy="4419600"/>
        </p:xfrm>
        <a:graphic>
          <a:graphicData uri="http://schemas.openxmlformats.org/drawingml/2006/table">
            <a:tbl>
              <a:tblPr/>
              <a:tblGrid>
                <a:gridCol w="703580"/>
                <a:gridCol w="1247775"/>
                <a:gridCol w="642620"/>
                <a:gridCol w="642620"/>
                <a:gridCol w="644525"/>
                <a:gridCol w="644525"/>
              </a:tblGrid>
              <a:tr h="17907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L1 Data</a:t>
                      </a: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 serial format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430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Serial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bit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Data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Sequence List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L1 Message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25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Word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Bit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Word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i="1">
                          <a:effectLst/>
                          <a:latin typeface="Times New Roman"/>
                          <a:ea typeface="Times New Roman"/>
                        </a:rPr>
                        <a:t>Bit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Spare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Times New Roman"/>
                        </a:rPr>
                        <a:t>ClT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3..6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Times New Roman"/>
                        </a:rPr>
                        <a:t>RoC[4..1]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13..10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9..6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Times New Roman"/>
                        </a:rPr>
                        <a:t>ESR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Times New Roman"/>
                        </a:rPr>
                        <a:t>L1SwC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9..10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/>
                          <a:ea typeface="Times New Roman"/>
                        </a:rPr>
                        <a:t>L1Class[50..1]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7..6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3..2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11..12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15..14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13..24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13..2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25..26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27..36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15..6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37..42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5..0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43..48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15..10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5..0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49..58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59..70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Times New Roman"/>
                        </a:rPr>
                        <a:t>L1Class[100..51]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71..74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15..12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75..82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83..90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15..8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7..0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91..94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3..0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95..106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15..4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107..108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1..0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1.0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Spare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Times New Roman"/>
                        </a:rPr>
                        <a:t>11..2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640543"/>
              </p:ext>
            </p:extLst>
          </p:nvPr>
        </p:nvGraphicFramePr>
        <p:xfrm>
          <a:off x="4860032" y="-2259632"/>
          <a:ext cx="5980113" cy="865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6" name="Document" r:id="rId3" imgW="6162872" imgH="8932012" progId="Word.Document.12">
                  <p:embed/>
                </p:oleObj>
              </mc:Choice>
              <mc:Fallback>
                <p:oleObj name="Document" r:id="rId3" imgW="6162872" imgH="89320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0032" y="-2259632"/>
                        <a:ext cx="5980113" cy="865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2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Common Data Header format</a:t>
            </a:r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593602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187624" y="4077072"/>
            <a:ext cx="5328592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23728" y="5301208"/>
            <a:ext cx="4392488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123728" y="4869160"/>
            <a:ext cx="0" cy="43204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87624" y="4869160"/>
            <a:ext cx="936104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87624" y="4077072"/>
            <a:ext cx="0" cy="79208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516216" y="4077072"/>
            <a:ext cx="0" cy="1224136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516216" y="4509120"/>
            <a:ext cx="720080" cy="0"/>
          </a:xfrm>
          <a:prstGeom prst="straightConnector1">
            <a:avLst/>
          </a:prstGeom>
          <a:ln w="25400">
            <a:solidFill>
              <a:schemeClr val="accent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362729" y="432445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change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Second link to DAQ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523926"/>
          </a:xfrm>
        </p:spPr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/>
              <a:t>10G Ethernet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/>
              <a:t>New interaction (INT) </a:t>
            </a:r>
            <a:r>
              <a:rPr lang="en-US" sz="2400" dirty="0"/>
              <a:t>record -&gt; send </a:t>
            </a:r>
            <a:r>
              <a:rPr lang="en-US" sz="2400" dirty="0" smtClean="0"/>
              <a:t>24 (48) </a:t>
            </a:r>
            <a:r>
              <a:rPr lang="en-US" sz="2400" dirty="0"/>
              <a:t>inputs with each </a:t>
            </a:r>
            <a:r>
              <a:rPr lang="en-US" sz="2400" dirty="0" smtClean="0"/>
              <a:t>BC when interaction occurred instead of many INT definitions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/>
              <a:t>DAQ pick-up L0 trigger inputs from interaction </a:t>
            </a:r>
            <a:r>
              <a:rPr lang="en-US" sz="2400" dirty="0"/>
              <a:t>stream </a:t>
            </a:r>
            <a:r>
              <a:rPr lang="en-US" sz="2400" dirty="0" smtClean="0"/>
              <a:t>(discussion </a:t>
            </a:r>
            <a:r>
              <a:rPr lang="en-US" sz="2400" dirty="0"/>
              <a:t>with Alice DAQ group </a:t>
            </a:r>
            <a:r>
              <a:rPr lang="en-US" sz="2400" dirty="0" smtClean="0"/>
              <a:t>ongoing)</a:t>
            </a:r>
            <a:endParaRPr lang="en-US" sz="2400" dirty="0"/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(new) link to DAQ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format of CTP readout </a:t>
            </a:r>
            <a:br>
              <a:rPr lang="en-US" dirty="0" smtClean="0"/>
            </a:br>
            <a:r>
              <a:rPr lang="en-US" dirty="0" smtClean="0"/>
              <a:t>(via first link to DAQ)</a:t>
            </a:r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"/>
          <a:stretch/>
        </p:blipFill>
        <p:spPr bwMode="auto">
          <a:xfrm>
            <a:off x="395536" y="1376516"/>
            <a:ext cx="7848872" cy="529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932040" y="5733256"/>
            <a:ext cx="1224136" cy="21602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004048" y="5733256"/>
            <a:ext cx="1080120" cy="21602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4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Interaction record format</a:t>
            </a:r>
            <a:br>
              <a:rPr lang="en-US" dirty="0" smtClean="0"/>
            </a:br>
            <a:r>
              <a:rPr lang="en-US" dirty="0" smtClean="0"/>
              <a:t>(proposal)</a:t>
            </a:r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871057" cy="404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755576" y="5597587"/>
            <a:ext cx="8229600" cy="576064"/>
          </a:xfrm>
        </p:spPr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/>
              <a:t>Discussion with Alice DAQ group ongoing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New L0 board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19200"/>
            <a:ext cx="7499350" cy="1981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Central Trigger Processor (CTP):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receives trigger detector inputs, makes  decision</a:t>
            </a:r>
          </a:p>
          <a:p>
            <a:pPr eaLnBrk="1" hangingPunct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Local Trigger Unit (LTU):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interface between CTP and readout detectors</a:t>
            </a:r>
          </a:p>
          <a:p>
            <a:pPr eaLnBrk="1" hangingPunct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Trigger and Time Control (TTC):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transmits LHC clock and delivers trigger signals to detectors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Current Alice trigger system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3022600"/>
            <a:ext cx="4600575" cy="3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5019675" y="3025775"/>
            <a:ext cx="3962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Due to short time for L0 latency the CTP is in the experimental cavern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6U VME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L0, L1, L2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BUSY board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board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I2C board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LVDS Trigger inputs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Outputs are sent to Local Trigger Units (LTUs) where conversion to TTC format occurs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1" name="Picture 13" descr="http://alicetrigger.web.cern.ch/alicetrigger/installation/c25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106738"/>
            <a:ext cx="4449763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7499350" cy="1008112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Faster inputs from T0 and V0</a:t>
            </a:r>
          </a:p>
          <a:p>
            <a:pPr>
              <a:defRPr/>
            </a:pPr>
            <a:r>
              <a:rPr lang="en-US" sz="1800" dirty="0" smtClean="0"/>
              <a:t>Upgrade of firmware for L1 ,L2 ,FO, BUSY and INT boards</a:t>
            </a:r>
          </a:p>
          <a:p>
            <a:pPr>
              <a:defRPr/>
            </a:pPr>
            <a:r>
              <a:rPr lang="en-US" sz="1800" dirty="0" smtClean="0"/>
              <a:t>Completely new L0 board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Alice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trigger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system for Run 2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3321" name="Picture 13" descr="http://alicetrigger.web.cern.ch/alicetrigger/installation/c25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13295"/>
            <a:ext cx="5932558" cy="4359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084074" y="3717032"/>
            <a:ext cx="283674" cy="273630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1600" dirty="0"/>
              <a:t>New L0 board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138"/>
            <a:ext cx="9036496" cy="5116214"/>
          </a:xfrm>
        </p:spPr>
        <p:txBody>
          <a:bodyPr/>
          <a:lstStyle/>
          <a:p>
            <a:pPr lvl="1">
              <a:buFont typeface="Wingdings" pitchFamily="2" charset="2"/>
              <a:buChar char="Ø"/>
              <a:defRPr/>
            </a:pPr>
            <a:r>
              <a:rPr lang="en-US" sz="2400" dirty="0" smtClean="0"/>
              <a:t>96 trigger inputs -&gt; new type of connector for front panel (48 inputs for L0 + other possible trigger inputs)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400" dirty="0" smtClean="0"/>
              <a:t>New FPGA – Xilinx Kintex7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400" dirty="0" smtClean="0"/>
              <a:t>Bigger memory (DDR3 - 1GB)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GB" sz="2400" dirty="0" smtClean="0"/>
              <a:t>Synchronized downscaling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GB" sz="2400" dirty="0" smtClean="0"/>
              <a:t>CTP switch for L0 trigger inputs (48-&gt;24) inside FPGA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GB" sz="2400" dirty="0" smtClean="0"/>
              <a:t>More counters i.e. for classes and clusters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New 10G link to DAQ from L0 board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New interaction record -&gt; send 24/48 inputs with each interaction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Control of L0 board via 10G Ethernet (or other protocol) in future</a:t>
            </a:r>
            <a:endParaRPr lang="en-US" sz="2400" dirty="0" smtClean="0"/>
          </a:p>
          <a:p>
            <a:pPr lvl="1">
              <a:defRPr/>
            </a:pPr>
            <a:endParaRPr lang="en-GB" sz="1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L0 board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L0 board – block diagram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5400000">
            <a:off x="3165337" y="3572211"/>
            <a:ext cx="1299666" cy="15822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2400" dirty="0" smtClean="0">
                <a:solidFill>
                  <a:schemeClr val="accent4"/>
                </a:solidFill>
              </a:rPr>
              <a:t>L0 logic</a:t>
            </a:r>
            <a:endParaRPr lang="en-GB" sz="2400" dirty="0">
              <a:solidFill>
                <a:schemeClr val="accent4"/>
              </a:solidFill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2269445" y="4760349"/>
            <a:ext cx="754596" cy="697055"/>
          </a:xfrm>
          <a:prstGeom prst="bentConnector3">
            <a:avLst>
              <a:gd name="adj1" fmla="val 50000"/>
            </a:avLst>
          </a:prstGeom>
          <a:ln w="635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7737" y="5265063"/>
            <a:ext cx="2021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96 trigger inputs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6804248" y="1335634"/>
            <a:ext cx="720080" cy="194230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2400" dirty="0" smtClean="0">
                <a:solidFill>
                  <a:schemeClr val="accent4"/>
                </a:solidFill>
              </a:rPr>
              <a:t>VME logic</a:t>
            </a:r>
            <a:endParaRPr lang="en-GB" sz="2400" dirty="0">
              <a:solidFill>
                <a:schemeClr val="accent4"/>
              </a:solidFill>
            </a:endParaRPr>
          </a:p>
        </p:txBody>
      </p:sp>
      <p:cxnSp>
        <p:nvCxnSpPr>
          <p:cNvPr id="15" name="Straight Arrow Connector 14"/>
          <p:cNvCxnSpPr>
            <a:endCxn id="11" idx="3"/>
          </p:cNvCxnSpPr>
          <p:nvPr/>
        </p:nvCxnSpPr>
        <p:spPr>
          <a:xfrm flipH="1">
            <a:off x="7524328" y="2306787"/>
            <a:ext cx="648074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84367" y="1804174"/>
            <a:ext cx="10118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Control</a:t>
            </a:r>
          </a:p>
          <a:p>
            <a:endParaRPr lang="en-GB" sz="2000" dirty="0"/>
          </a:p>
          <a:p>
            <a:r>
              <a:rPr lang="en-GB" sz="2000" dirty="0" smtClean="0"/>
              <a:t>(DCS)</a:t>
            </a:r>
            <a:endParaRPr lang="en-GB" sz="2000" dirty="0"/>
          </a:p>
        </p:txBody>
      </p:sp>
      <p:sp>
        <p:nvSpPr>
          <p:cNvPr id="19" name="Rectangle 18"/>
          <p:cNvSpPr/>
          <p:nvPr/>
        </p:nvSpPr>
        <p:spPr>
          <a:xfrm rot="5400000">
            <a:off x="1995891" y="1213096"/>
            <a:ext cx="1161425" cy="15822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2400" dirty="0" smtClean="0">
                <a:solidFill>
                  <a:schemeClr val="accent4"/>
                </a:solidFill>
              </a:rPr>
              <a:t>Ethernet IP core</a:t>
            </a:r>
            <a:endParaRPr lang="en-GB" sz="2400" dirty="0">
              <a:solidFill>
                <a:schemeClr val="accent4"/>
              </a:solidFill>
            </a:endParaRPr>
          </a:p>
        </p:txBody>
      </p:sp>
      <p:cxnSp>
        <p:nvCxnSpPr>
          <p:cNvPr id="25" name="Elbow Connector 24"/>
          <p:cNvCxnSpPr>
            <a:stCxn id="4" idx="0"/>
            <a:endCxn id="11" idx="2"/>
          </p:cNvCxnSpPr>
          <p:nvPr/>
        </p:nvCxnSpPr>
        <p:spPr>
          <a:xfrm flipV="1">
            <a:off x="4606303" y="3277939"/>
            <a:ext cx="2557985" cy="1085405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992429" y="2038518"/>
            <a:ext cx="793042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1520" y="1804173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DAQ</a:t>
            </a:r>
            <a:endParaRPr lang="en-GB" sz="2000" dirty="0"/>
          </a:p>
        </p:txBody>
      </p:sp>
      <p:cxnSp>
        <p:nvCxnSpPr>
          <p:cNvPr id="33" name="Elbow Connector 32"/>
          <p:cNvCxnSpPr/>
          <p:nvPr/>
        </p:nvCxnSpPr>
        <p:spPr>
          <a:xfrm rot="16200000" flipH="1">
            <a:off x="1882138" y="2863163"/>
            <a:ext cx="1420120" cy="863679"/>
          </a:xfrm>
          <a:prstGeom prst="bentConnector3">
            <a:avLst>
              <a:gd name="adj1" fmla="val 100304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5400000">
            <a:off x="4384925" y="1066410"/>
            <a:ext cx="804705" cy="194421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2400" dirty="0" smtClean="0">
                <a:solidFill>
                  <a:schemeClr val="accent4"/>
                </a:solidFill>
              </a:rPr>
              <a:t>1 GB DDR3 memory</a:t>
            </a:r>
            <a:endParaRPr lang="en-GB" sz="2400" dirty="0">
              <a:solidFill>
                <a:schemeClr val="accent4"/>
              </a:solidFill>
            </a:endParaRPr>
          </a:p>
        </p:txBody>
      </p:sp>
      <p:cxnSp>
        <p:nvCxnSpPr>
          <p:cNvPr id="48" name="Elbow Connector 47"/>
          <p:cNvCxnSpPr/>
          <p:nvPr/>
        </p:nvCxnSpPr>
        <p:spPr>
          <a:xfrm rot="5400000">
            <a:off x="4203102" y="2844075"/>
            <a:ext cx="1564190" cy="757787"/>
          </a:xfrm>
          <a:prstGeom prst="bentConnector3">
            <a:avLst>
              <a:gd name="adj1" fmla="val 100238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5400000">
            <a:off x="3520828" y="2560490"/>
            <a:ext cx="588683" cy="11073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2400" dirty="0" smtClean="0">
                <a:solidFill>
                  <a:schemeClr val="accent4"/>
                </a:solidFill>
              </a:rPr>
              <a:t>DMA</a:t>
            </a:r>
            <a:endParaRPr lang="en-GB" sz="2400" dirty="0">
              <a:solidFill>
                <a:schemeClr val="accent4"/>
              </a:solidFill>
            </a:endParaRPr>
          </a:p>
        </p:txBody>
      </p:sp>
      <p:cxnSp>
        <p:nvCxnSpPr>
          <p:cNvPr id="54" name="Elbow Connector 53"/>
          <p:cNvCxnSpPr>
            <a:endCxn id="53" idx="2"/>
          </p:cNvCxnSpPr>
          <p:nvPr/>
        </p:nvCxnSpPr>
        <p:spPr>
          <a:xfrm rot="16200000" flipH="1">
            <a:off x="2721838" y="2574535"/>
            <a:ext cx="546299" cy="532988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5" idx="3"/>
            <a:endCxn id="53" idx="0"/>
          </p:cNvCxnSpPr>
          <p:nvPr/>
        </p:nvCxnSpPr>
        <p:spPr>
          <a:xfrm rot="5400000">
            <a:off x="4241414" y="2568315"/>
            <a:ext cx="673308" cy="418420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4606304" y="4725144"/>
            <a:ext cx="270200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343507" y="4387900"/>
            <a:ext cx="18004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Connections</a:t>
            </a:r>
          </a:p>
          <a:p>
            <a:r>
              <a:rPr lang="en-GB" dirty="0" smtClean="0"/>
              <a:t>to other CTP</a:t>
            </a:r>
          </a:p>
          <a:p>
            <a:r>
              <a:rPr lang="en-GB" dirty="0"/>
              <a:t>b</a:t>
            </a:r>
            <a:r>
              <a:rPr lang="en-GB" dirty="0" smtClean="0"/>
              <a:t>oards via </a:t>
            </a:r>
          </a:p>
          <a:p>
            <a:r>
              <a:rPr lang="en-GB" dirty="0" smtClean="0"/>
              <a:t>User defined </a:t>
            </a:r>
          </a:p>
          <a:p>
            <a:r>
              <a:rPr lang="en-GB" dirty="0" smtClean="0"/>
              <a:t>pins on</a:t>
            </a:r>
          </a:p>
          <a:p>
            <a:r>
              <a:rPr lang="en-GB" dirty="0" smtClean="0"/>
              <a:t>VME backplane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1296676" y="4221088"/>
            <a:ext cx="1727364" cy="0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0440" y="4036422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clock</a:t>
            </a:r>
            <a:endParaRPr lang="en-GB" dirty="0"/>
          </a:p>
        </p:txBody>
      </p:sp>
      <p:sp>
        <p:nvSpPr>
          <p:cNvPr id="70" name="Rectangle 69"/>
          <p:cNvSpPr/>
          <p:nvPr/>
        </p:nvSpPr>
        <p:spPr>
          <a:xfrm rot="5400000">
            <a:off x="807983" y="4127965"/>
            <a:ext cx="628815" cy="135113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Standalone</a:t>
            </a:r>
          </a:p>
          <a:p>
            <a:pPr algn="ctr"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oscillator</a:t>
            </a:r>
            <a:endParaRPr lang="en-GB" sz="1600" dirty="0">
              <a:solidFill>
                <a:schemeClr val="accent4"/>
              </a:solidFill>
            </a:endParaRPr>
          </a:p>
        </p:txBody>
      </p:sp>
      <p:cxnSp>
        <p:nvCxnSpPr>
          <p:cNvPr id="73" name="Elbow Connector 72"/>
          <p:cNvCxnSpPr>
            <a:endCxn id="70" idx="0"/>
          </p:cNvCxnSpPr>
          <p:nvPr/>
        </p:nvCxnSpPr>
        <p:spPr>
          <a:xfrm rot="10800000" flipV="1">
            <a:off x="1797959" y="4489122"/>
            <a:ext cx="1226082" cy="314412"/>
          </a:xfrm>
          <a:prstGeom prst="bentConnector3">
            <a:avLst>
              <a:gd name="adj1" fmla="val 50000"/>
            </a:avLst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763" y="18364"/>
            <a:ext cx="5261983" cy="676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7" name="Title 2"/>
          <p:cNvSpPr>
            <a:spLocks noGrp="1"/>
          </p:cNvSpPr>
          <p:nvPr>
            <p:ph type="title"/>
          </p:nvPr>
        </p:nvSpPr>
        <p:spPr>
          <a:xfrm>
            <a:off x="251520" y="2276872"/>
            <a:ext cx="368275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New </a:t>
            </a:r>
            <a:br>
              <a:rPr lang="en-US" dirty="0" smtClean="0"/>
            </a:br>
            <a:r>
              <a:rPr lang="en-US" dirty="0" smtClean="0"/>
              <a:t>L0 board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35375" y="2997200"/>
            <a:ext cx="1512888" cy="3311525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323850" y="40767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Very limited space</a:t>
            </a:r>
          </a:p>
          <a:p>
            <a:pPr eaLnBrk="1" hangingPunct="1"/>
            <a:r>
              <a:rPr lang="en-US">
                <a:solidFill>
                  <a:srgbClr val="FF0000"/>
                </a:solidFill>
              </a:rPr>
              <a:t>for 4 flat cables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627313" y="3789363"/>
            <a:ext cx="720725" cy="61118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13" y="4400550"/>
            <a:ext cx="679450" cy="9001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Title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04659" cy="172819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Front panel connector for 96 LVDS trigger inputs (200 pins - 96 diff. pairs + 8 GND pins)</a:t>
            </a:r>
            <a:endParaRPr lang="en-US" dirty="0"/>
          </a:p>
        </p:txBody>
      </p:sp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916113"/>
            <a:ext cx="8228013" cy="23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Box 1"/>
          <p:cNvSpPr txBox="1">
            <a:spLocks noChangeArrowheads="1"/>
          </p:cNvSpPr>
          <p:nvPr/>
        </p:nvSpPr>
        <p:spPr bwMode="auto">
          <a:xfrm>
            <a:off x="287338" y="4797425"/>
            <a:ext cx="434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Right angle connector for 6U VME board</a:t>
            </a:r>
          </a:p>
          <a:p>
            <a:pPr eaLnBrk="1" hangingPunct="1"/>
            <a:r>
              <a:rPr lang="en-US"/>
              <a:t>(81.534 mm x 9.957 mm)</a:t>
            </a:r>
            <a:endParaRPr lang="en-GB"/>
          </a:p>
        </p:txBody>
      </p:sp>
      <p:cxnSp>
        <p:nvCxnSpPr>
          <p:cNvPr id="6" name="Straight Arrow Connector 5"/>
          <p:cNvCxnSpPr>
            <a:stCxn id="47109" idx="0"/>
          </p:cNvCxnSpPr>
          <p:nvPr/>
        </p:nvCxnSpPr>
        <p:spPr>
          <a:xfrm flipV="1">
            <a:off x="2457450" y="3933825"/>
            <a:ext cx="100013" cy="863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02" descr="http://media.digikey.com/Photos/Molex/071718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6" t="9325" b="14223"/>
          <a:stretch>
            <a:fillRect/>
          </a:stretch>
        </p:blipFill>
        <p:spPr bwMode="auto">
          <a:xfrm>
            <a:off x="4860032" y="4354517"/>
            <a:ext cx="3004492" cy="228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FPGA - Xilinx </a:t>
            </a:r>
            <a:r>
              <a:rPr lang="en-GB" dirty="0" smtClean="0"/>
              <a:t>XC7K325TFFG900</a:t>
            </a:r>
            <a:endParaRPr lang="en-GB" dirty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47" y="1263022"/>
            <a:ext cx="88296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3592" y="3068960"/>
            <a:ext cx="8353425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92" y="4251424"/>
            <a:ext cx="1905122" cy="247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11760" y="4497879"/>
            <a:ext cx="6335257" cy="1985888"/>
          </a:xfrm>
        </p:spPr>
        <p:txBody>
          <a:bodyPr/>
          <a:lstStyle/>
          <a:p>
            <a:r>
              <a:rPr lang="en-GB" dirty="0" smtClean="0"/>
              <a:t>10 usable I/O banks</a:t>
            </a:r>
          </a:p>
          <a:p>
            <a:pPr lvl="1"/>
            <a:r>
              <a:rPr lang="en-GB" dirty="0" smtClean="0"/>
              <a:t>7 High Range (HR) banks –&gt; support 1.35 – 3.3V standards</a:t>
            </a:r>
          </a:p>
          <a:p>
            <a:pPr lvl="1"/>
            <a:r>
              <a:rPr lang="en-GB" dirty="0" smtClean="0"/>
              <a:t>3 High Performance (HP) banks -&gt; support 1.35 – 1.8 V standards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3600400"/>
          </a:xfrm>
        </p:spPr>
        <p:txBody>
          <a:bodyPr/>
          <a:lstStyle/>
          <a:p>
            <a:r>
              <a:rPr lang="en-GB" dirty="0"/>
              <a:t>The Master SPI configuration mode supports reading from an SPI flash using a </a:t>
            </a:r>
            <a:r>
              <a:rPr lang="en-GB" dirty="0" smtClean="0"/>
              <a:t>data bus </a:t>
            </a:r>
            <a:r>
              <a:rPr lang="en-GB" dirty="0"/>
              <a:t>up to four bits </a:t>
            </a:r>
            <a:r>
              <a:rPr lang="en-GB" dirty="0" smtClean="0"/>
              <a:t>wide</a:t>
            </a:r>
          </a:p>
          <a:p>
            <a:r>
              <a:rPr lang="en-GB" dirty="0" err="1" smtClean="0"/>
              <a:t>Config</a:t>
            </a:r>
            <a:r>
              <a:rPr lang="en-GB" dirty="0" smtClean="0"/>
              <a:t>. CLK generated by FPGA</a:t>
            </a:r>
          </a:p>
          <a:p>
            <a:r>
              <a:rPr lang="en-GB" dirty="0" smtClean="0"/>
              <a:t>Configuration </a:t>
            </a:r>
            <a:r>
              <a:rPr lang="en-GB" dirty="0" err="1" smtClean="0"/>
              <a:t>bitstream</a:t>
            </a:r>
            <a:r>
              <a:rPr lang="en-GB" dirty="0" smtClean="0"/>
              <a:t> length -&gt; 91,548,896</a:t>
            </a:r>
          </a:p>
          <a:p>
            <a:r>
              <a:rPr lang="en-GB" sz="2400" dirty="0" smtClean="0"/>
              <a:t>MICRON - </a:t>
            </a:r>
            <a:r>
              <a:rPr lang="en-GB" sz="2400" b="1" dirty="0" smtClean="0"/>
              <a:t>N25Q128 </a:t>
            </a:r>
            <a:r>
              <a:rPr lang="en-GB" sz="2400" dirty="0" smtClean="0"/>
              <a:t>(128-Mbit 3 V, 4-data pins, serial flash memory with 108 MHz SPI bus interface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Configuration of </a:t>
            </a:r>
            <a:r>
              <a:rPr lang="en-US" dirty="0"/>
              <a:t>Xilinx </a:t>
            </a:r>
            <a:r>
              <a:rPr lang="en-GB" dirty="0" smtClean="0"/>
              <a:t>XC7K325T FPGA from memory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>
          <a:xfrm>
            <a:off x="457200" y="1481137"/>
            <a:ext cx="8229600" cy="1658937"/>
          </a:xfrm>
        </p:spPr>
        <p:txBody>
          <a:bodyPr/>
          <a:lstStyle/>
          <a:p>
            <a:r>
              <a:rPr lang="en-GB" sz="2400" dirty="0" smtClean="0"/>
              <a:t>JTAG interface for prototyping and debugging </a:t>
            </a:r>
          </a:p>
          <a:p>
            <a:r>
              <a:rPr lang="en-GB" sz="2400" dirty="0" smtClean="0"/>
              <a:t>On-board JTAG configuration circuitry to enable configuration over USB</a:t>
            </a:r>
            <a:endParaRPr lang="en-US" sz="2400" dirty="0" smtClean="0"/>
          </a:p>
          <a:p>
            <a:r>
              <a:rPr lang="en-US" sz="2400" dirty="0" smtClean="0"/>
              <a:t>USB JTAG module (DIGILENT, price 40 USD)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Configuration of FPGA via JTAG serial interface</a:t>
            </a:r>
            <a:endParaRPr lang="en-GB" dirty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0075"/>
            <a:ext cx="54006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4870450"/>
            <a:ext cx="2200275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797425"/>
            <a:ext cx="2898775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>
            <a:stCxn id="43013" idx="3"/>
          </p:cNvCxnSpPr>
          <p:nvPr/>
        </p:nvCxnSpPr>
        <p:spPr>
          <a:xfrm flipV="1">
            <a:off x="4832350" y="5716588"/>
            <a:ext cx="8255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6" name="Picture 10" descr="More Inf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936875"/>
            <a:ext cx="294163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Remote configuration of FPGA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809062" y="1555306"/>
            <a:ext cx="432048" cy="31683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GB" dirty="0"/>
              <a:t>New L0 board</a:t>
            </a:r>
          </a:p>
        </p:txBody>
      </p:sp>
      <p:sp>
        <p:nvSpPr>
          <p:cNvPr id="6" name="Rectangle 5"/>
          <p:cNvSpPr/>
          <p:nvPr/>
        </p:nvSpPr>
        <p:spPr>
          <a:xfrm>
            <a:off x="1403350" y="2492375"/>
            <a:ext cx="1581150" cy="9366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Raspberry Pi (model B)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4260850" y="2779713"/>
            <a:ext cx="1512888" cy="3603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USB hub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endCxn id="6" idx="1"/>
          </p:cNvCxnSpPr>
          <p:nvPr/>
        </p:nvCxnSpPr>
        <p:spPr>
          <a:xfrm>
            <a:off x="323850" y="2960688"/>
            <a:ext cx="10795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9" name="TextBox 11"/>
          <p:cNvSpPr txBox="1">
            <a:spLocks noChangeArrowheads="1"/>
          </p:cNvSpPr>
          <p:nvPr/>
        </p:nvSpPr>
        <p:spPr bwMode="auto">
          <a:xfrm>
            <a:off x="179388" y="2511425"/>
            <a:ext cx="1057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Ethernet</a:t>
            </a:r>
            <a:endParaRPr lang="en-GB"/>
          </a:p>
        </p:txBody>
      </p:sp>
      <p:cxnSp>
        <p:nvCxnSpPr>
          <p:cNvPr id="14" name="Straight Arrow Connector 13"/>
          <p:cNvCxnSpPr>
            <a:stCxn id="6" idx="3"/>
            <a:endCxn id="8" idx="0"/>
          </p:cNvCxnSpPr>
          <p:nvPr/>
        </p:nvCxnSpPr>
        <p:spPr>
          <a:xfrm flipV="1">
            <a:off x="2984500" y="2959100"/>
            <a:ext cx="1852613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1" name="TextBox 14"/>
          <p:cNvSpPr txBox="1">
            <a:spLocks noChangeArrowheads="1"/>
          </p:cNvSpPr>
          <p:nvPr/>
        </p:nvSpPr>
        <p:spPr bwMode="auto">
          <a:xfrm>
            <a:off x="3352800" y="2371725"/>
            <a:ext cx="735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USB</a:t>
            </a:r>
          </a:p>
          <a:p>
            <a:pPr eaLnBrk="1" hangingPunct="1"/>
            <a:r>
              <a:rPr lang="en-US"/>
              <a:t>cable</a:t>
            </a:r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197475" y="1916113"/>
            <a:ext cx="1755775" cy="4429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3" name="TextBox 17"/>
          <p:cNvSpPr txBox="1">
            <a:spLocks noChangeArrowheads="1"/>
          </p:cNvSpPr>
          <p:nvPr/>
        </p:nvSpPr>
        <p:spPr bwMode="auto">
          <a:xfrm>
            <a:off x="5338763" y="1536700"/>
            <a:ext cx="73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USB</a:t>
            </a:r>
          </a:p>
          <a:p>
            <a:pPr eaLnBrk="1" hangingPunct="1"/>
            <a:r>
              <a:rPr lang="en-US"/>
              <a:t>cable</a:t>
            </a:r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197475" y="2693988"/>
            <a:ext cx="1539875" cy="27495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97475" y="3600450"/>
            <a:ext cx="1539875" cy="27495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08588" y="3348038"/>
            <a:ext cx="1539875" cy="27511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197475" y="2986088"/>
            <a:ext cx="1539875" cy="27495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8" name="Rectangle 23"/>
          <p:cNvSpPr>
            <a:spLocks noChangeArrowheads="1"/>
          </p:cNvSpPr>
          <p:nvPr/>
        </p:nvSpPr>
        <p:spPr bwMode="auto">
          <a:xfrm>
            <a:off x="539750" y="3716338"/>
            <a:ext cx="457200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400" dirty="0"/>
              <a:t>Broadcom BCM2835 700MHz ARM1176JZFS processor with FPU and </a:t>
            </a:r>
            <a:r>
              <a:rPr lang="en-GB" sz="1400" dirty="0" err="1"/>
              <a:t>Videocore</a:t>
            </a:r>
            <a:r>
              <a:rPr lang="en-GB" sz="1400" dirty="0"/>
              <a:t> 4 GPU</a:t>
            </a:r>
          </a:p>
          <a:p>
            <a:r>
              <a:rPr lang="en-GB" sz="1400" dirty="0"/>
              <a:t>GPU provides Open GL ES 2.0, hardware-accelerated </a:t>
            </a:r>
            <a:r>
              <a:rPr lang="en-GB" sz="1400" dirty="0" err="1"/>
              <a:t>OpenVG</a:t>
            </a:r>
            <a:r>
              <a:rPr lang="en-GB" sz="1400" dirty="0"/>
              <a:t>, and 1080p30 H.264 high-profile decode</a:t>
            </a:r>
          </a:p>
          <a:p>
            <a:r>
              <a:rPr lang="en-GB" sz="1400" dirty="0"/>
              <a:t>GPU is capable of 1Gpixel/s, 1.5Gtexel/s or 24GFLOPs with texture filtering and DMA infrastructure</a:t>
            </a:r>
          </a:p>
          <a:p>
            <a:r>
              <a:rPr lang="en-GB" sz="1400" dirty="0"/>
              <a:t>512MB RAM</a:t>
            </a:r>
          </a:p>
          <a:p>
            <a:r>
              <a:rPr lang="en-GB" sz="1400" dirty="0"/>
              <a:t>Boots from SD card, running a version of Linux </a:t>
            </a:r>
          </a:p>
          <a:p>
            <a:r>
              <a:rPr lang="en-GB" sz="1400" dirty="0"/>
              <a:t>2 x USB 2.0 sockets</a:t>
            </a:r>
          </a:p>
          <a:p>
            <a:r>
              <a:rPr lang="en-GB" sz="1400" dirty="0"/>
              <a:t>10/100 </a:t>
            </a:r>
            <a:r>
              <a:rPr lang="en-GB" sz="1400" dirty="0" err="1"/>
              <a:t>BaseT</a:t>
            </a:r>
            <a:r>
              <a:rPr lang="en-GB" sz="1400" dirty="0"/>
              <a:t> Ethernet socket</a:t>
            </a:r>
          </a:p>
          <a:p>
            <a:r>
              <a:rPr lang="en-US" sz="1400" dirty="0"/>
              <a:t>		Price: </a:t>
            </a:r>
            <a:r>
              <a:rPr lang="en-GB" sz="1400" dirty="0"/>
              <a:t>£25.92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091878"/>
          </a:xfrm>
        </p:spPr>
        <p:txBody>
          <a:bodyPr/>
          <a:lstStyle/>
          <a:p>
            <a:r>
              <a:rPr lang="en-US" sz="2400" dirty="0" smtClean="0"/>
              <a:t>LHC clock as default</a:t>
            </a:r>
          </a:p>
          <a:p>
            <a:r>
              <a:rPr lang="en-US" sz="2400" dirty="0" smtClean="0"/>
              <a:t>In case LHC clock missing -&gt; “switch over” functionality inside Xilinx Kintex-7 used for on-board oscillator (SILABS 570BAB000544DG)</a:t>
            </a:r>
          </a:p>
          <a:p>
            <a:pPr lvl="1"/>
            <a:r>
              <a:rPr lang="en-GB" sz="2000" dirty="0" smtClean="0"/>
              <a:t>Programmable (via I2C) oscillator 10-810 MHz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Clock</a:t>
            </a:r>
            <a:endParaRPr lang="en-GB" dirty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33056"/>
            <a:ext cx="4249216" cy="23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5252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3 HW trigger levels: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2000" b="1" dirty="0">
                <a:latin typeface="Times New Roman" pitchFamily="18" charset="0"/>
              </a:rPr>
              <a:t>L0</a:t>
            </a:r>
            <a:r>
              <a:rPr lang="en-GB" sz="2000" dirty="0">
                <a:latin typeface="Times New Roman" pitchFamily="18" charset="0"/>
              </a:rPr>
              <a:t>	inputs to CTP up to 800 ns, time for making decision 100 ns, time for delivery to detectors up to 300 ns, together is max. </a:t>
            </a:r>
            <a:r>
              <a:rPr lang="en-GB" sz="2000" b="1" dirty="0">
                <a:latin typeface="Times New Roman" pitchFamily="18" charset="0"/>
              </a:rPr>
              <a:t>1.2 </a:t>
            </a:r>
            <a:r>
              <a:rPr lang="en-GB" sz="2000" b="1" dirty="0" err="1">
                <a:latin typeface="Times New Roman" pitchFamily="18" charset="0"/>
              </a:rPr>
              <a:t>μs</a:t>
            </a:r>
            <a:r>
              <a:rPr lang="en-GB" sz="2000" dirty="0">
                <a:latin typeface="Times New Roman" pitchFamily="18" charset="0"/>
              </a:rPr>
              <a:t> from interaction;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2000" b="1" dirty="0">
                <a:latin typeface="Times New Roman" pitchFamily="18" charset="0"/>
              </a:rPr>
              <a:t>L1</a:t>
            </a:r>
            <a:r>
              <a:rPr lang="en-GB" sz="2000" dirty="0">
                <a:latin typeface="Times New Roman" pitchFamily="18" charset="0"/>
              </a:rPr>
              <a:t>	inputs to CTP up to 6.1 </a:t>
            </a:r>
            <a:r>
              <a:rPr lang="en-GB" sz="2000" dirty="0" err="1">
                <a:latin typeface="Times New Roman" pitchFamily="18" charset="0"/>
              </a:rPr>
              <a:t>μs</a:t>
            </a:r>
            <a:r>
              <a:rPr lang="en-GB" sz="2000" dirty="0">
                <a:latin typeface="Times New Roman" pitchFamily="18" charset="0"/>
              </a:rPr>
              <a:t>; time for making decision 100 ns,  together is max. </a:t>
            </a:r>
            <a:r>
              <a:rPr lang="en-GB" sz="2000" b="1" dirty="0">
                <a:latin typeface="Times New Roman" pitchFamily="18" charset="0"/>
              </a:rPr>
              <a:t>6.5 </a:t>
            </a:r>
            <a:r>
              <a:rPr lang="en-GB" sz="2000" b="1" dirty="0" err="1">
                <a:latin typeface="Times New Roman" pitchFamily="18" charset="0"/>
              </a:rPr>
              <a:t>μs</a:t>
            </a:r>
            <a:r>
              <a:rPr lang="en-GB" sz="2000" dirty="0">
                <a:latin typeface="Times New Roman" pitchFamily="18" charset="0"/>
              </a:rPr>
              <a:t> from interaction;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2000" b="1" dirty="0">
                <a:latin typeface="Times New Roman" pitchFamily="18" charset="0"/>
              </a:rPr>
              <a:t>L2</a:t>
            </a:r>
            <a:r>
              <a:rPr lang="en-GB" sz="2000" dirty="0">
                <a:latin typeface="Times New Roman" pitchFamily="18" charset="0"/>
              </a:rPr>
              <a:t>	delivered to detectors </a:t>
            </a:r>
            <a:r>
              <a:rPr lang="en-GB" sz="2000" b="1" dirty="0">
                <a:latin typeface="Times New Roman" pitchFamily="18" charset="0"/>
              </a:rPr>
              <a:t>105 </a:t>
            </a:r>
            <a:r>
              <a:rPr lang="en-GB" sz="2000" b="1" dirty="0" err="1">
                <a:latin typeface="Times New Roman" pitchFamily="18" charset="0"/>
              </a:rPr>
              <a:t>μs</a:t>
            </a:r>
            <a:r>
              <a:rPr lang="en-GB" sz="2000" dirty="0">
                <a:latin typeface="Times New Roman" pitchFamily="18" charset="0"/>
              </a:rPr>
              <a:t> from interaction.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60 trigger inputs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2000" b="1" dirty="0">
                <a:latin typeface="Times New Roman" pitchFamily="18" charset="0"/>
              </a:rPr>
              <a:t>L0</a:t>
            </a:r>
            <a:r>
              <a:rPr lang="en-GB" sz="2000" dirty="0">
                <a:latin typeface="Times New Roman" pitchFamily="18" charset="0"/>
              </a:rPr>
              <a:t> 24; </a:t>
            </a:r>
            <a:r>
              <a:rPr lang="en-GB" sz="2000" b="1" dirty="0">
                <a:latin typeface="Times New Roman" pitchFamily="18" charset="0"/>
              </a:rPr>
              <a:t>L1</a:t>
            </a:r>
            <a:r>
              <a:rPr lang="en-GB" sz="2000" dirty="0">
                <a:latin typeface="Times New Roman" pitchFamily="18" charset="0"/>
              </a:rPr>
              <a:t> 24; </a:t>
            </a:r>
            <a:r>
              <a:rPr lang="en-GB" sz="2000" b="1" dirty="0">
                <a:latin typeface="Times New Roman" pitchFamily="18" charset="0"/>
              </a:rPr>
              <a:t>L2</a:t>
            </a:r>
            <a:r>
              <a:rPr lang="en-GB" sz="2000" dirty="0">
                <a:latin typeface="Times New Roman" pitchFamily="18" charset="0"/>
              </a:rPr>
              <a:t> 12.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Up to 24 detectors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6 independent partitions (</a:t>
            </a:r>
            <a:r>
              <a:rPr lang="en-GB" sz="2000" i="1" dirty="0">
                <a:latin typeface="Times New Roman" pitchFamily="18" charset="0"/>
              </a:rPr>
              <a:t>clusters</a:t>
            </a:r>
            <a:r>
              <a:rPr lang="en-GB" sz="2000" dirty="0">
                <a:latin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50 classes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4 past/future protection circuits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Interaction record - a list of all the bunch-crossings in which the Interaction signal has been detected; also for past-future protection check and pattern recognition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>
                <a:latin typeface="Times New Roman" pitchFamily="18" charset="0"/>
              </a:rPr>
              <a:t>Rare event </a:t>
            </a:r>
            <a:r>
              <a:rPr lang="en-GB" sz="2000" dirty="0" smtClean="0">
                <a:latin typeface="Times New Roman" pitchFamily="18" charset="0"/>
              </a:rPr>
              <a:t>handling</a:t>
            </a:r>
            <a:endParaRPr lang="en-GB" sz="2000" dirty="0">
              <a:latin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CTP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708920"/>
            <a:ext cx="784887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Ideas for CTP upgrade for Run 3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LM</a:t>
            </a:r>
            <a:r>
              <a:rPr lang="en-GB" dirty="0"/>
              <a:t>: latency </a:t>
            </a:r>
            <a:r>
              <a:rPr lang="en-GB" dirty="0" smtClean="0"/>
              <a:t>0.8 µs</a:t>
            </a:r>
            <a:r>
              <a:rPr lang="en-GB" dirty="0"/>
              <a:t>, contribution from interaction trigger (upgraded V0/T0</a:t>
            </a:r>
            <a:r>
              <a:rPr lang="en-GB" dirty="0" smtClean="0"/>
              <a:t>)</a:t>
            </a:r>
          </a:p>
          <a:p>
            <a:r>
              <a:rPr lang="en-GB" dirty="0" smtClean="0"/>
              <a:t>L0</a:t>
            </a:r>
            <a:r>
              <a:rPr lang="en-GB" dirty="0"/>
              <a:t>: latency 1.2us, possible contribution from EMCAL, PHOS, TOF, </a:t>
            </a:r>
            <a:r>
              <a:rPr lang="en-GB" dirty="0" smtClean="0"/>
              <a:t>ACORDE</a:t>
            </a:r>
          </a:p>
          <a:p>
            <a:r>
              <a:rPr lang="en-GB" dirty="0" smtClean="0"/>
              <a:t>L1</a:t>
            </a:r>
            <a:r>
              <a:rPr lang="en-GB" dirty="0"/>
              <a:t>: latency </a:t>
            </a:r>
            <a:r>
              <a:rPr lang="en-GB" dirty="0" smtClean="0"/>
              <a:t>1.2-6 µs </a:t>
            </a:r>
            <a:r>
              <a:rPr lang="en-GB" dirty="0"/>
              <a:t>(fixed latency, but programmable in the given range), possible contribution from ZDC, EMCAL </a:t>
            </a:r>
          </a:p>
          <a:p>
            <a:r>
              <a:rPr lang="en-GB" dirty="0" smtClean="0"/>
              <a:t>LM </a:t>
            </a:r>
            <a:r>
              <a:rPr lang="en-GB" dirty="0"/>
              <a:t>would still just be used as TRD </a:t>
            </a:r>
            <a:r>
              <a:rPr lang="en-GB" dirty="0" err="1"/>
              <a:t>pretrigger</a:t>
            </a:r>
            <a:r>
              <a:rPr lang="en-GB" dirty="0"/>
              <a:t> and would NOT be distributed to the other detectors. </a:t>
            </a:r>
            <a:br>
              <a:rPr lang="en-GB" dirty="0"/>
            </a:b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Trigger levels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ITS, TPC and </a:t>
            </a:r>
            <a:r>
              <a:rPr lang="en-GB" dirty="0" err="1"/>
              <a:t>Muon</a:t>
            </a:r>
            <a:r>
              <a:rPr lang="en-GB" dirty="0"/>
              <a:t> Chambers can work in continuous AND triggered </a:t>
            </a:r>
            <a:r>
              <a:rPr lang="en-GB" dirty="0" smtClean="0"/>
              <a:t>mode</a:t>
            </a:r>
          </a:p>
          <a:p>
            <a:r>
              <a:rPr lang="en-GB" dirty="0" smtClean="0"/>
              <a:t>ITS </a:t>
            </a:r>
            <a:r>
              <a:rPr lang="en-GB" dirty="0"/>
              <a:t>is </a:t>
            </a:r>
            <a:r>
              <a:rPr lang="en-GB" dirty="0" smtClean="0"/>
              <a:t>read out </a:t>
            </a:r>
            <a:r>
              <a:rPr lang="en-GB" dirty="0"/>
              <a:t>upon L0, all other detectors are </a:t>
            </a:r>
            <a:r>
              <a:rPr lang="en-GB" dirty="0" smtClean="0"/>
              <a:t>read out </a:t>
            </a:r>
            <a:r>
              <a:rPr lang="en-GB" dirty="0"/>
              <a:t>upon </a:t>
            </a:r>
            <a:r>
              <a:rPr lang="en-GB" dirty="0" smtClean="0"/>
              <a:t>L1</a:t>
            </a:r>
            <a:r>
              <a:rPr lang="en-GB" dirty="0"/>
              <a:t> 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we do not introduce any selectivity at L1, then L1 can be made equal to L0.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Continuous and Triggered mode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default operation for </a:t>
            </a:r>
            <a:r>
              <a:rPr lang="en-GB" dirty="0" err="1"/>
              <a:t>PbPb</a:t>
            </a:r>
            <a:r>
              <a:rPr lang="en-GB" dirty="0"/>
              <a:t>, </a:t>
            </a:r>
            <a:r>
              <a:rPr lang="en-GB" dirty="0" err="1"/>
              <a:t>pPb</a:t>
            </a:r>
            <a:r>
              <a:rPr lang="en-GB" dirty="0"/>
              <a:t> and </a:t>
            </a:r>
            <a:r>
              <a:rPr lang="en-GB" dirty="0" err="1"/>
              <a:t>pp</a:t>
            </a:r>
            <a:r>
              <a:rPr lang="en-GB" dirty="0"/>
              <a:t> reference running would be a readout of all detectors, that are not busy, upon an </a:t>
            </a:r>
            <a:r>
              <a:rPr lang="en-GB" dirty="0" smtClean="0"/>
              <a:t>Minimum Bias (MB) </a:t>
            </a:r>
            <a:r>
              <a:rPr lang="en-GB" dirty="0"/>
              <a:t>interaction trigger, with ITS, TPC and MCH in continuous </a:t>
            </a:r>
            <a:r>
              <a:rPr lang="en-GB" dirty="0" smtClean="0"/>
              <a:t>readout </a:t>
            </a:r>
            <a:r>
              <a:rPr lang="en-GB" dirty="0"/>
              <a:t>mode.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Each detector as separate cluster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Operating </a:t>
            </a:r>
            <a:r>
              <a:rPr lang="en-GB" sz="2400" dirty="0" smtClean="0"/>
              <a:t>at </a:t>
            </a:r>
            <a:r>
              <a:rPr lang="en-GB" sz="2400" dirty="0"/>
              <a:t>rates beyond the EMCAL </a:t>
            </a:r>
            <a:r>
              <a:rPr lang="en-GB" sz="2400" dirty="0" smtClean="0"/>
              <a:t>readout rate </a:t>
            </a:r>
            <a:r>
              <a:rPr lang="en-GB" sz="2400" dirty="0"/>
              <a:t>it might then happen that there are a fraction of events with EMCAL data only and another fraction with TRD data only, and very </a:t>
            </a:r>
            <a:r>
              <a:rPr lang="en-GB" sz="2400" dirty="0" smtClean="0"/>
              <a:t>few </a:t>
            </a:r>
            <a:r>
              <a:rPr lang="en-GB" sz="2400" dirty="0"/>
              <a:t>with </a:t>
            </a:r>
            <a:r>
              <a:rPr lang="en-GB" sz="2400" dirty="0" smtClean="0"/>
              <a:t>both of </a:t>
            </a:r>
            <a:r>
              <a:rPr lang="en-GB" sz="2400" dirty="0"/>
              <a:t>them. Triggering an additional cluster containing EMCAL and </a:t>
            </a:r>
            <a:r>
              <a:rPr lang="en-GB" sz="2400" dirty="0" smtClean="0"/>
              <a:t>TRD </a:t>
            </a:r>
            <a:r>
              <a:rPr lang="en-GB" sz="2400" dirty="0"/>
              <a:t>and triggering this cluster with a controlled rate will </a:t>
            </a:r>
            <a:r>
              <a:rPr lang="en-GB" sz="2400" dirty="0" smtClean="0"/>
              <a:t>guarantee </a:t>
            </a:r>
            <a:r>
              <a:rPr lang="en-GB" sz="2400" dirty="0"/>
              <a:t>a given number of events with both detectors</a:t>
            </a:r>
            <a:r>
              <a:rPr lang="en-GB" sz="2400" dirty="0" smtClean="0"/>
              <a:t>.</a:t>
            </a:r>
          </a:p>
          <a:p>
            <a:r>
              <a:rPr lang="en-GB" sz="2400" dirty="0"/>
              <a:t>For calibration purposes one might also want to have a fraction of events with ALL detectors present, so there would be an additional cluster with ALL detectors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Cluster with more detectors still possible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1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72198"/>
          </a:xfrm>
        </p:spPr>
        <p:txBody>
          <a:bodyPr/>
          <a:lstStyle/>
          <a:p>
            <a:r>
              <a:rPr lang="en-GB" sz="2400" dirty="0"/>
              <a:t>At 100kHz interaction rate the present CTP </a:t>
            </a:r>
            <a:r>
              <a:rPr lang="en-GB" sz="2400" dirty="0" err="1"/>
              <a:t>deadtime</a:t>
            </a:r>
            <a:r>
              <a:rPr lang="en-GB" sz="2400" dirty="0"/>
              <a:t> of </a:t>
            </a:r>
            <a:r>
              <a:rPr lang="en-GB" sz="2400" dirty="0" smtClean="0"/>
              <a:t>1.5 µs </a:t>
            </a:r>
            <a:r>
              <a:rPr lang="en-GB" sz="2400" dirty="0"/>
              <a:t>would lead to 15% inefficiency, which is of course too much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</a:t>
            </a:r>
            <a:r>
              <a:rPr lang="en-GB" sz="2400" dirty="0" err="1"/>
              <a:t>deadtime</a:t>
            </a:r>
            <a:r>
              <a:rPr lang="en-GB" sz="2400" dirty="0"/>
              <a:t> must therefore be reduced below </a:t>
            </a:r>
            <a:r>
              <a:rPr lang="en-GB" sz="2400" dirty="0" smtClean="0"/>
              <a:t>100ns and additional “input FIFO” can </a:t>
            </a:r>
            <a:r>
              <a:rPr lang="en-GB" sz="2400" dirty="0"/>
              <a:t>eliminate the CTP </a:t>
            </a:r>
            <a:r>
              <a:rPr lang="en-GB" sz="2400" dirty="0" err="1" smtClean="0"/>
              <a:t>deadtime</a:t>
            </a:r>
            <a:r>
              <a:rPr lang="en-GB" sz="2400" dirty="0" smtClean="0"/>
              <a:t> (de-randomizing</a:t>
            </a:r>
            <a:r>
              <a:rPr lang="en-GB" sz="2400" dirty="0"/>
              <a:t> </a:t>
            </a:r>
            <a:r>
              <a:rPr lang="en-GB" sz="2400" dirty="0" smtClean="0"/>
              <a:t>in </a:t>
            </a:r>
            <a:r>
              <a:rPr lang="en-GB" sz="2400" dirty="0"/>
              <a:t>addition the CTP must be able to accept more than one L0 before arrival of </a:t>
            </a:r>
            <a:r>
              <a:rPr lang="en-GB" sz="2400" dirty="0" smtClean="0"/>
              <a:t>L1).</a:t>
            </a:r>
            <a:endParaRPr lang="en-GB" sz="2400" dirty="0"/>
          </a:p>
          <a:p>
            <a:r>
              <a:rPr lang="en-GB" sz="2400" dirty="0"/>
              <a:t>In this way the CTP is not responsible for any rejection of data, it will only depend on the detector capabilities </a:t>
            </a:r>
            <a:r>
              <a:rPr lang="en-GB" sz="2400" dirty="0" smtClean="0"/>
              <a:t>what </a:t>
            </a:r>
            <a:r>
              <a:rPr lang="en-GB" sz="2400" dirty="0"/>
              <a:t>fraction triggers is rejected by their own Busy i.e. by their </a:t>
            </a:r>
            <a:r>
              <a:rPr lang="en-GB" sz="2400" dirty="0" err="1"/>
              <a:t>deadtime</a:t>
            </a:r>
            <a:r>
              <a:rPr lang="en-GB" sz="2400" dirty="0"/>
              <a:t> and buffering capabilities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Elimination of CTP dead time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 trigger </a:t>
            </a:r>
            <a:r>
              <a:rPr lang="en-GB" dirty="0" smtClean="0"/>
              <a:t>issued </a:t>
            </a:r>
            <a:r>
              <a:rPr lang="en-GB" dirty="0"/>
              <a:t>by </a:t>
            </a:r>
            <a:r>
              <a:rPr lang="en-GB" dirty="0" smtClean="0"/>
              <a:t>CTP </a:t>
            </a:r>
            <a:r>
              <a:rPr lang="en-GB" dirty="0"/>
              <a:t>at </a:t>
            </a:r>
            <a:r>
              <a:rPr lang="en-GB" dirty="0" smtClean="0"/>
              <a:t>appropriate ORBIT/BC</a:t>
            </a:r>
          </a:p>
          <a:p>
            <a:r>
              <a:rPr lang="en-US" dirty="0" smtClean="0"/>
              <a:t>Reduces trigger data bandwidth</a:t>
            </a:r>
            <a:endParaRPr lang="en-GB" dirty="0" smtClean="0"/>
          </a:p>
          <a:p>
            <a:r>
              <a:rPr lang="en-GB" dirty="0" smtClean="0"/>
              <a:t>Carrying </a:t>
            </a:r>
            <a:r>
              <a:rPr lang="en-GB" dirty="0"/>
              <a:t>commands and </a:t>
            </a:r>
            <a:r>
              <a:rPr lang="en-GB" dirty="0" smtClean="0"/>
              <a:t>specific synchronization information</a:t>
            </a:r>
          </a:p>
          <a:p>
            <a:r>
              <a:rPr lang="en-GB" dirty="0"/>
              <a:t>Used by detectors – create “heartbeat events” sent via output </a:t>
            </a:r>
            <a:r>
              <a:rPr lang="en-GB" dirty="0" smtClean="0"/>
              <a:t>links</a:t>
            </a:r>
          </a:p>
          <a:p>
            <a:r>
              <a:rPr lang="en-GB" dirty="0"/>
              <a:t>Used by processing nodes – data segmentation, fault finding, recovery procedures, 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Heartbeat trigger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is to use GBT</a:t>
            </a:r>
          </a:p>
          <a:p>
            <a:r>
              <a:rPr lang="en-US" dirty="0" smtClean="0"/>
              <a:t>Some detectors will keep TTC</a:t>
            </a:r>
          </a:p>
          <a:p>
            <a:endParaRPr lang="en-US" dirty="0"/>
          </a:p>
          <a:p>
            <a:r>
              <a:rPr lang="en-US" dirty="0" smtClean="0"/>
              <a:t>CTP needs to serve both systems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Trigger distribution -&gt; GBT/TTC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6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ITS </a:t>
            </a:r>
            <a:r>
              <a:rPr lang="en-GB" dirty="0" err="1"/>
              <a:t>Cont</a:t>
            </a:r>
            <a:r>
              <a:rPr lang="en-GB" dirty="0"/>
              <a:t> / </a:t>
            </a:r>
            <a:r>
              <a:rPr lang="en-GB" dirty="0" smtClean="0"/>
              <a:t>L0</a:t>
            </a:r>
          </a:p>
          <a:p>
            <a:r>
              <a:rPr lang="en-GB" dirty="0" smtClean="0"/>
              <a:t>TPC </a:t>
            </a:r>
            <a:r>
              <a:rPr lang="en-GB" dirty="0" err="1"/>
              <a:t>Cont</a:t>
            </a:r>
            <a:r>
              <a:rPr lang="en-GB" dirty="0"/>
              <a:t> / </a:t>
            </a:r>
            <a:r>
              <a:rPr lang="en-GB" dirty="0" smtClean="0"/>
              <a:t>L1</a:t>
            </a:r>
          </a:p>
          <a:p>
            <a:r>
              <a:rPr lang="en-GB" dirty="0" smtClean="0"/>
              <a:t>TRD LM/LM+L1</a:t>
            </a:r>
          </a:p>
          <a:p>
            <a:r>
              <a:rPr lang="en-GB" dirty="0" smtClean="0"/>
              <a:t>TOF L1</a:t>
            </a:r>
          </a:p>
          <a:p>
            <a:r>
              <a:rPr lang="en-GB" dirty="0" smtClean="0"/>
              <a:t>EMC/PHOS L0+L1</a:t>
            </a:r>
          </a:p>
          <a:p>
            <a:r>
              <a:rPr lang="en-GB" dirty="0" smtClean="0"/>
              <a:t>HMPID L0+L1</a:t>
            </a:r>
          </a:p>
          <a:p>
            <a:r>
              <a:rPr lang="en-GB" dirty="0" err="1" smtClean="0"/>
              <a:t>MuID</a:t>
            </a:r>
            <a:r>
              <a:rPr lang="en-GB" dirty="0" smtClean="0"/>
              <a:t> L1</a:t>
            </a:r>
          </a:p>
          <a:p>
            <a:r>
              <a:rPr lang="en-GB" dirty="0" smtClean="0"/>
              <a:t>MCH </a:t>
            </a:r>
            <a:r>
              <a:rPr lang="en-GB" dirty="0" err="1"/>
              <a:t>Cont</a:t>
            </a:r>
            <a:r>
              <a:rPr lang="en-GB" dirty="0"/>
              <a:t> / </a:t>
            </a:r>
            <a:r>
              <a:rPr lang="en-GB" dirty="0" smtClean="0"/>
              <a:t>L1</a:t>
            </a:r>
          </a:p>
          <a:p>
            <a:r>
              <a:rPr lang="en-GB" dirty="0" smtClean="0"/>
              <a:t>V0/T0 L1</a:t>
            </a:r>
          </a:p>
          <a:p>
            <a:r>
              <a:rPr lang="en-GB" dirty="0" smtClean="0"/>
              <a:t>ZDC </a:t>
            </a:r>
            <a:r>
              <a:rPr lang="en-GB" dirty="0"/>
              <a:t>L1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Detector`s behaviour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7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6408"/>
          </a:xfrm>
        </p:spPr>
        <p:txBody>
          <a:bodyPr/>
          <a:lstStyle/>
          <a:p>
            <a:r>
              <a:rPr lang="en-GB" dirty="0" smtClean="0"/>
              <a:t>Distribution of trigger signals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95037" y="2065411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LM01 board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47065" y="2281435"/>
            <a:ext cx="2376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47065" y="2425451"/>
            <a:ext cx="2376264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35197" y="228143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72564" y="1988888"/>
            <a:ext cx="95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1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1301" y="2065411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157" y="1113898"/>
            <a:ext cx="1772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Custom protocol</a:t>
            </a:r>
          </a:p>
          <a:p>
            <a:r>
              <a:rPr lang="en-GB" sz="1600" dirty="0" smtClean="0"/>
              <a:t>Electrical or optical</a:t>
            </a:r>
          </a:p>
          <a:p>
            <a:r>
              <a:rPr lang="en-GB" sz="1600" dirty="0" smtClean="0"/>
              <a:t>transmission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5295437" y="2035348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2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323329" y="3001515"/>
            <a:ext cx="1224136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79513" y="3145531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 . . . . . . . . .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347665" y="2035348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n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19473" y="3001515"/>
            <a:ext cx="504056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13335" y="2998861"/>
            <a:ext cx="504056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17540" y="1161046"/>
            <a:ext cx="3647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Daisy – chain of FI/FO boards in case that </a:t>
            </a:r>
          </a:p>
          <a:p>
            <a:r>
              <a:rPr lang="en-GB" sz="1600" dirty="0"/>
              <a:t>m</a:t>
            </a:r>
            <a:r>
              <a:rPr lang="en-GB" sz="1600" dirty="0" smtClean="0"/>
              <a:t>ore than one FI/FO board is necessary</a:t>
            </a:r>
          </a:p>
        </p:txBody>
      </p:sp>
      <p:cxnSp>
        <p:nvCxnSpPr>
          <p:cNvPr id="18" name="Elbow Connector 17"/>
          <p:cNvCxnSpPr/>
          <p:nvPr/>
        </p:nvCxnSpPr>
        <p:spPr>
          <a:xfrm rot="16200000" flipH="1">
            <a:off x="4161311" y="5323773"/>
            <a:ext cx="936104" cy="612068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5403449" y="5323773"/>
            <a:ext cx="936104" cy="612068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>
            <a:off x="7437675" y="5323772"/>
            <a:ext cx="936104" cy="612068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52977" y="6241081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GBT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979513" y="6241081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GBT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973201" y="6224204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TTC</a:t>
            </a:r>
            <a:endParaRPr lang="en-GB" sz="16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947065" y="2713483"/>
            <a:ext cx="1584176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947065" y="2857499"/>
            <a:ext cx="158417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04113" y="4640312"/>
            <a:ext cx="1584176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093143" y="4811587"/>
            <a:ext cx="158417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72563" y="2433959"/>
            <a:ext cx="95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72564" y="4373858"/>
            <a:ext cx="1047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24</a:t>
            </a:r>
          </a:p>
        </p:txBody>
      </p:sp>
      <p:sp>
        <p:nvSpPr>
          <p:cNvPr id="30" name="Bent-Up Arrow 29"/>
          <p:cNvSpPr/>
          <p:nvPr/>
        </p:nvSpPr>
        <p:spPr>
          <a:xfrm rot="16200000">
            <a:off x="2065208" y="4790808"/>
            <a:ext cx="699821" cy="122413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285157" y="5752788"/>
            <a:ext cx="1558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96 trigger inputs</a:t>
            </a:r>
            <a:endParaRPr lang="en-GB" sz="1600" dirty="0"/>
          </a:p>
        </p:txBody>
      </p:sp>
      <p:sp>
        <p:nvSpPr>
          <p:cNvPr id="32" name="Left-Right Arrow 31"/>
          <p:cNvSpPr/>
          <p:nvPr/>
        </p:nvSpPr>
        <p:spPr>
          <a:xfrm>
            <a:off x="572111" y="3145531"/>
            <a:ext cx="1302945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9650" y="3048262"/>
            <a:ext cx="562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DAQ</a:t>
            </a:r>
            <a:endParaRPr lang="en-GB" sz="1600" dirty="0"/>
          </a:p>
        </p:txBody>
      </p: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CTP data flow </a:t>
            </a:r>
            <a:endParaRPr lang="en-GB" dirty="0"/>
          </a:p>
        </p:txBody>
      </p:sp>
      <p:pic>
        <p:nvPicPr>
          <p:cNvPr id="4" name="Picture 5" descr="ctp_te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41773"/>
            <a:ext cx="6264696" cy="55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8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6408"/>
          </a:xfrm>
        </p:spPr>
        <p:txBody>
          <a:bodyPr/>
          <a:lstStyle/>
          <a:p>
            <a:r>
              <a:rPr lang="en-GB" dirty="0" smtClean="0"/>
              <a:t>Distribution of trigger signals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95037" y="2065411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LM01 board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47065" y="2281435"/>
            <a:ext cx="2124236" cy="15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47065" y="2425451"/>
            <a:ext cx="2124236" cy="850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35197" y="228143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72564" y="1988888"/>
            <a:ext cx="95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1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1301" y="2065411"/>
            <a:ext cx="504056" cy="13214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repeater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157" y="1113898"/>
            <a:ext cx="1772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Custom protocol</a:t>
            </a:r>
          </a:p>
          <a:p>
            <a:r>
              <a:rPr lang="en-GB" sz="1600" dirty="0" smtClean="0"/>
              <a:t>Electrical or optical</a:t>
            </a:r>
          </a:p>
          <a:p>
            <a:r>
              <a:rPr lang="en-GB" sz="1600" dirty="0" smtClean="0"/>
              <a:t>transmission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5829752" y="2035348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1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75357" y="2281435"/>
            <a:ext cx="1224136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665873" y="2043923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2 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575357" y="2433959"/>
            <a:ext cx="2085347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5813122" y="5553393"/>
            <a:ext cx="956346" cy="419030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6729279" y="5514944"/>
            <a:ext cx="759900" cy="392897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45029" y="6222389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GBT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979513" y="6241081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GBT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8265526" y="6268598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TTC</a:t>
            </a:r>
            <a:endParaRPr lang="en-GB" sz="16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947065" y="2713483"/>
            <a:ext cx="1584176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947065" y="2857499"/>
            <a:ext cx="158417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04113" y="4667571"/>
            <a:ext cx="1584176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04113" y="4811587"/>
            <a:ext cx="158417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72563" y="2433959"/>
            <a:ext cx="95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72564" y="4373858"/>
            <a:ext cx="1047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Detector 24</a:t>
            </a:r>
          </a:p>
        </p:txBody>
      </p:sp>
      <p:sp>
        <p:nvSpPr>
          <p:cNvPr id="30" name="Bent-Up Arrow 29"/>
          <p:cNvSpPr/>
          <p:nvPr/>
        </p:nvSpPr>
        <p:spPr>
          <a:xfrm rot="16200000">
            <a:off x="2065208" y="4790808"/>
            <a:ext cx="699821" cy="122413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285157" y="5752788"/>
            <a:ext cx="1558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96 trigger inputs</a:t>
            </a:r>
            <a:endParaRPr lang="en-GB" sz="1600" dirty="0"/>
          </a:p>
        </p:txBody>
      </p:sp>
      <p:sp>
        <p:nvSpPr>
          <p:cNvPr id="32" name="Left-Right Arrow 31"/>
          <p:cNvSpPr/>
          <p:nvPr/>
        </p:nvSpPr>
        <p:spPr>
          <a:xfrm>
            <a:off x="572111" y="3145531"/>
            <a:ext cx="1302945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9650" y="3048262"/>
            <a:ext cx="562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DAQ</a:t>
            </a:r>
            <a:endParaRPr lang="en-GB" sz="16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575356" y="3145531"/>
            <a:ext cx="3397845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973201" y="2043923"/>
            <a:ext cx="504056" cy="38884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FI/FO board 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5400000">
            <a:off x="4835767" y="267273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 . . </a:t>
            </a:r>
            <a:endParaRPr lang="en-GB" dirty="0"/>
          </a:p>
        </p:txBody>
      </p:sp>
      <p:cxnSp>
        <p:nvCxnSpPr>
          <p:cNvPr id="45" name="Elbow Connector 44"/>
          <p:cNvCxnSpPr/>
          <p:nvPr/>
        </p:nvCxnSpPr>
        <p:spPr>
          <a:xfrm rot="16200000" flipH="1">
            <a:off x="8082025" y="5608467"/>
            <a:ext cx="759900" cy="392897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81632" y="252547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 . . 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301381" y="1157891"/>
            <a:ext cx="1772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Custom protocol</a:t>
            </a:r>
          </a:p>
          <a:p>
            <a:r>
              <a:rPr lang="en-GB" sz="1600" dirty="0" smtClean="0"/>
              <a:t>Electrical or optical</a:t>
            </a:r>
          </a:p>
          <a:p>
            <a:r>
              <a:rPr lang="en-GB" sz="1600" dirty="0" smtClean="0"/>
              <a:t>transmission</a:t>
            </a:r>
            <a:endParaRPr lang="en-GB" sz="1600" dirty="0"/>
          </a:p>
        </p:txBody>
      </p:sp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00190"/>
          </a:xfrm>
        </p:spPr>
        <p:txBody>
          <a:bodyPr/>
          <a:lstStyle/>
          <a:p>
            <a:r>
              <a:rPr lang="en-GB" dirty="0" smtClean="0"/>
              <a:t>Activities </a:t>
            </a:r>
            <a:r>
              <a:rPr lang="en-GB" dirty="0"/>
              <a:t>for relocation and </a:t>
            </a:r>
            <a:r>
              <a:rPr lang="en-GB" dirty="0" err="1"/>
              <a:t>recabling</a:t>
            </a:r>
            <a:r>
              <a:rPr lang="en-GB" dirty="0"/>
              <a:t> of T0, V0 and TRD are </a:t>
            </a:r>
            <a:r>
              <a:rPr lang="en-GB" dirty="0" err="1"/>
              <a:t>ongoing</a:t>
            </a:r>
            <a:r>
              <a:rPr lang="en-GB" dirty="0" smtClean="0"/>
              <a:t>.</a:t>
            </a:r>
          </a:p>
          <a:p>
            <a:r>
              <a:rPr lang="en-GB" dirty="0"/>
              <a:t>A new L0 board is in progress, production expected in Autumn </a:t>
            </a:r>
            <a:r>
              <a:rPr lang="en-GB" dirty="0" smtClean="0"/>
              <a:t>2013</a:t>
            </a:r>
          </a:p>
          <a:p>
            <a:r>
              <a:rPr lang="en-GB" dirty="0"/>
              <a:t>Firmware development and testing in </a:t>
            </a:r>
            <a:r>
              <a:rPr lang="en-GB" dirty="0" smtClean="0"/>
              <a:t>2014</a:t>
            </a:r>
          </a:p>
          <a:p>
            <a:r>
              <a:rPr lang="en-GB" dirty="0"/>
              <a:t>CTP proposal for run 3 is in </a:t>
            </a:r>
            <a:r>
              <a:rPr lang="en-GB" dirty="0" smtClean="0"/>
              <a:t>preparation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upgraded CTP for </a:t>
            </a:r>
            <a:r>
              <a:rPr lang="en-GB" dirty="0" smtClean="0"/>
              <a:t>Run </a:t>
            </a:r>
            <a:r>
              <a:rPr lang="en-GB" dirty="0"/>
              <a:t>3 will be able to provide enough flexibility for all foreseen running scenario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table (Run 3)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401969"/>
              </p:ext>
            </p:extLst>
          </p:nvPr>
        </p:nvGraphicFramePr>
        <p:xfrm>
          <a:off x="467544" y="1700808"/>
          <a:ext cx="8458202" cy="4629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479"/>
                <a:gridCol w="1320479"/>
                <a:gridCol w="1320479"/>
                <a:gridCol w="1200436"/>
                <a:gridCol w="1440522"/>
                <a:gridCol w="1855807"/>
              </a:tblGrid>
              <a:tr h="59557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Detector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</a:t>
                      </a:r>
                      <a:r>
                        <a:rPr lang="en-US" sz="1200" baseline="-25000" dirty="0" err="1" smtClean="0"/>
                        <a:t>RO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PbPb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Max. </a:t>
                      </a:r>
                      <a:r>
                        <a:rPr lang="en-US" sz="1200" dirty="0" err="1" smtClean="0"/>
                        <a:t>PbPb</a:t>
                      </a:r>
                      <a:r>
                        <a:rPr lang="en-US" sz="1200" baseline="0" dirty="0" smtClean="0"/>
                        <a:t> readout rate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Max. </a:t>
                      </a:r>
                      <a:r>
                        <a:rPr lang="en-GB" sz="1200" dirty="0" err="1" smtClean="0"/>
                        <a:t>pp</a:t>
                      </a:r>
                      <a:r>
                        <a:rPr lang="en-GB" sz="1200" dirty="0" smtClean="0"/>
                        <a:t> and </a:t>
                      </a:r>
                      <a:r>
                        <a:rPr lang="en-GB" sz="1200" dirty="0" err="1" smtClean="0"/>
                        <a:t>pPb</a:t>
                      </a:r>
                      <a:r>
                        <a:rPr lang="en-GB" sz="1200" dirty="0" smtClean="0"/>
                        <a:t>  readout rate</a:t>
                      </a:r>
                      <a:endParaRPr lang="en-GB" sz="1200" dirty="0"/>
                    </a:p>
                  </a:txBody>
                  <a:tcPr/>
                </a:tc>
              </a:tr>
              <a:tr h="277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Cont. </a:t>
                      </a:r>
                      <a:r>
                        <a:rPr lang="en-US" sz="1600" baseline="0" dirty="0" smtClean="0"/>
                        <a:t>/ L0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 /</a:t>
                      </a:r>
                      <a:r>
                        <a:rPr lang="en-US" sz="1600" baseline="0" dirty="0" smtClean="0"/>
                        <a:t> 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 / 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  <a:tr h="277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TPC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Cont. / 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n.a</a:t>
                      </a:r>
                      <a:r>
                        <a:rPr lang="en-GB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</a:tr>
              <a:tr h="4858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LM/LM</a:t>
                      </a:r>
                      <a:r>
                        <a:rPr lang="en-US" sz="1600" baseline="0" dirty="0" smtClean="0"/>
                        <a:t>+L1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7-8 µs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100kHz</a:t>
                      </a:r>
                      <a:endParaRPr lang="en-GB" sz="1600" dirty="0"/>
                    </a:p>
                  </a:txBody>
                  <a:tcPr/>
                </a:tc>
              </a:tr>
              <a:tr h="277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µs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  <a:tr h="4858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EMC/PHOS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L0+L1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at 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 µs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50kHz</a:t>
                      </a:r>
                      <a:endParaRPr lang="en-GB" sz="1600" dirty="0"/>
                    </a:p>
                  </a:txBody>
                  <a:tcPr/>
                </a:tc>
              </a:tr>
              <a:tr h="277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HMPID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L0+L1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10kHz</a:t>
                      </a:r>
                      <a:endParaRPr lang="en-GB" sz="1600" dirty="0"/>
                    </a:p>
                  </a:txBody>
                  <a:tcPr/>
                </a:tc>
              </a:tr>
              <a:tr h="4145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MuID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&lt;200</a:t>
                      </a:r>
                      <a:r>
                        <a:rPr lang="en-US" sz="1600" baseline="0" dirty="0" smtClean="0"/>
                        <a:t> 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  <a:tr h="277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Cont. / 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n.a</a:t>
                      </a:r>
                      <a:r>
                        <a:rPr lang="en-US" sz="1600" dirty="0" smtClean="0"/>
                        <a:t>.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  <a:tr h="4858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V0/T0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  <a:tr h="4858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ZDC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µs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400kHz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6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957262"/>
          </a:xfrm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In order to handle more L0 trigger inputs the L0 trigger input multiplexer 50:24 has been made from available </a:t>
            </a:r>
            <a:r>
              <a:rPr lang="en-US" dirty="0" err="1" smtClean="0"/>
              <a:t>Faninout</a:t>
            </a:r>
            <a:r>
              <a:rPr lang="en-US" dirty="0" smtClean="0"/>
              <a:t> boards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Current L0 trigger input switch</a:t>
            </a:r>
            <a:endParaRPr lang="en-US" dirty="0"/>
          </a:p>
        </p:txBody>
      </p:sp>
      <p:pic>
        <p:nvPicPr>
          <p:cNvPr id="16391" name="Picture 2" descr="block di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413000"/>
            <a:ext cx="5629275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2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CTP level </a:t>
            </a:r>
            <a:r>
              <a:rPr lang="en-GB" dirty="0" smtClean="0"/>
              <a:t>-&gt; LM (instead </a:t>
            </a:r>
            <a:r>
              <a:rPr lang="en-GB" dirty="0"/>
              <a:t>of TRD </a:t>
            </a:r>
            <a:r>
              <a:rPr lang="en-GB" dirty="0" err="1" smtClean="0"/>
              <a:t>pretrigger</a:t>
            </a:r>
            <a:r>
              <a:rPr lang="en-GB" dirty="0"/>
              <a:t>)</a:t>
            </a:r>
          </a:p>
          <a:p>
            <a:r>
              <a:rPr lang="en-GB" dirty="0" smtClean="0"/>
              <a:t>100 classes (instead 50)</a:t>
            </a:r>
            <a:endParaRPr lang="en-GB" dirty="0"/>
          </a:p>
          <a:p>
            <a:r>
              <a:rPr lang="en-GB" dirty="0"/>
              <a:t>8</a:t>
            </a:r>
            <a:r>
              <a:rPr lang="en-GB" dirty="0" smtClean="0"/>
              <a:t> physics clusters (instead 6)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for Run 2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5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LM trigger for TRD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256584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Currently TRD pre-trigger is generated even if CTP is busy i.e. TRD pre-trigger electronics doesn`t see CTP busy signal</a:t>
            </a:r>
            <a:endParaRPr lang="en-GB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In </a:t>
            </a:r>
            <a:r>
              <a:rPr lang="en-GB" sz="2400" dirty="0"/>
              <a:t>order to reduce the level of “wasted” pre-triggers currently generated by TRD pre-trigger, the pre-trigger electronics will be replaced by a new level (LM) of trigger logic, run at the CTP, which will be used to generate a wake-up signal to the TRD</a:t>
            </a:r>
          </a:p>
          <a:p>
            <a:pPr lvl="2"/>
            <a:r>
              <a:rPr lang="en-GB" dirty="0"/>
              <a:t>Needs new faster inputs from T0, and </a:t>
            </a:r>
            <a:r>
              <a:rPr lang="en-GB" dirty="0" smtClean="0"/>
              <a:t>VZERO</a:t>
            </a:r>
            <a:endParaRPr lang="en-GB" dirty="0"/>
          </a:p>
          <a:p>
            <a:pPr lvl="2"/>
            <a:r>
              <a:rPr lang="en-GB" dirty="0"/>
              <a:t>Needs relocation of T0 and VZERO electronics closer to </a:t>
            </a:r>
            <a:r>
              <a:rPr lang="en-GB" dirty="0" smtClean="0"/>
              <a:t>CTP -&gt; in progress</a:t>
            </a:r>
            <a:endParaRPr lang="en-GB" dirty="0"/>
          </a:p>
          <a:p>
            <a:pPr lvl="2"/>
            <a:r>
              <a:rPr lang="en-GB" dirty="0"/>
              <a:t>Needs </a:t>
            </a:r>
            <a:r>
              <a:rPr lang="en-GB" dirty="0" smtClean="0"/>
              <a:t>re-cabling </a:t>
            </a:r>
            <a:r>
              <a:rPr lang="en-GB" dirty="0"/>
              <a:t>of T0, VZERO and TRD trigger </a:t>
            </a:r>
            <a:r>
              <a:rPr lang="en-GB" dirty="0" smtClean="0"/>
              <a:t>cables -&gt; in progress</a:t>
            </a:r>
            <a:endParaRPr lang="en-GB" dirty="0"/>
          </a:p>
          <a:p>
            <a:pPr lvl="2"/>
            <a:r>
              <a:rPr lang="en-GB" dirty="0" smtClean="0"/>
              <a:t>                      Needs </a:t>
            </a:r>
            <a:r>
              <a:rPr lang="en-GB" dirty="0"/>
              <a:t>new L0 </a:t>
            </a:r>
            <a:r>
              <a:rPr lang="en-GB" dirty="0" smtClean="0"/>
              <a:t>board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trigger level -&gt; LM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8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Preliminary timing for TO, V0 and TOF trigger inputs</a:t>
            </a:r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31457"/>
            <a:ext cx="7670540" cy="52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12/09/2013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F92E3-1233-4088-BD37-5B6ADFE6B84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Marian Krivda - UoB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10406</TotalTime>
  <Words>2690</Words>
  <Application>Microsoft Office PowerPoint</Application>
  <PresentationFormat>On-screen Show (4:3)</PresentationFormat>
  <Paragraphs>701</Paragraphs>
  <Slides>54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Concourse</vt:lpstr>
      <vt:lpstr>Document</vt:lpstr>
      <vt:lpstr>Alice CTP upgrade</vt:lpstr>
      <vt:lpstr>Plan of talk</vt:lpstr>
      <vt:lpstr>Current Alice trigger system</vt:lpstr>
      <vt:lpstr>Current CTP</vt:lpstr>
      <vt:lpstr>CTP data flow </vt:lpstr>
      <vt:lpstr>Requirements for Run 2</vt:lpstr>
      <vt:lpstr>LM trigger for TRD</vt:lpstr>
      <vt:lpstr>New trigger level -&gt; LM</vt:lpstr>
      <vt:lpstr>Preliminary timing for TO, V0 and TOF trigger inputs</vt:lpstr>
      <vt:lpstr>LM trigger for TRD</vt:lpstr>
      <vt:lpstr>LM trigger for TRD</vt:lpstr>
      <vt:lpstr>PowerPoint Presentation</vt:lpstr>
      <vt:lpstr>Extension of Classes</vt:lpstr>
      <vt:lpstr>100 classes</vt:lpstr>
      <vt:lpstr>All connections between CTP boards are on CTP backplane</vt:lpstr>
      <vt:lpstr>100 classes</vt:lpstr>
      <vt:lpstr>Extension of Clusters</vt:lpstr>
      <vt:lpstr>Clusters</vt:lpstr>
      <vt:lpstr>CTP backplane limitations for clusters</vt:lpstr>
      <vt:lpstr>Cluster data on CTP backplane</vt:lpstr>
      <vt:lpstr>Cluster BUSY on CTP backplane</vt:lpstr>
      <vt:lpstr>Current solution for Cluster BUSY</vt:lpstr>
      <vt:lpstr>New format for L1 and L2 trigger data</vt:lpstr>
      <vt:lpstr>New Common Data Header format</vt:lpstr>
      <vt:lpstr>Second link to DAQ</vt:lpstr>
      <vt:lpstr>Second (new) link to DAQ</vt:lpstr>
      <vt:lpstr>New format of CTP readout  (via first link to DAQ)</vt:lpstr>
      <vt:lpstr>New Interaction record format (proposal)</vt:lpstr>
      <vt:lpstr>New L0 board</vt:lpstr>
      <vt:lpstr>Alice trigger system for Run 2</vt:lpstr>
      <vt:lpstr>New L0 board</vt:lpstr>
      <vt:lpstr>New L0 board – block diagram</vt:lpstr>
      <vt:lpstr>New  L0 board</vt:lpstr>
      <vt:lpstr>Front panel connector for 96 LVDS trigger inputs (200 pins - 96 diff. pairs + 8 GND pins)</vt:lpstr>
      <vt:lpstr>FPGA - Xilinx XC7K325TFFG900</vt:lpstr>
      <vt:lpstr>Configuration of Xilinx XC7K325T FPGA from memory</vt:lpstr>
      <vt:lpstr>Configuration of FPGA via JTAG serial interface</vt:lpstr>
      <vt:lpstr>Remote configuration of FPGA</vt:lpstr>
      <vt:lpstr>Clock</vt:lpstr>
      <vt:lpstr>Ideas for CTP upgrade for Run 3</vt:lpstr>
      <vt:lpstr>3 Trigger levels</vt:lpstr>
      <vt:lpstr>Continuous and Triggered mode</vt:lpstr>
      <vt:lpstr>Each detector as separate cluster</vt:lpstr>
      <vt:lpstr>Cluster with more detectors still possible</vt:lpstr>
      <vt:lpstr>Elimination of CTP dead time</vt:lpstr>
      <vt:lpstr>Heartbeat trigger</vt:lpstr>
      <vt:lpstr>Trigger distribution -&gt; GBT/TTC</vt:lpstr>
      <vt:lpstr>Detector`s behaviour</vt:lpstr>
      <vt:lpstr>Distribution of trigger signals </vt:lpstr>
      <vt:lpstr>Distribution of trigger signals</vt:lpstr>
      <vt:lpstr>Summary</vt:lpstr>
      <vt:lpstr>Back up slides</vt:lpstr>
      <vt:lpstr>Summary table (Run 3)</vt:lpstr>
      <vt:lpstr>Current L0 trigger input switch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Clock adjustment with CORDE board</dc:title>
  <dc:creator>pedja</dc:creator>
  <cp:lastModifiedBy>Marian Krivda</cp:lastModifiedBy>
  <cp:revision>253</cp:revision>
  <dcterms:created xsi:type="dcterms:W3CDTF">2011-01-20T10:11:34Z</dcterms:created>
  <dcterms:modified xsi:type="dcterms:W3CDTF">2013-09-12T04:15:24Z</dcterms:modified>
</cp:coreProperties>
</file>