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56" r:id="rId4"/>
    <p:sldMasterId id="2147483708" r:id="rId5"/>
    <p:sldMasterId id="2147483768" r:id="rId6"/>
    <p:sldMasterId id="2147483744" r:id="rId7"/>
    <p:sldMasterId id="2147483780" r:id="rId8"/>
    <p:sldMasterId id="2147483720" r:id="rId9"/>
    <p:sldMasterId id="2147483732" r:id="rId10"/>
    <p:sldMasterId id="2147483660" r:id="rId11"/>
  </p:sldMasterIdLst>
  <p:notesMasterIdLst>
    <p:notesMasterId r:id="rId22"/>
  </p:notesMasterIdLst>
  <p:sldIdLst>
    <p:sldId id="256" r:id="rId12"/>
    <p:sldId id="272" r:id="rId13"/>
    <p:sldId id="283" r:id="rId14"/>
    <p:sldId id="284" r:id="rId15"/>
    <p:sldId id="280" r:id="rId16"/>
    <p:sldId id="259" r:id="rId17"/>
    <p:sldId id="263" r:id="rId18"/>
    <p:sldId id="264" r:id="rId19"/>
    <p:sldId id="271" r:id="rId20"/>
    <p:sldId id="28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>
      <p:cViewPr varScale="1">
        <p:scale>
          <a:sx n="69" d="100"/>
          <a:sy n="69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26C51-BECA-4AFA-9AD1-55F56B78C386}" type="datetimeFigureOut">
              <a:rPr lang="en-GB" smtClean="0"/>
              <a:t>27/06/2013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A2D20-421E-42E6-9378-6FA13FAAB2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986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1200"/>
            <a:ext cx="9144000" cy="18219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</p:pic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852000" y="5479200"/>
            <a:ext cx="5112000" cy="398072"/>
          </a:xfrm>
          <a:effectLst/>
        </p:spPr>
        <p:txBody>
          <a:bodyPr>
            <a:noAutofit/>
          </a:bodyPr>
          <a:lstStyle>
            <a:lvl1pPr marL="0" indent="0" algn="r">
              <a:buNone/>
              <a:defRPr lang="en-US" sz="24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Author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24000" y="1990800"/>
            <a:ext cx="4395600" cy="648000"/>
          </a:xfrm>
        </p:spPr>
        <p:txBody>
          <a:bodyPr>
            <a:normAutofit/>
          </a:bodyPr>
          <a:lstStyle>
            <a:lvl1pPr marL="0" indent="0"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Optional Corporate Branding HERE - Change or Delete as Appropriate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52000" y="5877272"/>
            <a:ext cx="5112000" cy="399600"/>
          </a:xfrm>
          <a:effectLst/>
        </p:spPr>
        <p:txBody>
          <a:bodyPr>
            <a:noAutofit/>
          </a:bodyPr>
          <a:lstStyle>
            <a:lvl1pPr marL="0" indent="0" algn="r">
              <a:buNone/>
              <a:defRPr lang="en-US" sz="24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32656"/>
            <a:ext cx="1883330" cy="753996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80768"/>
            <a:ext cx="1847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24000" y="4654800"/>
            <a:ext cx="8640000" cy="77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00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078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970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80228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803807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5914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11424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8141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2698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026403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68613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157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17401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4608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818588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993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83672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83706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31565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31826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150794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842384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632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18219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</p:pic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852000" y="5479200"/>
            <a:ext cx="5112000" cy="398072"/>
          </a:xfrm>
          <a:effectLst/>
        </p:spPr>
        <p:txBody>
          <a:bodyPr>
            <a:noAutofit/>
          </a:bodyPr>
          <a:lstStyle>
            <a:lvl1pPr marL="0" indent="0" algn="r">
              <a:buNone/>
              <a:defRPr lang="en-US" sz="24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Author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24000" y="1990792"/>
            <a:ext cx="4395600" cy="648000"/>
          </a:xfrm>
        </p:spPr>
        <p:txBody>
          <a:bodyPr>
            <a:normAutofit/>
          </a:bodyPr>
          <a:lstStyle>
            <a:lvl1pPr marL="0" indent="0"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Optional Corporate Branding HERE - Change or Delete as Appropriate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52000" y="5877272"/>
            <a:ext cx="5112000" cy="399600"/>
          </a:xfrm>
          <a:effectLst/>
        </p:spPr>
        <p:txBody>
          <a:bodyPr>
            <a:noAutofit/>
          </a:bodyPr>
          <a:lstStyle>
            <a:lvl1pPr marL="0" indent="0" algn="r">
              <a:buNone/>
              <a:defRPr lang="en-US" sz="24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32656"/>
            <a:ext cx="1883330" cy="753996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80768"/>
            <a:ext cx="1847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24000" y="4654800"/>
            <a:ext cx="8640000" cy="77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44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00524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73379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195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21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423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05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95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646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0687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3518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215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9653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078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174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18219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</p:pic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852000" y="5479200"/>
            <a:ext cx="5112000" cy="398072"/>
          </a:xfrm>
          <a:effectLst/>
        </p:spPr>
        <p:txBody>
          <a:bodyPr>
            <a:noAutofit/>
          </a:bodyPr>
          <a:lstStyle>
            <a:lvl1pPr marL="0" indent="0" algn="r">
              <a:buNone/>
              <a:defRPr lang="en-US" sz="24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Author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24000" y="1990800"/>
            <a:ext cx="4395600" cy="648000"/>
          </a:xfrm>
        </p:spPr>
        <p:txBody>
          <a:bodyPr>
            <a:normAutofit/>
          </a:bodyPr>
          <a:lstStyle>
            <a:lvl1pPr marL="0" indent="0">
              <a:buNone/>
              <a:defRPr sz="1800" b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Optional Corporate Branding HERE - Change or Delete as Appropriate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852000" y="5877272"/>
            <a:ext cx="5112000" cy="399600"/>
          </a:xfrm>
          <a:effectLst/>
        </p:spPr>
        <p:txBody>
          <a:bodyPr>
            <a:noAutofit/>
          </a:bodyPr>
          <a:lstStyle>
            <a:lvl1pPr marL="0" indent="0" algn="r">
              <a:buNone/>
              <a:defRPr lang="en-US" sz="240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32656"/>
            <a:ext cx="1883330" cy="753996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80768"/>
            <a:ext cx="1847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24000" y="4654800"/>
            <a:ext cx="8640000" cy="77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44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0052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99" y="6127090"/>
            <a:ext cx="419921" cy="68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66215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4232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053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953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6464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06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4232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35184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96531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2078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1740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8609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7712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90265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4456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7210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725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2053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081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40318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39113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2128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2798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970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8022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80380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591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114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9539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814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2698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02640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68613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1570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460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8609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77124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90265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44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64643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72102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72536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081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403187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39113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2128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27988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178447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72780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373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06872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5176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9661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1170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487930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343383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043350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09530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10279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78609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771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351848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902650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44563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7210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72536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0819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40318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391130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2128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27988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9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965319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80228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803807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5914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11424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8141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26988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026403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686131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15708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46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yi\Documents\Non_billable\2013.02_PPT_Templates_refresh\background_images_light\chess board - light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3"/>
            <a:ext cx="9156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99" y="6127090"/>
            <a:ext cx="419921" cy="681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61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reyi\Documents\Non_billable\2013.02_PPT_Templates_refresh\background_images_light\StrategicDirect1 - WHIT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1" y="-1"/>
            <a:ext cx="91572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086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608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eyi\Documents\Non_billable\2013.02_PPT_Templates_refresh\background_images_light\Cogs Light2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61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eyi\Documents\Non_billable\2013.02_PPT_Templates_refresh\background_images_light\Financial - light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" y="-1"/>
            <a:ext cx="9156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61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yi\Documents\Non_billable\2013.02_PPT_Templates_refresh\background_images_light\Fundamentals - whit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07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eyi\Documents\Non_billable\2013.02_PPT_Templates_refresh\background_images_light\Honeycomb - Whit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086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eyi\Documents\Non_billable\2013.02_PPT_Templates_refresh\background_images_light\Innovation - light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07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54" b="9828"/>
          <a:stretch/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29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reyi\Documents\Non_billable\2013.02_PPT_Templates_refresh\background_images_light\Puzzl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56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07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reyi\Documents\Non_billable\2013.02_PPT_Templates_refresh\background_images_light\Recruitment - Light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56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999" y="0"/>
            <a:ext cx="87120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0380" y="6093296"/>
            <a:ext cx="8784108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188" y="6210126"/>
            <a:ext cx="15113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086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20.jpeg"/><Relationship Id="rId21" Type="http://schemas.openxmlformats.org/officeDocument/2006/relationships/hyperlink" Target="http://www.arhivi.lv/index.php?&amp;3" TargetMode="External"/><Relationship Id="rId7" Type="http://schemas.openxmlformats.org/officeDocument/2006/relationships/oleObject" Target="../embeddings/oleObject1.bin"/><Relationship Id="rId12" Type="http://schemas.openxmlformats.org/officeDocument/2006/relationships/hyperlink" Target="http://library.wellcome.ac.uk/index.html" TargetMode="External"/><Relationship Id="rId17" Type="http://schemas.openxmlformats.org/officeDocument/2006/relationships/image" Target="../media/image28.png"/><Relationship Id="rId25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png"/><Relationship Id="rId11" Type="http://schemas.openxmlformats.org/officeDocument/2006/relationships/image" Target="../media/image19.png"/><Relationship Id="rId24" Type="http://schemas.openxmlformats.org/officeDocument/2006/relationships/image" Target="../media/image34.emf"/><Relationship Id="rId5" Type="http://schemas.openxmlformats.org/officeDocument/2006/relationships/hyperlink" Target="../../../../DOCUME~1/evam/LOCALS~1/Temp/Local%20Settings/Temp/" TargetMode="External"/><Relationship Id="rId15" Type="http://schemas.openxmlformats.org/officeDocument/2006/relationships/image" Target="../media/image26.png"/><Relationship Id="rId23" Type="http://schemas.openxmlformats.org/officeDocument/2006/relationships/image" Target="../media/image33.gif"/><Relationship Id="rId10" Type="http://schemas.openxmlformats.org/officeDocument/2006/relationships/oleObject" Target="../embeddings/oleObject2.bin"/><Relationship Id="rId19" Type="http://schemas.openxmlformats.org/officeDocument/2006/relationships/image" Target="../media/image30.jpeg"/><Relationship Id="rId4" Type="http://schemas.openxmlformats.org/officeDocument/2006/relationships/image" Target="../media/image21.png"/><Relationship Id="rId9" Type="http://schemas.openxmlformats.org/officeDocument/2006/relationships/image" Target="../media/image23.jpeg"/><Relationship Id="rId14" Type="http://schemas.openxmlformats.org/officeDocument/2006/relationships/image" Target="../media/image25.png"/><Relationship Id="rId22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4.wmf"/><Relationship Id="rId11" Type="http://schemas.openxmlformats.org/officeDocument/2006/relationships/image" Target="../media/image59.pn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58.png"/><Relationship Id="rId4" Type="http://schemas.openxmlformats.org/officeDocument/2006/relationships/image" Target="../media/image53.wmf"/><Relationship Id="rId9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852000" y="5695224"/>
            <a:ext cx="5112000" cy="398072"/>
          </a:xfrm>
        </p:spPr>
        <p:txBody>
          <a:bodyPr/>
          <a:lstStyle/>
          <a:p>
            <a:r>
              <a:rPr lang="en-GB" dirty="0" smtClean="0"/>
              <a:t>Jon Tilbury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Knowledge is power</a:t>
            </a:r>
          </a:p>
          <a:p>
            <a:r>
              <a:rPr lang="en-GB" dirty="0" smtClean="0"/>
              <a:t>Don’t lose it 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852000" y="6093296"/>
            <a:ext cx="5112000" cy="399600"/>
          </a:xfrm>
        </p:spPr>
        <p:txBody>
          <a:bodyPr/>
          <a:lstStyle/>
          <a:p>
            <a:r>
              <a:rPr lang="en-GB" dirty="0" smtClean="0"/>
              <a:t>28-jun-2013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0" y="4437112"/>
            <a:ext cx="8640000" cy="7704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Digital Archiving &amp; </a:t>
            </a:r>
            <a:r>
              <a:rPr lang="en-GB" dirty="0" smtClean="0"/>
              <a:t>Preservation :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How to compare and contrast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6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the Maturity Model to understand :</a:t>
            </a:r>
          </a:p>
          <a:p>
            <a:pPr lvl="1"/>
            <a:r>
              <a:rPr lang="en-GB" dirty="0" smtClean="0"/>
              <a:t>What you want </a:t>
            </a:r>
          </a:p>
          <a:p>
            <a:pPr lvl="1"/>
            <a:r>
              <a:rPr lang="en-GB" dirty="0" smtClean="0"/>
              <a:t>What competing systems do</a:t>
            </a:r>
          </a:p>
          <a:p>
            <a:r>
              <a:rPr lang="en-GB" dirty="0" smtClean="0"/>
              <a:t>Implement the system that is right for you</a:t>
            </a:r>
          </a:p>
          <a:p>
            <a:pPr lvl="1"/>
            <a:r>
              <a:rPr lang="en-GB" dirty="0" smtClean="0"/>
              <a:t>Don’t start from scratch</a:t>
            </a:r>
          </a:p>
          <a:p>
            <a:pPr lvl="1"/>
            <a:r>
              <a:rPr lang="en-GB" dirty="0" smtClean="0"/>
              <a:t>Use available components, commercial if necessary</a:t>
            </a:r>
          </a:p>
          <a:p>
            <a:pPr lvl="1"/>
            <a:r>
              <a:rPr lang="en-GB" dirty="0" smtClean="0"/>
              <a:t>Make sure you have the flexibility to grow</a:t>
            </a:r>
          </a:p>
          <a:p>
            <a:pPr lvl="1"/>
            <a:r>
              <a:rPr lang="en-GB" dirty="0" smtClean="0"/>
              <a:t>Share knowhow, tools, techniques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41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Jon Tilbury</a:t>
            </a:r>
          </a:p>
          <a:p>
            <a:r>
              <a:rPr lang="en-GB" dirty="0" smtClean="0"/>
              <a:t>Director of Archiving Solutions at Tessella</a:t>
            </a:r>
          </a:p>
          <a:p>
            <a:r>
              <a:rPr lang="en-GB" dirty="0" smtClean="0"/>
              <a:t>20 users of our “Safety Deposit Box” Technology</a:t>
            </a:r>
          </a:p>
          <a:p>
            <a:pPr lvl="1"/>
            <a:r>
              <a:rPr lang="en-GB" dirty="0" smtClean="0"/>
              <a:t>Archives, Libraries, STFC (Rutherford Appleton)</a:t>
            </a:r>
          </a:p>
          <a:p>
            <a:pPr lvl="1"/>
            <a:r>
              <a:rPr lang="en-GB" dirty="0" smtClean="0"/>
              <a:t>Your premises and cloud</a:t>
            </a:r>
          </a:p>
          <a:p>
            <a:pPr lvl="1"/>
            <a:r>
              <a:rPr lang="en-GB" dirty="0" smtClean="0"/>
              <a:t>Research led</a:t>
            </a:r>
          </a:p>
          <a:p>
            <a:r>
              <a:rPr lang="en-GB" dirty="0" smtClean="0"/>
              <a:t>Also scientific technology support</a:t>
            </a:r>
          </a:p>
          <a:p>
            <a:pPr lvl="1"/>
            <a:r>
              <a:rPr lang="en-GB" dirty="0" smtClean="0"/>
              <a:t>Software, consultancy</a:t>
            </a:r>
          </a:p>
          <a:p>
            <a:pPr lvl="1"/>
            <a:r>
              <a:rPr lang="en-GB" dirty="0" smtClean="0"/>
              <a:t>Pharmaceuticals, Government Science, Consumer Goods, Energy</a:t>
            </a:r>
          </a:p>
          <a:p>
            <a:r>
              <a:rPr lang="en-GB" dirty="0" smtClean="0"/>
              <a:t>33 year heritage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935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Trebuchet MS" pitchFamily="34" charset="0"/>
              </a:rPr>
              <a:t>Systems </a:t>
            </a:r>
            <a:r>
              <a:rPr lang="en-GB" dirty="0">
                <a:latin typeface="Trebuchet MS" pitchFamily="34" charset="0"/>
              </a:rPr>
              <a:t>in 11 Countries across 4 </a:t>
            </a:r>
            <a:r>
              <a:rPr lang="en-GB" dirty="0" smtClean="0">
                <a:latin typeface="Trebuchet MS" pitchFamily="34" charset="0"/>
              </a:rPr>
              <a:t>Continents</a:t>
            </a:r>
            <a:endParaRPr lang="en-GB" dirty="0"/>
          </a:p>
        </p:txBody>
      </p:sp>
      <p:pic>
        <p:nvPicPr>
          <p:cNvPr id="4" name="Picture 39" descr="http://cdn1.computerworlduk.com/cmsdata/news/11534/HSBC%20lead1_thumb2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751" y="769797"/>
            <a:ext cx="1144669" cy="91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ree-world-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6603" y="1981200"/>
            <a:ext cx="6049963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The National Archives - link to home page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0498" y="1087755"/>
            <a:ext cx="1205300" cy="74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6790253" y="4073749"/>
            <a:ext cx="23397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dirty="0">
                <a:solidFill>
                  <a:srgbClr val="4B6BB7"/>
                </a:solidFill>
                <a:latin typeface="Trebuchet MS" pitchFamily="34" charset="0"/>
              </a:rPr>
              <a:t>Dutch National Archives</a:t>
            </a:r>
          </a:p>
        </p:txBody>
      </p:sp>
      <p:graphicFrame>
        <p:nvGraphicFramePr>
          <p:cNvPr id="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579623"/>
              </p:ext>
            </p:extLst>
          </p:nvPr>
        </p:nvGraphicFramePr>
        <p:xfrm>
          <a:off x="7138803" y="3889532"/>
          <a:ext cx="1830809" cy="26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Bitmap Image" r:id="rId7" imgW="2752381" imgH="390580" progId="PBrush">
                  <p:embed/>
                </p:oleObj>
              </mc:Choice>
              <mc:Fallback>
                <p:oleObj name="Bitmap Image" r:id="rId7" imgW="2752381" imgH="39058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8803" y="3889532"/>
                        <a:ext cx="1830809" cy="260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Line 18"/>
          <p:cNvSpPr>
            <a:spLocks noChangeShapeType="1"/>
          </p:cNvSpPr>
          <p:nvPr/>
        </p:nvSpPr>
        <p:spPr bwMode="auto">
          <a:xfrm flipH="1" flipV="1">
            <a:off x="3712638" y="2917359"/>
            <a:ext cx="3402506" cy="99662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7354411" y="4830637"/>
            <a:ext cx="17668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dirty="0">
                <a:solidFill>
                  <a:srgbClr val="4B6BB7"/>
                </a:solidFill>
                <a:latin typeface="Trebuchet MS" pitchFamily="34" charset="0"/>
              </a:rPr>
              <a:t>Malaysian Archives</a:t>
            </a:r>
          </a:p>
        </p:txBody>
      </p:sp>
      <p:pic>
        <p:nvPicPr>
          <p:cNvPr id="11" name="Picture 20" descr="logoarki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39278" y="4358727"/>
            <a:ext cx="597153" cy="57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/>
        </p:nvSpPr>
        <p:spPr bwMode="auto">
          <a:xfrm flipH="1" flipV="1">
            <a:off x="5764025" y="4140197"/>
            <a:ext cx="2150744" cy="508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2583264" y="5678016"/>
            <a:ext cx="1828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dirty="0">
                <a:solidFill>
                  <a:srgbClr val="4B6BB7"/>
                </a:solidFill>
                <a:latin typeface="Trebuchet MS" pitchFamily="34" charset="0"/>
              </a:rPr>
              <a:t>Swiss Federal Archives</a:t>
            </a:r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auto">
          <a:xfrm flipV="1">
            <a:off x="3840500" y="3000372"/>
            <a:ext cx="6084" cy="237284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graphicFrame>
        <p:nvGraphicFramePr>
          <p:cNvPr id="15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7415259"/>
              </p:ext>
            </p:extLst>
          </p:nvPr>
        </p:nvGraphicFramePr>
        <p:xfrm>
          <a:off x="2507064" y="5373216"/>
          <a:ext cx="1667933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Bitmap Image" r:id="rId10" imgW="3448531" imgH="628571" progId="PBrush">
                  <p:embed/>
                </p:oleObj>
              </mc:Choice>
              <mc:Fallback>
                <p:oleObj name="Bitmap Image" r:id="rId10" imgW="3448531" imgH="628571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7064" y="5373216"/>
                        <a:ext cx="1667933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Line 27"/>
          <p:cNvSpPr>
            <a:spLocks noChangeShapeType="1"/>
          </p:cNvSpPr>
          <p:nvPr/>
        </p:nvSpPr>
        <p:spPr bwMode="auto">
          <a:xfrm>
            <a:off x="2508352" y="1746176"/>
            <a:ext cx="1116123" cy="11067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pic>
        <p:nvPicPr>
          <p:cNvPr id="17" name="Picture 29" descr="The Wellcome Library homepage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873433" y="967677"/>
            <a:ext cx="1064744" cy="481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1597759" y="1438399"/>
            <a:ext cx="1676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err="1">
                <a:solidFill>
                  <a:srgbClr val="4B6BB7"/>
                </a:solidFill>
                <a:latin typeface="Trebuchet MS" pitchFamily="34" charset="0"/>
              </a:rPr>
              <a:t>Wellcome</a:t>
            </a:r>
            <a:r>
              <a:rPr lang="en-GB" sz="1400" dirty="0">
                <a:solidFill>
                  <a:srgbClr val="4B6BB7"/>
                </a:solidFill>
                <a:latin typeface="Trebuchet MS" pitchFamily="34" charset="0"/>
              </a:rPr>
              <a:t> Trust</a:t>
            </a:r>
          </a:p>
        </p:txBody>
      </p:sp>
      <p:sp>
        <p:nvSpPr>
          <p:cNvPr id="19" name="Text Box 33"/>
          <p:cNvSpPr txBox="1">
            <a:spLocks noChangeArrowheads="1"/>
          </p:cNvSpPr>
          <p:nvPr/>
        </p:nvSpPr>
        <p:spPr bwMode="auto">
          <a:xfrm>
            <a:off x="7292275" y="2429850"/>
            <a:ext cx="1981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dirty="0">
                <a:solidFill>
                  <a:srgbClr val="4B6BB7"/>
                </a:solidFill>
                <a:latin typeface="Trebuchet MS" pitchFamily="34" charset="0"/>
              </a:rPr>
              <a:t>Rotterdam City Archive</a:t>
            </a:r>
          </a:p>
        </p:txBody>
      </p:sp>
      <p:sp>
        <p:nvSpPr>
          <p:cNvPr id="20" name="Text Box 33"/>
          <p:cNvSpPr txBox="1">
            <a:spLocks noChangeArrowheads="1"/>
          </p:cNvSpPr>
          <p:nvPr/>
        </p:nvSpPr>
        <p:spPr bwMode="auto">
          <a:xfrm>
            <a:off x="5764025" y="1421531"/>
            <a:ext cx="1981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dirty="0">
                <a:solidFill>
                  <a:srgbClr val="4B6BB7"/>
                </a:solidFill>
                <a:latin typeface="Trebuchet MS" pitchFamily="34" charset="0"/>
              </a:rPr>
              <a:t>Estonian National Archives</a:t>
            </a:r>
          </a:p>
        </p:txBody>
      </p:sp>
      <p:sp>
        <p:nvSpPr>
          <p:cNvPr id="21" name="Line 27"/>
          <p:cNvSpPr>
            <a:spLocks noChangeShapeType="1"/>
          </p:cNvSpPr>
          <p:nvPr/>
        </p:nvSpPr>
        <p:spPr bwMode="auto">
          <a:xfrm flipH="1">
            <a:off x="4062225" y="1833433"/>
            <a:ext cx="2625298" cy="95263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atin typeface="Trebuchet MS" pitchFamily="34" charset="0"/>
            </a:endParaRPr>
          </a:p>
        </p:txBody>
      </p:sp>
      <p:pic>
        <p:nvPicPr>
          <p:cNvPr id="22" name="Picture 32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56879" y="2091495"/>
            <a:ext cx="2066879" cy="400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Line 24"/>
          <p:cNvSpPr>
            <a:spLocks noChangeShapeType="1"/>
          </p:cNvSpPr>
          <p:nvPr/>
        </p:nvSpPr>
        <p:spPr bwMode="auto">
          <a:xfrm flipH="1" flipV="1">
            <a:off x="3919344" y="3000372"/>
            <a:ext cx="1310355" cy="237284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3982497" y="5862148"/>
            <a:ext cx="22860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dirty="0" smtClean="0">
                <a:solidFill>
                  <a:srgbClr val="4B6BB7"/>
                </a:solidFill>
                <a:latin typeface="Trebuchet MS" pitchFamily="34" charset="0"/>
              </a:rPr>
              <a:t>Austrian Archives</a:t>
            </a:r>
            <a:endParaRPr lang="en-GB" sz="1400" dirty="0">
              <a:solidFill>
                <a:srgbClr val="4B6BB7"/>
              </a:solidFill>
              <a:latin typeface="Trebuchet MS" pitchFamily="34" charset="0"/>
            </a:endParaRP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4212306" y="1381323"/>
            <a:ext cx="16637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dirty="0">
                <a:solidFill>
                  <a:srgbClr val="4B6BB7"/>
                </a:solidFill>
                <a:latin typeface="Trebuchet MS" pitchFamily="34" charset="0"/>
              </a:rPr>
              <a:t>Finnish National Archives</a:t>
            </a:r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 flipH="1">
            <a:off x="4055876" y="1833623"/>
            <a:ext cx="892858" cy="82212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atin typeface="Trebuchet MS" pitchFamily="34" charset="0"/>
            </a:endParaRPr>
          </a:p>
        </p:txBody>
      </p:sp>
      <p:pic>
        <p:nvPicPr>
          <p:cNvPr id="27" name="Picture 34"/>
          <p:cNvPicPr>
            <a:picLocks noChangeAspect="1" noChangeArrowheads="1"/>
          </p:cNvPicPr>
          <p:nvPr/>
        </p:nvPicPr>
        <p:blipFill>
          <a:blip r:embed="rId15" cstate="print"/>
          <a:srcRect l="15704" t="18462" r="62019" b="72565"/>
          <a:stretch>
            <a:fillRect/>
          </a:stretch>
        </p:blipFill>
        <p:spPr bwMode="auto">
          <a:xfrm>
            <a:off x="4272420" y="881644"/>
            <a:ext cx="1695421" cy="52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853800" y="1037759"/>
            <a:ext cx="1856447" cy="37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Arrow Connector 28"/>
          <p:cNvCxnSpPr>
            <a:stCxn id="36" idx="0"/>
          </p:cNvCxnSpPr>
          <p:nvPr/>
        </p:nvCxnSpPr>
        <p:spPr bwMode="auto">
          <a:xfrm flipV="1">
            <a:off x="975591" y="3140968"/>
            <a:ext cx="704668" cy="1008900"/>
          </a:xfrm>
          <a:prstGeom prst="straightConnector1">
            <a:avLst/>
          </a:prstGeom>
          <a:ln w="25400"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393857" y="5358092"/>
            <a:ext cx="1671687" cy="4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20969" y="2389757"/>
            <a:ext cx="1729445" cy="429642"/>
          </a:xfrm>
          <a:prstGeom prst="rect">
            <a:avLst/>
          </a:prstGeom>
          <a:noFill/>
          <a:ln w="2857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32" name="Line 14"/>
          <p:cNvSpPr>
            <a:spLocks noChangeShapeType="1"/>
          </p:cNvSpPr>
          <p:nvPr/>
        </p:nvSpPr>
        <p:spPr bwMode="auto">
          <a:xfrm>
            <a:off x="2050415" y="2604578"/>
            <a:ext cx="1502052" cy="3203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atin typeface="Trebuchet MS" pitchFamily="34" charset="0"/>
            </a:endParaRPr>
          </a:p>
        </p:txBody>
      </p:sp>
      <p:pic>
        <p:nvPicPr>
          <p:cNvPr id="33" name="Picture 23" descr="houses-of-parliament01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320219" y="5140010"/>
            <a:ext cx="720080" cy="47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765859" y="5617731"/>
            <a:ext cx="182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dirty="0" smtClean="0">
                <a:solidFill>
                  <a:srgbClr val="4B6BB7"/>
                </a:solidFill>
                <a:latin typeface="Trebuchet MS" pitchFamily="34" charset="0"/>
              </a:rPr>
              <a:t>UK Parliament</a:t>
            </a:r>
            <a:endParaRPr lang="en-GB" sz="1400" dirty="0">
              <a:solidFill>
                <a:srgbClr val="4B6BB7"/>
              </a:solidFill>
              <a:latin typeface="Trebuchet MS" pitchFamily="34" charset="0"/>
            </a:endParaRPr>
          </a:p>
        </p:txBody>
      </p:sp>
      <p:sp>
        <p:nvSpPr>
          <p:cNvPr id="35" name="Line 24"/>
          <p:cNvSpPr>
            <a:spLocks noChangeShapeType="1"/>
          </p:cNvSpPr>
          <p:nvPr/>
        </p:nvSpPr>
        <p:spPr bwMode="auto">
          <a:xfrm flipV="1">
            <a:off x="1725798" y="2924944"/>
            <a:ext cx="1898678" cy="221506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30269" y="4149868"/>
            <a:ext cx="1290644" cy="413507"/>
          </a:xfrm>
          <a:prstGeom prst="rect">
            <a:avLst/>
          </a:prstGeom>
          <a:noFill/>
          <a:ln w="2857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37" name="Line 31"/>
          <p:cNvSpPr>
            <a:spLocks noChangeShapeType="1"/>
          </p:cNvSpPr>
          <p:nvPr/>
        </p:nvSpPr>
        <p:spPr bwMode="auto">
          <a:xfrm flipH="1" flipV="1">
            <a:off x="3982497" y="3061938"/>
            <a:ext cx="2945748" cy="13300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atin typeface="Trebuchet MS" pitchFamily="34" charset="0"/>
            </a:endParaRPr>
          </a:p>
        </p:txBody>
      </p:sp>
      <p:pic>
        <p:nvPicPr>
          <p:cNvPr id="38" name="Picture 2" descr="Home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794" y="1022122"/>
            <a:ext cx="685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33"/>
          <p:cNvSpPr txBox="1">
            <a:spLocks noChangeArrowheads="1"/>
          </p:cNvSpPr>
          <p:nvPr/>
        </p:nvSpPr>
        <p:spPr bwMode="auto">
          <a:xfrm>
            <a:off x="7574333" y="1403312"/>
            <a:ext cx="1981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A5385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rgbClr val="0A5385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rgbClr val="0A5385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rgbClr val="0A5385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rgbClr val="0A5385"/>
                </a:solidFill>
                <a:latin typeface="Arial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0A5385"/>
                </a:solidFill>
                <a:latin typeface="Arial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0A5385"/>
                </a:solidFill>
                <a:latin typeface="Arial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0A5385"/>
                </a:solidFill>
                <a:latin typeface="Arial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0A5385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sz="1400" dirty="0">
                <a:solidFill>
                  <a:srgbClr val="4B6BB7"/>
                </a:solidFill>
                <a:latin typeface="Trebuchet MS" pitchFamily="34" charset="0"/>
              </a:rPr>
              <a:t>Latvian National Archives</a:t>
            </a:r>
          </a:p>
        </p:txBody>
      </p:sp>
      <p:sp>
        <p:nvSpPr>
          <p:cNvPr id="40" name="Line 27"/>
          <p:cNvSpPr>
            <a:spLocks noChangeShapeType="1"/>
          </p:cNvSpPr>
          <p:nvPr/>
        </p:nvSpPr>
        <p:spPr bwMode="auto">
          <a:xfrm flipH="1">
            <a:off x="4055875" y="1772816"/>
            <a:ext cx="3904253" cy="104658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Line 21"/>
          <p:cNvSpPr>
            <a:spLocks noChangeShapeType="1"/>
          </p:cNvSpPr>
          <p:nvPr/>
        </p:nvSpPr>
        <p:spPr bwMode="auto">
          <a:xfrm flipH="1" flipV="1">
            <a:off x="6502079" y="5195123"/>
            <a:ext cx="852332" cy="8904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pic>
        <p:nvPicPr>
          <p:cNvPr id="42" name="Picture 17" descr="http://www.nla.gov.au/img/07_layout/h1_NLA_logo_stat.gif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411" y="5118059"/>
            <a:ext cx="1729910" cy="69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92636" y="1746436"/>
            <a:ext cx="2743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>
                <a:solidFill>
                  <a:srgbClr val="4B6BB7"/>
                </a:solidFill>
                <a:latin typeface="Trebuchet MS" pitchFamily="34" charset="0"/>
              </a:rPr>
              <a:t>UK National Archives</a:t>
            </a:r>
          </a:p>
        </p:txBody>
      </p:sp>
      <p:sp>
        <p:nvSpPr>
          <p:cNvPr id="44" name="Line 14"/>
          <p:cNvSpPr>
            <a:spLocks noChangeShapeType="1"/>
          </p:cNvSpPr>
          <p:nvPr/>
        </p:nvSpPr>
        <p:spPr bwMode="auto">
          <a:xfrm>
            <a:off x="1464236" y="1987636"/>
            <a:ext cx="2088232" cy="86529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sp>
        <p:nvSpPr>
          <p:cNvPr id="45" name="Line 27"/>
          <p:cNvSpPr>
            <a:spLocks noChangeShapeType="1"/>
          </p:cNvSpPr>
          <p:nvPr/>
        </p:nvSpPr>
        <p:spPr bwMode="auto">
          <a:xfrm>
            <a:off x="3419872" y="1833623"/>
            <a:ext cx="223864" cy="100049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sp>
        <p:nvSpPr>
          <p:cNvPr id="46" name="Text Box 30"/>
          <p:cNvSpPr txBox="1">
            <a:spLocks noChangeArrowheads="1"/>
          </p:cNvSpPr>
          <p:nvPr/>
        </p:nvSpPr>
        <p:spPr bwMode="auto">
          <a:xfrm>
            <a:off x="2856731" y="1381323"/>
            <a:ext cx="1676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en-GB" sz="1400" dirty="0" smtClean="0">
                <a:solidFill>
                  <a:srgbClr val="4B6BB7"/>
                </a:solidFill>
                <a:latin typeface="Trebuchet MS" pitchFamily="34" charset="0"/>
              </a:rPr>
              <a:t>Corporate Archives</a:t>
            </a:r>
            <a:endParaRPr lang="en-GB" sz="1400" dirty="0">
              <a:solidFill>
                <a:srgbClr val="4B6BB7"/>
              </a:solidFill>
              <a:latin typeface="Trebuchet MS" pitchFamily="34" charset="0"/>
            </a:endParaRPr>
          </a:p>
        </p:txBody>
      </p:sp>
      <p:pic>
        <p:nvPicPr>
          <p:cNvPr id="47" name="Picture 48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625" y="2933295"/>
            <a:ext cx="1221931" cy="432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6467900" y="3289442"/>
            <a:ext cx="30645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1400" dirty="0" smtClean="0">
                <a:solidFill>
                  <a:srgbClr val="4B6BB7"/>
                </a:solidFill>
                <a:latin typeface="Trebuchet MS" pitchFamily="34" charset="0"/>
              </a:rPr>
              <a:t>National Archives of Hungary</a:t>
            </a:r>
          </a:p>
          <a:p>
            <a:pPr>
              <a:spcBef>
                <a:spcPts val="0"/>
              </a:spcBef>
            </a:pPr>
            <a:r>
              <a:rPr lang="en-GB" sz="1400" dirty="0" smtClean="0">
                <a:solidFill>
                  <a:srgbClr val="4B6BB7"/>
                </a:solidFill>
                <a:latin typeface="Trebuchet MS" pitchFamily="34" charset="0"/>
              </a:rPr>
              <a:t>        Budapest City Archives		</a:t>
            </a:r>
            <a:endParaRPr lang="en-GB" sz="1400" dirty="0">
              <a:solidFill>
                <a:srgbClr val="4B6BB7"/>
              </a:solidFill>
              <a:latin typeface="Trebuchet MS" pitchFamily="34" charset="0"/>
            </a:endParaRPr>
          </a:p>
        </p:txBody>
      </p:sp>
      <p:sp>
        <p:nvSpPr>
          <p:cNvPr id="49" name="Line 31"/>
          <p:cNvSpPr>
            <a:spLocks noChangeShapeType="1"/>
          </p:cNvSpPr>
          <p:nvPr/>
        </p:nvSpPr>
        <p:spPr bwMode="auto">
          <a:xfrm flipH="1">
            <a:off x="3712638" y="2420285"/>
            <a:ext cx="3579634" cy="4970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latin typeface="Trebuchet MS" pitchFamily="34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428" y="2944727"/>
            <a:ext cx="657561" cy="40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5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98" y="0"/>
            <a:ext cx="8928001" cy="856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Cloud version launched in the US, soon in EU</a:t>
            </a:r>
            <a:endParaRPr lang="en-GB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114084" y="1649040"/>
            <a:ext cx="19050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1400" dirty="0" smtClean="0">
                <a:solidFill>
                  <a:schemeClr val="tx1"/>
                </a:solidFill>
                <a:latin typeface="Trebuchet MS" pitchFamily="34" charset="0"/>
                <a:cs typeface="Times New Roman" pitchFamily="18" charset="0"/>
              </a:rPr>
              <a:t>Archives of Michigan</a:t>
            </a:r>
            <a:endParaRPr lang="en-GB" sz="1400" dirty="0">
              <a:solidFill>
                <a:schemeClr val="tx1"/>
              </a:solidFill>
              <a:latin typeface="Trebuchet MS" pitchFamily="34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6286500" cy="3970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5152267" y="1412776"/>
            <a:ext cx="2300052" cy="72008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807" y="1043968"/>
            <a:ext cx="592198" cy="605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6230285" y="2579764"/>
            <a:ext cx="1438058" cy="11372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3" y="3214338"/>
            <a:ext cx="864097" cy="109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keea\AppData\Local\Temp\notes256C9A\kentucky library and archive 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085184"/>
            <a:ext cx="2377455" cy="53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6"/>
          <p:cNvSpPr>
            <a:spLocks noChangeShapeType="1"/>
          </p:cNvSpPr>
          <p:nvPr/>
        </p:nvSpPr>
        <p:spPr bwMode="auto">
          <a:xfrm flipH="1" flipV="1">
            <a:off x="5292079" y="2965938"/>
            <a:ext cx="219317" cy="21192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 flipV="1">
            <a:off x="6588223" y="1956816"/>
            <a:ext cx="864096" cy="50809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 dirty="0">
              <a:latin typeface="Trebuchet MS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217" y="2464906"/>
            <a:ext cx="1881867" cy="308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BG"/>
          <p:cNvSpPr/>
          <p:nvPr/>
        </p:nvSpPr>
        <p:spPr bwMode="auto">
          <a:xfrm>
            <a:off x="88900" y="6731000"/>
            <a:ext cx="8966200" cy="76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5185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53881" dir="2700016" rotWithShape="0">
              <a:scrgbClr r="0" g="0" b="0">
                <a:alpha val="50000"/>
              </a:scrgbClr>
            </a:outerShdw>
          </a:effectLst>
        </p:spPr>
        <p:txBody>
          <a:bodyPr vert="horz" wrap="non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0A5385"/>
              </a:solidFill>
              <a:effectLst/>
              <a:latin typeface="Arial" charset="0"/>
              <a:cs typeface="Times New Roman" charset="0"/>
            </a:endParaRPr>
          </a:p>
        </p:txBody>
      </p:sp>
      <p:sp>
        <p:nvSpPr>
          <p:cNvPr id="15" name="FG"/>
          <p:cNvSpPr/>
          <p:nvPr/>
        </p:nvSpPr>
        <p:spPr bwMode="auto">
          <a:xfrm>
            <a:off x="88900" y="6731000"/>
            <a:ext cx="1280886" cy="76200"/>
          </a:xfrm>
          <a:prstGeom prst="rect">
            <a:avLst/>
          </a:prstGeom>
          <a:solidFill>
            <a:srgbClr val="005185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28575" cap="flat" cmpd="sng" algn="ctr">
                <a:solidFill>
                  <a:srgbClr val="0A5385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non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0A5385"/>
              </a:solidFill>
              <a:effectLst/>
              <a:latin typeface="Arial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96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579296" cy="525658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STFC</a:t>
            </a:r>
          </a:p>
          <a:p>
            <a:pPr lvl="1"/>
            <a:r>
              <a:rPr lang="en-GB" dirty="0" smtClean="0"/>
              <a:t>Multitenant solution, available for other departments</a:t>
            </a:r>
          </a:p>
          <a:p>
            <a:pPr lvl="1"/>
            <a:r>
              <a:rPr lang="en-GB" dirty="0"/>
              <a:t>Preserving Neutron Scattering data from </a:t>
            </a:r>
            <a:r>
              <a:rPr lang="en-GB" dirty="0" smtClean="0"/>
              <a:t>ISIS</a:t>
            </a:r>
          </a:p>
          <a:p>
            <a:pPr lvl="1"/>
            <a:r>
              <a:rPr lang="en-GB" dirty="0"/>
              <a:t>Ask </a:t>
            </a:r>
            <a:r>
              <a:rPr lang="en-GB" dirty="0" smtClean="0"/>
              <a:t>Jens Jensen / Juan </a:t>
            </a:r>
            <a:r>
              <a:rPr lang="en-GB" dirty="0" err="1" smtClean="0"/>
              <a:t>Bicarregui</a:t>
            </a:r>
            <a:endParaRPr lang="en-GB" dirty="0" smtClean="0"/>
          </a:p>
          <a:p>
            <a:r>
              <a:rPr lang="en-GB" dirty="0" err="1" smtClean="0"/>
              <a:t>FamilySearch</a:t>
            </a:r>
            <a:endParaRPr lang="en-GB" dirty="0" smtClean="0"/>
          </a:p>
          <a:p>
            <a:pPr lvl="1"/>
            <a:r>
              <a:rPr lang="en-GB" dirty="0" smtClean="0"/>
              <a:t>Genealogy Information from around the world</a:t>
            </a:r>
          </a:p>
          <a:p>
            <a:pPr lvl="1"/>
            <a:r>
              <a:rPr lang="en-GB" dirty="0" smtClean="0"/>
              <a:t>Digitising microfilm to JPEG2000</a:t>
            </a:r>
          </a:p>
          <a:p>
            <a:pPr lvl="1"/>
            <a:r>
              <a:rPr lang="en-GB" dirty="0" smtClean="0"/>
              <a:t>Digitised in Utah, preserved in Maryland</a:t>
            </a:r>
          </a:p>
          <a:p>
            <a:pPr lvl="1"/>
            <a:r>
              <a:rPr lang="en-GB" dirty="0" smtClean="0"/>
              <a:t>Initial storage 7Pb</a:t>
            </a:r>
          </a:p>
          <a:p>
            <a:pPr lvl="1"/>
            <a:r>
              <a:rPr lang="en-GB" dirty="0" smtClean="0"/>
              <a:t>Ingest rate : 20Tb per day, rising to 50Tb per day</a:t>
            </a:r>
          </a:p>
          <a:p>
            <a:pPr lvl="1"/>
            <a:r>
              <a:rPr lang="en-GB" dirty="0" smtClean="0"/>
              <a:t>Standard workflows on medium application servers</a:t>
            </a:r>
          </a:p>
          <a:p>
            <a:pPr lvl="1"/>
            <a:r>
              <a:rPr lang="en-GB" dirty="0" smtClean="0"/>
              <a:t>Very fat pipes (especially to work area)</a:t>
            </a:r>
          </a:p>
          <a:p>
            <a:pPr lvl="1"/>
            <a:r>
              <a:rPr lang="en-GB" dirty="0" smtClean="0"/>
              <a:t>Multiple parallel tape writers </a:t>
            </a:r>
          </a:p>
          <a:p>
            <a:pPr lvl="1"/>
            <a:r>
              <a:rPr lang="en-GB" dirty="0" smtClean="0"/>
              <a:t>Dedicated pipe across US to replace FedEx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82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How to compare archiving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Digital Archiving has many meanings</a:t>
            </a:r>
          </a:p>
          <a:p>
            <a:pPr lvl="1"/>
            <a:r>
              <a:rPr lang="en-GB" dirty="0" smtClean="0"/>
              <a:t>Email archiving</a:t>
            </a:r>
          </a:p>
          <a:p>
            <a:pPr lvl="1"/>
            <a:r>
              <a:rPr lang="en-GB" dirty="0" smtClean="0"/>
              <a:t>Backup++</a:t>
            </a:r>
          </a:p>
          <a:p>
            <a:pPr lvl="1"/>
            <a:r>
              <a:rPr lang="en-GB" dirty="0" smtClean="0"/>
              <a:t>Second line storage</a:t>
            </a:r>
          </a:p>
          <a:p>
            <a:pPr lvl="1"/>
            <a:r>
              <a:rPr lang="en-GB" dirty="0" smtClean="0"/>
              <a:t>Bit store</a:t>
            </a:r>
          </a:p>
          <a:p>
            <a:pPr lvl="1"/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How do we compare the approaches and evaluate what we want?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4754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Digital Archiving Maturity Model</a:t>
            </a:r>
            <a:endParaRPr lang="en-GB" dirty="0"/>
          </a:p>
        </p:txBody>
      </p:sp>
      <p:sp>
        <p:nvSpPr>
          <p:cNvPr id="4" name="Isosceles Triangle 3"/>
          <p:cNvSpPr/>
          <p:nvPr/>
        </p:nvSpPr>
        <p:spPr bwMode="auto">
          <a:xfrm>
            <a:off x="1968191" y="1358171"/>
            <a:ext cx="4824536" cy="4320480"/>
          </a:xfrm>
          <a:prstGeom prst="triangle">
            <a:avLst/>
          </a:prstGeom>
          <a:solidFill>
            <a:schemeClr val="tx2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0A5385"/>
              </a:solidFill>
              <a:effectLst/>
              <a:latin typeface="Arial" charset="0"/>
              <a:cs typeface="Times New Roman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15831" y="1718973"/>
            <a:ext cx="4329256" cy="549195"/>
            <a:chOff x="0" y="575508"/>
            <a:chExt cx="4329256" cy="549195"/>
          </a:xfrm>
        </p:grpSpPr>
        <p:sp>
          <p:nvSpPr>
            <p:cNvPr id="6" name="Rounded Rectangle 5"/>
            <p:cNvSpPr/>
            <p:nvPr/>
          </p:nvSpPr>
          <p:spPr>
            <a:xfrm>
              <a:off x="0" y="575508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26809" y="602317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100" kern="1200" baseline="0" dirty="0" smtClean="0">
                  <a:solidFill>
                    <a:schemeClr val="bg1"/>
                  </a:solidFill>
                </a:rPr>
                <a:t>6. Information Preservation</a:t>
              </a:r>
              <a:endParaRPr lang="en-GB" sz="21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215831" y="2376694"/>
            <a:ext cx="4329256" cy="549195"/>
            <a:chOff x="0" y="1233229"/>
            <a:chExt cx="4329256" cy="549195"/>
          </a:xfrm>
        </p:grpSpPr>
        <p:sp>
          <p:nvSpPr>
            <p:cNvPr id="9" name="Rounded Rectangle 8"/>
            <p:cNvSpPr/>
            <p:nvPr/>
          </p:nvSpPr>
          <p:spPr>
            <a:xfrm>
              <a:off x="0" y="1233229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26809" y="1260038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100" kern="1200" baseline="0" dirty="0" smtClean="0">
                  <a:solidFill>
                    <a:schemeClr val="bg1"/>
                  </a:solidFill>
                </a:rPr>
                <a:t>5: Information Processes</a:t>
              </a:r>
              <a:endParaRPr lang="en-GB" sz="21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15831" y="3034416"/>
            <a:ext cx="4329256" cy="549195"/>
            <a:chOff x="0" y="1890951"/>
            <a:chExt cx="4329256" cy="549195"/>
          </a:xfrm>
        </p:grpSpPr>
        <p:sp>
          <p:nvSpPr>
            <p:cNvPr id="12" name="Rounded Rectangle 11"/>
            <p:cNvSpPr/>
            <p:nvPr/>
          </p:nvSpPr>
          <p:spPr>
            <a:xfrm>
              <a:off x="0" y="1890951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ounded Rectangle 8"/>
            <p:cNvSpPr/>
            <p:nvPr/>
          </p:nvSpPr>
          <p:spPr>
            <a:xfrm>
              <a:off x="26809" y="1917760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baseline="0" dirty="0" smtClean="0">
                  <a:solidFill>
                    <a:schemeClr val="bg1"/>
                  </a:solidFill>
                </a:rPr>
                <a:t>4: Information Organisation</a:t>
              </a:r>
              <a:endParaRPr lang="en-GB" sz="20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15831" y="3692137"/>
            <a:ext cx="4329256" cy="549195"/>
            <a:chOff x="0" y="2548672"/>
            <a:chExt cx="4329256" cy="549195"/>
          </a:xfrm>
        </p:grpSpPr>
        <p:sp>
          <p:nvSpPr>
            <p:cNvPr id="15" name="Rounded Rectangle 14"/>
            <p:cNvSpPr/>
            <p:nvPr/>
          </p:nvSpPr>
          <p:spPr>
            <a:xfrm>
              <a:off x="0" y="2548672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ounded Rectangle 10"/>
            <p:cNvSpPr/>
            <p:nvPr/>
          </p:nvSpPr>
          <p:spPr>
            <a:xfrm>
              <a:off x="26809" y="2575481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baseline="0" dirty="0" smtClean="0">
                  <a:solidFill>
                    <a:schemeClr val="bg1"/>
                  </a:solidFill>
                </a:rPr>
                <a:t>3: Storage Validation</a:t>
              </a:r>
              <a:endParaRPr lang="en-GB" sz="20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215831" y="4349848"/>
            <a:ext cx="4329256" cy="549195"/>
            <a:chOff x="0" y="3206383"/>
            <a:chExt cx="4329256" cy="549195"/>
          </a:xfrm>
        </p:grpSpPr>
        <p:sp>
          <p:nvSpPr>
            <p:cNvPr id="18" name="Rounded Rectangle 17"/>
            <p:cNvSpPr/>
            <p:nvPr/>
          </p:nvSpPr>
          <p:spPr>
            <a:xfrm>
              <a:off x="0" y="3206383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ed Rectangle 12"/>
            <p:cNvSpPr/>
            <p:nvPr/>
          </p:nvSpPr>
          <p:spPr>
            <a:xfrm>
              <a:off x="26809" y="3233192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baseline="0" dirty="0" smtClean="0">
                  <a:solidFill>
                    <a:schemeClr val="bg1"/>
                  </a:solidFill>
                </a:rPr>
                <a:t>2: Storage Management </a:t>
              </a:r>
              <a:endParaRPr lang="en-GB" sz="20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15831" y="5007569"/>
            <a:ext cx="4329256" cy="549195"/>
            <a:chOff x="0" y="3864104"/>
            <a:chExt cx="4329256" cy="549195"/>
          </a:xfrm>
        </p:grpSpPr>
        <p:sp>
          <p:nvSpPr>
            <p:cNvPr id="21" name="Rounded Rectangle 20"/>
            <p:cNvSpPr/>
            <p:nvPr/>
          </p:nvSpPr>
          <p:spPr>
            <a:xfrm>
              <a:off x="0" y="3864104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4"/>
            <p:cNvSpPr/>
            <p:nvPr/>
          </p:nvSpPr>
          <p:spPr>
            <a:xfrm>
              <a:off x="26809" y="3890913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baseline="0" dirty="0" smtClean="0">
                  <a:solidFill>
                    <a:schemeClr val="bg1"/>
                  </a:solidFill>
                </a:rPr>
                <a:t>1: Safe Storage</a:t>
              </a:r>
              <a:endParaRPr lang="en-GB" sz="2000" kern="1200" baseline="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Rounded Rectangle 22"/>
          <p:cNvSpPr/>
          <p:nvPr/>
        </p:nvSpPr>
        <p:spPr bwMode="auto">
          <a:xfrm rot="5400000">
            <a:off x="939066" y="4460399"/>
            <a:ext cx="1837817" cy="402992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Times New Roman" charset="0"/>
              </a:rPr>
              <a:t>Storage</a:t>
            </a:r>
          </a:p>
        </p:txBody>
      </p:sp>
      <p:sp>
        <p:nvSpPr>
          <p:cNvPr id="24" name="Rounded Rectangle 23"/>
          <p:cNvSpPr/>
          <p:nvPr/>
        </p:nvSpPr>
        <p:spPr bwMode="auto">
          <a:xfrm rot="5400000">
            <a:off x="1200253" y="2797774"/>
            <a:ext cx="1315443" cy="402992"/>
          </a:xfrm>
          <a:prstGeom prst="roundRect">
            <a:avLst/>
          </a:prstGeom>
          <a:solidFill>
            <a:srgbClr val="DA00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Times New Roman" charset="0"/>
              </a:rPr>
              <a:t>Data Man.</a:t>
            </a:r>
          </a:p>
        </p:txBody>
      </p:sp>
      <p:sp>
        <p:nvSpPr>
          <p:cNvPr id="25" name="Rounded Rectangle 24"/>
          <p:cNvSpPr/>
          <p:nvPr/>
        </p:nvSpPr>
        <p:spPr bwMode="auto">
          <a:xfrm rot="5400000">
            <a:off x="734132" y="2797774"/>
            <a:ext cx="1315443" cy="402992"/>
          </a:xfrm>
          <a:prstGeom prst="roundRect">
            <a:avLst/>
          </a:prstGeom>
          <a:solidFill>
            <a:srgbClr val="0070C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Times New Roman" charset="0"/>
              </a:rPr>
              <a:t>Access</a:t>
            </a:r>
          </a:p>
        </p:txBody>
      </p:sp>
      <p:sp>
        <p:nvSpPr>
          <p:cNvPr id="26" name="Rounded Rectangle 25"/>
          <p:cNvSpPr/>
          <p:nvPr/>
        </p:nvSpPr>
        <p:spPr bwMode="auto">
          <a:xfrm rot="5400000">
            <a:off x="247451" y="2797774"/>
            <a:ext cx="1315443" cy="402992"/>
          </a:xfrm>
          <a:prstGeom prst="roundRect">
            <a:avLst/>
          </a:prstGeom>
          <a:solidFill>
            <a:srgbClr val="B8B4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Times New Roman" charset="0"/>
              </a:rPr>
              <a:t>Ingest</a:t>
            </a:r>
          </a:p>
        </p:txBody>
      </p:sp>
      <p:sp>
        <p:nvSpPr>
          <p:cNvPr id="27" name="Rounded Rectangle 26"/>
          <p:cNvSpPr/>
          <p:nvPr/>
        </p:nvSpPr>
        <p:spPr bwMode="auto">
          <a:xfrm>
            <a:off x="412523" y="1792075"/>
            <a:ext cx="1555668" cy="402992"/>
          </a:xfrm>
          <a:prstGeom prst="roundRect">
            <a:avLst/>
          </a:prstGeom>
          <a:solidFill>
            <a:srgbClr val="568424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Times New Roman" charset="0"/>
              </a:rPr>
              <a:t>Preservation</a:t>
            </a:r>
          </a:p>
        </p:txBody>
      </p:sp>
      <p:sp>
        <p:nvSpPr>
          <p:cNvPr id="28" name="Rounded Rectangle 27"/>
          <p:cNvSpPr/>
          <p:nvPr/>
        </p:nvSpPr>
        <p:spPr bwMode="auto">
          <a:xfrm rot="5400000">
            <a:off x="-1170190" y="3762426"/>
            <a:ext cx="3233761" cy="402992"/>
          </a:xfrm>
          <a:prstGeom prst="roundRect">
            <a:avLst/>
          </a:prstGeom>
          <a:solidFill>
            <a:srgbClr val="7030A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Times New Roman" charset="0"/>
              </a:rPr>
              <a:t>Administration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714056" y="3718947"/>
            <a:ext cx="879294" cy="1210433"/>
          </a:xfrm>
          <a:prstGeom prst="roundRect">
            <a:avLst/>
          </a:prstGeom>
          <a:noFill/>
          <a:ln w="28575" cap="flat" cmpd="sng" algn="ctr">
            <a:solidFill>
              <a:srgbClr val="0A538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A5385"/>
                </a:solidFill>
                <a:effectLst/>
                <a:latin typeface="Arial" charset="0"/>
                <a:cs typeface="Times New Roman" charset="0"/>
              </a:rPr>
              <a:t>OAIS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cs typeface="Times New Roman" charset="0"/>
              </a:rPr>
              <a:t>ISO</a:t>
            </a:r>
          </a:p>
          <a:p>
            <a:r>
              <a:rPr lang="en-GB" sz="1600" dirty="0" smtClean="0"/>
              <a:t>14721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rgbClr val="0A5385"/>
              </a:solidFill>
              <a:effectLst/>
              <a:cs typeface="Times New Roman" charset="0"/>
            </a:endParaRPr>
          </a:p>
        </p:txBody>
      </p:sp>
      <p:sp>
        <p:nvSpPr>
          <p:cNvPr id="3" name="Rounded Rectangular Callout 2"/>
          <p:cNvSpPr/>
          <p:nvPr/>
        </p:nvSpPr>
        <p:spPr>
          <a:xfrm>
            <a:off x="6912764" y="3613346"/>
            <a:ext cx="2051724" cy="2119909"/>
          </a:xfrm>
          <a:prstGeom prst="wedgeRoundRectCallout">
            <a:avLst>
              <a:gd name="adj1" fmla="val -68137"/>
              <a:gd name="adj2" fmla="val 29271"/>
              <a:gd name="adj3" fmla="val 16667"/>
            </a:avLst>
          </a:prstGeom>
          <a:ln>
            <a:noFill/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Reliable storage with high reliability e.g. </a:t>
            </a:r>
            <a:r>
              <a:rPr lang="en-GB" sz="1600" dirty="0" err="1" smtClean="0"/>
              <a:t>RAIDx</a:t>
            </a:r>
            <a:r>
              <a:rPr lang="en-GB" sz="1600" dirty="0" smtClean="0"/>
              <a:t>, long life tape, </a:t>
            </a:r>
            <a:r>
              <a:rPr lang="en-GB" sz="1600" dirty="0" err="1" smtClean="0"/>
              <a:t>etc</a:t>
            </a:r>
            <a:endParaRPr lang="en-GB" sz="1600" dirty="0"/>
          </a:p>
        </p:txBody>
      </p:sp>
      <p:sp>
        <p:nvSpPr>
          <p:cNvPr id="31" name="Rounded Rectangular Callout 30"/>
          <p:cNvSpPr/>
          <p:nvPr/>
        </p:nvSpPr>
        <p:spPr>
          <a:xfrm>
            <a:off x="6913759" y="2925889"/>
            <a:ext cx="2051724" cy="2119909"/>
          </a:xfrm>
          <a:prstGeom prst="wedgeRoundRectCallout">
            <a:avLst>
              <a:gd name="adj1" fmla="val -68137"/>
              <a:gd name="adj2" fmla="val 29271"/>
              <a:gd name="adj3" fmla="val 16667"/>
            </a:avLst>
          </a:prstGeom>
          <a:ln>
            <a:noFill/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Move content to appropriate storage  Multiple locations, cost / performance / durability criteria </a:t>
            </a:r>
            <a:endParaRPr lang="en-GB" sz="1600" dirty="0"/>
          </a:p>
        </p:txBody>
      </p:sp>
      <p:sp>
        <p:nvSpPr>
          <p:cNvPr id="32" name="Rounded Rectangular Callout 31"/>
          <p:cNvSpPr/>
          <p:nvPr/>
        </p:nvSpPr>
        <p:spPr>
          <a:xfrm>
            <a:off x="6916727" y="2268168"/>
            <a:ext cx="2051724" cy="2119909"/>
          </a:xfrm>
          <a:prstGeom prst="wedgeRoundRectCallout">
            <a:avLst>
              <a:gd name="adj1" fmla="val -68137"/>
              <a:gd name="adj2" fmla="val 29271"/>
              <a:gd name="adj3" fmla="val 16667"/>
            </a:avLst>
          </a:prstGeom>
          <a:ln>
            <a:noFill/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Constant checking of fixity, self healing from alternate copy</a:t>
            </a:r>
            <a:endParaRPr lang="en-GB" sz="1600" dirty="0"/>
          </a:p>
        </p:txBody>
      </p:sp>
      <p:sp>
        <p:nvSpPr>
          <p:cNvPr id="33" name="Rounded Rectangular Callout 32"/>
          <p:cNvSpPr/>
          <p:nvPr/>
        </p:nvSpPr>
        <p:spPr>
          <a:xfrm>
            <a:off x="6912764" y="1623077"/>
            <a:ext cx="2051724" cy="2119909"/>
          </a:xfrm>
          <a:prstGeom prst="wedgeRoundRectCallout">
            <a:avLst>
              <a:gd name="adj1" fmla="val -68137"/>
              <a:gd name="adj2" fmla="val 29271"/>
              <a:gd name="adj3" fmla="val 16667"/>
            </a:avLst>
          </a:prstGeom>
          <a:ln>
            <a:noFill/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Software to manage hierarchy, security, metadata, search, browse, download</a:t>
            </a:r>
            <a:endParaRPr lang="en-GB" sz="1600" dirty="0"/>
          </a:p>
        </p:txBody>
      </p:sp>
      <p:sp>
        <p:nvSpPr>
          <p:cNvPr id="34" name="Rounded Rectangular Callout 33"/>
          <p:cNvSpPr/>
          <p:nvPr/>
        </p:nvSpPr>
        <p:spPr>
          <a:xfrm>
            <a:off x="6916727" y="961287"/>
            <a:ext cx="2051724" cy="2119909"/>
          </a:xfrm>
          <a:prstGeom prst="wedgeRoundRectCallout">
            <a:avLst>
              <a:gd name="adj1" fmla="val -68137"/>
              <a:gd name="adj2" fmla="val 29271"/>
              <a:gd name="adj3" fmla="val 16667"/>
            </a:avLst>
          </a:prstGeom>
          <a:ln>
            <a:noFill/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Advanced software for high throughput, workflows, APIs, integration</a:t>
            </a:r>
            <a:endParaRPr lang="en-GB" sz="1600" dirty="0"/>
          </a:p>
        </p:txBody>
      </p:sp>
      <p:sp>
        <p:nvSpPr>
          <p:cNvPr id="35" name="Rounded Rectangular Callout 34"/>
          <p:cNvSpPr/>
          <p:nvPr/>
        </p:nvSpPr>
        <p:spPr>
          <a:xfrm>
            <a:off x="6912764" y="298216"/>
            <a:ext cx="2051724" cy="2119909"/>
          </a:xfrm>
          <a:prstGeom prst="wedgeRoundRectCallout">
            <a:avLst>
              <a:gd name="adj1" fmla="val -68137"/>
              <a:gd name="adj2" fmla="val 29271"/>
              <a:gd name="adj3" fmla="val 16667"/>
            </a:avLst>
          </a:prstGeom>
          <a:ln>
            <a:noFill/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File format obsolescence : identify, assess, migrate, validate </a:t>
            </a:r>
            <a:endParaRPr lang="en-GB" sz="1600" dirty="0"/>
          </a:p>
        </p:txBody>
      </p:sp>
      <p:sp>
        <p:nvSpPr>
          <p:cNvPr id="37" name="Right Brace 36"/>
          <p:cNvSpPr/>
          <p:nvPr/>
        </p:nvSpPr>
        <p:spPr>
          <a:xfrm>
            <a:off x="6660232" y="3656992"/>
            <a:ext cx="256495" cy="207626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6916727" y="4488634"/>
            <a:ext cx="2335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Bit level preservation</a:t>
            </a:r>
            <a:endParaRPr lang="en-GB" dirty="0"/>
          </a:p>
        </p:txBody>
      </p:sp>
      <p:sp>
        <p:nvSpPr>
          <p:cNvPr id="39" name="Right Brace 38"/>
          <p:cNvSpPr/>
          <p:nvPr/>
        </p:nvSpPr>
        <p:spPr>
          <a:xfrm>
            <a:off x="6684384" y="1579908"/>
            <a:ext cx="256495" cy="207626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6940879" y="2328125"/>
            <a:ext cx="2335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Information preservation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26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/>
      <p:bldP spid="39" grpId="0" animBg="1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tilj\Archiving Division\Old\nam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80900"/>
            <a:ext cx="1637054" cy="420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4" name="Isosceles Triangle 3"/>
          <p:cNvSpPr/>
          <p:nvPr/>
        </p:nvSpPr>
        <p:spPr bwMode="auto">
          <a:xfrm>
            <a:off x="1744558" y="1148773"/>
            <a:ext cx="4824536" cy="4320480"/>
          </a:xfrm>
          <a:prstGeom prst="triangle">
            <a:avLst/>
          </a:prstGeom>
          <a:solidFill>
            <a:schemeClr val="tx2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0A5385"/>
              </a:solidFill>
              <a:effectLst/>
              <a:latin typeface="Arial" charset="0"/>
              <a:cs typeface="Times New Roman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2198" y="1509575"/>
            <a:ext cx="4329256" cy="549195"/>
            <a:chOff x="0" y="575508"/>
            <a:chExt cx="4329256" cy="549195"/>
          </a:xfrm>
        </p:grpSpPr>
        <p:sp>
          <p:nvSpPr>
            <p:cNvPr id="6" name="Rounded Rectangle 5"/>
            <p:cNvSpPr/>
            <p:nvPr/>
          </p:nvSpPr>
          <p:spPr>
            <a:xfrm>
              <a:off x="0" y="575508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26809" y="602317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100" kern="1200" baseline="0" dirty="0" smtClean="0">
                  <a:solidFill>
                    <a:schemeClr val="bg1"/>
                  </a:solidFill>
                </a:rPr>
                <a:t>6. Information Preservation</a:t>
              </a:r>
              <a:endParaRPr lang="en-GB" sz="21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992198" y="2167296"/>
            <a:ext cx="4329256" cy="549195"/>
            <a:chOff x="0" y="1233229"/>
            <a:chExt cx="4329256" cy="549195"/>
          </a:xfrm>
        </p:grpSpPr>
        <p:sp>
          <p:nvSpPr>
            <p:cNvPr id="9" name="Rounded Rectangle 8"/>
            <p:cNvSpPr/>
            <p:nvPr/>
          </p:nvSpPr>
          <p:spPr>
            <a:xfrm>
              <a:off x="0" y="1233229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26809" y="1260038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100" kern="1200" baseline="0" dirty="0" smtClean="0">
                  <a:solidFill>
                    <a:schemeClr val="bg1"/>
                  </a:solidFill>
                </a:rPr>
                <a:t>5: Information Processes</a:t>
              </a:r>
              <a:endParaRPr lang="en-GB" sz="21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992198" y="2825018"/>
            <a:ext cx="4329256" cy="549195"/>
            <a:chOff x="0" y="1890951"/>
            <a:chExt cx="4329256" cy="549195"/>
          </a:xfrm>
        </p:grpSpPr>
        <p:sp>
          <p:nvSpPr>
            <p:cNvPr id="12" name="Rounded Rectangle 11"/>
            <p:cNvSpPr/>
            <p:nvPr/>
          </p:nvSpPr>
          <p:spPr>
            <a:xfrm>
              <a:off x="0" y="1890951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ounded Rectangle 8"/>
            <p:cNvSpPr/>
            <p:nvPr/>
          </p:nvSpPr>
          <p:spPr>
            <a:xfrm>
              <a:off x="26809" y="1917760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baseline="0" dirty="0" smtClean="0">
                  <a:solidFill>
                    <a:schemeClr val="bg1"/>
                  </a:solidFill>
                </a:rPr>
                <a:t>4: Information Organisation</a:t>
              </a:r>
              <a:endParaRPr lang="en-GB" sz="20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992198" y="3482739"/>
            <a:ext cx="4329256" cy="549195"/>
            <a:chOff x="0" y="2548672"/>
            <a:chExt cx="4329256" cy="549195"/>
          </a:xfrm>
        </p:grpSpPr>
        <p:sp>
          <p:nvSpPr>
            <p:cNvPr id="15" name="Rounded Rectangle 14"/>
            <p:cNvSpPr/>
            <p:nvPr/>
          </p:nvSpPr>
          <p:spPr>
            <a:xfrm>
              <a:off x="0" y="2548672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ounded Rectangle 10"/>
            <p:cNvSpPr/>
            <p:nvPr/>
          </p:nvSpPr>
          <p:spPr>
            <a:xfrm>
              <a:off x="26809" y="2575481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baseline="0" dirty="0" smtClean="0">
                  <a:solidFill>
                    <a:schemeClr val="bg1"/>
                  </a:solidFill>
                </a:rPr>
                <a:t>3: Storage Validation</a:t>
              </a:r>
              <a:endParaRPr lang="en-GB" sz="20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992198" y="4140450"/>
            <a:ext cx="4329256" cy="549195"/>
            <a:chOff x="0" y="3206383"/>
            <a:chExt cx="4329256" cy="549195"/>
          </a:xfrm>
        </p:grpSpPr>
        <p:sp>
          <p:nvSpPr>
            <p:cNvPr id="18" name="Rounded Rectangle 17"/>
            <p:cNvSpPr/>
            <p:nvPr/>
          </p:nvSpPr>
          <p:spPr>
            <a:xfrm>
              <a:off x="0" y="3206383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ed Rectangle 12"/>
            <p:cNvSpPr/>
            <p:nvPr/>
          </p:nvSpPr>
          <p:spPr>
            <a:xfrm>
              <a:off x="26809" y="3233192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baseline="0" dirty="0" smtClean="0">
                  <a:solidFill>
                    <a:schemeClr val="bg1"/>
                  </a:solidFill>
                </a:rPr>
                <a:t>2: Storage Management </a:t>
              </a:r>
              <a:endParaRPr lang="en-GB" sz="2000" kern="1200" baseline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992198" y="4798171"/>
            <a:ext cx="4329256" cy="549195"/>
            <a:chOff x="0" y="3864104"/>
            <a:chExt cx="4329256" cy="549195"/>
          </a:xfrm>
        </p:grpSpPr>
        <p:sp>
          <p:nvSpPr>
            <p:cNvPr id="21" name="Rounded Rectangle 20"/>
            <p:cNvSpPr/>
            <p:nvPr/>
          </p:nvSpPr>
          <p:spPr>
            <a:xfrm>
              <a:off x="0" y="3864104"/>
              <a:ext cx="4329256" cy="549195"/>
            </a:xfrm>
            <a:prstGeom prst="roundRect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  <a:effectLst>
              <a:outerShdw blurRad="101600" dist="38100" dir="2700000" algn="tl" rotWithShape="0">
                <a:prstClr val="black">
                  <a:alpha val="29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4"/>
            <p:cNvSpPr/>
            <p:nvPr/>
          </p:nvSpPr>
          <p:spPr>
            <a:xfrm>
              <a:off x="26809" y="3890913"/>
              <a:ext cx="4275638" cy="4955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baseline="0" dirty="0" smtClean="0">
                  <a:solidFill>
                    <a:schemeClr val="bg1"/>
                  </a:solidFill>
                </a:rPr>
                <a:t>1: Safe Storage</a:t>
              </a:r>
              <a:endParaRPr lang="en-GB" sz="2000" kern="1200" baseline="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Right Brace 22"/>
          <p:cNvSpPr/>
          <p:nvPr/>
        </p:nvSpPr>
        <p:spPr>
          <a:xfrm>
            <a:off x="1528584" y="1485498"/>
            <a:ext cx="432048" cy="3810982"/>
          </a:xfrm>
          <a:prstGeom prst="rightBrace">
            <a:avLst>
              <a:gd name="adj1" fmla="val 8333"/>
              <a:gd name="adj2" fmla="val 50233"/>
            </a:avLst>
          </a:prstGeom>
          <a:ln w="25400"/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7161935" y="3830788"/>
            <a:ext cx="2088232" cy="402292"/>
            <a:chOff x="6372200" y="4213840"/>
            <a:chExt cx="2088232" cy="402292"/>
          </a:xfrm>
        </p:grpSpPr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4213840"/>
              <a:ext cx="864096" cy="396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7236296" y="4246800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S3 Storage</a:t>
              </a:r>
              <a:endParaRPr lang="en-GB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166" y="4227256"/>
            <a:ext cx="1296144" cy="31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935" y="4543664"/>
            <a:ext cx="1279367" cy="316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ight Brace 38"/>
          <p:cNvSpPr/>
          <p:nvPr/>
        </p:nvSpPr>
        <p:spPr>
          <a:xfrm>
            <a:off x="6622364" y="3509537"/>
            <a:ext cx="432048" cy="1837829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Brace 39"/>
          <p:cNvSpPr/>
          <p:nvPr/>
        </p:nvSpPr>
        <p:spPr>
          <a:xfrm>
            <a:off x="6622364" y="2503656"/>
            <a:ext cx="432048" cy="836930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367" y="2873089"/>
            <a:ext cx="1851384" cy="17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724" y="3079409"/>
            <a:ext cx="1624618" cy="29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ight Brace 42"/>
          <p:cNvSpPr/>
          <p:nvPr/>
        </p:nvSpPr>
        <p:spPr>
          <a:xfrm>
            <a:off x="6774764" y="1509575"/>
            <a:ext cx="432048" cy="1864638"/>
          </a:xfrm>
          <a:prstGeom prst="rightBrace">
            <a:avLst>
              <a:gd name="adj1" fmla="val 8333"/>
              <a:gd name="adj2" fmla="val 19529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949" y="1591744"/>
            <a:ext cx="151216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449" y="2576329"/>
            <a:ext cx="975067" cy="29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113" y="2444267"/>
            <a:ext cx="2012887" cy="22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935" y="4836551"/>
            <a:ext cx="1077467" cy="43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ttp://1.bp.blogspot.com/-t--M0Pb3oBk/T2w2hOyjsdI/AAAAAAAAAAo/76yGeYY6BMk/s1600/Picture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557" y="5273938"/>
            <a:ext cx="854259" cy="84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oracle.com/us/assets/im07t1-ssam-boxshot-1565153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668" y="5309540"/>
            <a:ext cx="1123854" cy="81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68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9" grpId="0" animBg="1"/>
      <p:bldP spid="40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Digital Preservation Implementation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953577"/>
            <a:ext cx="52910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Trebuchet MS" pitchFamily="34" charset="0"/>
              </a:rPr>
              <a:t>LDAP server</a:t>
            </a:r>
            <a:endParaRPr lang="en-GB" sz="1600" dirty="0">
              <a:latin typeface="Trebuchet MS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5953577"/>
            <a:ext cx="31683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Trebuchet MS" pitchFamily="34" charset="0"/>
              </a:rPr>
              <a:t>Mass storage</a:t>
            </a:r>
            <a:endParaRPr lang="en-GB" sz="1600" dirty="0">
              <a:latin typeface="Trebuchet MS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75856" y="696993"/>
            <a:ext cx="1368152" cy="27241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rebuchet MS" pitchFamily="34" charset="0"/>
              <a:cs typeface="Times New Roman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987824" y="696993"/>
            <a:ext cx="1368152" cy="27241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rebuchet MS" pitchFamily="34" charset="0"/>
              <a:cs typeface="Times New Roman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699792" y="696993"/>
            <a:ext cx="1368152" cy="27241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rebuchet MS" pitchFamily="34" charset="0"/>
              <a:cs typeface="Times New Roman" charset="0"/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1691680" y="913017"/>
            <a:ext cx="6192688" cy="43924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458"/>
              </a:gs>
              <a:gs pos="100000">
                <a:srgbClr val="0A5385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/>
          <a:lstStyle/>
          <a:p>
            <a:endParaRPr lang="en-US" sz="16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graphicFrame>
        <p:nvGraphicFramePr>
          <p:cNvPr id="1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992508"/>
              </p:ext>
            </p:extLst>
          </p:nvPr>
        </p:nvGraphicFramePr>
        <p:xfrm>
          <a:off x="251520" y="3649321"/>
          <a:ext cx="554683" cy="559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Visio" r:id="rId3" imgW="697320" imgH="765360" progId="">
                  <p:embed/>
                </p:oleObj>
              </mc:Choice>
              <mc:Fallback>
                <p:oleObj name="Visio" r:id="rId3" imgW="697320" imgH="765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649321"/>
                        <a:ext cx="554683" cy="5598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739273"/>
              </p:ext>
            </p:extLst>
          </p:nvPr>
        </p:nvGraphicFramePr>
        <p:xfrm>
          <a:off x="8316416" y="3721329"/>
          <a:ext cx="622913" cy="54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Visio" r:id="rId5" imgW="781920" imgH="765360" progId="">
                  <p:embed/>
                </p:oleObj>
              </mc:Choice>
              <mc:Fallback>
                <p:oleObj name="Visio" r:id="rId5" imgW="781920" imgH="765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3721329"/>
                        <a:ext cx="622913" cy="5472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1835696" y="2281169"/>
            <a:ext cx="4680520" cy="298833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2F4776"/>
              </a:gs>
              <a:gs pos="100000">
                <a:srgbClr val="6699FF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/>
          <a:lstStyle/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SDB</a:t>
            </a:r>
          </a:p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Preservation</a:t>
            </a:r>
          </a:p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chemeClr val="bg1"/>
                </a:solidFill>
                <a:latin typeface="Trebuchet MS" pitchFamily="34" charset="0"/>
              </a:rPr>
              <a:t>Platform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4860032" y="4513417"/>
            <a:ext cx="1156597" cy="5400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spcBef>
                <a:spcPts val="0"/>
              </a:spcBef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Archival 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Storage</a:t>
            </a:r>
            <a:endParaRPr lang="en-US" sz="18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105726" y="4513417"/>
            <a:ext cx="1080120" cy="5400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2F005E"/>
              </a:gs>
              <a:gs pos="100000">
                <a:srgbClr val="6600CC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Admin</a:t>
            </a: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3995936" y="3505305"/>
            <a:ext cx="1512168" cy="630071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25522C"/>
              </a:gs>
              <a:gs pos="100000">
                <a:srgbClr val="51B15F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Trebuchet MS" pitchFamily="34" charset="0"/>
              </a:rPr>
              <a:t>Preservation </a:t>
            </a:r>
            <a:endParaRPr lang="en-US" sz="1800" b="1" dirty="0" smtClean="0">
              <a:solidFill>
                <a:schemeClr val="bg1"/>
              </a:solidFill>
              <a:latin typeface="Trebuchet MS" pitchFamily="34" charset="0"/>
            </a:endParaRPr>
          </a:p>
          <a:p>
            <a:pPr algn="ctr">
              <a:spcBef>
                <a:spcPts val="0"/>
              </a:spcBef>
            </a:pPr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Planning</a:t>
            </a:r>
            <a:endParaRPr lang="en-US" sz="18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3275856" y="4513417"/>
            <a:ext cx="1512168" cy="540061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5E1800"/>
              </a:gs>
              <a:gs pos="100000">
                <a:srgbClr val="CC330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spcBef>
                <a:spcPts val="0"/>
              </a:spcBef>
            </a:pPr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Data </a:t>
            </a:r>
          </a:p>
          <a:p>
            <a:pPr algn="ctr">
              <a:spcBef>
                <a:spcPts val="0"/>
              </a:spcBef>
            </a:pPr>
            <a:r>
              <a:rPr lang="en-US" sz="1800" b="1" dirty="0" smtClean="0">
                <a:solidFill>
                  <a:schemeClr val="bg1"/>
                </a:solidFill>
                <a:latin typeface="Trebuchet MS" pitchFamily="34" charset="0"/>
              </a:rPr>
              <a:t>Management</a:t>
            </a:r>
            <a:endParaRPr lang="en-US" sz="18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7" name="Pentagon 16"/>
          <p:cNvSpPr/>
          <p:nvPr/>
        </p:nvSpPr>
        <p:spPr bwMode="auto">
          <a:xfrm>
            <a:off x="854587" y="3667323"/>
            <a:ext cx="1773197" cy="364243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50000">
                <a:srgbClr val="D5D000"/>
              </a:gs>
              <a:gs pos="100000">
                <a:srgbClr val="706D00"/>
              </a:gs>
            </a:gsLst>
            <a:lin ang="1350000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b="1" dirty="0" smtClean="0">
                <a:solidFill>
                  <a:schemeClr val="bg1"/>
                </a:solidFill>
                <a:latin typeface="Trebuchet MS" pitchFamily="34" charset="0"/>
              </a:rPr>
              <a:t>Ingest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rebuchet MS" pitchFamily="34" charset="0"/>
            </a:endParaRPr>
          </a:p>
        </p:txBody>
      </p:sp>
      <p:sp>
        <p:nvSpPr>
          <p:cNvPr id="18" name="Pentagon 17"/>
          <p:cNvSpPr/>
          <p:nvPr/>
        </p:nvSpPr>
        <p:spPr bwMode="auto">
          <a:xfrm>
            <a:off x="6300192" y="3721329"/>
            <a:ext cx="1989221" cy="364243"/>
          </a:xfrm>
          <a:prstGeom prst="homePlate">
            <a:avLst/>
          </a:prstGeom>
          <a:gradFill flip="none" rotWithShape="1">
            <a:gsLst>
              <a:gs pos="0">
                <a:srgbClr val="5FB7F3"/>
              </a:gs>
              <a:gs pos="50000">
                <a:srgbClr val="0F7DC7"/>
              </a:gs>
              <a:gs pos="100000">
                <a:srgbClr val="0A5588"/>
              </a:gs>
            </a:gsLst>
            <a:lin ang="1350000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b="1" dirty="0" smtClean="0">
                <a:solidFill>
                  <a:schemeClr val="bg1"/>
                </a:solidFill>
                <a:latin typeface="Trebuchet MS" pitchFamily="34" charset="0"/>
              </a:rPr>
              <a:t>Access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rebuchet MS" pitchFamily="34" charset="0"/>
            </a:endParaRPr>
          </a:p>
        </p:txBody>
      </p:sp>
      <p:pic>
        <p:nvPicPr>
          <p:cNvPr id="19" name="Picture 9" descr="http://www.bablotech.com/wp-content/uploads/2009/04/hidden-passwor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746" y="5305505"/>
            <a:ext cx="829017" cy="591366"/>
          </a:xfrm>
          <a:prstGeom prst="rect">
            <a:avLst/>
          </a:prstGeom>
          <a:noFill/>
        </p:spPr>
      </p:pic>
      <p:pic>
        <p:nvPicPr>
          <p:cNvPr id="20" name="Picture 19" descr="server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76056" y="5305505"/>
            <a:ext cx="789341" cy="659247"/>
          </a:xfrm>
          <a:prstGeom prst="rect">
            <a:avLst/>
          </a:prstGeom>
        </p:spPr>
      </p:pic>
      <p:pic>
        <p:nvPicPr>
          <p:cNvPr id="21" name="Picture 7" descr="http://www.webmastersbydesign.com/wp-content/uploads/2008/07/databasemode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6" y="5305505"/>
            <a:ext cx="780088" cy="585066"/>
          </a:xfrm>
          <a:prstGeom prst="rect">
            <a:avLst/>
          </a:prstGeom>
          <a:noFill/>
        </p:spPr>
      </p:pic>
      <p:sp>
        <p:nvSpPr>
          <p:cNvPr id="22" name="Up-Down Arrow 21"/>
          <p:cNvSpPr/>
          <p:nvPr/>
        </p:nvSpPr>
        <p:spPr bwMode="auto">
          <a:xfrm>
            <a:off x="2555776" y="5089481"/>
            <a:ext cx="225025" cy="566966"/>
          </a:xfrm>
          <a:prstGeom prst="upDownArrow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rebuchet MS" pitchFamily="34" charset="0"/>
            </a:endParaRPr>
          </a:p>
        </p:txBody>
      </p:sp>
      <p:sp>
        <p:nvSpPr>
          <p:cNvPr id="23" name="Up-Down Arrow 22"/>
          <p:cNvSpPr/>
          <p:nvPr/>
        </p:nvSpPr>
        <p:spPr bwMode="auto">
          <a:xfrm>
            <a:off x="5292080" y="5089481"/>
            <a:ext cx="225025" cy="566966"/>
          </a:xfrm>
          <a:prstGeom prst="upDownArrow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rebuchet MS" pitchFamily="34" charset="0"/>
            </a:endParaRPr>
          </a:p>
        </p:txBody>
      </p:sp>
      <p:sp>
        <p:nvSpPr>
          <p:cNvPr id="24" name="Up-Down Arrow 23"/>
          <p:cNvSpPr/>
          <p:nvPr/>
        </p:nvSpPr>
        <p:spPr bwMode="auto">
          <a:xfrm>
            <a:off x="3923928" y="5089481"/>
            <a:ext cx="225025" cy="566966"/>
          </a:xfrm>
          <a:prstGeom prst="upDownArrow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rebuchet MS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387903" y="2587202"/>
            <a:ext cx="2808312" cy="2160241"/>
            <a:chOff x="2681790" y="2303875"/>
            <a:chExt cx="2187861" cy="1620181"/>
          </a:xfrm>
        </p:grpSpPr>
        <p:grpSp>
          <p:nvGrpSpPr>
            <p:cNvPr id="26" name="Group 44"/>
            <p:cNvGrpSpPr/>
            <p:nvPr/>
          </p:nvGrpSpPr>
          <p:grpSpPr>
            <a:xfrm>
              <a:off x="2906814" y="2618910"/>
              <a:ext cx="1665185" cy="1305146"/>
              <a:chOff x="2906814" y="2618910"/>
              <a:chExt cx="1665185" cy="1305146"/>
            </a:xfrm>
          </p:grpSpPr>
          <p:sp>
            <p:nvSpPr>
              <p:cNvPr id="28" name="Curved Right Arrow 27"/>
              <p:cNvSpPr/>
              <p:nvPr/>
            </p:nvSpPr>
            <p:spPr bwMode="auto">
              <a:xfrm>
                <a:off x="2906814" y="2663916"/>
                <a:ext cx="765085" cy="1260140"/>
              </a:xfrm>
              <a:prstGeom prst="curvedRightArrow">
                <a:avLst/>
              </a:prstGeom>
              <a:solidFill>
                <a:srgbClr val="5A8B25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86400" tIns="43200" rIns="86400" bIns="43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Times New Roman" charset="0"/>
                </a:endParaRPr>
              </a:p>
            </p:txBody>
          </p:sp>
          <p:sp>
            <p:nvSpPr>
              <p:cNvPr id="29" name="Curved Right Arrow 28"/>
              <p:cNvSpPr/>
              <p:nvPr/>
            </p:nvSpPr>
            <p:spPr bwMode="auto">
              <a:xfrm>
                <a:off x="3806914" y="2618910"/>
                <a:ext cx="765085" cy="1260140"/>
              </a:xfrm>
              <a:prstGeom prst="curvedRightArrow">
                <a:avLst/>
              </a:prstGeom>
              <a:solidFill>
                <a:srgbClr val="5A8B25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10800000"/>
                </a:camera>
                <a:lightRig rig="threePt" dir="t"/>
              </a:scene3d>
            </p:spPr>
            <p:txBody>
              <a:bodyPr vert="horz" wrap="none" lIns="86400" tIns="43200" rIns="86400" bIns="4320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cs typeface="Times New Roman" charset="0"/>
                </a:endParaRPr>
              </a:p>
            </p:txBody>
          </p:sp>
        </p:grpSp>
        <p:sp>
          <p:nvSpPr>
            <p:cNvPr id="27" name="AutoShape 6"/>
            <p:cNvSpPr>
              <a:spLocks noChangeArrowheads="1"/>
            </p:cNvSpPr>
            <p:nvPr/>
          </p:nvSpPr>
          <p:spPr bwMode="auto">
            <a:xfrm>
              <a:off x="2681790" y="2303875"/>
              <a:ext cx="2187861" cy="3426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25522C"/>
                </a:gs>
                <a:gs pos="100000">
                  <a:srgbClr val="51B15F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Preservation </a:t>
              </a:r>
              <a:r>
                <a:rPr lang="en-US" sz="1800" b="1" dirty="0" smtClean="0">
                  <a:solidFill>
                    <a:schemeClr val="bg1"/>
                  </a:solidFill>
                </a:rPr>
                <a:t>Action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Rounded Rectangle 29"/>
          <p:cNvSpPr/>
          <p:nvPr/>
        </p:nvSpPr>
        <p:spPr bwMode="auto">
          <a:xfrm>
            <a:off x="3995936" y="1129041"/>
            <a:ext cx="1152128" cy="54483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err="1" smtClean="0">
                <a:latin typeface="Trebuchet MS" pitchFamily="34" charset="0"/>
              </a:rPr>
              <a:t>myData</a:t>
            </a:r>
            <a:r>
              <a:rPr lang="en-GB" sz="1600" dirty="0" smtClean="0">
                <a:latin typeface="Trebuchet MS" pitchFamily="34" charset="0"/>
              </a:rPr>
              <a:t> = </a:t>
            </a:r>
            <a:r>
              <a:rPr lang="en-GB" sz="1600" dirty="0" err="1" smtClean="0">
                <a:latin typeface="Trebuchet MS" pitchFamily="34" charset="0"/>
              </a:rPr>
              <a:t>getData</a:t>
            </a:r>
            <a:r>
              <a:rPr lang="en-GB" sz="1600" dirty="0" smtClean="0">
                <a:latin typeface="Trebuchet MS" pitchFamily="34" charset="0"/>
              </a:rPr>
              <a:t>()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rgbClr val="003D67"/>
              </a:solidFill>
              <a:effectLst/>
              <a:latin typeface="Trebuchet MS" pitchFamily="34" charset="0"/>
            </a:endParaRPr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24128" y="1057033"/>
            <a:ext cx="1368152" cy="751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79712" y="1129041"/>
            <a:ext cx="165618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2267744" y="1705105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latin typeface="Trebuchet MS" pitchFamily="34" charset="0"/>
              </a:rPr>
              <a:t>Workflow</a:t>
            </a:r>
            <a:endParaRPr lang="en-GB" sz="16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52120" y="1777113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latin typeface="Trebuchet MS" pitchFamily="34" charset="0"/>
              </a:rPr>
              <a:t>Web based GUI</a:t>
            </a:r>
            <a:endParaRPr lang="en-GB" sz="16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51920" y="1705105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Trebuchet MS" pitchFamily="34" charset="0"/>
              </a:rPr>
              <a:t>Programmer Interface</a:t>
            </a:r>
            <a:endParaRPr lang="en-GB" sz="16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2411760" y="696993"/>
            <a:ext cx="1368152" cy="27241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1003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34" charset="0"/>
                <a:cs typeface="Times New Roman" charset="0"/>
              </a:rPr>
              <a:t>Tenancy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47864" y="5953577"/>
            <a:ext cx="129614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Trebuchet MS" pitchFamily="34" charset="0"/>
              </a:rPr>
              <a:t>Database</a:t>
            </a:r>
            <a:endParaRPr lang="en-GB" sz="1600" dirty="0">
              <a:latin typeface="Trebuchet MS" pitchFamily="34" charset="0"/>
            </a:endParaRPr>
          </a:p>
        </p:txBody>
      </p:sp>
      <p:pic>
        <p:nvPicPr>
          <p:cNvPr id="38" name="Picture 5" descr="http://www.aafencing.co.uk/images/p_tool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76256" y="2425185"/>
            <a:ext cx="686131" cy="576064"/>
          </a:xfrm>
          <a:prstGeom prst="rect">
            <a:avLst/>
          </a:prstGeom>
          <a:noFill/>
        </p:spPr>
      </p:pic>
      <p:sp>
        <p:nvSpPr>
          <p:cNvPr id="39" name="TextBox 38"/>
          <p:cNvSpPr txBox="1"/>
          <p:nvPr/>
        </p:nvSpPr>
        <p:spPr>
          <a:xfrm>
            <a:off x="6516216" y="3001249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Trebuchet MS" pitchFamily="34" charset="0"/>
              </a:rPr>
              <a:t>Preservation Tools</a:t>
            </a:r>
            <a:endParaRPr lang="en-GB" sz="16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40" name="Up-Down Arrow 39"/>
          <p:cNvSpPr/>
          <p:nvPr/>
        </p:nvSpPr>
        <p:spPr bwMode="auto">
          <a:xfrm>
            <a:off x="6444208" y="2425185"/>
            <a:ext cx="225025" cy="566966"/>
          </a:xfrm>
          <a:prstGeom prst="upDownArrow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vert="horz" wrap="square" lIns="86400" tIns="43200" rIns="86400" bIns="432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4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2" grpId="0" animBg="1" autoUpdateAnimBg="0"/>
      <p:bldP spid="13" grpId="0" animBg="1" autoUpdateAnimBg="0"/>
      <p:bldP spid="14" grpId="0" animBg="1" autoUpdateAnimBg="0"/>
      <p:bldP spid="15" grpId="0" animBg="1" autoUpdateAnimBg="0"/>
      <p:bldP spid="16" grpId="0" animBg="1" autoUpdateAnimBg="0"/>
      <p:bldP spid="17" grpId="0" animBg="1" autoUpdateAnimBg="0"/>
      <p:bldP spid="18" grpId="0" animBg="1" autoUpdateAnimBg="0"/>
      <p:bldP spid="22" grpId="0" animBg="1" autoUpdateAnimBg="0"/>
      <p:bldP spid="23" grpId="0" animBg="1" autoUpdateAnimBg="0"/>
      <p:bldP spid="24" grpId="0" animBg="1" autoUpdateAnimBg="0"/>
      <p:bldP spid="36" grpId="0" animBg="1" autoUpdateAnimBg="0"/>
      <p:bldP spid="37" grpId="0" animBg="1" autoUpdateAnimBg="0"/>
      <p:bldP spid="39" grpId="0" autoUpdateAnimBg="0"/>
      <p:bldP spid="40" grpId="0" animBg="1"/>
    </p:bldLst>
  </p:timing>
</p:sld>
</file>

<file path=ppt/theme/theme1.xml><?xml version="1.0" encoding="utf-8"?>
<a:theme xmlns:a="http://schemas.openxmlformats.org/drawingml/2006/main" name="Tessella_Light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10.xml><?xml version="1.0" encoding="utf-8"?>
<a:theme xmlns:a="http://schemas.openxmlformats.org/drawingml/2006/main" name="Tessella - Strategic Direct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11.xml><?xml version="1.0" encoding="utf-8"?>
<a:theme xmlns:a="http://schemas.openxmlformats.org/drawingml/2006/main" name="Tessella - Blank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ssella - Cogs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3.xml><?xml version="1.0" encoding="utf-8"?>
<a:theme xmlns:a="http://schemas.openxmlformats.org/drawingml/2006/main" name="Tessella - Financial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4.xml><?xml version="1.0" encoding="utf-8"?>
<a:theme xmlns:a="http://schemas.openxmlformats.org/drawingml/2006/main" name="1_Tessella - Financial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5.xml><?xml version="1.0" encoding="utf-8"?>
<a:theme xmlns:a="http://schemas.openxmlformats.org/drawingml/2006/main" name="Tessella - Honeycomb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6.xml><?xml version="1.0" encoding="utf-8"?>
<a:theme xmlns:a="http://schemas.openxmlformats.org/drawingml/2006/main" name="2_Tessella - Financial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7.xml><?xml version="1.0" encoding="utf-8"?>
<a:theme xmlns:a="http://schemas.openxmlformats.org/drawingml/2006/main" name="Tessella - Investment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8.xml><?xml version="1.0" encoding="utf-8"?>
<a:theme xmlns:a="http://schemas.openxmlformats.org/drawingml/2006/main" name="3_Tessella - Financial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9.xml><?xml version="1.0" encoding="utf-8"?>
<a:theme xmlns:a="http://schemas.openxmlformats.org/drawingml/2006/main" name="Tessella - Recruitment">
  <a:themeElements>
    <a:clrScheme name="Tessella_Light">
      <a:dk1>
        <a:srgbClr val="1F497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ssella Light (green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orang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79646"/>
        </a:accent3>
        <a:accent4>
          <a:srgbClr val="8064A2"/>
        </a:accent4>
        <a:accent5>
          <a:srgbClr val="4BACC6"/>
        </a:accent5>
        <a:accent6>
          <a:srgbClr val="9BBB59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red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9BBB59"/>
        </a:accent2>
        <a:accent3>
          <a:srgbClr val="C0504D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  <a:extraClrScheme>
      <a:clrScheme name="Tessella Light (light blue)">
        <a:dk1>
          <a:srgbClr val="1F497D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4BACC6"/>
        </a:accent3>
        <a:accent4>
          <a:srgbClr val="8064A2"/>
        </a:accent4>
        <a:accent5>
          <a:srgbClr val="9BBB59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Tessella_Light</Template>
  <TotalTime>1670</TotalTime>
  <Words>466</Words>
  <Application>Microsoft Office PowerPoint</Application>
  <PresentationFormat>On-screen Show (4:3)</PresentationFormat>
  <Paragraphs>120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Tessella_Light</vt:lpstr>
      <vt:lpstr>Tessella - Cogs</vt:lpstr>
      <vt:lpstr>Tessella - Financial</vt:lpstr>
      <vt:lpstr>1_Tessella - Financial</vt:lpstr>
      <vt:lpstr>Tessella - Honeycomb</vt:lpstr>
      <vt:lpstr>2_Tessella - Financial</vt:lpstr>
      <vt:lpstr>Tessella - Investment</vt:lpstr>
      <vt:lpstr>3_Tessella - Financial</vt:lpstr>
      <vt:lpstr>Tessella - Recruitment</vt:lpstr>
      <vt:lpstr>Tessella - Strategic Direct</vt:lpstr>
      <vt:lpstr>Tessella - Blank</vt:lpstr>
      <vt:lpstr>Visio</vt:lpstr>
      <vt:lpstr>Bitmap Image</vt:lpstr>
      <vt:lpstr>Digital Archiving &amp; Preservation : How to compare and contrast</vt:lpstr>
      <vt:lpstr>Introduction</vt:lpstr>
      <vt:lpstr>Systems in 11 Countries across 4 Continents</vt:lpstr>
      <vt:lpstr>Cloud version launched in the US, soon in EU</vt:lpstr>
      <vt:lpstr>Examples</vt:lpstr>
      <vt:lpstr>How to compare archiving systems</vt:lpstr>
      <vt:lpstr>Digital Archiving Maturity Model</vt:lpstr>
      <vt:lpstr>Examples</vt:lpstr>
      <vt:lpstr>Digital Preservation Implementation</vt:lpstr>
      <vt:lpstr>Summary</vt:lpstr>
    </vt:vector>
  </TitlesOfParts>
  <Company>Tessella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Preservica</dc:title>
  <dc:subject>V5.R1.M0</dc:subject>
  <dc:creator>Jon Tilbury</dc:creator>
  <cp:lastModifiedBy>Jon Tilbury</cp:lastModifiedBy>
  <cp:revision>48</cp:revision>
  <dcterms:created xsi:type="dcterms:W3CDTF">2013-04-09T16:35:29Z</dcterms:created>
  <dcterms:modified xsi:type="dcterms:W3CDTF">2013-06-27T13:17:40Z</dcterms:modified>
</cp:coreProperties>
</file>