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70" r:id="rId2"/>
    <p:sldId id="312" r:id="rId3"/>
    <p:sldId id="297" r:id="rId4"/>
    <p:sldId id="285" r:id="rId5"/>
    <p:sldId id="317" r:id="rId6"/>
    <p:sldId id="290" r:id="rId7"/>
    <p:sldId id="316" r:id="rId8"/>
    <p:sldId id="279" r:id="rId9"/>
    <p:sldId id="298" r:id="rId10"/>
    <p:sldId id="314" r:id="rId11"/>
    <p:sldId id="309" r:id="rId12"/>
    <p:sldId id="313" r:id="rId13"/>
    <p:sldId id="315" r:id="rId14"/>
    <p:sldId id="318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Jeremy Sharp" id="{6DFDDB3D-B307-D643-931B-175E1ECB17C4}">
          <p14:sldIdLst>
            <p14:sldId id="270"/>
          </p14:sldIdLst>
        </p14:section>
        <p14:section name="Rob Evans" id="{505EEE7C-9416-514E-AB92-FF10D1C245E7}">
          <p14:sldIdLst>
            <p14:sldId id="312"/>
            <p14:sldId id="297"/>
            <p14:sldId id="285"/>
            <p14:sldId id="317"/>
            <p14:sldId id="290"/>
            <p14:sldId id="316"/>
            <p14:sldId id="279"/>
            <p14:sldId id="298"/>
            <p14:sldId id="314"/>
            <p14:sldId id="309"/>
            <p14:sldId id="313"/>
            <p14:sldId id="315"/>
            <p14:sldId id="318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90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80B96-1F6E-6C4A-B541-CF57FE553A4F}" type="datetimeFigureOut">
              <a:rPr lang="en-US" smtClean="0"/>
              <a:pPr/>
              <a:t>28/06/2013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1174E-FAFA-4E48-920C-8AF7177767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093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Relationship Id="rId3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Relationship Id="rId3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Janet Logo RGB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6000" y="540000"/>
            <a:ext cx="1682552" cy="768122"/>
          </a:xfrm>
          <a:prstGeom prst="rect">
            <a:avLst/>
          </a:prstGeom>
        </p:spPr>
      </p:pic>
      <p:pic>
        <p:nvPicPr>
          <p:cNvPr id="14" name="Picture 13" descr="Janet-Powerpoint-Template1-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28032" y="0"/>
            <a:ext cx="4315968" cy="68580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8000" y="4114351"/>
            <a:ext cx="5059165" cy="45638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5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486000" y="2401455"/>
            <a:ext cx="5059165" cy="134081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4 (2-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net Logo RGB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accent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Janet-Powerpoint-Template1-1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94868" y="5796737"/>
            <a:ext cx="5349132" cy="1061263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4411923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224600" y="1214370"/>
            <a:ext cx="3462200" cy="457319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200"/>
              </a:spcBef>
              <a:buNone/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 smtClean="0"/>
          </a:p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4 (1-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net Logo RGB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accent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10" name="Picture 9" descr="Janet-Powerpoint-Template1-11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94868" y="5796737"/>
            <a:ext cx="5349132" cy="1061263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8230775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5 (2-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Janet-Powerpoint-Template1-7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5489" y="4156609"/>
            <a:ext cx="2468511" cy="2701390"/>
          </a:xfrm>
          <a:prstGeom prst="rect">
            <a:avLst/>
          </a:prstGeom>
        </p:spPr>
      </p:pic>
      <p:pic>
        <p:nvPicPr>
          <p:cNvPr id="17" name="Picture 16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4411923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chemeClr val="tx1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chemeClr val="tx1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224600" y="1214370"/>
            <a:ext cx="3462200" cy="33183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200"/>
              </a:spcBef>
              <a:buNone/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5 (1-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anet-Powerpoint-Template1-7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5489" y="4156609"/>
            <a:ext cx="2468511" cy="2701390"/>
          </a:xfrm>
          <a:prstGeom prst="rect">
            <a:avLst/>
          </a:prstGeom>
        </p:spPr>
      </p:pic>
      <p:pic>
        <p:nvPicPr>
          <p:cNvPr id="4" name="Picture 3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8230775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chemeClr val="tx1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chemeClr val="tx1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6 (2-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anet Logo RGB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4411923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chemeClr val="tx1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chemeClr val="tx1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224600" y="1214370"/>
            <a:ext cx="3462200" cy="51740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200"/>
              </a:spcBef>
              <a:buNone/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6 (1-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anet Logo RGB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8230775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chemeClr val="tx1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chemeClr val="tx1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Janet-Powerpoint-Template1-8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962656" cy="6858000"/>
          </a:xfrm>
          <a:prstGeom prst="rect">
            <a:avLst/>
          </a:prstGeom>
        </p:spPr>
      </p:pic>
      <p:pic>
        <p:nvPicPr>
          <p:cNvPr id="11" name="Picture 10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2631307" y="2433253"/>
            <a:ext cx="6158397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accent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31307" y="3051008"/>
            <a:ext cx="6158397" cy="2173773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Janet-Powerpoint-Template1-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2029968" cy="6858000"/>
          </a:xfrm>
          <a:prstGeom prst="rect">
            <a:avLst/>
          </a:prstGeom>
        </p:spPr>
      </p:pic>
      <p:pic>
        <p:nvPicPr>
          <p:cNvPr id="10" name="Picture 9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817578" y="2433253"/>
            <a:ext cx="6158397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tx2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17578" y="3051008"/>
            <a:ext cx="6158397" cy="2173773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>
              <a:defRPr sz="2000" b="0" i="0">
                <a:solidFill>
                  <a:schemeClr val="tx1"/>
                </a:solidFill>
                <a:latin typeface="Gill Sans MT"/>
                <a:cs typeface="Gill Sans MT"/>
              </a:defRPr>
            </a:lvl2pPr>
            <a:lvl3pPr>
              <a:defRPr sz="1800" b="0" i="0">
                <a:solidFill>
                  <a:schemeClr val="tx1"/>
                </a:solidFill>
                <a:latin typeface="Gill Sans MT"/>
                <a:cs typeface="Gill Sans MT"/>
              </a:defRPr>
            </a:lvl3pPr>
            <a:lvl4pPr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4pPr>
            <a:lvl5pPr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Janet-Powerpoint-Template1-10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826256"/>
            <a:ext cx="8157910" cy="6031743"/>
          </a:xfrm>
          <a:prstGeom prst="rect">
            <a:avLst/>
          </a:prstGeom>
        </p:spPr>
      </p:pic>
      <p:pic>
        <p:nvPicPr>
          <p:cNvPr id="17" name="Picture 16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958219" y="3840630"/>
            <a:ext cx="5262629" cy="69207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44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THANK YOU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958219" y="4677201"/>
            <a:ext cx="5262629" cy="1641663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rgbClr val="FF6600"/>
                </a:solidFill>
                <a:latin typeface="Gill Sans"/>
                <a:cs typeface="Gill San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/>
                <a:ea typeface="+mj-ea"/>
                <a:cs typeface="Gill Sans MT"/>
              </a:rPr>
              <a:t>Janet, Lumen House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/>
                <a:ea typeface="+mj-ea"/>
                <a:cs typeface="Gill Sans MT"/>
              </a:rPr>
              <a:t>Library Avenue, Harwell Oxford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/>
                <a:ea typeface="+mj-ea"/>
                <a:cs typeface="Gill Sans MT"/>
              </a:rPr>
              <a:t>Didcot, Oxfordshire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/>
                <a:ea typeface="+mj-ea"/>
                <a:cs typeface="Gill Sans MT"/>
              </a:rPr>
              <a:t>t:  +44 (0) 1235 822200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/>
                <a:ea typeface="+mj-ea"/>
                <a:cs typeface="Gill Sans MT"/>
              </a:rPr>
              <a:t>f:  +44 (0) 1235 822399</a:t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/>
                <a:ea typeface="+mj-ea"/>
                <a:cs typeface="Gill Sans MT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MT"/>
                <a:ea typeface="+mj-ea"/>
                <a:cs typeface="Gill Sans MT"/>
              </a:rPr>
              <a:t>e: Service@ja.net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ill Sans MT"/>
              <a:ea typeface="+mj-ea"/>
              <a:cs typeface="Gill Sans M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anet-Powerpoint-Template1-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82524"/>
            <a:ext cx="7499608" cy="667547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68000" y="2880082"/>
            <a:ext cx="5059165" cy="134081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468000" y="4395736"/>
            <a:ext cx="5059165" cy="4411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5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98400" y="540000"/>
            <a:ext cx="1682552" cy="7681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Janet-Powerpoint-Template1-3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60904"/>
            <a:ext cx="9144000" cy="4197096"/>
          </a:xfrm>
          <a:prstGeom prst="rect">
            <a:avLst/>
          </a:prstGeom>
        </p:spPr>
      </p:pic>
      <p:pic>
        <p:nvPicPr>
          <p:cNvPr id="19" name="Picture 18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98400" y="540000"/>
            <a:ext cx="1682552" cy="768122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86000" y="2139210"/>
            <a:ext cx="8194952" cy="69753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ctr">
              <a:defRPr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486000" y="2921463"/>
            <a:ext cx="8194952" cy="455251"/>
          </a:xfrm>
          <a:prstGeom prst="rect">
            <a:avLst/>
          </a:prstGeom>
        </p:spPr>
        <p:txBody>
          <a:bodyPr lIns="0" rIns="0" bIns="0">
            <a:normAutofit/>
          </a:bodyPr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1 (2-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Janet-Powerpoint-Template1-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69094" y="4833776"/>
            <a:ext cx="3774905" cy="2024224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4411923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12" name="Picture 11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accent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224600" y="1214370"/>
            <a:ext cx="3462200" cy="33183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200"/>
              </a:spcBef>
              <a:buNone/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 smtClean="0"/>
          </a:p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1 (1-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anet-Powerpoint-Template1-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69094" y="4833776"/>
            <a:ext cx="3774905" cy="2024224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8230775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pic>
        <p:nvPicPr>
          <p:cNvPr id="5" name="Picture 4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accent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2 (2-columns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Janet-Powerpoint-Template1-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96106" y="0"/>
            <a:ext cx="3447894" cy="1696437"/>
          </a:xfrm>
          <a:prstGeom prst="rect">
            <a:avLst/>
          </a:prstGeom>
        </p:spPr>
      </p:pic>
      <p:pic>
        <p:nvPicPr>
          <p:cNvPr id="20" name="Picture 19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7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4411923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chemeClr val="tx1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chemeClr val="tx1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224600" y="1832856"/>
            <a:ext cx="3462200" cy="455552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200"/>
              </a:spcBef>
              <a:buNone/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68000" y="332994"/>
            <a:ext cx="5844108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ide 2 (1-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anet-Powerpoint-Template1-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96106" y="0"/>
            <a:ext cx="3447894" cy="1696437"/>
          </a:xfrm>
          <a:prstGeom prst="rect">
            <a:avLst/>
          </a:prstGeom>
        </p:spPr>
      </p:pic>
      <p:pic>
        <p:nvPicPr>
          <p:cNvPr id="4" name="Picture 3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7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8230775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chemeClr val="tx1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chemeClr val="tx1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chemeClr val="tx1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68000" y="332994"/>
            <a:ext cx="5844108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rgbClr val="E98300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3 (2-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Janet-Powerpoint-Template1-6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94868" y="5490898"/>
            <a:ext cx="5349131" cy="1367102"/>
          </a:xfrm>
          <a:prstGeom prst="rect">
            <a:avLst/>
          </a:prstGeom>
        </p:spPr>
      </p:pic>
      <p:pic>
        <p:nvPicPr>
          <p:cNvPr id="15" name="Picture 14" descr="Janet Logo 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4411923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5224600" y="1214370"/>
            <a:ext cx="3462200" cy="33183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200"/>
              </a:spcBef>
              <a:buNone/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accent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 3 (1-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anet Logo RGB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334658"/>
            <a:ext cx="1076833" cy="491598"/>
          </a:xfrm>
          <a:prstGeom prst="rect">
            <a:avLst/>
          </a:prstGeom>
        </p:spPr>
      </p:pic>
      <p:cxnSp>
        <p:nvCxnSpPr>
          <p:cNvPr id="4" name="Straight Connector 3"/>
          <p:cNvCxnSpPr/>
          <p:nvPr userDrawn="1"/>
        </p:nvCxnSpPr>
        <p:spPr>
          <a:xfrm>
            <a:off x="468000" y="988678"/>
            <a:ext cx="8240833" cy="158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058" y="1214370"/>
            <a:ext cx="8230775" cy="5174008"/>
          </a:xfrm>
          <a:prstGeom prst="rect">
            <a:avLst/>
          </a:prstGeom>
        </p:spPr>
        <p:txBody>
          <a:bodyPr lIns="108000" tIns="46800" bIns="46800">
            <a:normAutofit/>
          </a:bodyPr>
          <a:lstStyle>
            <a:lvl1pPr>
              <a:spcBef>
                <a:spcPts val="200"/>
              </a:spcBef>
              <a:defRPr sz="2400" b="0" i="0">
                <a:solidFill>
                  <a:srgbClr val="000000"/>
                </a:solidFill>
                <a:latin typeface="Gill Sans MT"/>
                <a:cs typeface="Gill Sans MT"/>
              </a:defRPr>
            </a:lvl1pPr>
            <a:lvl2pPr>
              <a:spcBef>
                <a:spcPts val="200"/>
              </a:spcBef>
              <a:defRPr sz="2000" b="0" i="0">
                <a:solidFill>
                  <a:srgbClr val="000000"/>
                </a:solidFill>
                <a:latin typeface="Gill Sans MT"/>
                <a:cs typeface="Gill Sans MT"/>
              </a:defRPr>
            </a:lvl2pPr>
            <a:lvl3pPr>
              <a:spcBef>
                <a:spcPts val="200"/>
              </a:spcBef>
              <a:defRPr sz="1800" b="0" i="0">
                <a:solidFill>
                  <a:srgbClr val="000000"/>
                </a:solidFill>
                <a:latin typeface="Gill Sans MT"/>
                <a:cs typeface="Gill Sans MT"/>
              </a:defRPr>
            </a:lvl3pPr>
            <a:lvl4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4pPr>
            <a:lvl5pPr>
              <a:spcBef>
                <a:spcPts val="200"/>
              </a:spcBef>
              <a:defRPr sz="1500" b="0" i="0">
                <a:solidFill>
                  <a:srgbClr val="000000"/>
                </a:solidFill>
                <a:latin typeface="Gill Sans MT"/>
                <a:cs typeface="Gill Sans M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2800" b="0" i="0">
                <a:solidFill>
                  <a:schemeClr val="accent1"/>
                </a:solidFill>
                <a:latin typeface="Gill Sans MT"/>
                <a:cs typeface="Gill Sans MT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Janet-Powerpoint-Template1-6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94868" y="5490898"/>
            <a:ext cx="5349131" cy="136710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63" r:id="rId7"/>
    <p:sldLayoutId id="2147483652" r:id="rId8"/>
    <p:sldLayoutId id="2147483664" r:id="rId9"/>
    <p:sldLayoutId id="2147483668" r:id="rId10"/>
    <p:sldLayoutId id="2147483669" r:id="rId11"/>
    <p:sldLayoutId id="2147483653" r:id="rId12"/>
    <p:sldLayoutId id="2147483665" r:id="rId13"/>
    <p:sldLayoutId id="2147483666" r:id="rId14"/>
    <p:sldLayoutId id="2147483667" r:id="rId15"/>
    <p:sldLayoutId id="2147483654" r:id="rId16"/>
    <p:sldLayoutId id="2147483655" r:id="rId17"/>
    <p:sldLayoutId id="2147483656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tinyurl/HTNSI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698" y="1398583"/>
            <a:ext cx="4071150" cy="517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653934" y="2732532"/>
            <a:ext cx="2820174" cy="194106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Paul Lewis</a:t>
            </a:r>
          </a:p>
          <a:p>
            <a:r>
              <a:rPr lang="en-US" sz="1800" dirty="0" smtClean="0"/>
              <a:t>Research Support</a:t>
            </a:r>
          </a:p>
          <a:p>
            <a:endParaRPr lang="en-US" sz="1800" dirty="0"/>
          </a:p>
          <a:p>
            <a:r>
              <a:rPr lang="en-US" sz="1800" dirty="0" smtClean="0"/>
              <a:t>Big Data Imperial College</a:t>
            </a:r>
          </a:p>
          <a:p>
            <a:r>
              <a:rPr lang="en-US" sz="1800" dirty="0" smtClean="0"/>
              <a:t>28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June 2013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53934" y="1398583"/>
            <a:ext cx="3332082" cy="704537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Network Developments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99100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External </a:t>
            </a:r>
            <a:r>
              <a:rPr lang="en-US" dirty="0" smtClean="0"/>
              <a:t>Peering (Jan 2011 – June 2013)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8300"/>
            <a:ext cx="9144000" cy="43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45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9607" y="3334953"/>
            <a:ext cx="6158397" cy="493262"/>
          </a:xfrm>
        </p:spPr>
        <p:txBody>
          <a:bodyPr>
            <a:noAutofit/>
          </a:bodyPr>
          <a:lstStyle/>
          <a:p>
            <a:r>
              <a:rPr lang="en-US" sz="3600" dirty="0" smtClean="0"/>
              <a:t>E-Infrastructure	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9022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Janet &amp; E-Infrastructure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200" b="1" i="1" dirty="0" smtClean="0"/>
              <a:t>Oct 2011 – E-infrastructure announcement - £26M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Phase 1 </a:t>
            </a:r>
            <a:r>
              <a:rPr lang="en-US" sz="2200" dirty="0" smtClean="0"/>
              <a:t>– Augmentation of Janet6 plans</a:t>
            </a:r>
          </a:p>
          <a:p>
            <a:endParaRPr lang="en-US" sz="2200" b="1" dirty="0"/>
          </a:p>
          <a:p>
            <a:r>
              <a:rPr lang="en-US" sz="2200" b="1" dirty="0" smtClean="0"/>
              <a:t>Phase 2 </a:t>
            </a:r>
            <a:r>
              <a:rPr lang="en-US" sz="2200" dirty="0" smtClean="0"/>
              <a:t>– Strategic Sites </a:t>
            </a:r>
          </a:p>
          <a:p>
            <a:pPr lvl="3"/>
            <a:r>
              <a:rPr lang="en-US" sz="2200" i="1" dirty="0" err="1" smtClean="0"/>
              <a:t>Hinxton</a:t>
            </a:r>
            <a:r>
              <a:rPr lang="en-US" sz="2200" i="1" dirty="0" smtClean="0"/>
              <a:t> Genome Campus (</a:t>
            </a:r>
            <a:r>
              <a:rPr lang="en-US" sz="2200" i="1" dirty="0" err="1" smtClean="0"/>
              <a:t>Cambridgeshire</a:t>
            </a:r>
            <a:r>
              <a:rPr lang="en-US" sz="2200" i="1" dirty="0" smtClean="0"/>
              <a:t>)</a:t>
            </a:r>
          </a:p>
          <a:p>
            <a:pPr lvl="3"/>
            <a:r>
              <a:rPr lang="en-US" sz="2200" i="1" dirty="0" smtClean="0"/>
              <a:t>Norwich Research Park </a:t>
            </a:r>
          </a:p>
          <a:p>
            <a:pPr lvl="3"/>
            <a:r>
              <a:rPr lang="en-US" sz="2200" i="1" dirty="0" smtClean="0"/>
              <a:t>Met Office (Exeter) </a:t>
            </a:r>
          </a:p>
          <a:p>
            <a:pPr lvl="3"/>
            <a:r>
              <a:rPr lang="en-US" sz="2200" i="1" dirty="0" smtClean="0"/>
              <a:t>Francis Crick </a:t>
            </a:r>
            <a:r>
              <a:rPr lang="en-US" sz="2200" i="1" dirty="0" err="1" smtClean="0"/>
              <a:t>Inst</a:t>
            </a:r>
            <a:r>
              <a:rPr lang="en-US" sz="2200" i="1" dirty="0" smtClean="0"/>
              <a:t> (London) </a:t>
            </a:r>
          </a:p>
          <a:p>
            <a:pPr lvl="3"/>
            <a:endParaRPr lang="en-US" sz="2200" b="1" dirty="0"/>
          </a:p>
          <a:p>
            <a:r>
              <a:rPr lang="en-US" sz="2200" b="1" dirty="0" smtClean="0"/>
              <a:t>Phase 3 </a:t>
            </a:r>
            <a:r>
              <a:rPr lang="en-US" sz="2200" dirty="0" smtClean="0"/>
              <a:t>– Industrial connectivity/Services.</a:t>
            </a:r>
          </a:p>
          <a:p>
            <a:pPr lvl="3"/>
            <a:r>
              <a:rPr lang="en-US" sz="2200" dirty="0" smtClean="0"/>
              <a:t>Moonshot</a:t>
            </a:r>
          </a:p>
          <a:p>
            <a:pPr lvl="3"/>
            <a:r>
              <a:rPr lang="en-US" sz="2200" dirty="0" smtClean="0"/>
              <a:t>State Aid </a:t>
            </a:r>
          </a:p>
          <a:p>
            <a:pPr lvl="3"/>
            <a:r>
              <a:rPr lang="en-US" sz="2200" dirty="0" smtClean="0"/>
              <a:t>Test cases </a:t>
            </a:r>
          </a:p>
          <a:p>
            <a:pPr lvl="3"/>
            <a:endParaRPr lang="en-US" sz="2200" dirty="0"/>
          </a:p>
          <a:p>
            <a:r>
              <a:rPr lang="en-US" sz="2200" b="1" dirty="0" smtClean="0"/>
              <a:t>Phase 4 </a:t>
            </a:r>
            <a:r>
              <a:rPr lang="en-US" sz="2200" dirty="0" smtClean="0"/>
              <a:t>– Further plans for potential connectivity upgrades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75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Throughput SIG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 </a:t>
            </a:r>
            <a:r>
              <a:rPr lang="en-US" dirty="0"/>
              <a:t>the past 2-3 years a number of scientific disciplines have </a:t>
            </a:r>
            <a:r>
              <a:rPr lang="en-US" dirty="0" smtClean="0"/>
              <a:t>instruments that </a:t>
            </a:r>
            <a:r>
              <a:rPr lang="en-US" dirty="0"/>
              <a:t>are capable in generating appreciably large </a:t>
            </a:r>
            <a:r>
              <a:rPr lang="en-US" dirty="0" smtClean="0"/>
              <a:t>datasets</a:t>
            </a:r>
            <a:r>
              <a:rPr lang="en-US" dirty="0"/>
              <a:t> </a:t>
            </a:r>
            <a:r>
              <a:rPr lang="en-US" dirty="0" smtClean="0"/>
              <a:t>or have researchers that have collected big datasets (social networks).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Generation </a:t>
            </a:r>
            <a:r>
              <a:rPr lang="en-US" dirty="0"/>
              <a:t>and processing capabilities are </a:t>
            </a:r>
            <a:r>
              <a:rPr lang="en-US" dirty="0" smtClean="0"/>
              <a:t>generally physically </a:t>
            </a:r>
            <a:r>
              <a:rPr lang="en-US" dirty="0"/>
              <a:t>located in different locations around the UK</a:t>
            </a:r>
            <a:r>
              <a:rPr lang="en-US" dirty="0" smtClean="0"/>
              <a:t>,</a:t>
            </a:r>
          </a:p>
          <a:p>
            <a:endParaRPr lang="en-US" dirty="0"/>
          </a:p>
          <a:p>
            <a:r>
              <a:rPr lang="en-US" dirty="0" smtClean="0"/>
              <a:t>Growing </a:t>
            </a:r>
            <a:r>
              <a:rPr lang="en-US" dirty="0"/>
              <a:t>requirement from the community to transfer large (&gt;1Tb) files, or </a:t>
            </a:r>
            <a:r>
              <a:rPr lang="en-US" dirty="0" smtClean="0"/>
              <a:t>multiples </a:t>
            </a:r>
            <a:r>
              <a:rPr lang="en-US" dirty="0"/>
              <a:t>thereof, in the shortest possible time frame.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Whilst </a:t>
            </a:r>
            <a:r>
              <a:rPr lang="en-US" dirty="0"/>
              <a:t>the Janet network provides significant capability at the wide area network </a:t>
            </a:r>
            <a:r>
              <a:rPr lang="en-US" dirty="0" smtClean="0"/>
              <a:t>level</a:t>
            </a:r>
            <a:r>
              <a:rPr lang="en-US" dirty="0"/>
              <a:t> </a:t>
            </a:r>
            <a:r>
              <a:rPr lang="en-US" dirty="0" smtClean="0"/>
              <a:t>we need to look at the problem holistically.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http://</a:t>
            </a:r>
            <a:r>
              <a:rPr lang="en-US" dirty="0">
                <a:solidFill>
                  <a:srgbClr val="FF0000"/>
                </a:solidFill>
                <a:hlinkClick r:id="rId2"/>
              </a:rPr>
              <a:t>t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inyurl/HTNSIG</a:t>
            </a:r>
            <a:r>
              <a:rPr lang="en-US" dirty="0" smtClean="0">
                <a:solidFill>
                  <a:srgbClr val="FF0000"/>
                </a:solidFill>
              </a:rPr>
              <a:t> - 24th July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03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Finally a Thought Experiment….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Theoretical maximum throughput for </a:t>
            </a:r>
            <a:r>
              <a:rPr lang="en-US" smtClean="0"/>
              <a:t>network connections: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100 Mbit/s = ~ 41 Gigabytes per hour</a:t>
            </a:r>
          </a:p>
          <a:p>
            <a:endParaRPr lang="en-US" dirty="0"/>
          </a:p>
          <a:p>
            <a:r>
              <a:rPr lang="en-US" dirty="0" smtClean="0"/>
              <a:t>1 </a:t>
            </a:r>
            <a:r>
              <a:rPr lang="en-US" dirty="0" err="1" smtClean="0"/>
              <a:t>Gbit</a:t>
            </a:r>
            <a:r>
              <a:rPr lang="en-US" dirty="0" smtClean="0"/>
              <a:t>/s = ~ 0.41 Terabyte per hour</a:t>
            </a:r>
          </a:p>
          <a:p>
            <a:endParaRPr lang="en-US" dirty="0"/>
          </a:p>
          <a:p>
            <a:r>
              <a:rPr lang="en-US" dirty="0" smtClean="0"/>
              <a:t>10 </a:t>
            </a:r>
            <a:r>
              <a:rPr lang="en-US" dirty="0" err="1" smtClean="0"/>
              <a:t>Gbit</a:t>
            </a:r>
            <a:r>
              <a:rPr lang="en-US" dirty="0" smtClean="0"/>
              <a:t>/s = ~ 4.1 Terabytes per hour</a:t>
            </a:r>
          </a:p>
          <a:p>
            <a:endParaRPr lang="en-US" dirty="0" smtClean="0"/>
          </a:p>
          <a:p>
            <a:r>
              <a:rPr lang="en-US" dirty="0" smtClean="0"/>
              <a:t>40 </a:t>
            </a:r>
            <a:r>
              <a:rPr lang="en-US" dirty="0" err="1" smtClean="0"/>
              <a:t>Gbit</a:t>
            </a:r>
            <a:r>
              <a:rPr lang="en-US" dirty="0" smtClean="0"/>
              <a:t>/s = ~ 16 Terabytes per hour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Health warning!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Assumes no contention, simple infrastructure,’ specialist’ transfer applications and protocol 20% overhead.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3551" y="2325149"/>
            <a:ext cx="5262629" cy="692074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/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Thanks!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Janet?				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7999" y="1503485"/>
            <a:ext cx="8240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467999" y="1322047"/>
            <a:ext cx="8240834" cy="569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UK Research and Education Research Network (NREN)</a:t>
            </a:r>
          </a:p>
          <a:p>
            <a:endParaRPr lang="en-US" sz="2800" dirty="0"/>
          </a:p>
          <a:p>
            <a:r>
              <a:rPr lang="en-US" sz="2800" dirty="0" smtClean="0"/>
              <a:t>Founded in 1984, covering whole of UK (England, Scotland, Wales and Northern Ireland)</a:t>
            </a:r>
          </a:p>
          <a:p>
            <a:endParaRPr lang="en-US" sz="2800" dirty="0"/>
          </a:p>
          <a:p>
            <a:r>
              <a:rPr lang="en-US" sz="2800" dirty="0" smtClean="0"/>
              <a:t>Currently serves Universities, Research Establishments, Higher Education and Local Government.</a:t>
            </a:r>
          </a:p>
          <a:p>
            <a:endParaRPr lang="en-US" sz="2800" dirty="0"/>
          </a:p>
          <a:p>
            <a:r>
              <a:rPr lang="en-US" sz="2800" dirty="0" err="1" smtClean="0"/>
              <a:t>Approx</a:t>
            </a:r>
            <a:r>
              <a:rPr lang="en-US" sz="2800" dirty="0" smtClean="0"/>
              <a:t> 18m users</a:t>
            </a:r>
            <a:r>
              <a:rPr lang="en-US" sz="2800" dirty="0"/>
              <a:t> </a:t>
            </a:r>
            <a:r>
              <a:rPr lang="en-US" sz="2800" dirty="0" smtClean="0"/>
              <a:t>&amp;</a:t>
            </a:r>
            <a:r>
              <a:rPr lang="en-US" sz="2800" dirty="0"/>
              <a:t> </a:t>
            </a:r>
            <a:r>
              <a:rPr lang="en-US" sz="2800" dirty="0" smtClean="0"/>
              <a:t>around 700gbit/s </a:t>
            </a:r>
            <a:r>
              <a:rPr lang="en-US" sz="2800" dirty="0" err="1" smtClean="0"/>
              <a:t>peerings</a:t>
            </a:r>
            <a:r>
              <a:rPr lang="en-US" sz="2800" dirty="0" smtClean="0"/>
              <a:t> to the Internet, private orgs and other research networks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351823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Services to we offer?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7999" y="1503485"/>
            <a:ext cx="8240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467999" y="1322047"/>
            <a:ext cx="824083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IP </a:t>
            </a:r>
            <a:r>
              <a:rPr lang="en-US" sz="2800" dirty="0" smtClean="0"/>
              <a:t>provision of high capacity ‘commodity’ connectivity.</a:t>
            </a:r>
            <a:endParaRPr lang="en-US" sz="2800" b="1" dirty="0"/>
          </a:p>
          <a:p>
            <a:endParaRPr lang="en-US" sz="2800" b="1" dirty="0" smtClean="0"/>
          </a:p>
          <a:p>
            <a:r>
              <a:rPr lang="en-US" sz="2800" b="1" dirty="0" err="1" smtClean="0"/>
              <a:t>Lightpath</a:t>
            </a:r>
            <a:r>
              <a:rPr lang="en-US" sz="2800" dirty="0" smtClean="0"/>
              <a:t> </a:t>
            </a:r>
            <a:r>
              <a:rPr lang="en-US" sz="2800" dirty="0"/>
              <a:t>is a centrally managed </a:t>
            </a:r>
            <a:r>
              <a:rPr lang="en-US" sz="2800" dirty="0" smtClean="0"/>
              <a:t>Layer 2 service </a:t>
            </a:r>
            <a:r>
              <a:rPr lang="en-US" sz="2800" dirty="0"/>
              <a:t>that provides dedicated point-to-point network connections between Janet-connected </a:t>
            </a:r>
            <a:r>
              <a:rPr lang="en-US" sz="2800" dirty="0" err="1" smtClean="0"/>
              <a:t>organisations</a:t>
            </a:r>
            <a:r>
              <a:rPr lang="en-US" sz="2800" dirty="0" smtClean="0"/>
              <a:t> (and internationally via GN3+).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b="1" dirty="0" smtClean="0"/>
              <a:t>Specialist network advice </a:t>
            </a:r>
            <a:r>
              <a:rPr lang="en-US" sz="2800" dirty="0" smtClean="0"/>
              <a:t>to researchers from all disciplines ranging from high energy physics to molecular biology – generally around ‘big data’, data throughput and many other things…</a:t>
            </a:r>
          </a:p>
          <a:p>
            <a:r>
              <a:rPr lang="en-US" sz="3000" dirty="0"/>
              <a:t> </a:t>
            </a:r>
            <a:endParaRPr lang="en-US" sz="3000" dirty="0" smtClean="0"/>
          </a:p>
          <a:p>
            <a:endParaRPr lang="en-US" sz="3000" dirty="0" smtClean="0"/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06124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Janet6 Background </a:t>
            </a:r>
            <a:r>
              <a:rPr lang="en-US" dirty="0" smtClean="0"/>
              <a:t>6,5,4,3,2,1…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981303" y="1063987"/>
            <a:ext cx="4766552" cy="1316526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Janet6: </a:t>
            </a:r>
            <a:r>
              <a:rPr lang="en-US" dirty="0" smtClean="0"/>
              <a:t>Project to replace the UK wide Janet backbone, SuperJanet5 with Dense Wavelength Division Multiplex technology</a:t>
            </a:r>
          </a:p>
          <a:p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665538"/>
              </p:ext>
            </p:extLst>
          </p:nvPr>
        </p:nvGraphicFramePr>
        <p:xfrm>
          <a:off x="3981303" y="2474289"/>
          <a:ext cx="4766552" cy="259577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19547"/>
                <a:gridCol w="1947005"/>
              </a:tblGrid>
              <a:tr h="534137"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Requirements</a:t>
                      </a:r>
                      <a:r>
                        <a:rPr lang="en-US" sz="1300" b="0" baseline="0" dirty="0" smtClean="0"/>
                        <a:t> gathering &amp; analysis</a:t>
                      </a:r>
                    </a:p>
                    <a:p>
                      <a:endParaRPr lang="en-US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2010</a:t>
                      </a:r>
                      <a:r>
                        <a:rPr lang="en-US" sz="1300" b="0" baseline="0" dirty="0" smtClean="0"/>
                        <a:t> to 2011</a:t>
                      </a:r>
                      <a:endParaRPr lang="en-US" sz="1300" b="0" dirty="0"/>
                    </a:p>
                  </a:txBody>
                  <a:tcPr/>
                </a:tc>
              </a:tr>
              <a:tr h="777977"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Procurement</a:t>
                      </a:r>
                    </a:p>
                    <a:p>
                      <a:pPr marL="266700" lvl="1" indent="-260350">
                        <a:buFont typeface="Arial"/>
                        <a:buChar char="•"/>
                      </a:pPr>
                      <a:r>
                        <a:rPr lang="en-US" sz="1300" b="0" dirty="0" smtClean="0"/>
                        <a:t>Fibre infrastructure</a:t>
                      </a:r>
                    </a:p>
                    <a:p>
                      <a:pPr marL="266700" lvl="1" indent="-260350">
                        <a:buFont typeface="Arial"/>
                        <a:buChar char="•"/>
                      </a:pPr>
                      <a:r>
                        <a:rPr lang="en-US" sz="1300" b="0" dirty="0" smtClean="0"/>
                        <a:t>Optical transmission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Oct 2011 to Sept 2012</a:t>
                      </a:r>
                      <a:endParaRPr lang="en-US" sz="1300" b="0" dirty="0"/>
                    </a:p>
                  </a:txBody>
                  <a:tcPr/>
                </a:tc>
              </a:tr>
              <a:tr h="497869"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Rollout</a:t>
                      </a:r>
                      <a:endParaRPr lang="en-US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Sept</a:t>
                      </a:r>
                      <a:r>
                        <a:rPr lang="en-US" sz="1300" b="0" baseline="0" dirty="0" smtClean="0"/>
                        <a:t> 2012 to April 2013</a:t>
                      </a:r>
                      <a:endParaRPr lang="en-US" sz="1300" b="0" dirty="0"/>
                    </a:p>
                  </a:txBody>
                  <a:tcPr/>
                </a:tc>
              </a:tr>
              <a:tr h="408324"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Transition SJ5 to J6</a:t>
                      </a:r>
                      <a:endParaRPr lang="en-US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May</a:t>
                      </a:r>
                      <a:r>
                        <a:rPr lang="en-US" sz="1300" b="0" baseline="0" dirty="0" smtClean="0"/>
                        <a:t> 2013 to </a:t>
                      </a:r>
                      <a:r>
                        <a:rPr lang="en-US" sz="1300" b="0" dirty="0" smtClean="0"/>
                        <a:t>July 2013</a:t>
                      </a:r>
                      <a:endParaRPr lang="en-US" sz="1300" b="0" dirty="0"/>
                    </a:p>
                  </a:txBody>
                  <a:tcPr/>
                </a:tc>
              </a:tr>
              <a:tr h="377467"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SJ5 ‘turned-off’</a:t>
                      </a:r>
                      <a:endParaRPr lang="en-US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b="0" dirty="0" smtClean="0"/>
                        <a:t>Oct 2013</a:t>
                      </a:r>
                      <a:endParaRPr lang="en-US" sz="1300" b="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11"/>
          <p:cNvGrpSpPr/>
          <p:nvPr/>
        </p:nvGrpSpPr>
        <p:grpSpPr>
          <a:xfrm>
            <a:off x="214398" y="1205815"/>
            <a:ext cx="3614651" cy="5081098"/>
            <a:chOff x="214398" y="1205815"/>
            <a:chExt cx="3614651" cy="5081098"/>
          </a:xfrm>
        </p:grpSpPr>
        <p:pic>
          <p:nvPicPr>
            <p:cNvPr id="4" name="Picture 4" descr="SJ5 topology ma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98" y="1594779"/>
              <a:ext cx="3614651" cy="4692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Content Placeholder 1"/>
            <p:cNvSpPr txBox="1">
              <a:spLocks/>
            </p:cNvSpPr>
            <p:nvPr/>
          </p:nvSpPr>
          <p:spPr>
            <a:xfrm>
              <a:off x="214399" y="1205815"/>
              <a:ext cx="3455904" cy="549842"/>
            </a:xfrm>
            <a:prstGeom prst="rect">
              <a:avLst/>
            </a:prstGeom>
          </p:spPr>
          <p:txBody>
            <a:bodyPr lIns="108000" tIns="46800" bIns="46800">
              <a:normAutofit/>
            </a:bodyPr>
            <a:lstStyle>
              <a:lvl1pPr marL="342900" indent="-342900" algn="l" defTabSz="457200" rtl="0" eaLnBrk="1" latinLnBrk="0" hangingPunct="1">
                <a:spcBef>
                  <a:spcPts val="200"/>
                </a:spcBef>
                <a:buFont typeface="Arial"/>
                <a:buChar char="•"/>
                <a:defRPr sz="2400" b="0" i="0" kern="1200">
                  <a:solidFill>
                    <a:srgbClr val="000000"/>
                  </a:solidFill>
                  <a:latin typeface="Gill Sans MT"/>
                  <a:ea typeface="+mn-ea"/>
                  <a:cs typeface="Gill Sans MT"/>
                </a:defRPr>
              </a:lvl1pPr>
              <a:lvl2pPr marL="742950" indent="-285750" algn="l" defTabSz="457200" rtl="0" eaLnBrk="1" latinLnBrk="0" hangingPunct="1">
                <a:spcBef>
                  <a:spcPts val="200"/>
                </a:spcBef>
                <a:buFont typeface="Arial"/>
                <a:buChar char="–"/>
                <a:defRPr sz="2000" b="0" i="0" kern="1200">
                  <a:solidFill>
                    <a:srgbClr val="000000"/>
                  </a:solidFill>
                  <a:latin typeface="Gill Sans MT"/>
                  <a:ea typeface="+mn-ea"/>
                  <a:cs typeface="Gill Sans MT"/>
                </a:defRPr>
              </a:lvl2pPr>
              <a:lvl3pPr marL="1143000" indent="-228600" algn="l" defTabSz="457200" rtl="0" eaLnBrk="1" latinLnBrk="0" hangingPunct="1">
                <a:spcBef>
                  <a:spcPts val="200"/>
                </a:spcBef>
                <a:buFont typeface="Arial"/>
                <a:buChar char="•"/>
                <a:defRPr sz="1800" b="0" i="0" kern="1200">
                  <a:solidFill>
                    <a:srgbClr val="000000"/>
                  </a:solidFill>
                  <a:latin typeface="Gill Sans MT"/>
                  <a:ea typeface="+mn-ea"/>
                  <a:cs typeface="Gill Sans MT"/>
                </a:defRPr>
              </a:lvl3pPr>
              <a:lvl4pPr marL="1600200" indent="-228600" algn="l" defTabSz="457200" rtl="0" eaLnBrk="1" latinLnBrk="0" hangingPunct="1">
                <a:spcBef>
                  <a:spcPts val="200"/>
                </a:spcBef>
                <a:buFont typeface="Arial"/>
                <a:buChar char="–"/>
                <a:defRPr sz="1500" b="0" i="0" kern="1200">
                  <a:solidFill>
                    <a:srgbClr val="000000"/>
                  </a:solidFill>
                  <a:latin typeface="Gill Sans MT"/>
                  <a:ea typeface="+mn-ea"/>
                  <a:cs typeface="Gill Sans MT"/>
                </a:defRPr>
              </a:lvl4pPr>
              <a:lvl5pPr marL="2057400" indent="-228600" algn="l" defTabSz="457200" rtl="0" eaLnBrk="1" latinLnBrk="0" hangingPunct="1">
                <a:spcBef>
                  <a:spcPts val="200"/>
                </a:spcBef>
                <a:buFont typeface="Arial"/>
                <a:buChar char="»"/>
                <a:defRPr sz="1500" b="0" i="0" kern="1200">
                  <a:solidFill>
                    <a:srgbClr val="000000"/>
                  </a:solidFill>
                  <a:latin typeface="Gill Sans MT"/>
                  <a:ea typeface="+mn-ea"/>
                  <a:cs typeface="Gill Sans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dirty="0" smtClean="0"/>
                <a:t>SuperJanet5: 2006 to 2013</a:t>
              </a: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8955">
            <a:off x="6464706" y="2572893"/>
            <a:ext cx="252918" cy="35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23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999" y="332994"/>
            <a:ext cx="6878381" cy="493262"/>
          </a:xfrm>
        </p:spPr>
        <p:txBody>
          <a:bodyPr/>
          <a:lstStyle/>
          <a:p>
            <a:r>
              <a:rPr lang="en-US" dirty="0" smtClean="0"/>
              <a:t>What we’re building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419600" y="2609850"/>
            <a:ext cx="4505325" cy="1395480"/>
          </a:xfrm>
        </p:spPr>
        <p:txBody>
          <a:bodyPr/>
          <a:lstStyle/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0689" y="1081088"/>
            <a:ext cx="4380386" cy="565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44394" y="1308624"/>
            <a:ext cx="3958584" cy="44165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Look familiar?</a:t>
            </a:r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6,000km (</a:t>
            </a:r>
            <a:r>
              <a:rPr lang="en-GB" sz="2400" dirty="0" err="1" smtClean="0"/>
              <a:t>ish</a:t>
            </a:r>
            <a:r>
              <a:rPr lang="en-GB" sz="2400" dirty="0" smtClean="0"/>
              <a:t>) of G.652 fibre</a:t>
            </a:r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79 Points of Presence</a:t>
            </a:r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Core capacity n x 100Gbit/s</a:t>
            </a:r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RNs connect at n x 10G</a:t>
            </a:r>
          </a:p>
          <a:p>
            <a:pPr marL="266700" indent="-2667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Most are getting an upgrade</a:t>
            </a:r>
          </a:p>
          <a:p>
            <a:pPr marL="723900" lvl="1" indent="-266700">
              <a:spcAft>
                <a:spcPts val="600"/>
              </a:spcAft>
              <a:buFont typeface="Wingdings" pitchFamily="2" charset="2"/>
              <a:buChar char="§"/>
            </a:pPr>
            <a:r>
              <a:rPr lang="en-GB" sz="2000" dirty="0" smtClean="0"/>
              <a:t>Range from 10G to 60G</a:t>
            </a:r>
          </a:p>
          <a:p>
            <a:pPr marL="266700" indent="-266700">
              <a:buFont typeface="Arial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659181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we’re building – New </a:t>
            </a:r>
            <a:r>
              <a:rPr lang="en-US" dirty="0" err="1" smtClean="0"/>
              <a:t>Lightpath</a:t>
            </a:r>
            <a:r>
              <a:rPr lang="en-US" dirty="0" smtClean="0"/>
              <a:t> Network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32" y="2689488"/>
            <a:ext cx="5219915" cy="4009565"/>
          </a:xfrm>
        </p:spPr>
      </p:pic>
      <p:sp>
        <p:nvSpPr>
          <p:cNvPr id="5" name="TextBox 4"/>
          <p:cNvSpPr txBox="1"/>
          <p:nvPr/>
        </p:nvSpPr>
        <p:spPr>
          <a:xfrm>
            <a:off x="467999" y="1214370"/>
            <a:ext cx="80854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Run in </a:t>
            </a:r>
            <a:r>
              <a:rPr lang="en-US" sz="2400" dirty="0"/>
              <a:t>p</a:t>
            </a:r>
            <a:r>
              <a:rPr lang="en-US" sz="2400" dirty="0" smtClean="0"/>
              <a:t>arallel from normal IP provision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Increase bandwidth between backbone nodes to 100GE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Implemented via Multiprotocol Label Switching (MPLS)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97847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1"/>
          <p:cNvSpPr>
            <a:spLocks noGrp="1"/>
          </p:cNvSpPr>
          <p:nvPr>
            <p:ph idx="1"/>
          </p:nvPr>
        </p:nvSpPr>
        <p:spPr bwMode="auto">
          <a:xfrm>
            <a:off x="477838" y="1214438"/>
            <a:ext cx="8231187" cy="51736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Gill Sans MT" charset="0"/>
                <a:cs typeface="Gill Sans MT" charset="0"/>
              </a:rPr>
              <a:t>Original 2006 T-640 chassis still in service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40Gbit/s per slot, 32 10Gbit/s ports per chassis</a:t>
            </a:r>
          </a:p>
          <a:p>
            <a:r>
              <a:rPr lang="en-US">
                <a:latin typeface="Gill Sans MT" charset="0"/>
                <a:cs typeface="Gill Sans MT" charset="0"/>
              </a:rPr>
              <a:t>Most upgraded to T-1600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Same chassis, new switching fabric and PSUs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100Gbit/s per slot</a:t>
            </a:r>
          </a:p>
          <a:p>
            <a:r>
              <a:rPr lang="en-US">
                <a:latin typeface="Gill Sans MT" charset="0"/>
                <a:cs typeface="Gill Sans MT" charset="0"/>
              </a:rPr>
              <a:t>T-4000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Same chassis, new switching fabric and PSUs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240Gbit/s per slot, 192 10Gbit/s ports per chassis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Two power supplied for resilience</a:t>
            </a:r>
          </a:p>
          <a:p>
            <a:pPr lvl="2"/>
            <a:r>
              <a:rPr lang="en-US">
                <a:latin typeface="Gill Sans MT" charset="0"/>
                <a:cs typeface="Gill Sans MT" charset="0"/>
              </a:rPr>
              <a:t>Each one takes 6, 60A, 48VDC feeds – 17kVA!</a:t>
            </a:r>
          </a:p>
          <a:p>
            <a:r>
              <a:rPr lang="en-US">
                <a:latin typeface="Gill Sans MT" charset="0"/>
                <a:cs typeface="Gill Sans MT" charset="0"/>
              </a:rPr>
              <a:t>Migration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Janet6 will be in new PoPs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Can’t move all the connections overnight</a:t>
            </a:r>
          </a:p>
          <a:p>
            <a:pPr lvl="1"/>
            <a:r>
              <a:rPr lang="en-US">
                <a:latin typeface="Gill Sans MT" charset="0"/>
                <a:cs typeface="Gill Sans MT" charset="0"/>
              </a:rPr>
              <a:t>New routers and hand back the old</a:t>
            </a:r>
          </a:p>
        </p:txBody>
      </p:sp>
      <p:sp>
        <p:nvSpPr>
          <p:cNvPr id="33794" name="Title 2"/>
          <p:cNvSpPr>
            <a:spLocks noGrp="1"/>
          </p:cNvSpPr>
          <p:nvPr>
            <p:ph type="ctrTitle"/>
          </p:nvPr>
        </p:nvSpPr>
        <p:spPr bwMode="auto">
          <a:xfrm>
            <a:off x="468313" y="333375"/>
            <a:ext cx="6878637" cy="492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compatLnSpc="1">
            <a:prstTxWarp prst="textNoShape">
              <a:avLst/>
            </a:prstTxWarp>
          </a:bodyPr>
          <a:lstStyle/>
          <a:p>
            <a:r>
              <a:rPr lang="en-US">
                <a:latin typeface="Gill Sans MT" charset="0"/>
                <a:cs typeface="Gill Sans MT" charset="0"/>
              </a:rPr>
              <a:t>Janet6 IP Platform</a:t>
            </a:r>
          </a:p>
        </p:txBody>
      </p:sp>
    </p:spTree>
    <p:extLst>
      <p:ext uri="{BB962C8B-B14F-4D97-AF65-F5344CB8AC3E}">
        <p14:creationId xmlns:p14="http://schemas.microsoft.com/office/powerpoint/2010/main" val="1044279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Upgrade: Juniper T1600          Juniper T4000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we’re getting on – IP routing equipment</a:t>
            </a:r>
            <a:endParaRPr lang="en-GB" dirty="0"/>
          </a:p>
        </p:txBody>
      </p:sp>
      <p:pic>
        <p:nvPicPr>
          <p:cNvPr id="2050" name="Picture 2" descr="http://www.juniper.net/shared/img/products/t-series/t1600/lbox-t1600-lef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7601" y="1939710"/>
            <a:ext cx="2212219" cy="3724275"/>
          </a:xfrm>
          <a:prstGeom prst="rect">
            <a:avLst/>
          </a:prstGeom>
          <a:noFill/>
        </p:spPr>
      </p:pic>
      <p:pic>
        <p:nvPicPr>
          <p:cNvPr id="2052" name="Picture 4" descr="http://www.juniper.net/shared/img/products/t-series/t4000/lbox-t4000-lef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1847" y="1790700"/>
            <a:ext cx="2308478" cy="3873285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3962400" y="1457325"/>
            <a:ext cx="4762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Why? </a:t>
            </a:r>
            <a:r>
              <a:rPr lang="en-US" dirty="0" smtClean="0"/>
              <a:t>– Growth (2008 -2012)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1117600"/>
            <a:ext cx="82423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60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anet RBG Colours">
      <a:dk1>
        <a:sysClr val="windowText" lastClr="000000"/>
      </a:dk1>
      <a:lt1>
        <a:sysClr val="window" lastClr="FFFFFF"/>
      </a:lt1>
      <a:dk2>
        <a:srgbClr val="E98300"/>
      </a:dk2>
      <a:lt2>
        <a:srgbClr val="FFFFFF"/>
      </a:lt2>
      <a:accent1>
        <a:srgbClr val="E98300"/>
      </a:accent1>
      <a:accent2>
        <a:srgbClr val="D92231"/>
      </a:accent2>
      <a:accent3>
        <a:srgbClr val="4A2683"/>
      </a:accent3>
      <a:accent4>
        <a:srgbClr val="0099D8"/>
      </a:accent4>
      <a:accent5>
        <a:srgbClr val="43B649"/>
      </a:accent5>
      <a:accent6>
        <a:srgbClr val="D40E8C"/>
      </a:accent6>
      <a:hlink>
        <a:srgbClr val="747678"/>
      </a:hlink>
      <a:folHlink>
        <a:srgbClr val="1E1E1E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7297</TotalTime>
  <Words>690</Words>
  <Application>Microsoft Macintosh PowerPoint</Application>
  <PresentationFormat>On-screen Show (4:3)</PresentationFormat>
  <Paragraphs>119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Network Developments</vt:lpstr>
      <vt:lpstr>What is Janet?    </vt:lpstr>
      <vt:lpstr>What Services to we offer?</vt:lpstr>
      <vt:lpstr>Janet6 Background 6,5,4,3,2,1…</vt:lpstr>
      <vt:lpstr>What we’re building</vt:lpstr>
      <vt:lpstr>What we’re building – New Lightpath Network</vt:lpstr>
      <vt:lpstr>Janet6 IP Platform</vt:lpstr>
      <vt:lpstr>How we’re getting on – IP routing equipment</vt:lpstr>
      <vt:lpstr>Why? – Growth (2008 -2012)</vt:lpstr>
      <vt:lpstr>External Peering (Jan 2011 – June 2013)</vt:lpstr>
      <vt:lpstr>E-Infrastructure </vt:lpstr>
      <vt:lpstr>Janet &amp; E-Infrastructure</vt:lpstr>
      <vt:lpstr>High Throughput SIG</vt:lpstr>
      <vt:lpstr>Finally a Thought Experiment….</vt:lpstr>
      <vt:lpstr>  Thanks!    </vt:lpstr>
    </vt:vector>
  </TitlesOfParts>
  <Company>RS leasing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Inglis</dc:creator>
  <cp:lastModifiedBy>Paul Lewis</cp:lastModifiedBy>
  <cp:revision>285</cp:revision>
  <dcterms:created xsi:type="dcterms:W3CDTF">2012-05-25T10:07:06Z</dcterms:created>
  <dcterms:modified xsi:type="dcterms:W3CDTF">2013-06-28T09:34:38Z</dcterms:modified>
</cp:coreProperties>
</file>