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1"/>
  </p:notesMasterIdLst>
  <p:sldIdLst>
    <p:sldId id="269" r:id="rId2"/>
    <p:sldId id="308" r:id="rId3"/>
    <p:sldId id="334" r:id="rId4"/>
    <p:sldId id="332" r:id="rId5"/>
    <p:sldId id="311" r:id="rId6"/>
    <p:sldId id="310" r:id="rId7"/>
    <p:sldId id="313" r:id="rId8"/>
    <p:sldId id="312" r:id="rId9"/>
    <p:sldId id="314" r:id="rId10"/>
    <p:sldId id="338" r:id="rId11"/>
    <p:sldId id="316" r:id="rId12"/>
    <p:sldId id="319" r:id="rId13"/>
    <p:sldId id="320" r:id="rId14"/>
    <p:sldId id="321" r:id="rId15"/>
    <p:sldId id="335" r:id="rId16"/>
    <p:sldId id="328" r:id="rId17"/>
    <p:sldId id="322" r:id="rId18"/>
    <p:sldId id="337" r:id="rId19"/>
    <p:sldId id="327" r:id="rId2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3204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84" autoAdjust="0"/>
    <p:restoredTop sz="89555" autoAdjust="0"/>
  </p:normalViewPr>
  <p:slideViewPr>
    <p:cSldViewPr snapToGrid="0" snapToObjects="1">
      <p:cViewPr>
        <p:scale>
          <a:sx n="103" d="100"/>
          <a:sy n="103" d="100"/>
        </p:scale>
        <p:origin x="-1048" y="6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15" d="100"/>
        <a:sy n="115" d="100"/>
      </p:scale>
      <p:origin x="0" y="2904"/>
    </p:cViewPr>
  </p:sorterViewPr>
  <p:notesViewPr>
    <p:cSldViewPr snapToGrid="0" snapToObjects="1">
      <p:cViewPr varScale="1">
        <p:scale>
          <a:sx n="71" d="100"/>
          <a:sy n="71" d="100"/>
        </p:scale>
        <p:origin x="-2656" y="-128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notesMaster" Target="notesMasters/notesMaster1.xml"/><Relationship Id="rId22" Type="http://schemas.openxmlformats.org/officeDocument/2006/relationships/printerSettings" Target="printerSettings/printerSettings1.bin"/><Relationship Id="rId23" Type="http://schemas.openxmlformats.org/officeDocument/2006/relationships/presProps" Target="presProps.xml"/><Relationship Id="rId24" Type="http://schemas.openxmlformats.org/officeDocument/2006/relationships/viewProps" Target="viewProps.xml"/><Relationship Id="rId25" Type="http://schemas.openxmlformats.org/officeDocument/2006/relationships/theme" Target="theme/theme1.xml"/><Relationship Id="rId26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 algn="l">
              <a:defRPr sz="1200"/>
            </a:pPr>
            <a:r>
              <a:rPr lang="en-US" sz="1200" baseline="0" dirty="0" err="1" smtClean="0"/>
              <a:t>Virtualised</a:t>
            </a:r>
            <a:r>
              <a:rPr lang="en-US" sz="1200" baseline="0" dirty="0" smtClean="0"/>
              <a:t> share of overall network, storage and compute</a:t>
            </a:r>
            <a:endParaRPr lang="en-US" sz="1200" dirty="0"/>
          </a:p>
        </c:rich>
      </c:tx>
      <c:layout>
        <c:manualLayout>
          <c:xMode val="edge"/>
          <c:yMode val="edge"/>
          <c:x val="0.0416828685701589"/>
          <c:y val="0.0466859891384617"/>
        </c:manualLayout>
      </c:layout>
      <c:overlay val="0"/>
    </c:title>
    <c:autoTitleDeleted val="0"/>
    <c:view3D>
      <c:rotX val="30"/>
      <c:rotY val="0"/>
      <c:rAngAx val="0"/>
      <c:perspective val="30"/>
    </c:view3D>
    <c:floor>
      <c:thickness val="0"/>
    </c:floor>
    <c:sideWall>
      <c:thickness val="0"/>
    </c:sideWall>
    <c:backWall>
      <c:thickness val="0"/>
    </c:backWall>
    <c:plotArea>
      <c:layout/>
      <c:pie3D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Share of Cloud Resource</c:v>
                </c:pt>
              </c:strCache>
            </c:strRef>
          </c:tx>
          <c:explosion val="25"/>
          <c:cat>
            <c:strRef>
              <c:f>Sheet1!$A$2:$A$5</c:f>
              <c:strCache>
                <c:ptCount val="4"/>
                <c:pt idx="0">
                  <c:v>Organisation A</c:v>
                </c:pt>
                <c:pt idx="1">
                  <c:v>Organisation B</c:v>
                </c:pt>
                <c:pt idx="2">
                  <c:v>Internal Services</c:v>
                </c:pt>
                <c:pt idx="3">
                  <c:v>Organisation C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2.2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</c:plotArea>
    <c:legend>
      <c:legendPos val="r"/>
      <c:layout/>
      <c:overlay val="0"/>
      <c:txPr>
        <a:bodyPr/>
        <a:lstStyle/>
        <a:p>
          <a:pPr>
            <a:defRPr sz="1000"/>
          </a:pPr>
          <a:endParaRPr lang="en-US"/>
        </a:p>
      </c:txPr>
    </c:legend>
    <c:plotVisOnly val="1"/>
    <c:dispBlanksAs val="zero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68408D-7111-5D46-869B-38A93120B381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7174DA-87B2-BD4D-874C-B87DF907DB4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585794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dirty="0" smtClean="0"/>
              <a:t>A central node of geographically spread e-infrastructure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174DA-87B2-BD4D-874C-B87DF907DB4F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609747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Level 1b </a:t>
            </a:r>
            <a:r>
              <a:rPr lang="en-US" dirty="0" err="1" smtClean="0"/>
              <a:t>geolocated</a:t>
            </a:r>
            <a:r>
              <a:rPr lang="en-US" dirty="0" smtClean="0"/>
              <a:t> calibrated instrumental radiances from the archive are processed firstly into swaths of product data (level 2), and then into more conventionally gridded data products (level 3). </a:t>
            </a:r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7174DA-87B2-BD4D-874C-B87DF907DB4F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03808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108" y="221923"/>
            <a:ext cx="5986918" cy="1417638"/>
          </a:xfrm>
          <a:prstGeom prst="rect">
            <a:avLst/>
          </a:prstGeom>
          <a:noFill/>
        </p:spPr>
      </p:pic>
      <p:pic>
        <p:nvPicPr>
          <p:cNvPr id="8" name="Picture 7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2821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8" name="Picture 7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600"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solidFill>
                  <a:srgbClr val="032044"/>
                </a:solidFill>
              </a:defRPr>
            </a:lvl1pPr>
            <a:lvl2pPr>
              <a:defRPr>
                <a:solidFill>
                  <a:srgbClr val="032044"/>
                </a:solidFill>
              </a:defRPr>
            </a:lvl2pPr>
            <a:lvl3pPr>
              <a:defRPr>
                <a:solidFill>
                  <a:srgbClr val="032044"/>
                </a:solidFill>
              </a:defRPr>
            </a:lvl3pPr>
            <a:lvl4pPr>
              <a:defRPr>
                <a:solidFill>
                  <a:srgbClr val="032044"/>
                </a:solidFill>
              </a:defRPr>
            </a:lvl4pPr>
            <a:lvl5pPr>
              <a:defRPr>
                <a:solidFill>
                  <a:srgbClr val="032044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Kershaw, EGU2011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302016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8" name="Picture 7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solidFill>
                  <a:srgbClr val="032044"/>
                </a:solidFill>
              </a:defRPr>
            </a:lvl1pPr>
            <a:lvl2pPr>
              <a:defRPr>
                <a:solidFill>
                  <a:srgbClr val="032044"/>
                </a:solidFill>
              </a:defRPr>
            </a:lvl2pPr>
            <a:lvl3pPr>
              <a:defRPr>
                <a:solidFill>
                  <a:srgbClr val="032044"/>
                </a:solidFill>
              </a:defRPr>
            </a:lvl3pPr>
            <a:lvl4pPr>
              <a:defRPr>
                <a:solidFill>
                  <a:srgbClr val="032044"/>
                </a:solidFill>
              </a:defRPr>
            </a:lvl4pPr>
            <a:lvl5pPr>
              <a:defRPr>
                <a:solidFill>
                  <a:srgbClr val="032044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Kershaw, EGU2011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711885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da-stfc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pic>
        <p:nvPicPr>
          <p:cNvPr id="9" name="Picture 2" descr="RAL_Header_A0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600"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2400">
                <a:solidFill>
                  <a:srgbClr val="032044"/>
                </a:solidFill>
              </a:defRPr>
            </a:lvl1pPr>
            <a:lvl2pPr>
              <a:defRPr sz="2000">
                <a:solidFill>
                  <a:srgbClr val="032044"/>
                </a:solidFill>
              </a:defRPr>
            </a:lvl2pPr>
            <a:lvl3pPr>
              <a:defRPr sz="1800">
                <a:solidFill>
                  <a:srgbClr val="032044"/>
                </a:solidFill>
              </a:defRPr>
            </a:lvl3pPr>
            <a:lvl4pPr>
              <a:defRPr sz="1800">
                <a:solidFill>
                  <a:srgbClr val="032044"/>
                </a:solidFill>
              </a:defRPr>
            </a:lvl4pPr>
            <a:lvl5pPr>
              <a:defRPr sz="1800">
                <a:solidFill>
                  <a:srgbClr val="032044"/>
                </a:solidFill>
              </a:defRPr>
            </a:lvl5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14065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14685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9" name="Picture 8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323708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11" name="Picture 10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12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08676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7" name="Picture 6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r">
              <a:defRPr sz="3600"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Kershaw, EGU 2011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4535093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6" name="Picture 5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 EGU2011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1427411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9" name="Picture 8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solidFill>
                  <a:srgbClr val="032044"/>
                </a:solidFill>
              </a:defRPr>
            </a:lvl1pPr>
            <a:lvl2pPr>
              <a:defRPr sz="2800">
                <a:solidFill>
                  <a:srgbClr val="032044"/>
                </a:solidFill>
              </a:defRPr>
            </a:lvl2pPr>
            <a:lvl3pPr>
              <a:defRPr sz="2400">
                <a:solidFill>
                  <a:srgbClr val="032044"/>
                </a:solidFill>
              </a:defRPr>
            </a:lvl3pPr>
            <a:lvl4pPr>
              <a:defRPr sz="2000">
                <a:solidFill>
                  <a:srgbClr val="032044"/>
                </a:solidFill>
              </a:defRPr>
            </a:lvl4pPr>
            <a:lvl5pPr>
              <a:defRPr sz="2000">
                <a:solidFill>
                  <a:srgbClr val="032044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dirty="0" smtClean="0"/>
              <a:t>Click to edit Master text styles</a:t>
            </a:r>
          </a:p>
          <a:p>
            <a:pPr lvl="1"/>
            <a:r>
              <a:rPr lang="en-GB" dirty="0" smtClean="0"/>
              <a:t>Second level</a:t>
            </a:r>
          </a:p>
          <a:p>
            <a:pPr lvl="2"/>
            <a:r>
              <a:rPr lang="en-GB" dirty="0" smtClean="0"/>
              <a:t>Third level</a:t>
            </a:r>
          </a:p>
          <a:p>
            <a:pPr lvl="3"/>
            <a:r>
              <a:rPr lang="en-GB" dirty="0" smtClean="0"/>
              <a:t>Fourth level</a:t>
            </a:r>
          </a:p>
          <a:p>
            <a:pPr lvl="4"/>
            <a:r>
              <a:rPr lang="en-GB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solidFill>
                  <a:srgbClr val="03204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Kershaw, EGU2011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51055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 descr="RAL_Header_A0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5986918" cy="1417638"/>
          </a:xfrm>
          <a:prstGeom prst="rect">
            <a:avLst/>
          </a:prstGeom>
          <a:noFill/>
        </p:spPr>
      </p:pic>
      <p:pic>
        <p:nvPicPr>
          <p:cNvPr id="9" name="Picture 8" descr="ceda-stfc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472055" y="5515470"/>
            <a:ext cx="5686711" cy="13573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solidFill>
                  <a:srgbClr val="032044"/>
                </a:solidFill>
              </a:defRPr>
            </a:lvl1pPr>
          </a:lstStyle>
          <a:p>
            <a:r>
              <a:rPr lang="en-GB" dirty="0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solidFill>
                  <a:srgbClr val="032044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dirty="0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en-US" dirty="0" smtClean="0"/>
              <a:t>Philip Kershaw, EGU2011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  <p:pic>
        <p:nvPicPr>
          <p:cNvPr id="10" name="Picture 15"/>
          <p:cNvPicPr>
            <a:picLocks noChangeAspect="1" noChangeArrowheads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53" y="6293805"/>
            <a:ext cx="1993900" cy="554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6"/>
          <p:cNvPicPr>
            <a:picLocks noChangeAspect="1" noChangeArrowheads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13573" y="6293805"/>
            <a:ext cx="1993900" cy="511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91712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975801-4BA1-4740-9344-577339BCBB93}" type="datetimeFigureOut">
              <a:rPr lang="en-US" smtClean="0"/>
              <a:t>27/06/2013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AC854C4-D61A-9146-B3E9-4ACA4DE12F8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2309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3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jpg"/><Relationship Id="rId3" Type="http://schemas.openxmlformats.org/officeDocument/2006/relationships/image" Target="../media/image2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5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da.ac.uk" TargetMode="External"/><Relationship Id="rId4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2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4" Type="http://schemas.openxmlformats.org/officeDocument/2006/relationships/image" Target="../media/image15.png"/><Relationship Id="rId5" Type="http://schemas.openxmlformats.org/officeDocument/2006/relationships/image" Target="../media/image16.png"/><Relationship Id="rId6" Type="http://schemas.openxmlformats.org/officeDocument/2006/relationships/image" Target="../media/image17.png"/><Relationship Id="rId7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92332" y="2023885"/>
            <a:ext cx="8580738" cy="170493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Big Data and the Earth Observation and Climate </a:t>
            </a:r>
            <a:r>
              <a:rPr lang="en-US" sz="3200" dirty="0" err="1" smtClean="0"/>
              <a:t>Modelling</a:t>
            </a:r>
            <a:r>
              <a:rPr lang="en-US" sz="3200" dirty="0" smtClean="0"/>
              <a:t> Communities:</a:t>
            </a:r>
            <a:br>
              <a:rPr lang="en-US" sz="3200" dirty="0" smtClean="0"/>
            </a:br>
            <a:r>
              <a:rPr lang="en-US" sz="3200" dirty="0" smtClean="0"/>
              <a:t>JASMIN and CEMS</a:t>
            </a:r>
            <a:endParaRPr lang="en-US" sz="3200" dirty="0"/>
          </a:p>
        </p:txBody>
      </p:sp>
      <p:sp>
        <p:nvSpPr>
          <p:cNvPr id="4" name="Subtitle 2"/>
          <p:cNvSpPr txBox="1">
            <a:spLocks/>
          </p:cNvSpPr>
          <p:nvPr/>
        </p:nvSpPr>
        <p:spPr>
          <a:xfrm>
            <a:off x="3341344" y="3670193"/>
            <a:ext cx="5531726" cy="1853193"/>
          </a:xfrm>
          <a:prstGeom prst="rect">
            <a:avLst/>
          </a:prstGeom>
        </p:spPr>
        <p:txBody>
          <a:bodyPr vert="horz" lIns="91440" tIns="45720" rIns="91440" bIns="45720" numCol="1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r">
              <a:buNone/>
            </a:pP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Workshop on the Future of Big Data Management</a:t>
            </a:r>
            <a:b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</a:br>
            <a:r>
              <a:rPr lang="en-US" sz="2000" b="1" dirty="0" smtClean="0">
                <a:solidFill>
                  <a:schemeClr val="bg1">
                    <a:lumMod val="50000"/>
                  </a:schemeClr>
                </a:solidFill>
              </a:rPr>
              <a:t>27-28 June 2013</a:t>
            </a:r>
          </a:p>
          <a:p>
            <a:pPr marL="0" indent="0" algn="r">
              <a:buNone/>
            </a:pP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Philip Kershaw</a:t>
            </a:r>
          </a:p>
          <a:p>
            <a:pPr marL="0" indent="0" algn="r">
              <a:buNone/>
            </a:pP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Centre for Environmental Data Archival</a:t>
            </a:r>
          </a:p>
          <a:p>
            <a:pPr marL="0" indent="0" algn="r">
              <a:buNone/>
            </a:pPr>
            <a:r>
              <a:rPr lang="en-US" sz="1800" b="1" dirty="0" smtClean="0">
                <a:solidFill>
                  <a:schemeClr val="tx1">
                    <a:lumMod val="50000"/>
                    <a:lumOff val="50000"/>
                  </a:schemeClr>
                </a:solidFill>
              </a:rPr>
              <a:t>RAL Space, STFC Rutherford Appleton Laboratory</a:t>
            </a:r>
          </a:p>
          <a:p>
            <a:pPr marL="0" indent="0" algn="r">
              <a:buNone/>
            </a:pPr>
            <a:endParaRPr lang="en-US" sz="1800" b="1" dirty="0" smtClean="0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pic>
        <p:nvPicPr>
          <p:cNvPr id="5" name="Picture 4" descr="20120312_DSC_3969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8012" y="3869586"/>
            <a:ext cx="2232025" cy="1493838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141003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39541"/>
    </mc:Choice>
    <mc:Fallback xmlns="">
      <p:transition xmlns:p14="http://schemas.microsoft.com/office/powerpoint/2010/main" spd="slow" advTm="39541"/>
    </mc:Fallback>
  </mc:AlternateContent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87049" y="2887269"/>
            <a:ext cx="837740" cy="85293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Virtualisation and Cloud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12662" y="1600200"/>
            <a:ext cx="4174137" cy="4525963"/>
          </a:xfrm>
        </p:spPr>
        <p:txBody>
          <a:bodyPr>
            <a:normAutofit fontScale="70000" lnSpcReduction="20000"/>
          </a:bodyPr>
          <a:lstStyle/>
          <a:p>
            <a:r>
              <a:rPr lang="en-GB" dirty="0" smtClean="0"/>
              <a:t>VMware and </a:t>
            </a:r>
            <a:r>
              <a:rPr lang="en-GB" dirty="0" err="1" smtClean="0"/>
              <a:t>vCloud</a:t>
            </a:r>
            <a:r>
              <a:rPr lang="en-GB" dirty="0" smtClean="0"/>
              <a:t> chosen</a:t>
            </a:r>
          </a:p>
          <a:p>
            <a:r>
              <a:rPr lang="en-GB" dirty="0" smtClean="0"/>
              <a:t>Why not Open Source?</a:t>
            </a:r>
          </a:p>
          <a:p>
            <a:pPr lvl="1"/>
            <a:r>
              <a:rPr lang="en-GB" dirty="0" smtClean="0"/>
              <a:t>Capital expenditure project + short time scales</a:t>
            </a:r>
          </a:p>
          <a:p>
            <a:pPr lvl="1"/>
            <a:r>
              <a:rPr lang="en-GB" dirty="0" smtClean="0"/>
              <a:t>Assessment of maturity of Open Source solutions at the time</a:t>
            </a:r>
          </a:p>
          <a:p>
            <a:r>
              <a:rPr lang="en-GB" dirty="0" smtClean="0"/>
              <a:t>Organised into two </a:t>
            </a:r>
            <a:r>
              <a:rPr lang="en-GB" dirty="0" err="1" smtClean="0"/>
              <a:t>vSphere</a:t>
            </a:r>
            <a:r>
              <a:rPr lang="en-GB" dirty="0" smtClean="0"/>
              <a:t> pools</a:t>
            </a:r>
          </a:p>
          <a:p>
            <a:r>
              <a:rPr lang="en-GB" dirty="0" smtClean="0"/>
              <a:t>JASMIN using virtualisation only</a:t>
            </a:r>
          </a:p>
          <a:p>
            <a:r>
              <a:rPr lang="en-GB" dirty="0" smtClean="0"/>
              <a:t>CEMS full </a:t>
            </a:r>
            <a:r>
              <a:rPr lang="en-GB" dirty="0" err="1" smtClean="0"/>
              <a:t>vCloud</a:t>
            </a:r>
            <a:endParaRPr lang="en-GB" dirty="0" smtClean="0"/>
          </a:p>
          <a:p>
            <a:pPr lvl="1"/>
            <a:r>
              <a:rPr lang="en-GB" dirty="0"/>
              <a:t>RHEL, </a:t>
            </a:r>
            <a:r>
              <a:rPr lang="en-GB" dirty="0" err="1"/>
              <a:t>CentOS</a:t>
            </a:r>
            <a:r>
              <a:rPr lang="en-GB" dirty="0"/>
              <a:t>, Fedora14 </a:t>
            </a:r>
            <a:r>
              <a:rPr lang="en-GB" dirty="0" err="1"/>
              <a:t>vApps</a:t>
            </a:r>
            <a:endParaRPr lang="en-GB" dirty="0"/>
          </a:p>
          <a:p>
            <a:pPr lvl="1"/>
            <a:r>
              <a:rPr lang="en-GB" dirty="0"/>
              <a:t>6 Virtual Data Centres (</a:t>
            </a:r>
            <a:r>
              <a:rPr lang="en-GB" dirty="0" err="1"/>
              <a:t>vDC</a:t>
            </a:r>
            <a:r>
              <a:rPr lang="en-GB" dirty="0"/>
              <a:t>)</a:t>
            </a:r>
          </a:p>
          <a:p>
            <a:pPr lvl="1"/>
            <a:r>
              <a:rPr lang="en-GB" dirty="0" smtClean="0"/>
              <a:t>Web </a:t>
            </a:r>
            <a:r>
              <a:rPr lang="en-GB" dirty="0"/>
              <a:t>interface available to </a:t>
            </a:r>
            <a:r>
              <a:rPr lang="en-GB" dirty="0" smtClean="0"/>
              <a:t>Plymouth Marine Laboratory</a:t>
            </a:r>
            <a:endParaRPr lang="en-GB" dirty="0"/>
          </a:p>
          <a:p>
            <a:r>
              <a:rPr lang="en-GB" dirty="0"/>
              <a:t>Interest in larger VMs with batch </a:t>
            </a:r>
            <a:r>
              <a:rPr lang="en-GB" dirty="0" smtClean="0"/>
              <a:t>queues</a:t>
            </a:r>
          </a:p>
          <a:p>
            <a:r>
              <a:rPr lang="en-GB" dirty="0" err="1" smtClean="0"/>
              <a:t>vCloud</a:t>
            </a:r>
            <a:r>
              <a:rPr lang="en-GB" dirty="0" smtClean="0"/>
              <a:t> REST API very promising but still to be fully exploited</a:t>
            </a:r>
            <a:endParaRPr lang="en-GB" dirty="0"/>
          </a:p>
          <a:p>
            <a:r>
              <a:rPr lang="en-GB" dirty="0" smtClean="0"/>
              <a:t>Issues</a:t>
            </a:r>
            <a:r>
              <a:rPr lang="en-GB" dirty="0"/>
              <a:t>:</a:t>
            </a:r>
          </a:p>
          <a:p>
            <a:pPr lvl="1"/>
            <a:r>
              <a:rPr lang="en-GB" dirty="0"/>
              <a:t>Remote root console access</a:t>
            </a:r>
          </a:p>
          <a:p>
            <a:pPr lvl="1"/>
            <a:r>
              <a:rPr lang="en-GB" dirty="0" err="1" smtClean="0"/>
              <a:t>Panasas</a:t>
            </a:r>
            <a:r>
              <a:rPr lang="en-GB" dirty="0" smtClean="0"/>
              <a:t> file system integration</a:t>
            </a:r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endParaRPr lang="en-GB" dirty="0"/>
          </a:p>
        </p:txBody>
      </p:sp>
      <p:graphicFrame>
        <p:nvGraphicFramePr>
          <p:cNvPr id="7" name="Chart 6"/>
          <p:cNvGraphicFramePr/>
          <p:nvPr>
            <p:extLst>
              <p:ext uri="{D42A27DB-BD31-4B8C-83A1-F6EECF244321}">
                <p14:modId xmlns:p14="http://schemas.microsoft.com/office/powerpoint/2010/main" val="1298685046"/>
              </p:ext>
            </p:extLst>
          </p:nvPr>
        </p:nvGraphicFramePr>
        <p:xfrm>
          <a:off x="251520" y="1130012"/>
          <a:ext cx="3456384" cy="2448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8" name="Picture 7" descr="user-man2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8368" y="1834914"/>
            <a:ext cx="564904" cy="540475"/>
          </a:xfrm>
          <a:prstGeom prst="rect">
            <a:avLst/>
          </a:prstGeom>
        </p:spPr>
      </p:pic>
      <p:pic>
        <p:nvPicPr>
          <p:cNvPr id="10" name="Picture 9" descr="user-woman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97148" y="1989643"/>
            <a:ext cx="564904" cy="540475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>
          <a:xfrm>
            <a:off x="78900" y="3690892"/>
            <a:ext cx="4430978" cy="2399629"/>
          </a:xfrm>
          <a:prstGeom prst="rect">
            <a:avLst/>
          </a:prstGeom>
          <a:solidFill>
            <a:schemeClr val="bg2">
              <a:alpha val="77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from </a:t>
            </a:r>
            <a:r>
              <a:rPr lang="en-GB" sz="1000" dirty="0" err="1">
                <a:solidFill>
                  <a:schemeClr val="tx1"/>
                </a:solidFill>
                <a:latin typeface="Andale Mono"/>
                <a:cs typeface="Andale Mono"/>
              </a:rPr>
              <a:t>libcloud.compute.types</a:t>
            </a:r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 import Provider</a:t>
            </a:r>
          </a:p>
          <a:p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from </a:t>
            </a:r>
            <a:r>
              <a:rPr lang="en-GB" sz="1000" dirty="0" err="1">
                <a:solidFill>
                  <a:schemeClr val="tx1"/>
                </a:solidFill>
                <a:latin typeface="Andale Mono"/>
                <a:cs typeface="Andale Mono"/>
              </a:rPr>
              <a:t>libcloud.compute.providers</a:t>
            </a:r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 import </a:t>
            </a:r>
            <a:r>
              <a:rPr lang="en-GB" sz="1000" dirty="0" err="1">
                <a:solidFill>
                  <a:schemeClr val="tx1"/>
                </a:solidFill>
                <a:latin typeface="Andale Mono"/>
                <a:cs typeface="Andale Mono"/>
              </a:rPr>
              <a:t>get_driver</a:t>
            </a:r>
            <a:endParaRPr lang="en-GB" sz="1000" dirty="0">
              <a:solidFill>
                <a:schemeClr val="tx1"/>
              </a:solidFill>
              <a:latin typeface="Andale Mono"/>
              <a:cs typeface="Andale Mono"/>
            </a:endParaRPr>
          </a:p>
          <a:p>
            <a:endParaRPr lang="en-GB" sz="1000" dirty="0" smtClean="0">
              <a:solidFill>
                <a:schemeClr val="tx1"/>
              </a:solidFill>
              <a:latin typeface="Andale Mono"/>
              <a:cs typeface="Andale Mono"/>
            </a:endParaRPr>
          </a:p>
          <a:p>
            <a:r>
              <a:rPr lang="en-GB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vcloud_driver</a:t>
            </a:r>
            <a:r>
              <a:rPr lang="en-GB" sz="1000" dirty="0" smtClean="0">
                <a:solidFill>
                  <a:schemeClr val="tx1"/>
                </a:solidFill>
                <a:latin typeface="Andale Mono"/>
                <a:cs typeface="Andale Mono"/>
              </a:rPr>
              <a:t> = </a:t>
            </a:r>
            <a:r>
              <a:rPr lang="en-GB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get_driver</a:t>
            </a:r>
            <a:r>
              <a:rPr lang="en-GB" sz="1000" dirty="0" smtClean="0">
                <a:solidFill>
                  <a:schemeClr val="tx1"/>
                </a:solidFill>
                <a:latin typeface="Andale Mono"/>
                <a:cs typeface="Andale Mono"/>
              </a:rPr>
              <a:t>(</a:t>
            </a:r>
            <a:r>
              <a:rPr lang="en-GB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Provider.VCLOUD</a:t>
            </a:r>
            <a:r>
              <a:rPr lang="en-GB" sz="1000" dirty="0" smtClean="0">
                <a:solidFill>
                  <a:schemeClr val="tx1"/>
                </a:solidFill>
                <a:latin typeface="Andale Mono"/>
                <a:cs typeface="Andale Mono"/>
              </a:rPr>
              <a:t>)</a:t>
            </a:r>
          </a:p>
          <a:p>
            <a:r>
              <a:rPr lang="en-GB" sz="1000" i="1" dirty="0" err="1" smtClean="0">
                <a:solidFill>
                  <a:schemeClr val="tx1"/>
                </a:solidFill>
                <a:latin typeface="Andale Mono"/>
                <a:cs typeface="Andale Mono"/>
              </a:rPr>
              <a:t>self.conn</a:t>
            </a:r>
            <a:r>
              <a:rPr lang="en-GB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 </a:t>
            </a:r>
            <a:r>
              <a:rPr lang="en-GB" sz="1000" i="1" dirty="0">
                <a:solidFill>
                  <a:schemeClr val="tx1"/>
                </a:solidFill>
                <a:latin typeface="Andale Mono"/>
                <a:cs typeface="Andale Mono"/>
              </a:rPr>
              <a:t>= </a:t>
            </a:r>
            <a:r>
              <a:rPr lang="en-GB" sz="1000" dirty="0" err="1">
                <a:solidFill>
                  <a:schemeClr val="tx1"/>
                </a:solidFill>
                <a:latin typeface="Andale Mono"/>
                <a:cs typeface="Andale Mono"/>
              </a:rPr>
              <a:t>vcloud_driver</a:t>
            </a:r>
            <a:r>
              <a:rPr lang="en-GB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(</a:t>
            </a:r>
            <a:r>
              <a:rPr lang="en-GB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‘</a:t>
            </a:r>
            <a:r>
              <a:rPr lang="en-GB" sz="1000" i="1" dirty="0" err="1" smtClean="0">
                <a:solidFill>
                  <a:srgbClr val="008000"/>
                </a:solidFill>
                <a:latin typeface="Andale Mono"/>
                <a:cs typeface="Andale Mono"/>
              </a:rPr>
              <a:t>pjkershaw</a:t>
            </a:r>
            <a:r>
              <a:rPr lang="en-GB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’</a:t>
            </a:r>
            <a:r>
              <a:rPr lang="en-GB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, </a:t>
            </a:r>
            <a:r>
              <a:rPr lang="en-US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passwd</a:t>
            </a:r>
            <a:r>
              <a:rPr lang="en-US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, </a:t>
            </a:r>
            <a:endParaRPr lang="en-US" sz="1000" i="1" dirty="0">
              <a:solidFill>
                <a:schemeClr val="tx1"/>
              </a:solidFill>
              <a:latin typeface="Andale Mono"/>
              <a:cs typeface="Andale Mono"/>
            </a:endParaRPr>
          </a:p>
          <a:p>
            <a:r>
              <a:rPr lang="en-US" sz="1000" dirty="0">
                <a:solidFill>
                  <a:schemeClr val="tx1"/>
                </a:solidFill>
                <a:latin typeface="Andale Mono"/>
                <a:cs typeface="Andale Mono"/>
              </a:rPr>
              <a:t>                          </a:t>
            </a:r>
            <a:r>
              <a:rPr lang="en-US" sz="1000" dirty="0" smtClean="0">
                <a:solidFill>
                  <a:schemeClr val="tx1"/>
                </a:solidFill>
                <a:latin typeface="Andale Mono"/>
                <a:cs typeface="Andale Mono"/>
              </a:rPr>
              <a:t>host=</a:t>
            </a:r>
            <a:r>
              <a:rPr lang="en-US" sz="1000" dirty="0" smtClean="0">
                <a:solidFill>
                  <a:srgbClr val="008000"/>
                </a:solidFill>
                <a:latin typeface="Andale Mono"/>
                <a:cs typeface="Andale Mono"/>
              </a:rPr>
              <a:t>“</a:t>
            </a:r>
            <a:r>
              <a:rPr lang="en-US" sz="1000" i="1" dirty="0" err="1" smtClean="0">
                <a:solidFill>
                  <a:srgbClr val="008000"/>
                </a:solidFill>
                <a:latin typeface="Andale Mono"/>
                <a:cs typeface="Andale Mono"/>
              </a:rPr>
              <a:t>cemscloud.jc.rl.ac.uk</a:t>
            </a:r>
            <a:r>
              <a:rPr lang="en-US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”</a:t>
            </a:r>
            <a:r>
              <a:rPr lang="en-US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,</a:t>
            </a:r>
            <a:endParaRPr lang="en-US" sz="1000" i="1" dirty="0">
              <a:solidFill>
                <a:schemeClr val="tx1"/>
              </a:solidFill>
              <a:latin typeface="Andale Mono"/>
              <a:cs typeface="Andale Mono"/>
            </a:endParaRPr>
          </a:p>
          <a:p>
            <a:r>
              <a:rPr lang="fr-FR" sz="1000" dirty="0">
                <a:solidFill>
                  <a:schemeClr val="tx1"/>
                </a:solidFill>
                <a:latin typeface="Andale Mono"/>
                <a:cs typeface="Andale Mono"/>
              </a:rPr>
              <a:t>	</a:t>
            </a:r>
            <a:r>
              <a:rPr lang="fr-FR" sz="1000" dirty="0" smtClean="0">
                <a:solidFill>
                  <a:schemeClr val="tx1"/>
                </a:solidFill>
                <a:latin typeface="Andale Mono"/>
                <a:cs typeface="Andale Mono"/>
              </a:rPr>
              <a:t>		</a:t>
            </a:r>
            <a:r>
              <a:rPr lang="fr-FR" sz="1000" dirty="0">
                <a:solidFill>
                  <a:schemeClr val="tx1"/>
                </a:solidFill>
                <a:latin typeface="Andale Mono"/>
                <a:cs typeface="Andale Mono"/>
              </a:rPr>
              <a:t> </a:t>
            </a:r>
            <a:r>
              <a:rPr lang="fr-FR" sz="1000" dirty="0" smtClean="0">
                <a:solidFill>
                  <a:schemeClr val="tx1"/>
                </a:solidFill>
                <a:latin typeface="Andale Mono"/>
                <a:cs typeface="Andale Mono"/>
              </a:rPr>
              <a:t>       </a:t>
            </a:r>
            <a:r>
              <a:rPr lang="fr-FR" sz="1000" dirty="0" err="1" smtClean="0">
                <a:solidFill>
                  <a:srgbClr val="000000"/>
                </a:solidFill>
                <a:latin typeface="Andale Mono"/>
                <a:cs typeface="Andale Mono"/>
              </a:rPr>
              <a:t>api_version</a:t>
            </a:r>
            <a:r>
              <a:rPr lang="fr-FR" sz="1000" dirty="0">
                <a:solidFill>
                  <a:schemeClr val="tx1"/>
                </a:solidFill>
                <a:latin typeface="Andale Mono"/>
                <a:cs typeface="Andale Mono"/>
              </a:rPr>
              <a:t>=</a:t>
            </a:r>
            <a:r>
              <a:rPr lang="fr-FR" sz="1000" i="1" dirty="0">
                <a:solidFill>
                  <a:srgbClr val="008000"/>
                </a:solidFill>
                <a:latin typeface="Andale Mono"/>
                <a:cs typeface="Andale Mono"/>
              </a:rPr>
              <a:t>'</a:t>
            </a:r>
            <a:r>
              <a:rPr lang="fr-FR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1.5’</a:t>
            </a:r>
            <a:r>
              <a:rPr lang="fr-FR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)</a:t>
            </a:r>
          </a:p>
          <a:p>
            <a:endParaRPr lang="fr-FR" sz="1000" i="1" dirty="0">
              <a:solidFill>
                <a:schemeClr val="tx1"/>
              </a:solidFill>
              <a:latin typeface="Andale Mono"/>
              <a:cs typeface="Andale Mono"/>
            </a:endParaRPr>
          </a:p>
          <a:p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dale Mono"/>
                <a:cs typeface="Andale Mono"/>
              </a:rPr>
              <a:t># </a:t>
            </a:r>
            <a:r>
              <a:rPr lang="en-GB" sz="1000" dirty="0">
                <a:solidFill>
                  <a:schemeClr val="tx1">
                    <a:lumMod val="50000"/>
                    <a:lumOff val="50000"/>
                  </a:schemeClr>
                </a:solidFill>
                <a:latin typeface="Andale Mono"/>
                <a:cs typeface="Andale Mono"/>
              </a:rPr>
              <a:t>Query </a:t>
            </a:r>
            <a:r>
              <a:rPr lang="en-GB" sz="10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ndale Mono"/>
                <a:cs typeface="Andale Mono"/>
              </a:rPr>
              <a:t>VM images available</a:t>
            </a:r>
            <a:endParaRPr lang="en-GB" sz="1000" dirty="0">
              <a:solidFill>
                <a:schemeClr val="tx1">
                  <a:lumMod val="50000"/>
                  <a:lumOff val="50000"/>
                </a:schemeClr>
              </a:solidFill>
              <a:latin typeface="Andale Mono"/>
              <a:cs typeface="Andale Mono"/>
            </a:endParaRPr>
          </a:p>
          <a:p>
            <a:r>
              <a:rPr lang="en-GB" sz="1000" dirty="0" smtClean="0">
                <a:solidFill>
                  <a:schemeClr val="tx1"/>
                </a:solidFill>
                <a:latin typeface="Andale Mono"/>
                <a:cs typeface="Andale Mono"/>
              </a:rPr>
              <a:t>images </a:t>
            </a:r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= </a:t>
            </a:r>
            <a:r>
              <a:rPr lang="en-GB" sz="1000" dirty="0" err="1">
                <a:solidFill>
                  <a:schemeClr val="tx1"/>
                </a:solidFill>
                <a:latin typeface="Andale Mono"/>
                <a:cs typeface="Andale Mono"/>
              </a:rPr>
              <a:t>self.conn.list_images</a:t>
            </a:r>
            <a:r>
              <a:rPr lang="en-GB" sz="1000" dirty="0">
                <a:solidFill>
                  <a:schemeClr val="tx1"/>
                </a:solidFill>
                <a:latin typeface="Andale Mono"/>
                <a:cs typeface="Andale Mono"/>
              </a:rPr>
              <a:t>()</a:t>
            </a:r>
          </a:p>
          <a:p>
            <a:endParaRPr lang="en-GB" sz="1000" dirty="0" smtClean="0">
              <a:solidFill>
                <a:schemeClr val="tx1"/>
              </a:solidFill>
              <a:latin typeface="Andale Mono"/>
              <a:cs typeface="Andale Mono"/>
            </a:endParaRPr>
          </a:p>
          <a:p>
            <a:r>
              <a:rPr lang="pl-PL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log.info</a:t>
            </a:r>
            <a:r>
              <a:rPr lang="pl-PL" sz="1000" dirty="0" smtClean="0">
                <a:solidFill>
                  <a:schemeClr val="tx1"/>
                </a:solidFill>
                <a:latin typeface="Andale Mono"/>
                <a:cs typeface="Andale Mono"/>
              </a:rPr>
              <a:t>(</a:t>
            </a:r>
            <a:r>
              <a:rPr lang="pl-PL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'</a:t>
            </a:r>
            <a:r>
              <a:rPr lang="pl-PL" sz="1000" i="1" dirty="0" err="1" smtClean="0">
                <a:solidFill>
                  <a:srgbClr val="008000"/>
                </a:solidFill>
                <a:latin typeface="Andale Mono"/>
                <a:cs typeface="Andale Mono"/>
              </a:rPr>
              <a:t>Creating</a:t>
            </a:r>
            <a:r>
              <a:rPr lang="pl-PL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 </a:t>
            </a:r>
            <a:r>
              <a:rPr lang="pl-PL" sz="1000" i="1" dirty="0" err="1" smtClean="0">
                <a:solidFill>
                  <a:srgbClr val="008000"/>
                </a:solidFill>
                <a:latin typeface="Andale Mono"/>
                <a:cs typeface="Andale Mono"/>
              </a:rPr>
              <a:t>vApp</a:t>
            </a:r>
            <a:r>
              <a:rPr lang="pl-PL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 ...'</a:t>
            </a:r>
            <a:r>
              <a:rPr lang="pl-PL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)</a:t>
            </a:r>
          </a:p>
          <a:p>
            <a:r>
              <a:rPr lang="pl-PL" sz="1000" dirty="0" err="1" smtClean="0">
                <a:solidFill>
                  <a:schemeClr val="tx1"/>
                </a:solidFill>
                <a:latin typeface="Andale Mono"/>
                <a:cs typeface="Andale Mono"/>
              </a:rPr>
              <a:t>node</a:t>
            </a:r>
            <a:r>
              <a:rPr lang="pl-PL" sz="1000" dirty="0" smtClean="0">
                <a:solidFill>
                  <a:schemeClr val="tx1"/>
                </a:solidFill>
                <a:latin typeface="Andale Mono"/>
                <a:cs typeface="Andale Mono"/>
              </a:rPr>
              <a:t> </a:t>
            </a:r>
            <a:r>
              <a:rPr lang="pl-PL" sz="1000" dirty="0">
                <a:solidFill>
                  <a:schemeClr val="tx1"/>
                </a:solidFill>
                <a:latin typeface="Andale Mono"/>
                <a:cs typeface="Andale Mono"/>
              </a:rPr>
              <a:t>= </a:t>
            </a:r>
            <a:r>
              <a:rPr lang="pl-PL" sz="1000" dirty="0" err="1">
                <a:solidFill>
                  <a:schemeClr val="tx1"/>
                </a:solidFill>
                <a:latin typeface="Andale Mono"/>
                <a:cs typeface="Andale Mono"/>
              </a:rPr>
              <a:t>self.conn.create_node</a:t>
            </a:r>
            <a:r>
              <a:rPr lang="pl-PL" sz="1000" i="1" dirty="0">
                <a:solidFill>
                  <a:schemeClr val="tx1"/>
                </a:solidFill>
                <a:latin typeface="Andale Mono"/>
                <a:cs typeface="Andale Mono"/>
              </a:rPr>
              <a:t>(</a:t>
            </a:r>
            <a:r>
              <a:rPr lang="pl-PL" sz="1000" dirty="0" err="1">
                <a:solidFill>
                  <a:schemeClr val="tx1"/>
                </a:solidFill>
                <a:latin typeface="Andale Mono"/>
                <a:cs typeface="Andale Mono"/>
              </a:rPr>
              <a:t>name</a:t>
            </a:r>
            <a:r>
              <a:rPr lang="pl-PL" sz="1000" i="1" dirty="0">
                <a:solidFill>
                  <a:schemeClr val="tx1"/>
                </a:solidFill>
                <a:latin typeface="Andale Mono"/>
                <a:cs typeface="Andale Mono"/>
              </a:rPr>
              <a:t>=</a:t>
            </a:r>
            <a:r>
              <a:rPr lang="pl-PL" sz="1000" i="1" dirty="0">
                <a:solidFill>
                  <a:srgbClr val="008000"/>
                </a:solidFill>
                <a:latin typeface="Andale Mono"/>
                <a:cs typeface="Andale Mono"/>
              </a:rPr>
              <a:t>'Phil-Test-</a:t>
            </a:r>
            <a:r>
              <a:rPr lang="pl-PL" sz="1000" i="1" dirty="0" smtClean="0">
                <a:solidFill>
                  <a:srgbClr val="008000"/>
                </a:solidFill>
                <a:latin typeface="Andale Mono"/>
                <a:cs typeface="Andale Mono"/>
              </a:rPr>
              <a:t>Node01’</a:t>
            </a:r>
            <a:r>
              <a:rPr lang="pl-PL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, </a:t>
            </a:r>
          </a:p>
          <a:p>
            <a:r>
              <a:rPr lang="pl-PL" sz="1000" i="1" dirty="0">
                <a:solidFill>
                  <a:schemeClr val="tx1"/>
                </a:solidFill>
                <a:latin typeface="Andale Mono"/>
                <a:cs typeface="Andale Mono"/>
              </a:rPr>
              <a:t> </a:t>
            </a:r>
            <a:r>
              <a:rPr lang="pl-PL" sz="1000" i="1" dirty="0" smtClean="0">
                <a:solidFill>
                  <a:schemeClr val="tx1"/>
                </a:solidFill>
                <a:latin typeface="Andale Mono"/>
                <a:cs typeface="Andale Mono"/>
              </a:rPr>
              <a:t>                            </a:t>
            </a:r>
            <a:r>
              <a:rPr lang="pl-PL" sz="1000" dirty="0" smtClean="0">
                <a:solidFill>
                  <a:schemeClr val="tx1"/>
                </a:solidFill>
                <a:latin typeface="Andale Mono"/>
                <a:cs typeface="Andale Mono"/>
              </a:rPr>
              <a:t>image=</a:t>
            </a:r>
            <a:r>
              <a:rPr lang="pl-PL" sz="1000" dirty="0" err="1">
                <a:solidFill>
                  <a:schemeClr val="tx1"/>
                </a:solidFill>
                <a:latin typeface="Andale Mono"/>
                <a:cs typeface="Andale Mono"/>
              </a:rPr>
              <a:t>images</a:t>
            </a:r>
            <a:r>
              <a:rPr lang="pl-PL" sz="1000" dirty="0">
                <a:solidFill>
                  <a:schemeClr val="tx1"/>
                </a:solidFill>
                <a:latin typeface="Andale Mono"/>
                <a:cs typeface="Andale Mono"/>
              </a:rPr>
              <a:t>[0]</a:t>
            </a:r>
            <a:r>
              <a:rPr lang="pl-PL" sz="1000" dirty="0" smtClean="0">
                <a:solidFill>
                  <a:schemeClr val="tx1"/>
                </a:solidFill>
                <a:latin typeface="Andale Mono"/>
                <a:cs typeface="Andale Mono"/>
              </a:rPr>
              <a:t>)</a:t>
            </a:r>
            <a:endParaRPr lang="pl-PL" sz="1000" dirty="0">
              <a:solidFill>
                <a:schemeClr val="tx1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404754999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Disk usage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00334" y="1600200"/>
            <a:ext cx="4186466" cy="4525963"/>
          </a:xfrm>
        </p:spPr>
        <p:txBody>
          <a:bodyPr>
            <a:normAutofit lnSpcReduction="10000"/>
          </a:bodyPr>
          <a:lstStyle/>
          <a:p>
            <a:pPr marL="342900" lvl="1" indent="-342900">
              <a:buFont typeface="Arial"/>
              <a:buChar char="•"/>
            </a:pPr>
            <a:r>
              <a:rPr lang="en-GB" dirty="0" smtClean="0"/>
              <a:t>4.6PB deployed in </a:t>
            </a:r>
            <a:r>
              <a:rPr lang="en-GB" dirty="0"/>
              <a:t>6 Hours</a:t>
            </a:r>
            <a:r>
              <a:rPr lang="en-GB" dirty="0" smtClean="0"/>
              <a:t>!</a:t>
            </a:r>
          </a:p>
          <a:p>
            <a:pPr marL="342900" lvl="1" indent="-342900">
              <a:buFont typeface="Arial"/>
              <a:buChar char="•"/>
            </a:pPr>
            <a:endParaRPr lang="en-GB" dirty="0"/>
          </a:p>
          <a:p>
            <a:endParaRPr lang="en-GB" dirty="0" smtClean="0"/>
          </a:p>
          <a:p>
            <a:r>
              <a:rPr lang="en-GB" dirty="0" smtClean="0"/>
              <a:t>Migrating the archive from the legacy NAS storage was a whole project in itself – 6 months</a:t>
            </a:r>
          </a:p>
          <a:p>
            <a:r>
              <a:rPr lang="en-GB" dirty="0" smtClean="0"/>
              <a:t>Reaching capacity in under a year!</a:t>
            </a:r>
          </a:p>
          <a:p>
            <a:r>
              <a:rPr lang="en-GB" dirty="0" smtClean="0"/>
              <a:t>Filling both the archive volumes and Group workspaces (user caches)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0215" y="1348488"/>
            <a:ext cx="3603225" cy="5270834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4273773" y="2083599"/>
            <a:ext cx="4771587" cy="558952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da-DK" sz="1100" dirty="0">
                <a:solidFill>
                  <a:srgbClr val="000000"/>
                </a:solidFill>
                <a:latin typeface="Andale Mono"/>
                <a:cs typeface="Andale Mono"/>
              </a:rPr>
              <a:t>$ </a:t>
            </a:r>
            <a:r>
              <a:rPr lang="da-DK" sz="1100" dirty="0" err="1">
                <a:solidFill>
                  <a:srgbClr val="000000"/>
                </a:solidFill>
                <a:latin typeface="Andale Mono"/>
                <a:cs typeface="Andale Mono"/>
              </a:rPr>
              <a:t>df</a:t>
            </a:r>
            <a:r>
              <a:rPr lang="da-DK" sz="1100" dirty="0">
                <a:solidFill>
                  <a:srgbClr val="000000"/>
                </a:solidFill>
                <a:latin typeface="Andale Mono"/>
                <a:cs typeface="Andale Mono"/>
              </a:rPr>
              <a:t> –h</a:t>
            </a:r>
          </a:p>
          <a:p>
            <a:r>
              <a:rPr lang="en-GB" sz="1100" dirty="0" err="1">
                <a:solidFill>
                  <a:srgbClr val="000000"/>
                </a:solidFill>
                <a:latin typeface="Andale Mono"/>
                <a:cs typeface="Andale Mono"/>
              </a:rPr>
              <a:t>Filesystem</a:t>
            </a:r>
            <a:r>
              <a:rPr lang="en-GB" sz="1100" dirty="0">
                <a:solidFill>
                  <a:srgbClr val="000000"/>
                </a:solidFill>
                <a:latin typeface="Andale Mono"/>
                <a:cs typeface="Andale Mono"/>
              </a:rPr>
              <a:t>            Size  Used Avail Use% Mounted </a:t>
            </a:r>
            <a:r>
              <a:rPr lang="en-GB" sz="1100" dirty="0" smtClean="0">
                <a:solidFill>
                  <a:srgbClr val="000000"/>
                </a:solidFill>
                <a:latin typeface="Andale Mono"/>
                <a:cs typeface="Andale Mono"/>
              </a:rPr>
              <a:t>on</a:t>
            </a:r>
          </a:p>
          <a:p>
            <a:r>
              <a:rPr lang="da-DK" sz="1100" dirty="0" smtClean="0">
                <a:solidFill>
                  <a:srgbClr val="000000"/>
                </a:solidFill>
                <a:latin typeface="Andale Mono"/>
                <a:cs typeface="Andale Mono"/>
              </a:rPr>
              <a:t>nfs01</a:t>
            </a:r>
            <a:r>
              <a:rPr lang="da-DK" sz="1100" dirty="0">
                <a:solidFill>
                  <a:srgbClr val="000000"/>
                </a:solidFill>
                <a:latin typeface="Andale Mono"/>
                <a:cs typeface="Andale Mono"/>
              </a:rPr>
              <a:t>.jc.rl.ac.uk:/   4.9P  3.0P  2.0P  61% /</a:t>
            </a:r>
            <a:r>
              <a:rPr lang="da-DK" sz="1100" dirty="0" err="1">
                <a:solidFill>
                  <a:srgbClr val="000000"/>
                </a:solidFill>
                <a:latin typeface="Andale Mono"/>
                <a:cs typeface="Andale Mono"/>
              </a:rPr>
              <a:t>mnt</a:t>
            </a:r>
            <a:r>
              <a:rPr lang="da-DK" sz="1100" dirty="0">
                <a:solidFill>
                  <a:srgbClr val="000000"/>
                </a:solidFill>
                <a:latin typeface="Andale Mono"/>
                <a:cs typeface="Andale Mono"/>
              </a:rPr>
              <a:t>/nfs01</a:t>
            </a:r>
            <a:endParaRPr lang="en-GB" sz="1100" dirty="0">
              <a:solidFill>
                <a:srgbClr val="000000"/>
              </a:solidFill>
              <a:latin typeface="Andale Mono"/>
              <a:cs typeface="Andale Mono"/>
            </a:endParaRPr>
          </a:p>
        </p:txBody>
      </p:sp>
    </p:spTree>
    <p:extLst>
      <p:ext uri="{BB962C8B-B14F-4D97-AF65-F5344CB8AC3E}">
        <p14:creationId xmlns:p14="http://schemas.microsoft.com/office/powerpoint/2010/main" val="1853154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Archive: CMIP5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CMIP5 (5</a:t>
            </a:r>
            <a:r>
              <a:rPr lang="en-US" baseline="30000" dirty="0" smtClean="0"/>
              <a:t>th</a:t>
            </a:r>
            <a:r>
              <a:rPr lang="en-US" dirty="0" smtClean="0"/>
              <a:t> Coupled Model </a:t>
            </a:r>
            <a:r>
              <a:rPr lang="en-US" dirty="0" err="1" smtClean="0"/>
              <a:t>Intercomparison</a:t>
            </a:r>
            <a:r>
              <a:rPr lang="en-US" dirty="0" smtClean="0"/>
              <a:t> Project) has </a:t>
            </a:r>
            <a:r>
              <a:rPr lang="en-US" dirty="0"/>
              <a:t>so far produced over 2 PB of </a:t>
            </a:r>
            <a:r>
              <a:rPr lang="en-US" i="1" dirty="0"/>
              <a:t>requested </a:t>
            </a:r>
            <a:r>
              <a:rPr lang="en-US" dirty="0"/>
              <a:t>data from over </a:t>
            </a:r>
            <a:endParaRPr lang="en-US" dirty="0" smtClean="0"/>
          </a:p>
          <a:p>
            <a:pPr lvl="1"/>
            <a:r>
              <a:rPr lang="en-US" dirty="0" smtClean="0"/>
              <a:t>100 </a:t>
            </a:r>
            <a:r>
              <a:rPr lang="en-US" dirty="0"/>
              <a:t>different numerical experiments run by 29 different </a:t>
            </a:r>
            <a:r>
              <a:rPr lang="en-US" dirty="0" err="1"/>
              <a:t>modelling</a:t>
            </a:r>
            <a:r>
              <a:rPr lang="en-US" dirty="0"/>
              <a:t> </a:t>
            </a:r>
            <a:r>
              <a:rPr lang="en-US" dirty="0" err="1"/>
              <a:t>centres</a:t>
            </a:r>
            <a:r>
              <a:rPr lang="en-US" dirty="0"/>
              <a:t> </a:t>
            </a:r>
            <a:endParaRPr lang="en-US" dirty="0" smtClean="0"/>
          </a:p>
          <a:p>
            <a:pPr lvl="1"/>
            <a:r>
              <a:rPr lang="en-US" dirty="0" smtClean="0"/>
              <a:t>using </a:t>
            </a:r>
            <a:r>
              <a:rPr lang="en-US" dirty="0"/>
              <a:t>61 different climate models. </a:t>
            </a:r>
          </a:p>
          <a:p>
            <a:r>
              <a:rPr lang="en-US" dirty="0" smtClean="0"/>
              <a:t>Stored </a:t>
            </a:r>
            <a:r>
              <a:rPr lang="en-US" dirty="0"/>
              <a:t>in a globally distributed archive currently using 23 geographically distinct data nodes </a:t>
            </a:r>
            <a:r>
              <a:rPr lang="en-US" dirty="0" smtClean="0"/>
              <a:t>(</a:t>
            </a:r>
            <a:r>
              <a:rPr lang="en-US" dirty="0"/>
              <a:t>the Earth System Grid </a:t>
            </a:r>
            <a:r>
              <a:rPr lang="en-US" dirty="0" smtClean="0"/>
              <a:t>Federation) </a:t>
            </a:r>
          </a:p>
          <a:p>
            <a:r>
              <a:rPr lang="en-US" dirty="0" smtClean="0"/>
              <a:t>Three </a:t>
            </a:r>
            <a:r>
              <a:rPr lang="en-GB" dirty="0" smtClean="0"/>
              <a:t>centres</a:t>
            </a:r>
            <a:r>
              <a:rPr lang="en-US" dirty="0" smtClean="0"/>
              <a:t> </a:t>
            </a:r>
            <a:r>
              <a:rPr lang="en-US" dirty="0"/>
              <a:t>have agreed to manage </a:t>
            </a:r>
            <a:r>
              <a:rPr lang="en-US" dirty="0" smtClean="0"/>
              <a:t>replicates </a:t>
            </a:r>
            <a:r>
              <a:rPr lang="en-US" dirty="0"/>
              <a:t>of as much of the requested data as </a:t>
            </a:r>
            <a:r>
              <a:rPr lang="en-US" dirty="0" smtClean="0"/>
              <a:t>possible including</a:t>
            </a:r>
            <a:endParaRPr lang="en-US" dirty="0"/>
          </a:p>
          <a:p>
            <a:pPr lvl="1"/>
            <a:r>
              <a:rPr lang="en-US" dirty="0" smtClean="0"/>
              <a:t>British </a:t>
            </a:r>
            <a:r>
              <a:rPr lang="en-US" dirty="0"/>
              <a:t>Atmospheric Data Centre </a:t>
            </a:r>
            <a:r>
              <a:rPr lang="en-US" dirty="0" smtClean="0"/>
              <a:t>(a </a:t>
            </a:r>
            <a:r>
              <a:rPr lang="en-US" dirty="0"/>
              <a:t>core component of CEDA).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801718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Climate Modelling: UPSCALE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A </a:t>
            </a:r>
            <a:r>
              <a:rPr lang="en-US" dirty="0"/>
              <a:t>high resolution climate </a:t>
            </a:r>
            <a:r>
              <a:rPr lang="en-GB" dirty="0" smtClean="0"/>
              <a:t>modelling</a:t>
            </a:r>
            <a:r>
              <a:rPr lang="en-US" dirty="0" smtClean="0"/>
              <a:t> </a:t>
            </a:r>
            <a:r>
              <a:rPr lang="en-US" dirty="0"/>
              <a:t>experiment, </a:t>
            </a:r>
            <a:r>
              <a:rPr lang="en-US" dirty="0" smtClean="0"/>
              <a:t>run </a:t>
            </a:r>
            <a:r>
              <a:rPr lang="en-US" dirty="0"/>
              <a:t>under </a:t>
            </a:r>
            <a:r>
              <a:rPr lang="en-US" dirty="0" smtClean="0"/>
              <a:t>the </a:t>
            </a:r>
            <a:r>
              <a:rPr lang="en-US" dirty="0"/>
              <a:t>UK Joint Weather and Climate Research </a:t>
            </a:r>
            <a:r>
              <a:rPr lang="en-US" dirty="0" err="1"/>
              <a:t>Programme</a:t>
            </a:r>
            <a:r>
              <a:rPr lang="en-US" dirty="0"/>
              <a:t> (JWCRP, joint between NERC and the UK Met Office</a:t>
            </a:r>
            <a:r>
              <a:rPr lang="en-US" dirty="0" smtClean="0"/>
              <a:t>)</a:t>
            </a:r>
          </a:p>
          <a:p>
            <a:r>
              <a:rPr lang="en-US" dirty="0" smtClean="0"/>
              <a:t>144 </a:t>
            </a:r>
            <a:r>
              <a:rPr lang="en-US" dirty="0"/>
              <a:t>million core hours on the German supercomputer HERMIT, </a:t>
            </a:r>
            <a:r>
              <a:rPr lang="en-US" dirty="0" smtClean="0"/>
              <a:t>producing 330TB. </a:t>
            </a:r>
          </a:p>
          <a:p>
            <a:r>
              <a:rPr lang="en-US" dirty="0" smtClean="0"/>
              <a:t>The </a:t>
            </a:r>
            <a:r>
              <a:rPr lang="en-US" dirty="0"/>
              <a:t>data </a:t>
            </a:r>
            <a:r>
              <a:rPr lang="en-US" dirty="0" smtClean="0"/>
              <a:t>retrieved to </a:t>
            </a:r>
            <a:r>
              <a:rPr lang="en-US" dirty="0"/>
              <a:t>JASMIN </a:t>
            </a:r>
            <a:r>
              <a:rPr lang="en-US" dirty="0" smtClean="0"/>
              <a:t>over </a:t>
            </a:r>
            <a:r>
              <a:rPr lang="en-US" dirty="0" err="1" smtClean="0"/>
              <a:t>GridFTP</a:t>
            </a:r>
            <a:r>
              <a:rPr lang="en-US" dirty="0" smtClean="0"/>
              <a:t> </a:t>
            </a:r>
            <a:r>
              <a:rPr lang="en-US" dirty="0"/>
              <a:t>at </a:t>
            </a:r>
            <a:r>
              <a:rPr lang="en-US" dirty="0" smtClean="0"/>
              <a:t>1-10 TB/day</a:t>
            </a:r>
            <a:r>
              <a:rPr lang="en-US" dirty="0"/>
              <a:t>.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JASMIN, a second copy was kept until the data had also been copied to the Met Office tape </a:t>
            </a:r>
            <a:endParaRPr lang="en-US" dirty="0" smtClean="0"/>
          </a:p>
          <a:p>
            <a:r>
              <a:rPr lang="en-US" dirty="0" smtClean="0"/>
              <a:t>At </a:t>
            </a:r>
            <a:r>
              <a:rPr lang="en-US" dirty="0"/>
              <a:t>its peak, the UPSCALE archive online at JASMIN approached 600TB - and it is now around 380TB (including post-processed products). </a:t>
            </a:r>
            <a:endParaRPr lang="en-US" dirty="0" smtClean="0"/>
          </a:p>
          <a:p>
            <a:r>
              <a:rPr lang="en-US" dirty="0" smtClean="0"/>
              <a:t>These </a:t>
            </a:r>
            <a:r>
              <a:rPr lang="en-US" dirty="0"/>
              <a:t>data are expected to provide a hugely </a:t>
            </a:r>
            <a:r>
              <a:rPr lang="en-US" dirty="0" smtClean="0"/>
              <a:t>valuable </a:t>
            </a:r>
            <a:r>
              <a:rPr lang="en-US" dirty="0"/>
              <a:t>resource for the study of current and future climate, </a:t>
            </a:r>
            <a:r>
              <a:rPr lang="en-US" dirty="0" smtClean="0"/>
              <a:t>=&gt; feed into ESGF </a:t>
            </a:r>
            <a:r>
              <a:rPr lang="en-US" dirty="0"/>
              <a:t>and the CEDA archive. </a:t>
            </a:r>
            <a:endParaRPr lang="en-US" dirty="0" smtClean="0"/>
          </a:p>
          <a:p>
            <a:r>
              <a:rPr lang="en-US" dirty="0" smtClean="0"/>
              <a:t>Benefit of single analysis environment:</a:t>
            </a:r>
          </a:p>
          <a:p>
            <a:pPr lvl="1"/>
            <a:r>
              <a:rPr lang="en-US" dirty="0" smtClean="0"/>
              <a:t>post</a:t>
            </a:r>
            <a:r>
              <a:rPr lang="en-US" dirty="0"/>
              <a:t>-processing involves comparisons with CMIP5 and earth observation </a:t>
            </a:r>
            <a:r>
              <a:rPr lang="en-US" dirty="0" smtClean="0"/>
              <a:t>data held within JASMIN. </a:t>
            </a:r>
            <a:endParaRPr lang="en-US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29000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Earth Observation: ATSR Processing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90662" y="1600200"/>
            <a:ext cx="5296137" cy="4525963"/>
          </a:xfrm>
        </p:spPr>
        <p:txBody>
          <a:bodyPr>
            <a:normAutofit fontScale="92500" lnSpcReduction="20000"/>
          </a:bodyPr>
          <a:lstStyle/>
          <a:p>
            <a:r>
              <a:rPr lang="en-US" dirty="0" smtClean="0"/>
              <a:t>Examples (re)processing for whole satellite missions, </a:t>
            </a:r>
            <a:r>
              <a:rPr lang="en-US" dirty="0"/>
              <a:t>a job that hitherto was done rarely. </a:t>
            </a:r>
            <a:endParaRPr lang="en-US" dirty="0" smtClean="0"/>
          </a:p>
          <a:p>
            <a:r>
              <a:rPr lang="en-US" dirty="0" smtClean="0"/>
              <a:t>A number of different groups generated products from (</a:t>
            </a:r>
            <a:r>
              <a:rPr lang="en-US" dirty="0"/>
              <a:t>the Along Track Scanning </a:t>
            </a:r>
            <a:r>
              <a:rPr lang="en-US" dirty="0" smtClean="0"/>
              <a:t>Radiometer) using brightness </a:t>
            </a:r>
            <a:r>
              <a:rPr lang="en-US" dirty="0"/>
              <a:t>temperature data held in the CEDA archive: </a:t>
            </a:r>
            <a:endParaRPr lang="en-US" dirty="0" smtClean="0"/>
          </a:p>
          <a:p>
            <a:pPr lvl="1"/>
            <a:r>
              <a:rPr lang="en-US" dirty="0" smtClean="0"/>
              <a:t>Cloud detection and sea surface temperature </a:t>
            </a:r>
          </a:p>
          <a:p>
            <a:pPr lvl="1"/>
            <a:r>
              <a:rPr lang="en-US" dirty="0"/>
              <a:t>L</a:t>
            </a:r>
            <a:r>
              <a:rPr lang="en-US" dirty="0" smtClean="0"/>
              <a:t>and </a:t>
            </a:r>
            <a:r>
              <a:rPr lang="en-US" dirty="0"/>
              <a:t>surface </a:t>
            </a:r>
            <a:r>
              <a:rPr lang="en-US" dirty="0" smtClean="0"/>
              <a:t>temperature</a:t>
            </a:r>
          </a:p>
          <a:p>
            <a:pPr lvl="1"/>
            <a:r>
              <a:rPr lang="en-US" dirty="0" smtClean="0"/>
              <a:t>Cloud ECV (Essential Climate Variable) </a:t>
            </a:r>
          </a:p>
          <a:p>
            <a:r>
              <a:rPr lang="en-US" dirty="0" smtClean="0"/>
              <a:t>Trivial to </a:t>
            </a:r>
            <a:r>
              <a:rPr lang="en-US" dirty="0" err="1" smtClean="0"/>
              <a:t>parallelise</a:t>
            </a:r>
            <a:endParaRPr lang="en-US" dirty="0" smtClean="0"/>
          </a:p>
          <a:p>
            <a:r>
              <a:rPr lang="en-US" dirty="0" smtClean="0"/>
              <a:t>They had prior evidence of being i/o bound on previous hosting environments</a:t>
            </a:r>
          </a:p>
          <a:p>
            <a:endParaRPr lang="en-US" dirty="0"/>
          </a:p>
          <a:p>
            <a:endParaRPr lang="en-GB" dirty="0"/>
          </a:p>
        </p:txBody>
      </p:sp>
      <p:pic>
        <p:nvPicPr>
          <p:cNvPr id="8" name="Picture 7" descr="mapped_atsr_lst-cropped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7848" y="1648994"/>
            <a:ext cx="2826000" cy="4070712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323528" y="5753449"/>
            <a:ext cx="280831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000" dirty="0" smtClean="0">
                <a:solidFill>
                  <a:srgbClr val="032044"/>
                </a:solidFill>
              </a:rPr>
              <a:t>LST plot for the UK [John </a:t>
            </a:r>
            <a:r>
              <a:rPr lang="en-US" sz="1000" dirty="0" err="1" smtClean="0">
                <a:solidFill>
                  <a:srgbClr val="032044"/>
                </a:solidFill>
              </a:rPr>
              <a:t>Remedios</a:t>
            </a:r>
            <a:r>
              <a:rPr lang="en-US" sz="1000" dirty="0" smtClean="0">
                <a:solidFill>
                  <a:srgbClr val="032044"/>
                </a:solidFill>
              </a:rPr>
              <a:t> and Darren Ghent, University of Leicester].  </a:t>
            </a:r>
            <a:endParaRPr lang="en-US" sz="1000" dirty="0">
              <a:solidFill>
                <a:srgbClr val="0320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226574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ATSR1 and 2 Reprocessing Project</a:t>
            </a:r>
            <a:endParaRPr lang="en-GB" dirty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4962616" y="1603609"/>
            <a:ext cx="3744416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 smtClean="0"/>
              <a:t>Virtualised</a:t>
            </a:r>
            <a:r>
              <a:rPr lang="en-US" dirty="0" smtClean="0"/>
              <a:t> environment for initial trials:</a:t>
            </a:r>
          </a:p>
          <a:p>
            <a:pPr lvl="1"/>
            <a:r>
              <a:rPr lang="en-US" dirty="0" smtClean="0"/>
              <a:t>cores/VM, memory, operating system</a:t>
            </a:r>
          </a:p>
          <a:p>
            <a:r>
              <a:rPr lang="en-US" dirty="0" smtClean="0"/>
              <a:t>This showed that standard CEMS </a:t>
            </a:r>
            <a:r>
              <a:rPr lang="en-US" dirty="0" err="1" smtClean="0"/>
              <a:t>Redhat</a:t>
            </a:r>
            <a:r>
              <a:rPr lang="en-US" dirty="0" smtClean="0"/>
              <a:t> </a:t>
            </a:r>
            <a:r>
              <a:rPr lang="en-US" dirty="0" err="1" smtClean="0"/>
              <a:t>distro</a:t>
            </a:r>
            <a:r>
              <a:rPr lang="en-US" dirty="0" smtClean="0"/>
              <a:t> was fine =&gt; suitable for bursting to JASMIN’s Lotus compute cluster </a:t>
            </a:r>
          </a:p>
          <a:p>
            <a:endParaRPr lang="en-GB" dirty="0" smtClean="0"/>
          </a:p>
          <a:p>
            <a:r>
              <a:rPr lang="en-GB" b="1" dirty="0" smtClean="0"/>
              <a:t>One month’s L1B data processing in 12 minutes where on previous system it took 3 days</a:t>
            </a:r>
          </a:p>
          <a:p>
            <a:pPr lvl="1"/>
            <a:r>
              <a:rPr lang="en-GB" dirty="0" smtClean="0"/>
              <a:t>Impact of </a:t>
            </a:r>
            <a:r>
              <a:rPr lang="en-GB" dirty="0" err="1" smtClean="0"/>
              <a:t>parallisation</a:t>
            </a:r>
            <a:r>
              <a:rPr lang="en-GB" dirty="0" smtClean="0"/>
              <a:t> and fast i/o</a:t>
            </a:r>
          </a:p>
          <a:p>
            <a:r>
              <a:rPr lang="en-GB" dirty="0" smtClean="0"/>
              <a:t>LSF was used for job scheduler so that adding Lotus to the processing was simple.  </a:t>
            </a:r>
          </a:p>
          <a:p>
            <a:r>
              <a:rPr lang="en-GB" dirty="0" smtClean="0"/>
              <a:t>A hybrid approach: compute cluster + VMs</a:t>
            </a:r>
          </a:p>
          <a:p>
            <a:r>
              <a:rPr lang="en-GB" dirty="0" smtClean="0"/>
              <a:t>Importance of documentation and direct support to orient users and enable them to avoid pitfalls</a:t>
            </a:r>
            <a:endParaRPr lang="en-GB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8120" y="1675617"/>
            <a:ext cx="4347252" cy="195847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70128" y="1377222"/>
            <a:ext cx="374441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140-185 jobs in parallel with no IO issues.</a:t>
            </a:r>
            <a:endParaRPr lang="en-GB" sz="1200" dirty="0"/>
          </a:p>
        </p:txBody>
      </p:sp>
      <p:pic>
        <p:nvPicPr>
          <p:cNvPr id="7" name="Picture 3" descr="C:\Users\jfc46\Pictures\LOTUSUseagehost02415-Mar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3998" y="4627945"/>
            <a:ext cx="329326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570128" y="4123889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smtClean="0"/>
              <a:t>3.0GB/</a:t>
            </a:r>
            <a:r>
              <a:rPr lang="en-GB" sz="1200" dirty="0" smtClean="0"/>
              <a:t>s x 8 = 24Gb/s (would swamp a NAS/NFS server)</a:t>
            </a:r>
            <a:endParaRPr lang="en-GB" sz="1200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866272" y="4627945"/>
            <a:ext cx="864096" cy="43204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570128" y="3691841"/>
            <a:ext cx="367240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200" dirty="0" smtClean="0"/>
              <a:t>Each colour represents a node, 12 cores / node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27187660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5" name="Picture 4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1556" y="4686496"/>
            <a:ext cx="837740" cy="852939"/>
          </a:xfrm>
          <a:prstGeom prst="rect">
            <a:avLst/>
          </a:prstGeom>
        </p:spPr>
      </p:pic>
      <p:sp>
        <p:nvSpPr>
          <p:cNvPr id="40" name="Cloud 39"/>
          <p:cNvSpPr/>
          <p:nvPr/>
        </p:nvSpPr>
        <p:spPr>
          <a:xfrm>
            <a:off x="3688511" y="3764007"/>
            <a:ext cx="1317338" cy="869995"/>
          </a:xfrm>
          <a:prstGeom prst="cloud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dirty="0" smtClean="0">
                <a:solidFill>
                  <a:srgbClr val="032044"/>
                </a:solidFill>
              </a:rPr>
              <a:t>External Cloud Providers</a:t>
            </a:r>
            <a:endParaRPr lang="en-GB" sz="1400" dirty="0">
              <a:solidFill>
                <a:srgbClr val="032044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Plans </a:t>
            </a:r>
            <a:endParaRPr lang="en-GB" dirty="0"/>
          </a:p>
        </p:txBody>
      </p:sp>
      <p:pic>
        <p:nvPicPr>
          <p:cNvPr id="5" name="Picture 4" descr="user-man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7085" y="4878457"/>
            <a:ext cx="466454" cy="474917"/>
          </a:xfrm>
          <a:prstGeom prst="rect">
            <a:avLst/>
          </a:prstGeom>
        </p:spPr>
      </p:pic>
      <p:pic>
        <p:nvPicPr>
          <p:cNvPr id="6" name="Picture 5" descr="user-woman2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0770" y="4821531"/>
            <a:ext cx="516316" cy="502951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457200" y="1455662"/>
            <a:ext cx="3167726" cy="3107544"/>
          </a:xfrm>
          <a:prstGeom prst="rect">
            <a:avLst/>
          </a:prstGeom>
          <a:solidFill>
            <a:schemeClr val="accent6">
              <a:lumMod val="20000"/>
              <a:lumOff val="80000"/>
              <a:alpha val="76000"/>
            </a:schemeClr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>
              <a:solidFill>
                <a:schemeClr val="tx1"/>
              </a:solidFill>
              <a:latin typeface="Andale Mono"/>
              <a:cs typeface="Andale Mono"/>
            </a:endParaRPr>
          </a:p>
        </p:txBody>
      </p:sp>
      <p:sp>
        <p:nvSpPr>
          <p:cNvPr id="15" name="Rectangle 14"/>
          <p:cNvSpPr/>
          <p:nvPr/>
        </p:nvSpPr>
        <p:spPr bwMode="auto">
          <a:xfrm>
            <a:off x="703799" y="2922878"/>
            <a:ext cx="2666529" cy="4508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vert="horz" wrap="square" lIns="91434" tIns="45717" rIns="91434" bIns="45717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err="1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Virtualisation</a:t>
            </a:r>
            <a:endParaRPr lang="en-GB" sz="1200" dirty="0">
              <a:solidFill>
                <a:srgbClr val="032044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1" name="Rectangle 20"/>
          <p:cNvSpPr/>
          <p:nvPr/>
        </p:nvSpPr>
        <p:spPr bwMode="auto">
          <a:xfrm>
            <a:off x="2082145" y="4004325"/>
            <a:ext cx="1288183" cy="3856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p:style>
        <p:txBody>
          <a:bodyPr vert="horz" wrap="square" lIns="91434" tIns="45717" rIns="91434" bIns="45717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Cloud Federation API</a:t>
            </a:r>
            <a:endParaRPr lang="en-GB" sz="1200" dirty="0">
              <a:solidFill>
                <a:srgbClr val="032044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26" name="Left-Right Arrow 25"/>
          <p:cNvSpPr/>
          <p:nvPr/>
        </p:nvSpPr>
        <p:spPr>
          <a:xfrm flipV="1">
            <a:off x="3213606" y="4048349"/>
            <a:ext cx="749973" cy="349764"/>
          </a:xfrm>
          <a:prstGeom prst="left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9" name="Up-Down Arrow 28"/>
          <p:cNvSpPr/>
          <p:nvPr/>
        </p:nvSpPr>
        <p:spPr>
          <a:xfrm>
            <a:off x="1154293" y="3292250"/>
            <a:ext cx="383309" cy="1585436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1" name="Rectangle 30"/>
          <p:cNvSpPr/>
          <p:nvPr/>
        </p:nvSpPr>
        <p:spPr bwMode="auto">
          <a:xfrm>
            <a:off x="1537602" y="3496714"/>
            <a:ext cx="1832726" cy="385691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vert="horz" wrap="square" lIns="91434" tIns="45717" rIns="91434" bIns="45717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Internal Private Cloud</a:t>
            </a:r>
            <a:endParaRPr lang="en-GB" sz="1200" dirty="0">
              <a:solidFill>
                <a:srgbClr val="032044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33" name="Title 1"/>
          <p:cNvSpPr txBox="1">
            <a:spLocks/>
          </p:cNvSpPr>
          <p:nvPr/>
        </p:nvSpPr>
        <p:spPr>
          <a:xfrm>
            <a:off x="543496" y="1438452"/>
            <a:ext cx="2963185" cy="6371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2500"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3204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400" b="1" dirty="0" smtClean="0"/>
              <a:t>JASMIN / CEMS Academic [R89 Building STFC Rutherford Appleton Laboratory]</a:t>
            </a:r>
            <a:endParaRPr lang="en-GB" sz="1400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579484" y="5333859"/>
            <a:ext cx="3421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Direct access to the data archive - Hosted processing and analysis environments</a:t>
            </a:r>
            <a:endParaRPr lang="en-GB" sz="1400" dirty="0"/>
          </a:p>
        </p:txBody>
      </p:sp>
      <p:sp>
        <p:nvSpPr>
          <p:cNvPr id="38" name="TextBox 37"/>
          <p:cNvSpPr txBox="1"/>
          <p:nvPr/>
        </p:nvSpPr>
        <p:spPr>
          <a:xfrm>
            <a:off x="4870225" y="1455662"/>
            <a:ext cx="3816576" cy="4795135"/>
          </a:xfrm>
          <a:prstGeom prst="rect">
            <a:avLst/>
          </a:prstGeom>
          <a:noFill/>
        </p:spPr>
        <p:txBody>
          <a:bodyPr wrap="square" rtlCol="0">
            <a:normAutofit fontScale="77500" lnSpcReduction="20000"/>
          </a:bodyPr>
          <a:lstStyle/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Provided a range of service models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Direct access to the data archive and compute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Performance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Great level of trust with user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Set-up time and training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Virtualisation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Flexibility for management of system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Greater autonomy for user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Performance overhead (and expense VMware)</a:t>
            </a:r>
            <a:endParaRPr lang="en-GB" sz="2000" dirty="0">
              <a:solidFill>
                <a:srgbClr val="032044"/>
              </a:solidFill>
            </a:endParaRP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Private Cloud 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hosted on an independent internal network for greater security but also autonomy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Less privileged access to the archive</a:t>
            </a:r>
          </a:p>
          <a:p>
            <a:pPr marL="285750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Possibility of moving storage and compute between environments dynamically</a:t>
            </a:r>
          </a:p>
          <a:p>
            <a:pPr marL="742950" lvl="1" indent="-285750">
              <a:buFont typeface="Arial"/>
              <a:buChar char="•"/>
            </a:pPr>
            <a:r>
              <a:rPr lang="en-GB" sz="2000" dirty="0" smtClean="0">
                <a:solidFill>
                  <a:srgbClr val="032044"/>
                </a:solidFill>
              </a:rPr>
              <a:t>Nodes can be run as hypervisors or bare metal compute</a:t>
            </a:r>
          </a:p>
        </p:txBody>
      </p:sp>
      <p:sp>
        <p:nvSpPr>
          <p:cNvPr id="39" name="Rectangle 38"/>
          <p:cNvSpPr/>
          <p:nvPr/>
        </p:nvSpPr>
        <p:spPr>
          <a:xfrm>
            <a:off x="3797407" y="2084504"/>
            <a:ext cx="136718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sz="1400" b="1" dirty="0" smtClean="0"/>
              <a:t>Protected area</a:t>
            </a:r>
            <a:endParaRPr lang="en-GB" sz="14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3679301" y="3235104"/>
            <a:ext cx="16961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400" dirty="0" smtClean="0"/>
              <a:t>Cloud burst as demand requires</a:t>
            </a:r>
            <a:endParaRPr lang="en-GB" sz="1400" dirty="0"/>
          </a:p>
        </p:txBody>
      </p:sp>
      <p:sp>
        <p:nvSpPr>
          <p:cNvPr id="42" name="Up-Down Arrow 41"/>
          <p:cNvSpPr/>
          <p:nvPr/>
        </p:nvSpPr>
        <p:spPr>
          <a:xfrm>
            <a:off x="2200775" y="4274961"/>
            <a:ext cx="387223" cy="602726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44" name="Picture 43" descr="user-man2.pn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3093" y="4915582"/>
            <a:ext cx="453331" cy="437792"/>
          </a:xfrm>
          <a:prstGeom prst="rect">
            <a:avLst/>
          </a:prstGeom>
        </p:spPr>
      </p:pic>
      <p:sp>
        <p:nvSpPr>
          <p:cNvPr id="28" name="Up-Down Arrow 27"/>
          <p:cNvSpPr/>
          <p:nvPr/>
        </p:nvSpPr>
        <p:spPr>
          <a:xfrm>
            <a:off x="1677534" y="3834726"/>
            <a:ext cx="383309" cy="1043731"/>
          </a:xfrm>
          <a:prstGeom prst="upDown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53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53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8" name="Rectangle 47"/>
          <p:cNvSpPr/>
          <p:nvPr/>
        </p:nvSpPr>
        <p:spPr>
          <a:xfrm>
            <a:off x="543496" y="1995384"/>
            <a:ext cx="2963185" cy="828862"/>
          </a:xfrm>
          <a:prstGeom prst="rect">
            <a:avLst/>
          </a:prstGeom>
          <a:solidFill>
            <a:schemeClr val="bg2">
              <a:alpha val="98000"/>
            </a:schemeClr>
          </a:solidFill>
          <a:ln>
            <a:solidFill>
              <a:srgbClr val="FF0000"/>
            </a:solidFill>
            <a:prstDash val="sysDash"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400" dirty="0">
              <a:solidFill>
                <a:schemeClr val="tx1"/>
              </a:solidFill>
              <a:latin typeface="Andale Mono"/>
              <a:cs typeface="Andale Mono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2082146" y="2263051"/>
            <a:ext cx="1288183" cy="450804"/>
          </a:xfrm>
          <a:prstGeom prst="rect">
            <a:avLst/>
          </a:prstGeom>
          <a:gradFill flip="none" rotWithShape="1">
            <a:gsLst>
              <a:gs pos="7000">
                <a:schemeClr val="bg2">
                  <a:lumMod val="50000"/>
                </a:schemeClr>
              </a:gs>
              <a:gs pos="100000">
                <a:srgbClr val="FFFFFF"/>
              </a:gs>
            </a:gsLst>
            <a:lin ang="16200000" scaled="0"/>
            <a:tileRect/>
          </a:gradFill>
          <a:ln>
            <a:solidFill>
              <a:schemeClr val="bg2">
                <a:lumMod val="50000"/>
              </a:schemeClr>
            </a:solidFill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4" tIns="45717" rIns="91434" bIns="45717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err="1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Panasas</a:t>
            </a:r>
            <a:r>
              <a:rPr lang="en-US" sz="1200" dirty="0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 Storage</a:t>
            </a:r>
            <a:endParaRPr lang="en-GB" sz="1200" dirty="0">
              <a:solidFill>
                <a:srgbClr val="032044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703800" y="2263051"/>
            <a:ext cx="1265064" cy="450804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34" tIns="45717" rIns="91434" bIns="45717" numCol="1" rtlCol="0" anchor="ctr" anchorCtr="0" compatLnSpc="1">
            <a:prstTxWarp prst="textNoShape">
              <a:avLst/>
            </a:prstTxWarp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200" dirty="0" smtClean="0">
                <a:solidFill>
                  <a:srgbClr val="032044"/>
                </a:solidFill>
                <a:latin typeface="Gill Sans" charset="0"/>
                <a:ea typeface="ヒラギノ角ゴ ProN W3" charset="0"/>
                <a:cs typeface="ヒラギノ角ゴ ProN W3" charset="0"/>
                <a:sym typeface="Gill Sans" charset="0"/>
              </a:rPr>
              <a:t>Bare Metal Compute</a:t>
            </a:r>
            <a:endParaRPr lang="en-GB" sz="1200" dirty="0">
              <a:solidFill>
                <a:srgbClr val="032044"/>
              </a:solidFill>
              <a:latin typeface="Gill Sans" charset="0"/>
              <a:ea typeface="ヒラギノ角ゴ ProN W3" charset="0"/>
              <a:cs typeface="ヒラギノ角ゴ ProN W3" charset="0"/>
              <a:sym typeface="Gill Sans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1115631" y="1887709"/>
            <a:ext cx="2674640" cy="44925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 defTabSz="457200" rtl="0" eaLnBrk="1" latinLnBrk="0" hangingPunct="1">
              <a:spcBef>
                <a:spcPct val="0"/>
              </a:spcBef>
              <a:buNone/>
              <a:defRPr sz="3600" kern="1200">
                <a:solidFill>
                  <a:srgbClr val="032044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GB" sz="1200" dirty="0" smtClean="0"/>
              <a:t>Data Archive and compute</a:t>
            </a:r>
            <a:endParaRPr lang="en-GB" sz="1200" dirty="0"/>
          </a:p>
        </p:txBody>
      </p:sp>
      <p:sp>
        <p:nvSpPr>
          <p:cNvPr id="27" name="Up-Down Arrow 26"/>
          <p:cNvSpPr/>
          <p:nvPr/>
        </p:nvSpPr>
        <p:spPr>
          <a:xfrm>
            <a:off x="631052" y="2615649"/>
            <a:ext cx="383309" cy="2262038"/>
          </a:xfrm>
          <a:prstGeom prst="upDownArrow">
            <a:avLst/>
          </a:prstGeom>
          <a:gradFill flip="none" rotWithShape="1">
            <a:gsLst>
              <a:gs pos="0">
                <a:schemeClr val="accent1">
                  <a:tint val="100000"/>
                  <a:shade val="100000"/>
                  <a:satMod val="130000"/>
                  <a:alpha val="45000"/>
                </a:schemeClr>
              </a:gs>
              <a:gs pos="100000">
                <a:schemeClr val="accent1">
                  <a:tint val="50000"/>
                  <a:shade val="100000"/>
                  <a:satMod val="350000"/>
                  <a:alpha val="45000"/>
                </a:schemeClr>
              </a:gs>
            </a:gsLst>
            <a:lin ang="16200000" scaled="0"/>
            <a:tileRect/>
          </a:gra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51" name="Straight Arrow Connector 50"/>
          <p:cNvCxnSpPr/>
          <p:nvPr/>
        </p:nvCxnSpPr>
        <p:spPr>
          <a:xfrm flipH="1">
            <a:off x="3506681" y="2263051"/>
            <a:ext cx="283590" cy="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03190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GB" dirty="0" smtClean="0"/>
              <a:t>The role </a:t>
            </a:r>
            <a:r>
              <a:rPr lang="en-GB" dirty="0"/>
              <a:t>of a dedicated data analysis environment integral to our support for Big Data for EO and atmospheric science for the </a:t>
            </a:r>
            <a:r>
              <a:rPr lang="en-GB" dirty="0" err="1"/>
              <a:t>forseeable</a:t>
            </a:r>
            <a:r>
              <a:rPr lang="en-GB" dirty="0"/>
              <a:t> future</a:t>
            </a:r>
          </a:p>
          <a:p>
            <a:r>
              <a:rPr lang="en-GB" dirty="0" smtClean="0"/>
              <a:t>The first projects have show </a:t>
            </a:r>
            <a:r>
              <a:rPr lang="en-GB" dirty="0"/>
              <a:t>the impact such an infrastructure can make on the </a:t>
            </a:r>
            <a:r>
              <a:rPr lang="en-GB" dirty="0" smtClean="0"/>
              <a:t>science</a:t>
            </a:r>
          </a:p>
          <a:p>
            <a:r>
              <a:rPr lang="en-GB" dirty="0" smtClean="0"/>
              <a:t>Data </a:t>
            </a:r>
            <a:r>
              <a:rPr lang="en-GB" dirty="0" err="1"/>
              <a:t>curation</a:t>
            </a:r>
            <a:r>
              <a:rPr lang="en-GB" dirty="0"/>
              <a:t> – we could not have gone as we had </a:t>
            </a:r>
            <a:r>
              <a:rPr lang="en-GB" dirty="0" smtClean="0"/>
              <a:t>before</a:t>
            </a:r>
            <a:endParaRPr lang="en-GB" dirty="0"/>
          </a:p>
          <a:p>
            <a:r>
              <a:rPr lang="en-GB" dirty="0" smtClean="0"/>
              <a:t>A </a:t>
            </a:r>
            <a:r>
              <a:rPr lang="en-GB" dirty="0"/>
              <a:t>lot to handle in a very short space of time</a:t>
            </a:r>
          </a:p>
          <a:p>
            <a:pPr lvl="1"/>
            <a:r>
              <a:rPr lang="en-GB" dirty="0" smtClean="0"/>
              <a:t>Scratching surface about data analysis issues</a:t>
            </a:r>
          </a:p>
          <a:p>
            <a:r>
              <a:rPr lang="en-GB" dirty="0" smtClean="0"/>
              <a:t>Looking to the future, use a flexible combination of processing </a:t>
            </a:r>
            <a:r>
              <a:rPr lang="en-GB" dirty="0"/>
              <a:t>clusters, virtualisation and public and private </a:t>
            </a:r>
            <a:r>
              <a:rPr lang="en-GB" dirty="0" smtClean="0"/>
              <a:t>Cloud </a:t>
            </a:r>
            <a:r>
              <a:rPr lang="en-GB" dirty="0"/>
              <a:t>to best support </a:t>
            </a:r>
            <a:r>
              <a:rPr lang="en-GB" dirty="0" smtClean="0"/>
              <a:t>the </a:t>
            </a:r>
            <a:r>
              <a:rPr lang="en-GB" dirty="0"/>
              <a:t>usage patterns</a:t>
            </a:r>
          </a:p>
          <a:p>
            <a:pPr lvl="1"/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33233759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41121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4108985"/>
              </p:ext>
            </p:extLst>
          </p:nvPr>
        </p:nvGraphicFramePr>
        <p:xfrm>
          <a:off x="457199" y="1397000"/>
          <a:ext cx="8461622" cy="4413912"/>
        </p:xfrm>
        <a:graphic>
          <a:graphicData uri="http://schemas.openxmlformats.org/drawingml/2006/table">
            <a:tbl>
              <a:tblPr bandRow="1">
                <a:tableStyleId>{91EBBBCC-DAD2-459C-BE2E-F6DE35CF9A28}</a:tableStyleId>
              </a:tblPr>
              <a:tblGrid>
                <a:gridCol w="8461622"/>
              </a:tblGrid>
              <a:tr h="110347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10347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10347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1103478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5" name="Content Placeholder 2"/>
          <p:cNvSpPr txBox="1">
            <a:spLocks/>
          </p:cNvSpPr>
          <p:nvPr/>
        </p:nvSpPr>
        <p:spPr>
          <a:xfrm rot="18654087">
            <a:off x="775289" y="2732543"/>
            <a:ext cx="1549259" cy="56927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600" kern="120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400" kern="1200" baseline="0">
                <a:solidFill>
                  <a:srgbClr val="4D4D4D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 pitchFamily="34" charset="0"/>
              <a:buNone/>
            </a:pPr>
            <a:r>
              <a:rPr lang="en-GB" dirty="0" smtClean="0"/>
              <a:t>High performance file system</a:t>
            </a:r>
            <a:endParaRPr lang="en-GB" dirty="0"/>
          </a:p>
        </p:txBody>
      </p:sp>
      <p:sp>
        <p:nvSpPr>
          <p:cNvPr id="6" name="Left-Right Arrow 5"/>
          <p:cNvSpPr/>
          <p:nvPr/>
        </p:nvSpPr>
        <p:spPr>
          <a:xfrm flipV="1">
            <a:off x="546845" y="3918028"/>
            <a:ext cx="8229600" cy="447340"/>
          </a:xfrm>
          <a:prstGeom prst="leftRightArrow">
            <a:avLst/>
          </a:prstGeom>
          <a:blipFill rotWithShape="1">
            <a:blip r:embed="rId2"/>
            <a:stretch>
              <a:fillRect/>
            </a:stretch>
          </a:blip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 rot="18654087">
            <a:off x="2144956" y="2624791"/>
            <a:ext cx="1511407" cy="55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Hosted Processing</a:t>
            </a:r>
            <a:endParaRPr lang="en-GB" dirty="0"/>
          </a:p>
        </p:txBody>
      </p:sp>
      <p:sp>
        <p:nvSpPr>
          <p:cNvPr id="8" name="Content Placeholder 2"/>
          <p:cNvSpPr txBox="1">
            <a:spLocks/>
          </p:cNvSpPr>
          <p:nvPr/>
        </p:nvSpPr>
        <p:spPr>
          <a:xfrm rot="18654087">
            <a:off x="3575698" y="2652193"/>
            <a:ext cx="1467908" cy="64324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Hosted Infrastructure</a:t>
            </a:r>
            <a:endParaRPr lang="en-GB" dirty="0"/>
          </a:p>
        </p:txBody>
      </p:sp>
      <p:sp>
        <p:nvSpPr>
          <p:cNvPr id="9" name="Content Placeholder 2"/>
          <p:cNvSpPr txBox="1">
            <a:spLocks/>
          </p:cNvSpPr>
          <p:nvPr/>
        </p:nvSpPr>
        <p:spPr>
          <a:xfrm rot="18654087">
            <a:off x="7372069" y="2596585"/>
            <a:ext cx="1572950" cy="680034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err="1" smtClean="0"/>
              <a:t>PaaS</a:t>
            </a:r>
            <a:r>
              <a:rPr lang="en-GB" dirty="0" smtClean="0"/>
              <a:t> – Hosted Analysis Environments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6031599" y="4322361"/>
            <a:ext cx="2761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Increasing virtualisation =&gt;   </a:t>
            </a:r>
            <a:endParaRPr lang="en-GB" i="1" dirty="0"/>
          </a:p>
        </p:txBody>
      </p:sp>
      <p:sp>
        <p:nvSpPr>
          <p:cNvPr id="11" name="TextBox 10"/>
          <p:cNvSpPr txBox="1"/>
          <p:nvPr/>
        </p:nvSpPr>
        <p:spPr>
          <a:xfrm>
            <a:off x="5656805" y="4812306"/>
            <a:ext cx="15899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Cloud platform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120585" y="4780306"/>
            <a:ext cx="17318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/>
              <a:t>Direct Access to the File System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6225037" y="5425463"/>
            <a:ext cx="25827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Sandboxed environments</a:t>
            </a:r>
            <a:endParaRPr lang="en-GB" dirty="0"/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 rot="16200000">
            <a:off x="282499" y="2697629"/>
            <a:ext cx="926352" cy="551329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Service Offered</a:t>
            </a:r>
            <a:endParaRPr lang="en-GB" dirty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 rot="18654087">
            <a:off x="6345287" y="2755927"/>
            <a:ext cx="1898630" cy="672980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Cloud Federation / Brokering</a:t>
            </a:r>
            <a:endParaRPr lang="en-GB" dirty="0"/>
          </a:p>
        </p:txBody>
      </p:sp>
      <p:sp>
        <p:nvSpPr>
          <p:cNvPr id="16" name="Content Placeholder 2"/>
          <p:cNvSpPr txBox="1">
            <a:spLocks/>
          </p:cNvSpPr>
          <p:nvPr/>
        </p:nvSpPr>
        <p:spPr>
          <a:xfrm rot="16200000">
            <a:off x="207379" y="4866641"/>
            <a:ext cx="1237737" cy="648452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Virtualisation and networking </a:t>
            </a:r>
            <a:endParaRPr lang="en-GB" dirty="0"/>
          </a:p>
        </p:txBody>
      </p:sp>
      <p:sp>
        <p:nvSpPr>
          <p:cNvPr id="17" name="Content Placeholder 2"/>
          <p:cNvSpPr txBox="1">
            <a:spLocks/>
          </p:cNvSpPr>
          <p:nvPr/>
        </p:nvSpPr>
        <p:spPr>
          <a:xfrm rot="18654087">
            <a:off x="5048597" y="2880462"/>
            <a:ext cx="1544918" cy="33062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Virtual Storage</a:t>
            </a:r>
            <a:endParaRPr lang="en-GB" dirty="0"/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 rot="18654087">
            <a:off x="4417099" y="2621867"/>
            <a:ext cx="1710063" cy="533171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Application Hosting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08214" y="4292314"/>
            <a:ext cx="13327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Bare metal</a:t>
            </a:r>
            <a:endParaRPr lang="en-GB" i="1" dirty="0"/>
          </a:p>
        </p:txBody>
      </p:sp>
      <p:sp>
        <p:nvSpPr>
          <p:cNvPr id="20" name="Content Placeholder 2"/>
          <p:cNvSpPr txBox="1">
            <a:spLocks/>
          </p:cNvSpPr>
          <p:nvPr/>
        </p:nvSpPr>
        <p:spPr>
          <a:xfrm rot="18654087">
            <a:off x="3127673" y="2722787"/>
            <a:ext cx="892743" cy="6432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SOA</a:t>
            </a:r>
            <a:endParaRPr lang="en-GB" dirty="0"/>
          </a:p>
        </p:txBody>
      </p:sp>
      <p:sp>
        <p:nvSpPr>
          <p:cNvPr id="21" name="TextBox 20"/>
          <p:cNvSpPr txBox="1"/>
          <p:nvPr/>
        </p:nvSpPr>
        <p:spPr>
          <a:xfrm>
            <a:off x="7171556" y="5089003"/>
            <a:ext cx="18114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i="1" dirty="0" smtClean="0"/>
              <a:t>Isolated network</a:t>
            </a:r>
            <a:endParaRPr lang="en-GB" i="1" dirty="0"/>
          </a:p>
        </p:txBody>
      </p:sp>
      <p:sp>
        <p:nvSpPr>
          <p:cNvPr id="22" name="TextBox 21"/>
          <p:cNvSpPr txBox="1"/>
          <p:nvPr/>
        </p:nvSpPr>
        <p:spPr>
          <a:xfrm>
            <a:off x="954847" y="1916832"/>
            <a:ext cx="3113097" cy="513257"/>
          </a:xfrm>
          <a:prstGeom prst="rect">
            <a:avLst/>
          </a:prstGeom>
          <a:noFill/>
        </p:spPr>
        <p:txBody>
          <a:bodyPr wrap="square" rtlCol="0">
            <a:normAutofit fontScale="92500" lnSpcReduction="20000"/>
          </a:bodyPr>
          <a:lstStyle/>
          <a:p>
            <a:r>
              <a:rPr lang="en-GB" i="1" dirty="0" smtClean="0"/>
              <a:t>Increased set-up time, but longer usage</a:t>
            </a:r>
            <a:endParaRPr lang="en-GB" i="1" dirty="0"/>
          </a:p>
        </p:txBody>
      </p:sp>
      <p:sp>
        <p:nvSpPr>
          <p:cNvPr id="23" name="TextBox 22"/>
          <p:cNvSpPr txBox="1"/>
          <p:nvPr/>
        </p:nvSpPr>
        <p:spPr>
          <a:xfrm>
            <a:off x="6300192" y="1418630"/>
            <a:ext cx="273630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Lower level of trust in user =&gt;</a:t>
            </a:r>
            <a:endParaRPr lang="en-GB" sz="1600" dirty="0"/>
          </a:p>
        </p:txBody>
      </p:sp>
      <p:sp>
        <p:nvSpPr>
          <p:cNvPr id="24" name="TextBox 23"/>
          <p:cNvSpPr txBox="1"/>
          <p:nvPr/>
        </p:nvSpPr>
        <p:spPr>
          <a:xfrm>
            <a:off x="899592" y="1443799"/>
            <a:ext cx="2758572" cy="473033"/>
          </a:xfrm>
          <a:prstGeom prst="rect">
            <a:avLst/>
          </a:prstGeom>
          <a:noFill/>
        </p:spPr>
        <p:txBody>
          <a:bodyPr wrap="square" rtlCol="0">
            <a:normAutofit fontScale="85000" lnSpcReduction="10000"/>
          </a:bodyPr>
          <a:lstStyle/>
          <a:p>
            <a:r>
              <a:rPr lang="en-GB" dirty="0" smtClean="0"/>
              <a:t>&lt;= Increased level of trust in user</a:t>
            </a:r>
            <a:endParaRPr lang="en-GB" dirty="0"/>
          </a:p>
        </p:txBody>
      </p:sp>
      <p:sp>
        <p:nvSpPr>
          <p:cNvPr id="25" name="Content Placeholder 2"/>
          <p:cNvSpPr txBox="1">
            <a:spLocks/>
          </p:cNvSpPr>
          <p:nvPr/>
        </p:nvSpPr>
        <p:spPr>
          <a:xfrm rot="16200000">
            <a:off x="222323" y="1613109"/>
            <a:ext cx="1118207" cy="648452"/>
          </a:xfrm>
          <a:prstGeom prst="rect">
            <a:avLst/>
          </a:prstGeom>
        </p:spPr>
        <p:txBody>
          <a:bodyPr vert="horz" lIns="91440" tIns="45720" rIns="91440" bIns="45720" rtlCol="0">
            <a:normAutofit fontScale="70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Users and usage</a:t>
            </a:r>
            <a:endParaRPr lang="en-GB" dirty="0"/>
          </a:p>
        </p:txBody>
      </p:sp>
      <p:sp>
        <p:nvSpPr>
          <p:cNvPr id="26" name="TextBox 25"/>
          <p:cNvSpPr txBox="1"/>
          <p:nvPr/>
        </p:nvSpPr>
        <p:spPr>
          <a:xfrm>
            <a:off x="4855882" y="2067638"/>
            <a:ext cx="4126903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1600" i="1" dirty="0" smtClean="0"/>
              <a:t>More dynamic and autonomous usage patterns</a:t>
            </a:r>
            <a:endParaRPr lang="en-GB" sz="1600" i="1" dirty="0"/>
          </a:p>
        </p:txBody>
      </p:sp>
      <p:sp>
        <p:nvSpPr>
          <p:cNvPr id="27" name="TextBox 26"/>
          <p:cNvSpPr txBox="1"/>
          <p:nvPr/>
        </p:nvSpPr>
        <p:spPr>
          <a:xfrm>
            <a:off x="5580112" y="1750322"/>
            <a:ext cx="36041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smtClean="0"/>
              <a:t>Great security risk usage patterns</a:t>
            </a:r>
            <a:endParaRPr lang="en-GB" i="1" dirty="0"/>
          </a:p>
        </p:txBody>
      </p:sp>
      <p:sp>
        <p:nvSpPr>
          <p:cNvPr id="28" name="Content Placeholder 2"/>
          <p:cNvSpPr txBox="1">
            <a:spLocks/>
          </p:cNvSpPr>
          <p:nvPr/>
        </p:nvSpPr>
        <p:spPr>
          <a:xfrm rot="18654087">
            <a:off x="1310620" y="2705131"/>
            <a:ext cx="1722237" cy="50718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sz="1400" dirty="0" smtClean="0"/>
              <a:t>Shared Scientific Analysis hosts</a:t>
            </a:r>
            <a:endParaRPr lang="en-GB" sz="1400" dirty="0"/>
          </a:p>
        </p:txBody>
      </p:sp>
      <p:sp>
        <p:nvSpPr>
          <p:cNvPr id="29" name="Content Placeholder 2"/>
          <p:cNvSpPr txBox="1">
            <a:spLocks/>
          </p:cNvSpPr>
          <p:nvPr/>
        </p:nvSpPr>
        <p:spPr>
          <a:xfrm rot="18654087">
            <a:off x="5330869" y="2860045"/>
            <a:ext cx="1960573" cy="508317"/>
          </a:xfrm>
          <a:prstGeom prst="rect">
            <a:avLst/>
          </a:prstGeom>
        </p:spPr>
        <p:txBody>
          <a:bodyPr vert="horz" lIns="91440" tIns="45720" rIns="91440" bIns="45720" rtlCol="0">
            <a:normAutofit fontScale="625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4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0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rgbClr val="032044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Arial"/>
              <a:buNone/>
            </a:pPr>
            <a:r>
              <a:rPr lang="en-GB" dirty="0" smtClean="0"/>
              <a:t>Virtual Infrastructures for </a:t>
            </a:r>
            <a:r>
              <a:rPr lang="en-GB" smtClean="0"/>
              <a:t>other organisations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8488450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Some Challenges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Velocity – a data deluge </a:t>
            </a:r>
          </a:p>
          <a:p>
            <a:pPr lvl="1"/>
            <a:r>
              <a:rPr lang="en-GB" dirty="0" smtClean="0"/>
              <a:t>Earth Observation e.g. new generation of ESA Sentinel satellite missions, S-3 ~1PB/year</a:t>
            </a:r>
          </a:p>
          <a:p>
            <a:r>
              <a:rPr lang="en-GB" dirty="0" smtClean="0"/>
              <a:t>Volume</a:t>
            </a:r>
          </a:p>
          <a:p>
            <a:pPr lvl="1"/>
            <a:r>
              <a:rPr lang="en-GB" dirty="0"/>
              <a:t>Climate </a:t>
            </a:r>
            <a:r>
              <a:rPr lang="en-GB" dirty="0" smtClean="0"/>
              <a:t>modelling e.g. the CMIP3 generated 35TB in one central archive, </a:t>
            </a:r>
            <a:r>
              <a:rPr lang="en-GB" dirty="0"/>
              <a:t>CMIP5 &gt; </a:t>
            </a:r>
            <a:r>
              <a:rPr lang="en-GB" dirty="0" smtClean="0"/>
              <a:t>2PB in a federated archive.</a:t>
            </a:r>
          </a:p>
          <a:p>
            <a:r>
              <a:rPr lang="en-GB" dirty="0" smtClean="0"/>
              <a:t>Variety</a:t>
            </a:r>
          </a:p>
          <a:p>
            <a:pPr lvl="1"/>
            <a:r>
              <a:rPr lang="en-GB" dirty="0" smtClean="0"/>
              <a:t>Not a new factor to our community </a:t>
            </a:r>
            <a:r>
              <a:rPr lang="en-GB" dirty="0"/>
              <a:t>(</a:t>
            </a:r>
            <a:r>
              <a:rPr lang="en-GB" dirty="0" smtClean="0"/>
              <a:t>a topic for another talk)</a:t>
            </a:r>
          </a:p>
          <a:p>
            <a:r>
              <a:rPr lang="en-GB" dirty="0" smtClean="0"/>
              <a:t>We run a number of active data archives</a:t>
            </a:r>
          </a:p>
          <a:p>
            <a:pPr lvl="1"/>
            <a:r>
              <a:rPr lang="en-GB" dirty="0" smtClean="0"/>
              <a:t>the data lifetime is an important factor, we need to keep the data – in the case of CMIP5 </a:t>
            </a:r>
            <a:r>
              <a:rPr lang="en-GB" i="1" dirty="0" smtClean="0"/>
              <a:t>indefinitely</a:t>
            </a:r>
            <a:endParaRPr lang="en-GB" i="1" dirty="0"/>
          </a:p>
          <a:p>
            <a:pPr lvl="1"/>
            <a:r>
              <a:rPr lang="en-GB" dirty="0" smtClean="0"/>
              <a:t>The availability of the data: we have a responsibility to a much wider and set of communities than merely those who created the data </a:t>
            </a:r>
          </a:p>
          <a:p>
            <a:r>
              <a:rPr lang="en-GB" dirty="0" smtClean="0"/>
              <a:t>How </a:t>
            </a:r>
            <a:r>
              <a:rPr lang="en-GB" dirty="0"/>
              <a:t>do we analyse </a:t>
            </a:r>
            <a:r>
              <a:rPr lang="en-GB" dirty="0" smtClean="0"/>
              <a:t>the data?</a:t>
            </a:r>
          </a:p>
          <a:p>
            <a:pPr lvl="1"/>
            <a:r>
              <a:rPr lang="en-GB" dirty="0" smtClean="0"/>
              <a:t>How responsive can we be with the hardware </a:t>
            </a:r>
            <a:r>
              <a:rPr lang="en-GB" dirty="0" smtClean="0"/>
              <a:t>and </a:t>
            </a:r>
            <a:r>
              <a:rPr lang="en-GB" dirty="0" smtClean="0"/>
              <a:t>software we use to address the needs?</a:t>
            </a:r>
            <a:endParaRPr lang="en-GB" dirty="0"/>
          </a:p>
          <a:p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210421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Presentation Structure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GB" dirty="0" smtClean="0"/>
              <a:t>Introduce CEDA</a:t>
            </a:r>
          </a:p>
          <a:p>
            <a:r>
              <a:rPr lang="en-GB" dirty="0"/>
              <a:t>Tell </a:t>
            </a:r>
            <a:r>
              <a:rPr lang="en-GB" dirty="0" smtClean="0"/>
              <a:t>a story starting with,</a:t>
            </a:r>
            <a:endParaRPr lang="en-GB" dirty="0"/>
          </a:p>
          <a:p>
            <a:r>
              <a:rPr lang="en-GB" dirty="0" smtClean="0"/>
              <a:t>What life was like </a:t>
            </a:r>
            <a:r>
              <a:rPr lang="en-GB" dirty="0" smtClean="0"/>
              <a:t>before JASMIN and CEMS</a:t>
            </a:r>
            <a:endParaRPr lang="en-GB" dirty="0" smtClean="0"/>
          </a:p>
          <a:p>
            <a:r>
              <a:rPr lang="en-GB" dirty="0" smtClean="0"/>
              <a:t>System description</a:t>
            </a:r>
            <a:endParaRPr lang="en-GB" dirty="0" smtClean="0"/>
          </a:p>
          <a:p>
            <a:r>
              <a:rPr lang="en-GB" dirty="0" smtClean="0"/>
              <a:t>Initial application of the infrastructure for:</a:t>
            </a:r>
          </a:p>
          <a:p>
            <a:pPr lvl="1"/>
            <a:r>
              <a:rPr lang="en-GB" dirty="0"/>
              <a:t>Archive management</a:t>
            </a:r>
          </a:p>
          <a:p>
            <a:pPr lvl="1"/>
            <a:r>
              <a:rPr lang="en-GB" dirty="0" smtClean="0"/>
              <a:t>Data handling and analysis for Climate model data</a:t>
            </a:r>
            <a:endParaRPr lang="en-GB" dirty="0"/>
          </a:p>
          <a:p>
            <a:pPr lvl="1"/>
            <a:r>
              <a:rPr lang="en-GB" dirty="0" smtClean="0"/>
              <a:t>Earth Observation data </a:t>
            </a:r>
            <a:r>
              <a:rPr lang="en-GB" dirty="0"/>
              <a:t>r</a:t>
            </a:r>
            <a:r>
              <a:rPr lang="en-GB" dirty="0" smtClean="0"/>
              <a:t>eprocessing</a:t>
            </a:r>
          </a:p>
          <a:p>
            <a:r>
              <a:rPr lang="en-GB" dirty="0" smtClean="0"/>
              <a:t>How patterns of usage have emerged from these experiences</a:t>
            </a:r>
          </a:p>
          <a:p>
            <a:r>
              <a:rPr lang="en-GB" dirty="0" smtClean="0"/>
              <a:t>How these patterns are influencing our future </a:t>
            </a:r>
            <a:r>
              <a:rPr lang="en-GB" dirty="0"/>
              <a:t>p</a:t>
            </a:r>
            <a:r>
              <a:rPr lang="en-GB" dirty="0" smtClean="0"/>
              <a:t>lans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2268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r"/>
            <a:r>
              <a:rPr lang="en-GB" dirty="0" smtClean="0">
                <a:solidFill>
                  <a:srgbClr val="032044"/>
                </a:solidFill>
              </a:rPr>
              <a:t>CEDA – The Centre for </a:t>
            </a:r>
            <a:br>
              <a:rPr lang="en-GB" dirty="0" smtClean="0">
                <a:solidFill>
                  <a:srgbClr val="032044"/>
                </a:solidFill>
              </a:rPr>
            </a:br>
            <a:r>
              <a:rPr lang="en-GB" dirty="0" smtClean="0">
                <a:solidFill>
                  <a:srgbClr val="032044"/>
                </a:solidFill>
              </a:rPr>
              <a:t>Environmental Data Archival</a:t>
            </a:r>
            <a:endParaRPr lang="en-GB" dirty="0">
              <a:solidFill>
                <a:srgbClr val="032044"/>
              </a:solidFill>
            </a:endParaRPr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half" idx="1"/>
          </p:nvPr>
        </p:nvPicPr>
        <p:blipFill>
          <a:blip r:embed="rId2"/>
          <a:srcRect t="-7660" b="-7660"/>
          <a:stretch>
            <a:fillRect/>
          </a:stretch>
        </p:blipFill>
        <p:spPr>
          <a:xfrm>
            <a:off x="172617" y="1220637"/>
            <a:ext cx="5024628" cy="5630956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5388070" y="1600200"/>
            <a:ext cx="3298729" cy="4219083"/>
          </a:xfrm>
        </p:spPr>
        <p:txBody>
          <a:bodyPr>
            <a:normAutofit fontScale="77500" lnSpcReduction="20000"/>
          </a:bodyPr>
          <a:lstStyle/>
          <a:p>
            <a:r>
              <a:rPr lang="en-GB" dirty="0" smtClean="0">
                <a:solidFill>
                  <a:srgbClr val="032044"/>
                </a:solidFill>
              </a:rPr>
              <a:t>Our mission: </a:t>
            </a:r>
          </a:p>
          <a:p>
            <a:pPr lvl="1"/>
            <a:r>
              <a:rPr lang="en-GB" dirty="0" smtClean="0">
                <a:solidFill>
                  <a:srgbClr val="032044"/>
                </a:solidFill>
              </a:rPr>
              <a:t>to curate </a:t>
            </a:r>
            <a:r>
              <a:rPr lang="en-GB" dirty="0">
                <a:solidFill>
                  <a:srgbClr val="032044"/>
                </a:solidFill>
              </a:rPr>
              <a:t>data </a:t>
            </a:r>
            <a:r>
              <a:rPr lang="en-GB" dirty="0" smtClean="0">
                <a:solidFill>
                  <a:srgbClr val="032044"/>
                </a:solidFill>
              </a:rPr>
              <a:t>and</a:t>
            </a:r>
          </a:p>
          <a:p>
            <a:pPr lvl="1"/>
            <a:r>
              <a:rPr lang="en-GB" b="1" dirty="0" smtClean="0">
                <a:solidFill>
                  <a:srgbClr val="032044"/>
                </a:solidFill>
              </a:rPr>
              <a:t>facilitate </a:t>
            </a:r>
            <a:r>
              <a:rPr lang="en-GB" b="1" dirty="0">
                <a:solidFill>
                  <a:srgbClr val="032044"/>
                </a:solidFill>
              </a:rPr>
              <a:t>science</a:t>
            </a:r>
          </a:p>
          <a:p>
            <a:r>
              <a:rPr lang="en-GB" dirty="0" smtClean="0">
                <a:solidFill>
                  <a:srgbClr val="032044"/>
                </a:solidFill>
              </a:rPr>
              <a:t>We run 3 NERC data centres</a:t>
            </a:r>
          </a:p>
          <a:p>
            <a:r>
              <a:rPr lang="en-GB" dirty="0" smtClean="0">
                <a:solidFill>
                  <a:srgbClr val="032044"/>
                </a:solidFill>
              </a:rPr>
              <a:t>20 projects underway currently covering</a:t>
            </a:r>
          </a:p>
          <a:p>
            <a:pPr lvl="1"/>
            <a:r>
              <a:rPr lang="en-GB" dirty="0" smtClean="0">
                <a:solidFill>
                  <a:srgbClr val="032044"/>
                </a:solidFill>
              </a:rPr>
              <a:t>Data modelling,  preservation, publishing</a:t>
            </a:r>
          </a:p>
          <a:p>
            <a:pPr lvl="1"/>
            <a:r>
              <a:rPr lang="en-GB" dirty="0">
                <a:solidFill>
                  <a:srgbClr val="032044"/>
                </a:solidFill>
              </a:rPr>
              <a:t>Web applications and </a:t>
            </a:r>
            <a:r>
              <a:rPr lang="en-GB" dirty="0" smtClean="0">
                <a:solidFill>
                  <a:srgbClr val="032044"/>
                </a:solidFill>
              </a:rPr>
              <a:t>services</a:t>
            </a:r>
          </a:p>
          <a:p>
            <a:pPr lvl="1"/>
            <a:r>
              <a:rPr lang="en-GB" dirty="0" smtClean="0">
                <a:solidFill>
                  <a:srgbClr val="032044"/>
                </a:solidFill>
              </a:rPr>
              <a:t>Cloud computing</a:t>
            </a:r>
          </a:p>
          <a:p>
            <a:r>
              <a:rPr lang="en-GB" dirty="0" smtClean="0">
                <a:solidFill>
                  <a:srgbClr val="032044"/>
                </a:solidFill>
                <a:hlinkClick r:id="rId3"/>
              </a:rPr>
              <a:t>http://www.ceda.ac.uk</a:t>
            </a:r>
            <a:r>
              <a:rPr lang="en-GB" dirty="0" smtClean="0">
                <a:solidFill>
                  <a:srgbClr val="032044"/>
                </a:solidFill>
              </a:rPr>
              <a:t> </a:t>
            </a:r>
          </a:p>
          <a:p>
            <a:endParaRPr lang="en-GB" dirty="0">
              <a:solidFill>
                <a:srgbClr val="032044"/>
              </a:solidFill>
            </a:endParaRPr>
          </a:p>
          <a:p>
            <a:endParaRPr lang="en-GB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69897" y="1698832"/>
            <a:ext cx="5024628" cy="488289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90773945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Life </a:t>
            </a:r>
            <a:r>
              <a:rPr lang="en-GB" dirty="0"/>
              <a:t>b</a:t>
            </a:r>
            <a:r>
              <a:rPr lang="en-GB" dirty="0" smtClean="0"/>
              <a:t>efore JASMIN and CEMS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GB" dirty="0" smtClean="0"/>
              <a:t>Snapshot at the beginning of 2012, infrastructure hosted within RAL Space:</a:t>
            </a:r>
          </a:p>
          <a:p>
            <a:pPr lvl="1"/>
            <a:r>
              <a:rPr lang="en-GB" dirty="0" smtClean="0"/>
              <a:t>200 million files</a:t>
            </a:r>
          </a:p>
          <a:p>
            <a:pPr lvl="1"/>
            <a:r>
              <a:rPr lang="en-GB" dirty="0" smtClean="0"/>
              <a:t>~1.5PB of NAS disk on</a:t>
            </a:r>
          </a:p>
          <a:p>
            <a:pPr lvl="1"/>
            <a:r>
              <a:rPr lang="en-GB" dirty="0" smtClean="0"/>
              <a:t>~150 disk partitions, split into 600 datasets</a:t>
            </a:r>
          </a:p>
          <a:p>
            <a:pPr lvl="1"/>
            <a:r>
              <a:rPr lang="en-GB" dirty="0" smtClean="0"/>
              <a:t>~300 different computers, incl. VMs</a:t>
            </a:r>
          </a:p>
          <a:p>
            <a:pPr lvl="1"/>
            <a:r>
              <a:rPr lang="en-GB" dirty="0" smtClean="0"/>
              <a:t>~30 hypervisors (</a:t>
            </a:r>
            <a:r>
              <a:rPr lang="en-GB" dirty="0" err="1" smtClean="0"/>
              <a:t>Xen</a:t>
            </a:r>
            <a:r>
              <a:rPr lang="en-GB" dirty="0" smtClean="0"/>
              <a:t>)</a:t>
            </a:r>
          </a:p>
          <a:p>
            <a:pPr lvl="1"/>
            <a:r>
              <a:rPr lang="en-GB" dirty="0" smtClean="0"/>
              <a:t>Lots of tapes in STFC Atlas data store</a:t>
            </a:r>
          </a:p>
          <a:p>
            <a:r>
              <a:rPr lang="en-GB" dirty="0"/>
              <a:t>This was not a designed environment, it was organic, it grew over a </a:t>
            </a:r>
            <a:r>
              <a:rPr lang="en-GB" dirty="0" smtClean="0"/>
              <a:t>decade</a:t>
            </a:r>
          </a:p>
          <a:p>
            <a:r>
              <a:rPr lang="en-GB" dirty="0" smtClean="0"/>
              <a:t>CEDA was straining under this legacy:</a:t>
            </a:r>
          </a:p>
          <a:p>
            <a:pPr lvl="1"/>
            <a:r>
              <a:rPr lang="en-GB" dirty="0" smtClean="0"/>
              <a:t>inexplicable </a:t>
            </a:r>
            <a:r>
              <a:rPr lang="en-GB" dirty="0"/>
              <a:t>network problems. </a:t>
            </a:r>
            <a:endParaRPr lang="en-GB" dirty="0" smtClean="0"/>
          </a:p>
          <a:p>
            <a:pPr lvl="1"/>
            <a:r>
              <a:rPr lang="en-GB" dirty="0" smtClean="0"/>
              <a:t>lots </a:t>
            </a:r>
            <a:r>
              <a:rPr lang="en-GB" dirty="0"/>
              <a:t>of time </a:t>
            </a:r>
            <a:r>
              <a:rPr lang="en-GB" dirty="0" smtClean="0"/>
              <a:t>spent moving </a:t>
            </a:r>
            <a:r>
              <a:rPr lang="en-GB" dirty="0"/>
              <a:t>data as machine lifetimes </a:t>
            </a:r>
            <a:r>
              <a:rPr lang="en-GB" dirty="0" smtClean="0"/>
              <a:t>expired</a:t>
            </a:r>
            <a:endParaRPr lang="en-GB" dirty="0"/>
          </a:p>
          <a:p>
            <a:pPr lvl="1"/>
            <a:r>
              <a:rPr lang="en-GB" dirty="0" smtClean="0"/>
              <a:t>user </a:t>
            </a:r>
            <a:r>
              <a:rPr lang="en-GB" dirty="0"/>
              <a:t>services suffered. </a:t>
            </a:r>
          </a:p>
          <a:p>
            <a:r>
              <a:rPr lang="en-GB" dirty="0" smtClean="0"/>
              <a:t>It </a:t>
            </a:r>
            <a:r>
              <a:rPr lang="en-GB" dirty="0"/>
              <a:t>has taken us a year to migrate our data to JASMIN, it'll probably take nearly as long to retire all the services on legacy </a:t>
            </a:r>
            <a:r>
              <a:rPr lang="en-GB" dirty="0" smtClean="0"/>
              <a:t>hardware</a:t>
            </a:r>
            <a:endParaRPr lang="en-GB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65012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Introducing JASMIN and CEMS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4312" y="1600200"/>
            <a:ext cx="4112488" cy="4724571"/>
          </a:xfrm>
        </p:spPr>
        <p:txBody>
          <a:bodyPr>
            <a:normAutofit fontScale="92500"/>
          </a:bodyPr>
          <a:lstStyle/>
          <a:p>
            <a:r>
              <a:rPr lang="en-GB" sz="1800" dirty="0" err="1" smtClean="0"/>
              <a:t>Petascale</a:t>
            </a:r>
            <a:r>
              <a:rPr lang="en-GB" sz="1800" dirty="0" smtClean="0"/>
              <a:t> fast disk via low latency networks</a:t>
            </a:r>
          </a:p>
          <a:p>
            <a:r>
              <a:rPr lang="en-GB" sz="1800" dirty="0" smtClean="0"/>
              <a:t>Supports batch processing, hosting environments and Cloud</a:t>
            </a:r>
          </a:p>
          <a:p>
            <a:r>
              <a:rPr lang="en-GB" sz="1800" dirty="0" smtClean="0"/>
              <a:t>Supports two communities atmospheric science and earth observation (CEMS)</a:t>
            </a:r>
          </a:p>
          <a:p>
            <a:r>
              <a:rPr lang="en-GB" sz="1800" dirty="0" smtClean="0"/>
              <a:t>Initially funded through e-Infrastructure capital investment in 2011</a:t>
            </a:r>
            <a:r>
              <a:rPr lang="en-GB" sz="1800" dirty="0"/>
              <a:t> </a:t>
            </a:r>
            <a:r>
              <a:rPr lang="en-GB" sz="1800" dirty="0" smtClean="0"/>
              <a:t>through BIS</a:t>
            </a:r>
          </a:p>
          <a:p>
            <a:r>
              <a:rPr lang="en-GB" sz="1800" dirty="0" smtClean="0"/>
              <a:t>CEMS – the facility for Climate and Environmental Monitoring from Space</a:t>
            </a:r>
          </a:p>
          <a:p>
            <a:r>
              <a:rPr lang="en-GB" sz="1800" dirty="0" smtClean="0"/>
              <a:t>CEMS consists </a:t>
            </a:r>
            <a:r>
              <a:rPr lang="en-GB" sz="1800" dirty="0"/>
              <a:t>of two components: </a:t>
            </a:r>
            <a:endParaRPr lang="en-GB" sz="1800" dirty="0" smtClean="0"/>
          </a:p>
          <a:p>
            <a:pPr lvl="1"/>
            <a:r>
              <a:rPr lang="en-GB" sz="1600" dirty="0" smtClean="0"/>
              <a:t>the </a:t>
            </a:r>
            <a:r>
              <a:rPr lang="en-GB" sz="1600" dirty="0"/>
              <a:t>academic CEMS infrastructure, running on </a:t>
            </a:r>
            <a:r>
              <a:rPr lang="en-GB" sz="1600" dirty="0" smtClean="0"/>
              <a:t>JASMIN</a:t>
            </a:r>
          </a:p>
          <a:p>
            <a:pPr lvl="1"/>
            <a:r>
              <a:rPr lang="en-GB" sz="1600" dirty="0" smtClean="0"/>
              <a:t>commercial </a:t>
            </a:r>
            <a:r>
              <a:rPr lang="en-GB" sz="1600" dirty="0"/>
              <a:t>CEMS infrastructure part of the new UK Satellite Applications Catapult </a:t>
            </a:r>
            <a:r>
              <a:rPr lang="en-GB" sz="1600" dirty="0" smtClean="0"/>
              <a:t>centre</a:t>
            </a:r>
          </a:p>
          <a:p>
            <a:pPr marL="457200" lvl="1" indent="0">
              <a:buNone/>
            </a:pPr>
            <a:r>
              <a:rPr lang="en-GB" sz="1600" dirty="0" smtClean="0"/>
              <a:t> </a:t>
            </a:r>
            <a:endParaRPr lang="en-GB" sz="1600" dirty="0"/>
          </a:p>
        </p:txBody>
      </p:sp>
      <p:sp>
        <p:nvSpPr>
          <p:cNvPr id="7" name="Rectangle 6"/>
          <p:cNvSpPr/>
          <p:nvPr/>
        </p:nvSpPr>
        <p:spPr>
          <a:xfrm>
            <a:off x="315072" y="4563148"/>
            <a:ext cx="4248471" cy="1440160"/>
          </a:xfrm>
          <a:prstGeom prst="rect">
            <a:avLst/>
          </a:prstGeom>
          <a:solidFill>
            <a:schemeClr val="accent1">
              <a:alpha val="24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313169" y="4347341"/>
            <a:ext cx="1370055" cy="1654473"/>
          </a:xfrm>
          <a:prstGeom prst="rect">
            <a:avLst/>
          </a:prstGeom>
          <a:solidFill>
            <a:schemeClr val="accent6">
              <a:lumMod val="40000"/>
              <a:lumOff val="6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1683224" y="4347727"/>
            <a:ext cx="2880320" cy="1655580"/>
          </a:xfrm>
          <a:prstGeom prst="rect">
            <a:avLst/>
          </a:prstGeom>
          <a:solidFill>
            <a:schemeClr val="accent3">
              <a:lumMod val="40000"/>
              <a:lumOff val="60000"/>
              <a:alpha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123384" y="4563147"/>
            <a:ext cx="1440160" cy="1440161"/>
          </a:xfrm>
          <a:prstGeom prst="rect">
            <a:avLst/>
          </a:prstGeom>
          <a:solidFill>
            <a:schemeClr val="accent3">
              <a:lumMod val="75000"/>
              <a:alpha val="36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3123384" y="4548340"/>
            <a:ext cx="139733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32044"/>
                </a:solidFill>
              </a:rPr>
              <a:t>JASMIN</a:t>
            </a:r>
            <a:endParaRPr lang="en-US" sz="1000" b="1" dirty="0">
              <a:solidFill>
                <a:srgbClr val="032044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15072" y="4548340"/>
            <a:ext cx="149489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32044"/>
                </a:solidFill>
              </a:rPr>
              <a:t>CEMS Commercial</a:t>
            </a:r>
            <a:endParaRPr lang="en-US" sz="1000" b="1" dirty="0">
              <a:solidFill>
                <a:srgbClr val="032044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55232" y="4548340"/>
            <a:ext cx="136102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32044"/>
                </a:solidFill>
              </a:rPr>
              <a:t>CEMS Academic</a:t>
            </a:r>
            <a:endParaRPr lang="en-US" sz="1000" b="1" dirty="0">
              <a:solidFill>
                <a:srgbClr val="032044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43064" y="4300169"/>
            <a:ext cx="14827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>
                <a:solidFill>
                  <a:srgbClr val="032044"/>
                </a:solidFill>
              </a:rPr>
              <a:t>Electron Building, </a:t>
            </a:r>
            <a:r>
              <a:rPr lang="en-US" sz="900" b="1" dirty="0">
                <a:solidFill>
                  <a:srgbClr val="032044"/>
                </a:solidFill>
              </a:rPr>
              <a:t> </a:t>
            </a:r>
            <a:r>
              <a:rPr lang="en-US" sz="900" b="1" dirty="0" smtClean="0">
                <a:solidFill>
                  <a:srgbClr val="032044"/>
                </a:solidFill>
              </a:rPr>
              <a:t>Catapult</a:t>
            </a:r>
            <a:endParaRPr lang="en-US" sz="900" b="1" dirty="0">
              <a:solidFill>
                <a:srgbClr val="032044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827240" y="4300169"/>
            <a:ext cx="175670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 smtClean="0">
                <a:solidFill>
                  <a:srgbClr val="032044"/>
                </a:solidFill>
              </a:rPr>
              <a:t>R89 Building, RAL STFC</a:t>
            </a:r>
            <a:endParaRPr lang="en-US" sz="900" b="1" dirty="0">
              <a:solidFill>
                <a:srgbClr val="032044"/>
              </a:solidFill>
            </a:endParaRPr>
          </a:p>
        </p:txBody>
      </p:sp>
      <p:pic>
        <p:nvPicPr>
          <p:cNvPr id="16" name="Picture 1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87280" y="4818623"/>
            <a:ext cx="2016224" cy="850301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17" name="Picture 16" descr="Electron Building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080" y="4825178"/>
            <a:ext cx="1188196" cy="78069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18" name="Up-Down Arrow 17"/>
          <p:cNvSpPr/>
          <p:nvPr/>
        </p:nvSpPr>
        <p:spPr>
          <a:xfrm rot="5400000">
            <a:off x="1695000" y="5513132"/>
            <a:ext cx="216024" cy="671624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TextBox 18"/>
          <p:cNvSpPr txBox="1"/>
          <p:nvPr/>
        </p:nvSpPr>
        <p:spPr>
          <a:xfrm>
            <a:off x="313169" y="4039162"/>
            <a:ext cx="3672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smtClean="0">
                <a:solidFill>
                  <a:srgbClr val="032044"/>
                </a:solidFill>
              </a:rPr>
              <a:t>JASMIN and CEMS</a:t>
            </a:r>
            <a:endParaRPr lang="en-US" sz="1100" b="1" dirty="0">
              <a:solidFill>
                <a:srgbClr val="032044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64457" y="5870653"/>
            <a:ext cx="18543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32044"/>
                </a:solidFill>
              </a:rPr>
              <a:t>Physical network link, Sharing of expertise</a:t>
            </a:r>
            <a:r>
              <a:rPr lang="en-US" sz="1000" b="1" dirty="0" smtClean="0">
                <a:solidFill>
                  <a:srgbClr val="032044"/>
                </a:solidFill>
              </a:rPr>
              <a:t>, collaboration</a:t>
            </a:r>
            <a:endParaRPr lang="en-US" sz="1000" b="1" dirty="0">
              <a:solidFill>
                <a:srgbClr val="032044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2703666" y="5867689"/>
            <a:ext cx="257343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>
                <a:solidFill>
                  <a:srgbClr val="032044"/>
                </a:solidFill>
              </a:rPr>
              <a:t>Shared infrastructure and overlapping research domains</a:t>
            </a:r>
            <a:endParaRPr lang="en-US" sz="1000" b="1" dirty="0">
              <a:solidFill>
                <a:srgbClr val="032044"/>
              </a:solidFill>
            </a:endParaRPr>
          </a:p>
        </p:txBody>
      </p:sp>
      <p:sp>
        <p:nvSpPr>
          <p:cNvPr id="22" name="Up-Down Arrow 21"/>
          <p:cNvSpPr/>
          <p:nvPr/>
        </p:nvSpPr>
        <p:spPr>
          <a:xfrm rot="5400000">
            <a:off x="2991144" y="5513132"/>
            <a:ext cx="216024" cy="671624"/>
          </a:xfrm>
          <a:prstGeom prst="up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3" name="Picture 22" descr="20120403_193252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19913" y="1639560"/>
            <a:ext cx="3276364" cy="2268252"/>
          </a:xfrm>
          <a:prstGeom prst="rect">
            <a:avLst/>
          </a:prstGeom>
        </p:spPr>
      </p:pic>
      <p:sp>
        <p:nvSpPr>
          <p:cNvPr id="24" name="TextBox 23"/>
          <p:cNvSpPr txBox="1"/>
          <p:nvPr/>
        </p:nvSpPr>
        <p:spPr>
          <a:xfrm>
            <a:off x="314950" y="1325967"/>
            <a:ext cx="367240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b="1" dirty="0" err="1" smtClean="0">
                <a:solidFill>
                  <a:srgbClr val="032044"/>
                </a:solidFill>
              </a:rPr>
              <a:t>Panasas</a:t>
            </a:r>
            <a:r>
              <a:rPr lang="en-US" sz="1100" b="1" dirty="0" smtClean="0">
                <a:solidFill>
                  <a:srgbClr val="032044"/>
                </a:solidFill>
              </a:rPr>
              <a:t> storage in RAL R89 server room</a:t>
            </a:r>
            <a:endParaRPr lang="en-US" sz="1100" b="1" dirty="0">
              <a:solidFill>
                <a:srgbClr val="03204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21045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JASMIN-CEMS topology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45565" y="1600200"/>
            <a:ext cx="3841234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 </a:t>
            </a:r>
            <a:r>
              <a:rPr lang="en-US" dirty="0"/>
              <a:t>major </a:t>
            </a:r>
            <a:r>
              <a:rPr lang="en-US" dirty="0" smtClean="0"/>
              <a:t>components to the system: </a:t>
            </a:r>
            <a:endParaRPr lang="en-US" dirty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low latency core network (based on </a:t>
            </a:r>
            <a:r>
              <a:rPr lang="en-US" dirty="0" err="1"/>
              <a:t>Gnodal</a:t>
            </a:r>
            <a:r>
              <a:rPr lang="en-US" dirty="0"/>
              <a:t> switches);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 err="1"/>
              <a:t>Panasas</a:t>
            </a:r>
            <a:r>
              <a:rPr lang="en-US" dirty="0"/>
              <a:t> </a:t>
            </a:r>
            <a:r>
              <a:rPr lang="en-US" dirty="0" smtClean="0"/>
              <a:t>parallel storage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The </a:t>
            </a:r>
            <a:r>
              <a:rPr lang="en-US" dirty="0"/>
              <a:t>batch compute system </a:t>
            </a:r>
            <a:r>
              <a:rPr lang="en-US" dirty="0" smtClean="0"/>
              <a:t>(Lotus)</a:t>
            </a:r>
            <a:r>
              <a:rPr lang="en-US" dirty="0"/>
              <a:t>;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bare </a:t>
            </a:r>
            <a:r>
              <a:rPr lang="en-US" dirty="0"/>
              <a:t>metal </a:t>
            </a:r>
            <a:r>
              <a:rPr lang="en-US" dirty="0" smtClean="0"/>
              <a:t>compute </a:t>
            </a:r>
            <a:r>
              <a:rPr lang="en-US" dirty="0"/>
              <a:t>and </a:t>
            </a:r>
            <a:r>
              <a:rPr lang="en-US" dirty="0" smtClean="0"/>
              <a:t>hypervisors </a:t>
            </a:r>
            <a:r>
              <a:rPr lang="en-US" dirty="0"/>
              <a:t>for virtual </a:t>
            </a:r>
            <a:r>
              <a:rPr lang="en-US" dirty="0" smtClean="0"/>
              <a:t>machines (VMs); </a:t>
            </a:r>
            <a:endParaRPr lang="en-US" dirty="0"/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A </a:t>
            </a:r>
            <a:r>
              <a:rPr lang="en-US" dirty="0"/>
              <a:t>High Memory System and </a:t>
            </a:r>
          </a:p>
          <a:p>
            <a:pPr marL="857250" lvl="1" indent="-457200">
              <a:buFont typeface="+mj-lt"/>
              <a:buAutoNum type="arabicPeriod"/>
            </a:pPr>
            <a:r>
              <a:rPr lang="en-US" dirty="0" smtClean="0"/>
              <a:t>Two </a:t>
            </a:r>
            <a:r>
              <a:rPr lang="en-US" dirty="0"/>
              <a:t>image stores to support the private disks of </a:t>
            </a:r>
            <a:r>
              <a:rPr lang="en-US" dirty="0" smtClean="0"/>
              <a:t>VMs. </a:t>
            </a:r>
            <a:endParaRPr lang="en-US" dirty="0"/>
          </a:p>
          <a:p>
            <a:endParaRPr lang="en-GB" dirty="0"/>
          </a:p>
        </p:txBody>
      </p:sp>
      <p:pic>
        <p:nvPicPr>
          <p:cNvPr id="4" name="Content Placeholder 5" descr="jasmin-cems1-network-topology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-5224" b="-5224"/>
          <a:stretch>
            <a:fillRect/>
          </a:stretch>
        </p:blipFill>
        <p:spPr>
          <a:xfrm>
            <a:off x="251520" y="1124744"/>
            <a:ext cx="4464496" cy="4839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976356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Distributed JASMIN Infrastructure</a:t>
            </a:r>
            <a:endParaRPr lang="en-GB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2135353" y="2211660"/>
            <a:ext cx="4508335" cy="3291371"/>
          </a:xfrm>
          <a:prstGeom prst="rect">
            <a:avLst/>
          </a:prstGeom>
          <a:ln w="38100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4925" y="4447837"/>
            <a:ext cx="2376488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JASMIN-West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b="1" dirty="0">
                <a:solidFill>
                  <a:srgbClr val="032044"/>
                </a:solidFill>
                <a:cs typeface="DejaVu Sans" charset="0"/>
              </a:rPr>
              <a:t>University of Bristol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150 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TB</a:t>
            </a:r>
            <a:endParaRPr lang="en-GB" dirty="0">
              <a:solidFill>
                <a:srgbClr val="032044"/>
              </a:solidFill>
              <a:cs typeface="DejaVu Sans" charset="0"/>
            </a:endParaRP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492500" y="1317287"/>
            <a:ext cx="2663825" cy="896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JASMIN-North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b="1" dirty="0">
                <a:solidFill>
                  <a:srgbClr val="032044"/>
                </a:solidFill>
                <a:cs typeface="DejaVu Sans" charset="0"/>
              </a:rPr>
              <a:t>University of Leeds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150 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TB</a:t>
            </a:r>
            <a:endParaRPr lang="en-GB" dirty="0">
              <a:solidFill>
                <a:srgbClr val="032044"/>
              </a:solidFill>
              <a:cs typeface="DejaVu Sans" charset="0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4859338" y="5455900"/>
            <a:ext cx="3168650" cy="8969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JASMIN-South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b="1" dirty="0">
                <a:solidFill>
                  <a:srgbClr val="032044"/>
                </a:solidFill>
                <a:cs typeface="DejaVu Sans" charset="0"/>
              </a:rPr>
              <a:t>University of Reading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500 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TB </a:t>
            </a:r>
            <a:r>
              <a:rPr lang="en-GB" dirty="0">
                <a:solidFill>
                  <a:srgbClr val="032044"/>
                </a:solidFill>
                <a:cs typeface="DejaVu Sans" charset="0"/>
              </a:rPr>
              <a:t>+ compute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6732588" y="3871575"/>
            <a:ext cx="2303462" cy="898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JASMIN-Core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b="1" dirty="0">
                <a:solidFill>
                  <a:srgbClr val="032044"/>
                </a:solidFill>
                <a:cs typeface="DejaVu Sans" charset="0"/>
              </a:rPr>
              <a:t>STFC RAL</a:t>
            </a:r>
          </a:p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>
                <a:solidFill>
                  <a:srgbClr val="032044"/>
                </a:solidFill>
                <a:cs typeface="DejaVu Sans" charset="0"/>
              </a:rPr>
              <a:t>3.5 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PB </a:t>
            </a:r>
            <a:r>
              <a:rPr lang="en-GB" dirty="0">
                <a:solidFill>
                  <a:srgbClr val="032044"/>
                </a:solidFill>
                <a:cs typeface="DejaVu Sans" charset="0"/>
              </a:rPr>
              <a:t>+ compute</a:t>
            </a:r>
          </a:p>
        </p:txBody>
      </p:sp>
      <p:cxnSp>
        <p:nvCxnSpPr>
          <p:cNvPr id="9" name="Straight Arrow Connector 9"/>
          <p:cNvCxnSpPr>
            <a:cxnSpLocks noChangeShapeType="1"/>
            <a:stCxn id="5" idx="3"/>
          </p:cNvCxnSpPr>
          <p:nvPr/>
        </p:nvCxnSpPr>
        <p:spPr bwMode="auto">
          <a:xfrm flipV="1">
            <a:off x="2411413" y="4663737"/>
            <a:ext cx="1584325" cy="23177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0" name="Straight Arrow Connector 11"/>
          <p:cNvCxnSpPr>
            <a:cxnSpLocks noChangeShapeType="1"/>
          </p:cNvCxnSpPr>
          <p:nvPr/>
        </p:nvCxnSpPr>
        <p:spPr bwMode="auto">
          <a:xfrm flipH="1">
            <a:off x="4643438" y="1998325"/>
            <a:ext cx="73025" cy="720725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1" name="Straight Arrow Connector 13"/>
          <p:cNvCxnSpPr>
            <a:cxnSpLocks noChangeShapeType="1"/>
          </p:cNvCxnSpPr>
          <p:nvPr/>
        </p:nvCxnSpPr>
        <p:spPr bwMode="auto">
          <a:xfrm flipH="1" flipV="1">
            <a:off x="4932363" y="4806612"/>
            <a:ext cx="215900" cy="649288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  <p:cxnSp>
        <p:nvCxnSpPr>
          <p:cNvPr id="12" name="Straight Arrow Connector 15"/>
          <p:cNvCxnSpPr>
            <a:cxnSpLocks noChangeShapeType="1"/>
          </p:cNvCxnSpPr>
          <p:nvPr/>
        </p:nvCxnSpPr>
        <p:spPr bwMode="auto">
          <a:xfrm flipH="1">
            <a:off x="4787900" y="4303375"/>
            <a:ext cx="1871663" cy="215900"/>
          </a:xfrm>
          <a:prstGeom prst="straightConnector1">
            <a:avLst/>
          </a:prstGeom>
          <a:noFill/>
          <a:ln w="9525">
            <a:solidFill>
              <a:schemeClr val="tx1"/>
            </a:solidFill>
            <a:round/>
            <a:headEnd/>
            <a:tailEnd type="arrow" w="med" len="med"/>
          </a:ln>
        </p:spPr>
      </p:cxnSp>
    </p:spTree>
    <p:extLst>
      <p:ext uri="{BB962C8B-B14F-4D97-AF65-F5344CB8AC3E}">
        <p14:creationId xmlns:p14="http://schemas.microsoft.com/office/powerpoint/2010/main" val="15327831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Links to HPC Facilities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683982" y="1600200"/>
            <a:ext cx="3002817" cy="4525963"/>
          </a:xfrm>
        </p:spPr>
        <p:txBody>
          <a:bodyPr>
            <a:normAutofit/>
          </a:bodyPr>
          <a:lstStyle/>
          <a:p>
            <a:r>
              <a:rPr lang="en-GB" dirty="0" smtClean="0"/>
              <a:t>For the modelling community - provide dedicated links to HPC facilities</a:t>
            </a:r>
          </a:p>
          <a:p>
            <a:r>
              <a:rPr lang="en-GB" dirty="0" smtClean="0"/>
              <a:t>JASMIN – provide one place to analyse outputs</a:t>
            </a:r>
          </a:p>
          <a:p>
            <a:r>
              <a:rPr lang="en-GB" dirty="0" smtClean="0"/>
              <a:t>But also combine outputs from multiple sources</a:t>
            </a:r>
            <a:endParaRPr lang="en-GB" dirty="0"/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085" y="1403938"/>
            <a:ext cx="4865985" cy="4007282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90898" y="4070463"/>
            <a:ext cx="793750" cy="4222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78568" y="3334520"/>
            <a:ext cx="2200275" cy="647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/>
          <a:srcRect r="26106"/>
          <a:stretch>
            <a:fillRect/>
          </a:stretch>
        </p:blipFill>
        <p:spPr bwMode="auto">
          <a:xfrm>
            <a:off x="3183193" y="5011170"/>
            <a:ext cx="2808288" cy="495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589268" y="1454678"/>
            <a:ext cx="800100" cy="73342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12893" y="4554383"/>
            <a:ext cx="1476375" cy="40005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112893" y="5528200"/>
            <a:ext cx="2376488" cy="6310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 err="1" smtClean="0">
                <a:solidFill>
                  <a:srgbClr val="032044"/>
                </a:solidFill>
                <a:cs typeface="DejaVu Sans" charset="0"/>
              </a:rPr>
              <a:t>MONSooN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 5000 core IBM P7</a:t>
            </a:r>
            <a:endParaRPr lang="en-GB" dirty="0">
              <a:solidFill>
                <a:srgbClr val="032044"/>
              </a:solidFill>
              <a:cs typeface="DejaVu Sans" charset="0"/>
            </a:endParaRPr>
          </a:p>
        </p:txBody>
      </p:sp>
      <p:sp>
        <p:nvSpPr>
          <p:cNvPr id="11" name="TextBox 10"/>
          <p:cNvSpPr txBox="1">
            <a:spLocks noChangeArrowheads="1"/>
          </p:cNvSpPr>
          <p:nvPr/>
        </p:nvSpPr>
        <p:spPr bwMode="auto">
          <a:xfrm>
            <a:off x="2369275" y="1528652"/>
            <a:ext cx="2727319" cy="8997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>
              <a:lnSpc>
                <a:spcPct val="97000"/>
              </a:lnSpc>
              <a:buClr>
                <a:srgbClr val="000000"/>
              </a:buClr>
              <a:buSzPct val="100000"/>
              <a:buFont typeface="Times New Roman" charset="0"/>
              <a:buNone/>
            </a:pPr>
            <a:r>
              <a:rPr lang="en-GB" dirty="0" err="1" smtClean="0">
                <a:solidFill>
                  <a:srgbClr val="032044"/>
                </a:solidFill>
                <a:cs typeface="DejaVu Sans" charset="0"/>
              </a:rPr>
              <a:t>HECToR</a:t>
            </a:r>
            <a:r>
              <a:rPr lang="en-GB" dirty="0" smtClean="0">
                <a:solidFill>
                  <a:srgbClr val="032044"/>
                </a:solidFill>
                <a:cs typeface="DejaVu Sans" charset="0"/>
              </a:rPr>
              <a:t> Cray XE6, 90k cores (to be replaced with ARCHER)</a:t>
            </a:r>
            <a:endParaRPr lang="en-GB" dirty="0">
              <a:solidFill>
                <a:srgbClr val="032044"/>
              </a:solidFill>
              <a:cs typeface="DejaVu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07880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17379</TotalTime>
  <Words>1685</Words>
  <Application>Microsoft Macintosh PowerPoint</Application>
  <PresentationFormat>On-screen Show (4:3)</PresentationFormat>
  <Paragraphs>239</Paragraphs>
  <Slides>19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Big Data and the Earth Observation and Climate Modelling Communities: JASMIN and CEMS</vt:lpstr>
      <vt:lpstr>Some Challenges</vt:lpstr>
      <vt:lpstr>Presentation Structure</vt:lpstr>
      <vt:lpstr>CEDA – The Centre for  Environmental Data Archival</vt:lpstr>
      <vt:lpstr>Life before JASMIN and CEMS</vt:lpstr>
      <vt:lpstr>Introducing JASMIN and CEMS</vt:lpstr>
      <vt:lpstr>JASMIN-CEMS topology</vt:lpstr>
      <vt:lpstr>Distributed JASMIN Infrastructure</vt:lpstr>
      <vt:lpstr>Links to HPC Facilities</vt:lpstr>
      <vt:lpstr>Virtualisation and Cloud</vt:lpstr>
      <vt:lpstr>Disk usage</vt:lpstr>
      <vt:lpstr>Data Archive: CMIP5</vt:lpstr>
      <vt:lpstr>Climate Modelling: UPSCALE</vt:lpstr>
      <vt:lpstr>Earth Observation: ATSR Processing</vt:lpstr>
      <vt:lpstr>ATSR1 and 2 Reprocessing Project</vt:lpstr>
      <vt:lpstr>Future Plans </vt:lpstr>
      <vt:lpstr>Conclusions</vt:lpstr>
      <vt:lpstr>PowerPoint Presentation</vt:lpstr>
      <vt:lpstr>PowerPoint Presentation</vt:lpstr>
    </vt:vector>
  </TitlesOfParts>
  <Company>STFC Rutherford Appleton Laboratory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Philip Kershaw</dc:creator>
  <cp:lastModifiedBy>Philip Kershaw</cp:lastModifiedBy>
  <cp:revision>391</cp:revision>
  <dcterms:created xsi:type="dcterms:W3CDTF">2011-04-04T13:08:23Z</dcterms:created>
  <dcterms:modified xsi:type="dcterms:W3CDTF">2013-06-27T09:08:42Z</dcterms:modified>
</cp:coreProperties>
</file>