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3" r:id="rId2"/>
    <p:sldId id="328" r:id="rId3"/>
    <p:sldId id="329" r:id="rId4"/>
    <p:sldId id="331" r:id="rId5"/>
    <p:sldId id="343" r:id="rId6"/>
    <p:sldId id="340" r:id="rId7"/>
    <p:sldId id="339" r:id="rId8"/>
    <p:sldId id="336" r:id="rId9"/>
    <p:sldId id="337" r:id="rId10"/>
    <p:sldId id="327" r:id="rId11"/>
    <p:sldId id="335" r:id="rId12"/>
    <p:sldId id="341" r:id="rId13"/>
    <p:sldId id="342" r:id="rId14"/>
    <p:sldId id="332" r:id="rId15"/>
    <p:sldId id="333" r:id="rId16"/>
    <p:sldId id="334" r:id="rId17"/>
    <p:sldId id="326" r:id="rId1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32F528"/>
    <a:srgbClr val="44697D"/>
    <a:srgbClr val="69BE28"/>
    <a:srgbClr val="E17000"/>
    <a:srgbClr val="1E1E1E"/>
    <a:srgbClr val="C3C3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74142" autoAdjust="0"/>
  </p:normalViewPr>
  <p:slideViewPr>
    <p:cSldViewPr snapToGrid="0" snapToObjects="1" showGuides="1">
      <p:cViewPr varScale="1">
        <p:scale>
          <a:sx n="41" d="100"/>
          <a:sy n="41" d="100"/>
        </p:scale>
        <p:origin x="-132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8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DD81165-85A7-0E44-B016-EA4C0EAD8F21}" type="datetime1">
              <a:rPr lang="en-US"/>
              <a:pPr>
                <a:defRPr/>
              </a:pPr>
              <a:t>27/06/2013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81ACFB0-C086-1C46-9148-0A44A70DB4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8281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E9A6F32-65BE-CC43-819C-4DE6A222013B}" type="datetime1">
              <a:rPr lang="en-US"/>
              <a:pPr>
                <a:defRPr/>
              </a:pPr>
              <a:t>27/06/2013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1374085-3E80-6E4B-8D15-AE111E3F12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8074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"/>
        <a:cs typeface="Arial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"/>
        <a:cs typeface="Arial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"/>
        <a:cs typeface="Arial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"/>
        <a:cs typeface="Arial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"/>
        <a:cs typeface="Arial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23EE02-8FEB-AA44-94CE-CAAC76086B44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137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374085-3E80-6E4B-8D15-AE111E3F12C2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817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630238" y="987425"/>
            <a:ext cx="18415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Arial"/>
              <a:cs typeface="Arial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427038" y="6545263"/>
            <a:ext cx="3305175" cy="276225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Arial"/>
                <a:cs typeface="Arial"/>
              </a:rPr>
              <a:t>© Hortonworks Inc. </a:t>
            </a:r>
            <a:r>
              <a:rPr lang="en-US" sz="800" dirty="0" smtClean="0">
                <a:latin typeface="+mn-lt"/>
                <a:ea typeface="Arial"/>
                <a:cs typeface="Arial"/>
              </a:rPr>
              <a:t>2013</a:t>
            </a:r>
            <a:endParaRPr lang="en-US" dirty="0">
              <a:solidFill>
                <a:srgbClr val="C3C3C3"/>
              </a:solidFill>
              <a:latin typeface="+mn-lt"/>
              <a:ea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916" y="1563944"/>
            <a:ext cx="8431088" cy="98665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454025">
              <a:tabLst/>
              <a:defRPr sz="7200">
                <a:latin typeface="Arial"/>
                <a:ea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916" y="2550597"/>
            <a:ext cx="7633448" cy="6402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427038" y="3379799"/>
            <a:ext cx="4473575" cy="1077901"/>
          </a:xfrm>
          <a:prstGeom prst="rect">
            <a:avLst/>
          </a:prstGeom>
        </p:spPr>
        <p:txBody>
          <a:bodyPr vert="horz"/>
          <a:lstStyle>
            <a:lvl1pPr>
              <a:buFont typeface="Arial"/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ea typeface="Arial"/>
                <a:cs typeface="Arial"/>
              </a:defRPr>
            </a:lvl1pPr>
            <a:lvl2pPr marL="457200" indent="0">
              <a:buFontTx/>
              <a:buNone/>
              <a:defRPr sz="1200"/>
            </a:lvl2pPr>
            <a:lvl3pPr marL="914400" indent="0">
              <a:buFontTx/>
              <a:buNone/>
              <a:defRPr sz="12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4563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10C0D0BB-98A3-7C42-83C1-132C7944CB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Tittle_Page.jpg"/>
          <p:cNvPicPr>
            <a:picLocks noChangeAspect="1"/>
          </p:cNvPicPr>
          <p:nvPr userDrawn="1"/>
        </p:nvPicPr>
        <p:blipFill>
          <a:blip r:embed="rId2"/>
          <a:srcRect t="39999" b="8000"/>
          <a:stretch>
            <a:fillRect/>
          </a:stretch>
        </p:blipFill>
        <p:spPr bwMode="auto">
          <a:xfrm>
            <a:off x="3965575" y="4424363"/>
            <a:ext cx="517525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8963025" y="996950"/>
            <a:ext cx="914400" cy="914400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en-US" dirty="0">
              <a:solidFill>
                <a:srgbClr val="C3C3C3"/>
              </a:solidFill>
              <a:latin typeface="+mn-lt"/>
              <a:ea typeface="Arial"/>
              <a:cs typeface="Arial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301750" y="6602413"/>
            <a:ext cx="33067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Arial"/>
                <a:cs typeface="Arial"/>
              </a:rPr>
              <a:t>© Hortonworks </a:t>
            </a:r>
            <a:r>
              <a:rPr lang="en-US" sz="800" dirty="0" smtClean="0">
                <a:latin typeface="+mn-lt"/>
                <a:ea typeface="Arial"/>
                <a:cs typeface="Arial"/>
              </a:rPr>
              <a:t>Inc</a:t>
            </a:r>
            <a:endParaRPr lang="en-US" sz="800" dirty="0">
              <a:latin typeface="+mn-lt"/>
              <a:ea typeface="Arial"/>
              <a:cs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437411" y="2006010"/>
            <a:ext cx="8259884" cy="98665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454025">
              <a:tabLst/>
              <a:defRPr sz="5400">
                <a:latin typeface="Arial"/>
                <a:ea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437411" y="2992663"/>
            <a:ext cx="8259884" cy="6402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4658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C92467FF-63EE-094F-90CE-4C22793BA0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301750" y="6469857"/>
            <a:ext cx="5251450" cy="193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016000"/>
            <a:ext cx="9144000" cy="1588"/>
          </a:xfrm>
          <a:prstGeom prst="line">
            <a:avLst/>
          </a:prstGeom>
          <a:ln>
            <a:solidFill>
              <a:srgbClr val="69BE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 userDrawn="1"/>
        </p:nvSpPr>
        <p:spPr>
          <a:xfrm>
            <a:off x="1301750" y="6602413"/>
            <a:ext cx="2895600" cy="2286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Arial"/>
                <a:cs typeface="Arial"/>
              </a:rPr>
              <a:t>© Hortonworks Inc</a:t>
            </a:r>
            <a:r>
              <a:rPr lang="en-US" sz="800" dirty="0" smtClean="0">
                <a:latin typeface="+mn-lt"/>
                <a:ea typeface="Arial"/>
                <a:cs typeface="Arial"/>
              </a:rPr>
              <a:t>.</a:t>
            </a:r>
            <a:endParaRPr lang="en-US" sz="800" dirty="0">
              <a:latin typeface="+mn-lt"/>
              <a:ea typeface="Arial"/>
              <a:cs typeface="Arial"/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57200" y="1165225"/>
            <a:ext cx="8229600" cy="4954588"/>
          </a:xfrm>
          <a:prstGeom prst="rect">
            <a:avLst/>
          </a:prstGeom>
        </p:spPr>
        <p:txBody>
          <a:bodyPr vert="horz"/>
          <a:lstStyle>
            <a:lvl1pPr marL="168275" indent="-168275">
              <a:buClr>
                <a:srgbClr val="69BE28"/>
              </a:buClr>
              <a:defRPr sz="2400" b="1" i="0">
                <a:latin typeface="Arial"/>
                <a:ea typeface="Arial"/>
                <a:cs typeface="Arial"/>
              </a:defRPr>
            </a:lvl1pPr>
            <a:lvl2pPr marL="566738" indent="-168275">
              <a:buFont typeface="Lucida Grande"/>
              <a:buChar char="–"/>
              <a:defRPr sz="2000">
                <a:ea typeface="Arial"/>
                <a:cs typeface="Arial"/>
              </a:defRPr>
            </a:lvl2pPr>
            <a:lvl3pPr marL="1081088" indent="-166688">
              <a:spcAft>
                <a:spcPts val="1200"/>
              </a:spcAft>
              <a:buFont typeface="Lucida Grande"/>
              <a:buChar char="–"/>
              <a:defRPr sz="1800">
                <a:ea typeface="Arial"/>
                <a:cs typeface="Arial"/>
              </a:defRPr>
            </a:lvl3pPr>
            <a:lvl4pPr marL="1543050" indent="-171450">
              <a:defRPr sz="1400">
                <a:ea typeface="Arial"/>
                <a:cs typeface="Arial"/>
              </a:defRPr>
            </a:lvl4pPr>
            <a:lvl5pPr marL="2005013" indent="-176213">
              <a:buFont typeface="Lucida Grande"/>
              <a:buChar char="-"/>
              <a:defRPr sz="1400">
                <a:ea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BE3614C6-9B97-DA43-9EC2-F206459474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301750" y="6425165"/>
            <a:ext cx="5251450" cy="265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1103923" y="6672385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C3C3C3"/>
              </a:solidFill>
              <a:effectLst/>
              <a:uLnTx/>
              <a:uFillTx/>
              <a:latin typeface="+mn-lt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lumn Slide Lin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1301750" y="6602413"/>
            <a:ext cx="2895600" cy="2286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Arial"/>
                <a:cs typeface="Arial"/>
              </a:rPr>
              <a:t>© Hortonworks </a:t>
            </a:r>
            <a:r>
              <a:rPr lang="en-US" sz="800" dirty="0" smtClean="0">
                <a:latin typeface="+mn-lt"/>
                <a:ea typeface="Arial"/>
                <a:cs typeface="Arial"/>
              </a:rPr>
              <a:t>Inc</a:t>
            </a:r>
            <a:endParaRPr lang="en-US" sz="800" dirty="0">
              <a:latin typeface="+mn-lt"/>
              <a:ea typeface="Arial"/>
              <a:cs typeface="Arial"/>
            </a:endParaRPr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57200" y="1165225"/>
            <a:ext cx="8229600" cy="4954588"/>
          </a:xfrm>
          <a:prstGeom prst="rect">
            <a:avLst/>
          </a:prstGeom>
        </p:spPr>
        <p:txBody>
          <a:bodyPr vert="horz" numCol="2" spcCol="118872"/>
          <a:lstStyle>
            <a:lvl1pPr marL="168275" indent="-168275">
              <a:buClr>
                <a:srgbClr val="69BE28"/>
              </a:buClr>
              <a:defRPr sz="2400" b="1" i="0">
                <a:latin typeface="Arial"/>
                <a:ea typeface="Arial"/>
                <a:cs typeface="Arial"/>
              </a:defRPr>
            </a:lvl1pPr>
            <a:lvl2pPr marL="566738" indent="-168275">
              <a:buFont typeface="Lucida Grande"/>
              <a:buChar char="–"/>
              <a:defRPr sz="2000">
                <a:ea typeface="Arial"/>
                <a:cs typeface="Arial"/>
              </a:defRPr>
            </a:lvl2pPr>
            <a:lvl3pPr marL="1081088" indent="-166688">
              <a:spcAft>
                <a:spcPts val="1200"/>
              </a:spcAft>
              <a:buFont typeface="Lucida Grande"/>
              <a:buChar char="–"/>
              <a:defRPr sz="1400">
                <a:ea typeface="Arial"/>
                <a:cs typeface="Arial"/>
              </a:defRPr>
            </a:lvl3pPr>
            <a:lvl4pPr marL="1543050" indent="-171450">
              <a:defRPr sz="1400">
                <a:ea typeface="Arial"/>
                <a:cs typeface="Arial"/>
              </a:defRPr>
            </a:lvl4pPr>
            <a:lvl5pPr marL="2005013" indent="-176213">
              <a:buFont typeface="Lucida Grande"/>
              <a:buChar char="-"/>
              <a:defRPr sz="1400">
                <a:ea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BE3614C6-9B97-DA43-9EC2-F206459474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301750" y="6469856"/>
            <a:ext cx="5251450" cy="2379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1016000"/>
            <a:ext cx="9144000" cy="1588"/>
          </a:xfrm>
          <a:prstGeom prst="line">
            <a:avLst/>
          </a:prstGeom>
          <a:ln>
            <a:solidFill>
              <a:srgbClr val="69BE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lum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016000"/>
            <a:ext cx="9144000" cy="1588"/>
          </a:xfrm>
          <a:prstGeom prst="line">
            <a:avLst/>
          </a:prstGeom>
          <a:ln>
            <a:solidFill>
              <a:srgbClr val="69BE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 userDrawn="1"/>
        </p:nvSpPr>
        <p:spPr>
          <a:xfrm>
            <a:off x="1301750" y="6602413"/>
            <a:ext cx="2895600" cy="2286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Arial"/>
                <a:cs typeface="Arial"/>
              </a:rPr>
              <a:t>© Hortonworks </a:t>
            </a:r>
            <a:r>
              <a:rPr lang="en-US" sz="800" dirty="0" smtClean="0">
                <a:latin typeface="+mn-lt"/>
                <a:ea typeface="Arial"/>
                <a:cs typeface="Arial"/>
              </a:rPr>
              <a:t>Inc</a:t>
            </a:r>
            <a:endParaRPr lang="en-US" sz="800" dirty="0">
              <a:latin typeface="+mn-lt"/>
              <a:ea typeface="Arial"/>
              <a:cs typeface="Arial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BE3614C6-9B97-DA43-9EC2-F206459474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57200" y="1165225"/>
            <a:ext cx="3911600" cy="4954588"/>
          </a:xfrm>
          <a:prstGeom prst="rect">
            <a:avLst/>
          </a:prstGeom>
        </p:spPr>
        <p:txBody>
          <a:bodyPr vert="horz"/>
          <a:lstStyle>
            <a:lvl1pPr marL="168275" indent="-168275">
              <a:buClr>
                <a:srgbClr val="69BE28"/>
              </a:buClr>
              <a:defRPr sz="1800" b="1" i="0">
                <a:latin typeface="Arial"/>
                <a:ea typeface="Arial"/>
                <a:cs typeface="Arial"/>
              </a:defRPr>
            </a:lvl1pPr>
            <a:lvl2pPr marL="566738" indent="-168275">
              <a:buFont typeface="Lucida Grande"/>
              <a:buChar char="–"/>
              <a:defRPr sz="1600">
                <a:ea typeface="Arial"/>
                <a:cs typeface="Arial"/>
              </a:defRPr>
            </a:lvl2pPr>
            <a:lvl3pPr marL="1081088" indent="-166688">
              <a:spcAft>
                <a:spcPts val="1200"/>
              </a:spcAft>
              <a:buFont typeface="Lucida Grande"/>
              <a:buChar char="–"/>
              <a:defRPr sz="1400">
                <a:ea typeface="Arial"/>
                <a:cs typeface="Arial"/>
              </a:defRPr>
            </a:lvl3pPr>
            <a:lvl4pPr marL="1543050" indent="-171450">
              <a:defRPr sz="1400">
                <a:ea typeface="Arial"/>
                <a:cs typeface="Arial"/>
              </a:defRPr>
            </a:lvl4pPr>
            <a:lvl5pPr marL="2005013" indent="-176213">
              <a:buFont typeface="Lucida Grande"/>
              <a:buChar char="-"/>
              <a:defRPr sz="1400">
                <a:ea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4597400" y="1162050"/>
            <a:ext cx="3911600" cy="4954588"/>
          </a:xfrm>
          <a:prstGeom prst="rect">
            <a:avLst/>
          </a:prstGeom>
        </p:spPr>
        <p:txBody>
          <a:bodyPr vert="horz"/>
          <a:lstStyle>
            <a:lvl1pPr marL="168275" indent="-168275">
              <a:buClr>
                <a:srgbClr val="69BE28"/>
              </a:buClr>
              <a:defRPr sz="1800" b="1" i="0">
                <a:latin typeface="Arial"/>
                <a:ea typeface="Arial"/>
                <a:cs typeface="Arial"/>
              </a:defRPr>
            </a:lvl1pPr>
            <a:lvl2pPr marL="566738" indent="-168275">
              <a:buFont typeface="Lucida Grande"/>
              <a:buChar char="–"/>
              <a:defRPr sz="1600">
                <a:ea typeface="Arial"/>
                <a:cs typeface="Arial"/>
              </a:defRPr>
            </a:lvl2pPr>
            <a:lvl3pPr marL="1081088" indent="-166688">
              <a:spcAft>
                <a:spcPts val="1200"/>
              </a:spcAft>
              <a:buFont typeface="Lucida Grande"/>
              <a:buChar char="–"/>
              <a:defRPr sz="1400">
                <a:ea typeface="Arial"/>
                <a:cs typeface="Arial"/>
              </a:defRPr>
            </a:lvl3pPr>
            <a:lvl4pPr marL="1543050" indent="-171450">
              <a:defRPr sz="1400">
                <a:ea typeface="Arial"/>
                <a:cs typeface="Arial"/>
              </a:defRPr>
            </a:lvl4pPr>
            <a:lvl5pPr marL="2005013" indent="-176213">
              <a:buFont typeface="Lucida Grande"/>
              <a:buChar char="-"/>
              <a:defRPr sz="1400">
                <a:ea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1301750" y="6469857"/>
            <a:ext cx="5251450" cy="265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defTabSz="457200" rtl="0" fontAlgn="auto">
              <a:spcBef>
                <a:spcPts val="0"/>
              </a:spcBef>
              <a:spcAft>
                <a:spcPts val="0"/>
              </a:spcAft>
              <a:defRPr sz="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29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0" y="1016000"/>
            <a:ext cx="9144000" cy="1588"/>
          </a:xfrm>
          <a:prstGeom prst="line">
            <a:avLst/>
          </a:prstGeom>
          <a:ln>
            <a:solidFill>
              <a:srgbClr val="69BE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301750" y="6602413"/>
            <a:ext cx="2895600" cy="2286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Arial"/>
                <a:cs typeface="Arial"/>
              </a:rPr>
              <a:t>© Hortonworks </a:t>
            </a:r>
            <a:r>
              <a:rPr lang="en-US" sz="800" dirty="0" smtClean="0">
                <a:latin typeface="+mn-lt"/>
                <a:ea typeface="Arial"/>
                <a:cs typeface="Arial"/>
              </a:rPr>
              <a:t>Inc</a:t>
            </a:r>
            <a:endParaRPr lang="en-US" sz="800" dirty="0">
              <a:latin typeface="+mn-lt"/>
              <a:ea typeface="Arial"/>
              <a:cs typeface="Arial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BE3614C6-9B97-DA43-9EC2-F206459474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 hasCustomPrompt="1"/>
          </p:nvPr>
        </p:nvSpPr>
        <p:spPr>
          <a:xfrm>
            <a:off x="457200" y="1144588"/>
            <a:ext cx="8229600" cy="521970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000">
                <a:ea typeface="Arial"/>
                <a:cs typeface="Arial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Picture/Diagram/Chart goes here.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301750" y="6469857"/>
            <a:ext cx="5251450" cy="265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1301750" y="6602413"/>
            <a:ext cx="2895600" cy="2286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Arial"/>
                <a:cs typeface="Arial"/>
              </a:rPr>
              <a:t>© Hortonworks Inc</a:t>
            </a:r>
            <a:r>
              <a:rPr lang="en-US" sz="800" dirty="0" smtClean="0">
                <a:latin typeface="+mn-lt"/>
                <a:ea typeface="Arial"/>
                <a:cs typeface="Arial"/>
              </a:rPr>
              <a:t>.</a:t>
            </a:r>
            <a:endParaRPr lang="en-US" sz="800" dirty="0">
              <a:latin typeface="+mn-lt"/>
              <a:ea typeface="Arial"/>
              <a:cs typeface="Arial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BE3614C6-9B97-DA43-9EC2-F206459474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301750" y="6453188"/>
            <a:ext cx="5251450" cy="265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 smtClean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57200" y="493325"/>
            <a:ext cx="8229600" cy="5626488"/>
          </a:xfrm>
          <a:prstGeom prst="rect">
            <a:avLst/>
          </a:prstGeom>
        </p:spPr>
        <p:txBody>
          <a:bodyPr vert="horz"/>
          <a:lstStyle>
            <a:lvl1pPr marL="168275" indent="-168275">
              <a:buClr>
                <a:srgbClr val="69BE28"/>
              </a:buClr>
              <a:defRPr sz="1800" b="1" i="0">
                <a:latin typeface="Arial"/>
                <a:ea typeface="Arial"/>
                <a:cs typeface="Arial"/>
              </a:defRPr>
            </a:lvl1pPr>
            <a:lvl2pPr marL="566738" indent="-168275">
              <a:buFont typeface="Lucida Grande"/>
              <a:buChar char="–"/>
              <a:defRPr sz="1600">
                <a:ea typeface="Arial"/>
                <a:cs typeface="Arial"/>
              </a:defRPr>
            </a:lvl2pPr>
            <a:lvl3pPr marL="1081088" indent="-166688">
              <a:spcAft>
                <a:spcPts val="1200"/>
              </a:spcAft>
              <a:buFont typeface="Lucida Grande"/>
              <a:buChar char="–"/>
              <a:defRPr sz="1400">
                <a:ea typeface="Arial"/>
                <a:cs typeface="Arial"/>
              </a:defRPr>
            </a:lvl3pPr>
            <a:lvl4pPr marL="1543050" indent="-171450">
              <a:defRPr sz="1400">
                <a:ea typeface="Arial"/>
                <a:cs typeface="Arial"/>
              </a:defRPr>
            </a:lvl4pPr>
            <a:lvl5pPr marL="2005013" indent="-176213">
              <a:buFont typeface="Lucida Grande"/>
              <a:buChar char="-"/>
              <a:defRPr sz="1400">
                <a:ea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0" y="1016000"/>
            <a:ext cx="9144000" cy="1588"/>
          </a:xfrm>
          <a:prstGeom prst="line">
            <a:avLst/>
          </a:prstGeom>
          <a:ln>
            <a:solidFill>
              <a:srgbClr val="69BE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1301750" y="6602413"/>
            <a:ext cx="2895600" cy="2286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Arial"/>
                <a:cs typeface="Arial"/>
              </a:rPr>
              <a:t>© Hortonworks Inc. </a:t>
            </a:r>
            <a:r>
              <a:rPr lang="en-US" sz="800" dirty="0" smtClean="0">
                <a:latin typeface="+mn-lt"/>
                <a:ea typeface="Arial"/>
                <a:cs typeface="Arial"/>
              </a:rPr>
              <a:t>2012</a:t>
            </a:r>
            <a:endParaRPr lang="en-US" sz="800" dirty="0">
              <a:latin typeface="+mn-lt"/>
              <a:ea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BE3614C6-9B97-DA43-9EC2-F206459474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301750" y="6453188"/>
            <a:ext cx="5251450" cy="265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636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1301750" y="6602413"/>
            <a:ext cx="2895600" cy="2286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Arial"/>
                <a:cs typeface="Arial"/>
              </a:rPr>
              <a:t>© Hortonworks Inc. </a:t>
            </a:r>
            <a:r>
              <a:rPr lang="en-US" sz="800" dirty="0" smtClean="0">
                <a:latin typeface="+mn-lt"/>
                <a:ea typeface="Arial"/>
                <a:cs typeface="Arial"/>
              </a:rPr>
              <a:t>2011</a:t>
            </a:r>
            <a:endParaRPr lang="en-US" sz="800" dirty="0">
              <a:latin typeface="+mn-lt"/>
              <a:ea typeface="Arial"/>
              <a:cs typeface="Arial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BE3614C6-9B97-DA43-9EC2-F206459474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301750" y="6453188"/>
            <a:ext cx="5251450" cy="265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Architecting the Future of Big Data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1016000"/>
            <a:ext cx="9144000" cy="1588"/>
          </a:xfrm>
          <a:prstGeom prst="line">
            <a:avLst/>
          </a:prstGeom>
          <a:ln>
            <a:solidFill>
              <a:srgbClr val="69BE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57200" y="1165225"/>
            <a:ext cx="4114800" cy="4954588"/>
          </a:xfrm>
          <a:prstGeom prst="rect">
            <a:avLst/>
          </a:prstGeom>
        </p:spPr>
        <p:txBody>
          <a:bodyPr vert="horz"/>
          <a:lstStyle>
            <a:lvl1pPr marL="168275" indent="-168275">
              <a:buClr>
                <a:srgbClr val="69BE28"/>
              </a:buClr>
              <a:defRPr sz="1800" b="1" i="0">
                <a:latin typeface="Arial"/>
                <a:ea typeface="Arial"/>
                <a:cs typeface="Arial"/>
              </a:defRPr>
            </a:lvl1pPr>
            <a:lvl2pPr marL="566738" indent="-168275">
              <a:buFont typeface="Lucida Grande"/>
              <a:buChar char="–"/>
              <a:defRPr sz="1600">
                <a:ea typeface="Arial"/>
                <a:cs typeface="Arial"/>
              </a:defRPr>
            </a:lvl2pPr>
            <a:lvl3pPr marL="1081088" indent="-166688">
              <a:spcAft>
                <a:spcPts val="1200"/>
              </a:spcAft>
              <a:buFont typeface="Lucida Grande"/>
              <a:buChar char="–"/>
              <a:defRPr sz="1400">
                <a:ea typeface="Arial"/>
                <a:cs typeface="Arial"/>
              </a:defRPr>
            </a:lvl3pPr>
            <a:lvl4pPr marL="1543050" indent="-171450">
              <a:defRPr sz="1400">
                <a:ea typeface="Arial"/>
                <a:cs typeface="Arial"/>
              </a:defRPr>
            </a:lvl4pPr>
            <a:lvl5pPr marL="2005013" indent="-176213">
              <a:buFont typeface="Lucida Grande"/>
              <a:buChar char="-"/>
              <a:defRPr sz="1400">
                <a:ea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 hasCustomPrompt="1"/>
          </p:nvPr>
        </p:nvSpPr>
        <p:spPr>
          <a:xfrm>
            <a:off x="4686300" y="1165225"/>
            <a:ext cx="4000500" cy="49545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000">
                <a:ea typeface="Arial"/>
                <a:cs typeface="Arial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Picture/Diagram/Chart goes here.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Tittle_Pag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427038" y="6602413"/>
            <a:ext cx="3305175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Arial"/>
                <a:cs typeface="Arial"/>
              </a:rPr>
              <a:t>© Hortonworks Inc</a:t>
            </a:r>
            <a:r>
              <a:rPr lang="en-US" sz="800" dirty="0" smtClean="0">
                <a:latin typeface="+mn-lt"/>
                <a:ea typeface="Arial"/>
                <a:cs typeface="Arial"/>
              </a:rPr>
              <a:t>.</a:t>
            </a:r>
            <a:endParaRPr lang="en-US" sz="800" dirty="0">
              <a:latin typeface="+mn-lt"/>
              <a:ea typeface="Arial"/>
              <a:cs typeface="Arial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426916" y="2015289"/>
            <a:ext cx="8259884" cy="98665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454025">
              <a:tabLst/>
              <a:defRPr sz="5400" baseline="0">
                <a:latin typeface="Arial"/>
                <a:ea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916" y="3001942"/>
            <a:ext cx="8259884" cy="6402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4658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55195364-CB26-204E-9D19-22CA26A13F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427038" y="6452489"/>
            <a:ext cx="5251450" cy="265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Namenode HA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61" r:id="rId3"/>
    <p:sldLayoutId id="2147483666" r:id="rId4"/>
    <p:sldLayoutId id="2147483662" r:id="rId5"/>
    <p:sldLayoutId id="2147483663" r:id="rId6"/>
    <p:sldLayoutId id="2147483665" r:id="rId7"/>
    <p:sldLayoutId id="2147483664" r:id="rId8"/>
    <p:sldLayoutId id="2147483659" r:id="rId9"/>
    <p:sldLayoutId id="214748366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charset="-128"/>
          <a:cs typeface="ヒラギノ角ゴ Pro W3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charset="-128"/>
          <a:cs typeface="ヒラギノ角ゴ Pro W3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charset="-128"/>
          <a:cs typeface="ヒラギノ角ゴ Pro W3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charset="-128"/>
          <a:cs typeface="ヒラギノ角ゴ Pro W3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3.png"/><Relationship Id="rId12" Type="http://schemas.openxmlformats.org/officeDocument/2006/relationships/image" Target="../media/image24.png"/><Relationship Id="rId13" Type="http://schemas.openxmlformats.org/officeDocument/2006/relationships/image" Target="../media/image25.png"/><Relationship Id="rId14" Type="http://schemas.microsoft.com/office/2007/relationships/hdphoto" Target="../media/hdphoto4.wdp"/><Relationship Id="rId15" Type="http://schemas.microsoft.com/office/2007/relationships/hdphoto" Target="../media/hdphoto5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microsoft.com/office/2007/relationships/hdphoto" Target="../media/hdphoto1.wdp"/><Relationship Id="rId6" Type="http://schemas.openxmlformats.org/officeDocument/2006/relationships/image" Target="../media/image20.png"/><Relationship Id="rId7" Type="http://schemas.microsoft.com/office/2007/relationships/hdphoto" Target="../media/hdphoto2.wdp"/><Relationship Id="rId8" Type="http://schemas.openxmlformats.org/officeDocument/2006/relationships/image" Target="../media/image21.jpeg"/><Relationship Id="rId9" Type="http://schemas.openxmlformats.org/officeDocument/2006/relationships/image" Target="../media/image22.png"/><Relationship Id="rId10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.png"/><Relationship Id="rId1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916" y="1563944"/>
            <a:ext cx="8431088" cy="1114813"/>
          </a:xfrm>
        </p:spPr>
        <p:txBody>
          <a:bodyPr/>
          <a:lstStyle/>
          <a:p>
            <a:r>
              <a:rPr lang="en-US" sz="4800" smtClean="0"/>
              <a:t>Hadoop: </a:t>
            </a:r>
            <a:r>
              <a:rPr lang="en-US" sz="4800" dirty="0" smtClean="0"/>
              <a:t>Beyond MapReduce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916" y="2678757"/>
            <a:ext cx="7633448" cy="210285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Steve Loughran,  Hortonworks</a:t>
            </a:r>
          </a:p>
          <a:p>
            <a:r>
              <a:rPr lang="en-US" dirty="0" smtClean="0"/>
              <a:t>stevel@hortonworks.com</a:t>
            </a:r>
          </a:p>
          <a:p>
            <a:r>
              <a:rPr lang="en-US" dirty="0" smtClean="0"/>
              <a:t>@steveloughran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Big Data workshop, June 2013</a:t>
            </a:r>
          </a:p>
        </p:txBody>
      </p:sp>
    </p:spTree>
    <p:extLst>
      <p:ext uri="{BB962C8B-B14F-4D97-AF65-F5344CB8AC3E}">
        <p14:creationId xmlns:p14="http://schemas.microsoft.com/office/powerpoint/2010/main" val="23183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576"/>
    </mc:Choice>
    <mc:Fallback xmlns="">
      <p:transition xmlns:p14="http://schemas.microsoft.com/office/powerpoint/2010/main" spd="slow" advTm="1457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47100" cy="1016000"/>
          </a:xfrm>
        </p:spPr>
        <p:txBody>
          <a:bodyPr>
            <a:normAutofit/>
          </a:bodyPr>
          <a:lstStyle/>
          <a:p>
            <a:r>
              <a:rPr lang="en-US" dirty="0" smtClean="0"/>
              <a:t>YARN: Yet Another Resource Negotiator</a:t>
            </a:r>
            <a:endParaRPr lang="en-US" dirty="0"/>
          </a:p>
        </p:txBody>
      </p:sp>
      <p:pic>
        <p:nvPicPr>
          <p:cNvPr id="4" name="Content Placeholder 3" descr="YarnProcesses1.pdf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l="-13841" r="-13841"/>
          <a:stretch>
            <a:fillRect/>
          </a:stretch>
        </p:blipFill>
        <p:spPr>
          <a:xfrm>
            <a:off x="0" y="1336675"/>
            <a:ext cx="7772400" cy="4800600"/>
          </a:xfrm>
          <a:prstGeom prst="rect">
            <a:avLst/>
          </a:prstGeom>
        </p:spPr>
      </p:pic>
      <p:sp>
        <p:nvSpPr>
          <p:cNvPr id="3" name="Rounded Rectangular Callout 2"/>
          <p:cNvSpPr/>
          <p:nvPr/>
        </p:nvSpPr>
        <p:spPr>
          <a:xfrm>
            <a:off x="7226300" y="1365250"/>
            <a:ext cx="1778000" cy="876300"/>
          </a:xfrm>
          <a:prstGeom prst="wedgeRoundRectCallout">
            <a:avLst>
              <a:gd name="adj1" fmla="val -79404"/>
              <a:gd name="adj2" fmla="val 68297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 Master manages the app</a:t>
            </a:r>
            <a:endParaRPr lang="en-U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7124700" y="3619500"/>
            <a:ext cx="1879600" cy="2209800"/>
          </a:xfrm>
          <a:prstGeom prst="wedgeRoundRectCallout">
            <a:avLst>
              <a:gd name="adj1" fmla="val -72276"/>
              <a:gd name="adj2" fmla="val -29579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 can request containers and run code in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29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YARN </a:t>
            </a:r>
            <a:r>
              <a:rPr lang="en-GB" dirty="0" err="1" smtClean="0"/>
              <a:t>vs</a:t>
            </a:r>
            <a:r>
              <a:rPr lang="en-GB" dirty="0" smtClean="0"/>
              <a:t> Other Resource Negotiators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73481" y="1165225"/>
            <a:ext cx="8229600" cy="4954588"/>
          </a:xfrm>
        </p:spPr>
        <p:txBody>
          <a:bodyPr/>
          <a:lstStyle/>
          <a:p>
            <a:r>
              <a:rPr lang="en-GB" sz="2800" dirty="0" smtClean="0"/>
              <a:t>MapReduce #1 initial use case</a:t>
            </a:r>
          </a:p>
          <a:p>
            <a:r>
              <a:rPr lang="en-GB" sz="2800" i="1" dirty="0" smtClean="0"/>
              <a:t>Failures: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AM handles worker failures, YARN handles AM failures</a:t>
            </a:r>
          </a:p>
          <a:p>
            <a:r>
              <a:rPr lang="en-GB" sz="2800" i="1" dirty="0" smtClean="0"/>
              <a:t>Scheduling Locality:</a:t>
            </a:r>
            <a:r>
              <a:rPr lang="en-GB" sz="2800" dirty="0" smtClean="0"/>
              <a:t> sources of data, </a:t>
            </a:r>
            <a:r>
              <a:rPr lang="en-GB" sz="2800" dirty="0" smtClean="0"/>
              <a:t>destinations. AM gets provides location requests along with (CPU, RAM</a:t>
            </a:r>
            <a:endParaRPr lang="en-GB" sz="2800" dirty="0" smtClean="0"/>
          </a:p>
          <a:p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12601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Pig/Hive-MR versus Pig/Hive-</a:t>
            </a:r>
            <a:r>
              <a:rPr lang="en-US" dirty="0" err="1" smtClean="0"/>
              <a:t>Tez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grpSp>
        <p:nvGrpSpPr>
          <p:cNvPr id="166" name="Group 165"/>
          <p:cNvGrpSpPr/>
          <p:nvPr/>
        </p:nvGrpSpPr>
        <p:grpSpPr>
          <a:xfrm>
            <a:off x="803576" y="2501899"/>
            <a:ext cx="2795056" cy="2833902"/>
            <a:chOff x="208143" y="1940597"/>
            <a:chExt cx="3149214" cy="3406868"/>
          </a:xfrm>
        </p:grpSpPr>
        <p:sp>
          <p:nvSpPr>
            <p:cNvPr id="5" name="Rectangle 4"/>
            <p:cNvSpPr/>
            <p:nvPr/>
          </p:nvSpPr>
          <p:spPr>
            <a:xfrm>
              <a:off x="940351" y="1965970"/>
              <a:ext cx="354158" cy="32969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459111" y="1971838"/>
              <a:ext cx="354158" cy="32969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65669" y="1959389"/>
              <a:ext cx="354158" cy="32969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472227" y="1946940"/>
              <a:ext cx="354158" cy="32969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428312" y="3974441"/>
              <a:ext cx="354158" cy="32969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947072" y="3980309"/>
              <a:ext cx="354158" cy="32969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53630" y="3967860"/>
              <a:ext cx="354158" cy="32969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003199" y="1940597"/>
              <a:ext cx="354158" cy="32969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446380" y="2991218"/>
              <a:ext cx="354158" cy="329697"/>
            </a:xfrm>
            <a:prstGeom prst="rect">
              <a:avLst/>
            </a:prstGeom>
            <a:solidFill>
              <a:srgbClr val="69BE28"/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965140" y="2997086"/>
              <a:ext cx="354158" cy="329697"/>
            </a:xfrm>
            <a:prstGeom prst="rect">
              <a:avLst/>
            </a:prstGeom>
            <a:solidFill>
              <a:srgbClr val="69BE28"/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471698" y="2984637"/>
              <a:ext cx="354158" cy="329697"/>
            </a:xfrm>
            <a:prstGeom prst="rect">
              <a:avLst/>
            </a:prstGeom>
            <a:solidFill>
              <a:srgbClr val="69BE28"/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946552" y="5017768"/>
              <a:ext cx="354158" cy="329697"/>
            </a:xfrm>
            <a:prstGeom prst="rect">
              <a:avLst/>
            </a:prstGeom>
            <a:solidFill>
              <a:srgbClr val="69BE28"/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/>
            <p:cNvCxnSpPr>
              <a:stCxn id="5" idx="2"/>
              <a:endCxn id="16" idx="0"/>
            </p:cNvCxnSpPr>
            <p:nvPr/>
          </p:nvCxnSpPr>
          <p:spPr>
            <a:xfrm>
              <a:off x="1117430" y="2295667"/>
              <a:ext cx="506029" cy="695551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5" idx="2"/>
              <a:endCxn id="17" idx="0"/>
            </p:cNvCxnSpPr>
            <p:nvPr/>
          </p:nvCxnSpPr>
          <p:spPr>
            <a:xfrm>
              <a:off x="1117430" y="2295667"/>
              <a:ext cx="1024789" cy="701419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stCxn id="5" idx="2"/>
              <a:endCxn id="18" idx="0"/>
            </p:cNvCxnSpPr>
            <p:nvPr/>
          </p:nvCxnSpPr>
          <p:spPr>
            <a:xfrm>
              <a:off x="1117430" y="2295667"/>
              <a:ext cx="1531347" cy="68897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8" idx="2"/>
              <a:endCxn id="16" idx="0"/>
            </p:cNvCxnSpPr>
            <p:nvPr/>
          </p:nvCxnSpPr>
          <p:spPr>
            <a:xfrm flipH="1">
              <a:off x="1623459" y="2301535"/>
              <a:ext cx="12731" cy="689683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stCxn id="8" idx="2"/>
              <a:endCxn id="17" idx="0"/>
            </p:cNvCxnSpPr>
            <p:nvPr/>
          </p:nvCxnSpPr>
          <p:spPr>
            <a:xfrm>
              <a:off x="1636190" y="2301535"/>
              <a:ext cx="506029" cy="695551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8" idx="2"/>
              <a:endCxn id="18" idx="0"/>
            </p:cNvCxnSpPr>
            <p:nvPr/>
          </p:nvCxnSpPr>
          <p:spPr>
            <a:xfrm>
              <a:off x="1636190" y="2301535"/>
              <a:ext cx="1012587" cy="683102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9" idx="2"/>
              <a:endCxn id="16" idx="0"/>
            </p:cNvCxnSpPr>
            <p:nvPr/>
          </p:nvCxnSpPr>
          <p:spPr>
            <a:xfrm flipH="1">
              <a:off x="1623459" y="2289086"/>
              <a:ext cx="519289" cy="702132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stCxn id="9" idx="2"/>
              <a:endCxn id="17" idx="0"/>
            </p:cNvCxnSpPr>
            <p:nvPr/>
          </p:nvCxnSpPr>
          <p:spPr>
            <a:xfrm flipH="1">
              <a:off x="2142219" y="2289086"/>
              <a:ext cx="529" cy="70800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>
              <a:endCxn id="18" idx="0"/>
            </p:cNvCxnSpPr>
            <p:nvPr/>
          </p:nvCxnSpPr>
          <p:spPr>
            <a:xfrm>
              <a:off x="2142219" y="2301535"/>
              <a:ext cx="506558" cy="683102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>
              <a:stCxn id="10" idx="2"/>
              <a:endCxn id="16" idx="0"/>
            </p:cNvCxnSpPr>
            <p:nvPr/>
          </p:nvCxnSpPr>
          <p:spPr>
            <a:xfrm flipH="1">
              <a:off x="1623459" y="2276637"/>
              <a:ext cx="1025847" cy="714581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>
              <a:stCxn id="10" idx="2"/>
              <a:endCxn id="17" idx="0"/>
            </p:cNvCxnSpPr>
            <p:nvPr/>
          </p:nvCxnSpPr>
          <p:spPr>
            <a:xfrm flipH="1">
              <a:off x="2142219" y="2276637"/>
              <a:ext cx="507087" cy="720449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>
              <a:stCxn id="10" idx="2"/>
              <a:endCxn id="18" idx="0"/>
            </p:cNvCxnSpPr>
            <p:nvPr/>
          </p:nvCxnSpPr>
          <p:spPr>
            <a:xfrm flipH="1">
              <a:off x="2648777" y="2276637"/>
              <a:ext cx="529" cy="70800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15" idx="2"/>
              <a:endCxn id="16" idx="0"/>
            </p:cNvCxnSpPr>
            <p:nvPr/>
          </p:nvCxnSpPr>
          <p:spPr>
            <a:xfrm flipH="1">
              <a:off x="1623459" y="2270294"/>
              <a:ext cx="1556819" cy="720924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>
              <a:stCxn id="15" idx="2"/>
              <a:endCxn id="17" idx="0"/>
            </p:cNvCxnSpPr>
            <p:nvPr/>
          </p:nvCxnSpPr>
          <p:spPr>
            <a:xfrm flipH="1">
              <a:off x="2142219" y="2270294"/>
              <a:ext cx="1038059" cy="726792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stCxn id="15" idx="2"/>
              <a:endCxn id="18" idx="0"/>
            </p:cNvCxnSpPr>
            <p:nvPr/>
          </p:nvCxnSpPr>
          <p:spPr>
            <a:xfrm flipH="1">
              <a:off x="2648777" y="2270294"/>
              <a:ext cx="531501" cy="714343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>
              <a:stCxn id="16" idx="2"/>
              <a:endCxn id="11" idx="0"/>
            </p:cNvCxnSpPr>
            <p:nvPr/>
          </p:nvCxnSpPr>
          <p:spPr>
            <a:xfrm flipH="1">
              <a:off x="1605391" y="3320915"/>
              <a:ext cx="18068" cy="653526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>
              <a:stCxn id="17" idx="2"/>
              <a:endCxn id="12" idx="0"/>
            </p:cNvCxnSpPr>
            <p:nvPr/>
          </p:nvCxnSpPr>
          <p:spPr>
            <a:xfrm flipH="1">
              <a:off x="2124151" y="3326783"/>
              <a:ext cx="18068" cy="653526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>
              <a:stCxn id="18" idx="2"/>
              <a:endCxn id="13" idx="0"/>
            </p:cNvCxnSpPr>
            <p:nvPr/>
          </p:nvCxnSpPr>
          <p:spPr>
            <a:xfrm flipH="1">
              <a:off x="2630709" y="3314334"/>
              <a:ext cx="18068" cy="653526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>
              <a:stCxn id="11" idx="2"/>
              <a:endCxn id="19" idx="0"/>
            </p:cNvCxnSpPr>
            <p:nvPr/>
          </p:nvCxnSpPr>
          <p:spPr>
            <a:xfrm>
              <a:off x="1605391" y="4304138"/>
              <a:ext cx="518240" cy="71363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>
              <a:stCxn id="12" idx="2"/>
              <a:endCxn id="19" idx="0"/>
            </p:cNvCxnSpPr>
            <p:nvPr/>
          </p:nvCxnSpPr>
          <p:spPr>
            <a:xfrm flipH="1">
              <a:off x="2123631" y="4310006"/>
              <a:ext cx="520" cy="707762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>
              <a:stCxn id="13" idx="2"/>
              <a:endCxn id="19" idx="0"/>
            </p:cNvCxnSpPr>
            <p:nvPr/>
          </p:nvCxnSpPr>
          <p:spPr>
            <a:xfrm flipH="1">
              <a:off x="2123631" y="4297557"/>
              <a:ext cx="507078" cy="720211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Cloud 156"/>
            <p:cNvSpPr/>
            <p:nvPr/>
          </p:nvSpPr>
          <p:spPr>
            <a:xfrm>
              <a:off x="940351" y="3516767"/>
              <a:ext cx="2417006" cy="317485"/>
            </a:xfrm>
            <a:prstGeom prst="cloud">
              <a:avLst/>
            </a:prstGeom>
            <a:solidFill>
              <a:schemeClr val="bg1">
                <a:lumMod val="75000"/>
                <a:alpha val="37000"/>
              </a:schemeClr>
            </a:solidFill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208143" y="3345575"/>
              <a:ext cx="1086366" cy="378541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normAutofit fontScale="92500" lnSpcReduction="10000"/>
            </a:bodyPr>
            <a:lstStyle/>
            <a:p>
              <a:pPr marL="0" marR="0" indent="0" algn="ctr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</a:pPr>
              <a:r>
                <a:rPr kumimoji="0" lang="en-US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I/O Synchronization </a:t>
              </a:r>
            </a:p>
            <a:p>
              <a:pPr marL="0" marR="0" indent="0" algn="ctr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</a:pPr>
              <a:r>
                <a:rPr kumimoji="0" lang="en-US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Barrier</a:t>
              </a:r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5474925" y="2508480"/>
            <a:ext cx="2827414" cy="2827321"/>
            <a:chOff x="5696809" y="1947178"/>
            <a:chExt cx="3271337" cy="3339232"/>
          </a:xfrm>
        </p:grpSpPr>
        <p:sp>
          <p:nvSpPr>
            <p:cNvPr id="80" name="Rectangle 79"/>
            <p:cNvSpPr/>
            <p:nvPr/>
          </p:nvSpPr>
          <p:spPr>
            <a:xfrm>
              <a:off x="5696809" y="1972551"/>
              <a:ext cx="354158" cy="32969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6215569" y="1978419"/>
              <a:ext cx="354158" cy="32969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6722127" y="1965970"/>
              <a:ext cx="354158" cy="32969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7228685" y="1953521"/>
              <a:ext cx="354158" cy="32969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759657" y="1947178"/>
              <a:ext cx="354158" cy="32969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6202838" y="3412973"/>
              <a:ext cx="354158" cy="329697"/>
            </a:xfrm>
            <a:prstGeom prst="rect">
              <a:avLst/>
            </a:prstGeom>
            <a:solidFill>
              <a:srgbClr val="69BE28"/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6721598" y="3418841"/>
              <a:ext cx="354158" cy="329697"/>
            </a:xfrm>
            <a:prstGeom prst="rect">
              <a:avLst/>
            </a:prstGeom>
            <a:solidFill>
              <a:srgbClr val="69BE28"/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7228156" y="3406392"/>
              <a:ext cx="354158" cy="329697"/>
            </a:xfrm>
            <a:prstGeom prst="rect">
              <a:avLst/>
            </a:prstGeom>
            <a:solidFill>
              <a:srgbClr val="69BE28"/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8" name="Straight Connector 87"/>
            <p:cNvCxnSpPr>
              <a:stCxn id="80" idx="2"/>
              <a:endCxn id="85" idx="0"/>
            </p:cNvCxnSpPr>
            <p:nvPr/>
          </p:nvCxnSpPr>
          <p:spPr>
            <a:xfrm>
              <a:off x="5873888" y="2302248"/>
              <a:ext cx="506029" cy="1110725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>
              <a:stCxn id="80" idx="2"/>
              <a:endCxn id="86" idx="0"/>
            </p:cNvCxnSpPr>
            <p:nvPr/>
          </p:nvCxnSpPr>
          <p:spPr>
            <a:xfrm>
              <a:off x="5873888" y="2302248"/>
              <a:ext cx="1024789" cy="1116593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>
              <a:stCxn id="80" idx="2"/>
              <a:endCxn id="87" idx="0"/>
            </p:cNvCxnSpPr>
            <p:nvPr/>
          </p:nvCxnSpPr>
          <p:spPr>
            <a:xfrm>
              <a:off x="5873888" y="2302248"/>
              <a:ext cx="1531347" cy="1104144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>
              <a:stCxn id="81" idx="2"/>
              <a:endCxn id="85" idx="0"/>
            </p:cNvCxnSpPr>
            <p:nvPr/>
          </p:nvCxnSpPr>
          <p:spPr>
            <a:xfrm flipH="1">
              <a:off x="6379917" y="2308116"/>
              <a:ext cx="12731" cy="1104857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81" idx="2"/>
              <a:endCxn id="86" idx="0"/>
            </p:cNvCxnSpPr>
            <p:nvPr/>
          </p:nvCxnSpPr>
          <p:spPr>
            <a:xfrm>
              <a:off x="6392648" y="2308116"/>
              <a:ext cx="506029" cy="1110725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>
              <a:stCxn id="81" idx="2"/>
              <a:endCxn id="87" idx="0"/>
            </p:cNvCxnSpPr>
            <p:nvPr/>
          </p:nvCxnSpPr>
          <p:spPr>
            <a:xfrm>
              <a:off x="6392648" y="2308116"/>
              <a:ext cx="1012587" cy="1098276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>
              <a:stCxn id="82" idx="2"/>
              <a:endCxn id="85" idx="0"/>
            </p:cNvCxnSpPr>
            <p:nvPr/>
          </p:nvCxnSpPr>
          <p:spPr>
            <a:xfrm flipH="1">
              <a:off x="6379917" y="2295667"/>
              <a:ext cx="519289" cy="1117306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>
              <a:stCxn id="82" idx="2"/>
              <a:endCxn id="86" idx="0"/>
            </p:cNvCxnSpPr>
            <p:nvPr/>
          </p:nvCxnSpPr>
          <p:spPr>
            <a:xfrm flipH="1">
              <a:off x="6898677" y="2295667"/>
              <a:ext cx="529" cy="1123174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>
              <a:stCxn id="82" idx="2"/>
              <a:endCxn id="87" idx="0"/>
            </p:cNvCxnSpPr>
            <p:nvPr/>
          </p:nvCxnSpPr>
          <p:spPr>
            <a:xfrm>
              <a:off x="6899206" y="2295667"/>
              <a:ext cx="506029" cy="1110725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>
              <a:stCxn id="83" idx="2"/>
              <a:endCxn id="85" idx="0"/>
            </p:cNvCxnSpPr>
            <p:nvPr/>
          </p:nvCxnSpPr>
          <p:spPr>
            <a:xfrm flipH="1">
              <a:off x="6379917" y="2283218"/>
              <a:ext cx="1025847" cy="1129755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>
              <a:stCxn id="83" idx="2"/>
              <a:endCxn id="86" idx="0"/>
            </p:cNvCxnSpPr>
            <p:nvPr/>
          </p:nvCxnSpPr>
          <p:spPr>
            <a:xfrm flipH="1">
              <a:off x="6898677" y="2283218"/>
              <a:ext cx="507087" cy="1135623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>
              <a:stCxn id="83" idx="2"/>
              <a:endCxn id="87" idx="0"/>
            </p:cNvCxnSpPr>
            <p:nvPr/>
          </p:nvCxnSpPr>
          <p:spPr>
            <a:xfrm flipH="1">
              <a:off x="7405235" y="2283218"/>
              <a:ext cx="529" cy="1123174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>
              <a:stCxn id="84" idx="2"/>
              <a:endCxn id="85" idx="0"/>
            </p:cNvCxnSpPr>
            <p:nvPr/>
          </p:nvCxnSpPr>
          <p:spPr>
            <a:xfrm flipH="1">
              <a:off x="6379917" y="2276875"/>
              <a:ext cx="1556819" cy="1136098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>
              <a:stCxn id="84" idx="2"/>
              <a:endCxn id="86" idx="0"/>
            </p:cNvCxnSpPr>
            <p:nvPr/>
          </p:nvCxnSpPr>
          <p:spPr>
            <a:xfrm flipH="1">
              <a:off x="6898677" y="2276875"/>
              <a:ext cx="1038059" cy="1141966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>
              <a:stCxn id="84" idx="2"/>
              <a:endCxn id="87" idx="0"/>
            </p:cNvCxnSpPr>
            <p:nvPr/>
          </p:nvCxnSpPr>
          <p:spPr>
            <a:xfrm flipH="1">
              <a:off x="7405235" y="2276875"/>
              <a:ext cx="531501" cy="1129517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Rectangle 145"/>
            <p:cNvSpPr/>
            <p:nvPr/>
          </p:nvSpPr>
          <p:spPr>
            <a:xfrm>
              <a:off x="6739127" y="4956713"/>
              <a:ext cx="354158" cy="329697"/>
            </a:xfrm>
            <a:prstGeom prst="rect">
              <a:avLst/>
            </a:prstGeom>
            <a:solidFill>
              <a:srgbClr val="69BE28"/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7" name="Straight Connector 146"/>
            <p:cNvCxnSpPr>
              <a:stCxn id="85" idx="2"/>
              <a:endCxn id="146" idx="0"/>
            </p:cNvCxnSpPr>
            <p:nvPr/>
          </p:nvCxnSpPr>
          <p:spPr>
            <a:xfrm>
              <a:off x="6379917" y="3742670"/>
              <a:ext cx="536289" cy="1214043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>
              <a:stCxn id="86" idx="2"/>
              <a:endCxn id="146" idx="0"/>
            </p:cNvCxnSpPr>
            <p:nvPr/>
          </p:nvCxnSpPr>
          <p:spPr>
            <a:xfrm>
              <a:off x="6898677" y="3748538"/>
              <a:ext cx="17529" cy="1208175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>
              <a:stCxn id="87" idx="2"/>
              <a:endCxn id="146" idx="0"/>
            </p:cNvCxnSpPr>
            <p:nvPr/>
          </p:nvCxnSpPr>
          <p:spPr>
            <a:xfrm flipH="1">
              <a:off x="6916206" y="3736089"/>
              <a:ext cx="489029" cy="1220624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TextBox 159"/>
            <p:cNvSpPr txBox="1"/>
            <p:nvPr/>
          </p:nvSpPr>
          <p:spPr>
            <a:xfrm>
              <a:off x="7881780" y="3345575"/>
              <a:ext cx="1086366" cy="378541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normAutofit/>
            </a:bodyPr>
            <a:lstStyle/>
            <a:p>
              <a:pPr marL="0" marR="0" indent="0" algn="ctr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</a:pPr>
              <a:r>
                <a:rPr lang="en-US" sz="800" dirty="0" smtClean="0">
                  <a:solidFill>
                    <a:srgbClr val="000000"/>
                  </a:solidFill>
                </a:rPr>
                <a:t>I/O Pipelining</a:t>
              </a:r>
              <a:endPara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61" name="TextBox 160"/>
          <p:cNvSpPr txBox="1"/>
          <p:nvPr/>
        </p:nvSpPr>
        <p:spPr>
          <a:xfrm>
            <a:off x="1294509" y="5690324"/>
            <a:ext cx="1708690" cy="305274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92500" lnSpcReduction="20000"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Pig/Hive -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Tez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6062143" y="5598742"/>
            <a:ext cx="1708690" cy="305274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92500" lnSpcReduction="20000"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Pig/Hive -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Tez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3321654" y="1428686"/>
            <a:ext cx="2678388" cy="732660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wrap="square" lIns="91440" tIns="45720" rIns="91440" bIns="45720" rtlCol="0">
            <a:no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SELECT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a.state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COUNT(*) </a:t>
            </a:r>
          </a:p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 a JOIN b ON (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a.id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b.id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GROUP BY </a:t>
            </a:r>
            <a:r>
              <a:rPr kumimoji="0" lang="en-US" sz="1200" b="0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a.state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1190539" y="2161346"/>
            <a:ext cx="2738239" cy="1582647"/>
          </a:xfrm>
          <a:prstGeom prst="ellipse">
            <a:avLst/>
          </a:prstGeom>
          <a:noFill/>
          <a:ln>
            <a:solidFill>
              <a:srgbClr val="69BE28">
                <a:alpha val="62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1440213" y="4035919"/>
            <a:ext cx="2145192" cy="1375071"/>
          </a:xfrm>
          <a:prstGeom prst="ellipse">
            <a:avLst/>
          </a:prstGeom>
          <a:noFill/>
          <a:ln>
            <a:solidFill>
              <a:srgbClr val="69BE28">
                <a:alpha val="62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5418749" y="2161346"/>
            <a:ext cx="2145192" cy="3249643"/>
          </a:xfrm>
          <a:prstGeom prst="ellipse">
            <a:avLst/>
          </a:prstGeom>
          <a:noFill/>
          <a:ln>
            <a:solidFill>
              <a:srgbClr val="69BE28">
                <a:alpha val="62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31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FastQuery</a:t>
            </a:r>
            <a:r>
              <a:rPr lang="en-US" dirty="0" smtClean="0"/>
              <a:t>: Beyond Batch with YARN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BE3614C6-9B97-DA43-9EC2-F206459474B6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68" name="Group 67"/>
          <p:cNvGrpSpPr/>
          <p:nvPr/>
        </p:nvGrpSpPr>
        <p:grpSpPr>
          <a:xfrm>
            <a:off x="336359" y="1600200"/>
            <a:ext cx="4076700" cy="4232030"/>
            <a:chOff x="323850" y="1828800"/>
            <a:chExt cx="4076700" cy="4232030"/>
          </a:xfrm>
        </p:grpSpPr>
        <p:sp>
          <p:nvSpPr>
            <p:cNvPr id="7" name="Rounded Rectangle 6"/>
            <p:cNvSpPr/>
            <p:nvPr/>
          </p:nvSpPr>
          <p:spPr>
            <a:xfrm>
              <a:off x="323850" y="1828800"/>
              <a:ext cx="4076700" cy="4232030"/>
            </a:xfrm>
            <a:prstGeom prst="roundRect">
              <a:avLst>
                <a:gd name="adj" fmla="val 7362"/>
              </a:avLst>
            </a:prstGeom>
            <a:gradFill>
              <a:gsLst>
                <a:gs pos="0">
                  <a:schemeClr val="bg2">
                    <a:lumMod val="85000"/>
                  </a:schemeClr>
                </a:gs>
                <a:gs pos="100000">
                  <a:schemeClr val="bg2">
                    <a:lumMod val="95000"/>
                  </a:schemeClr>
                </a:gs>
              </a:gsLst>
            </a:gradFill>
            <a:ln>
              <a:solidFill>
                <a:schemeClr val="bg2">
                  <a:lumMod val="85000"/>
                </a:schemeClr>
              </a:solidFill>
            </a:ln>
            <a:effectLst>
              <a:outerShdw blurRad="49530" dist="35687" dir="75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9122" y="2149278"/>
              <a:ext cx="2166156" cy="2209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8" name="TextBox 47"/>
            <p:cNvSpPr txBox="1"/>
            <p:nvPr/>
          </p:nvSpPr>
          <p:spPr>
            <a:xfrm>
              <a:off x="500152" y="4740078"/>
              <a:ext cx="3724097" cy="1000274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spAutoFit/>
            </a:bodyPr>
            <a:lstStyle/>
            <a:p>
              <a:pPr marL="0" marR="0" indent="0" algn="ctr" defTabSz="457200" rtl="0" eaLnBrk="1" fontAlgn="auto" latinLnBrk="0" hangingPunct="1">
                <a:lnSpc>
                  <a:spcPct val="100000"/>
                </a:lnSpc>
                <a:spcAft>
                  <a:spcPts val="600"/>
                </a:spcAft>
                <a:buClrTx/>
                <a:buSzTx/>
                <a:buFont typeface="Arial"/>
                <a:buNone/>
                <a:tabLst/>
              </a:pPr>
              <a:r>
                <a:rPr kumimoji="0" lang="en-US" sz="1800" b="1" i="0" u="sng" strike="noStrike" kern="1200" cap="none" spc="0" normalizeH="0" baseline="0" noProof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Tez</a:t>
              </a:r>
              <a:r>
                <a:rPr kumimoji="0" lang="en-US" sz="1800" b="1" i="0" u="sng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Generalizes</a:t>
              </a:r>
              <a:r>
                <a:rPr kumimoji="0" lang="en-US" sz="1800" b="1" i="0" u="sng" strike="noStrike" kern="1200" cap="none" spc="0" normalizeH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Map-Reduce</a:t>
              </a:r>
            </a:p>
            <a:p>
              <a:pPr marL="0" marR="0" indent="0" algn="ctr" defTabSz="457200" rtl="0" eaLnBrk="1" fontAlgn="auto" latinLnBrk="0" hangingPunct="1">
                <a:lnSpc>
                  <a:spcPct val="100000"/>
                </a:lnSpc>
                <a:spcAft>
                  <a:spcPts val="0"/>
                </a:spcAft>
                <a:buClrTx/>
                <a:buSzTx/>
                <a:buFont typeface="Arial"/>
                <a:buNone/>
                <a:tabLst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Simplified execution plans process</a:t>
              </a:r>
            </a:p>
            <a:p>
              <a:pPr marL="0" marR="0" indent="0" algn="ctr" defTabSz="457200" rtl="0" eaLnBrk="1" fontAlgn="auto" latinLnBrk="0" hangingPunct="1">
                <a:lnSpc>
                  <a:spcPct val="100000"/>
                </a:lnSpc>
                <a:spcAft>
                  <a:spcPts val="0"/>
                </a:spcAft>
                <a:buClrTx/>
                <a:buSzTx/>
                <a:buFont typeface="Arial"/>
                <a:buNone/>
                <a:tabLst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data more efficiently</a:t>
              </a:r>
            </a:p>
          </p:txBody>
        </p:sp>
      </p:grpSp>
      <p:sp>
        <p:nvSpPr>
          <p:cNvPr id="72" name="Rounded Rectangle 71"/>
          <p:cNvSpPr/>
          <p:nvPr/>
        </p:nvSpPr>
        <p:spPr>
          <a:xfrm>
            <a:off x="4730941" y="1600200"/>
            <a:ext cx="4076700" cy="4232030"/>
          </a:xfrm>
          <a:prstGeom prst="roundRect">
            <a:avLst>
              <a:gd name="adj" fmla="val 7362"/>
            </a:avLst>
          </a:prstGeom>
          <a:gradFill>
            <a:gsLst>
              <a:gs pos="0">
                <a:schemeClr val="bg2">
                  <a:lumMod val="85000"/>
                </a:schemeClr>
              </a:gs>
              <a:gs pos="100000">
                <a:schemeClr val="bg2">
                  <a:lumMod val="95000"/>
                </a:schemeClr>
              </a:gs>
            </a:gsLst>
          </a:gradFill>
          <a:ln>
            <a:solidFill>
              <a:schemeClr val="bg2">
                <a:lumMod val="85000"/>
              </a:schemeClr>
            </a:solidFill>
          </a:ln>
          <a:effectLst>
            <a:outerShdw blurRad="49530" dist="35687" dir="75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5278213" y="4495800"/>
            <a:ext cx="2982156" cy="1000274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 typeface="Arial"/>
              <a:buNone/>
              <a:tabLst/>
            </a:pPr>
            <a:r>
              <a:rPr kumimoji="0" lang="en-US" sz="1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Always-On </a:t>
            </a:r>
            <a:r>
              <a:rPr kumimoji="0" lang="en-US" sz="18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Tez</a:t>
            </a:r>
            <a:r>
              <a:rPr kumimoji="0" lang="en-US" sz="1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Service</a:t>
            </a:r>
            <a:endParaRPr kumimoji="0" lang="en-US" sz="1800" b="1" i="0" u="sng" strike="noStrike" kern="120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indent="0" algn="ctr" defTabSz="4572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lang="en-US" dirty="0" smtClean="0">
                <a:solidFill>
                  <a:schemeClr val="bg1"/>
                </a:solidFill>
              </a:rPr>
              <a:t>Low latency processing for</a:t>
            </a:r>
          </a:p>
          <a:p>
            <a:pPr marL="0" marR="0" indent="0" algn="ctr" defTabSz="4572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lang="en-US" dirty="0" smtClean="0">
                <a:solidFill>
                  <a:schemeClr val="bg1"/>
                </a:solidFill>
              </a:rPr>
              <a:t>all Hadoop data processing</a:t>
            </a:r>
          </a:p>
        </p:txBody>
      </p:sp>
      <p:grpSp>
        <p:nvGrpSpPr>
          <p:cNvPr id="76" name="Group 75"/>
          <p:cNvGrpSpPr/>
          <p:nvPr/>
        </p:nvGrpSpPr>
        <p:grpSpPr>
          <a:xfrm>
            <a:off x="5169091" y="1752898"/>
            <a:ext cx="1429527" cy="2549824"/>
            <a:chOff x="4876800" y="1981498"/>
            <a:chExt cx="1429527" cy="2549824"/>
          </a:xfrm>
        </p:grpSpPr>
        <p:sp>
          <p:nvSpPr>
            <p:cNvPr id="73" name="Right Triangle 72"/>
            <p:cNvSpPr/>
            <p:nvPr/>
          </p:nvSpPr>
          <p:spPr>
            <a:xfrm>
              <a:off x="5009272" y="1981498"/>
              <a:ext cx="1297055" cy="2549824"/>
            </a:xfrm>
            <a:custGeom>
              <a:avLst/>
              <a:gdLst>
                <a:gd name="connsiteX0" fmla="*/ 0 w 1297055"/>
                <a:gd name="connsiteY0" fmla="*/ 0 h 2549824"/>
                <a:gd name="connsiteX1" fmla="*/ 954754 w 1297055"/>
                <a:gd name="connsiteY1" fmla="*/ 1185704 h 2549824"/>
                <a:gd name="connsiteX2" fmla="*/ 1114175 w 1297055"/>
                <a:gd name="connsiteY2" fmla="*/ 1185704 h 2549824"/>
                <a:gd name="connsiteX3" fmla="*/ 1114175 w 1297055"/>
                <a:gd name="connsiteY3" fmla="*/ 1094264 h 2549824"/>
                <a:gd name="connsiteX4" fmla="*/ 1297055 w 1297055"/>
                <a:gd name="connsiteY4" fmla="*/ 1277144 h 2549824"/>
                <a:gd name="connsiteX5" fmla="*/ 1114175 w 1297055"/>
                <a:gd name="connsiteY5" fmla="*/ 1460024 h 2549824"/>
                <a:gd name="connsiteX6" fmla="*/ 1114175 w 1297055"/>
                <a:gd name="connsiteY6" fmla="*/ 1368584 h 2549824"/>
                <a:gd name="connsiteX7" fmla="*/ 945895 w 1297055"/>
                <a:gd name="connsiteY7" fmla="*/ 1368584 h 2549824"/>
                <a:gd name="connsiteX8" fmla="*/ 0 w 1297055"/>
                <a:gd name="connsiteY8" fmla="*/ 2549824 h 2549824"/>
                <a:gd name="connsiteX9" fmla="*/ 0 w 1297055"/>
                <a:gd name="connsiteY9" fmla="*/ 1368584 h 2549824"/>
                <a:gd name="connsiteX10" fmla="*/ 0 w 1297055"/>
                <a:gd name="connsiteY10" fmla="*/ 1277144 h 2549824"/>
                <a:gd name="connsiteX11" fmla="*/ 0 w 1297055"/>
                <a:gd name="connsiteY11" fmla="*/ 1185704 h 2549824"/>
                <a:gd name="connsiteX12" fmla="*/ 0 w 1297055"/>
                <a:gd name="connsiteY12" fmla="*/ 0 h 2549824"/>
                <a:gd name="connsiteX0" fmla="*/ 0 w 1297055"/>
                <a:gd name="connsiteY0" fmla="*/ 0 h 2549824"/>
                <a:gd name="connsiteX1" fmla="*/ 954754 w 1297055"/>
                <a:gd name="connsiteY1" fmla="*/ 1185704 h 2549824"/>
                <a:gd name="connsiteX2" fmla="*/ 1114175 w 1297055"/>
                <a:gd name="connsiteY2" fmla="*/ 1185704 h 2549824"/>
                <a:gd name="connsiteX3" fmla="*/ 1114175 w 1297055"/>
                <a:gd name="connsiteY3" fmla="*/ 1094264 h 2549824"/>
                <a:gd name="connsiteX4" fmla="*/ 1297055 w 1297055"/>
                <a:gd name="connsiteY4" fmla="*/ 1277144 h 2549824"/>
                <a:gd name="connsiteX5" fmla="*/ 1114175 w 1297055"/>
                <a:gd name="connsiteY5" fmla="*/ 1460024 h 2549824"/>
                <a:gd name="connsiteX6" fmla="*/ 1114175 w 1297055"/>
                <a:gd name="connsiteY6" fmla="*/ 1368584 h 2549824"/>
                <a:gd name="connsiteX7" fmla="*/ 945895 w 1297055"/>
                <a:gd name="connsiteY7" fmla="*/ 1368584 h 2549824"/>
                <a:gd name="connsiteX8" fmla="*/ 0 w 1297055"/>
                <a:gd name="connsiteY8" fmla="*/ 2549824 h 2549824"/>
                <a:gd name="connsiteX9" fmla="*/ 0 w 1297055"/>
                <a:gd name="connsiteY9" fmla="*/ 1368584 h 2549824"/>
                <a:gd name="connsiteX10" fmla="*/ 0 w 1297055"/>
                <a:gd name="connsiteY10" fmla="*/ 1185704 h 2549824"/>
                <a:gd name="connsiteX11" fmla="*/ 0 w 1297055"/>
                <a:gd name="connsiteY11" fmla="*/ 0 h 2549824"/>
                <a:gd name="connsiteX0" fmla="*/ 0 w 1297055"/>
                <a:gd name="connsiteY0" fmla="*/ 0 h 2549824"/>
                <a:gd name="connsiteX1" fmla="*/ 954754 w 1297055"/>
                <a:gd name="connsiteY1" fmla="*/ 1185704 h 2549824"/>
                <a:gd name="connsiteX2" fmla="*/ 1114175 w 1297055"/>
                <a:gd name="connsiteY2" fmla="*/ 1185704 h 2549824"/>
                <a:gd name="connsiteX3" fmla="*/ 1114175 w 1297055"/>
                <a:gd name="connsiteY3" fmla="*/ 1094264 h 2549824"/>
                <a:gd name="connsiteX4" fmla="*/ 1297055 w 1297055"/>
                <a:gd name="connsiteY4" fmla="*/ 1277144 h 2549824"/>
                <a:gd name="connsiteX5" fmla="*/ 1114175 w 1297055"/>
                <a:gd name="connsiteY5" fmla="*/ 1460024 h 2549824"/>
                <a:gd name="connsiteX6" fmla="*/ 1114175 w 1297055"/>
                <a:gd name="connsiteY6" fmla="*/ 1368584 h 2549824"/>
                <a:gd name="connsiteX7" fmla="*/ 945895 w 1297055"/>
                <a:gd name="connsiteY7" fmla="*/ 1368584 h 2549824"/>
                <a:gd name="connsiteX8" fmla="*/ 0 w 1297055"/>
                <a:gd name="connsiteY8" fmla="*/ 2549824 h 2549824"/>
                <a:gd name="connsiteX9" fmla="*/ 0 w 1297055"/>
                <a:gd name="connsiteY9" fmla="*/ 1185704 h 2549824"/>
                <a:gd name="connsiteX10" fmla="*/ 0 w 1297055"/>
                <a:gd name="connsiteY10" fmla="*/ 0 h 2549824"/>
                <a:gd name="connsiteX0" fmla="*/ 0 w 1297055"/>
                <a:gd name="connsiteY0" fmla="*/ 0 h 2549824"/>
                <a:gd name="connsiteX1" fmla="*/ 954754 w 1297055"/>
                <a:gd name="connsiteY1" fmla="*/ 1185704 h 2549824"/>
                <a:gd name="connsiteX2" fmla="*/ 1114175 w 1297055"/>
                <a:gd name="connsiteY2" fmla="*/ 1185704 h 2549824"/>
                <a:gd name="connsiteX3" fmla="*/ 1114175 w 1297055"/>
                <a:gd name="connsiteY3" fmla="*/ 1094264 h 2549824"/>
                <a:gd name="connsiteX4" fmla="*/ 1297055 w 1297055"/>
                <a:gd name="connsiteY4" fmla="*/ 1277144 h 2549824"/>
                <a:gd name="connsiteX5" fmla="*/ 1114175 w 1297055"/>
                <a:gd name="connsiteY5" fmla="*/ 1460024 h 2549824"/>
                <a:gd name="connsiteX6" fmla="*/ 1114175 w 1297055"/>
                <a:gd name="connsiteY6" fmla="*/ 1368584 h 2549824"/>
                <a:gd name="connsiteX7" fmla="*/ 945895 w 1297055"/>
                <a:gd name="connsiteY7" fmla="*/ 1368584 h 2549824"/>
                <a:gd name="connsiteX8" fmla="*/ 0 w 1297055"/>
                <a:gd name="connsiteY8" fmla="*/ 2549824 h 2549824"/>
                <a:gd name="connsiteX9" fmla="*/ 0 w 1297055"/>
                <a:gd name="connsiteY9" fmla="*/ 0 h 254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97055" h="2549824">
                  <a:moveTo>
                    <a:pt x="0" y="0"/>
                  </a:moveTo>
                  <a:cubicBezTo>
                    <a:pt x="159517" y="510144"/>
                    <a:pt x="492511" y="930752"/>
                    <a:pt x="954754" y="1185704"/>
                  </a:cubicBezTo>
                  <a:lnTo>
                    <a:pt x="1114175" y="1185704"/>
                  </a:lnTo>
                  <a:lnTo>
                    <a:pt x="1114175" y="1094264"/>
                  </a:lnTo>
                  <a:lnTo>
                    <a:pt x="1297055" y="1277144"/>
                  </a:lnTo>
                  <a:lnTo>
                    <a:pt x="1114175" y="1460024"/>
                  </a:lnTo>
                  <a:lnTo>
                    <a:pt x="1114175" y="1368584"/>
                  </a:lnTo>
                  <a:lnTo>
                    <a:pt x="945895" y="1368584"/>
                  </a:lnTo>
                  <a:cubicBezTo>
                    <a:pt x="488346" y="1624346"/>
                    <a:pt x="158518" y="2042876"/>
                    <a:pt x="0" y="2549824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85000">
                  <a:srgbClr val="818A8F">
                    <a:alpha val="10000"/>
                  </a:srgbClr>
                </a:gs>
                <a:gs pos="95000">
                  <a:srgbClr val="818A8F">
                    <a:alpha val="5000"/>
                  </a:srgbClr>
                </a:gs>
                <a:gs pos="100000">
                  <a:schemeClr val="accent4">
                    <a:alpha val="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4876800" y="2057400"/>
              <a:ext cx="420823" cy="2384195"/>
              <a:chOff x="5010492" y="2330240"/>
              <a:chExt cx="420823" cy="2384195"/>
            </a:xfrm>
          </p:grpSpPr>
          <p:pic>
            <p:nvPicPr>
              <p:cNvPr id="1029" name="Picture 5" descr="http://www.h-online.com/imgs/43/5/9/1/1/7/7/hive_logo200-16422e15407f1988.png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16568" y="2330240"/>
                <a:ext cx="408670" cy="3657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1" name="Picture 7" descr="http://pig.apache.org/images/pig-logo.gif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0" b="100000" l="0" r="94667">
                            <a14:backgroundMark x1="62667" y1="93396" x2="45333" y2="8396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85037" y="2830277"/>
                <a:ext cx="271733" cy="38404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3" name="Picture 9" descr="http://t1.gstatic.com/images?q=tbn:ANd9GcSYt2JEwwyg7NUYqMy2Ocw3rIBL-iPgvnC6fymIZrmnx9_JDkMpMXUuVQdYhw"/>
              <p:cNvPicPr>
                <a:picLocks noChangeAspect="1" noChangeArrowheads="1"/>
              </p:cNvPicPr>
              <p:nvPr/>
            </p:nvPicPr>
            <p:blipFill rotWithShape="1">
              <a:blip r:embed="rId8" cstate="screen">
                <a:clrChange>
                  <a:clrFrom>
                    <a:srgbClr val="FFFEFF"/>
                  </a:clrFrom>
                  <a:clrTo>
                    <a:srgbClr val="FFFE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026132" y="3348602"/>
                <a:ext cx="389542" cy="3657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5" name="Picture 11" descr="http://i1-scripts.softpedia-static.com/thumbnails/Apache-Hama-thumb.png?1342096021"/>
              <p:cNvPicPr>
                <a:picLocks noChangeAspect="1" noChangeArrowheads="1"/>
              </p:cNvPicPr>
              <p:nvPr/>
            </p:nvPicPr>
            <p:blipFill rotWithShape="1">
              <a:blip r:embed="rId9" cstate="screen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010492" y="3848639"/>
                <a:ext cx="420823" cy="3657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7" name="Picture 13" descr="http://labs.mondeca.com/sparqlEndpointsStatus/images/SES.png"/>
              <p:cNvPicPr>
                <a:picLocks noChangeAspect="1" noChangeArrowheads="1"/>
              </p:cNvPicPr>
              <p:nvPr/>
            </p:nvPicPr>
            <p:blipFill rotWithShape="1"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051765" y="4348675"/>
                <a:ext cx="338276" cy="3657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77" name="Group 76"/>
          <p:cNvGrpSpPr/>
          <p:nvPr/>
        </p:nvGrpSpPr>
        <p:grpSpPr>
          <a:xfrm>
            <a:off x="6716195" y="2147395"/>
            <a:ext cx="1653296" cy="1760831"/>
            <a:chOff x="6544799" y="2315004"/>
            <a:chExt cx="1653296" cy="1760831"/>
          </a:xfrm>
        </p:grpSpPr>
        <p:grpSp>
          <p:nvGrpSpPr>
            <p:cNvPr id="102" name="Group 101"/>
            <p:cNvGrpSpPr/>
            <p:nvPr/>
          </p:nvGrpSpPr>
          <p:grpSpPr>
            <a:xfrm>
              <a:off x="6544799" y="2315004"/>
              <a:ext cx="750448" cy="551680"/>
              <a:chOff x="2374234" y="4274422"/>
              <a:chExt cx="750448" cy="551680"/>
            </a:xfrm>
          </p:grpSpPr>
          <p:pic>
            <p:nvPicPr>
              <p:cNvPr id="106" name="Picture 105"/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74234" y="4274422"/>
                <a:ext cx="750448" cy="551680"/>
              </a:xfrm>
              <a:prstGeom prst="rect">
                <a:avLst/>
              </a:prstGeom>
            </p:spPr>
          </p:pic>
          <p:pic>
            <p:nvPicPr>
              <p:cNvPr id="107" name="Picture 106"/>
              <p:cNvPicPr>
                <a:picLocks noChangeAspect="1"/>
              </p:cNvPicPr>
              <p:nvPr/>
            </p:nvPicPr>
            <p:blipFill rotWithShape="1">
              <a:blip r:embed="rId13" cstate="screen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ackgroundRemoval t="0" b="100000" l="8351" r="100000">
                            <a14:foregroundMark x1="22965" y1="66319" x2="21921" y2="85069"/>
                            <a14:foregroundMark x1="12109" y1="69792" x2="10230" y2="70833"/>
                            <a14:foregroundMark x1="53445" y1="74653" x2="53653" y2="82986"/>
                            <a14:foregroundMark x1="57203" y1="16667" x2="59708" y2="27431"/>
                            <a14:foregroundMark x1="78288" y1="25000" x2="81211" y2="32292"/>
                            <a14:foregroundMark x1="96242" y1="74653" x2="92902" y2="74306"/>
                            <a14:foregroundMark x1="96242" y1="61458" x2="96242" y2="6527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438401" y="4332816"/>
                <a:ext cx="558670" cy="336819"/>
              </a:xfrm>
              <a:prstGeom prst="rect">
                <a:avLst/>
              </a:prstGeom>
            </p:spPr>
          </p:pic>
        </p:grpSp>
        <p:grpSp>
          <p:nvGrpSpPr>
            <p:cNvPr id="103" name="Group 102"/>
            <p:cNvGrpSpPr/>
            <p:nvPr/>
          </p:nvGrpSpPr>
          <p:grpSpPr>
            <a:xfrm>
              <a:off x="6544799" y="2919579"/>
              <a:ext cx="750448" cy="551680"/>
              <a:chOff x="2374234" y="4274422"/>
              <a:chExt cx="750448" cy="551680"/>
            </a:xfrm>
          </p:grpSpPr>
          <p:pic>
            <p:nvPicPr>
              <p:cNvPr id="104" name="Picture 103"/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74234" y="4274422"/>
                <a:ext cx="750448" cy="551680"/>
              </a:xfrm>
              <a:prstGeom prst="rect">
                <a:avLst/>
              </a:prstGeom>
            </p:spPr>
          </p:pic>
          <p:pic>
            <p:nvPicPr>
              <p:cNvPr id="105" name="Picture 104"/>
              <p:cNvPicPr>
                <a:picLocks noChangeAspect="1"/>
              </p:cNvPicPr>
              <p:nvPr/>
            </p:nvPicPr>
            <p:blipFill rotWithShape="1">
              <a:blip r:embed="rId13" cstate="screen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ackgroundRemoval t="0" b="100000" l="8351" r="100000">
                            <a14:foregroundMark x1="22965" y1="66319" x2="21921" y2="85069"/>
                            <a14:foregroundMark x1="12109" y1="69792" x2="10230" y2="70833"/>
                            <a14:foregroundMark x1="53445" y1="74653" x2="53653" y2="82986"/>
                            <a14:foregroundMark x1="57203" y1="16667" x2="59708" y2="27431"/>
                            <a14:foregroundMark x1="78288" y1="25000" x2="81211" y2="32292"/>
                            <a14:foregroundMark x1="96242" y1="74653" x2="92902" y2="74306"/>
                            <a14:foregroundMark x1="96242" y1="61458" x2="96242" y2="6527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438401" y="4332816"/>
                <a:ext cx="558670" cy="336819"/>
              </a:xfrm>
              <a:prstGeom prst="rect">
                <a:avLst/>
              </a:prstGeom>
            </p:spPr>
          </p:pic>
        </p:grpSp>
        <p:grpSp>
          <p:nvGrpSpPr>
            <p:cNvPr id="125" name="Group 124"/>
            <p:cNvGrpSpPr/>
            <p:nvPr/>
          </p:nvGrpSpPr>
          <p:grpSpPr>
            <a:xfrm>
              <a:off x="6544799" y="3524155"/>
              <a:ext cx="750448" cy="551680"/>
              <a:chOff x="2374234" y="4274422"/>
              <a:chExt cx="750448" cy="551680"/>
            </a:xfrm>
          </p:grpSpPr>
          <p:pic>
            <p:nvPicPr>
              <p:cNvPr id="126" name="Picture 125"/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74234" y="4274422"/>
                <a:ext cx="750448" cy="551680"/>
              </a:xfrm>
              <a:prstGeom prst="rect">
                <a:avLst/>
              </a:prstGeom>
            </p:spPr>
          </p:pic>
          <p:pic>
            <p:nvPicPr>
              <p:cNvPr id="127" name="Picture 126"/>
              <p:cNvPicPr>
                <a:picLocks noChangeAspect="1"/>
              </p:cNvPicPr>
              <p:nvPr/>
            </p:nvPicPr>
            <p:blipFill rotWithShape="1">
              <a:blip r:embed="rId13" cstate="screen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ackgroundRemoval t="0" b="100000" l="8351" r="100000">
                            <a14:foregroundMark x1="22965" y1="66319" x2="21921" y2="85069"/>
                            <a14:foregroundMark x1="12109" y1="69792" x2="10230" y2="70833"/>
                            <a14:foregroundMark x1="53445" y1="74653" x2="53653" y2="82986"/>
                            <a14:foregroundMark x1="57203" y1="16667" x2="59708" y2="27431"/>
                            <a14:foregroundMark x1="78288" y1="25000" x2="81211" y2="32292"/>
                            <a14:foregroundMark x1="96242" y1="74653" x2="92902" y2="74306"/>
                            <a14:foregroundMark x1="96242" y1="61458" x2="96242" y2="6527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438401" y="4332816"/>
                <a:ext cx="558670" cy="336819"/>
              </a:xfrm>
              <a:prstGeom prst="rect">
                <a:avLst/>
              </a:prstGeom>
            </p:spPr>
          </p:pic>
        </p:grpSp>
        <p:grpSp>
          <p:nvGrpSpPr>
            <p:cNvPr id="128" name="Group 127"/>
            <p:cNvGrpSpPr/>
            <p:nvPr/>
          </p:nvGrpSpPr>
          <p:grpSpPr>
            <a:xfrm>
              <a:off x="7447647" y="2315004"/>
              <a:ext cx="750448" cy="551680"/>
              <a:chOff x="2374234" y="4274422"/>
              <a:chExt cx="750448" cy="551680"/>
            </a:xfrm>
          </p:grpSpPr>
          <p:pic>
            <p:nvPicPr>
              <p:cNvPr id="129" name="Picture 128"/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74234" y="4274422"/>
                <a:ext cx="750448" cy="551680"/>
              </a:xfrm>
              <a:prstGeom prst="rect">
                <a:avLst/>
              </a:prstGeom>
            </p:spPr>
          </p:pic>
          <p:pic>
            <p:nvPicPr>
              <p:cNvPr id="130" name="Picture 129"/>
              <p:cNvPicPr>
                <a:picLocks noChangeAspect="1"/>
              </p:cNvPicPr>
              <p:nvPr/>
            </p:nvPicPr>
            <p:blipFill rotWithShape="1">
              <a:blip r:embed="rId13" cstate="screen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ackgroundRemoval t="0" b="100000" l="8351" r="100000">
                            <a14:foregroundMark x1="22965" y1="66319" x2="21921" y2="85069"/>
                            <a14:foregroundMark x1="12109" y1="69792" x2="10230" y2="70833"/>
                            <a14:foregroundMark x1="53445" y1="74653" x2="53653" y2="82986"/>
                            <a14:foregroundMark x1="57203" y1="16667" x2="59708" y2="27431"/>
                            <a14:foregroundMark x1="78288" y1="25000" x2="81211" y2="32292"/>
                            <a14:foregroundMark x1="96242" y1="74653" x2="92902" y2="74306"/>
                            <a14:foregroundMark x1="96242" y1="61458" x2="96242" y2="6527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438401" y="4332816"/>
                <a:ext cx="558670" cy="336819"/>
              </a:xfrm>
              <a:prstGeom prst="rect">
                <a:avLst/>
              </a:prstGeom>
            </p:spPr>
          </p:pic>
        </p:grpSp>
        <p:grpSp>
          <p:nvGrpSpPr>
            <p:cNvPr id="131" name="Group 130"/>
            <p:cNvGrpSpPr/>
            <p:nvPr/>
          </p:nvGrpSpPr>
          <p:grpSpPr>
            <a:xfrm>
              <a:off x="7447647" y="2919579"/>
              <a:ext cx="750448" cy="551680"/>
              <a:chOff x="2374234" y="4274422"/>
              <a:chExt cx="750448" cy="551680"/>
            </a:xfrm>
          </p:grpSpPr>
          <p:pic>
            <p:nvPicPr>
              <p:cNvPr id="132" name="Picture 131"/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74234" y="4274422"/>
                <a:ext cx="750448" cy="551680"/>
              </a:xfrm>
              <a:prstGeom prst="rect">
                <a:avLst/>
              </a:prstGeom>
            </p:spPr>
          </p:pic>
          <p:pic>
            <p:nvPicPr>
              <p:cNvPr id="133" name="Picture 132"/>
              <p:cNvPicPr>
                <a:picLocks noChangeAspect="1"/>
              </p:cNvPicPr>
              <p:nvPr/>
            </p:nvPicPr>
            <p:blipFill rotWithShape="1">
              <a:blip r:embed="rId13" cstate="screen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ackgroundRemoval t="0" b="100000" l="8351" r="100000">
                            <a14:foregroundMark x1="22965" y1="66319" x2="21921" y2="85069"/>
                            <a14:foregroundMark x1="12109" y1="69792" x2="10230" y2="70833"/>
                            <a14:foregroundMark x1="53445" y1="74653" x2="53653" y2="82986"/>
                            <a14:foregroundMark x1="57203" y1="16667" x2="59708" y2="27431"/>
                            <a14:foregroundMark x1="78288" y1="25000" x2="81211" y2="32292"/>
                            <a14:foregroundMark x1="96242" y1="74653" x2="92902" y2="74306"/>
                            <a14:foregroundMark x1="96242" y1="61458" x2="96242" y2="6527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438401" y="4332816"/>
                <a:ext cx="558670" cy="336819"/>
              </a:xfrm>
              <a:prstGeom prst="rect">
                <a:avLst/>
              </a:prstGeom>
            </p:spPr>
          </p:pic>
        </p:grpSp>
        <p:grpSp>
          <p:nvGrpSpPr>
            <p:cNvPr id="134" name="Group 133"/>
            <p:cNvGrpSpPr/>
            <p:nvPr/>
          </p:nvGrpSpPr>
          <p:grpSpPr>
            <a:xfrm>
              <a:off x="7447647" y="3524155"/>
              <a:ext cx="750448" cy="551680"/>
              <a:chOff x="2374234" y="4274422"/>
              <a:chExt cx="750448" cy="551680"/>
            </a:xfrm>
          </p:grpSpPr>
          <p:pic>
            <p:nvPicPr>
              <p:cNvPr id="135" name="Picture 134"/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74234" y="4274422"/>
                <a:ext cx="750448" cy="551680"/>
              </a:xfrm>
              <a:prstGeom prst="rect">
                <a:avLst/>
              </a:prstGeom>
            </p:spPr>
          </p:pic>
          <p:pic>
            <p:nvPicPr>
              <p:cNvPr id="136" name="Picture 135"/>
              <p:cNvPicPr>
                <a:picLocks noChangeAspect="1"/>
              </p:cNvPicPr>
              <p:nvPr/>
            </p:nvPicPr>
            <p:blipFill rotWithShape="1">
              <a:blip r:embed="rId13" cstate="screen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ackgroundRemoval t="0" b="100000" l="8351" r="100000">
                            <a14:foregroundMark x1="22965" y1="66319" x2="21921" y2="85069"/>
                            <a14:foregroundMark x1="12109" y1="69792" x2="10230" y2="70833"/>
                            <a14:foregroundMark x1="53445" y1="74653" x2="53653" y2="82986"/>
                            <a14:foregroundMark x1="57203" y1="16667" x2="59708" y2="27431"/>
                            <a14:foregroundMark x1="78288" y1="25000" x2="81211" y2="32292"/>
                            <a14:foregroundMark x1="96242" y1="74653" x2="92902" y2="74306"/>
                            <a14:foregroundMark x1="96242" y1="61458" x2="96242" y2="6527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438401" y="4332816"/>
                <a:ext cx="558670" cy="336819"/>
              </a:xfrm>
              <a:prstGeom prst="rect">
                <a:avLst/>
              </a:prstGeom>
            </p:spPr>
          </p:pic>
        </p:grpSp>
      </p:grpSp>
      <p:sp>
        <p:nvSpPr>
          <p:cNvPr id="3" name="TextBox 2"/>
          <p:cNvSpPr txBox="1"/>
          <p:nvPr/>
        </p:nvSpPr>
        <p:spPr>
          <a:xfrm>
            <a:off x="2296329" y="1270040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C3C3C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0309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You too can write a distributed execution framework -if you need to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6622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 </a:t>
            </a:r>
            <a:r>
              <a:rPr lang="en-GB" dirty="0" smtClean="0"/>
              <a:t>the work in progress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800" dirty="0" smtClean="0"/>
              <a:t>Hamster</a:t>
            </a:r>
            <a:r>
              <a:rPr lang="en-GB" sz="2800" dirty="0"/>
              <a:t>: </a:t>
            </a:r>
            <a:r>
              <a:rPr lang="en-GB" sz="2800" dirty="0" smtClean="0"/>
              <a:t>MPI</a:t>
            </a:r>
          </a:p>
          <a:p>
            <a:r>
              <a:rPr lang="en-GB" sz="2800" dirty="0" smtClean="0"/>
              <a:t>Storm-YARN from Yahoo!</a:t>
            </a:r>
          </a:p>
          <a:p>
            <a:r>
              <a:rPr lang="en-GB" sz="2800" dirty="0" smtClean="0"/>
              <a:t>Hoya: HBase on YARN </a:t>
            </a:r>
            <a:r>
              <a:rPr lang="en-GB" sz="2800" dirty="0" smtClean="0">
                <a:sym typeface="Wingdings"/>
              </a:rPr>
              <a:t> me</a:t>
            </a:r>
          </a:p>
          <a:p>
            <a:endParaRPr lang="en-GB" sz="2800" dirty="0">
              <a:sym typeface="Wingdings"/>
            </a:endParaRPr>
          </a:p>
          <a:p>
            <a:pPr marL="0" indent="0">
              <a:buNone/>
            </a:pPr>
            <a:r>
              <a:rPr lang="en-GB" sz="2800" dirty="0" smtClean="0">
                <a:sym typeface="Wingdings"/>
              </a:rPr>
              <a:t>And start with other people's code</a:t>
            </a:r>
          </a:p>
          <a:p>
            <a:r>
              <a:rPr lang="en-GB" sz="2800" dirty="0" err="1" smtClean="0"/>
              <a:t>Continuuity</a:t>
            </a:r>
            <a:r>
              <a:rPr lang="en-GB" sz="2800" dirty="0" smtClean="0"/>
              <a:t> Weave -looks best place to start</a:t>
            </a:r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8369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What are the services and algorithms we are going to need?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8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09559" y="5315489"/>
            <a:ext cx="8081912" cy="1084166"/>
          </a:xfrm>
        </p:spPr>
        <p:txBody>
          <a:bodyPr anchor="b"/>
          <a:lstStyle/>
          <a:p>
            <a:r>
              <a:rPr lang="en-US" sz="3000" dirty="0"/>
              <a:t>http://hortonworks.com/careers/</a:t>
            </a:r>
            <a:endParaRPr lang="en-US" sz="3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088" y="376318"/>
            <a:ext cx="3704378" cy="4939171"/>
          </a:xfrm>
          <a:prstGeom prst="rect">
            <a:avLst/>
          </a:prstGeom>
        </p:spPr>
      </p:pic>
      <p:sp>
        <p:nvSpPr>
          <p:cNvPr id="6" name="Subtitle 6"/>
          <p:cNvSpPr txBox="1">
            <a:spLocks/>
          </p:cNvSpPr>
          <p:nvPr/>
        </p:nvSpPr>
        <p:spPr>
          <a:xfrm>
            <a:off x="4992805" y="403279"/>
            <a:ext cx="3831674" cy="273878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Arial"/>
                <a:cs typeface="Arial"/>
              </a:defRPr>
            </a:lvl1pPr>
            <a:lvl2pPr marL="4572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ヒラギノ角ゴ Pro W3" charset="-128"/>
                <a:cs typeface="ヒラギノ角ゴ Pro W3" charset="-128"/>
              </a:defRPr>
            </a:lvl2pPr>
            <a:lvl3pPr marL="9144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ヒラギノ角ゴ Pro W3" charset="-128"/>
                <a:cs typeface="ヒラギノ角ゴ Pro W3" charset="-128"/>
              </a:defRPr>
            </a:lvl3pPr>
            <a:lvl4pPr marL="13716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ヒラギノ角ゴ Pro W3" charset="-128"/>
                <a:cs typeface="ヒラギノ角ゴ Pro W3" charset="-128"/>
              </a:defRPr>
            </a:lvl4pPr>
            <a:lvl5pPr marL="18288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ヒラギノ角ゴ Pro W3" charset="-128"/>
                <a:cs typeface="ヒラギノ角ゴ Pro W3" charset="-128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dirty="0" smtClean="0"/>
              <a:t>P.S: we are hiring</a:t>
            </a:r>
          </a:p>
        </p:txBody>
      </p:sp>
    </p:spTree>
    <p:extLst>
      <p:ext uri="{BB962C8B-B14F-4D97-AF65-F5344CB8AC3E}">
        <p14:creationId xmlns:p14="http://schemas.microsoft.com/office/powerpoint/2010/main" val="42822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Hadoop MapReduce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855663" lvl="1" indent="-457200">
              <a:buFont typeface="+mj-lt"/>
              <a:buAutoNum type="arabicPeriod"/>
            </a:pPr>
            <a:r>
              <a:rPr lang="en-GB" sz="2400" dirty="0" smtClean="0">
                <a:latin typeface="Consolas"/>
                <a:cs typeface="Consolas"/>
              </a:rPr>
              <a:t>Map</a:t>
            </a:r>
            <a:r>
              <a:rPr lang="en-GB" sz="2400" dirty="0" smtClean="0">
                <a:latin typeface="Consolas"/>
                <a:cs typeface="Consolas"/>
              </a:rPr>
              <a:t>: events </a:t>
            </a:r>
            <a:r>
              <a:rPr lang="en-GB" sz="2400" dirty="0" smtClean="0">
                <a:latin typeface="Consolas"/>
                <a:cs typeface="Consolas"/>
                <a:sym typeface="Wingdings"/>
              </a:rPr>
              <a:t> &lt;</a:t>
            </a:r>
            <a:r>
              <a:rPr lang="en-GB" sz="2400" dirty="0" err="1" smtClean="0">
                <a:latin typeface="Consolas"/>
                <a:cs typeface="Consolas"/>
                <a:sym typeface="Wingdings"/>
              </a:rPr>
              <a:t>k,v</a:t>
            </a:r>
            <a:r>
              <a:rPr lang="en-GB" sz="2400" dirty="0" smtClean="0">
                <a:latin typeface="Consolas"/>
                <a:cs typeface="Consolas"/>
                <a:sym typeface="Wingdings"/>
              </a:rPr>
              <a:t>&gt;</a:t>
            </a:r>
            <a:r>
              <a:rPr lang="en-GB" sz="2400" baseline="30000" dirty="0" smtClean="0">
                <a:latin typeface="Consolas"/>
                <a:cs typeface="Consolas"/>
                <a:sym typeface="Wingdings"/>
              </a:rPr>
              <a:t>*</a:t>
            </a:r>
            <a:r>
              <a:rPr lang="en-GB" sz="2400" dirty="0" smtClean="0">
                <a:latin typeface="Consolas"/>
                <a:cs typeface="Consolas"/>
                <a:sym typeface="Wingdings"/>
              </a:rPr>
              <a:t> pairs</a:t>
            </a:r>
          </a:p>
          <a:p>
            <a:pPr marL="855663" lvl="1" indent="-457200">
              <a:buFont typeface="+mj-lt"/>
              <a:buAutoNum type="arabicPeriod"/>
            </a:pPr>
            <a:r>
              <a:rPr lang="en-GB" sz="2400" dirty="0" smtClean="0">
                <a:latin typeface="Consolas"/>
                <a:cs typeface="Consolas"/>
                <a:sym typeface="Wingdings"/>
              </a:rPr>
              <a:t>Reduce: &lt;k,[v</a:t>
            </a:r>
            <a:r>
              <a:rPr lang="en-GB" sz="2400" baseline="-25000" dirty="0" smtClean="0">
                <a:latin typeface="Consolas"/>
                <a:cs typeface="Consolas"/>
                <a:sym typeface="Wingdings"/>
              </a:rPr>
              <a:t>1</a:t>
            </a:r>
            <a:r>
              <a:rPr lang="en-GB" sz="2400" dirty="0" smtClean="0">
                <a:latin typeface="Consolas"/>
                <a:cs typeface="Consolas"/>
                <a:sym typeface="Wingdings"/>
              </a:rPr>
              <a:t>,</a:t>
            </a:r>
            <a:r>
              <a:rPr lang="en-GB" sz="2400" dirty="0">
                <a:latin typeface="Consolas"/>
                <a:cs typeface="Consolas"/>
                <a:sym typeface="Wingdings"/>
              </a:rPr>
              <a:t> </a:t>
            </a:r>
            <a:r>
              <a:rPr lang="en-GB" sz="2400" dirty="0" smtClean="0">
                <a:latin typeface="Consolas"/>
                <a:cs typeface="Consolas"/>
                <a:sym typeface="Wingdings"/>
              </a:rPr>
              <a:t>v</a:t>
            </a:r>
            <a:r>
              <a:rPr lang="en-GB" sz="2400" baseline="-25000" dirty="0" smtClean="0">
                <a:latin typeface="Consolas"/>
                <a:cs typeface="Consolas"/>
                <a:sym typeface="Wingdings"/>
              </a:rPr>
              <a:t>2</a:t>
            </a:r>
            <a:r>
              <a:rPr lang="en-GB" sz="2400" dirty="0" smtClean="0">
                <a:latin typeface="Consolas"/>
                <a:cs typeface="Consolas"/>
                <a:sym typeface="Wingdings"/>
              </a:rPr>
              <a:t>,.. </a:t>
            </a:r>
            <a:r>
              <a:rPr lang="en-GB" sz="2400" dirty="0" err="1" smtClean="0">
                <a:latin typeface="Consolas"/>
                <a:cs typeface="Consolas"/>
                <a:sym typeface="Wingdings"/>
              </a:rPr>
              <a:t>v</a:t>
            </a:r>
            <a:r>
              <a:rPr lang="en-GB" sz="2400" baseline="-25000" dirty="0" err="1" smtClean="0">
                <a:latin typeface="Consolas"/>
                <a:cs typeface="Consolas"/>
                <a:sym typeface="Wingdings"/>
              </a:rPr>
              <a:t>n</a:t>
            </a:r>
            <a:r>
              <a:rPr lang="en-GB" sz="2400" dirty="0" smtClean="0">
                <a:latin typeface="Consolas"/>
                <a:cs typeface="Consolas"/>
                <a:sym typeface="Wingdings"/>
              </a:rPr>
              <a:t>]&gt;  </a:t>
            </a:r>
            <a:r>
              <a:rPr lang="en-GB" sz="2400" dirty="0">
                <a:latin typeface="Consolas"/>
                <a:cs typeface="Consolas"/>
                <a:sym typeface="Wingdings"/>
              </a:rPr>
              <a:t>&lt;</a:t>
            </a:r>
            <a:r>
              <a:rPr lang="en-GB" sz="2400" dirty="0" err="1">
                <a:latin typeface="Consolas"/>
                <a:cs typeface="Consolas"/>
                <a:sym typeface="Wingdings"/>
              </a:rPr>
              <a:t>k</a:t>
            </a:r>
            <a:r>
              <a:rPr lang="en-GB" sz="2400" dirty="0" err="1" smtClean="0">
                <a:latin typeface="Consolas"/>
                <a:cs typeface="Consolas"/>
                <a:sym typeface="Wingdings"/>
              </a:rPr>
              <a:t>,v</a:t>
            </a:r>
            <a:r>
              <a:rPr lang="en-GB" sz="2400" dirty="0">
                <a:latin typeface="Consolas"/>
                <a:cs typeface="Consolas"/>
                <a:sym typeface="Wingdings"/>
              </a:rPr>
              <a:t>'</a:t>
            </a:r>
            <a:r>
              <a:rPr lang="en-GB" sz="2400" dirty="0" smtClean="0">
                <a:latin typeface="Consolas"/>
                <a:cs typeface="Consolas"/>
                <a:sym typeface="Wingdings"/>
              </a:rPr>
              <a:t>&gt;</a:t>
            </a:r>
          </a:p>
          <a:p>
            <a:r>
              <a:rPr lang="en-GB" sz="2800" dirty="0" smtClean="0"/>
              <a:t>Map </a:t>
            </a:r>
            <a:r>
              <a:rPr lang="en-GB" sz="2800" dirty="0" smtClean="0"/>
              <a:t>trivially parallelisable on blocks in a file</a:t>
            </a:r>
            <a:endParaRPr lang="en-GB" sz="2800" dirty="0" smtClean="0"/>
          </a:p>
          <a:p>
            <a:r>
              <a:rPr lang="en-GB" sz="2800" dirty="0" smtClean="0"/>
              <a:t>Reduce </a:t>
            </a:r>
            <a:r>
              <a:rPr lang="en-GB" sz="2800" dirty="0" smtClean="0"/>
              <a:t>parallelise on keys</a:t>
            </a:r>
            <a:endParaRPr lang="en-GB" sz="2800" dirty="0" smtClean="0"/>
          </a:p>
          <a:p>
            <a:r>
              <a:rPr lang="en-GB" sz="2800" dirty="0" smtClean="0"/>
              <a:t>MapReduce engine can execute Map and Reduce sequences against data</a:t>
            </a:r>
          </a:p>
          <a:p>
            <a:r>
              <a:rPr lang="en-GB" sz="2800" dirty="0"/>
              <a:t>HDFS </a:t>
            </a:r>
            <a:r>
              <a:rPr lang="en-GB" sz="2800" dirty="0" smtClean="0"/>
              <a:t>provides data location for work </a:t>
            </a:r>
            <a:r>
              <a:rPr lang="en-GB" sz="2800" dirty="0" smtClean="0"/>
              <a:t>placement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77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MapReduce </a:t>
            </a:r>
            <a:r>
              <a:rPr lang="en-GB" dirty="0" smtClean="0"/>
              <a:t>democratised big data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165225"/>
            <a:ext cx="8229600" cy="2465241"/>
          </a:xfrm>
        </p:spPr>
        <p:txBody>
          <a:bodyPr/>
          <a:lstStyle/>
          <a:p>
            <a:r>
              <a:rPr lang="en-GB" sz="2800" dirty="0" smtClean="0"/>
              <a:t>Conceptual model easy to grasp</a:t>
            </a:r>
          </a:p>
          <a:p>
            <a:r>
              <a:rPr lang="en-GB" sz="2800" dirty="0" smtClean="0"/>
              <a:t>Can write and test locally,</a:t>
            </a:r>
            <a:br>
              <a:rPr lang="en-GB" sz="2800" dirty="0" smtClean="0"/>
            </a:br>
            <a:r>
              <a:rPr lang="en-GB" sz="2800" dirty="0" smtClean="0"/>
              <a:t> </a:t>
            </a:r>
            <a:r>
              <a:rPr lang="en-GB" sz="2800" dirty="0" err="1" smtClean="0"/>
              <a:t>superlinear</a:t>
            </a:r>
            <a:r>
              <a:rPr lang="en-GB" sz="2800" dirty="0" smtClean="0"/>
              <a:t> </a:t>
            </a:r>
            <a:r>
              <a:rPr lang="en-GB" sz="2800" dirty="0" err="1" smtClean="0"/>
              <a:t>scaleup</a:t>
            </a:r>
            <a:endParaRPr lang="en-GB" sz="2800" dirty="0" smtClean="0"/>
          </a:p>
          <a:p>
            <a:r>
              <a:rPr lang="en-GB" sz="2800" dirty="0"/>
              <a:t>T</a:t>
            </a:r>
            <a:r>
              <a:rPr lang="en-GB" sz="2800" dirty="0" smtClean="0"/>
              <a:t>ools </a:t>
            </a:r>
            <a:r>
              <a:rPr lang="en-GB" sz="2800" dirty="0" smtClean="0"/>
              <a:t>and stack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8056" y="5150970"/>
            <a:ext cx="9045943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275" lvl="0" indent="-168275">
              <a:spcBef>
                <a:spcPct val="20000"/>
              </a:spcBef>
              <a:buClr>
                <a:srgbClr val="69BE28"/>
              </a:buClr>
              <a:buFont typeface="Arial" charset="0"/>
              <a:buChar char="•"/>
            </a:pPr>
            <a:endParaRPr lang="en-GB" sz="2400" b="1" dirty="0">
              <a:solidFill>
                <a:prstClr val="black"/>
              </a:solidFill>
              <a:latin typeface="Arial"/>
              <a:ea typeface="Arial"/>
              <a:cs typeface="Arial"/>
            </a:endParaRPr>
          </a:p>
          <a:p>
            <a:pPr lvl="0">
              <a:spcBef>
                <a:spcPct val="20000"/>
              </a:spcBef>
              <a:buClr>
                <a:srgbClr val="69BE28"/>
              </a:buClr>
            </a:pPr>
            <a:r>
              <a:rPr lang="en-GB" sz="2400" b="1" i="1" dirty="0">
                <a:solidFill>
                  <a:prstClr val="black"/>
                </a:solidFill>
                <a:latin typeface="Arial"/>
                <a:ea typeface="Arial"/>
                <a:cs typeface="Arial"/>
              </a:rPr>
              <a:t>You don't </a:t>
            </a:r>
            <a:r>
              <a:rPr lang="en-GB" sz="2400" b="1" i="1" dirty="0" smtClean="0">
                <a:solidFill>
                  <a:prstClr val="black"/>
                </a:solidFill>
                <a:latin typeface="Arial"/>
                <a:ea typeface="Arial"/>
                <a:cs typeface="Arial"/>
              </a:rPr>
              <a:t>need to understand parallel coding </a:t>
            </a:r>
            <a:r>
              <a:rPr lang="en-GB" sz="2400" b="1" i="1" dirty="0">
                <a:solidFill>
                  <a:prstClr val="black"/>
                </a:solidFill>
                <a:latin typeface="Arial"/>
                <a:ea typeface="Arial"/>
                <a:cs typeface="Arial"/>
              </a:rPr>
              <a:t>to run </a:t>
            </a:r>
            <a:r>
              <a:rPr lang="en-GB" sz="2400" b="1" i="1" dirty="0" smtClean="0">
                <a:solidFill>
                  <a:prstClr val="black"/>
                </a:solidFill>
                <a:latin typeface="Arial"/>
                <a:ea typeface="Arial"/>
                <a:cs typeface="Arial"/>
              </a:rPr>
              <a:t>apps</a:t>
            </a:r>
            <a:br>
              <a:rPr lang="en-GB" sz="2400" b="1" i="1" dirty="0" smtClean="0">
                <a:solidFill>
                  <a:prstClr val="black"/>
                </a:solidFill>
                <a:latin typeface="Arial"/>
                <a:ea typeface="Arial"/>
                <a:cs typeface="Arial"/>
              </a:rPr>
            </a:br>
            <a:r>
              <a:rPr lang="en-GB" sz="2400" b="1" i="1" dirty="0" smtClean="0">
                <a:solidFill>
                  <a:prstClr val="black"/>
                </a:solidFill>
                <a:latin typeface="Arial"/>
                <a:ea typeface="Arial"/>
                <a:cs typeface="Arial"/>
              </a:rPr>
              <a:t>across </a:t>
            </a:r>
            <a:r>
              <a:rPr lang="en-GB" sz="2400" b="1" i="1" dirty="0">
                <a:solidFill>
                  <a:prstClr val="black"/>
                </a:solidFill>
                <a:latin typeface="Arial"/>
                <a:ea typeface="Arial"/>
                <a:cs typeface="Arial"/>
              </a:rPr>
              <a:t>1000 machines</a:t>
            </a:r>
          </a:p>
        </p:txBody>
      </p:sp>
      <p:pic>
        <p:nvPicPr>
          <p:cNvPr id="7" name="Picture 6" descr="MapReduceProcesses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5812" y="1678524"/>
            <a:ext cx="4605338" cy="3744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5877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stack is key to use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C92467FF-63EE-094F-90CE-4C22793BA00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9" name="Content Placeholder 7" descr="mahout-logo-2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07504"/>
            <a:ext cx="1794806" cy="750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ANd9GcST6_0rX-Xkz0aidEBzxENJXICH_I8HlTYLlLxe1Wu_80msSjntEQ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41" y="2017734"/>
            <a:ext cx="1354063" cy="119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1556" y="1496980"/>
            <a:ext cx="1375244" cy="1375244"/>
          </a:xfrm>
          <a:prstGeom prst="rect">
            <a:avLst/>
          </a:prstGeom>
        </p:spPr>
      </p:pic>
      <p:pic>
        <p:nvPicPr>
          <p:cNvPr id="12" name="Picture 7" descr="hbase_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609" y="3991868"/>
            <a:ext cx="2018167" cy="497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75928" y="1999057"/>
            <a:ext cx="1917700" cy="5842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6441" y="1233648"/>
            <a:ext cx="2086428" cy="49031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72628" y="5043488"/>
            <a:ext cx="1003300" cy="14224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50063" y="3212869"/>
            <a:ext cx="2293937" cy="586228"/>
          </a:xfrm>
          <a:prstGeom prst="rect">
            <a:avLst/>
          </a:prstGeom>
        </p:spPr>
      </p:pic>
      <p:pic>
        <p:nvPicPr>
          <p:cNvPr id="18" name="Picture 17" descr="pig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174" y="1818260"/>
            <a:ext cx="999677" cy="1529994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6553200" y="1233648"/>
            <a:ext cx="971690" cy="461665"/>
          </a:xfrm>
          <a:prstGeom prst="rect">
            <a:avLst/>
          </a:prstGeom>
          <a:solidFill>
            <a:srgbClr val="000090"/>
          </a:solidFill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chemeClr val="bg2"/>
                </a:solidFill>
              </a:rPr>
              <a:t>Kafka</a:t>
            </a:r>
            <a:endParaRPr lang="en-GB" sz="2400" dirty="0">
              <a:solidFill>
                <a:schemeClr val="bg2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73841" y="3212869"/>
            <a:ext cx="1185102" cy="1426822"/>
          </a:xfrm>
          <a:prstGeom prst="rect">
            <a:avLst/>
          </a:prstGeom>
        </p:spPr>
      </p:pic>
      <p:pic>
        <p:nvPicPr>
          <p:cNvPr id="31" name="Content Placeholder 7" descr="elephant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15174" y="5302583"/>
            <a:ext cx="1401150" cy="1046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711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Pig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350761" y="1390444"/>
            <a:ext cx="833603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smtClean="0">
                <a:latin typeface="Consolas"/>
                <a:cs typeface="Consolas"/>
              </a:rPr>
              <a:t>generated </a:t>
            </a:r>
            <a:r>
              <a:rPr lang="en-GB" sz="2800" dirty="0">
                <a:latin typeface="Consolas"/>
                <a:cs typeface="Consolas"/>
              </a:rPr>
              <a:t>= LOAD '$</a:t>
            </a:r>
            <a:r>
              <a:rPr lang="en-GB" sz="2800" dirty="0" err="1">
                <a:latin typeface="Consolas"/>
                <a:cs typeface="Consolas"/>
              </a:rPr>
              <a:t>src</a:t>
            </a:r>
            <a:r>
              <a:rPr lang="en-GB" sz="2800" dirty="0">
                <a:latin typeface="Consolas"/>
                <a:cs typeface="Consolas"/>
              </a:rPr>
              <a:t>/$</a:t>
            </a:r>
            <a:r>
              <a:rPr lang="en-GB" sz="2800" dirty="0" err="1">
                <a:latin typeface="Consolas"/>
                <a:cs typeface="Consolas"/>
              </a:rPr>
              <a:t>srcfile</a:t>
            </a:r>
            <a:r>
              <a:rPr lang="en-GB" sz="2800" dirty="0">
                <a:latin typeface="Consolas"/>
                <a:cs typeface="Consolas"/>
              </a:rPr>
              <a:t>' </a:t>
            </a:r>
          </a:p>
          <a:p>
            <a:r>
              <a:rPr lang="en-GB" sz="2800" dirty="0">
                <a:latin typeface="Consolas"/>
                <a:cs typeface="Consolas"/>
              </a:rPr>
              <a:t>    USING </a:t>
            </a:r>
            <a:r>
              <a:rPr lang="en-GB" sz="2800" dirty="0" err="1">
                <a:latin typeface="Consolas"/>
                <a:cs typeface="Consolas"/>
              </a:rPr>
              <a:t>PigStorage</a:t>
            </a:r>
            <a:r>
              <a:rPr lang="en-GB" sz="2800" dirty="0">
                <a:latin typeface="Consolas"/>
                <a:cs typeface="Consolas"/>
              </a:rPr>
              <a:t>(',' , '-</a:t>
            </a:r>
            <a:r>
              <a:rPr lang="en-GB" sz="2800" dirty="0" err="1">
                <a:latin typeface="Consolas"/>
                <a:cs typeface="Consolas"/>
              </a:rPr>
              <a:t>noschema</a:t>
            </a:r>
            <a:r>
              <a:rPr lang="en-GB" sz="2800" dirty="0">
                <a:latin typeface="Consolas"/>
                <a:cs typeface="Consolas"/>
              </a:rPr>
              <a:t>')</a:t>
            </a:r>
          </a:p>
          <a:p>
            <a:r>
              <a:rPr lang="en-GB" sz="2800" dirty="0">
                <a:latin typeface="Consolas"/>
                <a:cs typeface="Consolas"/>
              </a:rPr>
              <a:t>    AS (line: </a:t>
            </a:r>
            <a:r>
              <a:rPr lang="en-GB" sz="2800" dirty="0" err="1">
                <a:latin typeface="Consolas"/>
                <a:cs typeface="Consolas"/>
              </a:rPr>
              <a:t>int</a:t>
            </a:r>
            <a:r>
              <a:rPr lang="en-GB" sz="2800" dirty="0">
                <a:latin typeface="Consolas"/>
                <a:cs typeface="Consolas"/>
              </a:rPr>
              <a:t>, </a:t>
            </a:r>
            <a:r>
              <a:rPr lang="en-GB" sz="2800" dirty="0" err="1">
                <a:latin typeface="Consolas"/>
                <a:cs typeface="Consolas"/>
              </a:rPr>
              <a:t>gaussian</a:t>
            </a:r>
            <a:r>
              <a:rPr lang="en-GB" sz="2800" dirty="0">
                <a:latin typeface="Consolas"/>
                <a:cs typeface="Consolas"/>
              </a:rPr>
              <a:t>: double, b: </a:t>
            </a:r>
            <a:r>
              <a:rPr lang="en-GB" sz="2800" dirty="0" err="1">
                <a:latin typeface="Consolas"/>
                <a:cs typeface="Consolas"/>
              </a:rPr>
              <a:t>boolean</a:t>
            </a:r>
            <a:r>
              <a:rPr lang="en-GB" sz="2800" dirty="0">
                <a:latin typeface="Consolas"/>
                <a:cs typeface="Consolas"/>
              </a:rPr>
              <a:t>, </a:t>
            </a:r>
            <a:r>
              <a:rPr lang="en-GB" sz="2800" dirty="0" err="1">
                <a:latin typeface="Consolas"/>
                <a:cs typeface="Consolas"/>
              </a:rPr>
              <a:t>c:chararray</a:t>
            </a:r>
            <a:r>
              <a:rPr lang="en-GB" sz="2800" dirty="0">
                <a:latin typeface="Consolas"/>
                <a:cs typeface="Consolas"/>
              </a:rPr>
              <a:t> );</a:t>
            </a:r>
          </a:p>
          <a:p>
            <a:r>
              <a:rPr lang="en-GB" sz="2800" dirty="0">
                <a:latin typeface="Consolas"/>
                <a:cs typeface="Consolas"/>
              </a:rPr>
              <a:t>sorted = ORDER generated BY c ASC;</a:t>
            </a:r>
          </a:p>
          <a:p>
            <a:r>
              <a:rPr lang="en-GB" sz="2800" dirty="0">
                <a:latin typeface="Consolas"/>
                <a:cs typeface="Consolas"/>
              </a:rPr>
              <a:t>result</a:t>
            </a:r>
            <a:r>
              <a:rPr lang="en-GB" sz="2800" dirty="0" smtClean="0">
                <a:latin typeface="Consolas"/>
                <a:cs typeface="Consolas"/>
              </a:rPr>
              <a:t> </a:t>
            </a:r>
            <a:r>
              <a:rPr lang="en-GB" sz="2800" dirty="0">
                <a:latin typeface="Consolas"/>
                <a:cs typeface="Consolas"/>
              </a:rPr>
              <a:t>= FILTER sorted BY </a:t>
            </a:r>
            <a:r>
              <a:rPr lang="en-GB" sz="2800" dirty="0" err="1">
                <a:latin typeface="Consolas"/>
                <a:cs typeface="Consolas"/>
              </a:rPr>
              <a:t>gaussian</a:t>
            </a:r>
            <a:r>
              <a:rPr lang="en-GB" sz="2800" dirty="0">
                <a:latin typeface="Consolas"/>
                <a:cs typeface="Consolas"/>
              </a:rPr>
              <a:t> &gt;= 0</a:t>
            </a:r>
            <a:r>
              <a:rPr lang="en-GB" sz="2800" dirty="0" smtClean="0">
                <a:latin typeface="Consolas"/>
                <a:cs typeface="Consolas"/>
              </a:rPr>
              <a:t>;</a:t>
            </a:r>
            <a:endParaRPr lang="en-GB" sz="2800" dirty="0">
              <a:latin typeface="Consolas"/>
              <a:cs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68800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Apache </a:t>
            </a:r>
            <a:r>
              <a:rPr lang="en-GB" dirty="0" err="1" smtClean="0"/>
              <a:t>Giraph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800" dirty="0" smtClean="0"/>
              <a:t>Graph nodes in RAM</a:t>
            </a:r>
          </a:p>
          <a:p>
            <a:r>
              <a:rPr lang="en-GB" sz="2800" dirty="0" smtClean="0"/>
              <a:t>exchange data with peers at barriers</a:t>
            </a:r>
          </a:p>
          <a:p>
            <a:r>
              <a:rPr lang="en-GB" sz="2800" dirty="0" smtClean="0"/>
              <a:t>use cases: PageRank, Friend-of-Friend</a:t>
            </a:r>
          </a:p>
          <a:p>
            <a:endParaRPr lang="en-GB" sz="2800" dirty="0"/>
          </a:p>
          <a:p>
            <a:r>
              <a:rPr lang="en-GB" sz="2800" dirty="0" smtClean="0"/>
              <a:t>But also: modelling cells in a heart</a:t>
            </a:r>
          </a:p>
          <a:p>
            <a:endParaRPr lang="en-GB" sz="2800" dirty="0"/>
          </a:p>
          <a:p>
            <a:endParaRPr lang="en-GB" sz="2800" dirty="0" smtClean="0"/>
          </a:p>
          <a:p>
            <a:pPr marL="0" indent="0">
              <a:buNone/>
            </a:pPr>
            <a:r>
              <a:rPr lang="en-GB" sz="2800" dirty="0"/>
              <a:t>Bulk-Synchronous-Parallel </a:t>
            </a:r>
            <a:r>
              <a:rPr lang="en-GB" sz="2800" dirty="0" smtClean="0"/>
              <a:t>-read </a:t>
            </a:r>
            <a:r>
              <a:rPr lang="en-GB" sz="2800" dirty="0" err="1" smtClean="0"/>
              <a:t>Pregel</a:t>
            </a:r>
            <a:r>
              <a:rPr lang="en-GB" sz="2800" dirty="0" smtClean="0"/>
              <a:t> paper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881" y="1340655"/>
            <a:ext cx="1185102" cy="1426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62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But there is a lot more we can do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11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Algorithms and runtimes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800" dirty="0" err="1" smtClean="0"/>
              <a:t>Giraph</a:t>
            </a:r>
            <a:r>
              <a:rPr lang="en-GB" sz="2800" dirty="0" smtClean="0"/>
              <a:t> </a:t>
            </a:r>
            <a:r>
              <a:rPr lang="en-GB" sz="2800" dirty="0" smtClean="0"/>
              <a:t>for </a:t>
            </a:r>
            <a:r>
              <a:rPr lang="en-GB" sz="2800" dirty="0" smtClean="0"/>
              <a:t>graph work</a:t>
            </a:r>
            <a:endParaRPr lang="en-GB" sz="2800" dirty="0" smtClean="0"/>
          </a:p>
          <a:p>
            <a:r>
              <a:rPr lang="en-GB" sz="2800" dirty="0" smtClean="0"/>
              <a:t>Stream processing: Storm</a:t>
            </a:r>
          </a:p>
          <a:p>
            <a:r>
              <a:rPr lang="en-GB" sz="2800" dirty="0" smtClean="0"/>
              <a:t>Iterative and chained </a:t>
            </a:r>
            <a:r>
              <a:rPr lang="en-GB" sz="2800" dirty="0" smtClean="0"/>
              <a:t>processing: Dryad-style</a:t>
            </a:r>
          </a:p>
          <a:p>
            <a:r>
              <a:rPr lang="en-GB" sz="2800" dirty="0" smtClean="0"/>
              <a:t>Long-lived processes</a:t>
            </a:r>
            <a:endParaRPr lang="en-GB" sz="2800" dirty="0" smtClean="0"/>
          </a:p>
          <a:p>
            <a:pPr marL="0" indent="0">
              <a:buNone/>
            </a:pPr>
            <a:endParaRPr lang="en-GB" sz="28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09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Production-side issues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800" dirty="0" smtClean="0"/>
              <a:t>Scale </a:t>
            </a:r>
            <a:r>
              <a:rPr lang="en-GB" sz="2800" dirty="0" smtClean="0"/>
              <a:t>to 10K nodes</a:t>
            </a:r>
          </a:p>
          <a:p>
            <a:r>
              <a:rPr lang="en-GB" sz="2800" dirty="0" smtClean="0"/>
              <a:t>Eliminate SPOFs &amp; Bottlenecks</a:t>
            </a:r>
          </a:p>
          <a:p>
            <a:r>
              <a:rPr lang="en-GB" sz="2800" dirty="0" smtClean="0"/>
              <a:t>Improve versioning by moving MR engine user-</a:t>
            </a:r>
            <a:r>
              <a:rPr lang="en-GB" sz="2800" dirty="0" smtClean="0"/>
              <a:t>side</a:t>
            </a:r>
          </a:p>
          <a:p>
            <a:r>
              <a:rPr lang="en-GB" sz="2800" dirty="0" smtClean="0"/>
              <a:t>Avoid having dedicated servers for other roles</a:t>
            </a:r>
            <a:endParaRPr lang="en-GB" sz="2800" dirty="0" smtClean="0"/>
          </a:p>
          <a:p>
            <a:endParaRPr lang="en-GB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26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013-Hortonworks">
  <a:themeElements>
    <a:clrScheme name="Hortonworks">
      <a:dk1>
        <a:sysClr val="windowText" lastClr="000000"/>
      </a:dk1>
      <a:lt1>
        <a:srgbClr val="1E1E1E"/>
      </a:lt1>
      <a:dk2>
        <a:srgbClr val="FFFFFF"/>
      </a:dk2>
      <a:lt2>
        <a:srgbClr val="FFFFFF"/>
      </a:lt2>
      <a:accent1>
        <a:srgbClr val="69BE28"/>
      </a:accent1>
      <a:accent2>
        <a:srgbClr val="1E1E1E"/>
      </a:accent2>
      <a:accent3>
        <a:srgbClr val="44697D"/>
      </a:accent3>
      <a:accent4>
        <a:srgbClr val="818A8F"/>
      </a:accent4>
      <a:accent5>
        <a:srgbClr val="E17000"/>
      </a:accent5>
      <a:accent6>
        <a:srgbClr val="7F7F7F"/>
      </a:accent6>
      <a:hlink>
        <a:srgbClr val="FFFFFF"/>
      </a:hlink>
      <a:folHlink>
        <a:srgbClr val="FFFF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>
        <a:normAutofit lnSpcReduction="10000"/>
      </a:bodyPr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1800" b="0" i="0" u="none" strike="noStrike" kern="1200" cap="none" spc="0" normalizeH="0" baseline="0" noProof="0" dirty="0" smtClean="0">
            <a:ln>
              <a:noFill/>
            </a:ln>
            <a:solidFill>
              <a:srgbClr val="C3C3C3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2013-Hortonworks.potx</Template>
  <TotalTime>5441</TotalTime>
  <Words>498</Words>
  <Application>Microsoft Macintosh PowerPoint</Application>
  <PresentationFormat>On-screen Show (4:3)</PresentationFormat>
  <Paragraphs>98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2013-Hortonworks</vt:lpstr>
      <vt:lpstr>Hadoop: Beyond MapReduce</vt:lpstr>
      <vt:lpstr>Hadoop MapReduce</vt:lpstr>
      <vt:lpstr>MapReduce democratised big data</vt:lpstr>
      <vt:lpstr>The stack is key to use</vt:lpstr>
      <vt:lpstr>Example: Pig</vt:lpstr>
      <vt:lpstr>Example: Apache Giraph </vt:lpstr>
      <vt:lpstr>But there is a lot more we can do</vt:lpstr>
      <vt:lpstr>New Algorithms and runtimes</vt:lpstr>
      <vt:lpstr>Production-side issues</vt:lpstr>
      <vt:lpstr>YARN: Yet Another Resource Negotiator</vt:lpstr>
      <vt:lpstr>YARN vs Other Resource Negotiators</vt:lpstr>
      <vt:lpstr>Pig/Hive-MR versus Pig/Hive-Tez</vt:lpstr>
      <vt:lpstr>FastQuery: Beyond Batch with YARN</vt:lpstr>
      <vt:lpstr>You too can write a distributed execution framework -if you need to</vt:lpstr>
      <vt:lpstr>Start the work in progress</vt:lpstr>
      <vt:lpstr>What are the services and algorithms we are going to need?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Hortonworks</dc:title>
  <dc:subject/>
  <dc:creator>Owen O'Malley</dc:creator>
  <cp:keywords/>
  <dc:description/>
  <cp:lastModifiedBy>Steve Loughran</cp:lastModifiedBy>
  <cp:revision>127</cp:revision>
  <cp:lastPrinted>2011-11-07T16:43:46Z</cp:lastPrinted>
  <dcterms:created xsi:type="dcterms:W3CDTF">2011-12-12T20:01:28Z</dcterms:created>
  <dcterms:modified xsi:type="dcterms:W3CDTF">2013-06-28T08:45:40Z</dcterms:modified>
  <cp:category/>
</cp:coreProperties>
</file>