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403" r:id="rId3"/>
    <p:sldId id="404" r:id="rId4"/>
    <p:sldId id="408" r:id="rId5"/>
    <p:sldId id="405" r:id="rId6"/>
    <p:sldId id="401" r:id="rId7"/>
    <p:sldId id="402" r:id="rId8"/>
    <p:sldId id="369" r:id="rId9"/>
    <p:sldId id="385" r:id="rId10"/>
    <p:sldId id="378" r:id="rId11"/>
    <p:sldId id="406" r:id="rId12"/>
    <p:sldId id="407" r:id="rId13"/>
    <p:sldId id="344" r:id="rId14"/>
    <p:sldId id="399" r:id="rId15"/>
    <p:sldId id="34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FF9900"/>
    <a:srgbClr val="FFC637"/>
    <a:srgbClr val="F9D607"/>
    <a:srgbClr val="FFFF00"/>
    <a:srgbClr val="000000"/>
    <a:srgbClr val="F8F8F8"/>
    <a:srgbClr val="FFFA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09" autoAdjust="0"/>
    <p:restoredTop sz="94660"/>
  </p:normalViewPr>
  <p:slideViewPr>
    <p:cSldViewPr>
      <p:cViewPr varScale="1">
        <p:scale>
          <a:sx n="67" d="100"/>
          <a:sy n="67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1E8905-07AE-3F4C-8815-A3D12DC39CFB}" type="doc">
      <dgm:prSet loTypeId="urn:microsoft.com/office/officeart/2009/layout/CirclePicture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1E004B6-5E37-F74B-8556-6858EAF09ACE}">
      <dgm:prSet phldrT="[Text]"/>
      <dgm:spPr/>
      <dgm:t>
        <a:bodyPr/>
        <a:lstStyle/>
        <a:p>
          <a:r>
            <a:rPr lang="en-US" dirty="0" smtClean="0"/>
            <a:t>global</a:t>
          </a:r>
          <a:endParaRPr lang="en-US" dirty="0"/>
        </a:p>
      </dgm:t>
    </dgm:pt>
    <dgm:pt modelId="{22317422-D6E7-8844-A0FB-53712B6B0652}" type="parTrans" cxnId="{55F7FA90-3D64-A148-96DF-C7916B0F14FD}">
      <dgm:prSet/>
      <dgm:spPr/>
      <dgm:t>
        <a:bodyPr/>
        <a:lstStyle/>
        <a:p>
          <a:endParaRPr lang="en-US"/>
        </a:p>
      </dgm:t>
    </dgm:pt>
    <dgm:pt modelId="{3D8C9E1A-A902-0B4D-A1E1-E6961E84E896}" type="sibTrans" cxnId="{55F7FA90-3D64-A148-96DF-C7916B0F14FD}">
      <dgm:prSet/>
      <dgm:spPr/>
      <dgm:t>
        <a:bodyPr/>
        <a:lstStyle/>
        <a:p>
          <a:endParaRPr lang="en-US"/>
        </a:p>
      </dgm:t>
    </dgm:pt>
    <dgm:pt modelId="{1E964941-C1AC-3543-B5B8-5BB04BC11C0E}">
      <dgm:prSet phldrT="[Text]"/>
      <dgm:spPr/>
      <dgm:t>
        <a:bodyPr/>
        <a:lstStyle/>
        <a:p>
          <a:r>
            <a:rPr lang="en-US" dirty="0" smtClean="0"/>
            <a:t>regional1</a:t>
          </a:r>
          <a:endParaRPr lang="en-US" dirty="0"/>
        </a:p>
      </dgm:t>
    </dgm:pt>
    <dgm:pt modelId="{6B9364FE-FF39-AA46-84D0-04750C5A13EE}" type="parTrans" cxnId="{A444658A-B302-9B41-B70C-ECB1039902D6}">
      <dgm:prSet/>
      <dgm:spPr/>
      <dgm:t>
        <a:bodyPr/>
        <a:lstStyle/>
        <a:p>
          <a:endParaRPr lang="en-US"/>
        </a:p>
      </dgm:t>
    </dgm:pt>
    <dgm:pt modelId="{D63FFCBD-3804-B44E-8FE6-EB47CFE321DA}" type="sibTrans" cxnId="{A444658A-B302-9B41-B70C-ECB1039902D6}">
      <dgm:prSet/>
      <dgm:spPr/>
      <dgm:t>
        <a:bodyPr/>
        <a:lstStyle/>
        <a:p>
          <a:endParaRPr lang="en-US"/>
        </a:p>
      </dgm:t>
    </dgm:pt>
    <dgm:pt modelId="{30C18405-D0EE-8448-BFC6-BA47520FA1D1}">
      <dgm:prSet phldrT="[Text]"/>
      <dgm:spPr/>
      <dgm:t>
        <a:bodyPr/>
        <a:lstStyle/>
        <a:p>
          <a:r>
            <a:rPr lang="en-US" dirty="0" smtClean="0"/>
            <a:t>endpoint1</a:t>
          </a:r>
          <a:endParaRPr lang="en-US" dirty="0"/>
        </a:p>
      </dgm:t>
    </dgm:pt>
    <dgm:pt modelId="{A4E6B04A-5FF9-5E45-869A-16E8B553F992}" type="parTrans" cxnId="{DC1C97FE-BB97-0A40-B16D-377368BA3027}">
      <dgm:prSet/>
      <dgm:spPr/>
      <dgm:t>
        <a:bodyPr/>
        <a:lstStyle/>
        <a:p>
          <a:endParaRPr lang="en-US"/>
        </a:p>
      </dgm:t>
    </dgm:pt>
    <dgm:pt modelId="{0F00497C-A93D-B449-938E-089169352152}" type="sibTrans" cxnId="{DC1C97FE-BB97-0A40-B16D-377368BA3027}">
      <dgm:prSet/>
      <dgm:spPr/>
      <dgm:t>
        <a:bodyPr/>
        <a:lstStyle/>
        <a:p>
          <a:endParaRPr lang="en-US"/>
        </a:p>
      </dgm:t>
    </dgm:pt>
    <dgm:pt modelId="{6288F448-1666-8C46-9806-11615989BB8B}">
      <dgm:prSet phldrT="[Text]"/>
      <dgm:spPr/>
      <dgm:t>
        <a:bodyPr/>
        <a:lstStyle/>
        <a:p>
          <a:r>
            <a:rPr lang="en-US" dirty="0" smtClean="0"/>
            <a:t>endpoint2</a:t>
          </a:r>
          <a:endParaRPr lang="en-US" dirty="0"/>
        </a:p>
      </dgm:t>
    </dgm:pt>
    <dgm:pt modelId="{1F79A4D2-3181-514B-8247-B66492E5B2AE}" type="parTrans" cxnId="{0A2DF48A-CB85-D64B-937C-3317F2602440}">
      <dgm:prSet/>
      <dgm:spPr/>
      <dgm:t>
        <a:bodyPr/>
        <a:lstStyle/>
        <a:p>
          <a:endParaRPr lang="en-US"/>
        </a:p>
      </dgm:t>
    </dgm:pt>
    <dgm:pt modelId="{386718A9-5166-3C42-A6B0-68DCF519396C}" type="sibTrans" cxnId="{0A2DF48A-CB85-D64B-937C-3317F2602440}">
      <dgm:prSet/>
      <dgm:spPr/>
      <dgm:t>
        <a:bodyPr/>
        <a:lstStyle/>
        <a:p>
          <a:endParaRPr lang="en-US"/>
        </a:p>
      </dgm:t>
    </dgm:pt>
    <dgm:pt modelId="{C6A190D9-A8F2-F540-B4CB-7A8CF32A1122}">
      <dgm:prSet phldrT="[Text]"/>
      <dgm:spPr/>
      <dgm:t>
        <a:bodyPr/>
        <a:lstStyle/>
        <a:p>
          <a:r>
            <a:rPr lang="en-US" dirty="0" smtClean="0"/>
            <a:t>regional2</a:t>
          </a:r>
          <a:endParaRPr lang="en-US" dirty="0"/>
        </a:p>
      </dgm:t>
    </dgm:pt>
    <dgm:pt modelId="{9588F485-214A-704B-84D9-2E3590073592}" type="parTrans" cxnId="{ABE21B42-5EF2-064C-A5E2-AA15774905BA}">
      <dgm:prSet/>
      <dgm:spPr/>
      <dgm:t>
        <a:bodyPr/>
        <a:lstStyle/>
        <a:p>
          <a:endParaRPr lang="en-US"/>
        </a:p>
      </dgm:t>
    </dgm:pt>
    <dgm:pt modelId="{937588F2-472E-2D49-AB4A-314C59B5354E}" type="sibTrans" cxnId="{ABE21B42-5EF2-064C-A5E2-AA15774905BA}">
      <dgm:prSet/>
      <dgm:spPr/>
      <dgm:t>
        <a:bodyPr/>
        <a:lstStyle/>
        <a:p>
          <a:endParaRPr lang="en-US"/>
        </a:p>
      </dgm:t>
    </dgm:pt>
    <dgm:pt modelId="{F9B13F4C-2566-BE46-95E3-9BFC16CCE3A2}">
      <dgm:prSet phldrT="[Text]"/>
      <dgm:spPr/>
      <dgm:t>
        <a:bodyPr/>
        <a:lstStyle/>
        <a:p>
          <a:r>
            <a:rPr lang="en-US" dirty="0" smtClean="0"/>
            <a:t>endpoint3</a:t>
          </a:r>
          <a:endParaRPr lang="en-US" dirty="0"/>
        </a:p>
      </dgm:t>
    </dgm:pt>
    <dgm:pt modelId="{94A32CAB-0FD9-5945-908F-4B56109AAC42}" type="parTrans" cxnId="{857B7101-BFEE-9749-9529-29A7EE0C375B}">
      <dgm:prSet/>
      <dgm:spPr/>
      <dgm:t>
        <a:bodyPr/>
        <a:lstStyle/>
        <a:p>
          <a:endParaRPr lang="en-US"/>
        </a:p>
      </dgm:t>
    </dgm:pt>
    <dgm:pt modelId="{D81D37AF-2D53-6044-A64C-B3BDA2455CBC}" type="sibTrans" cxnId="{857B7101-BFEE-9749-9529-29A7EE0C375B}">
      <dgm:prSet/>
      <dgm:spPr/>
      <dgm:t>
        <a:bodyPr/>
        <a:lstStyle/>
        <a:p>
          <a:endParaRPr lang="en-US"/>
        </a:p>
      </dgm:t>
    </dgm:pt>
    <dgm:pt modelId="{EE04225A-6036-124E-B99F-F1DA87BB9D2D}" type="pres">
      <dgm:prSet presAssocID="{E41E8905-07AE-3F4C-8815-A3D12DC39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32B79D-1D4E-0A41-8F4D-D1AD4AB1070B}" type="pres">
      <dgm:prSet presAssocID="{E1E004B6-5E37-F74B-8556-6858EAF09ACE}" presName="hierRoot1" presStyleCnt="0"/>
      <dgm:spPr/>
    </dgm:pt>
    <dgm:pt modelId="{0D5B3BB0-47A5-4C4E-AACD-462477BB578B}" type="pres">
      <dgm:prSet presAssocID="{E1E004B6-5E37-F74B-8556-6858EAF09ACE}" presName="composite" presStyleCnt="0"/>
      <dgm:spPr/>
    </dgm:pt>
    <dgm:pt modelId="{9469F07E-7036-B84D-882C-62128AA9A2B4}" type="pres">
      <dgm:prSet presAssocID="{E1E004B6-5E37-F74B-8556-6858EAF09ACE}" presName="image" presStyleLbl="node0" presStyleIdx="0" presStyleCnt="1"/>
      <dgm:spPr/>
    </dgm:pt>
    <dgm:pt modelId="{DEFAE354-D4C5-4849-AE83-7664901934BB}" type="pres">
      <dgm:prSet presAssocID="{E1E004B6-5E37-F74B-8556-6858EAF09ACE}" presName="text" presStyleLbl="revTx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2B7AE5-431A-D24B-B753-432DE0F27840}" type="pres">
      <dgm:prSet presAssocID="{E1E004B6-5E37-F74B-8556-6858EAF09ACE}" presName="hierChild2" presStyleCnt="0"/>
      <dgm:spPr/>
    </dgm:pt>
    <dgm:pt modelId="{5018E2C8-19F7-9345-A2A4-905BC717C663}" type="pres">
      <dgm:prSet presAssocID="{6B9364FE-FF39-AA46-84D0-04750C5A13E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E0CB8A5-7A69-6245-8469-A5692AC1AB04}" type="pres">
      <dgm:prSet presAssocID="{1E964941-C1AC-3543-B5B8-5BB04BC11C0E}" presName="hierRoot2" presStyleCnt="0"/>
      <dgm:spPr/>
    </dgm:pt>
    <dgm:pt modelId="{91332425-CCB5-8E44-961F-F45F12A0CD1B}" type="pres">
      <dgm:prSet presAssocID="{1E964941-C1AC-3543-B5B8-5BB04BC11C0E}" presName="composite2" presStyleCnt="0"/>
      <dgm:spPr/>
    </dgm:pt>
    <dgm:pt modelId="{0AEAD713-6DA6-6840-AF74-D48546F4F9A3}" type="pres">
      <dgm:prSet presAssocID="{1E964941-C1AC-3543-B5B8-5BB04BC11C0E}" presName="image2" presStyleLbl="node2" presStyleIdx="0" presStyleCnt="2"/>
      <dgm:spPr/>
    </dgm:pt>
    <dgm:pt modelId="{7CE6A0B5-EB7E-2548-8181-0466A7B73570}" type="pres">
      <dgm:prSet presAssocID="{1E964941-C1AC-3543-B5B8-5BB04BC11C0E}" presName="text2" presStyleLbl="revTx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19566F-7F01-F741-95C9-5FF521FC5E36}" type="pres">
      <dgm:prSet presAssocID="{1E964941-C1AC-3543-B5B8-5BB04BC11C0E}" presName="hierChild3" presStyleCnt="0"/>
      <dgm:spPr/>
    </dgm:pt>
    <dgm:pt modelId="{4F1DBC24-FA7C-9C4D-A04A-6C1165148F41}" type="pres">
      <dgm:prSet presAssocID="{A4E6B04A-5FF9-5E45-869A-16E8B553F992}" presName="Name17" presStyleLbl="parChTrans1D3" presStyleIdx="0" presStyleCnt="3"/>
      <dgm:spPr/>
      <dgm:t>
        <a:bodyPr/>
        <a:lstStyle/>
        <a:p>
          <a:endParaRPr lang="en-US"/>
        </a:p>
      </dgm:t>
    </dgm:pt>
    <dgm:pt modelId="{A101EB1E-DF2F-534B-A768-A4DF5651CB6E}" type="pres">
      <dgm:prSet presAssocID="{30C18405-D0EE-8448-BFC6-BA47520FA1D1}" presName="hierRoot3" presStyleCnt="0"/>
      <dgm:spPr/>
    </dgm:pt>
    <dgm:pt modelId="{08C91E82-2CAE-824E-BF74-BF84F3FFEFA3}" type="pres">
      <dgm:prSet presAssocID="{30C18405-D0EE-8448-BFC6-BA47520FA1D1}" presName="composite3" presStyleCnt="0"/>
      <dgm:spPr/>
    </dgm:pt>
    <dgm:pt modelId="{A81A4538-D4C8-E54F-9F92-DC8489FCA37C}" type="pres">
      <dgm:prSet presAssocID="{30C18405-D0EE-8448-BFC6-BA47520FA1D1}" presName="image3" presStyleLbl="node3" presStyleIdx="0" presStyleCnt="3"/>
      <dgm:spPr/>
    </dgm:pt>
    <dgm:pt modelId="{D0C3C9EC-A26D-ED4A-B7D5-CA41E1C70EA2}" type="pres">
      <dgm:prSet presAssocID="{30C18405-D0EE-8448-BFC6-BA47520FA1D1}" presName="text3" presStyleLbl="revTx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2D964C-B31E-144B-B2F5-ADB9BB2C9CA4}" type="pres">
      <dgm:prSet presAssocID="{30C18405-D0EE-8448-BFC6-BA47520FA1D1}" presName="hierChild4" presStyleCnt="0"/>
      <dgm:spPr/>
    </dgm:pt>
    <dgm:pt modelId="{B4FAF0AD-D9AA-744E-96FA-3A4364402C06}" type="pres">
      <dgm:prSet presAssocID="{1F79A4D2-3181-514B-8247-B66492E5B2AE}" presName="Name17" presStyleLbl="parChTrans1D3" presStyleIdx="1" presStyleCnt="3"/>
      <dgm:spPr/>
      <dgm:t>
        <a:bodyPr/>
        <a:lstStyle/>
        <a:p>
          <a:endParaRPr lang="en-US"/>
        </a:p>
      </dgm:t>
    </dgm:pt>
    <dgm:pt modelId="{55459C44-9E6E-2A4B-B6F9-230F95DF3A42}" type="pres">
      <dgm:prSet presAssocID="{6288F448-1666-8C46-9806-11615989BB8B}" presName="hierRoot3" presStyleCnt="0"/>
      <dgm:spPr/>
    </dgm:pt>
    <dgm:pt modelId="{85C3E6BF-32C0-7841-B743-EB9F927FB53F}" type="pres">
      <dgm:prSet presAssocID="{6288F448-1666-8C46-9806-11615989BB8B}" presName="composite3" presStyleCnt="0"/>
      <dgm:spPr/>
    </dgm:pt>
    <dgm:pt modelId="{7AB7B0E0-2B26-9E4D-A718-6A7089FFFF4E}" type="pres">
      <dgm:prSet presAssocID="{6288F448-1666-8C46-9806-11615989BB8B}" presName="image3" presStyleLbl="node3" presStyleIdx="1" presStyleCnt="3"/>
      <dgm:spPr/>
    </dgm:pt>
    <dgm:pt modelId="{28FC70BE-6532-EA40-8EEC-07B0ED10EDA6}" type="pres">
      <dgm:prSet presAssocID="{6288F448-1666-8C46-9806-11615989BB8B}" presName="text3" presStyleLbl="revTx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EB983A-26A8-C14B-B5C3-66020D4E3809}" type="pres">
      <dgm:prSet presAssocID="{6288F448-1666-8C46-9806-11615989BB8B}" presName="hierChild4" presStyleCnt="0"/>
      <dgm:spPr/>
    </dgm:pt>
    <dgm:pt modelId="{4E0137B3-A7EB-C347-986B-998D9512FD44}" type="pres">
      <dgm:prSet presAssocID="{9588F485-214A-704B-84D9-2E3590073592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9E11FAF-2EC3-5447-AF06-E1EC42793374}" type="pres">
      <dgm:prSet presAssocID="{C6A190D9-A8F2-F540-B4CB-7A8CF32A1122}" presName="hierRoot2" presStyleCnt="0"/>
      <dgm:spPr/>
    </dgm:pt>
    <dgm:pt modelId="{BA5E0898-33BC-2147-ACF0-95204427FA00}" type="pres">
      <dgm:prSet presAssocID="{C6A190D9-A8F2-F540-B4CB-7A8CF32A1122}" presName="composite2" presStyleCnt="0"/>
      <dgm:spPr/>
    </dgm:pt>
    <dgm:pt modelId="{9EAD3334-9C58-E541-9501-2E59BE6FDC73}" type="pres">
      <dgm:prSet presAssocID="{C6A190D9-A8F2-F540-B4CB-7A8CF32A1122}" presName="image2" presStyleLbl="node2" presStyleIdx="1" presStyleCnt="2"/>
      <dgm:spPr/>
    </dgm:pt>
    <dgm:pt modelId="{1BB0EBE3-1255-AC44-AEC9-73AC28A4784B}" type="pres">
      <dgm:prSet presAssocID="{C6A190D9-A8F2-F540-B4CB-7A8CF32A1122}" presName="text2" presStyleLbl="revTx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FC09D0-9CE1-5F4D-8051-A86CA67FBB47}" type="pres">
      <dgm:prSet presAssocID="{C6A190D9-A8F2-F540-B4CB-7A8CF32A1122}" presName="hierChild3" presStyleCnt="0"/>
      <dgm:spPr/>
    </dgm:pt>
    <dgm:pt modelId="{BF038610-F39E-0B4D-BD25-2F90FA537946}" type="pres">
      <dgm:prSet presAssocID="{94A32CAB-0FD9-5945-908F-4B56109AAC42}" presName="Name17" presStyleLbl="parChTrans1D3" presStyleIdx="2" presStyleCnt="3"/>
      <dgm:spPr/>
      <dgm:t>
        <a:bodyPr/>
        <a:lstStyle/>
        <a:p>
          <a:endParaRPr lang="en-US"/>
        </a:p>
      </dgm:t>
    </dgm:pt>
    <dgm:pt modelId="{32A9DED1-9BB0-3D4E-BD0F-B7F5D0C0AD71}" type="pres">
      <dgm:prSet presAssocID="{F9B13F4C-2566-BE46-95E3-9BFC16CCE3A2}" presName="hierRoot3" presStyleCnt="0"/>
      <dgm:spPr/>
    </dgm:pt>
    <dgm:pt modelId="{0E3A0615-1F1F-AB4A-ADC9-64FEB022345B}" type="pres">
      <dgm:prSet presAssocID="{F9B13F4C-2566-BE46-95E3-9BFC16CCE3A2}" presName="composite3" presStyleCnt="0"/>
      <dgm:spPr/>
    </dgm:pt>
    <dgm:pt modelId="{BB604027-2F44-8749-93E8-F9A4F831F99C}" type="pres">
      <dgm:prSet presAssocID="{F9B13F4C-2566-BE46-95E3-9BFC16CCE3A2}" presName="image3" presStyleLbl="node3" presStyleIdx="2" presStyleCnt="3"/>
      <dgm:spPr/>
    </dgm:pt>
    <dgm:pt modelId="{8BA429E9-1DE1-AA41-AAD6-36AF023C6120}" type="pres">
      <dgm:prSet presAssocID="{F9B13F4C-2566-BE46-95E3-9BFC16CCE3A2}" presName="text3" presStyleLbl="revTx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D04CE0-2C42-284D-9304-05ECDFAA2D23}" type="pres">
      <dgm:prSet presAssocID="{F9B13F4C-2566-BE46-95E3-9BFC16CCE3A2}" presName="hierChild4" presStyleCnt="0"/>
      <dgm:spPr/>
    </dgm:pt>
  </dgm:ptLst>
  <dgm:cxnLst>
    <dgm:cxn modelId="{4C41DF9C-1BAD-4E53-A26D-A75FFE1788E4}" type="presOf" srcId="{30C18405-D0EE-8448-BFC6-BA47520FA1D1}" destId="{D0C3C9EC-A26D-ED4A-B7D5-CA41E1C70EA2}" srcOrd="0" destOrd="0" presId="urn:microsoft.com/office/officeart/2009/layout/CirclePictureHierarchy"/>
    <dgm:cxn modelId="{E90A0D25-5A72-469D-A118-CF4134C24E9B}" type="presOf" srcId="{E41E8905-07AE-3F4C-8815-A3D12DC39CFB}" destId="{EE04225A-6036-124E-B99F-F1DA87BB9D2D}" srcOrd="0" destOrd="0" presId="urn:microsoft.com/office/officeart/2009/layout/CirclePictureHierarchy"/>
    <dgm:cxn modelId="{0A2DF48A-CB85-D64B-937C-3317F2602440}" srcId="{1E964941-C1AC-3543-B5B8-5BB04BC11C0E}" destId="{6288F448-1666-8C46-9806-11615989BB8B}" srcOrd="1" destOrd="0" parTransId="{1F79A4D2-3181-514B-8247-B66492E5B2AE}" sibTransId="{386718A9-5166-3C42-A6B0-68DCF519396C}"/>
    <dgm:cxn modelId="{2E779CB9-7094-4901-BAD6-F80F5456D54F}" type="presOf" srcId="{1E964941-C1AC-3543-B5B8-5BB04BC11C0E}" destId="{7CE6A0B5-EB7E-2548-8181-0466A7B73570}" srcOrd="0" destOrd="0" presId="urn:microsoft.com/office/officeart/2009/layout/CirclePictureHierarchy"/>
    <dgm:cxn modelId="{857B7101-BFEE-9749-9529-29A7EE0C375B}" srcId="{C6A190D9-A8F2-F540-B4CB-7A8CF32A1122}" destId="{F9B13F4C-2566-BE46-95E3-9BFC16CCE3A2}" srcOrd="0" destOrd="0" parTransId="{94A32CAB-0FD9-5945-908F-4B56109AAC42}" sibTransId="{D81D37AF-2D53-6044-A64C-B3BDA2455CBC}"/>
    <dgm:cxn modelId="{5F0317D8-529C-4281-B288-42F5CDEF0896}" type="presOf" srcId="{6288F448-1666-8C46-9806-11615989BB8B}" destId="{28FC70BE-6532-EA40-8EEC-07B0ED10EDA6}" srcOrd="0" destOrd="0" presId="urn:microsoft.com/office/officeart/2009/layout/CirclePictureHierarchy"/>
    <dgm:cxn modelId="{55F7FA90-3D64-A148-96DF-C7916B0F14FD}" srcId="{E41E8905-07AE-3F4C-8815-A3D12DC39CFB}" destId="{E1E004B6-5E37-F74B-8556-6858EAF09ACE}" srcOrd="0" destOrd="0" parTransId="{22317422-D6E7-8844-A0FB-53712B6B0652}" sibTransId="{3D8C9E1A-A902-0B4D-A1E1-E6961E84E896}"/>
    <dgm:cxn modelId="{992D9BA7-312C-419F-8A12-F1DDBBDFD2C9}" type="presOf" srcId="{E1E004B6-5E37-F74B-8556-6858EAF09ACE}" destId="{DEFAE354-D4C5-4849-AE83-7664901934BB}" srcOrd="0" destOrd="0" presId="urn:microsoft.com/office/officeart/2009/layout/CirclePictureHierarchy"/>
    <dgm:cxn modelId="{7F3BB172-7E86-4DD4-B1B4-079ABD513986}" type="presOf" srcId="{94A32CAB-0FD9-5945-908F-4B56109AAC42}" destId="{BF038610-F39E-0B4D-BD25-2F90FA537946}" srcOrd="0" destOrd="0" presId="urn:microsoft.com/office/officeart/2009/layout/CirclePictureHierarchy"/>
    <dgm:cxn modelId="{E548CAE8-C2AA-4357-9662-463D11C9CEF3}" type="presOf" srcId="{A4E6B04A-5FF9-5E45-869A-16E8B553F992}" destId="{4F1DBC24-FA7C-9C4D-A04A-6C1165148F41}" srcOrd="0" destOrd="0" presId="urn:microsoft.com/office/officeart/2009/layout/CirclePictureHierarchy"/>
    <dgm:cxn modelId="{94CF150C-82F3-4BDF-81D3-B785AEF2C0BA}" type="presOf" srcId="{9588F485-214A-704B-84D9-2E3590073592}" destId="{4E0137B3-A7EB-C347-986B-998D9512FD44}" srcOrd="0" destOrd="0" presId="urn:microsoft.com/office/officeart/2009/layout/CirclePictureHierarchy"/>
    <dgm:cxn modelId="{97DFAEF2-F219-47D2-B8C1-1B352790F78D}" type="presOf" srcId="{6B9364FE-FF39-AA46-84D0-04750C5A13EE}" destId="{5018E2C8-19F7-9345-A2A4-905BC717C663}" srcOrd="0" destOrd="0" presId="urn:microsoft.com/office/officeart/2009/layout/CirclePictureHierarchy"/>
    <dgm:cxn modelId="{6348389F-D201-4997-BA9F-D73FC60C9FB7}" type="presOf" srcId="{C6A190D9-A8F2-F540-B4CB-7A8CF32A1122}" destId="{1BB0EBE3-1255-AC44-AEC9-73AC28A4784B}" srcOrd="0" destOrd="0" presId="urn:microsoft.com/office/officeart/2009/layout/CirclePictureHierarchy"/>
    <dgm:cxn modelId="{504DCF38-BD00-4010-8DB7-23977F77D790}" type="presOf" srcId="{1F79A4D2-3181-514B-8247-B66492E5B2AE}" destId="{B4FAF0AD-D9AA-744E-96FA-3A4364402C06}" srcOrd="0" destOrd="0" presId="urn:microsoft.com/office/officeart/2009/layout/CirclePictureHierarchy"/>
    <dgm:cxn modelId="{0E50C0EB-2DB9-4B2C-9690-FC97879F499F}" type="presOf" srcId="{F9B13F4C-2566-BE46-95E3-9BFC16CCE3A2}" destId="{8BA429E9-1DE1-AA41-AAD6-36AF023C6120}" srcOrd="0" destOrd="0" presId="urn:microsoft.com/office/officeart/2009/layout/CirclePictureHierarchy"/>
    <dgm:cxn modelId="{DC1C97FE-BB97-0A40-B16D-377368BA3027}" srcId="{1E964941-C1AC-3543-B5B8-5BB04BC11C0E}" destId="{30C18405-D0EE-8448-BFC6-BA47520FA1D1}" srcOrd="0" destOrd="0" parTransId="{A4E6B04A-5FF9-5E45-869A-16E8B553F992}" sibTransId="{0F00497C-A93D-B449-938E-089169352152}"/>
    <dgm:cxn modelId="{A444658A-B302-9B41-B70C-ECB1039902D6}" srcId="{E1E004B6-5E37-F74B-8556-6858EAF09ACE}" destId="{1E964941-C1AC-3543-B5B8-5BB04BC11C0E}" srcOrd="0" destOrd="0" parTransId="{6B9364FE-FF39-AA46-84D0-04750C5A13EE}" sibTransId="{D63FFCBD-3804-B44E-8FE6-EB47CFE321DA}"/>
    <dgm:cxn modelId="{ABE21B42-5EF2-064C-A5E2-AA15774905BA}" srcId="{E1E004B6-5E37-F74B-8556-6858EAF09ACE}" destId="{C6A190D9-A8F2-F540-B4CB-7A8CF32A1122}" srcOrd="1" destOrd="0" parTransId="{9588F485-214A-704B-84D9-2E3590073592}" sibTransId="{937588F2-472E-2D49-AB4A-314C59B5354E}"/>
    <dgm:cxn modelId="{4E0B1D6D-C2F7-4392-BF72-365C449D6430}" type="presParOf" srcId="{EE04225A-6036-124E-B99F-F1DA87BB9D2D}" destId="{0732B79D-1D4E-0A41-8F4D-D1AD4AB1070B}" srcOrd="0" destOrd="0" presId="urn:microsoft.com/office/officeart/2009/layout/CirclePictureHierarchy"/>
    <dgm:cxn modelId="{A87F6C99-093D-4650-A03F-6E7EFFDCAAF1}" type="presParOf" srcId="{0732B79D-1D4E-0A41-8F4D-D1AD4AB1070B}" destId="{0D5B3BB0-47A5-4C4E-AACD-462477BB578B}" srcOrd="0" destOrd="0" presId="urn:microsoft.com/office/officeart/2009/layout/CirclePictureHierarchy"/>
    <dgm:cxn modelId="{5C47159A-B1BC-4E71-B2D4-EF0114E08DDA}" type="presParOf" srcId="{0D5B3BB0-47A5-4C4E-AACD-462477BB578B}" destId="{9469F07E-7036-B84D-882C-62128AA9A2B4}" srcOrd="0" destOrd="0" presId="urn:microsoft.com/office/officeart/2009/layout/CirclePictureHierarchy"/>
    <dgm:cxn modelId="{4E08C983-2B43-4ECD-8888-E23C7B128A16}" type="presParOf" srcId="{0D5B3BB0-47A5-4C4E-AACD-462477BB578B}" destId="{DEFAE354-D4C5-4849-AE83-7664901934BB}" srcOrd="1" destOrd="0" presId="urn:microsoft.com/office/officeart/2009/layout/CirclePictureHierarchy"/>
    <dgm:cxn modelId="{D7E2B9CD-B0A3-4591-981C-3DD80F8BD546}" type="presParOf" srcId="{0732B79D-1D4E-0A41-8F4D-D1AD4AB1070B}" destId="{6F2B7AE5-431A-D24B-B753-432DE0F27840}" srcOrd="1" destOrd="0" presId="urn:microsoft.com/office/officeart/2009/layout/CirclePictureHierarchy"/>
    <dgm:cxn modelId="{8139754B-4A17-4807-A81A-8BF6D3C86649}" type="presParOf" srcId="{6F2B7AE5-431A-D24B-B753-432DE0F27840}" destId="{5018E2C8-19F7-9345-A2A4-905BC717C663}" srcOrd="0" destOrd="0" presId="urn:microsoft.com/office/officeart/2009/layout/CirclePictureHierarchy"/>
    <dgm:cxn modelId="{4784C8DF-6B59-40F2-A24F-E6081E0D275D}" type="presParOf" srcId="{6F2B7AE5-431A-D24B-B753-432DE0F27840}" destId="{5E0CB8A5-7A69-6245-8469-A5692AC1AB04}" srcOrd="1" destOrd="0" presId="urn:microsoft.com/office/officeart/2009/layout/CirclePictureHierarchy"/>
    <dgm:cxn modelId="{91FBAECA-0C96-4B94-9727-EAEFBE96692B}" type="presParOf" srcId="{5E0CB8A5-7A69-6245-8469-A5692AC1AB04}" destId="{91332425-CCB5-8E44-961F-F45F12A0CD1B}" srcOrd="0" destOrd="0" presId="urn:microsoft.com/office/officeart/2009/layout/CirclePictureHierarchy"/>
    <dgm:cxn modelId="{82A184B0-FF79-4D77-BDC4-B87B3378AE59}" type="presParOf" srcId="{91332425-CCB5-8E44-961F-F45F12A0CD1B}" destId="{0AEAD713-6DA6-6840-AF74-D48546F4F9A3}" srcOrd="0" destOrd="0" presId="urn:microsoft.com/office/officeart/2009/layout/CirclePictureHierarchy"/>
    <dgm:cxn modelId="{18B8B4F8-1D22-4DFD-BA2D-B2BD16589F5E}" type="presParOf" srcId="{91332425-CCB5-8E44-961F-F45F12A0CD1B}" destId="{7CE6A0B5-EB7E-2548-8181-0466A7B73570}" srcOrd="1" destOrd="0" presId="urn:microsoft.com/office/officeart/2009/layout/CirclePictureHierarchy"/>
    <dgm:cxn modelId="{0554BE0C-A6BD-49BC-8388-BEE2F7EB640B}" type="presParOf" srcId="{5E0CB8A5-7A69-6245-8469-A5692AC1AB04}" destId="{7B19566F-7F01-F741-95C9-5FF521FC5E36}" srcOrd="1" destOrd="0" presId="urn:microsoft.com/office/officeart/2009/layout/CirclePictureHierarchy"/>
    <dgm:cxn modelId="{FEA32781-CA5A-4CDE-86D4-E140BB9FDCFE}" type="presParOf" srcId="{7B19566F-7F01-F741-95C9-5FF521FC5E36}" destId="{4F1DBC24-FA7C-9C4D-A04A-6C1165148F41}" srcOrd="0" destOrd="0" presId="urn:microsoft.com/office/officeart/2009/layout/CirclePictureHierarchy"/>
    <dgm:cxn modelId="{F31E39BB-A19D-4738-B409-15F1A9B0031F}" type="presParOf" srcId="{7B19566F-7F01-F741-95C9-5FF521FC5E36}" destId="{A101EB1E-DF2F-534B-A768-A4DF5651CB6E}" srcOrd="1" destOrd="0" presId="urn:microsoft.com/office/officeart/2009/layout/CirclePictureHierarchy"/>
    <dgm:cxn modelId="{C0E5D016-BFCF-4D84-99F0-61DEF5BCDEA4}" type="presParOf" srcId="{A101EB1E-DF2F-534B-A768-A4DF5651CB6E}" destId="{08C91E82-2CAE-824E-BF74-BF84F3FFEFA3}" srcOrd="0" destOrd="0" presId="urn:microsoft.com/office/officeart/2009/layout/CirclePictureHierarchy"/>
    <dgm:cxn modelId="{E3BBDA0E-2996-4BCD-83EE-5328168084A5}" type="presParOf" srcId="{08C91E82-2CAE-824E-BF74-BF84F3FFEFA3}" destId="{A81A4538-D4C8-E54F-9F92-DC8489FCA37C}" srcOrd="0" destOrd="0" presId="urn:microsoft.com/office/officeart/2009/layout/CirclePictureHierarchy"/>
    <dgm:cxn modelId="{489699D9-FF83-49FA-8C64-3F29BABC7212}" type="presParOf" srcId="{08C91E82-2CAE-824E-BF74-BF84F3FFEFA3}" destId="{D0C3C9EC-A26D-ED4A-B7D5-CA41E1C70EA2}" srcOrd="1" destOrd="0" presId="urn:microsoft.com/office/officeart/2009/layout/CirclePictureHierarchy"/>
    <dgm:cxn modelId="{6D570AD6-80A8-4C09-9F49-77D3F3B82AC5}" type="presParOf" srcId="{A101EB1E-DF2F-534B-A768-A4DF5651CB6E}" destId="{3F2D964C-B31E-144B-B2F5-ADB9BB2C9CA4}" srcOrd="1" destOrd="0" presId="urn:microsoft.com/office/officeart/2009/layout/CirclePictureHierarchy"/>
    <dgm:cxn modelId="{BC190C46-5AC5-4355-BF11-25A6E7A1D9FB}" type="presParOf" srcId="{7B19566F-7F01-F741-95C9-5FF521FC5E36}" destId="{B4FAF0AD-D9AA-744E-96FA-3A4364402C06}" srcOrd="2" destOrd="0" presId="urn:microsoft.com/office/officeart/2009/layout/CirclePictureHierarchy"/>
    <dgm:cxn modelId="{B346129D-1F96-49F7-93D5-B04207371EF1}" type="presParOf" srcId="{7B19566F-7F01-F741-95C9-5FF521FC5E36}" destId="{55459C44-9E6E-2A4B-B6F9-230F95DF3A42}" srcOrd="3" destOrd="0" presId="urn:microsoft.com/office/officeart/2009/layout/CirclePictureHierarchy"/>
    <dgm:cxn modelId="{A2C4C516-D45C-4147-9AC9-B3882213A102}" type="presParOf" srcId="{55459C44-9E6E-2A4B-B6F9-230F95DF3A42}" destId="{85C3E6BF-32C0-7841-B743-EB9F927FB53F}" srcOrd="0" destOrd="0" presId="urn:microsoft.com/office/officeart/2009/layout/CirclePictureHierarchy"/>
    <dgm:cxn modelId="{9491FB02-652B-4012-BA1E-3FEBBF9AB232}" type="presParOf" srcId="{85C3E6BF-32C0-7841-B743-EB9F927FB53F}" destId="{7AB7B0E0-2B26-9E4D-A718-6A7089FFFF4E}" srcOrd="0" destOrd="0" presId="urn:microsoft.com/office/officeart/2009/layout/CirclePictureHierarchy"/>
    <dgm:cxn modelId="{6571E67F-2E8D-4EF5-9BB8-1D8F5E316240}" type="presParOf" srcId="{85C3E6BF-32C0-7841-B743-EB9F927FB53F}" destId="{28FC70BE-6532-EA40-8EEC-07B0ED10EDA6}" srcOrd="1" destOrd="0" presId="urn:microsoft.com/office/officeart/2009/layout/CirclePictureHierarchy"/>
    <dgm:cxn modelId="{AA4A4076-CAFD-47CB-9459-000D048BF8EA}" type="presParOf" srcId="{55459C44-9E6E-2A4B-B6F9-230F95DF3A42}" destId="{35EB983A-26A8-C14B-B5C3-66020D4E3809}" srcOrd="1" destOrd="0" presId="urn:microsoft.com/office/officeart/2009/layout/CirclePictureHierarchy"/>
    <dgm:cxn modelId="{37D059E6-89B3-4D18-A123-202FBE7CDD9D}" type="presParOf" srcId="{6F2B7AE5-431A-D24B-B753-432DE0F27840}" destId="{4E0137B3-A7EB-C347-986B-998D9512FD44}" srcOrd="2" destOrd="0" presId="urn:microsoft.com/office/officeart/2009/layout/CirclePictureHierarchy"/>
    <dgm:cxn modelId="{6D5B4E7E-5373-4935-81E3-25876F6CAE42}" type="presParOf" srcId="{6F2B7AE5-431A-D24B-B753-432DE0F27840}" destId="{A9E11FAF-2EC3-5447-AF06-E1EC42793374}" srcOrd="3" destOrd="0" presId="urn:microsoft.com/office/officeart/2009/layout/CirclePictureHierarchy"/>
    <dgm:cxn modelId="{2C4CA6DA-A546-4A55-B6B8-D491ACD8C576}" type="presParOf" srcId="{A9E11FAF-2EC3-5447-AF06-E1EC42793374}" destId="{BA5E0898-33BC-2147-ACF0-95204427FA00}" srcOrd="0" destOrd="0" presId="urn:microsoft.com/office/officeart/2009/layout/CirclePictureHierarchy"/>
    <dgm:cxn modelId="{D85BFC32-03F2-433E-AF40-7F10B0851CFB}" type="presParOf" srcId="{BA5E0898-33BC-2147-ACF0-95204427FA00}" destId="{9EAD3334-9C58-E541-9501-2E59BE6FDC73}" srcOrd="0" destOrd="0" presId="urn:microsoft.com/office/officeart/2009/layout/CirclePictureHierarchy"/>
    <dgm:cxn modelId="{345CB791-89EF-486F-BDED-34B2A1B942C7}" type="presParOf" srcId="{BA5E0898-33BC-2147-ACF0-95204427FA00}" destId="{1BB0EBE3-1255-AC44-AEC9-73AC28A4784B}" srcOrd="1" destOrd="0" presId="urn:microsoft.com/office/officeart/2009/layout/CirclePictureHierarchy"/>
    <dgm:cxn modelId="{56E2A9B9-B07F-4CB0-ABDA-7A541CA66AE9}" type="presParOf" srcId="{A9E11FAF-2EC3-5447-AF06-E1EC42793374}" destId="{29FC09D0-9CE1-5F4D-8051-A86CA67FBB47}" srcOrd="1" destOrd="0" presId="urn:microsoft.com/office/officeart/2009/layout/CirclePictureHierarchy"/>
    <dgm:cxn modelId="{95D2DD3A-76CC-42CE-BF01-901073453633}" type="presParOf" srcId="{29FC09D0-9CE1-5F4D-8051-A86CA67FBB47}" destId="{BF038610-F39E-0B4D-BD25-2F90FA537946}" srcOrd="0" destOrd="0" presId="urn:microsoft.com/office/officeart/2009/layout/CirclePictureHierarchy"/>
    <dgm:cxn modelId="{9CEF9852-79C8-4393-BBB5-F1B7FCAE011D}" type="presParOf" srcId="{29FC09D0-9CE1-5F4D-8051-A86CA67FBB47}" destId="{32A9DED1-9BB0-3D4E-BD0F-B7F5D0C0AD71}" srcOrd="1" destOrd="0" presId="urn:microsoft.com/office/officeart/2009/layout/CirclePictureHierarchy"/>
    <dgm:cxn modelId="{755600B6-2EA8-45E7-8A0A-100F29FE300C}" type="presParOf" srcId="{32A9DED1-9BB0-3D4E-BD0F-B7F5D0C0AD71}" destId="{0E3A0615-1F1F-AB4A-ADC9-64FEB022345B}" srcOrd="0" destOrd="0" presId="urn:microsoft.com/office/officeart/2009/layout/CirclePictureHierarchy"/>
    <dgm:cxn modelId="{FEBC7956-18E1-4945-812F-89691D17EC48}" type="presParOf" srcId="{0E3A0615-1F1F-AB4A-ADC9-64FEB022345B}" destId="{BB604027-2F44-8749-93E8-F9A4F831F99C}" srcOrd="0" destOrd="0" presId="urn:microsoft.com/office/officeart/2009/layout/CirclePictureHierarchy"/>
    <dgm:cxn modelId="{90161107-5C0E-4779-973E-7DDFD73BCD4F}" type="presParOf" srcId="{0E3A0615-1F1F-AB4A-ADC9-64FEB022345B}" destId="{8BA429E9-1DE1-AA41-AAD6-36AF023C6120}" srcOrd="1" destOrd="0" presId="urn:microsoft.com/office/officeart/2009/layout/CirclePictureHierarchy"/>
    <dgm:cxn modelId="{B6BEC429-9510-4C6F-9331-7C65114FBA16}" type="presParOf" srcId="{32A9DED1-9BB0-3D4E-BD0F-B7F5D0C0AD71}" destId="{FBD04CE0-2C42-284D-9304-05ECDFAA2D23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038610-F39E-0B4D-BD25-2F90FA537946}">
      <dsp:nvSpPr>
        <dsp:cNvPr id="0" name=""/>
        <dsp:cNvSpPr/>
      </dsp:nvSpPr>
      <dsp:spPr>
        <a:xfrm>
          <a:off x="2728761" y="1607168"/>
          <a:ext cx="91440" cy="1456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566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137B3-A7EB-C347-986B-998D9512FD44}">
      <dsp:nvSpPr>
        <dsp:cNvPr id="0" name=""/>
        <dsp:cNvSpPr/>
      </dsp:nvSpPr>
      <dsp:spPr>
        <a:xfrm>
          <a:off x="1820753" y="999095"/>
          <a:ext cx="953727" cy="145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408"/>
              </a:lnTo>
              <a:lnTo>
                <a:pt x="953727" y="73408"/>
              </a:lnTo>
              <a:lnTo>
                <a:pt x="953727" y="1456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AF0AD-D9AA-744E-96FA-3A4364402C06}">
      <dsp:nvSpPr>
        <dsp:cNvPr id="0" name=""/>
        <dsp:cNvSpPr/>
      </dsp:nvSpPr>
      <dsp:spPr>
        <a:xfrm>
          <a:off x="867025" y="1607168"/>
          <a:ext cx="635818" cy="145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408"/>
              </a:lnTo>
              <a:lnTo>
                <a:pt x="635818" y="73408"/>
              </a:lnTo>
              <a:lnTo>
                <a:pt x="635818" y="14566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1DBC24-FA7C-9C4D-A04A-6C1165148F41}">
      <dsp:nvSpPr>
        <dsp:cNvPr id="0" name=""/>
        <dsp:cNvSpPr/>
      </dsp:nvSpPr>
      <dsp:spPr>
        <a:xfrm>
          <a:off x="231206" y="1607168"/>
          <a:ext cx="635818" cy="145660"/>
        </a:xfrm>
        <a:custGeom>
          <a:avLst/>
          <a:gdLst/>
          <a:ahLst/>
          <a:cxnLst/>
          <a:rect l="0" t="0" r="0" b="0"/>
          <a:pathLst>
            <a:path>
              <a:moveTo>
                <a:pt x="635818" y="0"/>
              </a:moveTo>
              <a:lnTo>
                <a:pt x="635818" y="73408"/>
              </a:lnTo>
              <a:lnTo>
                <a:pt x="0" y="73408"/>
              </a:lnTo>
              <a:lnTo>
                <a:pt x="0" y="14566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18E2C8-19F7-9345-A2A4-905BC717C663}">
      <dsp:nvSpPr>
        <dsp:cNvPr id="0" name=""/>
        <dsp:cNvSpPr/>
      </dsp:nvSpPr>
      <dsp:spPr>
        <a:xfrm>
          <a:off x="867025" y="999095"/>
          <a:ext cx="953727" cy="145660"/>
        </a:xfrm>
        <a:custGeom>
          <a:avLst/>
          <a:gdLst/>
          <a:ahLst/>
          <a:cxnLst/>
          <a:rect l="0" t="0" r="0" b="0"/>
          <a:pathLst>
            <a:path>
              <a:moveTo>
                <a:pt x="953727" y="0"/>
              </a:moveTo>
              <a:lnTo>
                <a:pt x="953727" y="73408"/>
              </a:lnTo>
              <a:lnTo>
                <a:pt x="0" y="73408"/>
              </a:lnTo>
              <a:lnTo>
                <a:pt x="0" y="14566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69F07E-7036-B84D-882C-62128AA9A2B4}">
      <dsp:nvSpPr>
        <dsp:cNvPr id="0" name=""/>
        <dsp:cNvSpPr/>
      </dsp:nvSpPr>
      <dsp:spPr>
        <a:xfrm>
          <a:off x="1589546" y="536681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FAE354-D4C5-4849-AE83-7664901934BB}">
      <dsp:nvSpPr>
        <dsp:cNvPr id="0" name=""/>
        <dsp:cNvSpPr/>
      </dsp:nvSpPr>
      <dsp:spPr>
        <a:xfrm>
          <a:off x="2051959" y="535525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global</a:t>
          </a:r>
          <a:endParaRPr lang="en-US" sz="1100" kern="1200" dirty="0"/>
        </a:p>
      </dsp:txBody>
      <dsp:txXfrm>
        <a:off x="2051959" y="535525"/>
        <a:ext cx="693620" cy="462413"/>
      </dsp:txXfrm>
    </dsp:sp>
    <dsp:sp modelId="{0AEAD713-6DA6-6840-AF74-D48546F4F9A3}">
      <dsp:nvSpPr>
        <dsp:cNvPr id="0" name=""/>
        <dsp:cNvSpPr/>
      </dsp:nvSpPr>
      <dsp:spPr>
        <a:xfrm>
          <a:off x="635818" y="1144755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E6A0B5-EB7E-2548-8181-0466A7B73570}">
      <dsp:nvSpPr>
        <dsp:cNvPr id="0" name=""/>
        <dsp:cNvSpPr/>
      </dsp:nvSpPr>
      <dsp:spPr>
        <a:xfrm>
          <a:off x="1098232" y="1143599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regional1</a:t>
          </a:r>
          <a:endParaRPr lang="en-US" sz="1100" kern="1200" dirty="0"/>
        </a:p>
      </dsp:txBody>
      <dsp:txXfrm>
        <a:off x="1098232" y="1143599"/>
        <a:ext cx="693620" cy="462413"/>
      </dsp:txXfrm>
    </dsp:sp>
    <dsp:sp modelId="{A81A4538-D4C8-E54F-9F92-DC8489FCA37C}">
      <dsp:nvSpPr>
        <dsp:cNvPr id="0" name=""/>
        <dsp:cNvSpPr/>
      </dsp:nvSpPr>
      <dsp:spPr>
        <a:xfrm>
          <a:off x="0" y="1752829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C3C9EC-A26D-ED4A-B7D5-CA41E1C70EA2}">
      <dsp:nvSpPr>
        <dsp:cNvPr id="0" name=""/>
        <dsp:cNvSpPr/>
      </dsp:nvSpPr>
      <dsp:spPr>
        <a:xfrm>
          <a:off x="462413" y="1751672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endpoint1</a:t>
          </a:r>
          <a:endParaRPr lang="en-US" sz="1100" kern="1200" dirty="0"/>
        </a:p>
      </dsp:txBody>
      <dsp:txXfrm>
        <a:off x="462413" y="1751672"/>
        <a:ext cx="693620" cy="462413"/>
      </dsp:txXfrm>
    </dsp:sp>
    <dsp:sp modelId="{7AB7B0E0-2B26-9E4D-A718-6A7089FFFF4E}">
      <dsp:nvSpPr>
        <dsp:cNvPr id="0" name=""/>
        <dsp:cNvSpPr/>
      </dsp:nvSpPr>
      <dsp:spPr>
        <a:xfrm>
          <a:off x="1271637" y="1752829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FC70BE-6532-EA40-8EEC-07B0ED10EDA6}">
      <dsp:nvSpPr>
        <dsp:cNvPr id="0" name=""/>
        <dsp:cNvSpPr/>
      </dsp:nvSpPr>
      <dsp:spPr>
        <a:xfrm>
          <a:off x="1734050" y="1751672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endpoint2</a:t>
          </a:r>
          <a:endParaRPr lang="en-US" sz="1100" kern="1200" dirty="0"/>
        </a:p>
      </dsp:txBody>
      <dsp:txXfrm>
        <a:off x="1734050" y="1751672"/>
        <a:ext cx="693620" cy="462413"/>
      </dsp:txXfrm>
    </dsp:sp>
    <dsp:sp modelId="{9EAD3334-9C58-E541-9501-2E59BE6FDC73}">
      <dsp:nvSpPr>
        <dsp:cNvPr id="0" name=""/>
        <dsp:cNvSpPr/>
      </dsp:nvSpPr>
      <dsp:spPr>
        <a:xfrm>
          <a:off x="2543274" y="1144755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B0EBE3-1255-AC44-AEC9-73AC28A4784B}">
      <dsp:nvSpPr>
        <dsp:cNvPr id="0" name=""/>
        <dsp:cNvSpPr/>
      </dsp:nvSpPr>
      <dsp:spPr>
        <a:xfrm>
          <a:off x="3005687" y="1143599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regional2</a:t>
          </a:r>
          <a:endParaRPr lang="en-US" sz="1100" kern="1200" dirty="0"/>
        </a:p>
      </dsp:txBody>
      <dsp:txXfrm>
        <a:off x="3005687" y="1143599"/>
        <a:ext cx="693620" cy="462413"/>
      </dsp:txXfrm>
    </dsp:sp>
    <dsp:sp modelId="{BB604027-2F44-8749-93E8-F9A4F831F99C}">
      <dsp:nvSpPr>
        <dsp:cNvPr id="0" name=""/>
        <dsp:cNvSpPr/>
      </dsp:nvSpPr>
      <dsp:spPr>
        <a:xfrm>
          <a:off x="2543274" y="1752829"/>
          <a:ext cx="462413" cy="46241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A429E9-1DE1-AA41-AAD6-36AF023C6120}">
      <dsp:nvSpPr>
        <dsp:cNvPr id="0" name=""/>
        <dsp:cNvSpPr/>
      </dsp:nvSpPr>
      <dsp:spPr>
        <a:xfrm>
          <a:off x="3005687" y="1751672"/>
          <a:ext cx="693620" cy="4624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endpoint3</a:t>
          </a:r>
          <a:endParaRPr lang="en-US" sz="1100" kern="1200" dirty="0"/>
        </a:p>
      </dsp:txBody>
      <dsp:txXfrm>
        <a:off x="3005687" y="1751672"/>
        <a:ext cx="693620" cy="462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3EA9F-16C8-4E26-A9BF-868C8C4F745D}" type="datetimeFigureOut">
              <a:rPr lang="en-US" smtClean="0"/>
              <a:pPr/>
              <a:t>6/27/2013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E56B6-57E6-4F9A-A5FC-DF8B6084F5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E56B6-57E6-4F9A-A5FC-DF8B6084F5E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ltGray">
          <a:xfrm>
            <a:off x="484188" y="1065213"/>
            <a:ext cx="8158162" cy="1689100"/>
          </a:xfrm>
          <a:prstGeom prst="rect">
            <a:avLst/>
          </a:prstGeom>
          <a:solidFill>
            <a:srgbClr val="777777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ltGray">
          <a:xfrm>
            <a:off x="228600" y="2722563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ltGray">
          <a:xfrm>
            <a:off x="228600" y="998538"/>
            <a:ext cx="8686800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ltGray">
          <a:xfrm>
            <a:off x="8623300" y="76200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ltGray">
          <a:xfrm>
            <a:off x="434975" y="768350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ltGray">
          <a:xfrm>
            <a:off x="2830513" y="553561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4" name="Rectangle 8" descr="Large confetti"/>
          <p:cNvSpPr>
            <a:spLocks noChangeArrowheads="1"/>
          </p:cNvSpPr>
          <p:nvPr/>
        </p:nvSpPr>
        <p:spPr bwMode="ltGray">
          <a:xfrm>
            <a:off x="4095750" y="548640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410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3716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spcBef>
                <a:spcPts val="0"/>
              </a:spcBef>
              <a:buFontTx/>
              <a:buNone/>
              <a:defRPr>
                <a:latin typeface="Open San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>
            <a:lvl1pPr>
              <a:defRPr sz="4000">
                <a:latin typeface="Open San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Open Sans"/>
              </a:defRPr>
            </a:lvl1pPr>
            <a:lvl2pPr>
              <a:defRPr>
                <a:latin typeface="Open Sans"/>
              </a:defRPr>
            </a:lvl2pPr>
            <a:lvl3pPr>
              <a:defRPr>
                <a:latin typeface="Open Sans"/>
              </a:defRPr>
            </a:lvl3pPr>
            <a:lvl4pPr>
              <a:defRPr>
                <a:latin typeface="Open Sans"/>
              </a:defRPr>
            </a:lvl4pPr>
            <a:lvl5pPr>
              <a:defRPr>
                <a:latin typeface="Open San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11" name="TextBox 10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aseline="0" dirty="0" smtClean="0"/>
                <a:t>June 27-28, 2013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8" name="TextBox 7"/>
          <p:cNvSpPr txBox="1"/>
          <p:nvPr userDrawn="1"/>
        </p:nvSpPr>
        <p:spPr>
          <a:xfrm>
            <a:off x="3048000" y="6477000"/>
            <a:ext cx="2971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smtClean="0"/>
              <a:t>Workshop On the Future Of Big Data Management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8E1347-F792-4BAB-AC5B-89BE6EE820EB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533400" y="6477000"/>
            <a:ext cx="7391400" cy="246221"/>
            <a:chOff x="533400" y="6477000"/>
            <a:chExt cx="7391400" cy="246221"/>
          </a:xfrm>
        </p:grpSpPr>
        <p:sp>
          <p:nvSpPr>
            <p:cNvPr id="5" name="TextBox 4"/>
            <p:cNvSpPr txBox="1"/>
            <p:nvPr userDrawn="1"/>
          </p:nvSpPr>
          <p:spPr>
            <a:xfrm>
              <a:off x="533400" y="6477000"/>
              <a:ext cx="1752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aseline="0" dirty="0" smtClean="0"/>
                <a:t>May 15-17, 2013</a:t>
              </a:r>
              <a:endParaRPr lang="en-US" sz="1000" dirty="0"/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7086600" y="6477000"/>
              <a:ext cx="838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fld id="{73D6675D-022C-4886-AF2E-B21C52138989}" type="slidenum">
                <a:rPr lang="en-US" sz="1000" smtClean="0"/>
                <a:pPr algn="r"/>
                <a:t>‹#›</a:t>
              </a:fld>
              <a:endParaRPr lang="en-US" sz="1000" dirty="0"/>
            </a:p>
          </p:txBody>
        </p:sp>
      </p:grpSp>
      <p:sp>
        <p:nvSpPr>
          <p:cNvPr id="7" name="TextBox 6"/>
          <p:cNvSpPr txBox="1"/>
          <p:nvPr userDrawn="1"/>
        </p:nvSpPr>
        <p:spPr>
          <a:xfrm>
            <a:off x="3505200" y="6477000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aseline="0" dirty="0" err="1" smtClean="0"/>
              <a:t>GoogleIO</a:t>
            </a:r>
            <a:endParaRPr 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23274898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3000">
              <a:schemeClr val="bg1">
                <a:lumMod val="90000"/>
                <a:alpha val="60000"/>
              </a:schemeClr>
            </a:gs>
            <a:gs pos="89000">
              <a:schemeClr val="bg1">
                <a:lumMod val="90000"/>
                <a:alpha val="60000"/>
              </a:schemeClr>
            </a:gs>
            <a:gs pos="100000">
              <a:srgbClr val="FAE3B7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84163"/>
            <a:ext cx="76469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77000"/>
            <a:ext cx="2438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XLDB Workshop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28-May-13 </a:t>
            </a:r>
            <a:endParaRPr lang="en-US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924800" y="6324600"/>
            <a:ext cx="1219200" cy="76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 b="0">
              <a:solidFill>
                <a:schemeClr val="tx1"/>
              </a:solidFill>
            </a:endParaRPr>
          </a:p>
        </p:txBody>
      </p:sp>
      <p:sp>
        <p:nvSpPr>
          <p:cNvPr id="10" name="Rectangle 13" descr="Large confetti"/>
          <p:cNvSpPr>
            <a:spLocks noChangeArrowheads="1"/>
          </p:cNvSpPr>
          <p:nvPr/>
        </p:nvSpPr>
        <p:spPr bwMode="ltGray">
          <a:xfrm>
            <a:off x="603504" y="152400"/>
            <a:ext cx="152400" cy="164592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>
              <a:latin typeface="Times New Roman" pitchFamily="18" charset="0"/>
            </a:endParaRPr>
          </a:p>
        </p:txBody>
      </p:sp>
      <p:pic>
        <p:nvPicPr>
          <p:cNvPr id="11" name="Picture 11" descr="slac-logo-23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6391275"/>
            <a:ext cx="12192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162800" y="6477000"/>
            <a:ext cx="8382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79C8D-CD85-45F2-9265-67F289693F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Open Sans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Blip>
          <a:blip r:embed="rId6"/>
        </a:buBlip>
        <a:defRPr sz="3200">
          <a:solidFill>
            <a:srgbClr val="000000"/>
          </a:solidFill>
          <a:latin typeface="Open Sans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rgbClr val="000000"/>
          </a:solidFill>
          <a:latin typeface="Open San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rgbClr val="000000"/>
          </a:solidFill>
          <a:latin typeface="Open San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rgbClr val="000000"/>
          </a:solidFill>
          <a:latin typeface="Open San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Open San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Federated Data Stores</a:t>
            </a:r>
            <a:b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4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Volume, Velocity &amp; Variety</a:t>
            </a:r>
            <a:endParaRPr lang="en-US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/>
          <a:lstStyle/>
          <a:p>
            <a:r>
              <a:rPr lang="en-US" dirty="0" smtClean="0"/>
              <a:t>Future of Big Data Management Workshop</a:t>
            </a:r>
          </a:p>
          <a:p>
            <a:r>
              <a:rPr lang="en-US" sz="2400" dirty="0" smtClean="0"/>
              <a:t>Imperial College London</a:t>
            </a:r>
          </a:p>
          <a:p>
            <a:r>
              <a:rPr lang="en-US" sz="2400" dirty="0" smtClean="0"/>
              <a:t>June 27-28, 2013</a:t>
            </a:r>
          </a:p>
          <a:p>
            <a:endParaRPr lang="en-US" sz="2400" dirty="0" smtClean="0"/>
          </a:p>
          <a:p>
            <a:r>
              <a:rPr lang="en-US" sz="1800" dirty="0" smtClean="0"/>
              <a:t>Andrew Hanushevsky, SLAC</a:t>
            </a:r>
          </a:p>
          <a:p>
            <a:r>
              <a:rPr lang="en-US" sz="1800" dirty="0" smtClean="0"/>
              <a:t>http://xrootd.org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2057400" y="4114800"/>
            <a:ext cx="4724400" cy="685800"/>
            <a:chOff x="2057400" y="4495800"/>
            <a:chExt cx="4724400" cy="685800"/>
          </a:xfrm>
        </p:grpSpPr>
        <p:sp>
          <p:nvSpPr>
            <p:cNvPr id="133" name="Isosceles Triangle 132"/>
            <p:cNvSpPr/>
            <p:nvPr/>
          </p:nvSpPr>
          <p:spPr bwMode="auto">
            <a:xfrm>
              <a:off x="2057400" y="4495800"/>
              <a:ext cx="2133600" cy="685800"/>
            </a:xfrm>
            <a:prstGeom prst="triangle">
              <a:avLst/>
            </a:prstGeom>
            <a:solidFill>
              <a:srgbClr val="FFFF00"/>
            </a:solidFill>
            <a:ln w="38100"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34" name="Isosceles Triangle 133"/>
            <p:cNvSpPr/>
            <p:nvPr/>
          </p:nvSpPr>
          <p:spPr bwMode="auto">
            <a:xfrm>
              <a:off x="4648200" y="4495800"/>
              <a:ext cx="2133600" cy="685800"/>
            </a:xfrm>
            <a:prstGeom prst="triangle">
              <a:avLst/>
            </a:prstGeom>
            <a:solidFill>
              <a:srgbClr val="FFFF00"/>
            </a:solidFill>
            <a:ln w="38100"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</p:grpSp>
      <p:sp>
        <p:nvSpPr>
          <p:cNvPr id="132" name="Isosceles Triangle 131"/>
          <p:cNvSpPr/>
          <p:nvPr/>
        </p:nvSpPr>
        <p:spPr bwMode="auto">
          <a:xfrm>
            <a:off x="2514600" y="3505200"/>
            <a:ext cx="3886200" cy="609600"/>
          </a:xfrm>
          <a:prstGeom prst="triangle">
            <a:avLst/>
          </a:prstGeom>
          <a:solidFill>
            <a:srgbClr val="FFFF00"/>
          </a:solidFill>
          <a:ln w="38100"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rgbClr val="666666"/>
              </a:solidFill>
              <a:effectLst/>
              <a:latin typeface="Open Sans" pitchFamily="34" charset="0"/>
              <a:ea typeface="ヒラギノ角ゴ ProN W3" charset="0"/>
              <a:cs typeface="ヒラギノ角ゴ ProN W3" charset="0"/>
              <a:sym typeface="Open Sans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WYSIWYG Scalable Access</a:t>
            </a:r>
            <a:endParaRPr lang="en-US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4343400" y="2359223"/>
            <a:ext cx="1756297" cy="841177"/>
            <a:chOff x="3505200" y="1597223"/>
            <a:chExt cx="1756297" cy="841177"/>
          </a:xfrm>
        </p:grpSpPr>
        <p:sp>
          <p:nvSpPr>
            <p:cNvPr id="5" name="TextBox 4"/>
            <p:cNvSpPr txBox="1"/>
            <p:nvPr/>
          </p:nvSpPr>
          <p:spPr>
            <a:xfrm>
              <a:off x="4419600" y="1597223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</a:pPr>
              <a:r>
                <a:rPr lang="en-US" sz="1400" b="1" i="1" dirty="0" smtClean="0">
                  <a:solidFill>
                    <a:srgbClr val="0033CC"/>
                  </a:solidFill>
                </a:rPr>
                <a:t>redirect</a:t>
              </a:r>
            </a:p>
          </p:txBody>
        </p:sp>
        <p:sp>
          <p:nvSpPr>
            <p:cNvPr id="6" name="Arc 5"/>
            <p:cNvSpPr/>
            <p:nvPr/>
          </p:nvSpPr>
          <p:spPr bwMode="auto">
            <a:xfrm rot="10800000" flipV="1">
              <a:off x="3505200" y="1752600"/>
              <a:ext cx="685800" cy="685800"/>
            </a:xfrm>
            <a:prstGeom prst="arc">
              <a:avLst/>
            </a:prstGeom>
            <a:noFill/>
            <a:ln w="28575">
              <a:solidFill>
                <a:srgbClr val="0033CC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cxnSp>
          <p:nvCxnSpPr>
            <p:cNvPr id="7" name="Straight Arrow Connector 6"/>
            <p:cNvCxnSpPr>
              <a:stCxn id="6" idx="2"/>
            </p:cNvCxnSpPr>
            <p:nvPr/>
          </p:nvCxnSpPr>
          <p:spPr bwMode="auto">
            <a:xfrm>
              <a:off x="3505200" y="2095500"/>
              <a:ext cx="0" cy="19050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0033CC"/>
              </a:solidFill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Arrow Connector 7"/>
            <p:cNvCxnSpPr>
              <a:stCxn id="6" idx="0"/>
            </p:cNvCxnSpPr>
            <p:nvPr/>
          </p:nvCxnSpPr>
          <p:spPr bwMode="auto">
            <a:xfrm>
              <a:off x="3848100" y="1752600"/>
              <a:ext cx="571500" cy="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0033CC"/>
              </a:solidFill>
              <a:tailEnd type="arrow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" name="Group 8"/>
          <p:cNvGrpSpPr/>
          <p:nvPr/>
        </p:nvGrpSpPr>
        <p:grpSpPr>
          <a:xfrm>
            <a:off x="3276600" y="2206823"/>
            <a:ext cx="2710887" cy="1526977"/>
            <a:chOff x="2438400" y="1444823"/>
            <a:chExt cx="2710887" cy="1526977"/>
          </a:xfrm>
        </p:grpSpPr>
        <p:grpSp>
          <p:nvGrpSpPr>
            <p:cNvPr id="10" name="Group 206"/>
            <p:cNvGrpSpPr/>
            <p:nvPr/>
          </p:nvGrpSpPr>
          <p:grpSpPr>
            <a:xfrm>
              <a:off x="2438400" y="1600200"/>
              <a:ext cx="1981200" cy="1371600"/>
              <a:chOff x="2438400" y="1600200"/>
              <a:chExt cx="1981200" cy="1371600"/>
            </a:xfrm>
          </p:grpSpPr>
          <p:sp>
            <p:nvSpPr>
              <p:cNvPr id="12" name="Arc 11"/>
              <p:cNvSpPr/>
              <p:nvPr/>
            </p:nvSpPr>
            <p:spPr bwMode="auto">
              <a:xfrm rot="16200000">
                <a:off x="2438400" y="1600200"/>
                <a:ext cx="685800" cy="685800"/>
              </a:xfrm>
              <a:prstGeom prst="arc">
                <a:avLst/>
              </a:prstGeom>
              <a:solidFill>
                <a:srgbClr val="EBEBEB"/>
              </a:solidFill>
              <a:ln w="28575">
                <a:solidFill>
                  <a:srgbClr val="C00000"/>
                </a:solidFill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cxnSp>
            <p:nvCxnSpPr>
              <p:cNvPr id="13" name="Straight Arrow Connector 12"/>
              <p:cNvCxnSpPr>
                <a:stCxn id="12" idx="2"/>
              </p:cNvCxnSpPr>
              <p:nvPr/>
            </p:nvCxnSpPr>
            <p:spPr bwMode="auto">
              <a:xfrm>
                <a:off x="2781300" y="1600200"/>
                <a:ext cx="1638300" cy="0"/>
              </a:xfrm>
              <a:prstGeom prst="straightConnector1">
                <a:avLst/>
              </a:prstGeom>
              <a:solidFill>
                <a:srgbClr val="EBEBEB"/>
              </a:solidFill>
              <a:ln w="28575">
                <a:solidFill>
                  <a:srgbClr val="C00000"/>
                </a:solidFill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>
                <a:off x="2438400" y="1943101"/>
                <a:ext cx="0" cy="1028699"/>
              </a:xfrm>
              <a:prstGeom prst="straightConnector1">
                <a:avLst/>
              </a:prstGeom>
              <a:solidFill>
                <a:srgbClr val="EBEBEB"/>
              </a:solidFill>
              <a:ln w="28575">
                <a:solidFill>
                  <a:srgbClr val="C00000"/>
                </a:solidFill>
                <a:tailEnd type="arrow"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1" name="TextBox 10"/>
            <p:cNvSpPr txBox="1"/>
            <p:nvPr/>
          </p:nvSpPr>
          <p:spPr>
            <a:xfrm>
              <a:off x="4419600" y="1444823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open()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00" y="2057400"/>
            <a:ext cx="3051697" cy="1676400"/>
            <a:chOff x="2209800" y="1295400"/>
            <a:chExt cx="3051697" cy="1676400"/>
          </a:xfrm>
        </p:grpSpPr>
        <p:sp>
          <p:nvSpPr>
            <p:cNvPr id="16" name="Arc 15"/>
            <p:cNvSpPr/>
            <p:nvPr/>
          </p:nvSpPr>
          <p:spPr bwMode="auto">
            <a:xfrm rot="10800000" flipV="1">
              <a:off x="2209800" y="1447799"/>
              <a:ext cx="685800" cy="685800"/>
            </a:xfrm>
            <a:prstGeom prst="arc">
              <a:avLst/>
            </a:prstGeom>
            <a:noFill/>
            <a:ln w="28575">
              <a:solidFill>
                <a:srgbClr val="0033CC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cxnSp>
          <p:nvCxnSpPr>
            <p:cNvPr id="17" name="Straight Arrow Connector 16"/>
            <p:cNvCxnSpPr>
              <a:stCxn id="16" idx="2"/>
            </p:cNvCxnSpPr>
            <p:nvPr/>
          </p:nvCxnSpPr>
          <p:spPr bwMode="auto">
            <a:xfrm>
              <a:off x="2209800" y="1790699"/>
              <a:ext cx="0" cy="1181101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0033CC"/>
              </a:solidFill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2514600" y="1447800"/>
              <a:ext cx="1905000" cy="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0033CC"/>
              </a:solidFill>
              <a:tailEnd type="arrow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Box 18"/>
            <p:cNvSpPr txBox="1"/>
            <p:nvPr/>
          </p:nvSpPr>
          <p:spPr>
            <a:xfrm>
              <a:off x="4419600" y="1295400"/>
              <a:ext cx="8418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</a:pPr>
              <a:r>
                <a:rPr lang="en-US" sz="1400" b="1" i="1" dirty="0" smtClean="0">
                  <a:solidFill>
                    <a:srgbClr val="0033CC"/>
                  </a:solidFill>
                </a:rPr>
                <a:t>redirect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62200" y="1905000"/>
            <a:ext cx="3625287" cy="2476499"/>
            <a:chOff x="1524000" y="1143000"/>
            <a:chExt cx="3625287" cy="2476499"/>
          </a:xfrm>
        </p:grpSpPr>
        <p:sp>
          <p:nvSpPr>
            <p:cNvPr id="21" name="Arc 20"/>
            <p:cNvSpPr/>
            <p:nvPr/>
          </p:nvSpPr>
          <p:spPr bwMode="auto">
            <a:xfrm rot="16200000">
              <a:off x="1524000" y="1295401"/>
              <a:ext cx="685800" cy="685800"/>
            </a:xfrm>
            <a:prstGeom prst="arc">
              <a:avLst/>
            </a:prstGeom>
            <a:solidFill>
              <a:srgbClr val="EBEBEB"/>
            </a:solidFill>
            <a:ln w="28575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>
              <a:off x="1866900" y="1295400"/>
              <a:ext cx="2552700" cy="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C00000"/>
              </a:solidFill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22"/>
            <p:cNvCxnSpPr>
              <a:stCxn id="21" idx="0"/>
            </p:cNvCxnSpPr>
            <p:nvPr/>
          </p:nvCxnSpPr>
          <p:spPr bwMode="auto">
            <a:xfrm>
              <a:off x="1524000" y="1638301"/>
              <a:ext cx="0" cy="1981198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C00000"/>
              </a:solidFill>
              <a:tailEnd type="arrow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4419600" y="1143000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open()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962400" y="3014908"/>
            <a:ext cx="914400" cy="490210"/>
            <a:chOff x="3657600" y="1795790"/>
            <a:chExt cx="914400" cy="490210"/>
          </a:xfrm>
        </p:grpSpPr>
        <p:grpSp>
          <p:nvGrpSpPr>
            <p:cNvPr id="26" name="Group 268"/>
            <p:cNvGrpSpPr/>
            <p:nvPr/>
          </p:nvGrpSpPr>
          <p:grpSpPr>
            <a:xfrm>
              <a:off x="3886200" y="1828800"/>
              <a:ext cx="457200" cy="457200"/>
              <a:chOff x="5105400" y="1828800"/>
              <a:chExt cx="457200" cy="457200"/>
            </a:xfrm>
          </p:grpSpPr>
          <p:sp>
            <p:nvSpPr>
              <p:cNvPr id="30" name="Rectangle 29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27" name="Group 267"/>
            <p:cNvGrpSpPr/>
            <p:nvPr/>
          </p:nvGrpSpPr>
          <p:grpSpPr>
            <a:xfrm>
              <a:off x="3657600" y="1795790"/>
              <a:ext cx="914400" cy="490210"/>
              <a:chOff x="4876800" y="1795790"/>
              <a:chExt cx="914400" cy="490210"/>
            </a:xfrm>
          </p:grpSpPr>
          <p:sp>
            <p:nvSpPr>
              <p:cNvPr id="28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</p:grpSp>
      <p:grpSp>
        <p:nvGrpSpPr>
          <p:cNvPr id="32" name="Group 589"/>
          <p:cNvGrpSpPr/>
          <p:nvPr/>
        </p:nvGrpSpPr>
        <p:grpSpPr>
          <a:xfrm>
            <a:off x="2667000" y="3662649"/>
            <a:ext cx="3505200" cy="490210"/>
            <a:chOff x="2590800" y="2412102"/>
            <a:chExt cx="3505200" cy="490210"/>
          </a:xfrm>
        </p:grpSpPr>
        <p:grpSp>
          <p:nvGrpSpPr>
            <p:cNvPr id="33" name="Group 270"/>
            <p:cNvGrpSpPr/>
            <p:nvPr/>
          </p:nvGrpSpPr>
          <p:grpSpPr>
            <a:xfrm>
              <a:off x="2819400" y="2428607"/>
              <a:ext cx="457200" cy="457200"/>
              <a:chOff x="5105400" y="1828800"/>
              <a:chExt cx="457200" cy="457200"/>
            </a:xfrm>
          </p:grpSpPr>
          <p:sp>
            <p:nvSpPr>
              <p:cNvPr id="64" name="Rectangle 63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34" name="Group 273"/>
            <p:cNvGrpSpPr/>
            <p:nvPr/>
          </p:nvGrpSpPr>
          <p:grpSpPr>
            <a:xfrm>
              <a:off x="2590800" y="2412102"/>
              <a:ext cx="914400" cy="490210"/>
              <a:chOff x="4876800" y="1795790"/>
              <a:chExt cx="914400" cy="490210"/>
            </a:xfrm>
          </p:grpSpPr>
          <p:sp>
            <p:nvSpPr>
              <p:cNvPr id="62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63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  <p:grpSp>
          <p:nvGrpSpPr>
            <p:cNvPr id="35" name="Group 294"/>
            <p:cNvGrpSpPr/>
            <p:nvPr/>
          </p:nvGrpSpPr>
          <p:grpSpPr>
            <a:xfrm>
              <a:off x="5410200" y="2428607"/>
              <a:ext cx="457200" cy="457200"/>
              <a:chOff x="5105400" y="1828800"/>
              <a:chExt cx="457200" cy="457200"/>
            </a:xfrm>
          </p:grpSpPr>
          <p:sp>
            <p:nvSpPr>
              <p:cNvPr id="60" name="Rectangle 59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36" name="Group 297"/>
            <p:cNvGrpSpPr/>
            <p:nvPr/>
          </p:nvGrpSpPr>
          <p:grpSpPr>
            <a:xfrm>
              <a:off x="5181600" y="2412102"/>
              <a:ext cx="914400" cy="490210"/>
              <a:chOff x="4876800" y="1795790"/>
              <a:chExt cx="914400" cy="490210"/>
            </a:xfrm>
          </p:grpSpPr>
          <p:sp>
            <p:nvSpPr>
              <p:cNvPr id="58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59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  <p:grpSp>
          <p:nvGrpSpPr>
            <p:cNvPr id="37" name="Group 556"/>
            <p:cNvGrpSpPr/>
            <p:nvPr/>
          </p:nvGrpSpPr>
          <p:grpSpPr>
            <a:xfrm>
              <a:off x="3352800" y="2590800"/>
              <a:ext cx="609600" cy="204788"/>
              <a:chOff x="4343400" y="2667000"/>
              <a:chExt cx="609600" cy="204788"/>
            </a:xfrm>
          </p:grpSpPr>
          <p:sp>
            <p:nvSpPr>
              <p:cNvPr id="52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" name="Group 557"/>
            <p:cNvGrpSpPr/>
            <p:nvPr/>
          </p:nvGrpSpPr>
          <p:grpSpPr>
            <a:xfrm>
              <a:off x="4038600" y="2590800"/>
              <a:ext cx="609600" cy="204788"/>
              <a:chOff x="4343400" y="2667000"/>
              <a:chExt cx="609600" cy="204788"/>
            </a:xfrm>
          </p:grpSpPr>
          <p:sp>
            <p:nvSpPr>
              <p:cNvPr id="46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" name="Group 558"/>
            <p:cNvGrpSpPr/>
            <p:nvPr/>
          </p:nvGrpSpPr>
          <p:grpSpPr>
            <a:xfrm>
              <a:off x="4724400" y="2590800"/>
              <a:ext cx="609600" cy="204788"/>
              <a:chOff x="4343400" y="2667000"/>
              <a:chExt cx="609600" cy="204788"/>
            </a:xfrm>
          </p:grpSpPr>
          <p:sp>
            <p:nvSpPr>
              <p:cNvPr id="40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cxnSp>
        <p:nvCxnSpPr>
          <p:cNvPr id="66" name="Straight Connector 65"/>
          <p:cNvCxnSpPr/>
          <p:nvPr/>
        </p:nvCxnSpPr>
        <p:spPr bwMode="auto">
          <a:xfrm flipH="1" flipV="1">
            <a:off x="4419600" y="3505118"/>
            <a:ext cx="12954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Connector 66"/>
          <p:cNvCxnSpPr/>
          <p:nvPr/>
        </p:nvCxnSpPr>
        <p:spPr bwMode="auto">
          <a:xfrm flipV="1">
            <a:off x="3124200" y="3505118"/>
            <a:ext cx="12954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Box 67"/>
          <p:cNvSpPr txBox="1"/>
          <p:nvPr/>
        </p:nvSpPr>
        <p:spPr>
          <a:xfrm>
            <a:off x="3745005" y="3576109"/>
            <a:ext cx="1425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Lucida Console" pitchFamily="49" charset="0"/>
              </a:rPr>
              <a:t>64</a:t>
            </a:r>
            <a:r>
              <a:rPr lang="en-US" sz="1200" baseline="30000" dirty="0" smtClean="0">
                <a:solidFill>
                  <a:schemeClr val="tx2"/>
                </a:solidFill>
                <a:latin typeface="Lucida Console" pitchFamily="49" charset="0"/>
              </a:rPr>
              <a:t>1 </a:t>
            </a:r>
            <a:r>
              <a:rPr lang="en-US" sz="1200" dirty="0" smtClean="0">
                <a:solidFill>
                  <a:schemeClr val="tx2"/>
                </a:solidFill>
                <a:latin typeface="Lucida Console" pitchFamily="49" charset="0"/>
              </a:rPr>
              <a:t>=       64</a:t>
            </a:r>
            <a:endParaRPr lang="en-US" sz="1200" dirty="0">
              <a:solidFill>
                <a:schemeClr val="tx2"/>
              </a:solidFill>
              <a:latin typeface="Lucida Console" pitchFamily="49" charset="0"/>
            </a:endParaRPr>
          </a:p>
        </p:txBody>
      </p:sp>
      <p:grpSp>
        <p:nvGrpSpPr>
          <p:cNvPr id="69" name="Group 590"/>
          <p:cNvGrpSpPr/>
          <p:nvPr/>
        </p:nvGrpSpPr>
        <p:grpSpPr>
          <a:xfrm>
            <a:off x="2057400" y="4310390"/>
            <a:ext cx="4724400" cy="490210"/>
            <a:chOff x="1981200" y="3044919"/>
            <a:chExt cx="4724400" cy="490210"/>
          </a:xfrm>
        </p:grpSpPr>
        <p:grpSp>
          <p:nvGrpSpPr>
            <p:cNvPr id="70" name="Group 334"/>
            <p:cNvGrpSpPr/>
            <p:nvPr/>
          </p:nvGrpSpPr>
          <p:grpSpPr>
            <a:xfrm>
              <a:off x="4038600" y="3200400"/>
              <a:ext cx="609600" cy="204788"/>
              <a:chOff x="4343400" y="2667000"/>
              <a:chExt cx="609600" cy="204788"/>
            </a:xfrm>
          </p:grpSpPr>
          <p:sp>
            <p:nvSpPr>
              <p:cNvPr id="113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" name="Group 343"/>
            <p:cNvGrpSpPr/>
            <p:nvPr/>
          </p:nvGrpSpPr>
          <p:grpSpPr>
            <a:xfrm>
              <a:off x="4572000" y="3044919"/>
              <a:ext cx="914400" cy="490210"/>
              <a:chOff x="2286000" y="3014990"/>
              <a:chExt cx="914400" cy="490210"/>
            </a:xfrm>
          </p:grpSpPr>
          <p:grpSp>
            <p:nvGrpSpPr>
              <p:cNvPr id="107" name="Group 358"/>
              <p:cNvGrpSpPr/>
              <p:nvPr/>
            </p:nvGrpSpPr>
            <p:grpSpPr>
              <a:xfrm>
                <a:off x="2514600" y="3048000"/>
                <a:ext cx="457200" cy="457200"/>
                <a:chOff x="5105400" y="1828800"/>
                <a:chExt cx="457200" cy="457200"/>
              </a:xfrm>
            </p:grpSpPr>
            <p:sp>
              <p:nvSpPr>
                <p:cNvPr id="111" name="Rectangle 110"/>
                <p:cNvSpPr/>
                <p:nvPr/>
              </p:nvSpPr>
              <p:spPr bwMode="auto">
                <a:xfrm>
                  <a:off x="5105400" y="1828800"/>
                  <a:ext cx="457200" cy="228600"/>
                </a:xfrm>
                <a:prstGeom prst="rect">
                  <a:avLst/>
                </a:prstGeom>
                <a:solidFill>
                  <a:srgbClr val="0033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  <p:sp>
              <p:nvSpPr>
                <p:cNvPr id="112" name="Rectangle 104"/>
                <p:cNvSpPr/>
                <p:nvPr/>
              </p:nvSpPr>
              <p:spPr bwMode="auto">
                <a:xfrm>
                  <a:off x="5105400" y="2057400"/>
                  <a:ext cx="457200" cy="2286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</p:grpSp>
          <p:grpSp>
            <p:nvGrpSpPr>
              <p:cNvPr id="108" name="Group 359"/>
              <p:cNvGrpSpPr/>
              <p:nvPr/>
            </p:nvGrpSpPr>
            <p:grpSpPr>
              <a:xfrm>
                <a:off x="2286000" y="3014990"/>
                <a:ext cx="914400" cy="490210"/>
                <a:chOff x="4876800" y="1795790"/>
                <a:chExt cx="914400" cy="490210"/>
              </a:xfrm>
            </p:grpSpPr>
            <p:sp>
              <p:nvSpPr>
                <p:cNvPr id="109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876800" y="1795790"/>
                  <a:ext cx="9144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xrootd</a:t>
                  </a:r>
                  <a:endParaRPr lang="en-US" sz="1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  <p:sp>
              <p:nvSpPr>
                <p:cNvPr id="11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991100" y="2024390"/>
                  <a:ext cx="6858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cmsd</a:t>
                  </a:r>
                  <a:endParaRPr lang="en-US" sz="11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</p:grpSp>
        </p:grpSp>
        <p:grpSp>
          <p:nvGrpSpPr>
            <p:cNvPr id="72" name="Group 344"/>
            <p:cNvGrpSpPr/>
            <p:nvPr/>
          </p:nvGrpSpPr>
          <p:grpSpPr>
            <a:xfrm>
              <a:off x="5791200" y="3044919"/>
              <a:ext cx="914400" cy="490210"/>
              <a:chOff x="5791200" y="2971800"/>
              <a:chExt cx="914400" cy="490210"/>
            </a:xfrm>
          </p:grpSpPr>
          <p:grpSp>
            <p:nvGrpSpPr>
              <p:cNvPr id="101" name="Group 352"/>
              <p:cNvGrpSpPr/>
              <p:nvPr/>
            </p:nvGrpSpPr>
            <p:grpSpPr>
              <a:xfrm>
                <a:off x="6019800" y="3004810"/>
                <a:ext cx="457200" cy="457200"/>
                <a:chOff x="5105400" y="1828800"/>
                <a:chExt cx="457200" cy="457200"/>
              </a:xfrm>
            </p:grpSpPr>
            <p:sp>
              <p:nvSpPr>
                <p:cNvPr id="105" name="Rectangle 104"/>
                <p:cNvSpPr/>
                <p:nvPr/>
              </p:nvSpPr>
              <p:spPr bwMode="auto">
                <a:xfrm>
                  <a:off x="5105400" y="1828800"/>
                  <a:ext cx="457200" cy="228600"/>
                </a:xfrm>
                <a:prstGeom prst="rect">
                  <a:avLst/>
                </a:prstGeom>
                <a:solidFill>
                  <a:srgbClr val="0033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  <p:sp>
              <p:nvSpPr>
                <p:cNvPr id="106" name="Rectangle 98"/>
                <p:cNvSpPr/>
                <p:nvPr/>
              </p:nvSpPr>
              <p:spPr bwMode="auto">
                <a:xfrm>
                  <a:off x="5105400" y="2057400"/>
                  <a:ext cx="457200" cy="2286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</p:grpSp>
          <p:grpSp>
            <p:nvGrpSpPr>
              <p:cNvPr id="102" name="Group 353"/>
              <p:cNvGrpSpPr/>
              <p:nvPr/>
            </p:nvGrpSpPr>
            <p:grpSpPr>
              <a:xfrm>
                <a:off x="5791200" y="2971800"/>
                <a:ext cx="914400" cy="490210"/>
                <a:chOff x="4876800" y="1795790"/>
                <a:chExt cx="914400" cy="490210"/>
              </a:xfrm>
            </p:grpSpPr>
            <p:sp>
              <p:nvSpPr>
                <p:cNvPr id="103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876800" y="1795790"/>
                  <a:ext cx="9144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xrootd</a:t>
                  </a:r>
                  <a:endParaRPr lang="en-US" sz="1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  <p:sp>
              <p:nvSpPr>
                <p:cNvPr id="104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991100" y="2024390"/>
                  <a:ext cx="6858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cmsd</a:t>
                  </a:r>
                  <a:endParaRPr lang="en-US" sz="11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</p:grpSp>
        </p:grpSp>
        <p:grpSp>
          <p:nvGrpSpPr>
            <p:cNvPr id="73" name="Group 345"/>
            <p:cNvGrpSpPr/>
            <p:nvPr/>
          </p:nvGrpSpPr>
          <p:grpSpPr>
            <a:xfrm>
              <a:off x="5334000" y="3187630"/>
              <a:ext cx="609600" cy="204788"/>
              <a:chOff x="4343400" y="2667000"/>
              <a:chExt cx="609600" cy="204788"/>
            </a:xfrm>
          </p:grpSpPr>
          <p:sp>
            <p:nvSpPr>
              <p:cNvPr id="95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4" name="Group 409"/>
            <p:cNvGrpSpPr/>
            <p:nvPr/>
          </p:nvGrpSpPr>
          <p:grpSpPr>
            <a:xfrm>
              <a:off x="1981200" y="3044919"/>
              <a:ext cx="914400" cy="490210"/>
              <a:chOff x="2286000" y="3014990"/>
              <a:chExt cx="914400" cy="490210"/>
            </a:xfrm>
          </p:grpSpPr>
          <p:grpSp>
            <p:nvGrpSpPr>
              <p:cNvPr id="89" name="Group 424"/>
              <p:cNvGrpSpPr/>
              <p:nvPr/>
            </p:nvGrpSpPr>
            <p:grpSpPr>
              <a:xfrm>
                <a:off x="2514600" y="3048000"/>
                <a:ext cx="457200" cy="457200"/>
                <a:chOff x="5105400" y="1828800"/>
                <a:chExt cx="457200" cy="457200"/>
              </a:xfrm>
            </p:grpSpPr>
            <p:sp>
              <p:nvSpPr>
                <p:cNvPr id="93" name="Rectangle 92"/>
                <p:cNvSpPr/>
                <p:nvPr/>
              </p:nvSpPr>
              <p:spPr bwMode="auto">
                <a:xfrm>
                  <a:off x="5105400" y="1828800"/>
                  <a:ext cx="457200" cy="228600"/>
                </a:xfrm>
                <a:prstGeom prst="rect">
                  <a:avLst/>
                </a:prstGeom>
                <a:solidFill>
                  <a:srgbClr val="0033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  <p:sp>
              <p:nvSpPr>
                <p:cNvPr id="94" name="Rectangle 86"/>
                <p:cNvSpPr/>
                <p:nvPr/>
              </p:nvSpPr>
              <p:spPr bwMode="auto">
                <a:xfrm>
                  <a:off x="5105400" y="2057400"/>
                  <a:ext cx="457200" cy="2286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</p:grpSp>
          <p:grpSp>
            <p:nvGrpSpPr>
              <p:cNvPr id="90" name="Group 425"/>
              <p:cNvGrpSpPr/>
              <p:nvPr/>
            </p:nvGrpSpPr>
            <p:grpSpPr>
              <a:xfrm>
                <a:off x="2286000" y="3014990"/>
                <a:ext cx="914400" cy="490210"/>
                <a:chOff x="4876800" y="1795790"/>
                <a:chExt cx="914400" cy="490210"/>
              </a:xfrm>
            </p:grpSpPr>
            <p:sp>
              <p:nvSpPr>
                <p:cNvPr id="91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876800" y="1795790"/>
                  <a:ext cx="9144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xrootd</a:t>
                  </a:r>
                  <a:endParaRPr lang="en-US" sz="1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  <p:sp>
              <p:nvSpPr>
                <p:cNvPr id="9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991100" y="2024390"/>
                  <a:ext cx="6858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cmsd</a:t>
                  </a:r>
                  <a:endParaRPr lang="en-US" sz="11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</p:grpSp>
        </p:grpSp>
        <p:grpSp>
          <p:nvGrpSpPr>
            <p:cNvPr id="75" name="Group 410"/>
            <p:cNvGrpSpPr/>
            <p:nvPr/>
          </p:nvGrpSpPr>
          <p:grpSpPr>
            <a:xfrm>
              <a:off x="3200400" y="3044919"/>
              <a:ext cx="914400" cy="490210"/>
              <a:chOff x="5791200" y="2971800"/>
              <a:chExt cx="914400" cy="490210"/>
            </a:xfrm>
          </p:grpSpPr>
          <p:grpSp>
            <p:nvGrpSpPr>
              <p:cNvPr id="83" name="Group 418"/>
              <p:cNvGrpSpPr/>
              <p:nvPr/>
            </p:nvGrpSpPr>
            <p:grpSpPr>
              <a:xfrm>
                <a:off x="6019800" y="3004810"/>
                <a:ext cx="457200" cy="457200"/>
                <a:chOff x="5105400" y="1828800"/>
                <a:chExt cx="457200" cy="457200"/>
              </a:xfrm>
            </p:grpSpPr>
            <p:sp>
              <p:nvSpPr>
                <p:cNvPr id="87" name="Rectangle 86"/>
                <p:cNvSpPr/>
                <p:nvPr/>
              </p:nvSpPr>
              <p:spPr bwMode="auto">
                <a:xfrm>
                  <a:off x="5105400" y="1828800"/>
                  <a:ext cx="457200" cy="228600"/>
                </a:xfrm>
                <a:prstGeom prst="rect">
                  <a:avLst/>
                </a:prstGeom>
                <a:solidFill>
                  <a:srgbClr val="0033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  <p:sp>
              <p:nvSpPr>
                <p:cNvPr id="88" name="Rectangle 80"/>
                <p:cNvSpPr/>
                <p:nvPr/>
              </p:nvSpPr>
              <p:spPr bwMode="auto">
                <a:xfrm>
                  <a:off x="5105400" y="2057400"/>
                  <a:ext cx="457200" cy="228600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36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Open Sans" pitchFamily="34" charset="0"/>
                    <a:ea typeface="ヒラギノ角ゴ ProN W3" charset="0"/>
                    <a:cs typeface="ヒラギノ角ゴ ProN W3" charset="0"/>
                    <a:sym typeface="Open Sans" pitchFamily="34" charset="0"/>
                  </a:endParaRPr>
                </a:p>
              </p:txBody>
            </p:sp>
          </p:grpSp>
          <p:grpSp>
            <p:nvGrpSpPr>
              <p:cNvPr id="84" name="Group 419"/>
              <p:cNvGrpSpPr/>
              <p:nvPr/>
            </p:nvGrpSpPr>
            <p:grpSpPr>
              <a:xfrm>
                <a:off x="5791200" y="2971800"/>
                <a:ext cx="914400" cy="490210"/>
                <a:chOff x="4876800" y="1795790"/>
                <a:chExt cx="914400" cy="490210"/>
              </a:xfrm>
            </p:grpSpPr>
            <p:sp>
              <p:nvSpPr>
                <p:cNvPr id="85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876800" y="1795790"/>
                  <a:ext cx="9144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xrootd</a:t>
                  </a:r>
                  <a:endParaRPr lang="en-US" sz="11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  <p:sp>
              <p:nvSpPr>
                <p:cNvPr id="86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991100" y="2024390"/>
                  <a:ext cx="685800" cy="2616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  <a:flatTx/>
                </a:bodyPr>
                <a:lstStyle/>
                <a:p>
                  <a:pPr algn="ctr"/>
                  <a:r>
                    <a:rPr lang="en-US" sz="1100" b="1" dirty="0" smtClean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rPr>
                    <a:t>cmsd</a:t>
                  </a:r>
                  <a:endParaRPr lang="en-US" sz="11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endParaRPr>
                </a:p>
              </p:txBody>
            </p:sp>
          </p:grpSp>
        </p:grpSp>
        <p:grpSp>
          <p:nvGrpSpPr>
            <p:cNvPr id="76" name="Group 411"/>
            <p:cNvGrpSpPr/>
            <p:nvPr/>
          </p:nvGrpSpPr>
          <p:grpSpPr>
            <a:xfrm>
              <a:off x="2743200" y="3187630"/>
              <a:ext cx="609600" cy="204788"/>
              <a:chOff x="4343400" y="2667000"/>
              <a:chExt cx="609600" cy="204788"/>
            </a:xfrm>
          </p:grpSpPr>
          <p:sp>
            <p:nvSpPr>
              <p:cNvPr id="77" name="AutoShape 122"/>
              <p:cNvSpPr>
                <a:spLocks noChangeArrowheads="1"/>
              </p:cNvSpPr>
              <p:nvPr/>
            </p:nvSpPr>
            <p:spPr bwMode="auto">
              <a:xfrm>
                <a:off x="43434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AutoShape 121"/>
              <p:cNvSpPr>
                <a:spLocks noChangeArrowheads="1"/>
              </p:cNvSpPr>
              <p:nvPr/>
            </p:nvSpPr>
            <p:spPr bwMode="auto">
              <a:xfrm>
                <a:off x="43434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AutoShape 125"/>
              <p:cNvSpPr>
                <a:spLocks noChangeArrowheads="1"/>
              </p:cNvSpPr>
              <p:nvPr/>
            </p:nvSpPr>
            <p:spPr bwMode="auto">
              <a:xfrm>
                <a:off x="45720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AutoShape 126"/>
              <p:cNvSpPr>
                <a:spLocks noChangeArrowheads="1"/>
              </p:cNvSpPr>
              <p:nvPr/>
            </p:nvSpPr>
            <p:spPr bwMode="auto">
              <a:xfrm>
                <a:off x="45720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AutoShape 128"/>
              <p:cNvSpPr>
                <a:spLocks noChangeArrowheads="1"/>
              </p:cNvSpPr>
              <p:nvPr/>
            </p:nvSpPr>
            <p:spPr bwMode="auto">
              <a:xfrm>
                <a:off x="4800600" y="2743200"/>
                <a:ext cx="152400" cy="128588"/>
              </a:xfrm>
              <a:prstGeom prst="cube">
                <a:avLst>
                  <a:gd name="adj" fmla="val 25000"/>
                </a:avLst>
              </a:prstGeom>
              <a:solidFill>
                <a:srgbClr val="00B05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AutoShape 129"/>
              <p:cNvSpPr>
                <a:spLocks noChangeArrowheads="1"/>
              </p:cNvSpPr>
              <p:nvPr/>
            </p:nvSpPr>
            <p:spPr bwMode="auto">
              <a:xfrm>
                <a:off x="4800600" y="2667000"/>
                <a:ext cx="152400" cy="109538"/>
              </a:xfrm>
              <a:prstGeom prst="cube">
                <a:avLst>
                  <a:gd name="adj" fmla="val 25000"/>
                </a:avLst>
              </a:prstGeom>
              <a:solidFill>
                <a:srgbClr val="0033C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cxnSp>
        <p:nvCxnSpPr>
          <p:cNvPr id="119" name="Straight Connector 118"/>
          <p:cNvCxnSpPr/>
          <p:nvPr/>
        </p:nvCxnSpPr>
        <p:spPr bwMode="auto">
          <a:xfrm flipV="1">
            <a:off x="5105400" y="4157908"/>
            <a:ext cx="6096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/>
          <p:nvPr/>
        </p:nvCxnSpPr>
        <p:spPr bwMode="auto">
          <a:xfrm flipH="1" flipV="1">
            <a:off x="5715000" y="4162957"/>
            <a:ext cx="6096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Straight Connector 120"/>
          <p:cNvCxnSpPr/>
          <p:nvPr/>
        </p:nvCxnSpPr>
        <p:spPr bwMode="auto">
          <a:xfrm flipV="1">
            <a:off x="2514600" y="4157908"/>
            <a:ext cx="6096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Straight Connector 121"/>
          <p:cNvCxnSpPr/>
          <p:nvPr/>
        </p:nvCxnSpPr>
        <p:spPr bwMode="auto">
          <a:xfrm flipH="1" flipV="1">
            <a:off x="3124200" y="4162957"/>
            <a:ext cx="609600" cy="157531"/>
          </a:xfrm>
          <a:prstGeom prst="line">
            <a:avLst/>
          </a:prstGeom>
          <a:solidFill>
            <a:srgbClr val="EBEBEB"/>
          </a:solidFill>
          <a:ln w="38100">
            <a:solidFill>
              <a:schemeClr val="tx2"/>
            </a:solidFill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" name="TextBox 54"/>
          <p:cNvSpPr txBox="1"/>
          <p:nvPr/>
        </p:nvSpPr>
        <p:spPr>
          <a:xfrm>
            <a:off x="3745005" y="4109509"/>
            <a:ext cx="1425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Lucida Console" pitchFamily="49" charset="0"/>
              </a:rPr>
              <a:t>64</a:t>
            </a:r>
            <a:r>
              <a:rPr lang="en-US" sz="1200" baseline="30000" dirty="0" smtClean="0">
                <a:solidFill>
                  <a:schemeClr val="tx2"/>
                </a:solidFill>
                <a:latin typeface="Lucida Console" pitchFamily="49" charset="0"/>
              </a:rPr>
              <a:t>2 </a:t>
            </a:r>
            <a:r>
              <a:rPr lang="en-US" sz="1200" dirty="0" smtClean="0">
                <a:solidFill>
                  <a:schemeClr val="tx2"/>
                </a:solidFill>
                <a:latin typeface="Lucida Console" pitchFamily="49" charset="0"/>
              </a:rPr>
              <a:t>=     4096</a:t>
            </a:r>
            <a:endParaRPr lang="en-US" sz="1200" dirty="0">
              <a:solidFill>
                <a:schemeClr val="tx2"/>
              </a:solidFill>
              <a:latin typeface="Lucida Console" pitchFamily="49" charset="0"/>
            </a:endParaRPr>
          </a:p>
        </p:txBody>
      </p:sp>
      <p:grpSp>
        <p:nvGrpSpPr>
          <p:cNvPr id="124" name="Group 123"/>
          <p:cNvGrpSpPr/>
          <p:nvPr/>
        </p:nvGrpSpPr>
        <p:grpSpPr>
          <a:xfrm>
            <a:off x="6019800" y="1905000"/>
            <a:ext cx="838200" cy="914400"/>
            <a:chOff x="5105400" y="1143000"/>
            <a:chExt cx="838200" cy="914400"/>
          </a:xfrm>
        </p:grpSpPr>
        <p:sp>
          <p:nvSpPr>
            <p:cNvPr id="125" name="Rounded Rectangle 124"/>
            <p:cNvSpPr/>
            <p:nvPr/>
          </p:nvSpPr>
          <p:spPr bwMode="auto">
            <a:xfrm>
              <a:off x="5181600" y="1143000"/>
              <a:ext cx="685800" cy="914400"/>
            </a:xfrm>
            <a:prstGeom prst="roundRect">
              <a:avLst/>
            </a:prstGeom>
            <a:solidFill>
              <a:srgbClr val="EBEBEB"/>
            </a:solidFill>
            <a:ln w="38100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5105400" y="1415534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Client</a:t>
              </a:r>
              <a:endParaRPr lang="en-US" dirty="0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4495800" y="2511623"/>
            <a:ext cx="1491687" cy="841177"/>
            <a:chOff x="3657600" y="1749623"/>
            <a:chExt cx="1491687" cy="841177"/>
          </a:xfrm>
        </p:grpSpPr>
        <p:sp>
          <p:nvSpPr>
            <p:cNvPr id="128" name="Arc 127"/>
            <p:cNvSpPr/>
            <p:nvPr/>
          </p:nvSpPr>
          <p:spPr bwMode="auto">
            <a:xfrm rot="16200000">
              <a:off x="3657600" y="1905000"/>
              <a:ext cx="685800" cy="685800"/>
            </a:xfrm>
            <a:prstGeom prst="arc">
              <a:avLst/>
            </a:prstGeom>
            <a:noFill/>
            <a:ln w="28575">
              <a:solidFill>
                <a:srgbClr val="C00000"/>
              </a:solidFill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cxnSp>
          <p:nvCxnSpPr>
            <p:cNvPr id="129" name="Straight Arrow Connector 128"/>
            <p:cNvCxnSpPr>
              <a:stCxn id="128" idx="2"/>
            </p:cNvCxnSpPr>
            <p:nvPr/>
          </p:nvCxnSpPr>
          <p:spPr bwMode="auto">
            <a:xfrm>
              <a:off x="4000500" y="1905000"/>
              <a:ext cx="419100" cy="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C00000"/>
              </a:solidFill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0" name="Straight Arrow Connector 129"/>
            <p:cNvCxnSpPr/>
            <p:nvPr/>
          </p:nvCxnSpPr>
          <p:spPr bwMode="auto">
            <a:xfrm>
              <a:off x="3657600" y="2209800"/>
              <a:ext cx="0" cy="114300"/>
            </a:xfrm>
            <a:prstGeom prst="straightConnector1">
              <a:avLst/>
            </a:prstGeom>
            <a:solidFill>
              <a:srgbClr val="EBEBEB"/>
            </a:solidFill>
            <a:ln w="28575">
              <a:solidFill>
                <a:srgbClr val="C00000"/>
              </a:solidFill>
              <a:tailEnd type="arrow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1" name="TextBox 130"/>
            <p:cNvSpPr txBox="1"/>
            <p:nvPr/>
          </p:nvSpPr>
          <p:spPr>
            <a:xfrm>
              <a:off x="4419600" y="1749623"/>
              <a:ext cx="729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open()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374924" y="381000"/>
            <a:ext cx="1143000" cy="1066800"/>
            <a:chOff x="7467600" y="381000"/>
            <a:chExt cx="1143000" cy="1066800"/>
          </a:xfrm>
        </p:grpSpPr>
        <p:sp>
          <p:nvSpPr>
            <p:cNvPr id="137" name="Cube 136"/>
            <p:cNvSpPr/>
            <p:nvPr/>
          </p:nvSpPr>
          <p:spPr bwMode="auto">
            <a:xfrm>
              <a:off x="7467600" y="838200"/>
              <a:ext cx="1143000" cy="609600"/>
            </a:xfrm>
            <a:prstGeom prst="cub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cmsd</a:t>
              </a:r>
            </a:p>
          </p:txBody>
        </p:sp>
        <p:sp>
          <p:nvSpPr>
            <p:cNvPr id="138" name="Cube 137"/>
            <p:cNvSpPr/>
            <p:nvPr/>
          </p:nvSpPr>
          <p:spPr bwMode="auto">
            <a:xfrm>
              <a:off x="7467600" y="381000"/>
              <a:ext cx="1143000" cy="609600"/>
            </a:xfrm>
            <a:prstGeom prst="cube">
              <a:avLst/>
            </a:prstGeom>
            <a:solidFill>
              <a:srgbClr val="00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xrootd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873701" y="5029200"/>
            <a:ext cx="7432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Request routing is very different from traditional data management models</a:t>
            </a:r>
            <a:endParaRPr lang="en-US" b="1" i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  <p:bldP spid="132" grpId="1" animBg="1"/>
      <p:bldP spid="1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153400" cy="1143000"/>
          </a:xfrm>
        </p:spPr>
        <p:txBody>
          <a:bodyPr/>
          <a:lstStyle/>
          <a:p>
            <a:r>
              <a:rPr lang="en-US" dirty="0" smtClean="0"/>
              <a:t>Real World </a:t>
            </a:r>
            <a:r>
              <a:rPr lang="en-US" dirty="0" smtClean="0"/>
              <a:t>Example (HEP)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Federated ATLAS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(FAX)</a:t>
            </a:r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Independent sites federated by region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347977" y="2393114"/>
            <a:ext cx="4510023" cy="2712286"/>
          </a:xfrm>
          <a:prstGeom prst="roundRect">
            <a:avLst>
              <a:gd name="adj" fmla="val 2953"/>
            </a:avLst>
          </a:prstGeom>
          <a:solidFill>
            <a:schemeClr val="tx2">
              <a:alpha val="1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684064" y="2162839"/>
            <a:ext cx="3699308" cy="2863166"/>
            <a:chOff x="5244203" y="4447039"/>
            <a:chExt cx="2971800" cy="2300094"/>
          </a:xfrm>
        </p:grpSpPr>
        <p:graphicFrame>
          <p:nvGraphicFramePr>
            <p:cNvPr id="6" name="Content Placeholder 5"/>
            <p:cNvGraphicFramePr>
              <a:graphicFrameLocks/>
            </p:cNvGraphicFramePr>
            <p:nvPr>
              <p:extLst>
                <p:ext uri="{D42A27DB-BD31-4B8C-83A1-F6EECF244321}">
                  <p14:modId xmlns="" xmlns:p14="http://schemas.microsoft.com/office/powerpoint/2010/main" val="637510881"/>
                </p:ext>
              </p:extLst>
            </p:nvPr>
          </p:nvGraphicFramePr>
          <p:xfrm>
            <a:off x="5244203" y="4447039"/>
            <a:ext cx="2971800" cy="22098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5266494" y="5839420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02844" y="5854859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792394" y="53443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40994" y="6377801"/>
              <a:ext cx="13968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c=max(</a:t>
              </a:r>
              <a:r>
                <a:rPr lang="en-US" dirty="0" err="1" smtClean="0"/>
                <a:t>a,b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48510" y="5105400"/>
            <a:ext cx="15856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Graphic courtesy of Rob Gardner)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FAX Infrastructure </a:t>
            </a:r>
            <a:r>
              <a:rPr lang="en-US" sz="800" dirty="0" smtClean="0"/>
              <a:t>(From Rob Gardner)</a:t>
            </a:r>
            <a:endParaRPr lang="en-US" sz="800" dirty="0"/>
          </a:p>
        </p:txBody>
      </p:sp>
      <p:pic>
        <p:nvPicPr>
          <p:cNvPr id="4" name="Content Placeholder 4" descr="screenshot_73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138" r="-2138"/>
          <a:stretch>
            <a:fillRect/>
          </a:stretch>
        </p:blipFill>
        <p:spPr>
          <a:xfrm>
            <a:off x="694911" y="1600200"/>
            <a:ext cx="7610889" cy="4678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90600" y="2497523"/>
            <a:ext cx="3919631" cy="100618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82058" tIns="41029" rIns="82058" bIns="41029" rtlCol="0">
            <a:spAutoFit/>
          </a:bodyPr>
          <a:lstStyle/>
          <a:p>
            <a:r>
              <a:rPr lang="en-US" sz="1200" dirty="0" smtClean="0"/>
              <a:t>Provides a global namespace</a:t>
            </a:r>
          </a:p>
          <a:p>
            <a:r>
              <a:rPr lang="en-US" sz="1200" dirty="0" smtClean="0"/>
              <a:t>Unifies dCache, DPM, </a:t>
            </a:r>
            <a:r>
              <a:rPr lang="en-US" sz="1200" dirty="0" err="1" smtClean="0"/>
              <a:t>Lustre</a:t>
            </a:r>
            <a:r>
              <a:rPr lang="en-US" sz="1200" dirty="0" smtClean="0"/>
              <a:t>/GPFS, Xrootd storage </a:t>
            </a:r>
            <a:r>
              <a:rPr lang="en-US" sz="1200" dirty="0" err="1" smtClean="0"/>
              <a:t>backends</a:t>
            </a:r>
            <a:endParaRPr lang="en-US" sz="1200" dirty="0" smtClean="0"/>
          </a:p>
          <a:p>
            <a:r>
              <a:rPr lang="en-US" sz="1200" dirty="0" smtClean="0"/>
              <a:t>Xrootd an efficient protocol for WAN access</a:t>
            </a:r>
          </a:p>
          <a:p>
            <a:r>
              <a:rPr lang="en-US" sz="1200" dirty="0" smtClean="0"/>
              <a:t>Main Fall-back use case </a:t>
            </a:r>
            <a:r>
              <a:rPr lang="en-US" sz="1200" b="1" dirty="0" smtClean="0"/>
              <a:t>in production</a:t>
            </a:r>
            <a:r>
              <a:rPr lang="en-US" sz="1200" dirty="0" smtClean="0"/>
              <a:t> at many sites</a:t>
            </a:r>
          </a:p>
          <a:p>
            <a:r>
              <a:rPr lang="en-US" sz="1200" dirty="0" smtClean="0"/>
              <a:t>Regional redirection network provides lookup scalability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90106" y="6026297"/>
            <a:ext cx="5358294" cy="2983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82058" tIns="41029" rIns="82058" bIns="41029" rtlCol="0">
            <a:spAutoFit/>
          </a:bodyPr>
          <a:lstStyle/>
          <a:p>
            <a:r>
              <a:rPr lang="en-US" sz="1400" dirty="0" smtClean="0"/>
              <a:t>A powerful capability which must be introduced to production carefully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HEP</a:t>
            </a:r>
            <a:r>
              <a:rPr lang="en-US" sz="6000" dirty="0" smtClean="0"/>
              <a:t> </a:t>
            </a:r>
            <a:r>
              <a:rPr lang="en-US" sz="6000" dirty="0" smtClean="0"/>
              <a:t>Deployment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3434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LHC ALICE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Data catalog driven federation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LHC ATLAS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Regional topology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LHC CMS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Uniform topology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LSST (Large Synoptic Sky Telescope)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Clusters </a:t>
            </a:r>
            <a:r>
              <a:rPr lang="en-US" dirty="0" err="1" smtClean="0"/>
              <a:t>mySQL</a:t>
            </a:r>
            <a:r>
              <a:rPr lang="en-US" dirty="0" smtClean="0"/>
              <a:t> servers for parallel queries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Conclusion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53400" cy="4343400"/>
          </a:xfrm>
        </p:spPr>
        <p:txBody>
          <a:bodyPr/>
          <a:lstStyle/>
          <a:p>
            <a:r>
              <a:rPr lang="en-US" dirty="0" smtClean="0"/>
              <a:t>Federated storage is key for big data</a:t>
            </a:r>
          </a:p>
          <a:p>
            <a:pPr lvl="1"/>
            <a:r>
              <a:rPr lang="en-US" dirty="0" smtClean="0"/>
              <a:t>Distributed management + uniform access</a:t>
            </a:r>
          </a:p>
          <a:p>
            <a:pPr lvl="2"/>
            <a:r>
              <a:rPr lang="en-US" dirty="0" smtClean="0"/>
              <a:t>Preserves administrative autonomy</a:t>
            </a:r>
          </a:p>
          <a:p>
            <a:pPr lvl="2"/>
            <a:r>
              <a:rPr lang="en-US" dirty="0" smtClean="0"/>
              <a:t>Inherently scalable</a:t>
            </a:r>
          </a:p>
          <a:p>
            <a:pPr lvl="3"/>
            <a:r>
              <a:rPr lang="en-US" dirty="0" smtClean="0"/>
              <a:t>The whole is greater than the sum of its parts</a:t>
            </a:r>
          </a:p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 </a:t>
            </a:r>
            <a:r>
              <a:rPr lang="en-US" dirty="0" smtClean="0"/>
              <a:t>provides flexible federation</a:t>
            </a:r>
          </a:p>
          <a:p>
            <a:pPr lvl="1"/>
            <a:r>
              <a:rPr lang="en-US" dirty="0" smtClean="0"/>
              <a:t>Addresses volume, velocity, and variety</a:t>
            </a:r>
          </a:p>
          <a:p>
            <a:pPr lvl="2"/>
            <a:r>
              <a:rPr lang="en-US" dirty="0" smtClean="0"/>
              <a:t>Three main big data challenges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6344" y="1752600"/>
            <a:ext cx="8372856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Tx/>
              <a:buSzPct val="85000"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Current Software Contributors</a:t>
            </a:r>
          </a:p>
          <a:p>
            <a:pPr marL="742950" lvl="1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ATLAS: 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Doug Benjamin, Patrick </a:t>
            </a:r>
            <a:r>
              <a:rPr lang="en-US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McGuigan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, </a:t>
            </a:r>
          </a:p>
          <a:p>
            <a:pPr marL="742950" lvl="1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CERN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: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Lukasz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Janyst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, 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Andreas 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Peters, Justin Salmon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742950" lvl="1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/>
            </a:pP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Fermi: Tony Johnson</a:t>
            </a:r>
          </a:p>
          <a:p>
            <a:pPr marL="742950" lvl="1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JINR: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Danila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Oleynik</a:t>
            </a:r>
            <a:r>
              <a:rPr lang="en-US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,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Artem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Petrosyan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742950" marR="0" lvl="1" indent="-28575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Root: Gerri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Ganis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, Bertrand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Bellenet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,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Fons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Rademakers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742950" marR="0" lvl="1" indent="-28575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SLAC: Andrew Hanushevsky,</a:t>
            </a:r>
            <a:r>
              <a:rPr kumimoji="0" lang="en-US" b="0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Wilko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Kroeger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, Daniel Wang, Wei Yang</a:t>
            </a:r>
          </a:p>
          <a:p>
            <a:pPr marL="742950" marR="0" lvl="1" indent="-28575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UCSD: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Matevz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Tadel</a:t>
            </a:r>
            <a:endParaRPr lang="en-US" kern="0" dirty="0" smtClean="0">
              <a:solidFill>
                <a:schemeClr val="bg1">
                  <a:lumMod val="10000"/>
                </a:schemeClr>
              </a:solidFill>
              <a:latin typeface="Palatino Linotype" pitchFamily="18" charset="0"/>
            </a:endParaRPr>
          </a:p>
          <a:p>
            <a:pPr marL="742950" marR="0" lvl="1" indent="-28575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UNL: Brian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Bockelman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742950" lvl="1" indent="-285750" fontAlgn="base">
              <a:spcBef>
                <a:spcPct val="1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itchFamily="2" charset="2"/>
              <a:buChar char="n"/>
              <a:defRPr/>
            </a:pP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WLCG: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Fabrizio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lang="en-US" kern="0" dirty="0" err="1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Furano</a:t>
            </a:r>
            <a:r>
              <a:rPr lang="en-US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, David Smith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10000"/>
              </a:spcBef>
              <a:spcAft>
                <a:spcPct val="0"/>
              </a:spcAft>
              <a:buClrTx/>
              <a:buSzPct val="85000"/>
              <a:buFontTx/>
              <a:buBlip>
                <a:blip r:embed="rId2"/>
              </a:buBlip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US Department of Energy</a:t>
            </a:r>
          </a:p>
          <a:p>
            <a:pPr marL="685800" lvl="1" indent="-22860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n"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Contract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DE-AC02-76SF00515</a:t>
            </a:r>
            <a:r>
              <a:rPr lang="en-US" sz="2000" kern="0" dirty="0" smtClean="0">
                <a:solidFill>
                  <a:schemeClr val="bg1">
                    <a:lumMod val="10000"/>
                  </a:schemeClr>
                </a:solidFill>
                <a:latin typeface="Palatino Linotype" pitchFamily="18" charset="0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uLnTx/>
                <a:uFillTx/>
                <a:latin typeface="Palatino Linotype" pitchFamily="18" charset="0"/>
              </a:rPr>
              <a:t>with Stanford University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uLnTx/>
              <a:uFillTx/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Access &amp; The 3 V’s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/>
          <a:lstStyle/>
          <a:p>
            <a:pPr>
              <a:spcBef>
                <a:spcPts val="400"/>
              </a:spcBef>
            </a:pPr>
            <a:r>
              <a:rPr lang="en-US" dirty="0" smtClean="0"/>
              <a:t>Volume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Increasing amount of data</a:t>
            </a:r>
          </a:p>
          <a:p>
            <a:pPr lvl="2">
              <a:spcBef>
                <a:spcPts val="400"/>
              </a:spcBef>
            </a:pPr>
            <a:r>
              <a:rPr lang="en-US" dirty="0" smtClean="0"/>
              <a:t>No single site can host all of the data</a:t>
            </a:r>
          </a:p>
          <a:p>
            <a:pPr>
              <a:spcBef>
                <a:spcPts val="400"/>
              </a:spcBef>
            </a:pPr>
            <a:r>
              <a:rPr lang="en-US" dirty="0" smtClean="0"/>
              <a:t>Velocity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Increasing number of analysis jobs</a:t>
            </a:r>
          </a:p>
          <a:p>
            <a:pPr lvl="2">
              <a:spcBef>
                <a:spcPts val="400"/>
              </a:spcBef>
            </a:pPr>
            <a:r>
              <a:rPr lang="en-US" dirty="0" smtClean="0"/>
              <a:t>No single site can host all of the jobs</a:t>
            </a:r>
          </a:p>
          <a:p>
            <a:pPr>
              <a:spcBef>
                <a:spcPts val="400"/>
              </a:spcBef>
            </a:pPr>
            <a:r>
              <a:rPr lang="en-US" dirty="0" smtClean="0"/>
              <a:t>Variety</a:t>
            </a:r>
          </a:p>
          <a:p>
            <a:pPr lvl="1">
              <a:spcBef>
                <a:spcPts val="400"/>
              </a:spcBef>
            </a:pPr>
            <a:r>
              <a:rPr lang="en-US" dirty="0" smtClean="0"/>
              <a:t>Increasing </a:t>
            </a:r>
            <a:r>
              <a:rPr lang="en-US" dirty="0" smtClean="0"/>
              <a:t>number of sites</a:t>
            </a:r>
            <a:endParaRPr lang="en-US" dirty="0" smtClean="0"/>
          </a:p>
          <a:p>
            <a:pPr lvl="2">
              <a:spcBef>
                <a:spcPts val="400"/>
              </a:spcBef>
            </a:pPr>
            <a:r>
              <a:rPr lang="en-US" dirty="0" smtClean="0"/>
              <a:t>Introduces many different storage </a:t>
            </a:r>
            <a:r>
              <a:rPr lang="en-US" dirty="0" smtClean="0"/>
              <a:t>systems</a:t>
            </a:r>
            <a:endParaRPr lang="en-US" dirty="0" smtClean="0"/>
          </a:p>
          <a:p>
            <a:pPr lvl="1">
              <a:spcBef>
                <a:spcPts val="400"/>
              </a:spcBef>
            </a:pPr>
            <a:endParaRPr lang="en-US" dirty="0" smtClean="0"/>
          </a:p>
          <a:p>
            <a:pPr lvl="1">
              <a:spcBef>
                <a:spcPts val="4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&amp; Access &amp;</a:t>
            </a:r>
            <a:r>
              <a:rPr lang="en-US" dirty="0" smtClean="0"/>
              <a:t> </a:t>
            </a:r>
            <a:r>
              <a:rPr lang="en-US" dirty="0" smtClean="0"/>
              <a:t>The World</a:t>
            </a:r>
            <a:endParaRPr lang="en-US" dirty="0"/>
          </a:p>
        </p:txBody>
      </p:sp>
      <p:pic>
        <p:nvPicPr>
          <p:cNvPr id="4" name="Picture 2" descr="http://www.lgc.co.uk/images/lgc%20world%20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4419600" cy="41969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63784" y="3286036"/>
            <a:ext cx="18746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Data 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Many places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Complete subsets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Sometimes not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3286036"/>
            <a:ext cx="1678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Compute 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Many places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Data co-located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Sometimes not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5791200"/>
            <a:ext cx="8101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is distribute and many times replicated largely driven by computational needs</a:t>
            </a:r>
            <a:endParaRPr lang="en-US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Sites – Unified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/>
          <a:lstStyle/>
          <a:p>
            <a:r>
              <a:rPr lang="en-US" dirty="0" smtClean="0"/>
              <a:t>Reality check…</a:t>
            </a:r>
          </a:p>
          <a:p>
            <a:pPr lvl="1"/>
            <a:r>
              <a:rPr lang="en-US" dirty="0" smtClean="0"/>
              <a:t>Multiple sites</a:t>
            </a:r>
          </a:p>
          <a:p>
            <a:pPr lvl="1"/>
            <a:r>
              <a:rPr lang="en-US" dirty="0" smtClean="0"/>
              <a:t>Different administrative </a:t>
            </a:r>
            <a:r>
              <a:rPr lang="en-US" dirty="0" smtClean="0"/>
              <a:t>d</a:t>
            </a:r>
            <a:r>
              <a:rPr lang="en-US" dirty="0" smtClean="0"/>
              <a:t>omains</a:t>
            </a:r>
          </a:p>
          <a:p>
            <a:r>
              <a:rPr lang="en-US" dirty="0" smtClean="0"/>
              <a:t>How to logically combine all the storage?</a:t>
            </a:r>
          </a:p>
          <a:p>
            <a:pPr lvl="1"/>
            <a:r>
              <a:rPr lang="en-US" dirty="0" smtClean="0"/>
              <a:t>Provide storage access across multiple sites</a:t>
            </a:r>
          </a:p>
          <a:p>
            <a:pPr lvl="1"/>
            <a:r>
              <a:rPr lang="en-US" dirty="0" smtClean="0"/>
              <a:t>Requires a minimal set of rules</a:t>
            </a:r>
          </a:p>
          <a:p>
            <a:pPr lvl="2"/>
            <a:r>
              <a:rPr lang="en-US" dirty="0" smtClean="0"/>
              <a:t>Intersecting security model</a:t>
            </a:r>
          </a:p>
          <a:p>
            <a:pPr lvl="2"/>
            <a:r>
              <a:rPr lang="en-US" dirty="0" smtClean="0"/>
              <a:t>Promise of minimal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Storage </a:t>
            </a:r>
            <a:r>
              <a:rPr lang="en-US" dirty="0" smtClean="0"/>
              <a:t>Federations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“A collection of disparate space resources managed by co-operating but independent administrative domains transparently accessible via a common name space.”</a:t>
            </a:r>
          </a:p>
          <a:p>
            <a:r>
              <a:rPr lang="en-US" dirty="0" smtClean="0"/>
              <a:t>Unifies storage access</a:t>
            </a:r>
          </a:p>
          <a:p>
            <a:pPr lvl="1"/>
            <a:r>
              <a:rPr lang="en-US" dirty="0" smtClean="0"/>
              <a:t>Independent of data and compute location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Solution </a:t>
            </a:r>
            <a:r>
              <a:rPr lang="en-US" b="1" dirty="0" smtClean="0"/>
              <a:t>Using </a:t>
            </a:r>
            <a:r>
              <a:rPr lang="en-US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62368" y="6010275"/>
            <a:ext cx="105370" cy="161925"/>
          </a:xfrm>
          <a:prstGeom prst="rect">
            <a:avLst/>
          </a:prstGeom>
        </p:spPr>
        <p:txBody>
          <a:bodyPr/>
          <a:lstStyle/>
          <a:p>
            <a:fld id="{EE624ECC-9C76-462F-80B5-F15B6762A6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99174"/>
            <a:ext cx="8310563" cy="4549226"/>
          </a:xfrm>
        </p:spPr>
        <p:txBody>
          <a:bodyPr/>
          <a:lstStyle/>
          <a:p>
            <a:pPr>
              <a:spcAft>
                <a:spcPts val="2000"/>
              </a:spcAft>
            </a:pPr>
            <a:r>
              <a:rPr lang="en-US" sz="3200" dirty="0" smtClean="0"/>
              <a:t>A system for scalable cluster data access</a:t>
            </a:r>
            <a:endParaRPr lang="en-US" sz="3200" dirty="0"/>
          </a:p>
          <a:p>
            <a:endParaRPr lang="en-US" sz="3200" dirty="0" smtClean="0"/>
          </a:p>
          <a:p>
            <a:pPr>
              <a:buNone/>
            </a:pPr>
            <a:endParaRPr lang="en-US" sz="3200" dirty="0" smtClean="0"/>
          </a:p>
          <a:p>
            <a:r>
              <a:rPr lang="en-US" sz="3200" dirty="0" smtClean="0"/>
              <a:t>Not a file system</a:t>
            </a:r>
          </a:p>
          <a:p>
            <a:r>
              <a:rPr lang="en-US" sz="3200" dirty="0" smtClean="0"/>
              <a:t>Not </a:t>
            </a:r>
            <a:r>
              <a:rPr lang="en-US" sz="3200" i="1" dirty="0" smtClean="0"/>
              <a:t>just</a:t>
            </a:r>
            <a:r>
              <a:rPr lang="en-US" sz="3200" dirty="0" smtClean="0"/>
              <a:t> for file </a:t>
            </a:r>
            <a:r>
              <a:rPr lang="en-US" sz="3200" dirty="0" smtClean="0"/>
              <a:t>systems</a:t>
            </a:r>
            <a:endParaRPr lang="en-US" sz="3200" dirty="0" smtClean="0"/>
          </a:p>
          <a:p>
            <a:pPr lvl="1"/>
            <a:r>
              <a:rPr lang="en-US" dirty="0" smtClean="0"/>
              <a:t>To handle</a:t>
            </a:r>
            <a:r>
              <a:rPr lang="en-US" sz="2800" dirty="0" smtClean="0"/>
              <a:t> </a:t>
            </a:r>
            <a:r>
              <a:rPr lang="en-US" sz="2800" dirty="0" smtClean="0"/>
              <a:t>variety</a:t>
            </a:r>
          </a:p>
          <a:p>
            <a:r>
              <a:rPr lang="en-US" sz="3200" dirty="0" smtClean="0"/>
              <a:t>Used in HEP and Astrophysics</a:t>
            </a:r>
            <a:endParaRPr lang="en-US" sz="3200" dirty="0" smtClean="0"/>
          </a:p>
          <a:p>
            <a:endParaRPr lang="en-US" sz="2400" dirty="0" smtClean="0"/>
          </a:p>
          <a:p>
            <a:endParaRPr lang="en-US" sz="2100" dirty="0"/>
          </a:p>
          <a:p>
            <a:endParaRPr lang="en-US" dirty="0"/>
          </a:p>
        </p:txBody>
      </p:sp>
      <p:grpSp>
        <p:nvGrpSpPr>
          <p:cNvPr id="3" name="Group 12"/>
          <p:cNvGrpSpPr/>
          <p:nvPr/>
        </p:nvGrpSpPr>
        <p:grpSpPr>
          <a:xfrm>
            <a:off x="1066800" y="2308774"/>
            <a:ext cx="1143000" cy="1295400"/>
            <a:chOff x="1447800" y="4953000"/>
            <a:chExt cx="1143000" cy="1295400"/>
          </a:xfrm>
        </p:grpSpPr>
        <p:sp>
          <p:nvSpPr>
            <p:cNvPr id="6" name="Cube 5"/>
            <p:cNvSpPr/>
            <p:nvPr/>
          </p:nvSpPr>
          <p:spPr bwMode="auto">
            <a:xfrm>
              <a:off x="1447800" y="4953000"/>
              <a:ext cx="1143000" cy="609600"/>
            </a:xfrm>
            <a:prstGeom prst="cube">
              <a:avLst/>
            </a:prstGeom>
            <a:solidFill>
              <a:srgbClr val="0033CC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xrootd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0" name="Can 9"/>
            <p:cNvSpPr/>
            <p:nvPr/>
          </p:nvSpPr>
          <p:spPr bwMode="auto">
            <a:xfrm>
              <a:off x="1676400" y="5638800"/>
              <a:ext cx="304800" cy="304800"/>
            </a:xfrm>
            <a:prstGeom prst="can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1" name="Can 10"/>
            <p:cNvSpPr/>
            <p:nvPr/>
          </p:nvSpPr>
          <p:spPr bwMode="auto">
            <a:xfrm>
              <a:off x="1828800" y="5791200"/>
              <a:ext cx="304800" cy="304800"/>
            </a:xfrm>
            <a:prstGeom prst="can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2" name="Can 11"/>
            <p:cNvSpPr/>
            <p:nvPr/>
          </p:nvSpPr>
          <p:spPr bwMode="auto">
            <a:xfrm>
              <a:off x="1981200" y="5943600"/>
              <a:ext cx="304800" cy="304800"/>
            </a:xfrm>
            <a:prstGeom prst="can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</p:grpSp>
      <p:grpSp>
        <p:nvGrpSpPr>
          <p:cNvPr id="8" name="Group 16"/>
          <p:cNvGrpSpPr/>
          <p:nvPr/>
        </p:nvGrpSpPr>
        <p:grpSpPr>
          <a:xfrm>
            <a:off x="6591300" y="2308774"/>
            <a:ext cx="1104900" cy="1409700"/>
            <a:chOff x="6667500" y="1981200"/>
            <a:chExt cx="1104900" cy="1409700"/>
          </a:xfrm>
        </p:grpSpPr>
        <p:sp>
          <p:nvSpPr>
            <p:cNvPr id="7" name="Cube 6"/>
            <p:cNvSpPr/>
            <p:nvPr/>
          </p:nvSpPr>
          <p:spPr bwMode="auto">
            <a:xfrm>
              <a:off x="6705600" y="1981200"/>
              <a:ext cx="1066800" cy="609600"/>
            </a:xfrm>
            <a:prstGeom prst="cube">
              <a:avLst/>
            </a:prstGeom>
            <a:solidFill>
              <a:srgbClr val="0099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cmsd</a:t>
              </a:r>
            </a:p>
          </p:txBody>
        </p:sp>
        <p:pic>
          <p:nvPicPr>
            <p:cNvPr id="9218" name="Picture 2" descr="Goggles Clip Ar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903593">
              <a:off x="6667500" y="2438400"/>
              <a:ext cx="952500" cy="9525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fixed" ptsTypes="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646988" cy="1143000"/>
          </a:xfrm>
        </p:spPr>
        <p:txBody>
          <a:bodyPr/>
          <a:lstStyle/>
          <a:p>
            <a:r>
              <a:rPr lang="en-US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XRootD</a:t>
            </a:r>
            <a:r>
              <a:rPr lang="en-US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/>
              <a:t>Synergistic Approach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495830" y="5647414"/>
            <a:ext cx="105370" cy="161925"/>
          </a:xfrm>
        </p:spPr>
        <p:txBody>
          <a:bodyPr/>
          <a:lstStyle/>
          <a:p>
            <a:fld id="{D28E1347-F792-4BAB-AC5B-89BE6EE820E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Gear"/>
          <p:cNvSpPr>
            <a:spLocks noEditPoints="1" noChangeArrowheads="1"/>
          </p:cNvSpPr>
          <p:nvPr/>
        </p:nvSpPr>
        <p:spPr bwMode="auto">
          <a:xfrm>
            <a:off x="5830380" y="1641510"/>
            <a:ext cx="1256220" cy="110169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5" name="AutoShape 12"/>
          <p:cNvSpPr>
            <a:spLocks noEditPoints="1" noChangeArrowheads="1"/>
          </p:cNvSpPr>
          <p:nvPr/>
        </p:nvSpPr>
        <p:spPr bwMode="auto">
          <a:xfrm>
            <a:off x="1981200" y="3559608"/>
            <a:ext cx="1502208" cy="131719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sp>
        <p:nvSpPr>
          <p:cNvPr id="6" name="AutoShape 13"/>
          <p:cNvSpPr>
            <a:spLocks noEditPoints="1" noChangeArrowheads="1"/>
          </p:cNvSpPr>
          <p:nvPr/>
        </p:nvSpPr>
        <p:spPr bwMode="auto">
          <a:xfrm>
            <a:off x="5241691" y="4064000"/>
            <a:ext cx="1669354" cy="1463313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4374 w 21600"/>
              <a:gd name="T9" fmla="*/ 3964 h 21600"/>
              <a:gd name="T10" fmla="*/ 17841 w 21600"/>
              <a:gd name="T11" fmla="*/ 176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9689" y="1725"/>
                </a:moveTo>
                <a:lnTo>
                  <a:pt x="10304" y="85"/>
                </a:lnTo>
                <a:lnTo>
                  <a:pt x="11637" y="85"/>
                </a:lnTo>
                <a:lnTo>
                  <a:pt x="12303" y="1777"/>
                </a:lnTo>
                <a:lnTo>
                  <a:pt x="13072" y="1931"/>
                </a:lnTo>
                <a:lnTo>
                  <a:pt x="14303" y="598"/>
                </a:lnTo>
                <a:lnTo>
                  <a:pt x="15533" y="1110"/>
                </a:lnTo>
                <a:lnTo>
                  <a:pt x="15584" y="2905"/>
                </a:lnTo>
                <a:lnTo>
                  <a:pt x="16405" y="3520"/>
                </a:lnTo>
                <a:lnTo>
                  <a:pt x="17891" y="2751"/>
                </a:lnTo>
                <a:lnTo>
                  <a:pt x="18917" y="3674"/>
                </a:lnTo>
                <a:lnTo>
                  <a:pt x="18199" y="5314"/>
                </a:lnTo>
                <a:lnTo>
                  <a:pt x="18763" y="6083"/>
                </a:lnTo>
                <a:lnTo>
                  <a:pt x="20403" y="6032"/>
                </a:lnTo>
                <a:lnTo>
                  <a:pt x="20865" y="7211"/>
                </a:lnTo>
                <a:lnTo>
                  <a:pt x="19737" y="8185"/>
                </a:lnTo>
                <a:lnTo>
                  <a:pt x="20096" y="9723"/>
                </a:lnTo>
                <a:lnTo>
                  <a:pt x="21634" y="10287"/>
                </a:lnTo>
                <a:lnTo>
                  <a:pt x="21582" y="11620"/>
                </a:lnTo>
                <a:lnTo>
                  <a:pt x="20147" y="12184"/>
                </a:lnTo>
                <a:lnTo>
                  <a:pt x="19942" y="13158"/>
                </a:lnTo>
                <a:lnTo>
                  <a:pt x="21070" y="14234"/>
                </a:lnTo>
                <a:lnTo>
                  <a:pt x="20608" y="15362"/>
                </a:lnTo>
                <a:lnTo>
                  <a:pt x="19019" y="15465"/>
                </a:lnTo>
                <a:lnTo>
                  <a:pt x="18404" y="16439"/>
                </a:lnTo>
                <a:lnTo>
                  <a:pt x="19122" y="17925"/>
                </a:lnTo>
                <a:lnTo>
                  <a:pt x="18096" y="18797"/>
                </a:lnTo>
                <a:lnTo>
                  <a:pt x="16763" y="18284"/>
                </a:lnTo>
                <a:lnTo>
                  <a:pt x="15431" y="19002"/>
                </a:lnTo>
                <a:lnTo>
                  <a:pt x="15277" y="20848"/>
                </a:lnTo>
                <a:lnTo>
                  <a:pt x="14149" y="21155"/>
                </a:lnTo>
                <a:lnTo>
                  <a:pt x="13021" y="19925"/>
                </a:lnTo>
                <a:lnTo>
                  <a:pt x="12252" y="20181"/>
                </a:lnTo>
                <a:lnTo>
                  <a:pt x="11739" y="21668"/>
                </a:lnTo>
                <a:lnTo>
                  <a:pt x="10201" y="21668"/>
                </a:lnTo>
                <a:lnTo>
                  <a:pt x="9740" y="20130"/>
                </a:lnTo>
                <a:lnTo>
                  <a:pt x="8253" y="19771"/>
                </a:lnTo>
                <a:lnTo>
                  <a:pt x="7125" y="21001"/>
                </a:lnTo>
                <a:lnTo>
                  <a:pt x="5895" y="20489"/>
                </a:lnTo>
                <a:lnTo>
                  <a:pt x="5946" y="18592"/>
                </a:lnTo>
                <a:lnTo>
                  <a:pt x="5177" y="18131"/>
                </a:lnTo>
                <a:lnTo>
                  <a:pt x="3383" y="18848"/>
                </a:lnTo>
                <a:lnTo>
                  <a:pt x="2614" y="17874"/>
                </a:lnTo>
                <a:lnTo>
                  <a:pt x="3383" y="16182"/>
                </a:lnTo>
                <a:lnTo>
                  <a:pt x="2922" y="15465"/>
                </a:lnTo>
                <a:lnTo>
                  <a:pt x="922" y="15516"/>
                </a:lnTo>
                <a:lnTo>
                  <a:pt x="512" y="14234"/>
                </a:lnTo>
                <a:lnTo>
                  <a:pt x="1948" y="12901"/>
                </a:lnTo>
                <a:lnTo>
                  <a:pt x="1896" y="12184"/>
                </a:lnTo>
                <a:lnTo>
                  <a:pt x="0" y="11415"/>
                </a:lnTo>
                <a:lnTo>
                  <a:pt x="51" y="10031"/>
                </a:lnTo>
                <a:lnTo>
                  <a:pt x="1948" y="9313"/>
                </a:lnTo>
                <a:lnTo>
                  <a:pt x="2101" y="8595"/>
                </a:lnTo>
                <a:lnTo>
                  <a:pt x="615" y="7160"/>
                </a:lnTo>
                <a:lnTo>
                  <a:pt x="1127" y="5878"/>
                </a:lnTo>
                <a:lnTo>
                  <a:pt x="3178" y="5981"/>
                </a:lnTo>
                <a:lnTo>
                  <a:pt x="3588" y="5417"/>
                </a:lnTo>
                <a:lnTo>
                  <a:pt x="2819" y="3520"/>
                </a:lnTo>
                <a:lnTo>
                  <a:pt x="3742" y="2597"/>
                </a:lnTo>
                <a:lnTo>
                  <a:pt x="5536" y="3417"/>
                </a:lnTo>
                <a:lnTo>
                  <a:pt x="6049" y="3058"/>
                </a:lnTo>
                <a:lnTo>
                  <a:pt x="6100" y="1264"/>
                </a:lnTo>
                <a:lnTo>
                  <a:pt x="7228" y="700"/>
                </a:lnTo>
                <a:lnTo>
                  <a:pt x="8510" y="2033"/>
                </a:lnTo>
                <a:lnTo>
                  <a:pt x="9689" y="1725"/>
                </a:lnTo>
                <a:close/>
                <a:moveTo>
                  <a:pt x="10817" y="14422"/>
                </a:moveTo>
                <a:lnTo>
                  <a:pt x="11175" y="14388"/>
                </a:lnTo>
                <a:lnTo>
                  <a:pt x="11534" y="14354"/>
                </a:lnTo>
                <a:lnTo>
                  <a:pt x="11893" y="14268"/>
                </a:lnTo>
                <a:lnTo>
                  <a:pt x="12218" y="14166"/>
                </a:lnTo>
                <a:lnTo>
                  <a:pt x="12508" y="13995"/>
                </a:lnTo>
                <a:lnTo>
                  <a:pt x="12816" y="13807"/>
                </a:lnTo>
                <a:lnTo>
                  <a:pt x="13106" y="13602"/>
                </a:lnTo>
                <a:lnTo>
                  <a:pt x="13329" y="13380"/>
                </a:lnTo>
                <a:lnTo>
                  <a:pt x="13568" y="13106"/>
                </a:lnTo>
                <a:lnTo>
                  <a:pt x="13790" y="12850"/>
                </a:lnTo>
                <a:lnTo>
                  <a:pt x="13961" y="12560"/>
                </a:lnTo>
                <a:lnTo>
                  <a:pt x="14115" y="12269"/>
                </a:lnTo>
                <a:lnTo>
                  <a:pt x="14217" y="11927"/>
                </a:lnTo>
                <a:lnTo>
                  <a:pt x="14320" y="11568"/>
                </a:lnTo>
                <a:lnTo>
                  <a:pt x="14388" y="11210"/>
                </a:lnTo>
                <a:lnTo>
                  <a:pt x="14388" y="10851"/>
                </a:lnTo>
                <a:lnTo>
                  <a:pt x="14388" y="10492"/>
                </a:lnTo>
                <a:lnTo>
                  <a:pt x="14320" y="10133"/>
                </a:lnTo>
                <a:lnTo>
                  <a:pt x="14217" y="9808"/>
                </a:lnTo>
                <a:lnTo>
                  <a:pt x="14115" y="9467"/>
                </a:lnTo>
                <a:lnTo>
                  <a:pt x="13961" y="9142"/>
                </a:lnTo>
                <a:lnTo>
                  <a:pt x="13790" y="8851"/>
                </a:lnTo>
                <a:lnTo>
                  <a:pt x="13568" y="8595"/>
                </a:lnTo>
                <a:lnTo>
                  <a:pt x="13329" y="8322"/>
                </a:lnTo>
                <a:lnTo>
                  <a:pt x="13106" y="8100"/>
                </a:lnTo>
                <a:lnTo>
                  <a:pt x="12816" y="7894"/>
                </a:lnTo>
                <a:lnTo>
                  <a:pt x="12508" y="7741"/>
                </a:lnTo>
                <a:lnTo>
                  <a:pt x="12218" y="7570"/>
                </a:lnTo>
                <a:lnTo>
                  <a:pt x="11893" y="7433"/>
                </a:lnTo>
                <a:lnTo>
                  <a:pt x="11534" y="7382"/>
                </a:lnTo>
                <a:lnTo>
                  <a:pt x="11175" y="7313"/>
                </a:lnTo>
                <a:lnTo>
                  <a:pt x="10817" y="7313"/>
                </a:lnTo>
                <a:lnTo>
                  <a:pt x="10441" y="7313"/>
                </a:lnTo>
                <a:lnTo>
                  <a:pt x="10082" y="7382"/>
                </a:lnTo>
                <a:lnTo>
                  <a:pt x="9757" y="7433"/>
                </a:lnTo>
                <a:lnTo>
                  <a:pt x="9432" y="7570"/>
                </a:lnTo>
                <a:lnTo>
                  <a:pt x="9142" y="7741"/>
                </a:lnTo>
                <a:lnTo>
                  <a:pt x="8834" y="7894"/>
                </a:lnTo>
                <a:lnTo>
                  <a:pt x="8544" y="8100"/>
                </a:lnTo>
                <a:lnTo>
                  <a:pt x="8287" y="8322"/>
                </a:lnTo>
                <a:lnTo>
                  <a:pt x="8048" y="8595"/>
                </a:lnTo>
                <a:lnTo>
                  <a:pt x="7860" y="8851"/>
                </a:lnTo>
                <a:lnTo>
                  <a:pt x="7689" y="9142"/>
                </a:lnTo>
                <a:lnTo>
                  <a:pt x="7536" y="9467"/>
                </a:lnTo>
                <a:lnTo>
                  <a:pt x="7399" y="9808"/>
                </a:lnTo>
                <a:lnTo>
                  <a:pt x="7331" y="10133"/>
                </a:lnTo>
                <a:lnTo>
                  <a:pt x="7262" y="10492"/>
                </a:lnTo>
                <a:lnTo>
                  <a:pt x="7262" y="10851"/>
                </a:lnTo>
                <a:lnTo>
                  <a:pt x="7262" y="11210"/>
                </a:lnTo>
                <a:lnTo>
                  <a:pt x="7331" y="11568"/>
                </a:lnTo>
                <a:lnTo>
                  <a:pt x="7399" y="11927"/>
                </a:lnTo>
                <a:lnTo>
                  <a:pt x="7536" y="12269"/>
                </a:lnTo>
                <a:lnTo>
                  <a:pt x="7689" y="12560"/>
                </a:lnTo>
                <a:lnTo>
                  <a:pt x="7860" y="12850"/>
                </a:lnTo>
                <a:lnTo>
                  <a:pt x="8048" y="13106"/>
                </a:lnTo>
                <a:lnTo>
                  <a:pt x="8287" y="13380"/>
                </a:lnTo>
                <a:lnTo>
                  <a:pt x="8544" y="13602"/>
                </a:lnTo>
                <a:lnTo>
                  <a:pt x="8834" y="13807"/>
                </a:lnTo>
                <a:lnTo>
                  <a:pt x="9142" y="13995"/>
                </a:lnTo>
                <a:lnTo>
                  <a:pt x="9432" y="14166"/>
                </a:lnTo>
                <a:lnTo>
                  <a:pt x="9757" y="14268"/>
                </a:lnTo>
                <a:lnTo>
                  <a:pt x="10082" y="14354"/>
                </a:lnTo>
                <a:lnTo>
                  <a:pt x="10441" y="14388"/>
                </a:lnTo>
                <a:lnTo>
                  <a:pt x="10817" y="14422"/>
                </a:lnTo>
                <a:close/>
              </a:path>
            </a:pathLst>
          </a:custGeom>
          <a:solidFill>
            <a:srgbClr val="C0C0C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2009999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288992" y="2972197"/>
            <a:ext cx="2797608" cy="2438003"/>
            <a:chOff x="3222192" y="2708310"/>
            <a:chExt cx="2797608" cy="2438003"/>
          </a:xfrm>
        </p:grpSpPr>
        <p:sp>
          <p:nvSpPr>
            <p:cNvPr id="8" name="Gear"/>
            <p:cNvSpPr>
              <a:spLocks noEditPoints="1" noChangeArrowheads="1"/>
            </p:cNvSpPr>
            <p:nvPr/>
          </p:nvSpPr>
          <p:spPr bwMode="auto">
            <a:xfrm>
              <a:off x="4763580" y="2708310"/>
              <a:ext cx="1256220" cy="1101690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9" name="AutoShape 12"/>
            <p:cNvSpPr>
              <a:spLocks noEditPoints="1" noChangeArrowheads="1"/>
            </p:cNvSpPr>
            <p:nvPr/>
          </p:nvSpPr>
          <p:spPr bwMode="auto">
            <a:xfrm>
              <a:off x="3222192" y="3197332"/>
              <a:ext cx="1502208" cy="13171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0" name="AutoShape 13"/>
            <p:cNvSpPr>
              <a:spLocks noEditPoints="1" noChangeArrowheads="1"/>
            </p:cNvSpPr>
            <p:nvPr/>
          </p:nvSpPr>
          <p:spPr bwMode="auto">
            <a:xfrm>
              <a:off x="4174891" y="3683000"/>
              <a:ext cx="1669354" cy="146331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85800" y="1905000"/>
            <a:ext cx="2462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00050" algn="l"/>
              </a:tabLst>
            </a:pPr>
            <a:r>
              <a:rPr lang="en-US" sz="2400" i="1" dirty="0" smtClean="0">
                <a:solidFill>
                  <a:schemeClr val="tx2"/>
                </a:solidFill>
              </a:rPr>
              <a:t>Minimize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latency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2259112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398463" algn="l"/>
              </a:tabLst>
            </a:pPr>
            <a:r>
              <a:rPr lang="en-US" sz="2400" i="1" dirty="0" smtClean="0">
                <a:solidFill>
                  <a:schemeClr val="tx2"/>
                </a:solidFill>
              </a:rPr>
              <a:t>Minimize hardware requirements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5800" y="2689424"/>
            <a:ext cx="3078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</a:rPr>
              <a:t>Minimize human cost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3043535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</a:rPr>
              <a:t>Maximize scaling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85800" y="1981200"/>
            <a:ext cx="4298252" cy="685800"/>
            <a:chOff x="838200" y="1981200"/>
            <a:chExt cx="4298252" cy="685800"/>
          </a:xfrm>
        </p:grpSpPr>
        <p:sp>
          <p:nvSpPr>
            <p:cNvPr id="15" name="Rectangle 14"/>
            <p:cNvSpPr/>
            <p:nvPr/>
          </p:nvSpPr>
          <p:spPr bwMode="auto">
            <a:xfrm>
              <a:off x="838200" y="1981200"/>
              <a:ext cx="4267200" cy="685800"/>
            </a:xfrm>
            <a:prstGeom prst="rect">
              <a:avLst/>
            </a:pr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91000" y="1981200"/>
              <a:ext cx="9454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Velocity</a:t>
              </a:r>
              <a:endPara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85800" y="2743200"/>
            <a:ext cx="4267200" cy="750332"/>
            <a:chOff x="838200" y="2743200"/>
            <a:chExt cx="4267200" cy="750332"/>
          </a:xfrm>
        </p:grpSpPr>
        <p:sp>
          <p:nvSpPr>
            <p:cNvPr id="17" name="Rectangle 16"/>
            <p:cNvSpPr/>
            <p:nvPr/>
          </p:nvSpPr>
          <p:spPr bwMode="auto">
            <a:xfrm>
              <a:off x="838200" y="2743200"/>
              <a:ext cx="4267200" cy="685800"/>
            </a:xfrm>
            <a:prstGeom prst="rect">
              <a:avLst/>
            </a:prstGeom>
            <a:noFill/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191000" y="3124200"/>
              <a:ext cx="9100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008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Volume</a:t>
              </a:r>
              <a:endParaRPr lang="en-US" b="1" i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09600" y="6015335"/>
            <a:ext cx="4267200" cy="376535"/>
            <a:chOff x="609600" y="6015335"/>
            <a:chExt cx="4267200" cy="376535"/>
          </a:xfrm>
        </p:grpSpPr>
        <p:sp>
          <p:nvSpPr>
            <p:cNvPr id="23" name="Rectangle 22"/>
            <p:cNvSpPr/>
            <p:nvPr/>
          </p:nvSpPr>
          <p:spPr bwMode="auto">
            <a:xfrm>
              <a:off x="609600" y="6015335"/>
              <a:ext cx="4267200" cy="316468"/>
            </a:xfrm>
            <a:prstGeom prst="rect">
              <a:avLst/>
            </a:prstGeom>
            <a:noFill/>
            <a:ln w="9525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62400" y="6022538"/>
              <a:ext cx="8706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0033C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Variety</a:t>
              </a:r>
              <a:endParaRPr lang="en-US" b="1" i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09600" y="5939135"/>
            <a:ext cx="2171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/>
                </a:solidFill>
              </a:rPr>
              <a:t>Maximize utility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07407E-6 L 0.00209 0.2085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0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 animBg="1"/>
      <p:bldP spid="5" grpId="1" animBg="1"/>
      <p:bldP spid="5" grpId="2" animBg="1"/>
      <p:bldP spid="6" grpId="0" animBg="1"/>
      <p:bldP spid="6" grpId="1" animBg="1"/>
      <p:bldP spid="11" grpId="0"/>
      <p:bldP spid="12" grpId="0"/>
      <p:bldP spid="13" grpId="0"/>
      <p:bldP spid="1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3820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Variety</a:t>
            </a:r>
            <a:r>
              <a:rPr lang="en-US" dirty="0" smtClean="0"/>
              <a:t> Via Plug-In Architecture</a:t>
            </a:r>
            <a:endParaRPr lang="en-US" dirty="0"/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8733830" y="6238875"/>
            <a:ext cx="105370" cy="1619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8E1347-F792-4BAB-AC5B-89BE6EE820EB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4070352" y="4169324"/>
            <a:ext cx="4495800" cy="952500"/>
            <a:chOff x="2736" y="2616"/>
            <a:chExt cx="2832" cy="600"/>
          </a:xfrm>
        </p:grpSpPr>
        <p:sp>
          <p:nvSpPr>
            <p:cNvPr id="6" name="AutoShape 9"/>
            <p:cNvSpPr>
              <a:spLocks noChangeArrowheads="1"/>
            </p:cNvSpPr>
            <p:nvPr/>
          </p:nvSpPr>
          <p:spPr bwMode="auto">
            <a:xfrm>
              <a:off x="5184" y="2688"/>
              <a:ext cx="384" cy="336"/>
            </a:xfrm>
            <a:prstGeom prst="flowChartMagneticDisk">
              <a:avLst/>
            </a:prstGeom>
            <a:gradFill rotWithShape="1">
              <a:gsLst>
                <a:gs pos="0">
                  <a:srgbClr val="BBDFD8"/>
                </a:gs>
                <a:gs pos="100000">
                  <a:schemeClr val="hlink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2736" y="2616"/>
              <a:ext cx="2260" cy="600"/>
              <a:chOff x="2736" y="2856"/>
              <a:chExt cx="2260" cy="600"/>
            </a:xfrm>
          </p:grpSpPr>
          <p:pic>
            <p:nvPicPr>
              <p:cNvPr id="9" name="Picture 24" descr="MCj03359140000[1]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2582546">
                <a:off x="2736" y="2856"/>
                <a:ext cx="768" cy="504"/>
              </a:xfrm>
              <a:prstGeom prst="rect">
                <a:avLst/>
              </a:prstGeom>
              <a:noFill/>
            </p:spPr>
          </p:pic>
          <p:sp>
            <p:nvSpPr>
              <p:cNvPr id="10" name="Rectangle 25"/>
              <p:cNvSpPr>
                <a:spLocks noChangeArrowheads="1"/>
              </p:cNvSpPr>
              <p:nvPr/>
            </p:nvSpPr>
            <p:spPr bwMode="auto">
              <a:xfrm>
                <a:off x="3504" y="2928"/>
                <a:ext cx="1392" cy="528"/>
              </a:xfrm>
              <a:prstGeom prst="rect">
                <a:avLst/>
              </a:prstGeom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CEBF5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11" name="Text Box 26"/>
              <p:cNvSpPr txBox="1">
                <a:spLocks noChangeArrowheads="1"/>
              </p:cNvSpPr>
              <p:nvPr/>
            </p:nvSpPr>
            <p:spPr bwMode="auto">
              <a:xfrm>
                <a:off x="3463" y="2980"/>
                <a:ext cx="1533" cy="43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  Storage System</a:t>
                </a:r>
                <a:endPara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pPr>
                  <a:spcBef>
                    <a:spcPts val="800"/>
                  </a:spcBef>
                </a:pPr>
                <a:r>
                  <a:rPr lang="en-US" sz="1400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HDFS </a:t>
                </a:r>
                <a:r>
                  <a:rPr lang="en-US" sz="1400" b="1" dirty="0" err="1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gpfs</a:t>
                </a:r>
                <a:r>
                  <a:rPr lang="en-US" sz="1400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sz="1400" b="1" dirty="0" err="1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Lustre</a:t>
                </a:r>
                <a:r>
                  <a:rPr lang="en-US" sz="1400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UFS, …</a:t>
                </a:r>
                <a:endParaRPr lang="en-US" sz="1400" b="1" dirty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8" name="Line 44"/>
            <p:cNvSpPr>
              <a:spLocks noChangeShapeType="1"/>
            </p:cNvSpPr>
            <p:nvPr/>
          </p:nvSpPr>
          <p:spPr bwMode="auto">
            <a:xfrm>
              <a:off x="4944" y="2880"/>
              <a:ext cx="240" cy="0"/>
            </a:xfrm>
            <a:prstGeom prst="line">
              <a:avLst/>
            </a:prstGeom>
            <a:noFill/>
            <a:ln w="38100">
              <a:solidFill>
                <a:srgbClr val="CC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5518155" y="1845224"/>
            <a:ext cx="2362202" cy="1828800"/>
            <a:chOff x="3648" y="1248"/>
            <a:chExt cx="1488" cy="1152"/>
          </a:xfrm>
        </p:grpSpPr>
        <p:pic>
          <p:nvPicPr>
            <p:cNvPr id="13" name="Picture 3" descr="MCj0215570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64580479">
              <a:off x="3648" y="1680"/>
              <a:ext cx="684" cy="720"/>
            </a:xfrm>
            <a:prstGeom prst="rect">
              <a:avLst/>
            </a:prstGeom>
            <a:noFill/>
          </p:spPr>
        </p:pic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4080" y="1248"/>
              <a:ext cx="1056" cy="480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4071" y="1300"/>
              <a:ext cx="1031" cy="3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Authentication</a:t>
              </a:r>
              <a:endPara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>
                <a:spcBef>
                  <a:spcPts val="800"/>
                </a:spcBef>
              </a:pPr>
              <a:r>
                <a:rPr lang="en-US" sz="1400" b="1" dirty="0" smtClean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krb5 </a:t>
              </a:r>
              <a:r>
                <a:rPr lang="en-US" sz="1400" b="1" dirty="0" err="1" smtClean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sss</a:t>
              </a:r>
              <a:r>
                <a:rPr lang="en-US" sz="1400" b="1" dirty="0" smtClean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x.509 …</a:t>
              </a:r>
              <a:endParaRPr lang="en-US" sz="1400" b="1" dirty="0">
                <a:solidFill>
                  <a:srgbClr val="F9D6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Group 14"/>
          <p:cNvGrpSpPr>
            <a:grpSpLocks/>
          </p:cNvGrpSpPr>
          <p:nvPr/>
        </p:nvGrpSpPr>
        <p:grpSpPr bwMode="auto">
          <a:xfrm>
            <a:off x="1631952" y="4761462"/>
            <a:ext cx="2493963" cy="1585912"/>
            <a:chOff x="1200" y="2989"/>
            <a:chExt cx="1571" cy="999"/>
          </a:xfrm>
        </p:grpSpPr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1200" y="3552"/>
              <a:ext cx="1056" cy="432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pic>
          <p:nvPicPr>
            <p:cNvPr id="18" name="Picture 16" descr="MCj0237423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99925239">
              <a:off x="2124" y="2916"/>
              <a:ext cx="573" cy="720"/>
            </a:xfrm>
            <a:prstGeom prst="rect">
              <a:avLst/>
            </a:prstGeom>
            <a:noFill/>
          </p:spPr>
        </p:pic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1325" y="3561"/>
              <a:ext cx="787" cy="4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Clustering</a:t>
              </a:r>
            </a:p>
            <a:p>
              <a:pPr algn="ctr"/>
              <a:r>
                <a:rPr lang="en-US" sz="1800" b="1" dirty="0" smtClean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(cmsd</a:t>
              </a:r>
              <a:r>
                <a:rPr lang="en-US" sz="1800" b="1" dirty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</a:t>
              </a:r>
            </a:p>
          </p:txBody>
        </p:sp>
      </p:grpSp>
      <p:grpSp>
        <p:nvGrpSpPr>
          <p:cNvPr id="20" name="Group 27"/>
          <p:cNvGrpSpPr>
            <a:grpSpLocks/>
          </p:cNvGrpSpPr>
          <p:nvPr/>
        </p:nvGrpSpPr>
        <p:grpSpPr bwMode="auto">
          <a:xfrm>
            <a:off x="1022352" y="3475588"/>
            <a:ext cx="1981200" cy="1338263"/>
            <a:chOff x="816" y="2419"/>
            <a:chExt cx="1248" cy="843"/>
          </a:xfrm>
        </p:grpSpPr>
        <p:pic>
          <p:nvPicPr>
            <p:cNvPr id="21" name="Picture 28" descr="MCj03617160000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36" y="2737"/>
              <a:ext cx="528" cy="525"/>
            </a:xfrm>
            <a:prstGeom prst="rect">
              <a:avLst/>
            </a:prstGeom>
            <a:noFill/>
          </p:spPr>
        </p:pic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816" y="2448"/>
              <a:ext cx="1104" cy="347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823" y="2419"/>
              <a:ext cx="1152" cy="3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r>
                <a:rPr lang="en-US" sz="1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uthorization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US" sz="1400" b="1" dirty="0" smtClean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Entity Names</a:t>
              </a:r>
              <a:endParaRPr lang="en-US" sz="1400" b="1" dirty="0">
                <a:solidFill>
                  <a:srgbClr val="F9D6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4" name="Group 31"/>
          <p:cNvGrpSpPr>
            <a:grpSpLocks/>
          </p:cNvGrpSpPr>
          <p:nvPr/>
        </p:nvGrpSpPr>
        <p:grpSpPr bwMode="auto">
          <a:xfrm>
            <a:off x="2670177" y="3293024"/>
            <a:ext cx="1857375" cy="1828800"/>
            <a:chOff x="1854" y="2304"/>
            <a:chExt cx="1170" cy="1152"/>
          </a:xfrm>
        </p:grpSpPr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1872" y="2928"/>
              <a:ext cx="1152" cy="528"/>
            </a:xfrm>
            <a:prstGeom prst="rect">
              <a:avLst/>
            </a:prstGeom>
            <a:gradFill rotWithShape="1">
              <a:gsLst>
                <a:gs pos="0">
                  <a:srgbClr val="DCEBF5"/>
                </a:gs>
                <a:gs pos="8000">
                  <a:srgbClr val="83A7C3"/>
                </a:gs>
                <a:gs pos="13000">
                  <a:srgbClr val="768FB9"/>
                </a:gs>
                <a:gs pos="21001">
                  <a:srgbClr val="83A7C3"/>
                </a:gs>
                <a:gs pos="52000">
                  <a:srgbClr val="FFFFFF"/>
                </a:gs>
                <a:gs pos="56000">
                  <a:srgbClr val="9C6563"/>
                </a:gs>
                <a:gs pos="58000">
                  <a:srgbClr val="80302D"/>
                </a:gs>
                <a:gs pos="71001">
                  <a:srgbClr val="C0524E"/>
                </a:gs>
                <a:gs pos="94000">
                  <a:srgbClr val="EBDAD4"/>
                </a:gs>
                <a:gs pos="100000">
                  <a:srgbClr val="55261C"/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  <a:scene3d>
              <a:camera prst="legacyPerspectiv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DCEBF5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26" name="Group 33"/>
            <p:cNvGrpSpPr>
              <a:grpSpLocks/>
            </p:cNvGrpSpPr>
            <p:nvPr/>
          </p:nvGrpSpPr>
          <p:grpSpPr bwMode="auto">
            <a:xfrm>
              <a:off x="1854" y="2304"/>
              <a:ext cx="1169" cy="1125"/>
              <a:chOff x="1854" y="2304"/>
              <a:chExt cx="1169" cy="1125"/>
            </a:xfrm>
          </p:grpSpPr>
          <p:pic>
            <p:nvPicPr>
              <p:cNvPr id="27" name="Picture 34" descr="MCj03797670000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00" y="2304"/>
                <a:ext cx="495" cy="624"/>
              </a:xfrm>
              <a:prstGeom prst="rect">
                <a:avLst/>
              </a:prstGeom>
              <a:noFill/>
            </p:spPr>
          </p:pic>
          <p:sp>
            <p:nvSpPr>
              <p:cNvPr id="28" name="Text Box 35"/>
              <p:cNvSpPr txBox="1">
                <a:spLocks noChangeArrowheads="1"/>
              </p:cNvSpPr>
              <p:nvPr/>
            </p:nvSpPr>
            <p:spPr bwMode="auto">
              <a:xfrm>
                <a:off x="1854" y="3028"/>
                <a:ext cx="1169" cy="40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400"/>
                  </a:spcBef>
                </a:pPr>
                <a:r>
                  <a:rPr lang="en-US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Logical File </a:t>
                </a:r>
                <a:r>
                  <a:rPr lang="en-US" sz="1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System</a:t>
                </a:r>
              </a:p>
              <a:p>
                <a:pPr algn="ctr">
                  <a:spcBef>
                    <a:spcPts val="400"/>
                  </a:spcBef>
                </a:pPr>
                <a:r>
                  <a:rPr lang="en-US" b="1" dirty="0" err="1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dpm</a:t>
                </a:r>
                <a:r>
                  <a:rPr lang="en-US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dirty="0" err="1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sfs</a:t>
                </a:r>
                <a:r>
                  <a:rPr lang="en-US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b="1" dirty="0" err="1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sql</a:t>
                </a:r>
                <a:r>
                  <a:rPr lang="en-US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…</a:t>
                </a:r>
                <a:endParaRPr lang="en-US" b="1" dirty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grpSp>
        <p:nvGrpSpPr>
          <p:cNvPr id="29" name="Group 36"/>
          <p:cNvGrpSpPr>
            <a:grpSpLocks/>
          </p:cNvGrpSpPr>
          <p:nvPr/>
        </p:nvGrpSpPr>
        <p:grpSpPr bwMode="auto">
          <a:xfrm>
            <a:off x="2676527" y="2454824"/>
            <a:ext cx="3190875" cy="1219200"/>
            <a:chOff x="2982" y="1776"/>
            <a:chExt cx="2010" cy="768"/>
          </a:xfrm>
        </p:grpSpPr>
        <p:pic>
          <p:nvPicPr>
            <p:cNvPr id="30" name="Picture 37" descr="MCj03912100000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-2700635">
              <a:off x="2947" y="1811"/>
              <a:ext cx="592" cy="522"/>
            </a:xfrm>
            <a:prstGeom prst="rect">
              <a:avLst/>
            </a:prstGeom>
            <a:noFill/>
          </p:spPr>
        </p:pic>
        <p:grpSp>
          <p:nvGrpSpPr>
            <p:cNvPr id="31" name="Group 38"/>
            <p:cNvGrpSpPr>
              <a:grpSpLocks/>
            </p:cNvGrpSpPr>
            <p:nvPr/>
          </p:nvGrpSpPr>
          <p:grpSpPr bwMode="auto">
            <a:xfrm>
              <a:off x="3552" y="1872"/>
              <a:ext cx="1440" cy="672"/>
              <a:chOff x="2208" y="2304"/>
              <a:chExt cx="1440" cy="672"/>
            </a:xfrm>
          </p:grpSpPr>
          <p:sp>
            <p:nvSpPr>
              <p:cNvPr id="32" name="Rectangle 39"/>
              <p:cNvSpPr>
                <a:spLocks noChangeArrowheads="1"/>
              </p:cNvSpPr>
              <p:nvPr/>
            </p:nvSpPr>
            <p:spPr bwMode="auto">
              <a:xfrm>
                <a:off x="2208" y="2304"/>
                <a:ext cx="1440" cy="672"/>
              </a:xfrm>
              <a:prstGeom prst="rect">
                <a:avLst/>
              </a:prstGeom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legacyPerspectiveTopRight"/>
                <a:lightRig rig="legacyFlat3" dir="b"/>
              </a:scene3d>
              <a:sp3d extrusionH="887400" prstMaterial="legacyMatte">
                <a:bevelT w="13500" h="13500" prst="angle"/>
                <a:bevelB w="13500" h="13500" prst="angle"/>
                <a:extrusionClr>
                  <a:srgbClr val="DCEBF5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33" name="Text Box 40"/>
              <p:cNvSpPr txBox="1">
                <a:spLocks noChangeArrowheads="1"/>
              </p:cNvSpPr>
              <p:nvPr/>
            </p:nvSpPr>
            <p:spPr bwMode="auto">
              <a:xfrm>
                <a:off x="2284" y="2412"/>
                <a:ext cx="1312" cy="47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spcBef>
                    <a:spcPts val="800"/>
                  </a:spcBef>
                </a:pP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Protocol </a:t>
                </a:r>
                <a:endParaRPr lang="en-US" dirty="0"/>
              </a:p>
              <a:p>
                <a:pPr algn="ctr">
                  <a:spcBef>
                    <a:spcPts val="800"/>
                  </a:spcBef>
                </a:pPr>
                <a:r>
                  <a:rPr lang="en-US" b="1" dirty="0" smtClean="0">
                    <a:solidFill>
                      <a:srgbClr val="F9D607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cms http xroot …</a:t>
                </a:r>
                <a:endParaRPr lang="en-US" b="1" dirty="0">
                  <a:solidFill>
                    <a:srgbClr val="F9D607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34" name="Rectangle 42"/>
          <p:cNvSpPr>
            <a:spLocks noChangeArrowheads="1"/>
          </p:cNvSpPr>
          <p:nvPr/>
        </p:nvSpPr>
        <p:spPr bwMode="auto">
          <a:xfrm>
            <a:off x="881065" y="1921424"/>
            <a:ext cx="2286000" cy="838200"/>
          </a:xfrm>
          <a:prstGeom prst="rect">
            <a:avLst/>
          </a:prstGeom>
          <a:gradFill rotWithShape="1">
            <a:gsLst>
              <a:gs pos="0">
                <a:srgbClr val="DCEBF5"/>
              </a:gs>
              <a:gs pos="8000">
                <a:srgbClr val="83A7C3"/>
              </a:gs>
              <a:gs pos="13000">
                <a:srgbClr val="768FB9"/>
              </a:gs>
              <a:gs pos="21001">
                <a:srgbClr val="83A7C3"/>
              </a:gs>
              <a:gs pos="52000">
                <a:srgbClr val="FFFFFF"/>
              </a:gs>
              <a:gs pos="56000">
                <a:srgbClr val="9C6563"/>
              </a:gs>
              <a:gs pos="58000">
                <a:srgbClr val="80302D"/>
              </a:gs>
              <a:gs pos="71001">
                <a:srgbClr val="C0524E"/>
              </a:gs>
              <a:gs pos="94000">
                <a:srgbClr val="EBDAD4"/>
              </a:gs>
              <a:gs pos="100000">
                <a:srgbClr val="55261C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DCEBF5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996904" y="2003974"/>
            <a:ext cx="1941557" cy="7489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Protocol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Driver</a:t>
            </a:r>
          </a:p>
          <a:p>
            <a:pPr algn="ctr">
              <a:spcBef>
                <a:spcPts val="800"/>
              </a:spcBef>
            </a:pPr>
            <a:r>
              <a:rPr lang="en-US" b="1" dirty="0" smtClean="0">
                <a:solidFill>
                  <a:srgbClr val="F9D6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</a:t>
            </a:r>
            <a:r>
              <a:rPr lang="en-US" b="1" i="1" dirty="0" smtClean="0">
                <a:solidFill>
                  <a:srgbClr val="F9D6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="1" dirty="0" smtClean="0">
                <a:solidFill>
                  <a:srgbClr val="F9D60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protocols</a:t>
            </a:r>
            <a:endParaRPr lang="en-US" b="1" dirty="0">
              <a:solidFill>
                <a:srgbClr val="F9D60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Volume</a:t>
            </a:r>
            <a:r>
              <a:rPr lang="en-US" dirty="0" smtClean="0"/>
              <a:t> Via B</a:t>
            </a:r>
            <a:r>
              <a:rPr lang="en-US" baseline="30000" dirty="0" smtClean="0"/>
              <a:t>64</a:t>
            </a:r>
            <a:r>
              <a:rPr lang="en-US" dirty="0" smtClean="0"/>
              <a:t> Scaling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 rot="20180450">
            <a:off x="3431656" y="1834142"/>
            <a:ext cx="1981200" cy="80796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rgbClr val="666666"/>
              </a:solidFill>
              <a:effectLst/>
              <a:latin typeface="Open Sans" pitchFamily="34" charset="0"/>
              <a:ea typeface="ヒラギノ角ゴ ProN W3" charset="0"/>
              <a:cs typeface="ヒラギノ角ゴ ProN W3" charset="0"/>
              <a:sym typeface="Open Sans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715000" y="4246041"/>
            <a:ext cx="1600200" cy="1565412"/>
            <a:chOff x="5715000" y="3733801"/>
            <a:chExt cx="1600200" cy="1565412"/>
          </a:xfrm>
        </p:grpSpPr>
        <p:sp>
          <p:nvSpPr>
            <p:cNvPr id="7" name="Oval 6"/>
            <p:cNvSpPr/>
            <p:nvPr/>
          </p:nvSpPr>
          <p:spPr bwMode="auto">
            <a:xfrm>
              <a:off x="5715000" y="3733801"/>
              <a:ext cx="1600200" cy="1565412"/>
            </a:xfrm>
            <a:prstGeom prst="ellipse">
              <a:avLst/>
            </a:prstGeom>
            <a:solidFill>
              <a:srgbClr val="00B050"/>
            </a:solidFill>
            <a:ln w="38100">
              <a:noFill/>
              <a:prstDash val="dash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91200" y="4876800"/>
              <a:ext cx="1447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Private Cluster</a:t>
              </a:r>
              <a:endParaRPr lang="en-US" sz="1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3400" y="2645841"/>
            <a:ext cx="3352800" cy="3124200"/>
            <a:chOff x="533400" y="2133601"/>
            <a:chExt cx="3352800" cy="3124200"/>
          </a:xfrm>
        </p:grpSpPr>
        <p:sp>
          <p:nvSpPr>
            <p:cNvPr id="10" name="Oval 9"/>
            <p:cNvSpPr/>
            <p:nvPr/>
          </p:nvSpPr>
          <p:spPr bwMode="auto">
            <a:xfrm>
              <a:off x="533400" y="2133601"/>
              <a:ext cx="3352800" cy="3124200"/>
            </a:xfrm>
            <a:prstGeom prst="ellipse">
              <a:avLst/>
            </a:prstGeom>
            <a:solidFill>
              <a:srgbClr val="00B0F0"/>
            </a:solidFill>
            <a:ln w="38100">
              <a:noFill/>
              <a:prstDash val="dash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53468" y="4800600"/>
              <a:ext cx="16938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GCE Ephemeral Storage</a:t>
              </a:r>
              <a:endParaRPr lang="en-US" sz="1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86199" y="2569640"/>
            <a:ext cx="2363892" cy="2312503"/>
            <a:chOff x="3886199" y="2057400"/>
            <a:chExt cx="2363892" cy="2312503"/>
          </a:xfrm>
        </p:grpSpPr>
        <p:sp>
          <p:nvSpPr>
            <p:cNvPr id="13" name="Oval 12"/>
            <p:cNvSpPr/>
            <p:nvPr/>
          </p:nvSpPr>
          <p:spPr bwMode="auto">
            <a:xfrm>
              <a:off x="3886199" y="2057400"/>
              <a:ext cx="2363892" cy="2312503"/>
            </a:xfrm>
            <a:prstGeom prst="ellipse">
              <a:avLst/>
            </a:prstGeom>
            <a:solidFill>
              <a:srgbClr val="FFC000"/>
            </a:solidFill>
            <a:ln w="38100">
              <a:noFill/>
              <a:prstDash val="dash"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rgbClr val="666666"/>
                </a:solidFill>
                <a:effectLst/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19600" y="2085201"/>
              <a:ext cx="1295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SLAC</a:t>
              </a:r>
              <a:endParaRPr lang="en-US" sz="1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5" name="Rounded Rectangle 14"/>
          <p:cNvSpPr/>
          <p:nvPr/>
        </p:nvSpPr>
        <p:spPr bwMode="auto">
          <a:xfrm>
            <a:off x="457200" y="2874440"/>
            <a:ext cx="8229600" cy="1828800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ysDot"/>
          </a:ln>
          <a:effectLst/>
          <a:extLst>
            <a:ext uri="{91240B29-F687-4F45-9708-019B960494DF}">
              <a14:hiddenLine xmlns:a14="http://schemas.microsoft.com/office/drawing/2010/main" xmlns=""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rgbClr val="666666"/>
              </a:solidFill>
              <a:effectLst/>
              <a:latin typeface="Open Sans" pitchFamily="34" charset="0"/>
              <a:ea typeface="ヒラギノ角ゴ ProN W3" charset="0"/>
              <a:cs typeface="ヒラギノ角ゴ ProN W3" charset="0"/>
              <a:sym typeface="Open Sans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429000" y="2264840"/>
            <a:ext cx="914400" cy="490210"/>
            <a:chOff x="3657600" y="1795790"/>
            <a:chExt cx="914400" cy="490210"/>
          </a:xfrm>
        </p:grpSpPr>
        <p:grpSp>
          <p:nvGrpSpPr>
            <p:cNvPr id="17" name="Group 268"/>
            <p:cNvGrpSpPr/>
            <p:nvPr/>
          </p:nvGrpSpPr>
          <p:grpSpPr>
            <a:xfrm>
              <a:off x="3886200" y="1828800"/>
              <a:ext cx="457200" cy="457200"/>
              <a:chOff x="5105400" y="1828800"/>
              <a:chExt cx="457200" cy="457200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18" name="Group 267"/>
            <p:cNvGrpSpPr/>
            <p:nvPr/>
          </p:nvGrpSpPr>
          <p:grpSpPr>
            <a:xfrm>
              <a:off x="3657600" y="1795790"/>
              <a:ext cx="914400" cy="490210"/>
              <a:chOff x="4876800" y="1795790"/>
              <a:chExt cx="914400" cy="490210"/>
            </a:xfrm>
          </p:grpSpPr>
          <p:sp>
            <p:nvSpPr>
              <p:cNvPr id="19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20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133600" y="2755050"/>
            <a:ext cx="3505200" cy="647741"/>
            <a:chOff x="2133600" y="2242810"/>
            <a:chExt cx="3505200" cy="647741"/>
          </a:xfrm>
        </p:grpSpPr>
        <p:grpSp>
          <p:nvGrpSpPr>
            <p:cNvPr id="24" name="Group 616"/>
            <p:cNvGrpSpPr/>
            <p:nvPr/>
          </p:nvGrpSpPr>
          <p:grpSpPr>
            <a:xfrm>
              <a:off x="2133600" y="2242810"/>
              <a:ext cx="3505200" cy="647741"/>
              <a:chOff x="2133600" y="2242810"/>
              <a:chExt cx="3505200" cy="647741"/>
            </a:xfrm>
          </p:grpSpPr>
          <p:grpSp>
            <p:nvGrpSpPr>
              <p:cNvPr id="26" name="Group 589"/>
              <p:cNvGrpSpPr/>
              <p:nvPr/>
            </p:nvGrpSpPr>
            <p:grpSpPr>
              <a:xfrm>
                <a:off x="2133600" y="2400341"/>
                <a:ext cx="3505200" cy="490210"/>
                <a:chOff x="2590800" y="2412102"/>
                <a:chExt cx="3505200" cy="490210"/>
              </a:xfrm>
            </p:grpSpPr>
            <p:grpSp>
              <p:nvGrpSpPr>
                <p:cNvPr id="29" name="Group 270"/>
                <p:cNvGrpSpPr/>
                <p:nvPr/>
              </p:nvGrpSpPr>
              <p:grpSpPr>
                <a:xfrm>
                  <a:off x="2819400" y="2428607"/>
                  <a:ext cx="457200" cy="457200"/>
                  <a:chOff x="5105400" y="1828800"/>
                  <a:chExt cx="457200" cy="457200"/>
                </a:xfrm>
              </p:grpSpPr>
              <p:sp>
                <p:nvSpPr>
                  <p:cNvPr id="60" name="Rectangle 59"/>
                  <p:cNvSpPr/>
                  <p:nvPr/>
                </p:nvSpPr>
                <p:spPr bwMode="auto">
                  <a:xfrm>
                    <a:off x="5105400" y="1828800"/>
                    <a:ext cx="457200" cy="228600"/>
                  </a:xfrm>
                  <a:prstGeom prst="rect">
                    <a:avLst/>
                  </a:prstGeom>
                  <a:solidFill>
                    <a:srgbClr val="0033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254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600" b="0" i="0" u="none" strike="noStrike" cap="none" normalizeH="0" baseline="0" smtClean="0">
                      <a:ln>
                        <a:noFill/>
                      </a:ln>
                      <a:solidFill>
                        <a:srgbClr val="666666"/>
                      </a:solidFill>
                      <a:effectLst/>
                      <a:latin typeface="Open Sans" pitchFamily="34" charset="0"/>
                      <a:ea typeface="ヒラギノ角ゴ ProN W3" charset="0"/>
                      <a:cs typeface="ヒラギノ角ゴ ProN W3" charset="0"/>
                      <a:sym typeface="Open Sans" pitchFamily="34" charset="0"/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 bwMode="auto">
                  <a:xfrm>
                    <a:off x="5105400" y="2057400"/>
                    <a:ext cx="457200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254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600" b="0" i="0" u="none" strike="noStrike" cap="none" normalizeH="0" baseline="0" smtClean="0">
                      <a:ln>
                        <a:noFill/>
                      </a:ln>
                      <a:solidFill>
                        <a:srgbClr val="666666"/>
                      </a:solidFill>
                      <a:effectLst/>
                      <a:latin typeface="Open Sans" pitchFamily="34" charset="0"/>
                      <a:ea typeface="ヒラギノ角ゴ ProN W3" charset="0"/>
                      <a:cs typeface="ヒラギノ角ゴ ProN W3" charset="0"/>
                      <a:sym typeface="Open Sans" pitchFamily="34" charset="0"/>
                    </a:endParaRPr>
                  </a:p>
                </p:txBody>
              </p:sp>
            </p:grpSp>
            <p:grpSp>
              <p:nvGrpSpPr>
                <p:cNvPr id="30" name="Group 273"/>
                <p:cNvGrpSpPr/>
                <p:nvPr/>
              </p:nvGrpSpPr>
              <p:grpSpPr>
                <a:xfrm>
                  <a:off x="2590800" y="2412102"/>
                  <a:ext cx="914400" cy="490210"/>
                  <a:chOff x="4876800" y="1795790"/>
                  <a:chExt cx="914400" cy="490210"/>
                </a:xfrm>
              </p:grpSpPr>
              <p:sp>
                <p:nvSpPr>
                  <p:cNvPr id="58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6800" y="1795790"/>
                    <a:ext cx="914400" cy="2616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  <a:flatTx/>
                  </a:bodyPr>
                  <a:lstStyle/>
                  <a:p>
                    <a:pPr algn="ctr"/>
                    <a:r>
                      <a:rPr lang="en-US" sz="11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rPr>
                      <a:t>xrootd</a:t>
                    </a:r>
                    <a:endParaRPr lang="en-US" sz="11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endParaRPr>
                  </a:p>
                </p:txBody>
              </p:sp>
              <p:sp>
                <p:nvSpPr>
                  <p:cNvPr id="59" name="Text Box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1100" y="2024390"/>
                    <a:ext cx="685800" cy="2616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  <a:flatTx/>
                  </a:bodyPr>
                  <a:lstStyle/>
                  <a:p>
                    <a:pPr algn="ctr"/>
                    <a:r>
                      <a:rPr lang="en-US" sz="1100" b="1" dirty="0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rPr>
                      <a:t>cmsd</a:t>
                    </a:r>
                    <a:endParaRPr lang="en-US" sz="1100" b="1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endParaRPr>
                  </a:p>
                </p:txBody>
              </p:sp>
            </p:grpSp>
            <p:grpSp>
              <p:nvGrpSpPr>
                <p:cNvPr id="31" name="Group 294"/>
                <p:cNvGrpSpPr/>
                <p:nvPr/>
              </p:nvGrpSpPr>
              <p:grpSpPr>
                <a:xfrm>
                  <a:off x="5410200" y="2428607"/>
                  <a:ext cx="457200" cy="457200"/>
                  <a:chOff x="5105400" y="1828800"/>
                  <a:chExt cx="457200" cy="457200"/>
                </a:xfrm>
              </p:grpSpPr>
              <p:sp>
                <p:nvSpPr>
                  <p:cNvPr id="56" name="Rectangle 55"/>
                  <p:cNvSpPr/>
                  <p:nvPr/>
                </p:nvSpPr>
                <p:spPr bwMode="auto">
                  <a:xfrm>
                    <a:off x="5105400" y="1828800"/>
                    <a:ext cx="457200" cy="228600"/>
                  </a:xfrm>
                  <a:prstGeom prst="rect">
                    <a:avLst/>
                  </a:prstGeom>
                  <a:solidFill>
                    <a:srgbClr val="0033CC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254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600" b="0" i="0" u="none" strike="noStrike" cap="none" normalizeH="0" baseline="0" smtClean="0">
                      <a:ln>
                        <a:noFill/>
                      </a:ln>
                      <a:solidFill>
                        <a:srgbClr val="666666"/>
                      </a:solidFill>
                      <a:effectLst/>
                      <a:latin typeface="Open Sans" pitchFamily="34" charset="0"/>
                      <a:ea typeface="ヒラギノ角ゴ ProN W3" charset="0"/>
                      <a:cs typeface="ヒラギノ角ゴ ProN W3" charset="0"/>
                      <a:sym typeface="Open Sans" pitchFamily="34" charset="0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 bwMode="auto">
                  <a:xfrm>
                    <a:off x="5105400" y="2057400"/>
                    <a:ext cx="457200" cy="228600"/>
                  </a:xfrm>
                  <a:prstGeom prst="rect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254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3600" b="0" i="0" u="none" strike="noStrike" cap="none" normalizeH="0" baseline="0" smtClean="0">
                      <a:ln>
                        <a:noFill/>
                      </a:ln>
                      <a:solidFill>
                        <a:srgbClr val="666666"/>
                      </a:solidFill>
                      <a:effectLst/>
                      <a:latin typeface="Open Sans" pitchFamily="34" charset="0"/>
                      <a:ea typeface="ヒラギノ角ゴ ProN W3" charset="0"/>
                      <a:cs typeface="ヒラギノ角ゴ ProN W3" charset="0"/>
                      <a:sym typeface="Open Sans" pitchFamily="34" charset="0"/>
                    </a:endParaRPr>
                  </a:p>
                </p:txBody>
              </p:sp>
            </p:grpSp>
            <p:grpSp>
              <p:nvGrpSpPr>
                <p:cNvPr id="32" name="Group 297"/>
                <p:cNvGrpSpPr/>
                <p:nvPr/>
              </p:nvGrpSpPr>
              <p:grpSpPr>
                <a:xfrm>
                  <a:off x="5181600" y="2412102"/>
                  <a:ext cx="914400" cy="490210"/>
                  <a:chOff x="4876800" y="1795790"/>
                  <a:chExt cx="914400" cy="490210"/>
                </a:xfrm>
              </p:grpSpPr>
              <p:sp>
                <p:nvSpPr>
                  <p:cNvPr id="54" name="Text Box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76800" y="1795790"/>
                    <a:ext cx="914400" cy="2616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  <a:flatTx/>
                  </a:bodyPr>
                  <a:lstStyle/>
                  <a:p>
                    <a:pPr algn="ctr"/>
                    <a:r>
                      <a:rPr lang="en-US" sz="11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rPr>
                      <a:t>xrootd</a:t>
                    </a:r>
                    <a:endParaRPr lang="en-US" sz="11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endParaRPr>
                  </a:p>
                </p:txBody>
              </p:sp>
              <p:sp>
                <p:nvSpPr>
                  <p:cNvPr id="55" name="Text Box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1100" y="2024390"/>
                    <a:ext cx="685800" cy="2616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  <a:flatTx/>
                  </a:bodyPr>
                  <a:lstStyle/>
                  <a:p>
                    <a:pPr algn="ctr"/>
                    <a:r>
                      <a:rPr lang="en-US" sz="1100" b="1" dirty="0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rPr>
                      <a:t>cmsd</a:t>
                    </a:r>
                    <a:endParaRPr lang="en-US" sz="1100" b="1" dirty="0">
                      <a:solidFill>
                        <a:schemeClr val="tx2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+mj-lt"/>
                    </a:endParaRPr>
                  </a:p>
                </p:txBody>
              </p:sp>
            </p:grpSp>
            <p:grpSp>
              <p:nvGrpSpPr>
                <p:cNvPr id="33" name="Group 556"/>
                <p:cNvGrpSpPr/>
                <p:nvPr/>
              </p:nvGrpSpPr>
              <p:grpSpPr>
                <a:xfrm>
                  <a:off x="3352800" y="259080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48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9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0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1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3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" name="Group 557"/>
                <p:cNvGrpSpPr/>
                <p:nvPr/>
              </p:nvGrpSpPr>
              <p:grpSpPr>
                <a:xfrm>
                  <a:off x="4038600" y="259080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42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6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7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" name="Group 558"/>
                <p:cNvGrpSpPr/>
                <p:nvPr/>
              </p:nvGrpSpPr>
              <p:grpSpPr>
                <a:xfrm>
                  <a:off x="4724400" y="259080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36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cxnSp>
            <p:nvCxnSpPr>
              <p:cNvPr id="27" name="Straight Connector 26"/>
              <p:cNvCxnSpPr/>
              <p:nvPr/>
            </p:nvCxnSpPr>
            <p:spPr bwMode="auto">
              <a:xfrm flipH="1" flipV="1">
                <a:off x="3886200" y="2242810"/>
                <a:ext cx="1295400" cy="157531"/>
              </a:xfrm>
              <a:prstGeom prst="line">
                <a:avLst/>
              </a:prstGeom>
              <a:solidFill>
                <a:srgbClr val="EBEBEB"/>
              </a:solidFill>
              <a:ln w="19050">
                <a:solidFill>
                  <a:schemeClr val="tx2"/>
                </a:solidFill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Straight Connector 27"/>
              <p:cNvCxnSpPr/>
              <p:nvPr/>
            </p:nvCxnSpPr>
            <p:spPr bwMode="auto">
              <a:xfrm flipV="1">
                <a:off x="2590800" y="2242810"/>
                <a:ext cx="1295400" cy="157531"/>
              </a:xfrm>
              <a:prstGeom prst="line">
                <a:avLst/>
              </a:prstGeom>
              <a:solidFill>
                <a:srgbClr val="EBEBEB"/>
              </a:solidFill>
              <a:ln w="19050">
                <a:solidFill>
                  <a:schemeClr val="tx2"/>
                </a:solidFill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5" name="TextBox 24"/>
            <p:cNvSpPr txBox="1"/>
            <p:nvPr/>
          </p:nvSpPr>
          <p:spPr>
            <a:xfrm>
              <a:off x="3211605" y="2313801"/>
              <a:ext cx="1425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64</a:t>
              </a:r>
              <a:r>
                <a:rPr lang="en-US" sz="1200" baseline="30000" dirty="0" smtClean="0">
                  <a:solidFill>
                    <a:schemeClr val="tx2"/>
                  </a:solidFill>
                  <a:latin typeface="Lucida Console" pitchFamily="49" charset="0"/>
                </a:rPr>
                <a:t>1 </a:t>
              </a:r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=       64</a:t>
              </a:r>
              <a:endParaRPr lang="en-US" sz="1200" dirty="0">
                <a:solidFill>
                  <a:schemeClr val="tx2"/>
                </a:solidFill>
                <a:latin typeface="Lucida Console" pitchFamily="49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524000" y="3359441"/>
            <a:ext cx="4724400" cy="691091"/>
            <a:chOff x="1524000" y="2847201"/>
            <a:chExt cx="4724400" cy="691091"/>
          </a:xfrm>
        </p:grpSpPr>
        <p:grpSp>
          <p:nvGrpSpPr>
            <p:cNvPr id="63" name="Group 617"/>
            <p:cNvGrpSpPr/>
            <p:nvPr/>
          </p:nvGrpSpPr>
          <p:grpSpPr>
            <a:xfrm>
              <a:off x="1524000" y="2895600"/>
              <a:ext cx="4724400" cy="642692"/>
              <a:chOff x="1524000" y="2895600"/>
              <a:chExt cx="4724400" cy="642692"/>
            </a:xfrm>
          </p:grpSpPr>
          <p:grpSp>
            <p:nvGrpSpPr>
              <p:cNvPr id="65" name="Group 590"/>
              <p:cNvGrpSpPr/>
              <p:nvPr/>
            </p:nvGrpSpPr>
            <p:grpSpPr>
              <a:xfrm>
                <a:off x="1524000" y="3048082"/>
                <a:ext cx="4724400" cy="490210"/>
                <a:chOff x="1981200" y="3044919"/>
                <a:chExt cx="4724400" cy="490210"/>
              </a:xfrm>
            </p:grpSpPr>
            <p:grpSp>
              <p:nvGrpSpPr>
                <p:cNvPr id="72" name="Group 334"/>
                <p:cNvGrpSpPr/>
                <p:nvPr/>
              </p:nvGrpSpPr>
              <p:grpSpPr>
                <a:xfrm>
                  <a:off x="4038600" y="320040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115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6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7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8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9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20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3" name="Group 343"/>
                <p:cNvGrpSpPr/>
                <p:nvPr/>
              </p:nvGrpSpPr>
              <p:grpSpPr>
                <a:xfrm>
                  <a:off x="4572000" y="3044919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109" name="Group 358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13" name="Rectangle 112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14" name="Rectangle 113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10" name="Group 359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11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12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74" name="Group 344"/>
                <p:cNvGrpSpPr/>
                <p:nvPr/>
              </p:nvGrpSpPr>
              <p:grpSpPr>
                <a:xfrm>
                  <a:off x="5791200" y="3044919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103" name="Group 352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07" name="Rectangle 106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08" name="Rectangle 107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04" name="Group 353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05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06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75" name="Group 345"/>
                <p:cNvGrpSpPr/>
                <p:nvPr/>
              </p:nvGrpSpPr>
              <p:grpSpPr>
                <a:xfrm>
                  <a:off x="5334000" y="318763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97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8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9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0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1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02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6" name="Group 409"/>
                <p:cNvGrpSpPr/>
                <p:nvPr/>
              </p:nvGrpSpPr>
              <p:grpSpPr>
                <a:xfrm>
                  <a:off x="1981200" y="3044919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91" name="Group 424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95" name="Rectangle 94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96" name="Rectangle 95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92" name="Group 425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93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94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77" name="Group 410"/>
                <p:cNvGrpSpPr/>
                <p:nvPr/>
              </p:nvGrpSpPr>
              <p:grpSpPr>
                <a:xfrm>
                  <a:off x="3200400" y="3044919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85" name="Group 418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89" name="Rectangle 88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90" name="Rectangle 89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86" name="Group 419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87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88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78" name="Group 411"/>
                <p:cNvGrpSpPr/>
                <p:nvPr/>
              </p:nvGrpSpPr>
              <p:grpSpPr>
                <a:xfrm>
                  <a:off x="2743200" y="3187630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79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0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3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4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6" name="Group 597"/>
              <p:cNvGrpSpPr/>
              <p:nvPr/>
            </p:nvGrpSpPr>
            <p:grpSpPr>
              <a:xfrm>
                <a:off x="4572000" y="289560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70" name="Straight Connector 69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1" name="Straight Connector 70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67" name="Group 613"/>
              <p:cNvGrpSpPr/>
              <p:nvPr/>
            </p:nvGrpSpPr>
            <p:grpSpPr>
              <a:xfrm>
                <a:off x="1981200" y="289560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68" name="Straight Connector 67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9" name="Straight Connector 68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64" name="TextBox 63"/>
            <p:cNvSpPr txBox="1"/>
            <p:nvPr/>
          </p:nvSpPr>
          <p:spPr>
            <a:xfrm>
              <a:off x="3211605" y="2847201"/>
              <a:ext cx="1425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64</a:t>
              </a:r>
              <a:r>
                <a:rPr lang="en-US" sz="1200" baseline="30000" dirty="0" smtClean="0">
                  <a:solidFill>
                    <a:schemeClr val="tx2"/>
                  </a:solidFill>
                  <a:latin typeface="Lucida Console" pitchFamily="49" charset="0"/>
                </a:rPr>
                <a:t>2 </a:t>
              </a:r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=     4096</a:t>
              </a:r>
              <a:endParaRPr lang="en-US" sz="1200" dirty="0">
                <a:solidFill>
                  <a:schemeClr val="tx2"/>
                </a:solidFill>
                <a:latin typeface="Lucida Console" pitchFamily="49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914400" y="4083460"/>
            <a:ext cx="5943600" cy="614813"/>
            <a:chOff x="914400" y="3571220"/>
            <a:chExt cx="5943600" cy="614813"/>
          </a:xfrm>
        </p:grpSpPr>
        <p:grpSp>
          <p:nvGrpSpPr>
            <p:cNvPr id="122" name="Group 618"/>
            <p:cNvGrpSpPr/>
            <p:nvPr/>
          </p:nvGrpSpPr>
          <p:grpSpPr>
            <a:xfrm>
              <a:off x="914400" y="3571220"/>
              <a:ext cx="5943600" cy="614813"/>
              <a:chOff x="914400" y="3571220"/>
              <a:chExt cx="5943600" cy="614813"/>
            </a:xfrm>
          </p:grpSpPr>
          <p:grpSp>
            <p:nvGrpSpPr>
              <p:cNvPr id="124" name="Group 552"/>
              <p:cNvGrpSpPr/>
              <p:nvPr/>
            </p:nvGrpSpPr>
            <p:grpSpPr>
              <a:xfrm>
                <a:off x="914400" y="3695823"/>
                <a:ext cx="5943600" cy="490210"/>
                <a:chOff x="1371600" y="3694241"/>
                <a:chExt cx="5943600" cy="490210"/>
              </a:xfrm>
            </p:grpSpPr>
            <p:grpSp>
              <p:nvGrpSpPr>
                <p:cNvPr id="131" name="Group 365"/>
                <p:cNvGrpSpPr/>
                <p:nvPr/>
              </p:nvGrpSpPr>
              <p:grpSpPr>
                <a:xfrm>
                  <a:off x="1371600" y="3694241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186" name="Group 380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90" name="Rectangle 189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91" name="Rectangle 190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87" name="Group 381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88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89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132" name="Group 366"/>
                <p:cNvGrpSpPr/>
                <p:nvPr/>
              </p:nvGrpSpPr>
              <p:grpSpPr>
                <a:xfrm>
                  <a:off x="2590800" y="3694241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180" name="Group 374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84" name="Rectangle 183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85" name="Rectangle 184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81" name="Group 375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82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83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133" name="Group 367"/>
                <p:cNvGrpSpPr/>
                <p:nvPr/>
              </p:nvGrpSpPr>
              <p:grpSpPr>
                <a:xfrm>
                  <a:off x="2133600" y="3836952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174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6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7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8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9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4" name="Group 387"/>
                <p:cNvGrpSpPr/>
                <p:nvPr/>
              </p:nvGrpSpPr>
              <p:grpSpPr>
                <a:xfrm>
                  <a:off x="5181600" y="3694241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168" name="Group 402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72" name="Rectangle 171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69" name="Group 403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70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71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135" name="Group 388"/>
                <p:cNvGrpSpPr/>
                <p:nvPr/>
              </p:nvGrpSpPr>
              <p:grpSpPr>
                <a:xfrm>
                  <a:off x="6400800" y="3694241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162" name="Group 396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166" name="Rectangle 165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167" name="Rectangle 166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163" name="Group 397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164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165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136" name="Group 389"/>
                <p:cNvGrpSpPr/>
                <p:nvPr/>
              </p:nvGrpSpPr>
              <p:grpSpPr>
                <a:xfrm>
                  <a:off x="5943600" y="3836952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156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7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8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9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0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61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7" name="Group 551"/>
                <p:cNvGrpSpPr/>
                <p:nvPr/>
              </p:nvGrpSpPr>
              <p:grpSpPr>
                <a:xfrm>
                  <a:off x="3352800" y="3836952"/>
                  <a:ext cx="1981200" cy="204788"/>
                  <a:chOff x="3352800" y="3836952"/>
                  <a:chExt cx="1981200" cy="204788"/>
                </a:xfrm>
              </p:grpSpPr>
              <p:sp>
                <p:nvSpPr>
                  <p:cNvPr id="138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33528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9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33528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0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35814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1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35814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2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38100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3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38100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4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0386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5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0386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6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2672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7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2672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8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4958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4958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7244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1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7244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2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9530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9530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4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5181600" y="3913152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55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5181600" y="3836952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5" name="Group 598"/>
              <p:cNvGrpSpPr/>
              <p:nvPr/>
            </p:nvGrpSpPr>
            <p:grpSpPr>
              <a:xfrm>
                <a:off x="5181600" y="357122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129" name="Straight Connector 128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0" name="Straight Connector 129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26" name="Group 604"/>
              <p:cNvGrpSpPr/>
              <p:nvPr/>
            </p:nvGrpSpPr>
            <p:grpSpPr>
              <a:xfrm>
                <a:off x="1371600" y="357122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127" name="Straight Connector 126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8" name="Straight Connector 127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123" name="TextBox 122"/>
            <p:cNvSpPr txBox="1"/>
            <p:nvPr/>
          </p:nvSpPr>
          <p:spPr>
            <a:xfrm>
              <a:off x="3211605" y="3581400"/>
              <a:ext cx="14253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64</a:t>
              </a:r>
              <a:r>
                <a:rPr lang="en-US" sz="1200" baseline="30000" dirty="0" smtClean="0">
                  <a:solidFill>
                    <a:schemeClr val="tx2"/>
                  </a:solidFill>
                  <a:latin typeface="Lucida Console" pitchFamily="49" charset="0"/>
                </a:rPr>
                <a:t>3 </a:t>
              </a:r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=   262144</a:t>
              </a:r>
              <a:endParaRPr lang="en-US" sz="1200" dirty="0">
                <a:solidFill>
                  <a:schemeClr val="tx2"/>
                </a:solidFill>
                <a:latin typeface="Lucida Console" pitchFamily="49" charset="0"/>
              </a:endParaRPr>
            </a:p>
          </p:txBody>
        </p:sp>
      </p:grpSp>
      <p:grpSp>
        <p:nvGrpSpPr>
          <p:cNvPr id="192" name="Group 191"/>
          <p:cNvGrpSpPr/>
          <p:nvPr/>
        </p:nvGrpSpPr>
        <p:grpSpPr>
          <a:xfrm>
            <a:off x="304800" y="4703240"/>
            <a:ext cx="7162800" cy="642774"/>
            <a:chOff x="304800" y="4191000"/>
            <a:chExt cx="7162800" cy="642774"/>
          </a:xfrm>
        </p:grpSpPr>
        <p:grpSp>
          <p:nvGrpSpPr>
            <p:cNvPr id="193" name="Group 619"/>
            <p:cNvGrpSpPr/>
            <p:nvPr/>
          </p:nvGrpSpPr>
          <p:grpSpPr>
            <a:xfrm>
              <a:off x="304800" y="4191000"/>
              <a:ext cx="7162800" cy="642774"/>
              <a:chOff x="304800" y="4191000"/>
              <a:chExt cx="7162800" cy="642774"/>
            </a:xfrm>
          </p:grpSpPr>
          <p:grpSp>
            <p:nvGrpSpPr>
              <p:cNvPr id="195" name="Group 588"/>
              <p:cNvGrpSpPr/>
              <p:nvPr/>
            </p:nvGrpSpPr>
            <p:grpSpPr>
              <a:xfrm>
                <a:off x="304800" y="4343564"/>
                <a:ext cx="7162800" cy="490210"/>
                <a:chOff x="762000" y="4343564"/>
                <a:chExt cx="7162800" cy="490210"/>
              </a:xfrm>
            </p:grpSpPr>
            <p:grpSp>
              <p:nvGrpSpPr>
                <p:cNvPr id="202" name="Group 329"/>
                <p:cNvGrpSpPr/>
                <p:nvPr/>
              </p:nvGrpSpPr>
              <p:grpSpPr>
                <a:xfrm>
                  <a:off x="762000" y="4343564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271" name="Group 276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275" name="Rectangle 274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276" name="Rectangle 275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272" name="Group 279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273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274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203" name="Group 325"/>
                <p:cNvGrpSpPr/>
                <p:nvPr/>
              </p:nvGrpSpPr>
              <p:grpSpPr>
                <a:xfrm>
                  <a:off x="1981200" y="4343564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265" name="Group 300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269" name="Rectangle 268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270" name="Rectangle 269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266" name="Group 303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267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268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204" name="Group 318"/>
                <p:cNvGrpSpPr/>
                <p:nvPr/>
              </p:nvGrpSpPr>
              <p:grpSpPr>
                <a:xfrm>
                  <a:off x="1524000" y="4486275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259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0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1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2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3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4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5" name="Group 445"/>
                <p:cNvGrpSpPr/>
                <p:nvPr/>
              </p:nvGrpSpPr>
              <p:grpSpPr>
                <a:xfrm>
                  <a:off x="5791200" y="4343564"/>
                  <a:ext cx="914400" cy="490210"/>
                  <a:chOff x="2286000" y="3014990"/>
                  <a:chExt cx="914400" cy="490210"/>
                </a:xfrm>
              </p:grpSpPr>
              <p:grpSp>
                <p:nvGrpSpPr>
                  <p:cNvPr id="253" name="Group 460"/>
                  <p:cNvGrpSpPr/>
                  <p:nvPr/>
                </p:nvGrpSpPr>
                <p:grpSpPr>
                  <a:xfrm>
                    <a:off x="2514600" y="304800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257" name="Rectangle 256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258" name="Rectangle 257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254" name="Group 461"/>
                  <p:cNvGrpSpPr/>
                  <p:nvPr/>
                </p:nvGrpSpPr>
                <p:grpSpPr>
                  <a:xfrm>
                    <a:off x="2286000" y="301499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255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256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206" name="Group 446"/>
                <p:cNvGrpSpPr/>
                <p:nvPr/>
              </p:nvGrpSpPr>
              <p:grpSpPr>
                <a:xfrm>
                  <a:off x="7010400" y="4343564"/>
                  <a:ext cx="914400" cy="490210"/>
                  <a:chOff x="5791200" y="2971800"/>
                  <a:chExt cx="914400" cy="490210"/>
                </a:xfrm>
              </p:grpSpPr>
              <p:grpSp>
                <p:nvGrpSpPr>
                  <p:cNvPr id="247" name="Group 454"/>
                  <p:cNvGrpSpPr/>
                  <p:nvPr/>
                </p:nvGrpSpPr>
                <p:grpSpPr>
                  <a:xfrm>
                    <a:off x="6019800" y="3004810"/>
                    <a:ext cx="457200" cy="457200"/>
                    <a:chOff x="5105400" y="1828800"/>
                    <a:chExt cx="457200" cy="457200"/>
                  </a:xfrm>
                </p:grpSpPr>
                <p:sp>
                  <p:nvSpPr>
                    <p:cNvPr id="251" name="Rectangle 250"/>
                    <p:cNvSpPr/>
                    <p:nvPr/>
                  </p:nvSpPr>
                  <p:spPr bwMode="auto">
                    <a:xfrm>
                      <a:off x="5105400" y="1828800"/>
                      <a:ext cx="457200" cy="228600"/>
                    </a:xfrm>
                    <a:prstGeom prst="rect">
                      <a:avLst/>
                    </a:prstGeom>
                    <a:solidFill>
                      <a:srgbClr val="0033CC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  <p:sp>
                  <p:nvSpPr>
                    <p:cNvPr id="252" name="Rectangle 251"/>
                    <p:cNvSpPr/>
                    <p:nvPr/>
                  </p:nvSpPr>
                  <p:spPr bwMode="auto">
                    <a:xfrm>
                      <a:off x="5105400" y="2057400"/>
                      <a:ext cx="457200" cy="228600"/>
                    </a:xfrm>
                    <a:prstGeom prst="rect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254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6666"/>
                        </a:solidFill>
                        <a:effectLst/>
                        <a:latin typeface="Open Sans" pitchFamily="34" charset="0"/>
                        <a:ea typeface="ヒラギノ角ゴ ProN W3" charset="0"/>
                        <a:cs typeface="ヒラギノ角ゴ ProN W3" charset="0"/>
                        <a:sym typeface="Open Sans" pitchFamily="34" charset="0"/>
                      </a:endParaRPr>
                    </a:p>
                  </p:txBody>
                </p:sp>
              </p:grpSp>
              <p:grpSp>
                <p:nvGrpSpPr>
                  <p:cNvPr id="248" name="Group 455"/>
                  <p:cNvGrpSpPr/>
                  <p:nvPr/>
                </p:nvGrpSpPr>
                <p:grpSpPr>
                  <a:xfrm>
                    <a:off x="5791200" y="2971800"/>
                    <a:ext cx="914400" cy="490210"/>
                    <a:chOff x="4876800" y="1795790"/>
                    <a:chExt cx="914400" cy="490210"/>
                  </a:xfrm>
                </p:grpSpPr>
                <p:sp>
                  <p:nvSpPr>
                    <p:cNvPr id="249" name="Text Box 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876800" y="1795790"/>
                      <a:ext cx="9144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xrootd</a:t>
                      </a:r>
                      <a:endParaRPr lang="en-US" sz="11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  <p:sp>
                  <p:nvSpPr>
                    <p:cNvPr id="250" name="Text Box 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991100" y="2024390"/>
                      <a:ext cx="685800" cy="261610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square">
                      <a:spAutoFit/>
                      <a:flatTx/>
                    </a:bodyPr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+mj-lt"/>
                        </a:rPr>
                        <a:t>cmsd</a:t>
                      </a:r>
                      <a:endParaRPr lang="en-US" sz="11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+mj-lt"/>
                      </a:endParaRPr>
                    </a:p>
                  </p:txBody>
                </p:sp>
              </p:grpSp>
            </p:grpSp>
            <p:grpSp>
              <p:nvGrpSpPr>
                <p:cNvPr id="207" name="Group 447"/>
                <p:cNvGrpSpPr/>
                <p:nvPr/>
              </p:nvGrpSpPr>
              <p:grpSpPr>
                <a:xfrm>
                  <a:off x="6553200" y="4486275"/>
                  <a:ext cx="609600" cy="204788"/>
                  <a:chOff x="4343400" y="2667000"/>
                  <a:chExt cx="609600" cy="204788"/>
                </a:xfrm>
              </p:grpSpPr>
              <p:sp>
                <p:nvSpPr>
                  <p:cNvPr id="241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2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43434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3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4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45720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5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743200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800600" y="2667000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08" name="Group 553"/>
                <p:cNvGrpSpPr/>
                <p:nvPr/>
              </p:nvGrpSpPr>
              <p:grpSpPr>
                <a:xfrm>
                  <a:off x="2743200" y="4486275"/>
                  <a:ext cx="3124200" cy="204788"/>
                  <a:chOff x="2743200" y="4486275"/>
                  <a:chExt cx="3124200" cy="204788"/>
                </a:xfrm>
              </p:grpSpPr>
              <p:grpSp>
                <p:nvGrpSpPr>
                  <p:cNvPr id="209" name="Group 466"/>
                  <p:cNvGrpSpPr/>
                  <p:nvPr/>
                </p:nvGrpSpPr>
                <p:grpSpPr>
                  <a:xfrm>
                    <a:off x="2743200" y="4486275"/>
                    <a:ext cx="609600" cy="204788"/>
                    <a:chOff x="4343400" y="2667000"/>
                    <a:chExt cx="609600" cy="204788"/>
                  </a:xfrm>
                </p:grpSpPr>
                <p:sp>
                  <p:nvSpPr>
                    <p:cNvPr id="235" name="AutoShap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6" name="AutoShap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7" name="AutoShap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8" name="AutoShap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9" name="AutoShap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40" name="AutoShap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0" name="Group 473"/>
                  <p:cNvGrpSpPr/>
                  <p:nvPr/>
                </p:nvGrpSpPr>
                <p:grpSpPr>
                  <a:xfrm>
                    <a:off x="3429000" y="4486275"/>
                    <a:ext cx="609600" cy="204788"/>
                    <a:chOff x="4343400" y="2667000"/>
                    <a:chExt cx="609600" cy="204788"/>
                  </a:xfrm>
                </p:grpSpPr>
                <p:sp>
                  <p:nvSpPr>
                    <p:cNvPr id="229" name="AutoShap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0" name="AutoShap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1" name="AutoShap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2" name="AutoShap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3" name="AutoShap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34" name="AutoShap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1" name="Group 480"/>
                  <p:cNvGrpSpPr/>
                  <p:nvPr/>
                </p:nvGrpSpPr>
                <p:grpSpPr>
                  <a:xfrm>
                    <a:off x="4114800" y="4486275"/>
                    <a:ext cx="609600" cy="204788"/>
                    <a:chOff x="4343400" y="2667000"/>
                    <a:chExt cx="609600" cy="204788"/>
                  </a:xfrm>
                </p:grpSpPr>
                <p:sp>
                  <p:nvSpPr>
                    <p:cNvPr id="223" name="AutoShap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4" name="AutoShap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5" name="AutoShap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6" name="AutoShap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7" name="AutoShap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8" name="AutoShap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2" name="Group 487"/>
                  <p:cNvGrpSpPr/>
                  <p:nvPr/>
                </p:nvGrpSpPr>
                <p:grpSpPr>
                  <a:xfrm>
                    <a:off x="4800600" y="4486275"/>
                    <a:ext cx="609600" cy="204788"/>
                    <a:chOff x="4343400" y="2667000"/>
                    <a:chExt cx="609600" cy="204788"/>
                  </a:xfrm>
                </p:grpSpPr>
                <p:sp>
                  <p:nvSpPr>
                    <p:cNvPr id="217" name="AutoShap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8" name="AutoShap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434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19" name="AutoShap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0" name="AutoShap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720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1" name="AutoShap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743200"/>
                      <a:ext cx="152400" cy="12858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B050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22" name="AutoShap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600" y="2667000"/>
                      <a:ext cx="152400" cy="109538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0033CC"/>
                    </a:solidFill>
                    <a:ln w="9525">
                      <a:noFill/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213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5486400" y="4562475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4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5486400" y="4486275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5" name="AutoShape 125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4562475"/>
                    <a:ext cx="152400" cy="12858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B05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5715000" y="4486275"/>
                    <a:ext cx="152400" cy="109538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0033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96" name="Group 601"/>
              <p:cNvGrpSpPr/>
              <p:nvPr/>
            </p:nvGrpSpPr>
            <p:grpSpPr>
              <a:xfrm>
                <a:off x="5791200" y="419100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200" name="Straight Connector 199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201" name="Straight Connector 200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197" name="Group 607"/>
              <p:cNvGrpSpPr/>
              <p:nvPr/>
            </p:nvGrpSpPr>
            <p:grpSpPr>
              <a:xfrm>
                <a:off x="762000" y="4191000"/>
                <a:ext cx="1219200" cy="162580"/>
                <a:chOff x="4572000" y="2895600"/>
                <a:chExt cx="1219200" cy="162580"/>
              </a:xfrm>
            </p:grpSpPr>
            <p:cxnSp>
              <p:nvCxnSpPr>
                <p:cNvPr id="198" name="Straight Connector 197"/>
                <p:cNvCxnSpPr/>
                <p:nvPr/>
              </p:nvCxnSpPr>
              <p:spPr bwMode="auto">
                <a:xfrm flipV="1">
                  <a:off x="4572000" y="2895600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99" name="Straight Connector 198"/>
                <p:cNvCxnSpPr/>
                <p:nvPr/>
              </p:nvCxnSpPr>
              <p:spPr bwMode="auto">
                <a:xfrm flipH="1" flipV="1">
                  <a:off x="5181600" y="2900649"/>
                  <a:ext cx="609600" cy="157531"/>
                </a:xfrm>
                <a:prstGeom prst="line">
                  <a:avLst/>
                </a:prstGeom>
                <a:solidFill>
                  <a:srgbClr val="EBEBEB"/>
                </a:solidFill>
                <a:ln w="19050">
                  <a:solidFill>
                    <a:schemeClr val="tx2"/>
                  </a:solidFill>
                </a:ln>
                <a:effectLst/>
                <a:extLst>
                  <a:ext uri="{91240B29-F687-4F45-9708-019B960494DF}">
                    <a14:hiddenLine xmlns:a14="http://schemas.microsoft.com/office/drawing/2010/main" xmlns=""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194" name="TextBox 193"/>
            <p:cNvSpPr txBox="1"/>
            <p:nvPr/>
          </p:nvSpPr>
          <p:spPr>
            <a:xfrm>
              <a:off x="3243665" y="4191000"/>
              <a:ext cx="13612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64</a:t>
              </a:r>
              <a:r>
                <a:rPr lang="en-US" sz="1200" baseline="30000" dirty="0" smtClean="0">
                  <a:solidFill>
                    <a:schemeClr val="tx2"/>
                  </a:solidFill>
                  <a:latin typeface="Lucida Console" pitchFamily="49" charset="0"/>
                </a:rPr>
                <a:t>4 </a:t>
              </a:r>
              <a:r>
                <a:rPr lang="en-US" sz="1200" dirty="0" smtClean="0">
                  <a:solidFill>
                    <a:schemeClr val="tx2"/>
                  </a:solidFill>
                  <a:latin typeface="Lucida Console" pitchFamily="49" charset="0"/>
                </a:rPr>
                <a:t>= </a:t>
              </a:r>
              <a:r>
                <a:rPr lang="en-US" sz="1200" dirty="0" smtClean="0">
                  <a:solidFill>
                    <a:schemeClr val="tx2"/>
                  </a:solidFill>
                </a:rPr>
                <a:t>16777216</a:t>
              </a:r>
              <a:endParaRPr lang="en-US" sz="1200" dirty="0">
                <a:solidFill>
                  <a:schemeClr val="tx2"/>
                </a:solidFill>
                <a:latin typeface="Lucida Console" pitchFamily="49" charset="0"/>
              </a:endParaRPr>
            </a:p>
          </p:txBody>
        </p:sp>
      </p:grpSp>
      <p:sp>
        <p:nvSpPr>
          <p:cNvPr id="277" name="Text Box 34"/>
          <p:cNvSpPr txBox="1">
            <a:spLocks noChangeArrowheads="1"/>
          </p:cNvSpPr>
          <p:nvPr/>
        </p:nvSpPr>
        <p:spPr bwMode="auto">
          <a:xfrm>
            <a:off x="7295445" y="2188640"/>
            <a:ext cx="1301959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Open Sans"/>
              </a:rPr>
              <a:t>Manager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Open Sans"/>
              </a:rPr>
              <a:t>(Root </a:t>
            </a:r>
            <a:r>
              <a:rPr lang="en-US" sz="1600" dirty="0" smtClean="0">
                <a:solidFill>
                  <a:schemeClr val="tx2"/>
                </a:solidFill>
                <a:latin typeface="Open Sans"/>
              </a:rPr>
              <a:t>Node)</a:t>
            </a:r>
          </a:p>
        </p:txBody>
      </p:sp>
      <p:sp>
        <p:nvSpPr>
          <p:cNvPr id="278" name="Text Box 36"/>
          <p:cNvSpPr txBox="1">
            <a:spLocks noChangeArrowheads="1"/>
          </p:cNvSpPr>
          <p:nvPr/>
        </p:nvSpPr>
        <p:spPr bwMode="auto">
          <a:xfrm>
            <a:off x="7260980" y="4779440"/>
            <a:ext cx="1370888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  <a:latin typeface="Open Sans"/>
              </a:rPr>
              <a:t>Data Server</a:t>
            </a:r>
          </a:p>
          <a:p>
            <a:pPr algn="ctr"/>
            <a:r>
              <a:rPr lang="en-US" sz="1600" dirty="0">
                <a:solidFill>
                  <a:schemeClr val="tx2"/>
                </a:solidFill>
                <a:latin typeface="Open Sans"/>
              </a:rPr>
              <a:t>(Leaf Nodes)</a:t>
            </a:r>
          </a:p>
        </p:txBody>
      </p:sp>
      <p:sp>
        <p:nvSpPr>
          <p:cNvPr id="279" name="Text Box 36"/>
          <p:cNvSpPr txBox="1">
            <a:spLocks noChangeArrowheads="1"/>
          </p:cNvSpPr>
          <p:nvPr/>
        </p:nvSpPr>
        <p:spPr bwMode="auto">
          <a:xfrm>
            <a:off x="7140755" y="3560240"/>
            <a:ext cx="1611339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Open Sans"/>
              </a:rPr>
              <a:t>Supervisors</a:t>
            </a:r>
            <a:endParaRPr lang="en-US" sz="1600" dirty="0">
              <a:solidFill>
                <a:schemeClr val="tx2"/>
              </a:solidFill>
              <a:latin typeface="Open Sans"/>
            </a:endParaRPr>
          </a:p>
          <a:p>
            <a:pPr algn="ctr"/>
            <a:r>
              <a:rPr lang="en-US" sz="1600" dirty="0" smtClean="0">
                <a:solidFill>
                  <a:schemeClr val="tx2"/>
                </a:solidFill>
                <a:latin typeface="Open Sans"/>
              </a:rPr>
              <a:t>(Interior Nodes)</a:t>
            </a:r>
          </a:p>
        </p:txBody>
      </p:sp>
      <p:grpSp>
        <p:nvGrpSpPr>
          <p:cNvPr id="281" name="Group 280"/>
          <p:cNvGrpSpPr/>
          <p:nvPr/>
        </p:nvGrpSpPr>
        <p:grpSpPr>
          <a:xfrm>
            <a:off x="3962400" y="2003230"/>
            <a:ext cx="914400" cy="490210"/>
            <a:chOff x="3657600" y="1795790"/>
            <a:chExt cx="914400" cy="490210"/>
          </a:xfrm>
        </p:grpSpPr>
        <p:grpSp>
          <p:nvGrpSpPr>
            <p:cNvPr id="282" name="Group 268"/>
            <p:cNvGrpSpPr/>
            <p:nvPr/>
          </p:nvGrpSpPr>
          <p:grpSpPr>
            <a:xfrm>
              <a:off x="3886200" y="1828800"/>
              <a:ext cx="457200" cy="457200"/>
              <a:chOff x="5105400" y="1828800"/>
              <a:chExt cx="457200" cy="457200"/>
            </a:xfrm>
          </p:grpSpPr>
          <p:sp>
            <p:nvSpPr>
              <p:cNvPr id="286" name="Rectangle 285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287" name="Rectangle 286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283" name="Group 267"/>
            <p:cNvGrpSpPr/>
            <p:nvPr/>
          </p:nvGrpSpPr>
          <p:grpSpPr>
            <a:xfrm>
              <a:off x="3657600" y="1795790"/>
              <a:ext cx="914400" cy="490210"/>
              <a:chOff x="4876800" y="1795790"/>
              <a:chExt cx="914400" cy="490210"/>
            </a:xfrm>
          </p:grpSpPr>
          <p:sp>
            <p:nvSpPr>
              <p:cNvPr id="284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285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</p:grpSp>
      <p:grpSp>
        <p:nvGrpSpPr>
          <p:cNvPr id="288" name="Group 287"/>
          <p:cNvGrpSpPr/>
          <p:nvPr/>
        </p:nvGrpSpPr>
        <p:grpSpPr>
          <a:xfrm>
            <a:off x="4495800" y="1741620"/>
            <a:ext cx="914400" cy="490210"/>
            <a:chOff x="3657600" y="1795790"/>
            <a:chExt cx="914400" cy="490210"/>
          </a:xfrm>
        </p:grpSpPr>
        <p:grpSp>
          <p:nvGrpSpPr>
            <p:cNvPr id="289" name="Group 268"/>
            <p:cNvGrpSpPr/>
            <p:nvPr/>
          </p:nvGrpSpPr>
          <p:grpSpPr>
            <a:xfrm>
              <a:off x="3886200" y="1828800"/>
              <a:ext cx="457200" cy="457200"/>
              <a:chOff x="5105400" y="1828800"/>
              <a:chExt cx="457200" cy="457200"/>
            </a:xfrm>
          </p:grpSpPr>
          <p:sp>
            <p:nvSpPr>
              <p:cNvPr id="293" name="Rectangle 292"/>
              <p:cNvSpPr/>
              <p:nvPr/>
            </p:nvSpPr>
            <p:spPr bwMode="auto">
              <a:xfrm>
                <a:off x="5105400" y="1828800"/>
                <a:ext cx="457200" cy="228600"/>
              </a:xfrm>
              <a:prstGeom prst="rect">
                <a:avLst/>
              </a:prstGeom>
              <a:solidFill>
                <a:srgbClr val="0033CC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  <p:sp>
            <p:nvSpPr>
              <p:cNvPr id="294" name="Rectangle 293"/>
              <p:cNvSpPr/>
              <p:nvPr/>
            </p:nvSpPr>
            <p:spPr bwMode="auto">
              <a:xfrm>
                <a:off x="5105400" y="2057400"/>
                <a:ext cx="457200" cy="2286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25400" cap="flat" cmpd="sng" algn="ctr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600" b="0" i="0" u="none" strike="noStrike" cap="none" normalizeH="0" baseline="0" smtClean="0">
                  <a:ln>
                    <a:noFill/>
                  </a:ln>
                  <a:solidFill>
                    <a:srgbClr val="666666"/>
                  </a:solidFill>
                  <a:effectLst/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endParaRPr>
              </a:p>
            </p:txBody>
          </p:sp>
        </p:grpSp>
        <p:grpSp>
          <p:nvGrpSpPr>
            <p:cNvPr id="290" name="Group 267"/>
            <p:cNvGrpSpPr/>
            <p:nvPr/>
          </p:nvGrpSpPr>
          <p:grpSpPr>
            <a:xfrm>
              <a:off x="3657600" y="1795790"/>
              <a:ext cx="914400" cy="490210"/>
              <a:chOff x="4876800" y="1795790"/>
              <a:chExt cx="914400" cy="490210"/>
            </a:xfrm>
          </p:grpSpPr>
          <p:sp>
            <p:nvSpPr>
              <p:cNvPr id="291" name="Text Box 6"/>
              <p:cNvSpPr txBox="1">
                <a:spLocks noChangeArrowheads="1"/>
              </p:cNvSpPr>
              <p:nvPr/>
            </p:nvSpPr>
            <p:spPr bwMode="auto">
              <a:xfrm>
                <a:off x="4876800" y="1795790"/>
                <a:ext cx="9144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xrootd</a:t>
                </a:r>
                <a:endParaRPr lang="en-US" sz="11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  <p:sp>
            <p:nvSpPr>
              <p:cNvPr id="292" name="Text Box 4"/>
              <p:cNvSpPr txBox="1">
                <a:spLocks noChangeArrowheads="1"/>
              </p:cNvSpPr>
              <p:nvPr/>
            </p:nvSpPr>
            <p:spPr bwMode="auto">
              <a:xfrm>
                <a:off x="4991100" y="2024390"/>
                <a:ext cx="685800" cy="26161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  <a:flatTx/>
              </a:bodyPr>
              <a:lstStyle/>
              <a:p>
                <a:pPr algn="ctr"/>
                <a:r>
                  <a:rPr lang="en-US" sz="11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j-lt"/>
                  </a:rPr>
                  <a:t>cmsd</a:t>
                </a:r>
                <a:endParaRPr lang="en-US" sz="11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+mj-lt"/>
                </a:endParaRPr>
              </a:p>
            </p:txBody>
          </p:sp>
        </p:grpSp>
      </p:grpSp>
      <p:grpSp>
        <p:nvGrpSpPr>
          <p:cNvPr id="295" name="Group 294"/>
          <p:cNvGrpSpPr/>
          <p:nvPr/>
        </p:nvGrpSpPr>
        <p:grpSpPr>
          <a:xfrm>
            <a:off x="7374924" y="381000"/>
            <a:ext cx="1143000" cy="1066800"/>
            <a:chOff x="7467600" y="381000"/>
            <a:chExt cx="1143000" cy="1066800"/>
          </a:xfrm>
        </p:grpSpPr>
        <p:sp>
          <p:nvSpPr>
            <p:cNvPr id="296" name="Cube 295"/>
            <p:cNvSpPr/>
            <p:nvPr/>
          </p:nvSpPr>
          <p:spPr bwMode="auto">
            <a:xfrm>
              <a:off x="7467600" y="838200"/>
              <a:ext cx="1143000" cy="609600"/>
            </a:xfrm>
            <a:prstGeom prst="cube">
              <a:avLst/>
            </a:prstGeom>
            <a:solidFill>
              <a:srgbClr val="92D05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cmsd</a:t>
              </a:r>
            </a:p>
          </p:txBody>
        </p:sp>
        <p:sp>
          <p:nvSpPr>
            <p:cNvPr id="297" name="Cube 296"/>
            <p:cNvSpPr/>
            <p:nvPr/>
          </p:nvSpPr>
          <p:spPr bwMode="auto">
            <a:xfrm>
              <a:off x="7467600" y="381000"/>
              <a:ext cx="1143000" cy="609600"/>
            </a:xfrm>
            <a:prstGeom prst="cube">
              <a:avLst/>
            </a:prstGeom>
            <a:solidFill>
              <a:srgbClr val="0033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itchFamily="34" charset="0"/>
                  <a:ea typeface="ヒラギノ角ゴ ProN W3" charset="0"/>
                  <a:cs typeface="ヒラギノ角ゴ ProN W3" charset="0"/>
                  <a:sym typeface="Open Sans" pitchFamily="34" charset="0"/>
                </a:rPr>
                <a:t>xrootd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ヒラギノ角ゴ ProN W3" charset="0"/>
                <a:cs typeface="ヒラギノ角ゴ ProN W3" charset="0"/>
                <a:sym typeface="Open San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5" grpId="1" animBg="1"/>
      <p:bldP spid="277" grpId="0"/>
      <p:bldP spid="277" grpId="1"/>
      <p:bldP spid="278" grpId="0"/>
      <p:bldP spid="278" grpId="1"/>
      <p:bldP spid="279" grpId="0"/>
      <p:bldP spid="279" grpId="1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icepaper">
  <a:themeElements>
    <a:clrScheme name="Ricepaper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Ricepaper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cepaper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cepaper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Scalla2010</Template>
  <TotalTime>12430</TotalTime>
  <Words>629</Words>
  <Application>Microsoft Office PowerPoint</Application>
  <PresentationFormat>On-screen Show (4:3)</PresentationFormat>
  <Paragraphs>212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Ricepaper</vt:lpstr>
      <vt:lpstr>Federated Data Stores Volume, Velocity &amp; Variety</vt:lpstr>
      <vt:lpstr>Big Data Access &amp; The 3 V’s</vt:lpstr>
      <vt:lpstr>Data &amp; Access &amp; The World</vt:lpstr>
      <vt:lpstr>Multiple Sites – Unified View</vt:lpstr>
      <vt:lpstr>Data Storage Federations</vt:lpstr>
      <vt:lpstr>A Solution Using XRootD</vt:lpstr>
      <vt:lpstr>XRootD Synergistic Approach</vt:lpstr>
      <vt:lpstr>Variety Via Plug-In Architecture</vt:lpstr>
      <vt:lpstr>Volume Via B64 Scaling</vt:lpstr>
      <vt:lpstr>WYSIWYG Scalable Access</vt:lpstr>
      <vt:lpstr>Real World Example (HEP)</vt:lpstr>
      <vt:lpstr>ATLAS FAX Infrastructure (From Rob Gardner)</vt:lpstr>
      <vt:lpstr>HEP Deployment</vt:lpstr>
      <vt:lpstr>Conclusion</vt:lpstr>
      <vt:lpstr>Acknowledgements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Andrew Hanushevsky</dc:creator>
  <cp:lastModifiedBy>abh</cp:lastModifiedBy>
  <cp:revision>745</cp:revision>
  <dcterms:created xsi:type="dcterms:W3CDTF">2010-08-24T03:26:13Z</dcterms:created>
  <dcterms:modified xsi:type="dcterms:W3CDTF">2013-06-27T11:20:53Z</dcterms:modified>
</cp:coreProperties>
</file>