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gif" ContentType="image/gif"/>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30279975" cy="42808525"/>
  <p:notesSz cx="7099300" cy="10234613"/>
  <p:defaultTextStyle>
    <a:defPPr>
      <a:defRPr lang="fi-FI"/>
    </a:defPPr>
    <a:lvl1pPr marL="0" algn="l" defTabSz="4176356" rtl="0" eaLnBrk="1" latinLnBrk="0" hangingPunct="1">
      <a:defRPr sz="8200" kern="1200">
        <a:solidFill>
          <a:schemeClr val="tx1"/>
        </a:solidFill>
        <a:latin typeface="+mn-lt"/>
        <a:ea typeface="+mn-ea"/>
        <a:cs typeface="+mn-cs"/>
      </a:defRPr>
    </a:lvl1pPr>
    <a:lvl2pPr marL="2088179" algn="l" defTabSz="4176356" rtl="0" eaLnBrk="1" latinLnBrk="0" hangingPunct="1">
      <a:defRPr sz="8200" kern="1200">
        <a:solidFill>
          <a:schemeClr val="tx1"/>
        </a:solidFill>
        <a:latin typeface="+mn-lt"/>
        <a:ea typeface="+mn-ea"/>
        <a:cs typeface="+mn-cs"/>
      </a:defRPr>
    </a:lvl2pPr>
    <a:lvl3pPr marL="4176356" algn="l" defTabSz="4176356" rtl="0" eaLnBrk="1" latinLnBrk="0" hangingPunct="1">
      <a:defRPr sz="8200" kern="1200">
        <a:solidFill>
          <a:schemeClr val="tx1"/>
        </a:solidFill>
        <a:latin typeface="+mn-lt"/>
        <a:ea typeface="+mn-ea"/>
        <a:cs typeface="+mn-cs"/>
      </a:defRPr>
    </a:lvl3pPr>
    <a:lvl4pPr marL="6264535" algn="l" defTabSz="4176356" rtl="0" eaLnBrk="1" latinLnBrk="0" hangingPunct="1">
      <a:defRPr sz="8200" kern="1200">
        <a:solidFill>
          <a:schemeClr val="tx1"/>
        </a:solidFill>
        <a:latin typeface="+mn-lt"/>
        <a:ea typeface="+mn-ea"/>
        <a:cs typeface="+mn-cs"/>
      </a:defRPr>
    </a:lvl4pPr>
    <a:lvl5pPr marL="8352714" algn="l" defTabSz="4176356" rtl="0" eaLnBrk="1" latinLnBrk="0" hangingPunct="1">
      <a:defRPr sz="8200" kern="1200">
        <a:solidFill>
          <a:schemeClr val="tx1"/>
        </a:solidFill>
        <a:latin typeface="+mn-lt"/>
        <a:ea typeface="+mn-ea"/>
        <a:cs typeface="+mn-cs"/>
      </a:defRPr>
    </a:lvl5pPr>
    <a:lvl6pPr marL="10440891" algn="l" defTabSz="4176356" rtl="0" eaLnBrk="1" latinLnBrk="0" hangingPunct="1">
      <a:defRPr sz="8200" kern="1200">
        <a:solidFill>
          <a:schemeClr val="tx1"/>
        </a:solidFill>
        <a:latin typeface="+mn-lt"/>
        <a:ea typeface="+mn-ea"/>
        <a:cs typeface="+mn-cs"/>
      </a:defRPr>
    </a:lvl6pPr>
    <a:lvl7pPr marL="12529070" algn="l" defTabSz="4176356" rtl="0" eaLnBrk="1" latinLnBrk="0" hangingPunct="1">
      <a:defRPr sz="8200" kern="1200">
        <a:solidFill>
          <a:schemeClr val="tx1"/>
        </a:solidFill>
        <a:latin typeface="+mn-lt"/>
        <a:ea typeface="+mn-ea"/>
        <a:cs typeface="+mn-cs"/>
      </a:defRPr>
    </a:lvl7pPr>
    <a:lvl8pPr marL="14617247" algn="l" defTabSz="4176356" rtl="0" eaLnBrk="1" latinLnBrk="0" hangingPunct="1">
      <a:defRPr sz="8200" kern="1200">
        <a:solidFill>
          <a:schemeClr val="tx1"/>
        </a:solidFill>
        <a:latin typeface="+mn-lt"/>
        <a:ea typeface="+mn-ea"/>
        <a:cs typeface="+mn-cs"/>
      </a:defRPr>
    </a:lvl8pPr>
    <a:lvl9pPr marL="16705426" algn="l" defTabSz="4176356"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80"/>
    <a:srgbClr val="0000F0"/>
    <a:srgbClr val="FCA311"/>
    <a:srgbClr val="FCD116"/>
    <a:srgbClr val="8C8C8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989" autoAdjust="0"/>
    <p:restoredTop sz="94660"/>
  </p:normalViewPr>
  <p:slideViewPr>
    <p:cSldViewPr>
      <p:cViewPr>
        <p:scale>
          <a:sx n="40" d="100"/>
          <a:sy n="40" d="100"/>
        </p:scale>
        <p:origin x="-432" y="4164"/>
      </p:cViewPr>
      <p:guideLst>
        <p:guide orient="horz" pos="13483"/>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291C7CC1-5CC0-4EA8-9DC6-8318CCDE9ECC}" type="datetimeFigureOut">
              <a:rPr lang="en-GB" smtClean="0"/>
              <a:pPr/>
              <a:t>29/10/2013</a:t>
            </a:fld>
            <a:endParaRPr lang="en-GB"/>
          </a:p>
        </p:txBody>
      </p:sp>
      <p:sp>
        <p:nvSpPr>
          <p:cNvPr id="4" name="Slide Image Placeholder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11D0DEB3-86DF-46A6-AC29-061FF628F131}" type="slidenum">
              <a:rPr lang="en-GB" smtClean="0"/>
              <a:pPr/>
              <a:t>‹#›</a:t>
            </a:fld>
            <a:endParaRPr lang="en-GB"/>
          </a:p>
        </p:txBody>
      </p:sp>
    </p:spTree>
    <p:extLst>
      <p:ext uri="{BB962C8B-B14F-4D97-AF65-F5344CB8AC3E}">
        <p14:creationId xmlns="" xmlns:p14="http://schemas.microsoft.com/office/powerpoint/2010/main" val="309033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Y-Posteripohja">
    <p:spTree>
      <p:nvGrpSpPr>
        <p:cNvPr id="1" name=""/>
        <p:cNvGrpSpPr/>
        <p:nvPr/>
      </p:nvGrpSpPr>
      <p:grpSpPr>
        <a:xfrm>
          <a:off x="0" y="0"/>
          <a:ext cx="0" cy="0"/>
          <a:chOff x="0" y="0"/>
          <a:chExt cx="0" cy="0"/>
        </a:xfrm>
      </p:grpSpPr>
      <p:sp>
        <p:nvSpPr>
          <p:cNvPr id="2" name="Otsikko 1"/>
          <p:cNvSpPr>
            <a:spLocks noGrp="1"/>
          </p:cNvSpPr>
          <p:nvPr>
            <p:ph type="ctrTitle" hasCustomPrompt="1"/>
          </p:nvPr>
        </p:nvSpPr>
        <p:spPr>
          <a:xfrm>
            <a:off x="5281544" y="401490"/>
            <a:ext cx="18145252" cy="4618751"/>
          </a:xfrm>
          <a:prstGeom prst="rect">
            <a:avLst/>
          </a:prstGeom>
        </p:spPr>
        <p:txBody>
          <a:bodyPr lIns="129351" tIns="64676" rIns="129351" bIns="64676" anchor="b"/>
          <a:lstStyle>
            <a:lvl1pPr marL="865735">
              <a:lnSpc>
                <a:spcPts val="10610"/>
              </a:lnSpc>
              <a:defRPr sz="11300">
                <a:solidFill>
                  <a:srgbClr val="000080"/>
                </a:solidFill>
                <a:latin typeface="Verdana" pitchFamily="34" charset="0"/>
              </a:defRPr>
            </a:lvl1pPr>
          </a:lstStyle>
          <a:p>
            <a:r>
              <a:rPr lang="fi-FI" dirty="0" smtClean="0"/>
              <a:t>TITLE</a:t>
            </a:r>
            <a:endParaRPr lang="fi-FI" dirty="0"/>
          </a:p>
        </p:txBody>
      </p:sp>
      <p:sp>
        <p:nvSpPr>
          <p:cNvPr id="8" name="Tekstin paikkamerkki 7"/>
          <p:cNvSpPr>
            <a:spLocks noGrp="1"/>
          </p:cNvSpPr>
          <p:nvPr>
            <p:ph type="body" sz="quarter" idx="10" hasCustomPrompt="1"/>
          </p:nvPr>
        </p:nvSpPr>
        <p:spPr>
          <a:xfrm>
            <a:off x="0" y="8880761"/>
            <a:ext cx="29603542" cy="30500783"/>
          </a:xfrm>
        </p:spPr>
        <p:txBody>
          <a:bodyPr>
            <a:normAutofit/>
          </a:bodyPr>
          <a:lstStyle>
            <a:lvl1pPr>
              <a:lnSpc>
                <a:spcPct val="100000"/>
              </a:lnSpc>
              <a:spcAft>
                <a:spcPts val="1200"/>
              </a:spcAft>
              <a:defRPr sz="3200">
                <a:solidFill>
                  <a:schemeClr val="tx1"/>
                </a:solidFill>
                <a:latin typeface="Verdana" pitchFamily="34" charset="0"/>
              </a:defRPr>
            </a:lvl1pPr>
            <a:lvl2pPr>
              <a:lnSpc>
                <a:spcPct val="100000"/>
              </a:lnSpc>
              <a:defRPr sz="2800">
                <a:solidFill>
                  <a:schemeClr val="tx1"/>
                </a:solidFill>
                <a:latin typeface="+mn-lt"/>
              </a:defRPr>
            </a:lvl2pPr>
            <a:lvl3pPr>
              <a:lnSpc>
                <a:spcPct val="100000"/>
              </a:lnSpc>
              <a:defRPr sz="2800">
                <a:solidFill>
                  <a:schemeClr val="tx1"/>
                </a:solidFill>
                <a:latin typeface="+mn-lt"/>
              </a:defRPr>
            </a:lvl3pPr>
          </a:lstStyle>
          <a:p>
            <a:pPr lvl="0"/>
            <a:r>
              <a:rPr lang="fi-FI" dirty="0" smtClean="0"/>
              <a:t>Main text here.</a:t>
            </a:r>
          </a:p>
        </p:txBody>
      </p:sp>
      <p:sp>
        <p:nvSpPr>
          <p:cNvPr id="12" name="Tekstin paikkamerkki 11"/>
          <p:cNvSpPr>
            <a:spLocks noGrp="1"/>
          </p:cNvSpPr>
          <p:nvPr>
            <p:ph type="body" sz="quarter" idx="11" hasCustomPrompt="1"/>
          </p:nvPr>
        </p:nvSpPr>
        <p:spPr>
          <a:xfrm>
            <a:off x="852387" y="5259274"/>
            <a:ext cx="28751053" cy="2914518"/>
          </a:xfrm>
        </p:spPr>
        <p:txBody>
          <a:bodyPr numCol="1" anchor="b">
            <a:noAutofit/>
          </a:bodyPr>
          <a:lstStyle>
            <a:lvl1pPr algn="ctr">
              <a:lnSpc>
                <a:spcPct val="100000"/>
              </a:lnSpc>
              <a:defRPr sz="5400">
                <a:solidFill>
                  <a:srgbClr val="0000F0"/>
                </a:solidFill>
                <a:latin typeface="Verdana" pitchFamily="34" charset="0"/>
              </a:defRPr>
            </a:lvl1pPr>
            <a:lvl2pPr>
              <a:defRPr>
                <a:latin typeface="+mn-lt"/>
              </a:defRPr>
            </a:lvl2pPr>
            <a:lvl3pPr>
              <a:defRPr>
                <a:latin typeface="+mn-lt"/>
              </a:defRPr>
            </a:lvl3pPr>
            <a:lvl4pPr>
              <a:defRPr>
                <a:latin typeface="+mn-lt"/>
              </a:defRPr>
            </a:lvl4pPr>
            <a:lvl5pPr>
              <a:defRPr>
                <a:latin typeface="+mn-lt"/>
              </a:defRPr>
            </a:lvl5pPr>
          </a:lstStyle>
          <a:p>
            <a:pPr lvl="0"/>
            <a:r>
              <a:rPr lang="fi-FI" dirty="0" smtClean="0"/>
              <a:t>Authors</a:t>
            </a:r>
          </a:p>
        </p:txBody>
      </p:sp>
      <p:pic>
        <p:nvPicPr>
          <p:cNvPr id="5" name="Picture 4" descr="CERN_logo_blue.gif"/>
          <p:cNvPicPr>
            <a:picLocks noChangeAspect="1"/>
          </p:cNvPicPr>
          <p:nvPr userDrawn="1"/>
        </p:nvPicPr>
        <p:blipFill>
          <a:blip r:embed="rId2" cstate="print"/>
          <a:stretch>
            <a:fillRect/>
          </a:stretch>
        </p:blipFill>
        <p:spPr>
          <a:xfrm>
            <a:off x="19426267" y="41632650"/>
            <a:ext cx="714380" cy="69151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Kuva 7" descr="HY__LO01_matemF____B3___RGB.jpg"/>
          <p:cNvPicPr>
            <a:picLocks noChangeAspect="1"/>
          </p:cNvPicPr>
          <p:nvPr/>
        </p:nvPicPr>
        <p:blipFill>
          <a:blip r:embed="rId3" cstate="print"/>
          <a:stretch>
            <a:fillRect/>
          </a:stretch>
        </p:blipFill>
        <p:spPr>
          <a:xfrm>
            <a:off x="982800" y="224988"/>
            <a:ext cx="4868922" cy="4713057"/>
          </a:xfrm>
          <a:prstGeom prst="rect">
            <a:avLst/>
          </a:prstGeom>
        </p:spPr>
      </p:pic>
      <p:sp>
        <p:nvSpPr>
          <p:cNvPr id="3" name="Tekstin paikkamerkki 2"/>
          <p:cNvSpPr>
            <a:spLocks noGrp="1"/>
          </p:cNvSpPr>
          <p:nvPr>
            <p:ph type="body" idx="1"/>
          </p:nvPr>
        </p:nvSpPr>
        <p:spPr>
          <a:xfrm>
            <a:off x="0" y="8779768"/>
            <a:ext cx="29704685" cy="30601777"/>
          </a:xfrm>
          <a:prstGeom prst="rect">
            <a:avLst/>
          </a:prstGeom>
        </p:spPr>
        <p:txBody>
          <a:bodyPr vert="horz" lIns="417635" tIns="208818" rIns="417635" bIns="208818" numCol="3" rtlCol="0">
            <a:normAutofit/>
          </a:bodyPr>
          <a:lstStyle/>
          <a:p>
            <a:pPr lvl="0"/>
            <a:r>
              <a:rPr lang="fi-FI" dirty="0" smtClean="0"/>
              <a:t>Muokkaa tekstin perustyylejä napsauttamalla</a:t>
            </a:r>
          </a:p>
          <a:p>
            <a:pPr lvl="1"/>
            <a:r>
              <a:rPr lang="fi-FI" dirty="0" smtClean="0"/>
              <a:t>toinen taso</a:t>
            </a:r>
          </a:p>
          <a:p>
            <a:pPr lvl="2"/>
            <a:r>
              <a:rPr lang="fi-FI" dirty="0" smtClean="0"/>
              <a:t>kolmas taso</a:t>
            </a:r>
          </a:p>
        </p:txBody>
      </p:sp>
      <p:sp>
        <p:nvSpPr>
          <p:cNvPr id="13" name="Tekstikehys 12"/>
          <p:cNvSpPr txBox="1"/>
          <p:nvPr/>
        </p:nvSpPr>
        <p:spPr>
          <a:xfrm>
            <a:off x="10891951" y="41845532"/>
            <a:ext cx="18408160" cy="561502"/>
          </a:xfrm>
          <a:prstGeom prst="rect">
            <a:avLst/>
          </a:prstGeom>
          <a:noFill/>
        </p:spPr>
        <p:txBody>
          <a:bodyPr wrap="square" lIns="129351" tIns="64676" rIns="129351" bIns="64676" rtlCol="0">
            <a:spAutoFit/>
          </a:bodyPr>
          <a:lstStyle/>
          <a:p>
            <a:pPr algn="r"/>
            <a:r>
              <a:rPr lang="fi-FI" sz="2800" b="1" spc="-212" dirty="0" smtClean="0">
                <a:solidFill>
                  <a:srgbClr val="000080"/>
                </a:solidFill>
                <a:latin typeface="Verdana" pitchFamily="34" charset="0"/>
              </a:rPr>
              <a:t>CERN European</a:t>
            </a:r>
            <a:r>
              <a:rPr lang="fi-FI" sz="2800" b="1" spc="-212" baseline="0" dirty="0" smtClean="0">
                <a:solidFill>
                  <a:srgbClr val="000080"/>
                </a:solidFill>
                <a:latin typeface="Verdana" pitchFamily="34" charset="0"/>
              </a:rPr>
              <a:t> Organization for Nuclear Research</a:t>
            </a:r>
            <a:endParaRPr lang="fi-FI" sz="2800" b="1" spc="-212" dirty="0" smtClean="0">
              <a:solidFill>
                <a:srgbClr val="000080"/>
              </a:solidFill>
              <a:latin typeface="Verdana" pitchFamily="34" charset="0"/>
            </a:endParaRPr>
          </a:p>
        </p:txBody>
      </p:sp>
      <p:cxnSp>
        <p:nvCxnSpPr>
          <p:cNvPr id="15" name="Suora yhdysviiva 14"/>
          <p:cNvCxnSpPr/>
          <p:nvPr/>
        </p:nvCxnSpPr>
        <p:spPr>
          <a:xfrm rot="10800000">
            <a:off x="1081008" y="8375782"/>
            <a:ext cx="28016815"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descr="C:\Documents and Settings\santiagr\Local Settings\Temporary Internet Files\Content.Word\CLIC-Logo-Color-300.png"/>
          <p:cNvPicPr/>
          <p:nvPr userDrawn="1"/>
        </p:nvPicPr>
        <p:blipFill>
          <a:blip r:embed="rId4" cstate="print"/>
          <a:srcRect/>
          <a:stretch>
            <a:fillRect/>
          </a:stretch>
        </p:blipFill>
        <p:spPr bwMode="auto">
          <a:xfrm>
            <a:off x="25225611" y="133262"/>
            <a:ext cx="4892040" cy="470916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marL="611107" algn="l" defTabSz="4176356" rtl="0" eaLnBrk="1" latinLnBrk="0" hangingPunct="1">
        <a:lnSpc>
          <a:spcPts val="12731"/>
        </a:lnSpc>
        <a:spcBef>
          <a:spcPct val="0"/>
        </a:spcBef>
        <a:buNone/>
        <a:defRPr sz="12400" kern="1200" spc="-212">
          <a:solidFill>
            <a:srgbClr val="8C8C8C"/>
          </a:solidFill>
          <a:latin typeface="+mj-lt"/>
          <a:ea typeface="+mj-ea"/>
          <a:cs typeface="+mj-cs"/>
        </a:defRPr>
      </a:lvl1pPr>
    </p:titleStyle>
    <p:bodyStyle>
      <a:lvl1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1pPr>
      <a:lvl2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2pPr>
      <a:lvl3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Gotham Narrow Book" pitchFamily="50" charset="0"/>
          <a:ea typeface="+mn-ea"/>
          <a:cs typeface="+mn-cs"/>
        </a:defRPr>
      </a:lvl3pPr>
      <a:lvl4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4pPr>
      <a:lvl5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5pPr>
      <a:lvl6pPr marL="11484980"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573159"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661336"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749515"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9pPr>
    </p:bodyStyle>
    <p:otherStyle>
      <a:defPPr>
        <a:defRPr lang="fi-FI"/>
      </a:defPPr>
      <a:lvl1pPr marL="0" algn="l" defTabSz="4176356" rtl="0" eaLnBrk="1" latinLnBrk="0" hangingPunct="1">
        <a:defRPr sz="8200" kern="1200">
          <a:solidFill>
            <a:schemeClr val="tx1"/>
          </a:solidFill>
          <a:latin typeface="+mn-lt"/>
          <a:ea typeface="+mn-ea"/>
          <a:cs typeface="+mn-cs"/>
        </a:defRPr>
      </a:lvl1pPr>
      <a:lvl2pPr marL="2088179" algn="l" defTabSz="4176356" rtl="0" eaLnBrk="1" latinLnBrk="0" hangingPunct="1">
        <a:defRPr sz="8200" kern="1200">
          <a:solidFill>
            <a:schemeClr val="tx1"/>
          </a:solidFill>
          <a:latin typeface="+mn-lt"/>
          <a:ea typeface="+mn-ea"/>
          <a:cs typeface="+mn-cs"/>
        </a:defRPr>
      </a:lvl2pPr>
      <a:lvl3pPr marL="4176356" algn="l" defTabSz="4176356" rtl="0" eaLnBrk="1" latinLnBrk="0" hangingPunct="1">
        <a:defRPr sz="8200" kern="1200">
          <a:solidFill>
            <a:schemeClr val="tx1"/>
          </a:solidFill>
          <a:latin typeface="+mn-lt"/>
          <a:ea typeface="+mn-ea"/>
          <a:cs typeface="+mn-cs"/>
        </a:defRPr>
      </a:lvl3pPr>
      <a:lvl4pPr marL="6264535" algn="l" defTabSz="4176356" rtl="0" eaLnBrk="1" latinLnBrk="0" hangingPunct="1">
        <a:defRPr sz="8200" kern="1200">
          <a:solidFill>
            <a:schemeClr val="tx1"/>
          </a:solidFill>
          <a:latin typeface="+mn-lt"/>
          <a:ea typeface="+mn-ea"/>
          <a:cs typeface="+mn-cs"/>
        </a:defRPr>
      </a:lvl4pPr>
      <a:lvl5pPr marL="8352714" algn="l" defTabSz="4176356" rtl="0" eaLnBrk="1" latinLnBrk="0" hangingPunct="1">
        <a:defRPr sz="8200" kern="1200">
          <a:solidFill>
            <a:schemeClr val="tx1"/>
          </a:solidFill>
          <a:latin typeface="+mn-lt"/>
          <a:ea typeface="+mn-ea"/>
          <a:cs typeface="+mn-cs"/>
        </a:defRPr>
      </a:lvl5pPr>
      <a:lvl6pPr marL="10440891" algn="l" defTabSz="4176356" rtl="0" eaLnBrk="1" latinLnBrk="0" hangingPunct="1">
        <a:defRPr sz="8200" kern="1200">
          <a:solidFill>
            <a:schemeClr val="tx1"/>
          </a:solidFill>
          <a:latin typeface="+mn-lt"/>
          <a:ea typeface="+mn-ea"/>
          <a:cs typeface="+mn-cs"/>
        </a:defRPr>
      </a:lvl6pPr>
      <a:lvl7pPr marL="12529070" algn="l" defTabSz="4176356" rtl="0" eaLnBrk="1" latinLnBrk="0" hangingPunct="1">
        <a:defRPr sz="8200" kern="1200">
          <a:solidFill>
            <a:schemeClr val="tx1"/>
          </a:solidFill>
          <a:latin typeface="+mn-lt"/>
          <a:ea typeface="+mn-ea"/>
          <a:cs typeface="+mn-cs"/>
        </a:defRPr>
      </a:lvl7pPr>
      <a:lvl8pPr marL="14617247" algn="l" defTabSz="4176356" rtl="0" eaLnBrk="1" latinLnBrk="0" hangingPunct="1">
        <a:defRPr sz="8200" kern="1200">
          <a:solidFill>
            <a:schemeClr val="tx1"/>
          </a:solidFill>
          <a:latin typeface="+mn-lt"/>
          <a:ea typeface="+mn-ea"/>
          <a:cs typeface="+mn-cs"/>
        </a:defRPr>
      </a:lvl8pPr>
      <a:lvl9pPr marL="16705426" algn="l" defTabSz="4176356"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1" y="544366"/>
            <a:ext cx="30279974" cy="3513308"/>
          </a:xfrm>
        </p:spPr>
        <p:txBody>
          <a:bodyPr/>
          <a:lstStyle/>
          <a:p>
            <a:pPr algn="ctr"/>
            <a:r>
              <a:rPr lang="fi-FI" sz="9600" dirty="0" smtClean="0"/>
              <a:t>Instrumentation developments in </a:t>
            </a:r>
            <a:br>
              <a:rPr lang="fi-FI" sz="9600" dirty="0" smtClean="0"/>
            </a:br>
            <a:r>
              <a:rPr lang="fi-FI" sz="9600" dirty="0" smtClean="0"/>
              <a:t>the DC spark systems at CERN</a:t>
            </a:r>
            <a:endParaRPr lang="fi-FI" sz="9600" dirty="0"/>
          </a:p>
        </p:txBody>
      </p:sp>
      <p:sp>
        <p:nvSpPr>
          <p:cNvPr id="5" name="Tekstin paikkamerkki 4"/>
          <p:cNvSpPr>
            <a:spLocks noGrp="1"/>
          </p:cNvSpPr>
          <p:nvPr>
            <p:ph type="body" sz="quarter" idx="11"/>
          </p:nvPr>
        </p:nvSpPr>
        <p:spPr>
          <a:xfrm>
            <a:off x="995263" y="5902216"/>
            <a:ext cx="27432192" cy="2111978"/>
          </a:xfrm>
        </p:spPr>
        <p:txBody>
          <a:bodyPr/>
          <a:lstStyle/>
          <a:p>
            <a:r>
              <a:rPr lang="fi-FI" sz="4400" dirty="0" smtClean="0"/>
              <a:t>Anders </a:t>
            </a:r>
            <a:r>
              <a:rPr lang="fi-FI" sz="4400" dirty="0" smtClean="0"/>
              <a:t>Korsbäck</a:t>
            </a:r>
            <a:r>
              <a:rPr lang="fi-FI" sz="4400" dirty="0" smtClean="0"/>
              <a:t>, Nicholas Shipman, Tomoko Muranaka, Iaroslava </a:t>
            </a:r>
            <a:r>
              <a:rPr lang="fi-FI" sz="4400" dirty="0" smtClean="0"/>
              <a:t>Profatilova</a:t>
            </a:r>
          </a:p>
          <a:p>
            <a:endParaRPr lang="fi-FI" sz="4400" dirty="0" smtClean="0"/>
          </a:p>
          <a:p>
            <a:r>
              <a:rPr lang="fi-FI" sz="3600" dirty="0" smtClean="0"/>
              <a:t>CERN</a:t>
            </a:r>
            <a:r>
              <a:rPr lang="fi-FI" sz="3600" dirty="0" smtClean="0"/>
              <a:t>, Geneva, </a:t>
            </a:r>
            <a:r>
              <a:rPr lang="fi-FI" sz="3600" dirty="0" smtClean="0"/>
              <a:t>Switzerland</a:t>
            </a:r>
            <a:endParaRPr lang="fi-FI" sz="3600" dirty="0" smtClean="0"/>
          </a:p>
        </p:txBody>
      </p:sp>
      <p:sp>
        <p:nvSpPr>
          <p:cNvPr id="1112" name="Rectangle 119"/>
          <p:cNvSpPr>
            <a:spLocks noChangeArrowheads="1"/>
          </p:cNvSpPr>
          <p:nvPr/>
        </p:nvSpPr>
        <p:spPr bwMode="auto">
          <a:xfrm>
            <a:off x="0" y="0"/>
            <a:ext cx="302799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 name="Rectangle 2"/>
          <p:cNvSpPr/>
          <p:nvPr/>
        </p:nvSpPr>
        <p:spPr>
          <a:xfrm>
            <a:off x="1138139" y="40978274"/>
            <a:ext cx="15138400" cy="584775"/>
          </a:xfrm>
          <a:prstGeom prst="rect">
            <a:avLst/>
          </a:prstGeom>
        </p:spPr>
        <p:txBody>
          <a:bodyPr>
            <a:spAutoFit/>
          </a:bodyPr>
          <a:lstStyle/>
          <a:p>
            <a:r>
              <a:rPr lang="fi-FI" sz="3200" b="1" dirty="0">
                <a:solidFill>
                  <a:srgbClr val="0000F0"/>
                </a:solidFill>
              </a:rPr>
              <a:t>Contact: </a:t>
            </a:r>
            <a:r>
              <a:rPr lang="fi-FI" sz="3200" b="1" dirty="0" smtClean="0">
                <a:solidFill>
                  <a:srgbClr val="0000F0"/>
                </a:solidFill>
              </a:rPr>
              <a:t>anders.korsback@helsinki.fi  </a:t>
            </a:r>
            <a:endParaRPr lang="fi-FI" sz="3200" b="1" dirty="0">
              <a:solidFill>
                <a:srgbClr val="0000F0"/>
              </a:solidFill>
            </a:endParaRPr>
          </a:p>
        </p:txBody>
      </p:sp>
      <p:sp>
        <p:nvSpPr>
          <p:cNvPr id="32" name="TextBox 31"/>
          <p:cNvSpPr txBox="1"/>
          <p:nvPr/>
        </p:nvSpPr>
        <p:spPr>
          <a:xfrm>
            <a:off x="1066701" y="8688298"/>
            <a:ext cx="28003696" cy="3108543"/>
          </a:xfrm>
          <a:prstGeom prst="rect">
            <a:avLst/>
          </a:prstGeom>
          <a:noFill/>
          <a:ln>
            <a:solidFill>
              <a:srgbClr val="000080"/>
            </a:solidFill>
          </a:ln>
        </p:spPr>
        <p:txBody>
          <a:bodyPr wrap="square" rtlCol="0">
            <a:spAutoFit/>
          </a:bodyPr>
          <a:lstStyle/>
          <a:p>
            <a:pPr algn="ct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Susceptibility to electrical breakdown is currently the main limitation on achievable acceleration gradients in accelerating structures. Hence, finding ways of decreasing breakdown susceptibility is of paramount importance for the economics of linear accelerator construction. The Compact Linear Collider (CLIC) has a design goal of 100 MV/m acceleration and a breakdown rate (BDR) of &lt; </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3x10</a:t>
            </a:r>
            <a:r>
              <a:rPr lang="en-US" sz="2800" b="1" baseline="30000" dirty="0" smtClean="0">
                <a:solidFill>
                  <a:srgbClr val="0000F0"/>
                </a:solidFill>
                <a:latin typeface="Verdana" panose="020B0604030504040204" pitchFamily="34" charset="0"/>
                <a:ea typeface="Verdana" panose="020B0604030504040204" pitchFamily="34" charset="0"/>
                <a:cs typeface="Verdana" panose="020B0604030504040204" pitchFamily="34" charset="0"/>
              </a:rPr>
              <a:t>-8</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 per RF pulse and </a:t>
            </a:r>
            <a:r>
              <a:rPr lang="en-US" sz="2800" b="1" dirty="0" err="1" smtClean="0">
                <a:solidFill>
                  <a:srgbClr val="0000F0"/>
                </a:solidFill>
                <a:latin typeface="Verdana" panose="020B0604030504040204" pitchFamily="34" charset="0"/>
                <a:ea typeface="Verdana" panose="020B0604030504040204" pitchFamily="34" charset="0"/>
                <a:cs typeface="Verdana" panose="020B0604030504040204" pitchFamily="34" charset="0"/>
              </a:rPr>
              <a:t>metre</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 of accelerating structure, a goal </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current prototype structures are unable to achieve. Three DC spark systems exist at CERN for the study of the effect of different conditions and electrode materials on breakdown. A pin-shaped anode and a cathode plate form a spark gap, and by using kV voltages and </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µm </a:t>
            </a:r>
            <a:r>
              <a:rPr lang="en-US" sz="28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gap sizes, electric fields of comparable magnitude to those used in accelerating structures are achieved. A presentation of recent instrumentation development follows.</a:t>
            </a:r>
            <a:endParaRPr lang="en-US" sz="2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1066701" y="12045884"/>
            <a:ext cx="28003696" cy="6858048"/>
          </a:xfrm>
          <a:prstGeom prst="rect">
            <a:avLst/>
          </a:prstGeom>
          <a:noFill/>
          <a:ln>
            <a:solidFill>
              <a:srgbClr val="000080"/>
            </a:solidFill>
          </a:ln>
        </p:spPr>
        <p:txBody>
          <a:bodyPr wrap="square" rtlCol="0">
            <a:spAutoFit/>
          </a:bodyPr>
          <a:lstStyle/>
          <a:p>
            <a:pPr algn="ctr"/>
            <a:r>
              <a:rPr lang="en-GB" sz="60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Overview</a:t>
            </a:r>
            <a:endParaRPr lang="en-GB"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a:p>
            <a:endParaRPr lang="en-US" sz="2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7" name="TextBox 36"/>
          <p:cNvSpPr txBox="1"/>
          <p:nvPr/>
        </p:nvSpPr>
        <p:spPr>
          <a:xfrm>
            <a:off x="1066701" y="19118247"/>
            <a:ext cx="13858972" cy="21502838"/>
          </a:xfrm>
          <a:prstGeom prst="rect">
            <a:avLst/>
          </a:prstGeom>
          <a:noFill/>
          <a:ln>
            <a:solidFill>
              <a:srgbClr val="000080"/>
            </a:solidFill>
          </a:ln>
        </p:spPr>
        <p:txBody>
          <a:bodyPr wrap="square" rtlCol="0">
            <a:spAutoFit/>
          </a:bodyPr>
          <a:lstStyle/>
          <a:p>
            <a:pPr algn="ctr"/>
            <a:r>
              <a:rPr lang="en-GB" sz="54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Non-contact gap control</a:t>
            </a:r>
            <a:endParaRPr lang="en-GB" sz="5400" b="1"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n-US" sz="2800" dirty="0" smtClean="0">
                <a:latin typeface="Verdana" panose="020B0604030504040204" pitchFamily="34" charset="0"/>
                <a:ea typeface="Verdana" panose="020B0604030504040204" pitchFamily="34" charset="0"/>
                <a:cs typeface="Verdana" panose="020B0604030504040204" pitchFamily="34" charset="0"/>
              </a:rPr>
              <a:t>As </a:t>
            </a:r>
            <a:r>
              <a:rPr lang="en-US" sz="2800" dirty="0" smtClean="0">
                <a:latin typeface="Verdana" panose="020B0604030504040204" pitchFamily="34" charset="0"/>
                <a:ea typeface="Verdana" panose="020B0604030504040204" pitchFamily="34" charset="0"/>
                <a:cs typeface="Verdana" panose="020B0604030504040204" pitchFamily="34" charset="0"/>
              </a:rPr>
              <a:t>electric field strength is inversely </a:t>
            </a:r>
            <a:r>
              <a:rPr lang="en-US" sz="2800" dirty="0" smtClean="0">
                <a:latin typeface="Verdana" panose="020B0604030504040204" pitchFamily="34" charset="0"/>
                <a:ea typeface="Verdana" panose="020B0604030504040204" pitchFamily="34" charset="0"/>
                <a:cs typeface="Verdana" panose="020B0604030504040204" pitchFamily="34" charset="0"/>
              </a:rPr>
              <a:t>proportional to gap </a:t>
            </a:r>
            <a:r>
              <a:rPr lang="en-US" sz="2800" dirty="0" smtClean="0">
                <a:latin typeface="Verdana" panose="020B0604030504040204" pitchFamily="34" charset="0"/>
                <a:ea typeface="Verdana" panose="020B0604030504040204" pitchFamily="34" charset="0"/>
                <a:cs typeface="Verdana" panose="020B0604030504040204" pitchFamily="34" charset="0"/>
              </a:rPr>
              <a:t>size, a relative uncertainty in the gap size directly causes an equal relative uncertainty in field strength, making precise setting and maintenance of gap size important. Previously, the gap was set using a </a:t>
            </a:r>
            <a:r>
              <a:rPr lang="en-US" sz="2800" dirty="0" smtClean="0">
                <a:latin typeface="Verdana" panose="020B0604030504040204" pitchFamily="34" charset="0"/>
                <a:ea typeface="Verdana" panose="020B0604030504040204" pitchFamily="34" charset="0"/>
                <a:cs typeface="Verdana" panose="020B0604030504040204" pitchFamily="34" charset="0"/>
              </a:rPr>
              <a:t>manually operated linear </a:t>
            </a:r>
            <a:r>
              <a:rPr lang="en-US" sz="2800" dirty="0" smtClean="0">
                <a:latin typeface="Verdana" panose="020B0604030504040204" pitchFamily="34" charset="0"/>
                <a:ea typeface="Verdana" panose="020B0604030504040204" pitchFamily="34" charset="0"/>
                <a:cs typeface="Verdana" panose="020B0604030504040204" pitchFamily="34" charset="0"/>
              </a:rPr>
              <a:t>screw, going into contact and withdrawing the required amount. This method lacks the ability to monitor the gap after having set it, making the setting susceptible to inaccuracy from mechanical backlash and leaving gap size susceptible to drift over the course of measurements, particularly due to thermal expansion when temperature control is used. Also, going into contact might damage the cathode at the point of contact and affect subsequent breakdown measurements. </a:t>
            </a:r>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n-US" sz="2800" dirty="0" smtClean="0">
                <a:latin typeface="Verdana" panose="020B0604030504040204" pitchFamily="34" charset="0"/>
                <a:ea typeface="Verdana" panose="020B0604030504040204" pitchFamily="34" charset="0"/>
                <a:cs typeface="Verdana" panose="020B0604030504040204" pitchFamily="34" charset="0"/>
              </a:rPr>
              <a:t>For </a:t>
            </a:r>
            <a:r>
              <a:rPr lang="en-US" sz="2800" dirty="0" smtClean="0">
                <a:latin typeface="Verdana" panose="020B0604030504040204" pitchFamily="34" charset="0"/>
                <a:ea typeface="Verdana" panose="020B0604030504040204" pitchFamily="34" charset="0"/>
                <a:cs typeface="Verdana" panose="020B0604030504040204" pitchFamily="34" charset="0"/>
              </a:rPr>
              <a:t>these reasons we have implemented capacitive gap measurement and control into System II. We use an LCR bridge meter to measure the capacitance between the electrodes, which is of pF order and negatively, monotonically dependent on gap size. We perform a calibration measurement by going into contact and measuring capacitance along the way, and then performing the actual breakdown measurements over a new, untouched spot. With repeat calibration measurements we can bring the uncertainty in gap size down to 1.20 um, and reset the gap regularly over the course of a measurement series</a:t>
            </a:r>
            <a:r>
              <a:rPr lang="en-US" sz="2800" dirty="0" smtClean="0">
                <a:latin typeface="Verdana" panose="020B0604030504040204" pitchFamily="34" charset="0"/>
                <a:ea typeface="Verdana" panose="020B0604030504040204" pitchFamily="34" charset="0"/>
                <a:cs typeface="Verdana" panose="020B0604030504040204" pitchFamily="34" charset="0"/>
              </a:rPr>
              <a:t>.</a:t>
            </a:r>
            <a:endParaRPr lang="en-GB" sz="2800"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Picture 12" descr="poster_system1.jpg"/>
          <p:cNvPicPr>
            <a:picLocks noChangeAspect="1"/>
          </p:cNvPicPr>
          <p:nvPr/>
        </p:nvPicPr>
        <p:blipFill>
          <a:blip r:embed="rId2" cstate="print"/>
          <a:stretch>
            <a:fillRect/>
          </a:stretch>
        </p:blipFill>
        <p:spPr>
          <a:xfrm>
            <a:off x="5567295" y="13188892"/>
            <a:ext cx="4025562" cy="5072098"/>
          </a:xfrm>
          <a:prstGeom prst="rect">
            <a:avLst/>
          </a:prstGeom>
        </p:spPr>
      </p:pic>
      <p:sp>
        <p:nvSpPr>
          <p:cNvPr id="15" name="Rectangle 14"/>
          <p:cNvSpPr/>
          <p:nvPr/>
        </p:nvSpPr>
        <p:spPr>
          <a:xfrm>
            <a:off x="1066701" y="13138628"/>
            <a:ext cx="4500594" cy="5693866"/>
          </a:xfrm>
          <a:prstGeom prst="rect">
            <a:avLst/>
          </a:prstGeom>
        </p:spPr>
        <p:txBody>
          <a:bodyPr wrap="square">
            <a:spAutoFit/>
          </a:bodyPr>
          <a:lstStyle/>
          <a:p>
            <a:r>
              <a:rPr lang="en-US" sz="2800" b="1" dirty="0" smtClean="0">
                <a:latin typeface="Verdana" panose="020B0604030504040204" pitchFamily="34" charset="0"/>
                <a:ea typeface="Verdana" panose="020B0604030504040204" pitchFamily="34" charset="0"/>
                <a:cs typeface="Verdana" panose="020B0604030504040204" pitchFamily="34" charset="0"/>
              </a:rPr>
              <a:t>Spark System I </a:t>
            </a:r>
            <a:r>
              <a:rPr lang="en-US" sz="2800" dirty="0" smtClean="0">
                <a:latin typeface="Verdana" panose="020B0604030504040204" pitchFamily="34" charset="0"/>
                <a:ea typeface="Verdana" panose="020B0604030504040204" pitchFamily="34" charset="0"/>
                <a:cs typeface="Verdana" panose="020B0604030504040204" pitchFamily="34" charset="0"/>
              </a:rPr>
              <a:t>is optimized for achieving a high repetition rate, achieved through HV transistor switching. This allows for BDR statistics to be collected in experiments where the gap is exposed to short voltage pulses mimicking those an accelerating structure is subjected to.</a:t>
            </a:r>
            <a:endParaRPr lang="en-US" sz="2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6" name="Rectangle 15"/>
          <p:cNvSpPr/>
          <p:nvPr/>
        </p:nvSpPr>
        <p:spPr>
          <a:xfrm>
            <a:off x="9639261" y="13117454"/>
            <a:ext cx="3571900" cy="5262979"/>
          </a:xfrm>
          <a:prstGeom prst="rect">
            <a:avLst/>
          </a:prstGeom>
        </p:spPr>
        <p:txBody>
          <a:bodyPr wrap="square">
            <a:spAutoFit/>
          </a:bodyPr>
          <a:lstStyle/>
          <a:p>
            <a:r>
              <a:rPr lang="en-US" sz="2800" b="1" dirty="0" smtClean="0">
                <a:latin typeface="Verdana" panose="020B0604030504040204" pitchFamily="34" charset="0"/>
                <a:ea typeface="Verdana" panose="020B0604030504040204" pitchFamily="34" charset="0"/>
                <a:cs typeface="Verdana" panose="020B0604030504040204" pitchFamily="34" charset="0"/>
              </a:rPr>
              <a:t>Spark System II </a:t>
            </a:r>
            <a:r>
              <a:rPr lang="en-US" sz="2800" dirty="0" smtClean="0">
                <a:latin typeface="Verdana" panose="020B0604030504040204" pitchFamily="34" charset="0"/>
                <a:ea typeface="Verdana" panose="020B0604030504040204" pitchFamily="34" charset="0"/>
                <a:cs typeface="Verdana" panose="020B0604030504040204" pitchFamily="34" charset="0"/>
              </a:rPr>
              <a:t>allows for the measurement of field emission current at the breakdown site, allowing for the field enhancement factor </a:t>
            </a:r>
            <a:r>
              <a:rPr lang="el-GR" sz="2800" dirty="0" smtClean="0">
                <a:latin typeface="Verdana" panose="020B0604030504040204" pitchFamily="34" charset="0"/>
                <a:ea typeface="Verdana" panose="020B0604030504040204" pitchFamily="34" charset="0"/>
                <a:cs typeface="Verdana" panose="020B0604030504040204" pitchFamily="34" charset="0"/>
              </a:rPr>
              <a:t>β</a:t>
            </a:r>
            <a:r>
              <a:rPr lang="en-US" sz="2800" dirty="0" smtClean="0">
                <a:latin typeface="Verdana" panose="020B0604030504040204" pitchFamily="34" charset="0"/>
                <a:ea typeface="Verdana" panose="020B0604030504040204" pitchFamily="34" charset="0"/>
                <a:cs typeface="Verdana" panose="020B0604030504040204" pitchFamily="34" charset="0"/>
              </a:rPr>
              <a:t> </a:t>
            </a:r>
            <a:r>
              <a:rPr lang="en-US" sz="2800" dirty="0" smtClean="0">
                <a:latin typeface="Verdana" panose="020B0604030504040204" pitchFamily="34" charset="0"/>
                <a:ea typeface="Verdana" panose="020B0604030504040204" pitchFamily="34" charset="0"/>
                <a:cs typeface="Verdana" panose="020B0604030504040204" pitchFamily="34" charset="0"/>
              </a:rPr>
              <a:t>and the local enhanced field strength to be measured.</a:t>
            </a:r>
            <a:endParaRPr lang="en-US" sz="2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8" name="Rectangle 17"/>
          <p:cNvSpPr/>
          <p:nvPr/>
        </p:nvSpPr>
        <p:spPr>
          <a:xfrm>
            <a:off x="19069077" y="13117454"/>
            <a:ext cx="4929222" cy="5262979"/>
          </a:xfrm>
          <a:prstGeom prst="rect">
            <a:avLst/>
          </a:prstGeom>
        </p:spPr>
        <p:txBody>
          <a:bodyPr wrap="square">
            <a:spAutoFit/>
          </a:bodyPr>
          <a:lstStyle/>
          <a:p>
            <a:r>
              <a:rPr lang="en-US" sz="2800" b="1" dirty="0" smtClean="0">
                <a:latin typeface="Verdana" panose="020B0604030504040204" pitchFamily="34" charset="0"/>
                <a:ea typeface="Verdana" panose="020B0604030504040204" pitchFamily="34" charset="0"/>
                <a:cs typeface="Verdana" panose="020B0604030504040204" pitchFamily="34" charset="0"/>
              </a:rPr>
              <a:t>The Fixed Gap System </a:t>
            </a:r>
            <a:r>
              <a:rPr lang="en-US" sz="2800" dirty="0" smtClean="0">
                <a:latin typeface="Verdana" panose="020B0604030504040204" pitchFamily="34" charset="0"/>
                <a:ea typeface="Verdana" panose="020B0604030504040204" pitchFamily="34" charset="0"/>
                <a:cs typeface="Verdana" panose="020B0604030504040204" pitchFamily="34" charset="0"/>
              </a:rPr>
              <a:t>has a </a:t>
            </a:r>
            <a:r>
              <a:rPr lang="en-US" sz="2800" dirty="0" smtClean="0">
                <a:latin typeface="Verdana" panose="020B0604030504040204" pitchFamily="34" charset="0"/>
                <a:ea typeface="Verdana" panose="020B0604030504040204" pitchFamily="34" charset="0"/>
                <a:cs typeface="Verdana" panose="020B0604030504040204" pitchFamily="34" charset="0"/>
              </a:rPr>
              <a:t>fixed gap </a:t>
            </a:r>
            <a:r>
              <a:rPr lang="en-US" sz="2800" dirty="0" smtClean="0">
                <a:latin typeface="Verdana" panose="020B0604030504040204" pitchFamily="34" charset="0"/>
                <a:ea typeface="Verdana" panose="020B0604030504040204" pitchFamily="34" charset="0"/>
                <a:cs typeface="Verdana" panose="020B0604030504040204" pitchFamily="34" charset="0"/>
              </a:rPr>
              <a:t>between two large surface electrodes, reducing error from uncertainty in gap size and providing a large surface </a:t>
            </a:r>
            <a:r>
              <a:rPr lang="en-US" sz="2800" dirty="0" smtClean="0">
                <a:latin typeface="Verdana" panose="020B0604030504040204" pitchFamily="34" charset="0"/>
                <a:ea typeface="Verdana" panose="020B0604030504040204" pitchFamily="34" charset="0"/>
                <a:cs typeface="Verdana" panose="020B0604030504040204" pitchFamily="34" charset="0"/>
              </a:rPr>
              <a:t>for BD to happen over. It </a:t>
            </a:r>
            <a:r>
              <a:rPr lang="en-US" sz="2800" dirty="0" smtClean="0">
                <a:latin typeface="Verdana" panose="020B0604030504040204" pitchFamily="34" charset="0"/>
                <a:ea typeface="Verdana" panose="020B0604030504040204" pitchFamily="34" charset="0"/>
                <a:cs typeface="Verdana" panose="020B0604030504040204" pitchFamily="34" charset="0"/>
              </a:rPr>
              <a:t>is compact </a:t>
            </a:r>
            <a:r>
              <a:rPr lang="en-US" sz="2800" dirty="0" smtClean="0">
                <a:latin typeface="Verdana" panose="020B0604030504040204" pitchFamily="34" charset="0"/>
                <a:ea typeface="Verdana" panose="020B0604030504040204" pitchFamily="34" charset="0"/>
                <a:cs typeface="Verdana" panose="020B0604030504040204" pitchFamily="34" charset="0"/>
              </a:rPr>
              <a:t>to </a:t>
            </a:r>
            <a:r>
              <a:rPr lang="en-US" sz="2800" dirty="0" smtClean="0">
                <a:latin typeface="Verdana" panose="020B0604030504040204" pitchFamily="34" charset="0"/>
                <a:ea typeface="Verdana" panose="020B0604030504040204" pitchFamily="34" charset="0"/>
                <a:cs typeface="Verdana" panose="020B0604030504040204" pitchFamily="34" charset="0"/>
              </a:rPr>
              <a:t>allow it to be mounted inside </a:t>
            </a:r>
            <a:r>
              <a:rPr lang="en-US" sz="2800" dirty="0" smtClean="0">
                <a:latin typeface="Verdana" panose="020B0604030504040204" pitchFamily="34" charset="0"/>
                <a:ea typeface="Verdana" panose="020B0604030504040204" pitchFamily="34" charset="0"/>
                <a:cs typeface="Verdana" panose="020B0604030504040204" pitchFamily="34" charset="0"/>
              </a:rPr>
              <a:t>an electromagnet </a:t>
            </a:r>
            <a:r>
              <a:rPr lang="en-US" sz="2800" dirty="0" smtClean="0">
                <a:latin typeface="Verdana" panose="020B0604030504040204" pitchFamily="34" charset="0"/>
                <a:ea typeface="Verdana" panose="020B0604030504040204" pitchFamily="34" charset="0"/>
                <a:cs typeface="Verdana" panose="020B0604030504040204" pitchFamily="34" charset="0"/>
              </a:rPr>
              <a:t>to study </a:t>
            </a:r>
            <a:r>
              <a:rPr lang="en-US" sz="2800" dirty="0" smtClean="0">
                <a:latin typeface="Verdana" panose="020B0604030504040204" pitchFamily="34" charset="0"/>
                <a:ea typeface="Verdana" panose="020B0604030504040204" pitchFamily="34" charset="0"/>
                <a:cs typeface="Verdana" panose="020B0604030504040204" pitchFamily="34" charset="0"/>
              </a:rPr>
              <a:t>BD under external magnetic fields.</a:t>
            </a:r>
            <a:endParaRPr lang="en-US" sz="2800"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9" name="Picture 18" descr="poster_system2.jpg"/>
          <p:cNvPicPr>
            <a:picLocks noChangeAspect="1"/>
          </p:cNvPicPr>
          <p:nvPr/>
        </p:nvPicPr>
        <p:blipFill>
          <a:blip r:embed="rId3"/>
          <a:stretch>
            <a:fillRect/>
          </a:stretch>
        </p:blipFill>
        <p:spPr>
          <a:xfrm>
            <a:off x="13185397" y="13260330"/>
            <a:ext cx="5812242" cy="5000660"/>
          </a:xfrm>
          <a:prstGeom prst="rect">
            <a:avLst/>
          </a:prstGeom>
        </p:spPr>
      </p:pic>
      <p:pic>
        <p:nvPicPr>
          <p:cNvPr id="20" name="Picture 19" descr="poster_fixedgapsystem.jpg"/>
          <p:cNvPicPr>
            <a:picLocks noChangeAspect="1"/>
          </p:cNvPicPr>
          <p:nvPr/>
        </p:nvPicPr>
        <p:blipFill>
          <a:blip r:embed="rId4"/>
          <a:stretch>
            <a:fillRect/>
          </a:stretch>
        </p:blipFill>
        <p:spPr>
          <a:xfrm>
            <a:off x="23926861" y="13260330"/>
            <a:ext cx="5088660" cy="5072098"/>
          </a:xfrm>
          <a:prstGeom prst="rect">
            <a:avLst/>
          </a:prstGeom>
        </p:spPr>
      </p:pic>
      <p:sp>
        <p:nvSpPr>
          <p:cNvPr id="25" name="TextBox 24"/>
          <p:cNvSpPr txBox="1"/>
          <p:nvPr/>
        </p:nvSpPr>
        <p:spPr>
          <a:xfrm>
            <a:off x="15211425" y="19118246"/>
            <a:ext cx="13858972" cy="7909858"/>
          </a:xfrm>
          <a:prstGeom prst="rect">
            <a:avLst/>
          </a:prstGeom>
          <a:noFill/>
          <a:ln>
            <a:solidFill>
              <a:srgbClr val="000080"/>
            </a:solidFill>
          </a:ln>
        </p:spPr>
        <p:txBody>
          <a:bodyPr wrap="square" rtlCol="0">
            <a:spAutoFit/>
          </a:bodyPr>
          <a:lstStyle/>
          <a:p>
            <a:pPr algn="ctr"/>
            <a:r>
              <a:rPr lang="en-GB" sz="54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Temperature control</a:t>
            </a:r>
            <a:endParaRPr lang="en-GB" sz="5400" b="1"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n-US" sz="2800" dirty="0" smtClean="0">
                <a:latin typeface="Verdana" panose="020B0604030504040204" pitchFamily="34" charset="0"/>
                <a:ea typeface="Verdana" panose="020B0604030504040204" pitchFamily="34" charset="0"/>
                <a:cs typeface="Verdana" panose="020B0604030504040204" pitchFamily="34" charset="0"/>
              </a:rPr>
              <a:t>Theoretical </a:t>
            </a:r>
            <a:r>
              <a:rPr lang="en-US" sz="2800" dirty="0" smtClean="0">
                <a:latin typeface="Verdana" panose="020B0604030504040204" pitchFamily="34" charset="0"/>
                <a:ea typeface="Verdana" panose="020B0604030504040204" pitchFamily="34" charset="0"/>
                <a:cs typeface="Verdana" panose="020B0604030504040204" pitchFamily="34" charset="0"/>
              </a:rPr>
              <a:t>work (</a:t>
            </a:r>
            <a:r>
              <a:rPr lang="en-US" sz="2800" dirty="0" err="1" smtClean="0">
                <a:latin typeface="Verdana" panose="020B0604030504040204" pitchFamily="34" charset="0"/>
                <a:ea typeface="Verdana" panose="020B0604030504040204" pitchFamily="34" charset="0"/>
                <a:cs typeface="Verdana" panose="020B0604030504040204" pitchFamily="34" charset="0"/>
              </a:rPr>
              <a:t>Nordlund</a:t>
            </a:r>
            <a:r>
              <a:rPr lang="en-US" sz="2800" dirty="0" smtClean="0">
                <a:latin typeface="Verdana" panose="020B0604030504040204" pitchFamily="34" charset="0"/>
                <a:ea typeface="Verdana" panose="020B0604030504040204" pitchFamily="34" charset="0"/>
                <a:cs typeface="Verdana" panose="020B0604030504040204" pitchFamily="34" charset="0"/>
              </a:rPr>
              <a:t> &amp; </a:t>
            </a:r>
            <a:r>
              <a:rPr lang="en-US" sz="2800" dirty="0" err="1" smtClean="0">
                <a:latin typeface="Verdana" panose="020B0604030504040204" pitchFamily="34" charset="0"/>
                <a:ea typeface="Verdana" panose="020B0604030504040204" pitchFamily="34" charset="0"/>
                <a:cs typeface="Verdana" panose="020B0604030504040204" pitchFamily="34" charset="0"/>
              </a:rPr>
              <a:t>Djurabekova</a:t>
            </a:r>
            <a:r>
              <a:rPr lang="en-US" sz="2800" dirty="0" smtClean="0">
                <a:latin typeface="Verdana" panose="020B0604030504040204" pitchFamily="34" charset="0"/>
                <a:ea typeface="Verdana" panose="020B0604030504040204" pitchFamily="34" charset="0"/>
                <a:cs typeface="Verdana" panose="020B0604030504040204" pitchFamily="34" charset="0"/>
              </a:rPr>
              <a:t>, Univ. of Helsinki) indicates an exponential dependency between temperature and breakdown rate. To study this dependency empirically, a temperature control system was implemented for System II, using electron bombardment for heating and a circuit of liquid nitrogen for cooling of the cathode. We have a verified ability to achieve cathode temperatures ranging from 143 K to 1147 K</a:t>
            </a:r>
            <a:r>
              <a:rPr lang="en-US" sz="2800" dirty="0" smtClean="0">
                <a:latin typeface="Verdana" panose="020B0604030504040204" pitchFamily="34" charset="0"/>
                <a:ea typeface="Verdana" panose="020B0604030504040204" pitchFamily="34" charset="0"/>
                <a:cs typeface="Verdana" panose="020B0604030504040204" pitchFamily="34" charset="0"/>
              </a:rPr>
              <a:t>.</a:t>
            </a:r>
            <a:endParaRPr lang="en-GB" sz="6600" b="1"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7" name="Picture 26"/>
          <p:cNvPicPr>
            <a:picLocks noChangeAspect="1" noChangeArrowheads="1"/>
          </p:cNvPicPr>
          <p:nvPr/>
        </p:nvPicPr>
        <p:blipFill>
          <a:blip r:embed="rId5" cstate="print">
            <a:extLst>
              <a:ext uri="{28A0092B-C50C-407E-A947-70E740481C1C}">
                <a14:useLocalDpi xmlns:lc="http://schemas.openxmlformats.org/drawingml/2006/lockedCanvas" xmlns="" xmlns:a14="http://schemas.microsoft.com/office/drawing/2010/main" val="0"/>
              </a:ext>
            </a:extLst>
          </a:blip>
          <a:srcRect/>
          <a:stretch>
            <a:fillRect/>
          </a:stretch>
        </p:blipFill>
        <p:spPr bwMode="auto">
          <a:xfrm>
            <a:off x="19854895" y="20645389"/>
            <a:ext cx="8715436" cy="3402078"/>
          </a:xfrm>
          <a:prstGeom prst="rect">
            <a:avLst/>
          </a:prstGeom>
          <a:noFill/>
          <a:ln>
            <a:noFill/>
          </a:ln>
          <a:effectLst/>
          <a:extLst>
            <a:ext uri="{909E8E84-426E-40DD-AFC4-6F175D3DCCD1}">
              <a14:hiddenFill xmlns:lc="http://schemas.openxmlformats.org/drawingml/2006/lockedCanvas" xmlns="" xmlns:a14="http://schemas.microsoft.com/office/drawing/2010/main">
                <a:solidFill>
                  <a:schemeClr val="accent1"/>
                </a:solidFill>
              </a14:hiddenFill>
            </a:ext>
            <a:ext uri="{91240B29-F687-4F45-9708-019B960494DF}">
              <a14:hiddenLine xmlns:lc="http://schemas.openxmlformats.org/drawingml/2006/lockedCanvas" xmlns="" xmlns:a14="http://schemas.microsoft.com/office/drawing/2010/main" w="9525">
                <a:solidFill>
                  <a:schemeClr val="tx1"/>
                </a:solidFill>
                <a:miter lim="800000"/>
                <a:headEnd/>
                <a:tailEnd/>
              </a14:hiddenLine>
            </a:ext>
            <a:ext uri="{AF507438-7753-43E0-B8FC-AC1667EBCBE1}">
              <a14:hiddenEffects xmlns:lc="http://schemas.openxmlformats.org/drawingml/2006/lockedCanvas" xmln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15211425" y="27262178"/>
            <a:ext cx="13858972" cy="8771632"/>
          </a:xfrm>
          <a:prstGeom prst="rect">
            <a:avLst/>
          </a:prstGeom>
          <a:noFill/>
          <a:ln>
            <a:solidFill>
              <a:srgbClr val="000080"/>
            </a:solidFill>
          </a:ln>
        </p:spPr>
        <p:txBody>
          <a:bodyPr wrap="square" rtlCol="0">
            <a:spAutoFit/>
          </a:bodyPr>
          <a:lstStyle/>
          <a:p>
            <a:pPr algn="ctr"/>
            <a:r>
              <a:rPr lang="en-GB" sz="54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Optical spectroscopy of plasma</a:t>
            </a:r>
            <a:endParaRPr lang="en-GB" sz="5400" b="1"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n-US" sz="2800" dirty="0" smtClean="0">
                <a:latin typeface="Verdana" panose="020B0604030504040204" pitchFamily="34" charset="0"/>
                <a:ea typeface="Verdana" panose="020B0604030504040204" pitchFamily="34" charset="0"/>
                <a:cs typeface="Verdana" panose="020B0604030504040204" pitchFamily="34" charset="0"/>
              </a:rPr>
              <a:t>System </a:t>
            </a:r>
            <a:r>
              <a:rPr lang="en-US" sz="2800" dirty="0" smtClean="0">
                <a:latin typeface="Verdana" panose="020B0604030504040204" pitchFamily="34" charset="0"/>
                <a:ea typeface="Verdana" panose="020B0604030504040204" pitchFamily="34" charset="0"/>
                <a:cs typeface="Verdana" panose="020B0604030504040204" pitchFamily="34" charset="0"/>
              </a:rPr>
              <a:t>II has been upgraded by adding an optical spectrometer. This allows for characterization of the breakdown plasma and for the extraction of information such as the relative prevalence of different ions and their respective time-evolutions. Such information is valuable to provide input for and validation of breakdown plasma simulations.</a:t>
            </a:r>
            <a:endParaRPr lang="en-GB" sz="6600" b="1"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9" name="Picture 3"/>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19354829" y="28405186"/>
            <a:ext cx="9525456" cy="4857783"/>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0" name="Rectangle 29"/>
          <p:cNvSpPr/>
          <p:nvPr/>
        </p:nvSpPr>
        <p:spPr>
          <a:xfrm>
            <a:off x="15497177" y="21502645"/>
            <a:ext cx="4071966" cy="1384995"/>
          </a:xfrm>
          <a:prstGeom prst="rect">
            <a:avLst/>
          </a:prstGeom>
        </p:spPr>
        <p:txBody>
          <a:bodyPr wrap="square">
            <a:spAutoFit/>
          </a:bodyPr>
          <a:lstStyle/>
          <a:p>
            <a:pPr algn="ctr"/>
            <a:r>
              <a:rPr lang="en-GB" sz="2800" b="1" dirty="0" smtClean="0">
                <a:solidFill>
                  <a:srgbClr val="0070C0"/>
                </a:solidFill>
                <a:latin typeface="Helvetica" pitchFamily="34" charset="0"/>
              </a:rPr>
              <a:t>Illustrative diagram of </a:t>
            </a:r>
            <a:r>
              <a:rPr lang="en-GB" sz="2800" b="1" dirty="0" smtClean="0">
                <a:solidFill>
                  <a:srgbClr val="0070C0"/>
                </a:solidFill>
                <a:latin typeface="Helvetica" pitchFamily="34" charset="0"/>
              </a:rPr>
              <a:t>the </a:t>
            </a:r>
            <a:r>
              <a:rPr lang="en-GB" sz="2800" b="1" dirty="0" smtClean="0">
                <a:solidFill>
                  <a:srgbClr val="0070C0"/>
                </a:solidFill>
                <a:latin typeface="Helvetica" pitchFamily="34" charset="0"/>
              </a:rPr>
              <a:t>temperature controller of System II</a:t>
            </a:r>
            <a:endParaRPr lang="en-GB" sz="2800" b="1" dirty="0" smtClean="0">
              <a:solidFill>
                <a:srgbClr val="0000F0"/>
              </a:solidFill>
              <a:latin typeface="Helvetica" pitchFamily="34" charset="0"/>
              <a:cs typeface="Helvetica" pitchFamily="34" charset="0"/>
            </a:endParaRPr>
          </a:p>
        </p:txBody>
      </p:sp>
      <p:sp>
        <p:nvSpPr>
          <p:cNvPr id="31" name="Rectangle 30"/>
          <p:cNvSpPr/>
          <p:nvPr/>
        </p:nvSpPr>
        <p:spPr>
          <a:xfrm>
            <a:off x="15211425" y="29333879"/>
            <a:ext cx="4071966" cy="3108543"/>
          </a:xfrm>
          <a:prstGeom prst="rect">
            <a:avLst/>
          </a:prstGeom>
        </p:spPr>
        <p:txBody>
          <a:bodyPr wrap="square">
            <a:spAutoFit/>
          </a:bodyPr>
          <a:lstStyle/>
          <a:p>
            <a:pPr algn="ctr"/>
            <a:r>
              <a:rPr lang="en-GB" sz="2800" b="1" dirty="0" smtClean="0">
                <a:solidFill>
                  <a:srgbClr val="0070C0"/>
                </a:solidFill>
                <a:latin typeface="Helvetica" pitchFamily="34" charset="0"/>
                <a:cs typeface="Helvetica" pitchFamily="34" charset="0"/>
              </a:rPr>
              <a:t>Example of optical spectrum of breakdown plasma, with spectral lines corresponding to known transitions marked</a:t>
            </a:r>
            <a:endParaRPr lang="en-GB" sz="2800" b="1" dirty="0" smtClean="0">
              <a:solidFill>
                <a:srgbClr val="0000F0"/>
              </a:solidFill>
              <a:latin typeface="Helvetica" pitchFamily="34" charset="0"/>
              <a:cs typeface="Helvetica" pitchFamily="34" charset="0"/>
            </a:endParaRPr>
          </a:p>
        </p:txBody>
      </p:sp>
      <p:pic>
        <p:nvPicPr>
          <p:cNvPr id="1026" name="Picture 2"/>
          <p:cNvPicPr>
            <a:picLocks noChangeAspect="1" noChangeArrowheads="1"/>
          </p:cNvPicPr>
          <p:nvPr/>
        </p:nvPicPr>
        <p:blipFill>
          <a:blip r:embed="rId7"/>
          <a:srcRect/>
          <a:stretch>
            <a:fillRect/>
          </a:stretch>
        </p:blipFill>
        <p:spPr bwMode="auto">
          <a:xfrm>
            <a:off x="3074902" y="29262442"/>
            <a:ext cx="12636589" cy="7929618"/>
          </a:xfrm>
          <a:prstGeom prst="rect">
            <a:avLst/>
          </a:prstGeom>
          <a:noFill/>
          <a:ln w="9525">
            <a:noFill/>
            <a:miter lim="800000"/>
            <a:headEnd/>
            <a:tailEnd/>
          </a:ln>
          <a:effectLst/>
        </p:spPr>
      </p:pic>
      <p:pic>
        <p:nvPicPr>
          <p:cNvPr id="33" name="Picture 32" descr="poster_electrodes.jpg"/>
          <p:cNvPicPr>
            <a:picLocks noChangeAspect="1"/>
          </p:cNvPicPr>
          <p:nvPr/>
        </p:nvPicPr>
        <p:blipFill>
          <a:blip r:embed="rId8"/>
          <a:stretch>
            <a:fillRect/>
          </a:stretch>
        </p:blipFill>
        <p:spPr>
          <a:xfrm>
            <a:off x="6881035" y="20689882"/>
            <a:ext cx="7616010" cy="4929222"/>
          </a:xfrm>
          <a:prstGeom prst="rect">
            <a:avLst/>
          </a:prstGeom>
        </p:spPr>
      </p:pic>
      <p:sp>
        <p:nvSpPr>
          <p:cNvPr id="35" name="Rectangle 34"/>
          <p:cNvSpPr/>
          <p:nvPr/>
        </p:nvSpPr>
        <p:spPr>
          <a:xfrm>
            <a:off x="1495329" y="21189948"/>
            <a:ext cx="4929222" cy="3970318"/>
          </a:xfrm>
          <a:prstGeom prst="rect">
            <a:avLst/>
          </a:prstGeom>
        </p:spPr>
        <p:txBody>
          <a:bodyPr wrap="square">
            <a:spAutoFit/>
          </a:bodyPr>
          <a:lstStyle/>
          <a:p>
            <a:pPr algn="ctr"/>
            <a:r>
              <a:rPr lang="en-GB" sz="2800" b="1" dirty="0" smtClean="0">
                <a:solidFill>
                  <a:srgbClr val="0070C0"/>
                </a:solidFill>
                <a:latin typeface="Helvetica" pitchFamily="34" charset="0"/>
              </a:rPr>
              <a:t>Electrodes inside System II, with a 20 µm gap set. The cathode is fixed in position while the anode is moved by a linear actuator pushing the anode via a gearing system allowing it to be moved in sub-µm steps.</a:t>
            </a:r>
            <a:endParaRPr lang="en-GB" sz="2800" b="1" dirty="0" smtClean="0">
              <a:solidFill>
                <a:srgbClr val="0000F0"/>
              </a:solidFill>
              <a:latin typeface="Helvetica" pitchFamily="34" charset="0"/>
              <a:cs typeface="Helvetica" pitchFamily="34" charset="0"/>
            </a:endParaRPr>
          </a:p>
        </p:txBody>
      </p:sp>
      <p:sp>
        <p:nvSpPr>
          <p:cNvPr id="36" name="Rectangle 35"/>
          <p:cNvSpPr/>
          <p:nvPr/>
        </p:nvSpPr>
        <p:spPr>
          <a:xfrm>
            <a:off x="1209577" y="31691334"/>
            <a:ext cx="2357454" cy="3108543"/>
          </a:xfrm>
          <a:prstGeom prst="rect">
            <a:avLst/>
          </a:prstGeom>
        </p:spPr>
        <p:txBody>
          <a:bodyPr wrap="square">
            <a:spAutoFit/>
          </a:bodyPr>
          <a:lstStyle/>
          <a:p>
            <a:pPr algn="ctr"/>
            <a:r>
              <a:rPr lang="en-GB" sz="2800" b="1" dirty="0" smtClean="0">
                <a:solidFill>
                  <a:srgbClr val="0070C0"/>
                </a:solidFill>
                <a:latin typeface="Helvetica" pitchFamily="34" charset="0"/>
                <a:cs typeface="Helvetica" pitchFamily="34" charset="0"/>
              </a:rPr>
              <a:t>Example of calibration curve of gap capacitance as a function of gap size</a:t>
            </a:r>
            <a:endParaRPr lang="en-GB" sz="2800" b="1" dirty="0" smtClean="0">
              <a:solidFill>
                <a:srgbClr val="0000F0"/>
              </a:solidFill>
              <a:latin typeface="Helvetica" pitchFamily="34" charset="0"/>
              <a:cs typeface="Helvetica" pitchFamily="34" charset="0"/>
            </a:endParaRPr>
          </a:p>
        </p:txBody>
      </p:sp>
      <p:sp>
        <p:nvSpPr>
          <p:cNvPr id="38" name="TextBox 37"/>
          <p:cNvSpPr txBox="1"/>
          <p:nvPr/>
        </p:nvSpPr>
        <p:spPr>
          <a:xfrm>
            <a:off x="15211425" y="36250657"/>
            <a:ext cx="13858972" cy="4370427"/>
          </a:xfrm>
          <a:prstGeom prst="rect">
            <a:avLst/>
          </a:prstGeom>
          <a:noFill/>
          <a:ln>
            <a:solidFill>
              <a:srgbClr val="000080"/>
            </a:solidFill>
          </a:ln>
        </p:spPr>
        <p:txBody>
          <a:bodyPr wrap="square" rtlCol="0">
            <a:spAutoFit/>
          </a:bodyPr>
          <a:lstStyle/>
          <a:p>
            <a:pPr algn="ctr"/>
            <a:r>
              <a:rPr lang="fi-FI" sz="5400" b="1" dirty="0" smtClean="0">
                <a:solidFill>
                  <a:srgbClr val="0000F0"/>
                </a:solidFill>
                <a:latin typeface="Verdana" panose="020B0604030504040204" pitchFamily="34" charset="0"/>
                <a:ea typeface="Verdana" panose="020B0604030504040204" pitchFamily="34" charset="0"/>
                <a:cs typeface="Verdana" panose="020B0604030504040204" pitchFamily="34" charset="0"/>
              </a:rPr>
              <a:t>Charging pulse gap measurement</a:t>
            </a:r>
            <a:endParaRPr lang="en-US" sz="5400" dirty="0" smtClean="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n-US" sz="2800" dirty="0" smtClean="0">
                <a:latin typeface="Verdana" panose="020B0604030504040204" pitchFamily="34" charset="0"/>
                <a:ea typeface="Verdana" panose="020B0604030504040204" pitchFamily="34" charset="0"/>
                <a:cs typeface="Verdana" panose="020B0604030504040204" pitchFamily="34" charset="0"/>
              </a:rPr>
              <a:t>System </a:t>
            </a:r>
            <a:r>
              <a:rPr lang="en-US" sz="2800" dirty="0" smtClean="0">
                <a:latin typeface="Verdana" panose="020B0604030504040204" pitchFamily="34" charset="0"/>
                <a:ea typeface="Verdana" panose="020B0604030504040204" pitchFamily="34" charset="0"/>
                <a:cs typeface="Verdana" panose="020B0604030504040204" pitchFamily="34" charset="0"/>
              </a:rPr>
              <a:t>I has previously lacked any method of measuring gap size. The voltage pulse used to cause breakdown can be used to determine the capacitance of the gap by integrating the current resulting from the charging of the gap capacitance. Gap size is determined from capacitance as for System II. This method adds an additional uncertainty of up to 2 </a:t>
            </a:r>
            <a:r>
              <a:rPr lang="en-US" sz="2800" dirty="0" smtClean="0">
                <a:latin typeface="Verdana" panose="020B0604030504040204" pitchFamily="34" charset="0"/>
                <a:ea typeface="Verdana" panose="020B0604030504040204" pitchFamily="34" charset="0"/>
                <a:cs typeface="Verdana" panose="020B0604030504040204" pitchFamily="34" charset="0"/>
              </a:rPr>
              <a:t>µm </a:t>
            </a:r>
            <a:r>
              <a:rPr lang="en-US" sz="2800" dirty="0" smtClean="0">
                <a:latin typeface="Verdana" panose="020B0604030504040204" pitchFamily="34" charset="0"/>
                <a:ea typeface="Verdana" panose="020B0604030504040204" pitchFamily="34" charset="0"/>
                <a:cs typeface="Verdana" panose="020B0604030504040204" pitchFamily="34" charset="0"/>
              </a:rPr>
              <a:t>but </a:t>
            </a:r>
            <a:r>
              <a:rPr lang="en-US" sz="2800" dirty="0" smtClean="0">
                <a:latin typeface="Verdana" panose="020B0604030504040204" pitchFamily="34" charset="0"/>
                <a:ea typeface="Verdana" panose="020B0604030504040204" pitchFamily="34" charset="0"/>
                <a:cs typeface="Verdana" panose="020B0604030504040204" pitchFamily="34" charset="0"/>
              </a:rPr>
              <a:t>requires no switching between gap measurement breakdown measurement.</a:t>
            </a:r>
            <a:endParaRPr lang="en-GB" sz="6600" b="1" dirty="0" smtClean="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ster_Timko_2010">
  <a:themeElements>
    <a:clrScheme name="HY-Posteri">
      <a:dk1>
        <a:sysClr val="windowText" lastClr="000000"/>
      </a:dk1>
      <a:lt1>
        <a:sysClr val="window" lastClr="FFFFFF"/>
      </a:lt1>
      <a:dk2>
        <a:srgbClr val="8C8C8C"/>
      </a:dk2>
      <a:lt2>
        <a:srgbClr val="F2F2F2"/>
      </a:lt2>
      <a:accent1>
        <a:srgbClr val="000000"/>
      </a:accent1>
      <a:accent2>
        <a:srgbClr val="FFFFFF"/>
      </a:accent2>
      <a:accent3>
        <a:srgbClr val="8C8C8C"/>
      </a:accent3>
      <a:accent4>
        <a:srgbClr val="5BBF21"/>
      </a:accent4>
      <a:accent5>
        <a:srgbClr val="009E60"/>
      </a:accent5>
      <a:accent6>
        <a:srgbClr val="00BD9D"/>
      </a:accent6>
      <a:hlink>
        <a:srgbClr val="3A75C4"/>
      </a:hlink>
      <a:folHlink>
        <a:srgbClr val="00A39A"/>
      </a:folHlink>
    </a:clrScheme>
    <a:fontScheme name="HY-Posteri - Arial">
      <a:majorFont>
        <a:latin typeface="Arial Black"/>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r">
          <a:defRPr sz="2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Poster_Timko_2010</Template>
  <TotalTime>10541</TotalTime>
  <Words>824</Words>
  <Application>Microsoft Office PowerPoint</Application>
  <PresentationFormat>Custom</PresentationFormat>
  <Paragraphs>86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Poster_Timko_2010</vt:lpstr>
      <vt:lpstr>Instrumentation developments in  the DC spark systems at CERN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A1</dc:subject>
  <dc:creator>htimko</dc:creator>
  <cp:lastModifiedBy>Anders Korsbäck</cp:lastModifiedBy>
  <cp:revision>628</cp:revision>
  <cp:lastPrinted>2013-10-29T23:12:42Z</cp:lastPrinted>
  <dcterms:created xsi:type="dcterms:W3CDTF">2010-04-23T06:35:41Z</dcterms:created>
  <dcterms:modified xsi:type="dcterms:W3CDTF">2013-10-29T23:21:52Z</dcterms:modified>
</cp:coreProperties>
</file>