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24"/>
  </p:notesMasterIdLst>
  <p:handoutMasterIdLst>
    <p:handoutMasterId r:id="rId25"/>
  </p:handoutMasterIdLst>
  <p:sldIdLst>
    <p:sldId id="292" r:id="rId3"/>
    <p:sldId id="310" r:id="rId4"/>
    <p:sldId id="300" r:id="rId5"/>
    <p:sldId id="284" r:id="rId6"/>
    <p:sldId id="298" r:id="rId7"/>
    <p:sldId id="294" r:id="rId8"/>
    <p:sldId id="301" r:id="rId9"/>
    <p:sldId id="295" r:id="rId10"/>
    <p:sldId id="303" r:id="rId11"/>
    <p:sldId id="302" r:id="rId12"/>
    <p:sldId id="296" r:id="rId13"/>
    <p:sldId id="299" r:id="rId14"/>
    <p:sldId id="297" r:id="rId15"/>
    <p:sldId id="312" r:id="rId16"/>
    <p:sldId id="314" r:id="rId17"/>
    <p:sldId id="313" r:id="rId18"/>
    <p:sldId id="308" r:id="rId19"/>
    <p:sldId id="309" r:id="rId20"/>
    <p:sldId id="304" r:id="rId21"/>
    <p:sldId id="311" r:id="rId22"/>
    <p:sldId id="306" r:id="rId23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66FF"/>
    <a:srgbClr val="FF3300"/>
    <a:srgbClr val="CC0000"/>
    <a:srgbClr val="1F3361"/>
    <a:srgbClr val="1C2A64"/>
    <a:srgbClr val="23415D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>
        <p:scale>
          <a:sx n="70" d="100"/>
          <a:sy n="70" d="100"/>
        </p:scale>
        <p:origin x="-414" y="-1440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141502"/>
            <a:ext cx="1487606" cy="716497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HL LHC LAYOUT FROM Interaction POINT TO SEPARATION DIPOLE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2925" y="3823648"/>
            <a:ext cx="6805426" cy="2492188"/>
          </a:xfrm>
        </p:spPr>
        <p:txBody>
          <a:bodyPr/>
          <a:lstStyle/>
          <a:p>
            <a:pPr eaLnBrk="1" hangingPunct="1"/>
            <a:r>
              <a:rPr lang="en-US" sz="2000" dirty="0" smtClean="0"/>
              <a:t>E. </a:t>
            </a:r>
            <a:r>
              <a:rPr lang="en-US" sz="2000" dirty="0" err="1" smtClean="0"/>
              <a:t>Todesco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CERN, Geneva Switzerland</a:t>
            </a:r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1600" dirty="0" smtClean="0"/>
              <a:t>Acknowledgements: B. </a:t>
            </a:r>
            <a:r>
              <a:rPr lang="en-US" sz="1600" dirty="0" err="1" smtClean="0"/>
              <a:t>Dalena</a:t>
            </a:r>
            <a:r>
              <a:rPr lang="en-US" sz="1600" dirty="0" smtClean="0"/>
              <a:t>, M. </a:t>
            </a:r>
            <a:r>
              <a:rPr lang="en-US" sz="1600" dirty="0" err="1" smtClean="0"/>
              <a:t>Giovannozzi</a:t>
            </a:r>
            <a:r>
              <a:rPr lang="en-US" sz="1600" dirty="0" smtClean="0"/>
              <a:t>, R. De Maria, S. </a:t>
            </a:r>
            <a:r>
              <a:rPr lang="en-US" sz="1600" dirty="0" err="1" smtClean="0"/>
              <a:t>Fartoukh</a:t>
            </a:r>
            <a:r>
              <a:rPr lang="en-US" sz="1600" dirty="0" smtClean="0"/>
              <a:t>, B. </a:t>
            </a:r>
            <a:r>
              <a:rPr lang="en-US" sz="1600" dirty="0" err="1" smtClean="0"/>
              <a:t>Holzer</a:t>
            </a:r>
            <a:r>
              <a:rPr lang="en-US" sz="1600" dirty="0" smtClean="0"/>
              <a:t>, P. </a:t>
            </a:r>
            <a:r>
              <a:rPr lang="en-US" sz="1600" dirty="0" err="1" smtClean="0"/>
              <a:t>Fessia</a:t>
            </a:r>
            <a:r>
              <a:rPr lang="en-US" sz="1600" dirty="0" smtClean="0"/>
              <a:t>, M. </a:t>
            </a:r>
            <a:r>
              <a:rPr lang="en-US" sz="1600" dirty="0" err="1" smtClean="0"/>
              <a:t>Karppinen</a:t>
            </a:r>
            <a:r>
              <a:rPr lang="en-US" sz="1600" dirty="0" smtClean="0"/>
              <a:t>, A. </a:t>
            </a:r>
            <a:r>
              <a:rPr lang="en-US" sz="1600" dirty="0" err="1" smtClean="0"/>
              <a:t>Ballarino</a:t>
            </a:r>
            <a:r>
              <a:rPr lang="en-US" sz="1600" dirty="0" smtClean="0"/>
              <a:t>, J. P. Burnet, R. </a:t>
            </a:r>
            <a:r>
              <a:rPr lang="en-US" sz="1600" dirty="0" err="1" smtClean="0"/>
              <a:t>Ostojic</a:t>
            </a:r>
            <a:r>
              <a:rPr lang="en-US" sz="1600" dirty="0" smtClean="0"/>
              <a:t>, H. </a:t>
            </a:r>
            <a:r>
              <a:rPr lang="en-US" sz="1600" dirty="0" err="1" smtClean="0"/>
              <a:t>Prin</a:t>
            </a:r>
            <a:r>
              <a:rPr lang="en-US" sz="1600" dirty="0" smtClean="0"/>
              <a:t>, F. </a:t>
            </a:r>
            <a:r>
              <a:rPr lang="en-US" sz="1600" dirty="0" err="1" smtClean="0"/>
              <a:t>Toral</a:t>
            </a:r>
            <a:r>
              <a:rPr lang="en-US" sz="1600" dirty="0" smtClean="0"/>
              <a:t>, D. Ramos </a:t>
            </a:r>
          </a:p>
          <a:p>
            <a:pPr eaLnBrk="1" hangingPunct="1"/>
            <a:endParaRPr lang="en-US" sz="1600" dirty="0" smtClean="0"/>
          </a:p>
          <a:p>
            <a:pPr eaLnBrk="1" hangingPunct="1"/>
            <a:r>
              <a:rPr lang="en-US" sz="1600" dirty="0" smtClean="0"/>
              <a:t>Revised version </a:t>
            </a:r>
            <a:r>
              <a:rPr lang="en-US" sz="1600" smtClean="0"/>
              <a:t>12 </a:t>
            </a:r>
            <a:r>
              <a:rPr lang="en-US" sz="1600" dirty="0" err="1"/>
              <a:t>A</a:t>
            </a:r>
            <a:r>
              <a:rPr lang="en-US" sz="1600" smtClean="0"/>
              <a:t>pril </a:t>
            </a:r>
            <a:r>
              <a:rPr lang="en-US" sz="1600" dirty="0" smtClean="0"/>
              <a:t>2013</a:t>
            </a:r>
          </a:p>
          <a:p>
            <a:pPr eaLnBrk="1" hangingPunct="1"/>
            <a:endParaRPr lang="en-US" sz="1600" dirty="0"/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1600" dirty="0" smtClean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Napa Valley,  8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April 2013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LARP – </a:t>
            </a:r>
            <a:r>
              <a:rPr lang="en-US" sz="1200" dirty="0" err="1" smtClean="0">
                <a:solidFill>
                  <a:schemeClr val="bg1"/>
                </a:solidFill>
              </a:rPr>
              <a:t>Hilumi</a:t>
            </a:r>
            <a:r>
              <a:rPr lang="en-US" sz="1200" dirty="0" smtClean="0">
                <a:solidFill>
                  <a:schemeClr val="bg1"/>
                </a:solidFill>
              </a:rPr>
              <a:t> collaboration meeting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</a:t>
            </a:r>
            <a:r>
              <a:rPr lang="en-US" dirty="0" smtClean="0"/>
              <a:t> - </a:t>
            </a:r>
            <a:fld id="{5B0F2CE2-42CD-4A74-A04F-1839686887D0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NON LINEAR CORRECTORS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Advantages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Not </a:t>
            </a:r>
            <a:r>
              <a:rPr lang="fr-CH" dirty="0" err="1" smtClean="0">
                <a:sym typeface="Symbol" pitchFamily="18" charset="2"/>
              </a:rPr>
              <a:t>nested</a:t>
            </a:r>
            <a:r>
              <a:rPr lang="fr-CH" dirty="0" smtClean="0">
                <a:sym typeface="Symbol" pitchFamily="18" charset="2"/>
              </a:rPr>
              <a:t> – </a:t>
            </a:r>
            <a:r>
              <a:rPr lang="fr-CH" dirty="0" err="1" smtClean="0">
                <a:sym typeface="Symbol" pitchFamily="18" charset="2"/>
              </a:rPr>
              <a:t>easier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operation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Very</a:t>
            </a:r>
            <a:r>
              <a:rPr lang="fr-CH" dirty="0" smtClean="0">
                <a:sym typeface="Symbol" pitchFamily="18" charset="2"/>
              </a:rPr>
              <a:t> short </a:t>
            </a:r>
            <a:r>
              <a:rPr lang="fr-CH" dirty="0" err="1" smtClean="0">
                <a:sym typeface="Symbol" pitchFamily="18" charset="2"/>
              </a:rPr>
              <a:t>heads</a:t>
            </a:r>
            <a:r>
              <a:rPr lang="fr-CH" dirty="0" smtClean="0">
                <a:sym typeface="Symbol" pitchFamily="18" charset="2"/>
              </a:rPr>
              <a:t> (20 mm)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Very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robust</a:t>
            </a:r>
            <a:r>
              <a:rPr lang="fr-CH" dirty="0" smtClean="0">
                <a:sym typeface="Symbol" pitchFamily="18" charset="2"/>
              </a:rPr>
              <a:t> to radiation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Alternative options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LHC design – </a:t>
            </a:r>
            <a:r>
              <a:rPr lang="fr-CH" dirty="0" err="1" smtClean="0">
                <a:sym typeface="Symbol" pitchFamily="18" charset="2"/>
              </a:rPr>
              <a:t>larger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field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shorter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magnet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But longer </a:t>
            </a:r>
            <a:r>
              <a:rPr lang="fr-CH" dirty="0" err="1" smtClean="0">
                <a:sym typeface="Symbol" pitchFamily="18" charset="2"/>
              </a:rPr>
              <a:t>heads</a:t>
            </a:r>
            <a:endParaRPr lang="fr-CH" dirty="0" smtClean="0">
              <a:sym typeface="Symbol" pitchFamily="18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322" y="3937614"/>
            <a:ext cx="2773460" cy="2510951"/>
          </a:xfrm>
          <a:prstGeom prst="rect">
            <a:avLst/>
          </a:prstGeom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5167"/>
            <a:ext cx="9160807" cy="283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32260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11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SEPARATION DIPOLE D1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35 T m </a:t>
            </a:r>
            <a:r>
              <a:rPr lang="fr-CH" dirty="0" err="1" smtClean="0">
                <a:sym typeface="Symbol" pitchFamily="18" charset="2"/>
              </a:rPr>
              <a:t>required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Assuming</a:t>
            </a:r>
            <a:r>
              <a:rPr lang="fr-CH" dirty="0" smtClean="0">
                <a:sym typeface="Symbol" pitchFamily="18" charset="2"/>
              </a:rPr>
              <a:t> one layer of MB </a:t>
            </a:r>
            <a:r>
              <a:rPr lang="fr-CH" dirty="0" err="1" smtClean="0">
                <a:sym typeface="Symbol" pitchFamily="18" charset="2"/>
              </a:rPr>
              <a:t>dipole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, 5.2 T </a:t>
            </a:r>
            <a:r>
              <a:rPr lang="fr-CH" dirty="0" err="1" smtClean="0">
                <a:sym typeface="Symbol" pitchFamily="18" charset="2"/>
              </a:rPr>
              <a:t>at</a:t>
            </a:r>
            <a:r>
              <a:rPr lang="fr-CH" dirty="0" smtClean="0">
                <a:sym typeface="Symbol" pitchFamily="18" charset="2"/>
              </a:rPr>
              <a:t> 70% on the </a:t>
            </a:r>
            <a:r>
              <a:rPr lang="fr-CH" dirty="0" err="1" smtClean="0">
                <a:sym typeface="Symbol" pitchFamily="18" charset="2"/>
              </a:rPr>
              <a:t>loadline</a:t>
            </a:r>
            <a:r>
              <a:rPr lang="fr-CH" dirty="0" smtClean="0">
                <a:sym typeface="Symbol" pitchFamily="18" charset="2"/>
              </a:rPr>
              <a:t> – </a:t>
            </a:r>
            <a:r>
              <a:rPr lang="fr-CH" dirty="0" err="1" smtClean="0">
                <a:sym typeface="Symbol" pitchFamily="18" charset="2"/>
              </a:rPr>
              <a:t>less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than</a:t>
            </a:r>
            <a:r>
              <a:rPr lang="fr-CH" dirty="0" smtClean="0">
                <a:sym typeface="Symbol" pitchFamily="18" charset="2"/>
              </a:rPr>
              <a:t> 6.7 m long </a:t>
            </a: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[Q. Xu, T. </a:t>
            </a:r>
            <a:r>
              <a:rPr lang="fr-CH" sz="1600" dirty="0" err="1" smtClean="0">
                <a:solidFill>
                  <a:srgbClr val="009900"/>
                </a:solidFill>
                <a:sym typeface="Symbol" pitchFamily="18" charset="2"/>
              </a:rPr>
              <a:t>Nakamoto</a:t>
            </a: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One layer </a:t>
            </a:r>
            <a:r>
              <a:rPr lang="fr-CH" dirty="0" err="1" smtClean="0">
                <a:sym typeface="Symbol" pitchFamily="18" charset="2"/>
              </a:rPr>
              <a:t>reduces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fringe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field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Alternative options: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layers</a:t>
            </a:r>
            <a:r>
              <a:rPr lang="fr-CH" dirty="0" smtClean="0">
                <a:sym typeface="Symbol" pitchFamily="18" charset="2"/>
              </a:rPr>
              <a:t>, or </a:t>
            </a:r>
            <a:r>
              <a:rPr lang="fr-CH" dirty="0" err="1" smtClean="0">
                <a:sym typeface="Symbol" pitchFamily="18" charset="2"/>
              </a:rPr>
              <a:t>reduce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margin</a:t>
            </a:r>
            <a:r>
              <a:rPr lang="fr-CH" dirty="0" smtClean="0">
                <a:sym typeface="Symbol" pitchFamily="18" charset="2"/>
              </a:rPr>
              <a:t> (in </a:t>
            </a:r>
            <a:r>
              <a:rPr lang="fr-CH" dirty="0" err="1" smtClean="0">
                <a:sym typeface="Symbol" pitchFamily="18" charset="2"/>
              </a:rPr>
              <a:t>both</a:t>
            </a:r>
            <a:r>
              <a:rPr lang="fr-CH" dirty="0" smtClean="0">
                <a:sym typeface="Symbol" pitchFamily="18" charset="2"/>
              </a:rPr>
              <a:t> cases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gain 1-2 m)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I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wait</a:t>
            </a:r>
            <a:r>
              <a:rPr lang="fr-CH" dirty="0" smtClean="0">
                <a:sym typeface="Symbol" pitchFamily="18" charset="2"/>
              </a:rPr>
              <a:t> to know </a:t>
            </a:r>
            <a:r>
              <a:rPr lang="fr-CH" dirty="0" err="1" smtClean="0">
                <a:sym typeface="Symbol" pitchFamily="18" charset="2"/>
              </a:rPr>
              <a:t>heat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load</a:t>
            </a:r>
            <a:r>
              <a:rPr lang="fr-CH" dirty="0" smtClean="0">
                <a:sym typeface="Symbol" pitchFamily="18" charset="2"/>
              </a:rPr>
              <a:t> – first </a:t>
            </a:r>
            <a:r>
              <a:rPr lang="fr-CH" dirty="0" err="1" smtClean="0">
                <a:sym typeface="Symbol" pitchFamily="18" charset="2"/>
              </a:rPr>
              <a:t>results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coming</a:t>
            </a:r>
            <a:r>
              <a:rPr lang="fr-CH" dirty="0" smtClean="0">
                <a:sym typeface="Symbol" pitchFamily="18" charset="2"/>
              </a:rPr>
              <a:t> in the </a:t>
            </a:r>
            <a:r>
              <a:rPr lang="fr-CH" dirty="0" err="1" smtClean="0">
                <a:sym typeface="Symbol" pitchFamily="18" charset="2"/>
              </a:rPr>
              <a:t>next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weeks</a:t>
            </a:r>
            <a:endParaRPr lang="fr-CH" dirty="0" smtClean="0">
              <a:sym typeface="Symbol" pitchFamily="18" charset="2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5167"/>
            <a:ext cx="9160807" cy="283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3763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12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BPM position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Grey </a:t>
            </a:r>
            <a:r>
              <a:rPr lang="fr-CH" dirty="0" err="1" smtClean="0">
                <a:sym typeface="Symbol" pitchFamily="18" charset="2"/>
              </a:rPr>
              <a:t>lines</a:t>
            </a:r>
            <a:r>
              <a:rPr lang="fr-CH" dirty="0" smtClean="0">
                <a:sym typeface="Symbol" pitchFamily="18" charset="2"/>
              </a:rPr>
              <a:t>: position to </a:t>
            </a:r>
            <a:r>
              <a:rPr lang="fr-CH" dirty="0" err="1" smtClean="0">
                <a:sym typeface="Symbol" pitchFamily="18" charset="2"/>
              </a:rPr>
              <a:t>avoid</a:t>
            </a:r>
            <a:r>
              <a:rPr lang="fr-CH" dirty="0" smtClean="0">
                <a:sym typeface="Symbol" pitchFamily="18" charset="2"/>
              </a:rPr>
              <a:t> for BPM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Multiple of 3.74 m </a:t>
            </a: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[J. P. </a:t>
            </a:r>
            <a:r>
              <a:rPr lang="fr-CH" sz="1600" dirty="0" err="1" smtClean="0">
                <a:solidFill>
                  <a:srgbClr val="009900"/>
                </a:solidFill>
                <a:sym typeface="Symbol" pitchFamily="18" charset="2"/>
              </a:rPr>
              <a:t>Koutchouk</a:t>
            </a: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, R. Jones, and S. </a:t>
            </a:r>
            <a:r>
              <a:rPr lang="fr-CH" sz="1600" dirty="0" err="1" smtClean="0">
                <a:solidFill>
                  <a:srgbClr val="009900"/>
                </a:solidFill>
                <a:sym typeface="Symbol" pitchFamily="18" charset="2"/>
              </a:rPr>
              <a:t>Fartoukh</a:t>
            </a: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</a:p>
          <a:p>
            <a:pPr lvl="2" eaLnBrk="1" hangingPunct="1"/>
            <a:r>
              <a:rPr lang="fr-CH" sz="1600" dirty="0" err="1" smtClean="0">
                <a:sym typeface="Symbol" pitchFamily="18" charset="2"/>
              </a:rPr>
              <a:t>Allowable</a:t>
            </a:r>
            <a:r>
              <a:rPr lang="fr-CH" sz="1600" dirty="0" smtClean="0">
                <a:sym typeface="Symbol" pitchFamily="18" charset="2"/>
              </a:rPr>
              <a:t> band </a:t>
            </a:r>
            <a:r>
              <a:rPr lang="fr-CH" sz="1600" dirty="0" err="1" smtClean="0">
                <a:sym typeface="Symbol" pitchFamily="18" charset="2"/>
              </a:rPr>
              <a:t>width</a:t>
            </a:r>
            <a:r>
              <a:rPr lang="fr-CH" sz="1600" dirty="0" smtClean="0">
                <a:sym typeface="Symbol" pitchFamily="18" charset="2"/>
              </a:rPr>
              <a:t> </a:t>
            </a:r>
            <a:r>
              <a:rPr lang="fr-CH" sz="1600" dirty="0" smtClean="0">
                <a:latin typeface="Book Antiqua"/>
                <a:sym typeface="Symbol" pitchFamily="18" charset="2"/>
              </a:rPr>
              <a:t>~</a:t>
            </a:r>
            <a:r>
              <a:rPr lang="fr-CH" sz="1600" dirty="0" smtClean="0">
                <a:sym typeface="Symbol" pitchFamily="18" charset="2"/>
              </a:rPr>
              <a:t>1.5 m </a:t>
            </a:r>
            <a:r>
              <a:rPr lang="fr-CH" sz="1600" dirty="0" err="1" smtClean="0">
                <a:sym typeface="Symbol" pitchFamily="18" charset="2"/>
              </a:rPr>
              <a:t>around</a:t>
            </a:r>
            <a:r>
              <a:rPr lang="fr-CH" sz="1600" dirty="0" smtClean="0">
                <a:sym typeface="Symbol" pitchFamily="18" charset="2"/>
              </a:rPr>
              <a:t> optimal position – to </a:t>
            </a:r>
            <a:r>
              <a:rPr lang="fr-CH" sz="1600" dirty="0" err="1" smtClean="0">
                <a:sym typeface="Symbol" pitchFamily="18" charset="2"/>
              </a:rPr>
              <a:t>be</a:t>
            </a:r>
            <a:r>
              <a:rPr lang="fr-CH" sz="1600" dirty="0" smtClean="0">
                <a:sym typeface="Symbol" pitchFamily="18" charset="2"/>
              </a:rPr>
              <a:t> </a:t>
            </a:r>
            <a:r>
              <a:rPr lang="fr-CH" sz="1600" dirty="0" err="1" smtClean="0">
                <a:sym typeface="Symbol" pitchFamily="18" charset="2"/>
              </a:rPr>
              <a:t>assessed</a:t>
            </a:r>
            <a:endParaRPr lang="fr-CH" sz="1600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So </a:t>
            </a:r>
            <a:r>
              <a:rPr lang="fr-CH" dirty="0" err="1" smtClean="0">
                <a:sym typeface="Symbol" pitchFamily="18" charset="2"/>
              </a:rPr>
              <a:t>they</a:t>
            </a:r>
            <a:r>
              <a:rPr lang="fr-CH" dirty="0" smtClean="0">
                <a:sym typeface="Symbol" pitchFamily="18" charset="2"/>
              </a:rPr>
              <a:t> are all ok </a:t>
            </a:r>
            <a:r>
              <a:rPr lang="fr-CH" dirty="0" err="1" smtClean="0">
                <a:sym typeface="Symbol" pitchFamily="18" charset="2"/>
              </a:rPr>
              <a:t>except</a:t>
            </a:r>
            <a:r>
              <a:rPr lang="fr-CH" dirty="0" smtClean="0">
                <a:sym typeface="Symbol" pitchFamily="18" charset="2"/>
              </a:rPr>
              <a:t> the last one </a:t>
            </a:r>
            <a:r>
              <a:rPr lang="fr-CH" dirty="0" err="1" smtClean="0">
                <a:sym typeface="Symbol" pitchFamily="18" charset="2"/>
              </a:rPr>
              <a:t>between</a:t>
            </a:r>
            <a:r>
              <a:rPr lang="fr-CH" dirty="0" smtClean="0">
                <a:sym typeface="Symbol" pitchFamily="18" charset="2"/>
              </a:rPr>
              <a:t> CP and D1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5167"/>
            <a:ext cx="9160807" cy="283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4014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13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CURRENTS AND POWERING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Currents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Quadrupoles</a:t>
            </a:r>
            <a:r>
              <a:rPr lang="fr-CH" dirty="0" smtClean="0">
                <a:sym typeface="Symbol" pitchFamily="18" charset="2"/>
              </a:rPr>
              <a:t>: 17 kA (four circuits or one plus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trims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Corrector </a:t>
            </a:r>
            <a:r>
              <a:rPr lang="fr-CH" dirty="0" err="1" smtClean="0">
                <a:sym typeface="Symbol" pitchFamily="18" charset="2"/>
              </a:rPr>
              <a:t>dipole</a:t>
            </a:r>
            <a:r>
              <a:rPr lang="fr-CH" dirty="0" smtClean="0">
                <a:sym typeface="Symbol" pitchFamily="18" charset="2"/>
              </a:rPr>
              <a:t>: 2.4 kA (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times </a:t>
            </a:r>
            <a:r>
              <a:rPr lang="fr-CH" dirty="0" err="1" smtClean="0">
                <a:sym typeface="Symbol" pitchFamily="18" charset="2"/>
              </a:rPr>
              <a:t>three</a:t>
            </a:r>
            <a:r>
              <a:rPr lang="fr-CH" dirty="0" smtClean="0">
                <a:sym typeface="Symbol" pitchFamily="18" charset="2"/>
              </a:rPr>
              <a:t> circuits)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Nonlinear</a:t>
            </a:r>
            <a:r>
              <a:rPr lang="fr-CH" dirty="0" smtClean="0">
                <a:sym typeface="Symbol" pitchFamily="18" charset="2"/>
              </a:rPr>
              <a:t> correctors: 100 A (</a:t>
            </a:r>
            <a:r>
              <a:rPr lang="fr-CH" dirty="0" err="1" smtClean="0">
                <a:sym typeface="Symbol" pitchFamily="18" charset="2"/>
              </a:rPr>
              <a:t>nine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cicuits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Separation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dipole</a:t>
            </a:r>
            <a:r>
              <a:rPr lang="fr-CH" dirty="0" smtClean="0">
                <a:sym typeface="Symbol" pitchFamily="18" charset="2"/>
              </a:rPr>
              <a:t>: 11 kA (</a:t>
            </a:r>
            <a:r>
              <a:rPr lang="fr-CH" dirty="0" err="1" smtClean="0">
                <a:sym typeface="Symbol" pitchFamily="18" charset="2"/>
              </a:rPr>
              <a:t>outer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dipole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Cooling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[R. Van </a:t>
            </a:r>
            <a:r>
              <a:rPr lang="fr-CH" sz="1800" dirty="0" err="1" smtClean="0">
                <a:solidFill>
                  <a:srgbClr val="009900"/>
                </a:solidFill>
                <a:sym typeface="Symbol" pitchFamily="18" charset="2"/>
              </a:rPr>
              <a:t>Weelderen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Triplet and </a:t>
            </a:r>
            <a:r>
              <a:rPr lang="fr-CH" dirty="0" err="1" smtClean="0">
                <a:sym typeface="Symbol" pitchFamily="18" charset="2"/>
              </a:rPr>
              <a:t>orbit</a:t>
            </a:r>
            <a:r>
              <a:rPr lang="fr-CH" dirty="0" smtClean="0">
                <a:sym typeface="Symbol" pitchFamily="18" charset="2"/>
              </a:rPr>
              <a:t> correctors: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HX, 80 mm, </a:t>
            </a:r>
            <a:r>
              <a:rPr lang="fr-CH" dirty="0" err="1" smtClean="0">
                <a:sym typeface="Symbol" pitchFamily="18" charset="2"/>
              </a:rPr>
              <a:t>at</a:t>
            </a:r>
            <a:r>
              <a:rPr lang="fr-CH" dirty="0" smtClean="0">
                <a:sym typeface="Symbol" pitchFamily="18" charset="2"/>
              </a:rPr>
              <a:t> 45 </a:t>
            </a:r>
            <a:r>
              <a:rPr lang="fr-CH" dirty="0" err="1" smtClean="0">
                <a:sym typeface="Symbol" pitchFamily="18" charset="2"/>
              </a:rPr>
              <a:t>degrees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Best option: a </a:t>
            </a:r>
            <a:r>
              <a:rPr lang="fr-CH" dirty="0" err="1" smtClean="0">
                <a:sym typeface="Symbol" pitchFamily="18" charset="2"/>
              </a:rPr>
              <a:t>separate</a:t>
            </a:r>
            <a:r>
              <a:rPr lang="fr-CH" dirty="0" smtClean="0">
                <a:sym typeface="Symbol" pitchFamily="18" charset="2"/>
              </a:rPr>
              <a:t> HX for D1 and corrector package</a:t>
            </a:r>
          </a:p>
        </p:txBody>
      </p:sp>
    </p:spTree>
    <p:extLst>
      <p:ext uri="{BB962C8B-B14F-4D97-AF65-F5344CB8AC3E}">
        <p14:creationId xmlns:p14="http://schemas.microsoft.com/office/powerpoint/2010/main" val="7137638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14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CURRENTS AND POWERING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Favourite</a:t>
            </a:r>
            <a:r>
              <a:rPr lang="fr-CH" dirty="0" smtClean="0">
                <a:sym typeface="Symbol" pitchFamily="18" charset="2"/>
              </a:rPr>
              <a:t> option</a:t>
            </a:r>
            <a:endParaRPr lang="fr-CH" dirty="0" smtClean="0">
              <a:sym typeface="Symbol" pitchFamily="18" charset="2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69330" y="1437042"/>
            <a:ext cx="8884355" cy="4808578"/>
            <a:chOff x="169330" y="1437042"/>
            <a:chExt cx="8884355" cy="4808578"/>
          </a:xfrm>
        </p:grpSpPr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932" y="1437042"/>
              <a:ext cx="8421511" cy="26052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169330" y="4393234"/>
              <a:ext cx="2460979" cy="646331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342900" marR="0" lvl="0" indent="-34290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Phase-separator &amp;</a:t>
              </a:r>
            </a:p>
            <a:p>
              <a:pPr marL="342900" marR="0" lvl="0" indent="-34290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Piping entries/exits</a:t>
              </a: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16307" y="4393234"/>
              <a:ext cx="2410177" cy="923330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285750" marR="0" lvl="0" indent="-2857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Phase-separator &amp;</a:t>
              </a:r>
            </a:p>
            <a:p>
              <a:pPr marL="285750" marR="0" lvl="0" indent="-2857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Piping entries/exits</a:t>
              </a:r>
            </a:p>
            <a:p>
              <a:pPr marL="285750" marR="0" lvl="0" indent="-2857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Possible QRL-jumper</a:t>
              </a: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416797" y="4393234"/>
              <a:ext cx="1636888" cy="1754326"/>
            </a:xfrm>
            <a:prstGeom prst="rect">
              <a:avLst/>
            </a:prstGeom>
            <a:noFill/>
            <a:ln>
              <a:solidFill>
                <a:sysClr val="windowText" lastClr="000000"/>
              </a:solidFill>
            </a:ln>
          </p:spPr>
          <p:txBody>
            <a:bodyPr wrap="square" rtlCol="0">
              <a:spAutoFit/>
            </a:bodyPr>
            <a:lstStyle/>
            <a:p>
              <a:pPr marL="285750" marR="0" lvl="0" indent="-2857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SM &amp;</a:t>
              </a:r>
            </a:p>
            <a:p>
              <a:pPr marL="285750" marR="0" lvl="0" indent="-2857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QRL-jumper</a:t>
              </a:r>
            </a:p>
            <a:p>
              <a:pPr marL="285750" marR="0" lvl="0" indent="-2857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Phase-separator</a:t>
              </a:r>
            </a:p>
            <a:p>
              <a:pPr marL="285750" marR="0" lvl="0" indent="-28575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Piping entries/exits</a:t>
              </a: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630309" y="1625575"/>
              <a:ext cx="1614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</a:rPr>
                <a:t>actively cooled</a:t>
              </a: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flipV="1">
              <a:off x="801510" y="2031977"/>
              <a:ext cx="5023556" cy="11288"/>
            </a:xfrm>
            <a:prstGeom prst="straightConnector1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  <a:headEnd type="arrow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" name="Straight Arrow Connector 39"/>
            <p:cNvCxnSpPr/>
            <p:nvPr/>
          </p:nvCxnSpPr>
          <p:spPr>
            <a:xfrm flipV="1">
              <a:off x="801510" y="2573868"/>
              <a:ext cx="0" cy="1806221"/>
            </a:xfrm>
            <a:prstGeom prst="straightConnector1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" name="Straight Arrow Connector 40"/>
            <p:cNvCxnSpPr/>
            <p:nvPr/>
          </p:nvCxnSpPr>
          <p:spPr>
            <a:xfrm flipV="1">
              <a:off x="5841998" y="2573867"/>
              <a:ext cx="0" cy="1819367"/>
            </a:xfrm>
            <a:prstGeom prst="straightConnector1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" name="Straight Arrow Connector 41"/>
            <p:cNvCxnSpPr/>
            <p:nvPr/>
          </p:nvCxnSpPr>
          <p:spPr>
            <a:xfrm flipV="1">
              <a:off x="7981238" y="2573867"/>
              <a:ext cx="0" cy="1806222"/>
            </a:xfrm>
            <a:prstGeom prst="straightConnector1">
              <a:avLst/>
            </a:prstGeom>
            <a:noFill/>
            <a:ln w="25400" cap="flat" cmpd="sng" algn="ctr">
              <a:solidFill>
                <a:srgbClr val="00B05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43" name="TextBox 42"/>
            <p:cNvSpPr txBox="1"/>
            <p:nvPr/>
          </p:nvSpPr>
          <p:spPr>
            <a:xfrm>
              <a:off x="801510" y="5599289"/>
              <a:ext cx="81280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</a:rPr>
                <a:t>Q1,Q2a,Q2b,Q3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: actively cooled for about 41 m, 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</a:rPr>
                <a:t>double-HXs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 needed</a:t>
              </a:r>
            </a:p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</a:rPr>
                <a:t>CP,D1		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 :  actively cooled for about 16 m, 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</a:rPr>
                <a:t>double-HXs </a:t>
              </a: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</a:rPr>
                <a:t>needed</a:t>
              </a: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098912" y="1639940"/>
              <a:ext cx="16143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ea typeface="+mn-ea"/>
                </a:rPr>
                <a:t>actively cooled</a:t>
              </a:r>
              <a:endPara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5955030" y="2043265"/>
              <a:ext cx="1902076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  <a:headEnd type="arrow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</p:spTree>
    <p:extLst>
      <p:ext uri="{BB962C8B-B14F-4D97-AF65-F5344CB8AC3E}">
        <p14:creationId xmlns:p14="http://schemas.microsoft.com/office/powerpoint/2010/main" val="33379753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15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CURRENTS AND POWERING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Currents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Quadrupoles</a:t>
            </a:r>
            <a:r>
              <a:rPr lang="fr-CH" dirty="0" smtClean="0">
                <a:sym typeface="Symbol" pitchFamily="18" charset="2"/>
              </a:rPr>
              <a:t>: 17 kA (four circuits or one plus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trims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Corrector </a:t>
            </a:r>
            <a:r>
              <a:rPr lang="fr-CH" dirty="0" err="1" smtClean="0">
                <a:sym typeface="Symbol" pitchFamily="18" charset="2"/>
              </a:rPr>
              <a:t>dipole</a:t>
            </a:r>
            <a:r>
              <a:rPr lang="fr-CH" dirty="0" smtClean="0">
                <a:sym typeface="Symbol" pitchFamily="18" charset="2"/>
              </a:rPr>
              <a:t>: 2.4 kA (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times </a:t>
            </a:r>
            <a:r>
              <a:rPr lang="fr-CH" dirty="0" err="1" smtClean="0">
                <a:sym typeface="Symbol" pitchFamily="18" charset="2"/>
              </a:rPr>
              <a:t>three</a:t>
            </a:r>
            <a:r>
              <a:rPr lang="fr-CH" dirty="0" smtClean="0">
                <a:sym typeface="Symbol" pitchFamily="18" charset="2"/>
              </a:rPr>
              <a:t> circuits)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Nonlinear</a:t>
            </a:r>
            <a:r>
              <a:rPr lang="fr-CH" dirty="0" smtClean="0">
                <a:sym typeface="Symbol" pitchFamily="18" charset="2"/>
              </a:rPr>
              <a:t> correctors: 100 A (</a:t>
            </a:r>
            <a:r>
              <a:rPr lang="fr-CH" dirty="0" err="1" smtClean="0">
                <a:sym typeface="Symbol" pitchFamily="18" charset="2"/>
              </a:rPr>
              <a:t>nine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cicuits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Separation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dipole</a:t>
            </a:r>
            <a:r>
              <a:rPr lang="fr-CH" dirty="0" smtClean="0">
                <a:sym typeface="Symbol" pitchFamily="18" charset="2"/>
              </a:rPr>
              <a:t>: 11 kA (</a:t>
            </a:r>
            <a:r>
              <a:rPr lang="fr-CH" dirty="0" err="1" smtClean="0">
                <a:sym typeface="Symbol" pitchFamily="18" charset="2"/>
              </a:rPr>
              <a:t>outer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dipole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Cooling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[R. Van </a:t>
            </a:r>
            <a:r>
              <a:rPr lang="fr-CH" sz="1800" dirty="0" err="1" smtClean="0">
                <a:solidFill>
                  <a:srgbClr val="009900"/>
                </a:solidFill>
                <a:sym typeface="Symbol" pitchFamily="18" charset="2"/>
              </a:rPr>
              <a:t>Weelderen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Triplet and </a:t>
            </a:r>
            <a:r>
              <a:rPr lang="fr-CH" dirty="0" err="1" smtClean="0">
                <a:sym typeface="Symbol" pitchFamily="18" charset="2"/>
              </a:rPr>
              <a:t>orbit</a:t>
            </a:r>
            <a:r>
              <a:rPr lang="fr-CH" dirty="0" smtClean="0">
                <a:sym typeface="Symbol" pitchFamily="18" charset="2"/>
              </a:rPr>
              <a:t> correctors: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HX, 80 mm, </a:t>
            </a:r>
            <a:r>
              <a:rPr lang="fr-CH" dirty="0" err="1" smtClean="0">
                <a:sym typeface="Symbol" pitchFamily="18" charset="2"/>
              </a:rPr>
              <a:t>at</a:t>
            </a:r>
            <a:r>
              <a:rPr lang="fr-CH" dirty="0" smtClean="0">
                <a:sym typeface="Symbol" pitchFamily="18" charset="2"/>
              </a:rPr>
              <a:t> 45 </a:t>
            </a:r>
            <a:r>
              <a:rPr lang="fr-CH" dirty="0" err="1" smtClean="0">
                <a:sym typeface="Symbol" pitchFamily="18" charset="2"/>
              </a:rPr>
              <a:t>degrees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Best option: a </a:t>
            </a:r>
            <a:r>
              <a:rPr lang="fr-CH" dirty="0" err="1" smtClean="0">
                <a:sym typeface="Symbol" pitchFamily="18" charset="2"/>
              </a:rPr>
              <a:t>separate</a:t>
            </a:r>
            <a:r>
              <a:rPr lang="fr-CH" dirty="0" smtClean="0">
                <a:sym typeface="Symbol" pitchFamily="18" charset="2"/>
              </a:rPr>
              <a:t> HX for D1 and corrector package</a:t>
            </a:r>
          </a:p>
        </p:txBody>
      </p:sp>
    </p:spTree>
    <p:extLst>
      <p:ext uri="{BB962C8B-B14F-4D97-AF65-F5344CB8AC3E}">
        <p14:creationId xmlns:p14="http://schemas.microsoft.com/office/powerpoint/2010/main" val="33379753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16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CURRENTS AND POWERING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Currents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Quadrupoles</a:t>
            </a:r>
            <a:r>
              <a:rPr lang="fr-CH" dirty="0" smtClean="0">
                <a:sym typeface="Symbol" pitchFamily="18" charset="2"/>
              </a:rPr>
              <a:t>: 17 kA (four circuits or one plus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trims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Corrector </a:t>
            </a:r>
            <a:r>
              <a:rPr lang="fr-CH" dirty="0" err="1" smtClean="0">
                <a:sym typeface="Symbol" pitchFamily="18" charset="2"/>
              </a:rPr>
              <a:t>dipole</a:t>
            </a:r>
            <a:r>
              <a:rPr lang="fr-CH" dirty="0" smtClean="0">
                <a:sym typeface="Symbol" pitchFamily="18" charset="2"/>
              </a:rPr>
              <a:t>: 2.4 kA (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times </a:t>
            </a:r>
            <a:r>
              <a:rPr lang="fr-CH" dirty="0" err="1" smtClean="0">
                <a:sym typeface="Symbol" pitchFamily="18" charset="2"/>
              </a:rPr>
              <a:t>three</a:t>
            </a:r>
            <a:r>
              <a:rPr lang="fr-CH" dirty="0" smtClean="0">
                <a:sym typeface="Symbol" pitchFamily="18" charset="2"/>
              </a:rPr>
              <a:t> circuits)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Nonlinear</a:t>
            </a:r>
            <a:r>
              <a:rPr lang="fr-CH" dirty="0" smtClean="0">
                <a:sym typeface="Symbol" pitchFamily="18" charset="2"/>
              </a:rPr>
              <a:t> correctors: 100 A (</a:t>
            </a:r>
            <a:r>
              <a:rPr lang="fr-CH" dirty="0" err="1" smtClean="0">
                <a:sym typeface="Symbol" pitchFamily="18" charset="2"/>
              </a:rPr>
              <a:t>nine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cicuits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Separation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dipole</a:t>
            </a:r>
            <a:r>
              <a:rPr lang="fr-CH" dirty="0" smtClean="0">
                <a:sym typeface="Symbol" pitchFamily="18" charset="2"/>
              </a:rPr>
              <a:t>: 11 kA (</a:t>
            </a:r>
            <a:r>
              <a:rPr lang="fr-CH" dirty="0" err="1" smtClean="0">
                <a:sym typeface="Symbol" pitchFamily="18" charset="2"/>
              </a:rPr>
              <a:t>outer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dipole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Cooling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[R. Van </a:t>
            </a:r>
            <a:r>
              <a:rPr lang="fr-CH" sz="1800" dirty="0" err="1" smtClean="0">
                <a:solidFill>
                  <a:srgbClr val="009900"/>
                </a:solidFill>
                <a:sym typeface="Symbol" pitchFamily="18" charset="2"/>
              </a:rPr>
              <a:t>Weelderen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Triplet and </a:t>
            </a:r>
            <a:r>
              <a:rPr lang="fr-CH" dirty="0" err="1" smtClean="0">
                <a:sym typeface="Symbol" pitchFamily="18" charset="2"/>
              </a:rPr>
              <a:t>orbit</a:t>
            </a:r>
            <a:r>
              <a:rPr lang="fr-CH" dirty="0" smtClean="0">
                <a:sym typeface="Symbol" pitchFamily="18" charset="2"/>
              </a:rPr>
              <a:t> correctors: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HX, 80 mm, </a:t>
            </a:r>
            <a:r>
              <a:rPr lang="fr-CH" dirty="0" err="1" smtClean="0">
                <a:sym typeface="Symbol" pitchFamily="18" charset="2"/>
              </a:rPr>
              <a:t>at</a:t>
            </a:r>
            <a:r>
              <a:rPr lang="fr-CH" dirty="0" smtClean="0">
                <a:sym typeface="Symbol" pitchFamily="18" charset="2"/>
              </a:rPr>
              <a:t> 45 </a:t>
            </a:r>
            <a:r>
              <a:rPr lang="fr-CH" dirty="0" err="1" smtClean="0">
                <a:sym typeface="Symbol" pitchFamily="18" charset="2"/>
              </a:rPr>
              <a:t>degrees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Best option: a </a:t>
            </a:r>
            <a:r>
              <a:rPr lang="fr-CH" dirty="0" err="1" smtClean="0">
                <a:sym typeface="Symbol" pitchFamily="18" charset="2"/>
              </a:rPr>
              <a:t>separate</a:t>
            </a:r>
            <a:r>
              <a:rPr lang="fr-CH" dirty="0" smtClean="0">
                <a:sym typeface="Symbol" pitchFamily="18" charset="2"/>
              </a:rPr>
              <a:t> HX for D1 and corrector package</a:t>
            </a:r>
          </a:p>
        </p:txBody>
      </p:sp>
    </p:spTree>
    <p:extLst>
      <p:ext uri="{BB962C8B-B14F-4D97-AF65-F5344CB8AC3E}">
        <p14:creationId xmlns:p14="http://schemas.microsoft.com/office/powerpoint/2010/main" val="33379753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17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CURRENTS AND POWERING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Three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possibilities</a:t>
            </a:r>
            <a:r>
              <a:rPr lang="fr-CH" dirty="0" smtClean="0">
                <a:sym typeface="Symbol" pitchFamily="18" charset="2"/>
              </a:rPr>
              <a:t> for the triplet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One power </a:t>
            </a:r>
            <a:r>
              <a:rPr lang="fr-CH" dirty="0" err="1" smtClean="0">
                <a:sym typeface="Symbol" pitchFamily="18" charset="2"/>
              </a:rPr>
              <a:t>converter</a:t>
            </a:r>
            <a:r>
              <a:rPr lang="fr-CH" dirty="0" smtClean="0">
                <a:sym typeface="Symbol" pitchFamily="18" charset="2"/>
              </a:rPr>
              <a:t>, four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 in </a:t>
            </a:r>
            <a:r>
              <a:rPr lang="fr-CH" dirty="0" err="1" smtClean="0">
                <a:sym typeface="Symbol" pitchFamily="18" charset="2"/>
              </a:rPr>
              <a:t>series</a:t>
            </a:r>
            <a:r>
              <a:rPr lang="fr-CH" dirty="0" smtClean="0">
                <a:sym typeface="Symbol" pitchFamily="18" charset="2"/>
              </a:rPr>
              <a:t> plus </a:t>
            </a:r>
            <a:r>
              <a:rPr lang="fr-CH" dirty="0" err="1" smtClean="0">
                <a:sym typeface="Symbol" pitchFamily="18" charset="2"/>
              </a:rPr>
              <a:t>trims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Discarded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because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complexity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Four power </a:t>
            </a:r>
            <a:r>
              <a:rPr lang="fr-CH" dirty="0" err="1" smtClean="0">
                <a:sym typeface="Symbol" pitchFamily="18" charset="2"/>
              </a:rPr>
              <a:t>converter</a:t>
            </a:r>
            <a:r>
              <a:rPr lang="fr-CH" dirty="0" smtClean="0">
                <a:sym typeface="Symbol" pitchFamily="18" charset="2"/>
              </a:rPr>
              <a:t>, one per </a:t>
            </a:r>
            <a:r>
              <a:rPr lang="fr-CH" dirty="0" err="1" smtClean="0">
                <a:sym typeface="Symbol" pitchFamily="18" charset="2"/>
              </a:rPr>
              <a:t>magnet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err="1" smtClean="0">
                <a:sym typeface="Symbol" pitchFamily="18" charset="2"/>
              </a:rPr>
              <a:t>Discarded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because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too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many</a:t>
            </a:r>
            <a:r>
              <a:rPr lang="fr-CH" dirty="0" smtClean="0">
                <a:sym typeface="Symbol" pitchFamily="18" charset="2"/>
              </a:rPr>
              <a:t> kA to </a:t>
            </a:r>
            <a:r>
              <a:rPr lang="fr-CH" dirty="0" err="1" smtClean="0">
                <a:sym typeface="Symbol" pitchFamily="18" charset="2"/>
              </a:rPr>
              <a:t>bring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around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This </a:t>
            </a:r>
            <a:r>
              <a:rPr lang="fr-CH" dirty="0" err="1" smtClean="0">
                <a:sym typeface="Symbol" pitchFamily="18" charset="2"/>
              </a:rPr>
              <a:t>leaves</a:t>
            </a:r>
            <a:r>
              <a:rPr lang="fr-CH" dirty="0" smtClean="0">
                <a:sym typeface="Symbol" pitchFamily="18" charset="2"/>
              </a:rPr>
              <a:t> one option …</a:t>
            </a:r>
          </a:p>
        </p:txBody>
      </p:sp>
    </p:spTree>
    <p:extLst>
      <p:ext uri="{BB962C8B-B14F-4D97-AF65-F5344CB8AC3E}">
        <p14:creationId xmlns:p14="http://schemas.microsoft.com/office/powerpoint/2010/main" val="37970460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18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CURRENTS AND POWERING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85963" y="1160060"/>
            <a:ext cx="8634956" cy="5437292"/>
            <a:chOff x="85963" y="44623"/>
            <a:chExt cx="8827205" cy="6552729"/>
          </a:xfrm>
        </p:grpSpPr>
        <p:sp>
          <p:nvSpPr>
            <p:cNvPr id="7" name="Line 67"/>
            <p:cNvSpPr>
              <a:spLocks noChangeShapeType="1"/>
            </p:cNvSpPr>
            <p:nvPr/>
          </p:nvSpPr>
          <p:spPr bwMode="auto">
            <a:xfrm flipH="1">
              <a:off x="6702632" y="3783816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8" name="Line 67"/>
            <p:cNvSpPr>
              <a:spLocks noChangeShapeType="1"/>
            </p:cNvSpPr>
            <p:nvPr/>
          </p:nvSpPr>
          <p:spPr bwMode="auto">
            <a:xfrm flipH="1">
              <a:off x="6177752" y="3771624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9" name="Oval 4"/>
            <p:cNvSpPr>
              <a:spLocks noChangeArrowheads="1"/>
            </p:cNvSpPr>
            <p:nvPr/>
          </p:nvSpPr>
          <p:spPr bwMode="auto">
            <a:xfrm>
              <a:off x="1136336" y="5953411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985096" y="1168686"/>
              <a:ext cx="7224" cy="1600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1" name="Line 6"/>
            <p:cNvSpPr>
              <a:spLocks noChangeShapeType="1"/>
            </p:cNvSpPr>
            <p:nvPr/>
          </p:nvSpPr>
          <p:spPr bwMode="auto">
            <a:xfrm>
              <a:off x="1975696" y="1168686"/>
              <a:ext cx="0" cy="10668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>
              <a:off x="992320" y="2768886"/>
              <a:ext cx="0" cy="10668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985096" y="1168686"/>
              <a:ext cx="990600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4" name="Line 17"/>
            <p:cNvSpPr>
              <a:spLocks noChangeShapeType="1"/>
            </p:cNvSpPr>
            <p:nvPr/>
          </p:nvSpPr>
          <p:spPr bwMode="auto">
            <a:xfrm>
              <a:off x="3779912" y="1168686"/>
              <a:ext cx="990600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>
              <a:off x="4956528" y="1168686"/>
              <a:ext cx="990600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6" name="Line 19"/>
            <p:cNvSpPr>
              <a:spLocks noChangeShapeType="1"/>
            </p:cNvSpPr>
            <p:nvPr/>
          </p:nvSpPr>
          <p:spPr bwMode="auto">
            <a:xfrm>
              <a:off x="7508696" y="1168686"/>
              <a:ext cx="1106592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85296" y="652054"/>
              <a:ext cx="13648" cy="200253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V="1">
              <a:off x="3570960" y="1168686"/>
              <a:ext cx="690736" cy="1751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4780984" y="836712"/>
              <a:ext cx="464" cy="33197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0" name="Line 23"/>
            <p:cNvSpPr>
              <a:spLocks noChangeShapeType="1"/>
            </p:cNvSpPr>
            <p:nvPr/>
          </p:nvSpPr>
          <p:spPr bwMode="auto">
            <a:xfrm>
              <a:off x="5099896" y="1168686"/>
              <a:ext cx="304800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1" name="Line 25"/>
            <p:cNvSpPr>
              <a:spLocks noChangeShapeType="1"/>
            </p:cNvSpPr>
            <p:nvPr/>
          </p:nvSpPr>
          <p:spPr bwMode="auto">
            <a:xfrm flipV="1">
              <a:off x="5117408" y="1158240"/>
              <a:ext cx="2173408" cy="2795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2" name="Line 28"/>
            <p:cNvSpPr>
              <a:spLocks noChangeShapeType="1"/>
            </p:cNvSpPr>
            <p:nvPr/>
          </p:nvSpPr>
          <p:spPr bwMode="auto">
            <a:xfrm>
              <a:off x="1975696" y="2768886"/>
              <a:ext cx="0" cy="10668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3" name="Line 31"/>
            <p:cNvSpPr>
              <a:spLocks noChangeShapeType="1"/>
            </p:cNvSpPr>
            <p:nvPr/>
          </p:nvSpPr>
          <p:spPr bwMode="auto">
            <a:xfrm>
              <a:off x="3575896" y="1930686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36"/>
            <p:cNvSpPr>
              <a:spLocks noChangeShapeType="1"/>
            </p:cNvSpPr>
            <p:nvPr/>
          </p:nvSpPr>
          <p:spPr bwMode="auto">
            <a:xfrm>
              <a:off x="2585296" y="652054"/>
              <a:ext cx="6043640" cy="957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5" name="Line 40"/>
            <p:cNvSpPr>
              <a:spLocks noChangeShapeType="1"/>
            </p:cNvSpPr>
            <p:nvPr/>
          </p:nvSpPr>
          <p:spPr bwMode="auto">
            <a:xfrm>
              <a:off x="7704920" y="2464086"/>
              <a:ext cx="0" cy="13716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6" name="Line 41"/>
            <p:cNvSpPr>
              <a:spLocks noChangeShapeType="1"/>
            </p:cNvSpPr>
            <p:nvPr/>
          </p:nvSpPr>
          <p:spPr bwMode="auto">
            <a:xfrm>
              <a:off x="1975696" y="2235486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7" name="Line 43"/>
            <p:cNvSpPr>
              <a:spLocks noChangeShapeType="1"/>
            </p:cNvSpPr>
            <p:nvPr/>
          </p:nvSpPr>
          <p:spPr bwMode="auto">
            <a:xfrm flipH="1">
              <a:off x="3570960" y="1186198"/>
              <a:ext cx="0" cy="143028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28" name="Rectangle 59"/>
            <p:cNvSpPr>
              <a:spLocks noChangeArrowheads="1"/>
            </p:cNvSpPr>
            <p:nvPr/>
          </p:nvSpPr>
          <p:spPr bwMode="auto">
            <a:xfrm>
              <a:off x="289656" y="4252454"/>
              <a:ext cx="66717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chemeClr val="accent2"/>
                  </a:solidFill>
                </a:rPr>
                <a:t>Leads</a:t>
              </a:r>
              <a:endParaRPr lang="en-US" sz="1600" b="1" dirty="0">
                <a:solidFill>
                  <a:schemeClr val="accent2"/>
                </a:solidFill>
              </a:endParaRPr>
            </a:p>
          </p:txBody>
        </p:sp>
        <p:sp>
          <p:nvSpPr>
            <p:cNvPr id="29" name="Line 61"/>
            <p:cNvSpPr>
              <a:spLocks noChangeShapeType="1"/>
            </p:cNvSpPr>
            <p:nvPr/>
          </p:nvSpPr>
          <p:spPr bwMode="auto">
            <a:xfrm flipH="1">
              <a:off x="992320" y="3759486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30" name="Line 62"/>
            <p:cNvSpPr>
              <a:spLocks noChangeShapeType="1"/>
            </p:cNvSpPr>
            <p:nvPr/>
          </p:nvSpPr>
          <p:spPr bwMode="auto">
            <a:xfrm flipH="1">
              <a:off x="1975696" y="3759486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31" name="Line 63"/>
            <p:cNvSpPr>
              <a:spLocks noChangeShapeType="1"/>
            </p:cNvSpPr>
            <p:nvPr/>
          </p:nvSpPr>
          <p:spPr bwMode="auto">
            <a:xfrm flipH="1">
              <a:off x="2585296" y="3759486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32" name="Line 64"/>
            <p:cNvSpPr>
              <a:spLocks noChangeShapeType="1"/>
            </p:cNvSpPr>
            <p:nvPr/>
          </p:nvSpPr>
          <p:spPr bwMode="auto">
            <a:xfrm flipH="1">
              <a:off x="3570960" y="3759486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33" name="Line 70"/>
            <p:cNvSpPr>
              <a:spLocks noChangeShapeType="1"/>
            </p:cNvSpPr>
            <p:nvPr/>
          </p:nvSpPr>
          <p:spPr bwMode="auto">
            <a:xfrm flipH="1">
              <a:off x="1975696" y="2616486"/>
              <a:ext cx="0" cy="3048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34" name="Line 73"/>
            <p:cNvSpPr>
              <a:spLocks noChangeShapeType="1"/>
            </p:cNvSpPr>
            <p:nvPr/>
          </p:nvSpPr>
          <p:spPr bwMode="auto">
            <a:xfrm flipH="1">
              <a:off x="8611520" y="661632"/>
              <a:ext cx="17416" cy="50705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35" name="Line 77"/>
            <p:cNvSpPr>
              <a:spLocks noChangeShapeType="1"/>
            </p:cNvSpPr>
            <p:nvPr/>
          </p:nvSpPr>
          <p:spPr bwMode="auto">
            <a:xfrm flipH="1">
              <a:off x="992320" y="4216686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36" name="Line 78"/>
            <p:cNvSpPr>
              <a:spLocks noChangeShapeType="1"/>
            </p:cNvSpPr>
            <p:nvPr/>
          </p:nvSpPr>
          <p:spPr bwMode="auto">
            <a:xfrm flipH="1">
              <a:off x="1975696" y="4216686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37" name="Line 79"/>
            <p:cNvSpPr>
              <a:spLocks noChangeShapeType="1"/>
            </p:cNvSpPr>
            <p:nvPr/>
          </p:nvSpPr>
          <p:spPr bwMode="auto">
            <a:xfrm flipH="1">
              <a:off x="2585296" y="4216686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38" name="Oval 97"/>
            <p:cNvSpPr>
              <a:spLocks noChangeArrowheads="1"/>
            </p:cNvSpPr>
            <p:nvPr/>
          </p:nvSpPr>
          <p:spPr bwMode="auto">
            <a:xfrm>
              <a:off x="1364936" y="5953411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39" name="Line 110"/>
            <p:cNvSpPr>
              <a:spLocks noChangeShapeType="1"/>
            </p:cNvSpPr>
            <p:nvPr/>
          </p:nvSpPr>
          <p:spPr bwMode="auto">
            <a:xfrm flipH="1">
              <a:off x="992320" y="5512086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0" name="Line 112"/>
            <p:cNvSpPr>
              <a:spLocks noChangeShapeType="1"/>
            </p:cNvSpPr>
            <p:nvPr/>
          </p:nvSpPr>
          <p:spPr bwMode="auto">
            <a:xfrm flipH="1">
              <a:off x="992320" y="4978686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1" name="Line 122"/>
            <p:cNvSpPr>
              <a:spLocks noChangeShapeType="1"/>
            </p:cNvSpPr>
            <p:nvPr/>
          </p:nvSpPr>
          <p:spPr bwMode="auto">
            <a:xfrm>
              <a:off x="1973136" y="4978686"/>
              <a:ext cx="0" cy="1170296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2" name="Line 124"/>
            <p:cNvSpPr>
              <a:spLocks noChangeShapeType="1"/>
            </p:cNvSpPr>
            <p:nvPr/>
          </p:nvSpPr>
          <p:spPr bwMode="auto">
            <a:xfrm flipV="1">
              <a:off x="1757048" y="6113748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129"/>
            <p:cNvSpPr>
              <a:spLocks noChangeShapeType="1"/>
            </p:cNvSpPr>
            <p:nvPr/>
          </p:nvSpPr>
          <p:spPr bwMode="auto">
            <a:xfrm flipV="1">
              <a:off x="666184" y="2092214"/>
              <a:ext cx="8229600" cy="0"/>
            </a:xfrm>
            <a:prstGeom prst="line">
              <a:avLst/>
            </a:prstGeom>
            <a:noFill/>
            <a:ln w="38100" cap="rnd">
              <a:solidFill>
                <a:schemeClr val="folHlink"/>
              </a:solidFill>
              <a:prstDash val="sysDot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4" name="Line 130"/>
            <p:cNvSpPr>
              <a:spLocks noChangeShapeType="1"/>
            </p:cNvSpPr>
            <p:nvPr/>
          </p:nvSpPr>
          <p:spPr bwMode="auto">
            <a:xfrm flipV="1">
              <a:off x="604096" y="4664552"/>
              <a:ext cx="8305800" cy="0"/>
            </a:xfrm>
            <a:prstGeom prst="line">
              <a:avLst/>
            </a:prstGeom>
            <a:noFill/>
            <a:ln w="38100" cap="rnd">
              <a:solidFill>
                <a:schemeClr val="folHlink"/>
              </a:solidFill>
              <a:prstDash val="sysDot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5" name="Rectangle 134"/>
            <p:cNvSpPr>
              <a:spLocks noChangeArrowheads="1"/>
            </p:cNvSpPr>
            <p:nvPr/>
          </p:nvSpPr>
          <p:spPr bwMode="auto">
            <a:xfrm>
              <a:off x="1137496" y="940086"/>
              <a:ext cx="685800" cy="45720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Rectangle 136"/>
            <p:cNvSpPr>
              <a:spLocks noChangeArrowheads="1"/>
            </p:cNvSpPr>
            <p:nvPr/>
          </p:nvSpPr>
          <p:spPr bwMode="auto">
            <a:xfrm>
              <a:off x="5117408" y="940086"/>
              <a:ext cx="685800" cy="45720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Rectangle 137"/>
            <p:cNvSpPr>
              <a:spLocks noChangeArrowheads="1"/>
            </p:cNvSpPr>
            <p:nvPr/>
          </p:nvSpPr>
          <p:spPr bwMode="auto">
            <a:xfrm>
              <a:off x="3749256" y="940086"/>
              <a:ext cx="685800" cy="45720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Rectangle 138"/>
            <p:cNvSpPr>
              <a:spLocks noChangeArrowheads="1"/>
            </p:cNvSpPr>
            <p:nvPr/>
          </p:nvSpPr>
          <p:spPr bwMode="auto">
            <a:xfrm>
              <a:off x="6379272" y="940086"/>
              <a:ext cx="685800" cy="45720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Rectangle 139"/>
            <p:cNvSpPr>
              <a:spLocks noChangeArrowheads="1"/>
            </p:cNvSpPr>
            <p:nvPr/>
          </p:nvSpPr>
          <p:spPr bwMode="auto">
            <a:xfrm>
              <a:off x="7709696" y="940086"/>
              <a:ext cx="685800" cy="457200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TextBox 113"/>
            <p:cNvSpPr txBox="1"/>
            <p:nvPr/>
          </p:nvSpPr>
          <p:spPr>
            <a:xfrm>
              <a:off x="4139952" y="3501310"/>
              <a:ext cx="5652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Trim</a:t>
              </a:r>
            </a:p>
            <a:p>
              <a:r>
                <a:rPr lang="fr-CH" sz="1600" b="1" dirty="0" smtClean="0"/>
                <a:t>Q3</a:t>
              </a:r>
              <a:endParaRPr lang="en-GB" sz="1600" b="1" dirty="0"/>
            </a:p>
          </p:txBody>
        </p:sp>
        <p:sp>
          <p:nvSpPr>
            <p:cNvPr id="51" name="TextBox 115"/>
            <p:cNvSpPr txBox="1"/>
            <p:nvPr/>
          </p:nvSpPr>
          <p:spPr>
            <a:xfrm>
              <a:off x="2770125" y="4365104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17.3 kA</a:t>
              </a:r>
              <a:endParaRPr lang="en-GB" sz="1600" b="1" dirty="0"/>
            </a:p>
          </p:txBody>
        </p:sp>
        <p:sp>
          <p:nvSpPr>
            <p:cNvPr id="52" name="Line 38"/>
            <p:cNvSpPr>
              <a:spLocks noChangeShapeType="1"/>
            </p:cNvSpPr>
            <p:nvPr/>
          </p:nvSpPr>
          <p:spPr bwMode="auto">
            <a:xfrm>
              <a:off x="5005968" y="2540286"/>
              <a:ext cx="0" cy="12192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53" name="Line 64"/>
            <p:cNvSpPr>
              <a:spLocks noChangeShapeType="1"/>
            </p:cNvSpPr>
            <p:nvPr/>
          </p:nvSpPr>
          <p:spPr bwMode="auto">
            <a:xfrm flipH="1">
              <a:off x="5009736" y="3759486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54" name="Line 81"/>
            <p:cNvSpPr>
              <a:spLocks noChangeShapeType="1"/>
            </p:cNvSpPr>
            <p:nvPr/>
          </p:nvSpPr>
          <p:spPr bwMode="auto">
            <a:xfrm flipH="1">
              <a:off x="5002840" y="4221088"/>
              <a:ext cx="0" cy="76200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55" name="TextBox 121"/>
            <p:cNvSpPr txBox="1"/>
            <p:nvPr/>
          </p:nvSpPr>
          <p:spPr>
            <a:xfrm>
              <a:off x="5518885" y="3497132"/>
              <a:ext cx="56528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Trim</a:t>
              </a:r>
            </a:p>
            <a:p>
              <a:r>
                <a:rPr lang="fr-CH" sz="1600" b="1" dirty="0" smtClean="0"/>
                <a:t>Q2b</a:t>
              </a:r>
              <a:endParaRPr lang="en-GB" sz="1600" b="1" dirty="0"/>
            </a:p>
          </p:txBody>
        </p:sp>
        <p:sp>
          <p:nvSpPr>
            <p:cNvPr id="56" name="Rectangle 2"/>
            <p:cNvSpPr txBox="1">
              <a:spLocks noChangeArrowheads="1"/>
            </p:cNvSpPr>
            <p:nvPr/>
          </p:nvSpPr>
          <p:spPr>
            <a:xfrm>
              <a:off x="683568" y="929606"/>
              <a:ext cx="8229600" cy="411162"/>
            </a:xfrm>
            <a:prstGeom prst="rect">
              <a:avLst/>
            </a:prstGeom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    D1                         Q3         </a:t>
              </a:r>
              <a:r>
                <a:rPr kumimoji="0" lang="en-US" sz="2400" b="1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Q2b       Q2a         Q1</a:t>
              </a: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57" name="Line 73"/>
            <p:cNvSpPr>
              <a:spLocks noChangeShapeType="1"/>
            </p:cNvSpPr>
            <p:nvPr/>
          </p:nvSpPr>
          <p:spPr bwMode="auto">
            <a:xfrm>
              <a:off x="7508696" y="812328"/>
              <a:ext cx="0" cy="38442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58" name="Line 73"/>
            <p:cNvSpPr>
              <a:spLocks noChangeShapeType="1"/>
            </p:cNvSpPr>
            <p:nvPr/>
          </p:nvSpPr>
          <p:spPr bwMode="auto">
            <a:xfrm flipH="1">
              <a:off x="7296112" y="1158240"/>
              <a:ext cx="0" cy="68658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59" name="Line 40"/>
            <p:cNvSpPr>
              <a:spLocks noChangeShapeType="1"/>
            </p:cNvSpPr>
            <p:nvPr/>
          </p:nvSpPr>
          <p:spPr bwMode="auto">
            <a:xfrm>
              <a:off x="6704056" y="2464446"/>
              <a:ext cx="0" cy="13716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60" name="Line 40"/>
            <p:cNvSpPr>
              <a:spLocks noChangeShapeType="1"/>
            </p:cNvSpPr>
            <p:nvPr/>
          </p:nvSpPr>
          <p:spPr bwMode="auto">
            <a:xfrm flipH="1">
              <a:off x="6176904" y="2528145"/>
              <a:ext cx="9272" cy="1259997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61" name="Line 40"/>
            <p:cNvSpPr>
              <a:spLocks noChangeShapeType="1"/>
            </p:cNvSpPr>
            <p:nvPr/>
          </p:nvSpPr>
          <p:spPr bwMode="auto">
            <a:xfrm>
              <a:off x="3570960" y="2452254"/>
              <a:ext cx="0" cy="13716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62" name="Line 40"/>
            <p:cNvSpPr>
              <a:spLocks noChangeShapeType="1"/>
            </p:cNvSpPr>
            <p:nvPr/>
          </p:nvSpPr>
          <p:spPr bwMode="auto">
            <a:xfrm>
              <a:off x="2585296" y="2654586"/>
              <a:ext cx="2288" cy="1117038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63" name="Line 79"/>
            <p:cNvSpPr>
              <a:spLocks noChangeShapeType="1"/>
            </p:cNvSpPr>
            <p:nvPr/>
          </p:nvSpPr>
          <p:spPr bwMode="auto">
            <a:xfrm flipH="1">
              <a:off x="3570960" y="4210534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64" name="Line 67"/>
            <p:cNvSpPr>
              <a:spLocks noChangeShapeType="1"/>
            </p:cNvSpPr>
            <p:nvPr/>
          </p:nvSpPr>
          <p:spPr bwMode="auto">
            <a:xfrm flipH="1">
              <a:off x="7704920" y="3762046"/>
              <a:ext cx="0" cy="4572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65" name="Line 81"/>
            <p:cNvSpPr>
              <a:spLocks noChangeShapeType="1"/>
            </p:cNvSpPr>
            <p:nvPr/>
          </p:nvSpPr>
          <p:spPr bwMode="auto">
            <a:xfrm flipH="1">
              <a:off x="6180560" y="4180446"/>
              <a:ext cx="0" cy="762000"/>
            </a:xfrm>
            <a:prstGeom prst="line">
              <a:avLst/>
            </a:prstGeom>
            <a:noFill/>
            <a:ln w="381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66" name="Line 124"/>
            <p:cNvSpPr>
              <a:spLocks noChangeShapeType="1"/>
            </p:cNvSpPr>
            <p:nvPr/>
          </p:nvSpPr>
          <p:spPr bwMode="auto">
            <a:xfrm flipV="1">
              <a:off x="951376" y="6124662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Line 110"/>
            <p:cNvSpPr>
              <a:spLocks noChangeShapeType="1"/>
            </p:cNvSpPr>
            <p:nvPr/>
          </p:nvSpPr>
          <p:spPr bwMode="auto">
            <a:xfrm flipH="1">
              <a:off x="2587584" y="5505934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68" name="Line 112"/>
            <p:cNvSpPr>
              <a:spLocks noChangeShapeType="1"/>
            </p:cNvSpPr>
            <p:nvPr/>
          </p:nvSpPr>
          <p:spPr bwMode="auto">
            <a:xfrm flipH="1">
              <a:off x="2587584" y="4972534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69" name="Line 122"/>
            <p:cNvSpPr>
              <a:spLocks noChangeShapeType="1"/>
            </p:cNvSpPr>
            <p:nvPr/>
          </p:nvSpPr>
          <p:spPr bwMode="auto">
            <a:xfrm>
              <a:off x="3568400" y="4972534"/>
              <a:ext cx="0" cy="1170296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70" name="Line 124"/>
            <p:cNvSpPr>
              <a:spLocks noChangeShapeType="1"/>
            </p:cNvSpPr>
            <p:nvPr/>
          </p:nvSpPr>
          <p:spPr bwMode="auto">
            <a:xfrm flipV="1">
              <a:off x="3352312" y="6107596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Line 124"/>
            <p:cNvSpPr>
              <a:spLocks noChangeShapeType="1"/>
            </p:cNvSpPr>
            <p:nvPr/>
          </p:nvSpPr>
          <p:spPr bwMode="auto">
            <a:xfrm flipV="1">
              <a:off x="2546640" y="6118510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Oval 149"/>
            <p:cNvSpPr>
              <a:spLocks noChangeArrowheads="1"/>
            </p:cNvSpPr>
            <p:nvPr/>
          </p:nvSpPr>
          <p:spPr bwMode="auto">
            <a:xfrm>
              <a:off x="2734224" y="5949582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73" name="Oval 97"/>
            <p:cNvSpPr>
              <a:spLocks noChangeArrowheads="1"/>
            </p:cNvSpPr>
            <p:nvPr/>
          </p:nvSpPr>
          <p:spPr bwMode="auto">
            <a:xfrm>
              <a:off x="2962824" y="5949582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74" name="Line 110"/>
            <p:cNvSpPr>
              <a:spLocks noChangeShapeType="1"/>
            </p:cNvSpPr>
            <p:nvPr/>
          </p:nvSpPr>
          <p:spPr bwMode="auto">
            <a:xfrm rot="5400000">
              <a:off x="3805208" y="5929864"/>
              <a:ext cx="0" cy="381456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75" name="Line 112"/>
            <p:cNvSpPr>
              <a:spLocks noChangeShapeType="1"/>
            </p:cNvSpPr>
            <p:nvPr/>
          </p:nvSpPr>
          <p:spPr bwMode="auto">
            <a:xfrm flipH="1">
              <a:off x="4009584" y="5281953"/>
              <a:ext cx="0" cy="86684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76" name="Line 122"/>
            <p:cNvSpPr>
              <a:spLocks noChangeShapeType="1"/>
            </p:cNvSpPr>
            <p:nvPr/>
          </p:nvSpPr>
          <p:spPr bwMode="auto">
            <a:xfrm flipH="1">
              <a:off x="4990400" y="4963289"/>
              <a:ext cx="13648" cy="353186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77" name="Line 124"/>
            <p:cNvSpPr>
              <a:spLocks noChangeShapeType="1"/>
            </p:cNvSpPr>
            <p:nvPr/>
          </p:nvSpPr>
          <p:spPr bwMode="auto">
            <a:xfrm flipV="1">
              <a:off x="4801608" y="5302673"/>
              <a:ext cx="218648" cy="793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124"/>
            <p:cNvSpPr>
              <a:spLocks noChangeShapeType="1"/>
            </p:cNvSpPr>
            <p:nvPr/>
          </p:nvSpPr>
          <p:spPr bwMode="auto">
            <a:xfrm flipV="1">
              <a:off x="3995936" y="5299939"/>
              <a:ext cx="218648" cy="793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9" name="Oval 156"/>
            <p:cNvSpPr>
              <a:spLocks noChangeArrowheads="1"/>
            </p:cNvSpPr>
            <p:nvPr/>
          </p:nvSpPr>
          <p:spPr bwMode="auto">
            <a:xfrm>
              <a:off x="4183520" y="5131011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80" name="Oval 97"/>
            <p:cNvSpPr>
              <a:spLocks noChangeArrowheads="1"/>
            </p:cNvSpPr>
            <p:nvPr/>
          </p:nvSpPr>
          <p:spPr bwMode="auto">
            <a:xfrm>
              <a:off x="4412120" y="5131011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81" name="Line 110"/>
            <p:cNvSpPr>
              <a:spLocks noChangeShapeType="1"/>
            </p:cNvSpPr>
            <p:nvPr/>
          </p:nvSpPr>
          <p:spPr bwMode="auto">
            <a:xfrm rot="16200000" flipH="1">
              <a:off x="6097831" y="5133551"/>
              <a:ext cx="6210" cy="1905744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82" name="Line 112"/>
            <p:cNvSpPr>
              <a:spLocks noChangeShapeType="1"/>
            </p:cNvSpPr>
            <p:nvPr/>
          </p:nvSpPr>
          <p:spPr bwMode="auto">
            <a:xfrm flipH="1">
              <a:off x="5148064" y="5280024"/>
              <a:ext cx="13648" cy="822146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83" name="Line 122"/>
            <p:cNvSpPr>
              <a:spLocks noChangeShapeType="1"/>
            </p:cNvSpPr>
            <p:nvPr/>
          </p:nvSpPr>
          <p:spPr bwMode="auto">
            <a:xfrm>
              <a:off x="6168368" y="4951048"/>
              <a:ext cx="0" cy="34845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84" name="Line 124"/>
            <p:cNvSpPr>
              <a:spLocks noChangeShapeType="1"/>
            </p:cNvSpPr>
            <p:nvPr/>
          </p:nvSpPr>
          <p:spPr bwMode="auto">
            <a:xfrm flipV="1">
              <a:off x="5972960" y="5278326"/>
              <a:ext cx="218648" cy="793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Line 124"/>
            <p:cNvSpPr>
              <a:spLocks noChangeShapeType="1"/>
            </p:cNvSpPr>
            <p:nvPr/>
          </p:nvSpPr>
          <p:spPr bwMode="auto">
            <a:xfrm flipV="1">
              <a:off x="5148064" y="5275592"/>
              <a:ext cx="218648" cy="7938"/>
            </a:xfrm>
            <a:prstGeom prst="line">
              <a:avLst/>
            </a:prstGeom>
            <a:noFill/>
            <a:ln w="381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Oval 170"/>
            <p:cNvSpPr>
              <a:spLocks noChangeArrowheads="1"/>
            </p:cNvSpPr>
            <p:nvPr/>
          </p:nvSpPr>
          <p:spPr bwMode="auto">
            <a:xfrm>
              <a:off x="5366712" y="5106664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87" name="Oval 97"/>
            <p:cNvSpPr>
              <a:spLocks noChangeArrowheads="1"/>
            </p:cNvSpPr>
            <p:nvPr/>
          </p:nvSpPr>
          <p:spPr bwMode="auto">
            <a:xfrm>
              <a:off x="5595312" y="5106664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88" name="TextBox 172"/>
            <p:cNvSpPr txBox="1"/>
            <p:nvPr/>
          </p:nvSpPr>
          <p:spPr>
            <a:xfrm>
              <a:off x="2706864" y="3294864"/>
              <a:ext cx="79861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Quads</a:t>
              </a:r>
            </a:p>
            <a:p>
              <a:r>
                <a:rPr lang="fr-CH" sz="1600" b="1" dirty="0" smtClean="0"/>
                <a:t>Q1</a:t>
              </a:r>
            </a:p>
            <a:p>
              <a:r>
                <a:rPr lang="fr-CH" sz="1600" b="1" dirty="0" smtClean="0"/>
                <a:t>and Q3</a:t>
              </a:r>
              <a:endParaRPr lang="en-GB" sz="1600" b="1" dirty="0"/>
            </a:p>
          </p:txBody>
        </p:sp>
        <p:sp>
          <p:nvSpPr>
            <p:cNvPr id="89" name="TextBox 173"/>
            <p:cNvSpPr txBox="1"/>
            <p:nvPr/>
          </p:nvSpPr>
          <p:spPr>
            <a:xfrm>
              <a:off x="1109040" y="3505078"/>
              <a:ext cx="7377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Dipole</a:t>
              </a:r>
              <a:endParaRPr lang="en-GB" sz="1600" b="1" dirty="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727801" y="4978686"/>
              <a:ext cx="1475007" cy="8184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343041" y="4990934"/>
              <a:ext cx="1475007" cy="8184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TextBox 179"/>
            <p:cNvSpPr txBox="1"/>
            <p:nvPr/>
          </p:nvSpPr>
          <p:spPr>
            <a:xfrm>
              <a:off x="4211960" y="4383154"/>
              <a:ext cx="5581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/>
                <a:t>2</a:t>
              </a:r>
              <a:r>
                <a:rPr lang="en-GB" sz="1600" b="1" dirty="0" smtClean="0"/>
                <a:t> kA</a:t>
              </a:r>
              <a:endParaRPr lang="en-GB" sz="1600" b="1" dirty="0"/>
            </a:p>
          </p:txBody>
        </p:sp>
        <p:sp>
          <p:nvSpPr>
            <p:cNvPr id="93" name="TextBox 184"/>
            <p:cNvSpPr txBox="1"/>
            <p:nvPr/>
          </p:nvSpPr>
          <p:spPr>
            <a:xfrm>
              <a:off x="5439313" y="4365104"/>
              <a:ext cx="71686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0.2 kA</a:t>
              </a:r>
              <a:endParaRPr lang="en-GB" sz="1600" b="1" dirty="0"/>
            </a:p>
          </p:txBody>
        </p:sp>
        <p:sp>
          <p:nvSpPr>
            <p:cNvPr id="94" name="Rectangle 59"/>
            <p:cNvSpPr>
              <a:spLocks noChangeArrowheads="1"/>
            </p:cNvSpPr>
            <p:nvPr/>
          </p:nvSpPr>
          <p:spPr bwMode="auto">
            <a:xfrm>
              <a:off x="217648" y="2862816"/>
              <a:ext cx="78258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chemeClr val="accent1"/>
                  </a:solidFill>
                </a:rPr>
                <a:t>SC Link</a:t>
              </a:r>
              <a:endParaRPr lang="en-US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95" name="Line 19"/>
            <p:cNvSpPr>
              <a:spLocks noChangeShapeType="1"/>
            </p:cNvSpPr>
            <p:nvPr/>
          </p:nvSpPr>
          <p:spPr bwMode="auto">
            <a:xfrm>
              <a:off x="4596384" y="1841056"/>
              <a:ext cx="413351" cy="565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96" name="Line 27"/>
            <p:cNvSpPr>
              <a:spLocks noChangeShapeType="1"/>
            </p:cNvSpPr>
            <p:nvPr/>
          </p:nvSpPr>
          <p:spPr bwMode="auto">
            <a:xfrm flipH="1">
              <a:off x="5005082" y="1846714"/>
              <a:ext cx="0" cy="82942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97" name="Line 79"/>
            <p:cNvSpPr>
              <a:spLocks noChangeShapeType="1"/>
            </p:cNvSpPr>
            <p:nvPr/>
          </p:nvSpPr>
          <p:spPr bwMode="auto">
            <a:xfrm flipH="1">
              <a:off x="6705195" y="4192408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98" name="TextBox 190"/>
            <p:cNvSpPr txBox="1"/>
            <p:nvPr/>
          </p:nvSpPr>
          <p:spPr>
            <a:xfrm>
              <a:off x="6775277" y="4365104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17.3 kA</a:t>
              </a:r>
              <a:endParaRPr lang="en-GB" sz="1600" b="1" dirty="0"/>
            </a:p>
          </p:txBody>
        </p:sp>
        <p:sp>
          <p:nvSpPr>
            <p:cNvPr id="99" name="Line 79"/>
            <p:cNvSpPr>
              <a:spLocks noChangeShapeType="1"/>
            </p:cNvSpPr>
            <p:nvPr/>
          </p:nvSpPr>
          <p:spPr bwMode="auto">
            <a:xfrm flipH="1">
              <a:off x="7690859" y="4186256"/>
              <a:ext cx="0" cy="762000"/>
            </a:xfrm>
            <a:prstGeom prst="line">
              <a:avLst/>
            </a:prstGeom>
            <a:noFill/>
            <a:ln w="76200">
              <a:solidFill>
                <a:srgbClr val="FF3399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00" name="Line 110"/>
            <p:cNvSpPr>
              <a:spLocks noChangeShapeType="1"/>
            </p:cNvSpPr>
            <p:nvPr/>
          </p:nvSpPr>
          <p:spPr bwMode="auto">
            <a:xfrm flipH="1">
              <a:off x="6707483" y="5481656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01" name="Line 112"/>
            <p:cNvSpPr>
              <a:spLocks noChangeShapeType="1"/>
            </p:cNvSpPr>
            <p:nvPr/>
          </p:nvSpPr>
          <p:spPr bwMode="auto">
            <a:xfrm flipH="1">
              <a:off x="6707483" y="4948256"/>
              <a:ext cx="0" cy="609600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02" name="Line 122"/>
            <p:cNvSpPr>
              <a:spLocks noChangeShapeType="1"/>
            </p:cNvSpPr>
            <p:nvPr/>
          </p:nvSpPr>
          <p:spPr bwMode="auto">
            <a:xfrm>
              <a:off x="7688299" y="4948256"/>
              <a:ext cx="0" cy="1170296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03" name="Line 124"/>
            <p:cNvSpPr>
              <a:spLocks noChangeShapeType="1"/>
            </p:cNvSpPr>
            <p:nvPr/>
          </p:nvSpPr>
          <p:spPr bwMode="auto">
            <a:xfrm flipV="1">
              <a:off x="7472211" y="6083318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Line 124"/>
            <p:cNvSpPr>
              <a:spLocks noChangeShapeType="1"/>
            </p:cNvSpPr>
            <p:nvPr/>
          </p:nvSpPr>
          <p:spPr bwMode="auto">
            <a:xfrm flipV="1">
              <a:off x="6666539" y="6094232"/>
              <a:ext cx="218648" cy="7938"/>
            </a:xfrm>
            <a:prstGeom prst="line">
              <a:avLst/>
            </a:prstGeom>
            <a:noFill/>
            <a:ln w="76200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" name="Oval 198"/>
            <p:cNvSpPr>
              <a:spLocks noChangeArrowheads="1"/>
            </p:cNvSpPr>
            <p:nvPr/>
          </p:nvSpPr>
          <p:spPr bwMode="auto">
            <a:xfrm>
              <a:off x="6854123" y="5925304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06" name="Oval 97"/>
            <p:cNvSpPr>
              <a:spLocks noChangeArrowheads="1"/>
            </p:cNvSpPr>
            <p:nvPr/>
          </p:nvSpPr>
          <p:spPr bwMode="auto">
            <a:xfrm>
              <a:off x="7082723" y="5925304"/>
              <a:ext cx="392112" cy="320675"/>
            </a:xfrm>
            <a:prstGeom prst="ellipse">
              <a:avLst/>
            </a:prstGeom>
            <a:noFill/>
            <a:ln w="38100" algn="ctr">
              <a:solidFill>
                <a:srgbClr val="660033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07" name="Line 19"/>
            <p:cNvSpPr>
              <a:spLocks noChangeShapeType="1"/>
            </p:cNvSpPr>
            <p:nvPr/>
          </p:nvSpPr>
          <p:spPr bwMode="auto">
            <a:xfrm>
              <a:off x="4956529" y="1556792"/>
              <a:ext cx="1761263" cy="1597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08" name="Line 27"/>
            <p:cNvSpPr>
              <a:spLocks noChangeShapeType="1"/>
            </p:cNvSpPr>
            <p:nvPr/>
          </p:nvSpPr>
          <p:spPr bwMode="auto">
            <a:xfrm flipH="1">
              <a:off x="6186176" y="1670304"/>
              <a:ext cx="7360" cy="85784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09" name="Line 27"/>
            <p:cNvSpPr>
              <a:spLocks noChangeShapeType="1"/>
            </p:cNvSpPr>
            <p:nvPr/>
          </p:nvSpPr>
          <p:spPr bwMode="auto">
            <a:xfrm flipH="1">
              <a:off x="6703480" y="1556792"/>
              <a:ext cx="8283" cy="103018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6492417" y="4978344"/>
              <a:ext cx="1475007" cy="8184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TextBox 208"/>
            <p:cNvSpPr txBox="1"/>
            <p:nvPr/>
          </p:nvSpPr>
          <p:spPr>
            <a:xfrm>
              <a:off x="6732240" y="3294864"/>
              <a:ext cx="90922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Quads</a:t>
              </a:r>
            </a:p>
            <a:p>
              <a:r>
                <a:rPr lang="fr-CH" sz="1600" b="1" dirty="0" smtClean="0"/>
                <a:t>Q2a</a:t>
              </a:r>
            </a:p>
            <a:p>
              <a:r>
                <a:rPr lang="fr-CH" sz="1600" b="1" dirty="0" smtClean="0"/>
                <a:t>and Q2b</a:t>
              </a:r>
              <a:endParaRPr lang="en-GB" sz="1600" b="1" dirty="0"/>
            </a:p>
          </p:txBody>
        </p:sp>
        <p:cxnSp>
          <p:nvCxnSpPr>
            <p:cNvPr id="112" name="Straight Connector 209"/>
            <p:cNvCxnSpPr/>
            <p:nvPr/>
          </p:nvCxnSpPr>
          <p:spPr>
            <a:xfrm flipH="1">
              <a:off x="1099160" y="5096048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210"/>
            <p:cNvCxnSpPr/>
            <p:nvPr/>
          </p:nvCxnSpPr>
          <p:spPr>
            <a:xfrm flipH="1">
              <a:off x="1099160" y="5240064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211"/>
            <p:cNvCxnSpPr/>
            <p:nvPr/>
          </p:nvCxnSpPr>
          <p:spPr>
            <a:xfrm flipH="1">
              <a:off x="1099160" y="5528096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212"/>
            <p:cNvCxnSpPr/>
            <p:nvPr/>
          </p:nvCxnSpPr>
          <p:spPr>
            <a:xfrm flipH="1" flipV="1">
              <a:off x="1099160" y="5384080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213"/>
            <p:cNvCxnSpPr/>
            <p:nvPr/>
          </p:nvCxnSpPr>
          <p:spPr>
            <a:xfrm flipH="1" flipV="1">
              <a:off x="1099160" y="5096048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214"/>
            <p:cNvCxnSpPr/>
            <p:nvPr/>
          </p:nvCxnSpPr>
          <p:spPr>
            <a:xfrm flipH="1">
              <a:off x="1099160" y="5672112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215"/>
            <p:cNvCxnSpPr/>
            <p:nvPr/>
          </p:nvCxnSpPr>
          <p:spPr>
            <a:xfrm flipH="1">
              <a:off x="1975832" y="4996744"/>
              <a:ext cx="1072" cy="31532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216"/>
            <p:cNvCxnSpPr/>
            <p:nvPr/>
          </p:nvCxnSpPr>
          <p:spPr>
            <a:xfrm>
              <a:off x="1976904" y="5500800"/>
              <a:ext cx="0" cy="3143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217"/>
            <p:cNvCxnSpPr/>
            <p:nvPr/>
          </p:nvCxnSpPr>
          <p:spPr>
            <a:xfrm>
              <a:off x="2062560" y="5243832"/>
              <a:ext cx="0" cy="28803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218"/>
            <p:cNvCxnSpPr/>
            <p:nvPr/>
          </p:nvCxnSpPr>
          <p:spPr>
            <a:xfrm>
              <a:off x="982440" y="4996744"/>
              <a:ext cx="0" cy="8184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219"/>
            <p:cNvCxnSpPr/>
            <p:nvPr/>
          </p:nvCxnSpPr>
          <p:spPr>
            <a:xfrm flipH="1">
              <a:off x="2675800" y="5096048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220"/>
            <p:cNvCxnSpPr/>
            <p:nvPr/>
          </p:nvCxnSpPr>
          <p:spPr>
            <a:xfrm flipH="1">
              <a:off x="2675800" y="5240064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221"/>
            <p:cNvCxnSpPr/>
            <p:nvPr/>
          </p:nvCxnSpPr>
          <p:spPr>
            <a:xfrm flipH="1">
              <a:off x="2675800" y="5528096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222"/>
            <p:cNvCxnSpPr/>
            <p:nvPr/>
          </p:nvCxnSpPr>
          <p:spPr>
            <a:xfrm flipH="1" flipV="1">
              <a:off x="2675800" y="5384080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223"/>
            <p:cNvCxnSpPr/>
            <p:nvPr/>
          </p:nvCxnSpPr>
          <p:spPr>
            <a:xfrm flipH="1" flipV="1">
              <a:off x="2675800" y="5096048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224"/>
            <p:cNvCxnSpPr/>
            <p:nvPr/>
          </p:nvCxnSpPr>
          <p:spPr>
            <a:xfrm flipH="1">
              <a:off x="2675800" y="5672112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225"/>
            <p:cNvCxnSpPr/>
            <p:nvPr/>
          </p:nvCxnSpPr>
          <p:spPr>
            <a:xfrm flipH="1">
              <a:off x="3552472" y="4996744"/>
              <a:ext cx="1072" cy="31532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226"/>
            <p:cNvCxnSpPr/>
            <p:nvPr/>
          </p:nvCxnSpPr>
          <p:spPr>
            <a:xfrm>
              <a:off x="3553544" y="5500800"/>
              <a:ext cx="0" cy="3143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227"/>
            <p:cNvCxnSpPr/>
            <p:nvPr/>
          </p:nvCxnSpPr>
          <p:spPr>
            <a:xfrm>
              <a:off x="3639200" y="5243832"/>
              <a:ext cx="0" cy="28803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228"/>
            <p:cNvCxnSpPr/>
            <p:nvPr/>
          </p:nvCxnSpPr>
          <p:spPr>
            <a:xfrm>
              <a:off x="2566616" y="4996744"/>
              <a:ext cx="0" cy="8184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239"/>
            <p:cNvCxnSpPr/>
            <p:nvPr/>
          </p:nvCxnSpPr>
          <p:spPr>
            <a:xfrm flipH="1">
              <a:off x="6806032" y="5096048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240"/>
            <p:cNvCxnSpPr/>
            <p:nvPr/>
          </p:nvCxnSpPr>
          <p:spPr>
            <a:xfrm flipH="1">
              <a:off x="6806032" y="5240064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241"/>
            <p:cNvCxnSpPr/>
            <p:nvPr/>
          </p:nvCxnSpPr>
          <p:spPr>
            <a:xfrm flipH="1">
              <a:off x="6806032" y="5528096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242"/>
            <p:cNvCxnSpPr/>
            <p:nvPr/>
          </p:nvCxnSpPr>
          <p:spPr>
            <a:xfrm flipH="1" flipV="1">
              <a:off x="6806032" y="5384080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243"/>
            <p:cNvCxnSpPr/>
            <p:nvPr/>
          </p:nvCxnSpPr>
          <p:spPr>
            <a:xfrm flipH="1" flipV="1">
              <a:off x="6806032" y="5096048"/>
              <a:ext cx="576064" cy="144016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244"/>
            <p:cNvCxnSpPr/>
            <p:nvPr/>
          </p:nvCxnSpPr>
          <p:spPr>
            <a:xfrm flipH="1">
              <a:off x="6806032" y="5672112"/>
              <a:ext cx="876672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245"/>
            <p:cNvCxnSpPr/>
            <p:nvPr/>
          </p:nvCxnSpPr>
          <p:spPr>
            <a:xfrm flipH="1">
              <a:off x="7682704" y="4996744"/>
              <a:ext cx="1072" cy="31532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246"/>
            <p:cNvCxnSpPr/>
            <p:nvPr/>
          </p:nvCxnSpPr>
          <p:spPr>
            <a:xfrm>
              <a:off x="7683776" y="5500800"/>
              <a:ext cx="0" cy="3143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247"/>
            <p:cNvCxnSpPr/>
            <p:nvPr/>
          </p:nvCxnSpPr>
          <p:spPr>
            <a:xfrm>
              <a:off x="7769432" y="5243832"/>
              <a:ext cx="0" cy="288032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248"/>
            <p:cNvCxnSpPr/>
            <p:nvPr/>
          </p:nvCxnSpPr>
          <p:spPr>
            <a:xfrm>
              <a:off x="6689312" y="4996744"/>
              <a:ext cx="0" cy="81840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Isosceles Triangle 260"/>
            <p:cNvSpPr/>
            <p:nvPr/>
          </p:nvSpPr>
          <p:spPr>
            <a:xfrm rot="16200000">
              <a:off x="1362140" y="6351568"/>
              <a:ext cx="207316" cy="25701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Rectangle 142"/>
            <p:cNvSpPr/>
            <p:nvPr/>
          </p:nvSpPr>
          <p:spPr>
            <a:xfrm rot="16200000">
              <a:off x="1198143" y="6450934"/>
              <a:ext cx="247116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4" name="Straight Connector 262"/>
            <p:cNvCxnSpPr/>
            <p:nvPr/>
          </p:nvCxnSpPr>
          <p:spPr>
            <a:xfrm flipH="1">
              <a:off x="978672" y="6473793"/>
              <a:ext cx="997024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263"/>
            <p:cNvCxnSpPr/>
            <p:nvPr/>
          </p:nvCxnSpPr>
          <p:spPr>
            <a:xfrm flipH="1">
              <a:off x="992320" y="5822501"/>
              <a:ext cx="1" cy="657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264"/>
            <p:cNvCxnSpPr/>
            <p:nvPr/>
          </p:nvCxnSpPr>
          <p:spPr>
            <a:xfrm flipH="1">
              <a:off x="1959488" y="5829261"/>
              <a:ext cx="1" cy="657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Isosceles Triangle 265"/>
            <p:cNvSpPr/>
            <p:nvPr/>
          </p:nvSpPr>
          <p:spPr>
            <a:xfrm rot="16200000">
              <a:off x="2957404" y="6344211"/>
              <a:ext cx="207316" cy="25701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" name="Rectangle 147"/>
            <p:cNvSpPr/>
            <p:nvPr/>
          </p:nvSpPr>
          <p:spPr>
            <a:xfrm rot="16200000">
              <a:off x="2793407" y="6443577"/>
              <a:ext cx="247116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9" name="Straight Connector 267"/>
            <p:cNvCxnSpPr/>
            <p:nvPr/>
          </p:nvCxnSpPr>
          <p:spPr>
            <a:xfrm flipH="1">
              <a:off x="2573936" y="6466436"/>
              <a:ext cx="997024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268"/>
            <p:cNvCxnSpPr/>
            <p:nvPr/>
          </p:nvCxnSpPr>
          <p:spPr>
            <a:xfrm flipH="1">
              <a:off x="2587584" y="5815144"/>
              <a:ext cx="1" cy="657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269"/>
            <p:cNvCxnSpPr/>
            <p:nvPr/>
          </p:nvCxnSpPr>
          <p:spPr>
            <a:xfrm flipH="1">
              <a:off x="3554752" y="5821904"/>
              <a:ext cx="1" cy="657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Isosceles Triangle 270"/>
            <p:cNvSpPr/>
            <p:nvPr/>
          </p:nvSpPr>
          <p:spPr>
            <a:xfrm rot="16200000">
              <a:off x="7070220" y="6344211"/>
              <a:ext cx="207316" cy="257012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3" name="Rectangle 152"/>
            <p:cNvSpPr/>
            <p:nvPr/>
          </p:nvSpPr>
          <p:spPr>
            <a:xfrm rot="16200000">
              <a:off x="6906223" y="6443577"/>
              <a:ext cx="247116" cy="4571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4" name="Straight Connector 272"/>
            <p:cNvCxnSpPr/>
            <p:nvPr/>
          </p:nvCxnSpPr>
          <p:spPr>
            <a:xfrm flipH="1">
              <a:off x="6686752" y="6466436"/>
              <a:ext cx="997024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273"/>
            <p:cNvCxnSpPr/>
            <p:nvPr/>
          </p:nvCxnSpPr>
          <p:spPr>
            <a:xfrm flipH="1">
              <a:off x="6700400" y="5815144"/>
              <a:ext cx="1" cy="657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274"/>
            <p:cNvCxnSpPr/>
            <p:nvPr/>
          </p:nvCxnSpPr>
          <p:spPr>
            <a:xfrm flipH="1">
              <a:off x="7667568" y="5821904"/>
              <a:ext cx="1" cy="65757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Line 19"/>
            <p:cNvSpPr>
              <a:spLocks noChangeShapeType="1"/>
            </p:cNvSpPr>
            <p:nvPr/>
          </p:nvSpPr>
          <p:spPr bwMode="auto">
            <a:xfrm flipV="1">
              <a:off x="7303008" y="1827407"/>
              <a:ext cx="416728" cy="139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58" name="Line 27"/>
            <p:cNvSpPr>
              <a:spLocks noChangeShapeType="1"/>
            </p:cNvSpPr>
            <p:nvPr/>
          </p:nvSpPr>
          <p:spPr bwMode="auto">
            <a:xfrm flipH="1">
              <a:off x="7705769" y="1841056"/>
              <a:ext cx="16567" cy="74545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59" name="Line 36"/>
            <p:cNvSpPr>
              <a:spLocks noChangeShapeType="1"/>
            </p:cNvSpPr>
            <p:nvPr/>
          </p:nvSpPr>
          <p:spPr bwMode="auto">
            <a:xfrm>
              <a:off x="4770512" y="823610"/>
              <a:ext cx="2742424" cy="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60" name="Line 73"/>
            <p:cNvSpPr>
              <a:spLocks noChangeShapeType="1"/>
            </p:cNvSpPr>
            <p:nvPr/>
          </p:nvSpPr>
          <p:spPr bwMode="auto">
            <a:xfrm flipH="1">
              <a:off x="4596384" y="1196752"/>
              <a:ext cx="0" cy="6499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61" name="Line 73"/>
            <p:cNvSpPr>
              <a:spLocks noChangeShapeType="1"/>
            </p:cNvSpPr>
            <p:nvPr/>
          </p:nvSpPr>
          <p:spPr bwMode="auto">
            <a:xfrm flipH="1">
              <a:off x="4967472" y="1164336"/>
              <a:ext cx="0" cy="39245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62" name="Line 73"/>
            <p:cNvSpPr>
              <a:spLocks noChangeShapeType="1"/>
            </p:cNvSpPr>
            <p:nvPr/>
          </p:nvSpPr>
          <p:spPr bwMode="auto">
            <a:xfrm flipH="1">
              <a:off x="6179416" y="1186198"/>
              <a:ext cx="1144" cy="27420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  <a:effectLst/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163" name="TextBox 177"/>
            <p:cNvSpPr txBox="1"/>
            <p:nvPr/>
          </p:nvSpPr>
          <p:spPr>
            <a:xfrm>
              <a:off x="1086645" y="4368872"/>
              <a:ext cx="6623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/>
                <a:t>11 kA</a:t>
              </a:r>
              <a:endParaRPr lang="en-GB" sz="1600" b="1" dirty="0"/>
            </a:p>
          </p:txBody>
        </p:sp>
        <p:cxnSp>
          <p:nvCxnSpPr>
            <p:cNvPr id="164" name="Straight Arrow Connector 2"/>
            <p:cNvCxnSpPr/>
            <p:nvPr/>
          </p:nvCxnSpPr>
          <p:spPr>
            <a:xfrm>
              <a:off x="4211960" y="5013176"/>
              <a:ext cx="63572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82"/>
            <p:cNvCxnSpPr/>
            <p:nvPr/>
          </p:nvCxnSpPr>
          <p:spPr>
            <a:xfrm>
              <a:off x="5364088" y="5013176"/>
              <a:ext cx="635720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85"/>
            <p:cNvCxnSpPr/>
            <p:nvPr/>
          </p:nvCxnSpPr>
          <p:spPr>
            <a:xfrm flipH="1">
              <a:off x="4172920" y="4869160"/>
              <a:ext cx="615104" cy="248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186"/>
            <p:cNvCxnSpPr/>
            <p:nvPr/>
          </p:nvCxnSpPr>
          <p:spPr>
            <a:xfrm flipH="1">
              <a:off x="5364088" y="4869160"/>
              <a:ext cx="615104" cy="248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TextBox 18"/>
            <p:cNvSpPr txBox="1"/>
            <p:nvPr/>
          </p:nvSpPr>
          <p:spPr>
            <a:xfrm>
              <a:off x="3995936" y="494116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+</a:t>
              </a:r>
              <a:endParaRPr lang="en-GB" b="1" dirty="0"/>
            </a:p>
          </p:txBody>
        </p:sp>
        <p:sp>
          <p:nvSpPr>
            <p:cNvPr id="169" name="TextBox 189"/>
            <p:cNvSpPr txBox="1"/>
            <p:nvPr/>
          </p:nvSpPr>
          <p:spPr>
            <a:xfrm>
              <a:off x="5148064" y="494116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+</a:t>
              </a:r>
              <a:endParaRPr lang="en-GB" b="1" dirty="0"/>
            </a:p>
          </p:txBody>
        </p:sp>
        <p:sp>
          <p:nvSpPr>
            <p:cNvPr id="170" name="TextBox 191"/>
            <p:cNvSpPr txBox="1"/>
            <p:nvPr/>
          </p:nvSpPr>
          <p:spPr>
            <a:xfrm>
              <a:off x="4716016" y="52292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+</a:t>
              </a:r>
              <a:endParaRPr lang="en-GB" b="1" dirty="0"/>
            </a:p>
          </p:txBody>
        </p:sp>
        <p:sp>
          <p:nvSpPr>
            <p:cNvPr id="171" name="TextBox 202"/>
            <p:cNvSpPr txBox="1"/>
            <p:nvPr/>
          </p:nvSpPr>
          <p:spPr>
            <a:xfrm>
              <a:off x="5928102" y="521990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+</a:t>
              </a:r>
              <a:endParaRPr lang="en-GB" b="1" dirty="0"/>
            </a:p>
          </p:txBody>
        </p:sp>
        <p:sp>
          <p:nvSpPr>
            <p:cNvPr id="172" name="TextBox 206"/>
            <p:cNvSpPr txBox="1"/>
            <p:nvPr/>
          </p:nvSpPr>
          <p:spPr>
            <a:xfrm>
              <a:off x="4028770" y="5229200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-</a:t>
              </a:r>
              <a:endParaRPr lang="en-GB" b="1" dirty="0"/>
            </a:p>
          </p:txBody>
        </p:sp>
        <p:sp>
          <p:nvSpPr>
            <p:cNvPr id="173" name="TextBox 229"/>
            <p:cNvSpPr txBox="1"/>
            <p:nvPr/>
          </p:nvSpPr>
          <p:spPr>
            <a:xfrm>
              <a:off x="4748850" y="4941168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-</a:t>
              </a:r>
              <a:endParaRPr lang="en-GB" b="1" dirty="0"/>
            </a:p>
          </p:txBody>
        </p:sp>
        <p:sp>
          <p:nvSpPr>
            <p:cNvPr id="174" name="TextBox 230"/>
            <p:cNvSpPr txBox="1"/>
            <p:nvPr/>
          </p:nvSpPr>
          <p:spPr>
            <a:xfrm>
              <a:off x="5220072" y="5229200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-</a:t>
              </a:r>
              <a:endParaRPr lang="en-GB" b="1" dirty="0"/>
            </a:p>
          </p:txBody>
        </p:sp>
        <p:sp>
          <p:nvSpPr>
            <p:cNvPr id="175" name="TextBox 231"/>
            <p:cNvSpPr txBox="1"/>
            <p:nvPr/>
          </p:nvSpPr>
          <p:spPr>
            <a:xfrm>
              <a:off x="5900978" y="4869160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-</a:t>
              </a:r>
              <a:endParaRPr lang="en-GB" b="1" dirty="0"/>
            </a:p>
          </p:txBody>
        </p:sp>
        <p:sp>
          <p:nvSpPr>
            <p:cNvPr id="176" name="TextBox 183"/>
            <p:cNvSpPr txBox="1"/>
            <p:nvPr/>
          </p:nvSpPr>
          <p:spPr>
            <a:xfrm>
              <a:off x="85963" y="44623"/>
              <a:ext cx="8146267" cy="556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/>
                <a:t>Powering layout 2 </a:t>
              </a:r>
              <a:r>
                <a:rPr lang="en-GB" sz="2400" dirty="0" smtClean="0"/>
                <a:t>–proposed baseline </a:t>
              </a:r>
              <a:r>
                <a:rPr lang="en-GB" sz="1600" dirty="0" smtClean="0">
                  <a:solidFill>
                    <a:srgbClr val="009900"/>
                  </a:solidFill>
                </a:rPr>
                <a:t>[A. </a:t>
              </a:r>
              <a:r>
                <a:rPr lang="en-GB" sz="1600" dirty="0" err="1" smtClean="0">
                  <a:solidFill>
                    <a:srgbClr val="009900"/>
                  </a:solidFill>
                </a:rPr>
                <a:t>Ballarino</a:t>
              </a:r>
              <a:r>
                <a:rPr lang="en-GB" sz="1600" dirty="0" smtClean="0">
                  <a:solidFill>
                    <a:srgbClr val="009900"/>
                  </a:solidFill>
                </a:rPr>
                <a:t>, J. P. Burnet]</a:t>
              </a:r>
              <a:endParaRPr lang="en-GB" sz="1600" dirty="0">
                <a:solidFill>
                  <a:srgbClr val="0099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25113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19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WHO DOES WHAT (TENTATIVE)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106982"/>
            <a:ext cx="9144000" cy="2830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8821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WHERE ARE WE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January</a:t>
            </a:r>
            <a:r>
              <a:rPr lang="fr-CH" dirty="0" smtClean="0">
                <a:sym typeface="Symbol" pitchFamily="18" charset="2"/>
              </a:rPr>
              <a:t> 2012</a:t>
            </a:r>
          </a:p>
          <a:p>
            <a:pPr lvl="1" eaLnBrk="1" hangingPunct="1"/>
            <a:r>
              <a:rPr lang="fr-CH" dirty="0" err="1">
                <a:sym typeface="Symbol" pitchFamily="18" charset="2"/>
              </a:rPr>
              <a:t>P</a:t>
            </a:r>
            <a:r>
              <a:rPr lang="fr-CH" dirty="0" err="1" smtClean="0">
                <a:sym typeface="Symbol" pitchFamily="18" charset="2"/>
              </a:rPr>
              <a:t>reliminary</a:t>
            </a:r>
            <a:r>
              <a:rPr lang="fr-CH" dirty="0" smtClean="0">
                <a:sym typeface="Symbol" pitchFamily="18" charset="2"/>
              </a:rPr>
              <a:t> exploration of 4 </a:t>
            </a:r>
            <a:r>
              <a:rPr lang="fr-CH" dirty="0" err="1" smtClean="0">
                <a:sym typeface="Symbol" pitchFamily="18" charset="2"/>
              </a:rPr>
              <a:t>layouts</a:t>
            </a:r>
            <a:r>
              <a:rPr lang="fr-CH" dirty="0" smtClean="0">
                <a:sym typeface="Symbol" pitchFamily="18" charset="2"/>
              </a:rPr>
              <a:t> (120/140 mm, Nb-Ti and Nb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Sn), </a:t>
            </a:r>
            <a:r>
              <a:rPr lang="fr-CH" dirty="0" err="1" smtClean="0">
                <a:sym typeface="Symbol" pitchFamily="18" charset="2"/>
              </a:rPr>
              <a:t>both</a:t>
            </a:r>
            <a:r>
              <a:rPr lang="fr-CH" dirty="0" smtClean="0">
                <a:sym typeface="Symbol" pitchFamily="18" charset="2"/>
              </a:rPr>
              <a:t> triplet and </a:t>
            </a:r>
            <a:r>
              <a:rPr lang="fr-CH" dirty="0" err="1" smtClean="0">
                <a:sym typeface="Symbol" pitchFamily="18" charset="2"/>
              </a:rPr>
              <a:t>separation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dipole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July 2012 </a:t>
            </a:r>
          </a:p>
          <a:p>
            <a:pPr lvl="1" eaLnBrk="1" hangingPunct="1"/>
            <a:r>
              <a:rPr lang="fr-CH" dirty="0">
                <a:solidFill>
                  <a:srgbClr val="C00000"/>
                </a:solidFill>
                <a:sym typeface="Symbol" pitchFamily="18" charset="2"/>
              </a:rPr>
              <a:t>A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perture and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technology</a:t>
            </a:r>
            <a:r>
              <a:rPr lang="fr-CH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rgbClr val="C00000"/>
                </a:solidFill>
                <a:sym typeface="Symbol" pitchFamily="18" charset="2"/>
              </a:rPr>
              <a:t>selection</a:t>
            </a:r>
            <a:r>
              <a:rPr lang="fr-CH" dirty="0">
                <a:sym typeface="Symbol" pitchFamily="18" charset="2"/>
              </a:rPr>
              <a:t>,</a:t>
            </a:r>
            <a:r>
              <a:rPr lang="fr-CH" dirty="0" smtClean="0">
                <a:sym typeface="Symbol" pitchFamily="18" charset="2"/>
              </a:rPr>
              <a:t> 150 mm Nb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Sn</a:t>
            </a: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Summer</a:t>
            </a:r>
            <a:r>
              <a:rPr lang="fr-CH" dirty="0" smtClean="0">
                <a:sym typeface="Symbol" pitchFamily="18" charset="2"/>
              </a:rPr>
              <a:t> 2012</a:t>
            </a:r>
          </a:p>
          <a:p>
            <a:pPr lvl="1" eaLnBrk="1" hangingPunct="1"/>
            <a:r>
              <a:rPr lang="fr-CH" dirty="0" err="1">
                <a:sym typeface="Symbol" pitchFamily="18" charset="2"/>
              </a:rPr>
              <a:t>E</a:t>
            </a:r>
            <a:r>
              <a:rPr lang="fr-CH" dirty="0" err="1" smtClean="0">
                <a:sym typeface="Symbol" pitchFamily="18" charset="2"/>
              </a:rPr>
              <a:t>stimates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heat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load</a:t>
            </a:r>
            <a:r>
              <a:rPr lang="fr-CH" dirty="0" smtClean="0">
                <a:sym typeface="Symbol" pitchFamily="18" charset="2"/>
              </a:rPr>
              <a:t>, </a:t>
            </a:r>
            <a:r>
              <a:rPr lang="fr-CH" dirty="0" err="1" smtClean="0">
                <a:sym typeface="Symbol" pitchFamily="18" charset="2"/>
              </a:rPr>
              <a:t>shielding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cooling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Target of 40 </a:t>
            </a:r>
            <a:r>
              <a:rPr lang="fr-CH" dirty="0" err="1" smtClean="0">
                <a:sym typeface="Symbol" pitchFamily="18" charset="2"/>
              </a:rPr>
              <a:t>MGy</a:t>
            </a:r>
            <a:r>
              <a:rPr lang="fr-CH" dirty="0" smtClean="0">
                <a:sym typeface="Symbol" pitchFamily="18" charset="2"/>
              </a:rPr>
              <a:t>, 5 mW/cm</a:t>
            </a:r>
            <a:r>
              <a:rPr lang="fr-CH" baseline="30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  </a:t>
            </a:r>
            <a:r>
              <a:rPr lang="fr-CH" dirty="0" err="1" smtClean="0">
                <a:sym typeface="Symbol" pitchFamily="18" charset="2"/>
              </a:rPr>
              <a:t>possibly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reduced</a:t>
            </a:r>
            <a:r>
              <a:rPr lang="fr-CH" dirty="0" smtClean="0">
                <a:sym typeface="Symbol" pitchFamily="18" charset="2"/>
              </a:rPr>
              <a:t> to 20 </a:t>
            </a:r>
            <a:r>
              <a:rPr lang="fr-CH" dirty="0" err="1" smtClean="0">
                <a:sym typeface="Symbol" pitchFamily="18" charset="2"/>
              </a:rPr>
              <a:t>Mgy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So </a:t>
            </a:r>
            <a:r>
              <a:rPr lang="fr-CH" dirty="0" err="1" smtClean="0">
                <a:sym typeface="Symbol" pitchFamily="18" charset="2"/>
              </a:rPr>
              <a:t>same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levels</a:t>
            </a:r>
            <a:r>
              <a:rPr lang="fr-CH" dirty="0" smtClean="0">
                <a:sym typeface="Symbol" pitchFamily="18" charset="2"/>
              </a:rPr>
              <a:t> as in LHC – </a:t>
            </a:r>
            <a:r>
              <a:rPr lang="fr-CH" dirty="0" err="1" smtClean="0">
                <a:sym typeface="Symbol" pitchFamily="18" charset="2"/>
              </a:rPr>
              <a:t>please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remember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Fall</a:t>
            </a:r>
            <a:r>
              <a:rPr lang="fr-CH" dirty="0" smtClean="0">
                <a:sym typeface="Symbol" pitchFamily="18" charset="2"/>
              </a:rPr>
              <a:t> 2012</a:t>
            </a:r>
          </a:p>
          <a:p>
            <a:pPr lvl="1" eaLnBrk="1" hangingPunct="1"/>
            <a:r>
              <a:rPr lang="fr-CH" dirty="0" err="1">
                <a:sym typeface="Symbol" pitchFamily="18" charset="2"/>
              </a:rPr>
              <a:t>C</a:t>
            </a:r>
            <a:r>
              <a:rPr lang="fr-CH" dirty="0" err="1" smtClean="0">
                <a:sym typeface="Symbol" pitchFamily="18" charset="2"/>
              </a:rPr>
              <a:t>onceptual</a:t>
            </a:r>
            <a:r>
              <a:rPr lang="fr-CH" dirty="0" smtClean="0">
                <a:sym typeface="Symbol" pitchFamily="18" charset="2"/>
              </a:rPr>
              <a:t> design correctors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Winter 2012-2013: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Powering</a:t>
            </a:r>
            <a:r>
              <a:rPr lang="fr-CH" dirty="0" smtClean="0">
                <a:sym typeface="Symbol" pitchFamily="18" charset="2"/>
              </a:rPr>
              <a:t>, interconnections, </a:t>
            </a:r>
            <a:r>
              <a:rPr lang="fr-CH" dirty="0" err="1">
                <a:sym typeface="Symbol" pitchFamily="18" charset="2"/>
              </a:rPr>
              <a:t>l</a:t>
            </a:r>
            <a:r>
              <a:rPr lang="fr-CH" dirty="0" err="1" smtClean="0">
                <a:sym typeface="Symbol" pitchFamily="18" charset="2"/>
              </a:rPr>
              <a:t>ayout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IP to D1</a:t>
            </a:r>
            <a:endParaRPr lang="en-GB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749147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20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RISKS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err="1" smtClean="0">
                <a:sym typeface="Symbol" pitchFamily="18" charset="2"/>
              </a:rPr>
              <a:t>We</a:t>
            </a:r>
            <a:r>
              <a:rPr lang="fr-CH" kern="0" dirty="0" smtClean="0">
                <a:sym typeface="Symbol" pitchFamily="18" charset="2"/>
              </a:rPr>
              <a:t> have </a:t>
            </a:r>
            <a:r>
              <a:rPr lang="fr-CH" kern="0" dirty="0" err="1" smtClean="0">
                <a:sym typeface="Symbol" pitchFamily="18" charset="2"/>
              </a:rPr>
              <a:t>chosen</a:t>
            </a:r>
            <a:r>
              <a:rPr lang="fr-CH" kern="0" dirty="0" smtClean="0">
                <a:sym typeface="Symbol" pitchFamily="18" charset="2"/>
              </a:rPr>
              <a:t> the </a:t>
            </a:r>
            <a:r>
              <a:rPr lang="fr-CH" kern="0" dirty="0" err="1" smtClean="0">
                <a:sym typeface="Symbol" pitchFamily="18" charset="2"/>
              </a:rPr>
              <a:t>layout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that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maximizes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performance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This (</a:t>
            </a:r>
            <a:r>
              <a:rPr lang="fr-CH" kern="0" dirty="0" err="1" smtClean="0">
                <a:sym typeface="Symbol" pitchFamily="18" charset="2"/>
              </a:rPr>
              <a:t>obviously</a:t>
            </a:r>
            <a:r>
              <a:rPr lang="fr-CH" kern="0" dirty="0" smtClean="0">
                <a:sym typeface="Symbol" pitchFamily="18" charset="2"/>
              </a:rPr>
              <a:t>) </a:t>
            </a:r>
            <a:r>
              <a:rPr lang="fr-CH" kern="0" dirty="0" err="1" smtClean="0">
                <a:sym typeface="Symbol" pitchFamily="18" charset="2"/>
              </a:rPr>
              <a:t>does</a:t>
            </a:r>
            <a:r>
              <a:rPr lang="fr-CH" kern="0" dirty="0" smtClean="0">
                <a:sym typeface="Symbol" pitchFamily="18" charset="2"/>
              </a:rPr>
              <a:t> not </a:t>
            </a:r>
            <a:r>
              <a:rPr lang="fr-CH" kern="0" dirty="0" err="1" smtClean="0">
                <a:sym typeface="Symbol" pitchFamily="18" charset="2"/>
              </a:rPr>
              <a:t>minimize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risk</a:t>
            </a:r>
            <a:endParaRPr lang="fr-CH" kern="0" dirty="0" smtClean="0">
              <a:sym typeface="Symbol" pitchFamily="18" charset="2"/>
            </a:endParaRPr>
          </a:p>
          <a:p>
            <a:pPr eaLnBrk="1" hangingPunct="1"/>
            <a:r>
              <a:rPr lang="fr-CH" kern="0" dirty="0" smtClean="0">
                <a:sym typeface="Symbol" pitchFamily="18" charset="2"/>
              </a:rPr>
              <a:t>Main </a:t>
            </a:r>
            <a:r>
              <a:rPr lang="fr-CH" kern="0" dirty="0" err="1" smtClean="0">
                <a:sym typeface="Symbol" pitchFamily="18" charset="2"/>
              </a:rPr>
              <a:t>concerns</a:t>
            </a:r>
            <a:endParaRPr lang="fr-CH" kern="0" dirty="0" smtClean="0"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Large fraction of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coils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rejected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smtClean="0">
                <a:sym typeface="Symbol" pitchFamily="18" charset="2"/>
              </a:rPr>
              <a:t>– not </a:t>
            </a:r>
            <a:r>
              <a:rPr lang="fr-CH" kern="0" dirty="0" err="1" smtClean="0">
                <a:sym typeface="Symbol" pitchFamily="18" charset="2"/>
              </a:rPr>
              <a:t>suitable</a:t>
            </a:r>
            <a:r>
              <a:rPr lang="fr-CH" kern="0" dirty="0" smtClean="0">
                <a:sym typeface="Symbol" pitchFamily="18" charset="2"/>
              </a:rPr>
              <a:t> for production</a:t>
            </a:r>
          </a:p>
          <a:p>
            <a:pPr lvl="2" eaLnBrk="1" hangingPunct="1"/>
            <a:r>
              <a:rPr lang="fr-CH" kern="0" dirty="0" err="1" smtClean="0">
                <a:sym typeface="Symbol" pitchFamily="18" charset="2"/>
              </a:rPr>
              <a:t>Producing</a:t>
            </a:r>
            <a:r>
              <a:rPr lang="fr-CH" kern="0" dirty="0" smtClean="0">
                <a:sym typeface="Symbol" pitchFamily="18" charset="2"/>
              </a:rPr>
              <a:t> and </a:t>
            </a:r>
            <a:r>
              <a:rPr lang="fr-CH" kern="0" dirty="0" err="1" smtClean="0">
                <a:sym typeface="Symbol" pitchFamily="18" charset="2"/>
              </a:rPr>
              <a:t>testing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coils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reduces</a:t>
            </a:r>
            <a:r>
              <a:rPr lang="fr-CH" kern="0" dirty="0" smtClean="0">
                <a:sym typeface="Symbol" pitchFamily="18" charset="2"/>
              </a:rPr>
              <a:t> the </a:t>
            </a:r>
            <a:r>
              <a:rPr lang="fr-CH" kern="0" dirty="0" err="1" smtClean="0">
                <a:sym typeface="Symbol" pitchFamily="18" charset="2"/>
              </a:rPr>
              <a:t>risk</a:t>
            </a:r>
            <a:endParaRPr lang="fr-CH" kern="0" dirty="0" smtClean="0"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The </a:t>
            </a:r>
            <a:r>
              <a:rPr lang="fr-CH" kern="0" dirty="0" err="1" smtClean="0">
                <a:sym typeface="Symbol" pitchFamily="18" charset="2"/>
              </a:rPr>
              <a:t>choice</a:t>
            </a:r>
            <a:r>
              <a:rPr lang="fr-CH" kern="0" dirty="0" smtClean="0">
                <a:sym typeface="Symbol" pitchFamily="18" charset="2"/>
              </a:rPr>
              <a:t> of a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cored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cable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has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never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been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validated</a:t>
            </a:r>
            <a:endParaRPr lang="fr-CH" kern="0" dirty="0" smtClean="0">
              <a:solidFill>
                <a:srgbClr val="C00000"/>
              </a:solidFill>
              <a:sym typeface="Symbol" pitchFamily="18" charset="2"/>
            </a:endParaRPr>
          </a:p>
          <a:p>
            <a:pPr lvl="2" eaLnBrk="1" hangingPunct="1"/>
            <a:r>
              <a:rPr lang="fr-CH" kern="0" dirty="0" smtClean="0">
                <a:sym typeface="Symbol" pitchFamily="18" charset="2"/>
              </a:rPr>
              <a:t>HQ02 </a:t>
            </a:r>
            <a:r>
              <a:rPr lang="fr-CH" kern="0" dirty="0" err="1" smtClean="0">
                <a:sym typeface="Symbol" pitchFamily="18" charset="2"/>
              </a:rPr>
              <a:t>will</a:t>
            </a:r>
            <a:r>
              <a:rPr lang="fr-CH" kern="0" dirty="0" smtClean="0">
                <a:sym typeface="Symbol" pitchFamily="18" charset="2"/>
              </a:rPr>
              <a:t> have </a:t>
            </a:r>
            <a:r>
              <a:rPr lang="fr-CH" kern="0" dirty="0" err="1" smtClean="0">
                <a:sym typeface="Symbol" pitchFamily="18" charset="2"/>
              </a:rPr>
              <a:t>it</a:t>
            </a:r>
            <a:r>
              <a:rPr lang="fr-CH" kern="0" dirty="0" smtClean="0">
                <a:sym typeface="Symbol" pitchFamily="18" charset="2"/>
              </a:rPr>
              <a:t>, </a:t>
            </a:r>
            <a:r>
              <a:rPr lang="fr-CH" kern="0" dirty="0" err="1" smtClean="0">
                <a:sym typeface="Symbol" pitchFamily="18" charset="2"/>
              </a:rPr>
              <a:t>we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should</a:t>
            </a:r>
            <a:r>
              <a:rPr lang="fr-CH" kern="0" dirty="0" smtClean="0">
                <a:sym typeface="Symbol" pitchFamily="18" charset="2"/>
              </a:rPr>
              <a:t> have </a:t>
            </a:r>
            <a:r>
              <a:rPr lang="fr-CH" kern="0" dirty="0" err="1" smtClean="0">
                <a:sym typeface="Symbol" pitchFamily="18" charset="2"/>
              </a:rPr>
              <a:t>also</a:t>
            </a:r>
            <a:r>
              <a:rPr lang="fr-CH" kern="0" dirty="0" smtClean="0">
                <a:sym typeface="Symbol" pitchFamily="18" charset="2"/>
              </a:rPr>
              <a:t> HQ03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If all </a:t>
            </a:r>
            <a:r>
              <a:rPr lang="fr-CH" kern="0" dirty="0" err="1" smtClean="0">
                <a:sym typeface="Symbol" pitchFamily="18" charset="2"/>
              </a:rPr>
              <a:t>resources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switched</a:t>
            </a:r>
            <a:r>
              <a:rPr lang="fr-CH" kern="0" dirty="0" smtClean="0">
                <a:sym typeface="Symbol" pitchFamily="18" charset="2"/>
              </a:rPr>
              <a:t> on QXF </a:t>
            </a:r>
            <a:r>
              <a:rPr lang="fr-CH" kern="0" dirty="0" err="1" smtClean="0">
                <a:sym typeface="Symbol" pitchFamily="18" charset="2"/>
              </a:rPr>
              <a:t>we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stay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two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years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without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data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HQ </a:t>
            </a:r>
            <a:r>
              <a:rPr lang="fr-CH" kern="0" dirty="0" err="1" smtClean="0">
                <a:sym typeface="Symbol" pitchFamily="18" charset="2"/>
              </a:rPr>
              <a:t>started</a:t>
            </a:r>
            <a:r>
              <a:rPr lang="fr-CH" kern="0" dirty="0" smtClean="0">
                <a:sym typeface="Symbol" pitchFamily="18" charset="2"/>
              </a:rPr>
              <a:t> in 2009, in 5 </a:t>
            </a:r>
            <a:r>
              <a:rPr lang="fr-CH" kern="0" dirty="0" err="1" smtClean="0">
                <a:sym typeface="Symbol" pitchFamily="18" charset="2"/>
              </a:rPr>
              <a:t>years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two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magnet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tested</a:t>
            </a:r>
            <a:r>
              <a:rPr lang="fr-CH" kern="0" dirty="0" smtClean="0">
                <a:sym typeface="Symbol" pitchFamily="18" charset="2"/>
              </a:rPr>
              <a:t> – </a:t>
            </a:r>
            <a:r>
              <a:rPr lang="fr-CH" kern="0" dirty="0" err="1" smtClean="0">
                <a:sym typeface="Symbol" pitchFamily="18" charset="2"/>
              </a:rPr>
              <a:t>too</a:t>
            </a:r>
            <a:r>
              <a:rPr lang="fr-CH" kern="0" dirty="0" smtClean="0">
                <a:sym typeface="Symbol" pitchFamily="18" charset="2"/>
              </a:rPr>
              <a:t> slow for QXF</a:t>
            </a:r>
          </a:p>
          <a:p>
            <a:pPr lvl="2" eaLnBrk="1" hangingPunct="1"/>
            <a:r>
              <a:rPr lang="fr-CH" kern="0" dirty="0" err="1" smtClean="0">
                <a:sym typeface="Symbol" pitchFamily="18" charset="2"/>
              </a:rPr>
              <a:t>Acceleration</a:t>
            </a:r>
            <a:r>
              <a:rPr lang="fr-CH" kern="0" dirty="0" smtClean="0">
                <a:sym typeface="Symbol" pitchFamily="18" charset="2"/>
              </a:rPr>
              <a:t> on HQ </a:t>
            </a:r>
            <a:r>
              <a:rPr lang="fr-CH" kern="0" dirty="0" err="1" smtClean="0">
                <a:sym typeface="Symbol" pitchFamily="18" charset="2"/>
              </a:rPr>
              <a:t>needed</a:t>
            </a:r>
            <a:r>
              <a:rPr lang="fr-CH" kern="0" dirty="0" smtClean="0">
                <a:sym typeface="Symbol" pitchFamily="18" charset="2"/>
              </a:rPr>
              <a:t> – </a:t>
            </a:r>
            <a:r>
              <a:rPr lang="fr-CH" kern="0" dirty="0" err="1" smtClean="0">
                <a:sym typeface="Symbol" pitchFamily="18" charset="2"/>
              </a:rPr>
              <a:t>its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results</a:t>
            </a:r>
            <a:r>
              <a:rPr lang="fr-CH" kern="0" dirty="0" smtClean="0">
                <a:sym typeface="Symbol" pitchFamily="18" charset="2"/>
              </a:rPr>
              <a:t> relevant for QXF design</a:t>
            </a:r>
          </a:p>
          <a:p>
            <a:pPr eaLnBrk="1" hangingPunct="1"/>
            <a:r>
              <a:rPr lang="fr-CH" kern="0" dirty="0" smtClean="0">
                <a:sym typeface="Symbol" pitchFamily="18" charset="2"/>
              </a:rPr>
              <a:t>How to </a:t>
            </a:r>
            <a:r>
              <a:rPr lang="fr-CH" kern="0" dirty="0" err="1" smtClean="0">
                <a:sym typeface="Symbol" pitchFamily="18" charset="2"/>
              </a:rPr>
              <a:t>minimize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risks</a:t>
            </a:r>
            <a:endParaRPr lang="fr-CH" kern="0" dirty="0" smtClean="0"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Profit of synergies </a:t>
            </a:r>
            <a:r>
              <a:rPr lang="fr-CH" kern="0" dirty="0" err="1" smtClean="0">
                <a:sym typeface="Symbol" pitchFamily="18" charset="2"/>
              </a:rPr>
              <a:t>with</a:t>
            </a:r>
            <a:r>
              <a:rPr lang="fr-CH" kern="0" dirty="0" smtClean="0">
                <a:sym typeface="Symbol" pitchFamily="18" charset="2"/>
              </a:rPr>
              <a:t> 11 T</a:t>
            </a:r>
          </a:p>
          <a:p>
            <a:pPr lvl="1" eaLnBrk="1" hangingPunct="1"/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HQ03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should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be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planned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and </a:t>
            </a:r>
            <a:r>
              <a:rPr lang="fr-CH" kern="0" dirty="0" err="1" smtClean="0">
                <a:solidFill>
                  <a:srgbClr val="C00000"/>
                </a:solidFill>
                <a:sym typeface="Symbol" pitchFamily="18" charset="2"/>
              </a:rPr>
              <a:t>done</a:t>
            </a:r>
            <a:r>
              <a:rPr lang="fr-CH" kern="0" dirty="0" smtClean="0">
                <a:solidFill>
                  <a:srgbClr val="C00000"/>
                </a:solidFill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asap</a:t>
            </a:r>
            <a:endParaRPr lang="fr-CH" kern="0" dirty="0" smtClean="0">
              <a:sym typeface="Symbol" pitchFamily="18" charset="2"/>
            </a:endParaRPr>
          </a:p>
          <a:p>
            <a:pPr lvl="1" eaLnBrk="1" hangingPunct="1"/>
            <a:r>
              <a:rPr lang="fr-CH" kern="0" dirty="0" err="1" smtClean="0">
                <a:sym typeface="Symbol" pitchFamily="18" charset="2"/>
              </a:rPr>
              <a:t>Manufacturing</a:t>
            </a:r>
            <a:r>
              <a:rPr lang="fr-CH" kern="0" dirty="0" smtClean="0">
                <a:sym typeface="Symbol" pitchFamily="18" charset="2"/>
              </a:rPr>
              <a:t> and test of long </a:t>
            </a:r>
            <a:r>
              <a:rPr lang="fr-CH" kern="0" dirty="0" err="1" smtClean="0">
                <a:sym typeface="Symbol" pitchFamily="18" charset="2"/>
              </a:rPr>
              <a:t>coils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should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be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pursed</a:t>
            </a:r>
            <a:r>
              <a:rPr lang="fr-CH" kern="0" dirty="0" smtClean="0">
                <a:sym typeface="Symbol" pitchFamily="18" charset="2"/>
              </a:rPr>
              <a:t> (LHQ)</a:t>
            </a:r>
          </a:p>
        </p:txBody>
      </p:sp>
    </p:spTree>
    <p:extLst>
      <p:ext uri="{BB962C8B-B14F-4D97-AF65-F5344CB8AC3E}">
        <p14:creationId xmlns:p14="http://schemas.microsoft.com/office/powerpoint/2010/main" val="31156171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21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CONCLUSION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err="1" smtClean="0">
                <a:sym typeface="Symbol" pitchFamily="18" charset="2"/>
              </a:rPr>
              <a:t>We</a:t>
            </a:r>
            <a:r>
              <a:rPr lang="fr-CH" kern="0" dirty="0" smtClean="0">
                <a:sym typeface="Symbol" pitchFamily="18" charset="2"/>
              </a:rPr>
              <a:t> have a </a:t>
            </a:r>
            <a:r>
              <a:rPr lang="fr-CH" kern="0" dirty="0" err="1" smtClean="0">
                <a:sym typeface="Symbol" pitchFamily="18" charset="2"/>
              </a:rPr>
              <a:t>baseline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from</a:t>
            </a:r>
            <a:r>
              <a:rPr lang="fr-CH" kern="0" dirty="0" smtClean="0">
                <a:sym typeface="Symbol" pitchFamily="18" charset="2"/>
              </a:rPr>
              <a:t> IP up to D1</a:t>
            </a:r>
          </a:p>
          <a:p>
            <a:pPr eaLnBrk="1" hangingPunct="1"/>
            <a:r>
              <a:rPr lang="fr-CH" kern="0" dirty="0" smtClean="0">
                <a:sym typeface="Symbol" pitchFamily="18" charset="2"/>
              </a:rPr>
              <a:t>This </a:t>
            </a:r>
            <a:r>
              <a:rPr lang="fr-CH" kern="0" dirty="0" err="1" smtClean="0">
                <a:sym typeface="Symbol" pitchFamily="18" charset="2"/>
              </a:rPr>
              <a:t>is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needed</a:t>
            </a:r>
            <a:r>
              <a:rPr lang="fr-CH" kern="0" dirty="0" smtClean="0">
                <a:sym typeface="Symbol" pitchFamily="18" charset="2"/>
              </a:rPr>
              <a:t> to </a:t>
            </a:r>
            <a:r>
              <a:rPr lang="fr-CH" kern="0" dirty="0" err="1" smtClean="0">
                <a:sym typeface="Symbol" pitchFamily="18" charset="2"/>
              </a:rPr>
              <a:t>estimate</a:t>
            </a:r>
            <a:r>
              <a:rPr lang="fr-CH" kern="0" dirty="0" smtClean="0">
                <a:sym typeface="Symbol" pitchFamily="18" charset="2"/>
              </a:rPr>
              <a:t> the </a:t>
            </a:r>
            <a:r>
              <a:rPr lang="fr-CH" kern="0" dirty="0" err="1" smtClean="0">
                <a:sym typeface="Symbol" pitchFamily="18" charset="2"/>
              </a:rPr>
              <a:t>heat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load</a:t>
            </a:r>
            <a:r>
              <a:rPr lang="fr-CH" kern="0" dirty="0" smtClean="0">
                <a:sym typeface="Symbol" pitchFamily="18" charset="2"/>
              </a:rPr>
              <a:t> on correctors and D1 </a:t>
            </a:r>
            <a:r>
              <a:rPr lang="fr-CH" sz="1800" kern="0" dirty="0" smtClean="0">
                <a:sym typeface="Symbol" pitchFamily="18" charset="2"/>
              </a:rPr>
              <a:t>[</a:t>
            </a:r>
            <a:r>
              <a:rPr lang="fr-CH" sz="1800" kern="0" dirty="0" err="1" smtClean="0">
                <a:sym typeface="Symbol" pitchFamily="18" charset="2"/>
              </a:rPr>
              <a:t>June</a:t>
            </a:r>
            <a:r>
              <a:rPr lang="fr-CH" sz="1800" kern="0" dirty="0" smtClean="0">
                <a:sym typeface="Symbol" pitchFamily="18" charset="2"/>
              </a:rPr>
              <a:t> 2013]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So </a:t>
            </a:r>
            <a:r>
              <a:rPr lang="fr-CH" kern="0" dirty="0" err="1" smtClean="0">
                <a:sym typeface="Symbol" pitchFamily="18" charset="2"/>
              </a:rPr>
              <a:t>dimensioning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cryogenics</a:t>
            </a:r>
            <a:r>
              <a:rPr lang="fr-CH" kern="0" dirty="0" smtClean="0">
                <a:sym typeface="Symbol" pitchFamily="18" charset="2"/>
              </a:rPr>
              <a:t>, </a:t>
            </a:r>
            <a:r>
              <a:rPr lang="fr-CH" kern="0" dirty="0" err="1" smtClean="0">
                <a:sym typeface="Symbol" pitchFamily="18" charset="2"/>
              </a:rPr>
              <a:t>iron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holes</a:t>
            </a:r>
            <a:r>
              <a:rPr lang="fr-CH" kern="0" dirty="0" smtClean="0">
                <a:sym typeface="Symbol" pitchFamily="18" charset="2"/>
              </a:rPr>
              <a:t>, and </a:t>
            </a:r>
            <a:r>
              <a:rPr lang="fr-CH" kern="0" dirty="0" err="1" smtClean="0">
                <a:sym typeface="Symbol" pitchFamily="18" charset="2"/>
              </a:rPr>
              <a:t>possibly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feeding</a:t>
            </a:r>
            <a:r>
              <a:rPr lang="fr-CH" kern="0" dirty="0" smtClean="0">
                <a:sym typeface="Symbol" pitchFamily="18" charset="2"/>
              </a:rPr>
              <a:t> back on aperture</a:t>
            </a:r>
          </a:p>
          <a:p>
            <a:pPr lvl="2" eaLnBrk="1" hangingPunct="1"/>
            <a:r>
              <a:rPr lang="fr-CH" kern="0" dirty="0" smtClean="0">
                <a:sym typeface="Symbol" pitchFamily="18" charset="2"/>
              </a:rPr>
              <a:t>Do </a:t>
            </a:r>
            <a:r>
              <a:rPr lang="fr-CH" kern="0" dirty="0" err="1" smtClean="0">
                <a:sym typeface="Symbol" pitchFamily="18" charset="2"/>
              </a:rPr>
              <a:t>we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really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need</a:t>
            </a:r>
            <a:r>
              <a:rPr lang="fr-CH" kern="0" dirty="0" smtClean="0">
                <a:sym typeface="Symbol" pitchFamily="18" charset="2"/>
              </a:rPr>
              <a:t> 160 mm D1 aperture ?</a:t>
            </a:r>
          </a:p>
          <a:p>
            <a:pPr lvl="2" eaLnBrk="1" hangingPunct="1"/>
            <a:r>
              <a:rPr lang="fr-CH" kern="0" dirty="0" smtClean="0">
                <a:sym typeface="Symbol" pitchFamily="18" charset="2"/>
              </a:rPr>
              <a:t>Do </a:t>
            </a:r>
            <a:r>
              <a:rPr lang="fr-CH" kern="0" dirty="0" err="1" smtClean="0">
                <a:sym typeface="Symbol" pitchFamily="18" charset="2"/>
              </a:rPr>
              <a:t>we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need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larger</a:t>
            </a:r>
            <a:r>
              <a:rPr lang="fr-CH" kern="0" dirty="0" smtClean="0">
                <a:sym typeface="Symbol" pitchFamily="18" charset="2"/>
              </a:rPr>
              <a:t> aperture for correctors ?</a:t>
            </a:r>
          </a:p>
          <a:p>
            <a:pPr eaLnBrk="1" hangingPunct="1"/>
            <a:r>
              <a:rPr lang="fr-CH" kern="0" dirty="0" err="1" smtClean="0">
                <a:sym typeface="Symbol" pitchFamily="18" charset="2"/>
              </a:rPr>
              <a:t>We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will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review</a:t>
            </a:r>
            <a:r>
              <a:rPr lang="fr-CH" kern="0" dirty="0" smtClean="0">
                <a:sym typeface="Symbol" pitchFamily="18" charset="2"/>
              </a:rPr>
              <a:t> the </a:t>
            </a:r>
            <a:r>
              <a:rPr lang="fr-CH" kern="0" dirty="0" err="1" smtClean="0">
                <a:sym typeface="Symbol" pitchFamily="18" charset="2"/>
              </a:rPr>
              <a:t>layout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at</a:t>
            </a:r>
            <a:r>
              <a:rPr lang="fr-CH" kern="0" dirty="0" smtClean="0">
                <a:sym typeface="Symbol" pitchFamily="18" charset="2"/>
              </a:rPr>
              <a:t> the end of the </a:t>
            </a:r>
            <a:r>
              <a:rPr lang="fr-CH" kern="0" dirty="0" err="1" smtClean="0">
                <a:sym typeface="Symbol" pitchFamily="18" charset="2"/>
              </a:rPr>
              <a:t>year</a:t>
            </a:r>
            <a:endParaRPr lang="fr-CH" kern="0" dirty="0" smtClean="0">
              <a:sym typeface="Symbol" pitchFamily="18" charset="2"/>
            </a:endParaRPr>
          </a:p>
          <a:p>
            <a:pPr lvl="1" eaLnBrk="1" hangingPunct="1"/>
            <a:r>
              <a:rPr lang="fr-CH" kern="0" dirty="0" err="1" smtClean="0">
                <a:sym typeface="Symbol" pitchFamily="18" charset="2"/>
              </a:rPr>
              <a:t>Feeding</a:t>
            </a:r>
            <a:r>
              <a:rPr lang="fr-CH" kern="0" dirty="0" smtClean="0">
                <a:sym typeface="Symbol" pitchFamily="18" charset="2"/>
              </a:rPr>
              <a:t> back more information on the </a:t>
            </a:r>
            <a:r>
              <a:rPr lang="fr-CH" kern="0" dirty="0" err="1" smtClean="0">
                <a:sym typeface="Symbol" pitchFamily="18" charset="2"/>
              </a:rPr>
              <a:t>heads</a:t>
            </a:r>
            <a:r>
              <a:rPr lang="fr-CH" kern="0" dirty="0">
                <a:sym typeface="Symbol" pitchFamily="18" charset="2"/>
              </a:rPr>
              <a:t> </a:t>
            </a:r>
            <a:r>
              <a:rPr lang="fr-CH" kern="0" dirty="0" smtClean="0">
                <a:sym typeface="Symbol" pitchFamily="18" charset="2"/>
              </a:rPr>
              <a:t>and interconnections</a:t>
            </a:r>
          </a:p>
          <a:p>
            <a:pPr eaLnBrk="1" hangingPunct="1"/>
            <a:r>
              <a:rPr lang="fr-CH" kern="0" dirty="0" err="1">
                <a:sym typeface="Symbol" pitchFamily="18" charset="2"/>
              </a:rPr>
              <a:t>L</a:t>
            </a:r>
            <a:r>
              <a:rPr lang="fr-CH" kern="0" dirty="0" err="1" smtClean="0">
                <a:sym typeface="Symbol" pitchFamily="18" charset="2"/>
              </a:rPr>
              <a:t>ayout</a:t>
            </a:r>
            <a:r>
              <a:rPr lang="fr-CH" kern="0" dirty="0" smtClean="0">
                <a:sym typeface="Symbol" pitchFamily="18" charset="2"/>
              </a:rPr>
              <a:t> up to Q4 </a:t>
            </a:r>
            <a:r>
              <a:rPr lang="fr-CH" kern="0" dirty="0" err="1" smtClean="0">
                <a:sym typeface="Symbol" pitchFamily="18" charset="2"/>
              </a:rPr>
              <a:t>needed</a:t>
            </a:r>
            <a:r>
              <a:rPr lang="fr-CH" kern="0" dirty="0" smtClean="0">
                <a:sym typeface="Symbol" pitchFamily="18" charset="2"/>
              </a:rPr>
              <a:t> by </a:t>
            </a:r>
            <a:r>
              <a:rPr lang="fr-CH" kern="0" dirty="0" err="1" smtClean="0">
                <a:sym typeface="Symbol" pitchFamily="18" charset="2"/>
              </a:rPr>
              <a:t>June</a:t>
            </a:r>
            <a:endParaRPr lang="fr-CH" kern="0" dirty="0" smtClean="0">
              <a:sym typeface="Symbol" pitchFamily="18" charset="2"/>
            </a:endParaRPr>
          </a:p>
          <a:p>
            <a:pPr lvl="1" eaLnBrk="1" hangingPunct="1"/>
            <a:r>
              <a:rPr lang="fr-CH" kern="0" dirty="0" err="1" smtClean="0">
                <a:sym typeface="Symbol" pitchFamily="18" charset="2"/>
              </a:rPr>
              <a:t>Work</a:t>
            </a:r>
            <a:r>
              <a:rPr lang="fr-CH" kern="0" dirty="0" smtClean="0">
                <a:sym typeface="Symbol" pitchFamily="18" charset="2"/>
              </a:rPr>
              <a:t> on D2 </a:t>
            </a:r>
            <a:r>
              <a:rPr lang="fr-CH" kern="0" dirty="0" err="1" smtClean="0">
                <a:sym typeface="Symbol" pitchFamily="18" charset="2"/>
              </a:rPr>
              <a:t>started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sz="1600" kern="0" dirty="0" smtClean="0">
                <a:solidFill>
                  <a:srgbClr val="009900"/>
                </a:solidFill>
                <a:sym typeface="Symbol" pitchFamily="18" charset="2"/>
              </a:rPr>
              <a:t>[P. </a:t>
            </a:r>
            <a:r>
              <a:rPr lang="fr-CH" sz="1600" kern="0" dirty="0" err="1" smtClean="0">
                <a:solidFill>
                  <a:srgbClr val="009900"/>
                </a:solidFill>
                <a:sym typeface="Symbol" pitchFamily="18" charset="2"/>
              </a:rPr>
              <a:t>Wanderer</a:t>
            </a:r>
            <a:r>
              <a:rPr lang="fr-CH" sz="1600" kern="0" dirty="0" smtClean="0">
                <a:solidFill>
                  <a:srgbClr val="009900"/>
                </a:solidFill>
                <a:sym typeface="Symbol" pitchFamily="18" charset="2"/>
              </a:rPr>
              <a:t>, R. Gupta]</a:t>
            </a:r>
            <a:endParaRPr lang="fr-CH" sz="1600" kern="0" dirty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r>
              <a:rPr lang="fr-CH" kern="0" dirty="0" err="1" smtClean="0">
                <a:sym typeface="Symbol" pitchFamily="18" charset="2"/>
              </a:rPr>
              <a:t>Work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>
                <a:sym typeface="Symbol" pitchFamily="18" charset="2"/>
              </a:rPr>
              <a:t>on </a:t>
            </a:r>
            <a:r>
              <a:rPr lang="fr-CH" kern="0" dirty="0" smtClean="0">
                <a:sym typeface="Symbol" pitchFamily="18" charset="2"/>
              </a:rPr>
              <a:t>Q4 </a:t>
            </a:r>
            <a:r>
              <a:rPr lang="fr-CH" kern="0" dirty="0" err="1" smtClean="0">
                <a:sym typeface="Symbol" pitchFamily="18" charset="2"/>
              </a:rPr>
              <a:t>ongoing</a:t>
            </a:r>
            <a:r>
              <a:rPr lang="fr-CH" kern="0" dirty="0" smtClean="0">
                <a:sym typeface="Symbol" pitchFamily="18" charset="2"/>
              </a:rPr>
              <a:t> – final </a:t>
            </a:r>
            <a:r>
              <a:rPr lang="fr-CH" kern="0" dirty="0" err="1" smtClean="0">
                <a:sym typeface="Symbol" pitchFamily="18" charset="2"/>
              </a:rPr>
              <a:t>choice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coming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kern="0" dirty="0" err="1" smtClean="0">
                <a:sym typeface="Symbol" pitchFamily="18" charset="2"/>
              </a:rPr>
              <a:t>soon</a:t>
            </a:r>
            <a:r>
              <a:rPr lang="fr-CH" kern="0" dirty="0" smtClean="0">
                <a:sym typeface="Symbol" pitchFamily="18" charset="2"/>
              </a:rPr>
              <a:t> </a:t>
            </a:r>
            <a:r>
              <a:rPr lang="fr-CH" sz="1600" kern="0" dirty="0" smtClean="0">
                <a:solidFill>
                  <a:srgbClr val="009900"/>
                </a:solidFill>
                <a:sym typeface="Symbol" pitchFamily="18" charset="2"/>
              </a:rPr>
              <a:t>[M. </a:t>
            </a:r>
            <a:r>
              <a:rPr lang="fr-CH" sz="1600" kern="0" dirty="0" err="1" smtClean="0">
                <a:solidFill>
                  <a:srgbClr val="009900"/>
                </a:solidFill>
                <a:sym typeface="Symbol" pitchFamily="18" charset="2"/>
              </a:rPr>
              <a:t>Segreti</a:t>
            </a:r>
            <a:r>
              <a:rPr lang="fr-CH" sz="1600" kern="0" dirty="0" smtClean="0">
                <a:solidFill>
                  <a:srgbClr val="009900"/>
                </a:solidFill>
                <a:sym typeface="Symbol" pitchFamily="18" charset="2"/>
              </a:rPr>
              <a:t>,  J. M. </a:t>
            </a:r>
            <a:r>
              <a:rPr lang="fr-CH" sz="1600" kern="0" dirty="0" err="1" smtClean="0">
                <a:solidFill>
                  <a:srgbClr val="009900"/>
                </a:solidFill>
                <a:sym typeface="Symbol" pitchFamily="18" charset="2"/>
              </a:rPr>
              <a:t>Rifflet</a:t>
            </a:r>
            <a:r>
              <a:rPr lang="fr-CH" sz="1600" kern="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  <a:endParaRPr lang="fr-CH" sz="1600" kern="0" dirty="0">
              <a:solidFill>
                <a:srgbClr val="009900"/>
              </a:solidFill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fr-CH" kern="0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962400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Layouts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101044"/>
            <a:ext cx="579120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442949" y="3126516"/>
            <a:ext cx="846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</a:rPr>
              <a:t>LHC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36838" y="4670987"/>
            <a:ext cx="1188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</a:rPr>
              <a:t>Phase-I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7004" y="6023039"/>
            <a:ext cx="55899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/>
              <a:t>Layout</a:t>
            </a:r>
            <a:r>
              <a:rPr lang="fr-CH" sz="1400" dirty="0" smtClean="0"/>
              <a:t> of Phase I and LHC </a:t>
            </a:r>
            <a:r>
              <a:rPr lang="fr-CH" sz="1400" dirty="0" smtClean="0">
                <a:solidFill>
                  <a:srgbClr val="009900"/>
                </a:solidFill>
              </a:rPr>
              <a:t>[R. </a:t>
            </a:r>
            <a:r>
              <a:rPr lang="fr-CH" sz="1400" dirty="0" err="1" smtClean="0">
                <a:solidFill>
                  <a:srgbClr val="009900"/>
                </a:solidFill>
              </a:rPr>
              <a:t>Ostojic</a:t>
            </a:r>
            <a:r>
              <a:rPr lang="fr-CH" sz="1400" dirty="0" smtClean="0">
                <a:solidFill>
                  <a:srgbClr val="009900"/>
                </a:solidFill>
              </a:rPr>
              <a:t>, S. </a:t>
            </a:r>
            <a:r>
              <a:rPr lang="fr-CH" sz="1400" dirty="0" err="1" smtClean="0">
                <a:solidFill>
                  <a:srgbClr val="009900"/>
                </a:solidFill>
              </a:rPr>
              <a:t>Fartoukh</a:t>
            </a:r>
            <a:r>
              <a:rPr lang="fr-CH" sz="1400" dirty="0" smtClean="0">
                <a:solidFill>
                  <a:srgbClr val="009900"/>
                </a:solidFill>
              </a:rPr>
              <a:t>, Chamonix 2010]</a:t>
            </a:r>
            <a:endParaRPr lang="en-GB" sz="14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9435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layouts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76317" y="1984507"/>
            <a:ext cx="846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</a:rPr>
              <a:t>LHC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15830" y="5476613"/>
            <a:ext cx="13676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</a:rPr>
              <a:t>HL LHC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18422" y="3670998"/>
            <a:ext cx="1162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C00000"/>
                </a:solidFill>
              </a:rPr>
              <a:t>Phase I</a:t>
            </a:r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20" y="3033762"/>
            <a:ext cx="6393089" cy="1591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20" y="4625308"/>
            <a:ext cx="6393091" cy="1978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520" y="1233561"/>
            <a:ext cx="6393089" cy="1801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 rot="16200000">
            <a:off x="-1588570" y="3547886"/>
            <a:ext cx="39533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/>
              <a:t>Thick</a:t>
            </a:r>
            <a:r>
              <a:rPr lang="fr-CH" sz="2000" dirty="0" smtClean="0"/>
              <a:t> boxes are </a:t>
            </a:r>
            <a:r>
              <a:rPr lang="fr-CH" sz="2000" dirty="0" err="1" smtClean="0"/>
              <a:t>magnetic</a:t>
            </a:r>
            <a:r>
              <a:rPr lang="fr-CH" sz="2000" dirty="0" smtClean="0"/>
              <a:t> </a:t>
            </a:r>
            <a:r>
              <a:rPr lang="fr-CH" sz="2000" dirty="0" err="1" smtClean="0"/>
              <a:t>lengths</a:t>
            </a:r>
            <a:endParaRPr lang="fr-CH" sz="2000" dirty="0" smtClean="0"/>
          </a:p>
          <a:p>
            <a:r>
              <a:rPr lang="fr-CH" sz="2000" dirty="0" err="1" smtClean="0"/>
              <a:t>Thin</a:t>
            </a:r>
            <a:r>
              <a:rPr lang="fr-CH" sz="2000" dirty="0" smtClean="0"/>
              <a:t> boxes are cryostats</a:t>
            </a:r>
            <a:endParaRPr lang="en-GB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QUADRUPOLES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150 mm aperture, 140 T/m, Q1 and Q3 split in </a:t>
            </a:r>
            <a:r>
              <a:rPr lang="fr-CH" dirty="0" err="1" smtClean="0">
                <a:sym typeface="Symbol" pitchFamily="18" charset="2"/>
              </a:rPr>
              <a:t>two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0.5 m </a:t>
            </a:r>
            <a:r>
              <a:rPr lang="fr-CH" dirty="0" err="1" smtClean="0">
                <a:sym typeface="Symbol" pitchFamily="18" charset="2"/>
              </a:rPr>
              <a:t>between</a:t>
            </a:r>
            <a:r>
              <a:rPr lang="fr-CH" dirty="0" smtClean="0">
                <a:sym typeface="Symbol" pitchFamily="18" charset="2"/>
              </a:rPr>
              <a:t> split cold masses (Q1 and Q3)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0.5 m </a:t>
            </a:r>
            <a:r>
              <a:rPr lang="fr-CH" dirty="0" err="1" smtClean="0">
                <a:sym typeface="Symbol" pitchFamily="18" charset="2"/>
              </a:rPr>
              <a:t>between</a:t>
            </a:r>
            <a:r>
              <a:rPr lang="fr-CH" dirty="0" smtClean="0">
                <a:sym typeface="Symbol" pitchFamily="18" charset="2"/>
              </a:rPr>
              <a:t> end of </a:t>
            </a:r>
            <a:r>
              <a:rPr lang="fr-CH" dirty="0" err="1" smtClean="0">
                <a:sym typeface="Symbol" pitchFamily="18" charset="2"/>
              </a:rPr>
              <a:t>magnetic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length</a:t>
            </a:r>
            <a:r>
              <a:rPr lang="fr-CH" dirty="0" smtClean="0">
                <a:sym typeface="Symbol" pitchFamily="18" charset="2"/>
              </a:rPr>
              <a:t> and end of the cryostat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Substantial</a:t>
            </a:r>
            <a:r>
              <a:rPr lang="fr-CH" dirty="0" smtClean="0">
                <a:sym typeface="Symbol" pitchFamily="18" charset="2"/>
              </a:rPr>
              <a:t> design </a:t>
            </a:r>
            <a:r>
              <a:rPr lang="fr-CH" dirty="0" err="1" smtClean="0">
                <a:sym typeface="Symbol" pitchFamily="18" charset="2"/>
              </a:rPr>
              <a:t>work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ongoing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[P. </a:t>
            </a:r>
            <a:r>
              <a:rPr lang="fr-CH" sz="1600" dirty="0" err="1" smtClean="0">
                <a:solidFill>
                  <a:srgbClr val="009900"/>
                </a:solidFill>
                <a:sym typeface="Symbol" pitchFamily="18" charset="2"/>
              </a:rPr>
              <a:t>Ferracin</a:t>
            </a: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, G. Ambrosio, H. Felice, F. </a:t>
            </a:r>
            <a:r>
              <a:rPr lang="fr-CH" sz="1600" dirty="0" err="1" smtClean="0">
                <a:solidFill>
                  <a:srgbClr val="009900"/>
                </a:solidFill>
                <a:sym typeface="Symbol" pitchFamily="18" charset="2"/>
              </a:rPr>
              <a:t>Borgnolutti</a:t>
            </a: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, S. Izquierdo, M. </a:t>
            </a:r>
            <a:r>
              <a:rPr lang="fr-CH" sz="1600" dirty="0" err="1" smtClean="0">
                <a:solidFill>
                  <a:srgbClr val="009900"/>
                </a:solidFill>
                <a:sym typeface="Symbol" pitchFamily="18" charset="2"/>
              </a:rPr>
              <a:t>Juchno</a:t>
            </a: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, H. </a:t>
            </a:r>
            <a:r>
              <a:rPr lang="fr-CH" sz="1600" dirty="0" err="1" smtClean="0">
                <a:solidFill>
                  <a:srgbClr val="009900"/>
                </a:solidFill>
                <a:sym typeface="Symbol" pitchFamily="18" charset="2"/>
              </a:rPr>
              <a:t>Prin</a:t>
            </a: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 …]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Cryostat </a:t>
            </a:r>
            <a:r>
              <a:rPr lang="fr-CH" dirty="0" err="1" smtClean="0">
                <a:sym typeface="Symbol" pitchFamily="18" charset="2"/>
              </a:rPr>
              <a:t>choices</a:t>
            </a:r>
            <a:r>
              <a:rPr lang="fr-CH" dirty="0" smtClean="0">
                <a:sym typeface="Symbol" pitchFamily="18" charset="2"/>
              </a:rPr>
              <a:t>: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keep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symmetry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modularity</a:t>
            </a:r>
            <a:r>
              <a:rPr lang="fr-CH" dirty="0" smtClean="0">
                <a:sym typeface="Symbol" pitchFamily="18" charset="2"/>
              </a:rPr>
              <a:t> (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types </a:t>
            </a:r>
            <a:r>
              <a:rPr lang="fr-CH" dirty="0" err="1" smtClean="0">
                <a:sym typeface="Symbol" pitchFamily="18" charset="2"/>
              </a:rPr>
              <a:t>only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Alternative: </a:t>
            </a:r>
            <a:r>
              <a:rPr lang="fr-CH" dirty="0" err="1" smtClean="0">
                <a:sym typeface="Symbol" pitchFamily="18" charset="2"/>
              </a:rPr>
              <a:t>reducing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number</a:t>
            </a:r>
            <a:r>
              <a:rPr lang="fr-CH" dirty="0" smtClean="0">
                <a:sym typeface="Symbol" pitchFamily="18" charset="2"/>
              </a:rPr>
              <a:t> of cryostats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4 to 3</a:t>
            </a:r>
            <a:endParaRPr lang="en-GB" dirty="0" smtClean="0">
              <a:sym typeface="Symbol" pitchFamily="18" charset="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5167"/>
            <a:ext cx="9160807" cy="283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73631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ORBIT CORRECTORS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Requirement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to have 2.5 T m </a:t>
            </a:r>
            <a:r>
              <a:rPr lang="fr-CH" dirty="0" err="1" smtClean="0">
                <a:sym typeface="Symbol" pitchFamily="18" charset="2"/>
              </a:rPr>
              <a:t>around</a:t>
            </a:r>
            <a:r>
              <a:rPr lang="fr-CH" dirty="0" smtClean="0">
                <a:sym typeface="Symbol" pitchFamily="18" charset="2"/>
              </a:rPr>
              <a:t> Q2, and 4.5 T m </a:t>
            </a:r>
            <a:r>
              <a:rPr lang="fr-CH" dirty="0" err="1" smtClean="0">
                <a:sym typeface="Symbol" pitchFamily="18" charset="2"/>
              </a:rPr>
              <a:t>between</a:t>
            </a:r>
            <a:r>
              <a:rPr lang="fr-CH" dirty="0" smtClean="0">
                <a:sym typeface="Symbol" pitchFamily="18" charset="2"/>
              </a:rPr>
              <a:t> Q3 and D1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Nested</a:t>
            </a:r>
            <a:r>
              <a:rPr lang="fr-CH" dirty="0" smtClean="0">
                <a:sym typeface="Symbol" pitchFamily="18" charset="2"/>
              </a:rPr>
              <a:t> option to </a:t>
            </a:r>
            <a:r>
              <a:rPr lang="fr-CH" dirty="0" err="1" smtClean="0">
                <a:sym typeface="Symbol" pitchFamily="18" charset="2"/>
              </a:rPr>
              <a:t>save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space</a:t>
            </a:r>
            <a:r>
              <a:rPr lang="fr-CH" dirty="0" smtClean="0">
                <a:sym typeface="Symbol" pitchFamily="18" charset="2"/>
              </a:rPr>
              <a:t> (4 m)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2.1 T </a:t>
            </a:r>
            <a:r>
              <a:rPr lang="fr-CH" dirty="0" err="1" smtClean="0">
                <a:sym typeface="Symbol" pitchFamily="18" charset="2"/>
              </a:rPr>
              <a:t>given</a:t>
            </a:r>
            <a:r>
              <a:rPr lang="fr-CH" dirty="0" smtClean="0">
                <a:sym typeface="Symbol" pitchFamily="18" charset="2"/>
              </a:rPr>
              <a:t> by 50% </a:t>
            </a:r>
            <a:r>
              <a:rPr lang="fr-CH" dirty="0" err="1" smtClean="0">
                <a:sym typeface="Symbol" pitchFamily="18" charset="2"/>
              </a:rPr>
              <a:t>margin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Mikko 4.6 mm </a:t>
            </a:r>
          </a:p>
          <a:p>
            <a:pPr marL="457200" lvl="1" indent="0" eaLnBrk="1" hangingPunct="1">
              <a:buNone/>
            </a:pPr>
            <a:r>
              <a:rPr lang="fr-CH" dirty="0">
                <a:sym typeface="Symbol" pitchFamily="18" charset="2"/>
              </a:rPr>
              <a:t>	</a:t>
            </a:r>
            <a:r>
              <a:rPr lang="fr-CH" dirty="0" err="1" smtClean="0">
                <a:sym typeface="Symbol" pitchFamily="18" charset="2"/>
              </a:rPr>
              <a:t>width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cable</a:t>
            </a:r>
            <a:r>
              <a:rPr lang="fr-CH" dirty="0" smtClean="0">
                <a:sym typeface="Symbol" pitchFamily="18" charset="2"/>
              </a:rPr>
              <a:t>, one layer 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So 1.2 m and 2.2 m </a:t>
            </a:r>
            <a:r>
              <a:rPr lang="fr-CH" dirty="0" err="1" smtClean="0">
                <a:sym typeface="Symbol" pitchFamily="18" charset="2"/>
              </a:rPr>
              <a:t>respectively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allocated</a:t>
            </a:r>
            <a:endParaRPr lang="fr-CH" dirty="0" smtClean="0">
              <a:sym typeface="Symbol" pitchFamily="18" charset="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429" y="4519897"/>
            <a:ext cx="1871663" cy="167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32561" y="6191534"/>
            <a:ext cx="28472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/>
              <a:t>Proposal</a:t>
            </a:r>
            <a:r>
              <a:rPr lang="fr-CH" sz="1100" dirty="0" smtClean="0"/>
              <a:t> for </a:t>
            </a:r>
            <a:r>
              <a:rPr lang="fr-CH" sz="1100" dirty="0" err="1" smtClean="0"/>
              <a:t>nested</a:t>
            </a:r>
            <a:r>
              <a:rPr lang="fr-CH" sz="1100" dirty="0" smtClean="0"/>
              <a:t> MCBX </a:t>
            </a:r>
            <a:r>
              <a:rPr lang="fr-CH" sz="1100" dirty="0" smtClean="0">
                <a:solidFill>
                  <a:srgbClr val="009900"/>
                </a:solidFill>
              </a:rPr>
              <a:t>(M. </a:t>
            </a:r>
            <a:r>
              <a:rPr lang="fr-CH" sz="1100" dirty="0" err="1" smtClean="0">
                <a:solidFill>
                  <a:srgbClr val="009900"/>
                </a:solidFill>
              </a:rPr>
              <a:t>Karppinen</a:t>
            </a:r>
            <a:r>
              <a:rPr lang="fr-CH" sz="1100" dirty="0" smtClean="0">
                <a:solidFill>
                  <a:srgbClr val="009900"/>
                </a:solidFill>
              </a:rPr>
              <a:t>)</a:t>
            </a:r>
            <a:endParaRPr lang="en-GB" sz="1100" dirty="0">
              <a:solidFill>
                <a:srgbClr val="009900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5167"/>
            <a:ext cx="9160807" cy="283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4225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ORBIT CORRECTORS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Alternative options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I </a:t>
            </a:r>
            <a:r>
              <a:rPr lang="fr-CH" dirty="0" err="1" smtClean="0">
                <a:sym typeface="Symbol" pitchFamily="18" charset="2"/>
              </a:rPr>
              <a:t>would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exclude</a:t>
            </a:r>
            <a:r>
              <a:rPr lang="fr-CH" dirty="0" smtClean="0">
                <a:sym typeface="Symbol" pitchFamily="18" charset="2"/>
              </a:rPr>
              <a:t> design </a:t>
            </a:r>
            <a:r>
              <a:rPr lang="fr-CH" dirty="0" err="1" smtClean="0">
                <a:sym typeface="Symbol" pitchFamily="18" charset="2"/>
              </a:rPr>
              <a:t>with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two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layers</a:t>
            </a:r>
            <a:r>
              <a:rPr lang="fr-CH" dirty="0" smtClean="0">
                <a:sym typeface="Symbol" pitchFamily="18" charset="2"/>
              </a:rPr>
              <a:t>, 4 T, </a:t>
            </a:r>
            <a:r>
              <a:rPr lang="fr-CH" dirty="0" err="1" smtClean="0">
                <a:sym typeface="Symbol" pitchFamily="18" charset="2"/>
              </a:rPr>
              <a:t>saving</a:t>
            </a:r>
            <a:r>
              <a:rPr lang="fr-CH" dirty="0" smtClean="0">
                <a:sym typeface="Symbol" pitchFamily="18" charset="2"/>
              </a:rPr>
              <a:t> 2 m but </a:t>
            </a:r>
            <a:r>
              <a:rPr lang="fr-CH" dirty="0" err="1" smtClean="0">
                <a:sym typeface="Symbol" pitchFamily="18" charset="2"/>
              </a:rPr>
              <a:t>having</a:t>
            </a:r>
            <a:r>
              <a:rPr lang="fr-CH" dirty="0" smtClean="0">
                <a:sym typeface="Symbol" pitchFamily="18" charset="2"/>
              </a:rPr>
              <a:t> 4 times torque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Canted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dipole</a:t>
            </a:r>
            <a:r>
              <a:rPr lang="fr-CH" dirty="0" smtClean="0">
                <a:sym typeface="Symbol" pitchFamily="18" charset="2"/>
              </a:rPr>
              <a:t> ? – </a:t>
            </a:r>
            <a:r>
              <a:rPr lang="fr-CH" dirty="0" err="1" smtClean="0">
                <a:sym typeface="Symbol" pitchFamily="18" charset="2"/>
              </a:rPr>
              <a:t>Some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preliminary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work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being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done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00048" y="6131833"/>
            <a:ext cx="34243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/>
              <a:t>Proposal</a:t>
            </a:r>
            <a:r>
              <a:rPr lang="fr-CH" sz="1100" dirty="0" smtClean="0"/>
              <a:t> for </a:t>
            </a:r>
            <a:r>
              <a:rPr lang="fr-CH" sz="1100" dirty="0" err="1" smtClean="0"/>
              <a:t>canted</a:t>
            </a:r>
            <a:r>
              <a:rPr lang="fr-CH" sz="1100" dirty="0" smtClean="0"/>
              <a:t> </a:t>
            </a:r>
            <a:r>
              <a:rPr lang="fr-CH" sz="1100" dirty="0" err="1" smtClean="0"/>
              <a:t>dipole</a:t>
            </a:r>
            <a:r>
              <a:rPr lang="fr-CH" sz="1100" dirty="0" smtClean="0"/>
              <a:t> </a:t>
            </a:r>
            <a:r>
              <a:rPr lang="fr-CH" sz="1100" dirty="0" smtClean="0">
                <a:solidFill>
                  <a:srgbClr val="009900"/>
                </a:solidFill>
              </a:rPr>
              <a:t>[J. V. </a:t>
            </a:r>
            <a:r>
              <a:rPr lang="fr-CH" sz="1100" dirty="0" err="1" smtClean="0">
                <a:solidFill>
                  <a:srgbClr val="009900"/>
                </a:solidFill>
              </a:rPr>
              <a:t>Nutgeren</a:t>
            </a:r>
            <a:r>
              <a:rPr lang="fr-CH" sz="1100" dirty="0" smtClean="0">
                <a:solidFill>
                  <a:srgbClr val="009900"/>
                </a:solidFill>
              </a:rPr>
              <a:t>, S. </a:t>
            </a:r>
            <a:r>
              <a:rPr lang="fr-CH" sz="1100" dirty="0" err="1" smtClean="0">
                <a:solidFill>
                  <a:srgbClr val="009900"/>
                </a:solidFill>
              </a:rPr>
              <a:t>Caspi</a:t>
            </a:r>
            <a:r>
              <a:rPr lang="fr-CH" sz="1100" dirty="0" smtClean="0">
                <a:solidFill>
                  <a:srgbClr val="009900"/>
                </a:solidFill>
              </a:rPr>
              <a:t>]</a:t>
            </a:r>
            <a:endParaRPr lang="en-GB" sz="1100" dirty="0">
              <a:solidFill>
                <a:srgbClr val="009900"/>
              </a:solidFill>
            </a:endParaRPr>
          </a:p>
        </p:txBody>
      </p:sp>
      <p:pic>
        <p:nvPicPr>
          <p:cNvPr id="10" name="Picture 3" descr="C:\Users\jevannug\Dropbox\SoftwareDev\PSCO\PSHO 1.2\radius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394" y="4981547"/>
            <a:ext cx="865019" cy="865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5167"/>
            <a:ext cx="9160807" cy="283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jevannug\Dropbox\PhDCERN\BlueWhale Glyn\Fnormal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6"/>
          <a:stretch/>
        </p:blipFill>
        <p:spPr bwMode="auto">
          <a:xfrm>
            <a:off x="1886666" y="5467574"/>
            <a:ext cx="2871158" cy="925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5406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</a:t>
            </a:r>
            <a:r>
              <a:rPr lang="en-US" dirty="0" smtClean="0"/>
              <a:t> - </a:t>
            </a:r>
            <a:fld id="{5B0F2CE2-42CD-4A74-A04F-1839686887D0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NON LINEAR CORRECTORS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Superferric</a:t>
            </a:r>
            <a:r>
              <a:rPr lang="fr-CH" dirty="0" smtClean="0">
                <a:sym typeface="Symbol" pitchFamily="18" charset="2"/>
              </a:rPr>
              <a:t> option, no </a:t>
            </a:r>
            <a:r>
              <a:rPr lang="fr-CH" dirty="0" err="1" smtClean="0">
                <a:sym typeface="Symbol" pitchFamily="18" charset="2"/>
              </a:rPr>
              <a:t>nested</a:t>
            </a:r>
            <a:r>
              <a:rPr lang="fr-CH" dirty="0" smtClean="0">
                <a:sym typeface="Symbol" pitchFamily="18" charset="2"/>
              </a:rPr>
              <a:t>, max saturation of 20% TF</a:t>
            </a:r>
          </a:p>
          <a:p>
            <a:pPr lvl="1" eaLnBrk="1" hangingPunct="1"/>
            <a:r>
              <a:rPr lang="fr-CH" dirty="0" err="1">
                <a:sym typeface="Symbol" pitchFamily="18" charset="2"/>
              </a:rPr>
              <a:t>We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satisfy</a:t>
            </a:r>
            <a:r>
              <a:rPr lang="fr-CH" dirty="0">
                <a:sym typeface="Symbol" pitchFamily="18" charset="2"/>
              </a:rPr>
              <a:t> the ABP </a:t>
            </a:r>
            <a:r>
              <a:rPr lang="fr-CH" dirty="0" err="1">
                <a:sym typeface="Symbol" pitchFamily="18" charset="2"/>
              </a:rPr>
              <a:t>requirements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err="1">
                <a:sym typeface="Symbol" pitchFamily="18" charset="2"/>
              </a:rPr>
              <a:t>including</a:t>
            </a:r>
            <a:r>
              <a:rPr lang="fr-CH" dirty="0">
                <a:sym typeface="Symbol" pitchFamily="18" charset="2"/>
              </a:rPr>
              <a:t> a </a:t>
            </a:r>
            <a:r>
              <a:rPr lang="fr-CH" dirty="0" err="1">
                <a:sym typeface="Symbol" pitchFamily="18" charset="2"/>
              </a:rPr>
              <a:t>safety</a:t>
            </a:r>
            <a:r>
              <a:rPr lang="fr-CH" dirty="0">
                <a:sym typeface="Symbol" pitchFamily="18" charset="2"/>
              </a:rPr>
              <a:t> factor 2 for </a:t>
            </a:r>
            <a:r>
              <a:rPr lang="fr-CH" dirty="0" err="1">
                <a:sym typeface="Symbol" pitchFamily="18" charset="2"/>
              </a:rPr>
              <a:t>order</a:t>
            </a:r>
            <a:r>
              <a:rPr lang="fr-CH" dirty="0">
                <a:sym typeface="Symbol" pitchFamily="18" charset="2"/>
              </a:rPr>
              <a:t> 2,3,4 and a factor 1.5 for 5 and 6 corrector </a:t>
            </a:r>
            <a:r>
              <a:rPr lang="fr-CH" dirty="0" err="1" smtClean="0">
                <a:sym typeface="Symbol" pitchFamily="18" charset="2"/>
              </a:rPr>
              <a:t>strength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[F. </a:t>
            </a:r>
            <a:r>
              <a:rPr lang="fr-CH" sz="1600" dirty="0" err="1" smtClean="0">
                <a:solidFill>
                  <a:srgbClr val="009900"/>
                </a:solidFill>
                <a:sym typeface="Symbol" pitchFamily="18" charset="2"/>
              </a:rPr>
              <a:t>Toral</a:t>
            </a: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  <a:endParaRPr lang="fr-CH" sz="1600" dirty="0">
              <a:solidFill>
                <a:srgbClr val="009900"/>
              </a:solidFill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Typical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length</a:t>
            </a:r>
            <a:r>
              <a:rPr lang="fr-CH" dirty="0" smtClean="0">
                <a:sym typeface="Symbol" pitchFamily="18" charset="2"/>
              </a:rPr>
              <a:t> of 100 mm – short </a:t>
            </a:r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 ends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Longer: </a:t>
            </a:r>
            <a:r>
              <a:rPr lang="fr-CH" dirty="0" err="1" smtClean="0">
                <a:sym typeface="Symbol" pitchFamily="18" charset="2"/>
              </a:rPr>
              <a:t>skew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quadrupole</a:t>
            </a:r>
            <a:r>
              <a:rPr lang="fr-CH" dirty="0" smtClean="0">
                <a:sym typeface="Symbol" pitchFamily="18" charset="2"/>
              </a:rPr>
              <a:t> (730 mm) and b</a:t>
            </a:r>
            <a:r>
              <a:rPr lang="fr-CH" baseline="-25000" dirty="0" smtClean="0">
                <a:sym typeface="Symbol" pitchFamily="18" charset="2"/>
              </a:rPr>
              <a:t>6</a:t>
            </a:r>
            <a:r>
              <a:rPr lang="fr-CH" dirty="0" smtClean="0">
                <a:sym typeface="Symbol" pitchFamily="18" charset="2"/>
              </a:rPr>
              <a:t> ( 350 mm)</a:t>
            </a:r>
          </a:p>
          <a:p>
            <a:pPr lvl="1" eaLnBrk="1" hangingPunct="1"/>
            <a:r>
              <a:rPr lang="fr-CH" dirty="0">
                <a:sym typeface="Symbol" pitchFamily="18" charset="2"/>
              </a:rPr>
              <a:t>a</a:t>
            </a:r>
            <a:r>
              <a:rPr lang="fr-CH" baseline="-25000" dirty="0" smtClean="0">
                <a:sym typeface="Symbol" pitchFamily="18" charset="2"/>
              </a:rPr>
              <a:t>2</a:t>
            </a:r>
            <a:r>
              <a:rPr lang="fr-CH" dirty="0" smtClean="0">
                <a:sym typeface="Symbol" pitchFamily="18" charset="2"/>
              </a:rPr>
              <a:t>, b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, a</a:t>
            </a:r>
            <a:r>
              <a:rPr lang="fr-CH" baseline="-25000" dirty="0" smtClean="0">
                <a:sym typeface="Symbol" pitchFamily="18" charset="2"/>
              </a:rPr>
              <a:t>3</a:t>
            </a:r>
            <a:r>
              <a:rPr lang="fr-CH" dirty="0" smtClean="0">
                <a:sym typeface="Symbol" pitchFamily="18" charset="2"/>
              </a:rPr>
              <a:t>, b</a:t>
            </a:r>
            <a:r>
              <a:rPr lang="fr-CH" baseline="-25000" dirty="0" smtClean="0">
                <a:sym typeface="Symbol" pitchFamily="18" charset="2"/>
              </a:rPr>
              <a:t>4</a:t>
            </a:r>
            <a:r>
              <a:rPr lang="fr-CH" dirty="0" smtClean="0">
                <a:sym typeface="Symbol" pitchFamily="18" charset="2"/>
              </a:rPr>
              <a:t>, a</a:t>
            </a:r>
            <a:r>
              <a:rPr lang="fr-CH" baseline="-25000" dirty="0" smtClean="0">
                <a:sym typeface="Symbol" pitchFamily="18" charset="2"/>
              </a:rPr>
              <a:t>4</a:t>
            </a:r>
            <a:r>
              <a:rPr lang="fr-CH" dirty="0" smtClean="0">
                <a:sym typeface="Symbol" pitchFamily="18" charset="2"/>
              </a:rPr>
              <a:t>, b</a:t>
            </a:r>
            <a:r>
              <a:rPr lang="fr-CH" baseline="-25000" dirty="0" smtClean="0">
                <a:sym typeface="Symbol" pitchFamily="18" charset="2"/>
              </a:rPr>
              <a:t>5</a:t>
            </a:r>
            <a:r>
              <a:rPr lang="fr-CH" dirty="0" smtClean="0">
                <a:sym typeface="Symbol" pitchFamily="18" charset="2"/>
              </a:rPr>
              <a:t>, a</a:t>
            </a:r>
            <a:r>
              <a:rPr lang="fr-CH" baseline="-25000" dirty="0" smtClean="0">
                <a:sym typeface="Symbol" pitchFamily="18" charset="2"/>
              </a:rPr>
              <a:t>5</a:t>
            </a:r>
            <a:r>
              <a:rPr lang="fr-CH" dirty="0" smtClean="0">
                <a:sym typeface="Symbol" pitchFamily="18" charset="2"/>
              </a:rPr>
              <a:t>, b</a:t>
            </a:r>
            <a:r>
              <a:rPr lang="fr-CH" baseline="-25000" dirty="0" smtClean="0">
                <a:sym typeface="Symbol" pitchFamily="18" charset="2"/>
              </a:rPr>
              <a:t>6</a:t>
            </a:r>
            <a:r>
              <a:rPr lang="fr-CH" dirty="0" smtClean="0">
                <a:sym typeface="Symbol" pitchFamily="18" charset="2"/>
              </a:rPr>
              <a:t>, a</a:t>
            </a:r>
            <a:r>
              <a:rPr lang="fr-CH" baseline="-25000" dirty="0" smtClean="0">
                <a:sym typeface="Symbol" pitchFamily="18" charset="2"/>
              </a:rPr>
              <a:t>6</a:t>
            </a:r>
            <a:r>
              <a:rPr lang="fr-CH" dirty="0">
                <a:sym typeface="Symbol" pitchFamily="18" charset="2"/>
              </a:rPr>
              <a:t>: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nine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objects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Assume 100 mm distance </a:t>
            </a:r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coil</a:t>
            </a:r>
            <a:r>
              <a:rPr lang="fr-CH" dirty="0" smtClean="0">
                <a:sym typeface="Symbol" pitchFamily="18" charset="2"/>
              </a:rPr>
              <a:t> (80 mm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) – Total </a:t>
            </a:r>
            <a:r>
              <a:rPr lang="fr-CH" dirty="0" err="1" smtClean="0">
                <a:sym typeface="Symbol" pitchFamily="18" charset="2"/>
              </a:rPr>
              <a:t>length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2.5 m </a:t>
            </a:r>
            <a:endParaRPr lang="fr-CH" dirty="0">
              <a:sym typeface="Symbol" pitchFamily="18" charset="2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5167"/>
            <a:ext cx="9160807" cy="283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1373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Lay out for HL LHC from IP to D1 - </a:t>
            </a:r>
            <a:fld id="{5B0F2CE2-42CD-4A74-A04F-1839686887D0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sym typeface="Symbol" pitchFamily="18" charset="2"/>
              </a:rPr>
              <a:t>NONLINEAR CORRECTORS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endParaRPr lang="fr-CH" dirty="0">
              <a:sym typeface="Symbol" pitchFamily="18" charset="2"/>
            </a:endParaRPr>
          </a:p>
          <a:p>
            <a:pPr eaLnBrk="1" hangingPunct="1"/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Requirements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based</a:t>
            </a:r>
            <a:r>
              <a:rPr lang="fr-CH" dirty="0" smtClean="0">
                <a:sym typeface="Symbol" pitchFamily="18" charset="2"/>
              </a:rPr>
              <a:t> on </a:t>
            </a:r>
            <a:r>
              <a:rPr lang="fr-CH" dirty="0" err="1" smtClean="0">
                <a:sym typeface="Symbol" pitchFamily="18" charset="2"/>
              </a:rPr>
              <a:t>tracking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studies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[M. </a:t>
            </a:r>
            <a:r>
              <a:rPr lang="fr-CH" sz="1800" dirty="0" err="1" smtClean="0">
                <a:solidFill>
                  <a:srgbClr val="009900"/>
                </a:solidFill>
                <a:sym typeface="Symbol" pitchFamily="18" charset="2"/>
              </a:rPr>
              <a:t>Giovannozzi</a:t>
            </a:r>
            <a:r>
              <a:rPr lang="fr-CH" sz="1800" dirty="0" smtClean="0">
                <a:solidFill>
                  <a:srgbClr val="009900"/>
                </a:solidFill>
                <a:sym typeface="Symbol" pitchFamily="18" charset="2"/>
              </a:rPr>
              <a:t> et al]</a:t>
            </a:r>
          </a:p>
          <a:p>
            <a:pPr eaLnBrk="1" hangingPunct="1"/>
            <a:r>
              <a:rPr lang="fr-CH" dirty="0" err="1" smtClean="0">
                <a:sym typeface="Symbol" pitchFamily="18" charset="2"/>
              </a:rPr>
              <a:t>Problem</a:t>
            </a:r>
            <a:r>
              <a:rPr lang="fr-CH" dirty="0" smtClean="0">
                <a:sym typeface="Symbol" pitchFamily="18" charset="2"/>
              </a:rPr>
              <a:t> of longitudinal </a:t>
            </a:r>
          </a:p>
          <a:p>
            <a:pPr marL="0" indent="0" eaLnBrk="1" hangingPunct="1">
              <a:buNone/>
            </a:pPr>
            <a:r>
              <a:rPr lang="fr-CH" dirty="0" smtClean="0">
                <a:sym typeface="Symbol" pitchFamily="18" charset="2"/>
              </a:rPr>
              <a:t>	cross-talk </a:t>
            </a:r>
            <a:r>
              <a:rPr lang="fr-CH" dirty="0" err="1" smtClean="0">
                <a:sym typeface="Symbol" pitchFamily="18" charset="2"/>
              </a:rPr>
              <a:t>being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studied</a:t>
            </a:r>
            <a:r>
              <a:rPr lang="fr-CH" dirty="0">
                <a:solidFill>
                  <a:srgbClr val="009900"/>
                </a:solidFill>
                <a:sym typeface="Symbol" pitchFamily="18" charset="2"/>
              </a:rPr>
              <a:t> </a:t>
            </a:r>
            <a:endParaRPr lang="fr-CH" dirty="0" smtClean="0">
              <a:solidFill>
                <a:srgbClr val="009900"/>
              </a:solidFill>
              <a:sym typeface="Symbol" pitchFamily="18" charset="2"/>
            </a:endParaRPr>
          </a:p>
          <a:p>
            <a:pPr marL="0" indent="0" eaLnBrk="1" hangingPunct="1">
              <a:buNone/>
            </a:pP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	[F. </a:t>
            </a:r>
            <a:r>
              <a:rPr lang="fr-CH" sz="1600" dirty="0" err="1" smtClean="0">
                <a:solidFill>
                  <a:srgbClr val="009900"/>
                </a:solidFill>
                <a:sym typeface="Symbol" pitchFamily="18" charset="2"/>
              </a:rPr>
              <a:t>Toral</a:t>
            </a: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, B. </a:t>
            </a:r>
            <a:r>
              <a:rPr lang="fr-CH" sz="1600" dirty="0" err="1" smtClean="0">
                <a:solidFill>
                  <a:srgbClr val="009900"/>
                </a:solidFill>
                <a:sym typeface="Symbol" pitchFamily="18" charset="2"/>
              </a:rPr>
              <a:t>Auchmann</a:t>
            </a:r>
            <a:r>
              <a:rPr lang="fr-CH" sz="1600" dirty="0" smtClean="0">
                <a:solidFill>
                  <a:srgbClr val="009900"/>
                </a:solidFill>
                <a:sym typeface="Symbol" pitchFamily="18" charset="2"/>
              </a:rPr>
              <a:t>]</a:t>
            </a:r>
            <a:endParaRPr lang="en-GB" sz="1600" dirty="0" smtClean="0">
              <a:sym typeface="Symbol" pitchFamily="18" charset="2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25" y="1391111"/>
            <a:ext cx="5980113" cy="275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8784" y="1657241"/>
            <a:ext cx="2366186" cy="221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011" y="4789840"/>
            <a:ext cx="1977930" cy="173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263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46759</TotalTime>
  <Words>1526</Words>
  <Application>Microsoft Office PowerPoint</Application>
  <PresentationFormat>On-screen Show (4:3)</PresentationFormat>
  <Paragraphs>271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1_Default Design</vt:lpstr>
      <vt:lpstr>Custom Design</vt:lpstr>
      <vt:lpstr>HL LHC LAYOUT FROM Interaction POINT TO SEPARATION DIPOLE</vt:lpstr>
      <vt:lpstr>WHERE ARE WE</vt:lpstr>
      <vt:lpstr>Layouts</vt:lpstr>
      <vt:lpstr>layouts</vt:lpstr>
      <vt:lpstr>QUADRUPOLES</vt:lpstr>
      <vt:lpstr>ORBIT CORRECTORS</vt:lpstr>
      <vt:lpstr>ORBIT CORRECTORS</vt:lpstr>
      <vt:lpstr>NON LINEAR CORRECTORS</vt:lpstr>
      <vt:lpstr>NONLINEAR CORRECTORS</vt:lpstr>
      <vt:lpstr>NON LINEAR CORRECTORS</vt:lpstr>
      <vt:lpstr>SEPARATION DIPOLE D1</vt:lpstr>
      <vt:lpstr>BPM position</vt:lpstr>
      <vt:lpstr>CURRENTS AND POWERING</vt:lpstr>
      <vt:lpstr>CURRENTS AND POWERING</vt:lpstr>
      <vt:lpstr>CURRENTS AND POWERING</vt:lpstr>
      <vt:lpstr>CURRENTS AND POWERING</vt:lpstr>
      <vt:lpstr>CURRENTS AND POWERING</vt:lpstr>
      <vt:lpstr>CURRENTS AND POWERING</vt:lpstr>
      <vt:lpstr>WHO DOES WHAT (TENTATIVE)</vt:lpstr>
      <vt:lpstr>RISKS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etodesco</cp:lastModifiedBy>
  <cp:revision>679</cp:revision>
  <dcterms:created xsi:type="dcterms:W3CDTF">2006-07-31T18:23:56Z</dcterms:created>
  <dcterms:modified xsi:type="dcterms:W3CDTF">2013-04-18T08:14:58Z</dcterms:modified>
</cp:coreProperties>
</file>