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Lst>
  <p:notesMasterIdLst>
    <p:notesMasterId r:id="rId25"/>
  </p:notesMasterIdLst>
  <p:handoutMasterIdLst>
    <p:handoutMasterId r:id="rId26"/>
  </p:handoutMasterIdLst>
  <p:sldIdLst>
    <p:sldId id="275" r:id="rId2"/>
    <p:sldId id="402" r:id="rId3"/>
    <p:sldId id="403" r:id="rId4"/>
    <p:sldId id="404" r:id="rId5"/>
    <p:sldId id="405" r:id="rId6"/>
    <p:sldId id="406" r:id="rId7"/>
    <p:sldId id="407" r:id="rId8"/>
    <p:sldId id="408" r:id="rId9"/>
    <p:sldId id="380" r:id="rId10"/>
    <p:sldId id="409" r:id="rId11"/>
    <p:sldId id="410" r:id="rId12"/>
    <p:sldId id="412" r:id="rId13"/>
    <p:sldId id="413" r:id="rId14"/>
    <p:sldId id="411" r:id="rId15"/>
    <p:sldId id="415" r:id="rId16"/>
    <p:sldId id="414" r:id="rId17"/>
    <p:sldId id="392" r:id="rId18"/>
    <p:sldId id="393" r:id="rId19"/>
    <p:sldId id="396" r:id="rId20"/>
    <p:sldId id="397" r:id="rId21"/>
    <p:sldId id="398" r:id="rId22"/>
    <p:sldId id="399" r:id="rId23"/>
    <p:sldId id="400" r:id="rId24"/>
  </p:sldIdLst>
  <p:sldSz cx="9144000" cy="6858000" type="screen4x3"/>
  <p:notesSz cx="7010400" cy="9296400"/>
  <p:custDataLst>
    <p:tags r:id="rId2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81E32"/>
    <a:srgbClr val="FFFFFF"/>
    <a:srgbClr val="C75B12"/>
    <a:srgbClr val="E17000"/>
    <a:srgbClr val="5B8F22"/>
    <a:srgbClr val="D2C295"/>
    <a:srgbClr val="A79E70"/>
    <a:srgbClr val="4D4F53"/>
    <a:srgbClr val="0099CC"/>
    <a:srgbClr val="69BE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36" autoAdjust="0"/>
    <p:restoredTop sz="95636" autoAdjust="0"/>
  </p:normalViewPr>
  <p:slideViewPr>
    <p:cSldViewPr snapToObjects="1" showGuides="1">
      <p:cViewPr varScale="1">
        <p:scale>
          <a:sx n="69" d="100"/>
          <a:sy n="69" d="100"/>
        </p:scale>
        <p:origin x="-996" y="-96"/>
      </p:cViewPr>
      <p:guideLst>
        <p:guide orient="horz" pos="326"/>
        <p:guide orient="horz" pos="1294"/>
        <p:guide orient="horz" pos="3745"/>
        <p:guide orient="horz" pos="3980"/>
        <p:guide orient="horz" pos="1052"/>
        <p:guide orient="horz" pos="1741"/>
        <p:guide orient="horz" pos="4183"/>
        <p:guide orient="horz" pos="566"/>
        <p:guide orient="horz" pos="2808"/>
        <p:guide pos="2880"/>
        <p:guide pos="363"/>
        <p:guide pos="5396"/>
        <p:guide pos="282"/>
        <p:guide pos="3784"/>
        <p:guide pos="3736"/>
        <p:guide pos="2179"/>
        <p:guide pos="5464"/>
        <p:guide pos="3867"/>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044"/>
    </p:cViewPr>
  </p:sorterViewPr>
  <p:notesViewPr>
    <p:cSldViewPr snapToObjects="1" showGuides="1">
      <p:cViewPr varScale="1">
        <p:scale>
          <a:sx n="85" d="100"/>
          <a:sy n="85" d="100"/>
        </p:scale>
        <p:origin x="-3138"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win.slac.stanford.edu\my%20storage\users\sa-sm\safranek\Private\Travel_Talks\2011-09LowEmit\spear3_bl12_10_1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win.slac.stanford.edu\my%20storage\users\sa-sm\safranek\Private\Travel_Talks\2011-09LowEmit\spear3_bl12_10_11.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win.slac.stanford.edu\my%20storage\users\sa-sm\safranek\Private\Travel_Talks\2011-09LowEmit\spear3_bl12_10_11.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win.slac.stanford.edu\my%20storage\users\sa-sm\safranek\Private\Travel_Talks\2011-09LowEmit\spear3_bl12_10_1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200" dirty="0">
                <a:latin typeface="Times New Roman" pitchFamily="18" charset="0"/>
                <a:cs typeface="Times New Roman" pitchFamily="18" charset="0"/>
              </a:rPr>
              <a:t>SPEAR3 - BL12 U22</a:t>
            </a:r>
          </a:p>
        </c:rich>
      </c:tx>
      <c:layout>
        <c:manualLayout>
          <c:xMode val="edge"/>
          <c:yMode val="edge"/>
          <c:x val="0.43111425109488188"/>
          <c:y val="1.6736401673640201E-2"/>
        </c:manualLayout>
      </c:layout>
      <c:overlay val="1"/>
    </c:title>
    <c:autoTitleDeleted val="0"/>
    <c:plotArea>
      <c:layout>
        <c:manualLayout>
          <c:layoutTarget val="inner"/>
          <c:xMode val="edge"/>
          <c:yMode val="edge"/>
          <c:x val="0.14604130344777944"/>
          <c:y val="9.1192962804335698E-2"/>
          <c:w val="0.81343771247118335"/>
          <c:h val="0.783356505123049"/>
        </c:manualLayout>
      </c:layout>
      <c:scatterChart>
        <c:scatterStyle val="lineMarker"/>
        <c:varyColors val="0"/>
        <c:ser>
          <c:idx val="0"/>
          <c:order val="0"/>
          <c:tx>
            <c:v>2011 lattice (9.6nm/0.2%)</c:v>
          </c:tx>
          <c:spPr>
            <a:ln w="15875">
              <a:solidFill>
                <a:schemeClr val="tx1"/>
              </a:solidFill>
            </a:ln>
          </c:spPr>
          <c:marker>
            <c:symbol val="none"/>
          </c:marker>
          <c:xVal>
            <c:numRef>
              <c:f>BL12_2011!$A$12:$A$41</c:f>
              <c:numCache>
                <c:formatCode>0.000</c:formatCode>
                <c:ptCount val="30"/>
                <c:pt idx="0">
                  <c:v>1155.1299999999999</c:v>
                </c:pt>
                <c:pt idx="1">
                  <c:v>1199.29</c:v>
                </c:pt>
                <c:pt idx="2">
                  <c:v>1245.6199999999999</c:v>
                </c:pt>
                <c:pt idx="3">
                  <c:v>1294.24</c:v>
                </c:pt>
                <c:pt idx="4">
                  <c:v>1345.26</c:v>
                </c:pt>
                <c:pt idx="5">
                  <c:v>1398.78</c:v>
                </c:pt>
                <c:pt idx="6">
                  <c:v>1454.92</c:v>
                </c:pt>
                <c:pt idx="7">
                  <c:v>1513.78</c:v>
                </c:pt>
                <c:pt idx="8">
                  <c:v>1575.48</c:v>
                </c:pt>
                <c:pt idx="9">
                  <c:v>1640.11</c:v>
                </c:pt>
                <c:pt idx="10">
                  <c:v>1707.77</c:v>
                </c:pt>
                <c:pt idx="11">
                  <c:v>1778.53</c:v>
                </c:pt>
                <c:pt idx="12">
                  <c:v>1852.46</c:v>
                </c:pt>
                <c:pt idx="13">
                  <c:v>1929.6</c:v>
                </c:pt>
                <c:pt idx="14">
                  <c:v>2009.98</c:v>
                </c:pt>
                <c:pt idx="15">
                  <c:v>2093.58</c:v>
                </c:pt>
                <c:pt idx="16">
                  <c:v>2180.34</c:v>
                </c:pt>
                <c:pt idx="17">
                  <c:v>2270.19</c:v>
                </c:pt>
                <c:pt idx="18">
                  <c:v>2362.9499999999998</c:v>
                </c:pt>
                <c:pt idx="19">
                  <c:v>2458.4299999999998</c:v>
                </c:pt>
                <c:pt idx="20">
                  <c:v>2556.3200000000002</c:v>
                </c:pt>
                <c:pt idx="21">
                  <c:v>2656.2799999999997</c:v>
                </c:pt>
                <c:pt idx="22">
                  <c:v>2757.8300000000022</c:v>
                </c:pt>
                <c:pt idx="23">
                  <c:v>2860.4100000000012</c:v>
                </c:pt>
                <c:pt idx="24">
                  <c:v>2963.3700000000022</c:v>
                </c:pt>
                <c:pt idx="25">
                  <c:v>3065.94</c:v>
                </c:pt>
                <c:pt idx="26">
                  <c:v>3167.23</c:v>
                </c:pt>
                <c:pt idx="27">
                  <c:v>3266.27</c:v>
                </c:pt>
                <c:pt idx="28">
                  <c:v>3361.98</c:v>
                </c:pt>
                <c:pt idx="29">
                  <c:v>3453.21</c:v>
                </c:pt>
              </c:numCache>
            </c:numRef>
          </c:xVal>
          <c:yVal>
            <c:numRef>
              <c:f>BL12_2011!$G$12:$G$41</c:f>
              <c:numCache>
                <c:formatCode>0.000E+00</c:formatCode>
                <c:ptCount val="30"/>
                <c:pt idx="0">
                  <c:v>3.289E+19</c:v>
                </c:pt>
                <c:pt idx="1">
                  <c:v>3.3659999999999988E+19</c:v>
                </c:pt>
                <c:pt idx="2">
                  <c:v>3.4419999999999988E+19</c:v>
                </c:pt>
                <c:pt idx="3">
                  <c:v>3.517E+19</c:v>
                </c:pt>
                <c:pt idx="4">
                  <c:v>3.5909999999999988E+19</c:v>
                </c:pt>
                <c:pt idx="5">
                  <c:v>3.662E+19</c:v>
                </c:pt>
                <c:pt idx="6">
                  <c:v>3.73E+19</c:v>
                </c:pt>
                <c:pt idx="7">
                  <c:v>3.794E+19</c:v>
                </c:pt>
                <c:pt idx="8">
                  <c:v>3.853E+19</c:v>
                </c:pt>
                <c:pt idx="9">
                  <c:v>3.907E+19</c:v>
                </c:pt>
                <c:pt idx="10">
                  <c:v>3.953E+19</c:v>
                </c:pt>
                <c:pt idx="11">
                  <c:v>3.991E+19</c:v>
                </c:pt>
                <c:pt idx="12">
                  <c:v>4.0199999999999975E+19</c:v>
                </c:pt>
                <c:pt idx="13">
                  <c:v>4.037E+19</c:v>
                </c:pt>
                <c:pt idx="14">
                  <c:v>4.041E+19</c:v>
                </c:pt>
                <c:pt idx="15">
                  <c:v>4.0310000000000033E+19</c:v>
                </c:pt>
                <c:pt idx="16">
                  <c:v>4.005E+19</c:v>
                </c:pt>
                <c:pt idx="17">
                  <c:v>3.96E+19</c:v>
                </c:pt>
                <c:pt idx="18">
                  <c:v>3.894E+19</c:v>
                </c:pt>
                <c:pt idx="19">
                  <c:v>3.807E+19</c:v>
                </c:pt>
                <c:pt idx="20">
                  <c:v>3.697E+19</c:v>
                </c:pt>
                <c:pt idx="21">
                  <c:v>3.562E+19</c:v>
                </c:pt>
                <c:pt idx="22">
                  <c:v>3.401E+19</c:v>
                </c:pt>
                <c:pt idx="23">
                  <c:v>3.215E+19</c:v>
                </c:pt>
                <c:pt idx="24">
                  <c:v>3.004E+19</c:v>
                </c:pt>
                <c:pt idx="25">
                  <c:v>2.769E+19</c:v>
                </c:pt>
                <c:pt idx="26">
                  <c:v>2.513E+19</c:v>
                </c:pt>
                <c:pt idx="27">
                  <c:v>2.2400000000000012E+19</c:v>
                </c:pt>
                <c:pt idx="28">
                  <c:v>1.953E+19</c:v>
                </c:pt>
                <c:pt idx="29">
                  <c:v>1.660000000000002E+19</c:v>
                </c:pt>
              </c:numCache>
            </c:numRef>
          </c:yVal>
          <c:smooth val="0"/>
        </c:ser>
        <c:ser>
          <c:idx val="20"/>
          <c:order val="1"/>
          <c:tx>
            <c:v>achromat (14.6nm/0.1%)</c:v>
          </c:tx>
          <c:spPr>
            <a:ln w="19050">
              <a:solidFill>
                <a:srgbClr val="00B050"/>
              </a:solidFill>
              <a:prstDash val="sysDot"/>
            </a:ln>
          </c:spPr>
          <c:marker>
            <c:symbol val="none"/>
          </c:marker>
          <c:xVal>
            <c:numRef>
              <c:f>BL12_achromat!$A$12:$A$41</c:f>
              <c:numCache>
                <c:formatCode>0.000</c:formatCode>
                <c:ptCount val="30"/>
                <c:pt idx="0">
                  <c:v>1155.1299999999999</c:v>
                </c:pt>
                <c:pt idx="1">
                  <c:v>1199.29</c:v>
                </c:pt>
                <c:pt idx="2">
                  <c:v>1245.6199999999999</c:v>
                </c:pt>
                <c:pt idx="3">
                  <c:v>1294.24</c:v>
                </c:pt>
                <c:pt idx="4">
                  <c:v>1345.26</c:v>
                </c:pt>
                <c:pt idx="5">
                  <c:v>1398.78</c:v>
                </c:pt>
                <c:pt idx="6">
                  <c:v>1454.92</c:v>
                </c:pt>
                <c:pt idx="7">
                  <c:v>1513.78</c:v>
                </c:pt>
                <c:pt idx="8">
                  <c:v>1575.48</c:v>
                </c:pt>
                <c:pt idx="9">
                  <c:v>1640.11</c:v>
                </c:pt>
                <c:pt idx="10">
                  <c:v>1707.77</c:v>
                </c:pt>
                <c:pt idx="11">
                  <c:v>1778.53</c:v>
                </c:pt>
                <c:pt idx="12">
                  <c:v>1852.46</c:v>
                </c:pt>
                <c:pt idx="13">
                  <c:v>1929.6</c:v>
                </c:pt>
                <c:pt idx="14">
                  <c:v>2009.98</c:v>
                </c:pt>
                <c:pt idx="15">
                  <c:v>2093.58</c:v>
                </c:pt>
                <c:pt idx="16">
                  <c:v>2180.34</c:v>
                </c:pt>
                <c:pt idx="17">
                  <c:v>2270.19</c:v>
                </c:pt>
                <c:pt idx="18">
                  <c:v>2362.9499999999998</c:v>
                </c:pt>
                <c:pt idx="19">
                  <c:v>2458.4299999999998</c:v>
                </c:pt>
                <c:pt idx="20">
                  <c:v>2556.3200000000002</c:v>
                </c:pt>
                <c:pt idx="21">
                  <c:v>2656.2799999999997</c:v>
                </c:pt>
                <c:pt idx="22">
                  <c:v>2757.8300000000022</c:v>
                </c:pt>
                <c:pt idx="23">
                  <c:v>2860.4100000000012</c:v>
                </c:pt>
                <c:pt idx="24">
                  <c:v>2963.3700000000022</c:v>
                </c:pt>
                <c:pt idx="25">
                  <c:v>3065.94</c:v>
                </c:pt>
                <c:pt idx="26">
                  <c:v>3167.23</c:v>
                </c:pt>
                <c:pt idx="27">
                  <c:v>3266.27</c:v>
                </c:pt>
                <c:pt idx="28">
                  <c:v>3361.98</c:v>
                </c:pt>
                <c:pt idx="29">
                  <c:v>3453.21</c:v>
                </c:pt>
              </c:numCache>
            </c:numRef>
          </c:xVal>
          <c:yVal>
            <c:numRef>
              <c:f>BL12_achromat!$G$12:$G$41</c:f>
              <c:numCache>
                <c:formatCode>0.000E+00</c:formatCode>
                <c:ptCount val="30"/>
                <c:pt idx="0">
                  <c:v>2.4899999999999988E+19</c:v>
                </c:pt>
                <c:pt idx="1">
                  <c:v>2.549E+19</c:v>
                </c:pt>
                <c:pt idx="2">
                  <c:v>2.608E+19</c:v>
                </c:pt>
                <c:pt idx="3">
                  <c:v>2.666E+19</c:v>
                </c:pt>
                <c:pt idx="4">
                  <c:v>2.7230000000000012E+19</c:v>
                </c:pt>
                <c:pt idx="5">
                  <c:v>2.778E+19</c:v>
                </c:pt>
                <c:pt idx="6">
                  <c:v>2.8309999999999988E+19</c:v>
                </c:pt>
                <c:pt idx="7">
                  <c:v>2.8819999999999988E+19</c:v>
                </c:pt>
                <c:pt idx="8">
                  <c:v>2.928E+19</c:v>
                </c:pt>
                <c:pt idx="9">
                  <c:v>2.9709999999999988E+19</c:v>
                </c:pt>
                <c:pt idx="10">
                  <c:v>3.008E+19</c:v>
                </c:pt>
                <c:pt idx="11">
                  <c:v>3.0389999999999988E+19</c:v>
                </c:pt>
                <c:pt idx="12">
                  <c:v>3.062E+19</c:v>
                </c:pt>
                <c:pt idx="13">
                  <c:v>3.078E+19</c:v>
                </c:pt>
                <c:pt idx="14">
                  <c:v>3.083E+19</c:v>
                </c:pt>
                <c:pt idx="15">
                  <c:v>3.077E+19</c:v>
                </c:pt>
                <c:pt idx="16">
                  <c:v>3.0589999999999988E+19</c:v>
                </c:pt>
                <c:pt idx="17">
                  <c:v>3.027E+19</c:v>
                </c:pt>
                <c:pt idx="18">
                  <c:v>2.9789999999999988E+19</c:v>
                </c:pt>
                <c:pt idx="19">
                  <c:v>2.9149999999999988E+19</c:v>
                </c:pt>
                <c:pt idx="20">
                  <c:v>2.8319999999999967E+19</c:v>
                </c:pt>
                <c:pt idx="21">
                  <c:v>2.731E+19</c:v>
                </c:pt>
                <c:pt idx="22">
                  <c:v>2.609E+19</c:v>
                </c:pt>
                <c:pt idx="23">
                  <c:v>2.468E+19</c:v>
                </c:pt>
                <c:pt idx="24">
                  <c:v>2.308E+19</c:v>
                </c:pt>
                <c:pt idx="25">
                  <c:v>2.129E+19</c:v>
                </c:pt>
                <c:pt idx="26">
                  <c:v>1.933E+19</c:v>
                </c:pt>
                <c:pt idx="27">
                  <c:v>1.7240000000000012E+19</c:v>
                </c:pt>
                <c:pt idx="28">
                  <c:v>1.504E+19</c:v>
                </c:pt>
                <c:pt idx="29">
                  <c:v>1.279E+19</c:v>
                </c:pt>
              </c:numCache>
            </c:numRef>
          </c:yVal>
          <c:smooth val="0"/>
        </c:ser>
        <c:ser>
          <c:idx val="1"/>
          <c:order val="2"/>
          <c:spPr>
            <a:ln w="15875">
              <a:solidFill>
                <a:schemeClr val="tx1"/>
              </a:solidFill>
            </a:ln>
          </c:spPr>
          <c:marker>
            <c:symbol val="none"/>
          </c:marker>
          <c:xVal>
            <c:numRef>
              <c:f>BL12_2011!$A$44:$A$61</c:f>
              <c:numCache>
                <c:formatCode>0.000</c:formatCode>
                <c:ptCount val="18"/>
                <c:pt idx="0">
                  <c:v>3465.3900000000012</c:v>
                </c:pt>
                <c:pt idx="1">
                  <c:v>3597.86</c:v>
                </c:pt>
                <c:pt idx="2">
                  <c:v>3736.86</c:v>
                </c:pt>
                <c:pt idx="3">
                  <c:v>3882.72</c:v>
                </c:pt>
                <c:pt idx="4">
                  <c:v>4035.77</c:v>
                </c:pt>
                <c:pt idx="5">
                  <c:v>4196.34</c:v>
                </c:pt>
                <c:pt idx="6">
                  <c:v>4364.75</c:v>
                </c:pt>
                <c:pt idx="7">
                  <c:v>4541.3500000000004</c:v>
                </c:pt>
                <c:pt idx="8">
                  <c:v>4726.45</c:v>
                </c:pt>
                <c:pt idx="9">
                  <c:v>4920.34</c:v>
                </c:pt>
                <c:pt idx="10">
                  <c:v>5123.3100000000004</c:v>
                </c:pt>
                <c:pt idx="11">
                  <c:v>5335.59</c:v>
                </c:pt>
                <c:pt idx="12">
                  <c:v>5557.38</c:v>
                </c:pt>
                <c:pt idx="13">
                  <c:v>5788.81</c:v>
                </c:pt>
                <c:pt idx="14">
                  <c:v>6029.94</c:v>
                </c:pt>
                <c:pt idx="15">
                  <c:v>6280.73</c:v>
                </c:pt>
                <c:pt idx="16">
                  <c:v>6541.03</c:v>
                </c:pt>
                <c:pt idx="17">
                  <c:v>6810.56</c:v>
                </c:pt>
              </c:numCache>
            </c:numRef>
          </c:xVal>
          <c:yVal>
            <c:numRef>
              <c:f>BL12_2011!$G$44:$G$61</c:f>
              <c:numCache>
                <c:formatCode>0.000E+00</c:formatCode>
                <c:ptCount val="18"/>
                <c:pt idx="0">
                  <c:v>3.1119999999999988E+19</c:v>
                </c:pt>
                <c:pt idx="1">
                  <c:v>3.103E+19</c:v>
                </c:pt>
                <c:pt idx="2">
                  <c:v>3.087E+19</c:v>
                </c:pt>
                <c:pt idx="3">
                  <c:v>3.063E+19</c:v>
                </c:pt>
                <c:pt idx="4">
                  <c:v>3.029E+19</c:v>
                </c:pt>
                <c:pt idx="5">
                  <c:v>2.985E+19</c:v>
                </c:pt>
                <c:pt idx="6">
                  <c:v>2.9309999999999988E+19</c:v>
                </c:pt>
                <c:pt idx="7">
                  <c:v>2.8649999999999988E+19</c:v>
                </c:pt>
                <c:pt idx="8">
                  <c:v>2.7870000000000012E+19</c:v>
                </c:pt>
                <c:pt idx="9">
                  <c:v>2.697E+19</c:v>
                </c:pt>
                <c:pt idx="10">
                  <c:v>2.594E+19</c:v>
                </c:pt>
                <c:pt idx="11">
                  <c:v>2.4779999999999988E+19</c:v>
                </c:pt>
                <c:pt idx="12">
                  <c:v>2.3499999999999988E+19</c:v>
                </c:pt>
                <c:pt idx="13">
                  <c:v>2.209E+19</c:v>
                </c:pt>
                <c:pt idx="14">
                  <c:v>2.0559999999999988E+19</c:v>
                </c:pt>
                <c:pt idx="15">
                  <c:v>1.894E+19</c:v>
                </c:pt>
                <c:pt idx="16">
                  <c:v>1.7240000000000012E+19</c:v>
                </c:pt>
                <c:pt idx="17">
                  <c:v>1.547E+19</c:v>
                </c:pt>
              </c:numCache>
            </c:numRef>
          </c:yVal>
          <c:smooth val="0"/>
        </c:ser>
        <c:ser>
          <c:idx val="2"/>
          <c:order val="3"/>
          <c:spPr>
            <a:ln w="15875">
              <a:solidFill>
                <a:schemeClr val="tx1"/>
              </a:solidFill>
            </a:ln>
          </c:spPr>
          <c:marker>
            <c:symbol val="none"/>
          </c:marker>
          <c:xVal>
            <c:numRef>
              <c:f>BL12_2011!$A$76:$A$88</c:f>
              <c:numCache>
                <c:formatCode>0.000</c:formatCode>
                <c:ptCount val="13"/>
                <c:pt idx="0">
                  <c:v>5775.6600000000044</c:v>
                </c:pt>
                <c:pt idx="1">
                  <c:v>5996.44</c:v>
                </c:pt>
                <c:pt idx="2">
                  <c:v>6228.1100000000024</c:v>
                </c:pt>
                <c:pt idx="3">
                  <c:v>6471.21</c:v>
                </c:pt>
                <c:pt idx="4">
                  <c:v>6726.28</c:v>
                </c:pt>
                <c:pt idx="5">
                  <c:v>6993.89</c:v>
                </c:pt>
                <c:pt idx="6">
                  <c:v>7274.59</c:v>
                </c:pt>
                <c:pt idx="7">
                  <c:v>7568.92</c:v>
                </c:pt>
                <c:pt idx="8">
                  <c:v>7877.41</c:v>
                </c:pt>
                <c:pt idx="9">
                  <c:v>8200.57</c:v>
                </c:pt>
                <c:pt idx="10">
                  <c:v>8538.8499999999676</c:v>
                </c:pt>
                <c:pt idx="11">
                  <c:v>8892.65</c:v>
                </c:pt>
                <c:pt idx="12">
                  <c:v>9262.2999999999811</c:v>
                </c:pt>
              </c:numCache>
            </c:numRef>
          </c:xVal>
          <c:yVal>
            <c:numRef>
              <c:f>BL12_2011!$G$76:$G$88</c:f>
              <c:numCache>
                <c:formatCode>0.000E+00</c:formatCode>
                <c:ptCount val="13"/>
                <c:pt idx="0">
                  <c:v>2.2230000000000012E+19</c:v>
                </c:pt>
                <c:pt idx="1">
                  <c:v>2.1670000000000012E+19</c:v>
                </c:pt>
                <c:pt idx="2">
                  <c:v>2.104E+19</c:v>
                </c:pt>
                <c:pt idx="3">
                  <c:v>2.0319999999999988E+19</c:v>
                </c:pt>
                <c:pt idx="4">
                  <c:v>1.952E+19</c:v>
                </c:pt>
                <c:pt idx="5">
                  <c:v>1.864E+19</c:v>
                </c:pt>
                <c:pt idx="6">
                  <c:v>1.7680000000000014E+19</c:v>
                </c:pt>
                <c:pt idx="7">
                  <c:v>1.665E+19</c:v>
                </c:pt>
                <c:pt idx="8">
                  <c:v>1.555E+19</c:v>
                </c:pt>
                <c:pt idx="9">
                  <c:v>1.4389999999999961E+19</c:v>
                </c:pt>
                <c:pt idx="10">
                  <c:v>1.318E+19</c:v>
                </c:pt>
                <c:pt idx="11">
                  <c:v>1.193E+19</c:v>
                </c:pt>
                <c:pt idx="12">
                  <c:v>1.066E+19</c:v>
                </c:pt>
              </c:numCache>
            </c:numRef>
          </c:yVal>
          <c:smooth val="0"/>
        </c:ser>
        <c:ser>
          <c:idx val="3"/>
          <c:order val="4"/>
          <c:spPr>
            <a:ln w="15875">
              <a:solidFill>
                <a:schemeClr val="tx1"/>
              </a:solidFill>
            </a:ln>
          </c:spPr>
          <c:marker>
            <c:symbol val="none"/>
          </c:marker>
          <c:xVal>
            <c:numRef>
              <c:f>BL12_2011!$A$108:$A$118</c:f>
              <c:numCache>
                <c:formatCode>0.000</c:formatCode>
                <c:ptCount val="11"/>
                <c:pt idx="0">
                  <c:v>8085.92</c:v>
                </c:pt>
                <c:pt idx="1">
                  <c:v>8395.01</c:v>
                </c:pt>
                <c:pt idx="2">
                  <c:v>8719.3499999999676</c:v>
                </c:pt>
                <c:pt idx="3">
                  <c:v>9059.69</c:v>
                </c:pt>
                <c:pt idx="4">
                  <c:v>9416.7999999999811</c:v>
                </c:pt>
                <c:pt idx="5">
                  <c:v>9791.4499999999716</c:v>
                </c:pt>
                <c:pt idx="6">
                  <c:v>10184.4</c:v>
                </c:pt>
                <c:pt idx="7">
                  <c:v>10596.5</c:v>
                </c:pt>
                <c:pt idx="8">
                  <c:v>11028.4</c:v>
                </c:pt>
                <c:pt idx="9">
                  <c:v>11480.8</c:v>
                </c:pt>
                <c:pt idx="10">
                  <c:v>11954.4</c:v>
                </c:pt>
              </c:numCache>
            </c:numRef>
          </c:xVal>
          <c:yVal>
            <c:numRef>
              <c:f>BL12_2011!$G$108:$G$118</c:f>
              <c:numCache>
                <c:formatCode>0.000E+00</c:formatCode>
                <c:ptCount val="11"/>
                <c:pt idx="0">
                  <c:v>1.544E+19</c:v>
                </c:pt>
                <c:pt idx="1">
                  <c:v>1.4709999999999963E+19</c:v>
                </c:pt>
                <c:pt idx="2">
                  <c:v>1.394000000000002E+19</c:v>
                </c:pt>
                <c:pt idx="3">
                  <c:v>1.311E+19</c:v>
                </c:pt>
                <c:pt idx="4">
                  <c:v>1.2229999999999963E+19</c:v>
                </c:pt>
                <c:pt idx="5">
                  <c:v>1.132000000000002E+19</c:v>
                </c:pt>
                <c:pt idx="6">
                  <c:v>1.037E+19</c:v>
                </c:pt>
                <c:pt idx="7">
                  <c:v>9.409E+18</c:v>
                </c:pt>
                <c:pt idx="8">
                  <c:v>8.433E+18</c:v>
                </c:pt>
                <c:pt idx="9">
                  <c:v>7.459000000000001E+18</c:v>
                </c:pt>
                <c:pt idx="10">
                  <c:v>6.502E+18</c:v>
                </c:pt>
              </c:numCache>
            </c:numRef>
          </c:yVal>
          <c:smooth val="0"/>
        </c:ser>
        <c:ser>
          <c:idx val="4"/>
          <c:order val="5"/>
          <c:spPr>
            <a:ln w="15875">
              <a:solidFill>
                <a:schemeClr val="tx1"/>
              </a:solidFill>
            </a:ln>
          </c:spPr>
          <c:marker>
            <c:symbol val="none"/>
          </c:marker>
          <c:xVal>
            <c:numRef>
              <c:f>BL12_2011!$A$140:$A$149</c:f>
              <c:numCache>
                <c:formatCode>0.000</c:formatCode>
                <c:ptCount val="10"/>
                <c:pt idx="0">
                  <c:v>10396.200000000004</c:v>
                </c:pt>
                <c:pt idx="1">
                  <c:v>10793.6</c:v>
                </c:pt>
                <c:pt idx="2">
                  <c:v>11210.6</c:v>
                </c:pt>
                <c:pt idx="3">
                  <c:v>11648.2</c:v>
                </c:pt>
                <c:pt idx="4">
                  <c:v>12107.3</c:v>
                </c:pt>
                <c:pt idx="5">
                  <c:v>12589</c:v>
                </c:pt>
                <c:pt idx="6">
                  <c:v>13094.3</c:v>
                </c:pt>
                <c:pt idx="7">
                  <c:v>13624.1</c:v>
                </c:pt>
                <c:pt idx="8">
                  <c:v>14179.3</c:v>
                </c:pt>
                <c:pt idx="9">
                  <c:v>14761</c:v>
                </c:pt>
              </c:numCache>
            </c:numRef>
          </c:xVal>
          <c:yVal>
            <c:numRef>
              <c:f>BL12_2011!$G$140:$G$149</c:f>
              <c:numCache>
                <c:formatCode>0.000E+00</c:formatCode>
                <c:ptCount val="10"/>
                <c:pt idx="0">
                  <c:v>1.069E+19</c:v>
                </c:pt>
                <c:pt idx="1">
                  <c:v>9.9620000000000041E+18</c:v>
                </c:pt>
                <c:pt idx="2">
                  <c:v>9.206E+18</c:v>
                </c:pt>
                <c:pt idx="3">
                  <c:v>8.43E+18</c:v>
                </c:pt>
                <c:pt idx="4">
                  <c:v>7.641999999999999E+18</c:v>
                </c:pt>
                <c:pt idx="5">
                  <c:v>6.85E+18</c:v>
                </c:pt>
                <c:pt idx="6">
                  <c:v>6.065E+18</c:v>
                </c:pt>
                <c:pt idx="7">
                  <c:v>5.296E+18</c:v>
                </c:pt>
                <c:pt idx="8">
                  <c:v>4.5549999999999872E+18</c:v>
                </c:pt>
                <c:pt idx="9">
                  <c:v>3.850999999999998E+18</c:v>
                </c:pt>
              </c:numCache>
            </c:numRef>
          </c:yVal>
          <c:smooth val="0"/>
        </c:ser>
        <c:ser>
          <c:idx val="5"/>
          <c:order val="6"/>
          <c:spPr>
            <a:ln w="15875">
              <a:solidFill>
                <a:schemeClr val="tx1"/>
              </a:solidFill>
            </a:ln>
          </c:spPr>
          <c:marker>
            <c:symbol val="none"/>
          </c:marker>
          <c:xVal>
            <c:numRef>
              <c:f>BL12_2011!$A$172:$A$200</c:f>
              <c:numCache>
                <c:formatCode>0.000</c:formatCode>
                <c:ptCount val="29"/>
                <c:pt idx="0">
                  <c:v>12706.4</c:v>
                </c:pt>
                <c:pt idx="1">
                  <c:v>13192.2</c:v>
                </c:pt>
                <c:pt idx="2">
                  <c:v>13701.8</c:v>
                </c:pt>
                <c:pt idx="3">
                  <c:v>14236.7</c:v>
                </c:pt>
                <c:pt idx="4">
                  <c:v>14797.8</c:v>
                </c:pt>
                <c:pt idx="5">
                  <c:v>15386.6</c:v>
                </c:pt>
                <c:pt idx="6">
                  <c:v>16004.1</c:v>
                </c:pt>
                <c:pt idx="7">
                  <c:v>16651.599999999944</c:v>
                </c:pt>
                <c:pt idx="8">
                  <c:v>17330.3</c:v>
                </c:pt>
                <c:pt idx="9">
                  <c:v>18041.3</c:v>
                </c:pt>
                <c:pt idx="10">
                  <c:v>18785.5</c:v>
                </c:pt>
                <c:pt idx="11">
                  <c:v>19563.8</c:v>
                </c:pt>
                <c:pt idx="12">
                  <c:v>20377</c:v>
                </c:pt>
                <c:pt idx="13">
                  <c:v>21225.599999999944</c:v>
                </c:pt>
                <c:pt idx="14">
                  <c:v>22109.8</c:v>
                </c:pt>
                <c:pt idx="15">
                  <c:v>23029.3</c:v>
                </c:pt>
                <c:pt idx="16">
                  <c:v>23983.8</c:v>
                </c:pt>
                <c:pt idx="17">
                  <c:v>24972.1</c:v>
                </c:pt>
                <c:pt idx="18">
                  <c:v>25992.5</c:v>
                </c:pt>
                <c:pt idx="19">
                  <c:v>27042.7</c:v>
                </c:pt>
                <c:pt idx="20">
                  <c:v>28119.599999999944</c:v>
                </c:pt>
                <c:pt idx="21">
                  <c:v>29219</c:v>
                </c:pt>
                <c:pt idx="22">
                  <c:v>30336.1</c:v>
                </c:pt>
                <c:pt idx="23">
                  <c:v>31464.5</c:v>
                </c:pt>
                <c:pt idx="24">
                  <c:v>32597.1</c:v>
                </c:pt>
                <c:pt idx="25">
                  <c:v>33725.300000000003</c:v>
                </c:pt>
                <c:pt idx="26">
                  <c:v>34839.599999999999</c:v>
                </c:pt>
                <c:pt idx="27">
                  <c:v>35929</c:v>
                </c:pt>
                <c:pt idx="28">
                  <c:v>36981.800000000003</c:v>
                </c:pt>
              </c:numCache>
            </c:numRef>
          </c:xVal>
          <c:yVal>
            <c:numRef>
              <c:f>BL12_2011!$G$172:$G$200</c:f>
              <c:numCache>
                <c:formatCode>0.000E+00</c:formatCode>
                <c:ptCount val="29"/>
                <c:pt idx="0">
                  <c:v>7.411E+18</c:v>
                </c:pt>
                <c:pt idx="1">
                  <c:v>6.75E+18</c:v>
                </c:pt>
                <c:pt idx="2">
                  <c:v>6.085E+18</c:v>
                </c:pt>
                <c:pt idx="3">
                  <c:v>5.424E+18</c:v>
                </c:pt>
                <c:pt idx="4">
                  <c:v>4.775E+18</c:v>
                </c:pt>
                <c:pt idx="5">
                  <c:v>4.146E+18</c:v>
                </c:pt>
                <c:pt idx="6">
                  <c:v>3.545E+18</c:v>
                </c:pt>
                <c:pt idx="7">
                  <c:v>2.981E+18</c:v>
                </c:pt>
                <c:pt idx="8">
                  <c:v>2.458999999999999E+18</c:v>
                </c:pt>
                <c:pt idx="9">
                  <c:v>1.987E+18</c:v>
                </c:pt>
                <c:pt idx="10">
                  <c:v>1.568E+18</c:v>
                </c:pt>
                <c:pt idx="11">
                  <c:v>1.206E+18</c:v>
                </c:pt>
                <c:pt idx="12">
                  <c:v>9.013E+17</c:v>
                </c:pt>
                <c:pt idx="13">
                  <c:v>6.521E+17</c:v>
                </c:pt>
                <c:pt idx="14">
                  <c:v>4.55E+17</c:v>
                </c:pt>
                <c:pt idx="15">
                  <c:v>3.05E+17</c:v>
                </c:pt>
                <c:pt idx="16">
                  <c:v>1.9540000000000003E+17</c:v>
                </c:pt>
                <c:pt idx="17">
                  <c:v>1.1900000000000003E+17</c:v>
                </c:pt>
                <c:pt idx="18">
                  <c:v>6.851E+16</c:v>
                </c:pt>
                <c:pt idx="19">
                  <c:v>3.698E+16</c:v>
                </c:pt>
                <c:pt idx="20">
                  <c:v>1.858E+16</c:v>
                </c:pt>
                <c:pt idx="21">
                  <c:v>8602000000000000</c:v>
                </c:pt>
                <c:pt idx="22">
                  <c:v>3632000000000000</c:v>
                </c:pt>
                <c:pt idx="23">
                  <c:v>1381000000000000</c:v>
                </c:pt>
                <c:pt idx="24">
                  <c:v>465400000000000</c:v>
                </c:pt>
                <c:pt idx="25">
                  <c:v>136700000000000</c:v>
                </c:pt>
                <c:pt idx="26">
                  <c:v>34200000000000</c:v>
                </c:pt>
                <c:pt idx="27">
                  <c:v>7098000000000</c:v>
                </c:pt>
                <c:pt idx="28">
                  <c:v>1180000000000</c:v>
                </c:pt>
              </c:numCache>
            </c:numRef>
          </c:yVal>
          <c:smooth val="0"/>
        </c:ser>
        <c:ser>
          <c:idx val="21"/>
          <c:order val="7"/>
          <c:spPr>
            <a:ln w="19050">
              <a:solidFill>
                <a:srgbClr val="00B050"/>
              </a:solidFill>
              <a:prstDash val="sysDot"/>
            </a:ln>
          </c:spPr>
          <c:marker>
            <c:symbol val="none"/>
          </c:marker>
          <c:xVal>
            <c:numRef>
              <c:f>BL12_achromat!$A$44:$A$61</c:f>
              <c:numCache>
                <c:formatCode>0.000</c:formatCode>
                <c:ptCount val="18"/>
                <c:pt idx="0">
                  <c:v>3465.3900000000012</c:v>
                </c:pt>
                <c:pt idx="1">
                  <c:v>3597.86</c:v>
                </c:pt>
                <c:pt idx="2">
                  <c:v>3736.86</c:v>
                </c:pt>
                <c:pt idx="3">
                  <c:v>3882.72</c:v>
                </c:pt>
                <c:pt idx="4">
                  <c:v>4035.77</c:v>
                </c:pt>
                <c:pt idx="5">
                  <c:v>4196.34</c:v>
                </c:pt>
                <c:pt idx="6">
                  <c:v>4364.75</c:v>
                </c:pt>
                <c:pt idx="7">
                  <c:v>4541.3500000000004</c:v>
                </c:pt>
                <c:pt idx="8">
                  <c:v>4726.45</c:v>
                </c:pt>
                <c:pt idx="9">
                  <c:v>4920.34</c:v>
                </c:pt>
                <c:pt idx="10">
                  <c:v>5123.3100000000004</c:v>
                </c:pt>
                <c:pt idx="11">
                  <c:v>5335.59</c:v>
                </c:pt>
                <c:pt idx="12">
                  <c:v>5557.38</c:v>
                </c:pt>
                <c:pt idx="13">
                  <c:v>5788.81</c:v>
                </c:pt>
                <c:pt idx="14">
                  <c:v>6029.94</c:v>
                </c:pt>
                <c:pt idx="15">
                  <c:v>6280.73</c:v>
                </c:pt>
                <c:pt idx="16">
                  <c:v>6541.03</c:v>
                </c:pt>
                <c:pt idx="17">
                  <c:v>6810.56</c:v>
                </c:pt>
              </c:numCache>
            </c:numRef>
          </c:xVal>
          <c:yVal>
            <c:numRef>
              <c:f>BL12_achromat!$G$44:$G$61</c:f>
              <c:numCache>
                <c:formatCode>0.000E+00</c:formatCode>
                <c:ptCount val="18"/>
                <c:pt idx="0">
                  <c:v>2.401E+19</c:v>
                </c:pt>
                <c:pt idx="1">
                  <c:v>2.3959999999999988E+19</c:v>
                </c:pt>
                <c:pt idx="2">
                  <c:v>2.3849999999999988E+19</c:v>
                </c:pt>
                <c:pt idx="3">
                  <c:v>2.367E+19</c:v>
                </c:pt>
                <c:pt idx="4">
                  <c:v>2.3419999999999988E+19</c:v>
                </c:pt>
                <c:pt idx="5">
                  <c:v>2.3099999999999988E+19</c:v>
                </c:pt>
                <c:pt idx="6">
                  <c:v>2.269E+19</c:v>
                </c:pt>
                <c:pt idx="7">
                  <c:v>2.22E+19</c:v>
                </c:pt>
                <c:pt idx="8">
                  <c:v>2.161E+19</c:v>
                </c:pt>
                <c:pt idx="9">
                  <c:v>2.0919999999999988E+19</c:v>
                </c:pt>
                <c:pt idx="10">
                  <c:v>2.0139999999999988E+19</c:v>
                </c:pt>
                <c:pt idx="11">
                  <c:v>1.925E+19</c:v>
                </c:pt>
                <c:pt idx="12">
                  <c:v>1.826E+19</c:v>
                </c:pt>
                <c:pt idx="13">
                  <c:v>1.7180000000000012E+19</c:v>
                </c:pt>
                <c:pt idx="14">
                  <c:v>1.6E+19</c:v>
                </c:pt>
                <c:pt idx="15">
                  <c:v>1.4749999999999965E+19</c:v>
                </c:pt>
                <c:pt idx="16">
                  <c:v>1.344E+19</c:v>
                </c:pt>
                <c:pt idx="17">
                  <c:v>1.2069999999999963E+19</c:v>
                </c:pt>
              </c:numCache>
            </c:numRef>
          </c:yVal>
          <c:smooth val="0"/>
        </c:ser>
        <c:ser>
          <c:idx val="22"/>
          <c:order val="8"/>
          <c:spPr>
            <a:ln w="19050">
              <a:solidFill>
                <a:srgbClr val="00B050"/>
              </a:solidFill>
              <a:prstDash val="sysDot"/>
            </a:ln>
          </c:spPr>
          <c:marker>
            <c:symbol val="none"/>
          </c:marker>
          <c:xVal>
            <c:numRef>
              <c:f>BL12_achromat!$A$76:$A$88</c:f>
              <c:numCache>
                <c:formatCode>0.000</c:formatCode>
                <c:ptCount val="13"/>
                <c:pt idx="0">
                  <c:v>5775.6600000000044</c:v>
                </c:pt>
                <c:pt idx="1">
                  <c:v>5996.44</c:v>
                </c:pt>
                <c:pt idx="2">
                  <c:v>6228.1100000000024</c:v>
                </c:pt>
                <c:pt idx="3">
                  <c:v>6471.21</c:v>
                </c:pt>
                <c:pt idx="4">
                  <c:v>6726.28</c:v>
                </c:pt>
                <c:pt idx="5">
                  <c:v>6993.89</c:v>
                </c:pt>
                <c:pt idx="6">
                  <c:v>7274.59</c:v>
                </c:pt>
                <c:pt idx="7">
                  <c:v>7568.92</c:v>
                </c:pt>
                <c:pt idx="8">
                  <c:v>7877.41</c:v>
                </c:pt>
                <c:pt idx="9">
                  <c:v>8200.57</c:v>
                </c:pt>
                <c:pt idx="10">
                  <c:v>8538.8499999999676</c:v>
                </c:pt>
                <c:pt idx="11">
                  <c:v>8892.65</c:v>
                </c:pt>
                <c:pt idx="12">
                  <c:v>9262.2999999999811</c:v>
                </c:pt>
              </c:numCache>
            </c:numRef>
          </c:xVal>
          <c:yVal>
            <c:numRef>
              <c:f>BL12_achromat!$G$76:$G$88</c:f>
              <c:numCache>
                <c:formatCode>0.000E+00</c:formatCode>
                <c:ptCount val="13"/>
                <c:pt idx="0">
                  <c:v>1.7300000000000012E+19</c:v>
                </c:pt>
                <c:pt idx="1">
                  <c:v>1.687E+19</c:v>
                </c:pt>
                <c:pt idx="2">
                  <c:v>1.638000000000002E+19</c:v>
                </c:pt>
                <c:pt idx="3">
                  <c:v>1.583E+19</c:v>
                </c:pt>
                <c:pt idx="4">
                  <c:v>1.522E+19</c:v>
                </c:pt>
                <c:pt idx="5">
                  <c:v>1.454E+19</c:v>
                </c:pt>
                <c:pt idx="6">
                  <c:v>1.380000000000002E+19</c:v>
                </c:pt>
                <c:pt idx="7">
                  <c:v>1.3E+19</c:v>
                </c:pt>
                <c:pt idx="8">
                  <c:v>1.2149999999999963E+19</c:v>
                </c:pt>
                <c:pt idx="9">
                  <c:v>1.124000000000002E+19</c:v>
                </c:pt>
                <c:pt idx="10">
                  <c:v>1.03E+19</c:v>
                </c:pt>
                <c:pt idx="11">
                  <c:v>9.332E+18</c:v>
                </c:pt>
                <c:pt idx="12">
                  <c:v>8.344000000000001E+18</c:v>
                </c:pt>
              </c:numCache>
            </c:numRef>
          </c:yVal>
          <c:smooth val="0"/>
        </c:ser>
        <c:ser>
          <c:idx val="23"/>
          <c:order val="9"/>
          <c:spPr>
            <a:ln w="19050">
              <a:solidFill>
                <a:srgbClr val="00B050"/>
              </a:solidFill>
              <a:prstDash val="sysDot"/>
            </a:ln>
          </c:spPr>
          <c:marker>
            <c:symbol val="none"/>
          </c:marker>
          <c:xVal>
            <c:numRef>
              <c:f>BL12_achromat!$A$108:$A$118</c:f>
              <c:numCache>
                <c:formatCode>0.000</c:formatCode>
                <c:ptCount val="11"/>
                <c:pt idx="0">
                  <c:v>8085.92</c:v>
                </c:pt>
                <c:pt idx="1">
                  <c:v>8395.01</c:v>
                </c:pt>
                <c:pt idx="2">
                  <c:v>8719.3499999999676</c:v>
                </c:pt>
                <c:pt idx="3">
                  <c:v>9059.69</c:v>
                </c:pt>
                <c:pt idx="4">
                  <c:v>9416.7999999999811</c:v>
                </c:pt>
                <c:pt idx="5">
                  <c:v>9791.4499999999716</c:v>
                </c:pt>
                <c:pt idx="6">
                  <c:v>10184.4</c:v>
                </c:pt>
                <c:pt idx="7">
                  <c:v>10596.5</c:v>
                </c:pt>
                <c:pt idx="8">
                  <c:v>11028.4</c:v>
                </c:pt>
                <c:pt idx="9">
                  <c:v>11480.8</c:v>
                </c:pt>
                <c:pt idx="10">
                  <c:v>11954.4</c:v>
                </c:pt>
              </c:numCache>
            </c:numRef>
          </c:xVal>
          <c:yVal>
            <c:numRef>
              <c:f>BL12_achromat!$G$108:$G$118</c:f>
              <c:numCache>
                <c:formatCode>0.000E+00</c:formatCode>
                <c:ptCount val="11"/>
                <c:pt idx="0">
                  <c:v>1.206E+19</c:v>
                </c:pt>
                <c:pt idx="1">
                  <c:v>1.150000000000002E+19</c:v>
                </c:pt>
                <c:pt idx="2">
                  <c:v>1.09E+19</c:v>
                </c:pt>
                <c:pt idx="3">
                  <c:v>1.025E+19</c:v>
                </c:pt>
                <c:pt idx="4">
                  <c:v>9.574E+18</c:v>
                </c:pt>
                <c:pt idx="5">
                  <c:v>8.8620000000000246E+18</c:v>
                </c:pt>
                <c:pt idx="6">
                  <c:v>8.126000000000001E+18</c:v>
                </c:pt>
                <c:pt idx="7">
                  <c:v>7.373E+18</c:v>
                </c:pt>
                <c:pt idx="8">
                  <c:v>6.611E+18</c:v>
                </c:pt>
                <c:pt idx="9">
                  <c:v>5.85E+18</c:v>
                </c:pt>
                <c:pt idx="10">
                  <c:v>5.101999999999999E+18</c:v>
                </c:pt>
              </c:numCache>
            </c:numRef>
          </c:yVal>
          <c:smooth val="0"/>
        </c:ser>
        <c:ser>
          <c:idx val="24"/>
          <c:order val="10"/>
          <c:spPr>
            <a:ln w="19050">
              <a:solidFill>
                <a:srgbClr val="00B050"/>
              </a:solidFill>
              <a:prstDash val="sysDot"/>
            </a:ln>
          </c:spPr>
          <c:marker>
            <c:symbol val="none"/>
          </c:marker>
          <c:xVal>
            <c:numRef>
              <c:f>BL12_achromat!$A$140:$A$149</c:f>
              <c:numCache>
                <c:formatCode>0.000</c:formatCode>
                <c:ptCount val="10"/>
                <c:pt idx="0">
                  <c:v>10396.200000000004</c:v>
                </c:pt>
                <c:pt idx="1">
                  <c:v>10793.6</c:v>
                </c:pt>
                <c:pt idx="2">
                  <c:v>11210.6</c:v>
                </c:pt>
                <c:pt idx="3">
                  <c:v>11648.2</c:v>
                </c:pt>
                <c:pt idx="4">
                  <c:v>12107.3</c:v>
                </c:pt>
                <c:pt idx="5">
                  <c:v>12589</c:v>
                </c:pt>
                <c:pt idx="6">
                  <c:v>13094.3</c:v>
                </c:pt>
                <c:pt idx="7">
                  <c:v>13624.1</c:v>
                </c:pt>
                <c:pt idx="8">
                  <c:v>14179.3</c:v>
                </c:pt>
                <c:pt idx="9">
                  <c:v>14761</c:v>
                </c:pt>
              </c:numCache>
            </c:numRef>
          </c:xVal>
          <c:yVal>
            <c:numRef>
              <c:f>BL12_achromat!$G$140:$G$149</c:f>
              <c:numCache>
                <c:formatCode>0.000E+00</c:formatCode>
                <c:ptCount val="10"/>
                <c:pt idx="0">
                  <c:v>8.378E+18</c:v>
                </c:pt>
                <c:pt idx="1">
                  <c:v>7.808E+18</c:v>
                </c:pt>
                <c:pt idx="2">
                  <c:v>7.217E+18</c:v>
                </c:pt>
                <c:pt idx="3">
                  <c:v>6.611E+18</c:v>
                </c:pt>
                <c:pt idx="4">
                  <c:v>5.995E+18</c:v>
                </c:pt>
                <c:pt idx="5">
                  <c:v>5.376E+18</c:v>
                </c:pt>
                <c:pt idx="6">
                  <c:v>4.761E+18</c:v>
                </c:pt>
                <c:pt idx="7">
                  <c:v>4.159E+18</c:v>
                </c:pt>
                <c:pt idx="8">
                  <c:v>3.578E+18</c:v>
                </c:pt>
                <c:pt idx="9">
                  <c:v>3.026E+18</c:v>
                </c:pt>
              </c:numCache>
            </c:numRef>
          </c:yVal>
          <c:smooth val="0"/>
        </c:ser>
        <c:ser>
          <c:idx val="25"/>
          <c:order val="11"/>
          <c:spPr>
            <a:ln w="19050">
              <a:solidFill>
                <a:srgbClr val="00B050"/>
              </a:solidFill>
              <a:prstDash val="sysDot"/>
            </a:ln>
          </c:spPr>
          <c:marker>
            <c:symbol val="none"/>
          </c:marker>
          <c:xVal>
            <c:numRef>
              <c:f>BL12_achromat!$A$172:$A$200</c:f>
              <c:numCache>
                <c:formatCode>0.000</c:formatCode>
                <c:ptCount val="29"/>
                <c:pt idx="0">
                  <c:v>12706.4</c:v>
                </c:pt>
                <c:pt idx="1">
                  <c:v>13192.2</c:v>
                </c:pt>
                <c:pt idx="2">
                  <c:v>13701.8</c:v>
                </c:pt>
                <c:pt idx="3">
                  <c:v>14236.7</c:v>
                </c:pt>
                <c:pt idx="4">
                  <c:v>14797.8</c:v>
                </c:pt>
                <c:pt idx="5">
                  <c:v>15386.6</c:v>
                </c:pt>
                <c:pt idx="6">
                  <c:v>16004.1</c:v>
                </c:pt>
                <c:pt idx="7">
                  <c:v>16651.599999999944</c:v>
                </c:pt>
                <c:pt idx="8">
                  <c:v>17330.3</c:v>
                </c:pt>
                <c:pt idx="9">
                  <c:v>18041.3</c:v>
                </c:pt>
                <c:pt idx="10">
                  <c:v>18785.5</c:v>
                </c:pt>
                <c:pt idx="11">
                  <c:v>19563.8</c:v>
                </c:pt>
                <c:pt idx="12">
                  <c:v>20377</c:v>
                </c:pt>
                <c:pt idx="13">
                  <c:v>21225.599999999944</c:v>
                </c:pt>
                <c:pt idx="14">
                  <c:v>22109.8</c:v>
                </c:pt>
                <c:pt idx="15">
                  <c:v>23029.3</c:v>
                </c:pt>
                <c:pt idx="16">
                  <c:v>23983.8</c:v>
                </c:pt>
                <c:pt idx="17">
                  <c:v>24972.1</c:v>
                </c:pt>
                <c:pt idx="18">
                  <c:v>25992.5</c:v>
                </c:pt>
                <c:pt idx="19">
                  <c:v>27042.7</c:v>
                </c:pt>
                <c:pt idx="20">
                  <c:v>28119.599999999944</c:v>
                </c:pt>
                <c:pt idx="21">
                  <c:v>29219</c:v>
                </c:pt>
                <c:pt idx="22">
                  <c:v>30336.1</c:v>
                </c:pt>
                <c:pt idx="23">
                  <c:v>31464.5</c:v>
                </c:pt>
                <c:pt idx="24">
                  <c:v>32597.1</c:v>
                </c:pt>
                <c:pt idx="25">
                  <c:v>33725.300000000003</c:v>
                </c:pt>
                <c:pt idx="26">
                  <c:v>34839.599999999999</c:v>
                </c:pt>
                <c:pt idx="27">
                  <c:v>35929</c:v>
                </c:pt>
                <c:pt idx="28">
                  <c:v>36981.800000000003</c:v>
                </c:pt>
              </c:numCache>
            </c:numRef>
          </c:xVal>
          <c:yVal>
            <c:numRef>
              <c:f>BL12_achromat!$G$172:$G$200</c:f>
              <c:numCache>
                <c:formatCode>0.000E+00</c:formatCode>
                <c:ptCount val="29"/>
                <c:pt idx="0">
                  <c:v>5.818E+18</c:v>
                </c:pt>
                <c:pt idx="1">
                  <c:v>5.299E+18</c:v>
                </c:pt>
                <c:pt idx="2">
                  <c:v>4.7790000000000031E+18</c:v>
                </c:pt>
                <c:pt idx="3">
                  <c:v>4.261E+18</c:v>
                </c:pt>
                <c:pt idx="4">
                  <c:v>3.752E+18</c:v>
                </c:pt>
                <c:pt idx="5">
                  <c:v>3.259E+18</c:v>
                </c:pt>
                <c:pt idx="6">
                  <c:v>2.787000000000001E+18</c:v>
                </c:pt>
                <c:pt idx="7">
                  <c:v>2.344E+18</c:v>
                </c:pt>
                <c:pt idx="8">
                  <c:v>1.934999999999998E+18</c:v>
                </c:pt>
                <c:pt idx="9">
                  <c:v>1.564E+18</c:v>
                </c:pt>
                <c:pt idx="10">
                  <c:v>1.235E+18</c:v>
                </c:pt>
                <c:pt idx="11">
                  <c:v>9.5020000000000026E+17</c:v>
                </c:pt>
                <c:pt idx="12">
                  <c:v>7.103E+17</c:v>
                </c:pt>
                <c:pt idx="13">
                  <c:v>5.141E+17</c:v>
                </c:pt>
                <c:pt idx="14">
                  <c:v>3.589E+17</c:v>
                </c:pt>
                <c:pt idx="15">
                  <c:v>2.407E+17</c:v>
                </c:pt>
                <c:pt idx="16">
                  <c:v>1.543E+17</c:v>
                </c:pt>
                <c:pt idx="17">
                  <c:v>9.4050000000000048E+16</c:v>
                </c:pt>
                <c:pt idx="18">
                  <c:v>5.416E+16</c:v>
                </c:pt>
                <c:pt idx="19">
                  <c:v>2.925E+16</c:v>
                </c:pt>
                <c:pt idx="20">
                  <c:v>1.47E+16</c:v>
                </c:pt>
                <c:pt idx="21">
                  <c:v>6813000000000000</c:v>
                </c:pt>
                <c:pt idx="22">
                  <c:v>2878000000000000</c:v>
                </c:pt>
                <c:pt idx="23">
                  <c:v>1095000000000000</c:v>
                </c:pt>
                <c:pt idx="24">
                  <c:v>369300000000000</c:v>
                </c:pt>
                <c:pt idx="25">
                  <c:v>108500000000000</c:v>
                </c:pt>
                <c:pt idx="26">
                  <c:v>27170000000000</c:v>
                </c:pt>
                <c:pt idx="27">
                  <c:v>5642000000000</c:v>
                </c:pt>
                <c:pt idx="28">
                  <c:v>938800000000</c:v>
                </c:pt>
              </c:numCache>
            </c:numRef>
          </c:yVal>
          <c:smooth val="0"/>
        </c:ser>
        <c:dLbls>
          <c:showLegendKey val="0"/>
          <c:showVal val="0"/>
          <c:showCatName val="0"/>
          <c:showSerName val="0"/>
          <c:showPercent val="0"/>
          <c:showBubbleSize val="0"/>
        </c:dLbls>
        <c:axId val="37578432"/>
        <c:axId val="37580736"/>
      </c:scatterChart>
      <c:valAx>
        <c:axId val="37578432"/>
        <c:scaling>
          <c:orientation val="minMax"/>
          <c:max val="20000"/>
          <c:min val="0"/>
        </c:scaling>
        <c:delete val="0"/>
        <c:axPos val="b"/>
        <c:title>
          <c:tx>
            <c:rich>
              <a:bodyPr/>
              <a:lstStyle/>
              <a:p>
                <a:pPr>
                  <a:defRPr sz="1200"/>
                </a:pPr>
                <a:r>
                  <a:rPr lang="en-US" sz="1200">
                    <a:latin typeface="Times New Roman" pitchFamily="18" charset="0"/>
                    <a:cs typeface="Times New Roman" pitchFamily="18" charset="0"/>
                  </a:rPr>
                  <a:t>energy</a:t>
                </a:r>
                <a:r>
                  <a:rPr lang="en-US" sz="1200" baseline="0">
                    <a:latin typeface="Times New Roman" pitchFamily="18" charset="0"/>
                    <a:cs typeface="Times New Roman" pitchFamily="18" charset="0"/>
                  </a:rPr>
                  <a:t> (eV)</a:t>
                </a:r>
                <a:endParaRPr lang="en-US" sz="1200">
                  <a:latin typeface="Times New Roman" pitchFamily="18" charset="0"/>
                  <a:cs typeface="Times New Roman" pitchFamily="18" charset="0"/>
                </a:endParaRPr>
              </a:p>
            </c:rich>
          </c:tx>
          <c:layout>
            <c:manualLayout>
              <c:xMode val="edge"/>
              <c:yMode val="edge"/>
              <c:x val="0.4816957431695858"/>
              <c:y val="0.93594416806685776"/>
            </c:manualLayout>
          </c:layout>
          <c:overlay val="0"/>
        </c:title>
        <c:numFmt formatCode="0" sourceLinked="0"/>
        <c:majorTickMark val="in"/>
        <c:minorTickMark val="in"/>
        <c:tickLblPos val="nextTo"/>
        <c:txPr>
          <a:bodyPr rot="0" vert="horz"/>
          <a:lstStyle/>
          <a:p>
            <a:pPr>
              <a:defRPr sz="1200" b="0" i="0" u="none" strike="noStrike" baseline="0">
                <a:solidFill>
                  <a:srgbClr val="000000"/>
                </a:solidFill>
                <a:latin typeface="Times New Roman"/>
                <a:ea typeface="Times New Roman"/>
                <a:cs typeface="Times New Roman"/>
              </a:defRPr>
            </a:pPr>
            <a:endParaRPr lang="en-US"/>
          </a:p>
        </c:txPr>
        <c:crossAx val="37580736"/>
        <c:crosses val="autoZero"/>
        <c:crossBetween val="midCat"/>
      </c:valAx>
      <c:valAx>
        <c:axId val="37580736"/>
        <c:scaling>
          <c:logBase val="10"/>
          <c:orientation val="minMax"/>
          <c:max val="2E+20"/>
          <c:min val="1E+18"/>
        </c:scaling>
        <c:delete val="0"/>
        <c:axPos val="l"/>
        <c:majorGridlines/>
        <c:title>
          <c:tx>
            <c:rich>
              <a:bodyPr/>
              <a:lstStyle/>
              <a:p>
                <a:pPr>
                  <a:defRPr sz="1200" baseline="0">
                    <a:latin typeface="Times New Roman" pitchFamily="18" charset="0"/>
                  </a:defRPr>
                </a:pPr>
                <a:r>
                  <a:rPr lang="en-US" sz="1200" baseline="0">
                    <a:latin typeface="Times New Roman" pitchFamily="18" charset="0"/>
                  </a:rPr>
                  <a:t>brightness (ph/s mm^2 mrad^2 0.1%BW)    </a:t>
                </a:r>
              </a:p>
            </c:rich>
          </c:tx>
          <c:layout>
            <c:manualLayout>
              <c:xMode val="edge"/>
              <c:yMode val="edge"/>
              <c:x val="8.9483460008888266E-3"/>
              <c:y val="0.14378677560702421"/>
            </c:manualLayout>
          </c:layout>
          <c:overlay val="0"/>
        </c:title>
        <c:numFmt formatCode="0.0E+00" sourceLinked="0"/>
        <c:majorTickMark val="out"/>
        <c:minorTickMark val="in"/>
        <c:tickLblPos val="nextTo"/>
        <c:txPr>
          <a:bodyPr/>
          <a:lstStyle/>
          <a:p>
            <a:pPr>
              <a:defRPr sz="1200" baseline="0">
                <a:latin typeface="Times New Roman" pitchFamily="18" charset="0"/>
              </a:defRPr>
            </a:pPr>
            <a:endParaRPr lang="en-US"/>
          </a:p>
        </c:txPr>
        <c:crossAx val="37578432"/>
        <c:crosses val="autoZero"/>
        <c:crossBetween val="midCat"/>
      </c:valAx>
      <c:spPr>
        <a:ln>
          <a:solidFill>
            <a:srgbClr val="4F81BD"/>
          </a:solidFill>
        </a:ln>
      </c:spPr>
    </c:plotArea>
    <c:legend>
      <c:legendPos val="l"/>
      <c:legendEntry>
        <c:idx val="2"/>
        <c:delete val="1"/>
      </c:legendEntry>
      <c:legendEntry>
        <c:idx val="3"/>
        <c:delete val="1"/>
      </c:legendEntry>
      <c:legendEntry>
        <c:idx val="4"/>
        <c:delete val="1"/>
      </c:legendEntry>
      <c:legendEntry>
        <c:idx val="5"/>
        <c:delete val="1"/>
      </c:legendEntry>
      <c:legendEntry>
        <c:idx val="6"/>
        <c:delete val="1"/>
      </c:legendEntry>
      <c:legendEntry>
        <c:idx val="7"/>
        <c:delete val="1"/>
      </c:legendEntry>
      <c:legendEntry>
        <c:idx val="8"/>
        <c:delete val="1"/>
      </c:legendEntry>
      <c:legendEntry>
        <c:idx val="9"/>
        <c:delete val="1"/>
      </c:legendEntry>
      <c:legendEntry>
        <c:idx val="10"/>
        <c:delete val="1"/>
      </c:legendEntry>
      <c:legendEntry>
        <c:idx val="11"/>
        <c:delete val="1"/>
      </c:legendEntry>
      <c:layout>
        <c:manualLayout>
          <c:xMode val="edge"/>
          <c:yMode val="edge"/>
          <c:x val="0.14603628960272982"/>
          <c:y val="0.76165958334706074"/>
          <c:w val="0.42080077182827108"/>
          <c:h val="9.3291602148058442E-2"/>
        </c:manualLayout>
      </c:layout>
      <c:overlay val="1"/>
      <c:txPr>
        <a:bodyPr/>
        <a:lstStyle/>
        <a:p>
          <a:pPr>
            <a:defRPr sz="1200"/>
          </a:pPr>
          <a:endParaRPr lang="en-US"/>
        </a:p>
      </c:txPr>
    </c:legend>
    <c:plotVisOnly val="1"/>
    <c:dispBlanksAs val="gap"/>
    <c:showDLblsOverMax val="0"/>
  </c:chart>
  <c:spPr>
    <a:ln>
      <a:solidFill>
        <a:sysClr val="windowText" lastClr="000000"/>
      </a:solid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200" dirty="0">
                <a:latin typeface="Times New Roman" pitchFamily="18" charset="0"/>
                <a:cs typeface="Times New Roman" pitchFamily="18" charset="0"/>
              </a:rPr>
              <a:t>SPEAR3 - BL12 U22</a:t>
            </a:r>
          </a:p>
        </c:rich>
      </c:tx>
      <c:layout>
        <c:manualLayout>
          <c:xMode val="edge"/>
          <c:yMode val="edge"/>
          <c:x val="0.43111425109488166"/>
          <c:y val="1.6736401673640169E-2"/>
        </c:manualLayout>
      </c:layout>
      <c:overlay val="1"/>
    </c:title>
    <c:autoTitleDeleted val="0"/>
    <c:plotArea>
      <c:layout>
        <c:manualLayout>
          <c:layoutTarget val="inner"/>
          <c:xMode val="edge"/>
          <c:yMode val="edge"/>
          <c:x val="0.14604130344777932"/>
          <c:y val="9.1192962804335656E-2"/>
          <c:w val="0.81343771247118313"/>
          <c:h val="0.78335650512304922"/>
        </c:manualLayout>
      </c:layout>
      <c:scatterChart>
        <c:scatterStyle val="lineMarker"/>
        <c:varyColors val="0"/>
        <c:ser>
          <c:idx val="6"/>
          <c:order val="0"/>
          <c:tx>
            <c:v>Low Emit - ph1 (6.76nm/0.1%)</c:v>
          </c:tx>
          <c:spPr>
            <a:ln w="19050">
              <a:solidFill>
                <a:srgbClr val="FF0000"/>
              </a:solidFill>
              <a:prstDash val="sysDash"/>
            </a:ln>
          </c:spPr>
          <c:marker>
            <c:symbol val="none"/>
          </c:marker>
          <c:xVal>
            <c:numRef>
              <c:f>BL12_phase1!$A$12:$A$41</c:f>
              <c:numCache>
                <c:formatCode>0.000</c:formatCode>
                <c:ptCount val="30"/>
                <c:pt idx="0">
                  <c:v>1155.1299999999999</c:v>
                </c:pt>
                <c:pt idx="1">
                  <c:v>1199.29</c:v>
                </c:pt>
                <c:pt idx="2">
                  <c:v>1245.6199999999999</c:v>
                </c:pt>
                <c:pt idx="3">
                  <c:v>1294.24</c:v>
                </c:pt>
                <c:pt idx="4">
                  <c:v>1345.26</c:v>
                </c:pt>
                <c:pt idx="5">
                  <c:v>1398.78</c:v>
                </c:pt>
                <c:pt idx="6">
                  <c:v>1454.92</c:v>
                </c:pt>
                <c:pt idx="7">
                  <c:v>1513.78</c:v>
                </c:pt>
                <c:pt idx="8">
                  <c:v>1575.48</c:v>
                </c:pt>
                <c:pt idx="9">
                  <c:v>1640.11</c:v>
                </c:pt>
                <c:pt idx="10">
                  <c:v>1707.77</c:v>
                </c:pt>
                <c:pt idx="11">
                  <c:v>1778.53</c:v>
                </c:pt>
                <c:pt idx="12">
                  <c:v>1852.46</c:v>
                </c:pt>
                <c:pt idx="13">
                  <c:v>1929.6</c:v>
                </c:pt>
                <c:pt idx="14">
                  <c:v>2009.98</c:v>
                </c:pt>
                <c:pt idx="15">
                  <c:v>2093.58</c:v>
                </c:pt>
                <c:pt idx="16">
                  <c:v>2180.34</c:v>
                </c:pt>
                <c:pt idx="17">
                  <c:v>2270.19</c:v>
                </c:pt>
                <c:pt idx="18">
                  <c:v>2362.9499999999998</c:v>
                </c:pt>
                <c:pt idx="19">
                  <c:v>2458.4299999999998</c:v>
                </c:pt>
                <c:pt idx="20">
                  <c:v>2556.3200000000002</c:v>
                </c:pt>
                <c:pt idx="21">
                  <c:v>2656.2799999999997</c:v>
                </c:pt>
                <c:pt idx="22">
                  <c:v>2757.8300000000022</c:v>
                </c:pt>
                <c:pt idx="23">
                  <c:v>2860.4100000000012</c:v>
                </c:pt>
                <c:pt idx="24">
                  <c:v>2963.3700000000022</c:v>
                </c:pt>
                <c:pt idx="25">
                  <c:v>3065.94</c:v>
                </c:pt>
                <c:pt idx="26">
                  <c:v>3167.23</c:v>
                </c:pt>
                <c:pt idx="27">
                  <c:v>3266.27</c:v>
                </c:pt>
                <c:pt idx="28">
                  <c:v>3361.98</c:v>
                </c:pt>
                <c:pt idx="29">
                  <c:v>3453.21</c:v>
                </c:pt>
              </c:numCache>
            </c:numRef>
          </c:xVal>
          <c:yVal>
            <c:numRef>
              <c:f>BL12_phase1!$G$12:$G$41</c:f>
              <c:numCache>
                <c:formatCode>0.000E+00</c:formatCode>
                <c:ptCount val="30"/>
                <c:pt idx="0">
                  <c:v>5.721E+19</c:v>
                </c:pt>
                <c:pt idx="1">
                  <c:v>5.8919999999999975E+19</c:v>
                </c:pt>
                <c:pt idx="2">
                  <c:v>6.0649999999999853E+19</c:v>
                </c:pt>
                <c:pt idx="3">
                  <c:v>6.2380000000000033E+19</c:v>
                </c:pt>
                <c:pt idx="4">
                  <c:v>6.4110000000000033E+19</c:v>
                </c:pt>
                <c:pt idx="5">
                  <c:v>6.581E+19</c:v>
                </c:pt>
                <c:pt idx="6">
                  <c:v>6.7490000000000033E+19</c:v>
                </c:pt>
                <c:pt idx="7">
                  <c:v>6.9110000000000033E+19</c:v>
                </c:pt>
                <c:pt idx="8">
                  <c:v>7.0669999999999975E+19</c:v>
                </c:pt>
                <c:pt idx="9">
                  <c:v>7.2139999999999975E+19</c:v>
                </c:pt>
                <c:pt idx="10">
                  <c:v>7.349E+19</c:v>
                </c:pt>
                <c:pt idx="11">
                  <c:v>7.47E+19</c:v>
                </c:pt>
                <c:pt idx="12">
                  <c:v>7.575E+19</c:v>
                </c:pt>
                <c:pt idx="13">
                  <c:v>7.659E+19</c:v>
                </c:pt>
                <c:pt idx="14">
                  <c:v>7.719E+19</c:v>
                </c:pt>
                <c:pt idx="15">
                  <c:v>7.751E+19</c:v>
                </c:pt>
                <c:pt idx="16">
                  <c:v>7.75E+19</c:v>
                </c:pt>
                <c:pt idx="17">
                  <c:v>7.713E+19</c:v>
                </c:pt>
                <c:pt idx="18">
                  <c:v>7.635E+19</c:v>
                </c:pt>
                <c:pt idx="19">
                  <c:v>7.511E+19</c:v>
                </c:pt>
                <c:pt idx="20">
                  <c:v>7.338E+19</c:v>
                </c:pt>
                <c:pt idx="21">
                  <c:v>7.1129999999999861E+19</c:v>
                </c:pt>
                <c:pt idx="22">
                  <c:v>6.832E+19</c:v>
                </c:pt>
                <c:pt idx="23">
                  <c:v>6.494E+19</c:v>
                </c:pt>
                <c:pt idx="24">
                  <c:v>6.1E+19</c:v>
                </c:pt>
                <c:pt idx="25">
                  <c:v>5.6529999999999861E+19</c:v>
                </c:pt>
                <c:pt idx="26">
                  <c:v>5.1549999999999844E+19</c:v>
                </c:pt>
                <c:pt idx="27">
                  <c:v>4.6149999999999844E+19</c:v>
                </c:pt>
                <c:pt idx="28">
                  <c:v>4.042E+19</c:v>
                </c:pt>
                <c:pt idx="29">
                  <c:v>3.448E+19</c:v>
                </c:pt>
              </c:numCache>
            </c:numRef>
          </c:yVal>
          <c:smooth val="0"/>
        </c:ser>
        <c:ser>
          <c:idx val="0"/>
          <c:order val="1"/>
          <c:tx>
            <c:v>2011 lattice (9.6nm/0.2%)</c:v>
          </c:tx>
          <c:spPr>
            <a:ln w="15875">
              <a:solidFill>
                <a:schemeClr val="tx1"/>
              </a:solidFill>
            </a:ln>
          </c:spPr>
          <c:marker>
            <c:symbol val="none"/>
          </c:marker>
          <c:xVal>
            <c:numRef>
              <c:f>BL12_2011!$A$12:$A$41</c:f>
              <c:numCache>
                <c:formatCode>0.000</c:formatCode>
                <c:ptCount val="30"/>
                <c:pt idx="0">
                  <c:v>1155.1299999999999</c:v>
                </c:pt>
                <c:pt idx="1">
                  <c:v>1199.29</c:v>
                </c:pt>
                <c:pt idx="2">
                  <c:v>1245.6199999999999</c:v>
                </c:pt>
                <c:pt idx="3">
                  <c:v>1294.24</c:v>
                </c:pt>
                <c:pt idx="4">
                  <c:v>1345.26</c:v>
                </c:pt>
                <c:pt idx="5">
                  <c:v>1398.78</c:v>
                </c:pt>
                <c:pt idx="6">
                  <c:v>1454.92</c:v>
                </c:pt>
                <c:pt idx="7">
                  <c:v>1513.78</c:v>
                </c:pt>
                <c:pt idx="8">
                  <c:v>1575.48</c:v>
                </c:pt>
                <c:pt idx="9">
                  <c:v>1640.11</c:v>
                </c:pt>
                <c:pt idx="10">
                  <c:v>1707.77</c:v>
                </c:pt>
                <c:pt idx="11">
                  <c:v>1778.53</c:v>
                </c:pt>
                <c:pt idx="12">
                  <c:v>1852.46</c:v>
                </c:pt>
                <c:pt idx="13">
                  <c:v>1929.6</c:v>
                </c:pt>
                <c:pt idx="14">
                  <c:v>2009.98</c:v>
                </c:pt>
                <c:pt idx="15">
                  <c:v>2093.58</c:v>
                </c:pt>
                <c:pt idx="16">
                  <c:v>2180.34</c:v>
                </c:pt>
                <c:pt idx="17">
                  <c:v>2270.19</c:v>
                </c:pt>
                <c:pt idx="18">
                  <c:v>2362.9499999999998</c:v>
                </c:pt>
                <c:pt idx="19">
                  <c:v>2458.4299999999998</c:v>
                </c:pt>
                <c:pt idx="20">
                  <c:v>2556.3200000000002</c:v>
                </c:pt>
                <c:pt idx="21">
                  <c:v>2656.2799999999997</c:v>
                </c:pt>
                <c:pt idx="22">
                  <c:v>2757.8300000000022</c:v>
                </c:pt>
                <c:pt idx="23">
                  <c:v>2860.4100000000012</c:v>
                </c:pt>
                <c:pt idx="24">
                  <c:v>2963.3700000000022</c:v>
                </c:pt>
                <c:pt idx="25">
                  <c:v>3065.94</c:v>
                </c:pt>
                <c:pt idx="26">
                  <c:v>3167.23</c:v>
                </c:pt>
                <c:pt idx="27">
                  <c:v>3266.27</c:v>
                </c:pt>
                <c:pt idx="28">
                  <c:v>3361.98</c:v>
                </c:pt>
                <c:pt idx="29">
                  <c:v>3453.21</c:v>
                </c:pt>
              </c:numCache>
            </c:numRef>
          </c:xVal>
          <c:yVal>
            <c:numRef>
              <c:f>BL12_2011!$G$12:$G$41</c:f>
              <c:numCache>
                <c:formatCode>0.000E+00</c:formatCode>
                <c:ptCount val="30"/>
                <c:pt idx="0">
                  <c:v>3.289E+19</c:v>
                </c:pt>
                <c:pt idx="1">
                  <c:v>3.3659999999999988E+19</c:v>
                </c:pt>
                <c:pt idx="2">
                  <c:v>3.4419999999999988E+19</c:v>
                </c:pt>
                <c:pt idx="3">
                  <c:v>3.517E+19</c:v>
                </c:pt>
                <c:pt idx="4">
                  <c:v>3.5909999999999988E+19</c:v>
                </c:pt>
                <c:pt idx="5">
                  <c:v>3.662E+19</c:v>
                </c:pt>
                <c:pt idx="6">
                  <c:v>3.73E+19</c:v>
                </c:pt>
                <c:pt idx="7">
                  <c:v>3.794E+19</c:v>
                </c:pt>
                <c:pt idx="8">
                  <c:v>3.853E+19</c:v>
                </c:pt>
                <c:pt idx="9">
                  <c:v>3.907E+19</c:v>
                </c:pt>
                <c:pt idx="10">
                  <c:v>3.953E+19</c:v>
                </c:pt>
                <c:pt idx="11">
                  <c:v>3.991E+19</c:v>
                </c:pt>
                <c:pt idx="12">
                  <c:v>4.0199999999999975E+19</c:v>
                </c:pt>
                <c:pt idx="13">
                  <c:v>4.037E+19</c:v>
                </c:pt>
                <c:pt idx="14">
                  <c:v>4.041E+19</c:v>
                </c:pt>
                <c:pt idx="15">
                  <c:v>4.0310000000000033E+19</c:v>
                </c:pt>
                <c:pt idx="16">
                  <c:v>4.005E+19</c:v>
                </c:pt>
                <c:pt idx="17">
                  <c:v>3.96E+19</c:v>
                </c:pt>
                <c:pt idx="18">
                  <c:v>3.894E+19</c:v>
                </c:pt>
                <c:pt idx="19">
                  <c:v>3.807E+19</c:v>
                </c:pt>
                <c:pt idx="20">
                  <c:v>3.697E+19</c:v>
                </c:pt>
                <c:pt idx="21">
                  <c:v>3.562E+19</c:v>
                </c:pt>
                <c:pt idx="22">
                  <c:v>3.401E+19</c:v>
                </c:pt>
                <c:pt idx="23">
                  <c:v>3.215E+19</c:v>
                </c:pt>
                <c:pt idx="24">
                  <c:v>3.004E+19</c:v>
                </c:pt>
                <c:pt idx="25">
                  <c:v>2.769E+19</c:v>
                </c:pt>
                <c:pt idx="26">
                  <c:v>2.513E+19</c:v>
                </c:pt>
                <c:pt idx="27">
                  <c:v>2.2400000000000012E+19</c:v>
                </c:pt>
                <c:pt idx="28">
                  <c:v>1.953E+19</c:v>
                </c:pt>
                <c:pt idx="29">
                  <c:v>1.660000000000002E+19</c:v>
                </c:pt>
              </c:numCache>
            </c:numRef>
          </c:yVal>
          <c:smooth val="0"/>
        </c:ser>
        <c:ser>
          <c:idx val="20"/>
          <c:order val="2"/>
          <c:tx>
            <c:v>achromat (14.6nm/0.1%)</c:v>
          </c:tx>
          <c:spPr>
            <a:ln w="19050">
              <a:solidFill>
                <a:srgbClr val="00B050"/>
              </a:solidFill>
              <a:prstDash val="sysDot"/>
            </a:ln>
          </c:spPr>
          <c:marker>
            <c:symbol val="none"/>
          </c:marker>
          <c:xVal>
            <c:numRef>
              <c:f>BL12_achromat!$A$12:$A$41</c:f>
              <c:numCache>
                <c:formatCode>0.000</c:formatCode>
                <c:ptCount val="30"/>
                <c:pt idx="0">
                  <c:v>1155.1299999999999</c:v>
                </c:pt>
                <c:pt idx="1">
                  <c:v>1199.29</c:v>
                </c:pt>
                <c:pt idx="2">
                  <c:v>1245.6199999999999</c:v>
                </c:pt>
                <c:pt idx="3">
                  <c:v>1294.24</c:v>
                </c:pt>
                <c:pt idx="4">
                  <c:v>1345.26</c:v>
                </c:pt>
                <c:pt idx="5">
                  <c:v>1398.78</c:v>
                </c:pt>
                <c:pt idx="6">
                  <c:v>1454.92</c:v>
                </c:pt>
                <c:pt idx="7">
                  <c:v>1513.78</c:v>
                </c:pt>
                <c:pt idx="8">
                  <c:v>1575.48</c:v>
                </c:pt>
                <c:pt idx="9">
                  <c:v>1640.11</c:v>
                </c:pt>
                <c:pt idx="10">
                  <c:v>1707.77</c:v>
                </c:pt>
                <c:pt idx="11">
                  <c:v>1778.53</c:v>
                </c:pt>
                <c:pt idx="12">
                  <c:v>1852.46</c:v>
                </c:pt>
                <c:pt idx="13">
                  <c:v>1929.6</c:v>
                </c:pt>
                <c:pt idx="14">
                  <c:v>2009.98</c:v>
                </c:pt>
                <c:pt idx="15">
                  <c:v>2093.58</c:v>
                </c:pt>
                <c:pt idx="16">
                  <c:v>2180.34</c:v>
                </c:pt>
                <c:pt idx="17">
                  <c:v>2270.19</c:v>
                </c:pt>
                <c:pt idx="18">
                  <c:v>2362.9499999999998</c:v>
                </c:pt>
                <c:pt idx="19">
                  <c:v>2458.4299999999998</c:v>
                </c:pt>
                <c:pt idx="20">
                  <c:v>2556.3200000000002</c:v>
                </c:pt>
                <c:pt idx="21">
                  <c:v>2656.2799999999997</c:v>
                </c:pt>
                <c:pt idx="22">
                  <c:v>2757.8300000000022</c:v>
                </c:pt>
                <c:pt idx="23">
                  <c:v>2860.4100000000012</c:v>
                </c:pt>
                <c:pt idx="24">
                  <c:v>2963.3700000000022</c:v>
                </c:pt>
                <c:pt idx="25">
                  <c:v>3065.94</c:v>
                </c:pt>
                <c:pt idx="26">
                  <c:v>3167.23</c:v>
                </c:pt>
                <c:pt idx="27">
                  <c:v>3266.27</c:v>
                </c:pt>
                <c:pt idx="28">
                  <c:v>3361.98</c:v>
                </c:pt>
                <c:pt idx="29">
                  <c:v>3453.21</c:v>
                </c:pt>
              </c:numCache>
            </c:numRef>
          </c:xVal>
          <c:yVal>
            <c:numRef>
              <c:f>BL12_achromat!$G$12:$G$41</c:f>
              <c:numCache>
                <c:formatCode>0.000E+00</c:formatCode>
                <c:ptCount val="30"/>
                <c:pt idx="0">
                  <c:v>2.4899999999999988E+19</c:v>
                </c:pt>
                <c:pt idx="1">
                  <c:v>2.549E+19</c:v>
                </c:pt>
                <c:pt idx="2">
                  <c:v>2.608E+19</c:v>
                </c:pt>
                <c:pt idx="3">
                  <c:v>2.666E+19</c:v>
                </c:pt>
                <c:pt idx="4">
                  <c:v>2.7230000000000012E+19</c:v>
                </c:pt>
                <c:pt idx="5">
                  <c:v>2.778E+19</c:v>
                </c:pt>
                <c:pt idx="6">
                  <c:v>2.8309999999999988E+19</c:v>
                </c:pt>
                <c:pt idx="7">
                  <c:v>2.8819999999999988E+19</c:v>
                </c:pt>
                <c:pt idx="8">
                  <c:v>2.928E+19</c:v>
                </c:pt>
                <c:pt idx="9">
                  <c:v>2.9709999999999988E+19</c:v>
                </c:pt>
                <c:pt idx="10">
                  <c:v>3.008E+19</c:v>
                </c:pt>
                <c:pt idx="11">
                  <c:v>3.0389999999999988E+19</c:v>
                </c:pt>
                <c:pt idx="12">
                  <c:v>3.062E+19</c:v>
                </c:pt>
                <c:pt idx="13">
                  <c:v>3.078E+19</c:v>
                </c:pt>
                <c:pt idx="14">
                  <c:v>3.083E+19</c:v>
                </c:pt>
                <c:pt idx="15">
                  <c:v>3.077E+19</c:v>
                </c:pt>
                <c:pt idx="16">
                  <c:v>3.0589999999999988E+19</c:v>
                </c:pt>
                <c:pt idx="17">
                  <c:v>3.027E+19</c:v>
                </c:pt>
                <c:pt idx="18">
                  <c:v>2.9789999999999988E+19</c:v>
                </c:pt>
                <c:pt idx="19">
                  <c:v>2.9149999999999988E+19</c:v>
                </c:pt>
                <c:pt idx="20">
                  <c:v>2.8319999999999967E+19</c:v>
                </c:pt>
                <c:pt idx="21">
                  <c:v>2.731E+19</c:v>
                </c:pt>
                <c:pt idx="22">
                  <c:v>2.609E+19</c:v>
                </c:pt>
                <c:pt idx="23">
                  <c:v>2.468E+19</c:v>
                </c:pt>
                <c:pt idx="24">
                  <c:v>2.308E+19</c:v>
                </c:pt>
                <c:pt idx="25">
                  <c:v>2.129E+19</c:v>
                </c:pt>
                <c:pt idx="26">
                  <c:v>1.933E+19</c:v>
                </c:pt>
                <c:pt idx="27">
                  <c:v>1.724E+19</c:v>
                </c:pt>
                <c:pt idx="28">
                  <c:v>1.504E+19</c:v>
                </c:pt>
                <c:pt idx="29">
                  <c:v>1.279E+19</c:v>
                </c:pt>
              </c:numCache>
            </c:numRef>
          </c:yVal>
          <c:smooth val="0"/>
        </c:ser>
        <c:ser>
          <c:idx val="1"/>
          <c:order val="3"/>
          <c:spPr>
            <a:ln w="15875">
              <a:solidFill>
                <a:schemeClr val="tx1"/>
              </a:solidFill>
            </a:ln>
          </c:spPr>
          <c:marker>
            <c:symbol val="none"/>
          </c:marker>
          <c:xVal>
            <c:numRef>
              <c:f>BL12_2011!$A$44:$A$61</c:f>
              <c:numCache>
                <c:formatCode>0.000</c:formatCode>
                <c:ptCount val="18"/>
                <c:pt idx="0">
                  <c:v>3465.3900000000012</c:v>
                </c:pt>
                <c:pt idx="1">
                  <c:v>3597.86</c:v>
                </c:pt>
                <c:pt idx="2">
                  <c:v>3736.86</c:v>
                </c:pt>
                <c:pt idx="3">
                  <c:v>3882.72</c:v>
                </c:pt>
                <c:pt idx="4">
                  <c:v>4035.77</c:v>
                </c:pt>
                <c:pt idx="5">
                  <c:v>4196.34</c:v>
                </c:pt>
                <c:pt idx="6">
                  <c:v>4364.75</c:v>
                </c:pt>
                <c:pt idx="7">
                  <c:v>4541.3500000000004</c:v>
                </c:pt>
                <c:pt idx="8">
                  <c:v>4726.45</c:v>
                </c:pt>
                <c:pt idx="9">
                  <c:v>4920.34</c:v>
                </c:pt>
                <c:pt idx="10">
                  <c:v>5123.3100000000004</c:v>
                </c:pt>
                <c:pt idx="11">
                  <c:v>5335.59</c:v>
                </c:pt>
                <c:pt idx="12">
                  <c:v>5557.38</c:v>
                </c:pt>
                <c:pt idx="13">
                  <c:v>5788.81</c:v>
                </c:pt>
                <c:pt idx="14">
                  <c:v>6029.94</c:v>
                </c:pt>
                <c:pt idx="15">
                  <c:v>6280.73</c:v>
                </c:pt>
                <c:pt idx="16">
                  <c:v>6541.03</c:v>
                </c:pt>
                <c:pt idx="17">
                  <c:v>6810.56</c:v>
                </c:pt>
              </c:numCache>
            </c:numRef>
          </c:xVal>
          <c:yVal>
            <c:numRef>
              <c:f>BL12_2011!$G$44:$G$61</c:f>
              <c:numCache>
                <c:formatCode>0.000E+00</c:formatCode>
                <c:ptCount val="18"/>
                <c:pt idx="0">
                  <c:v>3.1119999999999988E+19</c:v>
                </c:pt>
                <c:pt idx="1">
                  <c:v>3.103E+19</c:v>
                </c:pt>
                <c:pt idx="2">
                  <c:v>3.087E+19</c:v>
                </c:pt>
                <c:pt idx="3">
                  <c:v>3.063E+19</c:v>
                </c:pt>
                <c:pt idx="4">
                  <c:v>3.029E+19</c:v>
                </c:pt>
                <c:pt idx="5">
                  <c:v>2.985E+19</c:v>
                </c:pt>
                <c:pt idx="6">
                  <c:v>2.9309999999999988E+19</c:v>
                </c:pt>
                <c:pt idx="7">
                  <c:v>2.8649999999999988E+19</c:v>
                </c:pt>
                <c:pt idx="8">
                  <c:v>2.7870000000000012E+19</c:v>
                </c:pt>
                <c:pt idx="9">
                  <c:v>2.697E+19</c:v>
                </c:pt>
                <c:pt idx="10">
                  <c:v>2.594E+19</c:v>
                </c:pt>
                <c:pt idx="11">
                  <c:v>2.4779999999999988E+19</c:v>
                </c:pt>
                <c:pt idx="12">
                  <c:v>2.3499999999999988E+19</c:v>
                </c:pt>
                <c:pt idx="13">
                  <c:v>2.209E+19</c:v>
                </c:pt>
                <c:pt idx="14">
                  <c:v>2.0559999999999988E+19</c:v>
                </c:pt>
                <c:pt idx="15">
                  <c:v>1.894E+19</c:v>
                </c:pt>
                <c:pt idx="16">
                  <c:v>1.724E+19</c:v>
                </c:pt>
                <c:pt idx="17">
                  <c:v>1.547E+19</c:v>
                </c:pt>
              </c:numCache>
            </c:numRef>
          </c:yVal>
          <c:smooth val="0"/>
        </c:ser>
        <c:ser>
          <c:idx val="2"/>
          <c:order val="4"/>
          <c:spPr>
            <a:ln w="15875">
              <a:solidFill>
                <a:schemeClr val="tx1"/>
              </a:solidFill>
            </a:ln>
          </c:spPr>
          <c:marker>
            <c:symbol val="none"/>
          </c:marker>
          <c:xVal>
            <c:numRef>
              <c:f>BL12_2011!$A$76:$A$88</c:f>
              <c:numCache>
                <c:formatCode>0.000</c:formatCode>
                <c:ptCount val="13"/>
                <c:pt idx="0">
                  <c:v>5775.6600000000044</c:v>
                </c:pt>
                <c:pt idx="1">
                  <c:v>5996.44</c:v>
                </c:pt>
                <c:pt idx="2">
                  <c:v>6228.1100000000024</c:v>
                </c:pt>
                <c:pt idx="3">
                  <c:v>6471.21</c:v>
                </c:pt>
                <c:pt idx="4">
                  <c:v>6726.28</c:v>
                </c:pt>
                <c:pt idx="5">
                  <c:v>6993.89</c:v>
                </c:pt>
                <c:pt idx="6">
                  <c:v>7274.59</c:v>
                </c:pt>
                <c:pt idx="7">
                  <c:v>7568.92</c:v>
                </c:pt>
                <c:pt idx="8">
                  <c:v>7877.41</c:v>
                </c:pt>
                <c:pt idx="9">
                  <c:v>8200.57</c:v>
                </c:pt>
                <c:pt idx="10">
                  <c:v>8538.8499999999676</c:v>
                </c:pt>
                <c:pt idx="11">
                  <c:v>8892.65</c:v>
                </c:pt>
                <c:pt idx="12">
                  <c:v>9262.2999999999811</c:v>
                </c:pt>
              </c:numCache>
            </c:numRef>
          </c:xVal>
          <c:yVal>
            <c:numRef>
              <c:f>BL12_2011!$G$76:$G$88</c:f>
              <c:numCache>
                <c:formatCode>0.000E+00</c:formatCode>
                <c:ptCount val="13"/>
                <c:pt idx="0">
                  <c:v>2.2230000000000012E+19</c:v>
                </c:pt>
                <c:pt idx="1">
                  <c:v>2.1670000000000012E+19</c:v>
                </c:pt>
                <c:pt idx="2">
                  <c:v>2.104E+19</c:v>
                </c:pt>
                <c:pt idx="3">
                  <c:v>2.0319999999999988E+19</c:v>
                </c:pt>
                <c:pt idx="4">
                  <c:v>1.952E+19</c:v>
                </c:pt>
                <c:pt idx="5">
                  <c:v>1.864E+19</c:v>
                </c:pt>
                <c:pt idx="6">
                  <c:v>1.768E+19</c:v>
                </c:pt>
                <c:pt idx="7">
                  <c:v>1.665E+19</c:v>
                </c:pt>
                <c:pt idx="8">
                  <c:v>1.555E+19</c:v>
                </c:pt>
                <c:pt idx="9">
                  <c:v>1.4389999999999961E+19</c:v>
                </c:pt>
                <c:pt idx="10">
                  <c:v>1.318E+19</c:v>
                </c:pt>
                <c:pt idx="11">
                  <c:v>1.193E+19</c:v>
                </c:pt>
                <c:pt idx="12">
                  <c:v>1.066E+19</c:v>
                </c:pt>
              </c:numCache>
            </c:numRef>
          </c:yVal>
          <c:smooth val="0"/>
        </c:ser>
        <c:ser>
          <c:idx val="3"/>
          <c:order val="5"/>
          <c:spPr>
            <a:ln w="15875">
              <a:solidFill>
                <a:schemeClr val="tx1"/>
              </a:solidFill>
            </a:ln>
          </c:spPr>
          <c:marker>
            <c:symbol val="none"/>
          </c:marker>
          <c:xVal>
            <c:numRef>
              <c:f>BL12_2011!$A$108:$A$118</c:f>
              <c:numCache>
                <c:formatCode>0.000</c:formatCode>
                <c:ptCount val="11"/>
                <c:pt idx="0">
                  <c:v>8085.92</c:v>
                </c:pt>
                <c:pt idx="1">
                  <c:v>8395.01</c:v>
                </c:pt>
                <c:pt idx="2">
                  <c:v>8719.3499999999676</c:v>
                </c:pt>
                <c:pt idx="3">
                  <c:v>9059.69</c:v>
                </c:pt>
                <c:pt idx="4">
                  <c:v>9416.7999999999811</c:v>
                </c:pt>
                <c:pt idx="5">
                  <c:v>9791.4499999999716</c:v>
                </c:pt>
                <c:pt idx="6">
                  <c:v>10184.4</c:v>
                </c:pt>
                <c:pt idx="7">
                  <c:v>10596.5</c:v>
                </c:pt>
                <c:pt idx="8">
                  <c:v>11028.4</c:v>
                </c:pt>
                <c:pt idx="9">
                  <c:v>11480.8</c:v>
                </c:pt>
                <c:pt idx="10">
                  <c:v>11954.4</c:v>
                </c:pt>
              </c:numCache>
            </c:numRef>
          </c:xVal>
          <c:yVal>
            <c:numRef>
              <c:f>BL12_2011!$G$108:$G$118</c:f>
              <c:numCache>
                <c:formatCode>0.000E+00</c:formatCode>
                <c:ptCount val="11"/>
                <c:pt idx="0">
                  <c:v>1.544E+19</c:v>
                </c:pt>
                <c:pt idx="1">
                  <c:v>1.4709999999999963E+19</c:v>
                </c:pt>
                <c:pt idx="2">
                  <c:v>1.394000000000002E+19</c:v>
                </c:pt>
                <c:pt idx="3">
                  <c:v>1.311E+19</c:v>
                </c:pt>
                <c:pt idx="4">
                  <c:v>1.2229999999999963E+19</c:v>
                </c:pt>
                <c:pt idx="5">
                  <c:v>1.132000000000002E+19</c:v>
                </c:pt>
                <c:pt idx="6">
                  <c:v>1.037E+19</c:v>
                </c:pt>
                <c:pt idx="7">
                  <c:v>9.409E+18</c:v>
                </c:pt>
                <c:pt idx="8">
                  <c:v>8.433E+18</c:v>
                </c:pt>
                <c:pt idx="9">
                  <c:v>7.459000000000001E+18</c:v>
                </c:pt>
                <c:pt idx="10">
                  <c:v>6.502E+18</c:v>
                </c:pt>
              </c:numCache>
            </c:numRef>
          </c:yVal>
          <c:smooth val="0"/>
        </c:ser>
        <c:ser>
          <c:idx val="4"/>
          <c:order val="6"/>
          <c:spPr>
            <a:ln w="15875">
              <a:solidFill>
                <a:schemeClr val="tx1"/>
              </a:solidFill>
            </a:ln>
          </c:spPr>
          <c:marker>
            <c:symbol val="none"/>
          </c:marker>
          <c:xVal>
            <c:numRef>
              <c:f>BL12_2011!$A$140:$A$149</c:f>
              <c:numCache>
                <c:formatCode>0.000</c:formatCode>
                <c:ptCount val="10"/>
                <c:pt idx="0">
                  <c:v>10396.200000000004</c:v>
                </c:pt>
                <c:pt idx="1">
                  <c:v>10793.6</c:v>
                </c:pt>
                <c:pt idx="2">
                  <c:v>11210.6</c:v>
                </c:pt>
                <c:pt idx="3">
                  <c:v>11648.2</c:v>
                </c:pt>
                <c:pt idx="4">
                  <c:v>12107.3</c:v>
                </c:pt>
                <c:pt idx="5">
                  <c:v>12589</c:v>
                </c:pt>
                <c:pt idx="6">
                  <c:v>13094.3</c:v>
                </c:pt>
                <c:pt idx="7">
                  <c:v>13624.1</c:v>
                </c:pt>
                <c:pt idx="8">
                  <c:v>14179.3</c:v>
                </c:pt>
                <c:pt idx="9">
                  <c:v>14761</c:v>
                </c:pt>
              </c:numCache>
            </c:numRef>
          </c:xVal>
          <c:yVal>
            <c:numRef>
              <c:f>BL12_2011!$G$140:$G$149</c:f>
              <c:numCache>
                <c:formatCode>0.000E+00</c:formatCode>
                <c:ptCount val="10"/>
                <c:pt idx="0">
                  <c:v>1.069E+19</c:v>
                </c:pt>
                <c:pt idx="1">
                  <c:v>9.9620000000000041E+18</c:v>
                </c:pt>
                <c:pt idx="2">
                  <c:v>9.206E+18</c:v>
                </c:pt>
                <c:pt idx="3">
                  <c:v>8.43E+18</c:v>
                </c:pt>
                <c:pt idx="4">
                  <c:v>7.641999999999999E+18</c:v>
                </c:pt>
                <c:pt idx="5">
                  <c:v>6.85E+18</c:v>
                </c:pt>
                <c:pt idx="6">
                  <c:v>6.065E+18</c:v>
                </c:pt>
                <c:pt idx="7">
                  <c:v>5.296E+18</c:v>
                </c:pt>
                <c:pt idx="8">
                  <c:v>4.5549999999999872E+18</c:v>
                </c:pt>
                <c:pt idx="9">
                  <c:v>3.850999999999998E+18</c:v>
                </c:pt>
              </c:numCache>
            </c:numRef>
          </c:yVal>
          <c:smooth val="0"/>
        </c:ser>
        <c:ser>
          <c:idx val="5"/>
          <c:order val="7"/>
          <c:spPr>
            <a:ln w="15875">
              <a:solidFill>
                <a:schemeClr val="tx1"/>
              </a:solidFill>
            </a:ln>
          </c:spPr>
          <c:marker>
            <c:symbol val="none"/>
          </c:marker>
          <c:xVal>
            <c:numRef>
              <c:f>BL12_2011!$A$172:$A$200</c:f>
              <c:numCache>
                <c:formatCode>0.000</c:formatCode>
                <c:ptCount val="29"/>
                <c:pt idx="0">
                  <c:v>12706.4</c:v>
                </c:pt>
                <c:pt idx="1">
                  <c:v>13192.2</c:v>
                </c:pt>
                <c:pt idx="2">
                  <c:v>13701.8</c:v>
                </c:pt>
                <c:pt idx="3">
                  <c:v>14236.7</c:v>
                </c:pt>
                <c:pt idx="4">
                  <c:v>14797.8</c:v>
                </c:pt>
                <c:pt idx="5">
                  <c:v>15386.6</c:v>
                </c:pt>
                <c:pt idx="6">
                  <c:v>16004.1</c:v>
                </c:pt>
                <c:pt idx="7">
                  <c:v>16651.599999999944</c:v>
                </c:pt>
                <c:pt idx="8">
                  <c:v>17330.3</c:v>
                </c:pt>
                <c:pt idx="9">
                  <c:v>18041.3</c:v>
                </c:pt>
                <c:pt idx="10">
                  <c:v>18785.5</c:v>
                </c:pt>
                <c:pt idx="11">
                  <c:v>19563.8</c:v>
                </c:pt>
                <c:pt idx="12">
                  <c:v>20377</c:v>
                </c:pt>
                <c:pt idx="13">
                  <c:v>21225.599999999944</c:v>
                </c:pt>
                <c:pt idx="14">
                  <c:v>22109.8</c:v>
                </c:pt>
                <c:pt idx="15">
                  <c:v>23029.3</c:v>
                </c:pt>
                <c:pt idx="16">
                  <c:v>23983.8</c:v>
                </c:pt>
                <c:pt idx="17">
                  <c:v>24972.1</c:v>
                </c:pt>
                <c:pt idx="18">
                  <c:v>25992.5</c:v>
                </c:pt>
                <c:pt idx="19">
                  <c:v>27042.7</c:v>
                </c:pt>
                <c:pt idx="20">
                  <c:v>28119.599999999944</c:v>
                </c:pt>
                <c:pt idx="21">
                  <c:v>29219</c:v>
                </c:pt>
                <c:pt idx="22">
                  <c:v>30336.1</c:v>
                </c:pt>
                <c:pt idx="23">
                  <c:v>31464.5</c:v>
                </c:pt>
                <c:pt idx="24">
                  <c:v>32597.1</c:v>
                </c:pt>
                <c:pt idx="25">
                  <c:v>33725.300000000003</c:v>
                </c:pt>
                <c:pt idx="26">
                  <c:v>34839.599999999999</c:v>
                </c:pt>
                <c:pt idx="27">
                  <c:v>35929</c:v>
                </c:pt>
                <c:pt idx="28">
                  <c:v>36981.800000000003</c:v>
                </c:pt>
              </c:numCache>
            </c:numRef>
          </c:xVal>
          <c:yVal>
            <c:numRef>
              <c:f>BL12_2011!$G$172:$G$200</c:f>
              <c:numCache>
                <c:formatCode>0.000E+00</c:formatCode>
                <c:ptCount val="29"/>
                <c:pt idx="0">
                  <c:v>7.411E+18</c:v>
                </c:pt>
                <c:pt idx="1">
                  <c:v>6.75E+18</c:v>
                </c:pt>
                <c:pt idx="2">
                  <c:v>6.085E+18</c:v>
                </c:pt>
                <c:pt idx="3">
                  <c:v>5.424E+18</c:v>
                </c:pt>
                <c:pt idx="4">
                  <c:v>4.775E+18</c:v>
                </c:pt>
                <c:pt idx="5">
                  <c:v>4.146E+18</c:v>
                </c:pt>
                <c:pt idx="6">
                  <c:v>3.545E+18</c:v>
                </c:pt>
                <c:pt idx="7">
                  <c:v>2.981E+18</c:v>
                </c:pt>
                <c:pt idx="8">
                  <c:v>2.458999999999999E+18</c:v>
                </c:pt>
                <c:pt idx="9">
                  <c:v>1.987E+18</c:v>
                </c:pt>
                <c:pt idx="10">
                  <c:v>1.568E+18</c:v>
                </c:pt>
                <c:pt idx="11">
                  <c:v>1.206E+18</c:v>
                </c:pt>
                <c:pt idx="12">
                  <c:v>9.013E+17</c:v>
                </c:pt>
                <c:pt idx="13">
                  <c:v>6.521E+17</c:v>
                </c:pt>
                <c:pt idx="14">
                  <c:v>4.55E+17</c:v>
                </c:pt>
                <c:pt idx="15">
                  <c:v>3.05E+17</c:v>
                </c:pt>
                <c:pt idx="16">
                  <c:v>1.9540000000000003E+17</c:v>
                </c:pt>
                <c:pt idx="17">
                  <c:v>1.1900000000000003E+17</c:v>
                </c:pt>
                <c:pt idx="18">
                  <c:v>6.851E+16</c:v>
                </c:pt>
                <c:pt idx="19">
                  <c:v>3.698E+16</c:v>
                </c:pt>
                <c:pt idx="20">
                  <c:v>1.858E+16</c:v>
                </c:pt>
                <c:pt idx="21">
                  <c:v>8602000000000000</c:v>
                </c:pt>
                <c:pt idx="22">
                  <c:v>3632000000000000</c:v>
                </c:pt>
                <c:pt idx="23">
                  <c:v>1381000000000000</c:v>
                </c:pt>
                <c:pt idx="24">
                  <c:v>465400000000000</c:v>
                </c:pt>
                <c:pt idx="25">
                  <c:v>136700000000000</c:v>
                </c:pt>
                <c:pt idx="26">
                  <c:v>34200000000000</c:v>
                </c:pt>
                <c:pt idx="27">
                  <c:v>7098000000000</c:v>
                </c:pt>
                <c:pt idx="28">
                  <c:v>1180000000000</c:v>
                </c:pt>
              </c:numCache>
            </c:numRef>
          </c:yVal>
          <c:smooth val="0"/>
        </c:ser>
        <c:ser>
          <c:idx val="7"/>
          <c:order val="8"/>
          <c:spPr>
            <a:ln w="19050">
              <a:solidFill>
                <a:srgbClr val="FF0000"/>
              </a:solidFill>
              <a:prstDash val="sysDash"/>
            </a:ln>
          </c:spPr>
          <c:marker>
            <c:symbol val="none"/>
          </c:marker>
          <c:xVal>
            <c:numRef>
              <c:f>BL12_phase1!$A$44:$A$61</c:f>
              <c:numCache>
                <c:formatCode>0.000</c:formatCode>
                <c:ptCount val="18"/>
                <c:pt idx="0">
                  <c:v>3465.3900000000012</c:v>
                </c:pt>
                <c:pt idx="1">
                  <c:v>3597.86</c:v>
                </c:pt>
                <c:pt idx="2">
                  <c:v>3736.86</c:v>
                </c:pt>
                <c:pt idx="3">
                  <c:v>3882.72</c:v>
                </c:pt>
                <c:pt idx="4">
                  <c:v>4035.77</c:v>
                </c:pt>
                <c:pt idx="5">
                  <c:v>4196.34</c:v>
                </c:pt>
                <c:pt idx="6">
                  <c:v>4364.75</c:v>
                </c:pt>
                <c:pt idx="7">
                  <c:v>4541.3500000000004</c:v>
                </c:pt>
                <c:pt idx="8">
                  <c:v>4726.45</c:v>
                </c:pt>
                <c:pt idx="9">
                  <c:v>4920.34</c:v>
                </c:pt>
                <c:pt idx="10">
                  <c:v>5123.3100000000004</c:v>
                </c:pt>
                <c:pt idx="11">
                  <c:v>5335.59</c:v>
                </c:pt>
                <c:pt idx="12">
                  <c:v>5557.38</c:v>
                </c:pt>
                <c:pt idx="13">
                  <c:v>5788.81</c:v>
                </c:pt>
                <c:pt idx="14">
                  <c:v>6029.94</c:v>
                </c:pt>
                <c:pt idx="15">
                  <c:v>6280.73</c:v>
                </c:pt>
                <c:pt idx="16">
                  <c:v>6541.03</c:v>
                </c:pt>
                <c:pt idx="17">
                  <c:v>6810.56</c:v>
                </c:pt>
              </c:numCache>
            </c:numRef>
          </c:xVal>
          <c:yVal>
            <c:numRef>
              <c:f>BL12_phase1!$G$44:$G$61</c:f>
              <c:numCache>
                <c:formatCode>0.000E+00</c:formatCode>
                <c:ptCount val="18"/>
                <c:pt idx="0">
                  <c:v>6.3639999999999975E+19</c:v>
                </c:pt>
                <c:pt idx="1">
                  <c:v>6.381E+19</c:v>
                </c:pt>
                <c:pt idx="2">
                  <c:v>6.383E+19</c:v>
                </c:pt>
                <c:pt idx="3">
                  <c:v>6.366E+19</c:v>
                </c:pt>
                <c:pt idx="4">
                  <c:v>6.33E+19</c:v>
                </c:pt>
                <c:pt idx="5">
                  <c:v>6.272E+19</c:v>
                </c:pt>
                <c:pt idx="6">
                  <c:v>6.191E+19</c:v>
                </c:pt>
                <c:pt idx="7">
                  <c:v>6.084E+19</c:v>
                </c:pt>
                <c:pt idx="8">
                  <c:v>5.9510000000000033E+19</c:v>
                </c:pt>
                <c:pt idx="9">
                  <c:v>5.7890000000000033E+19</c:v>
                </c:pt>
                <c:pt idx="10">
                  <c:v>5.5969999999999975E+19</c:v>
                </c:pt>
                <c:pt idx="11">
                  <c:v>5.375E+19</c:v>
                </c:pt>
                <c:pt idx="12">
                  <c:v>5.1219999999999975E+19</c:v>
                </c:pt>
                <c:pt idx="13">
                  <c:v>4.84E+19</c:v>
                </c:pt>
                <c:pt idx="14">
                  <c:v>4.529E+19</c:v>
                </c:pt>
                <c:pt idx="15">
                  <c:v>4.193E+19</c:v>
                </c:pt>
                <c:pt idx="16">
                  <c:v>3.834E+19</c:v>
                </c:pt>
                <c:pt idx="17">
                  <c:v>3.4589999999999988E+19</c:v>
                </c:pt>
              </c:numCache>
            </c:numRef>
          </c:yVal>
          <c:smooth val="0"/>
        </c:ser>
        <c:ser>
          <c:idx val="8"/>
          <c:order val="9"/>
          <c:spPr>
            <a:ln w="19050">
              <a:solidFill>
                <a:srgbClr val="FF0000"/>
              </a:solidFill>
              <a:prstDash val="sysDash"/>
            </a:ln>
          </c:spPr>
          <c:marker>
            <c:symbol val="none"/>
          </c:marker>
          <c:xVal>
            <c:numRef>
              <c:f>BL12_phase1!$A$76:$A$88</c:f>
              <c:numCache>
                <c:formatCode>0.000</c:formatCode>
                <c:ptCount val="13"/>
                <c:pt idx="0">
                  <c:v>5775.6600000000044</c:v>
                </c:pt>
                <c:pt idx="1">
                  <c:v>5996.44</c:v>
                </c:pt>
                <c:pt idx="2">
                  <c:v>6228.1100000000024</c:v>
                </c:pt>
                <c:pt idx="3">
                  <c:v>6471.21</c:v>
                </c:pt>
                <c:pt idx="4">
                  <c:v>6726.28</c:v>
                </c:pt>
                <c:pt idx="5">
                  <c:v>6993.89</c:v>
                </c:pt>
                <c:pt idx="6">
                  <c:v>7274.59</c:v>
                </c:pt>
                <c:pt idx="7">
                  <c:v>7568.92</c:v>
                </c:pt>
                <c:pt idx="8">
                  <c:v>7877.41</c:v>
                </c:pt>
                <c:pt idx="9">
                  <c:v>8200.57</c:v>
                </c:pt>
                <c:pt idx="10">
                  <c:v>8538.8499999999676</c:v>
                </c:pt>
                <c:pt idx="11">
                  <c:v>8892.65</c:v>
                </c:pt>
                <c:pt idx="12">
                  <c:v>9262.2999999999811</c:v>
                </c:pt>
              </c:numCache>
            </c:numRef>
          </c:xVal>
          <c:yVal>
            <c:numRef>
              <c:f>BL12_phase1!$G$76:$G$88</c:f>
              <c:numCache>
                <c:formatCode>0.000E+00</c:formatCode>
                <c:ptCount val="13"/>
                <c:pt idx="0">
                  <c:v>4.79E+19</c:v>
                </c:pt>
                <c:pt idx="1">
                  <c:v>4.691E+19</c:v>
                </c:pt>
                <c:pt idx="2">
                  <c:v>4.574E+19</c:v>
                </c:pt>
                <c:pt idx="3">
                  <c:v>4.4380000000000033E+19</c:v>
                </c:pt>
                <c:pt idx="4">
                  <c:v>4.283E+19</c:v>
                </c:pt>
                <c:pt idx="5">
                  <c:v>4.108E+19</c:v>
                </c:pt>
                <c:pt idx="6">
                  <c:v>3.915E+19</c:v>
                </c:pt>
                <c:pt idx="7">
                  <c:v>3.702E+19</c:v>
                </c:pt>
                <c:pt idx="8">
                  <c:v>3.473E+19</c:v>
                </c:pt>
                <c:pt idx="9">
                  <c:v>3.228E+19</c:v>
                </c:pt>
                <c:pt idx="10">
                  <c:v>2.969E+19</c:v>
                </c:pt>
                <c:pt idx="11">
                  <c:v>2.699E+19</c:v>
                </c:pt>
                <c:pt idx="12">
                  <c:v>2.423E+19</c:v>
                </c:pt>
              </c:numCache>
            </c:numRef>
          </c:yVal>
          <c:smooth val="0"/>
        </c:ser>
        <c:ser>
          <c:idx val="9"/>
          <c:order val="10"/>
          <c:spPr>
            <a:ln w="19050">
              <a:solidFill>
                <a:srgbClr val="FF0000"/>
              </a:solidFill>
              <a:prstDash val="sysDash"/>
            </a:ln>
          </c:spPr>
          <c:marker>
            <c:symbol val="none"/>
          </c:marker>
          <c:xVal>
            <c:numRef>
              <c:f>BL12_phase1!$A$108:$A$118</c:f>
              <c:numCache>
                <c:formatCode>0.000</c:formatCode>
                <c:ptCount val="11"/>
                <c:pt idx="0">
                  <c:v>8085.92</c:v>
                </c:pt>
                <c:pt idx="1">
                  <c:v>8395.01</c:v>
                </c:pt>
                <c:pt idx="2">
                  <c:v>8719.3499999999676</c:v>
                </c:pt>
                <c:pt idx="3">
                  <c:v>9059.69</c:v>
                </c:pt>
                <c:pt idx="4">
                  <c:v>9416.7999999999811</c:v>
                </c:pt>
                <c:pt idx="5">
                  <c:v>9791.4499999999716</c:v>
                </c:pt>
                <c:pt idx="6">
                  <c:v>10184.4</c:v>
                </c:pt>
                <c:pt idx="7">
                  <c:v>10596.5</c:v>
                </c:pt>
                <c:pt idx="8">
                  <c:v>11028.4</c:v>
                </c:pt>
                <c:pt idx="9">
                  <c:v>11480.8</c:v>
                </c:pt>
                <c:pt idx="10">
                  <c:v>11954.4</c:v>
                </c:pt>
              </c:numCache>
            </c:numRef>
          </c:xVal>
          <c:yVal>
            <c:numRef>
              <c:f>BL12_phase1!$G$108:$G$118</c:f>
              <c:numCache>
                <c:formatCode>0.000E+00</c:formatCode>
                <c:ptCount val="11"/>
                <c:pt idx="0">
                  <c:v>3.4139999999999988E+19</c:v>
                </c:pt>
                <c:pt idx="1">
                  <c:v>3.2670000000000012E+19</c:v>
                </c:pt>
                <c:pt idx="2">
                  <c:v>3.106E+19</c:v>
                </c:pt>
                <c:pt idx="3">
                  <c:v>2.933E+19</c:v>
                </c:pt>
                <c:pt idx="4">
                  <c:v>2.7480000000000012E+19</c:v>
                </c:pt>
                <c:pt idx="5">
                  <c:v>2.553E+19</c:v>
                </c:pt>
                <c:pt idx="6">
                  <c:v>2.3489999999999988E+19</c:v>
                </c:pt>
                <c:pt idx="7">
                  <c:v>2.1389999999999988E+19</c:v>
                </c:pt>
                <c:pt idx="8">
                  <c:v>1.925E+19</c:v>
                </c:pt>
                <c:pt idx="9">
                  <c:v>1.7089999999999963E+19</c:v>
                </c:pt>
                <c:pt idx="10">
                  <c:v>1.496E+19</c:v>
                </c:pt>
              </c:numCache>
            </c:numRef>
          </c:yVal>
          <c:smooth val="0"/>
        </c:ser>
        <c:ser>
          <c:idx val="10"/>
          <c:order val="11"/>
          <c:spPr>
            <a:ln w="19050">
              <a:solidFill>
                <a:srgbClr val="FF0000"/>
              </a:solidFill>
              <a:prstDash val="sysDash"/>
            </a:ln>
          </c:spPr>
          <c:marker>
            <c:symbol val="none"/>
          </c:marker>
          <c:xVal>
            <c:numRef>
              <c:f>BL12_phase1!$A$140:$A$149</c:f>
              <c:numCache>
                <c:formatCode>0.000</c:formatCode>
                <c:ptCount val="10"/>
                <c:pt idx="0">
                  <c:v>10396.200000000004</c:v>
                </c:pt>
                <c:pt idx="1">
                  <c:v>10793.6</c:v>
                </c:pt>
                <c:pt idx="2">
                  <c:v>11210.6</c:v>
                </c:pt>
                <c:pt idx="3">
                  <c:v>11648.2</c:v>
                </c:pt>
                <c:pt idx="4">
                  <c:v>12107.3</c:v>
                </c:pt>
                <c:pt idx="5">
                  <c:v>12589</c:v>
                </c:pt>
                <c:pt idx="6">
                  <c:v>13094.3</c:v>
                </c:pt>
                <c:pt idx="7">
                  <c:v>13624.1</c:v>
                </c:pt>
                <c:pt idx="8">
                  <c:v>14179.3</c:v>
                </c:pt>
                <c:pt idx="9">
                  <c:v>14761</c:v>
                </c:pt>
              </c:numCache>
            </c:numRef>
          </c:xVal>
          <c:yVal>
            <c:numRef>
              <c:f>BL12_phase1!$G$140:$G$149</c:f>
              <c:numCache>
                <c:formatCode>0.000E+00</c:formatCode>
                <c:ptCount val="10"/>
                <c:pt idx="0">
                  <c:v>2.4019999999999988E+19</c:v>
                </c:pt>
                <c:pt idx="1">
                  <c:v>2.246E+19</c:v>
                </c:pt>
                <c:pt idx="2">
                  <c:v>2.083E+19</c:v>
                </c:pt>
                <c:pt idx="3">
                  <c:v>1.914E+19</c:v>
                </c:pt>
                <c:pt idx="4">
                  <c:v>1.7409999999999965E+19</c:v>
                </c:pt>
                <c:pt idx="5">
                  <c:v>1.567E+19</c:v>
                </c:pt>
                <c:pt idx="6">
                  <c:v>1.392000000000002E+19</c:v>
                </c:pt>
                <c:pt idx="7">
                  <c:v>1.22E+19</c:v>
                </c:pt>
                <c:pt idx="8">
                  <c:v>1.053E+19</c:v>
                </c:pt>
                <c:pt idx="9">
                  <c:v>8.933E+18</c:v>
                </c:pt>
              </c:numCache>
            </c:numRef>
          </c:yVal>
          <c:smooth val="0"/>
        </c:ser>
        <c:ser>
          <c:idx val="11"/>
          <c:order val="12"/>
          <c:spPr>
            <a:ln w="19050">
              <a:solidFill>
                <a:srgbClr val="FF0000"/>
              </a:solidFill>
              <a:prstDash val="sysDash"/>
            </a:ln>
          </c:spPr>
          <c:marker>
            <c:symbol val="none"/>
          </c:marker>
          <c:xVal>
            <c:numRef>
              <c:f>BL12_phase1!$A$172:$A$198</c:f>
              <c:numCache>
                <c:formatCode>0.000</c:formatCode>
                <c:ptCount val="27"/>
                <c:pt idx="0">
                  <c:v>12706.4</c:v>
                </c:pt>
                <c:pt idx="1">
                  <c:v>13192.2</c:v>
                </c:pt>
                <c:pt idx="2">
                  <c:v>13701.8</c:v>
                </c:pt>
                <c:pt idx="3">
                  <c:v>14236.7</c:v>
                </c:pt>
                <c:pt idx="4">
                  <c:v>14797.8</c:v>
                </c:pt>
                <c:pt idx="5">
                  <c:v>15386.6</c:v>
                </c:pt>
                <c:pt idx="6">
                  <c:v>16004.1</c:v>
                </c:pt>
                <c:pt idx="7">
                  <c:v>16651.599999999944</c:v>
                </c:pt>
                <c:pt idx="8">
                  <c:v>17330.3</c:v>
                </c:pt>
                <c:pt idx="9">
                  <c:v>18041.3</c:v>
                </c:pt>
                <c:pt idx="10">
                  <c:v>18785.5</c:v>
                </c:pt>
                <c:pt idx="11">
                  <c:v>19563.8</c:v>
                </c:pt>
                <c:pt idx="12">
                  <c:v>20377</c:v>
                </c:pt>
                <c:pt idx="13">
                  <c:v>21225.599999999944</c:v>
                </c:pt>
                <c:pt idx="14">
                  <c:v>22109.8</c:v>
                </c:pt>
                <c:pt idx="15">
                  <c:v>23029.3</c:v>
                </c:pt>
                <c:pt idx="16">
                  <c:v>23983.8</c:v>
                </c:pt>
                <c:pt idx="17">
                  <c:v>24972.1</c:v>
                </c:pt>
                <c:pt idx="18">
                  <c:v>25992.5</c:v>
                </c:pt>
                <c:pt idx="19">
                  <c:v>27042.7</c:v>
                </c:pt>
                <c:pt idx="20">
                  <c:v>28119.599999999944</c:v>
                </c:pt>
                <c:pt idx="21">
                  <c:v>29219</c:v>
                </c:pt>
                <c:pt idx="22">
                  <c:v>30336.1</c:v>
                </c:pt>
                <c:pt idx="23">
                  <c:v>31464.5</c:v>
                </c:pt>
                <c:pt idx="24">
                  <c:v>32597.1</c:v>
                </c:pt>
                <c:pt idx="25">
                  <c:v>33725.300000000003</c:v>
                </c:pt>
                <c:pt idx="26">
                  <c:v>34839.599999999999</c:v>
                </c:pt>
              </c:numCache>
            </c:numRef>
          </c:xVal>
          <c:yVal>
            <c:numRef>
              <c:f>BL12_phase1!$G$172:$G$198</c:f>
              <c:numCache>
                <c:formatCode>0.000E+00</c:formatCode>
                <c:ptCount val="27"/>
                <c:pt idx="0">
                  <c:v>1.6820000000000031E+19</c:v>
                </c:pt>
                <c:pt idx="1">
                  <c:v>1.537E+19</c:v>
                </c:pt>
                <c:pt idx="2">
                  <c:v>1.390000000000002E+19</c:v>
                </c:pt>
                <c:pt idx="3">
                  <c:v>1.2429999999999967E+19</c:v>
                </c:pt>
                <c:pt idx="4">
                  <c:v>1.098E+19</c:v>
                </c:pt>
                <c:pt idx="5">
                  <c:v>9.569E+18</c:v>
                </c:pt>
                <c:pt idx="6">
                  <c:v>8.210000000000001E+18</c:v>
                </c:pt>
                <c:pt idx="7">
                  <c:v>6.925E+18</c:v>
                </c:pt>
                <c:pt idx="8">
                  <c:v>5.733000000000001E+18</c:v>
                </c:pt>
                <c:pt idx="9">
                  <c:v>4.646999999999999E+18</c:v>
                </c:pt>
                <c:pt idx="10">
                  <c:v>3.681E+18</c:v>
                </c:pt>
                <c:pt idx="11">
                  <c:v>2.84E+18</c:v>
                </c:pt>
                <c:pt idx="12">
                  <c:v>2.129E+18</c:v>
                </c:pt>
                <c:pt idx="13">
                  <c:v>1.546E+18</c:v>
                </c:pt>
                <c:pt idx="14">
                  <c:v>1.0820000000000001E+18</c:v>
                </c:pt>
                <c:pt idx="15">
                  <c:v>7.2790000000000013E+17</c:v>
                </c:pt>
                <c:pt idx="16">
                  <c:v>4.679E+17</c:v>
                </c:pt>
                <c:pt idx="17">
                  <c:v>2.86E+17</c:v>
                </c:pt>
                <c:pt idx="18">
                  <c:v>1.651E+17</c:v>
                </c:pt>
                <c:pt idx="19">
                  <c:v>8.9440000000000016E+16</c:v>
                </c:pt>
                <c:pt idx="20">
                  <c:v>4.507E+16</c:v>
                </c:pt>
                <c:pt idx="21">
                  <c:v>2.094E+16</c:v>
                </c:pt>
                <c:pt idx="22">
                  <c:v>8869000000000000</c:v>
                </c:pt>
                <c:pt idx="23">
                  <c:v>3382000000000000</c:v>
                </c:pt>
                <c:pt idx="24">
                  <c:v>1143000000000000</c:v>
                </c:pt>
                <c:pt idx="25">
                  <c:v>336800000000000</c:v>
                </c:pt>
                <c:pt idx="26">
                  <c:v>84510000000000</c:v>
                </c:pt>
              </c:numCache>
            </c:numRef>
          </c:yVal>
          <c:smooth val="0"/>
        </c:ser>
        <c:ser>
          <c:idx val="21"/>
          <c:order val="13"/>
          <c:spPr>
            <a:ln w="19050">
              <a:solidFill>
                <a:srgbClr val="00B050"/>
              </a:solidFill>
              <a:prstDash val="sysDot"/>
            </a:ln>
          </c:spPr>
          <c:marker>
            <c:symbol val="none"/>
          </c:marker>
          <c:xVal>
            <c:numRef>
              <c:f>BL12_achromat!$A$44:$A$61</c:f>
              <c:numCache>
                <c:formatCode>0.000</c:formatCode>
                <c:ptCount val="18"/>
                <c:pt idx="0">
                  <c:v>3465.3900000000012</c:v>
                </c:pt>
                <c:pt idx="1">
                  <c:v>3597.86</c:v>
                </c:pt>
                <c:pt idx="2">
                  <c:v>3736.86</c:v>
                </c:pt>
                <c:pt idx="3">
                  <c:v>3882.72</c:v>
                </c:pt>
                <c:pt idx="4">
                  <c:v>4035.77</c:v>
                </c:pt>
                <c:pt idx="5">
                  <c:v>4196.34</c:v>
                </c:pt>
                <c:pt idx="6">
                  <c:v>4364.75</c:v>
                </c:pt>
                <c:pt idx="7">
                  <c:v>4541.3500000000004</c:v>
                </c:pt>
                <c:pt idx="8">
                  <c:v>4726.45</c:v>
                </c:pt>
                <c:pt idx="9">
                  <c:v>4920.34</c:v>
                </c:pt>
                <c:pt idx="10">
                  <c:v>5123.3100000000004</c:v>
                </c:pt>
                <c:pt idx="11">
                  <c:v>5335.59</c:v>
                </c:pt>
                <c:pt idx="12">
                  <c:v>5557.38</c:v>
                </c:pt>
                <c:pt idx="13">
                  <c:v>5788.81</c:v>
                </c:pt>
                <c:pt idx="14">
                  <c:v>6029.94</c:v>
                </c:pt>
                <c:pt idx="15">
                  <c:v>6280.73</c:v>
                </c:pt>
                <c:pt idx="16">
                  <c:v>6541.03</c:v>
                </c:pt>
                <c:pt idx="17">
                  <c:v>6810.56</c:v>
                </c:pt>
              </c:numCache>
            </c:numRef>
          </c:xVal>
          <c:yVal>
            <c:numRef>
              <c:f>BL12_achromat!$G$44:$G$61</c:f>
              <c:numCache>
                <c:formatCode>0.000E+00</c:formatCode>
                <c:ptCount val="18"/>
                <c:pt idx="0">
                  <c:v>2.401E+19</c:v>
                </c:pt>
                <c:pt idx="1">
                  <c:v>2.3959999999999988E+19</c:v>
                </c:pt>
                <c:pt idx="2">
                  <c:v>2.3849999999999988E+19</c:v>
                </c:pt>
                <c:pt idx="3">
                  <c:v>2.367E+19</c:v>
                </c:pt>
                <c:pt idx="4">
                  <c:v>2.3419999999999988E+19</c:v>
                </c:pt>
                <c:pt idx="5">
                  <c:v>2.3099999999999988E+19</c:v>
                </c:pt>
                <c:pt idx="6">
                  <c:v>2.269E+19</c:v>
                </c:pt>
                <c:pt idx="7">
                  <c:v>2.22E+19</c:v>
                </c:pt>
                <c:pt idx="8">
                  <c:v>2.161E+19</c:v>
                </c:pt>
                <c:pt idx="9">
                  <c:v>2.0919999999999988E+19</c:v>
                </c:pt>
                <c:pt idx="10">
                  <c:v>2.0139999999999988E+19</c:v>
                </c:pt>
                <c:pt idx="11">
                  <c:v>1.925E+19</c:v>
                </c:pt>
                <c:pt idx="12">
                  <c:v>1.826E+19</c:v>
                </c:pt>
                <c:pt idx="13">
                  <c:v>1.718E+19</c:v>
                </c:pt>
                <c:pt idx="14">
                  <c:v>1.6E+19</c:v>
                </c:pt>
                <c:pt idx="15">
                  <c:v>1.4749999999999965E+19</c:v>
                </c:pt>
                <c:pt idx="16">
                  <c:v>1.344E+19</c:v>
                </c:pt>
                <c:pt idx="17">
                  <c:v>1.2069999999999963E+19</c:v>
                </c:pt>
              </c:numCache>
            </c:numRef>
          </c:yVal>
          <c:smooth val="0"/>
        </c:ser>
        <c:ser>
          <c:idx val="22"/>
          <c:order val="14"/>
          <c:spPr>
            <a:ln w="19050">
              <a:solidFill>
                <a:srgbClr val="00B050"/>
              </a:solidFill>
              <a:prstDash val="sysDot"/>
            </a:ln>
          </c:spPr>
          <c:marker>
            <c:symbol val="none"/>
          </c:marker>
          <c:xVal>
            <c:numRef>
              <c:f>BL12_achromat!$A$76:$A$88</c:f>
              <c:numCache>
                <c:formatCode>0.000</c:formatCode>
                <c:ptCount val="13"/>
                <c:pt idx="0">
                  <c:v>5775.6600000000044</c:v>
                </c:pt>
                <c:pt idx="1">
                  <c:v>5996.44</c:v>
                </c:pt>
                <c:pt idx="2">
                  <c:v>6228.1100000000024</c:v>
                </c:pt>
                <c:pt idx="3">
                  <c:v>6471.21</c:v>
                </c:pt>
                <c:pt idx="4">
                  <c:v>6726.28</c:v>
                </c:pt>
                <c:pt idx="5">
                  <c:v>6993.89</c:v>
                </c:pt>
                <c:pt idx="6">
                  <c:v>7274.59</c:v>
                </c:pt>
                <c:pt idx="7">
                  <c:v>7568.92</c:v>
                </c:pt>
                <c:pt idx="8">
                  <c:v>7877.41</c:v>
                </c:pt>
                <c:pt idx="9">
                  <c:v>8200.57</c:v>
                </c:pt>
                <c:pt idx="10">
                  <c:v>8538.8499999999676</c:v>
                </c:pt>
                <c:pt idx="11">
                  <c:v>8892.65</c:v>
                </c:pt>
                <c:pt idx="12">
                  <c:v>9262.2999999999811</c:v>
                </c:pt>
              </c:numCache>
            </c:numRef>
          </c:xVal>
          <c:yVal>
            <c:numRef>
              <c:f>BL12_achromat!$G$76:$G$88</c:f>
              <c:numCache>
                <c:formatCode>0.000E+00</c:formatCode>
                <c:ptCount val="13"/>
                <c:pt idx="0">
                  <c:v>1.73E+19</c:v>
                </c:pt>
                <c:pt idx="1">
                  <c:v>1.687E+19</c:v>
                </c:pt>
                <c:pt idx="2">
                  <c:v>1.638000000000002E+19</c:v>
                </c:pt>
                <c:pt idx="3">
                  <c:v>1.583E+19</c:v>
                </c:pt>
                <c:pt idx="4">
                  <c:v>1.522E+19</c:v>
                </c:pt>
                <c:pt idx="5">
                  <c:v>1.454E+19</c:v>
                </c:pt>
                <c:pt idx="6">
                  <c:v>1.380000000000002E+19</c:v>
                </c:pt>
                <c:pt idx="7">
                  <c:v>1.3E+19</c:v>
                </c:pt>
                <c:pt idx="8">
                  <c:v>1.2149999999999963E+19</c:v>
                </c:pt>
                <c:pt idx="9">
                  <c:v>1.124000000000002E+19</c:v>
                </c:pt>
                <c:pt idx="10">
                  <c:v>1.03E+19</c:v>
                </c:pt>
                <c:pt idx="11">
                  <c:v>9.332E+18</c:v>
                </c:pt>
                <c:pt idx="12">
                  <c:v>8.344000000000001E+18</c:v>
                </c:pt>
              </c:numCache>
            </c:numRef>
          </c:yVal>
          <c:smooth val="0"/>
        </c:ser>
        <c:ser>
          <c:idx val="23"/>
          <c:order val="15"/>
          <c:spPr>
            <a:ln w="19050">
              <a:solidFill>
                <a:srgbClr val="00B050"/>
              </a:solidFill>
              <a:prstDash val="sysDot"/>
            </a:ln>
          </c:spPr>
          <c:marker>
            <c:symbol val="none"/>
          </c:marker>
          <c:xVal>
            <c:numRef>
              <c:f>BL12_achromat!$A$108:$A$118</c:f>
              <c:numCache>
                <c:formatCode>0.000</c:formatCode>
                <c:ptCount val="11"/>
                <c:pt idx="0">
                  <c:v>8085.92</c:v>
                </c:pt>
                <c:pt idx="1">
                  <c:v>8395.01</c:v>
                </c:pt>
                <c:pt idx="2">
                  <c:v>8719.3499999999676</c:v>
                </c:pt>
                <c:pt idx="3">
                  <c:v>9059.69</c:v>
                </c:pt>
                <c:pt idx="4">
                  <c:v>9416.7999999999811</c:v>
                </c:pt>
                <c:pt idx="5">
                  <c:v>9791.4499999999716</c:v>
                </c:pt>
                <c:pt idx="6">
                  <c:v>10184.4</c:v>
                </c:pt>
                <c:pt idx="7">
                  <c:v>10596.5</c:v>
                </c:pt>
                <c:pt idx="8">
                  <c:v>11028.4</c:v>
                </c:pt>
                <c:pt idx="9">
                  <c:v>11480.8</c:v>
                </c:pt>
                <c:pt idx="10">
                  <c:v>11954.4</c:v>
                </c:pt>
              </c:numCache>
            </c:numRef>
          </c:xVal>
          <c:yVal>
            <c:numRef>
              <c:f>BL12_achromat!$G$108:$G$118</c:f>
              <c:numCache>
                <c:formatCode>0.000E+00</c:formatCode>
                <c:ptCount val="11"/>
                <c:pt idx="0">
                  <c:v>1.206E+19</c:v>
                </c:pt>
                <c:pt idx="1">
                  <c:v>1.150000000000002E+19</c:v>
                </c:pt>
                <c:pt idx="2">
                  <c:v>1.09E+19</c:v>
                </c:pt>
                <c:pt idx="3">
                  <c:v>1.025E+19</c:v>
                </c:pt>
                <c:pt idx="4">
                  <c:v>9.574E+18</c:v>
                </c:pt>
                <c:pt idx="5">
                  <c:v>8.8620000000000246E+18</c:v>
                </c:pt>
                <c:pt idx="6">
                  <c:v>8.126000000000001E+18</c:v>
                </c:pt>
                <c:pt idx="7">
                  <c:v>7.373E+18</c:v>
                </c:pt>
                <c:pt idx="8">
                  <c:v>6.611E+18</c:v>
                </c:pt>
                <c:pt idx="9">
                  <c:v>5.85E+18</c:v>
                </c:pt>
                <c:pt idx="10">
                  <c:v>5.101999999999999E+18</c:v>
                </c:pt>
              </c:numCache>
            </c:numRef>
          </c:yVal>
          <c:smooth val="0"/>
        </c:ser>
        <c:ser>
          <c:idx val="24"/>
          <c:order val="16"/>
          <c:spPr>
            <a:ln w="19050">
              <a:solidFill>
                <a:srgbClr val="00B050"/>
              </a:solidFill>
              <a:prstDash val="sysDot"/>
            </a:ln>
          </c:spPr>
          <c:marker>
            <c:symbol val="none"/>
          </c:marker>
          <c:xVal>
            <c:numRef>
              <c:f>BL12_achromat!$A$140:$A$149</c:f>
              <c:numCache>
                <c:formatCode>0.000</c:formatCode>
                <c:ptCount val="10"/>
                <c:pt idx="0">
                  <c:v>10396.200000000004</c:v>
                </c:pt>
                <c:pt idx="1">
                  <c:v>10793.6</c:v>
                </c:pt>
                <c:pt idx="2">
                  <c:v>11210.6</c:v>
                </c:pt>
                <c:pt idx="3">
                  <c:v>11648.2</c:v>
                </c:pt>
                <c:pt idx="4">
                  <c:v>12107.3</c:v>
                </c:pt>
                <c:pt idx="5">
                  <c:v>12589</c:v>
                </c:pt>
                <c:pt idx="6">
                  <c:v>13094.3</c:v>
                </c:pt>
                <c:pt idx="7">
                  <c:v>13624.1</c:v>
                </c:pt>
                <c:pt idx="8">
                  <c:v>14179.3</c:v>
                </c:pt>
                <c:pt idx="9">
                  <c:v>14761</c:v>
                </c:pt>
              </c:numCache>
            </c:numRef>
          </c:xVal>
          <c:yVal>
            <c:numRef>
              <c:f>BL12_achromat!$G$140:$G$149</c:f>
              <c:numCache>
                <c:formatCode>0.000E+00</c:formatCode>
                <c:ptCount val="10"/>
                <c:pt idx="0">
                  <c:v>8.378E+18</c:v>
                </c:pt>
                <c:pt idx="1">
                  <c:v>7.808E+18</c:v>
                </c:pt>
                <c:pt idx="2">
                  <c:v>7.217E+18</c:v>
                </c:pt>
                <c:pt idx="3">
                  <c:v>6.611E+18</c:v>
                </c:pt>
                <c:pt idx="4">
                  <c:v>5.995E+18</c:v>
                </c:pt>
                <c:pt idx="5">
                  <c:v>5.376E+18</c:v>
                </c:pt>
                <c:pt idx="6">
                  <c:v>4.761E+18</c:v>
                </c:pt>
                <c:pt idx="7">
                  <c:v>4.159E+18</c:v>
                </c:pt>
                <c:pt idx="8">
                  <c:v>3.578E+18</c:v>
                </c:pt>
                <c:pt idx="9">
                  <c:v>3.026E+18</c:v>
                </c:pt>
              </c:numCache>
            </c:numRef>
          </c:yVal>
          <c:smooth val="0"/>
        </c:ser>
        <c:ser>
          <c:idx val="25"/>
          <c:order val="17"/>
          <c:spPr>
            <a:ln w="19050">
              <a:solidFill>
                <a:srgbClr val="00B050"/>
              </a:solidFill>
              <a:prstDash val="sysDot"/>
            </a:ln>
          </c:spPr>
          <c:marker>
            <c:symbol val="none"/>
          </c:marker>
          <c:xVal>
            <c:numRef>
              <c:f>BL12_achromat!$A$172:$A$200</c:f>
              <c:numCache>
                <c:formatCode>0.000</c:formatCode>
                <c:ptCount val="29"/>
                <c:pt idx="0">
                  <c:v>12706.4</c:v>
                </c:pt>
                <c:pt idx="1">
                  <c:v>13192.2</c:v>
                </c:pt>
                <c:pt idx="2">
                  <c:v>13701.8</c:v>
                </c:pt>
                <c:pt idx="3">
                  <c:v>14236.7</c:v>
                </c:pt>
                <c:pt idx="4">
                  <c:v>14797.8</c:v>
                </c:pt>
                <c:pt idx="5">
                  <c:v>15386.6</c:v>
                </c:pt>
                <c:pt idx="6">
                  <c:v>16004.1</c:v>
                </c:pt>
                <c:pt idx="7">
                  <c:v>16651.599999999944</c:v>
                </c:pt>
                <c:pt idx="8">
                  <c:v>17330.3</c:v>
                </c:pt>
                <c:pt idx="9">
                  <c:v>18041.3</c:v>
                </c:pt>
                <c:pt idx="10">
                  <c:v>18785.5</c:v>
                </c:pt>
                <c:pt idx="11">
                  <c:v>19563.8</c:v>
                </c:pt>
                <c:pt idx="12">
                  <c:v>20377</c:v>
                </c:pt>
                <c:pt idx="13">
                  <c:v>21225.599999999944</c:v>
                </c:pt>
                <c:pt idx="14">
                  <c:v>22109.8</c:v>
                </c:pt>
                <c:pt idx="15">
                  <c:v>23029.3</c:v>
                </c:pt>
                <c:pt idx="16">
                  <c:v>23983.8</c:v>
                </c:pt>
                <c:pt idx="17">
                  <c:v>24972.1</c:v>
                </c:pt>
                <c:pt idx="18">
                  <c:v>25992.5</c:v>
                </c:pt>
                <c:pt idx="19">
                  <c:v>27042.7</c:v>
                </c:pt>
                <c:pt idx="20">
                  <c:v>28119.599999999944</c:v>
                </c:pt>
                <c:pt idx="21">
                  <c:v>29219</c:v>
                </c:pt>
                <c:pt idx="22">
                  <c:v>30336.1</c:v>
                </c:pt>
                <c:pt idx="23">
                  <c:v>31464.5</c:v>
                </c:pt>
                <c:pt idx="24">
                  <c:v>32597.1</c:v>
                </c:pt>
                <c:pt idx="25">
                  <c:v>33725.300000000003</c:v>
                </c:pt>
                <c:pt idx="26">
                  <c:v>34839.599999999999</c:v>
                </c:pt>
                <c:pt idx="27">
                  <c:v>35929</c:v>
                </c:pt>
                <c:pt idx="28">
                  <c:v>36981.800000000003</c:v>
                </c:pt>
              </c:numCache>
            </c:numRef>
          </c:xVal>
          <c:yVal>
            <c:numRef>
              <c:f>BL12_achromat!$G$172:$G$200</c:f>
              <c:numCache>
                <c:formatCode>0.000E+00</c:formatCode>
                <c:ptCount val="29"/>
                <c:pt idx="0">
                  <c:v>5.818E+18</c:v>
                </c:pt>
                <c:pt idx="1">
                  <c:v>5.299E+18</c:v>
                </c:pt>
                <c:pt idx="2">
                  <c:v>4.7790000000000031E+18</c:v>
                </c:pt>
                <c:pt idx="3">
                  <c:v>4.261E+18</c:v>
                </c:pt>
                <c:pt idx="4">
                  <c:v>3.752E+18</c:v>
                </c:pt>
                <c:pt idx="5">
                  <c:v>3.259E+18</c:v>
                </c:pt>
                <c:pt idx="6">
                  <c:v>2.787000000000001E+18</c:v>
                </c:pt>
                <c:pt idx="7">
                  <c:v>2.344E+18</c:v>
                </c:pt>
                <c:pt idx="8">
                  <c:v>1.935E+18</c:v>
                </c:pt>
                <c:pt idx="9">
                  <c:v>1.564E+18</c:v>
                </c:pt>
                <c:pt idx="10">
                  <c:v>1.235E+18</c:v>
                </c:pt>
                <c:pt idx="11">
                  <c:v>9.5020000000000026E+17</c:v>
                </c:pt>
                <c:pt idx="12">
                  <c:v>7.103E+17</c:v>
                </c:pt>
                <c:pt idx="13">
                  <c:v>5.141E+17</c:v>
                </c:pt>
                <c:pt idx="14">
                  <c:v>3.589E+17</c:v>
                </c:pt>
                <c:pt idx="15">
                  <c:v>2.407E+17</c:v>
                </c:pt>
                <c:pt idx="16">
                  <c:v>1.543E+17</c:v>
                </c:pt>
                <c:pt idx="17">
                  <c:v>9.4050000000000048E+16</c:v>
                </c:pt>
                <c:pt idx="18">
                  <c:v>5.416E+16</c:v>
                </c:pt>
                <c:pt idx="19">
                  <c:v>2.925E+16</c:v>
                </c:pt>
                <c:pt idx="20">
                  <c:v>1.47E+16</c:v>
                </c:pt>
                <c:pt idx="21">
                  <c:v>6813000000000000</c:v>
                </c:pt>
                <c:pt idx="22">
                  <c:v>2878000000000000</c:v>
                </c:pt>
                <c:pt idx="23">
                  <c:v>1095000000000000</c:v>
                </c:pt>
                <c:pt idx="24">
                  <c:v>369300000000000</c:v>
                </c:pt>
                <c:pt idx="25">
                  <c:v>108500000000000</c:v>
                </c:pt>
                <c:pt idx="26">
                  <c:v>27170000000000</c:v>
                </c:pt>
                <c:pt idx="27">
                  <c:v>5642000000000</c:v>
                </c:pt>
                <c:pt idx="28">
                  <c:v>938800000000</c:v>
                </c:pt>
              </c:numCache>
            </c:numRef>
          </c:yVal>
          <c:smooth val="0"/>
        </c:ser>
        <c:dLbls>
          <c:showLegendKey val="0"/>
          <c:showVal val="0"/>
          <c:showCatName val="0"/>
          <c:showSerName val="0"/>
          <c:showPercent val="0"/>
          <c:showBubbleSize val="0"/>
        </c:dLbls>
        <c:axId val="37582464"/>
        <c:axId val="37583040"/>
      </c:scatterChart>
      <c:valAx>
        <c:axId val="37582464"/>
        <c:scaling>
          <c:orientation val="minMax"/>
          <c:max val="20000"/>
          <c:min val="0"/>
        </c:scaling>
        <c:delete val="0"/>
        <c:axPos val="b"/>
        <c:title>
          <c:tx>
            <c:rich>
              <a:bodyPr/>
              <a:lstStyle/>
              <a:p>
                <a:pPr>
                  <a:defRPr sz="1200"/>
                </a:pPr>
                <a:r>
                  <a:rPr lang="en-US" sz="1200">
                    <a:latin typeface="Times New Roman" pitchFamily="18" charset="0"/>
                    <a:cs typeface="Times New Roman" pitchFamily="18" charset="0"/>
                  </a:rPr>
                  <a:t>energy</a:t>
                </a:r>
                <a:r>
                  <a:rPr lang="en-US" sz="1200" baseline="0">
                    <a:latin typeface="Times New Roman" pitchFamily="18" charset="0"/>
                    <a:cs typeface="Times New Roman" pitchFamily="18" charset="0"/>
                  </a:rPr>
                  <a:t> (eV)</a:t>
                </a:r>
                <a:endParaRPr lang="en-US" sz="1200">
                  <a:latin typeface="Times New Roman" pitchFamily="18" charset="0"/>
                  <a:cs typeface="Times New Roman" pitchFamily="18" charset="0"/>
                </a:endParaRPr>
              </a:p>
            </c:rich>
          </c:tx>
          <c:layout>
            <c:manualLayout>
              <c:xMode val="edge"/>
              <c:yMode val="edge"/>
              <c:x val="0.4816957431695858"/>
              <c:y val="0.93594416806685776"/>
            </c:manualLayout>
          </c:layout>
          <c:overlay val="0"/>
        </c:title>
        <c:numFmt formatCode="0" sourceLinked="0"/>
        <c:majorTickMark val="in"/>
        <c:minorTickMark val="in"/>
        <c:tickLblPos val="nextTo"/>
        <c:txPr>
          <a:bodyPr rot="0" vert="horz"/>
          <a:lstStyle/>
          <a:p>
            <a:pPr>
              <a:defRPr sz="1200" b="0" i="0" u="none" strike="noStrike" baseline="0">
                <a:solidFill>
                  <a:srgbClr val="000000"/>
                </a:solidFill>
                <a:latin typeface="Times New Roman"/>
                <a:ea typeface="Times New Roman"/>
                <a:cs typeface="Times New Roman"/>
              </a:defRPr>
            </a:pPr>
            <a:endParaRPr lang="en-US"/>
          </a:p>
        </c:txPr>
        <c:crossAx val="37583040"/>
        <c:crosses val="autoZero"/>
        <c:crossBetween val="midCat"/>
      </c:valAx>
      <c:valAx>
        <c:axId val="37583040"/>
        <c:scaling>
          <c:logBase val="10"/>
          <c:orientation val="minMax"/>
          <c:max val="2E+20"/>
          <c:min val="1E+18"/>
        </c:scaling>
        <c:delete val="0"/>
        <c:axPos val="l"/>
        <c:majorGridlines/>
        <c:title>
          <c:tx>
            <c:rich>
              <a:bodyPr/>
              <a:lstStyle/>
              <a:p>
                <a:pPr>
                  <a:defRPr sz="1200" baseline="0">
                    <a:latin typeface="Times New Roman" pitchFamily="18" charset="0"/>
                  </a:defRPr>
                </a:pPr>
                <a:r>
                  <a:rPr lang="en-US" sz="1200" baseline="0">
                    <a:latin typeface="Times New Roman" pitchFamily="18" charset="0"/>
                  </a:rPr>
                  <a:t>brightness (ph/s mm^2 mrad^2 0.1%BW)    </a:t>
                </a:r>
              </a:p>
            </c:rich>
          </c:tx>
          <c:layout>
            <c:manualLayout>
              <c:xMode val="edge"/>
              <c:yMode val="edge"/>
              <c:x val="8.9483460008888197E-3"/>
              <c:y val="0.14378677560702421"/>
            </c:manualLayout>
          </c:layout>
          <c:overlay val="0"/>
        </c:title>
        <c:numFmt formatCode="0.0E+00" sourceLinked="0"/>
        <c:majorTickMark val="out"/>
        <c:minorTickMark val="in"/>
        <c:tickLblPos val="nextTo"/>
        <c:txPr>
          <a:bodyPr/>
          <a:lstStyle/>
          <a:p>
            <a:pPr>
              <a:defRPr sz="1200" baseline="0">
                <a:latin typeface="Times New Roman" pitchFamily="18" charset="0"/>
              </a:defRPr>
            </a:pPr>
            <a:endParaRPr lang="en-US"/>
          </a:p>
        </c:txPr>
        <c:crossAx val="37582464"/>
        <c:crosses val="autoZero"/>
        <c:crossBetween val="midCat"/>
      </c:valAx>
      <c:spPr>
        <a:ln>
          <a:solidFill>
            <a:srgbClr val="4F81BD"/>
          </a:solidFill>
        </a:ln>
      </c:spPr>
    </c:plotArea>
    <c:legend>
      <c:legendPos val="l"/>
      <c:legendEntry>
        <c:idx val="3"/>
        <c:delete val="1"/>
      </c:legendEntry>
      <c:legendEntry>
        <c:idx val="4"/>
        <c:delete val="1"/>
      </c:legendEntry>
      <c:legendEntry>
        <c:idx val="5"/>
        <c:delete val="1"/>
      </c:legendEntry>
      <c:legendEntry>
        <c:idx val="6"/>
        <c:delete val="1"/>
      </c:legendEntry>
      <c:legendEntry>
        <c:idx val="7"/>
        <c:delete val="1"/>
      </c:legendEntry>
      <c:legendEntry>
        <c:idx val="8"/>
        <c:delete val="1"/>
      </c:legendEntry>
      <c:legendEntry>
        <c:idx val="9"/>
        <c:delete val="1"/>
      </c:legendEntry>
      <c:legendEntry>
        <c:idx val="10"/>
        <c:delete val="1"/>
      </c:legendEntry>
      <c:legendEntry>
        <c:idx val="11"/>
        <c:delete val="1"/>
      </c:legendEntry>
      <c:legendEntry>
        <c:idx val="12"/>
        <c:delete val="1"/>
      </c:legendEntry>
      <c:legendEntry>
        <c:idx val="13"/>
        <c:delete val="1"/>
      </c:legendEntry>
      <c:legendEntry>
        <c:idx val="14"/>
        <c:delete val="1"/>
      </c:legendEntry>
      <c:legendEntry>
        <c:idx val="15"/>
        <c:delete val="1"/>
      </c:legendEntry>
      <c:legendEntry>
        <c:idx val="16"/>
        <c:delete val="1"/>
      </c:legendEntry>
      <c:legendEntry>
        <c:idx val="17"/>
        <c:delete val="1"/>
      </c:legendEntry>
      <c:layout>
        <c:manualLayout>
          <c:xMode val="edge"/>
          <c:yMode val="edge"/>
          <c:x val="0.14603628960272974"/>
          <c:y val="0.71981857916295844"/>
          <c:w val="0.42080077182827086"/>
          <c:h val="0.13513260633215818"/>
        </c:manualLayout>
      </c:layout>
      <c:overlay val="1"/>
      <c:txPr>
        <a:bodyPr/>
        <a:lstStyle/>
        <a:p>
          <a:pPr>
            <a:defRPr sz="1200"/>
          </a:pPr>
          <a:endParaRPr lang="en-US"/>
        </a:p>
      </c:txPr>
    </c:legend>
    <c:plotVisOnly val="1"/>
    <c:dispBlanksAs val="gap"/>
    <c:showDLblsOverMax val="0"/>
  </c:chart>
  <c:spPr>
    <a:solidFill>
      <a:srgbClr val="FFFFFF"/>
    </a:solidFill>
    <a:ln>
      <a:solidFill>
        <a:sysClr val="windowText" lastClr="000000"/>
      </a:solid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200" dirty="0">
                <a:latin typeface="Times New Roman" pitchFamily="18" charset="0"/>
                <a:cs typeface="Times New Roman" pitchFamily="18" charset="0"/>
              </a:rPr>
              <a:t>SPEAR3 - BL12 U22</a:t>
            </a:r>
          </a:p>
        </c:rich>
      </c:tx>
      <c:layout>
        <c:manualLayout>
          <c:xMode val="edge"/>
          <c:yMode val="edge"/>
          <c:x val="0.43111425109488144"/>
          <c:y val="1.6736401673640169E-2"/>
        </c:manualLayout>
      </c:layout>
      <c:overlay val="1"/>
    </c:title>
    <c:autoTitleDeleted val="0"/>
    <c:plotArea>
      <c:layout>
        <c:manualLayout>
          <c:layoutTarget val="inner"/>
          <c:xMode val="edge"/>
          <c:yMode val="edge"/>
          <c:x val="0.14604130344777924"/>
          <c:y val="9.1192962804335656E-2"/>
          <c:w val="0.81343771247118291"/>
          <c:h val="0.78335650512304944"/>
        </c:manualLayout>
      </c:layout>
      <c:scatterChart>
        <c:scatterStyle val="lineMarker"/>
        <c:varyColors val="0"/>
        <c:ser>
          <c:idx val="12"/>
          <c:order val="0"/>
          <c:tx>
            <c:v>Low Emit - ph 2 (4.90nm/0.1%)</c:v>
          </c:tx>
          <c:spPr>
            <a:ln w="19050">
              <a:solidFill>
                <a:srgbClr val="0000FF"/>
              </a:solidFill>
              <a:prstDash val="dashDot"/>
            </a:ln>
          </c:spPr>
          <c:marker>
            <c:symbol val="none"/>
          </c:marker>
          <c:xVal>
            <c:numRef>
              <c:f>BL12_phase2!$A$12:$A$41</c:f>
              <c:numCache>
                <c:formatCode>0.000</c:formatCode>
                <c:ptCount val="30"/>
                <c:pt idx="0">
                  <c:v>1155.1299999999999</c:v>
                </c:pt>
                <c:pt idx="1">
                  <c:v>1199.29</c:v>
                </c:pt>
                <c:pt idx="2">
                  <c:v>1245.6199999999999</c:v>
                </c:pt>
                <c:pt idx="3">
                  <c:v>1294.24</c:v>
                </c:pt>
                <c:pt idx="4">
                  <c:v>1345.26</c:v>
                </c:pt>
                <c:pt idx="5">
                  <c:v>1398.78</c:v>
                </c:pt>
                <c:pt idx="6">
                  <c:v>1454.92</c:v>
                </c:pt>
                <c:pt idx="7">
                  <c:v>1513.78</c:v>
                </c:pt>
                <c:pt idx="8">
                  <c:v>1575.48</c:v>
                </c:pt>
                <c:pt idx="9">
                  <c:v>1640.11</c:v>
                </c:pt>
                <c:pt idx="10">
                  <c:v>1707.77</c:v>
                </c:pt>
                <c:pt idx="11">
                  <c:v>1778.53</c:v>
                </c:pt>
                <c:pt idx="12">
                  <c:v>1852.46</c:v>
                </c:pt>
                <c:pt idx="13">
                  <c:v>1929.6</c:v>
                </c:pt>
                <c:pt idx="14">
                  <c:v>2009.98</c:v>
                </c:pt>
                <c:pt idx="15">
                  <c:v>2093.58</c:v>
                </c:pt>
                <c:pt idx="16">
                  <c:v>2180.34</c:v>
                </c:pt>
                <c:pt idx="17">
                  <c:v>2270.19</c:v>
                </c:pt>
                <c:pt idx="18">
                  <c:v>2362.9499999999998</c:v>
                </c:pt>
                <c:pt idx="19">
                  <c:v>2458.4299999999998</c:v>
                </c:pt>
                <c:pt idx="20">
                  <c:v>2556.3200000000002</c:v>
                </c:pt>
                <c:pt idx="21">
                  <c:v>2656.2799999999997</c:v>
                </c:pt>
                <c:pt idx="22">
                  <c:v>2757.8300000000022</c:v>
                </c:pt>
                <c:pt idx="23">
                  <c:v>2860.4100000000012</c:v>
                </c:pt>
                <c:pt idx="24">
                  <c:v>2963.3700000000022</c:v>
                </c:pt>
                <c:pt idx="25">
                  <c:v>3065.94</c:v>
                </c:pt>
                <c:pt idx="26">
                  <c:v>3167.23</c:v>
                </c:pt>
                <c:pt idx="27">
                  <c:v>3266.27</c:v>
                </c:pt>
                <c:pt idx="28">
                  <c:v>3361.98</c:v>
                </c:pt>
                <c:pt idx="29">
                  <c:v>3453.21</c:v>
                </c:pt>
              </c:numCache>
            </c:numRef>
          </c:xVal>
          <c:yVal>
            <c:numRef>
              <c:f>BL12_phase2!$G$12:$G$41</c:f>
              <c:numCache>
                <c:formatCode>0.000E+00</c:formatCode>
                <c:ptCount val="30"/>
                <c:pt idx="0">
                  <c:v>7.218E+19</c:v>
                </c:pt>
                <c:pt idx="1">
                  <c:v>7.456E+19</c:v>
                </c:pt>
                <c:pt idx="2">
                  <c:v>7.6969999999999967E+19</c:v>
                </c:pt>
                <c:pt idx="3">
                  <c:v>7.94E+19</c:v>
                </c:pt>
                <c:pt idx="4">
                  <c:v>8.184E+19</c:v>
                </c:pt>
                <c:pt idx="5">
                  <c:v>8.427E+19</c:v>
                </c:pt>
                <c:pt idx="6">
                  <c:v>8.668E+19</c:v>
                </c:pt>
                <c:pt idx="7">
                  <c:v>8.904E+19</c:v>
                </c:pt>
                <c:pt idx="8">
                  <c:v>9.1330000000000016E+19</c:v>
                </c:pt>
                <c:pt idx="9">
                  <c:v>9.3510000000000066E+19</c:v>
                </c:pt>
                <c:pt idx="10">
                  <c:v>9.557E+19</c:v>
                </c:pt>
                <c:pt idx="11">
                  <c:v>9.745E+19</c:v>
                </c:pt>
                <c:pt idx="12">
                  <c:v>9.912E+19</c:v>
                </c:pt>
                <c:pt idx="13">
                  <c:v>1.0049999999999967E+20</c:v>
                </c:pt>
                <c:pt idx="14">
                  <c:v>1.016E+20</c:v>
                </c:pt>
                <c:pt idx="15">
                  <c:v>1.024E+20</c:v>
                </c:pt>
                <c:pt idx="16">
                  <c:v>1.0269999999999967E+20</c:v>
                </c:pt>
                <c:pt idx="17">
                  <c:v>1.0249999999999967E+20</c:v>
                </c:pt>
                <c:pt idx="18">
                  <c:v>1.0169999999999967E+20</c:v>
                </c:pt>
                <c:pt idx="19">
                  <c:v>1.004E+20</c:v>
                </c:pt>
                <c:pt idx="20">
                  <c:v>9.836E+19</c:v>
                </c:pt>
                <c:pt idx="21">
                  <c:v>9.56E+19</c:v>
                </c:pt>
                <c:pt idx="22">
                  <c:v>9.208E+19</c:v>
                </c:pt>
                <c:pt idx="23">
                  <c:v>8.775E+19</c:v>
                </c:pt>
                <c:pt idx="24">
                  <c:v>8.263E+19</c:v>
                </c:pt>
                <c:pt idx="25">
                  <c:v>7.675E+19</c:v>
                </c:pt>
                <c:pt idx="26">
                  <c:v>7.015E+19</c:v>
                </c:pt>
                <c:pt idx="27">
                  <c:v>6.294E+19</c:v>
                </c:pt>
                <c:pt idx="28">
                  <c:v>5.523E+19</c:v>
                </c:pt>
                <c:pt idx="29">
                  <c:v>4.72E+19</c:v>
                </c:pt>
              </c:numCache>
            </c:numRef>
          </c:yVal>
          <c:smooth val="0"/>
        </c:ser>
        <c:ser>
          <c:idx val="6"/>
          <c:order val="1"/>
          <c:tx>
            <c:v>Low Emit - ph1 (6.76nm/0.1%)</c:v>
          </c:tx>
          <c:spPr>
            <a:ln w="19050">
              <a:solidFill>
                <a:srgbClr val="FF0000"/>
              </a:solidFill>
              <a:prstDash val="sysDash"/>
            </a:ln>
          </c:spPr>
          <c:marker>
            <c:symbol val="none"/>
          </c:marker>
          <c:xVal>
            <c:numRef>
              <c:f>BL12_phase1!$A$12:$A$41</c:f>
              <c:numCache>
                <c:formatCode>0.000</c:formatCode>
                <c:ptCount val="30"/>
                <c:pt idx="0">
                  <c:v>1155.1299999999999</c:v>
                </c:pt>
                <c:pt idx="1">
                  <c:v>1199.29</c:v>
                </c:pt>
                <c:pt idx="2">
                  <c:v>1245.6199999999999</c:v>
                </c:pt>
                <c:pt idx="3">
                  <c:v>1294.24</c:v>
                </c:pt>
                <c:pt idx="4">
                  <c:v>1345.26</c:v>
                </c:pt>
                <c:pt idx="5">
                  <c:v>1398.78</c:v>
                </c:pt>
                <c:pt idx="6">
                  <c:v>1454.92</c:v>
                </c:pt>
                <c:pt idx="7">
                  <c:v>1513.78</c:v>
                </c:pt>
                <c:pt idx="8">
                  <c:v>1575.48</c:v>
                </c:pt>
                <c:pt idx="9">
                  <c:v>1640.11</c:v>
                </c:pt>
                <c:pt idx="10">
                  <c:v>1707.77</c:v>
                </c:pt>
                <c:pt idx="11">
                  <c:v>1778.53</c:v>
                </c:pt>
                <c:pt idx="12">
                  <c:v>1852.46</c:v>
                </c:pt>
                <c:pt idx="13">
                  <c:v>1929.6</c:v>
                </c:pt>
                <c:pt idx="14">
                  <c:v>2009.98</c:v>
                </c:pt>
                <c:pt idx="15">
                  <c:v>2093.58</c:v>
                </c:pt>
                <c:pt idx="16">
                  <c:v>2180.34</c:v>
                </c:pt>
                <c:pt idx="17">
                  <c:v>2270.19</c:v>
                </c:pt>
                <c:pt idx="18">
                  <c:v>2362.9499999999998</c:v>
                </c:pt>
                <c:pt idx="19">
                  <c:v>2458.4299999999998</c:v>
                </c:pt>
                <c:pt idx="20">
                  <c:v>2556.3200000000002</c:v>
                </c:pt>
                <c:pt idx="21">
                  <c:v>2656.2799999999997</c:v>
                </c:pt>
                <c:pt idx="22">
                  <c:v>2757.8300000000022</c:v>
                </c:pt>
                <c:pt idx="23">
                  <c:v>2860.4100000000012</c:v>
                </c:pt>
                <c:pt idx="24">
                  <c:v>2963.3700000000022</c:v>
                </c:pt>
                <c:pt idx="25">
                  <c:v>3065.94</c:v>
                </c:pt>
                <c:pt idx="26">
                  <c:v>3167.23</c:v>
                </c:pt>
                <c:pt idx="27">
                  <c:v>3266.27</c:v>
                </c:pt>
                <c:pt idx="28">
                  <c:v>3361.98</c:v>
                </c:pt>
                <c:pt idx="29">
                  <c:v>3453.21</c:v>
                </c:pt>
              </c:numCache>
            </c:numRef>
          </c:xVal>
          <c:yVal>
            <c:numRef>
              <c:f>BL12_phase1!$G$12:$G$41</c:f>
              <c:numCache>
                <c:formatCode>0.000E+00</c:formatCode>
                <c:ptCount val="30"/>
                <c:pt idx="0">
                  <c:v>5.721E+19</c:v>
                </c:pt>
                <c:pt idx="1">
                  <c:v>5.8919999999999975E+19</c:v>
                </c:pt>
                <c:pt idx="2">
                  <c:v>6.0649999999999853E+19</c:v>
                </c:pt>
                <c:pt idx="3">
                  <c:v>6.2380000000000033E+19</c:v>
                </c:pt>
                <c:pt idx="4">
                  <c:v>6.4110000000000033E+19</c:v>
                </c:pt>
                <c:pt idx="5">
                  <c:v>6.581E+19</c:v>
                </c:pt>
                <c:pt idx="6">
                  <c:v>6.7490000000000033E+19</c:v>
                </c:pt>
                <c:pt idx="7">
                  <c:v>6.9110000000000033E+19</c:v>
                </c:pt>
                <c:pt idx="8">
                  <c:v>7.0669999999999975E+19</c:v>
                </c:pt>
                <c:pt idx="9">
                  <c:v>7.2139999999999975E+19</c:v>
                </c:pt>
                <c:pt idx="10">
                  <c:v>7.349E+19</c:v>
                </c:pt>
                <c:pt idx="11">
                  <c:v>7.47E+19</c:v>
                </c:pt>
                <c:pt idx="12">
                  <c:v>7.575E+19</c:v>
                </c:pt>
                <c:pt idx="13">
                  <c:v>7.659E+19</c:v>
                </c:pt>
                <c:pt idx="14">
                  <c:v>7.719E+19</c:v>
                </c:pt>
                <c:pt idx="15">
                  <c:v>7.751E+19</c:v>
                </c:pt>
                <c:pt idx="16">
                  <c:v>7.75E+19</c:v>
                </c:pt>
                <c:pt idx="17">
                  <c:v>7.713E+19</c:v>
                </c:pt>
                <c:pt idx="18">
                  <c:v>7.635E+19</c:v>
                </c:pt>
                <c:pt idx="19">
                  <c:v>7.511E+19</c:v>
                </c:pt>
                <c:pt idx="20">
                  <c:v>7.338E+19</c:v>
                </c:pt>
                <c:pt idx="21">
                  <c:v>7.1129999999999861E+19</c:v>
                </c:pt>
                <c:pt idx="22">
                  <c:v>6.832E+19</c:v>
                </c:pt>
                <c:pt idx="23">
                  <c:v>6.494E+19</c:v>
                </c:pt>
                <c:pt idx="24">
                  <c:v>6.1E+19</c:v>
                </c:pt>
                <c:pt idx="25">
                  <c:v>5.6529999999999861E+19</c:v>
                </c:pt>
                <c:pt idx="26">
                  <c:v>5.1549999999999844E+19</c:v>
                </c:pt>
                <c:pt idx="27">
                  <c:v>4.6149999999999844E+19</c:v>
                </c:pt>
                <c:pt idx="28">
                  <c:v>4.042E+19</c:v>
                </c:pt>
                <c:pt idx="29">
                  <c:v>3.448E+19</c:v>
                </c:pt>
              </c:numCache>
            </c:numRef>
          </c:yVal>
          <c:smooth val="0"/>
        </c:ser>
        <c:ser>
          <c:idx val="0"/>
          <c:order val="2"/>
          <c:tx>
            <c:v>2011 lattice (9.6nm/0.2%)</c:v>
          </c:tx>
          <c:spPr>
            <a:ln w="15875">
              <a:solidFill>
                <a:schemeClr val="tx1"/>
              </a:solidFill>
            </a:ln>
          </c:spPr>
          <c:marker>
            <c:symbol val="none"/>
          </c:marker>
          <c:xVal>
            <c:numRef>
              <c:f>BL12_2011!$A$12:$A$41</c:f>
              <c:numCache>
                <c:formatCode>0.000</c:formatCode>
                <c:ptCount val="30"/>
                <c:pt idx="0">
                  <c:v>1155.1299999999999</c:v>
                </c:pt>
                <c:pt idx="1">
                  <c:v>1199.29</c:v>
                </c:pt>
                <c:pt idx="2">
                  <c:v>1245.6199999999999</c:v>
                </c:pt>
                <c:pt idx="3">
                  <c:v>1294.24</c:v>
                </c:pt>
                <c:pt idx="4">
                  <c:v>1345.26</c:v>
                </c:pt>
                <c:pt idx="5">
                  <c:v>1398.78</c:v>
                </c:pt>
                <c:pt idx="6">
                  <c:v>1454.92</c:v>
                </c:pt>
                <c:pt idx="7">
                  <c:v>1513.78</c:v>
                </c:pt>
                <c:pt idx="8">
                  <c:v>1575.48</c:v>
                </c:pt>
                <c:pt idx="9">
                  <c:v>1640.11</c:v>
                </c:pt>
                <c:pt idx="10">
                  <c:v>1707.77</c:v>
                </c:pt>
                <c:pt idx="11">
                  <c:v>1778.53</c:v>
                </c:pt>
                <c:pt idx="12">
                  <c:v>1852.46</c:v>
                </c:pt>
                <c:pt idx="13">
                  <c:v>1929.6</c:v>
                </c:pt>
                <c:pt idx="14">
                  <c:v>2009.98</c:v>
                </c:pt>
                <c:pt idx="15">
                  <c:v>2093.58</c:v>
                </c:pt>
                <c:pt idx="16">
                  <c:v>2180.34</c:v>
                </c:pt>
                <c:pt idx="17">
                  <c:v>2270.19</c:v>
                </c:pt>
                <c:pt idx="18">
                  <c:v>2362.9499999999998</c:v>
                </c:pt>
                <c:pt idx="19">
                  <c:v>2458.4299999999998</c:v>
                </c:pt>
                <c:pt idx="20">
                  <c:v>2556.3200000000002</c:v>
                </c:pt>
                <c:pt idx="21">
                  <c:v>2656.2799999999997</c:v>
                </c:pt>
                <c:pt idx="22">
                  <c:v>2757.8300000000022</c:v>
                </c:pt>
                <c:pt idx="23">
                  <c:v>2860.4100000000012</c:v>
                </c:pt>
                <c:pt idx="24">
                  <c:v>2963.3700000000022</c:v>
                </c:pt>
                <c:pt idx="25">
                  <c:v>3065.94</c:v>
                </c:pt>
                <c:pt idx="26">
                  <c:v>3167.23</c:v>
                </c:pt>
                <c:pt idx="27">
                  <c:v>3266.27</c:v>
                </c:pt>
                <c:pt idx="28">
                  <c:v>3361.98</c:v>
                </c:pt>
                <c:pt idx="29">
                  <c:v>3453.21</c:v>
                </c:pt>
              </c:numCache>
            </c:numRef>
          </c:xVal>
          <c:yVal>
            <c:numRef>
              <c:f>BL12_2011!$G$12:$G$41</c:f>
              <c:numCache>
                <c:formatCode>0.000E+00</c:formatCode>
                <c:ptCount val="30"/>
                <c:pt idx="0">
                  <c:v>3.289E+19</c:v>
                </c:pt>
                <c:pt idx="1">
                  <c:v>3.3659999999999988E+19</c:v>
                </c:pt>
                <c:pt idx="2">
                  <c:v>3.4419999999999988E+19</c:v>
                </c:pt>
                <c:pt idx="3">
                  <c:v>3.517E+19</c:v>
                </c:pt>
                <c:pt idx="4">
                  <c:v>3.5909999999999988E+19</c:v>
                </c:pt>
                <c:pt idx="5">
                  <c:v>3.662E+19</c:v>
                </c:pt>
                <c:pt idx="6">
                  <c:v>3.73E+19</c:v>
                </c:pt>
                <c:pt idx="7">
                  <c:v>3.794E+19</c:v>
                </c:pt>
                <c:pt idx="8">
                  <c:v>3.853E+19</c:v>
                </c:pt>
                <c:pt idx="9">
                  <c:v>3.907E+19</c:v>
                </c:pt>
                <c:pt idx="10">
                  <c:v>3.953E+19</c:v>
                </c:pt>
                <c:pt idx="11">
                  <c:v>3.991E+19</c:v>
                </c:pt>
                <c:pt idx="12">
                  <c:v>4.0199999999999975E+19</c:v>
                </c:pt>
                <c:pt idx="13">
                  <c:v>4.037E+19</c:v>
                </c:pt>
                <c:pt idx="14">
                  <c:v>4.041E+19</c:v>
                </c:pt>
                <c:pt idx="15">
                  <c:v>4.0310000000000033E+19</c:v>
                </c:pt>
                <c:pt idx="16">
                  <c:v>4.005E+19</c:v>
                </c:pt>
                <c:pt idx="17">
                  <c:v>3.96E+19</c:v>
                </c:pt>
                <c:pt idx="18">
                  <c:v>3.894E+19</c:v>
                </c:pt>
                <c:pt idx="19">
                  <c:v>3.807E+19</c:v>
                </c:pt>
                <c:pt idx="20">
                  <c:v>3.697E+19</c:v>
                </c:pt>
                <c:pt idx="21">
                  <c:v>3.562E+19</c:v>
                </c:pt>
                <c:pt idx="22">
                  <c:v>3.401E+19</c:v>
                </c:pt>
                <c:pt idx="23">
                  <c:v>3.215E+19</c:v>
                </c:pt>
                <c:pt idx="24">
                  <c:v>3.004E+19</c:v>
                </c:pt>
                <c:pt idx="25">
                  <c:v>2.769E+19</c:v>
                </c:pt>
                <c:pt idx="26">
                  <c:v>2.513E+19</c:v>
                </c:pt>
                <c:pt idx="27">
                  <c:v>2.2400000000000012E+19</c:v>
                </c:pt>
                <c:pt idx="28">
                  <c:v>1.953E+19</c:v>
                </c:pt>
                <c:pt idx="29">
                  <c:v>1.660000000000002E+19</c:v>
                </c:pt>
              </c:numCache>
            </c:numRef>
          </c:yVal>
          <c:smooth val="0"/>
        </c:ser>
        <c:ser>
          <c:idx val="20"/>
          <c:order val="3"/>
          <c:tx>
            <c:v>achromat (14.6nm/0.1%)</c:v>
          </c:tx>
          <c:spPr>
            <a:ln w="19050">
              <a:solidFill>
                <a:srgbClr val="00B050"/>
              </a:solidFill>
              <a:prstDash val="sysDot"/>
            </a:ln>
          </c:spPr>
          <c:marker>
            <c:symbol val="none"/>
          </c:marker>
          <c:xVal>
            <c:numRef>
              <c:f>BL12_achromat!$A$12:$A$41</c:f>
              <c:numCache>
                <c:formatCode>0.000</c:formatCode>
                <c:ptCount val="30"/>
                <c:pt idx="0">
                  <c:v>1155.1299999999999</c:v>
                </c:pt>
                <c:pt idx="1">
                  <c:v>1199.29</c:v>
                </c:pt>
                <c:pt idx="2">
                  <c:v>1245.6199999999999</c:v>
                </c:pt>
                <c:pt idx="3">
                  <c:v>1294.24</c:v>
                </c:pt>
                <c:pt idx="4">
                  <c:v>1345.26</c:v>
                </c:pt>
                <c:pt idx="5">
                  <c:v>1398.78</c:v>
                </c:pt>
                <c:pt idx="6">
                  <c:v>1454.92</c:v>
                </c:pt>
                <c:pt idx="7">
                  <c:v>1513.78</c:v>
                </c:pt>
                <c:pt idx="8">
                  <c:v>1575.48</c:v>
                </c:pt>
                <c:pt idx="9">
                  <c:v>1640.11</c:v>
                </c:pt>
                <c:pt idx="10">
                  <c:v>1707.77</c:v>
                </c:pt>
                <c:pt idx="11">
                  <c:v>1778.53</c:v>
                </c:pt>
                <c:pt idx="12">
                  <c:v>1852.46</c:v>
                </c:pt>
                <c:pt idx="13">
                  <c:v>1929.6</c:v>
                </c:pt>
                <c:pt idx="14">
                  <c:v>2009.98</c:v>
                </c:pt>
                <c:pt idx="15">
                  <c:v>2093.58</c:v>
                </c:pt>
                <c:pt idx="16">
                  <c:v>2180.34</c:v>
                </c:pt>
                <c:pt idx="17">
                  <c:v>2270.19</c:v>
                </c:pt>
                <c:pt idx="18">
                  <c:v>2362.9499999999998</c:v>
                </c:pt>
                <c:pt idx="19">
                  <c:v>2458.4299999999998</c:v>
                </c:pt>
                <c:pt idx="20">
                  <c:v>2556.3200000000002</c:v>
                </c:pt>
                <c:pt idx="21">
                  <c:v>2656.2799999999997</c:v>
                </c:pt>
                <c:pt idx="22">
                  <c:v>2757.8300000000022</c:v>
                </c:pt>
                <c:pt idx="23">
                  <c:v>2860.4100000000012</c:v>
                </c:pt>
                <c:pt idx="24">
                  <c:v>2963.3700000000022</c:v>
                </c:pt>
                <c:pt idx="25">
                  <c:v>3065.94</c:v>
                </c:pt>
                <c:pt idx="26">
                  <c:v>3167.23</c:v>
                </c:pt>
                <c:pt idx="27">
                  <c:v>3266.27</c:v>
                </c:pt>
                <c:pt idx="28">
                  <c:v>3361.98</c:v>
                </c:pt>
                <c:pt idx="29">
                  <c:v>3453.21</c:v>
                </c:pt>
              </c:numCache>
            </c:numRef>
          </c:xVal>
          <c:yVal>
            <c:numRef>
              <c:f>BL12_achromat!$G$12:$G$41</c:f>
              <c:numCache>
                <c:formatCode>0.000E+00</c:formatCode>
                <c:ptCount val="30"/>
                <c:pt idx="0">
                  <c:v>2.4899999999999988E+19</c:v>
                </c:pt>
                <c:pt idx="1">
                  <c:v>2.549E+19</c:v>
                </c:pt>
                <c:pt idx="2">
                  <c:v>2.608E+19</c:v>
                </c:pt>
                <c:pt idx="3">
                  <c:v>2.666E+19</c:v>
                </c:pt>
                <c:pt idx="4">
                  <c:v>2.7230000000000012E+19</c:v>
                </c:pt>
                <c:pt idx="5">
                  <c:v>2.778E+19</c:v>
                </c:pt>
                <c:pt idx="6">
                  <c:v>2.8309999999999988E+19</c:v>
                </c:pt>
                <c:pt idx="7">
                  <c:v>2.8819999999999988E+19</c:v>
                </c:pt>
                <c:pt idx="8">
                  <c:v>2.928E+19</c:v>
                </c:pt>
                <c:pt idx="9">
                  <c:v>2.9709999999999988E+19</c:v>
                </c:pt>
                <c:pt idx="10">
                  <c:v>3.008E+19</c:v>
                </c:pt>
                <c:pt idx="11">
                  <c:v>3.0389999999999988E+19</c:v>
                </c:pt>
                <c:pt idx="12">
                  <c:v>3.062E+19</c:v>
                </c:pt>
                <c:pt idx="13">
                  <c:v>3.078E+19</c:v>
                </c:pt>
                <c:pt idx="14">
                  <c:v>3.083E+19</c:v>
                </c:pt>
                <c:pt idx="15">
                  <c:v>3.077E+19</c:v>
                </c:pt>
                <c:pt idx="16">
                  <c:v>3.0589999999999988E+19</c:v>
                </c:pt>
                <c:pt idx="17">
                  <c:v>3.027E+19</c:v>
                </c:pt>
                <c:pt idx="18">
                  <c:v>2.9789999999999988E+19</c:v>
                </c:pt>
                <c:pt idx="19">
                  <c:v>2.9149999999999988E+19</c:v>
                </c:pt>
                <c:pt idx="20">
                  <c:v>2.8319999999999967E+19</c:v>
                </c:pt>
                <c:pt idx="21">
                  <c:v>2.731E+19</c:v>
                </c:pt>
                <c:pt idx="22">
                  <c:v>2.609E+19</c:v>
                </c:pt>
                <c:pt idx="23">
                  <c:v>2.468E+19</c:v>
                </c:pt>
                <c:pt idx="24">
                  <c:v>2.308E+19</c:v>
                </c:pt>
                <c:pt idx="25">
                  <c:v>2.129E+19</c:v>
                </c:pt>
                <c:pt idx="26">
                  <c:v>1.933E+19</c:v>
                </c:pt>
                <c:pt idx="27">
                  <c:v>1.724E+19</c:v>
                </c:pt>
                <c:pt idx="28">
                  <c:v>1.504E+19</c:v>
                </c:pt>
                <c:pt idx="29">
                  <c:v>1.279E+19</c:v>
                </c:pt>
              </c:numCache>
            </c:numRef>
          </c:yVal>
          <c:smooth val="0"/>
        </c:ser>
        <c:ser>
          <c:idx val="1"/>
          <c:order val="4"/>
          <c:spPr>
            <a:ln w="15875">
              <a:solidFill>
                <a:schemeClr val="tx1"/>
              </a:solidFill>
            </a:ln>
          </c:spPr>
          <c:marker>
            <c:symbol val="none"/>
          </c:marker>
          <c:xVal>
            <c:numRef>
              <c:f>BL12_2011!$A$44:$A$61</c:f>
              <c:numCache>
                <c:formatCode>0.000</c:formatCode>
                <c:ptCount val="18"/>
                <c:pt idx="0">
                  <c:v>3465.3900000000012</c:v>
                </c:pt>
                <c:pt idx="1">
                  <c:v>3597.86</c:v>
                </c:pt>
                <c:pt idx="2">
                  <c:v>3736.86</c:v>
                </c:pt>
                <c:pt idx="3">
                  <c:v>3882.72</c:v>
                </c:pt>
                <c:pt idx="4">
                  <c:v>4035.77</c:v>
                </c:pt>
                <c:pt idx="5">
                  <c:v>4196.34</c:v>
                </c:pt>
                <c:pt idx="6">
                  <c:v>4364.75</c:v>
                </c:pt>
                <c:pt idx="7">
                  <c:v>4541.3500000000004</c:v>
                </c:pt>
                <c:pt idx="8">
                  <c:v>4726.45</c:v>
                </c:pt>
                <c:pt idx="9">
                  <c:v>4920.34</c:v>
                </c:pt>
                <c:pt idx="10">
                  <c:v>5123.3100000000004</c:v>
                </c:pt>
                <c:pt idx="11">
                  <c:v>5335.59</c:v>
                </c:pt>
                <c:pt idx="12">
                  <c:v>5557.38</c:v>
                </c:pt>
                <c:pt idx="13">
                  <c:v>5788.81</c:v>
                </c:pt>
                <c:pt idx="14">
                  <c:v>6029.94</c:v>
                </c:pt>
                <c:pt idx="15">
                  <c:v>6280.73</c:v>
                </c:pt>
                <c:pt idx="16">
                  <c:v>6541.03</c:v>
                </c:pt>
                <c:pt idx="17">
                  <c:v>6810.56</c:v>
                </c:pt>
              </c:numCache>
            </c:numRef>
          </c:xVal>
          <c:yVal>
            <c:numRef>
              <c:f>BL12_2011!$G$44:$G$61</c:f>
              <c:numCache>
                <c:formatCode>0.000E+00</c:formatCode>
                <c:ptCount val="18"/>
                <c:pt idx="0">
                  <c:v>3.1119999999999988E+19</c:v>
                </c:pt>
                <c:pt idx="1">
                  <c:v>3.103E+19</c:v>
                </c:pt>
                <c:pt idx="2">
                  <c:v>3.087E+19</c:v>
                </c:pt>
                <c:pt idx="3">
                  <c:v>3.063E+19</c:v>
                </c:pt>
                <c:pt idx="4">
                  <c:v>3.029E+19</c:v>
                </c:pt>
                <c:pt idx="5">
                  <c:v>2.985E+19</c:v>
                </c:pt>
                <c:pt idx="6">
                  <c:v>2.9309999999999988E+19</c:v>
                </c:pt>
                <c:pt idx="7">
                  <c:v>2.8649999999999988E+19</c:v>
                </c:pt>
                <c:pt idx="8">
                  <c:v>2.7870000000000012E+19</c:v>
                </c:pt>
                <c:pt idx="9">
                  <c:v>2.697E+19</c:v>
                </c:pt>
                <c:pt idx="10">
                  <c:v>2.594E+19</c:v>
                </c:pt>
                <c:pt idx="11">
                  <c:v>2.4779999999999988E+19</c:v>
                </c:pt>
                <c:pt idx="12">
                  <c:v>2.3499999999999988E+19</c:v>
                </c:pt>
                <c:pt idx="13">
                  <c:v>2.209E+19</c:v>
                </c:pt>
                <c:pt idx="14">
                  <c:v>2.0559999999999988E+19</c:v>
                </c:pt>
                <c:pt idx="15">
                  <c:v>1.894E+19</c:v>
                </c:pt>
                <c:pt idx="16">
                  <c:v>1.724E+19</c:v>
                </c:pt>
                <c:pt idx="17">
                  <c:v>1.547E+19</c:v>
                </c:pt>
              </c:numCache>
            </c:numRef>
          </c:yVal>
          <c:smooth val="0"/>
        </c:ser>
        <c:ser>
          <c:idx val="2"/>
          <c:order val="5"/>
          <c:spPr>
            <a:ln w="15875">
              <a:solidFill>
                <a:schemeClr val="tx1"/>
              </a:solidFill>
            </a:ln>
          </c:spPr>
          <c:marker>
            <c:symbol val="none"/>
          </c:marker>
          <c:xVal>
            <c:numRef>
              <c:f>BL12_2011!$A$76:$A$88</c:f>
              <c:numCache>
                <c:formatCode>0.000</c:formatCode>
                <c:ptCount val="13"/>
                <c:pt idx="0">
                  <c:v>5775.6600000000044</c:v>
                </c:pt>
                <c:pt idx="1">
                  <c:v>5996.44</c:v>
                </c:pt>
                <c:pt idx="2">
                  <c:v>6228.1100000000024</c:v>
                </c:pt>
                <c:pt idx="3">
                  <c:v>6471.21</c:v>
                </c:pt>
                <c:pt idx="4">
                  <c:v>6726.28</c:v>
                </c:pt>
                <c:pt idx="5">
                  <c:v>6993.89</c:v>
                </c:pt>
                <c:pt idx="6">
                  <c:v>7274.59</c:v>
                </c:pt>
                <c:pt idx="7">
                  <c:v>7568.92</c:v>
                </c:pt>
                <c:pt idx="8">
                  <c:v>7877.41</c:v>
                </c:pt>
                <c:pt idx="9">
                  <c:v>8200.57</c:v>
                </c:pt>
                <c:pt idx="10">
                  <c:v>8538.8499999999676</c:v>
                </c:pt>
                <c:pt idx="11">
                  <c:v>8892.65</c:v>
                </c:pt>
                <c:pt idx="12">
                  <c:v>9262.2999999999811</c:v>
                </c:pt>
              </c:numCache>
            </c:numRef>
          </c:xVal>
          <c:yVal>
            <c:numRef>
              <c:f>BL12_2011!$G$76:$G$88</c:f>
              <c:numCache>
                <c:formatCode>0.000E+00</c:formatCode>
                <c:ptCount val="13"/>
                <c:pt idx="0">
                  <c:v>2.2230000000000012E+19</c:v>
                </c:pt>
                <c:pt idx="1">
                  <c:v>2.1670000000000012E+19</c:v>
                </c:pt>
                <c:pt idx="2">
                  <c:v>2.104E+19</c:v>
                </c:pt>
                <c:pt idx="3">
                  <c:v>2.0319999999999988E+19</c:v>
                </c:pt>
                <c:pt idx="4">
                  <c:v>1.952E+19</c:v>
                </c:pt>
                <c:pt idx="5">
                  <c:v>1.864E+19</c:v>
                </c:pt>
                <c:pt idx="6">
                  <c:v>1.768E+19</c:v>
                </c:pt>
                <c:pt idx="7">
                  <c:v>1.665E+19</c:v>
                </c:pt>
                <c:pt idx="8">
                  <c:v>1.555E+19</c:v>
                </c:pt>
                <c:pt idx="9">
                  <c:v>1.4389999999999961E+19</c:v>
                </c:pt>
                <c:pt idx="10">
                  <c:v>1.318E+19</c:v>
                </c:pt>
                <c:pt idx="11">
                  <c:v>1.193E+19</c:v>
                </c:pt>
                <c:pt idx="12">
                  <c:v>1.066E+19</c:v>
                </c:pt>
              </c:numCache>
            </c:numRef>
          </c:yVal>
          <c:smooth val="0"/>
        </c:ser>
        <c:ser>
          <c:idx val="3"/>
          <c:order val="6"/>
          <c:spPr>
            <a:ln w="15875">
              <a:solidFill>
                <a:schemeClr val="tx1"/>
              </a:solidFill>
            </a:ln>
          </c:spPr>
          <c:marker>
            <c:symbol val="none"/>
          </c:marker>
          <c:xVal>
            <c:numRef>
              <c:f>BL12_2011!$A$108:$A$118</c:f>
              <c:numCache>
                <c:formatCode>0.000</c:formatCode>
                <c:ptCount val="11"/>
                <c:pt idx="0">
                  <c:v>8085.92</c:v>
                </c:pt>
                <c:pt idx="1">
                  <c:v>8395.01</c:v>
                </c:pt>
                <c:pt idx="2">
                  <c:v>8719.3499999999676</c:v>
                </c:pt>
                <c:pt idx="3">
                  <c:v>9059.69</c:v>
                </c:pt>
                <c:pt idx="4">
                  <c:v>9416.7999999999811</c:v>
                </c:pt>
                <c:pt idx="5">
                  <c:v>9791.4499999999716</c:v>
                </c:pt>
                <c:pt idx="6">
                  <c:v>10184.4</c:v>
                </c:pt>
                <c:pt idx="7">
                  <c:v>10596.5</c:v>
                </c:pt>
                <c:pt idx="8">
                  <c:v>11028.4</c:v>
                </c:pt>
                <c:pt idx="9">
                  <c:v>11480.8</c:v>
                </c:pt>
                <c:pt idx="10">
                  <c:v>11954.4</c:v>
                </c:pt>
              </c:numCache>
            </c:numRef>
          </c:xVal>
          <c:yVal>
            <c:numRef>
              <c:f>BL12_2011!$G$108:$G$118</c:f>
              <c:numCache>
                <c:formatCode>0.000E+00</c:formatCode>
                <c:ptCount val="11"/>
                <c:pt idx="0">
                  <c:v>1.544E+19</c:v>
                </c:pt>
                <c:pt idx="1">
                  <c:v>1.4709999999999963E+19</c:v>
                </c:pt>
                <c:pt idx="2">
                  <c:v>1.394000000000002E+19</c:v>
                </c:pt>
                <c:pt idx="3">
                  <c:v>1.311E+19</c:v>
                </c:pt>
                <c:pt idx="4">
                  <c:v>1.2229999999999963E+19</c:v>
                </c:pt>
                <c:pt idx="5">
                  <c:v>1.132000000000002E+19</c:v>
                </c:pt>
                <c:pt idx="6">
                  <c:v>1.037E+19</c:v>
                </c:pt>
                <c:pt idx="7">
                  <c:v>9.409E+18</c:v>
                </c:pt>
                <c:pt idx="8">
                  <c:v>8.433E+18</c:v>
                </c:pt>
                <c:pt idx="9">
                  <c:v>7.459000000000001E+18</c:v>
                </c:pt>
                <c:pt idx="10">
                  <c:v>6.502E+18</c:v>
                </c:pt>
              </c:numCache>
            </c:numRef>
          </c:yVal>
          <c:smooth val="0"/>
        </c:ser>
        <c:ser>
          <c:idx val="4"/>
          <c:order val="7"/>
          <c:spPr>
            <a:ln w="15875">
              <a:solidFill>
                <a:schemeClr val="tx1"/>
              </a:solidFill>
            </a:ln>
          </c:spPr>
          <c:marker>
            <c:symbol val="none"/>
          </c:marker>
          <c:xVal>
            <c:numRef>
              <c:f>BL12_2011!$A$140:$A$149</c:f>
              <c:numCache>
                <c:formatCode>0.000</c:formatCode>
                <c:ptCount val="10"/>
                <c:pt idx="0">
                  <c:v>10396.200000000004</c:v>
                </c:pt>
                <c:pt idx="1">
                  <c:v>10793.6</c:v>
                </c:pt>
                <c:pt idx="2">
                  <c:v>11210.6</c:v>
                </c:pt>
                <c:pt idx="3">
                  <c:v>11648.2</c:v>
                </c:pt>
                <c:pt idx="4">
                  <c:v>12107.3</c:v>
                </c:pt>
                <c:pt idx="5">
                  <c:v>12589</c:v>
                </c:pt>
                <c:pt idx="6">
                  <c:v>13094.3</c:v>
                </c:pt>
                <c:pt idx="7">
                  <c:v>13624.1</c:v>
                </c:pt>
                <c:pt idx="8">
                  <c:v>14179.3</c:v>
                </c:pt>
                <c:pt idx="9">
                  <c:v>14761</c:v>
                </c:pt>
              </c:numCache>
            </c:numRef>
          </c:xVal>
          <c:yVal>
            <c:numRef>
              <c:f>BL12_2011!$G$140:$G$149</c:f>
              <c:numCache>
                <c:formatCode>0.000E+00</c:formatCode>
                <c:ptCount val="10"/>
                <c:pt idx="0">
                  <c:v>1.069E+19</c:v>
                </c:pt>
                <c:pt idx="1">
                  <c:v>9.9620000000000041E+18</c:v>
                </c:pt>
                <c:pt idx="2">
                  <c:v>9.206E+18</c:v>
                </c:pt>
                <c:pt idx="3">
                  <c:v>8.43E+18</c:v>
                </c:pt>
                <c:pt idx="4">
                  <c:v>7.641999999999999E+18</c:v>
                </c:pt>
                <c:pt idx="5">
                  <c:v>6.85E+18</c:v>
                </c:pt>
                <c:pt idx="6">
                  <c:v>6.065E+18</c:v>
                </c:pt>
                <c:pt idx="7">
                  <c:v>5.296E+18</c:v>
                </c:pt>
                <c:pt idx="8">
                  <c:v>4.5549999999999872E+18</c:v>
                </c:pt>
                <c:pt idx="9">
                  <c:v>3.850999999999998E+18</c:v>
                </c:pt>
              </c:numCache>
            </c:numRef>
          </c:yVal>
          <c:smooth val="0"/>
        </c:ser>
        <c:ser>
          <c:idx val="5"/>
          <c:order val="8"/>
          <c:spPr>
            <a:ln w="15875">
              <a:solidFill>
                <a:schemeClr val="tx1"/>
              </a:solidFill>
            </a:ln>
          </c:spPr>
          <c:marker>
            <c:symbol val="none"/>
          </c:marker>
          <c:xVal>
            <c:numRef>
              <c:f>BL12_2011!$A$172:$A$200</c:f>
              <c:numCache>
                <c:formatCode>0.000</c:formatCode>
                <c:ptCount val="29"/>
                <c:pt idx="0">
                  <c:v>12706.4</c:v>
                </c:pt>
                <c:pt idx="1">
                  <c:v>13192.2</c:v>
                </c:pt>
                <c:pt idx="2">
                  <c:v>13701.8</c:v>
                </c:pt>
                <c:pt idx="3">
                  <c:v>14236.7</c:v>
                </c:pt>
                <c:pt idx="4">
                  <c:v>14797.8</c:v>
                </c:pt>
                <c:pt idx="5">
                  <c:v>15386.6</c:v>
                </c:pt>
                <c:pt idx="6">
                  <c:v>16004.1</c:v>
                </c:pt>
                <c:pt idx="7">
                  <c:v>16651.599999999944</c:v>
                </c:pt>
                <c:pt idx="8">
                  <c:v>17330.3</c:v>
                </c:pt>
                <c:pt idx="9">
                  <c:v>18041.3</c:v>
                </c:pt>
                <c:pt idx="10">
                  <c:v>18785.5</c:v>
                </c:pt>
                <c:pt idx="11">
                  <c:v>19563.8</c:v>
                </c:pt>
                <c:pt idx="12">
                  <c:v>20377</c:v>
                </c:pt>
                <c:pt idx="13">
                  <c:v>21225.599999999944</c:v>
                </c:pt>
                <c:pt idx="14">
                  <c:v>22109.8</c:v>
                </c:pt>
                <c:pt idx="15">
                  <c:v>23029.3</c:v>
                </c:pt>
                <c:pt idx="16">
                  <c:v>23983.8</c:v>
                </c:pt>
                <c:pt idx="17">
                  <c:v>24972.1</c:v>
                </c:pt>
                <c:pt idx="18">
                  <c:v>25992.5</c:v>
                </c:pt>
                <c:pt idx="19">
                  <c:v>27042.7</c:v>
                </c:pt>
                <c:pt idx="20">
                  <c:v>28119.599999999944</c:v>
                </c:pt>
                <c:pt idx="21">
                  <c:v>29219</c:v>
                </c:pt>
                <c:pt idx="22">
                  <c:v>30336.1</c:v>
                </c:pt>
                <c:pt idx="23">
                  <c:v>31464.5</c:v>
                </c:pt>
                <c:pt idx="24">
                  <c:v>32597.1</c:v>
                </c:pt>
                <c:pt idx="25">
                  <c:v>33725.300000000003</c:v>
                </c:pt>
                <c:pt idx="26">
                  <c:v>34839.599999999999</c:v>
                </c:pt>
                <c:pt idx="27">
                  <c:v>35929</c:v>
                </c:pt>
                <c:pt idx="28">
                  <c:v>36981.800000000003</c:v>
                </c:pt>
              </c:numCache>
            </c:numRef>
          </c:xVal>
          <c:yVal>
            <c:numRef>
              <c:f>BL12_2011!$G$172:$G$200</c:f>
              <c:numCache>
                <c:formatCode>0.000E+00</c:formatCode>
                <c:ptCount val="29"/>
                <c:pt idx="0">
                  <c:v>7.411E+18</c:v>
                </c:pt>
                <c:pt idx="1">
                  <c:v>6.75E+18</c:v>
                </c:pt>
                <c:pt idx="2">
                  <c:v>6.085E+18</c:v>
                </c:pt>
                <c:pt idx="3">
                  <c:v>5.424E+18</c:v>
                </c:pt>
                <c:pt idx="4">
                  <c:v>4.775E+18</c:v>
                </c:pt>
                <c:pt idx="5">
                  <c:v>4.146E+18</c:v>
                </c:pt>
                <c:pt idx="6">
                  <c:v>3.545E+18</c:v>
                </c:pt>
                <c:pt idx="7">
                  <c:v>2.981E+18</c:v>
                </c:pt>
                <c:pt idx="8">
                  <c:v>2.458999999999999E+18</c:v>
                </c:pt>
                <c:pt idx="9">
                  <c:v>1.987E+18</c:v>
                </c:pt>
                <c:pt idx="10">
                  <c:v>1.568E+18</c:v>
                </c:pt>
                <c:pt idx="11">
                  <c:v>1.206E+18</c:v>
                </c:pt>
                <c:pt idx="12">
                  <c:v>9.013E+17</c:v>
                </c:pt>
                <c:pt idx="13">
                  <c:v>6.521E+17</c:v>
                </c:pt>
                <c:pt idx="14">
                  <c:v>4.55E+17</c:v>
                </c:pt>
                <c:pt idx="15">
                  <c:v>3.05E+17</c:v>
                </c:pt>
                <c:pt idx="16">
                  <c:v>1.9540000000000003E+17</c:v>
                </c:pt>
                <c:pt idx="17">
                  <c:v>1.1900000000000003E+17</c:v>
                </c:pt>
                <c:pt idx="18">
                  <c:v>6.851E+16</c:v>
                </c:pt>
                <c:pt idx="19">
                  <c:v>3.698E+16</c:v>
                </c:pt>
                <c:pt idx="20">
                  <c:v>1.858E+16</c:v>
                </c:pt>
                <c:pt idx="21">
                  <c:v>8602000000000000</c:v>
                </c:pt>
                <c:pt idx="22">
                  <c:v>3632000000000000</c:v>
                </c:pt>
                <c:pt idx="23">
                  <c:v>1381000000000000</c:v>
                </c:pt>
                <c:pt idx="24">
                  <c:v>465400000000000</c:v>
                </c:pt>
                <c:pt idx="25">
                  <c:v>136700000000000</c:v>
                </c:pt>
                <c:pt idx="26">
                  <c:v>34200000000000</c:v>
                </c:pt>
                <c:pt idx="27">
                  <c:v>7098000000000</c:v>
                </c:pt>
                <c:pt idx="28">
                  <c:v>1180000000000</c:v>
                </c:pt>
              </c:numCache>
            </c:numRef>
          </c:yVal>
          <c:smooth val="0"/>
        </c:ser>
        <c:ser>
          <c:idx val="7"/>
          <c:order val="9"/>
          <c:spPr>
            <a:ln w="19050">
              <a:solidFill>
                <a:srgbClr val="FF0000"/>
              </a:solidFill>
              <a:prstDash val="sysDash"/>
            </a:ln>
          </c:spPr>
          <c:marker>
            <c:symbol val="none"/>
          </c:marker>
          <c:xVal>
            <c:numRef>
              <c:f>BL12_phase1!$A$44:$A$61</c:f>
              <c:numCache>
                <c:formatCode>0.000</c:formatCode>
                <c:ptCount val="18"/>
                <c:pt idx="0">
                  <c:v>3465.3900000000012</c:v>
                </c:pt>
                <c:pt idx="1">
                  <c:v>3597.86</c:v>
                </c:pt>
                <c:pt idx="2">
                  <c:v>3736.86</c:v>
                </c:pt>
                <c:pt idx="3">
                  <c:v>3882.72</c:v>
                </c:pt>
                <c:pt idx="4">
                  <c:v>4035.77</c:v>
                </c:pt>
                <c:pt idx="5">
                  <c:v>4196.34</c:v>
                </c:pt>
                <c:pt idx="6">
                  <c:v>4364.75</c:v>
                </c:pt>
                <c:pt idx="7">
                  <c:v>4541.3500000000004</c:v>
                </c:pt>
                <c:pt idx="8">
                  <c:v>4726.45</c:v>
                </c:pt>
                <c:pt idx="9">
                  <c:v>4920.34</c:v>
                </c:pt>
                <c:pt idx="10">
                  <c:v>5123.3100000000004</c:v>
                </c:pt>
                <c:pt idx="11">
                  <c:v>5335.59</c:v>
                </c:pt>
                <c:pt idx="12">
                  <c:v>5557.38</c:v>
                </c:pt>
                <c:pt idx="13">
                  <c:v>5788.81</c:v>
                </c:pt>
                <c:pt idx="14">
                  <c:v>6029.94</c:v>
                </c:pt>
                <c:pt idx="15">
                  <c:v>6280.73</c:v>
                </c:pt>
                <c:pt idx="16">
                  <c:v>6541.03</c:v>
                </c:pt>
                <c:pt idx="17">
                  <c:v>6810.56</c:v>
                </c:pt>
              </c:numCache>
            </c:numRef>
          </c:xVal>
          <c:yVal>
            <c:numRef>
              <c:f>BL12_phase1!$G$44:$G$61</c:f>
              <c:numCache>
                <c:formatCode>0.000E+00</c:formatCode>
                <c:ptCount val="18"/>
                <c:pt idx="0">
                  <c:v>6.3639999999999975E+19</c:v>
                </c:pt>
                <c:pt idx="1">
                  <c:v>6.381E+19</c:v>
                </c:pt>
                <c:pt idx="2">
                  <c:v>6.383E+19</c:v>
                </c:pt>
                <c:pt idx="3">
                  <c:v>6.366E+19</c:v>
                </c:pt>
                <c:pt idx="4">
                  <c:v>6.33E+19</c:v>
                </c:pt>
                <c:pt idx="5">
                  <c:v>6.272E+19</c:v>
                </c:pt>
                <c:pt idx="6">
                  <c:v>6.191E+19</c:v>
                </c:pt>
                <c:pt idx="7">
                  <c:v>6.084E+19</c:v>
                </c:pt>
                <c:pt idx="8">
                  <c:v>5.9510000000000033E+19</c:v>
                </c:pt>
                <c:pt idx="9">
                  <c:v>5.7890000000000033E+19</c:v>
                </c:pt>
                <c:pt idx="10">
                  <c:v>5.5969999999999975E+19</c:v>
                </c:pt>
                <c:pt idx="11">
                  <c:v>5.375E+19</c:v>
                </c:pt>
                <c:pt idx="12">
                  <c:v>5.1219999999999975E+19</c:v>
                </c:pt>
                <c:pt idx="13">
                  <c:v>4.84E+19</c:v>
                </c:pt>
                <c:pt idx="14">
                  <c:v>4.529E+19</c:v>
                </c:pt>
                <c:pt idx="15">
                  <c:v>4.193E+19</c:v>
                </c:pt>
                <c:pt idx="16">
                  <c:v>3.834E+19</c:v>
                </c:pt>
                <c:pt idx="17">
                  <c:v>3.4589999999999988E+19</c:v>
                </c:pt>
              </c:numCache>
            </c:numRef>
          </c:yVal>
          <c:smooth val="0"/>
        </c:ser>
        <c:ser>
          <c:idx val="8"/>
          <c:order val="10"/>
          <c:spPr>
            <a:ln w="19050">
              <a:solidFill>
                <a:srgbClr val="FF0000"/>
              </a:solidFill>
              <a:prstDash val="sysDash"/>
            </a:ln>
          </c:spPr>
          <c:marker>
            <c:symbol val="none"/>
          </c:marker>
          <c:xVal>
            <c:numRef>
              <c:f>BL12_phase1!$A$76:$A$88</c:f>
              <c:numCache>
                <c:formatCode>0.000</c:formatCode>
                <c:ptCount val="13"/>
                <c:pt idx="0">
                  <c:v>5775.6600000000044</c:v>
                </c:pt>
                <c:pt idx="1">
                  <c:v>5996.44</c:v>
                </c:pt>
                <c:pt idx="2">
                  <c:v>6228.1100000000024</c:v>
                </c:pt>
                <c:pt idx="3">
                  <c:v>6471.21</c:v>
                </c:pt>
                <c:pt idx="4">
                  <c:v>6726.28</c:v>
                </c:pt>
                <c:pt idx="5">
                  <c:v>6993.89</c:v>
                </c:pt>
                <c:pt idx="6">
                  <c:v>7274.59</c:v>
                </c:pt>
                <c:pt idx="7">
                  <c:v>7568.92</c:v>
                </c:pt>
                <c:pt idx="8">
                  <c:v>7877.41</c:v>
                </c:pt>
                <c:pt idx="9">
                  <c:v>8200.57</c:v>
                </c:pt>
                <c:pt idx="10">
                  <c:v>8538.8499999999676</c:v>
                </c:pt>
                <c:pt idx="11">
                  <c:v>8892.65</c:v>
                </c:pt>
                <c:pt idx="12">
                  <c:v>9262.2999999999811</c:v>
                </c:pt>
              </c:numCache>
            </c:numRef>
          </c:xVal>
          <c:yVal>
            <c:numRef>
              <c:f>BL12_phase1!$G$76:$G$88</c:f>
              <c:numCache>
                <c:formatCode>0.000E+00</c:formatCode>
                <c:ptCount val="13"/>
                <c:pt idx="0">
                  <c:v>4.79E+19</c:v>
                </c:pt>
                <c:pt idx="1">
                  <c:v>4.691E+19</c:v>
                </c:pt>
                <c:pt idx="2">
                  <c:v>4.574E+19</c:v>
                </c:pt>
                <c:pt idx="3">
                  <c:v>4.4380000000000033E+19</c:v>
                </c:pt>
                <c:pt idx="4">
                  <c:v>4.283E+19</c:v>
                </c:pt>
                <c:pt idx="5">
                  <c:v>4.108E+19</c:v>
                </c:pt>
                <c:pt idx="6">
                  <c:v>3.915E+19</c:v>
                </c:pt>
                <c:pt idx="7">
                  <c:v>3.702E+19</c:v>
                </c:pt>
                <c:pt idx="8">
                  <c:v>3.473E+19</c:v>
                </c:pt>
                <c:pt idx="9">
                  <c:v>3.228E+19</c:v>
                </c:pt>
                <c:pt idx="10">
                  <c:v>2.969E+19</c:v>
                </c:pt>
                <c:pt idx="11">
                  <c:v>2.699E+19</c:v>
                </c:pt>
                <c:pt idx="12">
                  <c:v>2.423E+19</c:v>
                </c:pt>
              </c:numCache>
            </c:numRef>
          </c:yVal>
          <c:smooth val="0"/>
        </c:ser>
        <c:ser>
          <c:idx val="9"/>
          <c:order val="11"/>
          <c:spPr>
            <a:ln w="19050">
              <a:solidFill>
                <a:srgbClr val="FF0000"/>
              </a:solidFill>
              <a:prstDash val="sysDash"/>
            </a:ln>
          </c:spPr>
          <c:marker>
            <c:symbol val="none"/>
          </c:marker>
          <c:xVal>
            <c:numRef>
              <c:f>BL12_phase1!$A$108:$A$118</c:f>
              <c:numCache>
                <c:formatCode>0.000</c:formatCode>
                <c:ptCount val="11"/>
                <c:pt idx="0">
                  <c:v>8085.92</c:v>
                </c:pt>
                <c:pt idx="1">
                  <c:v>8395.01</c:v>
                </c:pt>
                <c:pt idx="2">
                  <c:v>8719.3499999999676</c:v>
                </c:pt>
                <c:pt idx="3">
                  <c:v>9059.69</c:v>
                </c:pt>
                <c:pt idx="4">
                  <c:v>9416.7999999999811</c:v>
                </c:pt>
                <c:pt idx="5">
                  <c:v>9791.4499999999716</c:v>
                </c:pt>
                <c:pt idx="6">
                  <c:v>10184.4</c:v>
                </c:pt>
                <c:pt idx="7">
                  <c:v>10596.5</c:v>
                </c:pt>
                <c:pt idx="8">
                  <c:v>11028.4</c:v>
                </c:pt>
                <c:pt idx="9">
                  <c:v>11480.8</c:v>
                </c:pt>
                <c:pt idx="10">
                  <c:v>11954.4</c:v>
                </c:pt>
              </c:numCache>
            </c:numRef>
          </c:xVal>
          <c:yVal>
            <c:numRef>
              <c:f>BL12_phase1!$G$108:$G$118</c:f>
              <c:numCache>
                <c:formatCode>0.000E+00</c:formatCode>
                <c:ptCount val="11"/>
                <c:pt idx="0">
                  <c:v>3.4139999999999988E+19</c:v>
                </c:pt>
                <c:pt idx="1">
                  <c:v>3.2670000000000012E+19</c:v>
                </c:pt>
                <c:pt idx="2">
                  <c:v>3.106E+19</c:v>
                </c:pt>
                <c:pt idx="3">
                  <c:v>2.933E+19</c:v>
                </c:pt>
                <c:pt idx="4">
                  <c:v>2.7480000000000012E+19</c:v>
                </c:pt>
                <c:pt idx="5">
                  <c:v>2.553E+19</c:v>
                </c:pt>
                <c:pt idx="6">
                  <c:v>2.3489999999999988E+19</c:v>
                </c:pt>
                <c:pt idx="7">
                  <c:v>2.1389999999999988E+19</c:v>
                </c:pt>
                <c:pt idx="8">
                  <c:v>1.925E+19</c:v>
                </c:pt>
                <c:pt idx="9">
                  <c:v>1.7089999999999963E+19</c:v>
                </c:pt>
                <c:pt idx="10">
                  <c:v>1.496E+19</c:v>
                </c:pt>
              </c:numCache>
            </c:numRef>
          </c:yVal>
          <c:smooth val="0"/>
        </c:ser>
        <c:ser>
          <c:idx val="10"/>
          <c:order val="12"/>
          <c:spPr>
            <a:ln w="19050">
              <a:solidFill>
                <a:srgbClr val="FF0000"/>
              </a:solidFill>
              <a:prstDash val="sysDash"/>
            </a:ln>
          </c:spPr>
          <c:marker>
            <c:symbol val="none"/>
          </c:marker>
          <c:xVal>
            <c:numRef>
              <c:f>BL12_phase1!$A$140:$A$149</c:f>
              <c:numCache>
                <c:formatCode>0.000</c:formatCode>
                <c:ptCount val="10"/>
                <c:pt idx="0">
                  <c:v>10396.200000000004</c:v>
                </c:pt>
                <c:pt idx="1">
                  <c:v>10793.6</c:v>
                </c:pt>
                <c:pt idx="2">
                  <c:v>11210.6</c:v>
                </c:pt>
                <c:pt idx="3">
                  <c:v>11648.2</c:v>
                </c:pt>
                <c:pt idx="4">
                  <c:v>12107.3</c:v>
                </c:pt>
                <c:pt idx="5">
                  <c:v>12589</c:v>
                </c:pt>
                <c:pt idx="6">
                  <c:v>13094.3</c:v>
                </c:pt>
                <c:pt idx="7">
                  <c:v>13624.1</c:v>
                </c:pt>
                <c:pt idx="8">
                  <c:v>14179.3</c:v>
                </c:pt>
                <c:pt idx="9">
                  <c:v>14761</c:v>
                </c:pt>
              </c:numCache>
            </c:numRef>
          </c:xVal>
          <c:yVal>
            <c:numRef>
              <c:f>BL12_phase1!$G$140:$G$149</c:f>
              <c:numCache>
                <c:formatCode>0.000E+00</c:formatCode>
                <c:ptCount val="10"/>
                <c:pt idx="0">
                  <c:v>2.4019999999999988E+19</c:v>
                </c:pt>
                <c:pt idx="1">
                  <c:v>2.246E+19</c:v>
                </c:pt>
                <c:pt idx="2">
                  <c:v>2.083E+19</c:v>
                </c:pt>
                <c:pt idx="3">
                  <c:v>1.914E+19</c:v>
                </c:pt>
                <c:pt idx="4">
                  <c:v>1.7409999999999965E+19</c:v>
                </c:pt>
                <c:pt idx="5">
                  <c:v>1.567E+19</c:v>
                </c:pt>
                <c:pt idx="6">
                  <c:v>1.392000000000002E+19</c:v>
                </c:pt>
                <c:pt idx="7">
                  <c:v>1.22E+19</c:v>
                </c:pt>
                <c:pt idx="8">
                  <c:v>1.053E+19</c:v>
                </c:pt>
                <c:pt idx="9">
                  <c:v>8.933E+18</c:v>
                </c:pt>
              </c:numCache>
            </c:numRef>
          </c:yVal>
          <c:smooth val="0"/>
        </c:ser>
        <c:ser>
          <c:idx val="11"/>
          <c:order val="13"/>
          <c:spPr>
            <a:ln w="19050">
              <a:solidFill>
                <a:srgbClr val="FF0000"/>
              </a:solidFill>
              <a:prstDash val="sysDash"/>
            </a:ln>
          </c:spPr>
          <c:marker>
            <c:symbol val="none"/>
          </c:marker>
          <c:xVal>
            <c:numRef>
              <c:f>BL12_phase1!$A$172:$A$198</c:f>
              <c:numCache>
                <c:formatCode>0.000</c:formatCode>
                <c:ptCount val="27"/>
                <c:pt idx="0">
                  <c:v>12706.4</c:v>
                </c:pt>
                <c:pt idx="1">
                  <c:v>13192.2</c:v>
                </c:pt>
                <c:pt idx="2">
                  <c:v>13701.8</c:v>
                </c:pt>
                <c:pt idx="3">
                  <c:v>14236.7</c:v>
                </c:pt>
                <c:pt idx="4">
                  <c:v>14797.8</c:v>
                </c:pt>
                <c:pt idx="5">
                  <c:v>15386.6</c:v>
                </c:pt>
                <c:pt idx="6">
                  <c:v>16004.1</c:v>
                </c:pt>
                <c:pt idx="7">
                  <c:v>16651.599999999944</c:v>
                </c:pt>
                <c:pt idx="8">
                  <c:v>17330.3</c:v>
                </c:pt>
                <c:pt idx="9">
                  <c:v>18041.3</c:v>
                </c:pt>
                <c:pt idx="10">
                  <c:v>18785.5</c:v>
                </c:pt>
                <c:pt idx="11">
                  <c:v>19563.8</c:v>
                </c:pt>
                <c:pt idx="12">
                  <c:v>20377</c:v>
                </c:pt>
                <c:pt idx="13">
                  <c:v>21225.599999999944</c:v>
                </c:pt>
                <c:pt idx="14">
                  <c:v>22109.8</c:v>
                </c:pt>
                <c:pt idx="15">
                  <c:v>23029.3</c:v>
                </c:pt>
                <c:pt idx="16">
                  <c:v>23983.8</c:v>
                </c:pt>
                <c:pt idx="17">
                  <c:v>24972.1</c:v>
                </c:pt>
                <c:pt idx="18">
                  <c:v>25992.5</c:v>
                </c:pt>
                <c:pt idx="19">
                  <c:v>27042.7</c:v>
                </c:pt>
                <c:pt idx="20">
                  <c:v>28119.599999999944</c:v>
                </c:pt>
                <c:pt idx="21">
                  <c:v>29219</c:v>
                </c:pt>
                <c:pt idx="22">
                  <c:v>30336.1</c:v>
                </c:pt>
                <c:pt idx="23">
                  <c:v>31464.5</c:v>
                </c:pt>
                <c:pt idx="24">
                  <c:v>32597.1</c:v>
                </c:pt>
                <c:pt idx="25">
                  <c:v>33725.300000000003</c:v>
                </c:pt>
                <c:pt idx="26">
                  <c:v>34839.599999999999</c:v>
                </c:pt>
              </c:numCache>
            </c:numRef>
          </c:xVal>
          <c:yVal>
            <c:numRef>
              <c:f>BL12_phase1!$G$172:$G$198</c:f>
              <c:numCache>
                <c:formatCode>0.000E+00</c:formatCode>
                <c:ptCount val="27"/>
                <c:pt idx="0">
                  <c:v>1.6820000000000031E+19</c:v>
                </c:pt>
                <c:pt idx="1">
                  <c:v>1.537E+19</c:v>
                </c:pt>
                <c:pt idx="2">
                  <c:v>1.390000000000002E+19</c:v>
                </c:pt>
                <c:pt idx="3">
                  <c:v>1.2429999999999967E+19</c:v>
                </c:pt>
                <c:pt idx="4">
                  <c:v>1.098E+19</c:v>
                </c:pt>
                <c:pt idx="5">
                  <c:v>9.569E+18</c:v>
                </c:pt>
                <c:pt idx="6">
                  <c:v>8.210000000000001E+18</c:v>
                </c:pt>
                <c:pt idx="7">
                  <c:v>6.925E+18</c:v>
                </c:pt>
                <c:pt idx="8">
                  <c:v>5.733000000000001E+18</c:v>
                </c:pt>
                <c:pt idx="9">
                  <c:v>4.646999999999999E+18</c:v>
                </c:pt>
                <c:pt idx="10">
                  <c:v>3.681E+18</c:v>
                </c:pt>
                <c:pt idx="11">
                  <c:v>2.84E+18</c:v>
                </c:pt>
                <c:pt idx="12">
                  <c:v>2.129E+18</c:v>
                </c:pt>
                <c:pt idx="13">
                  <c:v>1.546E+18</c:v>
                </c:pt>
                <c:pt idx="14">
                  <c:v>1.0820000000000001E+18</c:v>
                </c:pt>
                <c:pt idx="15">
                  <c:v>7.2790000000000013E+17</c:v>
                </c:pt>
                <c:pt idx="16">
                  <c:v>4.679E+17</c:v>
                </c:pt>
                <c:pt idx="17">
                  <c:v>2.86E+17</c:v>
                </c:pt>
                <c:pt idx="18">
                  <c:v>1.651E+17</c:v>
                </c:pt>
                <c:pt idx="19">
                  <c:v>8.9440000000000016E+16</c:v>
                </c:pt>
                <c:pt idx="20">
                  <c:v>4.507E+16</c:v>
                </c:pt>
                <c:pt idx="21">
                  <c:v>2.094E+16</c:v>
                </c:pt>
                <c:pt idx="22">
                  <c:v>8869000000000000</c:v>
                </c:pt>
                <c:pt idx="23">
                  <c:v>3382000000000000</c:v>
                </c:pt>
                <c:pt idx="24">
                  <c:v>1143000000000000</c:v>
                </c:pt>
                <c:pt idx="25">
                  <c:v>336800000000000</c:v>
                </c:pt>
                <c:pt idx="26">
                  <c:v>84510000000000</c:v>
                </c:pt>
              </c:numCache>
            </c:numRef>
          </c:yVal>
          <c:smooth val="0"/>
        </c:ser>
        <c:ser>
          <c:idx val="13"/>
          <c:order val="14"/>
          <c:spPr>
            <a:ln w="19050">
              <a:solidFill>
                <a:srgbClr val="0000FF"/>
              </a:solidFill>
              <a:prstDash val="dashDot"/>
            </a:ln>
          </c:spPr>
          <c:marker>
            <c:symbol val="none"/>
          </c:marker>
          <c:xVal>
            <c:numRef>
              <c:f>BL12_phase2!$A$44:$A$61</c:f>
              <c:numCache>
                <c:formatCode>0.000</c:formatCode>
                <c:ptCount val="18"/>
                <c:pt idx="0">
                  <c:v>3465.3900000000012</c:v>
                </c:pt>
                <c:pt idx="1">
                  <c:v>3597.86</c:v>
                </c:pt>
                <c:pt idx="2">
                  <c:v>3736.86</c:v>
                </c:pt>
                <c:pt idx="3">
                  <c:v>3882.72</c:v>
                </c:pt>
                <c:pt idx="4">
                  <c:v>4035.77</c:v>
                </c:pt>
                <c:pt idx="5">
                  <c:v>4196.34</c:v>
                </c:pt>
                <c:pt idx="6">
                  <c:v>4364.75</c:v>
                </c:pt>
                <c:pt idx="7">
                  <c:v>4541.3500000000004</c:v>
                </c:pt>
                <c:pt idx="8">
                  <c:v>4726.45</c:v>
                </c:pt>
                <c:pt idx="9">
                  <c:v>4920.34</c:v>
                </c:pt>
                <c:pt idx="10">
                  <c:v>5123.3100000000004</c:v>
                </c:pt>
                <c:pt idx="11">
                  <c:v>5335.59</c:v>
                </c:pt>
                <c:pt idx="12">
                  <c:v>5557.38</c:v>
                </c:pt>
                <c:pt idx="13">
                  <c:v>5788.81</c:v>
                </c:pt>
                <c:pt idx="14">
                  <c:v>6029.94</c:v>
                </c:pt>
                <c:pt idx="15">
                  <c:v>6280.73</c:v>
                </c:pt>
                <c:pt idx="16">
                  <c:v>6541.03</c:v>
                </c:pt>
                <c:pt idx="17">
                  <c:v>6810.56</c:v>
                </c:pt>
              </c:numCache>
            </c:numRef>
          </c:xVal>
          <c:yVal>
            <c:numRef>
              <c:f>BL12_phase2!$G$44:$G$61</c:f>
              <c:numCache>
                <c:formatCode>0.000E+00</c:formatCode>
                <c:ptCount val="18"/>
                <c:pt idx="0">
                  <c:v>7.996E+19</c:v>
                </c:pt>
                <c:pt idx="1">
                  <c:v>8.042E+19</c:v>
                </c:pt>
                <c:pt idx="2">
                  <c:v>8.068E+19</c:v>
                </c:pt>
                <c:pt idx="3">
                  <c:v>8.073E+19</c:v>
                </c:pt>
                <c:pt idx="4">
                  <c:v>8.0520000000000066E+19</c:v>
                </c:pt>
                <c:pt idx="5">
                  <c:v>8.004E+19</c:v>
                </c:pt>
                <c:pt idx="6">
                  <c:v>7.925E+19</c:v>
                </c:pt>
                <c:pt idx="7">
                  <c:v>7.812E+19</c:v>
                </c:pt>
                <c:pt idx="8">
                  <c:v>7.6639999999999967E+19</c:v>
                </c:pt>
                <c:pt idx="9">
                  <c:v>7.478E+19</c:v>
                </c:pt>
                <c:pt idx="10">
                  <c:v>7.252E+19</c:v>
                </c:pt>
                <c:pt idx="11">
                  <c:v>6.985E+19</c:v>
                </c:pt>
                <c:pt idx="12">
                  <c:v>6.677E+19</c:v>
                </c:pt>
                <c:pt idx="13">
                  <c:v>6.3269999999999975E+19</c:v>
                </c:pt>
                <c:pt idx="14">
                  <c:v>5.9380000000000033E+19</c:v>
                </c:pt>
                <c:pt idx="15">
                  <c:v>5.513E+19</c:v>
                </c:pt>
                <c:pt idx="16">
                  <c:v>5.055E+19</c:v>
                </c:pt>
                <c:pt idx="17">
                  <c:v>4.572E+19</c:v>
                </c:pt>
              </c:numCache>
            </c:numRef>
          </c:yVal>
          <c:smooth val="0"/>
        </c:ser>
        <c:ser>
          <c:idx val="14"/>
          <c:order val="15"/>
          <c:spPr>
            <a:ln w="19050">
              <a:solidFill>
                <a:srgbClr val="0000FF"/>
              </a:solidFill>
              <a:prstDash val="dashDot"/>
            </a:ln>
          </c:spPr>
          <c:marker>
            <c:symbol val="none"/>
          </c:marker>
          <c:xVal>
            <c:numRef>
              <c:f>BL12_phase2!$A$76:$A$88</c:f>
              <c:numCache>
                <c:formatCode>0.000</c:formatCode>
                <c:ptCount val="13"/>
                <c:pt idx="0">
                  <c:v>5775.6600000000044</c:v>
                </c:pt>
                <c:pt idx="1">
                  <c:v>5996.44</c:v>
                </c:pt>
                <c:pt idx="2">
                  <c:v>6228.1100000000024</c:v>
                </c:pt>
                <c:pt idx="3">
                  <c:v>6471.21</c:v>
                </c:pt>
                <c:pt idx="4">
                  <c:v>6726.28</c:v>
                </c:pt>
                <c:pt idx="5">
                  <c:v>6993.89</c:v>
                </c:pt>
                <c:pt idx="6">
                  <c:v>7274.59</c:v>
                </c:pt>
                <c:pt idx="7">
                  <c:v>7568.92</c:v>
                </c:pt>
                <c:pt idx="8">
                  <c:v>7877.41</c:v>
                </c:pt>
                <c:pt idx="9">
                  <c:v>8200.57</c:v>
                </c:pt>
                <c:pt idx="10">
                  <c:v>8538.8499999999676</c:v>
                </c:pt>
                <c:pt idx="11">
                  <c:v>8892.65</c:v>
                </c:pt>
                <c:pt idx="12">
                  <c:v>9262.2999999999811</c:v>
                </c:pt>
              </c:numCache>
            </c:numRef>
          </c:xVal>
          <c:yVal>
            <c:numRef>
              <c:f>BL12_phase2!$G$76:$G$88</c:f>
              <c:numCache>
                <c:formatCode>0.000E+00</c:formatCode>
                <c:ptCount val="13"/>
                <c:pt idx="0">
                  <c:v>6E+19</c:v>
                </c:pt>
                <c:pt idx="1">
                  <c:v>5.893E+19</c:v>
                </c:pt>
                <c:pt idx="2">
                  <c:v>5.763E+19</c:v>
                </c:pt>
                <c:pt idx="3">
                  <c:v>5.609E+19</c:v>
                </c:pt>
                <c:pt idx="4">
                  <c:v>5.429E+19</c:v>
                </c:pt>
                <c:pt idx="5">
                  <c:v>5.223E+19</c:v>
                </c:pt>
                <c:pt idx="6">
                  <c:v>4.9910000000000033E+19</c:v>
                </c:pt>
                <c:pt idx="7">
                  <c:v>4.734E+19</c:v>
                </c:pt>
                <c:pt idx="8">
                  <c:v>4.453E+19</c:v>
                </c:pt>
                <c:pt idx="9">
                  <c:v>4.1499999999999975E+19</c:v>
                </c:pt>
                <c:pt idx="10">
                  <c:v>3.828E+19</c:v>
                </c:pt>
                <c:pt idx="11">
                  <c:v>3.4899999999999988E+19</c:v>
                </c:pt>
                <c:pt idx="12">
                  <c:v>3.141E+19</c:v>
                </c:pt>
              </c:numCache>
            </c:numRef>
          </c:yVal>
          <c:smooth val="0"/>
        </c:ser>
        <c:ser>
          <c:idx val="15"/>
          <c:order val="16"/>
          <c:spPr>
            <a:ln w="19050">
              <a:solidFill>
                <a:srgbClr val="0000FF"/>
              </a:solidFill>
              <a:prstDash val="dashDot"/>
            </a:ln>
          </c:spPr>
          <c:marker>
            <c:symbol val="none"/>
          </c:marker>
          <c:xVal>
            <c:numRef>
              <c:f>BL12_phase2!$A$108:$A$118</c:f>
              <c:numCache>
                <c:formatCode>0.000</c:formatCode>
                <c:ptCount val="11"/>
                <c:pt idx="0">
                  <c:v>8085.92</c:v>
                </c:pt>
                <c:pt idx="1">
                  <c:v>8395.01</c:v>
                </c:pt>
                <c:pt idx="2">
                  <c:v>8719.3499999999676</c:v>
                </c:pt>
                <c:pt idx="3">
                  <c:v>9059.69</c:v>
                </c:pt>
                <c:pt idx="4">
                  <c:v>9416.7999999999811</c:v>
                </c:pt>
                <c:pt idx="5">
                  <c:v>9791.4499999999716</c:v>
                </c:pt>
                <c:pt idx="6">
                  <c:v>10184.4</c:v>
                </c:pt>
                <c:pt idx="7">
                  <c:v>10596.5</c:v>
                </c:pt>
                <c:pt idx="8">
                  <c:v>11028.4</c:v>
                </c:pt>
                <c:pt idx="9">
                  <c:v>11480.8</c:v>
                </c:pt>
                <c:pt idx="10">
                  <c:v>11954.4</c:v>
                </c:pt>
              </c:numCache>
            </c:numRef>
          </c:xVal>
          <c:yVal>
            <c:numRef>
              <c:f>BL12_phase2!$G$108:$G$118</c:f>
              <c:numCache>
                <c:formatCode>0.000E+00</c:formatCode>
                <c:ptCount val="11"/>
                <c:pt idx="0">
                  <c:v>4.2890000000000033E+19</c:v>
                </c:pt>
                <c:pt idx="1">
                  <c:v>4.116E+19</c:v>
                </c:pt>
                <c:pt idx="2">
                  <c:v>3.925E+19</c:v>
                </c:pt>
                <c:pt idx="3">
                  <c:v>3.716E+19</c:v>
                </c:pt>
                <c:pt idx="4">
                  <c:v>3.4919999999999988E+19</c:v>
                </c:pt>
                <c:pt idx="5">
                  <c:v>3.2519999999999988E+19</c:v>
                </c:pt>
                <c:pt idx="6">
                  <c:v>3.001E+19</c:v>
                </c:pt>
                <c:pt idx="7">
                  <c:v>2.7400000000000012E+19</c:v>
                </c:pt>
                <c:pt idx="8">
                  <c:v>2.4719999999999988E+19</c:v>
                </c:pt>
                <c:pt idx="9">
                  <c:v>2.201E+19</c:v>
                </c:pt>
                <c:pt idx="10">
                  <c:v>1.931E+19</c:v>
                </c:pt>
              </c:numCache>
            </c:numRef>
          </c:yVal>
          <c:smooth val="0"/>
        </c:ser>
        <c:ser>
          <c:idx val="16"/>
          <c:order val="17"/>
          <c:spPr>
            <a:ln w="19050">
              <a:solidFill>
                <a:srgbClr val="0000FF"/>
              </a:solidFill>
              <a:prstDash val="dashDot"/>
            </a:ln>
          </c:spPr>
          <c:marker>
            <c:symbol val="none"/>
          </c:marker>
          <c:xVal>
            <c:numRef>
              <c:f>BL12_phase2!$A$140:$A$149</c:f>
              <c:numCache>
                <c:formatCode>0.000</c:formatCode>
                <c:ptCount val="10"/>
                <c:pt idx="0">
                  <c:v>10396.200000000004</c:v>
                </c:pt>
                <c:pt idx="1">
                  <c:v>10793.6</c:v>
                </c:pt>
                <c:pt idx="2">
                  <c:v>11210.6</c:v>
                </c:pt>
                <c:pt idx="3">
                  <c:v>11648.2</c:v>
                </c:pt>
                <c:pt idx="4">
                  <c:v>12107.3</c:v>
                </c:pt>
                <c:pt idx="5">
                  <c:v>12589</c:v>
                </c:pt>
                <c:pt idx="6">
                  <c:v>13094.3</c:v>
                </c:pt>
                <c:pt idx="7">
                  <c:v>13624.1</c:v>
                </c:pt>
                <c:pt idx="8">
                  <c:v>14179.3</c:v>
                </c:pt>
                <c:pt idx="9">
                  <c:v>14761</c:v>
                </c:pt>
              </c:numCache>
            </c:numRef>
          </c:xVal>
          <c:yVal>
            <c:numRef>
              <c:f>BL12_phase2!$G$140:$G$149</c:f>
              <c:numCache>
                <c:formatCode>0.000E+00</c:formatCode>
                <c:ptCount val="10"/>
                <c:pt idx="0">
                  <c:v>3.026E+19</c:v>
                </c:pt>
                <c:pt idx="1">
                  <c:v>2.8369999999999967E+19</c:v>
                </c:pt>
                <c:pt idx="2">
                  <c:v>2.638E+19</c:v>
                </c:pt>
                <c:pt idx="3">
                  <c:v>2.4309999999999988E+19</c:v>
                </c:pt>
                <c:pt idx="4">
                  <c:v>2.218E+19</c:v>
                </c:pt>
                <c:pt idx="5">
                  <c:v>2E+19</c:v>
                </c:pt>
                <c:pt idx="6">
                  <c:v>1.782E+19</c:v>
                </c:pt>
                <c:pt idx="7">
                  <c:v>1.566E+19</c:v>
                </c:pt>
                <c:pt idx="8">
                  <c:v>1.355E+19</c:v>
                </c:pt>
                <c:pt idx="9">
                  <c:v>1.152000000000002E+19</c:v>
                </c:pt>
              </c:numCache>
            </c:numRef>
          </c:yVal>
          <c:smooth val="0"/>
        </c:ser>
        <c:ser>
          <c:idx val="17"/>
          <c:order val="18"/>
          <c:spPr>
            <a:ln w="19050">
              <a:solidFill>
                <a:srgbClr val="0000FF"/>
              </a:solidFill>
              <a:prstDash val="dashDot"/>
            </a:ln>
          </c:spPr>
          <c:marker>
            <c:symbol val="none"/>
          </c:marker>
          <c:xVal>
            <c:numRef>
              <c:f>BL12_phase2!$A$172:$A$188</c:f>
              <c:numCache>
                <c:formatCode>0.000</c:formatCode>
                <c:ptCount val="17"/>
                <c:pt idx="0">
                  <c:v>12706.4</c:v>
                </c:pt>
                <c:pt idx="1">
                  <c:v>13192.2</c:v>
                </c:pt>
                <c:pt idx="2">
                  <c:v>13701.8</c:v>
                </c:pt>
                <c:pt idx="3">
                  <c:v>14236.7</c:v>
                </c:pt>
                <c:pt idx="4">
                  <c:v>14797.8</c:v>
                </c:pt>
                <c:pt idx="5">
                  <c:v>15386.6</c:v>
                </c:pt>
                <c:pt idx="6">
                  <c:v>16004.1</c:v>
                </c:pt>
                <c:pt idx="7">
                  <c:v>16651.599999999944</c:v>
                </c:pt>
                <c:pt idx="8">
                  <c:v>17330.3</c:v>
                </c:pt>
                <c:pt idx="9">
                  <c:v>18041.3</c:v>
                </c:pt>
                <c:pt idx="10">
                  <c:v>18785.5</c:v>
                </c:pt>
                <c:pt idx="11">
                  <c:v>19563.8</c:v>
                </c:pt>
                <c:pt idx="12">
                  <c:v>20377</c:v>
                </c:pt>
                <c:pt idx="13">
                  <c:v>21225.599999999944</c:v>
                </c:pt>
                <c:pt idx="14">
                  <c:v>22109.8</c:v>
                </c:pt>
                <c:pt idx="15">
                  <c:v>23029.3</c:v>
                </c:pt>
                <c:pt idx="16">
                  <c:v>23983.8</c:v>
                </c:pt>
              </c:numCache>
            </c:numRef>
          </c:xVal>
          <c:yVal>
            <c:numRef>
              <c:f>BL12_phase2!$G$172:$G$188</c:f>
              <c:numCache>
                <c:formatCode>0.000E+00</c:formatCode>
                <c:ptCount val="17"/>
                <c:pt idx="0">
                  <c:v>2.125E+19</c:v>
                </c:pt>
                <c:pt idx="1">
                  <c:v>1.947E+19</c:v>
                </c:pt>
                <c:pt idx="2">
                  <c:v>1.765E+19</c:v>
                </c:pt>
                <c:pt idx="3">
                  <c:v>1.583E+19</c:v>
                </c:pt>
                <c:pt idx="4">
                  <c:v>1.402E+19</c:v>
                </c:pt>
                <c:pt idx="5">
                  <c:v>1.224E+19</c:v>
                </c:pt>
                <c:pt idx="6">
                  <c:v>1.053E+19</c:v>
                </c:pt>
                <c:pt idx="7">
                  <c:v>8.904E+18</c:v>
                </c:pt>
                <c:pt idx="8">
                  <c:v>7.388E+18</c:v>
                </c:pt>
                <c:pt idx="9">
                  <c:v>6.003E+18</c:v>
                </c:pt>
                <c:pt idx="10">
                  <c:v>4.766E+18</c:v>
                </c:pt>
                <c:pt idx="11">
                  <c:v>3.686E+18</c:v>
                </c:pt>
                <c:pt idx="12">
                  <c:v>2.77E+18</c:v>
                </c:pt>
                <c:pt idx="13">
                  <c:v>2.0149999999999997E+18</c:v>
                </c:pt>
                <c:pt idx="14">
                  <c:v>1.414E+18</c:v>
                </c:pt>
                <c:pt idx="15">
                  <c:v>9.532E+17</c:v>
                </c:pt>
                <c:pt idx="16">
                  <c:v>6.141E+17</c:v>
                </c:pt>
              </c:numCache>
            </c:numRef>
          </c:yVal>
          <c:smooth val="0"/>
        </c:ser>
        <c:ser>
          <c:idx val="21"/>
          <c:order val="19"/>
          <c:spPr>
            <a:ln w="19050">
              <a:solidFill>
                <a:srgbClr val="00B050"/>
              </a:solidFill>
              <a:prstDash val="sysDot"/>
            </a:ln>
          </c:spPr>
          <c:marker>
            <c:symbol val="none"/>
          </c:marker>
          <c:xVal>
            <c:numRef>
              <c:f>BL12_achromat!$A$44:$A$61</c:f>
              <c:numCache>
                <c:formatCode>0.000</c:formatCode>
                <c:ptCount val="18"/>
                <c:pt idx="0">
                  <c:v>3465.3900000000012</c:v>
                </c:pt>
                <c:pt idx="1">
                  <c:v>3597.86</c:v>
                </c:pt>
                <c:pt idx="2">
                  <c:v>3736.86</c:v>
                </c:pt>
                <c:pt idx="3">
                  <c:v>3882.72</c:v>
                </c:pt>
                <c:pt idx="4">
                  <c:v>4035.77</c:v>
                </c:pt>
                <c:pt idx="5">
                  <c:v>4196.34</c:v>
                </c:pt>
                <c:pt idx="6">
                  <c:v>4364.75</c:v>
                </c:pt>
                <c:pt idx="7">
                  <c:v>4541.3500000000004</c:v>
                </c:pt>
                <c:pt idx="8">
                  <c:v>4726.45</c:v>
                </c:pt>
                <c:pt idx="9">
                  <c:v>4920.34</c:v>
                </c:pt>
                <c:pt idx="10">
                  <c:v>5123.3100000000004</c:v>
                </c:pt>
                <c:pt idx="11">
                  <c:v>5335.59</c:v>
                </c:pt>
                <c:pt idx="12">
                  <c:v>5557.38</c:v>
                </c:pt>
                <c:pt idx="13">
                  <c:v>5788.81</c:v>
                </c:pt>
                <c:pt idx="14">
                  <c:v>6029.94</c:v>
                </c:pt>
                <c:pt idx="15">
                  <c:v>6280.73</c:v>
                </c:pt>
                <c:pt idx="16">
                  <c:v>6541.03</c:v>
                </c:pt>
                <c:pt idx="17">
                  <c:v>6810.56</c:v>
                </c:pt>
              </c:numCache>
            </c:numRef>
          </c:xVal>
          <c:yVal>
            <c:numRef>
              <c:f>BL12_achromat!$G$44:$G$61</c:f>
              <c:numCache>
                <c:formatCode>0.000E+00</c:formatCode>
                <c:ptCount val="18"/>
                <c:pt idx="0">
                  <c:v>2.401E+19</c:v>
                </c:pt>
                <c:pt idx="1">
                  <c:v>2.3959999999999988E+19</c:v>
                </c:pt>
                <c:pt idx="2">
                  <c:v>2.3849999999999988E+19</c:v>
                </c:pt>
                <c:pt idx="3">
                  <c:v>2.367E+19</c:v>
                </c:pt>
                <c:pt idx="4">
                  <c:v>2.3419999999999988E+19</c:v>
                </c:pt>
                <c:pt idx="5">
                  <c:v>2.3099999999999988E+19</c:v>
                </c:pt>
                <c:pt idx="6">
                  <c:v>2.269E+19</c:v>
                </c:pt>
                <c:pt idx="7">
                  <c:v>2.22E+19</c:v>
                </c:pt>
                <c:pt idx="8">
                  <c:v>2.161E+19</c:v>
                </c:pt>
                <c:pt idx="9">
                  <c:v>2.0919999999999988E+19</c:v>
                </c:pt>
                <c:pt idx="10">
                  <c:v>2.0139999999999988E+19</c:v>
                </c:pt>
                <c:pt idx="11">
                  <c:v>1.925E+19</c:v>
                </c:pt>
                <c:pt idx="12">
                  <c:v>1.826E+19</c:v>
                </c:pt>
                <c:pt idx="13">
                  <c:v>1.718E+19</c:v>
                </c:pt>
                <c:pt idx="14">
                  <c:v>1.6E+19</c:v>
                </c:pt>
                <c:pt idx="15">
                  <c:v>1.4749999999999965E+19</c:v>
                </c:pt>
                <c:pt idx="16">
                  <c:v>1.344E+19</c:v>
                </c:pt>
                <c:pt idx="17">
                  <c:v>1.2069999999999963E+19</c:v>
                </c:pt>
              </c:numCache>
            </c:numRef>
          </c:yVal>
          <c:smooth val="0"/>
        </c:ser>
        <c:ser>
          <c:idx val="22"/>
          <c:order val="20"/>
          <c:spPr>
            <a:ln w="19050">
              <a:solidFill>
                <a:srgbClr val="00B050"/>
              </a:solidFill>
              <a:prstDash val="sysDot"/>
            </a:ln>
          </c:spPr>
          <c:marker>
            <c:symbol val="none"/>
          </c:marker>
          <c:xVal>
            <c:numRef>
              <c:f>BL12_achromat!$A$76:$A$88</c:f>
              <c:numCache>
                <c:formatCode>0.000</c:formatCode>
                <c:ptCount val="13"/>
                <c:pt idx="0">
                  <c:v>5775.6600000000044</c:v>
                </c:pt>
                <c:pt idx="1">
                  <c:v>5996.44</c:v>
                </c:pt>
                <c:pt idx="2">
                  <c:v>6228.1100000000024</c:v>
                </c:pt>
                <c:pt idx="3">
                  <c:v>6471.21</c:v>
                </c:pt>
                <c:pt idx="4">
                  <c:v>6726.28</c:v>
                </c:pt>
                <c:pt idx="5">
                  <c:v>6993.89</c:v>
                </c:pt>
                <c:pt idx="6">
                  <c:v>7274.59</c:v>
                </c:pt>
                <c:pt idx="7">
                  <c:v>7568.92</c:v>
                </c:pt>
                <c:pt idx="8">
                  <c:v>7877.41</c:v>
                </c:pt>
                <c:pt idx="9">
                  <c:v>8200.57</c:v>
                </c:pt>
                <c:pt idx="10">
                  <c:v>8538.8499999999676</c:v>
                </c:pt>
                <c:pt idx="11">
                  <c:v>8892.65</c:v>
                </c:pt>
                <c:pt idx="12">
                  <c:v>9262.2999999999811</c:v>
                </c:pt>
              </c:numCache>
            </c:numRef>
          </c:xVal>
          <c:yVal>
            <c:numRef>
              <c:f>BL12_achromat!$G$76:$G$88</c:f>
              <c:numCache>
                <c:formatCode>0.000E+00</c:formatCode>
                <c:ptCount val="13"/>
                <c:pt idx="0">
                  <c:v>1.73E+19</c:v>
                </c:pt>
                <c:pt idx="1">
                  <c:v>1.687E+19</c:v>
                </c:pt>
                <c:pt idx="2">
                  <c:v>1.638000000000002E+19</c:v>
                </c:pt>
                <c:pt idx="3">
                  <c:v>1.583E+19</c:v>
                </c:pt>
                <c:pt idx="4">
                  <c:v>1.522E+19</c:v>
                </c:pt>
                <c:pt idx="5">
                  <c:v>1.454E+19</c:v>
                </c:pt>
                <c:pt idx="6">
                  <c:v>1.380000000000002E+19</c:v>
                </c:pt>
                <c:pt idx="7">
                  <c:v>1.3E+19</c:v>
                </c:pt>
                <c:pt idx="8">
                  <c:v>1.2149999999999963E+19</c:v>
                </c:pt>
                <c:pt idx="9">
                  <c:v>1.124000000000002E+19</c:v>
                </c:pt>
                <c:pt idx="10">
                  <c:v>1.03E+19</c:v>
                </c:pt>
                <c:pt idx="11">
                  <c:v>9.332E+18</c:v>
                </c:pt>
                <c:pt idx="12">
                  <c:v>8.344000000000001E+18</c:v>
                </c:pt>
              </c:numCache>
            </c:numRef>
          </c:yVal>
          <c:smooth val="0"/>
        </c:ser>
        <c:ser>
          <c:idx val="23"/>
          <c:order val="21"/>
          <c:spPr>
            <a:ln w="19050">
              <a:solidFill>
                <a:srgbClr val="00B050"/>
              </a:solidFill>
              <a:prstDash val="sysDot"/>
            </a:ln>
          </c:spPr>
          <c:marker>
            <c:symbol val="none"/>
          </c:marker>
          <c:xVal>
            <c:numRef>
              <c:f>BL12_achromat!$A$108:$A$118</c:f>
              <c:numCache>
                <c:formatCode>0.000</c:formatCode>
                <c:ptCount val="11"/>
                <c:pt idx="0">
                  <c:v>8085.92</c:v>
                </c:pt>
                <c:pt idx="1">
                  <c:v>8395.01</c:v>
                </c:pt>
                <c:pt idx="2">
                  <c:v>8719.3499999999676</c:v>
                </c:pt>
                <c:pt idx="3">
                  <c:v>9059.69</c:v>
                </c:pt>
                <c:pt idx="4">
                  <c:v>9416.7999999999811</c:v>
                </c:pt>
                <c:pt idx="5">
                  <c:v>9791.4499999999716</c:v>
                </c:pt>
                <c:pt idx="6">
                  <c:v>10184.4</c:v>
                </c:pt>
                <c:pt idx="7">
                  <c:v>10596.5</c:v>
                </c:pt>
                <c:pt idx="8">
                  <c:v>11028.4</c:v>
                </c:pt>
                <c:pt idx="9">
                  <c:v>11480.8</c:v>
                </c:pt>
                <c:pt idx="10">
                  <c:v>11954.4</c:v>
                </c:pt>
              </c:numCache>
            </c:numRef>
          </c:xVal>
          <c:yVal>
            <c:numRef>
              <c:f>BL12_achromat!$G$108:$G$118</c:f>
              <c:numCache>
                <c:formatCode>0.000E+00</c:formatCode>
                <c:ptCount val="11"/>
                <c:pt idx="0">
                  <c:v>1.206E+19</c:v>
                </c:pt>
                <c:pt idx="1">
                  <c:v>1.150000000000002E+19</c:v>
                </c:pt>
                <c:pt idx="2">
                  <c:v>1.09E+19</c:v>
                </c:pt>
                <c:pt idx="3">
                  <c:v>1.025E+19</c:v>
                </c:pt>
                <c:pt idx="4">
                  <c:v>9.574E+18</c:v>
                </c:pt>
                <c:pt idx="5">
                  <c:v>8.8620000000000246E+18</c:v>
                </c:pt>
                <c:pt idx="6">
                  <c:v>8.126000000000001E+18</c:v>
                </c:pt>
                <c:pt idx="7">
                  <c:v>7.373E+18</c:v>
                </c:pt>
                <c:pt idx="8">
                  <c:v>6.611E+18</c:v>
                </c:pt>
                <c:pt idx="9">
                  <c:v>5.85E+18</c:v>
                </c:pt>
                <c:pt idx="10">
                  <c:v>5.101999999999999E+18</c:v>
                </c:pt>
              </c:numCache>
            </c:numRef>
          </c:yVal>
          <c:smooth val="0"/>
        </c:ser>
        <c:ser>
          <c:idx val="24"/>
          <c:order val="22"/>
          <c:spPr>
            <a:ln w="19050">
              <a:solidFill>
                <a:srgbClr val="00B050"/>
              </a:solidFill>
              <a:prstDash val="sysDot"/>
            </a:ln>
          </c:spPr>
          <c:marker>
            <c:symbol val="none"/>
          </c:marker>
          <c:xVal>
            <c:numRef>
              <c:f>BL12_achromat!$A$140:$A$149</c:f>
              <c:numCache>
                <c:formatCode>0.000</c:formatCode>
                <c:ptCount val="10"/>
                <c:pt idx="0">
                  <c:v>10396.200000000004</c:v>
                </c:pt>
                <c:pt idx="1">
                  <c:v>10793.6</c:v>
                </c:pt>
                <c:pt idx="2">
                  <c:v>11210.6</c:v>
                </c:pt>
                <c:pt idx="3">
                  <c:v>11648.2</c:v>
                </c:pt>
                <c:pt idx="4">
                  <c:v>12107.3</c:v>
                </c:pt>
                <c:pt idx="5">
                  <c:v>12589</c:v>
                </c:pt>
                <c:pt idx="6">
                  <c:v>13094.3</c:v>
                </c:pt>
                <c:pt idx="7">
                  <c:v>13624.1</c:v>
                </c:pt>
                <c:pt idx="8">
                  <c:v>14179.3</c:v>
                </c:pt>
                <c:pt idx="9">
                  <c:v>14761</c:v>
                </c:pt>
              </c:numCache>
            </c:numRef>
          </c:xVal>
          <c:yVal>
            <c:numRef>
              <c:f>BL12_achromat!$G$140:$G$149</c:f>
              <c:numCache>
                <c:formatCode>0.000E+00</c:formatCode>
                <c:ptCount val="10"/>
                <c:pt idx="0">
                  <c:v>8.378E+18</c:v>
                </c:pt>
                <c:pt idx="1">
                  <c:v>7.808E+18</c:v>
                </c:pt>
                <c:pt idx="2">
                  <c:v>7.217E+18</c:v>
                </c:pt>
                <c:pt idx="3">
                  <c:v>6.611E+18</c:v>
                </c:pt>
                <c:pt idx="4">
                  <c:v>5.995E+18</c:v>
                </c:pt>
                <c:pt idx="5">
                  <c:v>5.376E+18</c:v>
                </c:pt>
                <c:pt idx="6">
                  <c:v>4.761E+18</c:v>
                </c:pt>
                <c:pt idx="7">
                  <c:v>4.159E+18</c:v>
                </c:pt>
                <c:pt idx="8">
                  <c:v>3.578E+18</c:v>
                </c:pt>
                <c:pt idx="9">
                  <c:v>3.026E+18</c:v>
                </c:pt>
              </c:numCache>
            </c:numRef>
          </c:yVal>
          <c:smooth val="0"/>
        </c:ser>
        <c:ser>
          <c:idx val="25"/>
          <c:order val="23"/>
          <c:spPr>
            <a:ln w="19050">
              <a:solidFill>
                <a:srgbClr val="00B050"/>
              </a:solidFill>
              <a:prstDash val="sysDot"/>
            </a:ln>
          </c:spPr>
          <c:marker>
            <c:symbol val="none"/>
          </c:marker>
          <c:xVal>
            <c:numRef>
              <c:f>BL12_achromat!$A$172:$A$200</c:f>
              <c:numCache>
                <c:formatCode>0.000</c:formatCode>
                <c:ptCount val="29"/>
                <c:pt idx="0">
                  <c:v>12706.4</c:v>
                </c:pt>
                <c:pt idx="1">
                  <c:v>13192.2</c:v>
                </c:pt>
                <c:pt idx="2">
                  <c:v>13701.8</c:v>
                </c:pt>
                <c:pt idx="3">
                  <c:v>14236.7</c:v>
                </c:pt>
                <c:pt idx="4">
                  <c:v>14797.8</c:v>
                </c:pt>
                <c:pt idx="5">
                  <c:v>15386.6</c:v>
                </c:pt>
                <c:pt idx="6">
                  <c:v>16004.1</c:v>
                </c:pt>
                <c:pt idx="7">
                  <c:v>16651.599999999944</c:v>
                </c:pt>
                <c:pt idx="8">
                  <c:v>17330.3</c:v>
                </c:pt>
                <c:pt idx="9">
                  <c:v>18041.3</c:v>
                </c:pt>
                <c:pt idx="10">
                  <c:v>18785.5</c:v>
                </c:pt>
                <c:pt idx="11">
                  <c:v>19563.8</c:v>
                </c:pt>
                <c:pt idx="12">
                  <c:v>20377</c:v>
                </c:pt>
                <c:pt idx="13">
                  <c:v>21225.599999999944</c:v>
                </c:pt>
                <c:pt idx="14">
                  <c:v>22109.8</c:v>
                </c:pt>
                <c:pt idx="15">
                  <c:v>23029.3</c:v>
                </c:pt>
                <c:pt idx="16">
                  <c:v>23983.8</c:v>
                </c:pt>
                <c:pt idx="17">
                  <c:v>24972.1</c:v>
                </c:pt>
                <c:pt idx="18">
                  <c:v>25992.5</c:v>
                </c:pt>
                <c:pt idx="19">
                  <c:v>27042.7</c:v>
                </c:pt>
                <c:pt idx="20">
                  <c:v>28119.599999999944</c:v>
                </c:pt>
                <c:pt idx="21">
                  <c:v>29219</c:v>
                </c:pt>
                <c:pt idx="22">
                  <c:v>30336.1</c:v>
                </c:pt>
                <c:pt idx="23">
                  <c:v>31464.5</c:v>
                </c:pt>
                <c:pt idx="24">
                  <c:v>32597.1</c:v>
                </c:pt>
                <c:pt idx="25">
                  <c:v>33725.300000000003</c:v>
                </c:pt>
                <c:pt idx="26">
                  <c:v>34839.599999999999</c:v>
                </c:pt>
                <c:pt idx="27">
                  <c:v>35929</c:v>
                </c:pt>
                <c:pt idx="28">
                  <c:v>36981.800000000003</c:v>
                </c:pt>
              </c:numCache>
            </c:numRef>
          </c:xVal>
          <c:yVal>
            <c:numRef>
              <c:f>BL12_achromat!$G$172:$G$200</c:f>
              <c:numCache>
                <c:formatCode>0.000E+00</c:formatCode>
                <c:ptCount val="29"/>
                <c:pt idx="0">
                  <c:v>5.818E+18</c:v>
                </c:pt>
                <c:pt idx="1">
                  <c:v>5.299E+18</c:v>
                </c:pt>
                <c:pt idx="2">
                  <c:v>4.7790000000000031E+18</c:v>
                </c:pt>
                <c:pt idx="3">
                  <c:v>4.261E+18</c:v>
                </c:pt>
                <c:pt idx="4">
                  <c:v>3.752E+18</c:v>
                </c:pt>
                <c:pt idx="5">
                  <c:v>3.259E+18</c:v>
                </c:pt>
                <c:pt idx="6">
                  <c:v>2.787000000000001E+18</c:v>
                </c:pt>
                <c:pt idx="7">
                  <c:v>2.344E+18</c:v>
                </c:pt>
                <c:pt idx="8">
                  <c:v>1.935E+18</c:v>
                </c:pt>
                <c:pt idx="9">
                  <c:v>1.564E+18</c:v>
                </c:pt>
                <c:pt idx="10">
                  <c:v>1.235E+18</c:v>
                </c:pt>
                <c:pt idx="11">
                  <c:v>9.5020000000000026E+17</c:v>
                </c:pt>
                <c:pt idx="12">
                  <c:v>7.103E+17</c:v>
                </c:pt>
                <c:pt idx="13">
                  <c:v>5.141E+17</c:v>
                </c:pt>
                <c:pt idx="14">
                  <c:v>3.589E+17</c:v>
                </c:pt>
                <c:pt idx="15">
                  <c:v>2.407E+17</c:v>
                </c:pt>
                <c:pt idx="16">
                  <c:v>1.543E+17</c:v>
                </c:pt>
                <c:pt idx="17">
                  <c:v>9.4050000000000048E+16</c:v>
                </c:pt>
                <c:pt idx="18">
                  <c:v>5.416E+16</c:v>
                </c:pt>
                <c:pt idx="19">
                  <c:v>2.925E+16</c:v>
                </c:pt>
                <c:pt idx="20">
                  <c:v>1.47E+16</c:v>
                </c:pt>
                <c:pt idx="21">
                  <c:v>6813000000000000</c:v>
                </c:pt>
                <c:pt idx="22">
                  <c:v>2878000000000000</c:v>
                </c:pt>
                <c:pt idx="23">
                  <c:v>1095000000000000</c:v>
                </c:pt>
                <c:pt idx="24">
                  <c:v>369300000000000</c:v>
                </c:pt>
                <c:pt idx="25">
                  <c:v>108500000000000</c:v>
                </c:pt>
                <c:pt idx="26">
                  <c:v>27170000000000</c:v>
                </c:pt>
                <c:pt idx="27">
                  <c:v>5642000000000</c:v>
                </c:pt>
                <c:pt idx="28">
                  <c:v>938800000000</c:v>
                </c:pt>
              </c:numCache>
            </c:numRef>
          </c:yVal>
          <c:smooth val="0"/>
        </c:ser>
        <c:dLbls>
          <c:showLegendKey val="0"/>
          <c:showVal val="0"/>
          <c:showCatName val="0"/>
          <c:showSerName val="0"/>
          <c:showPercent val="0"/>
          <c:showBubbleSize val="0"/>
        </c:dLbls>
        <c:axId val="37640960"/>
        <c:axId val="41754624"/>
      </c:scatterChart>
      <c:valAx>
        <c:axId val="37640960"/>
        <c:scaling>
          <c:orientation val="minMax"/>
          <c:max val="20000"/>
          <c:min val="0"/>
        </c:scaling>
        <c:delete val="0"/>
        <c:axPos val="b"/>
        <c:title>
          <c:tx>
            <c:rich>
              <a:bodyPr/>
              <a:lstStyle/>
              <a:p>
                <a:pPr>
                  <a:defRPr sz="1200"/>
                </a:pPr>
                <a:r>
                  <a:rPr lang="en-US" sz="1200">
                    <a:latin typeface="Times New Roman" pitchFamily="18" charset="0"/>
                    <a:cs typeface="Times New Roman" pitchFamily="18" charset="0"/>
                  </a:rPr>
                  <a:t>energy</a:t>
                </a:r>
                <a:r>
                  <a:rPr lang="en-US" sz="1200" baseline="0">
                    <a:latin typeface="Times New Roman" pitchFamily="18" charset="0"/>
                    <a:cs typeface="Times New Roman" pitchFamily="18" charset="0"/>
                  </a:rPr>
                  <a:t> (eV)</a:t>
                </a:r>
                <a:endParaRPr lang="en-US" sz="1200">
                  <a:latin typeface="Times New Roman" pitchFamily="18" charset="0"/>
                  <a:cs typeface="Times New Roman" pitchFamily="18" charset="0"/>
                </a:endParaRPr>
              </a:p>
            </c:rich>
          </c:tx>
          <c:layout>
            <c:manualLayout>
              <c:xMode val="edge"/>
              <c:yMode val="edge"/>
              <c:x val="0.4816957431695858"/>
              <c:y val="0.93594416806685776"/>
            </c:manualLayout>
          </c:layout>
          <c:overlay val="0"/>
        </c:title>
        <c:numFmt formatCode="0" sourceLinked="0"/>
        <c:majorTickMark val="in"/>
        <c:minorTickMark val="in"/>
        <c:tickLblPos val="nextTo"/>
        <c:txPr>
          <a:bodyPr rot="0" vert="horz"/>
          <a:lstStyle/>
          <a:p>
            <a:pPr>
              <a:defRPr sz="1200" b="0" i="0" u="none" strike="noStrike" baseline="0">
                <a:solidFill>
                  <a:srgbClr val="000000"/>
                </a:solidFill>
                <a:latin typeface="Times New Roman"/>
                <a:ea typeface="Times New Roman"/>
                <a:cs typeface="Times New Roman"/>
              </a:defRPr>
            </a:pPr>
            <a:endParaRPr lang="en-US"/>
          </a:p>
        </c:txPr>
        <c:crossAx val="41754624"/>
        <c:crosses val="autoZero"/>
        <c:crossBetween val="midCat"/>
      </c:valAx>
      <c:valAx>
        <c:axId val="41754624"/>
        <c:scaling>
          <c:logBase val="10"/>
          <c:orientation val="minMax"/>
          <c:max val="2E+20"/>
          <c:min val="1E+18"/>
        </c:scaling>
        <c:delete val="0"/>
        <c:axPos val="l"/>
        <c:majorGridlines/>
        <c:title>
          <c:tx>
            <c:rich>
              <a:bodyPr/>
              <a:lstStyle/>
              <a:p>
                <a:pPr>
                  <a:defRPr sz="1200" baseline="0">
                    <a:latin typeface="Times New Roman" pitchFamily="18" charset="0"/>
                  </a:defRPr>
                </a:pPr>
                <a:r>
                  <a:rPr lang="en-US" sz="1200" baseline="0">
                    <a:latin typeface="Times New Roman" pitchFamily="18" charset="0"/>
                  </a:rPr>
                  <a:t>brightness (ph/s mm^2 mrad^2 0.1%BW)    </a:t>
                </a:r>
              </a:p>
            </c:rich>
          </c:tx>
          <c:layout>
            <c:manualLayout>
              <c:xMode val="edge"/>
              <c:yMode val="edge"/>
              <c:x val="8.9483460008888197E-3"/>
              <c:y val="0.14378677560702421"/>
            </c:manualLayout>
          </c:layout>
          <c:overlay val="0"/>
        </c:title>
        <c:numFmt formatCode="0.0E+00" sourceLinked="0"/>
        <c:majorTickMark val="out"/>
        <c:minorTickMark val="in"/>
        <c:tickLblPos val="nextTo"/>
        <c:txPr>
          <a:bodyPr/>
          <a:lstStyle/>
          <a:p>
            <a:pPr>
              <a:defRPr sz="1200" baseline="0">
                <a:latin typeface="Times New Roman" pitchFamily="18" charset="0"/>
              </a:defRPr>
            </a:pPr>
            <a:endParaRPr lang="en-US"/>
          </a:p>
        </c:txPr>
        <c:crossAx val="37640960"/>
        <c:crosses val="autoZero"/>
        <c:crossBetween val="midCat"/>
      </c:valAx>
      <c:spPr>
        <a:ln>
          <a:solidFill>
            <a:srgbClr val="4F81BD"/>
          </a:solidFill>
        </a:ln>
      </c:spPr>
    </c:plotArea>
    <c:legend>
      <c:legendPos val="l"/>
      <c:legendEntry>
        <c:idx val="4"/>
        <c:delete val="1"/>
      </c:legendEntry>
      <c:legendEntry>
        <c:idx val="5"/>
        <c:delete val="1"/>
      </c:legendEntry>
      <c:legendEntry>
        <c:idx val="6"/>
        <c:delete val="1"/>
      </c:legendEntry>
      <c:legendEntry>
        <c:idx val="7"/>
        <c:delete val="1"/>
      </c:legendEntry>
      <c:legendEntry>
        <c:idx val="8"/>
        <c:delete val="1"/>
      </c:legendEntry>
      <c:legendEntry>
        <c:idx val="9"/>
        <c:delete val="1"/>
      </c:legendEntry>
      <c:legendEntry>
        <c:idx val="10"/>
        <c:delete val="1"/>
      </c:legendEntry>
      <c:legendEntry>
        <c:idx val="11"/>
        <c:delete val="1"/>
      </c:legendEntry>
      <c:legendEntry>
        <c:idx val="12"/>
        <c:delete val="1"/>
      </c:legendEntry>
      <c:legendEntry>
        <c:idx val="13"/>
        <c:delete val="1"/>
      </c:legendEntry>
      <c:legendEntry>
        <c:idx val="14"/>
        <c:delete val="1"/>
      </c:legendEntry>
      <c:legendEntry>
        <c:idx val="15"/>
        <c:delete val="1"/>
      </c:legendEntry>
      <c:legendEntry>
        <c:idx val="16"/>
        <c:delete val="1"/>
      </c:legendEntry>
      <c:legendEntry>
        <c:idx val="17"/>
        <c:delete val="1"/>
      </c:legendEntry>
      <c:legendEntry>
        <c:idx val="18"/>
        <c:delete val="1"/>
      </c:legendEntry>
      <c:legendEntry>
        <c:idx val="19"/>
        <c:delete val="1"/>
      </c:legendEntry>
      <c:legendEntry>
        <c:idx val="20"/>
        <c:delete val="1"/>
      </c:legendEntry>
      <c:legendEntry>
        <c:idx val="21"/>
        <c:delete val="1"/>
      </c:legendEntry>
      <c:legendEntry>
        <c:idx val="22"/>
        <c:delete val="1"/>
      </c:legendEntry>
      <c:legendEntry>
        <c:idx val="23"/>
        <c:delete val="1"/>
      </c:legendEntry>
      <c:layout>
        <c:manualLayout>
          <c:xMode val="edge"/>
          <c:yMode val="edge"/>
          <c:x val="0.14603628960272963"/>
          <c:y val="0.6807669752577995"/>
          <c:w val="0.42080077182827058"/>
          <c:h val="0.1741842102373187"/>
        </c:manualLayout>
      </c:layout>
      <c:overlay val="1"/>
      <c:txPr>
        <a:bodyPr/>
        <a:lstStyle/>
        <a:p>
          <a:pPr>
            <a:defRPr sz="1200"/>
          </a:pPr>
          <a:endParaRPr lang="en-US"/>
        </a:p>
      </c:txPr>
    </c:legend>
    <c:plotVisOnly val="1"/>
    <c:dispBlanksAs val="gap"/>
    <c:showDLblsOverMax val="0"/>
  </c:chart>
  <c:spPr>
    <a:solidFill>
      <a:srgbClr val="FFFFFF"/>
    </a:solidFill>
    <a:ln>
      <a:solidFill>
        <a:sysClr val="windowText" lastClr="000000"/>
      </a:solid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200" dirty="0">
                <a:latin typeface="Times New Roman" pitchFamily="18" charset="0"/>
                <a:cs typeface="Times New Roman" pitchFamily="18" charset="0"/>
              </a:rPr>
              <a:t>SPEAR3 - BL12 U22</a:t>
            </a:r>
          </a:p>
        </c:rich>
      </c:tx>
      <c:layout>
        <c:manualLayout>
          <c:xMode val="edge"/>
          <c:yMode val="edge"/>
          <c:x val="0.43111425109488144"/>
          <c:y val="1.6736401673640183E-2"/>
        </c:manualLayout>
      </c:layout>
      <c:overlay val="1"/>
    </c:title>
    <c:autoTitleDeleted val="0"/>
    <c:plotArea>
      <c:layout>
        <c:manualLayout>
          <c:layoutTarget val="inner"/>
          <c:xMode val="edge"/>
          <c:yMode val="edge"/>
          <c:x val="0.14604130344777924"/>
          <c:y val="9.119296280433567E-2"/>
          <c:w val="0.81343771247118291"/>
          <c:h val="0.78335650512304944"/>
        </c:manualLayout>
      </c:layout>
      <c:scatterChart>
        <c:scatterStyle val="lineMarker"/>
        <c:varyColors val="0"/>
        <c:ser>
          <c:idx val="12"/>
          <c:order val="0"/>
          <c:tx>
            <c:v>Low Emit - ph 2 (4.90nm/0.1%)</c:v>
          </c:tx>
          <c:spPr>
            <a:ln w="19050">
              <a:solidFill>
                <a:srgbClr val="0000FF"/>
              </a:solidFill>
              <a:prstDash val="dashDot"/>
            </a:ln>
          </c:spPr>
          <c:marker>
            <c:symbol val="none"/>
          </c:marker>
          <c:xVal>
            <c:numRef>
              <c:f>BL12_phase2!$A$12:$A$41</c:f>
              <c:numCache>
                <c:formatCode>0.000</c:formatCode>
                <c:ptCount val="30"/>
                <c:pt idx="0">
                  <c:v>1155.1299999999999</c:v>
                </c:pt>
                <c:pt idx="1">
                  <c:v>1199.29</c:v>
                </c:pt>
                <c:pt idx="2">
                  <c:v>1245.6199999999999</c:v>
                </c:pt>
                <c:pt idx="3">
                  <c:v>1294.24</c:v>
                </c:pt>
                <c:pt idx="4">
                  <c:v>1345.26</c:v>
                </c:pt>
                <c:pt idx="5">
                  <c:v>1398.78</c:v>
                </c:pt>
                <c:pt idx="6">
                  <c:v>1454.92</c:v>
                </c:pt>
                <c:pt idx="7">
                  <c:v>1513.78</c:v>
                </c:pt>
                <c:pt idx="8">
                  <c:v>1575.48</c:v>
                </c:pt>
                <c:pt idx="9">
                  <c:v>1640.11</c:v>
                </c:pt>
                <c:pt idx="10">
                  <c:v>1707.77</c:v>
                </c:pt>
                <c:pt idx="11">
                  <c:v>1778.53</c:v>
                </c:pt>
                <c:pt idx="12">
                  <c:v>1852.46</c:v>
                </c:pt>
                <c:pt idx="13">
                  <c:v>1929.6</c:v>
                </c:pt>
                <c:pt idx="14">
                  <c:v>2009.98</c:v>
                </c:pt>
                <c:pt idx="15">
                  <c:v>2093.58</c:v>
                </c:pt>
                <c:pt idx="16">
                  <c:v>2180.34</c:v>
                </c:pt>
                <c:pt idx="17">
                  <c:v>2270.19</c:v>
                </c:pt>
                <c:pt idx="18">
                  <c:v>2362.9499999999998</c:v>
                </c:pt>
                <c:pt idx="19">
                  <c:v>2458.4299999999998</c:v>
                </c:pt>
                <c:pt idx="20">
                  <c:v>2556.3200000000002</c:v>
                </c:pt>
                <c:pt idx="21">
                  <c:v>2656.2799999999997</c:v>
                </c:pt>
                <c:pt idx="22">
                  <c:v>2757.8300000000022</c:v>
                </c:pt>
                <c:pt idx="23">
                  <c:v>2860.4100000000012</c:v>
                </c:pt>
                <c:pt idx="24">
                  <c:v>2963.3700000000022</c:v>
                </c:pt>
                <c:pt idx="25">
                  <c:v>3065.94</c:v>
                </c:pt>
                <c:pt idx="26">
                  <c:v>3167.23</c:v>
                </c:pt>
                <c:pt idx="27">
                  <c:v>3266.27</c:v>
                </c:pt>
                <c:pt idx="28">
                  <c:v>3361.98</c:v>
                </c:pt>
                <c:pt idx="29">
                  <c:v>3453.21</c:v>
                </c:pt>
              </c:numCache>
            </c:numRef>
          </c:xVal>
          <c:yVal>
            <c:numRef>
              <c:f>BL12_phase2!$G$12:$G$41</c:f>
              <c:numCache>
                <c:formatCode>0.000E+00</c:formatCode>
                <c:ptCount val="30"/>
                <c:pt idx="0">
                  <c:v>7.218E+19</c:v>
                </c:pt>
                <c:pt idx="1">
                  <c:v>7.456E+19</c:v>
                </c:pt>
                <c:pt idx="2">
                  <c:v>7.6969999999999967E+19</c:v>
                </c:pt>
                <c:pt idx="3">
                  <c:v>7.94E+19</c:v>
                </c:pt>
                <c:pt idx="4">
                  <c:v>8.184E+19</c:v>
                </c:pt>
                <c:pt idx="5">
                  <c:v>8.427E+19</c:v>
                </c:pt>
                <c:pt idx="6">
                  <c:v>8.668E+19</c:v>
                </c:pt>
                <c:pt idx="7">
                  <c:v>8.904E+19</c:v>
                </c:pt>
                <c:pt idx="8">
                  <c:v>9.1330000000000016E+19</c:v>
                </c:pt>
                <c:pt idx="9">
                  <c:v>9.3510000000000066E+19</c:v>
                </c:pt>
                <c:pt idx="10">
                  <c:v>9.557E+19</c:v>
                </c:pt>
                <c:pt idx="11">
                  <c:v>9.745E+19</c:v>
                </c:pt>
                <c:pt idx="12">
                  <c:v>9.912E+19</c:v>
                </c:pt>
                <c:pt idx="13">
                  <c:v>1.0049999999999967E+20</c:v>
                </c:pt>
                <c:pt idx="14">
                  <c:v>1.016E+20</c:v>
                </c:pt>
                <c:pt idx="15">
                  <c:v>1.024E+20</c:v>
                </c:pt>
                <c:pt idx="16">
                  <c:v>1.0269999999999967E+20</c:v>
                </c:pt>
                <c:pt idx="17">
                  <c:v>1.0249999999999967E+20</c:v>
                </c:pt>
                <c:pt idx="18">
                  <c:v>1.0169999999999967E+20</c:v>
                </c:pt>
                <c:pt idx="19">
                  <c:v>1.004E+20</c:v>
                </c:pt>
                <c:pt idx="20">
                  <c:v>9.836E+19</c:v>
                </c:pt>
                <c:pt idx="21">
                  <c:v>9.56E+19</c:v>
                </c:pt>
                <c:pt idx="22">
                  <c:v>9.208E+19</c:v>
                </c:pt>
                <c:pt idx="23">
                  <c:v>8.775E+19</c:v>
                </c:pt>
                <c:pt idx="24">
                  <c:v>8.263E+19</c:v>
                </c:pt>
                <c:pt idx="25">
                  <c:v>7.675E+19</c:v>
                </c:pt>
                <c:pt idx="26">
                  <c:v>7.015E+19</c:v>
                </c:pt>
                <c:pt idx="27">
                  <c:v>6.294E+19</c:v>
                </c:pt>
                <c:pt idx="28">
                  <c:v>5.523E+19</c:v>
                </c:pt>
                <c:pt idx="29">
                  <c:v>4.72E+19</c:v>
                </c:pt>
              </c:numCache>
            </c:numRef>
          </c:yVal>
          <c:smooth val="0"/>
        </c:ser>
        <c:ser>
          <c:idx val="6"/>
          <c:order val="1"/>
          <c:tx>
            <c:v>Low Emit - ph1 (6.76nm/0.1%)</c:v>
          </c:tx>
          <c:spPr>
            <a:ln w="19050">
              <a:solidFill>
                <a:srgbClr val="FF0000"/>
              </a:solidFill>
              <a:prstDash val="sysDash"/>
            </a:ln>
          </c:spPr>
          <c:marker>
            <c:symbol val="none"/>
          </c:marker>
          <c:xVal>
            <c:numRef>
              <c:f>BL12_phase1!$A$12:$A$41</c:f>
              <c:numCache>
                <c:formatCode>0.000</c:formatCode>
                <c:ptCount val="30"/>
                <c:pt idx="0">
                  <c:v>1155.1299999999999</c:v>
                </c:pt>
                <c:pt idx="1">
                  <c:v>1199.29</c:v>
                </c:pt>
                <c:pt idx="2">
                  <c:v>1245.6199999999999</c:v>
                </c:pt>
                <c:pt idx="3">
                  <c:v>1294.24</c:v>
                </c:pt>
                <c:pt idx="4">
                  <c:v>1345.26</c:v>
                </c:pt>
                <c:pt idx="5">
                  <c:v>1398.78</c:v>
                </c:pt>
                <c:pt idx="6">
                  <c:v>1454.92</c:v>
                </c:pt>
                <c:pt idx="7">
                  <c:v>1513.78</c:v>
                </c:pt>
                <c:pt idx="8">
                  <c:v>1575.48</c:v>
                </c:pt>
                <c:pt idx="9">
                  <c:v>1640.11</c:v>
                </c:pt>
                <c:pt idx="10">
                  <c:v>1707.77</c:v>
                </c:pt>
                <c:pt idx="11">
                  <c:v>1778.53</c:v>
                </c:pt>
                <c:pt idx="12">
                  <c:v>1852.46</c:v>
                </c:pt>
                <c:pt idx="13">
                  <c:v>1929.6</c:v>
                </c:pt>
                <c:pt idx="14">
                  <c:v>2009.98</c:v>
                </c:pt>
                <c:pt idx="15">
                  <c:v>2093.58</c:v>
                </c:pt>
                <c:pt idx="16">
                  <c:v>2180.34</c:v>
                </c:pt>
                <c:pt idx="17">
                  <c:v>2270.19</c:v>
                </c:pt>
                <c:pt idx="18">
                  <c:v>2362.9499999999998</c:v>
                </c:pt>
                <c:pt idx="19">
                  <c:v>2458.4299999999998</c:v>
                </c:pt>
                <c:pt idx="20">
                  <c:v>2556.3200000000002</c:v>
                </c:pt>
                <c:pt idx="21">
                  <c:v>2656.2799999999997</c:v>
                </c:pt>
                <c:pt idx="22">
                  <c:v>2757.8300000000022</c:v>
                </c:pt>
                <c:pt idx="23">
                  <c:v>2860.4100000000012</c:v>
                </c:pt>
                <c:pt idx="24">
                  <c:v>2963.3700000000022</c:v>
                </c:pt>
                <c:pt idx="25">
                  <c:v>3065.94</c:v>
                </c:pt>
                <c:pt idx="26">
                  <c:v>3167.23</c:v>
                </c:pt>
                <c:pt idx="27">
                  <c:v>3266.27</c:v>
                </c:pt>
                <c:pt idx="28">
                  <c:v>3361.98</c:v>
                </c:pt>
                <c:pt idx="29">
                  <c:v>3453.21</c:v>
                </c:pt>
              </c:numCache>
            </c:numRef>
          </c:xVal>
          <c:yVal>
            <c:numRef>
              <c:f>BL12_phase1!$G$12:$G$41</c:f>
              <c:numCache>
                <c:formatCode>0.000E+00</c:formatCode>
                <c:ptCount val="30"/>
                <c:pt idx="0">
                  <c:v>5.721E+19</c:v>
                </c:pt>
                <c:pt idx="1">
                  <c:v>5.8919999999999975E+19</c:v>
                </c:pt>
                <c:pt idx="2">
                  <c:v>6.0649999999999853E+19</c:v>
                </c:pt>
                <c:pt idx="3">
                  <c:v>6.2380000000000033E+19</c:v>
                </c:pt>
                <c:pt idx="4">
                  <c:v>6.4110000000000033E+19</c:v>
                </c:pt>
                <c:pt idx="5">
                  <c:v>6.581E+19</c:v>
                </c:pt>
                <c:pt idx="6">
                  <c:v>6.7490000000000033E+19</c:v>
                </c:pt>
                <c:pt idx="7">
                  <c:v>6.9110000000000033E+19</c:v>
                </c:pt>
                <c:pt idx="8">
                  <c:v>7.0669999999999975E+19</c:v>
                </c:pt>
                <c:pt idx="9">
                  <c:v>7.2139999999999975E+19</c:v>
                </c:pt>
                <c:pt idx="10">
                  <c:v>7.349E+19</c:v>
                </c:pt>
                <c:pt idx="11">
                  <c:v>7.47E+19</c:v>
                </c:pt>
                <c:pt idx="12">
                  <c:v>7.575E+19</c:v>
                </c:pt>
                <c:pt idx="13">
                  <c:v>7.659E+19</c:v>
                </c:pt>
                <c:pt idx="14">
                  <c:v>7.719E+19</c:v>
                </c:pt>
                <c:pt idx="15">
                  <c:v>7.751E+19</c:v>
                </c:pt>
                <c:pt idx="16">
                  <c:v>7.75E+19</c:v>
                </c:pt>
                <c:pt idx="17">
                  <c:v>7.713E+19</c:v>
                </c:pt>
                <c:pt idx="18">
                  <c:v>7.635E+19</c:v>
                </c:pt>
                <c:pt idx="19">
                  <c:v>7.511E+19</c:v>
                </c:pt>
                <c:pt idx="20">
                  <c:v>7.338E+19</c:v>
                </c:pt>
                <c:pt idx="21">
                  <c:v>7.1129999999999861E+19</c:v>
                </c:pt>
                <c:pt idx="22">
                  <c:v>6.832E+19</c:v>
                </c:pt>
                <c:pt idx="23">
                  <c:v>6.494E+19</c:v>
                </c:pt>
                <c:pt idx="24">
                  <c:v>6.1E+19</c:v>
                </c:pt>
                <c:pt idx="25">
                  <c:v>5.6529999999999861E+19</c:v>
                </c:pt>
                <c:pt idx="26">
                  <c:v>5.1549999999999844E+19</c:v>
                </c:pt>
                <c:pt idx="27">
                  <c:v>4.6149999999999844E+19</c:v>
                </c:pt>
                <c:pt idx="28">
                  <c:v>4.042E+19</c:v>
                </c:pt>
                <c:pt idx="29">
                  <c:v>3.448E+19</c:v>
                </c:pt>
              </c:numCache>
            </c:numRef>
          </c:yVal>
          <c:smooth val="0"/>
        </c:ser>
        <c:ser>
          <c:idx val="0"/>
          <c:order val="2"/>
          <c:tx>
            <c:v>2011 lattice (9.6nm/0.2%)</c:v>
          </c:tx>
          <c:spPr>
            <a:ln w="15875">
              <a:solidFill>
                <a:schemeClr val="tx1"/>
              </a:solidFill>
            </a:ln>
          </c:spPr>
          <c:marker>
            <c:symbol val="none"/>
          </c:marker>
          <c:xVal>
            <c:numRef>
              <c:f>BL12_2011!$A$12:$A$41</c:f>
              <c:numCache>
                <c:formatCode>0.000</c:formatCode>
                <c:ptCount val="30"/>
                <c:pt idx="0">
                  <c:v>1155.1299999999999</c:v>
                </c:pt>
                <c:pt idx="1">
                  <c:v>1199.29</c:v>
                </c:pt>
                <c:pt idx="2">
                  <c:v>1245.6199999999999</c:v>
                </c:pt>
                <c:pt idx="3">
                  <c:v>1294.24</c:v>
                </c:pt>
                <c:pt idx="4">
                  <c:v>1345.26</c:v>
                </c:pt>
                <c:pt idx="5">
                  <c:v>1398.78</c:v>
                </c:pt>
                <c:pt idx="6">
                  <c:v>1454.92</c:v>
                </c:pt>
                <c:pt idx="7">
                  <c:v>1513.78</c:v>
                </c:pt>
                <c:pt idx="8">
                  <c:v>1575.48</c:v>
                </c:pt>
                <c:pt idx="9">
                  <c:v>1640.11</c:v>
                </c:pt>
                <c:pt idx="10">
                  <c:v>1707.77</c:v>
                </c:pt>
                <c:pt idx="11">
                  <c:v>1778.53</c:v>
                </c:pt>
                <c:pt idx="12">
                  <c:v>1852.46</c:v>
                </c:pt>
                <c:pt idx="13">
                  <c:v>1929.6</c:v>
                </c:pt>
                <c:pt idx="14">
                  <c:v>2009.98</c:v>
                </c:pt>
                <c:pt idx="15">
                  <c:v>2093.58</c:v>
                </c:pt>
                <c:pt idx="16">
                  <c:v>2180.34</c:v>
                </c:pt>
                <c:pt idx="17">
                  <c:v>2270.19</c:v>
                </c:pt>
                <c:pt idx="18">
                  <c:v>2362.9499999999998</c:v>
                </c:pt>
                <c:pt idx="19">
                  <c:v>2458.4299999999998</c:v>
                </c:pt>
                <c:pt idx="20">
                  <c:v>2556.3200000000002</c:v>
                </c:pt>
                <c:pt idx="21">
                  <c:v>2656.2799999999997</c:v>
                </c:pt>
                <c:pt idx="22">
                  <c:v>2757.8300000000022</c:v>
                </c:pt>
                <c:pt idx="23">
                  <c:v>2860.4100000000012</c:v>
                </c:pt>
                <c:pt idx="24">
                  <c:v>2963.3700000000022</c:v>
                </c:pt>
                <c:pt idx="25">
                  <c:v>3065.94</c:v>
                </c:pt>
                <c:pt idx="26">
                  <c:v>3167.23</c:v>
                </c:pt>
                <c:pt idx="27">
                  <c:v>3266.27</c:v>
                </c:pt>
                <c:pt idx="28">
                  <c:v>3361.98</c:v>
                </c:pt>
                <c:pt idx="29">
                  <c:v>3453.21</c:v>
                </c:pt>
              </c:numCache>
            </c:numRef>
          </c:xVal>
          <c:yVal>
            <c:numRef>
              <c:f>BL12_2011!$G$12:$G$41</c:f>
              <c:numCache>
                <c:formatCode>0.000E+00</c:formatCode>
                <c:ptCount val="30"/>
                <c:pt idx="0">
                  <c:v>3.289E+19</c:v>
                </c:pt>
                <c:pt idx="1">
                  <c:v>3.3659999999999988E+19</c:v>
                </c:pt>
                <c:pt idx="2">
                  <c:v>3.4419999999999988E+19</c:v>
                </c:pt>
                <c:pt idx="3">
                  <c:v>3.517E+19</c:v>
                </c:pt>
                <c:pt idx="4">
                  <c:v>3.5909999999999988E+19</c:v>
                </c:pt>
                <c:pt idx="5">
                  <c:v>3.662E+19</c:v>
                </c:pt>
                <c:pt idx="6">
                  <c:v>3.73E+19</c:v>
                </c:pt>
                <c:pt idx="7">
                  <c:v>3.794E+19</c:v>
                </c:pt>
                <c:pt idx="8">
                  <c:v>3.853E+19</c:v>
                </c:pt>
                <c:pt idx="9">
                  <c:v>3.907E+19</c:v>
                </c:pt>
                <c:pt idx="10">
                  <c:v>3.953E+19</c:v>
                </c:pt>
                <c:pt idx="11">
                  <c:v>3.991E+19</c:v>
                </c:pt>
                <c:pt idx="12">
                  <c:v>4.0199999999999975E+19</c:v>
                </c:pt>
                <c:pt idx="13">
                  <c:v>4.037E+19</c:v>
                </c:pt>
                <c:pt idx="14">
                  <c:v>4.041E+19</c:v>
                </c:pt>
                <c:pt idx="15">
                  <c:v>4.0310000000000033E+19</c:v>
                </c:pt>
                <c:pt idx="16">
                  <c:v>4.005E+19</c:v>
                </c:pt>
                <c:pt idx="17">
                  <c:v>3.96E+19</c:v>
                </c:pt>
                <c:pt idx="18">
                  <c:v>3.894E+19</c:v>
                </c:pt>
                <c:pt idx="19">
                  <c:v>3.807E+19</c:v>
                </c:pt>
                <c:pt idx="20">
                  <c:v>3.697E+19</c:v>
                </c:pt>
                <c:pt idx="21">
                  <c:v>3.562E+19</c:v>
                </c:pt>
                <c:pt idx="22">
                  <c:v>3.401E+19</c:v>
                </c:pt>
                <c:pt idx="23">
                  <c:v>3.215E+19</c:v>
                </c:pt>
                <c:pt idx="24">
                  <c:v>3.004E+19</c:v>
                </c:pt>
                <c:pt idx="25">
                  <c:v>2.769E+19</c:v>
                </c:pt>
                <c:pt idx="26">
                  <c:v>2.513E+19</c:v>
                </c:pt>
                <c:pt idx="27">
                  <c:v>2.2400000000000012E+19</c:v>
                </c:pt>
                <c:pt idx="28">
                  <c:v>1.953E+19</c:v>
                </c:pt>
                <c:pt idx="29">
                  <c:v>1.660000000000002E+19</c:v>
                </c:pt>
              </c:numCache>
            </c:numRef>
          </c:yVal>
          <c:smooth val="0"/>
        </c:ser>
        <c:ser>
          <c:idx val="20"/>
          <c:order val="3"/>
          <c:tx>
            <c:v>achromat (14.6nm/0.1%)</c:v>
          </c:tx>
          <c:spPr>
            <a:ln w="19050">
              <a:solidFill>
                <a:srgbClr val="00B050"/>
              </a:solidFill>
              <a:prstDash val="sysDot"/>
            </a:ln>
          </c:spPr>
          <c:marker>
            <c:symbol val="none"/>
          </c:marker>
          <c:xVal>
            <c:numRef>
              <c:f>BL12_achromat!$A$12:$A$41</c:f>
              <c:numCache>
                <c:formatCode>0.000</c:formatCode>
                <c:ptCount val="30"/>
                <c:pt idx="0">
                  <c:v>1155.1299999999999</c:v>
                </c:pt>
                <c:pt idx="1">
                  <c:v>1199.29</c:v>
                </c:pt>
                <c:pt idx="2">
                  <c:v>1245.6199999999999</c:v>
                </c:pt>
                <c:pt idx="3">
                  <c:v>1294.24</c:v>
                </c:pt>
                <c:pt idx="4">
                  <c:v>1345.26</c:v>
                </c:pt>
                <c:pt idx="5">
                  <c:v>1398.78</c:v>
                </c:pt>
                <c:pt idx="6">
                  <c:v>1454.92</c:v>
                </c:pt>
                <c:pt idx="7">
                  <c:v>1513.78</c:v>
                </c:pt>
                <c:pt idx="8">
                  <c:v>1575.48</c:v>
                </c:pt>
                <c:pt idx="9">
                  <c:v>1640.11</c:v>
                </c:pt>
                <c:pt idx="10">
                  <c:v>1707.77</c:v>
                </c:pt>
                <c:pt idx="11">
                  <c:v>1778.53</c:v>
                </c:pt>
                <c:pt idx="12">
                  <c:v>1852.46</c:v>
                </c:pt>
                <c:pt idx="13">
                  <c:v>1929.6</c:v>
                </c:pt>
                <c:pt idx="14">
                  <c:v>2009.98</c:v>
                </c:pt>
                <c:pt idx="15">
                  <c:v>2093.58</c:v>
                </c:pt>
                <c:pt idx="16">
                  <c:v>2180.34</c:v>
                </c:pt>
                <c:pt idx="17">
                  <c:v>2270.19</c:v>
                </c:pt>
                <c:pt idx="18">
                  <c:v>2362.9499999999998</c:v>
                </c:pt>
                <c:pt idx="19">
                  <c:v>2458.4299999999998</c:v>
                </c:pt>
                <c:pt idx="20">
                  <c:v>2556.3200000000002</c:v>
                </c:pt>
                <c:pt idx="21">
                  <c:v>2656.2799999999997</c:v>
                </c:pt>
                <c:pt idx="22">
                  <c:v>2757.8300000000022</c:v>
                </c:pt>
                <c:pt idx="23">
                  <c:v>2860.4100000000012</c:v>
                </c:pt>
                <c:pt idx="24">
                  <c:v>2963.3700000000022</c:v>
                </c:pt>
                <c:pt idx="25">
                  <c:v>3065.94</c:v>
                </c:pt>
                <c:pt idx="26">
                  <c:v>3167.23</c:v>
                </c:pt>
                <c:pt idx="27">
                  <c:v>3266.27</c:v>
                </c:pt>
                <c:pt idx="28">
                  <c:v>3361.98</c:v>
                </c:pt>
                <c:pt idx="29">
                  <c:v>3453.21</c:v>
                </c:pt>
              </c:numCache>
            </c:numRef>
          </c:xVal>
          <c:yVal>
            <c:numRef>
              <c:f>BL12_achromat!$G$12:$G$41</c:f>
              <c:numCache>
                <c:formatCode>0.000E+00</c:formatCode>
                <c:ptCount val="30"/>
                <c:pt idx="0">
                  <c:v>2.4899999999999988E+19</c:v>
                </c:pt>
                <c:pt idx="1">
                  <c:v>2.549E+19</c:v>
                </c:pt>
                <c:pt idx="2">
                  <c:v>2.608E+19</c:v>
                </c:pt>
                <c:pt idx="3">
                  <c:v>2.666E+19</c:v>
                </c:pt>
                <c:pt idx="4">
                  <c:v>2.7230000000000012E+19</c:v>
                </c:pt>
                <c:pt idx="5">
                  <c:v>2.778E+19</c:v>
                </c:pt>
                <c:pt idx="6">
                  <c:v>2.8309999999999988E+19</c:v>
                </c:pt>
                <c:pt idx="7">
                  <c:v>2.8819999999999988E+19</c:v>
                </c:pt>
                <c:pt idx="8">
                  <c:v>2.928E+19</c:v>
                </c:pt>
                <c:pt idx="9">
                  <c:v>2.9709999999999988E+19</c:v>
                </c:pt>
                <c:pt idx="10">
                  <c:v>3.008E+19</c:v>
                </c:pt>
                <c:pt idx="11">
                  <c:v>3.0389999999999988E+19</c:v>
                </c:pt>
                <c:pt idx="12">
                  <c:v>3.062E+19</c:v>
                </c:pt>
                <c:pt idx="13">
                  <c:v>3.078E+19</c:v>
                </c:pt>
                <c:pt idx="14">
                  <c:v>3.083E+19</c:v>
                </c:pt>
                <c:pt idx="15">
                  <c:v>3.077E+19</c:v>
                </c:pt>
                <c:pt idx="16">
                  <c:v>3.0589999999999988E+19</c:v>
                </c:pt>
                <c:pt idx="17">
                  <c:v>3.027E+19</c:v>
                </c:pt>
                <c:pt idx="18">
                  <c:v>2.9789999999999988E+19</c:v>
                </c:pt>
                <c:pt idx="19">
                  <c:v>2.9149999999999988E+19</c:v>
                </c:pt>
                <c:pt idx="20">
                  <c:v>2.8319999999999967E+19</c:v>
                </c:pt>
                <c:pt idx="21">
                  <c:v>2.731E+19</c:v>
                </c:pt>
                <c:pt idx="22">
                  <c:v>2.609E+19</c:v>
                </c:pt>
                <c:pt idx="23">
                  <c:v>2.468E+19</c:v>
                </c:pt>
                <c:pt idx="24">
                  <c:v>2.308E+19</c:v>
                </c:pt>
                <c:pt idx="25">
                  <c:v>2.129E+19</c:v>
                </c:pt>
                <c:pt idx="26">
                  <c:v>1.933E+19</c:v>
                </c:pt>
                <c:pt idx="27">
                  <c:v>1.724E+19</c:v>
                </c:pt>
                <c:pt idx="28">
                  <c:v>1.504E+19</c:v>
                </c:pt>
                <c:pt idx="29">
                  <c:v>1.279E+19</c:v>
                </c:pt>
              </c:numCache>
            </c:numRef>
          </c:yVal>
          <c:smooth val="0"/>
        </c:ser>
        <c:ser>
          <c:idx val="18"/>
          <c:order val="4"/>
          <c:tx>
            <c:v>APS UA33 (2.5nmrad/1%/100mA)</c:v>
          </c:tx>
          <c:spPr>
            <a:ln w="19050">
              <a:solidFill>
                <a:srgbClr val="FF00FF"/>
              </a:solidFill>
              <a:prstDash val="lgDash"/>
            </a:ln>
          </c:spPr>
          <c:marker>
            <c:symbol val="none"/>
          </c:marker>
          <c:xVal>
            <c:numRef>
              <c:f>aps_UA!$A$12:$A$41</c:f>
              <c:numCache>
                <c:formatCode>0.000</c:formatCode>
                <c:ptCount val="30"/>
                <c:pt idx="0">
                  <c:v>3418.3300000000022</c:v>
                </c:pt>
                <c:pt idx="1">
                  <c:v>3565.3</c:v>
                </c:pt>
                <c:pt idx="2">
                  <c:v>3720.79</c:v>
                </c:pt>
                <c:pt idx="3">
                  <c:v>3885.3700000000022</c:v>
                </c:pt>
                <c:pt idx="4">
                  <c:v>4059.61</c:v>
                </c:pt>
                <c:pt idx="5">
                  <c:v>4244.13</c:v>
                </c:pt>
                <c:pt idx="6">
                  <c:v>4439.5600000000004</c:v>
                </c:pt>
                <c:pt idx="7">
                  <c:v>4646.57</c:v>
                </c:pt>
                <c:pt idx="8">
                  <c:v>4865.83</c:v>
                </c:pt>
                <c:pt idx="9">
                  <c:v>5098.0200000000004</c:v>
                </c:pt>
                <c:pt idx="10">
                  <c:v>5343.83</c:v>
                </c:pt>
                <c:pt idx="11">
                  <c:v>5603.93</c:v>
                </c:pt>
                <c:pt idx="12">
                  <c:v>5878.9699999999993</c:v>
                </c:pt>
                <c:pt idx="13">
                  <c:v>6169.54</c:v>
                </c:pt>
                <c:pt idx="14">
                  <c:v>6476.14</c:v>
                </c:pt>
                <c:pt idx="15">
                  <c:v>6799.18</c:v>
                </c:pt>
                <c:pt idx="16">
                  <c:v>7138.91</c:v>
                </c:pt>
                <c:pt idx="17">
                  <c:v>7495.38</c:v>
                </c:pt>
                <c:pt idx="18">
                  <c:v>7868.38</c:v>
                </c:pt>
                <c:pt idx="19">
                  <c:v>8257.3799999999519</c:v>
                </c:pt>
                <c:pt idx="20">
                  <c:v>8661.4599999999482</c:v>
                </c:pt>
                <c:pt idx="21">
                  <c:v>9079.2400000000089</c:v>
                </c:pt>
                <c:pt idx="22">
                  <c:v>9508.77</c:v>
                </c:pt>
                <c:pt idx="23">
                  <c:v>9947.4699999999521</c:v>
                </c:pt>
                <c:pt idx="24">
                  <c:v>10392</c:v>
                </c:pt>
                <c:pt idx="25">
                  <c:v>10838.5</c:v>
                </c:pt>
                <c:pt idx="26">
                  <c:v>11281.8</c:v>
                </c:pt>
                <c:pt idx="27">
                  <c:v>11716.6</c:v>
                </c:pt>
                <c:pt idx="28">
                  <c:v>12136.2</c:v>
                </c:pt>
                <c:pt idx="29">
                  <c:v>12533.9</c:v>
                </c:pt>
              </c:numCache>
            </c:numRef>
          </c:xVal>
          <c:yVal>
            <c:numRef>
              <c:f>aps_UA!$G$12:$G$41</c:f>
              <c:numCache>
                <c:formatCode>0.000E+00</c:formatCode>
                <c:ptCount val="30"/>
                <c:pt idx="0">
                  <c:v>3.3849999999999988E+19</c:v>
                </c:pt>
                <c:pt idx="1">
                  <c:v>3.469E+19</c:v>
                </c:pt>
                <c:pt idx="2">
                  <c:v>3.553E+19</c:v>
                </c:pt>
                <c:pt idx="3">
                  <c:v>3.637E+19</c:v>
                </c:pt>
                <c:pt idx="4">
                  <c:v>3.72E+19</c:v>
                </c:pt>
                <c:pt idx="5">
                  <c:v>3.802E+19</c:v>
                </c:pt>
                <c:pt idx="6">
                  <c:v>3.882E+19</c:v>
                </c:pt>
                <c:pt idx="7">
                  <c:v>3.959E+19</c:v>
                </c:pt>
                <c:pt idx="8">
                  <c:v>4.033E+19</c:v>
                </c:pt>
                <c:pt idx="9">
                  <c:v>4.101E+19</c:v>
                </c:pt>
                <c:pt idx="10">
                  <c:v>4.1629999999999844E+19</c:v>
                </c:pt>
                <c:pt idx="11">
                  <c:v>4.218E+19</c:v>
                </c:pt>
                <c:pt idx="12">
                  <c:v>4.2639999999999975E+19</c:v>
                </c:pt>
                <c:pt idx="13">
                  <c:v>4.298E+19</c:v>
                </c:pt>
                <c:pt idx="14">
                  <c:v>4.3199999999999975E+19</c:v>
                </c:pt>
                <c:pt idx="15">
                  <c:v>4.326E+19</c:v>
                </c:pt>
                <c:pt idx="16">
                  <c:v>4.313E+19</c:v>
                </c:pt>
                <c:pt idx="17">
                  <c:v>4.2810000000000033E+19</c:v>
                </c:pt>
                <c:pt idx="18">
                  <c:v>4.2239999999999975E+19</c:v>
                </c:pt>
                <c:pt idx="19">
                  <c:v>4.1419999999999975E+19</c:v>
                </c:pt>
                <c:pt idx="20">
                  <c:v>4.0310000000000033E+19</c:v>
                </c:pt>
                <c:pt idx="21">
                  <c:v>3.888E+19</c:v>
                </c:pt>
                <c:pt idx="22">
                  <c:v>3.713E+19</c:v>
                </c:pt>
                <c:pt idx="23">
                  <c:v>3.503E+19</c:v>
                </c:pt>
                <c:pt idx="24">
                  <c:v>3.259E+19</c:v>
                </c:pt>
                <c:pt idx="25">
                  <c:v>2.983E+19</c:v>
                </c:pt>
                <c:pt idx="26">
                  <c:v>2.677E+19</c:v>
                </c:pt>
                <c:pt idx="27">
                  <c:v>2.3459999999999988E+19</c:v>
                </c:pt>
                <c:pt idx="28">
                  <c:v>1.998000000000002E+19</c:v>
                </c:pt>
                <c:pt idx="29">
                  <c:v>1.643E+19</c:v>
                </c:pt>
              </c:numCache>
            </c:numRef>
          </c:yVal>
          <c:smooth val="0"/>
        </c:ser>
        <c:ser>
          <c:idx val="1"/>
          <c:order val="5"/>
          <c:spPr>
            <a:ln w="15875">
              <a:solidFill>
                <a:schemeClr val="tx1"/>
              </a:solidFill>
            </a:ln>
          </c:spPr>
          <c:marker>
            <c:symbol val="none"/>
          </c:marker>
          <c:xVal>
            <c:numRef>
              <c:f>BL12_2011!$A$44:$A$61</c:f>
              <c:numCache>
                <c:formatCode>0.000</c:formatCode>
                <c:ptCount val="18"/>
                <c:pt idx="0">
                  <c:v>3465.3900000000012</c:v>
                </c:pt>
                <c:pt idx="1">
                  <c:v>3597.86</c:v>
                </c:pt>
                <c:pt idx="2">
                  <c:v>3736.86</c:v>
                </c:pt>
                <c:pt idx="3">
                  <c:v>3882.72</c:v>
                </c:pt>
                <c:pt idx="4">
                  <c:v>4035.77</c:v>
                </c:pt>
                <c:pt idx="5">
                  <c:v>4196.34</c:v>
                </c:pt>
                <c:pt idx="6">
                  <c:v>4364.75</c:v>
                </c:pt>
                <c:pt idx="7">
                  <c:v>4541.3500000000004</c:v>
                </c:pt>
                <c:pt idx="8">
                  <c:v>4726.45</c:v>
                </c:pt>
                <c:pt idx="9">
                  <c:v>4920.34</c:v>
                </c:pt>
                <c:pt idx="10">
                  <c:v>5123.3100000000004</c:v>
                </c:pt>
                <c:pt idx="11">
                  <c:v>5335.59</c:v>
                </c:pt>
                <c:pt idx="12">
                  <c:v>5557.38</c:v>
                </c:pt>
                <c:pt idx="13">
                  <c:v>5788.81</c:v>
                </c:pt>
                <c:pt idx="14">
                  <c:v>6029.94</c:v>
                </c:pt>
                <c:pt idx="15">
                  <c:v>6280.73</c:v>
                </c:pt>
                <c:pt idx="16">
                  <c:v>6541.03</c:v>
                </c:pt>
                <c:pt idx="17">
                  <c:v>6810.56</c:v>
                </c:pt>
              </c:numCache>
            </c:numRef>
          </c:xVal>
          <c:yVal>
            <c:numRef>
              <c:f>BL12_2011!$G$44:$G$61</c:f>
              <c:numCache>
                <c:formatCode>0.000E+00</c:formatCode>
                <c:ptCount val="18"/>
                <c:pt idx="0">
                  <c:v>3.1119999999999988E+19</c:v>
                </c:pt>
                <c:pt idx="1">
                  <c:v>3.103E+19</c:v>
                </c:pt>
                <c:pt idx="2">
                  <c:v>3.087E+19</c:v>
                </c:pt>
                <c:pt idx="3">
                  <c:v>3.063E+19</c:v>
                </c:pt>
                <c:pt idx="4">
                  <c:v>3.029E+19</c:v>
                </c:pt>
                <c:pt idx="5">
                  <c:v>2.985E+19</c:v>
                </c:pt>
                <c:pt idx="6">
                  <c:v>2.9309999999999988E+19</c:v>
                </c:pt>
                <c:pt idx="7">
                  <c:v>2.8649999999999988E+19</c:v>
                </c:pt>
                <c:pt idx="8">
                  <c:v>2.7870000000000012E+19</c:v>
                </c:pt>
                <c:pt idx="9">
                  <c:v>2.697E+19</c:v>
                </c:pt>
                <c:pt idx="10">
                  <c:v>2.594E+19</c:v>
                </c:pt>
                <c:pt idx="11">
                  <c:v>2.4779999999999988E+19</c:v>
                </c:pt>
                <c:pt idx="12">
                  <c:v>2.3499999999999988E+19</c:v>
                </c:pt>
                <c:pt idx="13">
                  <c:v>2.209E+19</c:v>
                </c:pt>
                <c:pt idx="14">
                  <c:v>2.0559999999999988E+19</c:v>
                </c:pt>
                <c:pt idx="15">
                  <c:v>1.894E+19</c:v>
                </c:pt>
                <c:pt idx="16">
                  <c:v>1.724E+19</c:v>
                </c:pt>
                <c:pt idx="17">
                  <c:v>1.547E+19</c:v>
                </c:pt>
              </c:numCache>
            </c:numRef>
          </c:yVal>
          <c:smooth val="0"/>
        </c:ser>
        <c:ser>
          <c:idx val="2"/>
          <c:order val="6"/>
          <c:spPr>
            <a:ln w="15875">
              <a:solidFill>
                <a:schemeClr val="tx1"/>
              </a:solidFill>
            </a:ln>
          </c:spPr>
          <c:marker>
            <c:symbol val="none"/>
          </c:marker>
          <c:xVal>
            <c:numRef>
              <c:f>BL12_2011!$A$76:$A$88</c:f>
              <c:numCache>
                <c:formatCode>0.000</c:formatCode>
                <c:ptCount val="13"/>
                <c:pt idx="0">
                  <c:v>5775.6600000000044</c:v>
                </c:pt>
                <c:pt idx="1">
                  <c:v>5996.44</c:v>
                </c:pt>
                <c:pt idx="2">
                  <c:v>6228.1100000000024</c:v>
                </c:pt>
                <c:pt idx="3">
                  <c:v>6471.21</c:v>
                </c:pt>
                <c:pt idx="4">
                  <c:v>6726.28</c:v>
                </c:pt>
                <c:pt idx="5">
                  <c:v>6993.89</c:v>
                </c:pt>
                <c:pt idx="6">
                  <c:v>7274.59</c:v>
                </c:pt>
                <c:pt idx="7">
                  <c:v>7568.92</c:v>
                </c:pt>
                <c:pt idx="8">
                  <c:v>7877.41</c:v>
                </c:pt>
                <c:pt idx="9">
                  <c:v>8200.57</c:v>
                </c:pt>
                <c:pt idx="10">
                  <c:v>8538.8499999999676</c:v>
                </c:pt>
                <c:pt idx="11">
                  <c:v>8892.65</c:v>
                </c:pt>
                <c:pt idx="12">
                  <c:v>9262.2999999999811</c:v>
                </c:pt>
              </c:numCache>
            </c:numRef>
          </c:xVal>
          <c:yVal>
            <c:numRef>
              <c:f>BL12_2011!$G$76:$G$88</c:f>
              <c:numCache>
                <c:formatCode>0.000E+00</c:formatCode>
                <c:ptCount val="13"/>
                <c:pt idx="0">
                  <c:v>2.2230000000000012E+19</c:v>
                </c:pt>
                <c:pt idx="1">
                  <c:v>2.1670000000000012E+19</c:v>
                </c:pt>
                <c:pt idx="2">
                  <c:v>2.104E+19</c:v>
                </c:pt>
                <c:pt idx="3">
                  <c:v>2.0319999999999988E+19</c:v>
                </c:pt>
                <c:pt idx="4">
                  <c:v>1.952E+19</c:v>
                </c:pt>
                <c:pt idx="5">
                  <c:v>1.864E+19</c:v>
                </c:pt>
                <c:pt idx="6">
                  <c:v>1.768E+19</c:v>
                </c:pt>
                <c:pt idx="7">
                  <c:v>1.665E+19</c:v>
                </c:pt>
                <c:pt idx="8">
                  <c:v>1.555E+19</c:v>
                </c:pt>
                <c:pt idx="9">
                  <c:v>1.4389999999999961E+19</c:v>
                </c:pt>
                <c:pt idx="10">
                  <c:v>1.318E+19</c:v>
                </c:pt>
                <c:pt idx="11">
                  <c:v>1.193E+19</c:v>
                </c:pt>
                <c:pt idx="12">
                  <c:v>1.066E+19</c:v>
                </c:pt>
              </c:numCache>
            </c:numRef>
          </c:yVal>
          <c:smooth val="0"/>
        </c:ser>
        <c:ser>
          <c:idx val="3"/>
          <c:order val="7"/>
          <c:spPr>
            <a:ln w="15875">
              <a:solidFill>
                <a:schemeClr val="tx1"/>
              </a:solidFill>
            </a:ln>
          </c:spPr>
          <c:marker>
            <c:symbol val="none"/>
          </c:marker>
          <c:xVal>
            <c:numRef>
              <c:f>BL12_2011!$A$108:$A$118</c:f>
              <c:numCache>
                <c:formatCode>0.000</c:formatCode>
                <c:ptCount val="11"/>
                <c:pt idx="0">
                  <c:v>8085.92</c:v>
                </c:pt>
                <c:pt idx="1">
                  <c:v>8395.01</c:v>
                </c:pt>
                <c:pt idx="2">
                  <c:v>8719.3499999999676</c:v>
                </c:pt>
                <c:pt idx="3">
                  <c:v>9059.69</c:v>
                </c:pt>
                <c:pt idx="4">
                  <c:v>9416.7999999999811</c:v>
                </c:pt>
                <c:pt idx="5">
                  <c:v>9791.4499999999716</c:v>
                </c:pt>
                <c:pt idx="6">
                  <c:v>10184.4</c:v>
                </c:pt>
                <c:pt idx="7">
                  <c:v>10596.5</c:v>
                </c:pt>
                <c:pt idx="8">
                  <c:v>11028.4</c:v>
                </c:pt>
                <c:pt idx="9">
                  <c:v>11480.8</c:v>
                </c:pt>
                <c:pt idx="10">
                  <c:v>11954.4</c:v>
                </c:pt>
              </c:numCache>
            </c:numRef>
          </c:xVal>
          <c:yVal>
            <c:numRef>
              <c:f>BL12_2011!$G$108:$G$118</c:f>
              <c:numCache>
                <c:formatCode>0.000E+00</c:formatCode>
                <c:ptCount val="11"/>
                <c:pt idx="0">
                  <c:v>1.544E+19</c:v>
                </c:pt>
                <c:pt idx="1">
                  <c:v>1.4709999999999963E+19</c:v>
                </c:pt>
                <c:pt idx="2">
                  <c:v>1.394000000000002E+19</c:v>
                </c:pt>
                <c:pt idx="3">
                  <c:v>1.311E+19</c:v>
                </c:pt>
                <c:pt idx="4">
                  <c:v>1.2229999999999963E+19</c:v>
                </c:pt>
                <c:pt idx="5">
                  <c:v>1.132000000000002E+19</c:v>
                </c:pt>
                <c:pt idx="6">
                  <c:v>1.037E+19</c:v>
                </c:pt>
                <c:pt idx="7">
                  <c:v>9.409E+18</c:v>
                </c:pt>
                <c:pt idx="8">
                  <c:v>8.433E+18</c:v>
                </c:pt>
                <c:pt idx="9">
                  <c:v>7.459000000000001E+18</c:v>
                </c:pt>
                <c:pt idx="10">
                  <c:v>6.502E+18</c:v>
                </c:pt>
              </c:numCache>
            </c:numRef>
          </c:yVal>
          <c:smooth val="0"/>
        </c:ser>
        <c:ser>
          <c:idx val="4"/>
          <c:order val="8"/>
          <c:spPr>
            <a:ln w="15875">
              <a:solidFill>
                <a:schemeClr val="tx1"/>
              </a:solidFill>
            </a:ln>
          </c:spPr>
          <c:marker>
            <c:symbol val="none"/>
          </c:marker>
          <c:xVal>
            <c:numRef>
              <c:f>BL12_2011!$A$140:$A$149</c:f>
              <c:numCache>
                <c:formatCode>0.000</c:formatCode>
                <c:ptCount val="10"/>
                <c:pt idx="0">
                  <c:v>10396.200000000004</c:v>
                </c:pt>
                <c:pt idx="1">
                  <c:v>10793.6</c:v>
                </c:pt>
                <c:pt idx="2">
                  <c:v>11210.6</c:v>
                </c:pt>
                <c:pt idx="3">
                  <c:v>11648.2</c:v>
                </c:pt>
                <c:pt idx="4">
                  <c:v>12107.3</c:v>
                </c:pt>
                <c:pt idx="5">
                  <c:v>12589</c:v>
                </c:pt>
                <c:pt idx="6">
                  <c:v>13094.3</c:v>
                </c:pt>
                <c:pt idx="7">
                  <c:v>13624.1</c:v>
                </c:pt>
                <c:pt idx="8">
                  <c:v>14179.3</c:v>
                </c:pt>
                <c:pt idx="9">
                  <c:v>14761</c:v>
                </c:pt>
              </c:numCache>
            </c:numRef>
          </c:xVal>
          <c:yVal>
            <c:numRef>
              <c:f>BL12_2011!$G$140:$G$149</c:f>
              <c:numCache>
                <c:formatCode>0.000E+00</c:formatCode>
                <c:ptCount val="10"/>
                <c:pt idx="0">
                  <c:v>1.069E+19</c:v>
                </c:pt>
                <c:pt idx="1">
                  <c:v>9.9620000000000041E+18</c:v>
                </c:pt>
                <c:pt idx="2">
                  <c:v>9.206E+18</c:v>
                </c:pt>
                <c:pt idx="3">
                  <c:v>8.43E+18</c:v>
                </c:pt>
                <c:pt idx="4">
                  <c:v>7.641999999999999E+18</c:v>
                </c:pt>
                <c:pt idx="5">
                  <c:v>6.85E+18</c:v>
                </c:pt>
                <c:pt idx="6">
                  <c:v>6.065E+18</c:v>
                </c:pt>
                <c:pt idx="7">
                  <c:v>5.296E+18</c:v>
                </c:pt>
                <c:pt idx="8">
                  <c:v>4.5549999999999872E+18</c:v>
                </c:pt>
                <c:pt idx="9">
                  <c:v>3.850999999999998E+18</c:v>
                </c:pt>
              </c:numCache>
            </c:numRef>
          </c:yVal>
          <c:smooth val="0"/>
        </c:ser>
        <c:ser>
          <c:idx val="5"/>
          <c:order val="9"/>
          <c:spPr>
            <a:ln w="15875">
              <a:solidFill>
                <a:schemeClr val="tx1"/>
              </a:solidFill>
            </a:ln>
          </c:spPr>
          <c:marker>
            <c:symbol val="none"/>
          </c:marker>
          <c:xVal>
            <c:numRef>
              <c:f>BL12_2011!$A$172:$A$200</c:f>
              <c:numCache>
                <c:formatCode>0.000</c:formatCode>
                <c:ptCount val="29"/>
                <c:pt idx="0">
                  <c:v>12706.4</c:v>
                </c:pt>
                <c:pt idx="1">
                  <c:v>13192.2</c:v>
                </c:pt>
                <c:pt idx="2">
                  <c:v>13701.8</c:v>
                </c:pt>
                <c:pt idx="3">
                  <c:v>14236.7</c:v>
                </c:pt>
                <c:pt idx="4">
                  <c:v>14797.8</c:v>
                </c:pt>
                <c:pt idx="5">
                  <c:v>15386.6</c:v>
                </c:pt>
                <c:pt idx="6">
                  <c:v>16004.1</c:v>
                </c:pt>
                <c:pt idx="7">
                  <c:v>16651.599999999944</c:v>
                </c:pt>
                <c:pt idx="8">
                  <c:v>17330.3</c:v>
                </c:pt>
                <c:pt idx="9">
                  <c:v>18041.3</c:v>
                </c:pt>
                <c:pt idx="10">
                  <c:v>18785.5</c:v>
                </c:pt>
                <c:pt idx="11">
                  <c:v>19563.8</c:v>
                </c:pt>
                <c:pt idx="12">
                  <c:v>20377</c:v>
                </c:pt>
                <c:pt idx="13">
                  <c:v>21225.599999999944</c:v>
                </c:pt>
                <c:pt idx="14">
                  <c:v>22109.8</c:v>
                </c:pt>
                <c:pt idx="15">
                  <c:v>23029.3</c:v>
                </c:pt>
                <c:pt idx="16">
                  <c:v>23983.8</c:v>
                </c:pt>
                <c:pt idx="17">
                  <c:v>24972.1</c:v>
                </c:pt>
                <c:pt idx="18">
                  <c:v>25992.5</c:v>
                </c:pt>
                <c:pt idx="19">
                  <c:v>27042.7</c:v>
                </c:pt>
                <c:pt idx="20">
                  <c:v>28119.599999999944</c:v>
                </c:pt>
                <c:pt idx="21">
                  <c:v>29219</c:v>
                </c:pt>
                <c:pt idx="22">
                  <c:v>30336.1</c:v>
                </c:pt>
                <c:pt idx="23">
                  <c:v>31464.5</c:v>
                </c:pt>
                <c:pt idx="24">
                  <c:v>32597.1</c:v>
                </c:pt>
                <c:pt idx="25">
                  <c:v>33725.300000000003</c:v>
                </c:pt>
                <c:pt idx="26">
                  <c:v>34839.599999999999</c:v>
                </c:pt>
                <c:pt idx="27">
                  <c:v>35929</c:v>
                </c:pt>
                <c:pt idx="28">
                  <c:v>36981.800000000003</c:v>
                </c:pt>
              </c:numCache>
            </c:numRef>
          </c:xVal>
          <c:yVal>
            <c:numRef>
              <c:f>BL12_2011!$G$172:$G$200</c:f>
              <c:numCache>
                <c:formatCode>0.000E+00</c:formatCode>
                <c:ptCount val="29"/>
                <c:pt idx="0">
                  <c:v>7.411E+18</c:v>
                </c:pt>
                <c:pt idx="1">
                  <c:v>6.75E+18</c:v>
                </c:pt>
                <c:pt idx="2">
                  <c:v>6.085E+18</c:v>
                </c:pt>
                <c:pt idx="3">
                  <c:v>5.424E+18</c:v>
                </c:pt>
                <c:pt idx="4">
                  <c:v>4.775E+18</c:v>
                </c:pt>
                <c:pt idx="5">
                  <c:v>4.146E+18</c:v>
                </c:pt>
                <c:pt idx="6">
                  <c:v>3.545E+18</c:v>
                </c:pt>
                <c:pt idx="7">
                  <c:v>2.981E+18</c:v>
                </c:pt>
                <c:pt idx="8">
                  <c:v>2.458999999999999E+18</c:v>
                </c:pt>
                <c:pt idx="9">
                  <c:v>1.987E+18</c:v>
                </c:pt>
                <c:pt idx="10">
                  <c:v>1.568E+18</c:v>
                </c:pt>
                <c:pt idx="11">
                  <c:v>1.206E+18</c:v>
                </c:pt>
                <c:pt idx="12">
                  <c:v>9.013E+17</c:v>
                </c:pt>
                <c:pt idx="13">
                  <c:v>6.521E+17</c:v>
                </c:pt>
                <c:pt idx="14">
                  <c:v>4.55E+17</c:v>
                </c:pt>
                <c:pt idx="15">
                  <c:v>3.05E+17</c:v>
                </c:pt>
                <c:pt idx="16">
                  <c:v>1.9540000000000003E+17</c:v>
                </c:pt>
                <c:pt idx="17">
                  <c:v>1.1900000000000003E+17</c:v>
                </c:pt>
                <c:pt idx="18">
                  <c:v>6.851E+16</c:v>
                </c:pt>
                <c:pt idx="19">
                  <c:v>3.698E+16</c:v>
                </c:pt>
                <c:pt idx="20">
                  <c:v>1.858E+16</c:v>
                </c:pt>
                <c:pt idx="21">
                  <c:v>8602000000000000</c:v>
                </c:pt>
                <c:pt idx="22">
                  <c:v>3632000000000000</c:v>
                </c:pt>
                <c:pt idx="23">
                  <c:v>1381000000000000</c:v>
                </c:pt>
                <c:pt idx="24">
                  <c:v>465400000000000</c:v>
                </c:pt>
                <c:pt idx="25">
                  <c:v>136700000000000</c:v>
                </c:pt>
                <c:pt idx="26">
                  <c:v>34200000000000</c:v>
                </c:pt>
                <c:pt idx="27">
                  <c:v>7098000000000</c:v>
                </c:pt>
                <c:pt idx="28">
                  <c:v>1180000000000</c:v>
                </c:pt>
              </c:numCache>
            </c:numRef>
          </c:yVal>
          <c:smooth val="0"/>
        </c:ser>
        <c:ser>
          <c:idx val="7"/>
          <c:order val="10"/>
          <c:spPr>
            <a:ln w="19050">
              <a:solidFill>
                <a:srgbClr val="FF0000"/>
              </a:solidFill>
              <a:prstDash val="sysDash"/>
            </a:ln>
          </c:spPr>
          <c:marker>
            <c:symbol val="none"/>
          </c:marker>
          <c:xVal>
            <c:numRef>
              <c:f>BL12_phase1!$A$44:$A$61</c:f>
              <c:numCache>
                <c:formatCode>0.000</c:formatCode>
                <c:ptCount val="18"/>
                <c:pt idx="0">
                  <c:v>3465.3900000000012</c:v>
                </c:pt>
                <c:pt idx="1">
                  <c:v>3597.86</c:v>
                </c:pt>
                <c:pt idx="2">
                  <c:v>3736.86</c:v>
                </c:pt>
                <c:pt idx="3">
                  <c:v>3882.72</c:v>
                </c:pt>
                <c:pt idx="4">
                  <c:v>4035.77</c:v>
                </c:pt>
                <c:pt idx="5">
                  <c:v>4196.34</c:v>
                </c:pt>
                <c:pt idx="6">
                  <c:v>4364.75</c:v>
                </c:pt>
                <c:pt idx="7">
                  <c:v>4541.3500000000004</c:v>
                </c:pt>
                <c:pt idx="8">
                  <c:v>4726.45</c:v>
                </c:pt>
                <c:pt idx="9">
                  <c:v>4920.34</c:v>
                </c:pt>
                <c:pt idx="10">
                  <c:v>5123.3100000000004</c:v>
                </c:pt>
                <c:pt idx="11">
                  <c:v>5335.59</c:v>
                </c:pt>
                <c:pt idx="12">
                  <c:v>5557.38</c:v>
                </c:pt>
                <c:pt idx="13">
                  <c:v>5788.81</c:v>
                </c:pt>
                <c:pt idx="14">
                  <c:v>6029.94</c:v>
                </c:pt>
                <c:pt idx="15">
                  <c:v>6280.73</c:v>
                </c:pt>
                <c:pt idx="16">
                  <c:v>6541.03</c:v>
                </c:pt>
                <c:pt idx="17">
                  <c:v>6810.56</c:v>
                </c:pt>
              </c:numCache>
            </c:numRef>
          </c:xVal>
          <c:yVal>
            <c:numRef>
              <c:f>BL12_phase1!$G$44:$G$61</c:f>
              <c:numCache>
                <c:formatCode>0.000E+00</c:formatCode>
                <c:ptCount val="18"/>
                <c:pt idx="0">
                  <c:v>6.3639999999999975E+19</c:v>
                </c:pt>
                <c:pt idx="1">
                  <c:v>6.381E+19</c:v>
                </c:pt>
                <c:pt idx="2">
                  <c:v>6.383E+19</c:v>
                </c:pt>
                <c:pt idx="3">
                  <c:v>6.366E+19</c:v>
                </c:pt>
                <c:pt idx="4">
                  <c:v>6.33E+19</c:v>
                </c:pt>
                <c:pt idx="5">
                  <c:v>6.272E+19</c:v>
                </c:pt>
                <c:pt idx="6">
                  <c:v>6.191E+19</c:v>
                </c:pt>
                <c:pt idx="7">
                  <c:v>6.084E+19</c:v>
                </c:pt>
                <c:pt idx="8">
                  <c:v>5.9510000000000033E+19</c:v>
                </c:pt>
                <c:pt idx="9">
                  <c:v>5.7890000000000033E+19</c:v>
                </c:pt>
                <c:pt idx="10">
                  <c:v>5.5969999999999975E+19</c:v>
                </c:pt>
                <c:pt idx="11">
                  <c:v>5.375E+19</c:v>
                </c:pt>
                <c:pt idx="12">
                  <c:v>5.1219999999999975E+19</c:v>
                </c:pt>
                <c:pt idx="13">
                  <c:v>4.84E+19</c:v>
                </c:pt>
                <c:pt idx="14">
                  <c:v>4.529E+19</c:v>
                </c:pt>
                <c:pt idx="15">
                  <c:v>4.193E+19</c:v>
                </c:pt>
                <c:pt idx="16">
                  <c:v>3.834E+19</c:v>
                </c:pt>
                <c:pt idx="17">
                  <c:v>3.4589999999999988E+19</c:v>
                </c:pt>
              </c:numCache>
            </c:numRef>
          </c:yVal>
          <c:smooth val="0"/>
        </c:ser>
        <c:ser>
          <c:idx val="8"/>
          <c:order val="11"/>
          <c:spPr>
            <a:ln w="19050">
              <a:solidFill>
                <a:srgbClr val="FF0000"/>
              </a:solidFill>
              <a:prstDash val="sysDash"/>
            </a:ln>
          </c:spPr>
          <c:marker>
            <c:symbol val="none"/>
          </c:marker>
          <c:xVal>
            <c:numRef>
              <c:f>BL12_phase1!$A$76:$A$88</c:f>
              <c:numCache>
                <c:formatCode>0.000</c:formatCode>
                <c:ptCount val="13"/>
                <c:pt idx="0">
                  <c:v>5775.6600000000044</c:v>
                </c:pt>
                <c:pt idx="1">
                  <c:v>5996.44</c:v>
                </c:pt>
                <c:pt idx="2">
                  <c:v>6228.1100000000024</c:v>
                </c:pt>
                <c:pt idx="3">
                  <c:v>6471.21</c:v>
                </c:pt>
                <c:pt idx="4">
                  <c:v>6726.28</c:v>
                </c:pt>
                <c:pt idx="5">
                  <c:v>6993.89</c:v>
                </c:pt>
                <c:pt idx="6">
                  <c:v>7274.59</c:v>
                </c:pt>
                <c:pt idx="7">
                  <c:v>7568.92</c:v>
                </c:pt>
                <c:pt idx="8">
                  <c:v>7877.41</c:v>
                </c:pt>
                <c:pt idx="9">
                  <c:v>8200.57</c:v>
                </c:pt>
                <c:pt idx="10">
                  <c:v>8538.8499999999676</c:v>
                </c:pt>
                <c:pt idx="11">
                  <c:v>8892.65</c:v>
                </c:pt>
                <c:pt idx="12">
                  <c:v>9262.2999999999811</c:v>
                </c:pt>
              </c:numCache>
            </c:numRef>
          </c:xVal>
          <c:yVal>
            <c:numRef>
              <c:f>BL12_phase1!$G$76:$G$88</c:f>
              <c:numCache>
                <c:formatCode>0.000E+00</c:formatCode>
                <c:ptCount val="13"/>
                <c:pt idx="0">
                  <c:v>4.79E+19</c:v>
                </c:pt>
                <c:pt idx="1">
                  <c:v>4.691E+19</c:v>
                </c:pt>
                <c:pt idx="2">
                  <c:v>4.574E+19</c:v>
                </c:pt>
                <c:pt idx="3">
                  <c:v>4.4380000000000033E+19</c:v>
                </c:pt>
                <c:pt idx="4">
                  <c:v>4.283E+19</c:v>
                </c:pt>
                <c:pt idx="5">
                  <c:v>4.108E+19</c:v>
                </c:pt>
                <c:pt idx="6">
                  <c:v>3.915E+19</c:v>
                </c:pt>
                <c:pt idx="7">
                  <c:v>3.702E+19</c:v>
                </c:pt>
                <c:pt idx="8">
                  <c:v>3.473E+19</c:v>
                </c:pt>
                <c:pt idx="9">
                  <c:v>3.228E+19</c:v>
                </c:pt>
                <c:pt idx="10">
                  <c:v>2.969E+19</c:v>
                </c:pt>
                <c:pt idx="11">
                  <c:v>2.699E+19</c:v>
                </c:pt>
                <c:pt idx="12">
                  <c:v>2.423E+19</c:v>
                </c:pt>
              </c:numCache>
            </c:numRef>
          </c:yVal>
          <c:smooth val="0"/>
        </c:ser>
        <c:ser>
          <c:idx val="9"/>
          <c:order val="12"/>
          <c:spPr>
            <a:ln w="19050">
              <a:solidFill>
                <a:srgbClr val="FF0000"/>
              </a:solidFill>
              <a:prstDash val="sysDash"/>
            </a:ln>
          </c:spPr>
          <c:marker>
            <c:symbol val="none"/>
          </c:marker>
          <c:xVal>
            <c:numRef>
              <c:f>BL12_phase1!$A$108:$A$118</c:f>
              <c:numCache>
                <c:formatCode>0.000</c:formatCode>
                <c:ptCount val="11"/>
                <c:pt idx="0">
                  <c:v>8085.92</c:v>
                </c:pt>
                <c:pt idx="1">
                  <c:v>8395.01</c:v>
                </c:pt>
                <c:pt idx="2">
                  <c:v>8719.3499999999676</c:v>
                </c:pt>
                <c:pt idx="3">
                  <c:v>9059.69</c:v>
                </c:pt>
                <c:pt idx="4">
                  <c:v>9416.7999999999811</c:v>
                </c:pt>
                <c:pt idx="5">
                  <c:v>9791.4499999999716</c:v>
                </c:pt>
                <c:pt idx="6">
                  <c:v>10184.4</c:v>
                </c:pt>
                <c:pt idx="7">
                  <c:v>10596.5</c:v>
                </c:pt>
                <c:pt idx="8">
                  <c:v>11028.4</c:v>
                </c:pt>
                <c:pt idx="9">
                  <c:v>11480.8</c:v>
                </c:pt>
                <c:pt idx="10">
                  <c:v>11954.4</c:v>
                </c:pt>
              </c:numCache>
            </c:numRef>
          </c:xVal>
          <c:yVal>
            <c:numRef>
              <c:f>BL12_phase1!$G$108:$G$118</c:f>
              <c:numCache>
                <c:formatCode>0.000E+00</c:formatCode>
                <c:ptCount val="11"/>
                <c:pt idx="0">
                  <c:v>3.4139999999999988E+19</c:v>
                </c:pt>
                <c:pt idx="1">
                  <c:v>3.2670000000000012E+19</c:v>
                </c:pt>
                <c:pt idx="2">
                  <c:v>3.106E+19</c:v>
                </c:pt>
                <c:pt idx="3">
                  <c:v>2.933E+19</c:v>
                </c:pt>
                <c:pt idx="4">
                  <c:v>2.7480000000000012E+19</c:v>
                </c:pt>
                <c:pt idx="5">
                  <c:v>2.553E+19</c:v>
                </c:pt>
                <c:pt idx="6">
                  <c:v>2.3489999999999988E+19</c:v>
                </c:pt>
                <c:pt idx="7">
                  <c:v>2.1389999999999988E+19</c:v>
                </c:pt>
                <c:pt idx="8">
                  <c:v>1.925E+19</c:v>
                </c:pt>
                <c:pt idx="9">
                  <c:v>1.7089999999999963E+19</c:v>
                </c:pt>
                <c:pt idx="10">
                  <c:v>1.496E+19</c:v>
                </c:pt>
              </c:numCache>
            </c:numRef>
          </c:yVal>
          <c:smooth val="0"/>
        </c:ser>
        <c:ser>
          <c:idx val="10"/>
          <c:order val="13"/>
          <c:spPr>
            <a:ln w="19050">
              <a:solidFill>
                <a:srgbClr val="FF0000"/>
              </a:solidFill>
              <a:prstDash val="sysDash"/>
            </a:ln>
          </c:spPr>
          <c:marker>
            <c:symbol val="none"/>
          </c:marker>
          <c:xVal>
            <c:numRef>
              <c:f>BL12_phase1!$A$140:$A$149</c:f>
              <c:numCache>
                <c:formatCode>0.000</c:formatCode>
                <c:ptCount val="10"/>
                <c:pt idx="0">
                  <c:v>10396.200000000004</c:v>
                </c:pt>
                <c:pt idx="1">
                  <c:v>10793.6</c:v>
                </c:pt>
                <c:pt idx="2">
                  <c:v>11210.6</c:v>
                </c:pt>
                <c:pt idx="3">
                  <c:v>11648.2</c:v>
                </c:pt>
                <c:pt idx="4">
                  <c:v>12107.3</c:v>
                </c:pt>
                <c:pt idx="5">
                  <c:v>12589</c:v>
                </c:pt>
                <c:pt idx="6">
                  <c:v>13094.3</c:v>
                </c:pt>
                <c:pt idx="7">
                  <c:v>13624.1</c:v>
                </c:pt>
                <c:pt idx="8">
                  <c:v>14179.3</c:v>
                </c:pt>
                <c:pt idx="9">
                  <c:v>14761</c:v>
                </c:pt>
              </c:numCache>
            </c:numRef>
          </c:xVal>
          <c:yVal>
            <c:numRef>
              <c:f>BL12_phase1!$G$140:$G$149</c:f>
              <c:numCache>
                <c:formatCode>0.000E+00</c:formatCode>
                <c:ptCount val="10"/>
                <c:pt idx="0">
                  <c:v>2.4019999999999988E+19</c:v>
                </c:pt>
                <c:pt idx="1">
                  <c:v>2.246E+19</c:v>
                </c:pt>
                <c:pt idx="2">
                  <c:v>2.083E+19</c:v>
                </c:pt>
                <c:pt idx="3">
                  <c:v>1.914E+19</c:v>
                </c:pt>
                <c:pt idx="4">
                  <c:v>1.7409999999999965E+19</c:v>
                </c:pt>
                <c:pt idx="5">
                  <c:v>1.567E+19</c:v>
                </c:pt>
                <c:pt idx="6">
                  <c:v>1.392000000000002E+19</c:v>
                </c:pt>
                <c:pt idx="7">
                  <c:v>1.22E+19</c:v>
                </c:pt>
                <c:pt idx="8">
                  <c:v>1.053E+19</c:v>
                </c:pt>
                <c:pt idx="9">
                  <c:v>8.933E+18</c:v>
                </c:pt>
              </c:numCache>
            </c:numRef>
          </c:yVal>
          <c:smooth val="0"/>
        </c:ser>
        <c:ser>
          <c:idx val="11"/>
          <c:order val="14"/>
          <c:spPr>
            <a:ln w="19050">
              <a:solidFill>
                <a:srgbClr val="FF0000"/>
              </a:solidFill>
              <a:prstDash val="sysDash"/>
            </a:ln>
          </c:spPr>
          <c:marker>
            <c:symbol val="none"/>
          </c:marker>
          <c:xVal>
            <c:numRef>
              <c:f>BL12_phase1!$A$172:$A$198</c:f>
              <c:numCache>
                <c:formatCode>0.000</c:formatCode>
                <c:ptCount val="27"/>
                <c:pt idx="0">
                  <c:v>12706.4</c:v>
                </c:pt>
                <c:pt idx="1">
                  <c:v>13192.2</c:v>
                </c:pt>
                <c:pt idx="2">
                  <c:v>13701.8</c:v>
                </c:pt>
                <c:pt idx="3">
                  <c:v>14236.7</c:v>
                </c:pt>
                <c:pt idx="4">
                  <c:v>14797.8</c:v>
                </c:pt>
                <c:pt idx="5">
                  <c:v>15386.6</c:v>
                </c:pt>
                <c:pt idx="6">
                  <c:v>16004.1</c:v>
                </c:pt>
                <c:pt idx="7">
                  <c:v>16651.599999999944</c:v>
                </c:pt>
                <c:pt idx="8">
                  <c:v>17330.3</c:v>
                </c:pt>
                <c:pt idx="9">
                  <c:v>18041.3</c:v>
                </c:pt>
                <c:pt idx="10">
                  <c:v>18785.5</c:v>
                </c:pt>
                <c:pt idx="11">
                  <c:v>19563.8</c:v>
                </c:pt>
                <c:pt idx="12">
                  <c:v>20377</c:v>
                </c:pt>
                <c:pt idx="13">
                  <c:v>21225.599999999944</c:v>
                </c:pt>
                <c:pt idx="14">
                  <c:v>22109.8</c:v>
                </c:pt>
                <c:pt idx="15">
                  <c:v>23029.3</c:v>
                </c:pt>
                <c:pt idx="16">
                  <c:v>23983.8</c:v>
                </c:pt>
                <c:pt idx="17">
                  <c:v>24972.1</c:v>
                </c:pt>
                <c:pt idx="18">
                  <c:v>25992.5</c:v>
                </c:pt>
                <c:pt idx="19">
                  <c:v>27042.7</c:v>
                </c:pt>
                <c:pt idx="20">
                  <c:v>28119.599999999944</c:v>
                </c:pt>
                <c:pt idx="21">
                  <c:v>29219</c:v>
                </c:pt>
                <c:pt idx="22">
                  <c:v>30336.1</c:v>
                </c:pt>
                <c:pt idx="23">
                  <c:v>31464.5</c:v>
                </c:pt>
                <c:pt idx="24">
                  <c:v>32597.1</c:v>
                </c:pt>
                <c:pt idx="25">
                  <c:v>33725.300000000003</c:v>
                </c:pt>
                <c:pt idx="26">
                  <c:v>34839.599999999999</c:v>
                </c:pt>
              </c:numCache>
            </c:numRef>
          </c:xVal>
          <c:yVal>
            <c:numRef>
              <c:f>BL12_phase1!$G$172:$G$198</c:f>
              <c:numCache>
                <c:formatCode>0.000E+00</c:formatCode>
                <c:ptCount val="27"/>
                <c:pt idx="0">
                  <c:v>1.6820000000000031E+19</c:v>
                </c:pt>
                <c:pt idx="1">
                  <c:v>1.537E+19</c:v>
                </c:pt>
                <c:pt idx="2">
                  <c:v>1.390000000000002E+19</c:v>
                </c:pt>
                <c:pt idx="3">
                  <c:v>1.2429999999999967E+19</c:v>
                </c:pt>
                <c:pt idx="4">
                  <c:v>1.098E+19</c:v>
                </c:pt>
                <c:pt idx="5">
                  <c:v>9.569E+18</c:v>
                </c:pt>
                <c:pt idx="6">
                  <c:v>8.210000000000001E+18</c:v>
                </c:pt>
                <c:pt idx="7">
                  <c:v>6.925E+18</c:v>
                </c:pt>
                <c:pt idx="8">
                  <c:v>5.733000000000001E+18</c:v>
                </c:pt>
                <c:pt idx="9">
                  <c:v>4.646999999999999E+18</c:v>
                </c:pt>
                <c:pt idx="10">
                  <c:v>3.681E+18</c:v>
                </c:pt>
                <c:pt idx="11">
                  <c:v>2.84E+18</c:v>
                </c:pt>
                <c:pt idx="12">
                  <c:v>2.129E+18</c:v>
                </c:pt>
                <c:pt idx="13">
                  <c:v>1.546E+18</c:v>
                </c:pt>
                <c:pt idx="14">
                  <c:v>1.0820000000000001E+18</c:v>
                </c:pt>
                <c:pt idx="15">
                  <c:v>7.2790000000000013E+17</c:v>
                </c:pt>
                <c:pt idx="16">
                  <c:v>4.679E+17</c:v>
                </c:pt>
                <c:pt idx="17">
                  <c:v>2.86E+17</c:v>
                </c:pt>
                <c:pt idx="18">
                  <c:v>1.651E+17</c:v>
                </c:pt>
                <c:pt idx="19">
                  <c:v>8.9440000000000016E+16</c:v>
                </c:pt>
                <c:pt idx="20">
                  <c:v>4.507E+16</c:v>
                </c:pt>
                <c:pt idx="21">
                  <c:v>2.094E+16</c:v>
                </c:pt>
                <c:pt idx="22">
                  <c:v>8869000000000000</c:v>
                </c:pt>
                <c:pt idx="23">
                  <c:v>3382000000000000</c:v>
                </c:pt>
                <c:pt idx="24">
                  <c:v>1143000000000000</c:v>
                </c:pt>
                <c:pt idx="25">
                  <c:v>336800000000000</c:v>
                </c:pt>
                <c:pt idx="26">
                  <c:v>84510000000000</c:v>
                </c:pt>
              </c:numCache>
            </c:numRef>
          </c:yVal>
          <c:smooth val="0"/>
        </c:ser>
        <c:ser>
          <c:idx val="13"/>
          <c:order val="15"/>
          <c:spPr>
            <a:ln w="19050">
              <a:solidFill>
                <a:srgbClr val="0000FF"/>
              </a:solidFill>
              <a:prstDash val="dashDot"/>
            </a:ln>
          </c:spPr>
          <c:marker>
            <c:symbol val="none"/>
          </c:marker>
          <c:xVal>
            <c:numRef>
              <c:f>BL12_phase2!$A$44:$A$61</c:f>
              <c:numCache>
                <c:formatCode>0.000</c:formatCode>
                <c:ptCount val="18"/>
                <c:pt idx="0">
                  <c:v>3465.3900000000012</c:v>
                </c:pt>
                <c:pt idx="1">
                  <c:v>3597.86</c:v>
                </c:pt>
                <c:pt idx="2">
                  <c:v>3736.86</c:v>
                </c:pt>
                <c:pt idx="3">
                  <c:v>3882.72</c:v>
                </c:pt>
                <c:pt idx="4">
                  <c:v>4035.77</c:v>
                </c:pt>
                <c:pt idx="5">
                  <c:v>4196.34</c:v>
                </c:pt>
                <c:pt idx="6">
                  <c:v>4364.75</c:v>
                </c:pt>
                <c:pt idx="7">
                  <c:v>4541.3500000000004</c:v>
                </c:pt>
                <c:pt idx="8">
                  <c:v>4726.45</c:v>
                </c:pt>
                <c:pt idx="9">
                  <c:v>4920.34</c:v>
                </c:pt>
                <c:pt idx="10">
                  <c:v>5123.3100000000004</c:v>
                </c:pt>
                <c:pt idx="11">
                  <c:v>5335.59</c:v>
                </c:pt>
                <c:pt idx="12">
                  <c:v>5557.38</c:v>
                </c:pt>
                <c:pt idx="13">
                  <c:v>5788.81</c:v>
                </c:pt>
                <c:pt idx="14">
                  <c:v>6029.94</c:v>
                </c:pt>
                <c:pt idx="15">
                  <c:v>6280.73</c:v>
                </c:pt>
                <c:pt idx="16">
                  <c:v>6541.03</c:v>
                </c:pt>
                <c:pt idx="17">
                  <c:v>6810.56</c:v>
                </c:pt>
              </c:numCache>
            </c:numRef>
          </c:xVal>
          <c:yVal>
            <c:numRef>
              <c:f>BL12_phase2!$G$44:$G$61</c:f>
              <c:numCache>
                <c:formatCode>0.000E+00</c:formatCode>
                <c:ptCount val="18"/>
                <c:pt idx="0">
                  <c:v>7.996E+19</c:v>
                </c:pt>
                <c:pt idx="1">
                  <c:v>8.042E+19</c:v>
                </c:pt>
                <c:pt idx="2">
                  <c:v>8.068E+19</c:v>
                </c:pt>
                <c:pt idx="3">
                  <c:v>8.073E+19</c:v>
                </c:pt>
                <c:pt idx="4">
                  <c:v>8.0520000000000066E+19</c:v>
                </c:pt>
                <c:pt idx="5">
                  <c:v>8.004E+19</c:v>
                </c:pt>
                <c:pt idx="6">
                  <c:v>7.925E+19</c:v>
                </c:pt>
                <c:pt idx="7">
                  <c:v>7.812E+19</c:v>
                </c:pt>
                <c:pt idx="8">
                  <c:v>7.6639999999999967E+19</c:v>
                </c:pt>
                <c:pt idx="9">
                  <c:v>7.478E+19</c:v>
                </c:pt>
                <c:pt idx="10">
                  <c:v>7.252E+19</c:v>
                </c:pt>
                <c:pt idx="11">
                  <c:v>6.985E+19</c:v>
                </c:pt>
                <c:pt idx="12">
                  <c:v>6.677E+19</c:v>
                </c:pt>
                <c:pt idx="13">
                  <c:v>6.3269999999999975E+19</c:v>
                </c:pt>
                <c:pt idx="14">
                  <c:v>5.9380000000000033E+19</c:v>
                </c:pt>
                <c:pt idx="15">
                  <c:v>5.513E+19</c:v>
                </c:pt>
                <c:pt idx="16">
                  <c:v>5.055E+19</c:v>
                </c:pt>
                <c:pt idx="17">
                  <c:v>4.572E+19</c:v>
                </c:pt>
              </c:numCache>
            </c:numRef>
          </c:yVal>
          <c:smooth val="0"/>
        </c:ser>
        <c:ser>
          <c:idx val="14"/>
          <c:order val="16"/>
          <c:spPr>
            <a:ln w="19050">
              <a:solidFill>
                <a:srgbClr val="0000FF"/>
              </a:solidFill>
              <a:prstDash val="dashDot"/>
            </a:ln>
          </c:spPr>
          <c:marker>
            <c:symbol val="none"/>
          </c:marker>
          <c:xVal>
            <c:numRef>
              <c:f>BL12_phase2!$A$76:$A$88</c:f>
              <c:numCache>
                <c:formatCode>0.000</c:formatCode>
                <c:ptCount val="13"/>
                <c:pt idx="0">
                  <c:v>5775.6600000000044</c:v>
                </c:pt>
                <c:pt idx="1">
                  <c:v>5996.44</c:v>
                </c:pt>
                <c:pt idx="2">
                  <c:v>6228.1100000000024</c:v>
                </c:pt>
                <c:pt idx="3">
                  <c:v>6471.21</c:v>
                </c:pt>
                <c:pt idx="4">
                  <c:v>6726.28</c:v>
                </c:pt>
                <c:pt idx="5">
                  <c:v>6993.89</c:v>
                </c:pt>
                <c:pt idx="6">
                  <c:v>7274.59</c:v>
                </c:pt>
                <c:pt idx="7">
                  <c:v>7568.92</c:v>
                </c:pt>
                <c:pt idx="8">
                  <c:v>7877.41</c:v>
                </c:pt>
                <c:pt idx="9">
                  <c:v>8200.57</c:v>
                </c:pt>
                <c:pt idx="10">
                  <c:v>8538.8499999999676</c:v>
                </c:pt>
                <c:pt idx="11">
                  <c:v>8892.65</c:v>
                </c:pt>
                <c:pt idx="12">
                  <c:v>9262.2999999999811</c:v>
                </c:pt>
              </c:numCache>
            </c:numRef>
          </c:xVal>
          <c:yVal>
            <c:numRef>
              <c:f>BL12_phase2!$G$76:$G$88</c:f>
              <c:numCache>
                <c:formatCode>0.000E+00</c:formatCode>
                <c:ptCount val="13"/>
                <c:pt idx="0">
                  <c:v>6E+19</c:v>
                </c:pt>
                <c:pt idx="1">
                  <c:v>5.893E+19</c:v>
                </c:pt>
                <c:pt idx="2">
                  <c:v>5.763E+19</c:v>
                </c:pt>
                <c:pt idx="3">
                  <c:v>5.609E+19</c:v>
                </c:pt>
                <c:pt idx="4">
                  <c:v>5.429E+19</c:v>
                </c:pt>
                <c:pt idx="5">
                  <c:v>5.223E+19</c:v>
                </c:pt>
                <c:pt idx="6">
                  <c:v>4.9910000000000033E+19</c:v>
                </c:pt>
                <c:pt idx="7">
                  <c:v>4.734E+19</c:v>
                </c:pt>
                <c:pt idx="8">
                  <c:v>4.453E+19</c:v>
                </c:pt>
                <c:pt idx="9">
                  <c:v>4.1499999999999975E+19</c:v>
                </c:pt>
                <c:pt idx="10">
                  <c:v>3.828E+19</c:v>
                </c:pt>
                <c:pt idx="11">
                  <c:v>3.4899999999999988E+19</c:v>
                </c:pt>
                <c:pt idx="12">
                  <c:v>3.141E+19</c:v>
                </c:pt>
              </c:numCache>
            </c:numRef>
          </c:yVal>
          <c:smooth val="0"/>
        </c:ser>
        <c:ser>
          <c:idx val="15"/>
          <c:order val="17"/>
          <c:spPr>
            <a:ln w="19050">
              <a:solidFill>
                <a:srgbClr val="0000FF"/>
              </a:solidFill>
              <a:prstDash val="dashDot"/>
            </a:ln>
          </c:spPr>
          <c:marker>
            <c:symbol val="none"/>
          </c:marker>
          <c:xVal>
            <c:numRef>
              <c:f>BL12_phase2!$A$108:$A$118</c:f>
              <c:numCache>
                <c:formatCode>0.000</c:formatCode>
                <c:ptCount val="11"/>
                <c:pt idx="0">
                  <c:v>8085.92</c:v>
                </c:pt>
                <c:pt idx="1">
                  <c:v>8395.01</c:v>
                </c:pt>
                <c:pt idx="2">
                  <c:v>8719.3499999999676</c:v>
                </c:pt>
                <c:pt idx="3">
                  <c:v>9059.69</c:v>
                </c:pt>
                <c:pt idx="4">
                  <c:v>9416.7999999999811</c:v>
                </c:pt>
                <c:pt idx="5">
                  <c:v>9791.4499999999716</c:v>
                </c:pt>
                <c:pt idx="6">
                  <c:v>10184.4</c:v>
                </c:pt>
                <c:pt idx="7">
                  <c:v>10596.5</c:v>
                </c:pt>
                <c:pt idx="8">
                  <c:v>11028.4</c:v>
                </c:pt>
                <c:pt idx="9">
                  <c:v>11480.8</c:v>
                </c:pt>
                <c:pt idx="10">
                  <c:v>11954.4</c:v>
                </c:pt>
              </c:numCache>
            </c:numRef>
          </c:xVal>
          <c:yVal>
            <c:numRef>
              <c:f>BL12_phase2!$G$108:$G$118</c:f>
              <c:numCache>
                <c:formatCode>0.000E+00</c:formatCode>
                <c:ptCount val="11"/>
                <c:pt idx="0">
                  <c:v>4.2890000000000033E+19</c:v>
                </c:pt>
                <c:pt idx="1">
                  <c:v>4.116E+19</c:v>
                </c:pt>
                <c:pt idx="2">
                  <c:v>3.925E+19</c:v>
                </c:pt>
                <c:pt idx="3">
                  <c:v>3.716E+19</c:v>
                </c:pt>
                <c:pt idx="4">
                  <c:v>3.4919999999999988E+19</c:v>
                </c:pt>
                <c:pt idx="5">
                  <c:v>3.2519999999999988E+19</c:v>
                </c:pt>
                <c:pt idx="6">
                  <c:v>3.001E+19</c:v>
                </c:pt>
                <c:pt idx="7">
                  <c:v>2.7400000000000012E+19</c:v>
                </c:pt>
                <c:pt idx="8">
                  <c:v>2.4719999999999988E+19</c:v>
                </c:pt>
                <c:pt idx="9">
                  <c:v>2.201E+19</c:v>
                </c:pt>
                <c:pt idx="10">
                  <c:v>1.931E+19</c:v>
                </c:pt>
              </c:numCache>
            </c:numRef>
          </c:yVal>
          <c:smooth val="0"/>
        </c:ser>
        <c:ser>
          <c:idx val="16"/>
          <c:order val="18"/>
          <c:spPr>
            <a:ln w="19050">
              <a:solidFill>
                <a:srgbClr val="0000FF"/>
              </a:solidFill>
              <a:prstDash val="dashDot"/>
            </a:ln>
          </c:spPr>
          <c:marker>
            <c:symbol val="none"/>
          </c:marker>
          <c:xVal>
            <c:numRef>
              <c:f>BL12_phase2!$A$140:$A$149</c:f>
              <c:numCache>
                <c:formatCode>0.000</c:formatCode>
                <c:ptCount val="10"/>
                <c:pt idx="0">
                  <c:v>10396.200000000004</c:v>
                </c:pt>
                <c:pt idx="1">
                  <c:v>10793.6</c:v>
                </c:pt>
                <c:pt idx="2">
                  <c:v>11210.6</c:v>
                </c:pt>
                <c:pt idx="3">
                  <c:v>11648.2</c:v>
                </c:pt>
                <c:pt idx="4">
                  <c:v>12107.3</c:v>
                </c:pt>
                <c:pt idx="5">
                  <c:v>12589</c:v>
                </c:pt>
                <c:pt idx="6">
                  <c:v>13094.3</c:v>
                </c:pt>
                <c:pt idx="7">
                  <c:v>13624.1</c:v>
                </c:pt>
                <c:pt idx="8">
                  <c:v>14179.3</c:v>
                </c:pt>
                <c:pt idx="9">
                  <c:v>14761</c:v>
                </c:pt>
              </c:numCache>
            </c:numRef>
          </c:xVal>
          <c:yVal>
            <c:numRef>
              <c:f>BL12_phase2!$G$140:$G$149</c:f>
              <c:numCache>
                <c:formatCode>0.000E+00</c:formatCode>
                <c:ptCount val="10"/>
                <c:pt idx="0">
                  <c:v>3.026E+19</c:v>
                </c:pt>
                <c:pt idx="1">
                  <c:v>2.8369999999999967E+19</c:v>
                </c:pt>
                <c:pt idx="2">
                  <c:v>2.638E+19</c:v>
                </c:pt>
                <c:pt idx="3">
                  <c:v>2.4309999999999988E+19</c:v>
                </c:pt>
                <c:pt idx="4">
                  <c:v>2.218E+19</c:v>
                </c:pt>
                <c:pt idx="5">
                  <c:v>2E+19</c:v>
                </c:pt>
                <c:pt idx="6">
                  <c:v>1.782E+19</c:v>
                </c:pt>
                <c:pt idx="7">
                  <c:v>1.566E+19</c:v>
                </c:pt>
                <c:pt idx="8">
                  <c:v>1.355E+19</c:v>
                </c:pt>
                <c:pt idx="9">
                  <c:v>1.152000000000002E+19</c:v>
                </c:pt>
              </c:numCache>
            </c:numRef>
          </c:yVal>
          <c:smooth val="0"/>
        </c:ser>
        <c:ser>
          <c:idx val="17"/>
          <c:order val="19"/>
          <c:spPr>
            <a:ln w="19050">
              <a:solidFill>
                <a:srgbClr val="0000FF"/>
              </a:solidFill>
              <a:prstDash val="dashDot"/>
            </a:ln>
          </c:spPr>
          <c:marker>
            <c:symbol val="none"/>
          </c:marker>
          <c:xVal>
            <c:numRef>
              <c:f>BL12_phase2!$A$172:$A$188</c:f>
              <c:numCache>
                <c:formatCode>0.000</c:formatCode>
                <c:ptCount val="17"/>
                <c:pt idx="0">
                  <c:v>12706.4</c:v>
                </c:pt>
                <c:pt idx="1">
                  <c:v>13192.2</c:v>
                </c:pt>
                <c:pt idx="2">
                  <c:v>13701.8</c:v>
                </c:pt>
                <c:pt idx="3">
                  <c:v>14236.7</c:v>
                </c:pt>
                <c:pt idx="4">
                  <c:v>14797.8</c:v>
                </c:pt>
                <c:pt idx="5">
                  <c:v>15386.6</c:v>
                </c:pt>
                <c:pt idx="6">
                  <c:v>16004.1</c:v>
                </c:pt>
                <c:pt idx="7">
                  <c:v>16651.599999999944</c:v>
                </c:pt>
                <c:pt idx="8">
                  <c:v>17330.3</c:v>
                </c:pt>
                <c:pt idx="9">
                  <c:v>18041.3</c:v>
                </c:pt>
                <c:pt idx="10">
                  <c:v>18785.5</c:v>
                </c:pt>
                <c:pt idx="11">
                  <c:v>19563.8</c:v>
                </c:pt>
                <c:pt idx="12">
                  <c:v>20377</c:v>
                </c:pt>
                <c:pt idx="13">
                  <c:v>21225.599999999944</c:v>
                </c:pt>
                <c:pt idx="14">
                  <c:v>22109.8</c:v>
                </c:pt>
                <c:pt idx="15">
                  <c:v>23029.3</c:v>
                </c:pt>
                <c:pt idx="16">
                  <c:v>23983.8</c:v>
                </c:pt>
              </c:numCache>
            </c:numRef>
          </c:xVal>
          <c:yVal>
            <c:numRef>
              <c:f>BL12_phase2!$G$172:$G$188</c:f>
              <c:numCache>
                <c:formatCode>0.000E+00</c:formatCode>
                <c:ptCount val="17"/>
                <c:pt idx="0">
                  <c:v>2.125E+19</c:v>
                </c:pt>
                <c:pt idx="1">
                  <c:v>1.947E+19</c:v>
                </c:pt>
                <c:pt idx="2">
                  <c:v>1.765E+19</c:v>
                </c:pt>
                <c:pt idx="3">
                  <c:v>1.583E+19</c:v>
                </c:pt>
                <c:pt idx="4">
                  <c:v>1.402E+19</c:v>
                </c:pt>
                <c:pt idx="5">
                  <c:v>1.224E+19</c:v>
                </c:pt>
                <c:pt idx="6">
                  <c:v>1.053E+19</c:v>
                </c:pt>
                <c:pt idx="7">
                  <c:v>8.904E+18</c:v>
                </c:pt>
                <c:pt idx="8">
                  <c:v>7.388E+18</c:v>
                </c:pt>
                <c:pt idx="9">
                  <c:v>6.003E+18</c:v>
                </c:pt>
                <c:pt idx="10">
                  <c:v>4.766E+18</c:v>
                </c:pt>
                <c:pt idx="11">
                  <c:v>3.686E+18</c:v>
                </c:pt>
                <c:pt idx="12">
                  <c:v>2.77E+18</c:v>
                </c:pt>
                <c:pt idx="13">
                  <c:v>2.0149999999999997E+18</c:v>
                </c:pt>
                <c:pt idx="14">
                  <c:v>1.414E+18</c:v>
                </c:pt>
                <c:pt idx="15">
                  <c:v>9.532E+17</c:v>
                </c:pt>
                <c:pt idx="16">
                  <c:v>6.141E+17</c:v>
                </c:pt>
              </c:numCache>
            </c:numRef>
          </c:yVal>
          <c:smooth val="0"/>
        </c:ser>
        <c:ser>
          <c:idx val="19"/>
          <c:order val="20"/>
          <c:spPr>
            <a:ln w="19050">
              <a:solidFill>
                <a:srgbClr val="FF00FF"/>
              </a:solidFill>
              <a:prstDash val="lgDash"/>
            </a:ln>
          </c:spPr>
          <c:marker>
            <c:symbol val="none"/>
          </c:marker>
          <c:xVal>
            <c:numRef>
              <c:f>aps_UA!$A$44:$A$73</c:f>
              <c:numCache>
                <c:formatCode>0.000</c:formatCode>
                <c:ptCount val="30"/>
                <c:pt idx="0">
                  <c:v>10255</c:v>
                </c:pt>
                <c:pt idx="1">
                  <c:v>10695.9</c:v>
                </c:pt>
                <c:pt idx="2">
                  <c:v>11162.4</c:v>
                </c:pt>
                <c:pt idx="3">
                  <c:v>11656.1</c:v>
                </c:pt>
                <c:pt idx="4">
                  <c:v>12178.8</c:v>
                </c:pt>
                <c:pt idx="5">
                  <c:v>12732.4</c:v>
                </c:pt>
                <c:pt idx="6">
                  <c:v>13318.7</c:v>
                </c:pt>
                <c:pt idx="7">
                  <c:v>13939.7</c:v>
                </c:pt>
                <c:pt idx="8">
                  <c:v>14597.5</c:v>
                </c:pt>
                <c:pt idx="9">
                  <c:v>15294.1</c:v>
                </c:pt>
                <c:pt idx="10">
                  <c:v>16031.5</c:v>
                </c:pt>
                <c:pt idx="11">
                  <c:v>16811.8</c:v>
                </c:pt>
                <c:pt idx="12">
                  <c:v>17636.900000000001</c:v>
                </c:pt>
                <c:pt idx="13">
                  <c:v>18508.599999999944</c:v>
                </c:pt>
                <c:pt idx="14">
                  <c:v>19428.400000000001</c:v>
                </c:pt>
                <c:pt idx="15">
                  <c:v>20397.599999999944</c:v>
                </c:pt>
                <c:pt idx="16">
                  <c:v>21416.7</c:v>
                </c:pt>
                <c:pt idx="17">
                  <c:v>22486.1</c:v>
                </c:pt>
                <c:pt idx="18">
                  <c:v>23605.1</c:v>
                </c:pt>
                <c:pt idx="19">
                  <c:v>24772.1</c:v>
                </c:pt>
                <c:pt idx="20">
                  <c:v>25984.400000000001</c:v>
                </c:pt>
                <c:pt idx="21">
                  <c:v>27237.7</c:v>
                </c:pt>
                <c:pt idx="22">
                  <c:v>28526.3</c:v>
                </c:pt>
                <c:pt idx="23">
                  <c:v>29842.400000000001</c:v>
                </c:pt>
                <c:pt idx="24">
                  <c:v>31176.1</c:v>
                </c:pt>
                <c:pt idx="25">
                  <c:v>32515.4</c:v>
                </c:pt>
                <c:pt idx="26">
                  <c:v>33845.5</c:v>
                </c:pt>
                <c:pt idx="27">
                  <c:v>35149.699999999997</c:v>
                </c:pt>
                <c:pt idx="28">
                  <c:v>36408.699999999997</c:v>
                </c:pt>
                <c:pt idx="29">
                  <c:v>37601.699999999997</c:v>
                </c:pt>
              </c:numCache>
            </c:numRef>
          </c:xVal>
          <c:yVal>
            <c:numRef>
              <c:f>aps_UA!$G$44:$G$73</c:f>
              <c:numCache>
                <c:formatCode>0.000E+00</c:formatCode>
                <c:ptCount val="30"/>
                <c:pt idx="0">
                  <c:v>3.085E+19</c:v>
                </c:pt>
                <c:pt idx="1">
                  <c:v>3.098E+19</c:v>
                </c:pt>
                <c:pt idx="2">
                  <c:v>3.104E+19</c:v>
                </c:pt>
                <c:pt idx="3">
                  <c:v>3.102E+19</c:v>
                </c:pt>
                <c:pt idx="4">
                  <c:v>3.093E+19</c:v>
                </c:pt>
                <c:pt idx="5">
                  <c:v>3.074E+19</c:v>
                </c:pt>
                <c:pt idx="6">
                  <c:v>3.046E+19</c:v>
                </c:pt>
                <c:pt idx="7">
                  <c:v>3.005E+19</c:v>
                </c:pt>
                <c:pt idx="8">
                  <c:v>2.953E+19</c:v>
                </c:pt>
                <c:pt idx="9">
                  <c:v>2.8859999999999988E+19</c:v>
                </c:pt>
                <c:pt idx="10">
                  <c:v>2.8059999999999988E+19</c:v>
                </c:pt>
                <c:pt idx="11">
                  <c:v>2.71E+19</c:v>
                </c:pt>
                <c:pt idx="12">
                  <c:v>2.598E+19</c:v>
                </c:pt>
                <c:pt idx="13">
                  <c:v>2.4699999999999988E+19</c:v>
                </c:pt>
                <c:pt idx="14">
                  <c:v>2.3259999999999988E+19</c:v>
                </c:pt>
                <c:pt idx="15">
                  <c:v>2.166E+19</c:v>
                </c:pt>
                <c:pt idx="16">
                  <c:v>1.992000000000002E+19</c:v>
                </c:pt>
                <c:pt idx="17">
                  <c:v>1.805E+19</c:v>
                </c:pt>
                <c:pt idx="18">
                  <c:v>1.609E+19</c:v>
                </c:pt>
                <c:pt idx="19">
                  <c:v>1.4069999999999955E+19</c:v>
                </c:pt>
                <c:pt idx="20">
                  <c:v>1.2029999999999961E+19</c:v>
                </c:pt>
                <c:pt idx="21">
                  <c:v>1.0029999999999967E+19</c:v>
                </c:pt>
                <c:pt idx="22">
                  <c:v>8.117000000000001E+18</c:v>
                </c:pt>
                <c:pt idx="23">
                  <c:v>6.345E+18</c:v>
                </c:pt>
                <c:pt idx="24">
                  <c:v>4.763999999999998E+18</c:v>
                </c:pt>
                <c:pt idx="25">
                  <c:v>3.4109999999999985E+18</c:v>
                </c:pt>
                <c:pt idx="26">
                  <c:v>2.308E+18</c:v>
                </c:pt>
                <c:pt idx="27">
                  <c:v>1.46E+18</c:v>
                </c:pt>
                <c:pt idx="28">
                  <c:v>8.506E+17</c:v>
                </c:pt>
                <c:pt idx="29">
                  <c:v>4.4790000000000134E+17</c:v>
                </c:pt>
              </c:numCache>
            </c:numRef>
          </c:yVal>
          <c:smooth val="0"/>
        </c:ser>
        <c:ser>
          <c:idx val="21"/>
          <c:order val="21"/>
          <c:spPr>
            <a:ln w="19050">
              <a:solidFill>
                <a:srgbClr val="00B050"/>
              </a:solidFill>
              <a:prstDash val="sysDot"/>
            </a:ln>
          </c:spPr>
          <c:marker>
            <c:symbol val="none"/>
          </c:marker>
          <c:xVal>
            <c:numRef>
              <c:f>BL12_achromat!$A$44:$A$61</c:f>
              <c:numCache>
                <c:formatCode>0.000</c:formatCode>
                <c:ptCount val="18"/>
                <c:pt idx="0">
                  <c:v>3465.3900000000012</c:v>
                </c:pt>
                <c:pt idx="1">
                  <c:v>3597.86</c:v>
                </c:pt>
                <c:pt idx="2">
                  <c:v>3736.86</c:v>
                </c:pt>
                <c:pt idx="3">
                  <c:v>3882.72</c:v>
                </c:pt>
                <c:pt idx="4">
                  <c:v>4035.77</c:v>
                </c:pt>
                <c:pt idx="5">
                  <c:v>4196.34</c:v>
                </c:pt>
                <c:pt idx="6">
                  <c:v>4364.75</c:v>
                </c:pt>
                <c:pt idx="7">
                  <c:v>4541.3500000000004</c:v>
                </c:pt>
                <c:pt idx="8">
                  <c:v>4726.45</c:v>
                </c:pt>
                <c:pt idx="9">
                  <c:v>4920.34</c:v>
                </c:pt>
                <c:pt idx="10">
                  <c:v>5123.3100000000004</c:v>
                </c:pt>
                <c:pt idx="11">
                  <c:v>5335.59</c:v>
                </c:pt>
                <c:pt idx="12">
                  <c:v>5557.38</c:v>
                </c:pt>
                <c:pt idx="13">
                  <c:v>5788.81</c:v>
                </c:pt>
                <c:pt idx="14">
                  <c:v>6029.94</c:v>
                </c:pt>
                <c:pt idx="15">
                  <c:v>6280.73</c:v>
                </c:pt>
                <c:pt idx="16">
                  <c:v>6541.03</c:v>
                </c:pt>
                <c:pt idx="17">
                  <c:v>6810.56</c:v>
                </c:pt>
              </c:numCache>
            </c:numRef>
          </c:xVal>
          <c:yVal>
            <c:numRef>
              <c:f>BL12_achromat!$G$44:$G$61</c:f>
              <c:numCache>
                <c:formatCode>0.000E+00</c:formatCode>
                <c:ptCount val="18"/>
                <c:pt idx="0">
                  <c:v>2.401E+19</c:v>
                </c:pt>
                <c:pt idx="1">
                  <c:v>2.3959999999999988E+19</c:v>
                </c:pt>
                <c:pt idx="2">
                  <c:v>2.3849999999999988E+19</c:v>
                </c:pt>
                <c:pt idx="3">
                  <c:v>2.367E+19</c:v>
                </c:pt>
                <c:pt idx="4">
                  <c:v>2.3419999999999988E+19</c:v>
                </c:pt>
                <c:pt idx="5">
                  <c:v>2.3099999999999988E+19</c:v>
                </c:pt>
                <c:pt idx="6">
                  <c:v>2.269E+19</c:v>
                </c:pt>
                <c:pt idx="7">
                  <c:v>2.22E+19</c:v>
                </c:pt>
                <c:pt idx="8">
                  <c:v>2.161E+19</c:v>
                </c:pt>
                <c:pt idx="9">
                  <c:v>2.0919999999999988E+19</c:v>
                </c:pt>
                <c:pt idx="10">
                  <c:v>2.0139999999999988E+19</c:v>
                </c:pt>
                <c:pt idx="11">
                  <c:v>1.925E+19</c:v>
                </c:pt>
                <c:pt idx="12">
                  <c:v>1.826E+19</c:v>
                </c:pt>
                <c:pt idx="13">
                  <c:v>1.718E+19</c:v>
                </c:pt>
                <c:pt idx="14">
                  <c:v>1.6E+19</c:v>
                </c:pt>
                <c:pt idx="15">
                  <c:v>1.4749999999999965E+19</c:v>
                </c:pt>
                <c:pt idx="16">
                  <c:v>1.344E+19</c:v>
                </c:pt>
                <c:pt idx="17">
                  <c:v>1.2069999999999963E+19</c:v>
                </c:pt>
              </c:numCache>
            </c:numRef>
          </c:yVal>
          <c:smooth val="0"/>
        </c:ser>
        <c:ser>
          <c:idx val="22"/>
          <c:order val="22"/>
          <c:spPr>
            <a:ln w="19050">
              <a:solidFill>
                <a:srgbClr val="00B050"/>
              </a:solidFill>
              <a:prstDash val="sysDot"/>
            </a:ln>
          </c:spPr>
          <c:marker>
            <c:symbol val="none"/>
          </c:marker>
          <c:xVal>
            <c:numRef>
              <c:f>BL12_achromat!$A$76:$A$88</c:f>
              <c:numCache>
                <c:formatCode>0.000</c:formatCode>
                <c:ptCount val="13"/>
                <c:pt idx="0">
                  <c:v>5775.6600000000044</c:v>
                </c:pt>
                <c:pt idx="1">
                  <c:v>5996.44</c:v>
                </c:pt>
                <c:pt idx="2">
                  <c:v>6228.1100000000024</c:v>
                </c:pt>
                <c:pt idx="3">
                  <c:v>6471.21</c:v>
                </c:pt>
                <c:pt idx="4">
                  <c:v>6726.28</c:v>
                </c:pt>
                <c:pt idx="5">
                  <c:v>6993.89</c:v>
                </c:pt>
                <c:pt idx="6">
                  <c:v>7274.59</c:v>
                </c:pt>
                <c:pt idx="7">
                  <c:v>7568.92</c:v>
                </c:pt>
                <c:pt idx="8">
                  <c:v>7877.41</c:v>
                </c:pt>
                <c:pt idx="9">
                  <c:v>8200.57</c:v>
                </c:pt>
                <c:pt idx="10">
                  <c:v>8538.8499999999676</c:v>
                </c:pt>
                <c:pt idx="11">
                  <c:v>8892.65</c:v>
                </c:pt>
                <c:pt idx="12">
                  <c:v>9262.2999999999811</c:v>
                </c:pt>
              </c:numCache>
            </c:numRef>
          </c:xVal>
          <c:yVal>
            <c:numRef>
              <c:f>BL12_achromat!$G$76:$G$88</c:f>
              <c:numCache>
                <c:formatCode>0.000E+00</c:formatCode>
                <c:ptCount val="13"/>
                <c:pt idx="0">
                  <c:v>1.73E+19</c:v>
                </c:pt>
                <c:pt idx="1">
                  <c:v>1.687E+19</c:v>
                </c:pt>
                <c:pt idx="2">
                  <c:v>1.638000000000002E+19</c:v>
                </c:pt>
                <c:pt idx="3">
                  <c:v>1.583E+19</c:v>
                </c:pt>
                <c:pt idx="4">
                  <c:v>1.522E+19</c:v>
                </c:pt>
                <c:pt idx="5">
                  <c:v>1.454E+19</c:v>
                </c:pt>
                <c:pt idx="6">
                  <c:v>1.380000000000002E+19</c:v>
                </c:pt>
                <c:pt idx="7">
                  <c:v>1.3E+19</c:v>
                </c:pt>
                <c:pt idx="8">
                  <c:v>1.2149999999999963E+19</c:v>
                </c:pt>
                <c:pt idx="9">
                  <c:v>1.124000000000002E+19</c:v>
                </c:pt>
                <c:pt idx="10">
                  <c:v>1.03E+19</c:v>
                </c:pt>
                <c:pt idx="11">
                  <c:v>9.332E+18</c:v>
                </c:pt>
                <c:pt idx="12">
                  <c:v>8.344000000000001E+18</c:v>
                </c:pt>
              </c:numCache>
            </c:numRef>
          </c:yVal>
          <c:smooth val="0"/>
        </c:ser>
        <c:ser>
          <c:idx val="23"/>
          <c:order val="23"/>
          <c:spPr>
            <a:ln w="19050">
              <a:solidFill>
                <a:srgbClr val="00B050"/>
              </a:solidFill>
              <a:prstDash val="sysDot"/>
            </a:ln>
          </c:spPr>
          <c:marker>
            <c:symbol val="none"/>
          </c:marker>
          <c:xVal>
            <c:numRef>
              <c:f>BL12_achromat!$A$108:$A$118</c:f>
              <c:numCache>
                <c:formatCode>0.000</c:formatCode>
                <c:ptCount val="11"/>
                <c:pt idx="0">
                  <c:v>8085.92</c:v>
                </c:pt>
                <c:pt idx="1">
                  <c:v>8395.01</c:v>
                </c:pt>
                <c:pt idx="2">
                  <c:v>8719.3499999999676</c:v>
                </c:pt>
                <c:pt idx="3">
                  <c:v>9059.69</c:v>
                </c:pt>
                <c:pt idx="4">
                  <c:v>9416.7999999999811</c:v>
                </c:pt>
                <c:pt idx="5">
                  <c:v>9791.4499999999716</c:v>
                </c:pt>
                <c:pt idx="6">
                  <c:v>10184.4</c:v>
                </c:pt>
                <c:pt idx="7">
                  <c:v>10596.5</c:v>
                </c:pt>
                <c:pt idx="8">
                  <c:v>11028.4</c:v>
                </c:pt>
                <c:pt idx="9">
                  <c:v>11480.8</c:v>
                </c:pt>
                <c:pt idx="10">
                  <c:v>11954.4</c:v>
                </c:pt>
              </c:numCache>
            </c:numRef>
          </c:xVal>
          <c:yVal>
            <c:numRef>
              <c:f>BL12_achromat!$G$108:$G$118</c:f>
              <c:numCache>
                <c:formatCode>0.000E+00</c:formatCode>
                <c:ptCount val="11"/>
                <c:pt idx="0">
                  <c:v>1.206E+19</c:v>
                </c:pt>
                <c:pt idx="1">
                  <c:v>1.150000000000002E+19</c:v>
                </c:pt>
                <c:pt idx="2">
                  <c:v>1.09E+19</c:v>
                </c:pt>
                <c:pt idx="3">
                  <c:v>1.025E+19</c:v>
                </c:pt>
                <c:pt idx="4">
                  <c:v>9.574E+18</c:v>
                </c:pt>
                <c:pt idx="5">
                  <c:v>8.8620000000000246E+18</c:v>
                </c:pt>
                <c:pt idx="6">
                  <c:v>8.126000000000001E+18</c:v>
                </c:pt>
                <c:pt idx="7">
                  <c:v>7.373E+18</c:v>
                </c:pt>
                <c:pt idx="8">
                  <c:v>6.611E+18</c:v>
                </c:pt>
                <c:pt idx="9">
                  <c:v>5.85E+18</c:v>
                </c:pt>
                <c:pt idx="10">
                  <c:v>5.101999999999999E+18</c:v>
                </c:pt>
              </c:numCache>
            </c:numRef>
          </c:yVal>
          <c:smooth val="0"/>
        </c:ser>
        <c:ser>
          <c:idx val="24"/>
          <c:order val="24"/>
          <c:spPr>
            <a:ln w="19050">
              <a:solidFill>
                <a:srgbClr val="00B050"/>
              </a:solidFill>
              <a:prstDash val="sysDot"/>
            </a:ln>
          </c:spPr>
          <c:marker>
            <c:symbol val="none"/>
          </c:marker>
          <c:xVal>
            <c:numRef>
              <c:f>BL12_achromat!$A$140:$A$149</c:f>
              <c:numCache>
                <c:formatCode>0.000</c:formatCode>
                <c:ptCount val="10"/>
                <c:pt idx="0">
                  <c:v>10396.200000000004</c:v>
                </c:pt>
                <c:pt idx="1">
                  <c:v>10793.6</c:v>
                </c:pt>
                <c:pt idx="2">
                  <c:v>11210.6</c:v>
                </c:pt>
                <c:pt idx="3">
                  <c:v>11648.2</c:v>
                </c:pt>
                <c:pt idx="4">
                  <c:v>12107.3</c:v>
                </c:pt>
                <c:pt idx="5">
                  <c:v>12589</c:v>
                </c:pt>
                <c:pt idx="6">
                  <c:v>13094.3</c:v>
                </c:pt>
                <c:pt idx="7">
                  <c:v>13624.1</c:v>
                </c:pt>
                <c:pt idx="8">
                  <c:v>14179.3</c:v>
                </c:pt>
                <c:pt idx="9">
                  <c:v>14761</c:v>
                </c:pt>
              </c:numCache>
            </c:numRef>
          </c:xVal>
          <c:yVal>
            <c:numRef>
              <c:f>BL12_achromat!$G$140:$G$149</c:f>
              <c:numCache>
                <c:formatCode>0.000E+00</c:formatCode>
                <c:ptCount val="10"/>
                <c:pt idx="0">
                  <c:v>8.378E+18</c:v>
                </c:pt>
                <c:pt idx="1">
                  <c:v>7.808E+18</c:v>
                </c:pt>
                <c:pt idx="2">
                  <c:v>7.217E+18</c:v>
                </c:pt>
                <c:pt idx="3">
                  <c:v>6.611E+18</c:v>
                </c:pt>
                <c:pt idx="4">
                  <c:v>5.995E+18</c:v>
                </c:pt>
                <c:pt idx="5">
                  <c:v>5.376E+18</c:v>
                </c:pt>
                <c:pt idx="6">
                  <c:v>4.761E+18</c:v>
                </c:pt>
                <c:pt idx="7">
                  <c:v>4.159E+18</c:v>
                </c:pt>
                <c:pt idx="8">
                  <c:v>3.578E+18</c:v>
                </c:pt>
                <c:pt idx="9">
                  <c:v>3.026E+18</c:v>
                </c:pt>
              </c:numCache>
            </c:numRef>
          </c:yVal>
          <c:smooth val="0"/>
        </c:ser>
        <c:ser>
          <c:idx val="25"/>
          <c:order val="25"/>
          <c:spPr>
            <a:ln w="19050">
              <a:solidFill>
                <a:srgbClr val="00B050"/>
              </a:solidFill>
              <a:prstDash val="sysDot"/>
            </a:ln>
          </c:spPr>
          <c:marker>
            <c:symbol val="none"/>
          </c:marker>
          <c:xVal>
            <c:numRef>
              <c:f>BL12_achromat!$A$172:$A$200</c:f>
              <c:numCache>
                <c:formatCode>0.000</c:formatCode>
                <c:ptCount val="29"/>
                <c:pt idx="0">
                  <c:v>12706.4</c:v>
                </c:pt>
                <c:pt idx="1">
                  <c:v>13192.2</c:v>
                </c:pt>
                <c:pt idx="2">
                  <c:v>13701.8</c:v>
                </c:pt>
                <c:pt idx="3">
                  <c:v>14236.7</c:v>
                </c:pt>
                <c:pt idx="4">
                  <c:v>14797.8</c:v>
                </c:pt>
                <c:pt idx="5">
                  <c:v>15386.6</c:v>
                </c:pt>
                <c:pt idx="6">
                  <c:v>16004.1</c:v>
                </c:pt>
                <c:pt idx="7">
                  <c:v>16651.599999999944</c:v>
                </c:pt>
                <c:pt idx="8">
                  <c:v>17330.3</c:v>
                </c:pt>
                <c:pt idx="9">
                  <c:v>18041.3</c:v>
                </c:pt>
                <c:pt idx="10">
                  <c:v>18785.5</c:v>
                </c:pt>
                <c:pt idx="11">
                  <c:v>19563.8</c:v>
                </c:pt>
                <c:pt idx="12">
                  <c:v>20377</c:v>
                </c:pt>
                <c:pt idx="13">
                  <c:v>21225.599999999944</c:v>
                </c:pt>
                <c:pt idx="14">
                  <c:v>22109.8</c:v>
                </c:pt>
                <c:pt idx="15">
                  <c:v>23029.3</c:v>
                </c:pt>
                <c:pt idx="16">
                  <c:v>23983.8</c:v>
                </c:pt>
                <c:pt idx="17">
                  <c:v>24972.1</c:v>
                </c:pt>
                <c:pt idx="18">
                  <c:v>25992.5</c:v>
                </c:pt>
                <c:pt idx="19">
                  <c:v>27042.7</c:v>
                </c:pt>
                <c:pt idx="20">
                  <c:v>28119.599999999944</c:v>
                </c:pt>
                <c:pt idx="21">
                  <c:v>29219</c:v>
                </c:pt>
                <c:pt idx="22">
                  <c:v>30336.1</c:v>
                </c:pt>
                <c:pt idx="23">
                  <c:v>31464.5</c:v>
                </c:pt>
                <c:pt idx="24">
                  <c:v>32597.1</c:v>
                </c:pt>
                <c:pt idx="25">
                  <c:v>33725.300000000003</c:v>
                </c:pt>
                <c:pt idx="26">
                  <c:v>34839.599999999999</c:v>
                </c:pt>
                <c:pt idx="27">
                  <c:v>35929</c:v>
                </c:pt>
                <c:pt idx="28">
                  <c:v>36981.800000000003</c:v>
                </c:pt>
              </c:numCache>
            </c:numRef>
          </c:xVal>
          <c:yVal>
            <c:numRef>
              <c:f>BL12_achromat!$G$172:$G$200</c:f>
              <c:numCache>
                <c:formatCode>0.000E+00</c:formatCode>
                <c:ptCount val="29"/>
                <c:pt idx="0">
                  <c:v>5.818E+18</c:v>
                </c:pt>
                <c:pt idx="1">
                  <c:v>5.299E+18</c:v>
                </c:pt>
                <c:pt idx="2">
                  <c:v>4.7790000000000031E+18</c:v>
                </c:pt>
                <c:pt idx="3">
                  <c:v>4.261E+18</c:v>
                </c:pt>
                <c:pt idx="4">
                  <c:v>3.752E+18</c:v>
                </c:pt>
                <c:pt idx="5">
                  <c:v>3.259E+18</c:v>
                </c:pt>
                <c:pt idx="6">
                  <c:v>2.787000000000001E+18</c:v>
                </c:pt>
                <c:pt idx="7">
                  <c:v>2.344E+18</c:v>
                </c:pt>
                <c:pt idx="8">
                  <c:v>1.935E+18</c:v>
                </c:pt>
                <c:pt idx="9">
                  <c:v>1.564E+18</c:v>
                </c:pt>
                <c:pt idx="10">
                  <c:v>1.235E+18</c:v>
                </c:pt>
                <c:pt idx="11">
                  <c:v>9.5020000000000026E+17</c:v>
                </c:pt>
                <c:pt idx="12">
                  <c:v>7.103E+17</c:v>
                </c:pt>
                <c:pt idx="13">
                  <c:v>5.141E+17</c:v>
                </c:pt>
                <c:pt idx="14">
                  <c:v>3.589E+17</c:v>
                </c:pt>
                <c:pt idx="15">
                  <c:v>2.407E+17</c:v>
                </c:pt>
                <c:pt idx="16">
                  <c:v>1.543E+17</c:v>
                </c:pt>
                <c:pt idx="17">
                  <c:v>9.4050000000000048E+16</c:v>
                </c:pt>
                <c:pt idx="18">
                  <c:v>5.416E+16</c:v>
                </c:pt>
                <c:pt idx="19">
                  <c:v>2.925E+16</c:v>
                </c:pt>
                <c:pt idx="20">
                  <c:v>1.47E+16</c:v>
                </c:pt>
                <c:pt idx="21">
                  <c:v>6813000000000000</c:v>
                </c:pt>
                <c:pt idx="22">
                  <c:v>2878000000000000</c:v>
                </c:pt>
                <c:pt idx="23">
                  <c:v>1095000000000000</c:v>
                </c:pt>
                <c:pt idx="24">
                  <c:v>369300000000000</c:v>
                </c:pt>
                <c:pt idx="25">
                  <c:v>108500000000000</c:v>
                </c:pt>
                <c:pt idx="26">
                  <c:v>27170000000000</c:v>
                </c:pt>
                <c:pt idx="27">
                  <c:v>5642000000000</c:v>
                </c:pt>
                <c:pt idx="28">
                  <c:v>938800000000</c:v>
                </c:pt>
              </c:numCache>
            </c:numRef>
          </c:yVal>
          <c:smooth val="0"/>
        </c:ser>
        <c:dLbls>
          <c:showLegendKey val="0"/>
          <c:showVal val="0"/>
          <c:showCatName val="0"/>
          <c:showSerName val="0"/>
          <c:showPercent val="0"/>
          <c:showBubbleSize val="0"/>
        </c:dLbls>
        <c:axId val="41756352"/>
        <c:axId val="41756928"/>
      </c:scatterChart>
      <c:valAx>
        <c:axId val="41756352"/>
        <c:scaling>
          <c:orientation val="minMax"/>
          <c:max val="20000"/>
          <c:min val="0"/>
        </c:scaling>
        <c:delete val="0"/>
        <c:axPos val="b"/>
        <c:title>
          <c:tx>
            <c:rich>
              <a:bodyPr/>
              <a:lstStyle/>
              <a:p>
                <a:pPr>
                  <a:defRPr sz="1200"/>
                </a:pPr>
                <a:r>
                  <a:rPr lang="en-US" sz="1200">
                    <a:latin typeface="Times New Roman" pitchFamily="18" charset="0"/>
                    <a:cs typeface="Times New Roman" pitchFamily="18" charset="0"/>
                  </a:rPr>
                  <a:t>energy</a:t>
                </a:r>
                <a:r>
                  <a:rPr lang="en-US" sz="1200" baseline="0">
                    <a:latin typeface="Times New Roman" pitchFamily="18" charset="0"/>
                    <a:cs typeface="Times New Roman" pitchFamily="18" charset="0"/>
                  </a:rPr>
                  <a:t> (eV)</a:t>
                </a:r>
                <a:endParaRPr lang="en-US" sz="1200">
                  <a:latin typeface="Times New Roman" pitchFamily="18" charset="0"/>
                  <a:cs typeface="Times New Roman" pitchFamily="18" charset="0"/>
                </a:endParaRPr>
              </a:p>
            </c:rich>
          </c:tx>
          <c:layout>
            <c:manualLayout>
              <c:xMode val="edge"/>
              <c:yMode val="edge"/>
              <c:x val="0.4816957431695858"/>
              <c:y val="0.93594416806685776"/>
            </c:manualLayout>
          </c:layout>
          <c:overlay val="0"/>
        </c:title>
        <c:numFmt formatCode="0" sourceLinked="0"/>
        <c:majorTickMark val="in"/>
        <c:minorTickMark val="in"/>
        <c:tickLblPos val="nextTo"/>
        <c:txPr>
          <a:bodyPr rot="0" vert="horz"/>
          <a:lstStyle/>
          <a:p>
            <a:pPr>
              <a:defRPr sz="1200" b="0" i="0" u="none" strike="noStrike" baseline="0">
                <a:solidFill>
                  <a:srgbClr val="000000"/>
                </a:solidFill>
                <a:latin typeface="Times New Roman"/>
                <a:ea typeface="Times New Roman"/>
                <a:cs typeface="Times New Roman"/>
              </a:defRPr>
            </a:pPr>
            <a:endParaRPr lang="en-US"/>
          </a:p>
        </c:txPr>
        <c:crossAx val="41756928"/>
        <c:crosses val="autoZero"/>
        <c:crossBetween val="midCat"/>
      </c:valAx>
      <c:valAx>
        <c:axId val="41756928"/>
        <c:scaling>
          <c:logBase val="10"/>
          <c:orientation val="minMax"/>
          <c:max val="2E+20"/>
          <c:min val="1E+18"/>
        </c:scaling>
        <c:delete val="0"/>
        <c:axPos val="l"/>
        <c:majorGridlines/>
        <c:title>
          <c:tx>
            <c:rich>
              <a:bodyPr/>
              <a:lstStyle/>
              <a:p>
                <a:pPr>
                  <a:defRPr sz="1200" baseline="0">
                    <a:latin typeface="Times New Roman" pitchFamily="18" charset="0"/>
                  </a:defRPr>
                </a:pPr>
                <a:r>
                  <a:rPr lang="en-US" sz="1200" baseline="0">
                    <a:latin typeface="Times New Roman" pitchFamily="18" charset="0"/>
                  </a:rPr>
                  <a:t>brightness (ph/s mm^2 mrad^2 0.1%BW)    </a:t>
                </a:r>
              </a:p>
            </c:rich>
          </c:tx>
          <c:layout>
            <c:manualLayout>
              <c:xMode val="edge"/>
              <c:yMode val="edge"/>
              <c:x val="8.9483460008888214E-3"/>
              <c:y val="0.14378677560702421"/>
            </c:manualLayout>
          </c:layout>
          <c:overlay val="0"/>
        </c:title>
        <c:numFmt formatCode="0.0E+00" sourceLinked="0"/>
        <c:majorTickMark val="out"/>
        <c:minorTickMark val="in"/>
        <c:tickLblPos val="nextTo"/>
        <c:txPr>
          <a:bodyPr/>
          <a:lstStyle/>
          <a:p>
            <a:pPr>
              <a:defRPr sz="1200" baseline="0">
                <a:latin typeface="Times New Roman" pitchFamily="18" charset="0"/>
              </a:defRPr>
            </a:pPr>
            <a:endParaRPr lang="en-US"/>
          </a:p>
        </c:txPr>
        <c:crossAx val="41756352"/>
        <c:crosses val="autoZero"/>
        <c:crossBetween val="midCat"/>
      </c:valAx>
      <c:spPr>
        <a:ln>
          <a:solidFill>
            <a:srgbClr val="4F81BD"/>
          </a:solidFill>
        </a:ln>
      </c:spPr>
    </c:plotArea>
    <c:legend>
      <c:legendPos val="l"/>
      <c:legendEntry>
        <c:idx val="5"/>
        <c:delete val="1"/>
      </c:legendEntry>
      <c:legendEntry>
        <c:idx val="6"/>
        <c:delete val="1"/>
      </c:legendEntry>
      <c:legendEntry>
        <c:idx val="7"/>
        <c:delete val="1"/>
      </c:legendEntry>
      <c:legendEntry>
        <c:idx val="8"/>
        <c:delete val="1"/>
      </c:legendEntry>
      <c:legendEntry>
        <c:idx val="9"/>
        <c:delete val="1"/>
      </c:legendEntry>
      <c:legendEntry>
        <c:idx val="10"/>
        <c:delete val="1"/>
      </c:legendEntry>
      <c:legendEntry>
        <c:idx val="11"/>
        <c:delete val="1"/>
      </c:legendEntry>
      <c:legendEntry>
        <c:idx val="12"/>
        <c:delete val="1"/>
      </c:legendEntry>
      <c:legendEntry>
        <c:idx val="13"/>
        <c:delete val="1"/>
      </c:legendEntry>
      <c:legendEntry>
        <c:idx val="14"/>
        <c:delete val="1"/>
      </c:legendEntry>
      <c:legendEntry>
        <c:idx val="15"/>
        <c:delete val="1"/>
      </c:legendEntry>
      <c:legendEntry>
        <c:idx val="16"/>
        <c:delete val="1"/>
      </c:legendEntry>
      <c:legendEntry>
        <c:idx val="17"/>
        <c:delete val="1"/>
      </c:legendEntry>
      <c:legendEntry>
        <c:idx val="18"/>
        <c:delete val="1"/>
      </c:legendEntry>
      <c:legendEntry>
        <c:idx val="19"/>
        <c:delete val="1"/>
      </c:legendEntry>
      <c:legendEntry>
        <c:idx val="20"/>
        <c:delete val="1"/>
      </c:legendEntry>
      <c:legendEntry>
        <c:idx val="21"/>
        <c:delete val="1"/>
      </c:legendEntry>
      <c:legendEntry>
        <c:idx val="22"/>
        <c:delete val="1"/>
      </c:legendEntry>
      <c:legendEntry>
        <c:idx val="23"/>
        <c:delete val="1"/>
      </c:legendEntry>
      <c:legendEntry>
        <c:idx val="24"/>
        <c:delete val="1"/>
      </c:legendEntry>
      <c:legendEntry>
        <c:idx val="25"/>
        <c:delete val="1"/>
      </c:legendEntry>
      <c:layout>
        <c:manualLayout>
          <c:xMode val="edge"/>
          <c:yMode val="edge"/>
          <c:x val="0.14603628960272963"/>
          <c:y val="0.63055777023687964"/>
          <c:w val="0.42080077182827058"/>
          <c:h val="0.22439341525823922"/>
        </c:manualLayout>
      </c:layout>
      <c:overlay val="1"/>
      <c:txPr>
        <a:bodyPr/>
        <a:lstStyle/>
        <a:p>
          <a:pPr>
            <a:defRPr sz="1200"/>
          </a:pPr>
          <a:endParaRPr lang="en-US"/>
        </a:p>
      </c:txPr>
    </c:legend>
    <c:plotVisOnly val="1"/>
    <c:dispBlanksAs val="gap"/>
    <c:showDLblsOverMax val="0"/>
  </c:chart>
  <c:spPr>
    <a:solidFill>
      <a:srgbClr val="FFFFFF"/>
    </a:solidFill>
    <a:ln>
      <a:solidFill>
        <a:sysClr val="windowText" lastClr="000000"/>
      </a:solidFill>
    </a:ln>
  </c:sp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3172" tIns="46586" rIns="93172" bIns="46586" rtlCol="0"/>
          <a:lstStyle>
            <a:lvl1pPr algn="l">
              <a:defRPr sz="1200"/>
            </a:lvl1pPr>
          </a:lstStyle>
          <a:p>
            <a:endParaRPr lang="en-US"/>
          </a:p>
        </p:txBody>
      </p:sp>
      <p:sp>
        <p:nvSpPr>
          <p:cNvPr id="3" name="Date Placeholder 2"/>
          <p:cNvSpPr>
            <a:spLocks noGrp="1"/>
          </p:cNvSpPr>
          <p:nvPr>
            <p:ph type="dt" sz="quarter" idx="1"/>
          </p:nvPr>
        </p:nvSpPr>
        <p:spPr>
          <a:xfrm>
            <a:off x="3970938" y="1"/>
            <a:ext cx="3037840" cy="464820"/>
          </a:xfrm>
          <a:prstGeom prst="rect">
            <a:avLst/>
          </a:prstGeom>
        </p:spPr>
        <p:txBody>
          <a:bodyPr vert="horz" lIns="93172" tIns="46586" rIns="93172" bIns="46586" rtlCol="0"/>
          <a:lstStyle>
            <a:lvl1pPr algn="r">
              <a:defRPr sz="1200"/>
            </a:lvl1pPr>
          </a:lstStyle>
          <a:p>
            <a:fld id="{4FEBF33E-D9A7-42CC-B598-9AD8356CBB5A}" type="datetimeFigureOut">
              <a:rPr lang="en-US" smtClean="0"/>
              <a:pPr/>
              <a:t>7/7/2013</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2" tIns="46586" rIns="93172" bIns="46586"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2" tIns="46586" rIns="93172" bIns="46586" rtlCol="0" anchor="b"/>
          <a:lstStyle>
            <a:lvl1pPr algn="r">
              <a:defRPr sz="1200"/>
            </a:lvl1pPr>
          </a:lstStyle>
          <a:p>
            <a:fld id="{4CEAAB5D-0CC4-45A8-B4B6-0B8B738A4E3F}" type="slidenum">
              <a:rPr lang="en-US" smtClean="0"/>
              <a:pPr/>
              <a:t>‹#›</a:t>
            </a:fld>
            <a:endParaRPr lang="en-US"/>
          </a:p>
        </p:txBody>
      </p:sp>
    </p:spTree>
    <p:extLst>
      <p:ext uri="{BB962C8B-B14F-4D97-AF65-F5344CB8AC3E}">
        <p14:creationId xmlns:p14="http://schemas.microsoft.com/office/powerpoint/2010/main" val="17848957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3172" tIns="46586" rIns="93172" bIns="46586" rtlCol="0"/>
          <a:lstStyle>
            <a:lvl1pPr algn="l">
              <a:defRPr sz="1200"/>
            </a:lvl1pPr>
          </a:lstStyle>
          <a:p>
            <a:endParaRPr lang="en-US" dirty="0"/>
          </a:p>
        </p:txBody>
      </p:sp>
      <p:sp>
        <p:nvSpPr>
          <p:cNvPr id="3" name="Date Placeholder 2"/>
          <p:cNvSpPr>
            <a:spLocks noGrp="1"/>
          </p:cNvSpPr>
          <p:nvPr>
            <p:ph type="dt" idx="1"/>
          </p:nvPr>
        </p:nvSpPr>
        <p:spPr>
          <a:xfrm>
            <a:off x="3970938" y="1"/>
            <a:ext cx="3037840" cy="464820"/>
          </a:xfrm>
          <a:prstGeom prst="rect">
            <a:avLst/>
          </a:prstGeom>
        </p:spPr>
        <p:txBody>
          <a:bodyPr vert="horz" lIns="93172" tIns="46586" rIns="93172" bIns="46586" rtlCol="0"/>
          <a:lstStyle>
            <a:lvl1pPr algn="r">
              <a:defRPr sz="1200"/>
            </a:lvl1pPr>
          </a:lstStyle>
          <a:p>
            <a:fld id="{C3B58700-9FA2-48CE-AC88-D71D45EB490A}" type="datetimeFigureOut">
              <a:rPr lang="en-US" smtClean="0"/>
              <a:pPr/>
              <a:t>7/7/2013</a:t>
            </a:fld>
            <a:endParaRPr lang="en-US" dirty="0"/>
          </a:p>
        </p:txBody>
      </p:sp>
      <p:sp>
        <p:nvSpPr>
          <p:cNvPr id="4" name="Slide Image Placeholder 3"/>
          <p:cNvSpPr>
            <a:spLocks noGrp="1" noRot="1" noChangeAspect="1"/>
          </p:cNvSpPr>
          <p:nvPr>
            <p:ph type="sldImg" idx="2"/>
          </p:nvPr>
        </p:nvSpPr>
        <p:spPr>
          <a:xfrm>
            <a:off x="1181100" y="698500"/>
            <a:ext cx="4648200" cy="3486150"/>
          </a:xfrm>
          <a:prstGeom prst="rect">
            <a:avLst/>
          </a:prstGeom>
          <a:noFill/>
          <a:ln w="12700">
            <a:solidFill>
              <a:prstClr val="black"/>
            </a:solidFill>
          </a:ln>
        </p:spPr>
        <p:txBody>
          <a:bodyPr vert="horz" lIns="93172" tIns="46586" rIns="93172" bIns="46586" rtlCol="0" anchor="ctr"/>
          <a:lstStyle/>
          <a:p>
            <a:endParaRPr lang="en-US" dirty="0"/>
          </a:p>
        </p:txBody>
      </p:sp>
      <p:sp>
        <p:nvSpPr>
          <p:cNvPr id="5" name="Notes Placeholder 4"/>
          <p:cNvSpPr>
            <a:spLocks noGrp="1"/>
          </p:cNvSpPr>
          <p:nvPr>
            <p:ph type="body" sz="quarter" idx="3"/>
          </p:nvPr>
        </p:nvSpPr>
        <p:spPr>
          <a:xfrm>
            <a:off x="701040" y="4415791"/>
            <a:ext cx="5608320" cy="4183380"/>
          </a:xfrm>
          <a:prstGeom prst="rect">
            <a:avLst/>
          </a:prstGeom>
        </p:spPr>
        <p:txBody>
          <a:bodyPr vert="horz" lIns="93172" tIns="46586" rIns="93172" bIns="4658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2" tIns="46586" rIns="93172" bIns="4658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2" tIns="46586" rIns="93172" bIns="46586" rtlCol="0" anchor="b"/>
          <a:lstStyle>
            <a:lvl1pPr algn="r">
              <a:defRPr sz="1200"/>
            </a:lvl1pPr>
          </a:lstStyle>
          <a:p>
            <a:fld id="{FE9BC4E5-2BC1-4F43-85DD-A1B8F74CB7EB}" type="slidenum">
              <a:rPr lang="en-US" smtClean="0"/>
              <a:pPr/>
              <a:t>‹#›</a:t>
            </a:fld>
            <a:endParaRPr lang="en-US" dirty="0"/>
          </a:p>
        </p:txBody>
      </p:sp>
    </p:spTree>
    <p:extLst>
      <p:ext uri="{BB962C8B-B14F-4D97-AF65-F5344CB8AC3E}">
        <p14:creationId xmlns:p14="http://schemas.microsoft.com/office/powerpoint/2010/main" val="140900429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82567C8-63A8-5243-94B9-7BB10EEE3F5D}"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can make</a:t>
            </a:r>
            <a:r>
              <a:rPr lang="en-US" baseline="0" dirty="0" smtClean="0"/>
              <a:t> vertical emittance as small as 5 pm, beyond </a:t>
            </a:r>
            <a:r>
              <a:rPr lang="en-US" baseline="0" dirty="0" err="1" smtClean="0"/>
              <a:t>beamline</a:t>
            </a:r>
            <a:r>
              <a:rPr lang="en-US" baseline="0" dirty="0" smtClean="0"/>
              <a:t> optics resolution.</a:t>
            </a:r>
            <a:endParaRPr lang="en-US" dirty="0"/>
          </a:p>
        </p:txBody>
      </p:sp>
      <p:sp>
        <p:nvSpPr>
          <p:cNvPr id="4" name="Slide Number Placeholder 3"/>
          <p:cNvSpPr>
            <a:spLocks noGrp="1"/>
          </p:cNvSpPr>
          <p:nvPr>
            <p:ph type="sldNum" sz="quarter" idx="10"/>
          </p:nvPr>
        </p:nvSpPr>
        <p:spPr/>
        <p:txBody>
          <a:bodyPr/>
          <a:lstStyle/>
          <a:p>
            <a:fld id="{618C636E-B132-4A72-B291-FED6E3154FD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Will</a:t>
            </a:r>
            <a:r>
              <a:rPr lang="en-US" baseline="0" dirty="0" smtClean="0"/>
              <a:t> result in o</a:t>
            </a:r>
            <a:r>
              <a:rPr lang="en-US" dirty="0" smtClean="0"/>
              <a:t>ver a factor</a:t>
            </a:r>
            <a:r>
              <a:rPr lang="en-US" baseline="0" dirty="0" smtClean="0"/>
              <a:t> of 3 in brightness from emittance reduction since SPEAR3 started.</a:t>
            </a:r>
          </a:p>
          <a:p>
            <a:r>
              <a:rPr lang="en-US" baseline="0" dirty="0" smtClean="0"/>
              <a:t>Add a factor of 5 for current + an additional factor from top-off - ~*20 increase in brightness from start of SPEAR3.</a:t>
            </a:r>
            <a:endParaRPr lang="en-US" dirty="0"/>
          </a:p>
        </p:txBody>
      </p:sp>
      <p:sp>
        <p:nvSpPr>
          <p:cNvPr id="4" name="Slide Number Placeholder 3"/>
          <p:cNvSpPr>
            <a:spLocks noGrp="1"/>
          </p:cNvSpPr>
          <p:nvPr>
            <p:ph type="sldNum" sz="quarter" idx="10"/>
          </p:nvPr>
        </p:nvSpPr>
        <p:spPr/>
        <p:txBody>
          <a:bodyPr/>
          <a:lstStyle/>
          <a:p>
            <a:fld id="{C82567C8-63A8-5243-94B9-7BB10EEE3F5D}"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Mention that 72 PSs</a:t>
            </a:r>
            <a:r>
              <a:rPr lang="en-US" baseline="0" dirty="0" smtClean="0"/>
              <a:t> </a:t>
            </a:r>
            <a:r>
              <a:rPr lang="en-US" baseline="0" smtClean="0"/>
              <a:t>gives negligible improvement.</a:t>
            </a:r>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4</a:t>
            </a:fld>
            <a:endParaRPr lang="en-US" dirty="0"/>
          </a:p>
        </p:txBody>
      </p:sp>
    </p:spTree>
    <p:extLst>
      <p:ext uri="{BB962C8B-B14F-4D97-AF65-F5344CB8AC3E}">
        <p14:creationId xmlns:p14="http://schemas.microsoft.com/office/powerpoint/2010/main" val="9490609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8C636E-B132-4A72-B291-FED6E3154FD2}"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13</a:t>
            </a:fld>
            <a:endParaRPr lang="en-US" dirty="0"/>
          </a:p>
        </p:txBody>
      </p:sp>
    </p:spTree>
    <p:extLst>
      <p:ext uri="{BB962C8B-B14F-4D97-AF65-F5344CB8AC3E}">
        <p14:creationId xmlns:p14="http://schemas.microsoft.com/office/powerpoint/2010/main" val="12809406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68434" y="6196867"/>
            <a:ext cx="2275566" cy="661133"/>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40195"/>
            <a:ext cx="1973584" cy="717805"/>
          </a:xfrm>
          <a:prstGeom prst="rect">
            <a:avLst/>
          </a:prstGeom>
        </p:spPr>
      </p:pic>
      <p:sp>
        <p:nvSpPr>
          <p:cNvPr id="2" name="Title 1"/>
          <p:cNvSpPr>
            <a:spLocks noGrp="1"/>
          </p:cNvSpPr>
          <p:nvPr>
            <p:ph type="ctrTitle"/>
          </p:nvPr>
        </p:nvSpPr>
        <p:spPr>
          <a:xfrm>
            <a:off x="557213" y="536575"/>
            <a:ext cx="8008937" cy="2246313"/>
          </a:xfrm>
        </p:spPr>
        <p:txBody>
          <a:bodyPr anchor="b" anchorCtr="0">
            <a:noAutofit/>
          </a:bodyPr>
          <a:lstStyle>
            <a:lvl1pPr>
              <a:defRPr sz="4300" b="1">
                <a:solidFill>
                  <a:schemeClr val="tx1"/>
                </a:solidFill>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57213" y="3646170"/>
            <a:ext cx="7989887" cy="2187702"/>
          </a:xfrm>
        </p:spPr>
        <p:txBody>
          <a:bodyPr>
            <a:noAutofit/>
          </a:bodyPr>
          <a:lstStyle>
            <a:lvl1pPr marL="0" indent="0" algn="l">
              <a:lnSpc>
                <a:spcPct val="110000"/>
              </a:lnSpc>
              <a:buNone/>
              <a:defRPr sz="16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CA" dirty="0" smtClean="0"/>
          </a:p>
        </p:txBody>
      </p:sp>
      <p:sp>
        <p:nvSpPr>
          <p:cNvPr id="15" name="Text Placeholder 14"/>
          <p:cNvSpPr>
            <a:spLocks noGrp="1"/>
          </p:cNvSpPr>
          <p:nvPr>
            <p:ph type="body" sz="quarter" idx="11" hasCustomPrompt="1"/>
          </p:nvPr>
        </p:nvSpPr>
        <p:spPr>
          <a:xfrm>
            <a:off x="557213" y="2755011"/>
            <a:ext cx="8008937" cy="635889"/>
          </a:xfrm>
        </p:spPr>
        <p:txBody>
          <a:bodyPr>
            <a:noAutofit/>
          </a:bodyPr>
          <a:lstStyle>
            <a:lvl1pPr>
              <a:lnSpc>
                <a:spcPct val="100000"/>
              </a:lnSpc>
              <a:defRPr sz="4200" b="0">
                <a:solidFill>
                  <a:schemeClr val="tx1"/>
                </a:solidFill>
                <a:latin typeface="Arial" pitchFamily="34" charset="0"/>
                <a:cs typeface="Arial" pitchFamily="34" charset="0"/>
              </a:defRPr>
            </a:lvl1pPr>
          </a:lstStyle>
          <a:p>
            <a:pPr lvl="0"/>
            <a:r>
              <a:rPr lang="en-CA" dirty="0" smtClean="0"/>
              <a:t>Click to edit Master subtitle style</a:t>
            </a:r>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43500"/>
            <a:ext cx="9158400" cy="6868800"/>
          </a:xfrm>
          <a:prstGeom prst="rect">
            <a:avLst/>
          </a:prstGeom>
        </p:spPr>
      </p:pic>
    </p:spTree>
    <p:extLst>
      <p:ext uri="{BB962C8B-B14F-4D97-AF65-F5344CB8AC3E}">
        <p14:creationId xmlns:p14="http://schemas.microsoft.com/office/powerpoint/2010/main" val="109875187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6" name="Content Placeholder 15"/>
          <p:cNvSpPr>
            <a:spLocks noGrp="1"/>
          </p:cNvSpPr>
          <p:nvPr>
            <p:ph sz="quarter" idx="14"/>
          </p:nvPr>
        </p:nvSpPr>
        <p:spPr>
          <a:xfrm>
            <a:off x="457200" y="1243584"/>
            <a:ext cx="8108950" cy="5065522"/>
          </a:xfrm>
        </p:spPr>
        <p:txBody>
          <a:bodyPr/>
          <a:lstStyle>
            <a:lvl1pPr>
              <a:buClr>
                <a:srgbClr val="981E32"/>
              </a:buClr>
              <a:defRPr/>
            </a:lvl1pPr>
            <a:lvl2pPr>
              <a:buClr>
                <a:srgbClr val="981E32"/>
              </a:buClr>
              <a:buSzPct val="120000"/>
              <a:defRPr/>
            </a:lvl2pPr>
            <a:lvl3pPr>
              <a:buClr>
                <a:srgbClr val="981E32"/>
              </a:buClr>
              <a:buSzPct val="120000"/>
              <a:defRPr b="0"/>
            </a:lvl3pPr>
            <a:lvl4pPr>
              <a:buClr>
                <a:srgbClr val="981E32"/>
              </a:buClr>
              <a:buSzPct val="120000"/>
              <a:defRPr/>
            </a:lvl4pPr>
            <a:lvl5pPr>
              <a:buClr>
                <a:srgbClr val="981E32"/>
              </a:buCl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350323793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6" name="Content Placeholder 15"/>
          <p:cNvSpPr>
            <a:spLocks noGrp="1"/>
          </p:cNvSpPr>
          <p:nvPr>
            <p:ph sz="quarter" idx="14"/>
          </p:nvPr>
        </p:nvSpPr>
        <p:spPr>
          <a:xfrm>
            <a:off x="457200" y="1243584"/>
            <a:ext cx="3886200" cy="5065522"/>
          </a:xfrm>
        </p:spPr>
        <p:txBody>
          <a:bodyPr/>
          <a:lstStyle>
            <a:lvl1pPr>
              <a:buClr>
                <a:srgbClr val="981E32"/>
              </a:buClr>
              <a:defRPr/>
            </a:lvl1pPr>
            <a:lvl2pPr>
              <a:buClr>
                <a:srgbClr val="981E32"/>
              </a:buClr>
              <a:buSzPct val="120000"/>
              <a:defRPr/>
            </a:lvl2pPr>
            <a:lvl3pPr>
              <a:buClr>
                <a:srgbClr val="981E32"/>
              </a:buClr>
              <a:buSzPct val="120000"/>
              <a:defRPr/>
            </a:lvl3pPr>
            <a:lvl4pPr>
              <a:buClr>
                <a:srgbClr val="981E32"/>
              </a:buClr>
              <a:buSzPct val="120000"/>
              <a:defRPr/>
            </a:lvl4pPr>
            <a:lvl5pPr>
              <a:buClr>
                <a:srgbClr val="981E32"/>
              </a:buCl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11" name="Content Placeholder 15"/>
          <p:cNvSpPr>
            <a:spLocks noGrp="1"/>
          </p:cNvSpPr>
          <p:nvPr>
            <p:ph sz="quarter" idx="15"/>
          </p:nvPr>
        </p:nvSpPr>
        <p:spPr>
          <a:xfrm>
            <a:off x="4648200" y="1252729"/>
            <a:ext cx="3886200" cy="5065522"/>
          </a:xfrm>
        </p:spPr>
        <p:txBody>
          <a:bodyPr/>
          <a:lstStyle>
            <a:lvl1pPr>
              <a:buClr>
                <a:srgbClr val="981E32"/>
              </a:buClr>
              <a:defRPr/>
            </a:lvl1pPr>
            <a:lvl2pPr>
              <a:buClr>
                <a:srgbClr val="981E32"/>
              </a:buClr>
              <a:buSzPct val="120000"/>
              <a:defRPr/>
            </a:lvl2pPr>
            <a:lvl3pPr>
              <a:buClr>
                <a:srgbClr val="981E32"/>
              </a:buClr>
              <a:buSzPct val="120000"/>
              <a:defRPr/>
            </a:lvl3pPr>
            <a:lvl4pPr>
              <a:buClr>
                <a:srgbClr val="981E32"/>
              </a:buClr>
              <a:buSzPct val="120000"/>
              <a:defRPr/>
            </a:lvl4pPr>
            <a:lvl5pPr>
              <a:buClr>
                <a:srgbClr val="981E32"/>
              </a:buCl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350323793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line headlin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5" name="Picture Placeholder 4"/>
          <p:cNvSpPr>
            <a:spLocks noGrp="1"/>
          </p:cNvSpPr>
          <p:nvPr>
            <p:ph type="pic" sz="quarter" idx="15"/>
          </p:nvPr>
        </p:nvSpPr>
        <p:spPr>
          <a:xfrm>
            <a:off x="3646488" y="1252728"/>
            <a:ext cx="2442340" cy="2481072"/>
          </a:xfrm>
        </p:spPr>
        <p:txBody>
          <a:bodyPr/>
          <a:lstStyle/>
          <a:p>
            <a:r>
              <a:rPr lang="en-US" dirty="0" smtClean="0"/>
              <a:t>Click icon to add picture</a:t>
            </a:r>
            <a:endParaRPr lang="en-CA" dirty="0"/>
          </a:p>
        </p:txBody>
      </p:sp>
      <p:sp>
        <p:nvSpPr>
          <p:cNvPr id="11" name="Picture Placeholder 4"/>
          <p:cNvSpPr>
            <a:spLocks noGrp="1"/>
          </p:cNvSpPr>
          <p:nvPr>
            <p:ph type="pic" sz="quarter" idx="16"/>
          </p:nvPr>
        </p:nvSpPr>
        <p:spPr>
          <a:xfrm>
            <a:off x="3646488" y="3886200"/>
            <a:ext cx="2442340" cy="2432050"/>
          </a:xfrm>
        </p:spPr>
        <p:txBody>
          <a:bodyPr/>
          <a:lstStyle/>
          <a:p>
            <a:r>
              <a:rPr lang="en-US" dirty="0" smtClean="0"/>
              <a:t>Click icon to add picture</a:t>
            </a:r>
            <a:endParaRPr lang="en-CA" dirty="0"/>
          </a:p>
        </p:txBody>
      </p:sp>
      <p:sp>
        <p:nvSpPr>
          <p:cNvPr id="13" name="Picture Placeholder 4"/>
          <p:cNvSpPr>
            <a:spLocks noGrp="1"/>
          </p:cNvSpPr>
          <p:nvPr>
            <p:ph type="pic" sz="quarter" idx="17"/>
          </p:nvPr>
        </p:nvSpPr>
        <p:spPr>
          <a:xfrm>
            <a:off x="6242954" y="1243584"/>
            <a:ext cx="2442340" cy="5065522"/>
          </a:xfrm>
        </p:spPr>
        <p:txBody>
          <a:bodyPr/>
          <a:lstStyle/>
          <a:p>
            <a:r>
              <a:rPr lang="en-US" dirty="0" smtClean="0"/>
              <a:t>Click icon to add picture</a:t>
            </a:r>
            <a:endParaRPr lang="en-CA" dirty="0"/>
          </a:p>
        </p:txBody>
      </p:sp>
      <p:sp>
        <p:nvSpPr>
          <p:cNvPr id="3" name="Content Placeholder 2"/>
          <p:cNvSpPr>
            <a:spLocks noGrp="1"/>
          </p:cNvSpPr>
          <p:nvPr>
            <p:ph sz="quarter" idx="18"/>
          </p:nvPr>
        </p:nvSpPr>
        <p:spPr>
          <a:xfrm>
            <a:off x="457200" y="1243584"/>
            <a:ext cx="3013075" cy="5065522"/>
          </a:xfrm>
        </p:spPr>
        <p:txBody>
          <a:bodyPr/>
          <a:lstStyle>
            <a:lvl2pPr>
              <a:buSzPct val="120000"/>
              <a:defRPr/>
            </a:lvl2pPr>
            <a:lvl3pPr>
              <a:buSzPct val="120000"/>
              <a:defRPr/>
            </a:lvl3pPr>
            <a:lvl4pPr>
              <a:buSzPct val="120000"/>
              <a:defRPr/>
            </a:lvl4pPr>
            <a:lvl5pP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266964617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Chart on righ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3" name="Chart Placeholder 2"/>
          <p:cNvSpPr>
            <a:spLocks noGrp="1"/>
          </p:cNvSpPr>
          <p:nvPr>
            <p:ph type="chart" sz="quarter" idx="15"/>
          </p:nvPr>
        </p:nvSpPr>
        <p:spPr>
          <a:xfrm>
            <a:off x="6007100" y="1243584"/>
            <a:ext cx="2667000" cy="5065522"/>
          </a:xfrm>
        </p:spPr>
        <p:txBody>
          <a:bodyPr/>
          <a:lstStyle/>
          <a:p>
            <a:r>
              <a:rPr lang="en-US" smtClean="0"/>
              <a:t>Click icon to add chart</a:t>
            </a:r>
            <a:endParaRPr lang="en-CA" dirty="0"/>
          </a:p>
        </p:txBody>
      </p:sp>
      <p:sp>
        <p:nvSpPr>
          <p:cNvPr id="5" name="Content Placeholder 4"/>
          <p:cNvSpPr>
            <a:spLocks noGrp="1"/>
          </p:cNvSpPr>
          <p:nvPr>
            <p:ph sz="quarter" idx="16"/>
          </p:nvPr>
        </p:nvSpPr>
        <p:spPr>
          <a:xfrm>
            <a:off x="457200" y="1243584"/>
            <a:ext cx="5484812" cy="5065522"/>
          </a:xfrm>
        </p:spPr>
        <p:txBody>
          <a:bodyPr/>
          <a:lstStyle>
            <a:lvl2pPr>
              <a:buSzPct val="120000"/>
              <a:defRPr/>
            </a:lvl2pPr>
            <a:lvl3pPr>
              <a:buSzPct val="120000"/>
              <a:defRPr/>
            </a:lvl3pPr>
            <a:lvl4pPr>
              <a:buSzPct val="120000"/>
              <a:defRPr/>
            </a:lvl4pPr>
            <a:lvl5pP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59547248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0"/>
            <a:ext cx="9144000" cy="6858000"/>
          </a:xfrm>
        </p:spPr>
        <p:txBody>
          <a:bodyPr lIns="432000"/>
          <a:lstStyle>
            <a:lvl1pPr>
              <a:defRPr b="1" baseline="0">
                <a:solidFill>
                  <a:srgbClr val="FF0000"/>
                </a:solidFill>
              </a:defRPr>
            </a:lvl1pPr>
          </a:lstStyle>
          <a:p>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***INSTRUCTIONS ON HOW TO APPLY IMAGE MASKING TO SLIDE LAYOUT***</a:t>
            </a:r>
            <a:br>
              <a:rPr lang="en-CA" dirty="0" smtClean="0"/>
            </a:br>
            <a:r>
              <a:rPr lang="en-CA" dirty="0" smtClean="0"/>
              <a:t>STEP 1: Click icon to insert image</a:t>
            </a:r>
            <a:br>
              <a:rPr lang="en-CA" dirty="0" smtClean="0"/>
            </a:br>
            <a:r>
              <a:rPr lang="en-CA" dirty="0" smtClean="0"/>
              <a:t>STEP 2: Once image is inserted, right-click image, and choose ‘Send to Back’</a:t>
            </a:r>
          </a:p>
        </p:txBody>
      </p:sp>
      <p:sp>
        <p:nvSpPr>
          <p:cNvPr id="4" name="Title 3"/>
          <p:cNvSpPr>
            <a:spLocks noGrp="1"/>
          </p:cNvSpPr>
          <p:nvPr>
            <p:ph type="title"/>
          </p:nvPr>
        </p:nvSpPr>
        <p:spPr/>
        <p:txBody>
          <a:bodyPr/>
          <a:lstStyle/>
          <a:p>
            <a:r>
              <a:rPr lang="en-US" smtClean="0"/>
              <a:t>Click to edit Master title style</a:t>
            </a:r>
            <a:endParaRPr lang="en-CA" dirty="0"/>
          </a:p>
        </p:txBody>
      </p:sp>
    </p:spTree>
    <p:extLst>
      <p:ext uri="{BB962C8B-B14F-4D97-AF65-F5344CB8AC3E}">
        <p14:creationId xmlns:p14="http://schemas.microsoft.com/office/powerpoint/2010/main" val="12769166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4" name="Picture 3" descr="doe_vertical.png"/>
          <p:cNvPicPr>
            <a:picLocks noChangeAspect="1"/>
          </p:cNvPicPr>
          <p:nvPr userDrawn="1"/>
        </p:nvPicPr>
        <p:blipFill>
          <a:blip r:embed="rId2"/>
          <a:stretch>
            <a:fillRect/>
          </a:stretch>
        </p:blipFill>
        <p:spPr>
          <a:xfrm>
            <a:off x="1728572" y="6239089"/>
            <a:ext cx="1428750" cy="466725"/>
          </a:xfrm>
          <a:prstGeom prst="rect">
            <a:avLst/>
          </a:prstGeom>
        </p:spPr>
      </p:pic>
    </p:spTree>
    <p:extLst>
      <p:ext uri="{BB962C8B-B14F-4D97-AF65-F5344CB8AC3E}">
        <p14:creationId xmlns:p14="http://schemas.microsoft.com/office/powerpoint/2010/main" val="1199154528"/>
      </p:ext>
    </p:extLst>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8103189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1822" y="129091"/>
            <a:ext cx="8103570" cy="753033"/>
          </a:xfrm>
          <a:prstGeom prst="rect">
            <a:avLst/>
          </a:prstGeom>
        </p:spPr>
        <p:txBody>
          <a:bodyPr vert="horz"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243584"/>
            <a:ext cx="8109919" cy="502920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8566150" y="6318251"/>
            <a:ext cx="318932" cy="539750"/>
          </a:xfrm>
          <a:prstGeom prst="rect">
            <a:avLst/>
          </a:prstGeom>
        </p:spPr>
        <p:txBody>
          <a:bodyPr vert="horz" lIns="72000" tIns="57600" rIns="72000" bIns="45720" rtlCol="0" anchor="ctr"/>
          <a:lstStyle>
            <a:lvl1pPr algn="l">
              <a:defRPr sz="1100" b="0">
                <a:solidFill>
                  <a:schemeClr val="tx1"/>
                </a:solidFill>
                <a:latin typeface="Arial" pitchFamily="34" charset="0"/>
                <a:cs typeface="Arial" pitchFamily="34" charset="0"/>
              </a:defRPr>
            </a:lvl1pPr>
          </a:lstStyle>
          <a:p>
            <a:fld id="{5BD36294-2849-48A8-8531-5354CF3095D2}" type="slidenum">
              <a:rPr lang="en-US" smtClean="0"/>
              <a:pPr/>
              <a:t>‹#›</a:t>
            </a:fld>
            <a:endParaRPr lang="en-US" dirty="0"/>
          </a:p>
        </p:txBody>
      </p:sp>
    </p:spTree>
    <p:extLst>
      <p:ext uri="{BB962C8B-B14F-4D97-AF65-F5344CB8AC3E}">
        <p14:creationId xmlns:p14="http://schemas.microsoft.com/office/powerpoint/2010/main" val="481531331"/>
      </p:ext>
    </p:extLst>
  </p:cSld>
  <p:clrMap bg1="lt1" tx1="dk1" bg2="lt2" tx2="dk2" accent1="accent1" accent2="accent2" accent3="accent3" accent4="accent4" accent5="accent5" accent6="accent6" hlink="hlink" folHlink="folHlink"/>
  <p:sldLayoutIdLst>
    <p:sldLayoutId id="2147483649" r:id="rId1"/>
    <p:sldLayoutId id="2147483670" r:id="rId2"/>
    <p:sldLayoutId id="2147483674" r:id="rId3"/>
    <p:sldLayoutId id="2147483671" r:id="rId4"/>
    <p:sldLayoutId id="2147483672" r:id="rId5"/>
    <p:sldLayoutId id="2147483673" r:id="rId6"/>
    <p:sldLayoutId id="2147483675" r:id="rId7"/>
    <p:sldLayoutId id="2147483676" r:id="rId8"/>
  </p:sldLayoutIdLst>
  <p:timing>
    <p:tnLst>
      <p:par>
        <p:cTn id="1" dur="indefinite" restart="never" nodeType="tmRoot"/>
      </p:par>
    </p:tnLst>
  </p:timing>
  <p:hf hdr="0" dt="0"/>
  <p:txStyles>
    <p:title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8.emf"/><Relationship Id="rId4" Type="http://schemas.openxmlformats.org/officeDocument/2006/relationships/image" Target="../media/image27.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2.xml"/><Relationship Id="rId4" Type="http://schemas.openxmlformats.org/officeDocument/2006/relationships/image" Target="../media/image27.em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8.wmf"/><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28.emf"/><Relationship Id="rId1" Type="http://schemas.openxmlformats.org/officeDocument/2006/relationships/slideLayout" Target="../slideLayouts/slideLayout2.xml"/><Relationship Id="rId4" Type="http://schemas.openxmlformats.org/officeDocument/2006/relationships/image" Target="../media/image35.emf"/></Relationships>
</file>

<file path=ppt/slides/_rels/slide22.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descr="http://www-user.slac.stanford.edu/bplummer/images/ssrl/2011-297-SSRL.jpg"/>
          <p:cNvPicPr>
            <a:picLocks noChangeAspect="1" noChangeArrowheads="1"/>
          </p:cNvPicPr>
          <p:nvPr/>
        </p:nvPicPr>
        <p:blipFill>
          <a:blip r:embed="rId3" cstate="print"/>
          <a:srcRect/>
          <a:stretch>
            <a:fillRect/>
          </a:stretch>
        </p:blipFill>
        <p:spPr bwMode="auto">
          <a:xfrm>
            <a:off x="30480" y="762000"/>
            <a:ext cx="9144000" cy="6096000"/>
          </a:xfrm>
          <a:prstGeom prst="rect">
            <a:avLst/>
          </a:prstGeom>
          <a:noFill/>
        </p:spPr>
      </p:pic>
      <p:sp>
        <p:nvSpPr>
          <p:cNvPr id="60420" name="Rectangle 4"/>
          <p:cNvSpPr>
            <a:spLocks noGrp="1" noChangeArrowheads="1"/>
          </p:cNvSpPr>
          <p:nvPr>
            <p:ph type="ctrTitle" idx="4294967295"/>
          </p:nvPr>
        </p:nvSpPr>
        <p:spPr>
          <a:xfrm>
            <a:off x="685800" y="25917"/>
            <a:ext cx="7772400" cy="736083"/>
          </a:xfrm>
        </p:spPr>
        <p:txBody>
          <a:bodyPr/>
          <a:lstStyle/>
          <a:p>
            <a:pPr algn="ctr"/>
            <a:r>
              <a:rPr lang="en-US" sz="3600" i="1" dirty="0" smtClean="0">
                <a:solidFill>
                  <a:schemeClr val="bg1"/>
                </a:solidFill>
              </a:rPr>
              <a:t>SPEAR3 Accelerator Physics</a:t>
            </a:r>
            <a:endParaRPr lang="en-US" sz="3600" i="1" dirty="0">
              <a:solidFill>
                <a:schemeClr val="bg1"/>
              </a:solidFill>
            </a:endParaRPr>
          </a:p>
        </p:txBody>
      </p:sp>
      <p:sp>
        <p:nvSpPr>
          <p:cNvPr id="60421" name="Rectangle 5"/>
          <p:cNvSpPr>
            <a:spLocks noGrp="1" noChangeArrowheads="1"/>
          </p:cNvSpPr>
          <p:nvPr>
            <p:ph type="subTitle" idx="4294967295"/>
          </p:nvPr>
        </p:nvSpPr>
        <p:spPr>
          <a:xfrm>
            <a:off x="796159" y="914400"/>
            <a:ext cx="7528034" cy="3911718"/>
          </a:xfrm>
        </p:spPr>
        <p:txBody>
          <a:bodyPr>
            <a:noAutofit/>
          </a:bodyPr>
          <a:lstStyle/>
          <a:p>
            <a:pPr marL="0" indent="0" algn="ctr" eaLnBrk="1" hangingPunct="1">
              <a:buFontTx/>
              <a:buNone/>
            </a:pPr>
            <a:r>
              <a:rPr lang="en-US" sz="2000" i="1" dirty="0" smtClean="0">
                <a:solidFill>
                  <a:schemeClr val="bg1"/>
                </a:solidFill>
                <a:effectLst>
                  <a:glow rad="596900">
                    <a:srgbClr val="002060"/>
                  </a:glow>
                  <a:outerShdw blurRad="38100" dist="38100" dir="2700000" algn="tl">
                    <a:srgbClr val="000000">
                      <a:alpha val="43137"/>
                    </a:srgbClr>
                  </a:outerShdw>
                </a:effectLst>
              </a:rPr>
              <a:t>James Safranek for the SPEAR3 core team</a:t>
            </a:r>
          </a:p>
          <a:p>
            <a:pPr marL="0" indent="0" algn="ctr" eaLnBrk="1" hangingPunct="1">
              <a:buFontTx/>
              <a:buNone/>
            </a:pPr>
            <a:endParaRPr lang="en-US" sz="1800" dirty="0" smtClean="0">
              <a:solidFill>
                <a:schemeClr val="bg1"/>
              </a:solidFill>
              <a:effectLst>
                <a:glow rad="596900">
                  <a:srgbClr val="002060"/>
                </a:glow>
                <a:outerShdw blurRad="38100" dist="38100" dir="2700000" algn="tl">
                  <a:srgbClr val="000000">
                    <a:alpha val="43137"/>
                  </a:srgbClr>
                </a:outerShdw>
              </a:effectLst>
            </a:endParaRPr>
          </a:p>
          <a:p>
            <a:pPr lvl="1"/>
            <a:r>
              <a:rPr lang="en-US" sz="2600" b="1" dirty="0" smtClean="0">
                <a:solidFill>
                  <a:srgbClr val="FFFF00"/>
                </a:solidFill>
                <a:effectLst>
                  <a:glow rad="127000">
                    <a:srgbClr val="002060"/>
                  </a:glow>
                  <a:outerShdw blurRad="38100" dist="38100" dir="2700000" algn="tl">
                    <a:srgbClr val="000000">
                      <a:alpha val="43137"/>
                    </a:srgbClr>
                  </a:outerShdw>
                </a:effectLst>
              </a:rPr>
              <a:t>Lower </a:t>
            </a:r>
            <a:r>
              <a:rPr lang="en-US" sz="2600" b="1" dirty="0" err="1" smtClean="0">
                <a:solidFill>
                  <a:srgbClr val="FFFF00"/>
                </a:solidFill>
                <a:effectLst>
                  <a:glow rad="127000">
                    <a:srgbClr val="002060"/>
                  </a:glow>
                  <a:outerShdw blurRad="38100" dist="38100" dir="2700000" algn="tl">
                    <a:srgbClr val="000000">
                      <a:alpha val="43137"/>
                    </a:srgbClr>
                  </a:outerShdw>
                </a:effectLst>
              </a:rPr>
              <a:t>Emittance</a:t>
            </a:r>
            <a:endParaRPr lang="en-US" dirty="0">
              <a:solidFill>
                <a:schemeClr val="bg1"/>
              </a:solidFill>
              <a:effectLst>
                <a:glow rad="596900">
                  <a:srgbClr val="002060"/>
                </a:glow>
                <a:outerShdw blurRad="38100" dist="38100" dir="2700000" algn="tl">
                  <a:srgbClr val="000000">
                    <a:alpha val="43137"/>
                  </a:srgbClr>
                </a:outerShdw>
              </a:effectLst>
            </a:endParaRPr>
          </a:p>
          <a:p>
            <a:pPr lvl="1"/>
            <a:r>
              <a:rPr lang="en-US" sz="2600" b="1" dirty="0" smtClean="0">
                <a:solidFill>
                  <a:srgbClr val="FFFF00"/>
                </a:solidFill>
                <a:effectLst>
                  <a:glow rad="127000">
                    <a:srgbClr val="002060"/>
                  </a:glow>
                  <a:outerShdw blurRad="38100" dist="38100" dir="2700000" algn="tl">
                    <a:srgbClr val="000000">
                      <a:alpha val="43137"/>
                    </a:srgbClr>
                  </a:outerShdw>
                </a:effectLst>
              </a:rPr>
              <a:t>Beam-based optimization algorithms</a:t>
            </a:r>
          </a:p>
          <a:p>
            <a:pPr lvl="2"/>
            <a:r>
              <a:rPr lang="en-US" sz="2400" b="1" dirty="0" smtClean="0">
                <a:solidFill>
                  <a:srgbClr val="FFFF00"/>
                </a:solidFill>
                <a:effectLst>
                  <a:glow rad="127000">
                    <a:srgbClr val="002060"/>
                  </a:glow>
                  <a:outerShdw blurRad="38100" dist="38100" dir="2700000" algn="tl">
                    <a:srgbClr val="000000">
                      <a:alpha val="43137"/>
                    </a:srgbClr>
                  </a:outerShdw>
                </a:effectLst>
              </a:rPr>
              <a:t>MOGA </a:t>
            </a:r>
            <a:r>
              <a:rPr lang="en-US" sz="2400" b="1" dirty="0" smtClean="0">
                <a:solidFill>
                  <a:srgbClr val="FFFF00"/>
                </a:solidFill>
                <a:effectLst>
                  <a:glow rad="127000">
                    <a:srgbClr val="002060"/>
                  </a:glow>
                  <a:outerShdw blurRad="38100" dist="38100" dir="2700000" algn="tl">
                    <a:srgbClr val="000000">
                      <a:alpha val="43137"/>
                    </a:srgbClr>
                  </a:outerShdw>
                </a:effectLst>
              </a:rPr>
              <a:t>coupling </a:t>
            </a:r>
            <a:r>
              <a:rPr lang="en-US" sz="2400" b="1" dirty="0" smtClean="0">
                <a:solidFill>
                  <a:srgbClr val="FFFF00"/>
                </a:solidFill>
                <a:effectLst>
                  <a:glow rad="127000">
                    <a:srgbClr val="002060"/>
                  </a:glow>
                  <a:outerShdw blurRad="38100" dist="38100" dir="2700000" algn="tl">
                    <a:srgbClr val="000000">
                      <a:alpha val="43137"/>
                    </a:srgbClr>
                  </a:outerShdw>
                </a:effectLst>
              </a:rPr>
              <a:t>correction, (K. </a:t>
            </a:r>
            <a:r>
              <a:rPr lang="en-US" sz="2400" b="1" dirty="0" smtClean="0">
                <a:solidFill>
                  <a:srgbClr val="FFFF00"/>
                </a:solidFill>
                <a:effectLst>
                  <a:glow rad="127000">
                    <a:srgbClr val="002060"/>
                  </a:glow>
                  <a:outerShdw blurRad="38100" dist="38100" dir="2700000" algn="tl">
                    <a:srgbClr val="000000">
                      <a:alpha val="43137"/>
                    </a:srgbClr>
                  </a:outerShdw>
                </a:effectLst>
              </a:rPr>
              <a:t>Tian et al.)</a:t>
            </a:r>
            <a:endParaRPr lang="en-US" sz="2400" b="1" dirty="0" smtClean="0">
              <a:solidFill>
                <a:srgbClr val="FFFF00"/>
              </a:solidFill>
              <a:effectLst>
                <a:glow rad="127000">
                  <a:srgbClr val="002060"/>
                </a:glow>
                <a:outerShdw blurRad="38100" dist="38100" dir="2700000" algn="tl">
                  <a:srgbClr val="000000">
                    <a:alpha val="43137"/>
                  </a:srgbClr>
                </a:outerShdw>
              </a:effectLst>
            </a:endParaRPr>
          </a:p>
          <a:p>
            <a:pPr lvl="2"/>
            <a:r>
              <a:rPr lang="en-US" sz="2400" b="1" dirty="0" smtClean="0">
                <a:solidFill>
                  <a:srgbClr val="FFFF00"/>
                </a:solidFill>
                <a:effectLst>
                  <a:glow rad="127000">
                    <a:srgbClr val="002060"/>
                  </a:glow>
                  <a:outerShdw blurRad="38100" dist="38100" dir="2700000" algn="tl">
                    <a:srgbClr val="000000">
                      <a:alpha val="43137"/>
                    </a:srgbClr>
                  </a:outerShdw>
                </a:effectLst>
              </a:rPr>
              <a:t>RCDS online </a:t>
            </a:r>
            <a:r>
              <a:rPr lang="en-US" sz="2400" b="1" dirty="0" smtClean="0">
                <a:solidFill>
                  <a:srgbClr val="FFFF00"/>
                </a:solidFill>
                <a:effectLst>
                  <a:glow rad="127000">
                    <a:srgbClr val="002060"/>
                  </a:glow>
                  <a:outerShdw blurRad="38100" dist="38100" dir="2700000" algn="tl">
                    <a:srgbClr val="000000">
                      <a:alpha val="43137"/>
                    </a:srgbClr>
                  </a:outerShdw>
                </a:effectLst>
              </a:rPr>
              <a:t>optimizer (X. Huang et al.)</a:t>
            </a:r>
            <a:endParaRPr lang="en-US" sz="2400" b="1" dirty="0" smtClean="0">
              <a:solidFill>
                <a:srgbClr val="FFFF00"/>
              </a:solidFill>
              <a:effectLst>
                <a:glow rad="127000">
                  <a:srgbClr val="002060"/>
                </a:glow>
                <a:outerShdw blurRad="38100" dist="38100" dir="2700000" algn="tl">
                  <a:srgbClr val="000000">
                    <a:alpha val="43137"/>
                  </a:srgbClr>
                </a:outerShdw>
              </a:effectLst>
            </a:endParaRPr>
          </a:p>
        </p:txBody>
      </p:sp>
    </p:spTree>
    <p:extLst>
      <p:ext uri="{BB962C8B-B14F-4D97-AF65-F5344CB8AC3E}">
        <p14:creationId xmlns:p14="http://schemas.microsoft.com/office/powerpoint/2010/main" val="2267586482"/>
      </p:ext>
    </p:extLst>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10</a:t>
            </a:fld>
            <a:endParaRPr lang="en-US" dirty="0"/>
          </a:p>
        </p:txBody>
      </p:sp>
      <p:sp>
        <p:nvSpPr>
          <p:cNvPr id="3" name="Title 2"/>
          <p:cNvSpPr>
            <a:spLocks noGrp="1"/>
          </p:cNvSpPr>
          <p:nvPr>
            <p:ph type="title"/>
          </p:nvPr>
        </p:nvSpPr>
        <p:spPr>
          <a:xfrm>
            <a:off x="451822" y="228600"/>
            <a:ext cx="8103570" cy="753033"/>
          </a:xfrm>
        </p:spPr>
        <p:txBody>
          <a:bodyPr/>
          <a:lstStyle/>
          <a:p>
            <a:r>
              <a:rPr lang="en-US" sz="2800" dirty="0" smtClean="0"/>
              <a:t>Robust Conjugate Direction Search, RCDS </a:t>
            </a:r>
            <a:br>
              <a:rPr lang="en-US" sz="2800" dirty="0" smtClean="0"/>
            </a:br>
            <a:r>
              <a:rPr lang="en-US" sz="2000" dirty="0" smtClean="0"/>
              <a:t>X. Huang et al.</a:t>
            </a:r>
            <a:endParaRPr lang="en-US" sz="2000" dirty="0"/>
          </a:p>
        </p:txBody>
      </p:sp>
      <p:sp>
        <p:nvSpPr>
          <p:cNvPr id="4" name="Content Placeholder 3"/>
          <p:cNvSpPr>
            <a:spLocks noGrp="1"/>
          </p:cNvSpPr>
          <p:nvPr>
            <p:ph sz="quarter" idx="14"/>
          </p:nvPr>
        </p:nvSpPr>
        <p:spPr>
          <a:xfrm>
            <a:off x="381000" y="1411478"/>
            <a:ext cx="8108950" cy="5065522"/>
          </a:xfrm>
        </p:spPr>
        <p:txBody>
          <a:bodyPr>
            <a:normAutofit fontScale="92500"/>
          </a:bodyPr>
          <a:lstStyle/>
          <a:p>
            <a:pPr marL="342900" indent="-342900">
              <a:buFont typeface="Wingdings" pitchFamily="2" charset="2"/>
              <a:buChar char="Ø"/>
            </a:pPr>
            <a:r>
              <a:rPr lang="en-US" dirty="0" smtClean="0"/>
              <a:t>Fast, minimize objective evaluations</a:t>
            </a:r>
          </a:p>
          <a:p>
            <a:pPr marL="342900" indent="-342900">
              <a:buFont typeface="Wingdings" pitchFamily="2" charset="2"/>
              <a:buChar char="Ø"/>
            </a:pPr>
            <a:r>
              <a:rPr lang="en-US" dirty="0" smtClean="0"/>
              <a:t>Robust </a:t>
            </a:r>
            <a:r>
              <a:rPr lang="en-US" dirty="0"/>
              <a:t>– surviving noise, outliers and machine failures</a:t>
            </a:r>
          </a:p>
          <a:p>
            <a:pPr marL="342900" indent="-342900">
              <a:buFont typeface="Wingdings" pitchFamily="2" charset="2"/>
              <a:buChar char="Ø"/>
            </a:pPr>
            <a:r>
              <a:rPr lang="en-US" dirty="0" smtClean="0"/>
              <a:t>Algorithms considered:</a:t>
            </a:r>
            <a:endParaRPr lang="en-US" dirty="0"/>
          </a:p>
          <a:p>
            <a:pPr marL="800100" lvl="1" indent="-342900">
              <a:buFont typeface="Courier New" pitchFamily="49" charset="0"/>
              <a:buChar char="o"/>
            </a:pPr>
            <a:r>
              <a:rPr lang="en-US" sz="2300" dirty="0"/>
              <a:t>Gradient based method are not considered because of noise. </a:t>
            </a:r>
          </a:p>
          <a:p>
            <a:pPr marL="800100" lvl="1" indent="-342900">
              <a:buFont typeface="Courier New" pitchFamily="49" charset="0"/>
              <a:buChar char="o"/>
            </a:pPr>
            <a:r>
              <a:rPr lang="en-US" sz="2300" dirty="0"/>
              <a:t>Iterative 1D scan (that automates manual tuning procedure)</a:t>
            </a:r>
          </a:p>
          <a:p>
            <a:pPr marL="800100" lvl="1" indent="-342900">
              <a:buFont typeface="Courier New" pitchFamily="49" charset="0"/>
              <a:buChar char="o"/>
            </a:pPr>
            <a:r>
              <a:rPr lang="en-US" sz="2300" dirty="0" err="1" smtClean="0"/>
              <a:t>Nelder</a:t>
            </a:r>
            <a:r>
              <a:rPr lang="en-US" sz="2300" dirty="0" smtClean="0"/>
              <a:t>-Mead </a:t>
            </a:r>
            <a:r>
              <a:rPr lang="en-US" sz="2300" dirty="0"/>
              <a:t>(downhill) simplex method</a:t>
            </a:r>
          </a:p>
          <a:p>
            <a:pPr marL="800100" lvl="1" indent="-342900">
              <a:buFont typeface="Courier New" pitchFamily="49" charset="0"/>
              <a:buChar char="o"/>
            </a:pPr>
            <a:r>
              <a:rPr lang="en-US" sz="2300" dirty="0" smtClean="0"/>
              <a:t>MOGA </a:t>
            </a:r>
            <a:r>
              <a:rPr lang="en-US" sz="2300" dirty="0"/>
              <a:t>(Not efficient). </a:t>
            </a:r>
          </a:p>
          <a:p>
            <a:pPr marL="800100" lvl="1" indent="-342900">
              <a:buFont typeface="Courier New" pitchFamily="49" charset="0"/>
              <a:buChar char="o"/>
            </a:pPr>
            <a:r>
              <a:rPr lang="en-US" sz="2300" dirty="0"/>
              <a:t>Powell’s conjugate direction method</a:t>
            </a:r>
          </a:p>
          <a:p>
            <a:pPr marL="800100" lvl="1" indent="-342900">
              <a:buFont typeface="Courier New" pitchFamily="49" charset="0"/>
              <a:buChar char="o"/>
            </a:pPr>
            <a:r>
              <a:rPr lang="en-US" sz="2300" dirty="0" smtClean="0"/>
              <a:t>Robust </a:t>
            </a:r>
            <a:r>
              <a:rPr lang="en-US" sz="2300" dirty="0"/>
              <a:t>conjugate direction method (RCDS) – A combination of Powell’s method and a new noise resistant line optimizer</a:t>
            </a:r>
            <a:r>
              <a:rPr lang="en-US" sz="2000" dirty="0"/>
              <a:t>. </a:t>
            </a:r>
          </a:p>
        </p:txBody>
      </p:sp>
    </p:spTree>
    <p:extLst>
      <p:ext uri="{BB962C8B-B14F-4D97-AF65-F5344CB8AC3E}">
        <p14:creationId xmlns:p14="http://schemas.microsoft.com/office/powerpoint/2010/main" val="39959583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11</a:t>
            </a:fld>
            <a:endParaRPr lang="en-US" dirty="0"/>
          </a:p>
        </p:txBody>
      </p:sp>
      <p:sp>
        <p:nvSpPr>
          <p:cNvPr id="3" name="Title 2"/>
          <p:cNvSpPr>
            <a:spLocks noGrp="1"/>
          </p:cNvSpPr>
          <p:nvPr>
            <p:ph type="title"/>
          </p:nvPr>
        </p:nvSpPr>
        <p:spPr/>
        <p:txBody>
          <a:bodyPr/>
          <a:lstStyle/>
          <a:p>
            <a:r>
              <a:rPr lang="en-US" sz="3200" dirty="0"/>
              <a:t>Parameter scan and simplex methods</a:t>
            </a:r>
          </a:p>
        </p:txBody>
      </p:sp>
      <p:pic>
        <p:nvPicPr>
          <p:cNvPr id="5" name="Picture 3"/>
          <p:cNvPicPr>
            <a:picLocks noChangeAspect="1" noChangeArrowheads="1"/>
          </p:cNvPicPr>
          <p:nvPr/>
        </p:nvPicPr>
        <p:blipFill>
          <a:blip r:embed="rId2" cstate="print"/>
          <a:srcRect/>
          <a:stretch>
            <a:fillRect/>
          </a:stretch>
        </p:blipFill>
        <p:spPr bwMode="auto">
          <a:xfrm>
            <a:off x="533400" y="1447800"/>
            <a:ext cx="3757030" cy="3505200"/>
          </a:xfrm>
          <a:prstGeom prst="rect">
            <a:avLst/>
          </a:prstGeom>
          <a:noFill/>
          <a:ln w="9525">
            <a:noFill/>
            <a:miter lim="800000"/>
            <a:headEnd/>
            <a:tailEnd/>
          </a:ln>
        </p:spPr>
      </p:pic>
      <p:sp>
        <p:nvSpPr>
          <p:cNvPr id="6" name="TextBox 5"/>
          <p:cNvSpPr txBox="1"/>
          <p:nvPr/>
        </p:nvSpPr>
        <p:spPr>
          <a:xfrm>
            <a:off x="152400" y="5105400"/>
            <a:ext cx="4800600" cy="923330"/>
          </a:xfrm>
          <a:prstGeom prst="rect">
            <a:avLst/>
          </a:prstGeom>
          <a:noFill/>
        </p:spPr>
        <p:txBody>
          <a:bodyPr wrap="square" rtlCol="0">
            <a:spAutoFit/>
          </a:bodyPr>
          <a:lstStyle/>
          <a:p>
            <a:r>
              <a:rPr lang="en-US" dirty="0" smtClean="0"/>
              <a:t>Iterative parameter scan may be inefficient. In a common situation depicted above, each x- or y-scan makes a tiny step downward*.</a:t>
            </a:r>
            <a:endParaRPr lang="en-US" dirty="0"/>
          </a:p>
        </p:txBody>
      </p:sp>
      <p:sp>
        <p:nvSpPr>
          <p:cNvPr id="7" name="TextBox 6"/>
          <p:cNvSpPr txBox="1"/>
          <p:nvPr/>
        </p:nvSpPr>
        <p:spPr>
          <a:xfrm>
            <a:off x="381000" y="6248400"/>
            <a:ext cx="4249946" cy="369332"/>
          </a:xfrm>
          <a:prstGeom prst="rect">
            <a:avLst/>
          </a:prstGeom>
          <a:noFill/>
        </p:spPr>
        <p:txBody>
          <a:bodyPr wrap="none" rtlCol="0">
            <a:spAutoFit/>
          </a:bodyPr>
          <a:lstStyle/>
          <a:p>
            <a:r>
              <a:rPr lang="en-US" b="1" dirty="0" smtClean="0">
                <a:solidFill>
                  <a:srgbClr val="002060"/>
                </a:solidFill>
              </a:rPr>
              <a:t>*W.H. Press, at al, Numerical Recipes</a:t>
            </a:r>
            <a:endParaRPr lang="en-US" b="1" dirty="0">
              <a:solidFill>
                <a:srgbClr val="002060"/>
              </a:solidFill>
            </a:endParaRPr>
          </a:p>
        </p:txBody>
      </p:sp>
      <p:pic>
        <p:nvPicPr>
          <p:cNvPr id="8" name="Picture 2"/>
          <p:cNvPicPr>
            <a:picLocks noChangeAspect="1" noChangeArrowheads="1"/>
          </p:cNvPicPr>
          <p:nvPr/>
        </p:nvPicPr>
        <p:blipFill>
          <a:blip r:embed="rId3" cstate="print"/>
          <a:srcRect/>
          <a:stretch>
            <a:fillRect/>
          </a:stretch>
        </p:blipFill>
        <p:spPr bwMode="auto">
          <a:xfrm>
            <a:off x="5684784" y="1219200"/>
            <a:ext cx="3200297" cy="4472122"/>
          </a:xfrm>
          <a:prstGeom prst="rect">
            <a:avLst/>
          </a:prstGeom>
          <a:noFill/>
          <a:ln w="9525">
            <a:noFill/>
            <a:miter lim="800000"/>
            <a:headEnd/>
            <a:tailEnd/>
          </a:ln>
        </p:spPr>
      </p:pic>
      <p:sp>
        <p:nvSpPr>
          <p:cNvPr id="9" name="TextBox 8"/>
          <p:cNvSpPr txBox="1"/>
          <p:nvPr/>
        </p:nvSpPr>
        <p:spPr>
          <a:xfrm>
            <a:off x="5745318" y="5638800"/>
            <a:ext cx="3398682" cy="1200329"/>
          </a:xfrm>
          <a:prstGeom prst="rect">
            <a:avLst/>
          </a:prstGeom>
          <a:noFill/>
        </p:spPr>
        <p:txBody>
          <a:bodyPr wrap="square" rtlCol="0">
            <a:spAutoFit/>
          </a:bodyPr>
          <a:lstStyle/>
          <a:p>
            <a:r>
              <a:rPr lang="en-US" dirty="0" smtClean="0"/>
              <a:t>Simplex method may fail to reach the optimum when noise starts to change results of vertex comparison.</a:t>
            </a:r>
            <a:endParaRPr lang="en-US" dirty="0"/>
          </a:p>
        </p:txBody>
      </p:sp>
    </p:spTree>
    <p:extLst>
      <p:ext uri="{BB962C8B-B14F-4D97-AF65-F5344CB8AC3E}">
        <p14:creationId xmlns:p14="http://schemas.microsoft.com/office/powerpoint/2010/main" val="31769142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12</a:t>
            </a:fld>
            <a:endParaRPr lang="en-US" dirty="0"/>
          </a:p>
        </p:txBody>
      </p:sp>
      <p:sp>
        <p:nvSpPr>
          <p:cNvPr id="3" name="Title 2"/>
          <p:cNvSpPr>
            <a:spLocks noGrp="1"/>
          </p:cNvSpPr>
          <p:nvPr>
            <p:ph type="title"/>
          </p:nvPr>
        </p:nvSpPr>
        <p:spPr/>
        <p:txBody>
          <a:bodyPr/>
          <a:lstStyle/>
          <a:p>
            <a:r>
              <a:rPr lang="en-US" sz="3200" dirty="0"/>
              <a:t>The robust line optimizer</a:t>
            </a:r>
          </a:p>
        </p:txBody>
      </p:sp>
      <p:grpSp>
        <p:nvGrpSpPr>
          <p:cNvPr id="5" name="Group 4"/>
          <p:cNvGrpSpPr/>
          <p:nvPr/>
        </p:nvGrpSpPr>
        <p:grpSpPr>
          <a:xfrm>
            <a:off x="1858995" y="914400"/>
            <a:ext cx="5075205" cy="3286125"/>
            <a:chOff x="1600200" y="685800"/>
            <a:chExt cx="5600700" cy="3590925"/>
          </a:xfrm>
        </p:grpSpPr>
        <p:pic>
          <p:nvPicPr>
            <p:cNvPr id="6" name="Picture 2"/>
            <p:cNvPicPr>
              <a:picLocks noChangeAspect="1" noChangeArrowheads="1"/>
            </p:cNvPicPr>
            <p:nvPr/>
          </p:nvPicPr>
          <p:blipFill>
            <a:blip r:embed="rId2" cstate="print"/>
            <a:srcRect/>
            <a:stretch>
              <a:fillRect/>
            </a:stretch>
          </p:blipFill>
          <p:spPr bwMode="auto">
            <a:xfrm>
              <a:off x="1600200" y="685800"/>
              <a:ext cx="5600700" cy="3590925"/>
            </a:xfrm>
            <a:prstGeom prst="rect">
              <a:avLst/>
            </a:prstGeom>
            <a:noFill/>
            <a:ln w="9525">
              <a:noFill/>
              <a:miter lim="800000"/>
              <a:headEnd/>
              <a:tailEnd/>
            </a:ln>
            <a:effectLst/>
          </p:spPr>
        </p:pic>
        <p:cxnSp>
          <p:nvCxnSpPr>
            <p:cNvPr id="7" name="Straight Arrow Connector 6"/>
            <p:cNvCxnSpPr/>
            <p:nvPr/>
          </p:nvCxnSpPr>
          <p:spPr>
            <a:xfrm flipH="1" flipV="1">
              <a:off x="5638800" y="2590800"/>
              <a:ext cx="152400" cy="304800"/>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562600" y="2895600"/>
              <a:ext cx="1112805" cy="276999"/>
            </a:xfrm>
            <a:prstGeom prst="rect">
              <a:avLst/>
            </a:prstGeom>
            <a:noFill/>
          </p:spPr>
          <p:txBody>
            <a:bodyPr wrap="none" rtlCol="0">
              <a:spAutoFit/>
            </a:bodyPr>
            <a:lstStyle/>
            <a:p>
              <a:r>
                <a:rPr lang="en-US" sz="1200" dirty="0" smtClean="0">
                  <a:solidFill>
                    <a:srgbClr val="0070C0"/>
                  </a:solidFill>
                </a:rPr>
                <a:t>Initial solution</a:t>
              </a:r>
              <a:endParaRPr lang="en-US" sz="1200" dirty="0">
                <a:solidFill>
                  <a:srgbClr val="0070C0"/>
                </a:solidFill>
              </a:endParaRPr>
            </a:p>
          </p:txBody>
        </p:sp>
      </p:grpSp>
      <p:sp>
        <p:nvSpPr>
          <p:cNvPr id="9" name="TextBox 8"/>
          <p:cNvSpPr txBox="1"/>
          <p:nvPr/>
        </p:nvSpPr>
        <p:spPr>
          <a:xfrm>
            <a:off x="381000" y="4535269"/>
            <a:ext cx="8427882" cy="923330"/>
          </a:xfrm>
          <a:prstGeom prst="rect">
            <a:avLst/>
          </a:prstGeom>
          <a:noFill/>
        </p:spPr>
        <p:txBody>
          <a:bodyPr wrap="square" rtlCol="0">
            <a:spAutoFit/>
          </a:bodyPr>
          <a:lstStyle/>
          <a:p>
            <a:r>
              <a:rPr lang="en-US" dirty="0" smtClean="0"/>
              <a:t>Step 1: bracketing the minimum with noise </a:t>
            </a:r>
            <a:r>
              <a:rPr lang="en-US" dirty="0" smtClean="0"/>
              <a:t>considered</a:t>
            </a:r>
            <a:r>
              <a:rPr lang="en-US" dirty="0" smtClean="0"/>
              <a:t>; scan until </a:t>
            </a:r>
            <a:r>
              <a:rPr lang="en-US" dirty="0" err="1" smtClean="0"/>
              <a:t>Obj-Obj</a:t>
            </a:r>
            <a:r>
              <a:rPr lang="en-US" baseline="-25000" dirty="0" err="1" smtClean="0"/>
              <a:t>min</a:t>
            </a:r>
            <a:r>
              <a:rPr lang="en-US" dirty="0" smtClean="0"/>
              <a:t> &gt; 3</a:t>
            </a:r>
            <a:r>
              <a:rPr lang="en-US" dirty="0" smtClean="0">
                <a:latin typeface="Symbol" pitchFamily="18" charset="2"/>
              </a:rPr>
              <a:t>s</a:t>
            </a:r>
            <a:r>
              <a:rPr lang="en-US" dirty="0" smtClean="0"/>
              <a:t> </a:t>
            </a:r>
            <a:endParaRPr lang="en-US" dirty="0" smtClean="0"/>
          </a:p>
          <a:p>
            <a:r>
              <a:rPr lang="en-US" dirty="0" smtClean="0"/>
              <a:t>Step 2: Fill in empty space in the bracket with solutions and perform quadratic fitting. Remove any outlier and fit again. Find the minimum from the fitted curve. </a:t>
            </a:r>
            <a:endParaRPr lang="en-US" dirty="0"/>
          </a:p>
        </p:txBody>
      </p:sp>
      <p:sp>
        <p:nvSpPr>
          <p:cNvPr id="10" name="TextBox 9"/>
          <p:cNvSpPr txBox="1"/>
          <p:nvPr/>
        </p:nvSpPr>
        <p:spPr>
          <a:xfrm>
            <a:off x="838200" y="5449669"/>
            <a:ext cx="7015703" cy="369332"/>
          </a:xfrm>
          <a:prstGeom prst="rect">
            <a:avLst/>
          </a:prstGeom>
          <a:noFill/>
        </p:spPr>
        <p:txBody>
          <a:bodyPr wrap="none" rtlCol="0">
            <a:spAutoFit/>
          </a:bodyPr>
          <a:lstStyle/>
          <a:p>
            <a:r>
              <a:rPr lang="en-US" dirty="0" smtClean="0">
                <a:solidFill>
                  <a:srgbClr val="00B0F0"/>
                </a:solidFill>
              </a:rPr>
              <a:t>Global sampling within the bracket helps reducing the noise effect. </a:t>
            </a:r>
            <a:endParaRPr lang="en-US" dirty="0">
              <a:solidFill>
                <a:srgbClr val="00B0F0"/>
              </a:solidFill>
            </a:endParaRPr>
          </a:p>
        </p:txBody>
      </p:sp>
      <p:sp>
        <p:nvSpPr>
          <p:cNvPr id="11" name="TextBox 10"/>
          <p:cNvSpPr txBox="1"/>
          <p:nvPr/>
        </p:nvSpPr>
        <p:spPr>
          <a:xfrm>
            <a:off x="457200" y="5830669"/>
            <a:ext cx="7278659" cy="369332"/>
          </a:xfrm>
          <a:prstGeom prst="rect">
            <a:avLst/>
          </a:prstGeom>
          <a:noFill/>
        </p:spPr>
        <p:txBody>
          <a:bodyPr wrap="none" rtlCol="0">
            <a:spAutoFit/>
          </a:bodyPr>
          <a:lstStyle/>
          <a:p>
            <a:r>
              <a:rPr lang="en-US" dirty="0" smtClean="0"/>
              <a:t>RCDS  is Powell’s conjugate method* + the new robust line optimizer. </a:t>
            </a:r>
            <a:endParaRPr lang="en-US" dirty="0"/>
          </a:p>
        </p:txBody>
      </p:sp>
      <p:sp>
        <p:nvSpPr>
          <p:cNvPr id="12" name="TextBox 11"/>
          <p:cNvSpPr txBox="1"/>
          <p:nvPr/>
        </p:nvSpPr>
        <p:spPr>
          <a:xfrm>
            <a:off x="533400" y="6135469"/>
            <a:ext cx="8032750" cy="646331"/>
          </a:xfrm>
          <a:prstGeom prst="rect">
            <a:avLst/>
          </a:prstGeom>
          <a:noFill/>
        </p:spPr>
        <p:txBody>
          <a:bodyPr wrap="square" rtlCol="0">
            <a:spAutoFit/>
          </a:bodyPr>
          <a:lstStyle/>
          <a:p>
            <a:r>
              <a:rPr lang="en-US" dirty="0" smtClean="0">
                <a:solidFill>
                  <a:srgbClr val="7030A0"/>
                </a:solidFill>
              </a:rPr>
              <a:t>*however, since the online run time is usually short, it is important to provide </a:t>
            </a:r>
            <a:r>
              <a:rPr lang="en-US" dirty="0" smtClean="0">
                <a:solidFill>
                  <a:srgbClr val="7030A0"/>
                </a:solidFill>
              </a:rPr>
              <a:t>a good initial </a:t>
            </a:r>
            <a:r>
              <a:rPr lang="en-US" dirty="0" smtClean="0">
                <a:solidFill>
                  <a:srgbClr val="7030A0"/>
                </a:solidFill>
              </a:rPr>
              <a:t>conjugate direction set which may be calculated with a model. </a:t>
            </a:r>
            <a:endParaRPr lang="en-US" dirty="0">
              <a:solidFill>
                <a:srgbClr val="7030A0"/>
              </a:solidFill>
            </a:endParaRPr>
          </a:p>
        </p:txBody>
      </p:sp>
      <p:sp>
        <p:nvSpPr>
          <p:cNvPr id="13" name="TextBox 12"/>
          <p:cNvSpPr txBox="1"/>
          <p:nvPr/>
        </p:nvSpPr>
        <p:spPr>
          <a:xfrm rot="16200000">
            <a:off x="1340366" y="2083256"/>
            <a:ext cx="1224578" cy="400110"/>
          </a:xfrm>
          <a:prstGeom prst="rect">
            <a:avLst/>
          </a:prstGeom>
          <a:solidFill>
            <a:schemeClr val="bg1"/>
          </a:solidFill>
        </p:spPr>
        <p:txBody>
          <a:bodyPr wrap="square" rtlCol="0">
            <a:spAutoFit/>
          </a:bodyPr>
          <a:lstStyle/>
          <a:p>
            <a:r>
              <a:rPr lang="en-US" sz="2000" dirty="0" smtClean="0"/>
              <a:t>objective</a:t>
            </a:r>
            <a:endParaRPr lang="en-US" sz="2000" dirty="0"/>
          </a:p>
        </p:txBody>
      </p:sp>
      <p:sp>
        <p:nvSpPr>
          <p:cNvPr id="14" name="TextBox 13"/>
          <p:cNvSpPr txBox="1"/>
          <p:nvPr/>
        </p:nvSpPr>
        <p:spPr>
          <a:xfrm>
            <a:off x="3271222" y="3943290"/>
            <a:ext cx="2385546" cy="400110"/>
          </a:xfrm>
          <a:prstGeom prst="rect">
            <a:avLst/>
          </a:prstGeom>
          <a:solidFill>
            <a:schemeClr val="bg1"/>
          </a:solidFill>
        </p:spPr>
        <p:txBody>
          <a:bodyPr wrap="square" rtlCol="0">
            <a:spAutoFit/>
          </a:bodyPr>
          <a:lstStyle/>
          <a:p>
            <a:r>
              <a:rPr lang="en-US" sz="2000" dirty="0" smtClean="0"/>
              <a:t>conjugate variable</a:t>
            </a:r>
            <a:endParaRPr lang="en-US" sz="2000" dirty="0"/>
          </a:p>
        </p:txBody>
      </p:sp>
    </p:spTree>
    <p:extLst>
      <p:ext uri="{BB962C8B-B14F-4D97-AF65-F5344CB8AC3E}">
        <p14:creationId xmlns:p14="http://schemas.microsoft.com/office/powerpoint/2010/main" val="34946514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13</a:t>
            </a:fld>
            <a:endParaRPr lang="en-US" dirty="0"/>
          </a:p>
        </p:txBody>
      </p:sp>
      <p:sp>
        <p:nvSpPr>
          <p:cNvPr id="3" name="Title 2"/>
          <p:cNvSpPr>
            <a:spLocks noGrp="1"/>
          </p:cNvSpPr>
          <p:nvPr>
            <p:ph type="title"/>
          </p:nvPr>
        </p:nvSpPr>
        <p:spPr/>
        <p:txBody>
          <a:bodyPr/>
          <a:lstStyle/>
          <a:p>
            <a:r>
              <a:rPr lang="en-US" sz="3200" dirty="0" smtClean="0"/>
              <a:t>RCDS tests – simulation and experiments</a:t>
            </a:r>
            <a:endParaRPr lang="en-US" sz="3200" dirty="0"/>
          </a:p>
        </p:txBody>
      </p:sp>
      <p:sp>
        <p:nvSpPr>
          <p:cNvPr id="4" name="Content Placeholder 3"/>
          <p:cNvSpPr>
            <a:spLocks noGrp="1"/>
          </p:cNvSpPr>
          <p:nvPr>
            <p:ph sz="quarter" idx="14"/>
          </p:nvPr>
        </p:nvSpPr>
        <p:spPr>
          <a:xfrm>
            <a:off x="228600" y="954278"/>
            <a:ext cx="8337550" cy="5065522"/>
          </a:xfrm>
        </p:spPr>
        <p:txBody>
          <a:bodyPr>
            <a:normAutofit/>
          </a:bodyPr>
          <a:lstStyle/>
          <a:p>
            <a:pPr marL="342900" indent="-342900">
              <a:buFont typeface="Wingdings" pitchFamily="2" charset="2"/>
              <a:buChar char="Ø"/>
            </a:pPr>
            <a:r>
              <a:rPr lang="en-US" sz="2000" dirty="0" smtClean="0"/>
              <a:t>Simulation</a:t>
            </a:r>
          </a:p>
          <a:p>
            <a:pPr marL="800100" lvl="1" indent="-342900">
              <a:buFont typeface="Courier New" pitchFamily="49" charset="0"/>
              <a:buChar char="o"/>
            </a:pPr>
            <a:r>
              <a:rPr lang="en-US" sz="2000" dirty="0" smtClean="0"/>
              <a:t>SPEAR3 coupling </a:t>
            </a:r>
          </a:p>
          <a:p>
            <a:pPr marL="800100" lvl="1" indent="-342900">
              <a:buFont typeface="Courier New" pitchFamily="49" charset="0"/>
              <a:buChar char="o"/>
            </a:pPr>
            <a:r>
              <a:rPr lang="en-US" sz="2000" dirty="0" smtClean="0"/>
              <a:t>Transport line optics</a:t>
            </a:r>
          </a:p>
          <a:p>
            <a:pPr marL="342900" indent="-342900">
              <a:buFont typeface="Wingdings" pitchFamily="2" charset="2"/>
              <a:buChar char="Ø"/>
            </a:pPr>
            <a:r>
              <a:rPr lang="en-US" sz="2000" dirty="0" smtClean="0"/>
              <a:t>Experiments</a:t>
            </a:r>
          </a:p>
          <a:p>
            <a:pPr marL="800100" lvl="1" indent="-342900">
              <a:buFont typeface="Courier New" pitchFamily="49" charset="0"/>
              <a:buChar char="o"/>
            </a:pPr>
            <a:r>
              <a:rPr lang="en-US" sz="2000" dirty="0" smtClean="0"/>
              <a:t>SPEAR3 coupling</a:t>
            </a:r>
          </a:p>
          <a:p>
            <a:pPr marL="800100" lvl="1" indent="-342900">
              <a:buFont typeface="Courier New" pitchFamily="49" charset="0"/>
              <a:buChar char="o"/>
            </a:pPr>
            <a:r>
              <a:rPr lang="en-US" sz="2000" dirty="0" smtClean="0"/>
              <a:t>Kicker </a:t>
            </a:r>
            <a:r>
              <a:rPr lang="en-US" sz="2000" dirty="0"/>
              <a:t>bump </a:t>
            </a:r>
            <a:r>
              <a:rPr lang="en-US" sz="2000" dirty="0" smtClean="0"/>
              <a:t>match</a:t>
            </a:r>
            <a:endParaRPr lang="en-US" sz="2000" dirty="0"/>
          </a:p>
          <a:p>
            <a:pPr marL="800100" lvl="1" indent="-342900">
              <a:buFont typeface="Courier New" pitchFamily="49" charset="0"/>
              <a:buChar char="o"/>
            </a:pPr>
            <a:r>
              <a:rPr lang="en-US" sz="2000" dirty="0"/>
              <a:t>Injected beam steering</a:t>
            </a:r>
          </a:p>
          <a:p>
            <a:pPr marL="800100" lvl="1" indent="-342900">
              <a:buFont typeface="Courier New" pitchFamily="49" charset="0"/>
              <a:buChar char="o"/>
            </a:pPr>
            <a:r>
              <a:rPr lang="en-US" sz="2000" dirty="0" smtClean="0"/>
              <a:t>Transport line </a:t>
            </a:r>
            <a:r>
              <a:rPr lang="en-US" sz="2000" dirty="0"/>
              <a:t>optics</a:t>
            </a:r>
          </a:p>
          <a:p>
            <a:pPr marL="800100" lvl="1" indent="-342900">
              <a:buFont typeface="Courier New" pitchFamily="49" charset="0"/>
              <a:buChar char="o"/>
            </a:pPr>
            <a:endParaRPr lang="en-US" sz="2000" dirty="0"/>
          </a:p>
        </p:txBody>
      </p:sp>
      <p:pic>
        <p:nvPicPr>
          <p:cNvPr id="5" name="Picture 3"/>
          <p:cNvPicPr>
            <a:picLocks noChangeAspect="1" noChangeArrowheads="1"/>
          </p:cNvPicPr>
          <p:nvPr/>
        </p:nvPicPr>
        <p:blipFill>
          <a:blip r:embed="rId3" cstate="print"/>
          <a:srcRect/>
          <a:stretch>
            <a:fillRect/>
          </a:stretch>
        </p:blipFill>
        <p:spPr bwMode="auto">
          <a:xfrm>
            <a:off x="3790889" y="914400"/>
            <a:ext cx="5353112" cy="2939767"/>
          </a:xfrm>
          <a:prstGeom prst="rect">
            <a:avLst/>
          </a:prstGeom>
          <a:noFill/>
          <a:ln w="9525">
            <a:noFill/>
            <a:miter lim="800000"/>
            <a:headEnd/>
            <a:tailEnd/>
          </a:ln>
          <a:effectLst/>
        </p:spPr>
      </p:pic>
      <p:pic>
        <p:nvPicPr>
          <p:cNvPr id="6" name="Picture 3"/>
          <p:cNvPicPr>
            <a:picLocks noChangeAspect="1" noChangeArrowheads="1"/>
          </p:cNvPicPr>
          <p:nvPr/>
        </p:nvPicPr>
        <p:blipFill>
          <a:blip r:embed="rId4" cstate="print"/>
          <a:srcRect/>
          <a:stretch>
            <a:fillRect/>
          </a:stretch>
        </p:blipFill>
        <p:spPr bwMode="auto">
          <a:xfrm>
            <a:off x="4575337" y="3886200"/>
            <a:ext cx="4616631" cy="2784529"/>
          </a:xfrm>
          <a:prstGeom prst="rect">
            <a:avLst/>
          </a:prstGeom>
          <a:noFill/>
          <a:ln w="9525">
            <a:noFill/>
            <a:miter lim="800000"/>
            <a:headEnd/>
            <a:tailEnd/>
          </a:ln>
          <a:effectLst/>
        </p:spPr>
      </p:pic>
      <p:sp>
        <p:nvSpPr>
          <p:cNvPr id="8" name="TextBox 7"/>
          <p:cNvSpPr txBox="1"/>
          <p:nvPr/>
        </p:nvSpPr>
        <p:spPr>
          <a:xfrm rot="16200000">
            <a:off x="3150055" y="2083256"/>
            <a:ext cx="1834178" cy="400110"/>
          </a:xfrm>
          <a:prstGeom prst="rect">
            <a:avLst/>
          </a:prstGeom>
          <a:solidFill>
            <a:schemeClr val="bg1"/>
          </a:solidFill>
        </p:spPr>
        <p:txBody>
          <a:bodyPr wrap="square" rtlCol="0">
            <a:spAutoFit/>
          </a:bodyPr>
          <a:lstStyle/>
          <a:p>
            <a:r>
              <a:rPr lang="en-US" sz="2000" dirty="0"/>
              <a:t>c</a:t>
            </a:r>
            <a:r>
              <a:rPr lang="en-US" sz="2000" dirty="0" smtClean="0"/>
              <a:t>oupling ratio</a:t>
            </a:r>
            <a:endParaRPr lang="en-US" sz="2000" dirty="0"/>
          </a:p>
        </p:txBody>
      </p:sp>
      <p:pic>
        <p:nvPicPr>
          <p:cNvPr id="9" name="Picture 2"/>
          <p:cNvPicPr>
            <a:picLocks noChangeAspect="1" noChangeArrowheads="1"/>
          </p:cNvPicPr>
          <p:nvPr/>
        </p:nvPicPr>
        <p:blipFill>
          <a:blip r:embed="rId5" cstate="print"/>
          <a:srcRect/>
          <a:stretch>
            <a:fillRect/>
          </a:stretch>
        </p:blipFill>
        <p:spPr bwMode="auto">
          <a:xfrm>
            <a:off x="76200" y="3886200"/>
            <a:ext cx="4572000" cy="2743200"/>
          </a:xfrm>
          <a:prstGeom prst="rect">
            <a:avLst/>
          </a:prstGeom>
          <a:noFill/>
          <a:ln w="9525">
            <a:noFill/>
            <a:miter lim="800000"/>
            <a:headEnd/>
            <a:tailEnd/>
          </a:ln>
          <a:effectLst/>
        </p:spPr>
      </p:pic>
      <p:sp>
        <p:nvSpPr>
          <p:cNvPr id="10" name="TextBox 9"/>
          <p:cNvSpPr txBox="1"/>
          <p:nvPr/>
        </p:nvSpPr>
        <p:spPr>
          <a:xfrm rot="16200000">
            <a:off x="-929090" y="4981545"/>
            <a:ext cx="2286000" cy="400110"/>
          </a:xfrm>
          <a:prstGeom prst="rect">
            <a:avLst/>
          </a:prstGeom>
          <a:solidFill>
            <a:schemeClr val="bg1"/>
          </a:solidFill>
        </p:spPr>
        <p:txBody>
          <a:bodyPr wrap="square" rtlCol="0">
            <a:spAutoFit/>
          </a:bodyPr>
          <a:lstStyle/>
          <a:p>
            <a:r>
              <a:rPr lang="en-US" sz="2000" dirty="0" smtClean="0">
                <a:latin typeface="Symbol" pitchFamily="18" charset="2"/>
              </a:rPr>
              <a:t>b</a:t>
            </a:r>
            <a:r>
              <a:rPr lang="en-US" sz="2000" dirty="0" smtClean="0"/>
              <a:t>-oscillation (</a:t>
            </a:r>
            <a:r>
              <a:rPr lang="en-US" sz="2000" dirty="0" smtClean="0">
                <a:latin typeface="Symbol" pitchFamily="18" charset="2"/>
              </a:rPr>
              <a:t>m</a:t>
            </a:r>
            <a:r>
              <a:rPr lang="en-US" sz="2000" dirty="0" smtClean="0"/>
              <a:t>m)</a:t>
            </a:r>
            <a:endParaRPr lang="en-US" sz="2000" dirty="0"/>
          </a:p>
        </p:txBody>
      </p:sp>
      <p:sp>
        <p:nvSpPr>
          <p:cNvPr id="11" name="TextBox 10"/>
          <p:cNvSpPr txBox="1"/>
          <p:nvPr/>
        </p:nvSpPr>
        <p:spPr>
          <a:xfrm rot="16200000">
            <a:off x="3384413" y="5012323"/>
            <a:ext cx="2743200" cy="338554"/>
          </a:xfrm>
          <a:prstGeom prst="rect">
            <a:avLst/>
          </a:prstGeom>
          <a:solidFill>
            <a:schemeClr val="bg1"/>
          </a:solidFill>
        </p:spPr>
        <p:txBody>
          <a:bodyPr wrap="square" rtlCol="0">
            <a:spAutoFit/>
          </a:bodyPr>
          <a:lstStyle/>
          <a:p>
            <a:r>
              <a:rPr lang="en-US" sz="1600" b="1" dirty="0" smtClean="0"/>
              <a:t>-DCCT loss rate (mA/min)</a:t>
            </a:r>
            <a:endParaRPr lang="en-US" sz="1600" b="1" dirty="0"/>
          </a:p>
        </p:txBody>
      </p:sp>
      <p:sp>
        <p:nvSpPr>
          <p:cNvPr id="12" name="TextBox 11"/>
          <p:cNvSpPr txBox="1"/>
          <p:nvPr/>
        </p:nvSpPr>
        <p:spPr>
          <a:xfrm>
            <a:off x="5141582" y="3657600"/>
            <a:ext cx="2824778" cy="400110"/>
          </a:xfrm>
          <a:prstGeom prst="rect">
            <a:avLst/>
          </a:prstGeom>
          <a:solidFill>
            <a:schemeClr val="bg1"/>
          </a:solidFill>
        </p:spPr>
        <p:txBody>
          <a:bodyPr wrap="square" rtlCol="0">
            <a:spAutoFit/>
          </a:bodyPr>
          <a:lstStyle/>
          <a:p>
            <a:r>
              <a:rPr lang="en-US" sz="2000" dirty="0" smtClean="0"/>
              <a:t>#objective evaluations</a:t>
            </a:r>
            <a:endParaRPr lang="en-US" sz="2000" dirty="0"/>
          </a:p>
        </p:txBody>
      </p:sp>
      <p:sp>
        <p:nvSpPr>
          <p:cNvPr id="13" name="TextBox 12"/>
          <p:cNvSpPr txBox="1"/>
          <p:nvPr/>
        </p:nvSpPr>
        <p:spPr>
          <a:xfrm>
            <a:off x="5404822" y="6477000"/>
            <a:ext cx="2824778" cy="400110"/>
          </a:xfrm>
          <a:prstGeom prst="rect">
            <a:avLst/>
          </a:prstGeom>
          <a:solidFill>
            <a:schemeClr val="bg1"/>
          </a:solidFill>
        </p:spPr>
        <p:txBody>
          <a:bodyPr wrap="square" rtlCol="0">
            <a:spAutoFit/>
          </a:bodyPr>
          <a:lstStyle/>
          <a:p>
            <a:r>
              <a:rPr lang="en-US" sz="2000" dirty="0" smtClean="0"/>
              <a:t>#objective evaluations</a:t>
            </a:r>
            <a:endParaRPr lang="en-US" sz="2000" dirty="0"/>
          </a:p>
        </p:txBody>
      </p:sp>
      <p:sp>
        <p:nvSpPr>
          <p:cNvPr id="14" name="TextBox 13"/>
          <p:cNvSpPr txBox="1"/>
          <p:nvPr/>
        </p:nvSpPr>
        <p:spPr>
          <a:xfrm>
            <a:off x="985222" y="6477000"/>
            <a:ext cx="2824778" cy="400110"/>
          </a:xfrm>
          <a:prstGeom prst="rect">
            <a:avLst/>
          </a:prstGeom>
          <a:solidFill>
            <a:schemeClr val="bg1"/>
          </a:solidFill>
        </p:spPr>
        <p:txBody>
          <a:bodyPr wrap="square" rtlCol="0">
            <a:spAutoFit/>
          </a:bodyPr>
          <a:lstStyle/>
          <a:p>
            <a:r>
              <a:rPr lang="en-US" sz="2000" dirty="0" smtClean="0"/>
              <a:t>#objective evaluations</a:t>
            </a:r>
            <a:endParaRPr lang="en-US" sz="2000" dirty="0"/>
          </a:p>
        </p:txBody>
      </p:sp>
      <p:sp>
        <p:nvSpPr>
          <p:cNvPr id="15" name="TextBox 14"/>
          <p:cNvSpPr txBox="1"/>
          <p:nvPr/>
        </p:nvSpPr>
        <p:spPr>
          <a:xfrm>
            <a:off x="6096000" y="2971800"/>
            <a:ext cx="2470150" cy="381000"/>
          </a:xfrm>
          <a:prstGeom prst="rect">
            <a:avLst/>
          </a:prstGeom>
          <a:noFill/>
        </p:spPr>
        <p:txBody>
          <a:bodyPr wrap="square" rtlCol="0">
            <a:spAutoFit/>
          </a:bodyPr>
          <a:lstStyle/>
          <a:p>
            <a:r>
              <a:rPr lang="en-US" dirty="0" smtClean="0">
                <a:solidFill>
                  <a:srgbClr val="002060"/>
                </a:solidFill>
              </a:rPr>
              <a:t>RCDS fast &amp; effective</a:t>
            </a:r>
            <a:endParaRPr lang="en-US" dirty="0">
              <a:solidFill>
                <a:srgbClr val="002060"/>
              </a:solidFill>
            </a:endParaRPr>
          </a:p>
        </p:txBody>
      </p:sp>
    </p:spTree>
    <p:extLst>
      <p:ext uri="{BB962C8B-B14F-4D97-AF65-F5344CB8AC3E}">
        <p14:creationId xmlns:p14="http://schemas.microsoft.com/office/powerpoint/2010/main" val="13520099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14</a:t>
            </a:fld>
            <a:endParaRPr lang="en-US" dirty="0"/>
          </a:p>
        </p:txBody>
      </p:sp>
      <p:sp>
        <p:nvSpPr>
          <p:cNvPr id="3" name="Title 2"/>
          <p:cNvSpPr>
            <a:spLocks noGrp="1"/>
          </p:cNvSpPr>
          <p:nvPr>
            <p:ph type="title"/>
          </p:nvPr>
        </p:nvSpPr>
        <p:spPr/>
        <p:txBody>
          <a:bodyPr/>
          <a:lstStyle/>
          <a:p>
            <a:r>
              <a:rPr lang="en-US" dirty="0"/>
              <a:t>The </a:t>
            </a:r>
            <a:r>
              <a:rPr lang="en-US" dirty="0" err="1"/>
              <a:t>Matlab</a:t>
            </a:r>
            <a:r>
              <a:rPr lang="en-US" dirty="0"/>
              <a:t> RCDS package</a:t>
            </a:r>
          </a:p>
        </p:txBody>
      </p:sp>
      <p:sp>
        <p:nvSpPr>
          <p:cNvPr id="6" name="Content Placeholder 2"/>
          <p:cNvSpPr>
            <a:spLocks noGrp="1"/>
          </p:cNvSpPr>
          <p:nvPr>
            <p:ph idx="4294967295"/>
          </p:nvPr>
        </p:nvSpPr>
        <p:spPr>
          <a:xfrm>
            <a:off x="304800" y="1066800"/>
            <a:ext cx="8534400" cy="5562600"/>
          </a:xfrm>
          <a:prstGeom prst="rect">
            <a:avLst/>
          </a:prstGeom>
        </p:spPr>
        <p:txBody>
          <a:bodyPr/>
          <a:lstStyle/>
          <a:p>
            <a:r>
              <a:rPr lang="en-US" dirty="0" smtClean="0"/>
              <a:t>The RCDS algorithm is implemented in Matlab.</a:t>
            </a:r>
          </a:p>
          <a:p>
            <a:r>
              <a:rPr lang="en-US" dirty="0" smtClean="0"/>
              <a:t>Features</a:t>
            </a:r>
          </a:p>
          <a:p>
            <a:pPr lvl="1"/>
            <a:r>
              <a:rPr lang="en-US" dirty="0" smtClean="0"/>
              <a:t>Each parameter has a specified range, i.e., the parameter space is bounded. This is important for online application. </a:t>
            </a:r>
          </a:p>
          <a:p>
            <a:pPr lvl="1"/>
            <a:r>
              <a:rPr lang="en-US" dirty="0" smtClean="0"/>
              <a:t>The parameter space is normalized to a hyper unit cube (each parameter normalized to [0, 1]). </a:t>
            </a:r>
          </a:p>
          <a:p>
            <a:pPr lvl="1"/>
            <a:r>
              <a:rPr lang="en-US" dirty="0" smtClean="0"/>
              <a:t>Optimization algorithm is decoupled from the specific application. Application to a new problem is done by defining the objective function. Users need not to look into the algorithm. </a:t>
            </a:r>
          </a:p>
          <a:p>
            <a:pPr lvl="1"/>
            <a:r>
              <a:rPr lang="en-US" dirty="0" smtClean="0"/>
              <a:t>Data are saved in </a:t>
            </a:r>
            <a:r>
              <a:rPr lang="en-US" dirty="0"/>
              <a:t>M</a:t>
            </a:r>
            <a:r>
              <a:rPr lang="en-US" dirty="0" smtClean="0"/>
              <a:t>atlab global variable space and won’t get lost (unless </a:t>
            </a:r>
            <a:r>
              <a:rPr lang="en-US" dirty="0"/>
              <a:t>M</a:t>
            </a:r>
            <a:r>
              <a:rPr lang="en-US" dirty="0" smtClean="0"/>
              <a:t>atlab crashes). </a:t>
            </a:r>
            <a:endParaRPr lang="en-US" dirty="0"/>
          </a:p>
        </p:txBody>
      </p:sp>
      <p:sp>
        <p:nvSpPr>
          <p:cNvPr id="7" name="TextBox 6"/>
          <p:cNvSpPr txBox="1"/>
          <p:nvPr/>
        </p:nvSpPr>
        <p:spPr>
          <a:xfrm>
            <a:off x="1066800" y="5802868"/>
            <a:ext cx="4681090" cy="523220"/>
          </a:xfrm>
          <a:prstGeom prst="rect">
            <a:avLst/>
          </a:prstGeom>
          <a:noFill/>
        </p:spPr>
        <p:txBody>
          <a:bodyPr wrap="none" rtlCol="0">
            <a:spAutoFit/>
          </a:bodyPr>
          <a:lstStyle/>
          <a:p>
            <a:r>
              <a:rPr lang="en-US" sz="2800" b="1" dirty="0" smtClean="0">
                <a:solidFill>
                  <a:srgbClr val="FF0000"/>
                </a:solidFill>
              </a:rPr>
              <a:t>This package is available. </a:t>
            </a:r>
            <a:endParaRPr lang="en-US" sz="2800" b="1" dirty="0">
              <a:solidFill>
                <a:srgbClr val="FF0000"/>
              </a:solidFill>
            </a:endParaRPr>
          </a:p>
        </p:txBody>
      </p:sp>
    </p:spTree>
    <p:extLst>
      <p:ext uri="{BB962C8B-B14F-4D97-AF65-F5344CB8AC3E}">
        <p14:creationId xmlns:p14="http://schemas.microsoft.com/office/powerpoint/2010/main" val="25688783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15</a:t>
            </a:fld>
            <a:endParaRPr lang="en-US" dirty="0"/>
          </a:p>
        </p:txBody>
      </p:sp>
      <p:sp>
        <p:nvSpPr>
          <p:cNvPr id="3" name="Title 2"/>
          <p:cNvSpPr>
            <a:spLocks noGrp="1"/>
          </p:cNvSpPr>
          <p:nvPr>
            <p:ph type="title"/>
          </p:nvPr>
        </p:nvSpPr>
        <p:spPr/>
        <p:txBody>
          <a:bodyPr/>
          <a:lstStyle/>
          <a:p>
            <a:r>
              <a:rPr lang="en-US" sz="3600" dirty="0" smtClean="0"/>
              <a:t>Summary</a:t>
            </a:r>
            <a:endParaRPr lang="en-US" sz="3600" dirty="0"/>
          </a:p>
        </p:txBody>
      </p:sp>
      <p:sp>
        <p:nvSpPr>
          <p:cNvPr id="4" name="Content Placeholder 3"/>
          <p:cNvSpPr>
            <a:spLocks noGrp="1"/>
          </p:cNvSpPr>
          <p:nvPr>
            <p:ph sz="quarter" idx="14"/>
          </p:nvPr>
        </p:nvSpPr>
        <p:spPr/>
        <p:txBody>
          <a:bodyPr/>
          <a:lstStyle/>
          <a:p>
            <a:pPr marL="342900" indent="-342900">
              <a:buFont typeface="Wingdings" pitchFamily="2" charset="2"/>
              <a:buChar char="Ø"/>
            </a:pPr>
            <a:r>
              <a:rPr lang="en-US" dirty="0" smtClean="0"/>
              <a:t>Plans to reduce SPEAR3 </a:t>
            </a:r>
            <a:r>
              <a:rPr lang="en-US" dirty="0" err="1" smtClean="0"/>
              <a:t>emittance</a:t>
            </a:r>
            <a:r>
              <a:rPr lang="en-US" dirty="0" smtClean="0"/>
              <a:t> to 6 nm</a:t>
            </a:r>
          </a:p>
          <a:p>
            <a:pPr marL="800100" lvl="1" indent="-342900">
              <a:buFont typeface="Courier New" pitchFamily="49" charset="0"/>
              <a:buChar char="o"/>
            </a:pPr>
            <a:r>
              <a:rPr lang="en-US" dirty="0" smtClean="0"/>
              <a:t>10</a:t>
            </a:r>
            <a:r>
              <a:rPr lang="en-US" baseline="30000" dirty="0" smtClean="0"/>
              <a:t>20</a:t>
            </a:r>
            <a:r>
              <a:rPr lang="en-US" dirty="0" smtClean="0"/>
              <a:t> brightness</a:t>
            </a:r>
          </a:p>
          <a:p>
            <a:pPr marL="800100" lvl="1" indent="-342900">
              <a:buFont typeface="Courier New" pitchFamily="49" charset="0"/>
              <a:buChar char="o"/>
            </a:pPr>
            <a:r>
              <a:rPr lang="en-US" dirty="0" smtClean="0"/>
              <a:t>Probably close to limit for SPEAR3 geometry</a:t>
            </a:r>
          </a:p>
          <a:p>
            <a:pPr marL="800100" lvl="1" indent="-342900">
              <a:buFont typeface="Courier New" pitchFamily="49" charset="0"/>
              <a:buChar char="o"/>
            </a:pPr>
            <a:r>
              <a:rPr lang="en-US" dirty="0" smtClean="0"/>
              <a:t>5 nm with S.C. damping wigglers</a:t>
            </a:r>
          </a:p>
          <a:p>
            <a:pPr marL="800100" lvl="1" indent="-342900">
              <a:buFont typeface="Courier New" pitchFamily="49" charset="0"/>
              <a:buChar char="o"/>
            </a:pPr>
            <a:r>
              <a:rPr lang="en-US" dirty="0" smtClean="0"/>
              <a:t>Ideas?</a:t>
            </a:r>
          </a:p>
          <a:p>
            <a:pPr marL="342900" indent="-342900">
              <a:buFont typeface="Wingdings" pitchFamily="2" charset="2"/>
              <a:buChar char="Ø"/>
            </a:pPr>
            <a:r>
              <a:rPr lang="en-US" dirty="0"/>
              <a:t>Beam-based optimization </a:t>
            </a:r>
            <a:r>
              <a:rPr lang="en-US" dirty="0" smtClean="0"/>
              <a:t>algorithm development</a:t>
            </a:r>
          </a:p>
          <a:p>
            <a:pPr marL="800100" lvl="1" indent="-342900">
              <a:buFont typeface="Courier New" pitchFamily="49" charset="0"/>
              <a:buChar char="o"/>
            </a:pPr>
            <a:r>
              <a:rPr lang="en-US" dirty="0" smtClean="0"/>
              <a:t>MOGA </a:t>
            </a:r>
            <a:r>
              <a:rPr lang="en-US" dirty="0"/>
              <a:t>coupling correction, (K. Tian et </a:t>
            </a:r>
            <a:r>
              <a:rPr lang="en-US" dirty="0" smtClean="0"/>
              <a:t>al.)</a:t>
            </a:r>
          </a:p>
          <a:p>
            <a:pPr marL="1033463" lvl="2" indent="-342900">
              <a:buFont typeface="Arial" pitchFamily="34" charset="0"/>
              <a:buChar char="•"/>
            </a:pPr>
            <a:r>
              <a:rPr lang="en-US" dirty="0" smtClean="0"/>
              <a:t>Publication soon</a:t>
            </a:r>
          </a:p>
          <a:p>
            <a:pPr marL="800100" lvl="1" indent="-342900">
              <a:buFont typeface="Courier New" pitchFamily="49" charset="0"/>
              <a:buChar char="o"/>
            </a:pPr>
            <a:r>
              <a:rPr lang="en-US" dirty="0" smtClean="0"/>
              <a:t>RCDS </a:t>
            </a:r>
            <a:r>
              <a:rPr lang="en-US" dirty="0"/>
              <a:t>online optimizer (X. Huang et al</a:t>
            </a:r>
            <a:r>
              <a:rPr lang="en-US" dirty="0" smtClean="0"/>
              <a:t>.)</a:t>
            </a:r>
          </a:p>
          <a:p>
            <a:pPr marL="1033463" lvl="2" indent="-342900">
              <a:buFont typeface="Arial" pitchFamily="34" charset="0"/>
              <a:buChar char="•"/>
            </a:pPr>
            <a:r>
              <a:rPr lang="en-US" dirty="0"/>
              <a:t>NIMA 726, 2013 </a:t>
            </a:r>
            <a:endParaRPr lang="en-US" dirty="0" smtClean="0"/>
          </a:p>
          <a:p>
            <a:pPr marL="1033463" lvl="2" indent="-342900">
              <a:buFont typeface="Arial" pitchFamily="34" charset="0"/>
              <a:buChar char="•"/>
            </a:pPr>
            <a:r>
              <a:rPr lang="en-US" dirty="0" smtClean="0"/>
              <a:t>Code available (ask Xiaobiao)</a:t>
            </a:r>
            <a:endParaRPr lang="en-US" dirty="0"/>
          </a:p>
          <a:p>
            <a:pPr marL="342900" indent="-342900">
              <a:buFont typeface="Wingdings" pitchFamily="2" charset="2"/>
              <a:buChar char="Ø"/>
            </a:pPr>
            <a:endParaRPr lang="en-US" dirty="0"/>
          </a:p>
        </p:txBody>
      </p:sp>
    </p:spTree>
    <p:extLst>
      <p:ext uri="{BB962C8B-B14F-4D97-AF65-F5344CB8AC3E}">
        <p14:creationId xmlns:p14="http://schemas.microsoft.com/office/powerpoint/2010/main" val="2092845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16</a:t>
            </a:fld>
            <a:endParaRPr lang="en-US" dirty="0"/>
          </a:p>
        </p:txBody>
      </p:sp>
      <p:sp>
        <p:nvSpPr>
          <p:cNvPr id="3" name="Title 2"/>
          <p:cNvSpPr>
            <a:spLocks noGrp="1"/>
          </p:cNvSpPr>
          <p:nvPr>
            <p:ph type="title"/>
          </p:nvPr>
        </p:nvSpPr>
        <p:spPr/>
        <p:txBody>
          <a:bodyPr/>
          <a:lstStyle/>
          <a:p>
            <a:r>
              <a:rPr lang="en-US" sz="3600" dirty="0" smtClean="0"/>
              <a:t>Extra slides beyond this point</a:t>
            </a:r>
            <a:endParaRPr lang="en-US" sz="3600" dirty="0"/>
          </a:p>
        </p:txBody>
      </p:sp>
      <p:sp>
        <p:nvSpPr>
          <p:cNvPr id="4" name="Content Placeholder 3"/>
          <p:cNvSpPr>
            <a:spLocks noGrp="1"/>
          </p:cNvSpPr>
          <p:nvPr>
            <p:ph sz="quarter" idx="14"/>
          </p:nvPr>
        </p:nvSpPr>
        <p:spPr/>
        <p:txBody>
          <a:bodyPr/>
          <a:lstStyle/>
          <a:p>
            <a:endParaRPr lang="en-US"/>
          </a:p>
        </p:txBody>
      </p:sp>
    </p:spTree>
    <p:extLst>
      <p:ext uri="{BB962C8B-B14F-4D97-AF65-F5344CB8AC3E}">
        <p14:creationId xmlns:p14="http://schemas.microsoft.com/office/powerpoint/2010/main" val="11577513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of performance (best of 6-s cases)</a:t>
            </a:r>
            <a:endParaRPr lang="en-US" dirty="0"/>
          </a:p>
        </p:txBody>
      </p:sp>
      <p:sp>
        <p:nvSpPr>
          <p:cNvPr id="4" name="Date Placeholder 3"/>
          <p:cNvSpPr>
            <a:spLocks noGrp="1"/>
          </p:cNvSpPr>
          <p:nvPr>
            <p:ph type="dt" sz="half" idx="4294967295"/>
          </p:nvPr>
        </p:nvSpPr>
        <p:spPr>
          <a:xfrm>
            <a:off x="457200" y="6400800"/>
            <a:ext cx="2133600" cy="320675"/>
          </a:xfrm>
          <a:prstGeom prst="rect">
            <a:avLst/>
          </a:prstGeom>
        </p:spPr>
        <p:txBody>
          <a:bodyPr/>
          <a:lstStyle/>
          <a:p>
            <a:r>
              <a:rPr lang="en-US" smtClean="0"/>
              <a:t>6/20/2013</a:t>
            </a:r>
            <a:endParaRPr lang="en-US"/>
          </a:p>
        </p:txBody>
      </p:sp>
      <p:sp>
        <p:nvSpPr>
          <p:cNvPr id="5" name="Slide Number Placeholder 4"/>
          <p:cNvSpPr>
            <a:spLocks noGrp="1"/>
          </p:cNvSpPr>
          <p:nvPr>
            <p:ph type="sldNum" sz="quarter" idx="4294967295"/>
          </p:nvPr>
        </p:nvSpPr>
        <p:spPr>
          <a:xfrm>
            <a:off x="6553200" y="6400800"/>
            <a:ext cx="2133600" cy="320675"/>
          </a:xfrm>
          <a:prstGeom prst="rect">
            <a:avLst/>
          </a:prstGeom>
        </p:spPr>
        <p:txBody>
          <a:bodyPr/>
          <a:lstStyle/>
          <a:p>
            <a:fld id="{BC47A4C8-6D36-4549-9EFB-7239B3951C44}" type="slidenum">
              <a:rPr lang="en-US" smtClean="0"/>
              <a:pPr/>
              <a:t>17</a:t>
            </a:fld>
            <a:endParaRPr lang="en-US"/>
          </a:p>
        </p:txBody>
      </p:sp>
      <p:pic>
        <p:nvPicPr>
          <p:cNvPr id="46082" name="Picture 2"/>
          <p:cNvPicPr>
            <a:picLocks noChangeAspect="1" noChangeArrowheads="1"/>
          </p:cNvPicPr>
          <p:nvPr/>
        </p:nvPicPr>
        <p:blipFill>
          <a:blip r:embed="rId2" cstate="print"/>
          <a:srcRect/>
          <a:stretch>
            <a:fillRect/>
          </a:stretch>
        </p:blipFill>
        <p:spPr bwMode="auto">
          <a:xfrm>
            <a:off x="0" y="762000"/>
            <a:ext cx="4662794" cy="2563940"/>
          </a:xfrm>
          <a:prstGeom prst="rect">
            <a:avLst/>
          </a:prstGeom>
          <a:noFill/>
          <a:ln w="9525">
            <a:noFill/>
            <a:miter lim="800000"/>
            <a:headEnd/>
            <a:tailEnd/>
          </a:ln>
          <a:effectLst/>
        </p:spPr>
      </p:pic>
      <p:pic>
        <p:nvPicPr>
          <p:cNvPr id="46083" name="Picture 3"/>
          <p:cNvPicPr>
            <a:picLocks noChangeAspect="1" noChangeArrowheads="1"/>
          </p:cNvPicPr>
          <p:nvPr/>
        </p:nvPicPr>
        <p:blipFill>
          <a:blip r:embed="rId3" cstate="print"/>
          <a:srcRect/>
          <a:stretch>
            <a:fillRect/>
          </a:stretch>
        </p:blipFill>
        <p:spPr bwMode="auto">
          <a:xfrm>
            <a:off x="4419599" y="788860"/>
            <a:ext cx="4724401" cy="2594498"/>
          </a:xfrm>
          <a:prstGeom prst="rect">
            <a:avLst/>
          </a:prstGeom>
          <a:noFill/>
          <a:ln w="9525">
            <a:noFill/>
            <a:miter lim="800000"/>
            <a:headEnd/>
            <a:tailEnd/>
          </a:ln>
          <a:effectLst/>
        </p:spPr>
      </p:pic>
      <p:sp>
        <p:nvSpPr>
          <p:cNvPr id="9" name="TextBox 8"/>
          <p:cNvSpPr txBox="1"/>
          <p:nvPr/>
        </p:nvSpPr>
        <p:spPr>
          <a:xfrm>
            <a:off x="533400" y="3352800"/>
            <a:ext cx="8077200" cy="584775"/>
          </a:xfrm>
          <a:prstGeom prst="rect">
            <a:avLst/>
          </a:prstGeom>
          <a:noFill/>
        </p:spPr>
        <p:txBody>
          <a:bodyPr wrap="square" rtlCol="0">
            <a:spAutoFit/>
          </a:bodyPr>
          <a:lstStyle/>
          <a:p>
            <a:r>
              <a:rPr lang="en-US" sz="1600" dirty="0" smtClean="0">
                <a:solidFill>
                  <a:srgbClr val="00B0F0"/>
                </a:solidFill>
              </a:rPr>
              <a:t>The IMAT method uses the same RCDS line optimizer, but keep the direction set of unit vectors (not conjugate). </a:t>
            </a:r>
            <a:endParaRPr lang="en-US" sz="1600" dirty="0">
              <a:solidFill>
                <a:srgbClr val="00B0F0"/>
              </a:solidFill>
            </a:endParaRPr>
          </a:p>
        </p:txBody>
      </p:sp>
      <p:sp>
        <p:nvSpPr>
          <p:cNvPr id="10" name="TextBox 9"/>
          <p:cNvSpPr txBox="1"/>
          <p:nvPr/>
        </p:nvSpPr>
        <p:spPr>
          <a:xfrm>
            <a:off x="685800" y="4114800"/>
            <a:ext cx="6977231" cy="923330"/>
          </a:xfrm>
          <a:prstGeom prst="rect">
            <a:avLst/>
          </a:prstGeom>
          <a:noFill/>
        </p:spPr>
        <p:txBody>
          <a:bodyPr wrap="none" rtlCol="0">
            <a:spAutoFit/>
          </a:bodyPr>
          <a:lstStyle/>
          <a:p>
            <a:r>
              <a:rPr lang="en-US" dirty="0" smtClean="0"/>
              <a:t>Clearly, </a:t>
            </a:r>
          </a:p>
          <a:p>
            <a:pPr marL="342900" indent="-342900">
              <a:buAutoNum type="arabicParenBoth"/>
            </a:pPr>
            <a:r>
              <a:rPr lang="en-US" dirty="0" smtClean="0"/>
              <a:t>the line optimizer is robust against noise.</a:t>
            </a:r>
          </a:p>
          <a:p>
            <a:pPr marL="342900" indent="-342900">
              <a:buAutoNum type="arabicParenBoth"/>
            </a:pPr>
            <a:r>
              <a:rPr lang="en-US" dirty="0" smtClean="0"/>
              <a:t>Searching with a conjugate direction set is much more efficient. </a:t>
            </a:r>
            <a:endParaRPr lang="en-US" dirty="0"/>
          </a:p>
        </p:txBody>
      </p:sp>
      <p:sp>
        <p:nvSpPr>
          <p:cNvPr id="11" name="TextBox 10"/>
          <p:cNvSpPr txBox="1"/>
          <p:nvPr/>
        </p:nvSpPr>
        <p:spPr>
          <a:xfrm>
            <a:off x="457200" y="5334000"/>
            <a:ext cx="8382000" cy="584775"/>
          </a:xfrm>
          <a:prstGeom prst="rect">
            <a:avLst/>
          </a:prstGeom>
          <a:noFill/>
        </p:spPr>
        <p:txBody>
          <a:bodyPr wrap="square" rtlCol="0">
            <a:spAutoFit/>
          </a:bodyPr>
          <a:lstStyle/>
          <a:p>
            <a:r>
              <a:rPr lang="en-US" sz="1600" dirty="0" smtClean="0">
                <a:solidFill>
                  <a:srgbClr val="0070C0"/>
                </a:solidFill>
              </a:rPr>
              <a:t>Note that the direction set has been updated only about 8 times after 500 evaluations (out of 13 directions). So the high efficiency of RCDS is mostly from the original direction set. </a:t>
            </a:r>
            <a:endParaRPr lang="en-US" sz="1600" dirty="0">
              <a:solidFill>
                <a:srgbClr val="0070C0"/>
              </a:solidFill>
            </a:endParaRPr>
          </a:p>
        </p:txBody>
      </p:sp>
    </p:spTree>
    <p:extLst>
      <p:ext uri="{BB962C8B-B14F-4D97-AF65-F5344CB8AC3E}">
        <p14:creationId xmlns:p14="http://schemas.microsoft.com/office/powerpoint/2010/main" val="10434991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 line optics</a:t>
            </a:r>
            <a:endParaRPr lang="en-US" dirty="0"/>
          </a:p>
        </p:txBody>
      </p:sp>
      <p:sp>
        <p:nvSpPr>
          <p:cNvPr id="3" name="Content Placeholder 2"/>
          <p:cNvSpPr>
            <a:spLocks noGrp="1"/>
          </p:cNvSpPr>
          <p:nvPr>
            <p:ph idx="4294967295"/>
          </p:nvPr>
        </p:nvSpPr>
        <p:spPr>
          <a:xfrm>
            <a:off x="304800" y="1219200"/>
            <a:ext cx="8534400" cy="5562600"/>
          </a:xfrm>
          <a:prstGeom prst="rect">
            <a:avLst/>
          </a:prstGeom>
        </p:spPr>
        <p:txBody>
          <a:bodyPr/>
          <a:lstStyle/>
          <a:p>
            <a:r>
              <a:rPr lang="en-US" dirty="0" smtClean="0"/>
              <a:t>BTS transport line optics matching</a:t>
            </a:r>
          </a:p>
          <a:p>
            <a:pPr lvl="1"/>
            <a:r>
              <a:rPr lang="en-US" dirty="0" smtClean="0"/>
              <a:t>Varying 6 quads in BTS for optics matching between transport line and storage ring. </a:t>
            </a:r>
          </a:p>
          <a:p>
            <a:pPr lvl="1"/>
            <a:r>
              <a:rPr lang="en-US" dirty="0" smtClean="0"/>
              <a:t>Noise is generated from the finiteness of the number of particles. With 1000 particles in a distribution, the noise sigma of injection efficiency is 1.6%.  </a:t>
            </a:r>
          </a:p>
          <a:p>
            <a:pPr lvl="1"/>
            <a:r>
              <a:rPr lang="en-US" dirty="0" smtClean="0"/>
              <a:t>Initial conjugate direction set is from SVD of beam moments (elements of the </a:t>
            </a:r>
            <a:r>
              <a:rPr lang="en-US" dirty="0" smtClean="0">
                <a:sym typeface="Symbol"/>
              </a:rPr>
              <a:t>-matrix</a:t>
            </a:r>
            <a:r>
              <a:rPr lang="en-US" dirty="0" smtClean="0"/>
              <a:t>) </a:t>
            </a:r>
            <a:r>
              <a:rPr lang="en-US" dirty="0" err="1" smtClean="0"/>
              <a:t>w.r.t</a:t>
            </a:r>
            <a:r>
              <a:rPr lang="en-US" dirty="0" smtClean="0"/>
              <a:t>. quads. </a:t>
            </a:r>
          </a:p>
          <a:p>
            <a:pPr lvl="1"/>
            <a:r>
              <a:rPr lang="en-US" dirty="0" smtClean="0"/>
              <a:t>Dynamic aperture of the ring is intentionally shrunk to 12.5 mm in the simulation. </a:t>
            </a:r>
          </a:p>
          <a:p>
            <a:endParaRPr lang="en-US" dirty="0"/>
          </a:p>
        </p:txBody>
      </p:sp>
      <p:sp>
        <p:nvSpPr>
          <p:cNvPr id="4" name="Date Placeholder 3"/>
          <p:cNvSpPr>
            <a:spLocks noGrp="1"/>
          </p:cNvSpPr>
          <p:nvPr>
            <p:ph type="dt" sz="half" idx="4294967295"/>
          </p:nvPr>
        </p:nvSpPr>
        <p:spPr>
          <a:xfrm>
            <a:off x="457200" y="6400800"/>
            <a:ext cx="2133600" cy="320675"/>
          </a:xfrm>
          <a:prstGeom prst="rect">
            <a:avLst/>
          </a:prstGeom>
        </p:spPr>
        <p:txBody>
          <a:bodyPr/>
          <a:lstStyle/>
          <a:p>
            <a:r>
              <a:rPr lang="en-US" smtClean="0"/>
              <a:t>6/20/2013</a:t>
            </a:r>
            <a:endParaRPr lang="en-US"/>
          </a:p>
        </p:txBody>
      </p:sp>
      <p:sp>
        <p:nvSpPr>
          <p:cNvPr id="5" name="Slide Number Placeholder 4"/>
          <p:cNvSpPr>
            <a:spLocks noGrp="1"/>
          </p:cNvSpPr>
          <p:nvPr>
            <p:ph type="sldNum" sz="quarter" idx="4294967295"/>
          </p:nvPr>
        </p:nvSpPr>
        <p:spPr>
          <a:xfrm>
            <a:off x="6553200" y="6400800"/>
            <a:ext cx="2133600" cy="320675"/>
          </a:xfrm>
          <a:prstGeom prst="rect">
            <a:avLst/>
          </a:prstGeom>
        </p:spPr>
        <p:txBody>
          <a:bodyPr/>
          <a:lstStyle/>
          <a:p>
            <a:fld id="{BC47A4C8-6D36-4549-9EFB-7239B3951C44}" type="slidenum">
              <a:rPr lang="en-US" smtClean="0"/>
              <a:pPr/>
              <a:t>18</a:t>
            </a:fld>
            <a:endParaRPr lang="en-US"/>
          </a:p>
        </p:txBody>
      </p:sp>
    </p:spTree>
    <p:extLst>
      <p:ext uri="{BB962C8B-B14F-4D97-AF65-F5344CB8AC3E}">
        <p14:creationId xmlns:p14="http://schemas.microsoft.com/office/powerpoint/2010/main" val="31410790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Coupling correction with loss rate</a:t>
            </a:r>
            <a:endParaRPr lang="en-US" dirty="0"/>
          </a:p>
        </p:txBody>
      </p:sp>
      <p:sp>
        <p:nvSpPr>
          <p:cNvPr id="4" name="Date Placeholder 3"/>
          <p:cNvSpPr>
            <a:spLocks noGrp="1"/>
          </p:cNvSpPr>
          <p:nvPr>
            <p:ph type="dt" sz="half" idx="4294967295"/>
          </p:nvPr>
        </p:nvSpPr>
        <p:spPr>
          <a:xfrm>
            <a:off x="457200" y="6400800"/>
            <a:ext cx="2133600" cy="320675"/>
          </a:xfrm>
          <a:prstGeom prst="rect">
            <a:avLst/>
          </a:prstGeom>
        </p:spPr>
        <p:txBody>
          <a:bodyPr/>
          <a:lstStyle/>
          <a:p>
            <a:r>
              <a:rPr lang="en-US" smtClean="0"/>
              <a:t>6/20/2013</a:t>
            </a:r>
            <a:endParaRPr lang="en-US"/>
          </a:p>
        </p:txBody>
      </p:sp>
      <p:sp>
        <p:nvSpPr>
          <p:cNvPr id="5" name="Slide Number Placeholder 4"/>
          <p:cNvSpPr>
            <a:spLocks noGrp="1"/>
          </p:cNvSpPr>
          <p:nvPr>
            <p:ph type="sldNum" sz="quarter" idx="4294967295"/>
          </p:nvPr>
        </p:nvSpPr>
        <p:spPr>
          <a:xfrm>
            <a:off x="6553200" y="6400800"/>
            <a:ext cx="2133600" cy="320675"/>
          </a:xfrm>
          <a:prstGeom prst="rect">
            <a:avLst/>
          </a:prstGeom>
        </p:spPr>
        <p:txBody>
          <a:bodyPr/>
          <a:lstStyle/>
          <a:p>
            <a:fld id="{BC47A4C8-6D36-4549-9EFB-7239B3951C44}" type="slidenum">
              <a:rPr lang="en-US" smtClean="0"/>
              <a:pPr/>
              <a:t>19</a:t>
            </a:fld>
            <a:endParaRPr lang="en-US"/>
          </a:p>
        </p:txBody>
      </p:sp>
      <p:pic>
        <p:nvPicPr>
          <p:cNvPr id="6" name="Picture 5"/>
          <p:cNvPicPr/>
          <p:nvPr/>
        </p:nvPicPr>
        <p:blipFill>
          <a:blip r:embed="rId2" cstate="print"/>
          <a:srcRect/>
          <a:stretch>
            <a:fillRect/>
          </a:stretch>
        </p:blipFill>
        <p:spPr bwMode="auto">
          <a:xfrm>
            <a:off x="-152400" y="3505200"/>
            <a:ext cx="4495800" cy="2590800"/>
          </a:xfrm>
          <a:prstGeom prst="rect">
            <a:avLst/>
          </a:prstGeom>
          <a:noFill/>
          <a:ln w="9525">
            <a:noFill/>
            <a:miter lim="800000"/>
            <a:headEnd/>
            <a:tailEnd/>
          </a:ln>
        </p:spPr>
      </p:pic>
      <p:pic>
        <p:nvPicPr>
          <p:cNvPr id="49154" name="Picture 2"/>
          <p:cNvPicPr>
            <a:picLocks noChangeAspect="1" noChangeArrowheads="1"/>
          </p:cNvPicPr>
          <p:nvPr/>
        </p:nvPicPr>
        <p:blipFill>
          <a:blip r:embed="rId3" cstate="print"/>
          <a:srcRect/>
          <a:stretch>
            <a:fillRect/>
          </a:stretch>
        </p:blipFill>
        <p:spPr bwMode="auto">
          <a:xfrm>
            <a:off x="0" y="838199"/>
            <a:ext cx="4114800" cy="2491313"/>
          </a:xfrm>
          <a:prstGeom prst="rect">
            <a:avLst/>
          </a:prstGeom>
          <a:noFill/>
          <a:ln w="9525">
            <a:noFill/>
            <a:miter lim="800000"/>
            <a:headEnd/>
            <a:tailEnd/>
          </a:ln>
          <a:effectLst/>
        </p:spPr>
      </p:pic>
      <p:pic>
        <p:nvPicPr>
          <p:cNvPr id="49155" name="Picture 3"/>
          <p:cNvPicPr>
            <a:picLocks noChangeAspect="1" noChangeArrowheads="1"/>
          </p:cNvPicPr>
          <p:nvPr/>
        </p:nvPicPr>
        <p:blipFill>
          <a:blip r:embed="rId4" cstate="print"/>
          <a:srcRect/>
          <a:stretch>
            <a:fillRect/>
          </a:stretch>
        </p:blipFill>
        <p:spPr bwMode="auto">
          <a:xfrm>
            <a:off x="4038600" y="838200"/>
            <a:ext cx="4169100" cy="2514600"/>
          </a:xfrm>
          <a:prstGeom prst="rect">
            <a:avLst/>
          </a:prstGeom>
          <a:noFill/>
          <a:ln w="9525">
            <a:noFill/>
            <a:miter lim="800000"/>
            <a:headEnd/>
            <a:tailEnd/>
          </a:ln>
          <a:effectLst/>
        </p:spPr>
      </p:pic>
      <p:sp>
        <p:nvSpPr>
          <p:cNvPr id="9" name="TextBox 8"/>
          <p:cNvSpPr txBox="1"/>
          <p:nvPr/>
        </p:nvSpPr>
        <p:spPr>
          <a:xfrm>
            <a:off x="4114800" y="3429000"/>
            <a:ext cx="5029200" cy="2554545"/>
          </a:xfrm>
          <a:prstGeom prst="rect">
            <a:avLst/>
          </a:prstGeom>
          <a:noFill/>
        </p:spPr>
        <p:txBody>
          <a:bodyPr wrap="square" rtlCol="0">
            <a:spAutoFit/>
          </a:bodyPr>
          <a:lstStyle/>
          <a:p>
            <a:r>
              <a:rPr lang="en-US" sz="1600" dirty="0" smtClean="0"/>
              <a:t>Beam loss rate is measured by monitoring the beam current change on 6-second interval (no fitting). Noise sigma 0.04 mA/min. </a:t>
            </a:r>
          </a:p>
          <a:p>
            <a:r>
              <a:rPr lang="en-US" sz="1600" dirty="0" smtClean="0"/>
              <a:t>Data were taken at 500 mA with 5-min top-off. </a:t>
            </a:r>
          </a:p>
          <a:p>
            <a:endParaRPr lang="en-US" sz="1600" dirty="0" smtClean="0"/>
          </a:p>
          <a:p>
            <a:r>
              <a:rPr lang="en-US" sz="1600" dirty="0" smtClean="0"/>
              <a:t>Initially setting all 13 skew quads off. Loss rate at about 0.4 mA/min. </a:t>
            </a:r>
          </a:p>
          <a:p>
            <a:r>
              <a:rPr lang="en-US" sz="1600" dirty="0" smtClean="0"/>
              <a:t>Final loss rate at about 1.75 mA/min. </a:t>
            </a:r>
          </a:p>
          <a:p>
            <a:r>
              <a:rPr lang="en-US" sz="1600" dirty="0" smtClean="0"/>
              <a:t>At 500 mA, the best solution had a lifetime of 4.6 hrs. This was better than the LOCO correction (5.2 hrs)</a:t>
            </a:r>
          </a:p>
        </p:txBody>
      </p:sp>
      <p:sp>
        <p:nvSpPr>
          <p:cNvPr id="10" name="TextBox 9"/>
          <p:cNvSpPr txBox="1"/>
          <p:nvPr/>
        </p:nvSpPr>
        <p:spPr>
          <a:xfrm>
            <a:off x="1295400" y="6096000"/>
            <a:ext cx="7315200" cy="523220"/>
          </a:xfrm>
          <a:prstGeom prst="rect">
            <a:avLst/>
          </a:prstGeom>
          <a:noFill/>
        </p:spPr>
        <p:txBody>
          <a:bodyPr wrap="square" rtlCol="0">
            <a:spAutoFit/>
          </a:bodyPr>
          <a:lstStyle/>
          <a:p>
            <a:r>
              <a:rPr lang="en-US" sz="1400" dirty="0" smtClean="0">
                <a:solidFill>
                  <a:srgbClr val="0070C0"/>
                </a:solidFill>
              </a:rPr>
              <a:t>On a later shift (5/6/2013), with 6-s DCCT data fit for loss rate, loss rate reached &gt;2.0 mA/min at  500 mA and lifetime was 4.2 hrs. </a:t>
            </a:r>
            <a:endParaRPr lang="en-US" sz="1400" dirty="0">
              <a:solidFill>
                <a:srgbClr val="0070C0"/>
              </a:solidFill>
            </a:endParaRPr>
          </a:p>
        </p:txBody>
      </p:sp>
    </p:spTree>
    <p:extLst>
      <p:ext uri="{BB962C8B-B14F-4D97-AF65-F5344CB8AC3E}">
        <p14:creationId xmlns:p14="http://schemas.microsoft.com/office/powerpoint/2010/main" val="35027672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4011359946"/>
              </p:ext>
            </p:extLst>
          </p:nvPr>
        </p:nvGraphicFramePr>
        <p:xfrm>
          <a:off x="242425" y="1199221"/>
          <a:ext cx="8520575" cy="2915577"/>
        </p:xfrm>
        <a:graphic>
          <a:graphicData uri="http://schemas.openxmlformats.org/drawingml/2006/table">
            <a:tbl>
              <a:tblPr>
                <a:tableStyleId>{35758FB7-9AC5-4552-8A53-C91805E547FA}</a:tableStyleId>
              </a:tblPr>
              <a:tblGrid>
                <a:gridCol w="1773784"/>
                <a:gridCol w="1619486"/>
                <a:gridCol w="1696600"/>
                <a:gridCol w="1672002"/>
                <a:gridCol w="1758703"/>
              </a:tblGrid>
              <a:tr h="630943">
                <a:tc>
                  <a:txBody>
                    <a:bodyPr/>
                    <a:lstStyle/>
                    <a:p>
                      <a:pPr algn="l" fontAlgn="b"/>
                      <a:endParaRPr lang="en-US" sz="1800" b="0" i="0" u="none" strike="noStrike" baseline="0" dirty="0">
                        <a:latin typeface="Arial"/>
                      </a:endParaRPr>
                    </a:p>
                  </a:txBody>
                  <a:tcPr marL="0" marR="0" marT="0" marB="0" anchor="b"/>
                </a:tc>
                <a:tc>
                  <a:txBody>
                    <a:bodyPr/>
                    <a:lstStyle/>
                    <a:p>
                      <a:pPr algn="ctr" fontAlgn="b"/>
                      <a:r>
                        <a:rPr lang="en-US" sz="1800" u="none" strike="noStrike" baseline="0" dirty="0" err="1"/>
                        <a:t>Achromat</a:t>
                      </a:r>
                      <a:endParaRPr lang="en-US" sz="1800" b="0" i="0" u="none" strike="noStrike" baseline="0" dirty="0">
                        <a:latin typeface="Arial"/>
                      </a:endParaRPr>
                    </a:p>
                  </a:txBody>
                  <a:tcPr marL="0" marR="0" marT="0" marB="0" anchor="b"/>
                </a:tc>
                <a:tc>
                  <a:txBody>
                    <a:bodyPr/>
                    <a:lstStyle/>
                    <a:p>
                      <a:pPr algn="ctr" fontAlgn="b"/>
                      <a:r>
                        <a:rPr lang="en-US" sz="1800" u="none" strike="noStrike" baseline="0" dirty="0"/>
                        <a:t>Low emittance</a:t>
                      </a:r>
                      <a:endParaRPr lang="en-US" sz="1800" b="0" i="0" u="none" strike="noStrike" baseline="0" dirty="0">
                        <a:latin typeface="Arial"/>
                      </a:endParaRPr>
                    </a:p>
                  </a:txBody>
                  <a:tcPr marL="0" marR="0" marT="0" marB="0" anchor="b"/>
                </a:tc>
                <a:tc>
                  <a:txBody>
                    <a:bodyPr/>
                    <a:lstStyle/>
                    <a:p>
                      <a:pPr algn="ctr" fontAlgn="b"/>
                      <a:r>
                        <a:rPr lang="en-US" sz="1800" u="none" strike="noStrike" baseline="0" dirty="0" smtClean="0"/>
                        <a:t>“Lower” emittance</a:t>
                      </a:r>
                      <a:endParaRPr lang="en-US" sz="1800" b="0" i="0" u="none" strike="noStrike" baseline="0" dirty="0">
                        <a:latin typeface="Arial"/>
                      </a:endParaRPr>
                    </a:p>
                  </a:txBody>
                  <a:tcPr marL="0" marR="0" marT="0" marB="0" anchor="b"/>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en-US" sz="1800" u="none" strike="noStrike" baseline="0" dirty="0" smtClean="0"/>
                        <a:t>Superconducting damping wiggler</a:t>
                      </a:r>
                      <a:endParaRPr lang="en-US" sz="1800" b="0" i="0" u="none" strike="noStrike" baseline="0" dirty="0" smtClean="0">
                        <a:latin typeface="+mn-lt"/>
                      </a:endParaRPr>
                    </a:p>
                  </a:txBody>
                  <a:tcPr marL="0" marR="0" marT="0" marB="0" anchor="b"/>
                </a:tc>
              </a:tr>
              <a:tr h="405036">
                <a:tc>
                  <a:txBody>
                    <a:bodyPr/>
                    <a:lstStyle/>
                    <a:p>
                      <a:pPr algn="l" fontAlgn="b"/>
                      <a:endParaRPr lang="en-US" sz="1800" b="0" i="0" u="none" strike="noStrike" baseline="0" dirty="0">
                        <a:latin typeface="Arial"/>
                      </a:endParaRPr>
                    </a:p>
                  </a:txBody>
                  <a:tcPr marL="0" marR="0" marT="0" marB="0" anchor="b"/>
                </a:tc>
                <a:tc>
                  <a:txBody>
                    <a:bodyPr/>
                    <a:lstStyle/>
                    <a:p>
                      <a:pPr algn="ctr" fontAlgn="b"/>
                      <a:r>
                        <a:rPr lang="en-US" sz="1800" u="none" strike="noStrike" baseline="0" dirty="0" smtClean="0"/>
                        <a:t>2004-2007</a:t>
                      </a:r>
                      <a:endParaRPr lang="en-US" sz="1800" b="0" i="0" u="none" strike="noStrike" baseline="0" dirty="0">
                        <a:latin typeface="Arial"/>
                      </a:endParaRPr>
                    </a:p>
                  </a:txBody>
                  <a:tcPr marL="0" marR="0" marT="0" marB="0" anchor="b"/>
                </a:tc>
                <a:tc>
                  <a:txBody>
                    <a:bodyPr/>
                    <a:lstStyle/>
                    <a:p>
                      <a:pPr algn="ctr" fontAlgn="b"/>
                      <a:r>
                        <a:rPr lang="en-US" sz="1800" u="none" strike="noStrike" baseline="0" dirty="0" smtClean="0"/>
                        <a:t>2007-now</a:t>
                      </a:r>
                      <a:endParaRPr lang="en-US" sz="1800" b="0" i="0" u="none" strike="noStrike" baseline="0" dirty="0">
                        <a:latin typeface="Arial"/>
                      </a:endParaRPr>
                    </a:p>
                  </a:txBody>
                  <a:tcPr marL="0" marR="0" marT="0" marB="0" anchor="b"/>
                </a:tc>
                <a:tc>
                  <a:txBody>
                    <a:bodyPr/>
                    <a:lstStyle/>
                    <a:p>
                      <a:pPr algn="ctr" fontAlgn="b"/>
                      <a:r>
                        <a:rPr lang="en-US" sz="1800" u="none" strike="noStrike" baseline="0" dirty="0" smtClean="0"/>
                        <a:t>20% injection</a:t>
                      </a:r>
                      <a:endParaRPr lang="en-US" sz="1800" b="0" i="0" u="none" strike="noStrike" baseline="0" dirty="0">
                        <a:latin typeface="Arial"/>
                      </a:endParaRPr>
                    </a:p>
                  </a:txBody>
                  <a:tcPr marL="0" marR="0" marT="0" marB="0" anchor="b"/>
                </a:tc>
                <a:tc>
                  <a:txBody>
                    <a:bodyPr/>
                    <a:lstStyle/>
                    <a:p>
                      <a:pPr algn="ctr"/>
                      <a:r>
                        <a:rPr lang="en-US" sz="1800" baseline="0" dirty="0" smtClean="0"/>
                        <a:t>future</a:t>
                      </a:r>
                      <a:endParaRPr lang="en-US" sz="1800" baseline="0" dirty="0"/>
                    </a:p>
                  </a:txBody>
                  <a:tcPr marL="0" marR="0" marT="0" marB="0" anchor="b"/>
                </a:tc>
              </a:tr>
              <a:tr h="3104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800" u="none" strike="noStrike" baseline="0" dirty="0" smtClean="0">
                          <a:latin typeface="Symbol" pitchFamily="18" charset="2"/>
                        </a:rPr>
                        <a:t>e</a:t>
                      </a:r>
                      <a:r>
                        <a:rPr lang="en-US" sz="1800" u="none" strike="noStrike" baseline="-25000" dirty="0" smtClean="0"/>
                        <a:t>x0</a:t>
                      </a:r>
                      <a:r>
                        <a:rPr lang="en-US" sz="1800" u="none" strike="noStrike" baseline="0" dirty="0" smtClean="0"/>
                        <a:t> (nm)</a:t>
                      </a:r>
                      <a:endParaRPr lang="en-US" sz="1800" b="0" i="0" u="none" strike="noStrike" baseline="0" dirty="0" smtClean="0">
                        <a:latin typeface="+mn-lt"/>
                      </a:endParaRPr>
                    </a:p>
                  </a:txBody>
                  <a:tcPr marL="0" marR="0" marT="0" marB="0" anchor="b"/>
                </a:tc>
                <a:tc>
                  <a:txBody>
                    <a:bodyPr/>
                    <a:lstStyle/>
                    <a:p>
                      <a:pPr algn="ctr" fontAlgn="b"/>
                      <a:r>
                        <a:rPr lang="en-US" sz="1800" u="none" strike="noStrike" baseline="0" dirty="0" smtClean="0"/>
                        <a:t>18.0</a:t>
                      </a:r>
                      <a:endParaRPr lang="en-US" sz="1800" b="0" i="0" u="none" strike="noStrike" baseline="0" dirty="0">
                        <a:latin typeface="Arial"/>
                      </a:endParaRPr>
                    </a:p>
                  </a:txBody>
                  <a:tcPr marL="0" marR="0" marT="0" marB="0" anchor="b"/>
                </a:tc>
                <a:tc>
                  <a:txBody>
                    <a:bodyPr/>
                    <a:lstStyle/>
                    <a:p>
                      <a:pPr algn="ctr" fontAlgn="b"/>
                      <a:r>
                        <a:rPr lang="en-US" sz="1800" u="none" strike="noStrike" baseline="0" dirty="0" smtClean="0"/>
                        <a:t>11.2</a:t>
                      </a:r>
                      <a:endParaRPr lang="en-US" sz="1800" b="0" i="0" u="none" strike="noStrike" baseline="0" dirty="0">
                        <a:latin typeface="Arial"/>
                      </a:endParaRPr>
                    </a:p>
                  </a:txBody>
                  <a:tcPr marL="0" marR="0" marT="0" marB="0" anchor="b"/>
                </a:tc>
                <a:tc>
                  <a:txBody>
                    <a:bodyPr/>
                    <a:lstStyle/>
                    <a:p>
                      <a:pPr algn="ctr" fontAlgn="b"/>
                      <a:r>
                        <a:rPr lang="en-US" sz="1800" u="none" strike="noStrike" baseline="0" dirty="0" smtClean="0"/>
                        <a:t>6.8</a:t>
                      </a:r>
                      <a:endParaRPr lang="en-US" sz="1800" b="0" i="0" u="none" strike="noStrike" baseline="0" dirty="0">
                        <a:solidFill>
                          <a:schemeClr val="tx1"/>
                        </a:solidFill>
                        <a:latin typeface="Arial"/>
                      </a:endParaRPr>
                    </a:p>
                  </a:txBody>
                  <a:tcPr marL="0" marR="0" marT="0" marB="0" anchor="b"/>
                </a:tc>
                <a:tc>
                  <a:txBody>
                    <a:bodyPr/>
                    <a:lstStyle/>
                    <a:p>
                      <a:pPr algn="ctr" fontAlgn="b"/>
                      <a:r>
                        <a:rPr lang="en-US" sz="1800" u="none" strike="noStrike" baseline="0" dirty="0" smtClean="0"/>
                        <a:t>~5.3</a:t>
                      </a:r>
                      <a:endParaRPr lang="en-US" sz="1800" b="0" i="0" u="none" strike="noStrike" baseline="0" dirty="0">
                        <a:latin typeface="+mn-lt"/>
                      </a:endParaRPr>
                    </a:p>
                  </a:txBody>
                  <a:tcPr marL="0" marR="0" marT="0" marB="0" anchor="b"/>
                </a:tc>
              </a:tr>
              <a:tr h="310478">
                <a:tc>
                  <a:txBody>
                    <a:bodyPr/>
                    <a:lstStyle/>
                    <a:p>
                      <a:pPr algn="l" fontAlgn="b"/>
                      <a:r>
                        <a:rPr lang="en-US" sz="1800" u="none" strike="noStrike" baseline="0" dirty="0" smtClean="0">
                          <a:latin typeface="Symbol" pitchFamily="18" charset="2"/>
                        </a:rPr>
                        <a:t>e</a:t>
                      </a:r>
                      <a:r>
                        <a:rPr lang="en-US" sz="1800" u="none" strike="noStrike" baseline="-25000" dirty="0" smtClean="0"/>
                        <a:t>x</a:t>
                      </a:r>
                      <a:r>
                        <a:rPr lang="en-US" sz="1800" u="none" strike="noStrike" baseline="0" dirty="0" smtClean="0"/>
                        <a:t>, IDs </a:t>
                      </a:r>
                      <a:r>
                        <a:rPr lang="en-US" sz="1800" u="none" strike="noStrike" baseline="0" dirty="0"/>
                        <a:t>(nm)</a:t>
                      </a:r>
                      <a:endParaRPr lang="en-US" sz="1800" b="0" i="0" u="none" strike="noStrike" baseline="0" dirty="0">
                        <a:latin typeface="Arial"/>
                      </a:endParaRPr>
                    </a:p>
                  </a:txBody>
                  <a:tcPr marL="0" marR="0" marT="0" marB="0" anchor="b"/>
                </a:tc>
                <a:tc>
                  <a:txBody>
                    <a:bodyPr/>
                    <a:lstStyle/>
                    <a:p>
                      <a:pPr algn="ctr" fontAlgn="b"/>
                      <a:r>
                        <a:rPr lang="en-US" sz="1800" b="1" u="none" strike="noStrike" baseline="0" dirty="0" smtClean="0">
                          <a:solidFill>
                            <a:srgbClr val="00B050"/>
                          </a:solidFill>
                        </a:rPr>
                        <a:t>14.6</a:t>
                      </a:r>
                      <a:endParaRPr lang="en-US" sz="1800" b="1" i="0" u="none" strike="noStrike" baseline="0" dirty="0">
                        <a:solidFill>
                          <a:srgbClr val="00B050"/>
                        </a:solidFill>
                        <a:latin typeface="Arial"/>
                      </a:endParaRPr>
                    </a:p>
                  </a:txBody>
                  <a:tcPr marL="0" marR="0" marT="0" marB="0" anchor="b"/>
                </a:tc>
                <a:tc>
                  <a:txBody>
                    <a:bodyPr/>
                    <a:lstStyle/>
                    <a:p>
                      <a:pPr algn="ctr" fontAlgn="b"/>
                      <a:r>
                        <a:rPr lang="en-US" sz="1800" b="1" u="none" strike="noStrike" baseline="0" dirty="0" smtClean="0">
                          <a:solidFill>
                            <a:srgbClr val="00B050"/>
                          </a:solidFill>
                        </a:rPr>
                        <a:t>9.6</a:t>
                      </a:r>
                      <a:endParaRPr lang="en-US" sz="1800" b="1" i="0" u="none" strike="noStrike" baseline="0" dirty="0">
                        <a:solidFill>
                          <a:srgbClr val="00B050"/>
                        </a:solidFill>
                        <a:latin typeface="Arial"/>
                      </a:endParaRPr>
                    </a:p>
                  </a:txBody>
                  <a:tcPr marL="0" marR="0" marT="0" marB="0" anchor="b"/>
                </a:tc>
                <a:tc>
                  <a:txBody>
                    <a:bodyPr/>
                    <a:lstStyle/>
                    <a:p>
                      <a:pPr algn="ctr" fontAlgn="b"/>
                      <a:r>
                        <a:rPr lang="en-US" sz="1800" b="1" u="none" strike="noStrike" baseline="0" dirty="0" smtClean="0">
                          <a:solidFill>
                            <a:srgbClr val="00B050"/>
                          </a:solidFill>
                        </a:rPr>
                        <a:t>6.1</a:t>
                      </a:r>
                      <a:endParaRPr lang="en-US" sz="1800" b="1" i="0" u="none" strike="noStrike" baseline="0" dirty="0">
                        <a:solidFill>
                          <a:srgbClr val="00B050"/>
                        </a:solidFill>
                        <a:latin typeface="Arial"/>
                      </a:endParaRPr>
                    </a:p>
                  </a:txBody>
                  <a:tcPr marL="0" marR="0" marT="0" marB="0" anchor="b"/>
                </a:tc>
                <a:tc>
                  <a:txBody>
                    <a:bodyPr/>
                    <a:lstStyle/>
                    <a:p>
                      <a:pPr algn="ctr" fontAlgn="b"/>
                      <a:r>
                        <a:rPr lang="en-US" sz="1800" b="1" u="none" strike="noStrike" baseline="0" dirty="0" smtClean="0">
                          <a:solidFill>
                            <a:srgbClr val="00B050"/>
                          </a:solidFill>
                        </a:rPr>
                        <a:t>4.9</a:t>
                      </a:r>
                      <a:endParaRPr lang="en-US" sz="1800" b="1" i="0" u="none" strike="noStrike" baseline="0" dirty="0">
                        <a:solidFill>
                          <a:srgbClr val="00B050"/>
                        </a:solidFill>
                        <a:latin typeface="Arial"/>
                      </a:endParaRPr>
                    </a:p>
                  </a:txBody>
                  <a:tcPr marL="0" marR="0" marT="0" marB="0" anchor="b"/>
                </a:tc>
              </a:tr>
              <a:tr h="327208">
                <a:tc>
                  <a:txBody>
                    <a:bodyPr/>
                    <a:lstStyle/>
                    <a:p>
                      <a:pPr algn="l" fontAlgn="b"/>
                      <a:r>
                        <a:rPr lang="en-US" sz="1800" u="none" strike="noStrike" baseline="0" dirty="0" err="1" smtClean="0">
                          <a:latin typeface="Symbol" pitchFamily="18" charset="2"/>
                        </a:rPr>
                        <a:t>e</a:t>
                      </a:r>
                      <a:r>
                        <a:rPr lang="en-US" sz="1800" u="none" strike="noStrike" baseline="-25000" dirty="0" err="1" smtClean="0"/>
                        <a:t>x,eff</a:t>
                      </a:r>
                      <a:r>
                        <a:rPr lang="en-US" sz="1800" u="none" strike="noStrike" baseline="0" dirty="0" smtClean="0"/>
                        <a:t> </a:t>
                      </a:r>
                      <a:r>
                        <a:rPr lang="en-US" sz="1800" u="none" strike="noStrike" baseline="0" dirty="0"/>
                        <a:t>(nm)</a:t>
                      </a:r>
                      <a:endParaRPr lang="en-US" sz="1800" b="0" i="0" u="none" strike="noStrike" baseline="0" dirty="0">
                        <a:latin typeface="Arial"/>
                      </a:endParaRPr>
                    </a:p>
                  </a:txBody>
                  <a:tcPr marL="0" marR="0" marT="0" marB="0" anchor="b"/>
                </a:tc>
                <a:tc>
                  <a:txBody>
                    <a:bodyPr/>
                    <a:lstStyle/>
                    <a:p>
                      <a:pPr algn="ctr" fontAlgn="b"/>
                      <a:r>
                        <a:rPr lang="en-US" sz="1800" b="1" u="none" strike="noStrike" baseline="0" dirty="0" smtClean="0">
                          <a:solidFill>
                            <a:srgbClr val="FF0000"/>
                          </a:solidFill>
                        </a:rPr>
                        <a:t>14.6</a:t>
                      </a:r>
                      <a:endParaRPr lang="en-US" sz="1800" b="1" i="0" u="none" strike="noStrike" baseline="0" dirty="0">
                        <a:solidFill>
                          <a:srgbClr val="FF0000"/>
                        </a:solidFill>
                        <a:latin typeface="Arial"/>
                      </a:endParaRPr>
                    </a:p>
                  </a:txBody>
                  <a:tcPr marL="0" marR="0" marT="0" marB="0" anchor="b"/>
                </a:tc>
                <a:tc>
                  <a:txBody>
                    <a:bodyPr/>
                    <a:lstStyle/>
                    <a:p>
                      <a:pPr algn="ctr" fontAlgn="b"/>
                      <a:r>
                        <a:rPr lang="en-US" sz="1800" b="1" u="none" strike="noStrike" baseline="0" dirty="0" smtClean="0">
                          <a:solidFill>
                            <a:srgbClr val="FF0000"/>
                          </a:solidFill>
                        </a:rPr>
                        <a:t>10.1</a:t>
                      </a:r>
                      <a:endParaRPr lang="en-US" sz="1800" b="1" i="0" u="none" strike="noStrike" baseline="0" dirty="0">
                        <a:solidFill>
                          <a:srgbClr val="FF0000"/>
                        </a:solidFill>
                        <a:latin typeface="Arial"/>
                      </a:endParaRPr>
                    </a:p>
                  </a:txBody>
                  <a:tcPr marL="0" marR="0" marT="0" marB="0" anchor="b"/>
                </a:tc>
                <a:tc>
                  <a:txBody>
                    <a:bodyPr/>
                    <a:lstStyle/>
                    <a:p>
                      <a:pPr algn="ctr" fontAlgn="b"/>
                      <a:r>
                        <a:rPr lang="en-US" sz="1800" b="1" u="none" strike="noStrike" baseline="0" dirty="0" smtClean="0">
                          <a:solidFill>
                            <a:srgbClr val="FF0000"/>
                          </a:solidFill>
                        </a:rPr>
                        <a:t>6.7</a:t>
                      </a:r>
                      <a:endParaRPr lang="en-US" sz="1800" b="1" i="0" u="none" strike="noStrike" baseline="0" dirty="0">
                        <a:solidFill>
                          <a:srgbClr val="FF0000"/>
                        </a:solidFill>
                        <a:latin typeface="Arial"/>
                      </a:endParaRPr>
                    </a:p>
                  </a:txBody>
                  <a:tcPr marL="0" marR="0" marT="0" marB="0" anchor="b"/>
                </a:tc>
                <a:tc>
                  <a:txBody>
                    <a:bodyPr/>
                    <a:lstStyle/>
                    <a:p>
                      <a:pPr algn="ctr" fontAlgn="b"/>
                      <a:r>
                        <a:rPr lang="en-US" sz="1800" b="1" u="none" strike="noStrike" baseline="0" dirty="0" smtClean="0">
                          <a:solidFill>
                            <a:srgbClr val="FF0000"/>
                          </a:solidFill>
                        </a:rPr>
                        <a:t>5.65</a:t>
                      </a:r>
                      <a:endParaRPr lang="en-US" sz="1800" b="1" i="0" u="none" strike="noStrike" baseline="0" dirty="0">
                        <a:solidFill>
                          <a:srgbClr val="FF0000"/>
                        </a:solidFill>
                        <a:latin typeface="Arial"/>
                      </a:endParaRPr>
                    </a:p>
                  </a:txBody>
                  <a:tcPr marL="0" marR="0" marT="0" marB="0" anchor="b"/>
                </a:tc>
              </a:tr>
              <a:tr h="310478">
                <a:tc>
                  <a:txBody>
                    <a:bodyPr/>
                    <a:lstStyle/>
                    <a:p>
                      <a:pPr algn="l" fontAlgn="b"/>
                      <a:r>
                        <a:rPr lang="en-US" sz="1800" u="none" strike="noStrike" baseline="0" dirty="0" smtClean="0">
                          <a:latin typeface="Symbol" pitchFamily="18" charset="2"/>
                        </a:rPr>
                        <a:t>h</a:t>
                      </a:r>
                      <a:r>
                        <a:rPr lang="en-US" sz="1800" u="none" strike="noStrike" baseline="0" dirty="0" smtClean="0"/>
                        <a:t>, ID (m)</a:t>
                      </a:r>
                      <a:endParaRPr lang="en-US" sz="1800" b="0" i="0" u="none" strike="noStrike" baseline="0" dirty="0">
                        <a:latin typeface="Arial"/>
                      </a:endParaRPr>
                    </a:p>
                  </a:txBody>
                  <a:tcPr marL="0" marR="0" marT="0" marB="0" anchor="b"/>
                </a:tc>
                <a:tc>
                  <a:txBody>
                    <a:bodyPr/>
                    <a:lstStyle/>
                    <a:p>
                      <a:pPr algn="ctr" fontAlgn="b"/>
                      <a:r>
                        <a:rPr lang="en-US" sz="1800" u="none" strike="noStrike" baseline="0" dirty="0"/>
                        <a:t>0</a:t>
                      </a:r>
                      <a:endParaRPr lang="en-US" sz="1800" b="0" i="0" u="none" strike="noStrike" baseline="0" dirty="0">
                        <a:latin typeface="Arial"/>
                      </a:endParaRPr>
                    </a:p>
                  </a:txBody>
                  <a:tcPr marL="0" marR="0" marT="0" marB="0" anchor="b"/>
                </a:tc>
                <a:tc>
                  <a:txBody>
                    <a:bodyPr/>
                    <a:lstStyle/>
                    <a:p>
                      <a:pPr algn="ctr" fontAlgn="b"/>
                      <a:r>
                        <a:rPr lang="en-US" sz="1800" u="none" strike="noStrike" baseline="0" dirty="0"/>
                        <a:t>0.1</a:t>
                      </a:r>
                      <a:endParaRPr lang="en-US" sz="1800" b="0" i="0" u="none" strike="noStrike" baseline="0" dirty="0">
                        <a:latin typeface="Arial"/>
                      </a:endParaRPr>
                    </a:p>
                  </a:txBody>
                  <a:tcPr marL="0" marR="0" marT="0" marB="0" anchor="b"/>
                </a:tc>
                <a:tc>
                  <a:txBody>
                    <a:bodyPr/>
                    <a:lstStyle/>
                    <a:p>
                      <a:pPr algn="ctr" fontAlgn="b"/>
                      <a:r>
                        <a:rPr lang="en-US" sz="1800" u="none" strike="noStrike" baseline="0" dirty="0" smtClean="0"/>
                        <a:t>0.12</a:t>
                      </a:r>
                      <a:endParaRPr lang="en-US" sz="1800" b="0" i="0" u="none" strike="noStrike" baseline="0" dirty="0">
                        <a:latin typeface="Arial"/>
                      </a:endParaRPr>
                    </a:p>
                  </a:txBody>
                  <a:tcPr marL="0" marR="0" marT="0" marB="0" anchor="b"/>
                </a:tc>
                <a:tc>
                  <a:txBody>
                    <a:bodyPr/>
                    <a:lstStyle/>
                    <a:p>
                      <a:pPr algn="ctr" fontAlgn="b"/>
                      <a:r>
                        <a:rPr lang="en-US" sz="1800" u="none" strike="noStrike" baseline="0" dirty="0" smtClean="0"/>
                        <a:t>0.1</a:t>
                      </a:r>
                      <a:endParaRPr lang="en-US" sz="1800" b="0" i="0" u="none" strike="noStrike" baseline="0" dirty="0">
                        <a:latin typeface="Arial"/>
                      </a:endParaRPr>
                    </a:p>
                  </a:txBody>
                  <a:tcPr marL="0" marR="0" marT="0" marB="0" anchor="b"/>
                </a:tc>
              </a:tr>
              <a:tr h="310478">
                <a:tc>
                  <a:txBody>
                    <a:bodyPr/>
                    <a:lstStyle/>
                    <a:p>
                      <a:pPr algn="l" fontAlgn="b"/>
                      <a:r>
                        <a:rPr lang="en-US" sz="1800" u="none" strike="noStrike" baseline="0" dirty="0" err="1" smtClean="0">
                          <a:latin typeface="Symbol" pitchFamily="18" charset="2"/>
                        </a:rPr>
                        <a:t>s</a:t>
                      </a:r>
                      <a:r>
                        <a:rPr lang="en-US" sz="1800" u="none" strike="noStrike" baseline="-25000" dirty="0" err="1" smtClean="0"/>
                        <a:t>E</a:t>
                      </a:r>
                      <a:r>
                        <a:rPr lang="en-US" sz="1800" u="none" strike="noStrike" baseline="0" dirty="0" smtClean="0"/>
                        <a:t> (</a:t>
                      </a:r>
                      <a:r>
                        <a:rPr lang="en-US" sz="1800" u="none" strike="noStrike" baseline="0" dirty="0" err="1" smtClean="0"/>
                        <a:t>permil</a:t>
                      </a:r>
                      <a:r>
                        <a:rPr lang="en-US" sz="1800" u="none" strike="noStrike" baseline="0" dirty="0" smtClean="0"/>
                        <a:t>)</a:t>
                      </a:r>
                      <a:endParaRPr lang="en-US" sz="1800" b="0" i="0" u="none" strike="noStrike" baseline="-25000" dirty="0">
                        <a:latin typeface="Arial"/>
                      </a:endParaRPr>
                    </a:p>
                  </a:txBody>
                  <a:tcPr marL="0" marR="0" marT="0" marB="0" anchor="b"/>
                </a:tc>
                <a:tc>
                  <a:txBody>
                    <a:bodyPr/>
                    <a:lstStyle/>
                    <a:p>
                      <a:pPr algn="ctr" fontAlgn="b"/>
                      <a:r>
                        <a:rPr lang="en-US" sz="1800" u="none" strike="noStrike" baseline="0" dirty="0" smtClean="0"/>
                        <a:t>0.96</a:t>
                      </a:r>
                      <a:endParaRPr lang="en-US" sz="1800" b="0" i="0" u="none" strike="noStrike" baseline="0" dirty="0">
                        <a:latin typeface="Arial"/>
                      </a:endParaRPr>
                    </a:p>
                  </a:txBody>
                  <a:tcPr marL="0" marR="0" marT="0" marB="0" anchor="b"/>
                </a:tc>
                <a:tc>
                  <a:txBody>
                    <a:bodyPr/>
                    <a:lstStyle/>
                    <a:p>
                      <a:pPr algn="ctr" fontAlgn="b"/>
                      <a:r>
                        <a:rPr lang="en-US" sz="1800" u="none" strike="noStrike" baseline="0" dirty="0" smtClean="0"/>
                        <a:t>0.98</a:t>
                      </a:r>
                      <a:endParaRPr lang="en-US" sz="1800" b="0" i="0" u="none" strike="noStrike" baseline="0" dirty="0">
                        <a:latin typeface="Arial"/>
                      </a:endParaRPr>
                    </a:p>
                  </a:txBody>
                  <a:tcPr marL="0" marR="0" marT="0" marB="0" anchor="b"/>
                </a:tc>
                <a:tc>
                  <a:txBody>
                    <a:bodyPr/>
                    <a:lstStyle/>
                    <a:p>
                      <a:pPr algn="ctr" fontAlgn="b"/>
                      <a:r>
                        <a:rPr lang="en-US" sz="1800" u="none" strike="noStrike" baseline="0" dirty="0" smtClean="0"/>
                        <a:t>0.97</a:t>
                      </a:r>
                      <a:endParaRPr lang="en-US" sz="1800" b="0" i="0" u="none" strike="noStrike" baseline="0" dirty="0">
                        <a:latin typeface="Arial"/>
                      </a:endParaRPr>
                    </a:p>
                  </a:txBody>
                  <a:tcPr marL="0" marR="0" marT="0" marB="0" anchor="b"/>
                </a:tc>
                <a:tc>
                  <a:txBody>
                    <a:bodyPr/>
                    <a:lstStyle/>
                    <a:p>
                      <a:pPr algn="ctr" fontAlgn="b"/>
                      <a:r>
                        <a:rPr lang="en-US" sz="1800" u="none" strike="noStrike" baseline="0" dirty="0" smtClean="0"/>
                        <a:t>1.26</a:t>
                      </a:r>
                      <a:endParaRPr lang="en-US" sz="1800" b="0" i="0" u="none" strike="noStrike" baseline="0" dirty="0">
                        <a:latin typeface="Arial"/>
                      </a:endParaRPr>
                    </a:p>
                  </a:txBody>
                  <a:tcPr marL="0" marR="0" marT="0" marB="0" anchor="b"/>
                </a:tc>
              </a:tr>
              <a:tr h="310478">
                <a:tc>
                  <a:txBody>
                    <a:bodyPr/>
                    <a:lstStyle/>
                    <a:p>
                      <a:pPr algn="l" fontAlgn="b"/>
                      <a:r>
                        <a:rPr lang="en-US" sz="1800" u="none" strike="noStrike" baseline="0" dirty="0" smtClean="0">
                          <a:latin typeface="Symbol" pitchFamily="18" charset="2"/>
                        </a:rPr>
                        <a:t>n</a:t>
                      </a:r>
                      <a:r>
                        <a:rPr lang="en-US" sz="1800" u="none" strike="noStrike" baseline="-25000" dirty="0" smtClean="0"/>
                        <a:t>x</a:t>
                      </a:r>
                      <a:endParaRPr lang="en-US" sz="1800" b="0" i="0" u="none" strike="noStrike" baseline="-25000" dirty="0">
                        <a:latin typeface="Arial"/>
                      </a:endParaRPr>
                    </a:p>
                  </a:txBody>
                  <a:tcPr marL="0" marR="0" marT="0" marB="0" anchor="b"/>
                </a:tc>
                <a:tc>
                  <a:txBody>
                    <a:bodyPr/>
                    <a:lstStyle/>
                    <a:p>
                      <a:pPr algn="ctr" fontAlgn="b"/>
                      <a:r>
                        <a:rPr lang="en-US" sz="1800" u="none" strike="noStrike" baseline="0" dirty="0" smtClean="0"/>
                        <a:t>14.13</a:t>
                      </a:r>
                      <a:endParaRPr lang="en-US" sz="1800" b="0" i="0" u="none" strike="noStrike" baseline="0" dirty="0">
                        <a:latin typeface="Arial"/>
                      </a:endParaRPr>
                    </a:p>
                  </a:txBody>
                  <a:tcPr marL="0" marR="0" marT="0" marB="0" anchor="b"/>
                </a:tc>
                <a:tc>
                  <a:txBody>
                    <a:bodyPr/>
                    <a:lstStyle/>
                    <a:p>
                      <a:pPr algn="ctr" fontAlgn="b"/>
                      <a:r>
                        <a:rPr lang="en-US" sz="1800" u="none" strike="noStrike" baseline="0" dirty="0" smtClean="0"/>
                        <a:t>14.13</a:t>
                      </a:r>
                      <a:endParaRPr lang="en-US" sz="1800" b="0" i="0" u="none" strike="noStrike" baseline="0" dirty="0">
                        <a:latin typeface="Arial"/>
                      </a:endParaRPr>
                    </a:p>
                  </a:txBody>
                  <a:tcPr marL="0" marR="0" marT="0" marB="0" anchor="b"/>
                </a:tc>
                <a:tc>
                  <a:txBody>
                    <a:bodyPr/>
                    <a:lstStyle/>
                    <a:p>
                      <a:pPr algn="ctr" fontAlgn="b"/>
                      <a:r>
                        <a:rPr lang="en-US" sz="1800" u="none" strike="noStrike" baseline="0" dirty="0" smtClean="0"/>
                        <a:t>15.32</a:t>
                      </a:r>
                      <a:endParaRPr lang="en-US" sz="1800" b="0" i="0" u="none" strike="noStrike" baseline="0" dirty="0">
                        <a:latin typeface="Arial"/>
                      </a:endParaRPr>
                    </a:p>
                  </a:txBody>
                  <a:tcPr marL="0" marR="0" marT="0" marB="0" anchor="b"/>
                </a:tc>
                <a:tc>
                  <a:txBody>
                    <a:bodyPr/>
                    <a:lstStyle/>
                    <a:p>
                      <a:pPr algn="ctr" fontAlgn="b"/>
                      <a:r>
                        <a:rPr lang="en-US" sz="1800" u="none" strike="noStrike" baseline="0" dirty="0" smtClean="0"/>
                        <a:t>15.32</a:t>
                      </a:r>
                      <a:endParaRPr lang="en-US" sz="1800" b="0" i="0" u="none" strike="noStrike" baseline="0" dirty="0">
                        <a:latin typeface="Arial"/>
                      </a:endParaRPr>
                    </a:p>
                  </a:txBody>
                  <a:tcPr marL="0" marR="0" marT="0" marB="0" anchor="b"/>
                </a:tc>
              </a:tr>
            </a:tbl>
          </a:graphicData>
        </a:graphic>
      </p:graphicFrame>
      <p:sp>
        <p:nvSpPr>
          <p:cNvPr id="2" name="Title 1"/>
          <p:cNvSpPr>
            <a:spLocks noGrp="1"/>
          </p:cNvSpPr>
          <p:nvPr>
            <p:ph type="title"/>
          </p:nvPr>
        </p:nvSpPr>
        <p:spPr>
          <a:xfrm>
            <a:off x="457200" y="274320"/>
            <a:ext cx="8229600" cy="466659"/>
          </a:xfrm>
        </p:spPr>
        <p:txBody>
          <a:bodyPr/>
          <a:lstStyle/>
          <a:p>
            <a:r>
              <a:rPr lang="en-US" sz="3200" dirty="0" smtClean="0"/>
              <a:t>Emittance Reduction (4.380 M$, FY13-15)</a:t>
            </a:r>
            <a:endParaRPr lang="en-US" sz="3200" baseline="-25000" dirty="0"/>
          </a:p>
        </p:txBody>
      </p:sp>
      <p:sp>
        <p:nvSpPr>
          <p:cNvPr id="10" name="Oval 9"/>
          <p:cNvSpPr>
            <a:spLocks noChangeAspect="1"/>
          </p:cNvSpPr>
          <p:nvPr/>
        </p:nvSpPr>
        <p:spPr bwMode="auto">
          <a:xfrm>
            <a:off x="227166" y="4871621"/>
            <a:ext cx="1964129" cy="1271018"/>
          </a:xfrm>
          <a:prstGeom prst="ellipse">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12" charset="0"/>
            </a:endParaRPr>
          </a:p>
        </p:txBody>
      </p:sp>
      <p:sp>
        <p:nvSpPr>
          <p:cNvPr id="23" name="Oval 22"/>
          <p:cNvSpPr>
            <a:spLocks noChangeAspect="1"/>
          </p:cNvSpPr>
          <p:nvPr/>
        </p:nvSpPr>
        <p:spPr bwMode="auto">
          <a:xfrm>
            <a:off x="207045" y="4865488"/>
            <a:ext cx="2003412" cy="1296438"/>
          </a:xfrm>
          <a:prstGeom prst="ellipse">
            <a:avLst/>
          </a:prstGeom>
          <a:noFill/>
          <a:ln w="38100"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12" charset="0"/>
            </a:endParaRPr>
          </a:p>
        </p:txBody>
      </p:sp>
      <p:cxnSp>
        <p:nvCxnSpPr>
          <p:cNvPr id="27" name="Straight Arrow Connector 26"/>
          <p:cNvCxnSpPr/>
          <p:nvPr/>
        </p:nvCxnSpPr>
        <p:spPr bwMode="auto">
          <a:xfrm flipV="1">
            <a:off x="1207703" y="5077882"/>
            <a:ext cx="1590" cy="53371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28" name="Straight Arrow Connector 27"/>
          <p:cNvCxnSpPr/>
          <p:nvPr/>
        </p:nvCxnSpPr>
        <p:spPr bwMode="auto">
          <a:xfrm>
            <a:off x="1209291" y="5611601"/>
            <a:ext cx="532207" cy="15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sp>
        <p:nvSpPr>
          <p:cNvPr id="29" name="TextBox 28"/>
          <p:cNvSpPr txBox="1"/>
          <p:nvPr/>
        </p:nvSpPr>
        <p:spPr>
          <a:xfrm>
            <a:off x="1322646" y="5587311"/>
            <a:ext cx="653119" cy="369332"/>
          </a:xfrm>
          <a:prstGeom prst="rect">
            <a:avLst/>
          </a:prstGeom>
          <a:noFill/>
        </p:spPr>
        <p:txBody>
          <a:bodyPr wrap="square" rtlCol="0">
            <a:spAutoFit/>
          </a:bodyPr>
          <a:lstStyle/>
          <a:p>
            <a:r>
              <a:rPr lang="en-US" b="1" dirty="0" smtClean="0"/>
              <a:t>x</a:t>
            </a:r>
            <a:endParaRPr lang="en-US" b="1" dirty="0"/>
          </a:p>
        </p:txBody>
      </p:sp>
      <p:sp>
        <p:nvSpPr>
          <p:cNvPr id="30" name="TextBox 29"/>
          <p:cNvSpPr txBox="1"/>
          <p:nvPr/>
        </p:nvSpPr>
        <p:spPr>
          <a:xfrm>
            <a:off x="839179" y="5131358"/>
            <a:ext cx="653119" cy="369332"/>
          </a:xfrm>
          <a:prstGeom prst="rect">
            <a:avLst/>
          </a:prstGeom>
          <a:noFill/>
        </p:spPr>
        <p:txBody>
          <a:bodyPr wrap="square" rtlCol="0">
            <a:spAutoFit/>
          </a:bodyPr>
          <a:lstStyle/>
          <a:p>
            <a:r>
              <a:rPr lang="en-US" b="1" dirty="0" smtClean="0"/>
              <a:t>x’</a:t>
            </a:r>
            <a:endParaRPr lang="en-US" b="1" dirty="0"/>
          </a:p>
        </p:txBody>
      </p:sp>
      <p:grpSp>
        <p:nvGrpSpPr>
          <p:cNvPr id="3" name="Group 60"/>
          <p:cNvGrpSpPr/>
          <p:nvPr/>
        </p:nvGrpSpPr>
        <p:grpSpPr>
          <a:xfrm>
            <a:off x="2455563" y="4865885"/>
            <a:ext cx="2003412" cy="1296438"/>
            <a:chOff x="2455563" y="4151330"/>
            <a:chExt cx="2003412" cy="1296438"/>
          </a:xfrm>
        </p:grpSpPr>
        <p:grpSp>
          <p:nvGrpSpPr>
            <p:cNvPr id="4" name="Group 46"/>
            <p:cNvGrpSpPr/>
            <p:nvPr/>
          </p:nvGrpSpPr>
          <p:grpSpPr>
            <a:xfrm>
              <a:off x="2621655" y="4277506"/>
              <a:ext cx="1670487" cy="1029525"/>
              <a:chOff x="2630281" y="4312010"/>
              <a:chExt cx="1670487" cy="1029525"/>
            </a:xfrm>
          </p:grpSpPr>
          <p:sp>
            <p:nvSpPr>
              <p:cNvPr id="14" name="Oval 13"/>
              <p:cNvSpPr>
                <a:spLocks/>
              </p:cNvSpPr>
              <p:nvPr/>
            </p:nvSpPr>
            <p:spPr bwMode="auto">
              <a:xfrm>
                <a:off x="2630281" y="4312010"/>
                <a:ext cx="1670487" cy="1029525"/>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FF0000"/>
                  </a:solidFill>
                  <a:effectLst/>
                  <a:latin typeface="Arial" pitchFamily="-112" charset="0"/>
                </a:endParaRPr>
              </a:p>
            </p:txBody>
          </p:sp>
          <p:sp>
            <p:nvSpPr>
              <p:cNvPr id="15" name="Oval 14"/>
              <p:cNvSpPr>
                <a:spLocks noChangeAspect="1"/>
              </p:cNvSpPr>
              <p:nvPr/>
            </p:nvSpPr>
            <p:spPr bwMode="auto">
              <a:xfrm>
                <a:off x="2670516" y="4312010"/>
                <a:ext cx="1590940" cy="1029525"/>
              </a:xfrm>
              <a:prstGeom prst="ellipse">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FF3399"/>
                  </a:solidFill>
                  <a:effectLst/>
                  <a:latin typeface="Arial" pitchFamily="-112" charset="0"/>
                </a:endParaRPr>
              </a:p>
            </p:txBody>
          </p:sp>
        </p:grpSp>
        <p:sp>
          <p:nvSpPr>
            <p:cNvPr id="44" name="Oval 43"/>
            <p:cNvSpPr>
              <a:spLocks noChangeAspect="1"/>
            </p:cNvSpPr>
            <p:nvPr/>
          </p:nvSpPr>
          <p:spPr bwMode="auto">
            <a:xfrm>
              <a:off x="2455563" y="4151330"/>
              <a:ext cx="2003412" cy="1296438"/>
            </a:xfrm>
            <a:prstGeom prst="ellipse">
              <a:avLst/>
            </a:prstGeom>
            <a:noFill/>
            <a:ln w="38100"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12" charset="0"/>
              </a:endParaRPr>
            </a:p>
          </p:txBody>
        </p:sp>
      </p:grpSp>
      <p:grpSp>
        <p:nvGrpSpPr>
          <p:cNvPr id="5" name="Group 61"/>
          <p:cNvGrpSpPr/>
          <p:nvPr/>
        </p:nvGrpSpPr>
        <p:grpSpPr>
          <a:xfrm>
            <a:off x="4738585" y="4871643"/>
            <a:ext cx="2003412" cy="1296438"/>
            <a:chOff x="4738585" y="4157088"/>
            <a:chExt cx="2003412" cy="1296438"/>
          </a:xfrm>
        </p:grpSpPr>
        <p:sp>
          <p:nvSpPr>
            <p:cNvPr id="21" name="Oval 20"/>
            <p:cNvSpPr>
              <a:spLocks/>
            </p:cNvSpPr>
            <p:nvPr/>
          </p:nvSpPr>
          <p:spPr bwMode="auto">
            <a:xfrm>
              <a:off x="5020590" y="4368063"/>
              <a:ext cx="1429096" cy="864292"/>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12" charset="0"/>
              </a:endParaRPr>
            </a:p>
          </p:txBody>
        </p:sp>
        <p:sp>
          <p:nvSpPr>
            <p:cNvPr id="22" name="Oval 21"/>
            <p:cNvSpPr>
              <a:spLocks noChangeAspect="1"/>
            </p:cNvSpPr>
            <p:nvPr/>
          </p:nvSpPr>
          <p:spPr bwMode="auto">
            <a:xfrm>
              <a:off x="5069478" y="4365195"/>
              <a:ext cx="1335604" cy="864292"/>
            </a:xfrm>
            <a:prstGeom prst="ellipse">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12" charset="0"/>
              </a:endParaRPr>
            </a:p>
          </p:txBody>
        </p:sp>
        <p:sp>
          <p:nvSpPr>
            <p:cNvPr id="45" name="Oval 44"/>
            <p:cNvSpPr>
              <a:spLocks noChangeAspect="1"/>
            </p:cNvSpPr>
            <p:nvPr/>
          </p:nvSpPr>
          <p:spPr bwMode="auto">
            <a:xfrm>
              <a:off x="4738585" y="4157088"/>
              <a:ext cx="2003412" cy="1296438"/>
            </a:xfrm>
            <a:prstGeom prst="ellipse">
              <a:avLst/>
            </a:prstGeom>
            <a:noFill/>
            <a:ln w="38100"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12" charset="0"/>
              </a:endParaRPr>
            </a:p>
          </p:txBody>
        </p:sp>
      </p:grpSp>
      <p:grpSp>
        <p:nvGrpSpPr>
          <p:cNvPr id="6" name="Group 62"/>
          <p:cNvGrpSpPr/>
          <p:nvPr/>
        </p:nvGrpSpPr>
        <p:grpSpPr>
          <a:xfrm>
            <a:off x="6961225" y="4860149"/>
            <a:ext cx="2003412" cy="1296438"/>
            <a:chOff x="6961225" y="4145594"/>
            <a:chExt cx="2003412" cy="1296438"/>
          </a:xfrm>
        </p:grpSpPr>
        <p:grpSp>
          <p:nvGrpSpPr>
            <p:cNvPr id="7" name="Group 39"/>
            <p:cNvGrpSpPr/>
            <p:nvPr/>
          </p:nvGrpSpPr>
          <p:grpSpPr>
            <a:xfrm>
              <a:off x="7307089" y="4431245"/>
              <a:ext cx="1313221" cy="740058"/>
              <a:chOff x="7298463" y="4491627"/>
              <a:chExt cx="1313221" cy="740058"/>
            </a:xfrm>
          </p:grpSpPr>
          <p:sp>
            <p:nvSpPr>
              <p:cNvPr id="18" name="Oval 17"/>
              <p:cNvSpPr>
                <a:spLocks/>
              </p:cNvSpPr>
              <p:nvPr/>
            </p:nvSpPr>
            <p:spPr bwMode="auto">
              <a:xfrm>
                <a:off x="7298463" y="4494495"/>
                <a:ext cx="1313221" cy="737190"/>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12" charset="0"/>
                </a:endParaRPr>
              </a:p>
            </p:txBody>
          </p:sp>
          <p:sp>
            <p:nvSpPr>
              <p:cNvPr id="19" name="Oval 18"/>
              <p:cNvSpPr>
                <a:spLocks noChangeAspect="1"/>
              </p:cNvSpPr>
              <p:nvPr/>
            </p:nvSpPr>
            <p:spPr bwMode="auto">
              <a:xfrm>
                <a:off x="7390482" y="4491627"/>
                <a:ext cx="1139190" cy="737190"/>
              </a:xfrm>
              <a:prstGeom prst="ellipse">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12" charset="0"/>
                </a:endParaRPr>
              </a:p>
            </p:txBody>
          </p:sp>
        </p:grpSp>
        <p:sp>
          <p:nvSpPr>
            <p:cNvPr id="46" name="Oval 45"/>
            <p:cNvSpPr>
              <a:spLocks noChangeAspect="1"/>
            </p:cNvSpPr>
            <p:nvPr/>
          </p:nvSpPr>
          <p:spPr bwMode="auto">
            <a:xfrm>
              <a:off x="6961225" y="4145594"/>
              <a:ext cx="2003412" cy="1296438"/>
            </a:xfrm>
            <a:prstGeom prst="ellipse">
              <a:avLst/>
            </a:prstGeom>
            <a:noFill/>
            <a:ln w="38100"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12" charset="0"/>
              </a:endParaRPr>
            </a:p>
          </p:txBody>
        </p:sp>
      </p:grpSp>
      <p:cxnSp>
        <p:nvCxnSpPr>
          <p:cNvPr id="49" name="Straight Arrow Connector 48"/>
          <p:cNvCxnSpPr/>
          <p:nvPr/>
        </p:nvCxnSpPr>
        <p:spPr bwMode="auto">
          <a:xfrm flipH="1">
            <a:off x="1649205" y="2895600"/>
            <a:ext cx="806359" cy="1976043"/>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51" name="Straight Arrow Connector 50"/>
          <p:cNvCxnSpPr/>
          <p:nvPr/>
        </p:nvCxnSpPr>
        <p:spPr bwMode="auto">
          <a:xfrm flipH="1">
            <a:off x="3704897" y="2895600"/>
            <a:ext cx="409904" cy="1905000"/>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53" name="Straight Arrow Connector 52"/>
          <p:cNvCxnSpPr>
            <a:endCxn id="45" idx="0"/>
          </p:cNvCxnSpPr>
          <p:nvPr/>
        </p:nvCxnSpPr>
        <p:spPr bwMode="auto">
          <a:xfrm flipH="1">
            <a:off x="5740291" y="2895600"/>
            <a:ext cx="171779" cy="1976043"/>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55" name="Straight Arrow Connector 54"/>
          <p:cNvCxnSpPr/>
          <p:nvPr/>
        </p:nvCxnSpPr>
        <p:spPr bwMode="auto">
          <a:xfrm flipH="1">
            <a:off x="7399108" y="2819400"/>
            <a:ext cx="220892" cy="2052243"/>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sp>
        <p:nvSpPr>
          <p:cNvPr id="59" name="Rectangle 58"/>
          <p:cNvSpPr/>
          <p:nvPr/>
        </p:nvSpPr>
        <p:spPr>
          <a:xfrm>
            <a:off x="89150" y="6229290"/>
            <a:ext cx="4942688" cy="400110"/>
          </a:xfrm>
          <a:prstGeom prst="rect">
            <a:avLst/>
          </a:prstGeom>
        </p:spPr>
        <p:txBody>
          <a:bodyPr wrap="square">
            <a:spAutoFit/>
          </a:bodyPr>
          <a:lstStyle/>
          <a:p>
            <a:pPr marL="684213" lvl="1" indent="-284163"/>
            <a:r>
              <a:rPr lang="en-US" sz="2000" dirty="0" smtClean="0"/>
              <a:t>Effective emittance, </a:t>
            </a:r>
            <a:r>
              <a:rPr lang="en-US" sz="2000" b="1" dirty="0" err="1" smtClean="0">
                <a:solidFill>
                  <a:srgbClr val="FF0000"/>
                </a:solidFill>
                <a:latin typeface="Symbol" pitchFamily="18" charset="2"/>
              </a:rPr>
              <a:t>e</a:t>
            </a:r>
            <a:r>
              <a:rPr lang="en-US" sz="2000" b="1" baseline="-25000" dirty="0" err="1" smtClean="0">
                <a:solidFill>
                  <a:srgbClr val="FF0000"/>
                </a:solidFill>
              </a:rPr>
              <a:t>x,eff</a:t>
            </a:r>
            <a:r>
              <a:rPr lang="en-US" sz="2000" dirty="0" smtClean="0"/>
              <a:t> includes </a:t>
            </a:r>
            <a:r>
              <a:rPr lang="en-US" sz="2000" b="1" dirty="0" err="1" smtClean="0">
                <a:solidFill>
                  <a:srgbClr val="FF0000"/>
                </a:solidFill>
                <a:latin typeface="Symbol" pitchFamily="18" charset="2"/>
              </a:rPr>
              <a:t>h</a:t>
            </a:r>
            <a:r>
              <a:rPr lang="en-US" sz="2000" b="1" baseline="-25000" dirty="0" err="1" smtClean="0">
                <a:solidFill>
                  <a:srgbClr val="FF0000"/>
                </a:solidFill>
              </a:rPr>
              <a:t>x</a:t>
            </a:r>
            <a:r>
              <a:rPr lang="en-US" sz="2000" b="1" dirty="0" smtClean="0"/>
              <a:t>:</a:t>
            </a:r>
            <a:endParaRPr lang="en-US" sz="2000" b="1" baseline="-25000" dirty="0" smtClean="0">
              <a:solidFill>
                <a:srgbClr val="FF0000"/>
              </a:solidFill>
            </a:endParaRPr>
          </a:p>
        </p:txBody>
      </p:sp>
      <p:graphicFrame>
        <p:nvGraphicFramePr>
          <p:cNvPr id="17410" name="Object 2"/>
          <p:cNvGraphicFramePr>
            <a:graphicFrameLocks noChangeAspect="1"/>
          </p:cNvGraphicFramePr>
          <p:nvPr>
            <p:extLst>
              <p:ext uri="{D42A27DB-BD31-4B8C-83A1-F6EECF244321}">
                <p14:modId xmlns:p14="http://schemas.microsoft.com/office/powerpoint/2010/main" val="3942226655"/>
              </p:ext>
            </p:extLst>
          </p:nvPr>
        </p:nvGraphicFramePr>
        <p:xfrm>
          <a:off x="4867938" y="6172200"/>
          <a:ext cx="3489325" cy="441325"/>
        </p:xfrm>
        <a:graphic>
          <a:graphicData uri="http://schemas.openxmlformats.org/presentationml/2006/ole">
            <mc:AlternateContent xmlns:mc="http://schemas.openxmlformats.org/markup-compatibility/2006">
              <mc:Choice xmlns:v="urn:schemas-microsoft-com:vml" Requires="v">
                <p:oleObj spid="_x0000_s16487" name="Equation" r:id="rId4" imgW="2311400" imgH="292100" progId="Equation.3">
                  <p:embed/>
                </p:oleObj>
              </mc:Choice>
              <mc:Fallback>
                <p:oleObj name="Equation" r:id="rId4" imgW="2311400" imgH="2921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67938" y="6172200"/>
                        <a:ext cx="3489325" cy="441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235633" y="4118684"/>
            <a:ext cx="8527367" cy="369332"/>
          </a:xfrm>
          <a:prstGeom prst="rect">
            <a:avLst/>
          </a:prstGeom>
          <a:noFill/>
        </p:spPr>
        <p:txBody>
          <a:bodyPr wrap="square" rtlCol="0">
            <a:spAutoFit/>
          </a:bodyPr>
          <a:lstStyle/>
          <a:p>
            <a:r>
              <a:rPr lang="en-US" dirty="0" smtClean="0"/>
              <a:t>Cost (k$)                                                                          4380                       ?</a:t>
            </a:r>
            <a:endParaRPr lang="en-US" dirty="0"/>
          </a:p>
        </p:txBody>
      </p:sp>
    </p:spTree>
    <p:extLst>
      <p:ext uri="{BB962C8B-B14F-4D97-AF65-F5344CB8AC3E}">
        <p14:creationId xmlns:p14="http://schemas.microsoft.com/office/powerpoint/2010/main" val="3632678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out)">
                                      <p:cBhvr>
                                        <p:cTn id="7" dur="1000"/>
                                        <p:tgtEl>
                                          <p:spTgt spid="3"/>
                                        </p:tgtEl>
                                      </p:cBhvr>
                                    </p:animEffect>
                                  </p:childTnLst>
                                </p:cTn>
                              </p:par>
                              <p:par>
                                <p:cTn id="8" presetID="8" presetClass="entr" presetSubtype="16" fill="hold" nodeType="with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diamond(in)">
                                      <p:cBhvr>
                                        <p:cTn id="10" dur="500"/>
                                        <p:tgtEl>
                                          <p:spTgt spid="51"/>
                                        </p:tgtEl>
                                      </p:cBhvr>
                                    </p:animEffect>
                                  </p:childTnLst>
                                </p:cTn>
                              </p:par>
                              <p:par>
                                <p:cTn id="11" presetID="2" presetClass="entr" presetSubtype="4" fill="hold" nodeType="withEffect">
                                  <p:stCondLst>
                                    <p:cond delay="0"/>
                                  </p:stCondLst>
                                  <p:childTnLst>
                                    <p:set>
                                      <p:cBhvr>
                                        <p:cTn id="12" dur="1" fill="hold">
                                          <p:stCondLst>
                                            <p:cond delay="0"/>
                                          </p:stCondLst>
                                        </p:cTn>
                                        <p:tgtEl>
                                          <p:spTgt spid="17410"/>
                                        </p:tgtEl>
                                        <p:attrNameLst>
                                          <p:attrName>style.visibility</p:attrName>
                                        </p:attrNameLst>
                                      </p:cBhvr>
                                      <p:to>
                                        <p:strVal val="visible"/>
                                      </p:to>
                                    </p:set>
                                    <p:anim calcmode="lin" valueType="num">
                                      <p:cBhvr additive="base">
                                        <p:cTn id="13" dur="500" fill="hold"/>
                                        <p:tgtEl>
                                          <p:spTgt spid="17410"/>
                                        </p:tgtEl>
                                        <p:attrNameLst>
                                          <p:attrName>ppt_x</p:attrName>
                                        </p:attrNameLst>
                                      </p:cBhvr>
                                      <p:tavLst>
                                        <p:tav tm="0">
                                          <p:val>
                                            <p:strVal val="#ppt_x"/>
                                          </p:val>
                                        </p:tav>
                                        <p:tav tm="100000">
                                          <p:val>
                                            <p:strVal val="#ppt_x"/>
                                          </p:val>
                                        </p:tav>
                                      </p:tavLst>
                                    </p:anim>
                                    <p:anim calcmode="lin" valueType="num">
                                      <p:cBhvr additive="base">
                                        <p:cTn id="14" dur="500" fill="hold"/>
                                        <p:tgtEl>
                                          <p:spTgt spid="17410"/>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additive="base">
                                        <p:cTn id="17" dur="500" fill="hold"/>
                                        <p:tgtEl>
                                          <p:spTgt spid="59"/>
                                        </p:tgtEl>
                                        <p:attrNameLst>
                                          <p:attrName>ppt_x</p:attrName>
                                        </p:attrNameLst>
                                      </p:cBhvr>
                                      <p:tavLst>
                                        <p:tav tm="0">
                                          <p:val>
                                            <p:strVal val="#ppt_x"/>
                                          </p:val>
                                        </p:tav>
                                        <p:tav tm="100000">
                                          <p:val>
                                            <p:strVal val="#ppt_x"/>
                                          </p:val>
                                        </p:tav>
                                      </p:tavLst>
                                    </p:anim>
                                    <p:anim calcmode="lin" valueType="num">
                                      <p:cBhvr additive="base">
                                        <p:cTn id="18"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8" presetClass="entr" presetSubtype="32"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diamond(out)">
                                      <p:cBhvr>
                                        <p:cTn id="23" dur="1000"/>
                                        <p:tgtEl>
                                          <p:spTgt spid="5"/>
                                        </p:tgtEl>
                                      </p:cBhvr>
                                    </p:animEffect>
                                  </p:childTnLst>
                                </p:cTn>
                              </p:par>
                              <p:par>
                                <p:cTn id="24" presetID="8" presetClass="entr" presetSubtype="16" fill="hold" nodeType="withEffect">
                                  <p:stCondLst>
                                    <p:cond delay="0"/>
                                  </p:stCondLst>
                                  <p:childTnLst>
                                    <p:set>
                                      <p:cBhvr>
                                        <p:cTn id="25" dur="1" fill="hold">
                                          <p:stCondLst>
                                            <p:cond delay="0"/>
                                          </p:stCondLst>
                                        </p:cTn>
                                        <p:tgtEl>
                                          <p:spTgt spid="53"/>
                                        </p:tgtEl>
                                        <p:attrNameLst>
                                          <p:attrName>style.visibility</p:attrName>
                                        </p:attrNameLst>
                                      </p:cBhvr>
                                      <p:to>
                                        <p:strVal val="visible"/>
                                      </p:to>
                                    </p:set>
                                    <p:animEffect transition="in" filter="diamond(in)">
                                      <p:cBhvr>
                                        <p:cTn id="26" dur="500"/>
                                        <p:tgtEl>
                                          <p:spTgt spid="53"/>
                                        </p:tgtEl>
                                      </p:cBhvr>
                                    </p:animEffect>
                                  </p:childTnLst>
                                </p:cTn>
                              </p:par>
                            </p:childTnLst>
                          </p:cTn>
                        </p:par>
                      </p:childTnLst>
                    </p:cTn>
                  </p:par>
                  <p:par>
                    <p:cTn id="27" fill="hold">
                      <p:stCondLst>
                        <p:cond delay="indefinite"/>
                      </p:stCondLst>
                      <p:childTnLst>
                        <p:par>
                          <p:cTn id="28" fill="hold">
                            <p:stCondLst>
                              <p:cond delay="0"/>
                            </p:stCondLst>
                            <p:childTnLst>
                              <p:par>
                                <p:cTn id="29" presetID="8" presetClass="entr" presetSubtype="32"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diamond(out)">
                                      <p:cBhvr>
                                        <p:cTn id="31" dur="1000"/>
                                        <p:tgtEl>
                                          <p:spTgt spid="6"/>
                                        </p:tgtEl>
                                      </p:cBhvr>
                                    </p:animEffect>
                                  </p:childTnLst>
                                </p:cTn>
                              </p:par>
                              <p:par>
                                <p:cTn id="32" presetID="8" presetClass="entr" presetSubtype="16" fill="hold" nodeType="with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diamond(in)">
                                      <p:cBhvr>
                                        <p:cTn id="34"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Coupling correction with pinhole camera</a:t>
            </a:r>
            <a:endParaRPr lang="en-US" dirty="0"/>
          </a:p>
        </p:txBody>
      </p:sp>
      <p:sp>
        <p:nvSpPr>
          <p:cNvPr id="4" name="Date Placeholder 3"/>
          <p:cNvSpPr>
            <a:spLocks noGrp="1"/>
          </p:cNvSpPr>
          <p:nvPr>
            <p:ph type="dt" sz="half" idx="4294967295"/>
          </p:nvPr>
        </p:nvSpPr>
        <p:spPr>
          <a:xfrm>
            <a:off x="457200" y="6400800"/>
            <a:ext cx="2133600" cy="320675"/>
          </a:xfrm>
          <a:prstGeom prst="rect">
            <a:avLst/>
          </a:prstGeom>
        </p:spPr>
        <p:txBody>
          <a:bodyPr/>
          <a:lstStyle/>
          <a:p>
            <a:r>
              <a:rPr lang="en-US" smtClean="0"/>
              <a:t>6/20/2013</a:t>
            </a:r>
            <a:endParaRPr lang="en-US"/>
          </a:p>
        </p:txBody>
      </p:sp>
      <p:sp>
        <p:nvSpPr>
          <p:cNvPr id="5" name="Slide Number Placeholder 4"/>
          <p:cNvSpPr>
            <a:spLocks noGrp="1"/>
          </p:cNvSpPr>
          <p:nvPr>
            <p:ph type="sldNum" sz="quarter" idx="4294967295"/>
          </p:nvPr>
        </p:nvSpPr>
        <p:spPr>
          <a:xfrm>
            <a:off x="6553200" y="6400800"/>
            <a:ext cx="2133600" cy="320675"/>
          </a:xfrm>
          <a:prstGeom prst="rect">
            <a:avLst/>
          </a:prstGeom>
        </p:spPr>
        <p:txBody>
          <a:bodyPr/>
          <a:lstStyle/>
          <a:p>
            <a:fld id="{BC47A4C8-6D36-4549-9EFB-7239B3951C44}" type="slidenum">
              <a:rPr lang="en-US" smtClean="0"/>
              <a:pPr/>
              <a:t>20</a:t>
            </a:fld>
            <a:endParaRPr lang="en-US"/>
          </a:p>
        </p:txBody>
      </p:sp>
      <p:pic>
        <p:nvPicPr>
          <p:cNvPr id="50178" name="Picture 2"/>
          <p:cNvPicPr>
            <a:picLocks noChangeAspect="1" noChangeArrowheads="1"/>
          </p:cNvPicPr>
          <p:nvPr/>
        </p:nvPicPr>
        <p:blipFill>
          <a:blip r:embed="rId2" cstate="print"/>
          <a:srcRect/>
          <a:stretch>
            <a:fillRect/>
          </a:stretch>
        </p:blipFill>
        <p:spPr bwMode="auto">
          <a:xfrm>
            <a:off x="152400" y="609600"/>
            <a:ext cx="6172200" cy="3760374"/>
          </a:xfrm>
          <a:prstGeom prst="rect">
            <a:avLst/>
          </a:prstGeom>
          <a:noFill/>
          <a:ln w="9525">
            <a:noFill/>
            <a:miter lim="800000"/>
            <a:headEnd/>
            <a:tailEnd/>
          </a:ln>
          <a:effectLst/>
        </p:spPr>
      </p:pic>
      <p:sp>
        <p:nvSpPr>
          <p:cNvPr id="7" name="TextBox 6"/>
          <p:cNvSpPr txBox="1"/>
          <p:nvPr/>
        </p:nvSpPr>
        <p:spPr>
          <a:xfrm>
            <a:off x="609600" y="4419600"/>
            <a:ext cx="8001000" cy="2062103"/>
          </a:xfrm>
          <a:prstGeom prst="rect">
            <a:avLst/>
          </a:prstGeom>
          <a:noFill/>
        </p:spPr>
        <p:txBody>
          <a:bodyPr wrap="square" rtlCol="0">
            <a:spAutoFit/>
          </a:bodyPr>
          <a:lstStyle/>
          <a:p>
            <a:r>
              <a:rPr lang="en-US" sz="1600" dirty="0" err="1" smtClean="0"/>
              <a:t>Sigmay</a:t>
            </a:r>
            <a:r>
              <a:rPr lang="en-US" sz="1600" dirty="0" smtClean="0"/>
              <a:t> noise level at 0.3 micron. </a:t>
            </a:r>
          </a:p>
          <a:p>
            <a:r>
              <a:rPr lang="en-US" sz="1600" dirty="0" smtClean="0"/>
              <a:t>All 13 skew quads were off initially.</a:t>
            </a:r>
          </a:p>
          <a:p>
            <a:r>
              <a:rPr lang="en-US" sz="1600" dirty="0" smtClean="0"/>
              <a:t>Experiments were done with septum off (while beam loss-based experiments were with septum on).  </a:t>
            </a:r>
          </a:p>
          <a:p>
            <a:r>
              <a:rPr lang="en-US" sz="1600" dirty="0" smtClean="0"/>
              <a:t>The operation lattice (with lifetime 8.4 hrs at 500 mA) has a vertical beam size of </a:t>
            </a:r>
            <a:r>
              <a:rPr lang="en-US" sz="1600" dirty="0" err="1" smtClean="0"/>
              <a:t>sigmay</a:t>
            </a:r>
            <a:r>
              <a:rPr lang="en-US" sz="1600" dirty="0" smtClean="0"/>
              <a:t> = 20 um. </a:t>
            </a:r>
          </a:p>
          <a:p>
            <a:r>
              <a:rPr lang="en-US" sz="1600" dirty="0" smtClean="0"/>
              <a:t>The best solution from this run had </a:t>
            </a:r>
            <a:r>
              <a:rPr lang="en-US" sz="1600" dirty="0" err="1" smtClean="0"/>
              <a:t>sigmay</a:t>
            </a:r>
            <a:r>
              <a:rPr lang="en-US" sz="1600" dirty="0" smtClean="0"/>
              <a:t> = 13 um. </a:t>
            </a:r>
          </a:p>
          <a:p>
            <a:endParaRPr lang="en-US" sz="1600" dirty="0" smtClean="0"/>
          </a:p>
        </p:txBody>
      </p:sp>
      <p:pic>
        <p:nvPicPr>
          <p:cNvPr id="50179" name="Picture 3"/>
          <p:cNvPicPr>
            <a:picLocks noChangeAspect="1" noChangeArrowheads="1"/>
          </p:cNvPicPr>
          <p:nvPr/>
        </p:nvPicPr>
        <p:blipFill>
          <a:blip r:embed="rId3" cstate="print"/>
          <a:srcRect/>
          <a:stretch>
            <a:fillRect/>
          </a:stretch>
        </p:blipFill>
        <p:spPr bwMode="auto">
          <a:xfrm>
            <a:off x="4295775" y="209550"/>
            <a:ext cx="4848225" cy="6648450"/>
          </a:xfrm>
          <a:prstGeom prst="rect">
            <a:avLst/>
          </a:prstGeom>
          <a:noFill/>
          <a:ln w="9525">
            <a:noFill/>
            <a:miter lim="800000"/>
            <a:headEnd/>
            <a:tailEnd/>
          </a:ln>
        </p:spPr>
      </p:pic>
    </p:spTree>
    <p:extLst>
      <p:ext uri="{BB962C8B-B14F-4D97-AF65-F5344CB8AC3E}">
        <p14:creationId xmlns:p14="http://schemas.microsoft.com/office/powerpoint/2010/main" val="2009096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0179"/>
                                        </p:tgtEl>
                                        <p:attrNameLst>
                                          <p:attrName>style.visibility</p:attrName>
                                        </p:attrNameLst>
                                      </p:cBhvr>
                                      <p:to>
                                        <p:strVal val="visible"/>
                                      </p:to>
                                    </p:set>
                                    <p:anim calcmode="lin" valueType="num">
                                      <p:cBhvr additive="base">
                                        <p:cTn id="7" dur="500" fill="hold"/>
                                        <p:tgtEl>
                                          <p:spTgt spid="50179"/>
                                        </p:tgtEl>
                                        <p:attrNameLst>
                                          <p:attrName>ppt_x</p:attrName>
                                        </p:attrNameLst>
                                      </p:cBhvr>
                                      <p:tavLst>
                                        <p:tav tm="0">
                                          <p:val>
                                            <p:strVal val="#ppt_x"/>
                                          </p:val>
                                        </p:tav>
                                        <p:tav tm="100000">
                                          <p:val>
                                            <p:strVal val="#ppt_x"/>
                                          </p:val>
                                        </p:tav>
                                      </p:tavLst>
                                    </p:anim>
                                    <p:anim calcmode="lin" valueType="num">
                                      <p:cBhvr additive="base">
                                        <p:cTn id="8" dur="500" fill="hold"/>
                                        <p:tgtEl>
                                          <p:spTgt spid="501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Kicker bump matching</a:t>
            </a:r>
            <a:endParaRPr lang="en-US" dirty="0"/>
          </a:p>
        </p:txBody>
      </p:sp>
      <p:sp>
        <p:nvSpPr>
          <p:cNvPr id="5" name="Slide Number Placeholder 4"/>
          <p:cNvSpPr>
            <a:spLocks noGrp="1"/>
          </p:cNvSpPr>
          <p:nvPr>
            <p:ph type="sldNum" sz="quarter" idx="4294967295"/>
          </p:nvPr>
        </p:nvSpPr>
        <p:spPr>
          <a:xfrm>
            <a:off x="6553200" y="6400800"/>
            <a:ext cx="2133600" cy="320675"/>
          </a:xfrm>
          <a:prstGeom prst="rect">
            <a:avLst/>
          </a:prstGeom>
        </p:spPr>
        <p:txBody>
          <a:bodyPr/>
          <a:lstStyle/>
          <a:p>
            <a:fld id="{BC47A4C8-6D36-4549-9EFB-7239B3951C44}" type="slidenum">
              <a:rPr lang="en-US" smtClean="0"/>
              <a:pPr/>
              <a:t>21</a:t>
            </a:fld>
            <a:endParaRPr lang="en-US"/>
          </a:p>
        </p:txBody>
      </p:sp>
      <p:sp>
        <p:nvSpPr>
          <p:cNvPr id="6" name="TextBox 5"/>
          <p:cNvSpPr txBox="1"/>
          <p:nvPr/>
        </p:nvSpPr>
        <p:spPr>
          <a:xfrm>
            <a:off x="152400" y="762000"/>
            <a:ext cx="8991600" cy="923330"/>
          </a:xfrm>
          <a:prstGeom prst="rect">
            <a:avLst/>
          </a:prstGeom>
          <a:noFill/>
        </p:spPr>
        <p:txBody>
          <a:bodyPr wrap="square" rtlCol="0">
            <a:spAutoFit/>
          </a:bodyPr>
          <a:lstStyle/>
          <a:p>
            <a:r>
              <a:rPr lang="en-US" dirty="0" smtClean="0"/>
              <a:t>Parameters: Adjusting pulse amplitude, pulse width and timing delay of K1 and K3 (with K2 fixed) and two skew quads for vertical plane (This is the setup by James for kicker bump matching), 8 parameters total. </a:t>
            </a:r>
            <a:endParaRPr lang="en-US" dirty="0"/>
          </a:p>
        </p:txBody>
      </p:sp>
      <p:sp>
        <p:nvSpPr>
          <p:cNvPr id="7" name="TextBox 6"/>
          <p:cNvSpPr txBox="1"/>
          <p:nvPr/>
        </p:nvSpPr>
        <p:spPr>
          <a:xfrm>
            <a:off x="228600" y="1676400"/>
            <a:ext cx="7911140" cy="369332"/>
          </a:xfrm>
          <a:prstGeom prst="rect">
            <a:avLst/>
          </a:prstGeom>
          <a:noFill/>
        </p:spPr>
        <p:txBody>
          <a:bodyPr wrap="none" rtlCol="0">
            <a:spAutoFit/>
          </a:bodyPr>
          <a:lstStyle/>
          <a:p>
            <a:r>
              <a:rPr lang="en-US" dirty="0" smtClean="0"/>
              <a:t>Objective: sum of rms(x) and rms(y) of turn-by-turn orbit (for 30~300 turns). </a:t>
            </a:r>
            <a:endParaRPr lang="en-US" dirty="0"/>
          </a:p>
        </p:txBody>
      </p:sp>
      <p:pic>
        <p:nvPicPr>
          <p:cNvPr id="51202" name="Picture 2"/>
          <p:cNvPicPr>
            <a:picLocks noChangeAspect="1" noChangeArrowheads="1"/>
          </p:cNvPicPr>
          <p:nvPr/>
        </p:nvPicPr>
        <p:blipFill>
          <a:blip r:embed="rId2" cstate="print"/>
          <a:srcRect/>
          <a:stretch>
            <a:fillRect/>
          </a:stretch>
        </p:blipFill>
        <p:spPr bwMode="auto">
          <a:xfrm>
            <a:off x="152400" y="2286000"/>
            <a:ext cx="4572000" cy="2743200"/>
          </a:xfrm>
          <a:prstGeom prst="rect">
            <a:avLst/>
          </a:prstGeom>
          <a:noFill/>
          <a:ln w="9525">
            <a:noFill/>
            <a:miter lim="800000"/>
            <a:headEnd/>
            <a:tailEnd/>
          </a:ln>
          <a:effectLst/>
        </p:spPr>
      </p:pic>
      <p:grpSp>
        <p:nvGrpSpPr>
          <p:cNvPr id="11" name="Group 10"/>
          <p:cNvGrpSpPr/>
          <p:nvPr/>
        </p:nvGrpSpPr>
        <p:grpSpPr>
          <a:xfrm>
            <a:off x="4572000" y="1981200"/>
            <a:ext cx="4572000" cy="2751004"/>
            <a:chOff x="4572000" y="2400246"/>
            <a:chExt cx="4572000" cy="2751004"/>
          </a:xfrm>
        </p:grpSpPr>
        <p:pic>
          <p:nvPicPr>
            <p:cNvPr id="51203" name="Picture 3"/>
            <p:cNvPicPr>
              <a:picLocks noChangeAspect="1" noChangeArrowheads="1"/>
            </p:cNvPicPr>
            <p:nvPr/>
          </p:nvPicPr>
          <p:blipFill>
            <a:blip r:embed="rId3" cstate="print"/>
            <a:srcRect/>
            <a:stretch>
              <a:fillRect/>
            </a:stretch>
          </p:blipFill>
          <p:spPr bwMode="auto">
            <a:xfrm>
              <a:off x="4572000" y="2400246"/>
              <a:ext cx="4572000" cy="2751004"/>
            </a:xfrm>
            <a:prstGeom prst="rect">
              <a:avLst/>
            </a:prstGeom>
            <a:noFill/>
            <a:ln w="9525">
              <a:noFill/>
              <a:miter lim="800000"/>
              <a:headEnd/>
              <a:tailEnd/>
            </a:ln>
            <a:effectLst/>
          </p:spPr>
        </p:pic>
        <p:sp>
          <p:nvSpPr>
            <p:cNvPr id="10" name="TextBox 9"/>
            <p:cNvSpPr txBox="1"/>
            <p:nvPr/>
          </p:nvSpPr>
          <p:spPr>
            <a:xfrm>
              <a:off x="5638800" y="2743200"/>
              <a:ext cx="2743200" cy="523220"/>
            </a:xfrm>
            <a:prstGeom prst="rect">
              <a:avLst/>
            </a:prstGeom>
            <a:noFill/>
          </p:spPr>
          <p:txBody>
            <a:bodyPr wrap="square" rtlCol="0">
              <a:spAutoFit/>
            </a:bodyPr>
            <a:lstStyle/>
            <a:p>
              <a:r>
                <a:rPr lang="en-US" sz="1400" dirty="0" smtClean="0">
                  <a:solidFill>
                    <a:srgbClr val="0070C0"/>
                  </a:solidFill>
                </a:rPr>
                <a:t>First time of getting kicker bump for low alpha lattice matched.  </a:t>
              </a:r>
              <a:endParaRPr lang="en-US" sz="1400" dirty="0">
                <a:solidFill>
                  <a:srgbClr val="0070C0"/>
                </a:solidFill>
              </a:endParaRPr>
            </a:p>
          </p:txBody>
        </p:sp>
      </p:grpSp>
      <p:pic>
        <p:nvPicPr>
          <p:cNvPr id="51204" name="Picture 4"/>
          <p:cNvPicPr>
            <a:picLocks noChangeAspect="1" noChangeArrowheads="1"/>
          </p:cNvPicPr>
          <p:nvPr/>
        </p:nvPicPr>
        <p:blipFill>
          <a:blip r:embed="rId4" cstate="print"/>
          <a:srcRect/>
          <a:stretch>
            <a:fillRect/>
          </a:stretch>
        </p:blipFill>
        <p:spPr bwMode="auto">
          <a:xfrm>
            <a:off x="4800600" y="4648200"/>
            <a:ext cx="3405748" cy="2209800"/>
          </a:xfrm>
          <a:prstGeom prst="rect">
            <a:avLst/>
          </a:prstGeom>
          <a:noFill/>
          <a:ln w="9525">
            <a:noFill/>
            <a:miter lim="800000"/>
            <a:headEnd/>
            <a:tailEnd/>
          </a:ln>
          <a:effectLst/>
        </p:spPr>
      </p:pic>
      <p:sp>
        <p:nvSpPr>
          <p:cNvPr id="13" name="TextBox 12"/>
          <p:cNvSpPr txBox="1"/>
          <p:nvPr/>
        </p:nvSpPr>
        <p:spPr>
          <a:xfrm>
            <a:off x="1676400" y="5791200"/>
            <a:ext cx="2971800" cy="523220"/>
          </a:xfrm>
          <a:prstGeom prst="rect">
            <a:avLst/>
          </a:prstGeom>
          <a:noFill/>
        </p:spPr>
        <p:txBody>
          <a:bodyPr wrap="square" rtlCol="0">
            <a:spAutoFit/>
          </a:bodyPr>
          <a:lstStyle/>
          <a:p>
            <a:r>
              <a:rPr lang="en-US" sz="1400" dirty="0" smtClean="0"/>
              <a:t>The LA20 lattice matching was further improved on a second shift. </a:t>
            </a:r>
            <a:endParaRPr lang="en-US" sz="1400" dirty="0"/>
          </a:p>
        </p:txBody>
      </p:sp>
    </p:spTree>
    <p:extLst>
      <p:ext uri="{BB962C8B-B14F-4D97-AF65-F5344CB8AC3E}">
        <p14:creationId xmlns:p14="http://schemas.microsoft.com/office/powerpoint/2010/main" val="20518830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Injected beam steering for SPEAR3</a:t>
            </a:r>
            <a:endParaRPr lang="en-US" dirty="0"/>
          </a:p>
        </p:txBody>
      </p:sp>
      <p:sp>
        <p:nvSpPr>
          <p:cNvPr id="4" name="Date Placeholder 3"/>
          <p:cNvSpPr>
            <a:spLocks noGrp="1"/>
          </p:cNvSpPr>
          <p:nvPr>
            <p:ph type="dt" sz="half" idx="4294967295"/>
          </p:nvPr>
        </p:nvSpPr>
        <p:spPr>
          <a:xfrm>
            <a:off x="457200" y="6400800"/>
            <a:ext cx="2133600" cy="320675"/>
          </a:xfrm>
          <a:prstGeom prst="rect">
            <a:avLst/>
          </a:prstGeom>
        </p:spPr>
        <p:txBody>
          <a:bodyPr/>
          <a:lstStyle/>
          <a:p>
            <a:r>
              <a:rPr lang="en-US" smtClean="0"/>
              <a:t>6/20/2013</a:t>
            </a:r>
            <a:endParaRPr lang="en-US"/>
          </a:p>
        </p:txBody>
      </p:sp>
      <p:sp>
        <p:nvSpPr>
          <p:cNvPr id="5" name="Slide Number Placeholder 4"/>
          <p:cNvSpPr>
            <a:spLocks noGrp="1"/>
          </p:cNvSpPr>
          <p:nvPr>
            <p:ph type="sldNum" sz="quarter" idx="4294967295"/>
          </p:nvPr>
        </p:nvSpPr>
        <p:spPr>
          <a:xfrm>
            <a:off x="6553200" y="6400800"/>
            <a:ext cx="2133600" cy="320675"/>
          </a:xfrm>
          <a:prstGeom prst="rect">
            <a:avLst/>
          </a:prstGeom>
        </p:spPr>
        <p:txBody>
          <a:bodyPr/>
          <a:lstStyle/>
          <a:p>
            <a:fld id="{BC47A4C8-6D36-4549-9EFB-7239B3951C44}" type="slidenum">
              <a:rPr lang="en-US" smtClean="0"/>
              <a:pPr/>
              <a:t>22</a:t>
            </a:fld>
            <a:endParaRPr lang="en-US"/>
          </a:p>
        </p:txBody>
      </p:sp>
      <p:pic>
        <p:nvPicPr>
          <p:cNvPr id="52226" name="Picture 2"/>
          <p:cNvPicPr>
            <a:picLocks noChangeAspect="1" noChangeArrowheads="1"/>
          </p:cNvPicPr>
          <p:nvPr/>
        </p:nvPicPr>
        <p:blipFill>
          <a:blip r:embed="rId2" cstate="print"/>
          <a:srcRect/>
          <a:stretch>
            <a:fillRect/>
          </a:stretch>
        </p:blipFill>
        <p:spPr bwMode="auto">
          <a:xfrm>
            <a:off x="4419600" y="914400"/>
            <a:ext cx="4514807" cy="2819400"/>
          </a:xfrm>
          <a:prstGeom prst="rect">
            <a:avLst/>
          </a:prstGeom>
          <a:noFill/>
          <a:ln w="9525">
            <a:noFill/>
            <a:miter lim="800000"/>
            <a:headEnd/>
            <a:tailEnd/>
          </a:ln>
          <a:effectLst/>
        </p:spPr>
      </p:pic>
      <p:sp>
        <p:nvSpPr>
          <p:cNvPr id="7" name="TextBox 6"/>
          <p:cNvSpPr txBox="1"/>
          <p:nvPr/>
        </p:nvSpPr>
        <p:spPr>
          <a:xfrm>
            <a:off x="381000" y="1219200"/>
            <a:ext cx="3810000" cy="1477328"/>
          </a:xfrm>
          <a:prstGeom prst="rect">
            <a:avLst/>
          </a:prstGeom>
          <a:noFill/>
        </p:spPr>
        <p:txBody>
          <a:bodyPr wrap="square" rtlCol="0">
            <a:spAutoFit/>
          </a:bodyPr>
          <a:lstStyle/>
          <a:p>
            <a:r>
              <a:rPr lang="en-US" dirty="0" smtClean="0"/>
              <a:t>Use four end steering magnets in the BTS transport line to steer the injected beam. </a:t>
            </a:r>
          </a:p>
          <a:p>
            <a:r>
              <a:rPr lang="en-US" dirty="0" smtClean="0"/>
              <a:t>The objective function is injection efficiency. </a:t>
            </a:r>
            <a:endParaRPr lang="en-US" dirty="0"/>
          </a:p>
        </p:txBody>
      </p:sp>
      <p:pic>
        <p:nvPicPr>
          <p:cNvPr id="52227" name="Picture 3"/>
          <p:cNvPicPr>
            <a:picLocks noChangeAspect="1" noChangeArrowheads="1"/>
          </p:cNvPicPr>
          <p:nvPr/>
        </p:nvPicPr>
        <p:blipFill>
          <a:blip r:embed="rId3" cstate="print"/>
          <a:srcRect/>
          <a:stretch>
            <a:fillRect/>
          </a:stretch>
        </p:blipFill>
        <p:spPr bwMode="auto">
          <a:xfrm>
            <a:off x="4419600" y="3657600"/>
            <a:ext cx="4495800" cy="2644974"/>
          </a:xfrm>
          <a:prstGeom prst="rect">
            <a:avLst/>
          </a:prstGeom>
          <a:noFill/>
          <a:ln w="9525">
            <a:noFill/>
            <a:miter lim="800000"/>
            <a:headEnd/>
            <a:tailEnd/>
          </a:ln>
          <a:effectLst/>
        </p:spPr>
      </p:pic>
      <p:sp>
        <p:nvSpPr>
          <p:cNvPr id="9" name="TextBox 8"/>
          <p:cNvSpPr txBox="1"/>
          <p:nvPr/>
        </p:nvSpPr>
        <p:spPr>
          <a:xfrm>
            <a:off x="6629400" y="3962400"/>
            <a:ext cx="1518364" cy="307777"/>
          </a:xfrm>
          <a:prstGeom prst="rect">
            <a:avLst/>
          </a:prstGeom>
          <a:noFill/>
        </p:spPr>
        <p:txBody>
          <a:bodyPr wrap="none" rtlCol="0">
            <a:spAutoFit/>
          </a:bodyPr>
          <a:lstStyle/>
          <a:p>
            <a:r>
              <a:rPr lang="en-US" sz="1400" dirty="0" smtClean="0">
                <a:solidFill>
                  <a:srgbClr val="0070C0"/>
                </a:solidFill>
              </a:rPr>
              <a:t>Low </a:t>
            </a:r>
            <a:r>
              <a:rPr lang="en-US" sz="1400" dirty="0" err="1" smtClean="0">
                <a:solidFill>
                  <a:srgbClr val="0070C0"/>
                </a:solidFill>
              </a:rPr>
              <a:t>betay</a:t>
            </a:r>
            <a:r>
              <a:rPr lang="en-US" sz="1400" dirty="0" smtClean="0">
                <a:solidFill>
                  <a:srgbClr val="0070C0"/>
                </a:solidFill>
              </a:rPr>
              <a:t> lattice</a:t>
            </a:r>
            <a:endParaRPr lang="en-US" sz="1400" dirty="0">
              <a:solidFill>
                <a:srgbClr val="0070C0"/>
              </a:solidFill>
            </a:endParaRPr>
          </a:p>
        </p:txBody>
      </p:sp>
      <p:sp>
        <p:nvSpPr>
          <p:cNvPr id="10" name="TextBox 9"/>
          <p:cNvSpPr txBox="1"/>
          <p:nvPr/>
        </p:nvSpPr>
        <p:spPr>
          <a:xfrm>
            <a:off x="6934200" y="2971800"/>
            <a:ext cx="1518364" cy="307777"/>
          </a:xfrm>
          <a:prstGeom prst="rect">
            <a:avLst/>
          </a:prstGeom>
          <a:noFill/>
        </p:spPr>
        <p:txBody>
          <a:bodyPr wrap="none" rtlCol="0">
            <a:spAutoFit/>
          </a:bodyPr>
          <a:lstStyle/>
          <a:p>
            <a:r>
              <a:rPr lang="en-US" sz="1400" dirty="0" smtClean="0">
                <a:solidFill>
                  <a:srgbClr val="0070C0"/>
                </a:solidFill>
              </a:rPr>
              <a:t>Low </a:t>
            </a:r>
            <a:r>
              <a:rPr lang="en-US" sz="1400" dirty="0" err="1" smtClean="0">
                <a:solidFill>
                  <a:srgbClr val="0070C0"/>
                </a:solidFill>
              </a:rPr>
              <a:t>betay</a:t>
            </a:r>
            <a:r>
              <a:rPr lang="en-US" sz="1400" dirty="0" smtClean="0">
                <a:solidFill>
                  <a:srgbClr val="0070C0"/>
                </a:solidFill>
              </a:rPr>
              <a:t> lattice</a:t>
            </a:r>
            <a:endParaRPr lang="en-US" sz="1400" dirty="0">
              <a:solidFill>
                <a:srgbClr val="0070C0"/>
              </a:solidFill>
            </a:endParaRPr>
          </a:p>
        </p:txBody>
      </p:sp>
      <p:sp>
        <p:nvSpPr>
          <p:cNvPr id="11" name="TextBox 10"/>
          <p:cNvSpPr txBox="1"/>
          <p:nvPr/>
        </p:nvSpPr>
        <p:spPr>
          <a:xfrm>
            <a:off x="304800" y="3276600"/>
            <a:ext cx="4495783" cy="369332"/>
          </a:xfrm>
          <a:prstGeom prst="rect">
            <a:avLst/>
          </a:prstGeom>
          <a:noFill/>
        </p:spPr>
        <p:txBody>
          <a:bodyPr wrap="none" rtlCol="0">
            <a:spAutoFit/>
          </a:bodyPr>
          <a:lstStyle/>
          <a:p>
            <a:r>
              <a:rPr lang="en-US" dirty="0" smtClean="0"/>
              <a:t>Injection efficiency noise level: sigma=1%.</a:t>
            </a:r>
            <a:endParaRPr lang="en-US" dirty="0"/>
          </a:p>
        </p:txBody>
      </p:sp>
    </p:spTree>
    <p:extLst>
      <p:ext uri="{BB962C8B-B14F-4D97-AF65-F5344CB8AC3E}">
        <p14:creationId xmlns:p14="http://schemas.microsoft.com/office/powerpoint/2010/main" val="25291096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BTS optics</a:t>
            </a:r>
            <a:endParaRPr lang="en-US" dirty="0"/>
          </a:p>
        </p:txBody>
      </p:sp>
      <p:sp>
        <p:nvSpPr>
          <p:cNvPr id="4" name="Date Placeholder 3"/>
          <p:cNvSpPr>
            <a:spLocks noGrp="1"/>
          </p:cNvSpPr>
          <p:nvPr>
            <p:ph type="dt" sz="half" idx="4294967295"/>
          </p:nvPr>
        </p:nvSpPr>
        <p:spPr>
          <a:xfrm>
            <a:off x="457200" y="6400800"/>
            <a:ext cx="2133600" cy="320675"/>
          </a:xfrm>
          <a:prstGeom prst="rect">
            <a:avLst/>
          </a:prstGeom>
        </p:spPr>
        <p:txBody>
          <a:bodyPr/>
          <a:lstStyle/>
          <a:p>
            <a:r>
              <a:rPr lang="en-US" smtClean="0"/>
              <a:t>6/20/2013</a:t>
            </a:r>
            <a:endParaRPr lang="en-US"/>
          </a:p>
        </p:txBody>
      </p:sp>
      <p:sp>
        <p:nvSpPr>
          <p:cNvPr id="5" name="Slide Number Placeholder 4"/>
          <p:cNvSpPr>
            <a:spLocks noGrp="1"/>
          </p:cNvSpPr>
          <p:nvPr>
            <p:ph type="sldNum" sz="quarter" idx="4294967295"/>
          </p:nvPr>
        </p:nvSpPr>
        <p:spPr>
          <a:xfrm>
            <a:off x="6553200" y="6400800"/>
            <a:ext cx="2133600" cy="320675"/>
          </a:xfrm>
          <a:prstGeom prst="rect">
            <a:avLst/>
          </a:prstGeom>
        </p:spPr>
        <p:txBody>
          <a:bodyPr/>
          <a:lstStyle/>
          <a:p>
            <a:fld id="{BC47A4C8-6D36-4549-9EFB-7239B3951C44}" type="slidenum">
              <a:rPr lang="en-US" smtClean="0"/>
              <a:pPr/>
              <a:t>23</a:t>
            </a:fld>
            <a:endParaRPr lang="en-US"/>
          </a:p>
        </p:txBody>
      </p:sp>
      <p:pic>
        <p:nvPicPr>
          <p:cNvPr id="53250" name="Picture 2"/>
          <p:cNvPicPr>
            <a:picLocks noChangeAspect="1" noChangeArrowheads="1"/>
          </p:cNvPicPr>
          <p:nvPr/>
        </p:nvPicPr>
        <p:blipFill>
          <a:blip r:embed="rId2" cstate="print"/>
          <a:srcRect/>
          <a:stretch>
            <a:fillRect/>
          </a:stretch>
        </p:blipFill>
        <p:spPr bwMode="auto">
          <a:xfrm>
            <a:off x="3276600" y="2590800"/>
            <a:ext cx="5691676" cy="3532187"/>
          </a:xfrm>
          <a:prstGeom prst="rect">
            <a:avLst/>
          </a:prstGeom>
          <a:noFill/>
          <a:ln w="9525">
            <a:noFill/>
            <a:miter lim="800000"/>
            <a:headEnd/>
            <a:tailEnd/>
          </a:ln>
          <a:effectLst/>
        </p:spPr>
      </p:pic>
      <p:sp>
        <p:nvSpPr>
          <p:cNvPr id="7" name="TextBox 6"/>
          <p:cNvSpPr txBox="1"/>
          <p:nvPr/>
        </p:nvSpPr>
        <p:spPr>
          <a:xfrm>
            <a:off x="457200" y="914400"/>
            <a:ext cx="8229600" cy="1477328"/>
          </a:xfrm>
          <a:prstGeom prst="rect">
            <a:avLst/>
          </a:prstGeom>
          <a:noFill/>
        </p:spPr>
        <p:txBody>
          <a:bodyPr wrap="square" rtlCol="0">
            <a:spAutoFit/>
          </a:bodyPr>
          <a:lstStyle/>
          <a:p>
            <a:r>
              <a:rPr lang="en-US" dirty="0" smtClean="0"/>
              <a:t>For injection optics matching, ideally we need to decouple the steering effect of quadrupole changes (when beam trajectory is off-center). But we haven’t done that yet. </a:t>
            </a:r>
            <a:endParaRPr lang="en-US" dirty="0"/>
          </a:p>
          <a:p>
            <a:r>
              <a:rPr lang="en-US" dirty="0" smtClean="0"/>
              <a:t>To test the algorithm, we changed the 9 BTS quads </a:t>
            </a:r>
            <a:r>
              <a:rPr lang="en-US" dirty="0" err="1" smtClean="0"/>
              <a:t>setpoints</a:t>
            </a:r>
            <a:r>
              <a:rPr lang="en-US" dirty="0" smtClean="0"/>
              <a:t> randomly to mess up injection and use the code to bring injection back. </a:t>
            </a:r>
            <a:endParaRPr lang="en-US" dirty="0"/>
          </a:p>
        </p:txBody>
      </p:sp>
      <p:sp>
        <p:nvSpPr>
          <p:cNvPr id="8" name="TextBox 7"/>
          <p:cNvSpPr txBox="1"/>
          <p:nvPr/>
        </p:nvSpPr>
        <p:spPr>
          <a:xfrm>
            <a:off x="381000" y="3124200"/>
            <a:ext cx="3253968" cy="923330"/>
          </a:xfrm>
          <a:prstGeom prst="rect">
            <a:avLst/>
          </a:prstGeom>
          <a:noFill/>
        </p:spPr>
        <p:txBody>
          <a:bodyPr wrap="none" rtlCol="0">
            <a:spAutoFit/>
          </a:bodyPr>
          <a:lstStyle/>
          <a:p>
            <a:r>
              <a:rPr lang="en-US" dirty="0" smtClean="0"/>
              <a:t>Knobs: 9 BTS quads. </a:t>
            </a:r>
          </a:p>
          <a:p>
            <a:r>
              <a:rPr lang="en-US" dirty="0" smtClean="0"/>
              <a:t>Objective: injection efficiency. </a:t>
            </a:r>
          </a:p>
          <a:p>
            <a:endParaRPr lang="en-US" dirty="0"/>
          </a:p>
        </p:txBody>
      </p:sp>
    </p:spTree>
    <p:extLst>
      <p:ext uri="{BB962C8B-B14F-4D97-AF65-F5344CB8AC3E}">
        <p14:creationId xmlns:p14="http://schemas.microsoft.com/office/powerpoint/2010/main" val="7655195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1822" y="205291"/>
            <a:ext cx="8103570" cy="556709"/>
          </a:xfrm>
        </p:spPr>
        <p:txBody>
          <a:bodyPr/>
          <a:lstStyle/>
          <a:p>
            <a:r>
              <a:rPr lang="en-US" sz="3200" dirty="0" smtClean="0"/>
              <a:t>Brightness (500 mA)</a:t>
            </a:r>
            <a:endParaRPr lang="en-US" sz="3200" dirty="0"/>
          </a:p>
        </p:txBody>
      </p:sp>
      <p:graphicFrame>
        <p:nvGraphicFramePr>
          <p:cNvPr id="3" name="Chart 2"/>
          <p:cNvGraphicFramePr>
            <a:graphicFrameLocks/>
          </p:cNvGraphicFramePr>
          <p:nvPr>
            <p:extLst>
              <p:ext uri="{D42A27DB-BD31-4B8C-83A1-F6EECF244321}">
                <p14:modId xmlns:p14="http://schemas.microsoft.com/office/powerpoint/2010/main" val="624730089"/>
              </p:ext>
            </p:extLst>
          </p:nvPr>
        </p:nvGraphicFramePr>
        <p:xfrm>
          <a:off x="762000" y="1057092"/>
          <a:ext cx="7696200" cy="509605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p:cNvGraphicFramePr>
            <a:graphicFrameLocks/>
          </p:cNvGraphicFramePr>
          <p:nvPr>
            <p:extLst>
              <p:ext uri="{D42A27DB-BD31-4B8C-83A1-F6EECF244321}">
                <p14:modId xmlns:p14="http://schemas.microsoft.com/office/powerpoint/2010/main" val="3373905734"/>
              </p:ext>
            </p:extLst>
          </p:nvPr>
        </p:nvGraphicFramePr>
        <p:xfrm>
          <a:off x="872026" y="1057092"/>
          <a:ext cx="7543800" cy="509686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Chart 4"/>
          <p:cNvGraphicFramePr>
            <a:graphicFrameLocks/>
          </p:cNvGraphicFramePr>
          <p:nvPr>
            <p:extLst>
              <p:ext uri="{D42A27DB-BD31-4B8C-83A1-F6EECF244321}">
                <p14:modId xmlns:p14="http://schemas.microsoft.com/office/powerpoint/2010/main" val="2444000039"/>
              </p:ext>
            </p:extLst>
          </p:nvPr>
        </p:nvGraphicFramePr>
        <p:xfrm>
          <a:off x="774834" y="1057092"/>
          <a:ext cx="7640992" cy="509686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 name="Chart 5"/>
          <p:cNvGraphicFramePr>
            <a:graphicFrameLocks/>
          </p:cNvGraphicFramePr>
          <p:nvPr>
            <p:extLst>
              <p:ext uri="{D42A27DB-BD31-4B8C-83A1-F6EECF244321}">
                <p14:modId xmlns:p14="http://schemas.microsoft.com/office/powerpoint/2010/main" val="1025670017"/>
              </p:ext>
            </p:extLst>
          </p:nvPr>
        </p:nvGraphicFramePr>
        <p:xfrm>
          <a:off x="762000" y="1057092"/>
          <a:ext cx="7653826" cy="5096860"/>
        </p:xfrm>
        <a:graphic>
          <a:graphicData uri="http://schemas.openxmlformats.org/drawingml/2006/chart">
            <c:chart xmlns:c="http://schemas.openxmlformats.org/drawingml/2006/chart" xmlns:r="http://schemas.openxmlformats.org/officeDocument/2006/relationships" r:id="rId6"/>
          </a:graphicData>
        </a:graphic>
      </p:graphicFrame>
      <p:sp>
        <p:nvSpPr>
          <p:cNvPr id="8" name="Title 1"/>
          <p:cNvSpPr txBox="1">
            <a:spLocks/>
          </p:cNvSpPr>
          <p:nvPr/>
        </p:nvSpPr>
        <p:spPr>
          <a:xfrm>
            <a:off x="451822" y="6153150"/>
            <a:ext cx="8103570" cy="556709"/>
          </a:xfrm>
          <a:prstGeom prst="rect">
            <a:avLst/>
          </a:prstGeom>
        </p:spPr>
        <p:txBody>
          <a:bodyPr vert="horz" lIns="0" tIns="0" rIns="0" bIns="0" rtlCol="0" anchor="b"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r>
              <a:rPr lang="en-US" sz="2000" dirty="0" smtClean="0"/>
              <a:t>Brightness improvement: (x3, </a:t>
            </a:r>
            <a:r>
              <a:rPr lang="en-US" sz="2000" dirty="0" smtClean="0">
                <a:latin typeface="Symbol" pitchFamily="18" charset="2"/>
              </a:rPr>
              <a:t>e</a:t>
            </a:r>
            <a:r>
              <a:rPr lang="en-US" sz="2000" baseline="-25000" dirty="0" smtClean="0"/>
              <a:t>x</a:t>
            </a:r>
            <a:r>
              <a:rPr lang="en-US" sz="2000" dirty="0" smtClean="0"/>
              <a:t>)(x5, current)(top-off) = x20 total</a:t>
            </a:r>
            <a:endParaRPr lang="en-US" sz="2000" dirty="0"/>
          </a:p>
        </p:txBody>
      </p:sp>
    </p:spTree>
    <p:extLst>
      <p:ext uri="{BB962C8B-B14F-4D97-AF65-F5344CB8AC3E}">
        <p14:creationId xmlns:p14="http://schemas.microsoft.com/office/powerpoint/2010/main" val="3004842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ox(in)">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Graphic spid="6"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4</a:t>
            </a:fld>
            <a:endParaRPr lang="en-US" dirty="0"/>
          </a:p>
        </p:txBody>
      </p:sp>
      <p:sp>
        <p:nvSpPr>
          <p:cNvPr id="3" name="Title 2"/>
          <p:cNvSpPr>
            <a:spLocks noGrp="1"/>
          </p:cNvSpPr>
          <p:nvPr>
            <p:ph type="title"/>
          </p:nvPr>
        </p:nvSpPr>
        <p:spPr/>
        <p:txBody>
          <a:bodyPr/>
          <a:lstStyle/>
          <a:p>
            <a:r>
              <a:rPr lang="en-US" sz="3200" dirty="0"/>
              <a:t>Injection optimization for lower </a:t>
            </a:r>
            <a:r>
              <a:rPr lang="en-US" sz="3200" dirty="0">
                <a:latin typeface="Symbol" pitchFamily="18" charset="2"/>
              </a:rPr>
              <a:t>e</a:t>
            </a:r>
            <a:r>
              <a:rPr lang="en-US" sz="3200" baseline="-25000" dirty="0"/>
              <a:t>x</a:t>
            </a:r>
            <a:endParaRPr lang="en-US" sz="3200" dirty="0"/>
          </a:p>
        </p:txBody>
      </p:sp>
      <p:sp>
        <p:nvSpPr>
          <p:cNvPr id="5" name="Rectangle 5"/>
          <p:cNvSpPr txBox="1">
            <a:spLocks noChangeArrowheads="1"/>
          </p:cNvSpPr>
          <p:nvPr/>
        </p:nvSpPr>
        <p:spPr bwMode="auto">
          <a:xfrm>
            <a:off x="24002" y="1219200"/>
            <a:ext cx="4461641" cy="36625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284163" marR="0" lvl="0" indent="-284163" algn="l" defTabSz="914400" rtl="0" eaLnBrk="1" fontAlgn="base" latinLnBrk="0" hangingPunct="1">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chemeClr val="tx1"/>
                </a:solidFill>
                <a:effectLst/>
                <a:uLnTx/>
                <a:uFillTx/>
                <a:latin typeface="+mn-lt"/>
                <a:ea typeface="ＭＳ Ｐゴシック" pitchFamily="-107" charset="-128"/>
                <a:cs typeface="ＭＳ Ｐゴシック" pitchFamily="-107" charset="-128"/>
              </a:rPr>
              <a:t>Reduce septum wall width</a:t>
            </a:r>
            <a:r>
              <a:rPr kumimoji="0" lang="en-US" sz="2000" b="0" i="0" u="none" strike="noStrike" kern="0" cap="none" spc="0" normalizeH="0" noProof="0" dirty="0" smtClean="0">
                <a:ln>
                  <a:noFill/>
                </a:ln>
                <a:solidFill>
                  <a:schemeClr val="tx1"/>
                </a:solidFill>
                <a:effectLst/>
                <a:uLnTx/>
                <a:uFillTx/>
                <a:latin typeface="+mn-lt"/>
                <a:ea typeface="ＭＳ Ｐゴシック" pitchFamily="-107" charset="-128"/>
                <a:cs typeface="ＭＳ Ｐゴシック" pitchFamily="-107" charset="-128"/>
              </a:rPr>
              <a:t> </a:t>
            </a:r>
          </a:p>
          <a:p>
            <a:pPr marR="0" lvl="0" algn="l" defTabSz="914400" rtl="0" eaLnBrk="1" fontAlgn="base" latinLnBrk="0" hangingPunct="1">
              <a:lnSpc>
                <a:spcPct val="100000"/>
              </a:lnSpc>
              <a:spcBef>
                <a:spcPct val="20000"/>
              </a:spcBef>
              <a:spcAft>
                <a:spcPct val="0"/>
              </a:spcAft>
              <a:buClrTx/>
              <a:buSzTx/>
              <a:tabLst/>
              <a:defRPr/>
            </a:pPr>
            <a:r>
              <a:rPr lang="en-US" sz="2000" kern="0" dirty="0">
                <a:ea typeface="ＭＳ Ｐゴシック" pitchFamily="-107" charset="-128"/>
                <a:cs typeface="ＭＳ Ｐゴシック" pitchFamily="-107" charset="-128"/>
              </a:rPr>
              <a:t> </a:t>
            </a:r>
            <a:r>
              <a:rPr lang="en-US" sz="2000" kern="0" dirty="0" smtClean="0">
                <a:ea typeface="ＭＳ Ｐゴシック" pitchFamily="-107" charset="-128"/>
                <a:cs typeface="ＭＳ Ｐゴシック" pitchFamily="-107" charset="-128"/>
              </a:rPr>
              <a:t>          </a:t>
            </a:r>
            <a:r>
              <a:rPr kumimoji="0" lang="en-US" sz="2000" b="0" i="0" u="none" strike="noStrike" kern="0" cap="none" spc="0" normalizeH="0" noProof="0" dirty="0" smtClean="0">
                <a:ln>
                  <a:noFill/>
                </a:ln>
                <a:solidFill>
                  <a:schemeClr val="tx1"/>
                </a:solidFill>
                <a:effectLst/>
                <a:uLnTx/>
                <a:uFillTx/>
                <a:latin typeface="+mn-lt"/>
                <a:ea typeface="ＭＳ Ｐゴシック" pitchFamily="-107" charset="-128"/>
                <a:cs typeface="ＭＳ Ｐゴシック" pitchFamily="-107" charset="-128"/>
              </a:rPr>
              <a:t>6.3 mm to 2.5 mm</a:t>
            </a:r>
          </a:p>
          <a:p>
            <a:pPr marL="284163" marR="0" lvl="0" indent="-284163" algn="l" defTabSz="914400" rtl="0" eaLnBrk="1" fontAlgn="base" latinLnBrk="0" hangingPunct="1">
              <a:lnSpc>
                <a:spcPct val="100000"/>
              </a:lnSpc>
              <a:spcBef>
                <a:spcPct val="20000"/>
              </a:spcBef>
              <a:spcAft>
                <a:spcPct val="0"/>
              </a:spcAft>
              <a:buClrTx/>
              <a:buSzTx/>
              <a:buFontTx/>
              <a:buChar char="•"/>
              <a:tabLst/>
              <a:defRPr/>
            </a:pPr>
            <a:r>
              <a:rPr lang="en-US" sz="2000" kern="0" dirty="0" smtClean="0">
                <a:latin typeface="+mn-lt"/>
                <a:ea typeface="ＭＳ Ｐゴシック" pitchFamily="-107" charset="-128"/>
                <a:cs typeface="ＭＳ Ｐゴシック" pitchFamily="-107" charset="-128"/>
              </a:rPr>
              <a:t>Upgrade K2 injection kicker </a:t>
            </a:r>
            <a:r>
              <a:rPr lang="en-US" sz="2000" kern="0" dirty="0" err="1" smtClean="0">
                <a:latin typeface="+mn-lt"/>
                <a:ea typeface="ＭＳ Ｐゴシック" pitchFamily="-107" charset="-128"/>
                <a:cs typeface="ＭＳ Ｐゴシック" pitchFamily="-107" charset="-128"/>
              </a:rPr>
              <a:t>pulser</a:t>
            </a:r>
            <a:endParaRPr lang="en-US" sz="2000" kern="0" dirty="0" smtClean="0">
              <a:latin typeface="+mn-lt"/>
              <a:ea typeface="ＭＳ Ｐゴシック" pitchFamily="-107" charset="-128"/>
              <a:cs typeface="ＭＳ Ｐゴシック" pitchFamily="-107" charset="-128"/>
            </a:endParaRPr>
          </a:p>
          <a:p>
            <a:pPr marL="284163" marR="0" lvl="0" indent="-284163" algn="l" defTabSz="914400" rtl="0" eaLnBrk="1" fontAlgn="base" latinLnBrk="0" hangingPunct="1">
              <a:lnSpc>
                <a:spcPct val="100000"/>
              </a:lnSpc>
              <a:spcBef>
                <a:spcPct val="20000"/>
              </a:spcBef>
              <a:spcAft>
                <a:spcPct val="0"/>
              </a:spcAft>
              <a:buClrTx/>
              <a:buSzTx/>
              <a:buFontTx/>
              <a:buChar char="•"/>
              <a:tabLst/>
              <a:defRPr/>
            </a:pPr>
            <a:r>
              <a:rPr lang="en-US" sz="2000" kern="0" dirty="0" smtClean="0">
                <a:latin typeface="+mn-lt"/>
                <a:ea typeface="ＭＳ Ｐゴシック" pitchFamily="-107" charset="-128"/>
                <a:cs typeface="ＭＳ Ｐゴシック" pitchFamily="-107" charset="-128"/>
              </a:rPr>
              <a:t>Improve dynamic aperture</a:t>
            </a:r>
          </a:p>
          <a:p>
            <a:pPr marL="741363" lvl="1" indent="-284163">
              <a:spcBef>
                <a:spcPct val="20000"/>
              </a:spcBef>
              <a:buFontTx/>
              <a:buChar char="•"/>
              <a:defRPr/>
            </a:pPr>
            <a:r>
              <a:rPr lang="en-US" sz="2000" kern="0" dirty="0" smtClean="0">
                <a:latin typeface="+mn-lt"/>
                <a:ea typeface="ＭＳ Ｐゴシック" pitchFamily="-107" charset="-128"/>
                <a:cs typeface="ＭＳ Ｐゴシック" pitchFamily="-107" charset="-128"/>
              </a:rPr>
              <a:t>Increase number of sextupole power supplies from 4 to 10</a:t>
            </a:r>
          </a:p>
          <a:p>
            <a:pPr marL="741363" lvl="1" indent="-284163">
              <a:spcBef>
                <a:spcPct val="20000"/>
              </a:spcBef>
              <a:buFontTx/>
              <a:buChar char="•"/>
              <a:defRPr/>
            </a:pPr>
            <a:r>
              <a:rPr lang="en-US" sz="2000" kern="0" dirty="0" smtClean="0">
                <a:ea typeface="ＭＳ Ｐゴシック" pitchFamily="-107" charset="-128"/>
                <a:cs typeface="ＭＳ Ｐゴシック" pitchFamily="-107" charset="-128"/>
              </a:rPr>
              <a:t>Individual supplies too costly</a:t>
            </a:r>
            <a:endParaRPr lang="en-US" sz="2000" kern="0" dirty="0" smtClean="0">
              <a:latin typeface="+mn-lt"/>
              <a:ea typeface="ＭＳ Ｐゴシック" pitchFamily="-107" charset="-128"/>
              <a:cs typeface="ＭＳ Ｐゴシック" pitchFamily="-107" charset="-128"/>
            </a:endParaRPr>
          </a:p>
          <a:p>
            <a:pPr marL="741363" lvl="1" indent="-284163">
              <a:spcBef>
                <a:spcPct val="20000"/>
              </a:spcBef>
              <a:buFontTx/>
              <a:buChar char="•"/>
              <a:defRPr/>
            </a:pPr>
            <a:r>
              <a:rPr lang="en-US" sz="2000" kern="0" dirty="0" smtClean="0">
                <a:latin typeface="+mn-lt"/>
                <a:ea typeface="ＭＳ Ｐゴシック" pitchFamily="-107" charset="-128"/>
                <a:cs typeface="ＭＳ Ｐゴシック" pitchFamily="-107" charset="-128"/>
              </a:rPr>
              <a:t>MOGA optimization</a:t>
            </a:r>
          </a:p>
          <a:p>
            <a:pPr marL="284163" marR="0" lvl="0" indent="-284163" algn="l" defTabSz="914400" rtl="0" eaLnBrk="1" fontAlgn="base" latinLnBrk="0" hangingPunct="1">
              <a:lnSpc>
                <a:spcPct val="100000"/>
              </a:lnSpc>
              <a:spcBef>
                <a:spcPct val="20000"/>
              </a:spcBef>
              <a:spcAft>
                <a:spcPct val="0"/>
              </a:spcAft>
              <a:buClrTx/>
              <a:buSzTx/>
              <a:buFontTx/>
              <a:buChar char="•"/>
              <a:tabLst/>
              <a:defRPr/>
            </a:pPr>
            <a:r>
              <a:rPr lang="en-US" sz="2000" kern="0" dirty="0" smtClean="0">
                <a:latin typeface="+mn-lt"/>
                <a:ea typeface="ＭＳ Ｐゴシック" pitchFamily="-107" charset="-128"/>
                <a:cs typeface="ＭＳ Ｐゴシック" pitchFamily="-107" charset="-128"/>
              </a:rPr>
              <a:t>Improve control of injected beam</a:t>
            </a:r>
          </a:p>
          <a:p>
            <a:pPr marL="284163" marR="0" lvl="0" indent="-284163" algn="l" defTabSz="914400" rtl="0" eaLnBrk="1" fontAlgn="base" latinLnBrk="0" hangingPunct="1">
              <a:lnSpc>
                <a:spcPct val="100000"/>
              </a:lnSpc>
              <a:spcBef>
                <a:spcPct val="20000"/>
              </a:spcBef>
              <a:spcAft>
                <a:spcPct val="0"/>
              </a:spcAft>
              <a:buClrTx/>
              <a:buSzTx/>
              <a:buFontTx/>
              <a:buChar char="•"/>
              <a:tabLst/>
              <a:defRPr/>
            </a:pPr>
            <a:r>
              <a:rPr lang="en-US" sz="2000" kern="0" noProof="0" dirty="0" smtClean="0">
                <a:ea typeface="ＭＳ Ｐゴシック" pitchFamily="-107" charset="-128"/>
                <a:cs typeface="ＭＳ Ｐゴシック" pitchFamily="-107" charset="-128"/>
              </a:rPr>
              <a:t>(Reduce injected beam emittance)</a:t>
            </a: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5643" y="1364397"/>
            <a:ext cx="4658356" cy="3588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4" cstate="print"/>
          <a:srcRect/>
          <a:stretch>
            <a:fillRect/>
          </a:stretch>
        </p:blipFill>
        <p:spPr bwMode="auto">
          <a:xfrm>
            <a:off x="2335845" y="5602829"/>
            <a:ext cx="4379478" cy="708656"/>
          </a:xfrm>
          <a:prstGeom prst="rect">
            <a:avLst/>
          </a:prstGeom>
          <a:noFill/>
          <a:ln w="9525">
            <a:noFill/>
            <a:miter lim="800000"/>
            <a:headEnd/>
            <a:tailEnd/>
          </a:ln>
        </p:spPr>
      </p:pic>
      <p:sp>
        <p:nvSpPr>
          <p:cNvPr id="8" name="TextBox 7"/>
          <p:cNvSpPr txBox="1"/>
          <p:nvPr/>
        </p:nvSpPr>
        <p:spPr>
          <a:xfrm>
            <a:off x="4243263" y="5487861"/>
            <a:ext cx="453907" cy="198160"/>
          </a:xfrm>
          <a:prstGeom prst="rect">
            <a:avLst/>
          </a:prstGeom>
          <a:noFill/>
        </p:spPr>
        <p:txBody>
          <a:bodyPr wrap="none" rtlCol="0">
            <a:spAutoFit/>
          </a:bodyPr>
          <a:lstStyle/>
          <a:p>
            <a:r>
              <a:rPr lang="en-US" sz="1200" dirty="0" smtClean="0"/>
              <a:t>QFC</a:t>
            </a:r>
            <a:endParaRPr lang="en-US" sz="1200" dirty="0"/>
          </a:p>
        </p:txBody>
      </p:sp>
      <p:sp>
        <p:nvSpPr>
          <p:cNvPr id="9" name="TextBox 8"/>
          <p:cNvSpPr txBox="1"/>
          <p:nvPr/>
        </p:nvSpPr>
        <p:spPr>
          <a:xfrm>
            <a:off x="6170918" y="5587715"/>
            <a:ext cx="355479" cy="198160"/>
          </a:xfrm>
          <a:prstGeom prst="rect">
            <a:avLst/>
          </a:prstGeom>
          <a:noFill/>
        </p:spPr>
        <p:txBody>
          <a:bodyPr wrap="none" rtlCol="0">
            <a:spAutoFit/>
          </a:bodyPr>
          <a:lstStyle/>
          <a:p>
            <a:r>
              <a:rPr lang="en-US" sz="1200" dirty="0" smtClean="0"/>
              <a:t>QF</a:t>
            </a:r>
            <a:endParaRPr lang="en-US" sz="1200" dirty="0"/>
          </a:p>
        </p:txBody>
      </p:sp>
      <p:sp>
        <p:nvSpPr>
          <p:cNvPr id="10" name="TextBox 9"/>
          <p:cNvSpPr txBox="1"/>
          <p:nvPr/>
        </p:nvSpPr>
        <p:spPr>
          <a:xfrm>
            <a:off x="2421094" y="5599538"/>
            <a:ext cx="355479" cy="198160"/>
          </a:xfrm>
          <a:prstGeom prst="rect">
            <a:avLst/>
          </a:prstGeom>
          <a:noFill/>
        </p:spPr>
        <p:txBody>
          <a:bodyPr wrap="none" rtlCol="0">
            <a:spAutoFit/>
          </a:bodyPr>
          <a:lstStyle/>
          <a:p>
            <a:r>
              <a:rPr lang="en-US" sz="1200" dirty="0" smtClean="0"/>
              <a:t>QF</a:t>
            </a:r>
            <a:endParaRPr lang="en-US" sz="1200" dirty="0"/>
          </a:p>
        </p:txBody>
      </p:sp>
      <p:sp>
        <p:nvSpPr>
          <p:cNvPr id="11" name="TextBox 10"/>
          <p:cNvSpPr txBox="1"/>
          <p:nvPr/>
        </p:nvSpPr>
        <p:spPr>
          <a:xfrm>
            <a:off x="2729407" y="5549930"/>
            <a:ext cx="369744" cy="198160"/>
          </a:xfrm>
          <a:prstGeom prst="rect">
            <a:avLst/>
          </a:prstGeom>
          <a:noFill/>
        </p:spPr>
        <p:txBody>
          <a:bodyPr wrap="none" rtlCol="0">
            <a:spAutoFit/>
          </a:bodyPr>
          <a:lstStyle/>
          <a:p>
            <a:r>
              <a:rPr lang="en-US" sz="1200" dirty="0" smtClean="0"/>
              <a:t>QD</a:t>
            </a:r>
            <a:endParaRPr lang="en-US" sz="1200" dirty="0"/>
          </a:p>
        </p:txBody>
      </p:sp>
      <p:sp>
        <p:nvSpPr>
          <p:cNvPr id="12" name="TextBox 11"/>
          <p:cNvSpPr txBox="1"/>
          <p:nvPr/>
        </p:nvSpPr>
        <p:spPr>
          <a:xfrm>
            <a:off x="5862101" y="5542373"/>
            <a:ext cx="369744" cy="198160"/>
          </a:xfrm>
          <a:prstGeom prst="rect">
            <a:avLst/>
          </a:prstGeom>
          <a:noFill/>
        </p:spPr>
        <p:txBody>
          <a:bodyPr wrap="none" rtlCol="0">
            <a:spAutoFit/>
          </a:bodyPr>
          <a:lstStyle/>
          <a:p>
            <a:r>
              <a:rPr lang="en-US" sz="1200" dirty="0" smtClean="0"/>
              <a:t>QD</a:t>
            </a:r>
            <a:endParaRPr lang="en-US" sz="1200" dirty="0"/>
          </a:p>
        </p:txBody>
      </p:sp>
      <p:sp>
        <p:nvSpPr>
          <p:cNvPr id="13" name="TextBox 12"/>
          <p:cNvSpPr txBox="1"/>
          <p:nvPr/>
        </p:nvSpPr>
        <p:spPr>
          <a:xfrm>
            <a:off x="3136058" y="5784197"/>
            <a:ext cx="543775" cy="198160"/>
          </a:xfrm>
          <a:prstGeom prst="rect">
            <a:avLst/>
          </a:prstGeom>
          <a:noFill/>
        </p:spPr>
        <p:txBody>
          <a:bodyPr wrap="none" rtlCol="0">
            <a:spAutoFit/>
          </a:bodyPr>
          <a:lstStyle/>
          <a:p>
            <a:r>
              <a:rPr lang="en-US" sz="1200" dirty="0" smtClean="0"/>
              <a:t>BEND</a:t>
            </a:r>
            <a:endParaRPr lang="en-US" sz="1200" dirty="0"/>
          </a:p>
        </p:txBody>
      </p:sp>
      <p:sp>
        <p:nvSpPr>
          <p:cNvPr id="14" name="TextBox 13"/>
          <p:cNvSpPr txBox="1"/>
          <p:nvPr/>
        </p:nvSpPr>
        <p:spPr>
          <a:xfrm>
            <a:off x="5244632" y="5776640"/>
            <a:ext cx="543775" cy="198160"/>
          </a:xfrm>
          <a:prstGeom prst="rect">
            <a:avLst/>
          </a:prstGeom>
          <a:noFill/>
        </p:spPr>
        <p:txBody>
          <a:bodyPr wrap="none" rtlCol="0">
            <a:spAutoFit/>
          </a:bodyPr>
          <a:lstStyle/>
          <a:p>
            <a:r>
              <a:rPr lang="en-US" sz="1200" dirty="0" smtClean="0"/>
              <a:t>BEND</a:t>
            </a:r>
            <a:endParaRPr lang="en-US" sz="1200" dirty="0"/>
          </a:p>
        </p:txBody>
      </p:sp>
      <p:sp>
        <p:nvSpPr>
          <p:cNvPr id="15" name="TextBox 14"/>
          <p:cNvSpPr txBox="1"/>
          <p:nvPr/>
        </p:nvSpPr>
        <p:spPr>
          <a:xfrm>
            <a:off x="3964207" y="5132803"/>
            <a:ext cx="1121973" cy="383095"/>
          </a:xfrm>
          <a:prstGeom prst="rect">
            <a:avLst/>
          </a:prstGeom>
          <a:noFill/>
        </p:spPr>
        <p:txBody>
          <a:bodyPr wrap="square" rtlCol="0">
            <a:spAutoFit/>
          </a:bodyPr>
          <a:lstStyle/>
          <a:p>
            <a:r>
              <a:rPr lang="en-US" dirty="0" smtClean="0"/>
              <a:t>Arc cell:</a:t>
            </a:r>
            <a:endParaRPr lang="en-US" dirty="0"/>
          </a:p>
        </p:txBody>
      </p:sp>
      <p:sp>
        <p:nvSpPr>
          <p:cNvPr id="16" name="TextBox 15"/>
          <p:cNvSpPr txBox="1"/>
          <p:nvPr/>
        </p:nvSpPr>
        <p:spPr>
          <a:xfrm>
            <a:off x="4063483" y="5987465"/>
            <a:ext cx="381836" cy="276999"/>
          </a:xfrm>
          <a:prstGeom prst="rect">
            <a:avLst/>
          </a:prstGeom>
          <a:noFill/>
        </p:spPr>
        <p:txBody>
          <a:bodyPr wrap="none" rtlCol="0">
            <a:spAutoFit/>
          </a:bodyPr>
          <a:lstStyle/>
          <a:p>
            <a:r>
              <a:rPr lang="en-US" sz="1200" dirty="0" smtClean="0"/>
              <a:t>SF</a:t>
            </a:r>
            <a:endParaRPr lang="en-US" sz="1200" dirty="0"/>
          </a:p>
        </p:txBody>
      </p:sp>
      <p:sp>
        <p:nvSpPr>
          <p:cNvPr id="17" name="TextBox 16"/>
          <p:cNvSpPr txBox="1"/>
          <p:nvPr/>
        </p:nvSpPr>
        <p:spPr>
          <a:xfrm>
            <a:off x="4548391" y="5988725"/>
            <a:ext cx="381836" cy="276999"/>
          </a:xfrm>
          <a:prstGeom prst="rect">
            <a:avLst/>
          </a:prstGeom>
          <a:noFill/>
        </p:spPr>
        <p:txBody>
          <a:bodyPr wrap="none" rtlCol="0">
            <a:spAutoFit/>
          </a:bodyPr>
          <a:lstStyle/>
          <a:p>
            <a:r>
              <a:rPr lang="en-US" sz="1200" dirty="0" smtClean="0"/>
              <a:t>SF</a:t>
            </a:r>
            <a:endParaRPr lang="en-US" sz="1200" dirty="0"/>
          </a:p>
        </p:txBody>
      </p:sp>
      <p:sp>
        <p:nvSpPr>
          <p:cNvPr id="18" name="TextBox 17"/>
          <p:cNvSpPr txBox="1"/>
          <p:nvPr/>
        </p:nvSpPr>
        <p:spPr>
          <a:xfrm>
            <a:off x="3733495" y="5982428"/>
            <a:ext cx="397866" cy="276999"/>
          </a:xfrm>
          <a:prstGeom prst="rect">
            <a:avLst/>
          </a:prstGeom>
          <a:noFill/>
        </p:spPr>
        <p:txBody>
          <a:bodyPr wrap="none" rtlCol="0">
            <a:spAutoFit/>
          </a:bodyPr>
          <a:lstStyle/>
          <a:p>
            <a:r>
              <a:rPr lang="en-US" sz="1200" dirty="0" smtClean="0"/>
              <a:t>SD</a:t>
            </a:r>
            <a:endParaRPr lang="en-US" sz="1200" dirty="0"/>
          </a:p>
        </p:txBody>
      </p:sp>
      <p:sp>
        <p:nvSpPr>
          <p:cNvPr id="19" name="TextBox 18"/>
          <p:cNvSpPr txBox="1"/>
          <p:nvPr/>
        </p:nvSpPr>
        <p:spPr>
          <a:xfrm>
            <a:off x="4890976" y="5991245"/>
            <a:ext cx="397866" cy="276999"/>
          </a:xfrm>
          <a:prstGeom prst="rect">
            <a:avLst/>
          </a:prstGeom>
          <a:noFill/>
        </p:spPr>
        <p:txBody>
          <a:bodyPr wrap="none" rtlCol="0">
            <a:spAutoFit/>
          </a:bodyPr>
          <a:lstStyle/>
          <a:p>
            <a:r>
              <a:rPr lang="en-US" sz="1200" dirty="0" smtClean="0"/>
              <a:t>SD</a:t>
            </a:r>
            <a:endParaRPr lang="en-US" sz="1200" dirty="0"/>
          </a:p>
        </p:txBody>
      </p:sp>
      <p:sp>
        <p:nvSpPr>
          <p:cNvPr id="20" name="Rectangle 19"/>
          <p:cNvSpPr/>
          <p:nvPr/>
        </p:nvSpPr>
        <p:spPr bwMode="auto">
          <a:xfrm>
            <a:off x="2201258" y="5132803"/>
            <a:ext cx="4613563" cy="1344197"/>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12" charset="0"/>
            </a:endParaRPr>
          </a:p>
        </p:txBody>
      </p:sp>
    </p:spTree>
    <p:extLst>
      <p:ext uri="{BB962C8B-B14F-4D97-AF65-F5344CB8AC3E}">
        <p14:creationId xmlns:p14="http://schemas.microsoft.com/office/powerpoint/2010/main" val="2037995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 calcmode="lin" valueType="num">
                                      <p:cBhvr additive="base">
                                        <p:cTn id="29"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
                                            <p:txEl>
                                              <p:pRg st="4" end="4"/>
                                            </p:txEl>
                                          </p:spTgt>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 calcmode="lin" valueType="num">
                                      <p:cBhvr additive="base">
                                        <p:cTn id="33" dur="5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5">
                                            <p:txEl>
                                              <p:pRg st="5" end="5"/>
                                            </p:txEl>
                                          </p:spTgt>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 calcmode="lin" valueType="num">
                                      <p:cBhvr additive="base">
                                        <p:cTn id="37" dur="500" fill="hold"/>
                                        <p:tgtEl>
                                          <p:spTgt spid="5">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
                                            <p:txEl>
                                              <p:pRg st="7" end="7"/>
                                            </p:txEl>
                                          </p:spTgt>
                                        </p:tgtEl>
                                        <p:attrNameLst>
                                          <p:attrName>style.visibility</p:attrName>
                                        </p:attrNameLst>
                                      </p:cBhvr>
                                      <p:to>
                                        <p:strVal val="visible"/>
                                      </p:to>
                                    </p:set>
                                    <p:anim calcmode="lin" valueType="num">
                                      <p:cBhvr additive="base">
                                        <p:cTn id="43"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7" end="7"/>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5">
                                            <p:txEl>
                                              <p:pRg st="8" end="8"/>
                                            </p:txEl>
                                          </p:spTgt>
                                        </p:tgtEl>
                                        <p:attrNameLst>
                                          <p:attrName>style.visibility</p:attrName>
                                        </p:attrNameLst>
                                      </p:cBhvr>
                                      <p:to>
                                        <p:strVal val="visible"/>
                                      </p:to>
                                    </p:set>
                                    <p:anim calcmode="lin" valueType="num">
                                      <p:cBhvr additive="base">
                                        <p:cTn id="47"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29091"/>
            <a:ext cx="8103570" cy="632909"/>
          </a:xfrm>
        </p:spPr>
        <p:txBody>
          <a:bodyPr/>
          <a:lstStyle/>
          <a:p>
            <a:r>
              <a:rPr lang="en-US" sz="2800" dirty="0" smtClean="0"/>
              <a:t>Benefit of additional </a:t>
            </a:r>
            <a:r>
              <a:rPr lang="en-US" sz="2800" dirty="0" err="1" smtClean="0"/>
              <a:t>sextupole</a:t>
            </a:r>
            <a:r>
              <a:rPr lang="en-US" sz="2800" dirty="0" smtClean="0"/>
              <a:t> power supplies</a:t>
            </a:r>
            <a:endParaRPr lang="en-US" sz="2800" dirty="0"/>
          </a:p>
        </p:txBody>
      </p:sp>
      <p:pic>
        <p:nvPicPr>
          <p:cNvPr id="43011" name="Picture 3"/>
          <p:cNvPicPr>
            <a:picLocks noChangeAspect="1" noChangeArrowheads="1"/>
          </p:cNvPicPr>
          <p:nvPr/>
        </p:nvPicPr>
        <p:blipFill>
          <a:blip r:embed="rId2" cstate="print"/>
          <a:srcRect/>
          <a:stretch>
            <a:fillRect/>
          </a:stretch>
        </p:blipFill>
        <p:spPr bwMode="auto">
          <a:xfrm>
            <a:off x="4267200" y="3899649"/>
            <a:ext cx="5105400" cy="2937569"/>
          </a:xfrm>
          <a:prstGeom prst="rect">
            <a:avLst/>
          </a:prstGeom>
          <a:noFill/>
          <a:ln w="9525">
            <a:noFill/>
            <a:miter lim="800000"/>
            <a:headEnd/>
            <a:tailEnd/>
          </a:ln>
          <a:effectLst/>
        </p:spPr>
      </p:pic>
      <p:pic>
        <p:nvPicPr>
          <p:cNvPr id="43012" name="Picture 4"/>
          <p:cNvPicPr>
            <a:picLocks noChangeAspect="1" noChangeArrowheads="1"/>
          </p:cNvPicPr>
          <p:nvPr/>
        </p:nvPicPr>
        <p:blipFill>
          <a:blip r:embed="rId3" cstate="print"/>
          <a:srcRect/>
          <a:stretch>
            <a:fillRect/>
          </a:stretch>
        </p:blipFill>
        <p:spPr bwMode="auto">
          <a:xfrm>
            <a:off x="-1" y="4038600"/>
            <a:ext cx="4617065" cy="2667000"/>
          </a:xfrm>
          <a:prstGeom prst="rect">
            <a:avLst/>
          </a:prstGeom>
          <a:noFill/>
          <a:ln w="9525">
            <a:noFill/>
            <a:miter lim="800000"/>
            <a:headEnd/>
            <a:tailEnd/>
          </a:ln>
          <a:effectLst/>
        </p:spPr>
      </p:pic>
      <p:sp>
        <p:nvSpPr>
          <p:cNvPr id="10" name="TextBox 9"/>
          <p:cNvSpPr txBox="1"/>
          <p:nvPr/>
        </p:nvSpPr>
        <p:spPr>
          <a:xfrm>
            <a:off x="4991083" y="4149435"/>
            <a:ext cx="4152918" cy="369332"/>
          </a:xfrm>
          <a:prstGeom prst="rect">
            <a:avLst/>
          </a:prstGeom>
          <a:noFill/>
        </p:spPr>
        <p:txBody>
          <a:bodyPr wrap="square" rtlCol="0">
            <a:spAutoFit/>
          </a:bodyPr>
          <a:lstStyle/>
          <a:p>
            <a:r>
              <a:rPr lang="en-US" b="1" dirty="0" smtClean="0"/>
              <a:t>Sextupole strength distribution</a:t>
            </a:r>
            <a:endParaRPr lang="en-US" b="1" dirty="0"/>
          </a:p>
        </p:txBody>
      </p:sp>
      <p:pic>
        <p:nvPicPr>
          <p:cNvPr id="1229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84430" y="1071227"/>
            <a:ext cx="6315075" cy="28284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3664564" y="2590800"/>
            <a:ext cx="1364636" cy="923330"/>
          </a:xfrm>
          <a:prstGeom prst="rect">
            <a:avLst/>
          </a:prstGeom>
          <a:noFill/>
        </p:spPr>
        <p:txBody>
          <a:bodyPr wrap="square" rtlCol="0">
            <a:spAutoFit/>
          </a:bodyPr>
          <a:lstStyle/>
          <a:p>
            <a:r>
              <a:rPr lang="en-US" b="1" dirty="0" smtClean="0"/>
              <a:t>Dynamic aperture improved</a:t>
            </a:r>
            <a:endParaRPr lang="en-US" b="1" dirty="0"/>
          </a:p>
        </p:txBody>
      </p:sp>
      <p:sp>
        <p:nvSpPr>
          <p:cNvPr id="3" name="TextBox 2"/>
          <p:cNvSpPr txBox="1"/>
          <p:nvPr/>
        </p:nvSpPr>
        <p:spPr>
          <a:xfrm rot="5400000">
            <a:off x="7016232" y="2291833"/>
            <a:ext cx="1600201" cy="369332"/>
          </a:xfrm>
          <a:prstGeom prst="rect">
            <a:avLst/>
          </a:prstGeom>
          <a:noFill/>
        </p:spPr>
        <p:txBody>
          <a:bodyPr wrap="square" rtlCol="0">
            <a:spAutoFit/>
          </a:bodyPr>
          <a:lstStyle/>
          <a:p>
            <a:r>
              <a:rPr lang="en-US" dirty="0" smtClean="0"/>
              <a:t>log10(turns)</a:t>
            </a:r>
            <a:endParaRPr lang="en-US" dirty="0"/>
          </a:p>
        </p:txBody>
      </p:sp>
    </p:spTree>
    <p:extLst>
      <p:ext uri="{BB962C8B-B14F-4D97-AF65-F5344CB8AC3E}">
        <p14:creationId xmlns:p14="http://schemas.microsoft.com/office/powerpoint/2010/main" val="42689860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799" y="76200"/>
            <a:ext cx="7525789" cy="762000"/>
          </a:xfrm>
        </p:spPr>
        <p:txBody>
          <a:bodyPr/>
          <a:lstStyle/>
          <a:p>
            <a:r>
              <a:rPr lang="en-US" sz="3200" dirty="0" smtClean="0"/>
              <a:t>Experiments with lower </a:t>
            </a:r>
            <a:r>
              <a:rPr lang="en-US" sz="3200" dirty="0" smtClean="0">
                <a:latin typeface="Symbol" pitchFamily="18" charset="2"/>
              </a:rPr>
              <a:t>e</a:t>
            </a:r>
            <a:r>
              <a:rPr lang="en-US" sz="3200" baseline="-25000" dirty="0" smtClean="0"/>
              <a:t>x</a:t>
            </a:r>
            <a:r>
              <a:rPr lang="en-US" sz="3200" dirty="0" smtClean="0"/>
              <a:t> lattice</a:t>
            </a:r>
            <a:endParaRPr lang="en-US" sz="3200" dirty="0"/>
          </a:p>
        </p:txBody>
      </p:sp>
      <p:sp>
        <p:nvSpPr>
          <p:cNvPr id="3" name="Content Placeholder 2"/>
          <p:cNvSpPr>
            <a:spLocks noGrp="1"/>
          </p:cNvSpPr>
          <p:nvPr>
            <p:ph idx="4294967295"/>
          </p:nvPr>
        </p:nvSpPr>
        <p:spPr>
          <a:xfrm>
            <a:off x="304800" y="1143000"/>
            <a:ext cx="8534400" cy="4979450"/>
          </a:xfrm>
          <a:prstGeom prst="rect">
            <a:avLst/>
          </a:prstGeom>
        </p:spPr>
        <p:txBody>
          <a:bodyPr/>
          <a:lstStyle/>
          <a:p>
            <a:r>
              <a:rPr lang="en-US" sz="1600" dirty="0" smtClean="0"/>
              <a:t>20% injection efficiency</a:t>
            </a:r>
          </a:p>
          <a:p>
            <a:r>
              <a:rPr lang="en-US" sz="1600" dirty="0" smtClean="0"/>
              <a:t>Corrected linear optics (LOCO), </a:t>
            </a:r>
            <a:r>
              <a:rPr lang="en-US" sz="1800" dirty="0" smtClean="0">
                <a:latin typeface="Symbol" pitchFamily="18" charset="2"/>
              </a:rPr>
              <a:t>e</a:t>
            </a:r>
            <a:r>
              <a:rPr lang="en-US" sz="1600" baseline="-25000" dirty="0" smtClean="0"/>
              <a:t>y</a:t>
            </a:r>
            <a:r>
              <a:rPr lang="en-US" sz="1600" dirty="0" smtClean="0"/>
              <a:t> = 4 pm</a:t>
            </a:r>
          </a:p>
          <a:p>
            <a:r>
              <a:rPr lang="en-US" sz="1600" dirty="0" smtClean="0"/>
              <a:t>Measurement of chromaticity (w/ high order)</a:t>
            </a:r>
          </a:p>
          <a:p>
            <a:r>
              <a:rPr lang="en-US" sz="1600" dirty="0" smtClean="0"/>
              <a:t>Energy acceptance</a:t>
            </a:r>
          </a:p>
          <a:p>
            <a:r>
              <a:rPr lang="en-US" sz="1600" dirty="0" smtClean="0"/>
              <a:t>3</a:t>
            </a:r>
            <a:r>
              <a:rPr lang="en-US" sz="1600" dirty="0" smtClean="0">
                <a:latin typeface="Symbol" pitchFamily="18" charset="2"/>
              </a:rPr>
              <a:t>n</a:t>
            </a:r>
            <a:r>
              <a:rPr lang="en-US" sz="1600" baseline="-25000" dirty="0" smtClean="0"/>
              <a:t>x</a:t>
            </a:r>
            <a:r>
              <a:rPr lang="en-US" sz="1600" dirty="0" smtClean="0"/>
              <a:t> resonance characterization</a:t>
            </a:r>
          </a:p>
          <a:p>
            <a:r>
              <a:rPr lang="en-US" sz="1600" dirty="0" smtClean="0"/>
              <a:t>Injection rate vs. tune scan</a:t>
            </a:r>
          </a:p>
          <a:p>
            <a:r>
              <a:rPr lang="en-US" sz="1600" dirty="0"/>
              <a:t>Measurement of detuning coefficients </a:t>
            </a:r>
          </a:p>
          <a:p>
            <a:endParaRPr lang="en-US" sz="1600" dirty="0" smtClean="0"/>
          </a:p>
        </p:txBody>
      </p:sp>
      <p:sp>
        <p:nvSpPr>
          <p:cNvPr id="13" name="Rectangle 12"/>
          <p:cNvSpPr/>
          <p:nvPr/>
        </p:nvSpPr>
        <p:spPr bwMode="auto">
          <a:xfrm>
            <a:off x="6468813" y="6502819"/>
            <a:ext cx="392966" cy="144577"/>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12" charset="0"/>
            </a:endParaRPr>
          </a:p>
        </p:txBody>
      </p:sp>
      <p:sp>
        <p:nvSpPr>
          <p:cNvPr id="15" name="Rectangle 14"/>
          <p:cNvSpPr/>
          <p:nvPr/>
        </p:nvSpPr>
        <p:spPr bwMode="auto">
          <a:xfrm rot="5400000">
            <a:off x="4405745" y="4946072"/>
            <a:ext cx="392966" cy="144577"/>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12" charset="0"/>
            </a:endParaRPr>
          </a:p>
        </p:txBody>
      </p:sp>
      <p:sp>
        <p:nvSpPr>
          <p:cNvPr id="16" name="Rectangle 15"/>
          <p:cNvSpPr/>
          <p:nvPr/>
        </p:nvSpPr>
        <p:spPr bwMode="auto">
          <a:xfrm>
            <a:off x="6400800" y="3502680"/>
            <a:ext cx="483650" cy="144577"/>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12" charset="0"/>
            </a:endParaRPr>
          </a:p>
        </p:txBody>
      </p:sp>
      <p:cxnSp>
        <p:nvCxnSpPr>
          <p:cNvPr id="23" name="Straight Arrow Connector 22"/>
          <p:cNvCxnSpPr/>
          <p:nvPr/>
        </p:nvCxnSpPr>
        <p:spPr bwMode="auto">
          <a:xfrm>
            <a:off x="2590800" y="2362200"/>
            <a:ext cx="3039813" cy="15114"/>
          </a:xfrm>
          <a:prstGeom prst="straightConnector1">
            <a:avLst/>
          </a:prstGeom>
          <a:ln>
            <a:headEnd type="none" w="med" len="med"/>
            <a:tailEnd type="arrow"/>
          </a:ln>
        </p:spPr>
        <p:style>
          <a:lnRef idx="2">
            <a:schemeClr val="accent6"/>
          </a:lnRef>
          <a:fillRef idx="0">
            <a:schemeClr val="accent6"/>
          </a:fillRef>
          <a:effectRef idx="1">
            <a:schemeClr val="accent6"/>
          </a:effectRef>
          <a:fontRef idx="minor">
            <a:schemeClr val="tx1"/>
          </a:fontRef>
        </p:style>
      </p:cxnSp>
      <p:cxnSp>
        <p:nvCxnSpPr>
          <p:cNvPr id="24" name="Straight Arrow Connector 23"/>
          <p:cNvCxnSpPr/>
          <p:nvPr/>
        </p:nvCxnSpPr>
        <p:spPr bwMode="auto">
          <a:xfrm>
            <a:off x="3272440" y="2743200"/>
            <a:ext cx="1985360" cy="990600"/>
          </a:xfrm>
          <a:prstGeom prst="straightConnector1">
            <a:avLst/>
          </a:prstGeom>
          <a:ln>
            <a:headEnd type="none" w="med" len="med"/>
            <a:tailEnd type="arrow"/>
          </a:ln>
        </p:spPr>
        <p:style>
          <a:lnRef idx="2">
            <a:schemeClr val="accent6"/>
          </a:lnRef>
          <a:fillRef idx="0">
            <a:schemeClr val="accent6"/>
          </a:fillRef>
          <a:effectRef idx="1">
            <a:schemeClr val="accent6"/>
          </a:effectRef>
          <a:fontRef idx="minor">
            <a:schemeClr val="tx1"/>
          </a:fontRef>
        </p:style>
      </p:cxnSp>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817990"/>
            <a:ext cx="3869826" cy="29846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4" name="Straight Arrow Connector 13"/>
          <p:cNvCxnSpPr/>
          <p:nvPr/>
        </p:nvCxnSpPr>
        <p:spPr bwMode="auto">
          <a:xfrm>
            <a:off x="2017842" y="3407192"/>
            <a:ext cx="0" cy="427411"/>
          </a:xfrm>
          <a:prstGeom prst="straightConnector1">
            <a:avLst/>
          </a:prstGeom>
          <a:ln>
            <a:headEnd type="none" w="med" len="med"/>
            <a:tailEnd type="arrow"/>
          </a:ln>
        </p:spPr>
        <p:style>
          <a:lnRef idx="2">
            <a:schemeClr val="accent6"/>
          </a:lnRef>
          <a:fillRef idx="0">
            <a:schemeClr val="accent6"/>
          </a:fillRef>
          <a:effectRef idx="1">
            <a:schemeClr val="accent6"/>
          </a:effectRef>
          <a:fontRef idx="minor">
            <a:schemeClr val="tx1"/>
          </a:fontRef>
        </p:style>
      </p:cxnSp>
      <p:pic>
        <p:nvPicPr>
          <p:cNvPr id="1126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3006" y="1155741"/>
            <a:ext cx="3350994" cy="24192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6248400" y="1295400"/>
            <a:ext cx="1676400" cy="923330"/>
          </a:xfrm>
          <a:prstGeom prst="rect">
            <a:avLst/>
          </a:prstGeom>
          <a:noFill/>
        </p:spPr>
        <p:txBody>
          <a:bodyPr wrap="square" rtlCol="0">
            <a:spAutoFit/>
          </a:bodyPr>
          <a:lstStyle/>
          <a:p>
            <a:r>
              <a:rPr lang="en-US" dirty="0" smtClean="0"/>
              <a:t>6 hour lifetime</a:t>
            </a:r>
          </a:p>
          <a:p>
            <a:r>
              <a:rPr lang="en-US" dirty="0" err="1" smtClean="0">
                <a:latin typeface="Symbol" pitchFamily="18" charset="2"/>
              </a:rPr>
              <a:t>e</a:t>
            </a:r>
            <a:r>
              <a:rPr lang="en-US" baseline="-25000" dirty="0" err="1" smtClean="0"/>
              <a:t>y</a:t>
            </a:r>
            <a:r>
              <a:rPr lang="en-US" dirty="0" smtClean="0"/>
              <a:t> = 8 pm</a:t>
            </a:r>
          </a:p>
          <a:p>
            <a:r>
              <a:rPr lang="en-US" dirty="0" smtClean="0"/>
              <a:t>500 mA</a:t>
            </a:r>
            <a:endParaRPr lang="en-US" dirty="0"/>
          </a:p>
        </p:txBody>
      </p:sp>
      <p:pic>
        <p:nvPicPr>
          <p:cNvPr id="1126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81905" y="3733799"/>
            <a:ext cx="2595985" cy="14810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6015" y="5243606"/>
            <a:ext cx="2611875" cy="14619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0117922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7</a:t>
            </a:fld>
            <a:endParaRPr lang="en-US" dirty="0"/>
          </a:p>
        </p:txBody>
      </p:sp>
      <p:sp>
        <p:nvSpPr>
          <p:cNvPr id="3" name="Title 2"/>
          <p:cNvSpPr>
            <a:spLocks noGrp="1"/>
          </p:cNvSpPr>
          <p:nvPr>
            <p:ph type="title"/>
          </p:nvPr>
        </p:nvSpPr>
        <p:spPr/>
        <p:txBody>
          <a:bodyPr/>
          <a:lstStyle/>
          <a:p>
            <a:r>
              <a:rPr lang="en-US" sz="2800" dirty="0" smtClean="0"/>
              <a:t>Automated beam-based optimization</a:t>
            </a:r>
            <a:endParaRPr lang="en-US" sz="2800" dirty="0"/>
          </a:p>
        </p:txBody>
      </p:sp>
      <p:sp>
        <p:nvSpPr>
          <p:cNvPr id="4" name="Content Placeholder 3"/>
          <p:cNvSpPr>
            <a:spLocks noGrp="1"/>
          </p:cNvSpPr>
          <p:nvPr>
            <p:ph sz="quarter" idx="14"/>
          </p:nvPr>
        </p:nvSpPr>
        <p:spPr>
          <a:xfrm>
            <a:off x="457200" y="1243584"/>
            <a:ext cx="8229600" cy="5462016"/>
          </a:xfrm>
        </p:spPr>
        <p:txBody>
          <a:bodyPr/>
          <a:lstStyle/>
          <a:p>
            <a:pPr marL="342900" indent="-342900">
              <a:buFont typeface="Wingdings" pitchFamily="2" charset="2"/>
              <a:buChar char="Ø"/>
            </a:pPr>
            <a:r>
              <a:rPr lang="en-US" dirty="0" smtClean="0"/>
              <a:t>Motivation</a:t>
            </a:r>
          </a:p>
          <a:p>
            <a:pPr marL="800100" lvl="1" indent="-342900">
              <a:buFont typeface="Courier New" pitchFamily="49" charset="0"/>
              <a:buChar char="o"/>
            </a:pPr>
            <a:r>
              <a:rPr lang="en-US" sz="2000" dirty="0" smtClean="0"/>
              <a:t>USR designs fine-tuned with detailed analytical and computational optimization</a:t>
            </a:r>
          </a:p>
          <a:p>
            <a:pPr marL="800100" lvl="1" indent="-342900">
              <a:buFont typeface="Courier New" pitchFamily="49" charset="0"/>
              <a:buChar char="o"/>
            </a:pPr>
            <a:r>
              <a:rPr lang="en-US" sz="2000" dirty="0" smtClean="0"/>
              <a:t>As built machines are never exactly as designed</a:t>
            </a:r>
          </a:p>
          <a:p>
            <a:pPr marL="800100" lvl="1" indent="-342900">
              <a:buFont typeface="Courier New" pitchFamily="49" charset="0"/>
              <a:buChar char="o"/>
            </a:pPr>
            <a:r>
              <a:rPr lang="en-US" sz="2000" dirty="0" smtClean="0"/>
              <a:t>Need to develop detailed beam-based optimization</a:t>
            </a:r>
          </a:p>
          <a:p>
            <a:pPr marL="342900" indent="-342900">
              <a:buFont typeface="Wingdings" pitchFamily="2" charset="2"/>
              <a:buChar char="Ø"/>
            </a:pPr>
            <a:r>
              <a:rPr lang="en-US" dirty="0" smtClean="0"/>
              <a:t>Techniques</a:t>
            </a:r>
          </a:p>
          <a:p>
            <a:pPr marL="800100" lvl="1" indent="-342900">
              <a:buFont typeface="Courier New" pitchFamily="49" charset="0"/>
              <a:buChar char="o"/>
            </a:pPr>
            <a:r>
              <a:rPr lang="en-US" sz="2000" dirty="0" smtClean="0"/>
              <a:t>K. Tian et al. (to be published)</a:t>
            </a:r>
          </a:p>
          <a:p>
            <a:pPr marL="1033463" lvl="2" indent="-342900">
              <a:buFont typeface="Arial" pitchFamily="34" charset="0"/>
              <a:buChar char="•"/>
            </a:pPr>
            <a:r>
              <a:rPr lang="en-US" sz="1800" dirty="0"/>
              <a:t>Genetic optimization</a:t>
            </a:r>
          </a:p>
          <a:p>
            <a:pPr marL="1033463" lvl="2" indent="-342900">
              <a:buFont typeface="Arial" pitchFamily="34" charset="0"/>
              <a:buChar char="•"/>
            </a:pPr>
            <a:r>
              <a:rPr lang="en-US" sz="1800" dirty="0" smtClean="0"/>
              <a:t>Minimize </a:t>
            </a:r>
            <a:r>
              <a:rPr lang="en-US" sz="1800" dirty="0" err="1" smtClean="0">
                <a:latin typeface="Symbol" pitchFamily="18" charset="2"/>
              </a:rPr>
              <a:t>e</a:t>
            </a:r>
            <a:r>
              <a:rPr lang="en-US" sz="1800" baseline="-25000" dirty="0" err="1" smtClean="0"/>
              <a:t>y</a:t>
            </a:r>
            <a:endParaRPr lang="en-US" sz="1800" baseline="-25000" dirty="0" smtClean="0"/>
          </a:p>
          <a:p>
            <a:pPr marL="1033463" lvl="2" indent="-342900">
              <a:buFont typeface="Arial" pitchFamily="34" charset="0"/>
              <a:buChar char="•"/>
            </a:pPr>
            <a:r>
              <a:rPr lang="en-US" sz="1800" dirty="0" smtClean="0"/>
              <a:t>Maximize measured beam loss as function of 13 skew </a:t>
            </a:r>
            <a:r>
              <a:rPr lang="en-US" sz="1800" dirty="0" err="1" smtClean="0"/>
              <a:t>quadrupoles</a:t>
            </a:r>
            <a:endParaRPr lang="en-US" sz="1800" dirty="0" smtClean="0"/>
          </a:p>
          <a:p>
            <a:pPr marL="800100" lvl="1" indent="-342900">
              <a:buFont typeface="Courier New" pitchFamily="49" charset="0"/>
              <a:buChar char="o"/>
            </a:pPr>
            <a:r>
              <a:rPr lang="en-US" sz="2000" dirty="0" smtClean="0"/>
              <a:t>X</a:t>
            </a:r>
            <a:r>
              <a:rPr lang="en-US" sz="2000" dirty="0" smtClean="0"/>
              <a:t>. Huang et al. (NIMA 726, 2013)</a:t>
            </a:r>
          </a:p>
          <a:p>
            <a:pPr marL="1033463" lvl="2" indent="-342900">
              <a:buFont typeface="Arial" pitchFamily="34" charset="0"/>
              <a:buChar char="•"/>
            </a:pPr>
            <a:r>
              <a:rPr lang="en-US" sz="1800" dirty="0" smtClean="0"/>
              <a:t>New optimization algorithm, RCDS (robust conjugate direction search)</a:t>
            </a:r>
          </a:p>
          <a:p>
            <a:pPr marL="1033463" lvl="2" indent="-342900">
              <a:buFont typeface="Arial" pitchFamily="34" charset="0"/>
              <a:buChar char="•"/>
            </a:pPr>
            <a:r>
              <a:rPr lang="en-US" sz="1800" dirty="0" smtClean="0"/>
              <a:t>Tested in simulation and online</a:t>
            </a:r>
          </a:p>
          <a:p>
            <a:pPr marL="1033463" lvl="2" indent="-342900">
              <a:buFont typeface="Arial" pitchFamily="34" charset="0"/>
              <a:buChar char="•"/>
            </a:pPr>
            <a:r>
              <a:rPr lang="en-US" sz="1800" dirty="0" smtClean="0"/>
              <a:t>Optimization of injection efficiency, coupling, kicker bump matching</a:t>
            </a:r>
            <a:endParaRPr lang="en-US" sz="1800" dirty="0"/>
          </a:p>
        </p:txBody>
      </p:sp>
    </p:spTree>
    <p:extLst>
      <p:ext uri="{BB962C8B-B14F-4D97-AF65-F5344CB8AC3E}">
        <p14:creationId xmlns:p14="http://schemas.microsoft.com/office/powerpoint/2010/main" val="31902803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8</a:t>
            </a:fld>
            <a:endParaRPr lang="en-US" dirty="0"/>
          </a:p>
        </p:txBody>
      </p:sp>
      <p:sp>
        <p:nvSpPr>
          <p:cNvPr id="3" name="Title 2"/>
          <p:cNvSpPr>
            <a:spLocks noGrp="1"/>
          </p:cNvSpPr>
          <p:nvPr>
            <p:ph type="title"/>
          </p:nvPr>
        </p:nvSpPr>
        <p:spPr>
          <a:xfrm>
            <a:off x="451822" y="237567"/>
            <a:ext cx="8103570" cy="753033"/>
          </a:xfrm>
        </p:spPr>
        <p:txBody>
          <a:bodyPr/>
          <a:lstStyle/>
          <a:p>
            <a:r>
              <a:rPr lang="en-US" sz="2800" dirty="0"/>
              <a:t>Beam Loss Rates and </a:t>
            </a:r>
            <a:r>
              <a:rPr lang="en-US" sz="2800" dirty="0" smtClean="0"/>
              <a:t>Coupling</a:t>
            </a:r>
            <a:br>
              <a:rPr lang="en-US" sz="2800" dirty="0" smtClean="0"/>
            </a:br>
            <a:r>
              <a:rPr lang="en-US" sz="2000" dirty="0" smtClean="0"/>
              <a:t>K. Tian et al.</a:t>
            </a:r>
            <a:endParaRPr lang="en-US" sz="2000" dirty="0"/>
          </a:p>
        </p:txBody>
      </p:sp>
      <p:sp>
        <p:nvSpPr>
          <p:cNvPr id="5" name="TextBox 4"/>
          <p:cNvSpPr txBox="1"/>
          <p:nvPr/>
        </p:nvSpPr>
        <p:spPr>
          <a:xfrm>
            <a:off x="228600" y="1264366"/>
            <a:ext cx="8763000" cy="923330"/>
          </a:xfrm>
          <a:prstGeom prst="rect">
            <a:avLst/>
          </a:prstGeom>
          <a:noFill/>
        </p:spPr>
        <p:txBody>
          <a:bodyPr wrap="square" rtlCol="0">
            <a:spAutoFit/>
          </a:bodyPr>
          <a:lstStyle/>
          <a:p>
            <a:r>
              <a:rPr lang="en-US" dirty="0" smtClean="0"/>
              <a:t>By inserting the horizontal scraper, we collect most of the </a:t>
            </a:r>
            <a:r>
              <a:rPr lang="en-US" dirty="0" err="1" smtClean="0"/>
              <a:t>touschek</a:t>
            </a:r>
            <a:r>
              <a:rPr lang="en-US" dirty="0" smtClean="0"/>
              <a:t> beam loss at one location. A simple scaling for beam loss rates, beam size, and the linear coupling is (assuming </a:t>
            </a:r>
            <a:r>
              <a:rPr lang="el-GR" i="1" dirty="0" smtClean="0">
                <a:latin typeface="Gulim"/>
                <a:ea typeface="Gulim"/>
              </a:rPr>
              <a:t>ε</a:t>
            </a:r>
            <a:r>
              <a:rPr lang="en-US" i="1" baseline="-25000" dirty="0" smtClean="0">
                <a:latin typeface="Gulim"/>
                <a:ea typeface="Gulim"/>
              </a:rPr>
              <a:t>x</a:t>
            </a:r>
            <a:r>
              <a:rPr lang="en-US" dirty="0" smtClean="0">
                <a:latin typeface="Gulim"/>
                <a:ea typeface="Gulim"/>
              </a:rPr>
              <a:t> </a:t>
            </a:r>
            <a:r>
              <a:rPr lang="en-US" dirty="0" smtClean="0">
                <a:latin typeface="Calibri"/>
                <a:ea typeface="Gulim"/>
              </a:rPr>
              <a:t>and </a:t>
            </a:r>
            <a:r>
              <a:rPr lang="el-GR" i="1" dirty="0" smtClean="0">
                <a:ea typeface="Gulim"/>
              </a:rPr>
              <a:t>σ</a:t>
            </a:r>
            <a:r>
              <a:rPr lang="en-US" i="1" baseline="-25000" dirty="0" smtClean="0">
                <a:ea typeface="Gulim"/>
              </a:rPr>
              <a:t>x</a:t>
            </a:r>
            <a:r>
              <a:rPr lang="en-US" dirty="0" smtClean="0">
                <a:latin typeface="Calibri"/>
                <a:ea typeface="Gulim"/>
              </a:rPr>
              <a:t> are constant</a:t>
            </a:r>
            <a:r>
              <a:rPr lang="en-US" dirty="0" smtClean="0"/>
              <a:t>):</a:t>
            </a:r>
            <a:endParaRPr lang="en-US" dirty="0"/>
          </a:p>
        </p:txBody>
      </p:sp>
      <p:pic>
        <p:nvPicPr>
          <p:cNvPr id="6" name="Picture 11"/>
          <p:cNvPicPr>
            <a:picLocks noChangeAspect="1" noChangeArrowheads="1"/>
          </p:cNvPicPr>
          <p:nvPr/>
        </p:nvPicPr>
        <p:blipFill>
          <a:blip r:embed="rId2" cstate="print"/>
          <a:srcRect t="7415" b="11018"/>
          <a:stretch>
            <a:fillRect/>
          </a:stretch>
        </p:blipFill>
        <p:spPr bwMode="auto">
          <a:xfrm>
            <a:off x="4114800" y="1905000"/>
            <a:ext cx="3697403" cy="1143000"/>
          </a:xfrm>
          <a:prstGeom prst="rect">
            <a:avLst/>
          </a:prstGeom>
          <a:noFill/>
          <a:ln w="9525">
            <a:noFill/>
            <a:miter lim="800000"/>
            <a:headEnd/>
            <a:tailEnd/>
          </a:ln>
        </p:spPr>
      </p:pic>
      <p:sp>
        <p:nvSpPr>
          <p:cNvPr id="7" name="TextBox 6"/>
          <p:cNvSpPr txBox="1"/>
          <p:nvPr/>
        </p:nvSpPr>
        <p:spPr>
          <a:xfrm>
            <a:off x="200890" y="2476500"/>
            <a:ext cx="3380509" cy="400110"/>
          </a:xfrm>
          <a:prstGeom prst="rect">
            <a:avLst/>
          </a:prstGeom>
          <a:noFill/>
        </p:spPr>
        <p:txBody>
          <a:bodyPr wrap="square" rtlCol="0">
            <a:spAutoFit/>
          </a:bodyPr>
          <a:lstStyle/>
          <a:p>
            <a:r>
              <a:rPr lang="en-US" sz="2000" b="1" dirty="0" smtClean="0">
                <a:solidFill>
                  <a:srgbClr val="981E32"/>
                </a:solidFill>
              </a:rPr>
              <a:t>Experimental </a:t>
            </a:r>
            <a:r>
              <a:rPr lang="en-US" sz="2000" b="1" dirty="0" smtClean="0">
                <a:solidFill>
                  <a:srgbClr val="981E32"/>
                </a:solidFill>
              </a:rPr>
              <a:t>Verification:</a:t>
            </a:r>
            <a:endParaRPr lang="en-US" sz="2000" b="1" dirty="0">
              <a:solidFill>
                <a:srgbClr val="981E32"/>
              </a:solidFill>
            </a:endParaRPr>
          </a:p>
        </p:txBody>
      </p:sp>
      <p:pic>
        <p:nvPicPr>
          <p:cNvPr id="8" name="Picture 7"/>
          <p:cNvPicPr>
            <a:picLocks noChangeAspect="1"/>
          </p:cNvPicPr>
          <p:nvPr/>
        </p:nvPicPr>
        <p:blipFill>
          <a:blip r:embed="rId3" cstate="print"/>
          <a:srcRect/>
          <a:stretch>
            <a:fillRect/>
          </a:stretch>
        </p:blipFill>
        <p:spPr bwMode="auto">
          <a:xfrm>
            <a:off x="76200" y="2895600"/>
            <a:ext cx="4381500" cy="3287106"/>
          </a:xfrm>
          <a:prstGeom prst="rect">
            <a:avLst/>
          </a:prstGeom>
          <a:noFill/>
          <a:ln w="9525">
            <a:noFill/>
            <a:miter lim="800000"/>
            <a:headEnd/>
            <a:tailEnd/>
          </a:ln>
        </p:spPr>
      </p:pic>
      <p:pic>
        <p:nvPicPr>
          <p:cNvPr id="9" name="Picture 8"/>
          <p:cNvPicPr>
            <a:picLocks noChangeAspect="1"/>
          </p:cNvPicPr>
          <p:nvPr/>
        </p:nvPicPr>
        <p:blipFill>
          <a:blip r:embed="rId4" cstate="print"/>
          <a:srcRect/>
          <a:stretch>
            <a:fillRect/>
          </a:stretch>
        </p:blipFill>
        <p:spPr bwMode="auto">
          <a:xfrm>
            <a:off x="4821758" y="2971800"/>
            <a:ext cx="4322241" cy="3382900"/>
          </a:xfrm>
          <a:prstGeom prst="rect">
            <a:avLst/>
          </a:prstGeom>
          <a:noFill/>
          <a:ln w="9525">
            <a:noFill/>
            <a:miter lim="800000"/>
            <a:headEnd/>
            <a:tailEnd/>
          </a:ln>
        </p:spPr>
      </p:pic>
      <p:sp>
        <p:nvSpPr>
          <p:cNvPr id="10" name="TextBox 9"/>
          <p:cNvSpPr txBox="1"/>
          <p:nvPr/>
        </p:nvSpPr>
        <p:spPr>
          <a:xfrm>
            <a:off x="2057400" y="6412468"/>
            <a:ext cx="2438400" cy="369332"/>
          </a:xfrm>
          <a:prstGeom prst="rect">
            <a:avLst/>
          </a:prstGeom>
          <a:noFill/>
        </p:spPr>
        <p:txBody>
          <a:bodyPr wrap="square" rtlCol="0">
            <a:spAutoFit/>
          </a:bodyPr>
          <a:lstStyle/>
          <a:p>
            <a:r>
              <a:rPr lang="en-US" dirty="0" smtClean="0"/>
              <a:t>Minimize Coupling</a:t>
            </a:r>
            <a:endParaRPr lang="en-US" dirty="0"/>
          </a:p>
        </p:txBody>
      </p:sp>
      <p:sp>
        <p:nvSpPr>
          <p:cNvPr id="11" name="TextBox 10"/>
          <p:cNvSpPr txBox="1"/>
          <p:nvPr/>
        </p:nvSpPr>
        <p:spPr>
          <a:xfrm>
            <a:off x="4648200" y="6412468"/>
            <a:ext cx="2438400" cy="369332"/>
          </a:xfrm>
          <a:prstGeom prst="rect">
            <a:avLst/>
          </a:prstGeom>
          <a:noFill/>
        </p:spPr>
        <p:txBody>
          <a:bodyPr wrap="square" rtlCol="0">
            <a:spAutoFit/>
          </a:bodyPr>
          <a:lstStyle/>
          <a:p>
            <a:r>
              <a:rPr lang="en-US" dirty="0" smtClean="0"/>
              <a:t>Maximize Loss Rates</a:t>
            </a:r>
            <a:endParaRPr lang="en-US" dirty="0"/>
          </a:p>
        </p:txBody>
      </p:sp>
      <p:sp>
        <p:nvSpPr>
          <p:cNvPr id="12" name="Left-Right Arrow 11"/>
          <p:cNvSpPr/>
          <p:nvPr/>
        </p:nvSpPr>
        <p:spPr>
          <a:xfrm>
            <a:off x="4191000" y="6564868"/>
            <a:ext cx="381000" cy="762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5791200" y="6096000"/>
            <a:ext cx="2819400" cy="400110"/>
          </a:xfrm>
          <a:prstGeom prst="rect">
            <a:avLst/>
          </a:prstGeom>
          <a:solidFill>
            <a:schemeClr val="bg1"/>
          </a:solidFill>
        </p:spPr>
        <p:txBody>
          <a:bodyPr wrap="square" rtlCol="0">
            <a:spAutoFit/>
          </a:bodyPr>
          <a:lstStyle/>
          <a:p>
            <a:r>
              <a:rPr lang="en-US" sz="2000" dirty="0" smtClean="0"/>
              <a:t>loss monitor (counts/s)</a:t>
            </a:r>
            <a:endParaRPr lang="en-US" sz="2000" dirty="0"/>
          </a:p>
        </p:txBody>
      </p:sp>
      <p:sp>
        <p:nvSpPr>
          <p:cNvPr id="14" name="TextBox 13"/>
          <p:cNvSpPr txBox="1"/>
          <p:nvPr/>
        </p:nvSpPr>
        <p:spPr>
          <a:xfrm>
            <a:off x="949035" y="5986835"/>
            <a:ext cx="2819400" cy="400110"/>
          </a:xfrm>
          <a:prstGeom prst="rect">
            <a:avLst/>
          </a:prstGeom>
          <a:solidFill>
            <a:schemeClr val="bg1"/>
          </a:solidFill>
        </p:spPr>
        <p:txBody>
          <a:bodyPr wrap="square" rtlCol="0">
            <a:spAutoFit/>
          </a:bodyPr>
          <a:lstStyle/>
          <a:p>
            <a:r>
              <a:rPr lang="en-US" sz="2000" dirty="0" smtClean="0"/>
              <a:t>loss monitor (counts/s)</a:t>
            </a:r>
            <a:endParaRPr lang="en-US" sz="2000" dirty="0"/>
          </a:p>
        </p:txBody>
      </p:sp>
      <p:sp>
        <p:nvSpPr>
          <p:cNvPr id="15" name="TextBox 14"/>
          <p:cNvSpPr txBox="1"/>
          <p:nvPr/>
        </p:nvSpPr>
        <p:spPr>
          <a:xfrm rot="16200000">
            <a:off x="4150272" y="4226472"/>
            <a:ext cx="1662545" cy="400110"/>
          </a:xfrm>
          <a:prstGeom prst="rect">
            <a:avLst/>
          </a:prstGeom>
          <a:solidFill>
            <a:schemeClr val="bg1"/>
          </a:solidFill>
        </p:spPr>
        <p:txBody>
          <a:bodyPr wrap="square" rtlCol="0">
            <a:spAutoFit/>
          </a:bodyPr>
          <a:lstStyle/>
          <a:p>
            <a:r>
              <a:rPr lang="en-US" sz="2000" dirty="0" smtClean="0"/>
              <a:t>coupling (%)</a:t>
            </a:r>
            <a:endParaRPr lang="en-US" sz="2000" dirty="0"/>
          </a:p>
        </p:txBody>
      </p:sp>
      <p:sp>
        <p:nvSpPr>
          <p:cNvPr id="16" name="TextBox 15"/>
          <p:cNvSpPr txBox="1"/>
          <p:nvPr/>
        </p:nvSpPr>
        <p:spPr>
          <a:xfrm rot="16200000">
            <a:off x="-600045" y="4181445"/>
            <a:ext cx="1600200" cy="400110"/>
          </a:xfrm>
          <a:prstGeom prst="rect">
            <a:avLst/>
          </a:prstGeom>
          <a:solidFill>
            <a:schemeClr val="bg1"/>
          </a:solidFill>
        </p:spPr>
        <p:txBody>
          <a:bodyPr wrap="square" rtlCol="0">
            <a:spAutoFit/>
          </a:bodyPr>
          <a:lstStyle/>
          <a:p>
            <a:r>
              <a:rPr lang="en-US" sz="2000" dirty="0" smtClean="0">
                <a:solidFill>
                  <a:srgbClr val="002060"/>
                </a:solidFill>
              </a:rPr>
              <a:t>1/</a:t>
            </a:r>
            <a:r>
              <a:rPr lang="en-US" sz="2000" dirty="0" err="1" smtClean="0">
                <a:solidFill>
                  <a:srgbClr val="002060"/>
                </a:solidFill>
                <a:latin typeface="Symbol" pitchFamily="18" charset="2"/>
              </a:rPr>
              <a:t>s</a:t>
            </a:r>
            <a:r>
              <a:rPr lang="en-US" sz="2000" baseline="-25000" dirty="0" err="1" smtClean="0">
                <a:solidFill>
                  <a:srgbClr val="002060"/>
                </a:solidFill>
              </a:rPr>
              <a:t>y</a:t>
            </a:r>
            <a:r>
              <a:rPr lang="en-US" sz="2000" dirty="0" smtClean="0">
                <a:solidFill>
                  <a:srgbClr val="002060"/>
                </a:solidFill>
              </a:rPr>
              <a:t> (1/</a:t>
            </a:r>
            <a:r>
              <a:rPr lang="en-US" sz="2000" dirty="0" smtClean="0">
                <a:solidFill>
                  <a:srgbClr val="002060"/>
                </a:solidFill>
                <a:latin typeface="Symbol" pitchFamily="18" charset="2"/>
              </a:rPr>
              <a:t>m</a:t>
            </a:r>
            <a:r>
              <a:rPr lang="en-US" sz="2000" dirty="0" smtClean="0">
                <a:solidFill>
                  <a:srgbClr val="002060"/>
                </a:solidFill>
              </a:rPr>
              <a:t>m)</a:t>
            </a:r>
            <a:endParaRPr lang="en-US" sz="2000" dirty="0">
              <a:solidFill>
                <a:srgbClr val="002060"/>
              </a:solidFill>
            </a:endParaRPr>
          </a:p>
        </p:txBody>
      </p:sp>
      <p:sp>
        <p:nvSpPr>
          <p:cNvPr id="17" name="TextBox 16"/>
          <p:cNvSpPr txBox="1"/>
          <p:nvPr/>
        </p:nvSpPr>
        <p:spPr>
          <a:xfrm rot="5400000">
            <a:off x="3048836" y="4371946"/>
            <a:ext cx="2743197" cy="400110"/>
          </a:xfrm>
          <a:prstGeom prst="rect">
            <a:avLst/>
          </a:prstGeom>
          <a:solidFill>
            <a:schemeClr val="bg1"/>
          </a:solidFill>
        </p:spPr>
        <p:txBody>
          <a:bodyPr wrap="square" rtlCol="0">
            <a:spAutoFit/>
          </a:bodyPr>
          <a:lstStyle/>
          <a:p>
            <a:r>
              <a:rPr lang="en-US" sz="2000" dirty="0" smtClean="0">
                <a:solidFill>
                  <a:schemeClr val="accent6">
                    <a:lumMod val="75000"/>
                  </a:schemeClr>
                </a:solidFill>
              </a:rPr>
              <a:t>DCCT loss rate (A.U.)</a:t>
            </a:r>
            <a:endParaRPr lang="en-US" sz="2000" dirty="0">
              <a:solidFill>
                <a:schemeClr val="accent6">
                  <a:lumMod val="75000"/>
                </a:schemeClr>
              </a:solidFill>
            </a:endParaRPr>
          </a:p>
        </p:txBody>
      </p:sp>
    </p:spTree>
    <p:extLst>
      <p:ext uri="{BB962C8B-B14F-4D97-AF65-F5344CB8AC3E}">
        <p14:creationId xmlns:p14="http://schemas.microsoft.com/office/powerpoint/2010/main" val="26526404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3238"/>
            <a:ext cx="8229600" cy="487362"/>
          </a:xfrm>
        </p:spPr>
        <p:txBody>
          <a:bodyPr>
            <a:normAutofit fontScale="90000"/>
          </a:bodyPr>
          <a:lstStyle/>
          <a:p>
            <a:r>
              <a:rPr lang="en-US" sz="2800" dirty="0" smtClean="0"/>
              <a:t>Machine Based GA for Maximizing Beam Loss </a:t>
            </a:r>
            <a:r>
              <a:rPr lang="en-US" sz="2800" dirty="0" smtClean="0"/>
              <a:t>Rate</a:t>
            </a:r>
            <a:br>
              <a:rPr lang="en-US" sz="2800" dirty="0" smtClean="0"/>
            </a:br>
            <a:r>
              <a:rPr lang="en-US" sz="2200" dirty="0" smtClean="0"/>
              <a:t>K. Tian et al.</a:t>
            </a:r>
            <a:endParaRPr lang="en-US" sz="2200" dirty="0"/>
          </a:p>
        </p:txBody>
      </p:sp>
      <p:pic>
        <p:nvPicPr>
          <p:cNvPr id="4" name="Picture 3"/>
          <p:cNvPicPr>
            <a:picLocks noChangeAspect="1"/>
          </p:cNvPicPr>
          <p:nvPr/>
        </p:nvPicPr>
        <p:blipFill>
          <a:blip r:embed="rId2" cstate="print"/>
          <a:srcRect/>
          <a:stretch>
            <a:fillRect/>
          </a:stretch>
        </p:blipFill>
        <p:spPr bwMode="auto">
          <a:xfrm>
            <a:off x="288282" y="2098409"/>
            <a:ext cx="4339138" cy="3540392"/>
          </a:xfrm>
          <a:prstGeom prst="rect">
            <a:avLst/>
          </a:prstGeom>
          <a:noFill/>
          <a:ln w="9525">
            <a:noFill/>
            <a:miter lim="800000"/>
            <a:headEnd/>
            <a:tailEnd/>
          </a:ln>
        </p:spPr>
      </p:pic>
      <p:pic>
        <p:nvPicPr>
          <p:cNvPr id="5" name="Picture 4"/>
          <p:cNvPicPr>
            <a:picLocks noChangeAspect="1"/>
          </p:cNvPicPr>
          <p:nvPr/>
        </p:nvPicPr>
        <p:blipFill>
          <a:blip r:embed="rId3" cstate="print"/>
          <a:srcRect l="5215" r="8282"/>
          <a:stretch>
            <a:fillRect/>
          </a:stretch>
        </p:blipFill>
        <p:spPr bwMode="auto">
          <a:xfrm>
            <a:off x="4572001" y="2098409"/>
            <a:ext cx="4572000" cy="3692791"/>
          </a:xfrm>
          <a:prstGeom prst="rect">
            <a:avLst/>
          </a:prstGeom>
          <a:noFill/>
          <a:ln w="9525">
            <a:noFill/>
            <a:miter lim="800000"/>
            <a:headEnd/>
            <a:tailEnd/>
          </a:ln>
        </p:spPr>
      </p:pic>
      <p:graphicFrame>
        <p:nvGraphicFramePr>
          <p:cNvPr id="6" name="Table 5"/>
          <p:cNvGraphicFramePr>
            <a:graphicFrameLocks noGrp="1"/>
          </p:cNvGraphicFramePr>
          <p:nvPr>
            <p:extLst>
              <p:ext uri="{D42A27DB-BD31-4B8C-83A1-F6EECF244321}">
                <p14:modId xmlns:p14="http://schemas.microsoft.com/office/powerpoint/2010/main" val="2083357691"/>
              </p:ext>
            </p:extLst>
          </p:nvPr>
        </p:nvGraphicFramePr>
        <p:xfrm>
          <a:off x="762000" y="6046125"/>
          <a:ext cx="7467600" cy="731520"/>
        </p:xfrm>
        <a:graphic>
          <a:graphicData uri="http://schemas.openxmlformats.org/drawingml/2006/table">
            <a:tbl>
              <a:tblPr/>
              <a:tblGrid>
                <a:gridCol w="2489200"/>
                <a:gridCol w="2489200"/>
                <a:gridCol w="2489200"/>
              </a:tblGrid>
              <a:tr h="0">
                <a:tc>
                  <a:txBody>
                    <a:bodyPr/>
                    <a:lstStyle/>
                    <a:p>
                      <a:pPr marL="0" marR="0">
                        <a:spcBef>
                          <a:spcPts val="0"/>
                        </a:spcBef>
                        <a:spcAft>
                          <a:spcPts val="0"/>
                        </a:spcAft>
                      </a:pPr>
                      <a:endParaRPr lang="en-US" sz="1600" dirty="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a:latin typeface="Times New Roman"/>
                          <a:ea typeface="宋体"/>
                        </a:rPr>
                        <a:t>LOCO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a:latin typeface="Times New Roman"/>
                          <a:ea typeface="宋体"/>
                        </a:rPr>
                        <a:t>GA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spcBef>
                          <a:spcPts val="0"/>
                        </a:spcBef>
                        <a:spcAft>
                          <a:spcPts val="0"/>
                        </a:spcAft>
                      </a:pPr>
                      <a:r>
                        <a:rPr lang="en-US" sz="1600">
                          <a:latin typeface="Times New Roman"/>
                          <a:ea typeface="宋体"/>
                        </a:rPr>
                        <a:t>Linear Coupling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a:latin typeface="Times New Roman"/>
                          <a:ea typeface="宋体"/>
                        </a:rPr>
                        <a:t>0.0605%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latin typeface="Times New Roman"/>
                          <a:ea typeface="宋体"/>
                        </a:rPr>
                        <a:t>0.0461%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spcBef>
                          <a:spcPts val="0"/>
                        </a:spcBef>
                        <a:spcAft>
                          <a:spcPts val="0"/>
                        </a:spcAft>
                      </a:pPr>
                      <a:r>
                        <a:rPr lang="en-US" sz="1600" dirty="0">
                          <a:latin typeface="Times New Roman"/>
                          <a:ea typeface="宋体"/>
                        </a:rPr>
                        <a:t>Normalized Beam Loss rate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latin typeface="Times New Roman"/>
                          <a:ea typeface="宋体"/>
                        </a:rPr>
                        <a:t>2.07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latin typeface="Times New Roman"/>
                          <a:ea typeface="宋体"/>
                        </a:rPr>
                        <a:t>2.44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4337" name="Rectangle 1"/>
          <p:cNvSpPr>
            <a:spLocks noChangeArrowheads="1"/>
          </p:cNvSpPr>
          <p:nvPr/>
        </p:nvSpPr>
        <p:spPr bwMode="auto">
          <a:xfrm>
            <a:off x="609600" y="5708956"/>
            <a:ext cx="48768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240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rgbClr val="981E32"/>
                </a:solidFill>
                <a:effectLst/>
                <a:latin typeface="Times New Roman" pitchFamily="18" charset="0"/>
                <a:ea typeface="宋体" pitchFamily="2" charset="-122"/>
                <a:cs typeface="Times New Roman" pitchFamily="18" charset="0"/>
              </a:rPr>
              <a:t>Comparison </a:t>
            </a:r>
            <a:r>
              <a:rPr kumimoji="0" lang="en-US" altLang="zh-CN" sz="1600" b="1" i="0" u="none" strike="noStrike" cap="none" normalizeH="0" baseline="0" dirty="0" smtClean="0">
                <a:ln>
                  <a:noFill/>
                </a:ln>
                <a:solidFill>
                  <a:srgbClr val="981E32"/>
                </a:solidFill>
                <a:effectLst/>
                <a:latin typeface="Times New Roman" pitchFamily="18" charset="0"/>
                <a:ea typeface="宋体" pitchFamily="2" charset="-122"/>
                <a:cs typeface="Times New Roman" pitchFamily="18" charset="0"/>
              </a:rPr>
              <a:t>of linear coupling and beam </a:t>
            </a:r>
            <a:r>
              <a:rPr kumimoji="0" lang="en-US" altLang="zh-CN" sz="1600" b="1" i="0" u="none" strike="noStrike" cap="none" normalizeH="0" baseline="0" dirty="0" smtClean="0">
                <a:ln>
                  <a:noFill/>
                </a:ln>
                <a:solidFill>
                  <a:srgbClr val="981E32"/>
                </a:solidFill>
                <a:effectLst/>
                <a:latin typeface="Times New Roman" pitchFamily="18" charset="0"/>
                <a:ea typeface="宋体" pitchFamily="2" charset="-122"/>
                <a:cs typeface="Times New Roman" pitchFamily="18" charset="0"/>
              </a:rPr>
              <a:t>loss: </a:t>
            </a:r>
            <a:endParaRPr kumimoji="0" lang="en-US" altLang="zh-CN" sz="2400" b="1" i="0" u="none" strike="noStrike" cap="none" normalizeH="0" baseline="0" dirty="0" smtClean="0">
              <a:ln>
                <a:noFill/>
              </a:ln>
              <a:solidFill>
                <a:srgbClr val="981E32"/>
              </a:solidFill>
              <a:effectLst/>
              <a:latin typeface="Arial" pitchFamily="34" charset="0"/>
              <a:cs typeface="Arial" pitchFamily="34" charset="0"/>
            </a:endParaRPr>
          </a:p>
        </p:txBody>
      </p:sp>
      <p:sp>
        <p:nvSpPr>
          <p:cNvPr id="7" name="TextBox 6"/>
          <p:cNvSpPr txBox="1"/>
          <p:nvPr/>
        </p:nvSpPr>
        <p:spPr>
          <a:xfrm>
            <a:off x="228600" y="1066800"/>
            <a:ext cx="8534400" cy="1077218"/>
          </a:xfrm>
          <a:prstGeom prst="rect">
            <a:avLst/>
          </a:prstGeom>
          <a:noFill/>
        </p:spPr>
        <p:txBody>
          <a:bodyPr wrap="square" rtlCol="0">
            <a:spAutoFit/>
          </a:bodyPr>
          <a:lstStyle/>
          <a:p>
            <a:r>
              <a:rPr lang="en-US" sz="1600" dirty="0" smtClean="0">
                <a:solidFill>
                  <a:srgbClr val="FF0000"/>
                </a:solidFill>
              </a:rPr>
              <a:t>Decision Variables:    </a:t>
            </a:r>
            <a:r>
              <a:rPr lang="en-US" sz="1600" dirty="0" smtClean="0"/>
              <a:t>13 skew quads                </a:t>
            </a:r>
          </a:p>
          <a:p>
            <a:r>
              <a:rPr lang="en-US" sz="1600" dirty="0" smtClean="0">
                <a:solidFill>
                  <a:srgbClr val="FF0000"/>
                </a:solidFill>
              </a:rPr>
              <a:t>Objective Functions:  </a:t>
            </a:r>
            <a:r>
              <a:rPr lang="en-US" sz="1600" dirty="0" smtClean="0"/>
              <a:t>Measured Beam Loss Rates</a:t>
            </a:r>
          </a:p>
          <a:p>
            <a:r>
              <a:rPr lang="en-US" sz="1600" dirty="0" smtClean="0">
                <a:solidFill>
                  <a:srgbClr val="FF0000"/>
                </a:solidFill>
              </a:rPr>
              <a:t>Population size:         </a:t>
            </a:r>
            <a:r>
              <a:rPr lang="en-US" sz="1600" dirty="0" smtClean="0"/>
              <a:t>120</a:t>
            </a:r>
          </a:p>
          <a:p>
            <a:r>
              <a:rPr lang="en-US" sz="1600" dirty="0" smtClean="0">
                <a:solidFill>
                  <a:srgbClr val="FF0000"/>
                </a:solidFill>
              </a:rPr>
              <a:t>Genetic Operators:    </a:t>
            </a:r>
            <a:r>
              <a:rPr lang="en-US" sz="1600" dirty="0" smtClean="0"/>
              <a:t>real-coded Simulated Binary Crossover (SBX) and polynomial mutation</a:t>
            </a:r>
            <a:endParaRPr lang="en-US" sz="1600" dirty="0"/>
          </a:p>
        </p:txBody>
      </p:sp>
      <p:sp>
        <p:nvSpPr>
          <p:cNvPr id="9" name="TextBox 8"/>
          <p:cNvSpPr txBox="1"/>
          <p:nvPr/>
        </p:nvSpPr>
        <p:spPr>
          <a:xfrm>
            <a:off x="1066800" y="4873823"/>
            <a:ext cx="2933700" cy="307777"/>
          </a:xfrm>
          <a:prstGeom prst="rect">
            <a:avLst/>
          </a:prstGeom>
          <a:noFill/>
        </p:spPr>
        <p:txBody>
          <a:bodyPr wrap="square" rtlCol="0">
            <a:spAutoFit/>
          </a:bodyPr>
          <a:lstStyle/>
          <a:p>
            <a:r>
              <a:rPr lang="en-US" sz="1400" b="1" dirty="0" smtClean="0"/>
              <a:t>220 generations for over 9 hours</a:t>
            </a:r>
            <a:endParaRPr lang="en-US" sz="1400" b="1" dirty="0"/>
          </a:p>
        </p:txBody>
      </p:sp>
      <p:sp>
        <p:nvSpPr>
          <p:cNvPr id="10" name="TextBox 9"/>
          <p:cNvSpPr txBox="1"/>
          <p:nvPr/>
        </p:nvSpPr>
        <p:spPr>
          <a:xfrm>
            <a:off x="1939635" y="5391090"/>
            <a:ext cx="1032165" cy="400110"/>
          </a:xfrm>
          <a:prstGeom prst="rect">
            <a:avLst/>
          </a:prstGeom>
          <a:solidFill>
            <a:schemeClr val="bg1"/>
          </a:solidFill>
        </p:spPr>
        <p:txBody>
          <a:bodyPr wrap="square" rtlCol="0">
            <a:spAutoFit/>
          </a:bodyPr>
          <a:lstStyle/>
          <a:p>
            <a:r>
              <a:rPr lang="en-US" sz="2000" dirty="0"/>
              <a:t>t</a:t>
            </a:r>
            <a:r>
              <a:rPr lang="en-US" sz="2000" dirty="0" smtClean="0"/>
              <a:t>ime (s)</a:t>
            </a:r>
            <a:endParaRPr lang="en-US" sz="2000" dirty="0"/>
          </a:p>
        </p:txBody>
      </p:sp>
      <p:sp>
        <p:nvSpPr>
          <p:cNvPr id="11" name="TextBox 10"/>
          <p:cNvSpPr txBox="1"/>
          <p:nvPr/>
        </p:nvSpPr>
        <p:spPr>
          <a:xfrm>
            <a:off x="6283034" y="5500255"/>
            <a:ext cx="2175166" cy="400110"/>
          </a:xfrm>
          <a:prstGeom prst="rect">
            <a:avLst/>
          </a:prstGeom>
          <a:solidFill>
            <a:schemeClr val="bg1"/>
          </a:solidFill>
        </p:spPr>
        <p:txBody>
          <a:bodyPr wrap="square" rtlCol="0">
            <a:spAutoFit/>
          </a:bodyPr>
          <a:lstStyle/>
          <a:p>
            <a:r>
              <a:rPr lang="en-US" sz="2000" dirty="0" smtClean="0"/>
              <a:t>skew </a:t>
            </a:r>
            <a:r>
              <a:rPr lang="en-US" sz="2000" dirty="0" err="1" smtClean="0"/>
              <a:t>quadrupole</a:t>
            </a:r>
            <a:endParaRPr lang="en-US" sz="2000" dirty="0"/>
          </a:p>
        </p:txBody>
      </p:sp>
      <p:sp>
        <p:nvSpPr>
          <p:cNvPr id="12" name="TextBox 11"/>
          <p:cNvSpPr txBox="1"/>
          <p:nvPr/>
        </p:nvSpPr>
        <p:spPr>
          <a:xfrm rot="16200000">
            <a:off x="3788383" y="3526818"/>
            <a:ext cx="1662545" cy="400110"/>
          </a:xfrm>
          <a:prstGeom prst="rect">
            <a:avLst/>
          </a:prstGeom>
          <a:solidFill>
            <a:schemeClr val="bg1"/>
          </a:solidFill>
        </p:spPr>
        <p:txBody>
          <a:bodyPr wrap="square" rtlCol="0">
            <a:spAutoFit/>
          </a:bodyPr>
          <a:lstStyle/>
          <a:p>
            <a:r>
              <a:rPr lang="en-US" sz="2000" dirty="0" smtClean="0"/>
              <a:t>current (A)</a:t>
            </a:r>
            <a:endParaRPr lang="en-US" sz="2000" dirty="0"/>
          </a:p>
        </p:txBody>
      </p:sp>
      <p:sp>
        <p:nvSpPr>
          <p:cNvPr id="13" name="TextBox 12"/>
          <p:cNvSpPr txBox="1"/>
          <p:nvPr/>
        </p:nvSpPr>
        <p:spPr>
          <a:xfrm rot="16200000">
            <a:off x="-972234" y="3258235"/>
            <a:ext cx="2590801" cy="646331"/>
          </a:xfrm>
          <a:prstGeom prst="rect">
            <a:avLst/>
          </a:prstGeom>
          <a:solidFill>
            <a:schemeClr val="bg1"/>
          </a:solidFill>
        </p:spPr>
        <p:txBody>
          <a:bodyPr wrap="square" rtlCol="0">
            <a:spAutoFit/>
          </a:bodyPr>
          <a:lstStyle/>
          <a:p>
            <a:pPr algn="ctr"/>
            <a:r>
              <a:rPr lang="en-US" b="1" dirty="0"/>
              <a:t>n</a:t>
            </a:r>
            <a:r>
              <a:rPr lang="en-US" b="1" dirty="0" smtClean="0"/>
              <a:t>ormalized beam loss</a:t>
            </a:r>
          </a:p>
          <a:p>
            <a:pPr algn="ctr"/>
            <a:r>
              <a:rPr lang="en-US" b="1" dirty="0" smtClean="0"/>
              <a:t>(</a:t>
            </a:r>
            <a:r>
              <a:rPr lang="en-US" b="1" dirty="0" err="1" smtClean="0"/>
              <a:t>cnts</a:t>
            </a:r>
            <a:r>
              <a:rPr lang="en-US" b="1" dirty="0" smtClean="0"/>
              <a:t>/mA</a:t>
            </a:r>
            <a:r>
              <a:rPr lang="en-US" b="1" baseline="30000" dirty="0" smtClean="0"/>
              <a:t>2</a:t>
            </a:r>
            <a:r>
              <a:rPr lang="en-US" b="1" dirty="0" smtClean="0"/>
              <a:t>) </a:t>
            </a:r>
            <a:endParaRPr lang="en-US" b="1" dirty="0"/>
          </a:p>
        </p:txBody>
      </p:sp>
    </p:spTree>
    <p:extLst>
      <p:ext uri="{BB962C8B-B14F-4D97-AF65-F5344CB8AC3E}">
        <p14:creationId xmlns:p14="http://schemas.microsoft.com/office/powerpoint/2010/main" val="166661988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ESENTER_VERSION" val="6"/>
  <p:tag name="ARTICULATE_PROJECT_CHECK" val="0"/>
  <p:tag name="ARTICULATE_PROJECT_OPEN" val="0"/>
</p:tagLst>
</file>

<file path=ppt/theme/theme1.xml><?xml version="1.0" encoding="utf-8"?>
<a:theme xmlns:a="http://schemas.openxmlformats.org/drawingml/2006/main" name="Blank">
  <a:themeElements>
    <a:clrScheme name="SLAC_RevisedPalette_2012">
      <a:dk1>
        <a:srgbClr val="000000"/>
      </a:dk1>
      <a:lt1>
        <a:sysClr val="window" lastClr="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SLAC_PPT_052412</Template>
  <TotalTime>0</TotalTime>
  <Words>1719</Words>
  <Application>Microsoft Office PowerPoint</Application>
  <PresentationFormat>On-screen Show (4:3)</PresentationFormat>
  <Paragraphs>280</Paragraphs>
  <Slides>23</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Blank</vt:lpstr>
      <vt:lpstr>Equation</vt:lpstr>
      <vt:lpstr>SPEAR3 Accelerator Physics</vt:lpstr>
      <vt:lpstr>Emittance Reduction (4.380 M$, FY13-15)</vt:lpstr>
      <vt:lpstr>Brightness (500 mA)</vt:lpstr>
      <vt:lpstr>Injection optimization for lower ex</vt:lpstr>
      <vt:lpstr>Benefit of additional sextupole power supplies</vt:lpstr>
      <vt:lpstr>Experiments with lower ex lattice</vt:lpstr>
      <vt:lpstr>Automated beam-based optimization</vt:lpstr>
      <vt:lpstr>Beam Loss Rates and Coupling K. Tian et al.</vt:lpstr>
      <vt:lpstr>Machine Based GA for Maximizing Beam Loss Rate K. Tian et al.</vt:lpstr>
      <vt:lpstr>Robust Conjugate Direction Search, RCDS  X. Huang et al.</vt:lpstr>
      <vt:lpstr>Parameter scan and simplex methods</vt:lpstr>
      <vt:lpstr>The robust line optimizer</vt:lpstr>
      <vt:lpstr>RCDS tests – simulation and experiments</vt:lpstr>
      <vt:lpstr>The Matlab RCDS package</vt:lpstr>
      <vt:lpstr>Summary</vt:lpstr>
      <vt:lpstr>Extra slides beyond this point</vt:lpstr>
      <vt:lpstr>Comparison of performance (best of 6-s cases)</vt:lpstr>
      <vt:lpstr>Transport line optics</vt:lpstr>
      <vt:lpstr>Coupling correction with loss rate</vt:lpstr>
      <vt:lpstr>Coupling correction with pinhole camera</vt:lpstr>
      <vt:lpstr>Kicker bump matching</vt:lpstr>
      <vt:lpstr>Injected beam steering for SPEAR3</vt:lpstr>
      <vt:lpstr>BTS optics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2012-06-11T23:50:00Z</dcterms:created>
  <dcterms:modified xsi:type="dcterms:W3CDTF">2013-07-07T18:37:38Z</dcterms:modified>
</cp:coreProperties>
</file>