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89" r:id="rId2"/>
    <p:sldId id="291" r:id="rId3"/>
    <p:sldId id="318" r:id="rId4"/>
    <p:sldId id="322" r:id="rId5"/>
    <p:sldId id="332" r:id="rId6"/>
    <p:sldId id="333" r:id="rId7"/>
    <p:sldId id="292" r:id="rId8"/>
    <p:sldId id="293" r:id="rId9"/>
    <p:sldId id="295" r:id="rId10"/>
    <p:sldId id="299" r:id="rId11"/>
    <p:sldId id="300" r:id="rId12"/>
    <p:sldId id="328" r:id="rId13"/>
    <p:sldId id="336" r:id="rId14"/>
    <p:sldId id="315" r:id="rId15"/>
    <p:sldId id="316" r:id="rId16"/>
    <p:sldId id="308" r:id="rId17"/>
    <p:sldId id="317" r:id="rId18"/>
    <p:sldId id="319" r:id="rId19"/>
    <p:sldId id="320" r:id="rId20"/>
    <p:sldId id="302" r:id="rId21"/>
    <p:sldId id="303" r:id="rId22"/>
    <p:sldId id="305" r:id="rId23"/>
    <p:sldId id="334" r:id="rId24"/>
    <p:sldId id="296" r:id="rId25"/>
    <p:sldId id="306" r:id="rId26"/>
    <p:sldId id="326" r:id="rId27"/>
    <p:sldId id="327" r:id="rId28"/>
    <p:sldId id="307" r:id="rId29"/>
    <p:sldId id="330" r:id="rId30"/>
    <p:sldId id="335" r:id="rId31"/>
    <p:sldId id="324" r:id="rId32"/>
    <p:sldId id="33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A2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4" autoAdjust="0"/>
    <p:restoredTop sz="9466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911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911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Production of radioactive molecular beams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3933056"/>
            <a:ext cx="6400800" cy="1176536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Christoph Seiffert</a:t>
            </a:r>
          </a:p>
          <a:p>
            <a:endParaRPr lang="de-DE" dirty="0" smtClean="0"/>
          </a:p>
          <a:p>
            <a:r>
              <a:rPr lang="de-DE" dirty="0" smtClean="0"/>
              <a:t>CERN-ISOLDE \TU Darmstadt</a:t>
            </a:r>
          </a:p>
          <a:p>
            <a:r>
              <a:rPr lang="de-DE" dirty="0" smtClean="0"/>
              <a:t>Supported by the Wolfgang Gentner programme</a:t>
            </a:r>
          </a:p>
        </p:txBody>
      </p:sp>
      <p:pic>
        <p:nvPicPr>
          <p:cNvPr id="4" name="Picture 3" descr="tud_logo_web_druc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2473" y="5877272"/>
            <a:ext cx="1762015" cy="865458"/>
          </a:xfrm>
          <a:prstGeom prst="rect">
            <a:avLst/>
          </a:prstGeom>
        </p:spPr>
      </p:pic>
      <p:pic>
        <p:nvPicPr>
          <p:cNvPr id="5" name="Picture 4" descr="logoS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938" y="5877272"/>
            <a:ext cx="907839" cy="865458"/>
          </a:xfrm>
          <a:prstGeom prst="rect">
            <a:avLst/>
          </a:prstGeom>
        </p:spPr>
      </p:pic>
      <p:pic>
        <p:nvPicPr>
          <p:cNvPr id="7170" name="Picture 2" descr="Zur Startseite des BMBF-Auftrit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818684"/>
            <a:ext cx="161925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93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Isotope Production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139" y="1268760"/>
            <a:ext cx="6408712" cy="43427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1799692" y="4365104"/>
            <a:ext cx="151216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Ionization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22073" y="3405366"/>
            <a:ext cx="1969768" cy="3693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Isotope production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121165" y="4997805"/>
            <a:ext cx="21857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Molecule formation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55776" y="2276872"/>
            <a:ext cx="396044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Effusion: interaction with target and line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7670544" y="4070076"/>
            <a:ext cx="1132614" cy="42136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12592" y="3995772"/>
            <a:ext cx="981017" cy="3693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Protons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08678" y="5733256"/>
            <a:ext cx="7283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1.4 </a:t>
            </a:r>
            <a:r>
              <a:rPr lang="en-US" dirty="0" err="1" smtClean="0"/>
              <a:t>GeV</a:t>
            </a:r>
            <a:r>
              <a:rPr lang="en-US" dirty="0" smtClean="0"/>
              <a:t> proton beam from Booster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Depending on target material isotope production with cross section </a:t>
            </a:r>
            <a:r>
              <a:rPr lang="el-GR" dirty="0" smtClean="0"/>
              <a:t>σ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552893" y="4578293"/>
            <a:ext cx="168395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2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Isotope Production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71600" y="6488668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Computed with ABRABLA</a:t>
            </a:r>
            <a:endParaRPr lang="en-GB" sz="1400" dirty="0"/>
          </a:p>
        </p:txBody>
      </p:sp>
      <p:grpSp>
        <p:nvGrpSpPr>
          <p:cNvPr id="6" name="Group 5"/>
          <p:cNvGrpSpPr/>
          <p:nvPr/>
        </p:nvGrpSpPr>
        <p:grpSpPr>
          <a:xfrm>
            <a:off x="971598" y="1168804"/>
            <a:ext cx="8171759" cy="4061364"/>
            <a:chOff x="971600" y="1423896"/>
            <a:chExt cx="8171759" cy="40613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423896"/>
              <a:ext cx="8171759" cy="406136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7560332" y="1916832"/>
              <a:ext cx="216024" cy="103653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83897" y="5230168"/>
            <a:ext cx="6413266" cy="111825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</a:t>
            </a:r>
            <a:r>
              <a:rPr lang="en-US" sz="2000" b="1" dirty="0" smtClean="0">
                <a:solidFill>
                  <a:srgbClr val="FF0000"/>
                </a:solidFill>
              </a:rPr>
              <a:t>I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</a:t>
            </a:r>
            <a:r>
              <a:rPr lang="en-US" sz="2000" b="1" dirty="0" err="1" smtClean="0">
                <a:solidFill>
                  <a:schemeClr val="tx1"/>
                </a:solidFill>
              </a:rPr>
              <a:t>exp</a:t>
            </a:r>
            <a:r>
              <a:rPr lang="en-US" sz="2000" b="1" dirty="0" smtClean="0">
                <a:solidFill>
                  <a:schemeClr val="tx1"/>
                </a:solidFill>
              </a:rPr>
              <a:t>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chemeClr val="tx1"/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(formation)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 smtClean="0">
                <a:solidFill>
                  <a:schemeClr val="tx1"/>
                </a:solidFill>
              </a:rPr>
              <a:t> 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(chemical loss)</a:t>
            </a:r>
          </a:p>
          <a:p>
            <a:pPr algn="ctr"/>
            <a:endParaRPr lang="en-US" sz="2000" b="1" baseline="-250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=</a:t>
            </a:r>
            <a:r>
              <a:rPr lang="en-US" sz="2000" b="1" dirty="0" err="1" smtClean="0">
                <a:solidFill>
                  <a:schemeClr val="tx1"/>
                </a:solidFill>
              </a:rPr>
              <a:t>n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p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 smtClean="0">
                <a:solidFill>
                  <a:schemeClr val="tx1"/>
                </a:solidFill>
              </a:rPr>
              <a:t>σ</a:t>
            </a:r>
            <a:r>
              <a:rPr lang="en-GB" sz="2000" b="1" dirty="0" smtClean="0">
                <a:solidFill>
                  <a:schemeClr val="tx1"/>
                </a:solidFill>
              </a:rPr>
              <a:t>*</a:t>
            </a:r>
            <a:r>
              <a:rPr lang="en-GB" sz="2000" b="1" dirty="0" err="1">
                <a:solidFill>
                  <a:schemeClr val="tx1"/>
                </a:solidFill>
              </a:rPr>
              <a:t>δ</a:t>
            </a:r>
            <a:r>
              <a:rPr lang="en-GB" sz="2000" b="1" baseline="-25000" dirty="0" err="1" smtClean="0">
                <a:solidFill>
                  <a:schemeClr val="tx1"/>
                </a:solidFill>
              </a:rPr>
              <a:t>A</a:t>
            </a:r>
            <a:endParaRPr lang="en-GB" sz="2000" b="1" baseline="-25000" dirty="0" smtClean="0">
              <a:solidFill>
                <a:schemeClr val="tx1"/>
              </a:solidFill>
            </a:endParaRPr>
          </a:p>
          <a:p>
            <a:pPr algn="ctr"/>
            <a:endParaRPr lang="en-US" sz="2000" b="1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1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Steps In Isotope Extraction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57359"/>
            <a:ext cx="5478818" cy="37125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1979712" y="3807372"/>
            <a:ext cx="129275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Ionization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56088" y="2923203"/>
            <a:ext cx="168395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Isotope production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1881698"/>
            <a:ext cx="338578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Effusion: interaction with target and line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56504" y="5295715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rgbClr val="FF0000"/>
                </a:solidFill>
              </a:rPr>
              <a:t>t</a:t>
            </a:r>
            <a:r>
              <a:rPr lang="en-US" sz="2000" b="1" baseline="-25000" dirty="0" err="1" smtClean="0">
                <a:solidFill>
                  <a:srgbClr val="FF0000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rgbClr val="FF0000"/>
                </a:solidFill>
              </a:rPr>
              <a:t>ε</a:t>
            </a:r>
            <a:r>
              <a:rPr lang="en-US" sz="2000" b="1" baseline="-25000" dirty="0">
                <a:solidFill>
                  <a:srgbClr val="FF0000"/>
                </a:solidFill>
              </a:rPr>
              <a:t>(formation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)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 smtClean="0">
                <a:solidFill>
                  <a:schemeClr val="tx1"/>
                </a:solidFill>
              </a:rPr>
              <a:t> 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(chemical loss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)</a:t>
            </a:r>
            <a:endParaRPr lang="en-US" sz="2000" b="1" baseline="-25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09829" y="4205175"/>
            <a:ext cx="1683958" cy="3693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Diffusion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283968" y="4593138"/>
            <a:ext cx="21857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Molecule 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4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Diffusion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Arrhenius equation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𝐷</m:t>
                    </m:r>
                    <m:r>
                      <a:rPr lang="en-GB" b="0" i="1" baseline="-25000" smtClean="0">
                        <a:latin typeface="Cambria Math"/>
                      </a:rPr>
                      <m:t>0</m:t>
                    </m:r>
                    <m:r>
                      <a:rPr lang="en-GB" b="0" i="1" smtClean="0">
                        <a:latin typeface="Cambria Math"/>
                      </a:rPr>
                      <m:t>∗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exp</m:t>
                    </m:r>
                    <m:r>
                      <a:rPr lang="en-GB" b="0" i="1" smtClean="0">
                        <a:latin typeface="Cambria Math"/>
                      </a:rPr>
                      <m:t>⁡(−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𝐸𝑎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𝑅</m:t>
                        </m:r>
                        <m:r>
                          <a:rPr lang="en-GB" b="0" i="1" smtClean="0">
                            <a:latin typeface="Cambria Math"/>
                          </a:rPr>
                          <m:t>∗</m:t>
                        </m:r>
                        <m:r>
                          <a:rPr lang="en-GB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dirty="0" smtClean="0"/>
                  <a:t> 	D0: maximum diffusion </a:t>
                </a:r>
                <a:r>
                  <a:rPr lang="en-GB" dirty="0" smtClean="0"/>
                  <a:t>coefficient [cm2/s]</a:t>
                </a:r>
                <a:endParaRPr lang="en-GB" dirty="0" smtClean="0"/>
              </a:p>
              <a:p>
                <a:pPr lvl="4"/>
                <a:r>
                  <a:rPr lang="en-GB" dirty="0"/>
                  <a:t>	</a:t>
                </a:r>
                <a:r>
                  <a:rPr lang="en-GB" dirty="0" smtClean="0"/>
                  <a:t>		</a:t>
                </a:r>
                <a:r>
                  <a:rPr lang="en-GB" sz="1600" dirty="0" err="1" smtClean="0"/>
                  <a:t>Ea</a:t>
                </a:r>
                <a:r>
                  <a:rPr lang="en-GB" sz="1600" dirty="0" smtClean="0"/>
                  <a:t>: activation energy</a:t>
                </a:r>
                <a:endParaRPr lang="en-GB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835696" y="5949280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rgbClr val="FF0000"/>
                </a:solidFill>
              </a:rPr>
              <a:t>t</a:t>
            </a:r>
            <a:r>
              <a:rPr lang="en-US" sz="2000" b="1" baseline="-25000" dirty="0" err="1" smtClean="0">
                <a:solidFill>
                  <a:srgbClr val="FF0000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rgbClr val="FF0000"/>
                </a:solidFill>
              </a:rPr>
              <a:t>ε</a:t>
            </a:r>
            <a:r>
              <a:rPr lang="en-US" sz="2000" b="1" baseline="-25000" dirty="0">
                <a:solidFill>
                  <a:srgbClr val="FF0000"/>
                </a:solidFill>
              </a:rPr>
              <a:t>(formation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)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 smtClean="0">
                <a:solidFill>
                  <a:schemeClr val="tx1"/>
                </a:solidFill>
              </a:rPr>
              <a:t> 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(chemical loss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)</a:t>
            </a:r>
            <a:endParaRPr lang="en-US" sz="2000" b="1" baseline="-250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68902" y="2113012"/>
            <a:ext cx="3382042" cy="369225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3131840" y="4149080"/>
            <a:ext cx="504056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491880" y="3959138"/>
            <a:ext cx="2376264" cy="1918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888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Studies on Boron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437512" cy="3600399"/>
          </a:xfrm>
        </p:spPr>
        <p:txBody>
          <a:bodyPr>
            <a:normAutofit/>
          </a:bodyPr>
          <a:lstStyle/>
          <a:p>
            <a:r>
              <a:rPr lang="en-GB" dirty="0" smtClean="0"/>
              <a:t>Diffusion studies with </a:t>
            </a:r>
            <a:r>
              <a:rPr lang="en-GB" b="1" dirty="0" smtClean="0"/>
              <a:t>boron neutron depth profiling</a:t>
            </a:r>
            <a:r>
              <a:rPr lang="en-GB" dirty="0" smtClean="0"/>
              <a:t> method (</a:t>
            </a:r>
            <a:r>
              <a:rPr lang="en-GB" dirty="0" err="1" smtClean="0"/>
              <a:t>bndp</a:t>
            </a:r>
            <a:r>
              <a:rPr lang="en-GB" dirty="0" smtClean="0"/>
              <a:t>) </a:t>
            </a:r>
            <a:r>
              <a:rPr lang="en-GB" dirty="0"/>
              <a:t> </a:t>
            </a:r>
            <a:r>
              <a:rPr lang="en-GB" dirty="0" smtClean="0"/>
              <a:t>            [10-B(n,</a:t>
            </a:r>
            <a:r>
              <a:rPr lang="el-GR" dirty="0" smtClean="0"/>
              <a:t>α</a:t>
            </a:r>
            <a:r>
              <a:rPr lang="en-GB" dirty="0" smtClean="0"/>
              <a:t>)7-Li ]</a:t>
            </a:r>
          </a:p>
          <a:p>
            <a:pPr lvl="1"/>
            <a:r>
              <a:rPr lang="en-GB" b="1" dirty="0" smtClean="0"/>
              <a:t>Step 1: Implantation of 10-B as 10-BF2 into target materials</a:t>
            </a:r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0" name="Group 39"/>
          <p:cNvGrpSpPr/>
          <p:nvPr/>
        </p:nvGrpSpPr>
        <p:grpSpPr>
          <a:xfrm>
            <a:off x="5868144" y="2996950"/>
            <a:ext cx="3002036" cy="2859286"/>
            <a:chOff x="6444208" y="3561184"/>
            <a:chExt cx="2425972" cy="2295053"/>
          </a:xfrm>
        </p:grpSpPr>
        <p:pic>
          <p:nvPicPr>
            <p:cNvPr id="12" name="Picture 2" descr="C:\Users\cseiffer\Downloads\6,66keV 10 B in C (1)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3840013"/>
              <a:ext cx="2425972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660232" y="3561184"/>
              <a:ext cx="1872208" cy="271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12.5 </a:t>
              </a:r>
              <a:r>
                <a:rPr lang="en-GB" sz="1600" dirty="0" err="1" smtClean="0"/>
                <a:t>keV</a:t>
              </a:r>
              <a:r>
                <a:rPr lang="en-GB" sz="1600" dirty="0" smtClean="0"/>
                <a:t> 10-B in Carbon</a:t>
              </a:r>
              <a:endParaRPr lang="en-GB" sz="16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828021" y="3304652"/>
            <a:ext cx="3376663" cy="2435225"/>
            <a:chOff x="2918753" y="4108410"/>
            <a:chExt cx="2400331" cy="1588585"/>
          </a:xfrm>
        </p:grpSpPr>
        <p:grpSp>
          <p:nvGrpSpPr>
            <p:cNvPr id="8" name="Group 7"/>
            <p:cNvGrpSpPr/>
            <p:nvPr/>
          </p:nvGrpSpPr>
          <p:grpSpPr>
            <a:xfrm rot="16200000">
              <a:off x="4611191" y="4989102"/>
              <a:ext cx="1271771" cy="144015"/>
              <a:chOff x="1475656" y="2267744"/>
              <a:chExt cx="1944216" cy="144016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1475656" y="2267744"/>
                <a:ext cx="1944216" cy="14401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2015716" y="2267744"/>
                <a:ext cx="864096" cy="45719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>
              <a:off x="3816823" y="5061110"/>
              <a:ext cx="11881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3679220" y="4108410"/>
              <a:ext cx="933784" cy="794471"/>
              <a:chOff x="3679220" y="4108410"/>
              <a:chExt cx="933784" cy="794471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996262" y="429307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212262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708823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>
                <a:stCxn id="13" idx="3"/>
                <a:endCxn id="15" idx="7"/>
              </p:cNvCxnSpPr>
              <p:nvPr/>
            </p:nvCxnSpPr>
            <p:spPr>
              <a:xfrm flipH="1">
                <a:off x="3893191" y="4477444"/>
                <a:ext cx="134703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stCxn id="13" idx="5"/>
                <a:endCxn id="14" idx="1"/>
              </p:cNvCxnSpPr>
              <p:nvPr/>
            </p:nvCxnSpPr>
            <p:spPr>
              <a:xfrm>
                <a:off x="4180630" y="4477444"/>
                <a:ext cx="63264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3971535" y="4208369"/>
                <a:ext cx="292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B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679220" y="4522278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117719" y="4108410"/>
                <a:ext cx="4952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+</a:t>
                </a:r>
                <a:endParaRPr lang="en-GB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180630" y="4533549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18226650">
              <a:off x="2849097" y="4569128"/>
              <a:ext cx="933784" cy="794471"/>
              <a:chOff x="3679220" y="4108410"/>
              <a:chExt cx="933784" cy="794471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3996262" y="429307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212262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3708823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3" name="Straight Connector 32"/>
              <p:cNvCxnSpPr>
                <a:stCxn id="30" idx="3"/>
                <a:endCxn id="32" idx="7"/>
              </p:cNvCxnSpPr>
              <p:nvPr/>
            </p:nvCxnSpPr>
            <p:spPr>
              <a:xfrm flipH="1">
                <a:off x="3893191" y="4477444"/>
                <a:ext cx="134703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>
                <a:stCxn id="30" idx="5"/>
                <a:endCxn id="31" idx="1"/>
              </p:cNvCxnSpPr>
              <p:nvPr/>
            </p:nvCxnSpPr>
            <p:spPr>
              <a:xfrm>
                <a:off x="4180630" y="4477444"/>
                <a:ext cx="63264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3971535" y="4208369"/>
                <a:ext cx="292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B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679220" y="4522278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117719" y="4108410"/>
                <a:ext cx="4952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+</a:t>
                </a:r>
                <a:endParaRPr lang="en-GB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180630" y="4533549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18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Studies on Boron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3"/>
            <a:ext cx="7437512" cy="2376264"/>
          </a:xfrm>
        </p:spPr>
        <p:txBody>
          <a:bodyPr>
            <a:normAutofit/>
          </a:bodyPr>
          <a:lstStyle/>
          <a:p>
            <a:r>
              <a:rPr lang="en-GB" dirty="0" smtClean="0"/>
              <a:t>Diffusion studies with </a:t>
            </a:r>
            <a:r>
              <a:rPr lang="en-GB" b="1" dirty="0" smtClean="0"/>
              <a:t>boron neutron depth profiling</a:t>
            </a:r>
            <a:r>
              <a:rPr lang="en-GB" dirty="0" smtClean="0"/>
              <a:t> method (</a:t>
            </a:r>
            <a:r>
              <a:rPr lang="en-GB" dirty="0" err="1" smtClean="0"/>
              <a:t>bndp</a:t>
            </a:r>
            <a:r>
              <a:rPr lang="en-GB" dirty="0" smtClean="0"/>
              <a:t>) </a:t>
            </a:r>
            <a:r>
              <a:rPr lang="en-GB" dirty="0"/>
              <a:t> </a:t>
            </a:r>
            <a:r>
              <a:rPr lang="en-GB" dirty="0" smtClean="0"/>
              <a:t>            [10-B(n,</a:t>
            </a:r>
            <a:r>
              <a:rPr lang="el-GR" dirty="0" smtClean="0"/>
              <a:t>α</a:t>
            </a:r>
            <a:r>
              <a:rPr lang="en-GB" dirty="0" smtClean="0"/>
              <a:t>)7-Li ]</a:t>
            </a:r>
          </a:p>
          <a:p>
            <a:pPr lvl="1"/>
            <a:r>
              <a:rPr lang="en-GB" dirty="0" smtClean="0"/>
              <a:t>Step </a:t>
            </a:r>
            <a:r>
              <a:rPr lang="en-GB" dirty="0"/>
              <a:t>1: Implantation of 10-B as 10-BF2 into target </a:t>
            </a:r>
            <a:r>
              <a:rPr lang="en-GB" dirty="0" smtClean="0"/>
              <a:t>materials</a:t>
            </a:r>
          </a:p>
          <a:p>
            <a:pPr lvl="1"/>
            <a:r>
              <a:rPr lang="en-GB" dirty="0"/>
              <a:t>Step 2: Measurement of (initial) distribution </a:t>
            </a:r>
          </a:p>
          <a:p>
            <a:pPr lvl="2"/>
            <a:r>
              <a:rPr lang="el-GR" dirty="0"/>
              <a:t>σ</a:t>
            </a:r>
            <a:r>
              <a:rPr lang="en-GB" baseline="-25000" dirty="0"/>
              <a:t>[10-B(n,</a:t>
            </a:r>
            <a:r>
              <a:rPr lang="el-GR" baseline="-25000" dirty="0"/>
              <a:t>α</a:t>
            </a:r>
            <a:r>
              <a:rPr lang="en-GB" baseline="-25000" dirty="0"/>
              <a:t>)7-Li ]</a:t>
            </a:r>
            <a:r>
              <a:rPr lang="en-GB" dirty="0"/>
              <a:t>=3840 barn</a:t>
            </a:r>
          </a:p>
          <a:p>
            <a:pPr lvl="2"/>
            <a:r>
              <a:rPr lang="en-GB" dirty="0" err="1"/>
              <a:t>Pu</a:t>
            </a:r>
            <a:r>
              <a:rPr lang="en-GB" dirty="0"/>
              <a:t>-Be source: 1.1*10^8 neutrons/second @</a:t>
            </a:r>
            <a:r>
              <a:rPr lang="en-GB" dirty="0" smtClean="0"/>
              <a:t>4Pi</a:t>
            </a:r>
          </a:p>
          <a:p>
            <a:pPr lvl="2"/>
            <a:r>
              <a:rPr lang="en-GB" dirty="0" smtClean="0"/>
              <a:t>Same effect used in cancer therapy</a:t>
            </a:r>
            <a:endParaRPr lang="en-GB" dirty="0"/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8" name="Rounded Rectangle 37"/>
          <p:cNvSpPr/>
          <p:nvPr/>
        </p:nvSpPr>
        <p:spPr>
          <a:xfrm>
            <a:off x="2603871" y="5544594"/>
            <a:ext cx="1271771" cy="1440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2957141" y="5544594"/>
            <a:ext cx="565232" cy="4571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7" name="Group 66"/>
          <p:cNvGrpSpPr/>
          <p:nvPr/>
        </p:nvGrpSpPr>
        <p:grpSpPr>
          <a:xfrm>
            <a:off x="2231317" y="3861048"/>
            <a:ext cx="1923575" cy="380812"/>
            <a:chOff x="2223760" y="4147619"/>
            <a:chExt cx="1923575" cy="380812"/>
          </a:xfrm>
        </p:grpSpPr>
        <p:sp>
          <p:nvSpPr>
            <p:cNvPr id="40" name="Rectangle 39"/>
            <p:cNvSpPr/>
            <p:nvPr/>
          </p:nvSpPr>
          <p:spPr>
            <a:xfrm>
              <a:off x="2223760" y="4147619"/>
              <a:ext cx="1923575" cy="3671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07628" y="4159099"/>
              <a:ext cx="1192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dirty="0" smtClean="0"/>
                <a:t>α</a:t>
              </a:r>
              <a:r>
                <a:rPr lang="en-GB" dirty="0" smtClean="0"/>
                <a:t> detector</a:t>
              </a:r>
              <a:endParaRPr lang="en-GB" dirty="0"/>
            </a:p>
          </p:txBody>
        </p:sp>
      </p:grpSp>
      <p:sp>
        <p:nvSpPr>
          <p:cNvPr id="42" name="Right Arrow 41"/>
          <p:cNvSpPr/>
          <p:nvPr/>
        </p:nvSpPr>
        <p:spPr>
          <a:xfrm rot="1140487">
            <a:off x="1975414" y="5368955"/>
            <a:ext cx="622694" cy="188212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750633" y="5072546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1691680" y="5213262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871248" y="5175974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028977" y="5364594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1902787" y="5312880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933082" y="4566222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992035" y="4644954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992035" y="4566222"/>
            <a:ext cx="117906" cy="1034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933082" y="4666908"/>
            <a:ext cx="117906" cy="1034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345514" y="4927352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3404467" y="5006084"/>
            <a:ext cx="117906" cy="103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3404467" y="4927352"/>
            <a:ext cx="117906" cy="1034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3345514" y="5028038"/>
            <a:ext cx="117906" cy="1034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/>
          <p:nvPr/>
        </p:nvCxnSpPr>
        <p:spPr>
          <a:xfrm flipH="1" flipV="1">
            <a:off x="3028978" y="4845375"/>
            <a:ext cx="80963" cy="6176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55" idx="4"/>
          </p:cNvCxnSpPr>
          <p:nvPr/>
        </p:nvCxnSpPr>
        <p:spPr>
          <a:xfrm flipV="1">
            <a:off x="3291304" y="5131466"/>
            <a:ext cx="113163" cy="331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4187802" y="4316875"/>
            <a:ext cx="2198012" cy="2198866"/>
            <a:chOff x="3598124" y="4010062"/>
            <a:chExt cx="2520000" cy="2520000"/>
          </a:xfrm>
        </p:grpSpPr>
        <p:pic>
          <p:nvPicPr>
            <p:cNvPr id="5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4645" y="4528238"/>
              <a:ext cx="2050562" cy="1637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59"/>
            <p:cNvSpPr/>
            <p:nvPr/>
          </p:nvSpPr>
          <p:spPr>
            <a:xfrm>
              <a:off x="3598124" y="4010062"/>
              <a:ext cx="2520000" cy="2520000"/>
            </a:xfrm>
            <a:prstGeom prst="ellipse">
              <a:avLst/>
            </a:prstGeom>
            <a:noFill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1" name="Straight Connector 60"/>
          <p:cNvCxnSpPr>
            <a:stCxn id="46" idx="0"/>
            <a:endCxn id="60" idx="1"/>
          </p:cNvCxnSpPr>
          <p:nvPr/>
        </p:nvCxnSpPr>
        <p:spPr>
          <a:xfrm flipV="1">
            <a:off x="3208977" y="4638891"/>
            <a:ext cx="1300716" cy="7257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6" idx="4"/>
          </p:cNvCxnSpPr>
          <p:nvPr/>
        </p:nvCxnSpPr>
        <p:spPr>
          <a:xfrm>
            <a:off x="3208977" y="5724594"/>
            <a:ext cx="1723063" cy="7287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71567" y="3091992"/>
            <a:ext cx="1754519" cy="268725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6" name="Straight Arrow Connector 65"/>
          <p:cNvCxnSpPr/>
          <p:nvPr/>
        </p:nvCxnSpPr>
        <p:spPr>
          <a:xfrm flipV="1">
            <a:off x="4147335" y="4147619"/>
            <a:ext cx="2224865" cy="114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56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Studies on Boron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437512" cy="3600399"/>
          </a:xfrm>
        </p:spPr>
        <p:txBody>
          <a:bodyPr>
            <a:normAutofit/>
          </a:bodyPr>
          <a:lstStyle/>
          <a:p>
            <a:r>
              <a:rPr lang="en-GB" dirty="0" smtClean="0"/>
              <a:t>Diffusion studies with </a:t>
            </a:r>
            <a:r>
              <a:rPr lang="en-GB" b="1" dirty="0" smtClean="0"/>
              <a:t>boron neutron depth profiling</a:t>
            </a:r>
            <a:r>
              <a:rPr lang="en-GB" dirty="0" smtClean="0"/>
              <a:t> method (</a:t>
            </a:r>
            <a:r>
              <a:rPr lang="en-GB" dirty="0" err="1" smtClean="0"/>
              <a:t>bndp</a:t>
            </a:r>
            <a:r>
              <a:rPr lang="en-GB" dirty="0" smtClean="0"/>
              <a:t>) </a:t>
            </a:r>
            <a:r>
              <a:rPr lang="en-GB" dirty="0"/>
              <a:t> </a:t>
            </a:r>
            <a:r>
              <a:rPr lang="en-GB" dirty="0" smtClean="0"/>
              <a:t>            [10-B(n,</a:t>
            </a:r>
            <a:r>
              <a:rPr lang="el-GR" dirty="0" smtClean="0"/>
              <a:t>α</a:t>
            </a:r>
            <a:r>
              <a:rPr lang="en-GB" dirty="0" smtClean="0"/>
              <a:t>)7-Li ]</a:t>
            </a:r>
          </a:p>
          <a:p>
            <a:pPr lvl="1"/>
            <a:r>
              <a:rPr lang="en-GB" dirty="0" smtClean="0"/>
              <a:t>Step 1: Implantation of 10-B as 10-BF2 into target materials</a:t>
            </a:r>
          </a:p>
          <a:p>
            <a:pPr lvl="1"/>
            <a:r>
              <a:rPr lang="en-GB" dirty="0"/>
              <a:t>Step 2: Measurement of (initial) distribution </a:t>
            </a:r>
          </a:p>
          <a:p>
            <a:pPr lvl="2"/>
            <a:r>
              <a:rPr lang="el-GR" dirty="0"/>
              <a:t>σ</a:t>
            </a:r>
            <a:r>
              <a:rPr lang="en-GB" baseline="-25000" dirty="0"/>
              <a:t>[10-B(n,</a:t>
            </a:r>
            <a:r>
              <a:rPr lang="el-GR" baseline="-25000" dirty="0"/>
              <a:t>α</a:t>
            </a:r>
            <a:r>
              <a:rPr lang="en-GB" baseline="-25000" dirty="0"/>
              <a:t>)7-Li ]</a:t>
            </a:r>
            <a:r>
              <a:rPr lang="en-GB" dirty="0"/>
              <a:t>=3840 barn</a:t>
            </a:r>
          </a:p>
          <a:p>
            <a:pPr lvl="2"/>
            <a:r>
              <a:rPr lang="en-GB" dirty="0" err="1"/>
              <a:t>Pu</a:t>
            </a:r>
            <a:r>
              <a:rPr lang="en-GB" dirty="0"/>
              <a:t>-Be source: 1.1*10^8 neutrons/second @4Pi</a:t>
            </a:r>
          </a:p>
          <a:p>
            <a:pPr lvl="1"/>
            <a:r>
              <a:rPr lang="en-GB" b="1" dirty="0" smtClean="0"/>
              <a:t>Step3: Heating of Sample 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3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Studies on Boron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437512" cy="3600399"/>
          </a:xfrm>
        </p:spPr>
        <p:txBody>
          <a:bodyPr>
            <a:normAutofit/>
          </a:bodyPr>
          <a:lstStyle/>
          <a:p>
            <a:r>
              <a:rPr lang="en-GB" dirty="0" smtClean="0"/>
              <a:t>Diffusion studies with </a:t>
            </a:r>
            <a:r>
              <a:rPr lang="en-GB" b="1" dirty="0" smtClean="0"/>
              <a:t>boron neutron depth profiling</a:t>
            </a:r>
            <a:r>
              <a:rPr lang="en-GB" dirty="0" smtClean="0"/>
              <a:t> method (</a:t>
            </a:r>
            <a:r>
              <a:rPr lang="en-GB" dirty="0" err="1" smtClean="0"/>
              <a:t>bndp</a:t>
            </a:r>
            <a:r>
              <a:rPr lang="en-GB" dirty="0" smtClean="0"/>
              <a:t>) </a:t>
            </a:r>
            <a:r>
              <a:rPr lang="en-GB" dirty="0"/>
              <a:t> </a:t>
            </a:r>
            <a:r>
              <a:rPr lang="en-GB" dirty="0" smtClean="0"/>
              <a:t>            [10-B(n,</a:t>
            </a:r>
            <a:r>
              <a:rPr lang="el-GR" dirty="0" smtClean="0"/>
              <a:t>α</a:t>
            </a:r>
            <a:r>
              <a:rPr lang="en-GB" dirty="0" smtClean="0"/>
              <a:t>)7-Li ]</a:t>
            </a:r>
          </a:p>
          <a:p>
            <a:pPr lvl="1"/>
            <a:r>
              <a:rPr lang="en-GB" dirty="0" smtClean="0"/>
              <a:t>Step 1: Implantation of 10-B as 10-BF2 into target materials</a:t>
            </a:r>
          </a:p>
          <a:p>
            <a:pPr lvl="1"/>
            <a:r>
              <a:rPr lang="en-GB" dirty="0"/>
              <a:t>Step 2: Measurement of (initial) distribution </a:t>
            </a:r>
          </a:p>
          <a:p>
            <a:pPr lvl="2"/>
            <a:r>
              <a:rPr lang="el-GR" dirty="0"/>
              <a:t>σ</a:t>
            </a:r>
            <a:r>
              <a:rPr lang="en-GB" baseline="-25000" dirty="0"/>
              <a:t>[10-B(n,</a:t>
            </a:r>
            <a:r>
              <a:rPr lang="el-GR" baseline="-25000" dirty="0"/>
              <a:t>α</a:t>
            </a:r>
            <a:r>
              <a:rPr lang="en-GB" baseline="-25000" dirty="0"/>
              <a:t>)7-Li ]</a:t>
            </a:r>
            <a:r>
              <a:rPr lang="en-GB" dirty="0"/>
              <a:t>=3840 barn</a:t>
            </a:r>
          </a:p>
          <a:p>
            <a:pPr lvl="2"/>
            <a:r>
              <a:rPr lang="en-GB" dirty="0" err="1"/>
              <a:t>Pu</a:t>
            </a:r>
            <a:r>
              <a:rPr lang="en-GB" dirty="0"/>
              <a:t>-Be source: 1.1*10^8 neutrons/second @4Pi</a:t>
            </a:r>
          </a:p>
          <a:p>
            <a:pPr lvl="1"/>
            <a:r>
              <a:rPr lang="en-GB" dirty="0" smtClean="0"/>
              <a:t>Step3: Heating of Sample </a:t>
            </a:r>
          </a:p>
          <a:p>
            <a:pPr lvl="1"/>
            <a:r>
              <a:rPr lang="en-GB" b="1" dirty="0" smtClean="0"/>
              <a:t>Step4: Repeat step 2 and step 3</a:t>
            </a:r>
            <a:endParaRPr lang="en-GB" b="1" dirty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urved Left Arrow 5"/>
          <p:cNvSpPr/>
          <p:nvPr/>
        </p:nvSpPr>
        <p:spPr>
          <a:xfrm rot="10800000">
            <a:off x="1187624" y="2088815"/>
            <a:ext cx="360040" cy="1368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9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Studies on Boron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437512" cy="3600399"/>
          </a:xfrm>
        </p:spPr>
        <p:txBody>
          <a:bodyPr>
            <a:normAutofit/>
          </a:bodyPr>
          <a:lstStyle/>
          <a:p>
            <a:r>
              <a:rPr lang="en-GB" dirty="0" smtClean="0"/>
              <a:t>Study on chemical behaviour and diffusion properties </a:t>
            </a:r>
          </a:p>
          <a:p>
            <a:r>
              <a:rPr lang="en-GB" dirty="0" smtClean="0"/>
              <a:t>Boron can be extracted as a fluoride</a:t>
            </a:r>
            <a:endParaRPr lang="en-GB" dirty="0"/>
          </a:p>
          <a:p>
            <a:r>
              <a:rPr lang="en-GB" dirty="0" smtClean="0"/>
              <a:t>Diffusion studies with </a:t>
            </a:r>
            <a:r>
              <a:rPr lang="en-GB" b="1" dirty="0" smtClean="0"/>
              <a:t>boron neutron depth profiling</a:t>
            </a:r>
            <a:r>
              <a:rPr lang="en-GB" dirty="0" smtClean="0"/>
              <a:t> method (</a:t>
            </a:r>
            <a:r>
              <a:rPr lang="en-GB" dirty="0" err="1" smtClean="0"/>
              <a:t>bndp</a:t>
            </a:r>
            <a:r>
              <a:rPr lang="en-GB" dirty="0" smtClean="0"/>
              <a:t>) </a:t>
            </a:r>
            <a:r>
              <a:rPr lang="en-GB" dirty="0"/>
              <a:t> </a:t>
            </a:r>
            <a:r>
              <a:rPr lang="en-GB" dirty="0" smtClean="0"/>
              <a:t>            [10-B(n,</a:t>
            </a:r>
            <a:r>
              <a:rPr lang="el-GR" dirty="0" smtClean="0"/>
              <a:t>α</a:t>
            </a:r>
            <a:r>
              <a:rPr lang="en-GB" dirty="0" smtClean="0"/>
              <a:t>)7-Li ]</a:t>
            </a:r>
          </a:p>
          <a:p>
            <a:pPr lvl="1"/>
            <a:r>
              <a:rPr lang="en-GB" dirty="0" smtClean="0"/>
              <a:t>Step 1: Implantation of 10-B as 10-BF2 into target materials</a:t>
            </a:r>
          </a:p>
          <a:p>
            <a:pPr lvl="1"/>
            <a:r>
              <a:rPr lang="en-GB" dirty="0" smtClean="0"/>
              <a:t>Step 2: Measurement of (initial) distribution </a:t>
            </a:r>
          </a:p>
          <a:p>
            <a:pPr lvl="2"/>
            <a:r>
              <a:rPr lang="el-GR" dirty="0" smtClean="0"/>
              <a:t>σ</a:t>
            </a:r>
            <a:r>
              <a:rPr lang="en-GB" baseline="-25000" dirty="0"/>
              <a:t>[10-B(n,</a:t>
            </a:r>
            <a:r>
              <a:rPr lang="el-GR" baseline="-25000" dirty="0"/>
              <a:t>α</a:t>
            </a:r>
            <a:r>
              <a:rPr lang="en-GB" baseline="-25000" dirty="0"/>
              <a:t>)7-Li </a:t>
            </a:r>
            <a:r>
              <a:rPr lang="en-GB" baseline="-25000" dirty="0" smtClean="0"/>
              <a:t>]</a:t>
            </a:r>
            <a:r>
              <a:rPr lang="en-GB" dirty="0" smtClean="0"/>
              <a:t>=3840 barn</a:t>
            </a:r>
          </a:p>
          <a:p>
            <a:pPr lvl="2"/>
            <a:r>
              <a:rPr lang="en-GB" dirty="0" err="1" smtClean="0"/>
              <a:t>Pu</a:t>
            </a:r>
            <a:r>
              <a:rPr lang="en-GB" dirty="0" smtClean="0"/>
              <a:t>-Be source: 1.1*10^8 neutrons/second @4Pi</a:t>
            </a:r>
          </a:p>
          <a:p>
            <a:pPr lvl="1"/>
            <a:r>
              <a:rPr lang="en-GB" dirty="0" smtClean="0"/>
              <a:t>Step3: Heating of Sample </a:t>
            </a:r>
          </a:p>
          <a:p>
            <a:pPr lvl="1"/>
            <a:r>
              <a:rPr lang="en-GB" dirty="0" smtClean="0"/>
              <a:t>Step4: Repeat step 2 and step 3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1907704" y="4509120"/>
            <a:ext cx="115212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131840" y="4437982"/>
            <a:ext cx="554461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Goal: Choice of target material which allows fast diffusion and therefore efficient extraction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8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Studies on Boron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188194" y="2620942"/>
            <a:ext cx="3753466" cy="3207375"/>
            <a:chOff x="998041" y="1124744"/>
            <a:chExt cx="3753466" cy="32073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041" y="1124744"/>
              <a:ext cx="3753466" cy="32073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7" name="TextBox 6"/>
            <p:cNvSpPr txBox="1"/>
            <p:nvPr/>
          </p:nvSpPr>
          <p:spPr>
            <a:xfrm>
              <a:off x="3017878" y="2305185"/>
              <a:ext cx="1656184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r>
                <a:rPr lang="en-GB" dirty="0" smtClean="0"/>
                <a:t> (1.418MeV)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3131840" y="2674517"/>
              <a:ext cx="432048" cy="3224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98" y="1535221"/>
            <a:ext cx="4048314" cy="42930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88194" y="2132856"/>
            <a:ext cx="377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Overnight measurement (Oct-2013)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289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CERN/ISOLDE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99592" y="6577799"/>
            <a:ext cx="4536504" cy="216347"/>
          </a:xfrm>
        </p:spPr>
        <p:txBody>
          <a:bodyPr/>
          <a:lstStyle/>
          <a:p>
            <a:r>
              <a:rPr lang="en-GB" sz="700" dirty="0"/>
              <a:t>https://mediastream.cern.ch/MediaArchive/Photo/Public/2008/0812015/0812015/0812015-A4-at-144-dpi.jpg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7"/>
            <a:ext cx="7611225" cy="533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0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Chemical Interactions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139" y="1268760"/>
            <a:ext cx="6408712" cy="43427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1799692" y="4365104"/>
            <a:ext cx="151216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Ionization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22073" y="3405366"/>
            <a:ext cx="196976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Isotope production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121165" y="4997805"/>
            <a:ext cx="2185792" cy="3693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Molecule formation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55776" y="2276872"/>
            <a:ext cx="3960440" cy="3693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Effusion: interaction with target and line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552893" y="4578293"/>
            <a:ext cx="168395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Chemical interactions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Materials found in an ISOLDE target: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88839"/>
            <a:ext cx="6120680" cy="41475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7" name="TextBox 6"/>
          <p:cNvSpPr txBox="1"/>
          <p:nvPr/>
        </p:nvSpPr>
        <p:spPr>
          <a:xfrm>
            <a:off x="863588" y="5551605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Tantalum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11447608">
            <a:off x="2336418" y="4939751"/>
            <a:ext cx="426004" cy="60129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15293758">
            <a:off x="2832442" y="5353343"/>
            <a:ext cx="426004" cy="91256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3588" y="2267744"/>
            <a:ext cx="2752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B0F0"/>
                </a:solidFill>
              </a:rPr>
              <a:t>Molybdenum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 rot="20330961">
            <a:off x="2336418" y="2865207"/>
            <a:ext cx="426004" cy="912568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171343" y="2274888"/>
            <a:ext cx="2752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B050"/>
                </a:solidFill>
              </a:rPr>
              <a:t>Copper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2433505">
            <a:off x="4817516" y="2665787"/>
            <a:ext cx="426004" cy="912568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 rot="1282240">
            <a:off x="7027879" y="3929849"/>
            <a:ext cx="426004" cy="912568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391924" y="3361184"/>
            <a:ext cx="2752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Rhenium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3608" y="6309320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chemeClr val="tx1"/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</a:t>
            </a:r>
            <a:r>
              <a:rPr lang="el-GR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*</a:t>
            </a:r>
            <a:r>
              <a:rPr lang="el-GR" sz="2000" b="1" dirty="0" smtClean="0">
                <a:solidFill>
                  <a:srgbClr val="FF0000"/>
                </a:solidFill>
              </a:rPr>
              <a:t>ε</a:t>
            </a:r>
            <a:r>
              <a:rPr lang="en-US" sz="2000" b="1" baseline="-25000" dirty="0">
                <a:solidFill>
                  <a:srgbClr val="FF0000"/>
                </a:solidFill>
              </a:rPr>
              <a:t>(chemical loss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)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(formation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)</a:t>
            </a:r>
            <a:endParaRPr lang="en-US" sz="20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Chemical interactions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43" y="1628800"/>
            <a:ext cx="4518952" cy="314269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1043608" y="1247625"/>
            <a:ext cx="3873387" cy="3811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Chemical equilibrium of Ta and CO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710362" y="5085184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chemeClr val="tx1"/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(formation)</a:t>
            </a:r>
            <a:r>
              <a:rPr lang="en-US" sz="2000" b="1" dirty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 </a:t>
            </a:r>
            <a:r>
              <a:rPr lang="el-GR" sz="2000" b="1" dirty="0">
                <a:solidFill>
                  <a:srgbClr val="FF0000"/>
                </a:solidFill>
              </a:rPr>
              <a:t>ε</a:t>
            </a:r>
            <a:r>
              <a:rPr lang="en-US" sz="2000" b="1" baseline="-25000" dirty="0">
                <a:solidFill>
                  <a:srgbClr val="FF0000"/>
                </a:solidFill>
              </a:rPr>
              <a:t>(chemical loss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)</a:t>
            </a:r>
            <a:endParaRPr lang="en-US" sz="2000" b="1" baseline="-25000" dirty="0">
              <a:solidFill>
                <a:srgbClr val="FF0000"/>
              </a:solidFill>
            </a:endParaRPr>
          </a:p>
        </p:txBody>
      </p:sp>
      <p:pic>
        <p:nvPicPr>
          <p:cNvPr id="16386" name="Picture 2" descr="\\cern.ch\dfs\Users\c\cseiffer\Documents\DATA for PHD\Chemical simulations\Paper Al2O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42387"/>
            <a:ext cx="4661421" cy="312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359895" y="1239266"/>
            <a:ext cx="3873387" cy="3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Chemical equilibrium of Al2O3 and 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Chemical interactions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43" y="1628800"/>
            <a:ext cx="4518952" cy="314269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1043608" y="1247625"/>
            <a:ext cx="3873387" cy="3811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Chemical equilibrium of Ta and CO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710362" y="5085184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chemeClr val="tx1"/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(formation)</a:t>
            </a:r>
            <a:r>
              <a:rPr lang="en-US" sz="2000" b="1" dirty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 </a:t>
            </a:r>
            <a:r>
              <a:rPr lang="el-GR" sz="2000" b="1" dirty="0">
                <a:solidFill>
                  <a:srgbClr val="FF0000"/>
                </a:solidFill>
              </a:rPr>
              <a:t>ε</a:t>
            </a:r>
            <a:r>
              <a:rPr lang="en-US" sz="2000" b="1" baseline="-25000" dirty="0">
                <a:solidFill>
                  <a:srgbClr val="FF0000"/>
                </a:solidFill>
              </a:rPr>
              <a:t>(chemical loss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)</a:t>
            </a:r>
            <a:endParaRPr lang="en-US" sz="2000" b="1" baseline="-25000" dirty="0">
              <a:solidFill>
                <a:srgbClr val="FF0000"/>
              </a:solidFill>
            </a:endParaRPr>
          </a:p>
        </p:txBody>
      </p:sp>
      <p:pic>
        <p:nvPicPr>
          <p:cNvPr id="16386" name="Picture 2" descr="\\cern.ch\dfs\Users\c\cseiffer\Documents\DATA for PHD\Chemical simulations\Paper Al2O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42387"/>
            <a:ext cx="4661421" cy="312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359895" y="1239266"/>
            <a:ext cx="3873387" cy="3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Chemical equilibrium of Al2O3 and CO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78686" y="3162930"/>
            <a:ext cx="7452828" cy="461665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Substitute materials which react with Carbon and Boron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7803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b-NO" dirty="0" smtClean="0"/>
              <a:t>Adsorption on surfaces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25635" y="2132856"/>
                <a:ext cx="2544983" cy="1286759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1" algn="ctr"/>
                <a:endParaRPr lang="en-US" u="sng" dirty="0"/>
              </a:p>
              <a:p>
                <a:pPr lvl="1"/>
                <a:r>
                  <a:rPr lang="en-US" sz="1600" dirty="0" smtClean="0"/>
                  <a:t>    </a:t>
                </a:r>
                <a:r>
                  <a:rPr lang="en-US" sz="1600" u="sng" dirty="0" smtClean="0"/>
                  <a:t> Sticking time:</a:t>
                </a:r>
                <a:endParaRPr lang="en-US" sz="1600" u="sng" dirty="0"/>
              </a:p>
              <a:p>
                <a:pPr lvl="1"/>
                <a:endParaRPr lang="en-US" sz="1600" i="1" dirty="0" smtClean="0">
                  <a:latin typeface="Cambria Math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US" sz="1600" i="1" baseline="-2500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  <a:ea typeface="Cambria Math"/>
                        </a:rPr>
                        <m:t>exp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⁡(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𝐻</m:t>
                          </m:r>
                          <m:r>
                            <a:rPr lang="en-US" sz="1600" i="1" baseline="-25000">
                              <a:latin typeface="Cambria Math"/>
                              <a:ea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600" b="0" i="1" baseline="-25000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  <m:r>
                        <a:rPr lang="en-US" sz="1600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635" y="2132856"/>
                <a:ext cx="2544983" cy="128675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Placeholder 4"/>
          <p:cNvSpPr txBox="1">
            <a:spLocks/>
          </p:cNvSpPr>
          <p:nvPr/>
        </p:nvSpPr>
        <p:spPr>
          <a:xfrm>
            <a:off x="971600" y="6237312"/>
            <a:ext cx="5184576" cy="360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smtClean="0"/>
              <a:t>http://www.buetzer.info/fileadmin/pb/HTML-Files/WebHelp/Die_Adsorption_von_Gasen_und_gel_sten_Stoffen.htm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1114162" y="1208810"/>
            <a:ext cx="5783964" cy="3693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I=I</a:t>
            </a:r>
            <a:r>
              <a:rPr lang="en-US" b="1" baseline="-25000" dirty="0" smtClean="0">
                <a:solidFill>
                  <a:schemeClr val="tx1"/>
                </a:solidFill>
              </a:rPr>
              <a:t>0</a:t>
            </a:r>
            <a:r>
              <a:rPr lang="en-US" b="1" dirty="0" smtClean="0">
                <a:solidFill>
                  <a:schemeClr val="tx1"/>
                </a:solidFill>
              </a:rPr>
              <a:t> *exp(-</a:t>
            </a:r>
            <a:r>
              <a:rPr lang="el-GR" b="1" dirty="0" smtClean="0">
                <a:solidFill>
                  <a:schemeClr val="tx1"/>
                </a:solidFill>
              </a:rPr>
              <a:t>λ</a:t>
            </a:r>
            <a:r>
              <a:rPr lang="en-US" b="1" dirty="0" smtClean="0">
                <a:solidFill>
                  <a:schemeClr val="tx1"/>
                </a:solidFill>
              </a:rPr>
              <a:t>*(</a:t>
            </a:r>
            <a:r>
              <a:rPr lang="en-US" b="1" dirty="0" err="1" smtClean="0">
                <a:solidFill>
                  <a:schemeClr val="tx1"/>
                </a:solidFill>
              </a:rPr>
              <a:t>t</a:t>
            </a:r>
            <a:r>
              <a:rPr lang="en-US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b="1" dirty="0" err="1" smtClean="0">
                <a:solidFill>
                  <a:schemeClr val="tx1"/>
                </a:solidFill>
              </a:rPr>
              <a:t>+</a:t>
            </a:r>
            <a:r>
              <a:rPr lang="en-US" b="1" dirty="0" err="1" smtClean="0">
                <a:solidFill>
                  <a:srgbClr val="FF0000"/>
                </a:solidFill>
              </a:rPr>
              <a:t>t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eff</a:t>
            </a:r>
            <a:r>
              <a:rPr lang="en-US" b="1" dirty="0" smtClean="0">
                <a:solidFill>
                  <a:schemeClr val="tx1"/>
                </a:solidFill>
              </a:rPr>
              <a:t>))*</a:t>
            </a:r>
            <a:r>
              <a:rPr lang="el-GR" b="1" dirty="0" smtClean="0">
                <a:solidFill>
                  <a:schemeClr val="tx1"/>
                </a:solidFill>
              </a:rPr>
              <a:t>ε</a:t>
            </a:r>
            <a:r>
              <a:rPr lang="en-US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b="1" dirty="0" smtClean="0">
                <a:solidFill>
                  <a:schemeClr val="tx1"/>
                </a:solidFill>
              </a:rPr>
              <a:t>*</a:t>
            </a:r>
            <a:r>
              <a:rPr lang="el-GR" b="1" dirty="0">
                <a:solidFill>
                  <a:schemeClr val="tx1"/>
                </a:solidFill>
              </a:rPr>
              <a:t>ε</a:t>
            </a:r>
            <a:r>
              <a:rPr lang="en-US" b="1" baseline="-25000" dirty="0">
                <a:solidFill>
                  <a:schemeClr val="tx1"/>
                </a:solidFill>
              </a:rPr>
              <a:t>(formation)</a:t>
            </a:r>
            <a:r>
              <a:rPr lang="en-US" b="1" dirty="0">
                <a:solidFill>
                  <a:schemeClr val="tx1"/>
                </a:solidFill>
              </a:rPr>
              <a:t>*</a:t>
            </a:r>
            <a:r>
              <a:rPr lang="el-GR" b="1" dirty="0">
                <a:solidFill>
                  <a:schemeClr val="tx1"/>
                </a:solidFill>
              </a:rPr>
              <a:t> ε</a:t>
            </a:r>
            <a:r>
              <a:rPr lang="en-US" b="1" baseline="-25000" dirty="0">
                <a:solidFill>
                  <a:schemeClr val="tx1"/>
                </a:solidFill>
              </a:rPr>
              <a:t>(chemical loss</a:t>
            </a:r>
            <a:r>
              <a:rPr lang="en-US" b="1" baseline="-25000" dirty="0" smtClean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835" y="2132856"/>
            <a:ext cx="4350113" cy="3159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0681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Effusion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71600" y="6237312"/>
            <a:ext cx="6120680" cy="504056"/>
          </a:xfrm>
        </p:spPr>
        <p:txBody>
          <a:bodyPr/>
          <a:lstStyle/>
          <a:p>
            <a:r>
              <a:rPr lang="en-US" sz="700" b="1" dirty="0" smtClean="0"/>
              <a:t>(1)Production </a:t>
            </a:r>
            <a:r>
              <a:rPr lang="en-US" sz="700" b="1" dirty="0"/>
              <a:t>of exotic, short lived carbon isotopes </a:t>
            </a:r>
            <a:r>
              <a:rPr lang="en-US" sz="700" b="1" dirty="0" smtClean="0"/>
              <a:t>in </a:t>
            </a:r>
            <a:r>
              <a:rPr lang="en-GB" sz="700" b="1" dirty="0" smtClean="0"/>
              <a:t>ISOL-type facilities, Hana </a:t>
            </a:r>
            <a:r>
              <a:rPr lang="en-GB" sz="700" b="1" dirty="0" err="1" smtClean="0"/>
              <a:t>Franberg</a:t>
            </a:r>
            <a:r>
              <a:rPr lang="en-GB" sz="700" b="1" dirty="0" smtClean="0"/>
              <a:t>, </a:t>
            </a:r>
            <a:r>
              <a:rPr lang="en-GB" sz="700" b="1" dirty="0" err="1" smtClean="0"/>
              <a:t>Uni</a:t>
            </a:r>
            <a:r>
              <a:rPr lang="en-GB" sz="700" b="1" dirty="0" smtClean="0"/>
              <a:t> Bern 2008</a:t>
            </a:r>
          </a:p>
          <a:p>
            <a:r>
              <a:rPr lang="en-US" sz="700" b="1" dirty="0" smtClean="0"/>
              <a:t>(2)Chemisorption </a:t>
            </a:r>
            <a:r>
              <a:rPr lang="en-US" sz="700" b="1" dirty="0"/>
              <a:t>on Rhenium: N 2 and </a:t>
            </a:r>
            <a:r>
              <a:rPr lang="en-US" sz="700" b="1" dirty="0" smtClean="0"/>
              <a:t>CO </a:t>
            </a:r>
            <a:r>
              <a:rPr lang="en-US" sz="700" dirty="0" smtClean="0"/>
              <a:t>JOHN </a:t>
            </a:r>
            <a:r>
              <a:rPr lang="en-US" sz="700" dirty="0"/>
              <a:t>T. YATES, JR., AND THEODORE E. </a:t>
            </a:r>
            <a:r>
              <a:rPr lang="en-US" sz="700" dirty="0" smtClean="0"/>
              <a:t>MADEY </a:t>
            </a:r>
            <a:r>
              <a:rPr lang="en-US" sz="700" i="1" dirty="0" smtClean="0"/>
              <a:t>National </a:t>
            </a:r>
            <a:r>
              <a:rPr lang="en-US" sz="700" i="1" dirty="0"/>
              <a:t>Bureau </a:t>
            </a:r>
            <a:r>
              <a:rPr lang="en-US" sz="700" i="1" dirty="0" err="1"/>
              <a:t>oj</a:t>
            </a:r>
            <a:r>
              <a:rPr lang="en-US" sz="700" i="1" dirty="0"/>
              <a:t> Standards, Washington, D. </a:t>
            </a:r>
            <a:r>
              <a:rPr lang="en-US" sz="700" dirty="0"/>
              <a:t>C. </a:t>
            </a:r>
            <a:r>
              <a:rPr lang="en-US" sz="700" i="1" dirty="0" smtClean="0"/>
              <a:t>20234</a:t>
            </a:r>
          </a:p>
          <a:p>
            <a:r>
              <a:rPr lang="en-US" sz="700" dirty="0" smtClean="0"/>
              <a:t>(3)TPD measurements, Roman Bulanek, University of Pardubice, CZ</a:t>
            </a:r>
          </a:p>
          <a:p>
            <a:r>
              <a:rPr lang="en-US" sz="700" i="1" dirty="0" smtClean="0"/>
              <a:t>(4)  (</a:t>
            </a:r>
            <a:r>
              <a:rPr lang="en-US" sz="700" i="1" dirty="0" err="1" smtClean="0"/>
              <a:t>Im</a:t>
            </a:r>
            <a:r>
              <a:rPr lang="en-US" sz="700" i="1" dirty="0" smtClean="0"/>
              <a:t>)possible </a:t>
            </a:r>
            <a:r>
              <a:rPr lang="en-US" sz="700" i="1" dirty="0" err="1" smtClean="0"/>
              <a:t>Isol</a:t>
            </a:r>
            <a:r>
              <a:rPr lang="en-US" sz="700" i="1" dirty="0" smtClean="0"/>
              <a:t> beams, </a:t>
            </a:r>
            <a:r>
              <a:rPr lang="en-US" sz="700" i="1" dirty="0" err="1" smtClean="0"/>
              <a:t>U.Koester</a:t>
            </a:r>
            <a:r>
              <a:rPr lang="en-US" sz="700" i="1" dirty="0" smtClean="0"/>
              <a:t> et al, </a:t>
            </a:r>
            <a:r>
              <a:rPr lang="en-US" sz="700" i="1" dirty="0" err="1" smtClean="0"/>
              <a:t>Eur.Phys.J.Special</a:t>
            </a:r>
            <a:r>
              <a:rPr lang="en-US" sz="700" i="1" dirty="0" smtClean="0"/>
              <a:t> Topics 150, 285-291 (2007)</a:t>
            </a:r>
          </a:p>
          <a:p>
            <a:endParaRPr lang="en-US" sz="700" i="1" dirty="0" smtClean="0"/>
          </a:p>
          <a:p>
            <a:endParaRPr lang="en-GB" sz="7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124743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Adsorption enthalpies for CO and CO2:</a:t>
            </a:r>
          </a:p>
          <a:p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6536345"/>
                  </p:ext>
                </p:extLst>
              </p:nvPr>
            </p:nvGraphicFramePr>
            <p:xfrm>
              <a:off x="1043608" y="1628800"/>
              <a:ext cx="3672408" cy="3596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92994"/>
                    <a:gridCol w="1351122"/>
                    <a:gridCol w="1228292"/>
                  </a:tblGrid>
                  <a:tr h="5654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Adsorbent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a typeface="Cambria Math"/>
                            </a:rPr>
                            <a:t>CO</a:t>
                          </a:r>
                          <a:r>
                            <a:rPr lang="en-US" sz="1600" b="0" dirty="0" smtClean="0">
                              <a:ea typeface="Cambria Math"/>
                            </a:rPr>
                            <a:t/>
                          </a:r>
                          <a:br>
                            <a:rPr lang="en-US" sz="1600" b="0" dirty="0" smtClean="0">
                              <a:ea typeface="Cambria Math"/>
                            </a:rPr>
                          </a:b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  <m:r>
                                <a:rPr lang="en-US" sz="1600" b="0" i="1" baseline="-2500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oMath>
                          </a14:m>
                          <a:r>
                            <a:rPr lang="en-GB" sz="1600" dirty="0" smtClean="0"/>
                            <a:t> </a:t>
                          </a:r>
                          <a:r>
                            <a:rPr lang="en-GB" sz="1100" dirty="0" smtClean="0"/>
                            <a:t>[kJ/mole]</a:t>
                          </a:r>
                          <a:endParaRPr lang="en-GB" sz="1100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 smtClean="0">
                              <a:latin typeface="Calibri" pitchFamily="34" charset="0"/>
                              <a:ea typeface="Cambria Math"/>
                            </a:rPr>
                            <a:t>CO2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  <m:r>
                                <a:rPr lang="en-US" sz="1600" b="0" i="1" baseline="-2500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oMath>
                          </a14:m>
                          <a:r>
                            <a:rPr lang="en-GB" sz="1600" dirty="0" smtClean="0"/>
                            <a:t> </a:t>
                          </a:r>
                          <a:r>
                            <a:rPr lang="en-GB" sz="1100" dirty="0" smtClean="0"/>
                            <a:t>[kJ/mole]</a:t>
                          </a:r>
                          <a:endParaRPr lang="en-GB" sz="1100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 smtClean="0"/>
                            <a:t>MgO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-131 </a:t>
                          </a:r>
                          <a:r>
                            <a:rPr lang="en-US" sz="700" dirty="0" smtClean="0"/>
                            <a:t>(1)</a:t>
                          </a:r>
                          <a:endParaRPr lang="en-US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-164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 smtClean="0"/>
                            <a:t>HfO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-66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-133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SiO2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-22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Al2O3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-35 </a:t>
                          </a:r>
                          <a:r>
                            <a:rPr lang="en-US" sz="800" dirty="0" smtClean="0"/>
                            <a:t>(3)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-65</a:t>
                          </a:r>
                          <a:r>
                            <a:rPr lang="en-US" sz="800" dirty="0" smtClean="0"/>
                            <a:t>(1)</a:t>
                          </a:r>
                          <a:r>
                            <a:rPr lang="en-US" sz="1400" dirty="0" smtClean="0"/>
                            <a:t>/ 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-35 </a:t>
                          </a:r>
                          <a:r>
                            <a:rPr lang="en-US" sz="800" dirty="0" smtClean="0"/>
                            <a:t>(3)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Y2O3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-16 </a:t>
                          </a:r>
                          <a:r>
                            <a:rPr lang="en-US" sz="900" dirty="0" smtClean="0"/>
                            <a:t>(3)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-80 </a:t>
                          </a:r>
                          <a:r>
                            <a:rPr lang="en-US" sz="800" dirty="0" smtClean="0"/>
                            <a:t>(3)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Cu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-96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Mo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-126.4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-145</a:t>
                          </a:r>
                          <a:r>
                            <a:rPr lang="en-US" sz="800" dirty="0" smtClean="0"/>
                            <a:t>(2)</a:t>
                          </a:r>
                          <a:r>
                            <a:rPr lang="en-US" sz="1400" dirty="0" smtClean="0"/>
                            <a:t>/ 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2868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Ta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-962</a:t>
                          </a:r>
                          <a:r>
                            <a:rPr lang="en-US" sz="1400" baseline="-25000" dirty="0" smtClean="0">
                              <a:solidFill>
                                <a:schemeClr val="tx1"/>
                              </a:solidFill>
                            </a:rPr>
                            <a:t>(4)</a:t>
                          </a: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6536345"/>
                  </p:ext>
                </p:extLst>
              </p:nvPr>
            </p:nvGraphicFramePr>
            <p:xfrm>
              <a:off x="1043608" y="1628800"/>
              <a:ext cx="3672408" cy="3596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92994"/>
                    <a:gridCol w="1351122"/>
                    <a:gridCol w="1228292"/>
                  </a:tblGrid>
                  <a:tr h="8534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Adsorbent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0631" t="-2143" r="-90991" b="-3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8515" t="-2143" b="-328571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 smtClean="0"/>
                            <a:t>MgO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-131 </a:t>
                          </a:r>
                          <a:r>
                            <a:rPr lang="en-US" sz="700" dirty="0" smtClean="0"/>
                            <a:t>(1)</a:t>
                          </a:r>
                          <a:endParaRPr lang="en-US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-164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 smtClean="0"/>
                            <a:t>HfO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-66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-133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SiO2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-22</a:t>
                          </a:r>
                          <a:r>
                            <a:rPr lang="en-US" sz="800" dirty="0" smtClean="0"/>
                            <a:t>(1)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Al2O3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-35 </a:t>
                          </a:r>
                          <a:r>
                            <a:rPr lang="en-US" sz="800" dirty="0" smtClean="0"/>
                            <a:t>(3)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-65</a:t>
                          </a:r>
                          <a:r>
                            <a:rPr lang="en-US" sz="800" dirty="0" smtClean="0"/>
                            <a:t>(1)</a:t>
                          </a:r>
                          <a:r>
                            <a:rPr lang="en-US" sz="1400" dirty="0" smtClean="0"/>
                            <a:t>/ 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-35 </a:t>
                          </a:r>
                          <a:r>
                            <a:rPr lang="en-US" sz="800" dirty="0" smtClean="0"/>
                            <a:t>(3)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Y2O3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-16 </a:t>
                          </a:r>
                          <a:r>
                            <a:rPr lang="en-US" sz="900" dirty="0" smtClean="0"/>
                            <a:t>(3)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-80 </a:t>
                          </a:r>
                          <a:r>
                            <a:rPr lang="en-US" sz="800" dirty="0" smtClean="0"/>
                            <a:t>(3)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Cu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-96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Mo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-126.4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-145</a:t>
                          </a:r>
                          <a:r>
                            <a:rPr lang="en-US" sz="800" dirty="0" smtClean="0"/>
                            <a:t>(2)</a:t>
                          </a:r>
                          <a:r>
                            <a:rPr lang="en-US" sz="1400" dirty="0" smtClean="0"/>
                            <a:t>/ 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Ta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-962</a:t>
                          </a:r>
                          <a:r>
                            <a:rPr lang="en-US" sz="1400" baseline="-25000" dirty="0" smtClean="0">
                              <a:solidFill>
                                <a:schemeClr val="tx1"/>
                              </a:solidFill>
                            </a:rPr>
                            <a:t>(4)</a:t>
                          </a:r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NA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43608" y="5661248"/>
                <a:ext cx="78123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400" dirty="0" smtClean="0"/>
                  <a:t>For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400" i="1">
                        <a:latin typeface="Cambria Math"/>
                        <a:ea typeface="Cambria Math"/>
                      </a:rPr>
                      <m:t>𝐻</m:t>
                    </m:r>
                    <m:r>
                      <a:rPr lang="en-US" sz="1400" i="1" baseline="-2500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n-GB" sz="1400" dirty="0"/>
                  <a:t> </a:t>
                </a:r>
                <a:r>
                  <a:rPr lang="en-GB" sz="1400" dirty="0" smtClean="0"/>
                  <a:t>&gt; - 40 </a:t>
                </a:r>
                <a:r>
                  <a:rPr lang="en-GB" sz="1400" dirty="0"/>
                  <a:t>k</a:t>
                </a:r>
                <a:r>
                  <a:rPr lang="en-GB" sz="1400" dirty="0" smtClean="0"/>
                  <a:t>J/mole Chemisorption:  strong interaction, </a:t>
                </a:r>
                <a:r>
                  <a:rPr lang="en-GB" sz="1400" u="sng" dirty="0" smtClean="0"/>
                  <a:t>irreversible,</a:t>
                </a:r>
                <a:r>
                  <a:rPr lang="en-GB" sz="1400" dirty="0" smtClean="0"/>
                  <a:t> monolayer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1400" dirty="0" smtClean="0"/>
                  <a:t>For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400" i="1">
                        <a:latin typeface="Cambria Math"/>
                        <a:ea typeface="Cambria Math"/>
                      </a:rPr>
                      <m:t>𝐻</m:t>
                    </m:r>
                    <m:r>
                      <a:rPr lang="en-US" sz="1400" i="1" baseline="-2500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n-GB" sz="1400" dirty="0"/>
                  <a:t> </a:t>
                </a:r>
                <a:r>
                  <a:rPr lang="en-GB" sz="1400" dirty="0" smtClean="0"/>
                  <a:t>&lt; - 40kJ/mole  </a:t>
                </a:r>
                <a:r>
                  <a:rPr lang="en-GB" sz="1400" dirty="0" err="1" smtClean="0"/>
                  <a:t>Physisorption</a:t>
                </a:r>
                <a:r>
                  <a:rPr lang="en-GB" sz="1400" dirty="0" smtClean="0"/>
                  <a:t> :  </a:t>
                </a:r>
                <a:r>
                  <a:rPr lang="en-US" sz="1400" dirty="0" smtClean="0"/>
                  <a:t> weak interaction (VDW Force), </a:t>
                </a:r>
                <a:r>
                  <a:rPr lang="en-US" sz="1400" u="sng" dirty="0" smtClean="0"/>
                  <a:t>reversible</a:t>
                </a:r>
                <a:r>
                  <a:rPr lang="en-US" sz="1400" dirty="0" smtClean="0"/>
                  <a:t>, multilayer</a:t>
                </a:r>
                <a:endParaRPr lang="en-GB" sz="1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661248"/>
                <a:ext cx="7812360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78" t="-1163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28800"/>
            <a:ext cx="4151708" cy="28199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508104" y="4520709"/>
                <a:ext cx="2448272" cy="1154231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1"/>
                <a:r>
                  <a:rPr lang="en-US" sz="1600" dirty="0" smtClean="0"/>
                  <a:t>    </a:t>
                </a:r>
                <a:r>
                  <a:rPr lang="en-US" sz="1600" u="sng" dirty="0" smtClean="0"/>
                  <a:t> Sticking time:</a:t>
                </a:r>
                <a:endParaRPr lang="en-US" sz="1600" u="sng" dirty="0"/>
              </a:p>
              <a:p>
                <a:pPr lvl="1"/>
                <a:endParaRPr lang="en-US" sz="1400" i="1" dirty="0" smtClean="0">
                  <a:latin typeface="Cambria Math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US" sz="1400" i="1" baseline="-2500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400">
                          <a:latin typeface="Cambria Math"/>
                          <a:ea typeface="Cambria Math"/>
                        </a:rPr>
                        <m:t>exp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⁡(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𝐻</m:t>
                          </m:r>
                          <m:r>
                            <a:rPr lang="en-US" sz="1400" i="1" baseline="-25000">
                              <a:latin typeface="Cambria Math"/>
                              <a:ea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400" b="0" i="1" baseline="-25000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  <m:r>
                        <a:rPr lang="en-US" sz="1400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4520709"/>
                <a:ext cx="2448272" cy="11542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739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b-NO" dirty="0" smtClean="0"/>
              <a:t>Chemical interactions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52654" y="1196752"/>
                <a:ext cx="5670740" cy="865173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I=I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0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 *exp(-</a:t>
                </a:r>
                <a:r>
                  <a:rPr lang="el-GR" b="1" dirty="0" smtClean="0">
                    <a:solidFill>
                      <a:schemeClr val="tx1"/>
                    </a:solidFill>
                  </a:rPr>
                  <a:t>λ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*(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t</a:t>
                </a:r>
                <a:r>
                  <a:rPr lang="en-US" b="1" baseline="-25000" dirty="0" err="1" smtClean="0">
                    <a:solidFill>
                      <a:schemeClr val="tx1"/>
                    </a:solidFill>
                  </a:rPr>
                  <a:t>diff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+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eff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))*</a:t>
                </a:r>
                <a:r>
                  <a:rPr lang="el-GR" b="1" dirty="0" smtClean="0">
                    <a:solidFill>
                      <a:schemeClr val="tx1"/>
                    </a:solidFill>
                  </a:rPr>
                  <a:t>ε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(ion source) 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*</a:t>
                </a:r>
                <a:r>
                  <a:rPr lang="el-GR" b="1" dirty="0">
                    <a:solidFill>
                      <a:schemeClr val="tx1"/>
                    </a:solidFill>
                  </a:rPr>
                  <a:t>ε</a:t>
                </a:r>
                <a:r>
                  <a:rPr lang="en-US" b="1" baseline="-25000" dirty="0">
                    <a:solidFill>
                      <a:schemeClr val="tx1"/>
                    </a:solidFill>
                  </a:rPr>
                  <a:t>(formation)</a:t>
                </a:r>
                <a:r>
                  <a:rPr lang="en-US" b="1" dirty="0">
                    <a:solidFill>
                      <a:schemeClr val="tx1"/>
                    </a:solidFill>
                  </a:rPr>
                  <a:t>*</a:t>
                </a:r>
                <a:r>
                  <a:rPr lang="el-GR" b="1" dirty="0">
                    <a:solidFill>
                      <a:schemeClr val="tx1"/>
                    </a:solidFill>
                  </a:rPr>
                  <a:t> ε</a:t>
                </a:r>
                <a:r>
                  <a:rPr lang="en-US" b="1" baseline="-25000" dirty="0">
                    <a:solidFill>
                      <a:schemeClr val="tx1"/>
                    </a:solidFill>
                  </a:rPr>
                  <a:t>(chemical loss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algn="ctr"/>
                <a:endParaRPr lang="en-US" b="1" baseline="-25000" dirty="0">
                  <a:solidFill>
                    <a:schemeClr val="tx1"/>
                  </a:solidFill>
                </a:endParaRPr>
              </a:p>
              <a:p>
                <a:pPr marL="0" lvl="1" algn="ctr"/>
                <a:r>
                  <a:rPr lang="en-US" b="1" dirty="0" smtClean="0">
                    <a:solidFill>
                      <a:srgbClr val="FF0000"/>
                    </a:solidFill>
                  </a:rPr>
                  <a:t>t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eff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b="1" dirty="0" smtClean="0">
                    <a:solidFill>
                      <a:schemeClr val="tx1"/>
                    </a:solidFill>
                  </a:rPr>
                  <a:t>Σ</a:t>
                </a:r>
                <a:r>
                  <a:rPr lang="en-US" b="1" dirty="0">
                    <a:solidFill>
                      <a:schemeClr val="tx1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𝝉</m:t>
                    </m:r>
                  </m:oMath>
                </a14:m>
                <a:r>
                  <a:rPr lang="en-US" b="1" baseline="-25000" dirty="0" err="1" smtClean="0">
                    <a:solidFill>
                      <a:schemeClr val="tx1"/>
                    </a:solidFill>
                  </a:rPr>
                  <a:t>i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:r>
                  <a:rPr lang="el-GR" b="1" dirty="0">
                    <a:solidFill>
                      <a:schemeClr val="tx1"/>
                    </a:solidFill>
                  </a:rPr>
                  <a:t> Σ 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n</a:t>
                </a:r>
                <a:r>
                  <a:rPr lang="en-US" b="1" baseline="-25000" dirty="0" err="1" smtClean="0">
                    <a:solidFill>
                      <a:schemeClr val="tx1"/>
                    </a:solidFill>
                  </a:rPr>
                  <a:t>i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*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𝝉</m:t>
                    </m:r>
                    <m:r>
                      <a:rPr lang="en-US" sz="1400" b="1" i="1" baseline="-2500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∗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𝒆𝒙𝒑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⁡(</m:t>
                    </m:r>
                    <m:f>
                      <m:f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𝑯</m:t>
                        </m:r>
                        <m:r>
                          <a:rPr lang="en-US" sz="1400" b="1" i="1" baseline="-2500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en-GB" sz="1400" b="1" i="1" baseline="-2500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𝒊</m:t>
                        </m:r>
                      </m:num>
                      <m:den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𝒌</m:t>
                        </m:r>
                        <m:r>
                          <a:rPr lang="en-US" sz="1400" b="1" i="1" baseline="-2500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∗</m:t>
                        </m:r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𝑻𝒊</m:t>
                        </m:r>
                      </m:den>
                    </m:f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654" y="1196752"/>
                <a:ext cx="5670740" cy="865173"/>
              </a:xfrm>
              <a:prstGeom prst="rect">
                <a:avLst/>
              </a:prstGeom>
              <a:blipFill rotWithShape="1">
                <a:blip r:embed="rId2"/>
                <a:stretch>
                  <a:fillRect t="-1370" b="-6164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510010"/>
              </p:ext>
            </p:extLst>
          </p:nvPr>
        </p:nvGraphicFramePr>
        <p:xfrm>
          <a:off x="1043608" y="2223221"/>
          <a:ext cx="2051720" cy="101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55576"/>
              </a:tblGrid>
              <a:tr h="39809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n</a:t>
                      </a:r>
                      <a:r>
                        <a:rPr lang="en-US" sz="2000" baseline="-25000" dirty="0" err="1" smtClean="0"/>
                        <a:t>i</a:t>
                      </a:r>
                      <a:endParaRPr lang="en-GB" dirty="0"/>
                    </a:p>
                  </a:txBody>
                  <a:tcPr/>
                </a:tc>
              </a:tr>
              <a:tr h="30997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Target walls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~10^2</a:t>
                      </a:r>
                    </a:p>
                  </a:txBody>
                  <a:tcPr/>
                </a:tc>
              </a:tr>
              <a:tr h="30997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Grain</a:t>
                      </a:r>
                      <a:r>
                        <a:rPr lang="en-GB" sz="1400" baseline="0" dirty="0" smtClean="0"/>
                        <a:t> walls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&gt;10^6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749400"/>
                  </p:ext>
                </p:extLst>
              </p:nvPr>
            </p:nvGraphicFramePr>
            <p:xfrm>
              <a:off x="4860032" y="2204864"/>
              <a:ext cx="3456384" cy="12834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9755"/>
                    <a:gridCol w="1506629"/>
                  </a:tblGrid>
                  <a:tr h="59150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𝑯</m:t>
                              </m:r>
                              <m:r>
                                <a:rPr lang="en-US" sz="2000" b="1" i="1" baseline="-2500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GB" baseline="-25000" dirty="0" smtClean="0">
                              <a:solidFill>
                                <a:schemeClr val="bg1"/>
                              </a:solidFill>
                            </a:rPr>
                            <a:t>max</a:t>
                          </a: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 [kJ/mole]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Target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~270</a:t>
                          </a:r>
                        </a:p>
                      </a:txBody>
                      <a:tcPr/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Grain</a:t>
                          </a:r>
                          <a:r>
                            <a:rPr lang="en-GB" sz="1400" baseline="0" dirty="0" smtClean="0"/>
                            <a:t>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150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749400"/>
                  </p:ext>
                </p:extLst>
              </p:nvPr>
            </p:nvGraphicFramePr>
            <p:xfrm>
              <a:off x="4860032" y="2204864"/>
              <a:ext cx="3456384" cy="12834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9755"/>
                    <a:gridCol w="1506629"/>
                  </a:tblGrid>
                  <a:tr h="6635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9555" t="-4587" r="-405" b="-100917"/>
                          </a:stretch>
                        </a:blipFill>
                      </a:tcPr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Target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~270</a:t>
                          </a:r>
                        </a:p>
                      </a:txBody>
                      <a:tcPr/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Grain</a:t>
                          </a:r>
                          <a:r>
                            <a:rPr lang="en-GB" sz="1400" baseline="0" dirty="0" smtClean="0"/>
                            <a:t>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150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pSp>
        <p:nvGrpSpPr>
          <p:cNvPr id="15" name="Group 14"/>
          <p:cNvGrpSpPr/>
          <p:nvPr/>
        </p:nvGrpSpPr>
        <p:grpSpPr>
          <a:xfrm>
            <a:off x="3084984" y="2305548"/>
            <a:ext cx="1944216" cy="900789"/>
            <a:chOff x="3084984" y="2448166"/>
            <a:chExt cx="1944216" cy="900789"/>
          </a:xfrm>
        </p:grpSpPr>
        <p:sp>
          <p:nvSpPr>
            <p:cNvPr id="3" name="Right Arrow 2"/>
            <p:cNvSpPr/>
            <p:nvPr/>
          </p:nvSpPr>
          <p:spPr>
            <a:xfrm>
              <a:off x="3275856" y="2916907"/>
              <a:ext cx="1512168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84984" y="2547575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t</a:t>
              </a:r>
              <a:r>
                <a:rPr lang="en-GB" baseline="-25000" dirty="0" err="1" smtClean="0"/>
                <a:t>max</a:t>
              </a:r>
              <a:r>
                <a:rPr lang="en-GB" dirty="0" smtClean="0"/>
                <a:t>=t</a:t>
              </a:r>
              <a:r>
                <a:rPr lang="en-GB" baseline="-25000" dirty="0" smtClean="0"/>
                <a:t>1/2 </a:t>
              </a:r>
              <a:r>
                <a:rPr lang="en-GB" dirty="0" smtClean="0"/>
                <a:t>=123ms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21270" y="2448166"/>
              <a:ext cx="3870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aseline="30000" dirty="0" smtClean="0"/>
                <a:t>9</a:t>
              </a:r>
              <a:r>
                <a:rPr lang="en-GB" sz="1400" dirty="0" smtClean="0"/>
                <a:t>C</a:t>
              </a:r>
              <a:endParaRPr lang="en-GB" sz="1400" dirty="0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8790" y="3414193"/>
            <a:ext cx="2780399" cy="30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05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b-NO" dirty="0" smtClean="0"/>
              <a:t>Chemical interactions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971600" y="6237312"/>
            <a:ext cx="5184576" cy="360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smtClean="0"/>
              <a:t>http://www.buetzer.info/fileadmin/pb/HTML-Files/WebHelp/Die_Adsorption_von_Gasen_und_gel_sten_Stoffen.htm</a:t>
            </a:r>
            <a:endParaRPr lang="en-GB" sz="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63688" y="1195675"/>
                <a:ext cx="5670740" cy="865173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I=I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0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 *exp(-</a:t>
                </a:r>
                <a:r>
                  <a:rPr lang="el-GR" b="1" dirty="0" smtClean="0">
                    <a:solidFill>
                      <a:schemeClr val="tx1"/>
                    </a:solidFill>
                  </a:rPr>
                  <a:t>λ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*(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t</a:t>
                </a:r>
                <a:r>
                  <a:rPr lang="en-US" b="1" baseline="-25000" dirty="0" err="1" smtClean="0">
                    <a:solidFill>
                      <a:schemeClr val="tx1"/>
                    </a:solidFill>
                  </a:rPr>
                  <a:t>diff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+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eff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))*</a:t>
                </a:r>
                <a:r>
                  <a:rPr lang="el-GR" b="1" dirty="0" smtClean="0">
                    <a:solidFill>
                      <a:schemeClr val="tx1"/>
                    </a:solidFill>
                  </a:rPr>
                  <a:t>ε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(ion source) 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*</a:t>
                </a:r>
                <a:r>
                  <a:rPr lang="el-GR" b="1" dirty="0">
                    <a:solidFill>
                      <a:schemeClr val="tx1"/>
                    </a:solidFill>
                  </a:rPr>
                  <a:t>ε</a:t>
                </a:r>
                <a:r>
                  <a:rPr lang="en-US" b="1" baseline="-25000" dirty="0">
                    <a:solidFill>
                      <a:schemeClr val="tx1"/>
                    </a:solidFill>
                  </a:rPr>
                  <a:t>(formation)</a:t>
                </a:r>
                <a:r>
                  <a:rPr lang="en-US" b="1" dirty="0">
                    <a:solidFill>
                      <a:schemeClr val="tx1"/>
                    </a:solidFill>
                  </a:rPr>
                  <a:t>*</a:t>
                </a:r>
                <a:r>
                  <a:rPr lang="el-GR" b="1" dirty="0">
                    <a:solidFill>
                      <a:schemeClr val="tx1"/>
                    </a:solidFill>
                  </a:rPr>
                  <a:t> ε</a:t>
                </a:r>
                <a:r>
                  <a:rPr lang="en-US" b="1" baseline="-25000" dirty="0">
                    <a:solidFill>
                      <a:schemeClr val="tx1"/>
                    </a:solidFill>
                  </a:rPr>
                  <a:t>(chemical loss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algn="ctr"/>
                <a:endParaRPr lang="en-US" b="1" baseline="-25000" dirty="0">
                  <a:solidFill>
                    <a:schemeClr val="tx1"/>
                  </a:solidFill>
                </a:endParaRPr>
              </a:p>
              <a:p>
                <a:pPr marL="0" lvl="1" algn="ctr"/>
                <a:r>
                  <a:rPr lang="en-US" b="1" dirty="0" smtClean="0">
                    <a:solidFill>
                      <a:srgbClr val="FF0000"/>
                    </a:solidFill>
                  </a:rPr>
                  <a:t>t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eff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:r>
                  <a:rPr lang="en-US" b="1" baseline="-25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b="1" dirty="0" smtClean="0">
                    <a:solidFill>
                      <a:schemeClr val="tx1"/>
                    </a:solidFill>
                  </a:rPr>
                  <a:t>Σ</a:t>
                </a:r>
                <a:r>
                  <a:rPr lang="en-US" b="1" dirty="0">
                    <a:solidFill>
                      <a:schemeClr val="tx1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𝝉</m:t>
                    </m:r>
                  </m:oMath>
                </a14:m>
                <a:r>
                  <a:rPr lang="en-US" b="1" baseline="-25000" dirty="0" err="1" smtClean="0">
                    <a:solidFill>
                      <a:schemeClr val="tx1"/>
                    </a:solidFill>
                  </a:rPr>
                  <a:t>i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:r>
                  <a:rPr lang="el-GR" b="1" dirty="0">
                    <a:solidFill>
                      <a:schemeClr val="tx1"/>
                    </a:solidFill>
                  </a:rPr>
                  <a:t> Σ 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n</a:t>
                </a:r>
                <a:r>
                  <a:rPr lang="en-US" b="1" baseline="-25000" dirty="0" err="1" smtClean="0">
                    <a:solidFill>
                      <a:schemeClr val="tx1"/>
                    </a:solidFill>
                  </a:rPr>
                  <a:t>i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*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𝝉</m:t>
                    </m:r>
                    <m:r>
                      <a:rPr lang="en-US" sz="1400" b="1" i="1" baseline="-2500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∗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𝒆𝒙𝒑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⁡(</m:t>
                    </m:r>
                    <m:f>
                      <m:f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𝑯</m:t>
                        </m:r>
                        <m:r>
                          <a:rPr lang="en-US" sz="1400" b="1" i="1" baseline="-2500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en-GB" sz="1400" b="1" i="1" baseline="-2500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𝒊</m:t>
                        </m:r>
                      </m:num>
                      <m:den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𝒌</m:t>
                        </m:r>
                        <m:r>
                          <a:rPr lang="en-US" sz="1400" b="1" i="1" baseline="-2500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∗</m:t>
                        </m:r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𝑻𝒊</m:t>
                        </m:r>
                      </m:den>
                    </m:f>
                    <m:r>
                      <a:rPr lang="en-US" sz="1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195675"/>
                <a:ext cx="5670740" cy="865173"/>
              </a:xfrm>
              <a:prstGeom prst="rect">
                <a:avLst/>
              </a:prstGeom>
              <a:blipFill rotWithShape="1">
                <a:blip r:embed="rId2"/>
                <a:stretch>
                  <a:fillRect t="-1370" b="-6164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705230"/>
              </p:ext>
            </p:extLst>
          </p:nvPr>
        </p:nvGraphicFramePr>
        <p:xfrm>
          <a:off x="1043608" y="2223221"/>
          <a:ext cx="2051720" cy="101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55576"/>
              </a:tblGrid>
              <a:tr h="39809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n</a:t>
                      </a:r>
                      <a:r>
                        <a:rPr lang="en-US" sz="2000" baseline="-25000" dirty="0" err="1" smtClean="0"/>
                        <a:t>i</a:t>
                      </a:r>
                      <a:endParaRPr lang="en-GB" dirty="0"/>
                    </a:p>
                  </a:txBody>
                  <a:tcPr/>
                </a:tc>
              </a:tr>
              <a:tr h="30997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Target walls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~10^2</a:t>
                      </a:r>
                    </a:p>
                  </a:txBody>
                  <a:tcPr/>
                </a:tc>
              </a:tr>
              <a:tr h="30997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Grain</a:t>
                      </a:r>
                      <a:r>
                        <a:rPr lang="en-GB" sz="1400" baseline="0" dirty="0" smtClean="0"/>
                        <a:t> walls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&gt;10^6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4379380"/>
                  </p:ext>
                </p:extLst>
              </p:nvPr>
            </p:nvGraphicFramePr>
            <p:xfrm>
              <a:off x="4860032" y="2204864"/>
              <a:ext cx="3456384" cy="12834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9755"/>
                    <a:gridCol w="1506629"/>
                  </a:tblGrid>
                  <a:tr h="59150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𝑯</m:t>
                              </m:r>
                              <m:r>
                                <a:rPr lang="en-US" sz="2000" b="1" i="1" baseline="-2500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GB" baseline="-25000" dirty="0" smtClean="0">
                              <a:solidFill>
                                <a:schemeClr val="bg1"/>
                              </a:solidFill>
                            </a:rPr>
                            <a:t>max</a:t>
                          </a: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 [kJ/mole]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Target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~270</a:t>
                          </a:r>
                        </a:p>
                      </a:txBody>
                      <a:tcPr/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Grain</a:t>
                          </a:r>
                          <a:r>
                            <a:rPr lang="en-GB" sz="1400" baseline="0" dirty="0" smtClean="0"/>
                            <a:t>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150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4379380"/>
                  </p:ext>
                </p:extLst>
              </p:nvPr>
            </p:nvGraphicFramePr>
            <p:xfrm>
              <a:off x="4860032" y="2204864"/>
              <a:ext cx="3456384" cy="12834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9755"/>
                    <a:gridCol w="1506629"/>
                  </a:tblGrid>
                  <a:tr h="6635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9555" t="-4587" r="-405" b="-100917"/>
                          </a:stretch>
                        </a:blipFill>
                      </a:tcPr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Target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~270</a:t>
                          </a:r>
                        </a:p>
                      </a:txBody>
                      <a:tcPr/>
                    </a:tc>
                  </a:tr>
                  <a:tr h="309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Grain</a:t>
                          </a:r>
                          <a:r>
                            <a:rPr lang="en-GB" sz="1400" baseline="0" dirty="0" smtClean="0"/>
                            <a:t> walls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150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pSp>
        <p:nvGrpSpPr>
          <p:cNvPr id="15" name="Group 14"/>
          <p:cNvGrpSpPr/>
          <p:nvPr/>
        </p:nvGrpSpPr>
        <p:grpSpPr>
          <a:xfrm>
            <a:off x="3084984" y="2305548"/>
            <a:ext cx="1944216" cy="900789"/>
            <a:chOff x="3084984" y="2448166"/>
            <a:chExt cx="1944216" cy="900789"/>
          </a:xfrm>
        </p:grpSpPr>
        <p:sp>
          <p:nvSpPr>
            <p:cNvPr id="3" name="Right Arrow 2"/>
            <p:cNvSpPr/>
            <p:nvPr/>
          </p:nvSpPr>
          <p:spPr>
            <a:xfrm>
              <a:off x="3275856" y="2916907"/>
              <a:ext cx="1512168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84984" y="2547575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t</a:t>
              </a:r>
              <a:r>
                <a:rPr lang="en-GB" baseline="-25000" dirty="0" err="1" smtClean="0"/>
                <a:t>max</a:t>
              </a:r>
              <a:r>
                <a:rPr lang="en-GB" dirty="0" smtClean="0"/>
                <a:t>=t</a:t>
              </a:r>
              <a:r>
                <a:rPr lang="en-GB" baseline="-25000" dirty="0" smtClean="0"/>
                <a:t>1/2 </a:t>
              </a:r>
              <a:r>
                <a:rPr lang="en-GB" dirty="0" smtClean="0"/>
                <a:t>=123ms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21270" y="2448166"/>
              <a:ext cx="3870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aseline="30000" dirty="0" smtClean="0"/>
                <a:t>9</a:t>
              </a:r>
              <a:r>
                <a:rPr lang="en-GB" sz="1400" dirty="0" smtClean="0"/>
                <a:t>C</a:t>
              </a:r>
              <a:endParaRPr lang="en-GB" sz="1400" dirty="0"/>
            </a:p>
          </p:txBody>
        </p:sp>
      </p:grp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04172"/>
              </p:ext>
            </p:extLst>
          </p:nvPr>
        </p:nvGraphicFramePr>
        <p:xfrm>
          <a:off x="2555776" y="3861048"/>
          <a:ext cx="432048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Structural 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Target material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Tantalum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Al2O3</a:t>
                      </a:r>
                      <a:endParaRPr lang="en-GB" dirty="0"/>
                    </a:p>
                  </a:txBody>
                  <a:tcPr>
                    <a:solidFill>
                      <a:srgbClr val="7BBA2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Molybdenum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HfO2</a:t>
                      </a:r>
                    </a:p>
                  </a:txBody>
                  <a:tcPr>
                    <a:solidFill>
                      <a:srgbClr val="7BBA2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Rhenium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Y2O3</a:t>
                      </a:r>
                      <a:endParaRPr lang="en-GB" dirty="0"/>
                    </a:p>
                  </a:txBody>
                  <a:tcPr>
                    <a:solidFill>
                      <a:srgbClr val="7BBA2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Copper</a:t>
                      </a:r>
                    </a:p>
                  </a:txBody>
                  <a:tcPr>
                    <a:solidFill>
                      <a:srgbClr val="7BBA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MgO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SiO2</a:t>
                      </a:r>
                    </a:p>
                  </a:txBody>
                  <a:tcPr>
                    <a:solidFill>
                      <a:srgbClr val="7BBA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CaO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79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Release Studies on CO+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Release studies at Off-line mass separator</a:t>
            </a:r>
          </a:p>
          <a:p>
            <a:pPr lvl="1"/>
            <a:r>
              <a:rPr lang="en-GB" dirty="0" smtClean="0"/>
              <a:t>Injection of bursts of gas of interest (13-CO2, 13-CO, noble gases)</a:t>
            </a:r>
          </a:p>
          <a:p>
            <a:pPr lvl="1"/>
            <a:r>
              <a:rPr lang="en-GB" dirty="0" smtClean="0"/>
              <a:t>Release gives information about release efficiency and time structure</a:t>
            </a:r>
          </a:p>
          <a:p>
            <a:pPr lvl="1"/>
            <a:r>
              <a:rPr lang="en-GB" dirty="0" smtClean="0"/>
              <a:t>Investigation of different ion sources and materials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2" descr="\\cern.ch\dfs\Users\c\cseiffer\Documents\DATA for PHD\Teschnische Zeichnung release measuremen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512" y="3068960"/>
            <a:ext cx="3713314" cy="26399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8" y="3068960"/>
            <a:ext cx="4237785" cy="317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86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Release Studies on CO+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Release studies at Off-line mass separator</a:t>
            </a:r>
          </a:p>
          <a:p>
            <a:pPr lvl="1"/>
            <a:r>
              <a:rPr lang="en-GB" dirty="0" smtClean="0"/>
              <a:t>Injection of bursts of gas of interest (13-CO2, 13-CO, noble gases)</a:t>
            </a:r>
          </a:p>
          <a:p>
            <a:pPr lvl="1"/>
            <a:r>
              <a:rPr lang="en-GB" dirty="0" smtClean="0"/>
              <a:t>Release gives information about release efficiency and time structure</a:t>
            </a:r>
          </a:p>
          <a:p>
            <a:pPr lvl="1"/>
            <a:r>
              <a:rPr lang="en-GB" dirty="0" smtClean="0"/>
              <a:t>Investigation of different ion sources and materials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2" descr="\\cern.ch\dfs\Users\c\cseiffer\Documents\DATA for PHD\Teschnische Zeichnung release measuremen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512" y="3068960"/>
            <a:ext cx="3713314" cy="26399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8" y="3068960"/>
            <a:ext cx="4237785" cy="3178339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935" y="1124744"/>
            <a:ext cx="6984776" cy="515836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166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The Nuclear Chart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847246" y="1015358"/>
            <a:ext cx="7764346" cy="5293962"/>
            <a:chOff x="336046" y="1015358"/>
            <a:chExt cx="7764346" cy="5293962"/>
          </a:xfrm>
        </p:grpSpPr>
        <p:pic>
          <p:nvPicPr>
            <p:cNvPr id="23" name="Picture 2" descr="\\cern.ch\dfs\Users\a\agottber\Desktop\Nuklidkar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046" y="1015358"/>
              <a:ext cx="7764346" cy="5293962"/>
            </a:xfrm>
            <a:prstGeom prst="rect">
              <a:avLst/>
            </a:prstGeom>
            <a:noFill/>
          </p:spPr>
        </p:pic>
        <p:sp>
          <p:nvSpPr>
            <p:cNvPr id="24" name="Rectangle 23"/>
            <p:cNvSpPr/>
            <p:nvPr/>
          </p:nvSpPr>
          <p:spPr>
            <a:xfrm>
              <a:off x="395536" y="5085184"/>
              <a:ext cx="43204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Elbow Connector 24"/>
          <p:cNvCxnSpPr/>
          <p:nvPr/>
        </p:nvCxnSpPr>
        <p:spPr>
          <a:xfrm>
            <a:off x="834728" y="5229320"/>
            <a:ext cx="1080000" cy="1080000"/>
          </a:xfrm>
          <a:prstGeom prst="bentConnector3">
            <a:avLst>
              <a:gd name="adj1" fmla="val -76"/>
            </a:avLst>
          </a:prstGeom>
          <a:ln>
            <a:solidFill>
              <a:srgbClr val="18308E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3568" y="48834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P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64272" y="61197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N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046464" y="2435752"/>
            <a:ext cx="72008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7159078" y="2395544"/>
            <a:ext cx="72008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5148064" y="102395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err="1" smtClean="0">
                <a:solidFill>
                  <a:srgbClr val="18308E"/>
                </a:solidFill>
                <a:latin typeface="+mj-lt"/>
              </a:rPr>
              <a:t>Isoltrap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:</a:t>
            </a:r>
            <a:r>
              <a:rPr lang="en-GB" sz="1200" baseline="30000" dirty="0" smtClean="0">
                <a:solidFill>
                  <a:srgbClr val="18308E"/>
                </a:solidFill>
                <a:latin typeface="+mj-lt"/>
              </a:rPr>
              <a:t> 233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Fr, </a:t>
            </a:r>
            <a:r>
              <a:rPr lang="en-GB" sz="1200" baseline="30000" dirty="0" smtClean="0">
                <a:solidFill>
                  <a:srgbClr val="18308E"/>
                </a:solidFill>
                <a:latin typeface="+mj-lt"/>
              </a:rPr>
              <a:t>229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Rn - new isotopes (K. </a:t>
            </a:r>
            <a:r>
              <a:rPr lang="en-GB" sz="1200" dirty="0" err="1" smtClean="0">
                <a:solidFill>
                  <a:srgbClr val="18308E"/>
                </a:solidFill>
                <a:latin typeface="+mj-lt"/>
              </a:rPr>
              <a:t>Blaum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 </a:t>
            </a:r>
            <a:r>
              <a:rPr lang="en-GB" sz="1200" i="1" dirty="0" smtClean="0">
                <a:solidFill>
                  <a:srgbClr val="18308E"/>
                </a:solidFill>
                <a:latin typeface="+mj-lt"/>
              </a:rPr>
              <a:t>et al.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)</a:t>
            </a:r>
            <a:endParaRPr lang="en-GB" sz="1200" dirty="0">
              <a:solidFill>
                <a:srgbClr val="18308E"/>
              </a:solidFill>
              <a:latin typeface="+mj-lt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720" y="1009399"/>
            <a:ext cx="2160240" cy="127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31"/>
          <p:cNvSpPr/>
          <p:nvPr/>
        </p:nvSpPr>
        <p:spPr>
          <a:xfrm>
            <a:off x="5178453" y="2653399"/>
            <a:ext cx="72008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1115616" y="2204864"/>
            <a:ext cx="3175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Windmill: Asymmetric </a:t>
            </a:r>
            <a:r>
              <a:rPr lang="en-GB" sz="1200" dirty="0" smtClean="0">
                <a:solidFill>
                  <a:srgbClr val="18308E"/>
                </a:solidFill>
                <a:latin typeface="Symbol" pitchFamily="18" charset="2"/>
              </a:rPr>
              <a:t>b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-delayed fission of </a:t>
            </a:r>
            <a:r>
              <a:rPr lang="en-GB" sz="1200" baseline="30000" dirty="0" smtClean="0">
                <a:solidFill>
                  <a:srgbClr val="18308E"/>
                </a:solidFill>
                <a:latin typeface="+mj-lt"/>
              </a:rPr>
              <a:t>180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Tl</a:t>
            </a:r>
          </a:p>
          <a:p>
            <a:pPr algn="r"/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(A. N. Andreyev </a:t>
            </a:r>
            <a:r>
              <a:rPr lang="en-GB" sz="1200" i="1" dirty="0" smtClean="0">
                <a:solidFill>
                  <a:srgbClr val="18308E"/>
                </a:solidFill>
                <a:latin typeface="+mj-lt"/>
              </a:rPr>
              <a:t>et al.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)</a:t>
            </a:r>
            <a:endParaRPr lang="en-GB" sz="1200" dirty="0">
              <a:solidFill>
                <a:srgbClr val="18308E"/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70832" y="5589240"/>
            <a:ext cx="72008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2346896" y="5919663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First </a:t>
            </a:r>
            <a:r>
              <a:rPr lang="en-GB" sz="1200" dirty="0" smtClean="0">
                <a:solidFill>
                  <a:srgbClr val="18308E"/>
                </a:solidFill>
                <a:latin typeface="Symbol" pitchFamily="18" charset="2"/>
              </a:rPr>
              <a:t>b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-NMR experiment on soft matter</a:t>
            </a:r>
          </a:p>
          <a:p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(M. Stachura </a:t>
            </a:r>
            <a:r>
              <a:rPr lang="en-GB" sz="1200" i="1" dirty="0" smtClean="0">
                <a:solidFill>
                  <a:srgbClr val="18308E"/>
                </a:solidFill>
                <a:latin typeface="+mj-lt"/>
              </a:rPr>
              <a:t>et al.</a:t>
            </a:r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)</a:t>
            </a:r>
            <a:endParaRPr lang="en-GB" sz="1200" dirty="0">
              <a:solidFill>
                <a:srgbClr val="18308E"/>
              </a:solidFill>
              <a:latin typeface="+mj-lt"/>
            </a:endParaRPr>
          </a:p>
        </p:txBody>
      </p:sp>
      <p:cxnSp>
        <p:nvCxnSpPr>
          <p:cNvPr id="36" name="Straight Arrow Connector 35"/>
          <p:cNvCxnSpPr>
            <a:stCxn id="35" idx="1"/>
          </p:cNvCxnSpPr>
          <p:nvPr/>
        </p:nvCxnSpPr>
        <p:spPr>
          <a:xfrm flipH="1" flipV="1">
            <a:off x="1842840" y="5661248"/>
            <a:ext cx="504056" cy="489248"/>
          </a:xfrm>
          <a:prstGeom prst="straightConnector1">
            <a:avLst/>
          </a:prstGeom>
          <a:ln>
            <a:solidFill>
              <a:srgbClr val="18308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140600" y="1412776"/>
            <a:ext cx="0" cy="936104"/>
          </a:xfrm>
          <a:prstGeom prst="straightConnector1">
            <a:avLst/>
          </a:prstGeom>
          <a:ln>
            <a:solidFill>
              <a:srgbClr val="18308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3" idx="3"/>
          </p:cNvCxnSpPr>
          <p:nvPr/>
        </p:nvCxnSpPr>
        <p:spPr>
          <a:xfrm>
            <a:off x="4291112" y="2435697"/>
            <a:ext cx="792088" cy="251791"/>
          </a:xfrm>
          <a:prstGeom prst="straightConnector1">
            <a:avLst/>
          </a:prstGeom>
          <a:ln>
            <a:solidFill>
              <a:srgbClr val="18308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2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00" y="4869160"/>
            <a:ext cx="1461592" cy="99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075088" y="4561383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u="sng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Witch: Fundamental Symmetries</a:t>
            </a:r>
            <a:endParaRPr lang="en-GB" sz="1200" u="sng" dirty="0">
              <a:solidFill>
                <a:srgbClr val="18308E"/>
              </a:solidFill>
              <a:latin typeface="+mj-lt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67176" y="4941168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rgbClr val="18308E"/>
                </a:solidFill>
                <a:latin typeface="Symbol" pitchFamily="18" charset="2"/>
                <a:cs typeface="GreekC" pitchFamily="2" charset="0"/>
              </a:rPr>
              <a:t>b</a:t>
            </a:r>
            <a:r>
              <a:rPr lang="de-CH" sz="1200" dirty="0" smtClean="0">
                <a:solidFill>
                  <a:srgbClr val="18308E"/>
                </a:solidFill>
                <a:latin typeface="+mj-lt"/>
                <a:cs typeface="GreekC" pitchFamily="2" charset="0"/>
              </a:rPr>
              <a:t>-decay of </a:t>
            </a:r>
            <a:r>
              <a:rPr lang="de-CH" sz="1200" baseline="30000" dirty="0" smtClean="0">
                <a:solidFill>
                  <a:srgbClr val="18308E"/>
                </a:solidFill>
                <a:latin typeface="+mj-lt"/>
                <a:cs typeface="GreekC" pitchFamily="2" charset="0"/>
              </a:rPr>
              <a:t>35</a:t>
            </a:r>
            <a:r>
              <a:rPr lang="de-CH" sz="1200" dirty="0" smtClean="0">
                <a:solidFill>
                  <a:srgbClr val="18308E"/>
                </a:solidFill>
                <a:latin typeface="+mj-lt"/>
                <a:cs typeface="GreekC" pitchFamily="2" charset="0"/>
              </a:rPr>
              <a:t>Ar</a:t>
            </a:r>
          </a:p>
          <a:p>
            <a:r>
              <a:rPr lang="de-CH" sz="1200" dirty="0" smtClean="0">
                <a:solidFill>
                  <a:srgbClr val="18308E"/>
                </a:solidFill>
                <a:latin typeface="+mj-lt"/>
                <a:cs typeface="GreekC" pitchFamily="2" charset="0"/>
              </a:rPr>
              <a:t>(M. Breitenfeld </a:t>
            </a:r>
            <a:r>
              <a:rPr lang="de-CH" sz="1200" i="1" dirty="0" smtClean="0">
                <a:solidFill>
                  <a:srgbClr val="18308E"/>
                </a:solidFill>
                <a:latin typeface="+mj-lt"/>
                <a:cs typeface="GreekC" pitchFamily="2" charset="0"/>
              </a:rPr>
              <a:t>et al.)</a:t>
            </a:r>
          </a:p>
          <a:p>
            <a:r>
              <a:rPr lang="de-CH" sz="1200" dirty="0" smtClean="0">
                <a:solidFill>
                  <a:srgbClr val="18308E"/>
                </a:solidFill>
                <a:latin typeface="+mj-lt"/>
                <a:cs typeface="GreekC" pitchFamily="2" charset="0"/>
              </a:rPr>
              <a:t> </a:t>
            </a:r>
            <a:endParaRPr lang="en-GB" sz="1200" dirty="0">
              <a:solidFill>
                <a:srgbClr val="18308E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42" name="Picture 22" descr="http://www.uni-mainz.de/FB/Chemie/AK-Noertershaeuser/experiments/betina/halo-nucleus_11Be_big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546" b="16650"/>
          <a:stretch/>
        </p:blipFill>
        <p:spPr bwMode="auto">
          <a:xfrm>
            <a:off x="798812" y="3157794"/>
            <a:ext cx="1807540" cy="90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910613" y="2894235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u="sng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Collaps: Size and Shape of Exotic Nuclei </a:t>
            </a:r>
            <a:endParaRPr lang="en-GB" sz="1200" u="sng" dirty="0">
              <a:solidFill>
                <a:srgbClr val="18308E"/>
              </a:solidFill>
              <a:latin typeface="+mj-lt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8812" y="404745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Halo nucleus </a:t>
            </a:r>
            <a:r>
              <a:rPr lang="de-CH" sz="1200" baseline="30000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11</a:t>
            </a:r>
            <a:r>
              <a:rPr lang="de-CH" sz="1200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Be</a:t>
            </a:r>
          </a:p>
          <a:p>
            <a:r>
              <a:rPr lang="en-GB" sz="1200" dirty="0" smtClean="0">
                <a:solidFill>
                  <a:srgbClr val="18308E"/>
                </a:solidFill>
                <a:latin typeface="+mj-lt"/>
              </a:rPr>
              <a:t>W. </a:t>
            </a:r>
            <a:r>
              <a:rPr lang="en-GB" sz="1200" dirty="0" err="1" smtClean="0">
                <a:solidFill>
                  <a:srgbClr val="18308E"/>
                </a:solidFill>
                <a:latin typeface="+mj-lt"/>
              </a:rPr>
              <a:t>Nörtershäuser</a:t>
            </a:r>
            <a:r>
              <a:rPr lang="de-CH" sz="1200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 </a:t>
            </a:r>
            <a:r>
              <a:rPr lang="de-CH" sz="1200" i="1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et al.</a:t>
            </a:r>
            <a:endParaRPr lang="en-GB" sz="1200" i="1" dirty="0">
              <a:solidFill>
                <a:srgbClr val="18308E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45" name="Picture 25" descr="http://upload.wikimedia.org/wikipedia/commons/thumb/c/c2/Sig06-028.jpg/220px-Sig06-02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82096"/>
            <a:ext cx="1620871" cy="148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2346896" y="5661248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u="sng" dirty="0" smtClean="0">
                <a:solidFill>
                  <a:srgbClr val="18308E"/>
                </a:solidFill>
                <a:latin typeface="+mj-lt"/>
                <a:cs typeface="Arial" pitchFamily="34" charset="0"/>
              </a:rPr>
              <a:t>Biophysics</a:t>
            </a:r>
            <a:endParaRPr lang="en-GB" sz="1200" u="sng" dirty="0">
              <a:solidFill>
                <a:srgbClr val="18308E"/>
              </a:solidFill>
              <a:latin typeface="+mj-lt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324496" y="5877272"/>
            <a:ext cx="72008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1360216" y="4516264"/>
            <a:ext cx="0" cy="1296144"/>
          </a:xfrm>
          <a:prstGeom prst="straightConnector1">
            <a:avLst/>
          </a:prstGeom>
          <a:ln>
            <a:solidFill>
              <a:srgbClr val="18308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677392" y="5308352"/>
            <a:ext cx="72008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773362" y="5348388"/>
            <a:ext cx="1776238" cy="24828"/>
          </a:xfrm>
          <a:prstGeom prst="straightConnector1">
            <a:avLst/>
          </a:prstGeom>
          <a:ln>
            <a:solidFill>
              <a:srgbClr val="18308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884369" y="3282363"/>
            <a:ext cx="1339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8308E"/>
                </a:solidFill>
                <a:latin typeface="+mn-lt"/>
              </a:rPr>
              <a:t>Precision measurement of </a:t>
            </a:r>
            <a:r>
              <a:rPr lang="en-GB" sz="1200" baseline="30000" dirty="0" smtClean="0">
                <a:solidFill>
                  <a:srgbClr val="18308E"/>
                </a:solidFill>
                <a:latin typeface="+mn-lt"/>
              </a:rPr>
              <a:t>82</a:t>
            </a:r>
            <a:r>
              <a:rPr lang="en-GB" sz="1200" dirty="0" smtClean="0">
                <a:solidFill>
                  <a:srgbClr val="18308E"/>
                </a:solidFill>
                <a:latin typeface="+mn-lt"/>
              </a:rPr>
              <a:t>Zn mass</a:t>
            </a:r>
          </a:p>
          <a:p>
            <a:r>
              <a:rPr lang="en-GB" sz="1200" dirty="0" smtClean="0">
                <a:solidFill>
                  <a:srgbClr val="18308E"/>
                </a:solidFill>
                <a:latin typeface="+mn-lt"/>
                <a:cs typeface="Arial" pitchFamily="34" charset="0"/>
              </a:rPr>
              <a:t>(S. Kreim</a:t>
            </a:r>
            <a:r>
              <a:rPr lang="en-GB" sz="1200" i="1" dirty="0" smtClean="0">
                <a:solidFill>
                  <a:srgbClr val="18308E"/>
                </a:solidFill>
                <a:latin typeface="+mn-lt"/>
                <a:cs typeface="Arial" pitchFamily="34" charset="0"/>
              </a:rPr>
              <a:t> et al.</a:t>
            </a:r>
            <a:r>
              <a:rPr lang="en-GB" sz="1200" dirty="0" smtClean="0">
                <a:solidFill>
                  <a:srgbClr val="18308E"/>
                </a:solidFill>
                <a:latin typeface="+mn-lt"/>
                <a:cs typeface="Arial" pitchFamily="34" charset="0"/>
              </a:rPr>
              <a:t>)</a:t>
            </a:r>
            <a:endParaRPr lang="en-GB" sz="1200" dirty="0">
              <a:solidFill>
                <a:srgbClr val="18308E"/>
              </a:solidFill>
              <a:latin typeface="+mn-lt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175272" y="4818584"/>
            <a:ext cx="72008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3275856" y="3573016"/>
            <a:ext cx="2959472" cy="1296144"/>
          </a:xfrm>
          <a:prstGeom prst="straightConnector1">
            <a:avLst/>
          </a:prstGeom>
          <a:ln>
            <a:solidFill>
              <a:srgbClr val="18308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36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  <p:bldP spid="32" grpId="0" animBg="1"/>
      <p:bldP spid="33" grpId="0"/>
      <p:bldP spid="34" grpId="0" animBg="1"/>
      <p:bldP spid="35" grpId="0"/>
      <p:bldP spid="40" grpId="0"/>
      <p:bldP spid="41" grpId="0"/>
      <p:bldP spid="43" grpId="0"/>
      <p:bldP spid="44" grpId="0"/>
      <p:bldP spid="46" grpId="0"/>
      <p:bldP spid="47" grpId="0" animBg="1"/>
      <p:bldP spid="49" grpId="0" animBg="1"/>
      <p:bldP spid="51" grpId="0"/>
      <p:bldP spid="5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Steps In Beam Production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57359"/>
            <a:ext cx="5478818" cy="37125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1979712" y="3807372"/>
            <a:ext cx="1292755" cy="3693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Ionization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56088" y="2923203"/>
            <a:ext cx="168395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Isotope production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1881698"/>
            <a:ext cx="338578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Effusion: interaction with target and line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56504" y="5295715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chemeClr val="tx1"/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rgbClr val="FF0000"/>
                </a:solidFill>
              </a:rPr>
              <a:t>ε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(formation)</a:t>
            </a:r>
            <a:r>
              <a:rPr lang="en-US" sz="2000" b="1" dirty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 ε</a:t>
            </a:r>
            <a:r>
              <a:rPr lang="en-US" sz="2000" b="1" baseline="-25000" dirty="0">
                <a:solidFill>
                  <a:schemeClr val="tx1"/>
                </a:solidFill>
              </a:rPr>
              <a:t>(chemical loss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)</a:t>
            </a:r>
            <a:endParaRPr lang="en-US" sz="2000" b="1" baseline="-25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09829" y="4205175"/>
            <a:ext cx="168395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Diffusion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283968" y="4593138"/>
            <a:ext cx="21857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Molecule 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37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HELICON 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110" y="1124744"/>
            <a:ext cx="7848872" cy="1224136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An ion source for molecular beams </a:t>
            </a:r>
          </a:p>
          <a:p>
            <a:pPr lvl="1"/>
            <a:r>
              <a:rPr lang="en-US" sz="1200" dirty="0" smtClean="0"/>
              <a:t>No hot tantalum surface</a:t>
            </a:r>
          </a:p>
          <a:p>
            <a:pPr lvl="1"/>
            <a:r>
              <a:rPr lang="en-US" sz="1200" dirty="0" smtClean="0"/>
              <a:t>Helicon developed by </a:t>
            </a:r>
            <a:r>
              <a:rPr lang="en-US" sz="1200" dirty="0" err="1" smtClean="0"/>
              <a:t>Pekka</a:t>
            </a:r>
            <a:r>
              <a:rPr lang="en-US" sz="1200" dirty="0" smtClean="0"/>
              <a:t> </a:t>
            </a:r>
            <a:r>
              <a:rPr lang="en-US" sz="1200" dirty="0" err="1" smtClean="0"/>
              <a:t>Suominen</a:t>
            </a:r>
            <a:r>
              <a:rPr lang="en-US" sz="1200" dirty="0" smtClean="0"/>
              <a:t> &amp; Matthias </a:t>
            </a:r>
            <a:r>
              <a:rPr lang="en-US" sz="1200" dirty="0" err="1" smtClean="0"/>
              <a:t>Kronberger</a:t>
            </a:r>
            <a:endParaRPr lang="en-US" sz="120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71600" y="6362177"/>
            <a:ext cx="4896544" cy="505958"/>
          </a:xfrm>
        </p:spPr>
        <p:txBody>
          <a:bodyPr/>
          <a:lstStyle/>
          <a:p>
            <a:r>
              <a:rPr lang="en-US" sz="1050" dirty="0" smtClean="0"/>
              <a:t>[1]Production of molecular sideband radioisotope beams at CERN-ISOLDE using a Helicon-type plasma ion source , </a:t>
            </a:r>
            <a:r>
              <a:rPr lang="en-US" sz="1050" dirty="0" err="1" smtClean="0"/>
              <a:t>M.Kronberger</a:t>
            </a:r>
            <a:r>
              <a:rPr lang="en-US" sz="1050" dirty="0" smtClean="0"/>
              <a:t> et al,  NIM B</a:t>
            </a:r>
            <a:endParaRPr lang="en-US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29206"/>
            <a:ext cx="2969293" cy="2682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&lt;p&gt;Fig. 1. Cross-sectional view of the VADIS source showing the ionization chamber, &#10;&#10;electric potential lines (green) and ion trajectories (red).&lt;/p&g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29206"/>
            <a:ext cx="2468335" cy="282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221385"/>
              </p:ext>
            </p:extLst>
          </p:nvPr>
        </p:nvGraphicFramePr>
        <p:xfrm>
          <a:off x="6417773" y="1412776"/>
          <a:ext cx="2510250" cy="985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750"/>
                <a:gridCol w="836750"/>
                <a:gridCol w="836750"/>
              </a:tblGrid>
              <a:tr h="32857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HELICON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VADIS</a:t>
                      </a:r>
                      <a:endParaRPr lang="en-GB" sz="1400" dirty="0"/>
                    </a:p>
                  </a:txBody>
                  <a:tcPr/>
                </a:tc>
              </a:tr>
              <a:tr h="32857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2.5 %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</a:tr>
              <a:tr h="32857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0.3%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0.3%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59632" y="5949280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chemeClr val="tx1"/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rgbClr val="FF0000"/>
                </a:solidFill>
              </a:rPr>
              <a:t>ε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(formation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)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 smtClean="0">
                <a:solidFill>
                  <a:schemeClr val="tx1"/>
                </a:solidFill>
              </a:rPr>
              <a:t> 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(chemical loss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)</a:t>
            </a:r>
            <a:endParaRPr lang="en-US" sz="2000" b="1" baseline="-25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8247" y="274512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HELICON ion source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2745128"/>
            <a:ext cx="2468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VADIS ion source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109338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Ionization efficiencies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28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2895842"/>
            <a:ext cx="2952328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b="1" dirty="0" smtClean="0"/>
              <a:t>Thank you!</a:t>
            </a:r>
            <a:endParaRPr lang="en-GB" sz="4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tud_logo_web_druc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5942630"/>
            <a:ext cx="1762015" cy="865458"/>
          </a:xfrm>
          <a:prstGeom prst="rect">
            <a:avLst/>
          </a:prstGeom>
        </p:spPr>
      </p:pic>
      <p:pic>
        <p:nvPicPr>
          <p:cNvPr id="8" name="Picture 7" descr="logoS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09018" y="5909951"/>
            <a:ext cx="907839" cy="865458"/>
          </a:xfrm>
          <a:prstGeom prst="rect">
            <a:avLst/>
          </a:prstGeom>
        </p:spPr>
      </p:pic>
      <p:pic>
        <p:nvPicPr>
          <p:cNvPr id="9" name="Picture 2" descr="Zur Startseite des BMBF-Auftrit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98" y="5943044"/>
            <a:ext cx="161925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304817" y="4509120"/>
            <a:ext cx="5651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Work supported by the Wolfgang-Gentner-Programme of the Bundesministerium für Bildung und Forschung (BMBF)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711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The Nuclear Chart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847246" y="1015358"/>
            <a:ext cx="7764346" cy="5293962"/>
            <a:chOff x="336046" y="1015358"/>
            <a:chExt cx="7764346" cy="5293962"/>
          </a:xfrm>
        </p:grpSpPr>
        <p:pic>
          <p:nvPicPr>
            <p:cNvPr id="23" name="Picture 2" descr="\\cern.ch\dfs\Users\a\agottber\Desktop\Nuklidkar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046" y="1015358"/>
              <a:ext cx="7764346" cy="5293962"/>
            </a:xfrm>
            <a:prstGeom prst="rect">
              <a:avLst/>
            </a:prstGeom>
            <a:noFill/>
          </p:spPr>
        </p:pic>
        <p:sp>
          <p:nvSpPr>
            <p:cNvPr id="24" name="Rectangle 23"/>
            <p:cNvSpPr/>
            <p:nvPr/>
          </p:nvSpPr>
          <p:spPr>
            <a:xfrm>
              <a:off x="395536" y="5085184"/>
              <a:ext cx="43204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Elbow Connector 24"/>
          <p:cNvCxnSpPr/>
          <p:nvPr/>
        </p:nvCxnSpPr>
        <p:spPr>
          <a:xfrm>
            <a:off x="834728" y="5229320"/>
            <a:ext cx="1080000" cy="1080000"/>
          </a:xfrm>
          <a:prstGeom prst="bentConnector3">
            <a:avLst>
              <a:gd name="adj1" fmla="val -76"/>
            </a:avLst>
          </a:prstGeom>
          <a:ln>
            <a:solidFill>
              <a:srgbClr val="18308E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3568" y="48834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P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64272" y="61197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N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15024"/>
            <a:ext cx="34766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Straight Connector 54"/>
          <p:cNvCxnSpPr/>
          <p:nvPr/>
        </p:nvCxnSpPr>
        <p:spPr>
          <a:xfrm flipV="1">
            <a:off x="1187624" y="4562439"/>
            <a:ext cx="3240360" cy="12241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1691680" y="5001160"/>
            <a:ext cx="5760640" cy="8574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919513" y="1033219"/>
            <a:ext cx="3809906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Strong physics interest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8-Boron: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Neutrino source, </a:t>
            </a:r>
            <a:r>
              <a:rPr lang="el-GR" dirty="0" smtClean="0"/>
              <a:t>β</a:t>
            </a:r>
            <a:r>
              <a:rPr lang="en-GB" dirty="0" smtClean="0"/>
              <a:t>-beams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Halo nuclei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Boron as semi conductor dopant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9-Carbon: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Investigations on 10-N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Decay structure</a:t>
            </a:r>
          </a:p>
        </p:txBody>
      </p:sp>
    </p:spTree>
    <p:extLst>
      <p:ext uri="{BB962C8B-B14F-4D97-AF65-F5344CB8AC3E}">
        <p14:creationId xmlns:p14="http://schemas.microsoft.com/office/powerpoint/2010/main" val="13053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The Nuclear Chart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847246" y="1015358"/>
            <a:ext cx="7764346" cy="5293962"/>
            <a:chOff x="336046" y="1015358"/>
            <a:chExt cx="7764346" cy="5293962"/>
          </a:xfrm>
        </p:grpSpPr>
        <p:pic>
          <p:nvPicPr>
            <p:cNvPr id="23" name="Picture 2" descr="\\cern.ch\dfs\Users\a\agottber\Desktop\Nuklidkar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046" y="1015358"/>
              <a:ext cx="7764346" cy="5293962"/>
            </a:xfrm>
            <a:prstGeom prst="rect">
              <a:avLst/>
            </a:prstGeom>
            <a:noFill/>
          </p:spPr>
        </p:pic>
        <p:sp>
          <p:nvSpPr>
            <p:cNvPr id="24" name="Rectangle 23"/>
            <p:cNvSpPr/>
            <p:nvPr/>
          </p:nvSpPr>
          <p:spPr>
            <a:xfrm>
              <a:off x="395536" y="5085184"/>
              <a:ext cx="43204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Elbow Connector 24"/>
          <p:cNvCxnSpPr/>
          <p:nvPr/>
        </p:nvCxnSpPr>
        <p:spPr>
          <a:xfrm>
            <a:off x="834728" y="5229320"/>
            <a:ext cx="1080000" cy="1080000"/>
          </a:xfrm>
          <a:prstGeom prst="bentConnector3">
            <a:avLst>
              <a:gd name="adj1" fmla="val -76"/>
            </a:avLst>
          </a:prstGeom>
          <a:ln>
            <a:solidFill>
              <a:srgbClr val="18308E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3568" y="48834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P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64272" y="61197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N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15024"/>
            <a:ext cx="34766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Straight Connector 54"/>
          <p:cNvCxnSpPr/>
          <p:nvPr/>
        </p:nvCxnSpPr>
        <p:spPr>
          <a:xfrm flipV="1">
            <a:off x="1187624" y="4562439"/>
            <a:ext cx="3240360" cy="12241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1691680" y="5001160"/>
            <a:ext cx="5760640" cy="8574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934584" y="1700808"/>
            <a:ext cx="3809906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Short lived isotopes of some light nuclei not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Reasons</a:t>
            </a:r>
            <a:r>
              <a:rPr lang="en-GB" dirty="0"/>
              <a:t>: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</a:t>
            </a:r>
            <a:r>
              <a:rPr lang="en-GB" dirty="0"/>
              <a:t>boiling points 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</a:t>
            </a:r>
            <a:r>
              <a:rPr lang="en-GB" dirty="0"/>
              <a:t>adsorption </a:t>
            </a:r>
            <a:r>
              <a:rPr lang="en-GB" dirty="0" smtClean="0"/>
              <a:t>enthalpy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Chemical reactivity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9-C seen once for 24h. Why?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010814"/>
              </p:ext>
            </p:extLst>
          </p:nvPr>
        </p:nvGraphicFramePr>
        <p:xfrm>
          <a:off x="4871380" y="1702212"/>
          <a:ext cx="4248471" cy="1352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464162"/>
                <a:gridCol w="1416157"/>
              </a:tblGrid>
              <a:tr h="450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Isotope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Half life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Boiling</a:t>
                      </a:r>
                      <a:r>
                        <a:rPr lang="en-GB" sz="1600" baseline="0" dirty="0" smtClean="0"/>
                        <a:t> point [C]</a:t>
                      </a:r>
                      <a:endParaRPr lang="en-GB" sz="1600" dirty="0"/>
                    </a:p>
                  </a:txBody>
                  <a:tcPr/>
                </a:tc>
              </a:tr>
              <a:tr h="3868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8-B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770ms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3927</a:t>
                      </a:r>
                      <a:endParaRPr lang="en-GB" sz="1600" dirty="0"/>
                    </a:p>
                  </a:txBody>
                  <a:tcPr/>
                </a:tc>
              </a:tr>
              <a:tr h="3868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9-C, 17-C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123ms/175ms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3642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91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The Nuclear Chart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847246" y="1015358"/>
            <a:ext cx="7764346" cy="5293962"/>
            <a:chOff x="336046" y="1015358"/>
            <a:chExt cx="7764346" cy="5293962"/>
          </a:xfrm>
        </p:grpSpPr>
        <p:pic>
          <p:nvPicPr>
            <p:cNvPr id="23" name="Picture 2" descr="\\cern.ch\dfs\Users\a\agottber\Desktop\Nuklidkar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046" y="1015358"/>
              <a:ext cx="7764346" cy="5293962"/>
            </a:xfrm>
            <a:prstGeom prst="rect">
              <a:avLst/>
            </a:prstGeom>
            <a:noFill/>
          </p:spPr>
        </p:pic>
        <p:sp>
          <p:nvSpPr>
            <p:cNvPr id="24" name="Rectangle 23"/>
            <p:cNvSpPr/>
            <p:nvPr/>
          </p:nvSpPr>
          <p:spPr>
            <a:xfrm>
              <a:off x="395536" y="5085184"/>
              <a:ext cx="43204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Elbow Connector 24"/>
          <p:cNvCxnSpPr/>
          <p:nvPr/>
        </p:nvCxnSpPr>
        <p:spPr>
          <a:xfrm>
            <a:off x="834728" y="5229320"/>
            <a:ext cx="1080000" cy="1080000"/>
          </a:xfrm>
          <a:prstGeom prst="bentConnector3">
            <a:avLst>
              <a:gd name="adj1" fmla="val -76"/>
            </a:avLst>
          </a:prstGeom>
          <a:ln>
            <a:solidFill>
              <a:srgbClr val="18308E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3568" y="48834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P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64272" y="61197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18308E"/>
                </a:solidFill>
                <a:latin typeface="+mj-lt"/>
              </a:rPr>
              <a:t>N</a:t>
            </a:r>
            <a:endParaRPr lang="en-GB" sz="1800" dirty="0">
              <a:solidFill>
                <a:srgbClr val="18308E"/>
              </a:solidFill>
              <a:latin typeface="+mj-lt"/>
            </a:endParaRP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15024"/>
            <a:ext cx="34766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Straight Connector 54"/>
          <p:cNvCxnSpPr/>
          <p:nvPr/>
        </p:nvCxnSpPr>
        <p:spPr>
          <a:xfrm flipV="1">
            <a:off x="1187624" y="4562439"/>
            <a:ext cx="3240360" cy="12241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1691680" y="5001160"/>
            <a:ext cx="5760640" cy="8574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934584" y="1700808"/>
            <a:ext cx="3809906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Short lived isotopes of some light nuclei not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Reasons</a:t>
            </a:r>
            <a:r>
              <a:rPr lang="en-GB" dirty="0"/>
              <a:t>: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</a:t>
            </a:r>
            <a:r>
              <a:rPr lang="en-GB" dirty="0"/>
              <a:t>boiling points 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</a:t>
            </a:r>
            <a:r>
              <a:rPr lang="en-GB" dirty="0"/>
              <a:t>adsorption </a:t>
            </a:r>
            <a:r>
              <a:rPr lang="en-GB" dirty="0" smtClean="0"/>
              <a:t>enthalpy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Chemical reactivity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282920"/>
              </p:ext>
            </p:extLst>
          </p:nvPr>
        </p:nvGraphicFramePr>
        <p:xfrm>
          <a:off x="4871380" y="1702212"/>
          <a:ext cx="4248471" cy="1352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464162"/>
                <a:gridCol w="1416157"/>
              </a:tblGrid>
              <a:tr h="450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Isotope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Half life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Boiling</a:t>
                      </a:r>
                      <a:r>
                        <a:rPr lang="en-GB" sz="1600" baseline="0" dirty="0" smtClean="0"/>
                        <a:t> point [C]</a:t>
                      </a:r>
                      <a:endParaRPr lang="en-GB" sz="1600" dirty="0"/>
                    </a:p>
                  </a:txBody>
                  <a:tcPr/>
                </a:tc>
              </a:tr>
              <a:tr h="3868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8-B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770ms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3927</a:t>
                      </a:r>
                      <a:endParaRPr lang="en-GB" sz="1600" dirty="0"/>
                    </a:p>
                  </a:txBody>
                  <a:tcPr/>
                </a:tc>
              </a:tr>
              <a:tr h="3868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9-C, 17-C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123ms/175ms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3642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677191" y="5725340"/>
            <a:ext cx="4559105" cy="3693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Extract isotopes as molecular ions: CO+, BF2+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5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Production of Radioisotopes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3" descr="\\cern.ch\dfs\Users\a\agottber\Desktop\Target_CoverOverlay.jpg"/>
          <p:cNvPicPr>
            <a:picLocks noChangeAspect="1" noChangeArrowheads="1"/>
          </p:cNvPicPr>
          <p:nvPr/>
        </p:nvPicPr>
        <p:blipFill>
          <a:blip r:embed="rId2"/>
          <a:srcRect t="8011" b="5436"/>
          <a:stretch>
            <a:fillRect/>
          </a:stretch>
        </p:blipFill>
        <p:spPr bwMode="auto">
          <a:xfrm>
            <a:off x="971600" y="1278349"/>
            <a:ext cx="3075445" cy="47341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Gruppieren 36"/>
          <p:cNvGrpSpPr/>
          <p:nvPr/>
        </p:nvGrpSpPr>
        <p:grpSpPr>
          <a:xfrm>
            <a:off x="4447644" y="1905686"/>
            <a:ext cx="4438090" cy="3546865"/>
            <a:chOff x="4067944" y="1196752"/>
            <a:chExt cx="4881899" cy="365401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67944" y="1196752"/>
              <a:ext cx="4881899" cy="36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5"/>
            <p:cNvSpPr/>
            <p:nvPr/>
          </p:nvSpPr>
          <p:spPr>
            <a:xfrm>
              <a:off x="4067944" y="2420888"/>
              <a:ext cx="7200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200" smtClean="0">
                  <a:solidFill>
                    <a:srgbClr val="18308E"/>
                  </a:solidFill>
                  <a:latin typeface="+mn-lt"/>
                </a:rPr>
                <a:t>       </a:t>
              </a:r>
              <a:endParaRPr lang="en-US" sz="120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10" name="Rectangle 5"/>
            <p:cNvSpPr/>
            <p:nvPr/>
          </p:nvSpPr>
          <p:spPr>
            <a:xfrm>
              <a:off x="4101812" y="2463279"/>
              <a:ext cx="144016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18308E"/>
                  </a:solidFill>
                  <a:latin typeface="+mn-lt"/>
                </a:rPr>
                <a:t>1.4 </a:t>
              </a:r>
              <a:r>
                <a:rPr lang="en-US" sz="1200" dirty="0" err="1" smtClean="0">
                  <a:solidFill>
                    <a:srgbClr val="18308E"/>
                  </a:solidFill>
                  <a:latin typeface="+mn-lt"/>
                </a:rPr>
                <a:t>GeV</a:t>
              </a:r>
              <a:r>
                <a:rPr lang="en-US" sz="1200" dirty="0" smtClean="0">
                  <a:solidFill>
                    <a:srgbClr val="18308E"/>
                  </a:solidFill>
                  <a:latin typeface="+mn-lt"/>
                </a:rPr>
                <a:t> </a:t>
              </a:r>
              <a:br>
                <a:rPr lang="en-US" sz="1200" dirty="0" smtClean="0">
                  <a:solidFill>
                    <a:srgbClr val="18308E"/>
                  </a:solidFill>
                  <a:latin typeface="+mn-lt"/>
                </a:rPr>
              </a:br>
              <a:r>
                <a:rPr lang="en-US" sz="1200" dirty="0" smtClean="0">
                  <a:solidFill>
                    <a:srgbClr val="18308E"/>
                  </a:solidFill>
                  <a:latin typeface="+mn-lt"/>
                </a:rPr>
                <a:t>proton</a:t>
              </a:r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>
              <a:off x="4427984" y="2980018"/>
              <a:ext cx="432048" cy="0"/>
            </a:xfrm>
            <a:prstGeom prst="straightConnector1">
              <a:avLst/>
            </a:prstGeom>
            <a:ln w="38100">
              <a:solidFill>
                <a:srgbClr val="1F479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579" t="82115" r="81697" b="13543"/>
            <a:stretch>
              <a:fillRect/>
            </a:stretch>
          </p:blipFill>
          <p:spPr bwMode="auto">
            <a:xfrm>
              <a:off x="4199467" y="2924944"/>
              <a:ext cx="181826" cy="156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5"/>
            <p:cNvSpPr/>
            <p:nvPr/>
          </p:nvSpPr>
          <p:spPr>
            <a:xfrm>
              <a:off x="5724128" y="2780928"/>
              <a:ext cx="79208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200" smtClean="0">
                  <a:solidFill>
                    <a:srgbClr val="18308E"/>
                  </a:solidFill>
                  <a:latin typeface="+mn-lt"/>
                </a:rPr>
                <a:t>       </a:t>
              </a:r>
              <a:endParaRPr lang="en-US" sz="120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14" name="Rechteck 26"/>
            <p:cNvSpPr/>
            <p:nvPr/>
          </p:nvSpPr>
          <p:spPr>
            <a:xfrm>
              <a:off x="5580112" y="1556792"/>
              <a:ext cx="1080120" cy="1080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hteck 27"/>
            <p:cNvSpPr/>
            <p:nvPr/>
          </p:nvSpPr>
          <p:spPr>
            <a:xfrm>
              <a:off x="5796136" y="2573371"/>
              <a:ext cx="1440160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Gerade Verbindung mit Pfeil 17"/>
            <p:cNvCxnSpPr/>
            <p:nvPr/>
          </p:nvCxnSpPr>
          <p:spPr>
            <a:xfrm>
              <a:off x="5732595" y="2980018"/>
              <a:ext cx="855629" cy="0"/>
            </a:xfrm>
            <a:prstGeom prst="straightConnector1">
              <a:avLst/>
            </a:prstGeom>
            <a:ln w="38100">
              <a:solidFill>
                <a:srgbClr val="1F479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5"/>
            <p:cNvSpPr/>
            <p:nvPr/>
          </p:nvSpPr>
          <p:spPr>
            <a:xfrm>
              <a:off x="5652120" y="2649574"/>
              <a:ext cx="158417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18308E"/>
                  </a:solidFill>
                  <a:latin typeface="+mn-lt"/>
                </a:rPr>
                <a:t>fragmentation</a:t>
              </a:r>
              <a:endParaRPr lang="en-US" sz="12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18" name="Rechteck 23"/>
            <p:cNvSpPr/>
            <p:nvPr/>
          </p:nvSpPr>
          <p:spPr>
            <a:xfrm>
              <a:off x="5580112" y="3212976"/>
              <a:ext cx="1080120" cy="936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Gerade Verbindung mit Pfeil 20"/>
            <p:cNvCxnSpPr/>
            <p:nvPr/>
          </p:nvCxnSpPr>
          <p:spPr>
            <a:xfrm>
              <a:off x="5652120" y="3284983"/>
              <a:ext cx="792088" cy="792089"/>
            </a:xfrm>
            <a:prstGeom prst="straightConnector1">
              <a:avLst/>
            </a:prstGeom>
            <a:ln w="38100">
              <a:solidFill>
                <a:srgbClr val="1F479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25"/>
            <p:cNvCxnSpPr/>
            <p:nvPr/>
          </p:nvCxnSpPr>
          <p:spPr>
            <a:xfrm rot="-5400000">
              <a:off x="5652121" y="1772815"/>
              <a:ext cx="792088" cy="792089"/>
            </a:xfrm>
            <a:prstGeom prst="straightConnector1">
              <a:avLst/>
            </a:prstGeom>
            <a:ln w="38100">
              <a:solidFill>
                <a:srgbClr val="1F479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5"/>
            <p:cNvSpPr/>
            <p:nvPr/>
          </p:nvSpPr>
          <p:spPr>
            <a:xfrm rot="2700000">
              <a:off x="5590065" y="3613887"/>
              <a:ext cx="158417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18308E"/>
                  </a:solidFill>
                  <a:latin typeface="+mn-lt"/>
                </a:rPr>
                <a:t>  fission</a:t>
              </a:r>
              <a:endParaRPr lang="en-US" sz="12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22" name="Rectangle 5"/>
            <p:cNvSpPr/>
            <p:nvPr/>
          </p:nvSpPr>
          <p:spPr>
            <a:xfrm rot="18900000">
              <a:off x="5354135" y="1644270"/>
              <a:ext cx="158417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18308E"/>
                  </a:solidFill>
                  <a:latin typeface="+mn-lt"/>
                </a:rPr>
                <a:t>spallation</a:t>
              </a:r>
              <a:endParaRPr lang="en-US" sz="12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23" name="Rectangle 5"/>
            <p:cNvSpPr/>
            <p:nvPr/>
          </p:nvSpPr>
          <p:spPr>
            <a:xfrm>
              <a:off x="4902444" y="3331591"/>
              <a:ext cx="7200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baseline="30000" dirty="0" smtClean="0">
                  <a:solidFill>
                    <a:srgbClr val="18308E"/>
                  </a:solidFill>
                  <a:latin typeface="+mn-lt"/>
                </a:rPr>
                <a:t>238</a:t>
              </a:r>
              <a:r>
                <a:rPr lang="en-US" sz="1400" dirty="0" smtClean="0">
                  <a:solidFill>
                    <a:srgbClr val="18308E"/>
                  </a:solidFill>
                  <a:latin typeface="+mn-lt"/>
                </a:rPr>
                <a:t>U</a:t>
              </a:r>
              <a:endParaRPr lang="en-US" sz="14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24" name="Rectangle 5"/>
            <p:cNvSpPr/>
            <p:nvPr/>
          </p:nvSpPr>
          <p:spPr>
            <a:xfrm>
              <a:off x="6656037" y="4542988"/>
              <a:ext cx="7200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baseline="30000" dirty="0" smtClean="0">
                  <a:solidFill>
                    <a:srgbClr val="18308E"/>
                  </a:solidFill>
                  <a:latin typeface="+mn-lt"/>
                </a:rPr>
                <a:t>142</a:t>
              </a:r>
              <a:r>
                <a:rPr lang="en-US" sz="1400" dirty="0" smtClean="0">
                  <a:solidFill>
                    <a:srgbClr val="18308E"/>
                  </a:solidFill>
                  <a:latin typeface="+mn-lt"/>
                </a:rPr>
                <a:t>Cs</a:t>
              </a:r>
              <a:endParaRPr lang="en-US" sz="14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25" name="Rectangle 5"/>
            <p:cNvSpPr/>
            <p:nvPr/>
          </p:nvSpPr>
          <p:spPr>
            <a:xfrm>
              <a:off x="6706839" y="3391441"/>
              <a:ext cx="72008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baseline="30000" dirty="0" smtClean="0">
                  <a:solidFill>
                    <a:srgbClr val="18308E"/>
                  </a:solidFill>
                  <a:latin typeface="+mn-lt"/>
                </a:rPr>
                <a:t>11</a:t>
              </a:r>
              <a:r>
                <a:rPr lang="en-US" sz="1400" dirty="0" smtClean="0">
                  <a:solidFill>
                    <a:srgbClr val="18308E"/>
                  </a:solidFill>
                  <a:latin typeface="+mn-lt"/>
                </a:rPr>
                <a:t>Li</a:t>
              </a:r>
              <a:br>
                <a:rPr lang="en-US" sz="1400" dirty="0" smtClean="0">
                  <a:solidFill>
                    <a:srgbClr val="18308E"/>
                  </a:solidFill>
                  <a:latin typeface="+mn-lt"/>
                </a:rPr>
              </a:br>
              <a:r>
                <a:rPr lang="en-US" sz="1400" dirty="0" smtClean="0">
                  <a:solidFill>
                    <a:srgbClr val="18308E"/>
                  </a:solidFill>
                  <a:latin typeface="+mn-lt"/>
                </a:rPr>
                <a:t> </a:t>
              </a:r>
              <a:endParaRPr lang="en-US" sz="14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26" name="Rectangle 5"/>
            <p:cNvSpPr/>
            <p:nvPr/>
          </p:nvSpPr>
          <p:spPr>
            <a:xfrm>
              <a:off x="6656037" y="2046480"/>
              <a:ext cx="7200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baseline="30000" dirty="0" smtClean="0">
                  <a:solidFill>
                    <a:srgbClr val="18308E"/>
                  </a:solidFill>
                  <a:latin typeface="+mn-lt"/>
                </a:rPr>
                <a:t>201</a:t>
              </a:r>
              <a:r>
                <a:rPr lang="en-US" sz="1400" dirty="0" smtClean="0">
                  <a:solidFill>
                    <a:srgbClr val="18308E"/>
                  </a:solidFill>
                  <a:latin typeface="+mn-lt"/>
                </a:rPr>
                <a:t>Fr</a:t>
              </a:r>
              <a:endParaRPr lang="en-US" sz="14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27" name="Rectangle 5"/>
            <p:cNvSpPr/>
            <p:nvPr/>
          </p:nvSpPr>
          <p:spPr>
            <a:xfrm>
              <a:off x="7693745" y="3391441"/>
              <a:ext cx="7200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18308E"/>
                  </a:solidFill>
                  <a:latin typeface="+mn-lt"/>
                </a:rPr>
                <a:t>X</a:t>
              </a:r>
              <a:endParaRPr lang="en-US" sz="1400" dirty="0">
                <a:solidFill>
                  <a:srgbClr val="18308E"/>
                </a:solidFill>
                <a:latin typeface="+mn-lt"/>
              </a:endParaRPr>
            </a:p>
          </p:txBody>
        </p:sp>
        <p:sp>
          <p:nvSpPr>
            <p:cNvPr id="28" name="Rectangle 5"/>
            <p:cNvSpPr/>
            <p:nvPr/>
          </p:nvSpPr>
          <p:spPr>
            <a:xfrm>
              <a:off x="7693745" y="4542988"/>
              <a:ext cx="7200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18308E"/>
                  </a:solidFill>
                  <a:latin typeface="+mn-lt"/>
                </a:rPr>
                <a:t>Y</a:t>
              </a:r>
              <a:endParaRPr lang="en-US" sz="1400" dirty="0">
                <a:solidFill>
                  <a:srgbClr val="18308E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4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Selection Process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4" name="Bild 2" descr="Beamlines 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" r="1421"/>
          <a:stretch/>
        </p:blipFill>
        <p:spPr>
          <a:xfrm>
            <a:off x="758283" y="1412776"/>
            <a:ext cx="8350221" cy="454859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" name="Rectangle 34"/>
          <p:cNvSpPr/>
          <p:nvPr/>
        </p:nvSpPr>
        <p:spPr>
          <a:xfrm>
            <a:off x="713678" y="1340768"/>
            <a:ext cx="4002338" cy="4680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5" descr="selection-14Be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616" y="3962400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6" descr="selection-14B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616" y="3962400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7" descr="selection-14Be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2616" y="3962400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8" descr="selection-14Be_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2616" y="3962400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Oval 9"/>
          <p:cNvSpPr>
            <a:spLocks noChangeArrowheads="1"/>
          </p:cNvSpPr>
          <p:nvPr/>
        </p:nvSpPr>
        <p:spPr bwMode="auto">
          <a:xfrm>
            <a:off x="4605242" y="1898588"/>
            <a:ext cx="1548601" cy="1125767"/>
          </a:xfrm>
          <a:prstGeom prst="ellipse">
            <a:avLst/>
          </a:prstGeom>
          <a:noFill/>
          <a:ln w="25400" cap="sq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Oval 10"/>
          <p:cNvSpPr>
            <a:spLocks noChangeArrowheads="1"/>
          </p:cNvSpPr>
          <p:nvPr/>
        </p:nvSpPr>
        <p:spPr bwMode="auto">
          <a:xfrm>
            <a:off x="5652120" y="1328321"/>
            <a:ext cx="865106" cy="600958"/>
          </a:xfrm>
          <a:prstGeom prst="ellipse">
            <a:avLst/>
          </a:prstGeom>
          <a:noFill/>
          <a:ln w="25400" cap="sq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2" name="Picture 11"/>
          <p:cNvPicPr>
            <a:picLocks noChangeAspect="1" noChangeArrowheads="1"/>
          </p:cNvPicPr>
          <p:nvPr/>
        </p:nvPicPr>
        <p:blipFill>
          <a:blip r:embed="rId7" cstate="print"/>
          <a:srcRect l="13643" b="5707"/>
          <a:stretch>
            <a:fillRect/>
          </a:stretch>
        </p:blipFill>
        <p:spPr>
          <a:xfrm>
            <a:off x="871644" y="3230089"/>
            <a:ext cx="4085120" cy="306323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788024" y="1628800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HRS</a:t>
            </a:r>
            <a:endParaRPr lang="en-GB" sz="1600" dirty="0">
              <a:solidFill>
                <a:schemeClr val="accent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77044" y="3501008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GPS</a:t>
            </a:r>
            <a:endParaRPr lang="en-GB" sz="1600" dirty="0">
              <a:solidFill>
                <a:schemeClr val="accent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16804" y="4818638"/>
            <a:ext cx="223224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beam lines</a:t>
            </a:r>
            <a:endParaRPr lang="en-GB" sz="1600" dirty="0">
              <a:solidFill>
                <a:schemeClr val="accent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20860" y="1844824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FE 6</a:t>
            </a:r>
            <a:endParaRPr lang="en-GB" sz="1600" dirty="0">
              <a:solidFill>
                <a:schemeClr val="accent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33028" y="2492896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FE 7</a:t>
            </a:r>
            <a:endParaRPr lang="en-GB" sz="1600" dirty="0">
              <a:solidFill>
                <a:schemeClr val="accent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8" name="Gewinkelte Verbindung 18"/>
          <p:cNvCxnSpPr>
            <a:stCxn id="45" idx="1"/>
          </p:cNvCxnSpPr>
          <p:nvPr/>
        </p:nvCxnSpPr>
        <p:spPr>
          <a:xfrm rot="10800000" flipV="1">
            <a:off x="4956764" y="4987914"/>
            <a:ext cx="360040" cy="24128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59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0" grpId="0" animBg="1"/>
      <p:bldP spid="40" grpId="1" animBg="1"/>
      <p:bldP spid="40" grpId="2" animBg="1"/>
      <p:bldP spid="41" grpId="0" animBg="1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Steps In Isotope Extraction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57359"/>
            <a:ext cx="5478818" cy="37125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1979712" y="3807372"/>
            <a:ext cx="129275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Ionization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56088" y="2923203"/>
            <a:ext cx="168395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Isotope production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1881698"/>
            <a:ext cx="3385786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Effusion: interaction with target and line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56504" y="5295715"/>
            <a:ext cx="6413266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I=I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*exp(-</a:t>
            </a:r>
            <a:r>
              <a:rPr lang="el-GR" sz="2000" b="1" dirty="0" smtClean="0">
                <a:solidFill>
                  <a:schemeClr val="tx1"/>
                </a:solidFill>
              </a:rPr>
              <a:t>λ</a:t>
            </a:r>
            <a:r>
              <a:rPr lang="en-US" sz="2000" b="1" dirty="0" smtClean="0">
                <a:solidFill>
                  <a:schemeClr val="tx1"/>
                </a:solidFill>
              </a:rPr>
              <a:t>*(</a:t>
            </a:r>
            <a:r>
              <a:rPr lang="en-US" sz="2000" b="1" dirty="0" err="1" smtClean="0">
                <a:solidFill>
                  <a:schemeClr val="tx1"/>
                </a:solidFill>
              </a:rPr>
              <a:t>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diff</a:t>
            </a:r>
            <a:r>
              <a:rPr lang="en-US" sz="2000" b="1" dirty="0" err="1" smtClean="0">
                <a:solidFill>
                  <a:schemeClr val="tx1"/>
                </a:solidFill>
              </a:rPr>
              <a:t>+t</a:t>
            </a:r>
            <a:r>
              <a:rPr lang="en-US" sz="2000" b="1" baseline="-25000" dirty="0" err="1" smtClean="0">
                <a:solidFill>
                  <a:schemeClr val="tx1"/>
                </a:solidFill>
              </a:rPr>
              <a:t>eff</a:t>
            </a:r>
            <a:r>
              <a:rPr lang="en-US" sz="2000" b="1" dirty="0" smtClean="0">
                <a:solidFill>
                  <a:schemeClr val="tx1"/>
                </a:solidFill>
              </a:rPr>
              <a:t>))*</a:t>
            </a:r>
            <a:r>
              <a:rPr lang="el-GR" sz="2000" b="1" dirty="0" smtClean="0">
                <a:solidFill>
                  <a:schemeClr val="tx1"/>
                </a:solidFill>
              </a:rPr>
              <a:t>ε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(ion source) </a:t>
            </a:r>
            <a:r>
              <a:rPr lang="en-US" sz="2000" b="1" dirty="0" smtClean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ε</a:t>
            </a:r>
            <a:r>
              <a:rPr lang="en-US" sz="2000" b="1" baseline="-25000" dirty="0">
                <a:solidFill>
                  <a:schemeClr val="tx1"/>
                </a:solidFill>
              </a:rPr>
              <a:t>(formation)</a:t>
            </a:r>
            <a:r>
              <a:rPr lang="en-US" sz="2000" b="1" dirty="0">
                <a:solidFill>
                  <a:schemeClr val="tx1"/>
                </a:solidFill>
              </a:rPr>
              <a:t>*</a:t>
            </a:r>
            <a:r>
              <a:rPr lang="el-GR" sz="2000" b="1" dirty="0">
                <a:solidFill>
                  <a:schemeClr val="tx1"/>
                </a:solidFill>
              </a:rPr>
              <a:t> ε</a:t>
            </a:r>
            <a:r>
              <a:rPr lang="en-US" sz="2000" b="1" baseline="-25000" dirty="0">
                <a:solidFill>
                  <a:schemeClr val="tx1"/>
                </a:solidFill>
              </a:rPr>
              <a:t>(chemical loss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)</a:t>
            </a:r>
            <a:endParaRPr lang="en-US" sz="2000" b="1" baseline="-25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09829" y="4205175"/>
            <a:ext cx="1683958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Diffusion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283968" y="4593138"/>
            <a:ext cx="218579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Molecule 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63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4721</TotalTime>
  <Words>1578</Words>
  <Application>Microsoft Office PowerPoint</Application>
  <PresentationFormat>On-screen Show (4:3)</PresentationFormat>
  <Paragraphs>356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Production of radioactive molecular beams</vt:lpstr>
      <vt:lpstr>CERN/ISOLDE</vt:lpstr>
      <vt:lpstr>The Nuclear Chart</vt:lpstr>
      <vt:lpstr>The Nuclear Chart</vt:lpstr>
      <vt:lpstr>The Nuclear Chart</vt:lpstr>
      <vt:lpstr>The Nuclear Chart</vt:lpstr>
      <vt:lpstr>Production of Radioisotopes</vt:lpstr>
      <vt:lpstr>Selection Process</vt:lpstr>
      <vt:lpstr>Steps In Isotope Extraction</vt:lpstr>
      <vt:lpstr>Isotope Production</vt:lpstr>
      <vt:lpstr>Isotope Production</vt:lpstr>
      <vt:lpstr>Steps In Isotope Extraction</vt:lpstr>
      <vt:lpstr>Diffusion</vt:lpstr>
      <vt:lpstr>Studies on Boron</vt:lpstr>
      <vt:lpstr>Studies on Boron</vt:lpstr>
      <vt:lpstr>Studies on Boron</vt:lpstr>
      <vt:lpstr>Studies on Boron</vt:lpstr>
      <vt:lpstr>Studies on Boron</vt:lpstr>
      <vt:lpstr>Studies on Boron</vt:lpstr>
      <vt:lpstr>Chemical Interactions </vt:lpstr>
      <vt:lpstr>Chemical interactions</vt:lpstr>
      <vt:lpstr>Chemical interactions</vt:lpstr>
      <vt:lpstr>Chemical interactions</vt:lpstr>
      <vt:lpstr>Adsorption on surfaces</vt:lpstr>
      <vt:lpstr>Effusion</vt:lpstr>
      <vt:lpstr>Chemical interactions</vt:lpstr>
      <vt:lpstr>Chemical interactions</vt:lpstr>
      <vt:lpstr>Release Studies on CO+</vt:lpstr>
      <vt:lpstr>Release Studies on CO+</vt:lpstr>
      <vt:lpstr>Steps In Beam Production</vt:lpstr>
      <vt:lpstr>HELICON Ion Source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Christoph Seiffert</cp:lastModifiedBy>
  <cp:revision>404</cp:revision>
  <dcterms:created xsi:type="dcterms:W3CDTF">2012-03-08T16:06:15Z</dcterms:created>
  <dcterms:modified xsi:type="dcterms:W3CDTF">2013-10-30T12:37:35Z</dcterms:modified>
</cp:coreProperties>
</file>