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4" r:id="rId2"/>
    <p:sldId id="306" r:id="rId3"/>
    <p:sldId id="334" r:id="rId4"/>
    <p:sldId id="332" r:id="rId5"/>
    <p:sldId id="350" r:id="rId6"/>
    <p:sldId id="347" r:id="rId7"/>
    <p:sldId id="348" r:id="rId8"/>
    <p:sldId id="316" r:id="rId9"/>
    <p:sldId id="310" r:id="rId10"/>
    <p:sldId id="351" r:id="rId11"/>
    <p:sldId id="317" r:id="rId12"/>
    <p:sldId id="352" r:id="rId13"/>
    <p:sldId id="335" r:id="rId14"/>
    <p:sldId id="349" r:id="rId15"/>
    <p:sldId id="353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B94D4D1-15C0-469F-8E23-6A4405E05F1C}">
          <p14:sldIdLst>
            <p14:sldId id="264"/>
            <p14:sldId id="306"/>
            <p14:sldId id="334"/>
            <p14:sldId id="332"/>
            <p14:sldId id="350"/>
            <p14:sldId id="347"/>
            <p14:sldId id="348"/>
            <p14:sldId id="316"/>
            <p14:sldId id="310"/>
            <p14:sldId id="351"/>
            <p14:sldId id="317"/>
            <p14:sldId id="352"/>
            <p14:sldId id="335"/>
            <p14:sldId id="349"/>
            <p14:sldId id="353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gudkov" initials="d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F17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5626" autoAdjust="0"/>
  </p:normalViewPr>
  <p:slideViewPr>
    <p:cSldViewPr>
      <p:cViewPr>
        <p:scale>
          <a:sx n="100" d="100"/>
          <a:sy n="100" d="100"/>
        </p:scale>
        <p:origin x="-1932" y="-6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411"/>
          </a:xfrm>
          <a:prstGeom prst="rect">
            <a:avLst/>
          </a:prstGeom>
        </p:spPr>
        <p:txBody>
          <a:bodyPr vert="horz" lIns="91742" tIns="45871" rIns="91742" bIns="45871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5" y="1"/>
            <a:ext cx="2945659" cy="496411"/>
          </a:xfrm>
          <a:prstGeom prst="rect">
            <a:avLst/>
          </a:prstGeom>
        </p:spPr>
        <p:txBody>
          <a:bodyPr vert="horz" lIns="91742" tIns="45871" rIns="91742" bIns="45871" rtlCol="0"/>
          <a:lstStyle>
            <a:lvl1pPr algn="r">
              <a:defRPr sz="1200"/>
            </a:lvl1pPr>
          </a:lstStyle>
          <a:p>
            <a:fld id="{61586CE5-71F3-4E5E-B6B4-F3CFC8FB2954}" type="datetimeFigureOut">
              <a:rPr lang="en-US" smtClean="0"/>
              <a:pPr/>
              <a:t>10/29/2013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30091"/>
            <a:ext cx="2945659" cy="496411"/>
          </a:xfrm>
          <a:prstGeom prst="rect">
            <a:avLst/>
          </a:prstGeom>
        </p:spPr>
        <p:txBody>
          <a:bodyPr vert="horz" lIns="91742" tIns="45871" rIns="91742" bIns="4587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5" y="9430091"/>
            <a:ext cx="2945659" cy="496411"/>
          </a:xfrm>
          <a:prstGeom prst="rect">
            <a:avLst/>
          </a:prstGeom>
        </p:spPr>
        <p:txBody>
          <a:bodyPr vert="horz" lIns="91742" tIns="45871" rIns="91742" bIns="45871" rtlCol="0" anchor="b"/>
          <a:lstStyle>
            <a:lvl1pPr algn="r">
              <a:defRPr sz="1200"/>
            </a:lvl1pPr>
          </a:lstStyle>
          <a:p>
            <a:fld id="{BFA15813-6A5B-4142-A255-853D19650C4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8225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411"/>
          </a:xfrm>
          <a:prstGeom prst="rect">
            <a:avLst/>
          </a:prstGeom>
        </p:spPr>
        <p:txBody>
          <a:bodyPr vert="horz" lIns="91742" tIns="45871" rIns="91742" bIns="45871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411"/>
          </a:xfrm>
          <a:prstGeom prst="rect">
            <a:avLst/>
          </a:prstGeom>
        </p:spPr>
        <p:txBody>
          <a:bodyPr vert="horz" lIns="91742" tIns="45871" rIns="91742" bIns="45871" rtlCol="0"/>
          <a:lstStyle>
            <a:lvl1pPr algn="r">
              <a:defRPr sz="1200"/>
            </a:lvl1pPr>
          </a:lstStyle>
          <a:p>
            <a:fld id="{FB84B3B3-4A2F-45B2-BA9E-18F5C1E20695}" type="datetimeFigureOut">
              <a:rPr lang="en-GB" smtClean="0"/>
              <a:pPr/>
              <a:t>29/10/2013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42" tIns="45871" rIns="91742" bIns="45871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0"/>
          </a:xfrm>
          <a:prstGeom prst="rect">
            <a:avLst/>
          </a:prstGeom>
        </p:spPr>
        <p:txBody>
          <a:bodyPr vert="horz" lIns="91742" tIns="45871" rIns="91742" bIns="4587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30091"/>
            <a:ext cx="2945659" cy="496411"/>
          </a:xfrm>
          <a:prstGeom prst="rect">
            <a:avLst/>
          </a:prstGeom>
        </p:spPr>
        <p:txBody>
          <a:bodyPr vert="horz" lIns="91742" tIns="45871" rIns="91742" bIns="45871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30091"/>
            <a:ext cx="2945659" cy="496411"/>
          </a:xfrm>
          <a:prstGeom prst="rect">
            <a:avLst/>
          </a:prstGeom>
        </p:spPr>
        <p:txBody>
          <a:bodyPr vert="horz" lIns="91742" tIns="45871" rIns="91742" bIns="45871" rtlCol="0" anchor="b"/>
          <a:lstStyle>
            <a:lvl1pPr algn="r">
              <a:defRPr sz="1200"/>
            </a:lvl1pPr>
          </a:lstStyle>
          <a:p>
            <a:fld id="{D4ED1C2C-4324-44D1-AEE4-B0762ED6B5B8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12139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D3B23E-229B-42F6-A2D2-10C0D2A75242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D3B23E-229B-42F6-A2D2-10C0D2A75242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D3B23E-229B-42F6-A2D2-10C0D2A75242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ED3B23E-229B-42F6-A2D2-10C0D2A75242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055AA-B949-4EC4-B134-C132232927F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WLC10_p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 hasCustomPrompt="1"/>
          </p:nvPr>
        </p:nvSpPr>
        <p:spPr>
          <a:xfrm>
            <a:off x="1115616" y="206058"/>
            <a:ext cx="6621936" cy="533082"/>
          </a:xfrm>
          <a:prstGeom prst="rect">
            <a:avLst/>
          </a:prstGeom>
          <a:solidFill>
            <a:srgbClr val="003368"/>
          </a:solidFill>
        </p:spPr>
        <p:txBody>
          <a:bodyPr anchor="ctr"/>
          <a:lstStyle>
            <a:lvl1pPr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[Sub-title 1]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 userDrawn="1"/>
        </p:nvSpPr>
        <p:spPr bwMode="auto">
          <a:xfrm>
            <a:off x="0" y="205740"/>
            <a:ext cx="9144000" cy="53340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srgbClr val="CC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713839" y="6309320"/>
            <a:ext cx="430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3368"/>
                </a:solidFill>
                <a:latin typeface="Calibri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3034ED-392B-42A2-8939-5A95FD54CEF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2" name="Title 1"/>
          <p:cNvSpPr txBox="1">
            <a:spLocks/>
          </p:cNvSpPr>
          <p:nvPr userDrawn="1"/>
        </p:nvSpPr>
        <p:spPr bwMode="auto">
          <a:xfrm>
            <a:off x="0" y="6381328"/>
            <a:ext cx="9144000" cy="30607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1400" b="0" i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30-10-2013           		               </a:t>
            </a:r>
            <a:r>
              <a:rPr lang="en-GB" sz="1400" b="0" i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5th </a:t>
            </a:r>
            <a:r>
              <a:rPr lang="en-GB" sz="1400" b="0" i="0" kern="12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Gentner</a:t>
            </a:r>
            <a:r>
              <a:rPr lang="en-GB" sz="1400" b="0" i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Day 2013	             </a:t>
            </a:r>
            <a:r>
              <a:rPr lang="en-US" sz="1400" b="0" i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	 	   BE-RF-LRF</a:t>
            </a:r>
            <a:endParaRPr lang="en-US" sz="1400" b="0" i="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13839" y="6376243"/>
            <a:ext cx="430161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7020272" y="188640"/>
            <a:ext cx="2123728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2" descr="G:\Users\s\samosh\Documents\My Pictures\CERNlogo1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1609" y="213492"/>
            <a:ext cx="518663" cy="518663"/>
          </a:xfrm>
          <a:prstGeom prst="rect">
            <a:avLst/>
          </a:prstGeom>
          <a:noFill/>
        </p:spPr>
      </p:pic>
      <p:pic>
        <p:nvPicPr>
          <p:cNvPr id="18" name="Picture 2" descr="C:\home\kai\CERN\Talks\Templates\UNI-Logo_Siegel_4c_115mm.t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281306"/>
            <a:ext cx="1872208" cy="384926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WLC-1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 userDrawn="1"/>
        </p:nvSpPr>
        <p:spPr bwMode="auto">
          <a:xfrm>
            <a:off x="0" y="205740"/>
            <a:ext cx="9144000" cy="53340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7020272" y="188640"/>
            <a:ext cx="2123728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713839" y="6309320"/>
            <a:ext cx="430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3368"/>
                </a:solidFill>
                <a:latin typeface="Calibri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3034ED-392B-42A2-8939-5A95FD54CEF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11" name="Title 1"/>
          <p:cNvSpPr txBox="1">
            <a:spLocks/>
          </p:cNvSpPr>
          <p:nvPr userDrawn="1"/>
        </p:nvSpPr>
        <p:spPr bwMode="auto">
          <a:xfrm>
            <a:off x="0" y="6381328"/>
            <a:ext cx="9144000" cy="30607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sz="1400" b="0" i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30-10-2013           		               </a:t>
            </a:r>
            <a:r>
              <a:rPr lang="en-GB" sz="1400" b="0" i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5th </a:t>
            </a:r>
            <a:r>
              <a:rPr lang="en-GB" sz="1400" b="0" i="0" kern="1200" dirty="0" err="1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Gentner</a:t>
            </a:r>
            <a:r>
              <a:rPr lang="en-GB" sz="1400" b="0" i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Day 2013              </a:t>
            </a:r>
            <a:r>
              <a:rPr lang="en-US" sz="1400" b="0" i="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	 	   BE-RF-LRF</a:t>
            </a:r>
            <a:endParaRPr lang="en-US" sz="1400" b="0" i="0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13839" y="6376243"/>
            <a:ext cx="430161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403034ED-392B-42A2-8939-5A95FD54CEF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2" descr="G:\Users\s\samosh\Documents\My Pictures\CERNlogo1.gi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1609" y="213492"/>
            <a:ext cx="518663" cy="518663"/>
          </a:xfrm>
          <a:prstGeom prst="rect">
            <a:avLst/>
          </a:prstGeom>
          <a:noFill/>
        </p:spPr>
      </p:pic>
      <p:pic>
        <p:nvPicPr>
          <p:cNvPr id="1026" name="Picture 2" descr="C:\home\kai\CERN\Talks\Templates\UNI-Logo_Siegel_4c_115mm.t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281306"/>
            <a:ext cx="1872208" cy="384926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B0CC4D7-6F1A-452F-87A6-AD770925BAA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251520" y="152696"/>
            <a:ext cx="8640960" cy="540000"/>
          </a:xfrm>
          <a:prstGeom prst="rect">
            <a:avLst/>
          </a:prstGeom>
        </p:spPr>
        <p:txBody>
          <a:bodyPr anchor="ctr" anchorCtr="0"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748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OC, 6/Dec/2012</a:t>
            </a:r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</a:rPr>
              <a:t>SPL Seminar 2012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914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F41C2-FAC0-407D-9C4C-1E5F276ECA69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4" r:id="rId12"/>
    <p:sldLayoutId id="2147483666" r:id="rId13"/>
    <p:sldLayoutId id="2147483667" r:id="rId14"/>
    <p:sldLayoutId id="2147483668" r:id="rId15"/>
    <p:sldLayoutId id="2147483669" r:id="rId1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68"/>
          <a:stretch/>
        </p:blipFill>
        <p:spPr>
          <a:xfrm>
            <a:off x="2923" y="764704"/>
            <a:ext cx="9141077" cy="5616624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899592" y="2505090"/>
            <a:ext cx="7416824" cy="2908489"/>
          </a:xfrm>
          <a:prstGeom prst="rect">
            <a:avLst/>
          </a:prstGeom>
          <a:solidFill>
            <a:schemeClr val="bg1">
              <a:alpha val="71000"/>
            </a:schemeClr>
          </a:solidFill>
          <a:ln w="1905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3368"/>
                </a:solidFill>
                <a:latin typeface="+mj-lt"/>
              </a:rPr>
              <a:t>HOM Couplers for CERN                      SPL Cavities</a:t>
            </a:r>
          </a:p>
          <a:p>
            <a:pPr lvl="0" algn="ctr"/>
            <a:endParaRPr lang="en-GB" sz="1000" b="1" dirty="0" smtClean="0"/>
          </a:p>
          <a:p>
            <a:pPr lvl="0" algn="ctr"/>
            <a:r>
              <a:rPr lang="en-GB" sz="2500" b="1" dirty="0" smtClean="0"/>
              <a:t>Comparison </a:t>
            </a:r>
            <a:r>
              <a:rPr lang="en-GB" sz="2500" b="1" dirty="0"/>
              <a:t>of different design </a:t>
            </a:r>
            <a:r>
              <a:rPr lang="en-GB" sz="2500" b="1" dirty="0" smtClean="0"/>
              <a:t>approaches</a:t>
            </a:r>
          </a:p>
          <a:p>
            <a:pPr lvl="0" algn="ctr"/>
            <a:endParaRPr lang="en-GB" sz="2500" b="1" dirty="0" smtClean="0"/>
          </a:p>
          <a:p>
            <a:pPr lvl="0" algn="ctr"/>
            <a:r>
              <a:rPr lang="en-GB" sz="2000" b="1" dirty="0" smtClean="0"/>
              <a:t>K. </a:t>
            </a:r>
            <a:r>
              <a:rPr lang="en-GB" sz="2000" b="1" dirty="0" err="1" smtClean="0"/>
              <a:t>Papke</a:t>
            </a:r>
            <a:r>
              <a:rPr lang="en-GB" sz="2000" b="1" dirty="0" smtClean="0"/>
              <a:t>, F. </a:t>
            </a:r>
            <a:r>
              <a:rPr lang="en-GB" sz="2000" b="1" dirty="0" err="1" smtClean="0"/>
              <a:t>Gerigk</a:t>
            </a:r>
            <a:r>
              <a:rPr lang="en-GB" sz="2000" b="1" dirty="0" smtClean="0"/>
              <a:t>, U. van </a:t>
            </a:r>
            <a:r>
              <a:rPr lang="en-GB" sz="2000" b="1" dirty="0" err="1" smtClean="0"/>
              <a:t>Rienen</a:t>
            </a:r>
            <a:endParaRPr lang="en-GB" sz="2000" b="1" dirty="0" smtClean="0"/>
          </a:p>
          <a:p>
            <a:pPr algn="ctr"/>
            <a:endParaRPr lang="en-GB" b="1" dirty="0" smtClean="0"/>
          </a:p>
          <a:p>
            <a:pPr algn="ctr"/>
            <a:endParaRPr lang="en-GB" sz="5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3839" y="6304235"/>
            <a:ext cx="430161" cy="365125"/>
          </a:xfrm>
        </p:spPr>
        <p:txBody>
          <a:bodyPr/>
          <a:lstStyle/>
          <a:p>
            <a:fld id="{403034ED-392B-42A2-8939-5A95FD54CEFE}" type="slidenum">
              <a:rPr lang="en-US" smtClean="0">
                <a:solidFill>
                  <a:schemeClr val="tx2">
                    <a:lumMod val="75000"/>
                  </a:schemeClr>
                </a:solidFill>
              </a:rPr>
              <a:pPr/>
              <a:t>1</a:t>
            </a:fld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2" y="6104329"/>
            <a:ext cx="914107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200" dirty="0"/>
              <a:t>Work supported by the Wolfgang-Gentner-Programme of the Bundesministerium für Bildung und Forschung (BMBF)</a:t>
            </a:r>
            <a:endParaRPr lang="en-GB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 descr="C:\home\kai\CERN\Talks\pictures\Schematic_Narrowband_Coupl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729408"/>
            <a:ext cx="4752528" cy="1271158"/>
          </a:xfrm>
          <a:prstGeom prst="rect">
            <a:avLst/>
          </a:prstGeom>
          <a:noFill/>
        </p:spPr>
      </p:pic>
      <p:sp>
        <p:nvSpPr>
          <p:cNvPr id="55" name="Curved Down Arrow 54"/>
          <p:cNvSpPr/>
          <p:nvPr/>
        </p:nvSpPr>
        <p:spPr>
          <a:xfrm rot="18141048">
            <a:off x="1783571" y="2168369"/>
            <a:ext cx="1720528" cy="85714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979712" y="2521496"/>
            <a:ext cx="936104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pic>
        <p:nvPicPr>
          <p:cNvPr id="3074" name="Picture 2" descr="C:\home\kai\CERN\Talks\pictures\HRO_reversion_2D.bmp"/>
          <p:cNvPicPr>
            <a:picLocks noChangeAspect="1" noChangeArrowheads="1"/>
          </p:cNvPicPr>
          <p:nvPr/>
        </p:nvPicPr>
        <p:blipFill>
          <a:blip r:embed="rId3" cstate="print"/>
          <a:srcRect l="39103" t="2362" r="39173" b="3139"/>
          <a:stretch>
            <a:fillRect/>
          </a:stretch>
        </p:blipFill>
        <p:spPr bwMode="auto">
          <a:xfrm>
            <a:off x="323528" y="1873424"/>
            <a:ext cx="1458162" cy="3888432"/>
          </a:xfrm>
          <a:prstGeom prst="rect">
            <a:avLst/>
          </a:prstGeom>
          <a:noFill/>
        </p:spPr>
      </p:pic>
      <p:sp>
        <p:nvSpPr>
          <p:cNvPr id="40" name="Rounded Rectangle 39"/>
          <p:cNvSpPr/>
          <p:nvPr/>
        </p:nvSpPr>
        <p:spPr>
          <a:xfrm>
            <a:off x="179512" y="3529608"/>
            <a:ext cx="1728192" cy="1512168"/>
          </a:xfrm>
          <a:prstGeom prst="roundRect">
            <a:avLst/>
          </a:prstGeom>
          <a:solidFill>
            <a:schemeClr val="bg2">
              <a:lumMod val="50000"/>
              <a:alpha val="3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06058"/>
            <a:ext cx="5757840" cy="53308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latin typeface="Arial Narrow" panose="020B0606020202030204" pitchFamily="34" charset="0"/>
              </a:rPr>
              <a:t>RF Characteristics - Design Process</a:t>
            </a:r>
            <a:endParaRPr lang="en-US" sz="2800" dirty="0">
              <a:latin typeface="Arial Narrow" panose="020B0606020202030204" pitchFamily="34" charset="0"/>
            </a:endParaRPr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>
          <a:xfrm>
            <a:off x="8713839" y="6016203"/>
            <a:ext cx="430161" cy="365125"/>
          </a:xfrm>
        </p:spPr>
        <p:txBody>
          <a:bodyPr>
            <a:normAutofit/>
          </a:bodyPr>
          <a:lstStyle/>
          <a:p>
            <a:fld id="{AFF699A6-15D8-4C0E-8931-968214C09371}" type="slidenum">
              <a:rPr lang="en-US" smtClean="0">
                <a:latin typeface="Arial Narrow" panose="020B0606020202030204" pitchFamily="34" charset="0"/>
              </a:rPr>
              <a:pPr/>
              <a:t>10</a:t>
            </a:fld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23528" y="1052736"/>
            <a:ext cx="8153400" cy="5334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rial Narrow" panose="020B0606020202030204" pitchFamily="34" charset="0"/>
              </a:rPr>
              <a:t>Initial estimation for design by transmission line models</a:t>
            </a:r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1547664" y="3961656"/>
            <a:ext cx="216024" cy="720080"/>
          </a:xfrm>
          <a:prstGeom prst="roundRect">
            <a:avLst/>
          </a:prstGeom>
          <a:solidFill>
            <a:srgbClr val="C00000">
              <a:alpha val="3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179512" y="2593504"/>
            <a:ext cx="1728192" cy="792088"/>
          </a:xfrm>
          <a:prstGeom prst="roundRect">
            <a:avLst/>
          </a:prstGeom>
          <a:solidFill>
            <a:schemeClr val="bg2">
              <a:lumMod val="50000"/>
              <a:alpha val="3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467544" y="4753744"/>
            <a:ext cx="1152128" cy="648072"/>
          </a:xfrm>
          <a:prstGeom prst="roundRect">
            <a:avLst/>
          </a:prstGeom>
          <a:solidFill>
            <a:srgbClr val="7030A0">
              <a:alpha val="35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395536" y="3241576"/>
            <a:ext cx="720080" cy="432048"/>
          </a:xfrm>
          <a:prstGeom prst="roundRect">
            <a:avLst/>
          </a:prstGeom>
          <a:solidFill>
            <a:srgbClr val="00B0F0">
              <a:alpha val="35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3936571" y="2068874"/>
            <a:ext cx="476274" cy="480053"/>
          </a:xfrm>
          <a:prstGeom prst="roundRect">
            <a:avLst/>
          </a:prstGeom>
          <a:solidFill>
            <a:srgbClr val="7030A0">
              <a:alpha val="35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36" name="Rounded Rectangle 35"/>
          <p:cNvSpPr/>
          <p:nvPr/>
        </p:nvSpPr>
        <p:spPr>
          <a:xfrm flipV="1">
            <a:off x="3936571" y="2548928"/>
            <a:ext cx="476274" cy="205737"/>
          </a:xfrm>
          <a:prstGeom prst="roundRect">
            <a:avLst/>
          </a:prstGeom>
          <a:solidFill>
            <a:srgbClr val="C00000">
              <a:alpha val="3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4548923" y="1657400"/>
            <a:ext cx="884509" cy="1440160"/>
          </a:xfrm>
          <a:prstGeom prst="roundRect">
            <a:avLst/>
          </a:prstGeom>
          <a:solidFill>
            <a:schemeClr val="bg2">
              <a:lumMod val="50000"/>
              <a:alpha val="3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53" name="Curved Left Arrow 52"/>
          <p:cNvSpPr/>
          <p:nvPr/>
        </p:nvSpPr>
        <p:spPr>
          <a:xfrm>
            <a:off x="8388424" y="2593504"/>
            <a:ext cx="504056" cy="165618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8" name="Curved Down Arrow 57"/>
          <p:cNvSpPr/>
          <p:nvPr/>
        </p:nvSpPr>
        <p:spPr>
          <a:xfrm rot="9395612">
            <a:off x="2151179" y="4929692"/>
            <a:ext cx="1720528" cy="85714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 rot="12330560">
            <a:off x="3121574" y="4464315"/>
            <a:ext cx="936104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pic>
        <p:nvPicPr>
          <p:cNvPr id="3080" name="Picture 8" descr="C:\home\kai\CERN\Talks\pictures\Schematic_Narrowband_Coupler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4073643"/>
            <a:ext cx="4752528" cy="1295566"/>
          </a:xfrm>
          <a:prstGeom prst="rect">
            <a:avLst/>
          </a:prstGeom>
          <a:noFill/>
        </p:spPr>
      </p:pic>
      <p:sp>
        <p:nvSpPr>
          <p:cNvPr id="46" name="Rounded Rectangle 45"/>
          <p:cNvSpPr/>
          <p:nvPr/>
        </p:nvSpPr>
        <p:spPr>
          <a:xfrm>
            <a:off x="5804365" y="4005064"/>
            <a:ext cx="1357865" cy="1440160"/>
          </a:xfrm>
          <a:prstGeom prst="roundRect">
            <a:avLst/>
          </a:prstGeom>
          <a:solidFill>
            <a:schemeClr val="bg2">
              <a:lumMod val="50000"/>
              <a:alpha val="3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4582287" y="4005064"/>
            <a:ext cx="882612" cy="1440160"/>
          </a:xfrm>
          <a:prstGeom prst="roundRect">
            <a:avLst/>
          </a:prstGeom>
          <a:solidFill>
            <a:schemeClr val="bg2">
              <a:lumMod val="50000"/>
              <a:alpha val="3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3971248" y="4416538"/>
            <a:ext cx="475253" cy="480053"/>
          </a:xfrm>
          <a:prstGeom prst="roundRect">
            <a:avLst/>
          </a:prstGeom>
          <a:solidFill>
            <a:srgbClr val="7030A0">
              <a:alpha val="35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 flipV="1">
            <a:off x="3971248" y="4896592"/>
            <a:ext cx="475253" cy="205737"/>
          </a:xfrm>
          <a:prstGeom prst="roundRect">
            <a:avLst/>
          </a:prstGeom>
          <a:solidFill>
            <a:srgbClr val="C00000">
              <a:alpha val="3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5532792" y="4485117"/>
            <a:ext cx="475253" cy="548632"/>
          </a:xfrm>
          <a:prstGeom prst="roundRect">
            <a:avLst/>
          </a:prstGeom>
          <a:solidFill>
            <a:srgbClr val="00B0F0">
              <a:alpha val="35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635896" y="3153162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 Narrow" panose="020B0606020202030204" pitchFamily="34" charset="0"/>
              </a:rPr>
              <a:t>Calculation of the lumped circuit elements for a desired frequency spectrum </a:t>
            </a:r>
            <a:endParaRPr lang="en-US" sz="2000" b="1" dirty="0">
              <a:latin typeface="Arial Narrow" panose="020B060602020203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635896" y="5508521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atin typeface="Arial Narrow" panose="020B0606020202030204" pitchFamily="34" charset="0"/>
              </a:rPr>
              <a:t>Transformation in Transmission Lines gives the lengths of the coupler parts</a:t>
            </a:r>
            <a:endParaRPr lang="en-US" sz="2000" b="1" dirty="0">
              <a:latin typeface="Arial Narrow" panose="020B060602020203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925706" y="1657400"/>
            <a:ext cx="16639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atin typeface="Arial Narrow" panose="020B0606020202030204" pitchFamily="34" charset="0"/>
              </a:rPr>
              <a:t>Approximation</a:t>
            </a:r>
          </a:p>
          <a:p>
            <a:pPr algn="ctr"/>
            <a:endParaRPr lang="en-US" sz="2000" b="1" dirty="0" smtClean="0">
              <a:latin typeface="Arial Narrow" panose="020B0606020202030204" pitchFamily="34" charset="0"/>
            </a:endParaRPr>
          </a:p>
          <a:p>
            <a:pPr algn="ctr"/>
            <a:r>
              <a:rPr lang="en-US" sz="2000" b="1" dirty="0" smtClean="0">
                <a:latin typeface="Arial Narrow" panose="020B0606020202030204" pitchFamily="34" charset="0"/>
              </a:rPr>
              <a:t>	</a:t>
            </a:r>
          </a:p>
          <a:p>
            <a:pPr algn="ctr"/>
            <a:r>
              <a:rPr lang="en-US" sz="2000" b="1" dirty="0" smtClean="0">
                <a:latin typeface="Arial Narrow" panose="020B0606020202030204" pitchFamily="34" charset="0"/>
              </a:rPr>
              <a:t>by lumped circuit model </a:t>
            </a:r>
          </a:p>
        </p:txBody>
      </p:sp>
      <p:sp>
        <p:nvSpPr>
          <p:cNvPr id="63" name="Rectangle 62"/>
          <p:cNvSpPr/>
          <p:nvPr/>
        </p:nvSpPr>
        <p:spPr>
          <a:xfrm>
            <a:off x="2069722" y="5157192"/>
            <a:ext cx="1663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atin typeface="Arial Narrow" panose="020B0606020202030204" pitchFamily="34" charset="0"/>
              </a:rPr>
              <a:t>Initial</a:t>
            </a:r>
          </a:p>
          <a:p>
            <a:pPr algn="ctr"/>
            <a:r>
              <a:rPr lang="en-US" sz="2000" b="1" dirty="0" smtClean="0">
                <a:latin typeface="Arial Narrow" panose="020B0606020202030204" pitchFamily="34" charset="0"/>
              </a:rPr>
              <a:t>	</a:t>
            </a:r>
          </a:p>
          <a:p>
            <a:pPr algn="ctr"/>
            <a:r>
              <a:rPr lang="en-US" sz="2000" b="1" dirty="0" smtClean="0">
                <a:latin typeface="Arial Narrow" panose="020B0606020202030204" pitchFamily="34" charset="0"/>
              </a:rPr>
              <a:t>design</a:t>
            </a:r>
          </a:p>
        </p:txBody>
      </p:sp>
      <p:sp>
        <p:nvSpPr>
          <p:cNvPr id="65" name="Rectangle 64"/>
          <p:cNvSpPr/>
          <p:nvPr/>
        </p:nvSpPr>
        <p:spPr>
          <a:xfrm>
            <a:off x="6372200" y="1801416"/>
            <a:ext cx="72008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43" name="Rounded Rectangle 42"/>
          <p:cNvSpPr/>
          <p:nvPr/>
        </p:nvSpPr>
        <p:spPr>
          <a:xfrm>
            <a:off x="5773628" y="1657400"/>
            <a:ext cx="1390660" cy="1440160"/>
          </a:xfrm>
          <a:prstGeom prst="roundRect">
            <a:avLst/>
          </a:prstGeom>
          <a:solidFill>
            <a:schemeClr val="bg2">
              <a:lumMod val="50000"/>
              <a:alpha val="3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5501471" y="2137453"/>
            <a:ext cx="476274" cy="548632"/>
          </a:xfrm>
          <a:prstGeom prst="roundRect">
            <a:avLst/>
          </a:prstGeom>
          <a:solidFill>
            <a:srgbClr val="00B0F0">
              <a:alpha val="35000"/>
            </a:srgb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51" name="Slide Number Placeholder 1"/>
          <p:cNvSpPr txBox="1">
            <a:spLocks/>
          </p:cNvSpPr>
          <p:nvPr/>
        </p:nvSpPr>
        <p:spPr>
          <a:xfrm>
            <a:off x="8713839" y="6376243"/>
            <a:ext cx="430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3034ED-392B-42A2-8939-5A95FD54CEF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98701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06058"/>
            <a:ext cx="5757840" cy="53308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latin typeface="Arial Narrow" pitchFamily="34" charset="0"/>
              </a:rPr>
              <a:t>RF </a:t>
            </a:r>
            <a:r>
              <a:rPr lang="en-US" sz="2800" b="1" dirty="0" smtClean="0">
                <a:latin typeface="Arial Narrow" pitchFamily="34" charset="0"/>
              </a:rPr>
              <a:t>Characteristics - Design Process</a:t>
            </a:r>
            <a:endParaRPr lang="en-US" sz="2800" b="1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23528" y="908720"/>
            <a:ext cx="8153400" cy="792088"/>
          </a:xfrm>
        </p:spPr>
        <p:txBody>
          <a:bodyPr>
            <a:normAutofit/>
          </a:bodyPr>
          <a:lstStyle/>
          <a:p>
            <a:pPr algn="just"/>
            <a:r>
              <a:rPr lang="en-GB" sz="2000" dirty="0">
                <a:latin typeface="Arial Narrow" pitchFamily="34" charset="0"/>
              </a:rPr>
              <a:t>For analysing and optimizing, simplified replacement circuit models were used and synthetized to a </a:t>
            </a:r>
            <a:r>
              <a:rPr lang="en-GB" sz="2000" dirty="0" smtClean="0">
                <a:latin typeface="Arial Narrow" pitchFamily="34" charset="0"/>
              </a:rPr>
              <a:t>coupler model </a:t>
            </a:r>
            <a:r>
              <a:rPr lang="en-GB" sz="2000" dirty="0">
                <a:latin typeface="Arial Narrow" pitchFamily="34" charset="0"/>
              </a:rPr>
              <a:t>using transmission line theory (TML)</a:t>
            </a:r>
            <a:endParaRPr lang="en-US" sz="2000" dirty="0"/>
          </a:p>
        </p:txBody>
      </p:sp>
      <p:sp>
        <p:nvSpPr>
          <p:cNvPr id="51" name="Slide Number Placeholder 1"/>
          <p:cNvSpPr txBox="1">
            <a:spLocks/>
          </p:cNvSpPr>
          <p:nvPr/>
        </p:nvSpPr>
        <p:spPr>
          <a:xfrm>
            <a:off x="8713839" y="6376243"/>
            <a:ext cx="430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3034ED-392B-42A2-8939-5A95FD54CEF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cxnSp>
        <p:nvCxnSpPr>
          <p:cNvPr id="94" name="Straight Arrow Connector 93"/>
          <p:cNvCxnSpPr/>
          <p:nvPr/>
        </p:nvCxnSpPr>
        <p:spPr>
          <a:xfrm flipH="1">
            <a:off x="1475656" y="4720259"/>
            <a:ext cx="438583" cy="529278"/>
          </a:xfrm>
          <a:prstGeom prst="straightConnector1">
            <a:avLst/>
          </a:prstGeom>
          <a:ln w="25400">
            <a:solidFill>
              <a:schemeClr val="accent1">
                <a:lumMod val="75000"/>
              </a:schemeClr>
            </a:solidFill>
            <a:headEnd type="none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1914239" y="4381705"/>
            <a:ext cx="1368152" cy="338554"/>
          </a:xfrm>
          <a:prstGeom prst="rect">
            <a:avLst/>
          </a:prstGeom>
          <a:gradFill>
            <a:gsLst>
              <a:gs pos="16000">
                <a:schemeClr val="tx2">
                  <a:lumMod val="75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Notch filter</a:t>
            </a:r>
            <a:endParaRPr lang="en-US" sz="1600" dirty="0"/>
          </a:p>
        </p:txBody>
      </p:sp>
      <p:grpSp>
        <p:nvGrpSpPr>
          <p:cNvPr id="5" name="Group 4"/>
          <p:cNvGrpSpPr/>
          <p:nvPr/>
        </p:nvGrpSpPr>
        <p:grpSpPr>
          <a:xfrm>
            <a:off x="292544" y="1793873"/>
            <a:ext cx="8296174" cy="4299424"/>
            <a:chOff x="292544" y="1793873"/>
            <a:chExt cx="8296174" cy="4299424"/>
          </a:xfrm>
        </p:grpSpPr>
        <p:grpSp>
          <p:nvGrpSpPr>
            <p:cNvPr id="82" name="Group 81"/>
            <p:cNvGrpSpPr/>
            <p:nvPr/>
          </p:nvGrpSpPr>
          <p:grpSpPr>
            <a:xfrm>
              <a:off x="292544" y="1793873"/>
              <a:ext cx="8296174" cy="4299424"/>
              <a:chOff x="1251230" y="32287908"/>
              <a:chExt cx="13841017" cy="8347909"/>
            </a:xfrm>
          </p:grpSpPr>
          <p:pic>
            <p:nvPicPr>
              <p:cNvPr id="83" name="Picture 3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51230" y="35826272"/>
                <a:ext cx="7693721" cy="48095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4" name="Picture 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72855" y="32287908"/>
                <a:ext cx="7647892" cy="27553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5" name="Picture 7" descr="T:\Documents\SRF\Poster\pictures\HBB_DN2_coupler.png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008" r="21376"/>
              <a:stretch/>
            </p:blipFill>
            <p:spPr bwMode="auto">
              <a:xfrm>
                <a:off x="12383566" y="33094546"/>
                <a:ext cx="2708681" cy="62746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6" name="Right Arrow 85"/>
              <p:cNvSpPr/>
              <p:nvPr/>
            </p:nvSpPr>
            <p:spPr>
              <a:xfrm>
                <a:off x="9763656" y="33933654"/>
                <a:ext cx="2720480" cy="884539"/>
              </a:xfrm>
              <a:prstGeom prst="rightArrow">
                <a:avLst/>
              </a:prstGeom>
              <a:solidFill>
                <a:schemeClr val="tx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/>
              </a:p>
            </p:txBody>
          </p:sp>
          <p:sp>
            <p:nvSpPr>
              <p:cNvPr id="87" name="U-Turn Arrow 86"/>
              <p:cNvSpPr/>
              <p:nvPr/>
            </p:nvSpPr>
            <p:spPr>
              <a:xfrm rot="16200000">
                <a:off x="10642159" y="37968489"/>
                <a:ext cx="2175294" cy="1609512"/>
              </a:xfrm>
              <a:prstGeom prst="uturnArrow">
                <a:avLst/>
              </a:prstGeom>
              <a:solidFill>
                <a:schemeClr val="tx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000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10443162" y="33383301"/>
                <a:ext cx="1138069" cy="94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latin typeface="Arial Narrow" pitchFamily="34" charset="0"/>
                  </a:rPr>
                  <a:t>TML</a:t>
                </a:r>
                <a:endParaRPr lang="en-GB" sz="2000" b="1" dirty="0">
                  <a:latin typeface="Arial Narrow" pitchFamily="34" charset="0"/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9691647" y="34881952"/>
                <a:ext cx="2708025" cy="94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latin typeface="Arial Narrow" pitchFamily="34" charset="0"/>
                  </a:rPr>
                  <a:t>Initial design</a:t>
                </a:r>
                <a:endParaRPr lang="en-GB" sz="2000" b="1" dirty="0">
                  <a:latin typeface="Arial Narrow" pitchFamily="34" charset="0"/>
                </a:endParaRP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9596839" y="36171126"/>
                <a:ext cx="3119144" cy="2397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 smtClean="0">
                    <a:latin typeface="Arial Narrow" pitchFamily="34" charset="0"/>
                  </a:rPr>
                  <a:t>3D Simulation  to optimize design</a:t>
                </a:r>
                <a:endParaRPr lang="en-GB" sz="2000" b="1" dirty="0">
                  <a:latin typeface="Arial Narrow" pitchFamily="34" charset="0"/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12715984" y="39334253"/>
                <a:ext cx="2178387" cy="94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latin typeface="Arial Narrow" pitchFamily="34" charset="0"/>
                  </a:rPr>
                  <a:t>TM</a:t>
                </a:r>
                <a:r>
                  <a:rPr lang="en-GB" sz="2000" b="1" baseline="-25000" dirty="0">
                    <a:latin typeface="Arial Narrow" pitchFamily="34" charset="0"/>
                  </a:rPr>
                  <a:t>0</a:t>
                </a:r>
                <a:r>
                  <a:rPr lang="en-GB" sz="2000" b="1" baseline="-25000" dirty="0" smtClean="0">
                    <a:latin typeface="Arial Narrow" pitchFamily="34" charset="0"/>
                  </a:rPr>
                  <a:t>1</a:t>
                </a:r>
                <a:r>
                  <a:rPr lang="en-GB" sz="2000" b="1" dirty="0" smtClean="0">
                    <a:latin typeface="Arial Narrow" pitchFamily="34" charset="0"/>
                  </a:rPr>
                  <a:t>, TE</a:t>
                </a:r>
                <a:r>
                  <a:rPr lang="en-GB" sz="2000" b="1" baseline="-25000" dirty="0" smtClean="0">
                    <a:latin typeface="Arial Narrow" pitchFamily="34" charset="0"/>
                  </a:rPr>
                  <a:t>11</a:t>
                </a: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13721733" y="32386660"/>
                <a:ext cx="1161767" cy="9443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latin typeface="Arial Narrow" pitchFamily="34" charset="0"/>
                  </a:rPr>
                  <a:t>TEM</a:t>
                </a:r>
                <a:endParaRPr lang="en-GB" sz="2000" b="1" dirty="0">
                  <a:latin typeface="Arial Narrow" pitchFamily="34" charset="0"/>
                </a:endParaRP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3104953" y="35322913"/>
                <a:ext cx="5373390" cy="9443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 smtClean="0">
                    <a:latin typeface="Arial Narrow" pitchFamily="34" charset="0"/>
                  </a:rPr>
                  <a:t>TM</a:t>
                </a:r>
                <a:r>
                  <a:rPr lang="en-GB" sz="2000" b="1" baseline="-25000" dirty="0" smtClean="0">
                    <a:latin typeface="Arial Narrow" pitchFamily="34" charset="0"/>
                  </a:rPr>
                  <a:t>01</a:t>
                </a:r>
                <a:r>
                  <a:rPr lang="en-GB" sz="2000" b="1" dirty="0" smtClean="0">
                    <a:latin typeface="Arial Narrow" pitchFamily="34" charset="0"/>
                  </a:rPr>
                  <a:t> – TEM – Transmission</a:t>
                </a:r>
                <a:endParaRPr lang="en-GB" sz="2000" b="1" dirty="0">
                  <a:latin typeface="Arial Narrow" pitchFamily="34" charset="0"/>
                </a:endParaRPr>
              </a:p>
            </p:txBody>
          </p:sp>
        </p:grpSp>
        <p:sp>
          <p:nvSpPr>
            <p:cNvPr id="4" name="Rounded Rectangle 3"/>
            <p:cNvSpPr/>
            <p:nvPr/>
          </p:nvSpPr>
          <p:spPr>
            <a:xfrm>
              <a:off x="3491880" y="5083127"/>
              <a:ext cx="125121" cy="243176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06058"/>
            <a:ext cx="5325792" cy="53308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latin typeface="Arial Narrow" pitchFamily="34" charset="0"/>
              </a:rPr>
              <a:t>Mechanical</a:t>
            </a:r>
            <a:r>
              <a:rPr lang="en-US" sz="2800" dirty="0" smtClean="0"/>
              <a:t> </a:t>
            </a:r>
            <a:r>
              <a:rPr lang="en-US" sz="2800" b="1" dirty="0">
                <a:latin typeface="Arial Narrow" pitchFamily="34" charset="0"/>
              </a:rPr>
              <a:t>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23528" y="836712"/>
            <a:ext cx="8424936" cy="1512168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rial Narrow" pitchFamily="34" charset="0"/>
                <a:sym typeface="Wingdings" pitchFamily="2" charset="2"/>
              </a:rPr>
              <a:t>Reasonable tolerance for mechanical design: ± 0.2 mm </a:t>
            </a:r>
          </a:p>
          <a:p>
            <a:r>
              <a:rPr lang="en-US" sz="2000" dirty="0" smtClean="0">
                <a:latin typeface="Arial Narrow" pitchFamily="34" charset="0"/>
                <a:sym typeface="Wingdings" pitchFamily="2" charset="2"/>
              </a:rPr>
              <a:t>Notch filter for TESLA design easy </a:t>
            </a:r>
            <a:r>
              <a:rPr lang="en-US" sz="2000" dirty="0">
                <a:latin typeface="Arial Narrow" pitchFamily="34" charset="0"/>
                <a:sym typeface="Wingdings" pitchFamily="2" charset="2"/>
              </a:rPr>
              <a:t>to tune to ± </a:t>
            </a:r>
            <a:r>
              <a:rPr lang="en-US" sz="2000" dirty="0" smtClean="0">
                <a:latin typeface="Arial Narrow" pitchFamily="34" charset="0"/>
                <a:sym typeface="Wingdings" pitchFamily="2" charset="2"/>
              </a:rPr>
              <a:t>0.02 mm</a:t>
            </a:r>
          </a:p>
          <a:p>
            <a:r>
              <a:rPr lang="en-US" sz="2000" dirty="0" smtClean="0">
                <a:latin typeface="Arial Narrow" pitchFamily="34" charset="0"/>
                <a:sym typeface="Wingdings" pitchFamily="2" charset="2"/>
              </a:rPr>
              <a:t>Higher notch filter band width for Probe and Hook design to bypass the notch tuning</a:t>
            </a:r>
          </a:p>
          <a:p>
            <a:r>
              <a:rPr lang="en-US" sz="2000" dirty="0" smtClean="0">
                <a:latin typeface="Arial Narrow" pitchFamily="34" charset="0"/>
                <a:sym typeface="Wingdings" pitchFamily="2" charset="2"/>
              </a:rPr>
              <a:t>Cooling circuits at first foreseen (maybe not necessary)</a:t>
            </a:r>
          </a:p>
          <a:p>
            <a:endParaRPr lang="en-US" sz="2000" dirty="0" smtClean="0">
              <a:latin typeface="Arial Narrow" pitchFamily="34" charset="0"/>
              <a:sym typeface="Wingdings" pitchFamily="2" charset="2"/>
            </a:endParaRPr>
          </a:p>
        </p:txBody>
      </p:sp>
      <p:sp>
        <p:nvSpPr>
          <p:cNvPr id="3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3839" y="6376243"/>
            <a:ext cx="430161" cy="365125"/>
          </a:xfrm>
        </p:spPr>
        <p:txBody>
          <a:bodyPr/>
          <a:lstStyle/>
          <a:p>
            <a:fld id="{403034ED-392B-42A2-8939-5A95FD54CEF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953"/>
          <a:stretch/>
        </p:blipFill>
        <p:spPr bwMode="auto">
          <a:xfrm>
            <a:off x="179512" y="3289372"/>
            <a:ext cx="2592263" cy="2651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07184" y="5939988"/>
            <a:ext cx="146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latin typeface="Arial Narrow" panose="020B0606020202030204" pitchFamily="34" charset="0"/>
              </a:rPr>
              <a:t>Cooling circuits</a:t>
            </a:r>
            <a:endParaRPr lang="en-GB" dirty="0">
              <a:solidFill>
                <a:srgbClr val="0000FF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1331640" y="5593628"/>
            <a:ext cx="720081" cy="346360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D:\CERN\Talks\GentnerDay 2013\HOM4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52" t="6332" r="32862" b="3910"/>
          <a:stretch/>
        </p:blipFill>
        <p:spPr bwMode="auto">
          <a:xfrm>
            <a:off x="5508104" y="2636912"/>
            <a:ext cx="2053710" cy="323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ounded Rectangle 33"/>
          <p:cNvSpPr/>
          <p:nvPr/>
        </p:nvSpPr>
        <p:spPr>
          <a:xfrm>
            <a:off x="5868144" y="3645024"/>
            <a:ext cx="1152128" cy="214284"/>
          </a:xfrm>
          <a:prstGeom prst="round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7056784" y="3140968"/>
            <a:ext cx="2051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 Narrow" panose="020B0606020202030204" pitchFamily="34" charset="0"/>
              </a:rPr>
              <a:t>Additional inductive post increases </a:t>
            </a:r>
            <a:r>
              <a:rPr lang="en-GB" dirty="0">
                <a:latin typeface="Arial Narrow" panose="020B0606020202030204" pitchFamily="34" charset="0"/>
              </a:rPr>
              <a:t>band </a:t>
            </a:r>
            <a:r>
              <a:rPr lang="en-GB" dirty="0" smtClean="0">
                <a:latin typeface="Arial Narrow" panose="020B0606020202030204" pitchFamily="34" charset="0"/>
              </a:rPr>
              <a:t>width of Notch filter</a:t>
            </a:r>
            <a:endParaRPr lang="en-GB" dirty="0">
              <a:latin typeface="Arial Narrow" panose="020B0606020202030204" pitchFamily="34" charset="0"/>
            </a:endParaRP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44"/>
          <a:stretch/>
        </p:blipFill>
        <p:spPr bwMode="auto">
          <a:xfrm>
            <a:off x="2877566" y="3297870"/>
            <a:ext cx="2126482" cy="2651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V="1">
            <a:off x="2987824" y="5661248"/>
            <a:ext cx="504056" cy="279534"/>
          </a:xfrm>
          <a:prstGeom prst="straightConnector1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70" r="52319"/>
          <a:stretch/>
        </p:blipFill>
        <p:spPr bwMode="auto">
          <a:xfrm>
            <a:off x="7380312" y="4149080"/>
            <a:ext cx="1763688" cy="1584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93" t="90123" r="22661"/>
          <a:stretch/>
        </p:blipFill>
        <p:spPr bwMode="auto">
          <a:xfrm>
            <a:off x="7884367" y="5517232"/>
            <a:ext cx="1383457" cy="210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0" name="Group 49"/>
          <p:cNvGrpSpPr/>
          <p:nvPr/>
        </p:nvGrpSpPr>
        <p:grpSpPr>
          <a:xfrm>
            <a:off x="2032383" y="2780928"/>
            <a:ext cx="3763753" cy="864096"/>
            <a:chOff x="2032383" y="2564904"/>
            <a:chExt cx="3763753" cy="864096"/>
          </a:xfrm>
        </p:grpSpPr>
        <p:sp>
          <p:nvSpPr>
            <p:cNvPr id="18" name="TextBox 17"/>
            <p:cNvSpPr txBox="1"/>
            <p:nvPr/>
          </p:nvSpPr>
          <p:spPr>
            <a:xfrm>
              <a:off x="2032383" y="2566645"/>
              <a:ext cx="17459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al Narrow" panose="020B0606020202030204" pitchFamily="34" charset="0"/>
                </a:rPr>
                <a:t>Notch capacitance</a:t>
              </a:r>
            </a:p>
            <a:p>
              <a:r>
                <a:rPr lang="en-GB" dirty="0">
                  <a:latin typeface="Arial Narrow" panose="020B0606020202030204" pitchFamily="34" charset="0"/>
                </a:rPr>
                <a:t> </a:t>
              </a:r>
              <a:r>
                <a:rPr lang="en-GB" dirty="0" smtClean="0">
                  <a:latin typeface="Arial Narrow" panose="020B0606020202030204" pitchFamily="34" charset="0"/>
                </a:rPr>
                <a:t>(</a:t>
              </a:r>
              <a:r>
                <a:rPr lang="en-US" dirty="0">
                  <a:latin typeface="Arial Narrow" pitchFamily="34" charset="0"/>
                  <a:sym typeface="Wingdings" pitchFamily="2" charset="2"/>
                </a:rPr>
                <a:t>± </a:t>
              </a:r>
              <a:r>
                <a:rPr lang="en-US" dirty="0" smtClean="0">
                  <a:latin typeface="Arial Narrow" pitchFamily="34" charset="0"/>
                  <a:sym typeface="Wingdings" pitchFamily="2" charset="2"/>
                </a:rPr>
                <a:t> </a:t>
              </a:r>
              <a:r>
                <a:rPr lang="en-GB" dirty="0" smtClean="0">
                  <a:latin typeface="Arial Narrow" panose="020B0606020202030204" pitchFamily="34" charset="0"/>
                </a:rPr>
                <a:t>0.02 mm </a:t>
              </a:r>
              <a:r>
                <a:rPr lang="en-GB" dirty="0" err="1" smtClean="0">
                  <a:latin typeface="Arial Narrow" panose="020B0606020202030204" pitchFamily="34" charset="0"/>
                </a:rPr>
                <a:t>tol</a:t>
              </a:r>
              <a:r>
                <a:rPr lang="en-GB" dirty="0" smtClean="0">
                  <a:latin typeface="Arial Narrow" panose="020B0606020202030204" pitchFamily="34" charset="0"/>
                </a:rPr>
                <a:t>.)</a:t>
              </a:r>
              <a:endParaRPr lang="en-GB" dirty="0">
                <a:latin typeface="Arial Narrow" panose="020B0606020202030204" pitchFamily="34" charset="0"/>
              </a:endParaRPr>
            </a:p>
          </p:txBody>
        </p:sp>
        <p:cxnSp>
          <p:nvCxnSpPr>
            <p:cNvPr id="36" name="Straight Arrow Connector 35"/>
            <p:cNvCxnSpPr>
              <a:stCxn id="18" idx="2"/>
            </p:cNvCxnSpPr>
            <p:nvPr/>
          </p:nvCxnSpPr>
          <p:spPr>
            <a:xfrm>
              <a:off x="2905379" y="3212976"/>
              <a:ext cx="872995" cy="21602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Up-Down Arrow 15"/>
            <p:cNvSpPr/>
            <p:nvPr/>
          </p:nvSpPr>
          <p:spPr>
            <a:xfrm>
              <a:off x="3778374" y="2636912"/>
              <a:ext cx="288032" cy="504056"/>
            </a:xfrm>
            <a:prstGeom prst="upDownArrow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38414" y="2564904"/>
              <a:ext cx="16577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Arial Narrow" panose="020B0606020202030204" pitchFamily="34" charset="0"/>
                </a:rPr>
                <a:t>Frequency tuning of the notch filter</a:t>
              </a:r>
              <a:endParaRPr lang="en-GB" dirty="0">
                <a:latin typeface="Arial Narrow" panose="020B0606020202030204" pitchFamily="34" charset="0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7313618" y="5733256"/>
            <a:ext cx="1866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Arial Narrow" panose="020B0606020202030204" pitchFamily="34" charset="0"/>
              </a:rPr>
              <a:t>40 MHz band width </a:t>
            </a:r>
          </a:p>
          <a:p>
            <a:pPr algn="ctr"/>
            <a:r>
              <a:rPr lang="en-GB" dirty="0" smtClean="0">
                <a:latin typeface="Arial Narrow" panose="020B0606020202030204" pitchFamily="34" charset="0"/>
              </a:rPr>
              <a:t>(</a:t>
            </a:r>
            <a:r>
              <a:rPr lang="en-US" dirty="0">
                <a:latin typeface="Arial Narrow" pitchFamily="34" charset="0"/>
                <a:sym typeface="Wingdings" pitchFamily="2" charset="2"/>
              </a:rPr>
              <a:t>±  </a:t>
            </a:r>
            <a:r>
              <a:rPr lang="en-GB" dirty="0" smtClean="0">
                <a:latin typeface="Arial Narrow" panose="020B0606020202030204" pitchFamily="34" charset="0"/>
              </a:rPr>
              <a:t>0.2 </a:t>
            </a:r>
            <a:r>
              <a:rPr lang="en-GB" dirty="0">
                <a:latin typeface="Arial Narrow" panose="020B0606020202030204" pitchFamily="34" charset="0"/>
              </a:rPr>
              <a:t>mm </a:t>
            </a:r>
            <a:r>
              <a:rPr lang="en-GB" dirty="0" err="1">
                <a:latin typeface="Arial Narrow" panose="020B0606020202030204" pitchFamily="34" charset="0"/>
              </a:rPr>
              <a:t>tol</a:t>
            </a:r>
            <a:r>
              <a:rPr lang="en-GB" dirty="0" smtClean="0">
                <a:latin typeface="Arial Narrow" panose="020B0606020202030204" pitchFamily="34" charset="0"/>
              </a:rPr>
              <a:t>.)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8061681" y="4797152"/>
            <a:ext cx="398752" cy="567107"/>
          </a:xfrm>
          <a:prstGeom prst="round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3" name="Straight Arrow Connector 52"/>
          <p:cNvCxnSpPr>
            <a:stCxn id="45" idx="0"/>
          </p:cNvCxnSpPr>
          <p:nvPr/>
        </p:nvCxnSpPr>
        <p:spPr>
          <a:xfrm flipV="1">
            <a:off x="8247065" y="5281711"/>
            <a:ext cx="15091" cy="45154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2684190" y="2350439"/>
            <a:ext cx="2722082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latin typeface="Arial Narrow" pitchFamily="34" charset="0"/>
              </a:rPr>
              <a:t>modified </a:t>
            </a:r>
            <a:r>
              <a:rPr lang="en-GB" sz="2000" b="1" dirty="0" smtClean="0">
                <a:latin typeface="Arial Narrow" pitchFamily="34" charset="0"/>
              </a:rPr>
              <a:t>TESLA  design</a:t>
            </a:r>
            <a:endParaRPr lang="en-GB" sz="2000" b="1" dirty="0">
              <a:latin typeface="Arial Narrow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0" y="2352995"/>
            <a:ext cx="268419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latin typeface="Arial Narrow" pitchFamily="34" charset="0"/>
              </a:rPr>
              <a:t>Probe coupler (sub part)</a:t>
            </a:r>
            <a:endParaRPr lang="en-GB" sz="2000" b="1" dirty="0">
              <a:latin typeface="Arial Narrow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5861645" y="2352995"/>
            <a:ext cx="268419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latin typeface="Arial Narrow" pitchFamily="34" charset="0"/>
              </a:rPr>
              <a:t>Probe coupler</a:t>
            </a:r>
            <a:endParaRPr lang="en-GB" sz="20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769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27"/>
          <p:cNvSpPr/>
          <p:nvPr/>
        </p:nvSpPr>
        <p:spPr>
          <a:xfrm>
            <a:off x="1666846" y="2924944"/>
            <a:ext cx="312866" cy="297111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Arial Narrow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06058"/>
            <a:ext cx="5325792" cy="53308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latin typeface="Arial Narrow" pitchFamily="34" charset="0"/>
              </a:rPr>
              <a:t>Heat Loss Investigation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23528" y="836712"/>
            <a:ext cx="8424936" cy="1512168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rial Narrow" pitchFamily="34" charset="0"/>
                <a:sym typeface="Wingdings" pitchFamily="2" charset="2"/>
              </a:rPr>
              <a:t>Coupled Simulation performed by HFSS (EM Field calculation) and ANSYS (steady state thermal analysis)</a:t>
            </a:r>
          </a:p>
          <a:p>
            <a:r>
              <a:rPr lang="en-US" sz="2000" dirty="0">
                <a:latin typeface="Arial Narrow" pitchFamily="34" charset="0"/>
                <a:sym typeface="Wingdings" pitchFamily="2" charset="2"/>
              </a:rPr>
              <a:t>H-Field of fundamental </a:t>
            </a:r>
            <a:r>
              <a:rPr lang="en-US" sz="2000" dirty="0" smtClean="0">
                <a:latin typeface="Arial Narrow" pitchFamily="34" charset="0"/>
                <a:sym typeface="Wingdings" pitchFamily="2" charset="2"/>
              </a:rPr>
              <a:t>Surface loss density derived from the H field of the accelerating mode (mode with the highest energy)</a:t>
            </a:r>
          </a:p>
        </p:txBody>
      </p:sp>
      <p:sp>
        <p:nvSpPr>
          <p:cNvPr id="3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713839" y="6376243"/>
            <a:ext cx="430161" cy="365125"/>
          </a:xfrm>
        </p:spPr>
        <p:txBody>
          <a:bodyPr/>
          <a:lstStyle/>
          <a:p>
            <a:fld id="{403034ED-392B-42A2-8939-5A95FD54CEFE}" type="slidenum">
              <a:rPr lang="en-US" smtClean="0"/>
              <a:pPr/>
              <a:t>13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683568" y="2694903"/>
                <a:ext cx="2437655" cy="8188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/>
                        </a:rPr>
                        <m:t>𝑃</m:t>
                      </m:r>
                      <m:r>
                        <a:rPr lang="en-GB" b="0" i="1" baseline="-25000" smtClean="0">
                          <a:latin typeface="Cambria Math"/>
                        </a:rPr>
                        <m:t>𝑙𝑜𝑠𝑠</m:t>
                      </m:r>
                      <m:r>
                        <a:rPr lang="en-GB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GB" b="0" i="1" smtClean="0">
                          <a:latin typeface="Cambria Math"/>
                        </a:rPr>
                        <m:t>𝑅</m:t>
                      </m:r>
                      <m:r>
                        <a:rPr lang="en-GB" b="0" i="1" baseline="-25000" smtClean="0">
                          <a:latin typeface="Cambria Math"/>
                        </a:rPr>
                        <m:t>𝑆</m:t>
                      </m:r>
                      <m:nary>
                        <m:naryPr>
                          <m:chr m:val="∯"/>
                          <m:limLoc m:val="undOvr"/>
                          <m:subHide m:val="on"/>
                          <m:supHide m:val="on"/>
                          <m:ctrlPr>
                            <a:rPr lang="en-GB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GB" b="0" i="1" smtClean="0">
                              <a:latin typeface="Cambria Math"/>
                            </a:rPr>
                            <m:t>𝐻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/>
                                </a:rPr>
                                <m:t>∗</m:t>
                              </m:r>
                            </m:sup>
                          </m:sSup>
                        </m:e>
                      </m:nary>
                      <m:r>
                        <a:rPr lang="en-GB" b="0" i="1" smtClean="0">
                          <a:latin typeface="Cambria Math"/>
                        </a:rPr>
                        <m:t>𝑑𝑠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694903"/>
                <a:ext cx="2437655" cy="81887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TextBox 63"/>
          <p:cNvSpPr txBox="1"/>
          <p:nvPr/>
        </p:nvSpPr>
        <p:spPr>
          <a:xfrm>
            <a:off x="323528" y="5949280"/>
            <a:ext cx="853244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aseline="30000" dirty="0" smtClean="0"/>
              <a:t>1</a:t>
            </a:r>
            <a:r>
              <a:rPr lang="de-DE" sz="1000" dirty="0" smtClean="0"/>
              <a:t> </a:t>
            </a:r>
            <a:r>
              <a:rPr lang="en-GB" sz="1000" dirty="0" smtClean="0"/>
              <a:t>G. Ciovati,</a:t>
            </a:r>
            <a:r>
              <a:rPr lang="de-DE" sz="1000" dirty="0" smtClean="0"/>
              <a:t> et al.,  “</a:t>
            </a:r>
            <a:r>
              <a:rPr lang="en-GB" sz="1000" dirty="0"/>
              <a:t>Residual Resistance Data From Cavity Production Projects at Jefferson Lab</a:t>
            </a:r>
            <a:r>
              <a:rPr lang="de-DE" sz="1000" dirty="0"/>
              <a:t>“, </a:t>
            </a:r>
            <a:r>
              <a:rPr lang="en-GB" sz="1000" dirty="0"/>
              <a:t>IEEE TRANSACTIONS ON APPLIED SUPERCONDUCTIVITY, 2011</a:t>
            </a:r>
          </a:p>
          <a:p>
            <a:r>
              <a:rPr lang="de-DE" sz="1000" baseline="30000" dirty="0" smtClean="0"/>
              <a:t>2</a:t>
            </a:r>
            <a:r>
              <a:rPr lang="de-DE" sz="1000" dirty="0" smtClean="0"/>
              <a:t> </a:t>
            </a:r>
            <a:r>
              <a:rPr lang="en-GB" sz="1000" dirty="0" smtClean="0"/>
              <a:t>T</a:t>
            </a:r>
            <a:r>
              <a:rPr lang="en-GB" sz="1000" dirty="0"/>
              <a:t>. Junginger, </a:t>
            </a:r>
            <a:r>
              <a:rPr lang="de-DE" sz="1000" dirty="0"/>
              <a:t>et al.,  “</a:t>
            </a:r>
            <a:r>
              <a:rPr lang="en-GB" sz="1000" dirty="0"/>
              <a:t>RF and Surface Properties of Superconducting Samples</a:t>
            </a:r>
            <a:r>
              <a:rPr lang="de-DE" sz="1000" dirty="0"/>
              <a:t>“, </a:t>
            </a:r>
            <a:r>
              <a:rPr lang="en-GB" sz="1000" dirty="0"/>
              <a:t>CERN-ATS-2011-037</a:t>
            </a:r>
            <a:r>
              <a:rPr lang="en-GB" sz="1000" dirty="0" smtClean="0"/>
              <a:t>, </a:t>
            </a:r>
            <a:r>
              <a:rPr lang="en-GB" sz="1000" dirty="0"/>
              <a:t>2011</a:t>
            </a:r>
          </a:p>
          <a:p>
            <a:endParaRPr lang="en-US" sz="1000" dirty="0"/>
          </a:p>
        </p:txBody>
      </p:sp>
      <p:grpSp>
        <p:nvGrpSpPr>
          <p:cNvPr id="4" name="Group 3"/>
          <p:cNvGrpSpPr/>
          <p:nvPr/>
        </p:nvGrpSpPr>
        <p:grpSpPr>
          <a:xfrm>
            <a:off x="3419872" y="2387497"/>
            <a:ext cx="2671260" cy="2481663"/>
            <a:chOff x="15263731" y="26733014"/>
            <a:chExt cx="7149064" cy="7445668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363"/>
            <a:stretch/>
          </p:blipFill>
          <p:spPr bwMode="auto">
            <a:xfrm>
              <a:off x="18962478" y="28504050"/>
              <a:ext cx="3450317" cy="5645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7423"/>
            <a:stretch/>
          </p:blipFill>
          <p:spPr bwMode="auto">
            <a:xfrm>
              <a:off x="15263731" y="28533054"/>
              <a:ext cx="3291113" cy="5645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16767648" y="26733014"/>
              <a:ext cx="5444288" cy="1151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latin typeface="Arial Narrow" pitchFamily="34" charset="0"/>
                </a:rPr>
                <a:t>Surface loss density</a:t>
              </a:r>
              <a:endParaRPr lang="en-GB" sz="1600" b="1" dirty="0">
                <a:latin typeface="Arial Narrow" pitchFamily="34" charset="0"/>
              </a:endParaRPr>
            </a:p>
          </p:txBody>
        </p:sp>
        <p:sp>
          <p:nvSpPr>
            <p:cNvPr id="23" name="Curved Down Arrow 22"/>
            <p:cNvSpPr/>
            <p:nvPr/>
          </p:nvSpPr>
          <p:spPr>
            <a:xfrm>
              <a:off x="17352830" y="27352429"/>
              <a:ext cx="4273926" cy="1181206"/>
            </a:xfrm>
            <a:prstGeom prst="curvedDownArrow">
              <a:avLst/>
            </a:prstGeom>
            <a:solidFill>
              <a:srgbClr val="00B0F0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324860"/>
              </p:ext>
            </p:extLst>
          </p:nvPr>
        </p:nvGraphicFramePr>
        <p:xfrm>
          <a:off x="6300192" y="2492896"/>
          <a:ext cx="2599366" cy="223061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915856"/>
                <a:gridCol w="936193"/>
                <a:gridCol w="747317"/>
              </a:tblGrid>
              <a:tr h="353307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Arial Narrow" pitchFamily="34" charset="0"/>
                        </a:rPr>
                        <a:t>Design</a:t>
                      </a:r>
                      <a:endParaRPr lang="en-GB" sz="14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err="1" smtClean="0">
                          <a:latin typeface="Arial Narrow" pitchFamily="34" charset="0"/>
                        </a:rPr>
                        <a:t>P</a:t>
                      </a:r>
                      <a:r>
                        <a:rPr lang="en-GB" sz="1400" b="0" baseline="-25000" dirty="0" err="1" smtClean="0">
                          <a:latin typeface="Arial Narrow" pitchFamily="34" charset="0"/>
                        </a:rPr>
                        <a:t>loss</a:t>
                      </a:r>
                      <a:r>
                        <a:rPr lang="en-GB" sz="1400" b="0" baseline="-25000" dirty="0" smtClean="0">
                          <a:latin typeface="Arial Narrow" pitchFamily="34" charset="0"/>
                        </a:rPr>
                        <a:t> </a:t>
                      </a:r>
                      <a:r>
                        <a:rPr lang="en-GB" sz="1400" b="0" baseline="0" dirty="0" smtClean="0">
                          <a:latin typeface="Arial Narrow" pitchFamily="34" charset="0"/>
                        </a:rPr>
                        <a:t> [mW]</a:t>
                      </a:r>
                      <a:endParaRPr lang="en-GB" sz="1400" b="0" baseline="-250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err="1" smtClean="0">
                          <a:latin typeface="Arial Narrow" pitchFamily="34" charset="0"/>
                        </a:rPr>
                        <a:t>T</a:t>
                      </a:r>
                      <a:r>
                        <a:rPr lang="en-GB" sz="1400" b="0" baseline="-25000" dirty="0" err="1" smtClean="0">
                          <a:latin typeface="Arial Narrow" pitchFamily="34" charset="0"/>
                        </a:rPr>
                        <a:t>max</a:t>
                      </a:r>
                      <a:r>
                        <a:rPr lang="en-GB" sz="1400" b="0" baseline="-25000" dirty="0" smtClean="0">
                          <a:latin typeface="Arial Narrow" pitchFamily="34" charset="0"/>
                        </a:rPr>
                        <a:t> </a:t>
                      </a:r>
                      <a:r>
                        <a:rPr lang="en-GB" sz="1400" b="0" baseline="0" dirty="0" smtClean="0">
                          <a:latin typeface="Arial Narrow" pitchFamily="34" charset="0"/>
                        </a:rPr>
                        <a:t>[K]</a:t>
                      </a:r>
                      <a:endParaRPr lang="en-GB" sz="1400" b="0" baseline="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97403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Arial Narrow" pitchFamily="34" charset="0"/>
                        </a:rPr>
                        <a:t>Probe</a:t>
                      </a:r>
                      <a:endParaRPr lang="en-GB" sz="14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Arial Narrow" pitchFamily="34" charset="0"/>
                        </a:rPr>
                        <a:t>10.1</a:t>
                      </a:r>
                      <a:endParaRPr lang="en-GB" sz="14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Arial Narrow" pitchFamily="34" charset="0"/>
                        </a:rPr>
                        <a:t>3.93 </a:t>
                      </a:r>
                      <a:endParaRPr lang="en-GB" sz="1400" b="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97403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Arial Narrow" pitchFamily="34" charset="0"/>
                        </a:rPr>
                        <a:t>TESLA</a:t>
                      </a:r>
                      <a:endParaRPr lang="en-GB" sz="14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Arial Narrow" pitchFamily="34" charset="0"/>
                        </a:rPr>
                        <a:t>12.8</a:t>
                      </a:r>
                      <a:endParaRPr lang="en-GB" sz="14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Arial Narrow" pitchFamily="34" charset="0"/>
                        </a:rPr>
                        <a:t>2.84</a:t>
                      </a:r>
                      <a:endParaRPr lang="en-GB" sz="1400" b="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97403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Arial Narrow" pitchFamily="34" charset="0"/>
                        </a:rPr>
                        <a:t>Hook</a:t>
                      </a:r>
                      <a:endParaRPr lang="en-GB" sz="14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Arial Narrow" pitchFamily="34" charset="0"/>
                        </a:rPr>
                        <a:t>10.0</a:t>
                      </a:r>
                      <a:endParaRPr lang="en-GB" sz="14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Arial Narrow" pitchFamily="34" charset="0"/>
                        </a:rPr>
                        <a:t>4.08</a:t>
                      </a:r>
                      <a:endParaRPr lang="en-GB" sz="1400" b="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97403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Arial Narrow" pitchFamily="34" charset="0"/>
                        </a:rPr>
                        <a:t>Flange</a:t>
                      </a:r>
                      <a:endParaRPr lang="en-GB" sz="14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Arial Narrow" pitchFamily="34" charset="0"/>
                        </a:rPr>
                        <a:t>&lt; 0.1</a:t>
                      </a:r>
                      <a:endParaRPr lang="en-GB" sz="14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Arial Narrow" pitchFamily="34" charset="0"/>
                        </a:rPr>
                        <a:t>2.01</a:t>
                      </a:r>
                      <a:endParaRPr lang="en-GB" sz="1400" b="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297403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Arial Narrow" pitchFamily="34" charset="0"/>
                        </a:rPr>
                        <a:t>Tube</a:t>
                      </a:r>
                      <a:endParaRPr lang="en-GB" sz="14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Arial Narrow" pitchFamily="34" charset="0"/>
                        </a:rPr>
                        <a:t>11.5</a:t>
                      </a:r>
                      <a:endParaRPr lang="en-GB" sz="14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Arial Narrow" pitchFamily="34" charset="0"/>
                        </a:rPr>
                        <a:t>2.08</a:t>
                      </a:r>
                      <a:endParaRPr lang="en-GB" sz="1400" b="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353307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Arial Narrow" pitchFamily="34" charset="0"/>
                        </a:rPr>
                        <a:t>Cavity cell</a:t>
                      </a:r>
                      <a:endParaRPr lang="en-GB" sz="1400" b="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Arial Narrow" pitchFamily="34" charset="0"/>
                        </a:rPr>
                        <a:t>101.5</a:t>
                      </a:r>
                      <a:r>
                        <a:rPr lang="en-GB" sz="1400" b="0" baseline="0" dirty="0" smtClean="0">
                          <a:latin typeface="Arial Narrow" pitchFamily="34" charset="0"/>
                        </a:rPr>
                        <a:t>·10</a:t>
                      </a:r>
                      <a:r>
                        <a:rPr lang="en-GB" sz="1400" b="0" baseline="30000" dirty="0" smtClean="0">
                          <a:latin typeface="Arial Narrow" pitchFamily="34" charset="0"/>
                        </a:rPr>
                        <a:t>3</a:t>
                      </a:r>
                      <a:endParaRPr lang="en-GB" sz="1400" b="0" baseline="300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Arial Narrow" pitchFamily="34" charset="0"/>
                        </a:rPr>
                        <a:t>2.89</a:t>
                      </a:r>
                      <a:endParaRPr lang="en-GB" sz="1400" b="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67544" y="3513782"/>
            <a:ext cx="344226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  <a:sym typeface="Wingdings" pitchFamily="2" charset="2"/>
              </a:rPr>
              <a:t>Surface resistant </a:t>
            </a:r>
            <a:r>
              <a:rPr lang="en-US" dirty="0" smtClean="0">
                <a:latin typeface="Arial Narrow" panose="020B0606020202030204" pitchFamily="34" charset="0"/>
                <a:sym typeface="Wingdings" pitchFamily="2" charset="2"/>
              </a:rPr>
              <a:t>increases exponential with temperature (</a:t>
            </a:r>
            <a:r>
              <a:rPr lang="en-US" dirty="0">
                <a:latin typeface="Arial Narrow" panose="020B0606020202030204" pitchFamily="34" charset="0"/>
                <a:sym typeface="Wingdings" pitchFamily="2" charset="2"/>
              </a:rPr>
              <a:t>tolerance </a:t>
            </a:r>
            <a:r>
              <a:rPr lang="en-US" dirty="0" smtClean="0">
                <a:latin typeface="Arial Narrow" panose="020B0606020202030204" pitchFamily="34" charset="0"/>
                <a:sym typeface="Wingdings" pitchFamily="2" charset="2"/>
              </a:rPr>
              <a:t>of </a:t>
            </a:r>
            <a:r>
              <a:rPr lang="en-US" dirty="0">
                <a:latin typeface="Arial Narrow" panose="020B0606020202030204" pitchFamily="34" charset="0"/>
                <a:sym typeface="Wingdings" pitchFamily="2" charset="2"/>
              </a:rPr>
              <a:t>+/-100%) </a:t>
            </a:r>
            <a:r>
              <a:rPr lang="en-US" baseline="30000" dirty="0">
                <a:latin typeface="Arial Narrow" panose="020B0606020202030204" pitchFamily="34" charset="0"/>
                <a:sym typeface="Wingdings" pitchFamily="2" charset="2"/>
              </a:rPr>
              <a:t>1,2</a:t>
            </a:r>
            <a:endParaRPr lang="en-US" dirty="0">
              <a:latin typeface="Arial Narrow" panose="020B0606020202030204" pitchFamily="34" charset="0"/>
              <a:sym typeface="Wingdings" pitchFamily="2" charset="2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547664" y="3250208"/>
            <a:ext cx="216024" cy="360040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499992" y="4993431"/>
            <a:ext cx="4193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al Narrow" panose="020B0606020202030204" pitchFamily="34" charset="0"/>
              </a:rPr>
              <a:t>Thermal conductivity dependent on the material purity (RRR) </a:t>
            </a:r>
            <a:endParaRPr lang="en-GB" sz="1400" dirty="0">
              <a:latin typeface="Arial Narrow" panose="020B060602020203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 flipV="1">
            <a:off x="5976493" y="4653136"/>
            <a:ext cx="351656" cy="340296"/>
          </a:xfrm>
          <a:prstGeom prst="straightConnector1">
            <a:avLst/>
          </a:prstGeom>
          <a:ln w="254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2"/>
          <p:cNvSpPr txBox="1">
            <a:spLocks/>
          </p:cNvSpPr>
          <p:nvPr/>
        </p:nvSpPr>
        <p:spPr>
          <a:xfrm>
            <a:off x="395536" y="5085184"/>
            <a:ext cx="8424936" cy="8118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Arial Narrow" pitchFamily="34" charset="0"/>
                <a:sym typeface="Wingdings" pitchFamily="2" charset="2"/>
              </a:rPr>
              <a:t>worst case study/ Iterative </a:t>
            </a:r>
            <a:r>
              <a:rPr lang="en-US" sz="2000" dirty="0" smtClean="0">
                <a:latin typeface="Arial Narrow" pitchFamily="34" charset="0"/>
                <a:sym typeface="Wingdings" pitchFamily="2" charset="2"/>
              </a:rPr>
              <a:t>scheme</a:t>
            </a:r>
          </a:p>
          <a:p>
            <a:r>
              <a:rPr lang="en-US" sz="2000" dirty="0" smtClean="0">
                <a:latin typeface="Arial Narrow" pitchFamily="34" charset="0"/>
                <a:sym typeface="Wingdings" pitchFamily="2" charset="2"/>
              </a:rPr>
              <a:t>Here: </a:t>
            </a:r>
            <a:r>
              <a:rPr lang="en-US" sz="2000" dirty="0" err="1" smtClean="0">
                <a:latin typeface="Arial Narrow" pitchFamily="34" charset="0"/>
                <a:sym typeface="Wingdings" pitchFamily="2" charset="2"/>
              </a:rPr>
              <a:t>Rs</a:t>
            </a:r>
            <a:r>
              <a:rPr lang="en-US" sz="2000" dirty="0" smtClean="0">
                <a:latin typeface="Arial Narrow" pitchFamily="34" charset="0"/>
                <a:sym typeface="Wingdings" pitchFamily="2" charset="2"/>
              </a:rPr>
              <a:t> = 200 n</a:t>
            </a:r>
            <a:r>
              <a:rPr lang="en-US" sz="2000" dirty="0" smtClean="0">
                <a:latin typeface="Arial Narrow" pitchFamily="34" charset="0"/>
                <a:sym typeface="Symbol"/>
              </a:rPr>
              <a:t> is assumed (worst case)</a:t>
            </a:r>
            <a:endParaRPr lang="en-US" sz="2000" dirty="0" smtClean="0">
              <a:latin typeface="Arial Narrow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630780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06058"/>
            <a:ext cx="5757840" cy="53308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latin typeface="Arial Narrow" pitchFamily="34" charset="0"/>
              </a:rPr>
              <a:t>Summary</a:t>
            </a:r>
            <a:endParaRPr lang="en-US" sz="2800" b="1" dirty="0"/>
          </a:p>
        </p:txBody>
      </p:sp>
      <p:sp>
        <p:nvSpPr>
          <p:cNvPr id="51" name="Slide Number Placeholder 1"/>
          <p:cNvSpPr txBox="1">
            <a:spLocks/>
          </p:cNvSpPr>
          <p:nvPr/>
        </p:nvSpPr>
        <p:spPr>
          <a:xfrm>
            <a:off x="8713839" y="6376243"/>
            <a:ext cx="430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3034ED-392B-42A2-8939-5A95FD54CEF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305392" y="980728"/>
            <a:ext cx="2803112" cy="5328592"/>
            <a:chOff x="5859881" y="980728"/>
            <a:chExt cx="2803112" cy="5328592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2738"/>
            <a:stretch/>
          </p:blipFill>
          <p:spPr bwMode="auto">
            <a:xfrm>
              <a:off x="5859881" y="2824253"/>
              <a:ext cx="2794849" cy="1612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4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49721"/>
            <a:stretch/>
          </p:blipFill>
          <p:spPr bwMode="auto">
            <a:xfrm>
              <a:off x="6033578" y="1257488"/>
              <a:ext cx="2565671" cy="1235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017" b="1195"/>
            <a:stretch/>
          </p:blipFill>
          <p:spPr bwMode="auto">
            <a:xfrm>
              <a:off x="5868144" y="4712654"/>
              <a:ext cx="2794849" cy="1596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6156176" y="2636912"/>
              <a:ext cx="248337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latin typeface="Arial Narrow" pitchFamily="34" charset="0"/>
                </a:rPr>
                <a:t>TM</a:t>
              </a:r>
              <a:r>
                <a:rPr lang="en-GB" sz="1400" b="1" baseline="-25000" dirty="0" smtClean="0">
                  <a:latin typeface="Arial Narrow" pitchFamily="34" charset="0"/>
                </a:rPr>
                <a:t>01</a:t>
              </a:r>
              <a:r>
                <a:rPr lang="en-GB" sz="1400" b="1" dirty="0" smtClean="0">
                  <a:latin typeface="Arial Narrow" pitchFamily="34" charset="0"/>
                </a:rPr>
                <a:t> – TEM (monopole coupling)</a:t>
              </a:r>
              <a:endParaRPr lang="en-GB" sz="1400" b="1" dirty="0">
                <a:latin typeface="Arial Narrow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300192" y="4548893"/>
              <a:ext cx="22375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latin typeface="Arial Narrow" pitchFamily="34" charset="0"/>
                </a:rPr>
                <a:t>TE</a:t>
              </a:r>
              <a:r>
                <a:rPr lang="en-GB" sz="1400" b="1" baseline="-25000" dirty="0" smtClean="0">
                  <a:latin typeface="Arial Narrow" pitchFamily="34" charset="0"/>
                </a:rPr>
                <a:t>11</a:t>
              </a:r>
              <a:r>
                <a:rPr lang="en-GB" sz="1400" b="1" dirty="0" smtClean="0">
                  <a:latin typeface="Arial Narrow" pitchFamily="34" charset="0"/>
                </a:rPr>
                <a:t> – TEM (dipole coupling)</a:t>
              </a:r>
              <a:endParaRPr lang="en-GB" sz="1400" b="1" dirty="0">
                <a:latin typeface="Arial Narrow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376335" y="980728"/>
              <a:ext cx="20120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latin typeface="Arial Narrow" pitchFamily="34" charset="0"/>
                </a:rPr>
                <a:t>High beta cavity (beta = 1)</a:t>
              </a:r>
              <a:endParaRPr lang="en-GB" sz="1400" b="1" dirty="0">
                <a:latin typeface="Arial Narrow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6033578" y="2449369"/>
              <a:ext cx="410630" cy="187543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 Narrow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29198" y="2555718"/>
            <a:ext cx="3838300" cy="237997"/>
            <a:chOff x="816646" y="2708920"/>
            <a:chExt cx="3838300" cy="360039"/>
          </a:xfrm>
        </p:grpSpPr>
        <p:sp>
          <p:nvSpPr>
            <p:cNvPr id="48" name="Right Triangle 47"/>
            <p:cNvSpPr/>
            <p:nvPr/>
          </p:nvSpPr>
          <p:spPr>
            <a:xfrm>
              <a:off x="827584" y="2708920"/>
              <a:ext cx="3827362" cy="350168"/>
            </a:xfrm>
            <a:prstGeom prst="rt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ight Triangle 48"/>
            <p:cNvSpPr/>
            <p:nvPr/>
          </p:nvSpPr>
          <p:spPr>
            <a:xfrm rot="10800000">
              <a:off x="816646" y="2718791"/>
              <a:ext cx="3827362" cy="350168"/>
            </a:xfrm>
            <a:prstGeom prst="rtTriangle">
              <a:avLst/>
            </a:prstGeom>
            <a:pattFill prst="dk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0" name="Content Placeholder 2"/>
          <p:cNvSpPr txBox="1">
            <a:spLocks/>
          </p:cNvSpPr>
          <p:nvPr/>
        </p:nvSpPr>
        <p:spPr>
          <a:xfrm>
            <a:off x="1824684" y="2276872"/>
            <a:ext cx="1477306" cy="396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solidFill>
                  <a:srgbClr val="C00000"/>
                </a:solidFill>
                <a:latin typeface="Arial Narrow" pitchFamily="34" charset="0"/>
              </a:rPr>
              <a:t>HOM Bandwidth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3851921" y="2276872"/>
            <a:ext cx="576064" cy="396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High</a:t>
            </a:r>
            <a:endParaRPr lang="en-US" sz="1400" b="1" dirty="0"/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3748908" y="2771742"/>
            <a:ext cx="679077" cy="2880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Probe</a:t>
            </a:r>
            <a:endParaRPr lang="en-US" sz="1400" b="1" dirty="0"/>
          </a:p>
        </p:txBody>
      </p:sp>
      <p:sp>
        <p:nvSpPr>
          <p:cNvPr id="54" name="Content Placeholder 2"/>
          <p:cNvSpPr txBox="1">
            <a:spLocks/>
          </p:cNvSpPr>
          <p:nvPr/>
        </p:nvSpPr>
        <p:spPr>
          <a:xfrm>
            <a:off x="323528" y="2771742"/>
            <a:ext cx="1501155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TESLA</a:t>
            </a:r>
            <a:endParaRPr lang="en-US" sz="1400" b="1" dirty="0"/>
          </a:p>
        </p:txBody>
      </p:sp>
      <p:sp>
        <p:nvSpPr>
          <p:cNvPr id="55" name="Content Placeholder 2"/>
          <p:cNvSpPr txBox="1">
            <a:spLocks/>
          </p:cNvSpPr>
          <p:nvPr/>
        </p:nvSpPr>
        <p:spPr>
          <a:xfrm>
            <a:off x="2164732" y="2771742"/>
            <a:ext cx="679077" cy="28803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Hook</a:t>
            </a:r>
            <a:endParaRPr lang="en-US" sz="1400" b="1" dirty="0"/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323529" y="2276872"/>
            <a:ext cx="576064" cy="396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Low</a:t>
            </a:r>
            <a:endParaRPr lang="en-US" sz="1400" b="1" dirty="0"/>
          </a:p>
        </p:txBody>
      </p:sp>
      <p:grpSp>
        <p:nvGrpSpPr>
          <p:cNvPr id="63" name="Group 62"/>
          <p:cNvGrpSpPr/>
          <p:nvPr/>
        </p:nvGrpSpPr>
        <p:grpSpPr>
          <a:xfrm>
            <a:off x="442867" y="4120836"/>
            <a:ext cx="3838300" cy="237997"/>
            <a:chOff x="816646" y="2708920"/>
            <a:chExt cx="3838300" cy="360039"/>
          </a:xfrm>
        </p:grpSpPr>
        <p:sp>
          <p:nvSpPr>
            <p:cNvPr id="64" name="Right Triangle 63"/>
            <p:cNvSpPr/>
            <p:nvPr/>
          </p:nvSpPr>
          <p:spPr>
            <a:xfrm>
              <a:off x="827584" y="2708920"/>
              <a:ext cx="3827362" cy="350168"/>
            </a:xfrm>
            <a:prstGeom prst="rt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ight Triangle 64"/>
            <p:cNvSpPr/>
            <p:nvPr/>
          </p:nvSpPr>
          <p:spPr>
            <a:xfrm rot="10800000">
              <a:off x="816646" y="2718791"/>
              <a:ext cx="3827362" cy="350168"/>
            </a:xfrm>
            <a:prstGeom prst="rtTriangle">
              <a:avLst/>
            </a:prstGeom>
            <a:pattFill prst="dk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6" name="Content Placeholder 2"/>
          <p:cNvSpPr txBox="1">
            <a:spLocks/>
          </p:cNvSpPr>
          <p:nvPr/>
        </p:nvSpPr>
        <p:spPr>
          <a:xfrm>
            <a:off x="2117406" y="3841990"/>
            <a:ext cx="740072" cy="396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solidFill>
                  <a:srgbClr val="C00000"/>
                </a:solidFill>
                <a:latin typeface="Arial Narrow" pitchFamily="34" charset="0"/>
              </a:rPr>
              <a:t>Tuning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3649566" y="3868808"/>
            <a:ext cx="792088" cy="396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Difficult</a:t>
            </a:r>
            <a:endParaRPr lang="en-US" sz="1400" b="1" dirty="0"/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337197" y="4336860"/>
            <a:ext cx="750577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TESLA</a:t>
            </a:r>
            <a:endParaRPr lang="en-US" sz="1400" b="1" dirty="0"/>
          </a:p>
        </p:txBody>
      </p:sp>
      <p:sp>
        <p:nvSpPr>
          <p:cNvPr id="70" name="Content Placeholder 2"/>
          <p:cNvSpPr txBox="1">
            <a:spLocks/>
          </p:cNvSpPr>
          <p:nvPr/>
        </p:nvSpPr>
        <p:spPr>
          <a:xfrm>
            <a:off x="3301990" y="4365104"/>
            <a:ext cx="1139664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Hook, Probe</a:t>
            </a:r>
            <a:endParaRPr lang="en-US" sz="1400" b="1" dirty="0"/>
          </a:p>
        </p:txBody>
      </p:sp>
      <p:sp>
        <p:nvSpPr>
          <p:cNvPr id="71" name="Content Placeholder 2"/>
          <p:cNvSpPr txBox="1">
            <a:spLocks/>
          </p:cNvSpPr>
          <p:nvPr/>
        </p:nvSpPr>
        <p:spPr>
          <a:xfrm>
            <a:off x="337198" y="3841990"/>
            <a:ext cx="576064" cy="396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Easy</a:t>
            </a:r>
            <a:endParaRPr lang="en-US" sz="1400" b="1" dirty="0"/>
          </a:p>
        </p:txBody>
      </p:sp>
      <p:grpSp>
        <p:nvGrpSpPr>
          <p:cNvPr id="72" name="Group 71"/>
          <p:cNvGrpSpPr/>
          <p:nvPr/>
        </p:nvGrpSpPr>
        <p:grpSpPr>
          <a:xfrm>
            <a:off x="429198" y="3328748"/>
            <a:ext cx="3838300" cy="237997"/>
            <a:chOff x="816646" y="2708920"/>
            <a:chExt cx="3838300" cy="360039"/>
          </a:xfrm>
        </p:grpSpPr>
        <p:sp>
          <p:nvSpPr>
            <p:cNvPr id="73" name="Right Triangle 72"/>
            <p:cNvSpPr/>
            <p:nvPr/>
          </p:nvSpPr>
          <p:spPr>
            <a:xfrm>
              <a:off x="827584" y="2708920"/>
              <a:ext cx="3827362" cy="350168"/>
            </a:xfrm>
            <a:prstGeom prst="rt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ight Triangle 73"/>
            <p:cNvSpPr/>
            <p:nvPr/>
          </p:nvSpPr>
          <p:spPr>
            <a:xfrm rot="10800000">
              <a:off x="816646" y="2718791"/>
              <a:ext cx="3827362" cy="350168"/>
            </a:xfrm>
            <a:prstGeom prst="rtTriangle">
              <a:avLst/>
            </a:prstGeom>
            <a:pattFill prst="dk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5" name="Content Placeholder 2"/>
          <p:cNvSpPr txBox="1">
            <a:spLocks/>
          </p:cNvSpPr>
          <p:nvPr/>
        </p:nvSpPr>
        <p:spPr>
          <a:xfrm>
            <a:off x="1824684" y="3049902"/>
            <a:ext cx="1477306" cy="396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solidFill>
                  <a:srgbClr val="C00000"/>
                </a:solidFill>
                <a:latin typeface="Arial Narrow" pitchFamily="34" charset="0"/>
              </a:rPr>
              <a:t>Notch Bandwidth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76" name="Content Placeholder 2"/>
          <p:cNvSpPr txBox="1">
            <a:spLocks/>
          </p:cNvSpPr>
          <p:nvPr/>
        </p:nvSpPr>
        <p:spPr>
          <a:xfrm>
            <a:off x="3851921" y="3049902"/>
            <a:ext cx="576064" cy="396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High</a:t>
            </a:r>
            <a:endParaRPr lang="en-US" sz="1400" b="1" dirty="0"/>
          </a:p>
        </p:txBody>
      </p:sp>
      <p:sp>
        <p:nvSpPr>
          <p:cNvPr id="77" name="Content Placeholder 2"/>
          <p:cNvSpPr txBox="1">
            <a:spLocks/>
          </p:cNvSpPr>
          <p:nvPr/>
        </p:nvSpPr>
        <p:spPr>
          <a:xfrm>
            <a:off x="3301990" y="3544772"/>
            <a:ext cx="1125995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Hook, Probe</a:t>
            </a:r>
            <a:endParaRPr lang="en-US" sz="1400" b="1" dirty="0"/>
          </a:p>
        </p:txBody>
      </p:sp>
      <p:sp>
        <p:nvSpPr>
          <p:cNvPr id="78" name="Content Placeholder 2"/>
          <p:cNvSpPr txBox="1">
            <a:spLocks/>
          </p:cNvSpPr>
          <p:nvPr/>
        </p:nvSpPr>
        <p:spPr>
          <a:xfrm>
            <a:off x="323528" y="3544772"/>
            <a:ext cx="1501155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TESLA</a:t>
            </a:r>
            <a:endParaRPr lang="en-US" sz="1400" b="1" dirty="0"/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323529" y="3049902"/>
            <a:ext cx="576064" cy="396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Low</a:t>
            </a:r>
            <a:endParaRPr lang="en-US" sz="1400" b="1" dirty="0"/>
          </a:p>
        </p:txBody>
      </p:sp>
      <p:grpSp>
        <p:nvGrpSpPr>
          <p:cNvPr id="81" name="Group 80"/>
          <p:cNvGrpSpPr/>
          <p:nvPr/>
        </p:nvGrpSpPr>
        <p:grpSpPr>
          <a:xfrm>
            <a:off x="453805" y="4941168"/>
            <a:ext cx="3838300" cy="237997"/>
            <a:chOff x="816646" y="2708920"/>
            <a:chExt cx="3838300" cy="360039"/>
          </a:xfrm>
        </p:grpSpPr>
        <p:sp>
          <p:nvSpPr>
            <p:cNvPr id="96" name="Right Triangle 95"/>
            <p:cNvSpPr/>
            <p:nvPr/>
          </p:nvSpPr>
          <p:spPr>
            <a:xfrm>
              <a:off x="827584" y="2708920"/>
              <a:ext cx="3827362" cy="350168"/>
            </a:xfrm>
            <a:prstGeom prst="rt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Right Triangle 96"/>
            <p:cNvSpPr/>
            <p:nvPr/>
          </p:nvSpPr>
          <p:spPr>
            <a:xfrm rot="10800000">
              <a:off x="816646" y="2718791"/>
              <a:ext cx="3827362" cy="350168"/>
            </a:xfrm>
            <a:prstGeom prst="rtTriangle">
              <a:avLst/>
            </a:prstGeom>
            <a:pattFill prst="dk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8" name="Content Placeholder 2"/>
          <p:cNvSpPr txBox="1">
            <a:spLocks/>
          </p:cNvSpPr>
          <p:nvPr/>
        </p:nvSpPr>
        <p:spPr>
          <a:xfrm>
            <a:off x="1074106" y="4662322"/>
            <a:ext cx="2719476" cy="396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solidFill>
                  <a:srgbClr val="C00000"/>
                </a:solidFill>
                <a:latin typeface="Arial Narrow" pitchFamily="34" charset="0"/>
              </a:rPr>
              <a:t>Thermal </a:t>
            </a:r>
            <a:r>
              <a:rPr lang="en-GB" sz="1400" b="1" dirty="0">
                <a:solidFill>
                  <a:srgbClr val="C00000"/>
                </a:solidFill>
                <a:latin typeface="Arial Narrow" pitchFamily="34" charset="0"/>
              </a:rPr>
              <a:t>&amp; </a:t>
            </a:r>
            <a:r>
              <a:rPr lang="en-GB" sz="1400" b="1" dirty="0" smtClean="0">
                <a:solidFill>
                  <a:srgbClr val="C00000"/>
                </a:solidFill>
                <a:latin typeface="Arial Narrow" pitchFamily="34" charset="0"/>
              </a:rPr>
              <a:t>mechanical robustness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100" name="Content Placeholder 2"/>
          <p:cNvSpPr txBox="1">
            <a:spLocks/>
          </p:cNvSpPr>
          <p:nvPr/>
        </p:nvSpPr>
        <p:spPr>
          <a:xfrm>
            <a:off x="3707904" y="5157192"/>
            <a:ext cx="750577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TESLA</a:t>
            </a:r>
            <a:endParaRPr lang="en-US" sz="1400" b="1" dirty="0"/>
          </a:p>
        </p:txBody>
      </p:sp>
      <p:sp>
        <p:nvSpPr>
          <p:cNvPr id="101" name="Content Placeholder 2"/>
          <p:cNvSpPr txBox="1">
            <a:spLocks/>
          </p:cNvSpPr>
          <p:nvPr/>
        </p:nvSpPr>
        <p:spPr>
          <a:xfrm>
            <a:off x="335992" y="5157192"/>
            <a:ext cx="1139664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Hook, Probe</a:t>
            </a:r>
            <a:endParaRPr lang="en-US" sz="1400" b="1" dirty="0"/>
          </a:p>
        </p:txBody>
      </p:sp>
      <p:sp>
        <p:nvSpPr>
          <p:cNvPr id="105" name="Content Placeholder 2"/>
          <p:cNvSpPr txBox="1">
            <a:spLocks/>
          </p:cNvSpPr>
          <p:nvPr/>
        </p:nvSpPr>
        <p:spPr>
          <a:xfrm>
            <a:off x="3861351" y="4662983"/>
            <a:ext cx="576064" cy="396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High</a:t>
            </a:r>
            <a:endParaRPr lang="en-US" sz="1400" b="1" dirty="0"/>
          </a:p>
        </p:txBody>
      </p:sp>
      <p:sp>
        <p:nvSpPr>
          <p:cNvPr id="106" name="Content Placeholder 2"/>
          <p:cNvSpPr txBox="1">
            <a:spLocks/>
          </p:cNvSpPr>
          <p:nvPr/>
        </p:nvSpPr>
        <p:spPr>
          <a:xfrm>
            <a:off x="332959" y="4662983"/>
            <a:ext cx="576064" cy="396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Low</a:t>
            </a:r>
            <a:endParaRPr lang="en-US" sz="1400" b="1" dirty="0"/>
          </a:p>
        </p:txBody>
      </p:sp>
      <p:grpSp>
        <p:nvGrpSpPr>
          <p:cNvPr id="107" name="Group 106"/>
          <p:cNvGrpSpPr/>
          <p:nvPr/>
        </p:nvGrpSpPr>
        <p:grpSpPr>
          <a:xfrm>
            <a:off x="444374" y="5805264"/>
            <a:ext cx="3838300" cy="237997"/>
            <a:chOff x="816646" y="2708920"/>
            <a:chExt cx="3838300" cy="360039"/>
          </a:xfrm>
        </p:grpSpPr>
        <p:sp>
          <p:nvSpPr>
            <p:cNvPr id="108" name="Right Triangle 107"/>
            <p:cNvSpPr/>
            <p:nvPr/>
          </p:nvSpPr>
          <p:spPr>
            <a:xfrm>
              <a:off x="827584" y="2708920"/>
              <a:ext cx="3827362" cy="350168"/>
            </a:xfrm>
            <a:prstGeom prst="rt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Right Triangle 108"/>
            <p:cNvSpPr/>
            <p:nvPr/>
          </p:nvSpPr>
          <p:spPr>
            <a:xfrm rot="10800000">
              <a:off x="816646" y="2718791"/>
              <a:ext cx="3827362" cy="350168"/>
            </a:xfrm>
            <a:prstGeom prst="rtTriangle">
              <a:avLst/>
            </a:prstGeom>
            <a:pattFill prst="dkVert">
              <a:fgClr>
                <a:schemeClr val="accent1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0" name="Content Placeholder 2"/>
          <p:cNvSpPr txBox="1">
            <a:spLocks/>
          </p:cNvSpPr>
          <p:nvPr/>
        </p:nvSpPr>
        <p:spPr>
          <a:xfrm>
            <a:off x="1640739" y="5526418"/>
            <a:ext cx="1635117" cy="396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solidFill>
                  <a:srgbClr val="C00000"/>
                </a:solidFill>
                <a:latin typeface="Arial Narrow" pitchFamily="34" charset="0"/>
              </a:rPr>
              <a:t>Cavity preferences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111" name="Content Placeholder 2"/>
          <p:cNvSpPr txBox="1">
            <a:spLocks/>
          </p:cNvSpPr>
          <p:nvPr/>
        </p:nvSpPr>
        <p:spPr>
          <a:xfrm>
            <a:off x="3275857" y="6021288"/>
            <a:ext cx="1224136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TESLA, Probe</a:t>
            </a:r>
            <a:endParaRPr lang="en-US" sz="1400" b="1" dirty="0"/>
          </a:p>
        </p:txBody>
      </p:sp>
      <p:sp>
        <p:nvSpPr>
          <p:cNvPr id="112" name="Content Placeholder 2"/>
          <p:cNvSpPr txBox="1">
            <a:spLocks/>
          </p:cNvSpPr>
          <p:nvPr/>
        </p:nvSpPr>
        <p:spPr>
          <a:xfrm>
            <a:off x="326561" y="6021288"/>
            <a:ext cx="1139664" cy="2880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Hook</a:t>
            </a:r>
            <a:endParaRPr lang="en-US" sz="1400" b="1" dirty="0"/>
          </a:p>
        </p:txBody>
      </p:sp>
      <p:sp>
        <p:nvSpPr>
          <p:cNvPr id="113" name="Content Placeholder 2"/>
          <p:cNvSpPr txBox="1">
            <a:spLocks/>
          </p:cNvSpPr>
          <p:nvPr/>
        </p:nvSpPr>
        <p:spPr>
          <a:xfrm>
            <a:off x="3518014" y="5527079"/>
            <a:ext cx="1053986" cy="396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High beta</a:t>
            </a:r>
            <a:endParaRPr lang="en-US" sz="1400" b="1" dirty="0"/>
          </a:p>
        </p:txBody>
      </p:sp>
      <p:sp>
        <p:nvSpPr>
          <p:cNvPr id="114" name="Content Placeholder 2"/>
          <p:cNvSpPr txBox="1">
            <a:spLocks/>
          </p:cNvSpPr>
          <p:nvPr/>
        </p:nvSpPr>
        <p:spPr>
          <a:xfrm>
            <a:off x="323528" y="5527079"/>
            <a:ext cx="1080120" cy="396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400" b="1" dirty="0" smtClean="0">
                <a:latin typeface="Arial Narrow" pitchFamily="34" charset="0"/>
              </a:rPr>
              <a:t>Medium beta</a:t>
            </a:r>
            <a:endParaRPr lang="en-US" sz="1400" b="1" dirty="0"/>
          </a:p>
        </p:txBody>
      </p:sp>
      <p:grpSp>
        <p:nvGrpSpPr>
          <p:cNvPr id="29" name="Group 28"/>
          <p:cNvGrpSpPr/>
          <p:nvPr/>
        </p:nvGrpSpPr>
        <p:grpSpPr>
          <a:xfrm>
            <a:off x="4458481" y="2731880"/>
            <a:ext cx="1944215" cy="1921256"/>
            <a:chOff x="-2412775" y="2348880"/>
            <a:chExt cx="1944215" cy="1921256"/>
          </a:xfrm>
        </p:grpSpPr>
        <p:sp>
          <p:nvSpPr>
            <p:cNvPr id="116" name="Oval 115"/>
            <p:cNvSpPr/>
            <p:nvPr/>
          </p:nvSpPr>
          <p:spPr>
            <a:xfrm>
              <a:off x="-2394003" y="2348880"/>
              <a:ext cx="1925443" cy="192125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>
                <a:latin typeface="Arial Narrow" pitchFamily="34" charset="0"/>
              </a:endParaRP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-2412775" y="3690565"/>
              <a:ext cx="72007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 smtClean="0">
                  <a:latin typeface="Arial Narrow" pitchFamily="34" charset="0"/>
                </a:rPr>
                <a:t>Probe</a:t>
              </a:r>
              <a:endParaRPr lang="en-GB" sz="1400" b="1" dirty="0">
                <a:latin typeface="Arial Narrow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-1882787" y="3690566"/>
              <a:ext cx="88558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 smtClean="0">
                  <a:latin typeface="Arial Narrow" pitchFamily="34" charset="0"/>
                </a:rPr>
                <a:t>TESLA </a:t>
              </a: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-1133226" y="3690566"/>
              <a:ext cx="55142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 smtClean="0">
                  <a:latin typeface="Arial Narrow" pitchFamily="34" charset="0"/>
                </a:rPr>
                <a:t>Hook</a:t>
              </a:r>
              <a:endParaRPr lang="en-GB" sz="1400" b="1" dirty="0">
                <a:latin typeface="Arial Narrow" pitchFamily="34" charset="0"/>
              </a:endParaRPr>
            </a:p>
          </p:txBody>
        </p:sp>
        <p:pic>
          <p:nvPicPr>
            <p:cNvPr id="117" name="Picture 3" descr="T:\Documents\SRF\Poster\pictures\Designs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318970" y="2570147"/>
              <a:ext cx="1759629" cy="11369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9" name="Content Placeholder 2"/>
          <p:cNvSpPr txBox="1">
            <a:spLocks/>
          </p:cNvSpPr>
          <p:nvPr/>
        </p:nvSpPr>
        <p:spPr>
          <a:xfrm>
            <a:off x="323528" y="980728"/>
            <a:ext cx="6079168" cy="136815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Arial Narrow" pitchFamily="34" charset="0"/>
                <a:sym typeface="Wingdings" pitchFamily="2" charset="2"/>
              </a:rPr>
              <a:t>Different designs of HOM coupler have been optimized for the requirements of the SPL cavities regarding RF behavior, mechanical issues and thermal losses</a:t>
            </a:r>
          </a:p>
          <a:p>
            <a:r>
              <a:rPr lang="en-US" sz="2000" dirty="0" smtClean="0">
                <a:latin typeface="Arial Narrow" pitchFamily="34" charset="0"/>
                <a:sym typeface="Wingdings" pitchFamily="2" charset="2"/>
              </a:rPr>
              <a:t>Qualitative results for the designs:</a:t>
            </a:r>
          </a:p>
          <a:p>
            <a:endParaRPr lang="en-US" sz="2000" dirty="0" smtClean="0">
              <a:latin typeface="Arial Narrow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214871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368" y="206058"/>
            <a:ext cx="5397800" cy="53308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latin typeface="Arial Narrow" pitchFamily="34" charset="0"/>
              </a:rPr>
              <a:t>Outlook</a:t>
            </a:r>
          </a:p>
        </p:txBody>
      </p:sp>
      <p:sp>
        <p:nvSpPr>
          <p:cNvPr id="5" name="Slide Number Placeholder 24"/>
          <p:cNvSpPr>
            <a:spLocks noGrp="1"/>
          </p:cNvSpPr>
          <p:nvPr>
            <p:ph type="sldNum" sz="quarter" idx="12"/>
          </p:nvPr>
        </p:nvSpPr>
        <p:spPr>
          <a:xfrm>
            <a:off x="8713839" y="6376243"/>
            <a:ext cx="430161" cy="365125"/>
          </a:xfrm>
        </p:spPr>
        <p:txBody>
          <a:bodyPr>
            <a:normAutofit/>
          </a:bodyPr>
          <a:lstStyle/>
          <a:p>
            <a:fld id="{AFF699A6-15D8-4C0E-8931-968214C0937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323528" y="1556792"/>
            <a:ext cx="6480720" cy="43625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500" dirty="0" smtClean="0">
                <a:latin typeface="Arial Narrow" panose="020B0606020202030204" pitchFamily="34" charset="0"/>
              </a:rPr>
              <a:t>Fabrication of 2 prototypes (Probe, mod. TESLA)</a:t>
            </a:r>
          </a:p>
          <a:p>
            <a:r>
              <a:rPr lang="en-US" sz="2500" dirty="0" smtClean="0">
                <a:latin typeface="Arial Narrow" panose="020B0606020202030204" pitchFamily="34" charset="0"/>
              </a:rPr>
              <a:t>Further </a:t>
            </a:r>
            <a:r>
              <a:rPr lang="en-US" sz="2500" dirty="0">
                <a:latin typeface="Arial Narrow" panose="020B0606020202030204" pitchFamily="34" charset="0"/>
              </a:rPr>
              <a:t>filter designs under </a:t>
            </a:r>
            <a:r>
              <a:rPr lang="en-US" sz="2500" dirty="0" smtClean="0">
                <a:latin typeface="Arial Narrow" panose="020B0606020202030204" pitchFamily="34" charset="0"/>
              </a:rPr>
              <a:t>consideration</a:t>
            </a:r>
          </a:p>
          <a:p>
            <a:r>
              <a:rPr lang="en-US" sz="2500" dirty="0" smtClean="0">
                <a:latin typeface="Arial Narrow" panose="020B0606020202030204" pitchFamily="34" charset="0"/>
              </a:rPr>
              <a:t>Heat loss investigation for pure copper models </a:t>
            </a:r>
            <a:r>
              <a:rPr lang="en-US" sz="2500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 much cheaper, maybe sufficient</a:t>
            </a:r>
          </a:p>
          <a:p>
            <a:r>
              <a:rPr lang="en-US" sz="2500" dirty="0" smtClean="0">
                <a:latin typeface="Arial Narrow" panose="020B0606020202030204" pitchFamily="34" charset="0"/>
                <a:sym typeface="Wingdings" panose="05000000000000000000" pitchFamily="2" charset="2"/>
              </a:rPr>
              <a:t>Improvements of RF behavior for bulk coupler (if active cooling isn’t necessary)</a:t>
            </a:r>
          </a:p>
          <a:p>
            <a:r>
              <a:rPr lang="en-US" sz="2500" dirty="0" smtClean="0">
                <a:latin typeface="Arial Narrow" panose="020B0606020202030204" pitchFamily="34" charset="0"/>
              </a:rPr>
              <a:t>Investigation of </a:t>
            </a:r>
            <a:r>
              <a:rPr lang="en-US" sz="2500" dirty="0" err="1" smtClean="0">
                <a:latin typeface="Arial Narrow" panose="020B0606020202030204" pitchFamily="34" charset="0"/>
              </a:rPr>
              <a:t>Multipacting</a:t>
            </a:r>
            <a:r>
              <a:rPr lang="en-US" sz="2500" dirty="0" smtClean="0">
                <a:latin typeface="Arial Narrow" panose="020B0606020202030204" pitchFamily="34" charset="0"/>
              </a:rPr>
              <a:t> barriers</a:t>
            </a:r>
          </a:p>
          <a:p>
            <a:r>
              <a:rPr lang="en-US" sz="2500" dirty="0" smtClean="0">
                <a:latin typeface="Arial Narrow" panose="020B0606020202030204" pitchFamily="34" charset="0"/>
              </a:rPr>
              <a:t>Project extension onto LHC crab cavities</a:t>
            </a:r>
            <a:endParaRPr lang="en-US" sz="2500" dirty="0">
              <a:latin typeface="Arial Narrow" panose="020B0606020202030204" pitchFamily="34" charset="0"/>
            </a:endParaRPr>
          </a:p>
          <a:p>
            <a:endParaRPr lang="en-US" sz="2500" dirty="0" smtClean="0">
              <a:latin typeface="Arial Narrow" panose="020B060602020203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948486"/>
            <a:ext cx="2180456" cy="142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17"/>
          <p:cNvSpPr/>
          <p:nvPr/>
        </p:nvSpPr>
        <p:spPr>
          <a:xfrm>
            <a:off x="6876256" y="3375761"/>
            <a:ext cx="643149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latin typeface="Arial Narrow" pitchFamily="34" charset="0"/>
              </a:rPr>
              <a:t>Probe</a:t>
            </a:r>
            <a:endParaRPr lang="en-GB" sz="1400" b="1" dirty="0">
              <a:latin typeface="Arial Narrow" pitchFamily="34" charset="0"/>
            </a:endParaRPr>
          </a:p>
        </p:txBody>
      </p:sp>
      <p:sp>
        <p:nvSpPr>
          <p:cNvPr id="11" name="Rectangle 118"/>
          <p:cNvSpPr/>
          <p:nvPr/>
        </p:nvSpPr>
        <p:spPr>
          <a:xfrm>
            <a:off x="8028384" y="3375762"/>
            <a:ext cx="790968" cy="288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latin typeface="Arial Narrow" pitchFamily="34" charset="0"/>
              </a:rPr>
              <a:t>TESLA </a:t>
            </a:r>
          </a:p>
        </p:txBody>
      </p:sp>
      <p:pic>
        <p:nvPicPr>
          <p:cNvPr id="13" name="Picture 3" descr="T:\Documents\SRF\Poster\pictures\Designs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83"/>
          <a:stretch/>
        </p:blipFill>
        <p:spPr bwMode="auto">
          <a:xfrm>
            <a:off x="6732240" y="1124744"/>
            <a:ext cx="2323138" cy="225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17"/>
          <p:cNvSpPr/>
          <p:nvPr/>
        </p:nvSpPr>
        <p:spPr>
          <a:xfrm>
            <a:off x="6804248" y="5389629"/>
            <a:ext cx="2180456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latin typeface="Arial Narrow" pitchFamily="34" charset="0"/>
              </a:rPr>
              <a:t>B.P. Xiao: Proposal of filter design for LHC crab cavities</a:t>
            </a:r>
            <a:endParaRPr lang="en-GB" sz="1400" b="1" dirty="0">
              <a:latin typeface="Arial Narrow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87624" y="5323274"/>
            <a:ext cx="445987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0" b="1" dirty="0" smtClean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</a:rPr>
              <a:t>Thank you for your attention</a:t>
            </a:r>
            <a:endParaRPr lang="en-GB" sz="3000" b="1" dirty="0">
              <a:solidFill>
                <a:schemeClr val="accent3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3930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281"/>
          <a:stretch/>
        </p:blipFill>
        <p:spPr>
          <a:xfrm>
            <a:off x="2883243" y="764704"/>
            <a:ext cx="6260757" cy="5616624"/>
          </a:xfrm>
          <a:prstGeom prst="rect">
            <a:avLst/>
          </a:prstGeom>
        </p:spPr>
      </p:pic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683568" y="206058"/>
            <a:ext cx="5760640" cy="53308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latin typeface="Arial Narrow" pitchFamily="34" charset="0"/>
              </a:rPr>
              <a:t>Outline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034ED-392B-42A2-8939-5A95FD54CEF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67544" y="1237456"/>
            <a:ext cx="3960440" cy="3919736"/>
          </a:xfrm>
          <a:prstGeom prst="rect">
            <a:avLst/>
          </a:prstGeom>
          <a:solidFill>
            <a:schemeClr val="bg1">
              <a:alpha val="45000"/>
            </a:schemeClr>
          </a:solidFill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000" dirty="0"/>
              <a:t>Overview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000" dirty="0"/>
              <a:t>RF </a:t>
            </a:r>
            <a:r>
              <a:rPr lang="en-US" sz="3000" dirty="0" smtClean="0"/>
              <a:t>Characteristics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000" dirty="0" smtClean="0"/>
              <a:t>Mechanical Issues</a:t>
            </a:r>
            <a:endParaRPr lang="en-US" sz="3000" dirty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000" dirty="0"/>
              <a:t>Heat Loss </a:t>
            </a:r>
            <a:r>
              <a:rPr lang="en-US" sz="3200" dirty="0"/>
              <a:t>Investigation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000" dirty="0" smtClean="0"/>
              <a:t>Summary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000" dirty="0" smtClean="0"/>
              <a:t>Outlook</a:t>
            </a:r>
            <a:endParaRPr lang="de-DE" sz="30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06058"/>
            <a:ext cx="4248472" cy="533082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latin typeface="Arial Narrow" pitchFamily="34" charset="0"/>
              </a:rPr>
              <a:t>Overview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034ED-392B-42A2-8939-5A95FD54CEF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719263" y="3023394"/>
            <a:ext cx="595312" cy="27781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r>
              <a:rPr lang="en-GB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PSB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049463" y="4421982"/>
            <a:ext cx="650875" cy="277812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tIns="0" bIns="0">
            <a:spAutoFit/>
          </a:bodyPr>
          <a:lstStyle/>
          <a:p>
            <a:r>
              <a:rPr lang="en-GB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SPS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201988" y="2256632"/>
            <a:ext cx="849312" cy="484187"/>
          </a:xfrm>
          <a:prstGeom prst="rect">
            <a:avLst/>
          </a:prstGeom>
          <a:solidFill>
            <a:srgbClr val="CCFFFF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r>
              <a:rPr lang="en-GB" dirty="0">
                <a:solidFill>
                  <a:srgbClr val="0000FF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Linac4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173413" y="3040857"/>
            <a:ext cx="903287" cy="428625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 anchorCtr="1"/>
          <a:lstStyle/>
          <a:p>
            <a:r>
              <a:rPr lang="en-GB" dirty="0" smtClean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LP-SPL</a:t>
            </a:r>
            <a:endParaRPr lang="en-GB" dirty="0">
              <a:latin typeface="Times New Roman" pitchFamily="18" charset="0"/>
              <a:ea typeface="ＭＳ Ｐゴシック" pitchFamily="34" charset="-128"/>
              <a:cs typeface="Times New Roman" pitchFamily="18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792288" y="3648869"/>
            <a:ext cx="441325" cy="277813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tIns="0" bIns="0">
            <a:spAutoFit/>
          </a:bodyPr>
          <a:lstStyle/>
          <a:p>
            <a:r>
              <a:rPr lang="en-GB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PS</a:t>
            </a:r>
          </a:p>
        </p:txBody>
      </p:sp>
      <p:cxnSp>
        <p:nvCxnSpPr>
          <p:cNvPr id="9" name="AutoShape 10"/>
          <p:cNvCxnSpPr>
            <a:cxnSpLocks noChangeShapeType="1"/>
            <a:stCxn id="6" idx="2"/>
            <a:endCxn id="7" idx="0"/>
          </p:cNvCxnSpPr>
          <p:nvPr/>
        </p:nvCxnSpPr>
        <p:spPr bwMode="auto">
          <a:xfrm rot="5400000">
            <a:off x="3476625" y="2890044"/>
            <a:ext cx="300038" cy="158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1852613" y="5222082"/>
            <a:ext cx="1035050" cy="5556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wrap="none" tIns="0" bIns="0" anchor="ctr" anchorCtr="1"/>
          <a:lstStyle/>
          <a:p>
            <a:pPr algn="ctr"/>
            <a:r>
              <a:rPr lang="en-GB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LHC / </a:t>
            </a:r>
          </a:p>
          <a:p>
            <a:pPr algn="ctr"/>
            <a:r>
              <a:rPr lang="en-GB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HE-LHC</a:t>
            </a:r>
          </a:p>
        </p:txBody>
      </p:sp>
      <p:sp>
        <p:nvSpPr>
          <p:cNvPr id="11" name="Line 16"/>
          <p:cNvSpPr>
            <a:spLocks noChangeShapeType="1"/>
          </p:cNvSpPr>
          <p:nvPr/>
        </p:nvSpPr>
        <p:spPr bwMode="auto">
          <a:xfrm>
            <a:off x="2201863" y="4263232"/>
            <a:ext cx="0" cy="17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2" name="Line 28"/>
          <p:cNvSpPr>
            <a:spLocks noChangeShapeType="1"/>
          </p:cNvSpPr>
          <p:nvPr/>
        </p:nvSpPr>
        <p:spPr bwMode="auto">
          <a:xfrm flipH="1" flipV="1">
            <a:off x="457200" y="3291682"/>
            <a:ext cx="1597025" cy="7937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468313" y="2486819"/>
            <a:ext cx="8937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4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160 MeV</a:t>
            </a:r>
          </a:p>
        </p:txBody>
      </p:sp>
      <p:sp>
        <p:nvSpPr>
          <p:cNvPr id="14" name="Text Box 36"/>
          <p:cNvSpPr txBox="1">
            <a:spLocks noChangeArrowheads="1"/>
          </p:cNvSpPr>
          <p:nvPr/>
        </p:nvSpPr>
        <p:spPr bwMode="auto">
          <a:xfrm>
            <a:off x="487363" y="3058319"/>
            <a:ext cx="793750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1.4 GeV</a:t>
            </a:r>
          </a:p>
        </p:txBody>
      </p:sp>
      <p:sp>
        <p:nvSpPr>
          <p:cNvPr id="15" name="Text Box 37"/>
          <p:cNvSpPr txBox="1">
            <a:spLocks noChangeArrowheads="1"/>
          </p:cNvSpPr>
          <p:nvPr/>
        </p:nvSpPr>
        <p:spPr bwMode="auto">
          <a:xfrm>
            <a:off x="487363" y="3223419"/>
            <a:ext cx="658812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4 GeV</a:t>
            </a:r>
          </a:p>
        </p:txBody>
      </p:sp>
      <p:sp>
        <p:nvSpPr>
          <p:cNvPr id="16" name="Text Box 38"/>
          <p:cNvSpPr txBox="1">
            <a:spLocks noChangeArrowheads="1"/>
          </p:cNvSpPr>
          <p:nvPr/>
        </p:nvSpPr>
        <p:spPr bwMode="auto">
          <a:xfrm>
            <a:off x="479425" y="3691732"/>
            <a:ext cx="7477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26 GeV</a:t>
            </a:r>
          </a:p>
        </p:txBody>
      </p:sp>
      <p:sp>
        <p:nvSpPr>
          <p:cNvPr id="17" name="Text Box 39"/>
          <p:cNvSpPr txBox="1">
            <a:spLocks noChangeArrowheads="1"/>
          </p:cNvSpPr>
          <p:nvPr/>
        </p:nvSpPr>
        <p:spPr bwMode="auto">
          <a:xfrm>
            <a:off x="457200" y="3875882"/>
            <a:ext cx="7477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50 GeV</a:t>
            </a:r>
          </a:p>
        </p:txBody>
      </p:sp>
      <p:sp>
        <p:nvSpPr>
          <p:cNvPr id="18" name="Text Box 40"/>
          <p:cNvSpPr txBox="1">
            <a:spLocks noChangeArrowheads="1"/>
          </p:cNvSpPr>
          <p:nvPr/>
        </p:nvSpPr>
        <p:spPr bwMode="auto">
          <a:xfrm>
            <a:off x="465138" y="4426744"/>
            <a:ext cx="8382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450 GeV</a:t>
            </a:r>
          </a:p>
        </p:txBody>
      </p:sp>
      <p:sp>
        <p:nvSpPr>
          <p:cNvPr id="19" name="Text Box 42"/>
          <p:cNvSpPr txBox="1">
            <a:spLocks noChangeArrowheads="1"/>
          </p:cNvSpPr>
          <p:nvPr/>
        </p:nvSpPr>
        <p:spPr bwMode="auto">
          <a:xfrm>
            <a:off x="479425" y="5504657"/>
            <a:ext cx="6223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7 TeV</a:t>
            </a:r>
          </a:p>
        </p:txBody>
      </p:sp>
      <p:sp>
        <p:nvSpPr>
          <p:cNvPr id="20" name="Text Box 44"/>
          <p:cNvSpPr txBox="1">
            <a:spLocks noChangeArrowheads="1"/>
          </p:cNvSpPr>
          <p:nvPr/>
        </p:nvSpPr>
        <p:spPr bwMode="auto">
          <a:xfrm>
            <a:off x="1490663" y="2220119"/>
            <a:ext cx="917575" cy="2635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tIns="0" bIns="0" anchor="ctr" anchorCtr="1"/>
          <a:lstStyle/>
          <a:p>
            <a:r>
              <a:rPr lang="en-GB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Linac2</a:t>
            </a:r>
          </a:p>
        </p:txBody>
      </p:sp>
      <p:sp>
        <p:nvSpPr>
          <p:cNvPr id="21" name="Text Box 47"/>
          <p:cNvSpPr txBox="1">
            <a:spLocks noChangeArrowheads="1"/>
          </p:cNvSpPr>
          <p:nvPr/>
        </p:nvSpPr>
        <p:spPr bwMode="auto">
          <a:xfrm>
            <a:off x="487363" y="2213769"/>
            <a:ext cx="7953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50 MeV</a:t>
            </a:r>
          </a:p>
        </p:txBody>
      </p:sp>
      <p:sp>
        <p:nvSpPr>
          <p:cNvPr id="22" name="Oval 51"/>
          <p:cNvSpPr>
            <a:spLocks noChangeArrowheads="1"/>
          </p:cNvSpPr>
          <p:nvPr/>
        </p:nvSpPr>
        <p:spPr bwMode="auto">
          <a:xfrm>
            <a:off x="3581400" y="2796382"/>
            <a:ext cx="88900" cy="88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Line 52"/>
          <p:cNvSpPr>
            <a:spLocks noChangeShapeType="1"/>
          </p:cNvSpPr>
          <p:nvPr/>
        </p:nvSpPr>
        <p:spPr bwMode="auto">
          <a:xfrm>
            <a:off x="1490663" y="2143919"/>
            <a:ext cx="2460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4" name="Text Box 53"/>
          <p:cNvSpPr txBox="1">
            <a:spLocks noChangeArrowheads="1"/>
          </p:cNvSpPr>
          <p:nvPr/>
        </p:nvSpPr>
        <p:spPr bwMode="auto">
          <a:xfrm>
            <a:off x="1658938" y="1829594"/>
            <a:ext cx="20494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Proton flux / Beam power</a:t>
            </a:r>
          </a:p>
        </p:txBody>
      </p:sp>
      <p:sp>
        <p:nvSpPr>
          <p:cNvPr id="25" name="Text Box 55"/>
          <p:cNvSpPr txBox="1">
            <a:spLocks noChangeArrowheads="1"/>
          </p:cNvSpPr>
          <p:nvPr/>
        </p:nvSpPr>
        <p:spPr bwMode="auto">
          <a:xfrm>
            <a:off x="3225800" y="3702844"/>
            <a:ext cx="798513" cy="387350"/>
          </a:xfrm>
          <a:prstGeom prst="rect">
            <a:avLst/>
          </a:prstGeom>
          <a:solidFill>
            <a:srgbClr val="CCFFCC"/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anchor="ctr" anchorCtr="1"/>
          <a:lstStyle/>
          <a:p>
            <a:r>
              <a:rPr lang="en-GB" dirty="0">
                <a:solidFill>
                  <a:srgbClr val="00C000"/>
                </a:solidFill>
                <a:latin typeface="Times New Roman" pitchFamily="18" charset="0"/>
                <a:ea typeface="ＭＳ Ｐゴシック" pitchFamily="34" charset="-128"/>
                <a:cs typeface="Times New Roman" pitchFamily="18" charset="0"/>
              </a:rPr>
              <a:t>PS2</a:t>
            </a:r>
          </a:p>
        </p:txBody>
      </p:sp>
      <p:cxnSp>
        <p:nvCxnSpPr>
          <p:cNvPr id="26" name="Straight Arrow Connector 74"/>
          <p:cNvCxnSpPr>
            <a:cxnSpLocks noChangeShapeType="1"/>
            <a:stCxn id="7" idx="2"/>
            <a:endCxn id="25" idx="0"/>
          </p:cNvCxnSpPr>
          <p:nvPr/>
        </p:nvCxnSpPr>
        <p:spPr bwMode="auto">
          <a:xfrm rot="5400000">
            <a:off x="3509169" y="3586163"/>
            <a:ext cx="231775" cy="15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27" name="Straight Connector 83"/>
          <p:cNvCxnSpPr>
            <a:cxnSpLocks noChangeShapeType="1"/>
          </p:cNvCxnSpPr>
          <p:nvPr/>
        </p:nvCxnSpPr>
        <p:spPr bwMode="auto">
          <a:xfrm rot="10800000" flipV="1">
            <a:off x="473075" y="2739232"/>
            <a:ext cx="3576638" cy="1905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28" name="Straight Connector 84"/>
          <p:cNvCxnSpPr>
            <a:cxnSpLocks noChangeShapeType="1"/>
          </p:cNvCxnSpPr>
          <p:nvPr/>
        </p:nvCxnSpPr>
        <p:spPr bwMode="auto">
          <a:xfrm rot="10800000" flipV="1">
            <a:off x="473075" y="3466307"/>
            <a:ext cx="3562350" cy="17462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29" name="Straight Connector 85"/>
          <p:cNvCxnSpPr>
            <a:cxnSpLocks noChangeShapeType="1"/>
          </p:cNvCxnSpPr>
          <p:nvPr/>
        </p:nvCxnSpPr>
        <p:spPr bwMode="auto">
          <a:xfrm rot="10800000" flipV="1">
            <a:off x="477838" y="4085432"/>
            <a:ext cx="3538537" cy="28575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30" name="Straight Connector 87"/>
          <p:cNvCxnSpPr>
            <a:cxnSpLocks noChangeShapeType="1"/>
          </p:cNvCxnSpPr>
          <p:nvPr/>
        </p:nvCxnSpPr>
        <p:spPr bwMode="auto">
          <a:xfrm rot="10800000">
            <a:off x="477838" y="4690269"/>
            <a:ext cx="2257425" cy="14288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31" name="Straight Connector 90"/>
          <p:cNvCxnSpPr>
            <a:cxnSpLocks noChangeShapeType="1"/>
          </p:cNvCxnSpPr>
          <p:nvPr/>
        </p:nvCxnSpPr>
        <p:spPr bwMode="auto">
          <a:xfrm rot="10800000">
            <a:off x="477838" y="5774532"/>
            <a:ext cx="2419350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32" name="Straight Arrow Connector 100"/>
          <p:cNvCxnSpPr>
            <a:cxnSpLocks noChangeShapeType="1"/>
            <a:stCxn id="4" idx="2"/>
            <a:endCxn id="8" idx="0"/>
          </p:cNvCxnSpPr>
          <p:nvPr/>
        </p:nvCxnSpPr>
        <p:spPr bwMode="auto">
          <a:xfrm rot="5400000">
            <a:off x="1841501" y="3472656"/>
            <a:ext cx="347662" cy="47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3" name="Straight Connector 108"/>
          <p:cNvCxnSpPr>
            <a:cxnSpLocks noChangeShapeType="1"/>
          </p:cNvCxnSpPr>
          <p:nvPr/>
        </p:nvCxnSpPr>
        <p:spPr bwMode="auto">
          <a:xfrm rot="10800000" flipV="1">
            <a:off x="473075" y="3926682"/>
            <a:ext cx="1757363" cy="9525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34" name="Straight Connector 112"/>
          <p:cNvCxnSpPr>
            <a:cxnSpLocks noChangeShapeType="1"/>
          </p:cNvCxnSpPr>
          <p:nvPr/>
        </p:nvCxnSpPr>
        <p:spPr bwMode="auto">
          <a:xfrm rot="10800000">
            <a:off x="473075" y="2482057"/>
            <a:ext cx="1928813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35" name="Straight Arrow Connector 114"/>
          <p:cNvCxnSpPr>
            <a:cxnSpLocks noChangeShapeType="1"/>
          </p:cNvCxnSpPr>
          <p:nvPr/>
        </p:nvCxnSpPr>
        <p:spPr bwMode="auto">
          <a:xfrm rot="5400000">
            <a:off x="-1578769" y="4129089"/>
            <a:ext cx="4098925" cy="238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6" name="Straight Arrow Connector 129"/>
          <p:cNvCxnSpPr>
            <a:cxnSpLocks noChangeShapeType="1"/>
            <a:stCxn id="20" idx="2"/>
          </p:cNvCxnSpPr>
          <p:nvPr/>
        </p:nvCxnSpPr>
        <p:spPr bwMode="auto">
          <a:xfrm rot="5400000">
            <a:off x="1678781" y="2744788"/>
            <a:ext cx="531813" cy="95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7" name="Straight Arrow Connector 155"/>
          <p:cNvCxnSpPr>
            <a:cxnSpLocks noChangeShapeType="1"/>
          </p:cNvCxnSpPr>
          <p:nvPr/>
        </p:nvCxnSpPr>
        <p:spPr bwMode="auto">
          <a:xfrm rot="5400000">
            <a:off x="2105820" y="4956175"/>
            <a:ext cx="519112" cy="31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8" name="Straight Connector 62"/>
          <p:cNvCxnSpPr>
            <a:cxnSpLocks noChangeShapeType="1"/>
            <a:stCxn id="8" idx="2"/>
          </p:cNvCxnSpPr>
          <p:nvPr/>
        </p:nvCxnSpPr>
        <p:spPr bwMode="auto">
          <a:xfrm rot="16200000" flipH="1">
            <a:off x="1843087" y="4096545"/>
            <a:ext cx="339725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39" name="Straight Connector 65"/>
          <p:cNvCxnSpPr>
            <a:cxnSpLocks noChangeShapeType="1"/>
            <a:endCxn id="11" idx="0"/>
          </p:cNvCxnSpPr>
          <p:nvPr/>
        </p:nvCxnSpPr>
        <p:spPr bwMode="auto">
          <a:xfrm flipV="1">
            <a:off x="2001838" y="4263232"/>
            <a:ext cx="200025" cy="15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40" name="Straight Arrow Connector 39"/>
          <p:cNvCxnSpPr>
            <a:stCxn id="22" idx="6"/>
          </p:cNvCxnSpPr>
          <p:nvPr/>
        </p:nvCxnSpPr>
        <p:spPr>
          <a:xfrm flipH="1" flipV="1">
            <a:off x="2135188" y="2837657"/>
            <a:ext cx="1535112" cy="3175"/>
          </a:xfrm>
          <a:prstGeom prst="straightConnector1">
            <a:avLst/>
          </a:prstGeom>
          <a:ln w="952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5400000">
            <a:off x="2051050" y="2928145"/>
            <a:ext cx="174625" cy="63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25" idx="2"/>
          </p:cNvCxnSpPr>
          <p:nvPr/>
        </p:nvCxnSpPr>
        <p:spPr>
          <a:xfrm rot="5400000">
            <a:off x="3550444" y="4162425"/>
            <a:ext cx="147638" cy="31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10800000" flipV="1">
            <a:off x="2527300" y="4237832"/>
            <a:ext cx="1095375" cy="95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>
            <a:off x="2437607" y="4337050"/>
            <a:ext cx="171450" cy="1587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97"/>
          <p:cNvGrpSpPr/>
          <p:nvPr/>
        </p:nvGrpSpPr>
        <p:grpSpPr>
          <a:xfrm>
            <a:off x="1474564" y="1124744"/>
            <a:ext cx="972457" cy="732971"/>
            <a:chOff x="1611086" y="1016000"/>
            <a:chExt cx="972457" cy="732971"/>
          </a:xfrm>
          <a:solidFill>
            <a:srgbClr val="FFFFCC"/>
          </a:solidFill>
        </p:grpSpPr>
        <p:sp>
          <p:nvSpPr>
            <p:cNvPr id="46" name="Down Arrow 45"/>
            <p:cNvSpPr/>
            <p:nvPr/>
          </p:nvSpPr>
          <p:spPr>
            <a:xfrm>
              <a:off x="1792514" y="1371600"/>
              <a:ext cx="573315" cy="377371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611086" y="1016000"/>
              <a:ext cx="972457" cy="34834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Present</a:t>
              </a:r>
            </a:p>
          </p:txBody>
        </p:sp>
      </p:grpSp>
      <p:grpSp>
        <p:nvGrpSpPr>
          <p:cNvPr id="48" name="Group 98"/>
          <p:cNvGrpSpPr/>
          <p:nvPr/>
        </p:nvGrpSpPr>
        <p:grpSpPr>
          <a:xfrm>
            <a:off x="2819400" y="1124744"/>
            <a:ext cx="1752600" cy="732971"/>
            <a:chOff x="2825296" y="1001486"/>
            <a:chExt cx="1752600" cy="732971"/>
          </a:xfrm>
          <a:solidFill>
            <a:schemeClr val="tx2">
              <a:lumMod val="40000"/>
              <a:lumOff val="60000"/>
            </a:schemeClr>
          </a:solidFill>
        </p:grpSpPr>
        <p:sp>
          <p:nvSpPr>
            <p:cNvPr id="49" name="Down Arrow 48"/>
            <p:cNvSpPr/>
            <p:nvPr/>
          </p:nvSpPr>
          <p:spPr>
            <a:xfrm>
              <a:off x="3345543" y="1357086"/>
              <a:ext cx="573315" cy="377371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825296" y="1001486"/>
              <a:ext cx="1752600" cy="34834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Optional Future</a:t>
              </a:r>
            </a:p>
          </p:txBody>
        </p:sp>
      </p:grpSp>
      <p:sp>
        <p:nvSpPr>
          <p:cNvPr id="51" name="Rounded Rectangular Callout 50"/>
          <p:cNvSpPr/>
          <p:nvPr/>
        </p:nvSpPr>
        <p:spPr>
          <a:xfrm>
            <a:off x="781050" y="1810544"/>
            <a:ext cx="609600" cy="304800"/>
          </a:xfrm>
          <a:prstGeom prst="wedgeRoundRectCallout">
            <a:avLst>
              <a:gd name="adj1" fmla="val 66667"/>
              <a:gd name="adj2" fmla="val 8750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/>
              <a:t>1978</a:t>
            </a:r>
          </a:p>
        </p:txBody>
      </p:sp>
      <p:sp>
        <p:nvSpPr>
          <p:cNvPr id="52" name="Rounded Rectangular Callout 51"/>
          <p:cNvSpPr/>
          <p:nvPr/>
        </p:nvSpPr>
        <p:spPr>
          <a:xfrm>
            <a:off x="781050" y="2801144"/>
            <a:ext cx="609600" cy="304800"/>
          </a:xfrm>
          <a:prstGeom prst="wedgeRoundRectCallout">
            <a:avLst>
              <a:gd name="adj1" fmla="val 104167"/>
              <a:gd name="adj2" fmla="val 3333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/>
              <a:t>1975</a:t>
            </a:r>
          </a:p>
        </p:txBody>
      </p:sp>
      <p:sp>
        <p:nvSpPr>
          <p:cNvPr id="53" name="Rounded Rectangular Callout 52"/>
          <p:cNvSpPr/>
          <p:nvPr/>
        </p:nvSpPr>
        <p:spPr>
          <a:xfrm>
            <a:off x="857250" y="3486944"/>
            <a:ext cx="609600" cy="304800"/>
          </a:xfrm>
          <a:prstGeom prst="wedgeRoundRectCallout">
            <a:avLst>
              <a:gd name="adj1" fmla="val 104167"/>
              <a:gd name="adj2" fmla="val 3333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/>
              <a:t>1959</a:t>
            </a:r>
          </a:p>
        </p:txBody>
      </p:sp>
      <p:sp>
        <p:nvSpPr>
          <p:cNvPr id="54" name="Rounded Rectangular Callout 53"/>
          <p:cNvSpPr/>
          <p:nvPr/>
        </p:nvSpPr>
        <p:spPr>
          <a:xfrm>
            <a:off x="933450" y="5010944"/>
            <a:ext cx="609600" cy="304800"/>
          </a:xfrm>
          <a:prstGeom prst="wedgeRoundRectCallout">
            <a:avLst>
              <a:gd name="adj1" fmla="val 102084"/>
              <a:gd name="adj2" fmla="val 2499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/>
              <a:t>2008</a:t>
            </a:r>
          </a:p>
        </p:txBody>
      </p:sp>
      <p:sp>
        <p:nvSpPr>
          <p:cNvPr id="55" name="Text Box 48"/>
          <p:cNvSpPr txBox="1">
            <a:spLocks noChangeArrowheads="1"/>
          </p:cNvSpPr>
          <p:nvPr/>
        </p:nvSpPr>
        <p:spPr bwMode="auto">
          <a:xfrm>
            <a:off x="5105400" y="1200944"/>
            <a:ext cx="3810000" cy="646113"/>
          </a:xfrm>
          <a:prstGeom prst="rect">
            <a:avLst/>
          </a:prstGeom>
          <a:noFill/>
          <a:ln w="15875">
            <a:solidFill>
              <a:srgbClr val="3399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4813" indent="-404813" defTabSz="625475"/>
            <a:r>
              <a:rPr lang="en-GB" sz="1200" b="1" dirty="0">
                <a:ea typeface="ＭＳ Ｐゴシック" pitchFamily="34" charset="-128"/>
              </a:rPr>
              <a:t>LP-SPL</a:t>
            </a:r>
            <a:r>
              <a:rPr lang="en-GB" sz="1200" dirty="0">
                <a:ea typeface="ＭＳ Ｐゴシック" pitchFamily="34" charset="-128"/>
              </a:rPr>
              <a:t>: Low Power-Superconducting Proton Linac </a:t>
            </a:r>
          </a:p>
          <a:p>
            <a:pPr marL="404813" indent="-404813" defTabSz="625475"/>
            <a:r>
              <a:rPr lang="en-GB" sz="1200" b="1" dirty="0">
                <a:ea typeface="ＭＳ Ｐゴシック" pitchFamily="34" charset="-128"/>
              </a:rPr>
              <a:t>PS2:</a:t>
            </a:r>
            <a:r>
              <a:rPr lang="en-GB" sz="1200" dirty="0">
                <a:ea typeface="ＭＳ Ｐゴシック" pitchFamily="34" charset="-128"/>
              </a:rPr>
              <a:t>	High Energy PS (~ 5 to 50 GeV – 0.3 Hz)</a:t>
            </a:r>
          </a:p>
          <a:p>
            <a:pPr marL="404813" indent="-404813" defTabSz="625475"/>
            <a:r>
              <a:rPr lang="en-GB" sz="1200" b="1" dirty="0">
                <a:ea typeface="ＭＳ Ｐゴシック" pitchFamily="34" charset="-128"/>
              </a:rPr>
              <a:t>HE-LHC</a:t>
            </a:r>
            <a:r>
              <a:rPr lang="en-GB" sz="1200" dirty="0">
                <a:ea typeface="ＭＳ Ｐゴシック" pitchFamily="34" charset="-128"/>
              </a:rPr>
              <a:t>:  “High Energy” LHC (</a:t>
            </a:r>
            <a:r>
              <a:rPr lang="fr-CH" sz="1200" dirty="0">
                <a:latin typeface="Symbol" pitchFamily="18" charset="2"/>
                <a:ea typeface="ＭＳ Ｐゴシック" pitchFamily="34" charset="-128"/>
              </a:rPr>
              <a:t>³ </a:t>
            </a:r>
            <a:r>
              <a:rPr lang="en-GB" sz="1200" dirty="0">
                <a:ea typeface="ＭＳ Ｐゴシック" pitchFamily="34" charset="-128"/>
              </a:rPr>
              <a:t>14 TeV/ring)</a:t>
            </a:r>
          </a:p>
        </p:txBody>
      </p:sp>
      <p:pic>
        <p:nvPicPr>
          <p:cNvPr id="56" name="Picture 2" descr="Layout_injectors_May2007"/>
          <p:cNvPicPr>
            <a:picLocks noChangeAspect="1" noChangeArrowheads="1"/>
          </p:cNvPicPr>
          <p:nvPr/>
        </p:nvPicPr>
        <p:blipFill>
          <a:blip r:embed="rId2" cstate="print"/>
          <a:srcRect l="2715" t="14050" r="1706" b="3065"/>
          <a:stretch>
            <a:fillRect/>
          </a:stretch>
        </p:blipFill>
        <p:spPr bwMode="auto">
          <a:xfrm>
            <a:off x="4267200" y="2275682"/>
            <a:ext cx="4794250" cy="311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AutoShape 5"/>
          <p:cNvSpPr>
            <a:spLocks/>
          </p:cNvSpPr>
          <p:nvPr/>
        </p:nvSpPr>
        <p:spPr bwMode="auto">
          <a:xfrm>
            <a:off x="4800600" y="2724944"/>
            <a:ext cx="609600" cy="304800"/>
          </a:xfrm>
          <a:prstGeom prst="accentCallout1">
            <a:avLst>
              <a:gd name="adj1" fmla="val 46588"/>
              <a:gd name="adj2" fmla="val -8333"/>
              <a:gd name="adj3" fmla="val 60639"/>
              <a:gd name="adj4" fmla="val -65866"/>
            </a:avLst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GB" sz="1400" b="1" dirty="0">
                <a:solidFill>
                  <a:schemeClr val="hlink"/>
                </a:solidFill>
              </a:rPr>
              <a:t>PS2</a:t>
            </a:r>
          </a:p>
        </p:txBody>
      </p:sp>
      <p:sp>
        <p:nvSpPr>
          <p:cNvPr id="58" name="AutoShape 5"/>
          <p:cNvSpPr>
            <a:spLocks/>
          </p:cNvSpPr>
          <p:nvPr/>
        </p:nvSpPr>
        <p:spPr bwMode="auto">
          <a:xfrm>
            <a:off x="6477000" y="4248944"/>
            <a:ext cx="533400" cy="304800"/>
          </a:xfrm>
          <a:prstGeom prst="accentCallout1">
            <a:avLst>
              <a:gd name="adj1" fmla="val 29921"/>
              <a:gd name="adj2" fmla="val 106250"/>
              <a:gd name="adj3" fmla="val -60194"/>
              <a:gd name="adj4" fmla="val 143657"/>
            </a:avLst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GB" sz="1400" b="1" dirty="0">
                <a:solidFill>
                  <a:schemeClr val="hlink"/>
                </a:solidFill>
              </a:rPr>
              <a:t>SPL</a:t>
            </a:r>
          </a:p>
        </p:txBody>
      </p:sp>
      <p:sp>
        <p:nvSpPr>
          <p:cNvPr id="59" name="AutoShape 5"/>
          <p:cNvSpPr>
            <a:spLocks/>
          </p:cNvSpPr>
          <p:nvPr/>
        </p:nvSpPr>
        <p:spPr bwMode="auto">
          <a:xfrm>
            <a:off x="6934200" y="5391944"/>
            <a:ext cx="990600" cy="304800"/>
          </a:xfrm>
          <a:prstGeom prst="accentCallout1">
            <a:avLst>
              <a:gd name="adj1" fmla="val 29921"/>
              <a:gd name="adj2" fmla="val 103685"/>
              <a:gd name="adj3" fmla="val -122694"/>
              <a:gd name="adj4" fmla="val 146588"/>
            </a:avLst>
          </a:prstGeom>
          <a:solidFill>
            <a:srgbClr val="FFFF99"/>
          </a:solidFill>
          <a:ln w="19050">
            <a:solidFill>
              <a:srgbClr val="FF0000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GB" sz="1400" b="1" dirty="0">
                <a:solidFill>
                  <a:schemeClr val="hlink"/>
                </a:solidFill>
              </a:rPr>
              <a:t>LINAC4</a:t>
            </a:r>
          </a:p>
        </p:txBody>
      </p:sp>
      <p:sp>
        <p:nvSpPr>
          <p:cNvPr id="60" name="AutoShape 4"/>
          <p:cNvSpPr>
            <a:spLocks/>
          </p:cNvSpPr>
          <p:nvPr/>
        </p:nvSpPr>
        <p:spPr bwMode="auto">
          <a:xfrm>
            <a:off x="6934200" y="2201069"/>
            <a:ext cx="609600" cy="295275"/>
          </a:xfrm>
          <a:prstGeom prst="accentCallout1">
            <a:avLst>
              <a:gd name="adj1" fmla="val 25532"/>
              <a:gd name="adj2" fmla="val -8333"/>
              <a:gd name="adj3" fmla="val 176917"/>
              <a:gd name="adj4" fmla="val -94250"/>
            </a:avLst>
          </a:prstGeom>
          <a:solidFill>
            <a:srgbClr val="CCFFFF"/>
          </a:solidFill>
          <a:ln w="19050">
            <a:solidFill>
              <a:srgbClr val="0000FA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GB" sz="1400" b="1" dirty="0"/>
              <a:t>SPS</a:t>
            </a:r>
          </a:p>
        </p:txBody>
      </p:sp>
      <p:sp>
        <p:nvSpPr>
          <p:cNvPr id="61" name="AutoShape 4"/>
          <p:cNvSpPr>
            <a:spLocks/>
          </p:cNvSpPr>
          <p:nvPr/>
        </p:nvSpPr>
        <p:spPr bwMode="auto">
          <a:xfrm>
            <a:off x="7543800" y="3725069"/>
            <a:ext cx="609600" cy="295275"/>
          </a:xfrm>
          <a:prstGeom prst="accentCallout1">
            <a:avLst>
              <a:gd name="adj1" fmla="val 16931"/>
              <a:gd name="adj2" fmla="val 108333"/>
              <a:gd name="adj3" fmla="val 95194"/>
              <a:gd name="adj4" fmla="val 151583"/>
            </a:avLst>
          </a:prstGeom>
          <a:solidFill>
            <a:srgbClr val="CCFFFF"/>
          </a:solidFill>
          <a:ln w="19050">
            <a:solidFill>
              <a:srgbClr val="0000FA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algn="ctr"/>
            <a:r>
              <a:rPr lang="en-GB" sz="1400" b="1" dirty="0"/>
              <a:t>PS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139220" y="5949280"/>
            <a:ext cx="20047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smtClean="0"/>
              <a:t>R. Garoby, SPL Seminar 2012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ANK+CAVITE+INTERFACE-1.jpg"/>
          <p:cNvPicPr>
            <a:picLocks noChangeAspect="1"/>
          </p:cNvPicPr>
          <p:nvPr/>
        </p:nvPicPr>
        <p:blipFill>
          <a:blip r:embed="rId2" cstate="print"/>
          <a:srcRect t="3779"/>
          <a:stretch>
            <a:fillRect/>
          </a:stretch>
        </p:blipFill>
        <p:spPr>
          <a:xfrm>
            <a:off x="1187624" y="783005"/>
            <a:ext cx="6490414" cy="550094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5724128" y="4969080"/>
            <a:ext cx="448072" cy="1052208"/>
          </a:xfrm>
          <a:prstGeom prst="straightConnector1">
            <a:avLst/>
          </a:prstGeom>
          <a:ln w="1905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991100" y="6021288"/>
            <a:ext cx="1885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 Narrow" pitchFamily="34" charset="0"/>
              </a:rPr>
              <a:t>RF Power Coupler </a:t>
            </a:r>
            <a:endParaRPr lang="fr-FR" i="1" dirty="0">
              <a:solidFill>
                <a:prstClr val="black"/>
              </a:solidFill>
              <a:latin typeface="Arial Narrow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514600" y="3445079"/>
            <a:ext cx="1131110" cy="581688"/>
          </a:xfrm>
          <a:prstGeom prst="straightConnector1">
            <a:avLst/>
          </a:prstGeom>
          <a:ln w="1905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3400" y="3978479"/>
            <a:ext cx="23503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 Narrow" pitchFamily="34" charset="0"/>
              </a:rPr>
              <a:t>Bulk Niobium 5 Cells cavity</a:t>
            </a:r>
            <a:endParaRPr lang="fr-FR" b="1" dirty="0">
              <a:solidFill>
                <a:prstClr val="black"/>
              </a:solidFill>
              <a:latin typeface="Arial Narrow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868144" y="1946920"/>
            <a:ext cx="990601" cy="762000"/>
          </a:xfrm>
          <a:prstGeom prst="straightConnector1">
            <a:avLst/>
          </a:prstGeom>
          <a:ln w="1905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400800" y="1616279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 Narrow" pitchFamily="34" charset="0"/>
              </a:rPr>
              <a:t>Helium Tank</a:t>
            </a:r>
            <a:endParaRPr lang="fr-FR" b="1" dirty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3591317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 Narrow" pitchFamily="34" charset="0"/>
              </a:rPr>
              <a:t>CEA’s tuner</a:t>
            </a:r>
            <a:endParaRPr lang="fr-FR" b="1" dirty="0">
              <a:solidFill>
                <a:prstClr val="black"/>
              </a:solidFill>
              <a:latin typeface="Arial Narrow" pitchFamily="34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219200" y="3216479"/>
            <a:ext cx="838202" cy="358714"/>
          </a:xfrm>
          <a:prstGeom prst="straightConnector1">
            <a:avLst/>
          </a:prstGeom>
          <a:ln w="1905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211960" y="3284984"/>
            <a:ext cx="1981200" cy="1828798"/>
          </a:xfrm>
          <a:prstGeom prst="straightConnector1">
            <a:avLst/>
          </a:prstGeom>
          <a:ln w="1905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90106" y="4912351"/>
            <a:ext cx="2253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 Narrow" pitchFamily="34" charset="0"/>
              </a:rPr>
              <a:t>HOM Coupler</a:t>
            </a:r>
            <a:endParaRPr lang="fr-FR" b="1" dirty="0">
              <a:solidFill>
                <a:prstClr val="black"/>
              </a:solidFill>
              <a:latin typeface="Arial Narrow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200400" y="1159079"/>
            <a:ext cx="609600" cy="250886"/>
          </a:xfrm>
          <a:prstGeom prst="straightConnector1">
            <a:avLst/>
          </a:prstGeom>
          <a:ln w="1905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10000" y="854279"/>
            <a:ext cx="1715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 Narrow" pitchFamily="34" charset="0"/>
              </a:rPr>
              <a:t>Bi-phase helium tube</a:t>
            </a:r>
            <a:endParaRPr lang="fr-FR" b="1" dirty="0">
              <a:solidFill>
                <a:prstClr val="black"/>
              </a:solidFill>
              <a:latin typeface="Arial Narrow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347864" y="4005064"/>
            <a:ext cx="838200" cy="533400"/>
          </a:xfrm>
          <a:prstGeom prst="straightConnector1">
            <a:avLst/>
          </a:prstGeom>
          <a:ln w="1905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286000" y="4473178"/>
            <a:ext cx="203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 Narrow" pitchFamily="34" charset="0"/>
              </a:rPr>
              <a:t>Magnetic  shielding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7215336" y="3573016"/>
            <a:ext cx="381000" cy="1524001"/>
          </a:xfrm>
          <a:prstGeom prst="straightConnector1">
            <a:avLst/>
          </a:prstGeom>
          <a:ln w="1905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172992" y="5013176"/>
            <a:ext cx="1359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 Narrow" pitchFamily="34" charset="0"/>
              </a:rPr>
              <a:t>Inter-cavity support</a:t>
            </a:r>
            <a:endParaRPr lang="fr-FR" b="1" dirty="0">
              <a:solidFill>
                <a:prstClr val="black"/>
              </a:solidFill>
              <a:latin typeface="Arial Narrow" pitchFamily="34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447800" y="2225879"/>
            <a:ext cx="457594" cy="260057"/>
          </a:xfrm>
          <a:prstGeom prst="straightConnector1">
            <a:avLst/>
          </a:prstGeom>
          <a:ln w="1905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85800" y="1921079"/>
            <a:ext cx="1143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 Narrow" pitchFamily="34" charset="0"/>
              </a:rPr>
              <a:t>Bellows</a:t>
            </a:r>
            <a:endParaRPr lang="fr-FR" b="1" dirty="0">
              <a:solidFill>
                <a:prstClr val="black"/>
              </a:solidFill>
              <a:latin typeface="Arial Narrow" pitchFamily="34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5181600" y="4662309"/>
            <a:ext cx="838200" cy="914401"/>
          </a:xfrm>
          <a:prstGeom prst="straightConnector1">
            <a:avLst/>
          </a:prstGeom>
          <a:ln w="19050" cmpd="sng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387766" y="5500510"/>
            <a:ext cx="2120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 Narrow" pitchFamily="34" charset="0"/>
              </a:rPr>
              <a:t>Double walled tube </a:t>
            </a:r>
            <a:endParaRPr lang="fr-FR" b="1" dirty="0">
              <a:solidFill>
                <a:prstClr val="black"/>
              </a:solidFill>
              <a:latin typeface="Arial Narrow" pitchFamily="34" charset="0"/>
            </a:endParaRPr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683568" y="206058"/>
            <a:ext cx="4536504" cy="533082"/>
          </a:xfrm>
        </p:spPr>
        <p:txBody>
          <a:bodyPr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sz="2800" b="1" dirty="0" smtClean="0">
                <a:latin typeface="Arial Narrow" pitchFamily="34" charset="0"/>
              </a:rPr>
              <a:t>Overview</a:t>
            </a:r>
            <a:endParaRPr lang="fr-FR" sz="2800" b="1" dirty="0">
              <a:latin typeface="Arial Narrow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latin typeface="Arial Narrow" pitchFamily="34" charset="0"/>
              </a:rPr>
              <a:pPr/>
              <a:t>4</a:t>
            </a:fld>
            <a:endParaRPr lang="it-IT" dirty="0">
              <a:latin typeface="Arial Narrow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055768" y="5949280"/>
            <a:ext cx="20882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smtClean="0">
                <a:latin typeface="Arial Narrow" pitchFamily="34" charset="0"/>
              </a:rPr>
              <a:t>O. Capatina, SPL Seminar 2012 </a:t>
            </a:r>
            <a:endParaRPr lang="en-US" sz="1200" i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6706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683568" y="206058"/>
            <a:ext cx="5760640" cy="53308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latin typeface="Arial Narrow" pitchFamily="34" charset="0"/>
              </a:rPr>
              <a:t>Overview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034ED-392B-42A2-8939-5A95FD54CEF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16016" y="4797152"/>
            <a:ext cx="1503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HOM-Coupler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90724" y="5147900"/>
            <a:ext cx="5557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Very high impedance for the notch frequency (704.4MHz)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03848" y="5589240"/>
            <a:ext cx="3697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Low impedance for “all” other modes</a:t>
            </a:r>
            <a:endParaRPr lang="en-US" dirty="0"/>
          </a:p>
        </p:txBody>
      </p:sp>
      <p:pic>
        <p:nvPicPr>
          <p:cNvPr id="12" name="Picture 5" descr="C:\home\kai\CERN\Talks\pictures\Schematic_Cavity-Coupler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564904"/>
            <a:ext cx="5959840" cy="1944216"/>
          </a:xfrm>
          <a:prstGeom prst="rect">
            <a:avLst/>
          </a:prstGeom>
          <a:noFill/>
        </p:spPr>
      </p:pic>
      <p:cxnSp>
        <p:nvCxnSpPr>
          <p:cNvPr id="13" name="Straight Connector 12"/>
          <p:cNvCxnSpPr/>
          <p:nvPr/>
        </p:nvCxnSpPr>
        <p:spPr>
          <a:xfrm>
            <a:off x="2699792" y="2276872"/>
            <a:ext cx="0" cy="3816424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ight Arrow 13"/>
          <p:cNvSpPr/>
          <p:nvPr/>
        </p:nvSpPr>
        <p:spPr>
          <a:xfrm>
            <a:off x="6516216" y="3429000"/>
            <a:ext cx="1008112" cy="504056"/>
          </a:xfrm>
          <a:prstGeom prst="rightArrow">
            <a:avLst/>
          </a:prstGeom>
          <a:solidFill>
            <a:srgbClr val="C00000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452320" y="3356992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Extracted power</a:t>
            </a:r>
            <a:endParaRPr lang="en-US" dirty="0"/>
          </a:p>
        </p:txBody>
      </p:sp>
      <p:sp>
        <p:nvSpPr>
          <p:cNvPr id="16" name="Right Arrow 15"/>
          <p:cNvSpPr/>
          <p:nvPr/>
        </p:nvSpPr>
        <p:spPr>
          <a:xfrm rot="10800000">
            <a:off x="2771800" y="5229200"/>
            <a:ext cx="432048" cy="288032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 rot="10800000">
            <a:off x="2771800" y="5661248"/>
            <a:ext cx="432048" cy="288032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971600" y="2276872"/>
            <a:ext cx="1584176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971600" y="2420888"/>
            <a:ext cx="1656184" cy="2304256"/>
          </a:xfrm>
          <a:prstGeom prst="roundRect">
            <a:avLst/>
          </a:prstGeom>
          <a:solidFill>
            <a:srgbClr val="92D050">
              <a:alpha val="20000"/>
            </a:srgb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971600" y="2492896"/>
            <a:ext cx="1691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Resonant circuit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059832" y="2564904"/>
            <a:ext cx="93610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2771800" y="2420888"/>
            <a:ext cx="3600400" cy="2304256"/>
          </a:xfrm>
          <a:prstGeom prst="roundRect">
            <a:avLst/>
          </a:prstGeom>
          <a:solidFill>
            <a:schemeClr val="accent1">
              <a:lumMod val="75000"/>
              <a:alpha val="2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915816" y="248360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Antenna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115616" y="4797152"/>
            <a:ext cx="771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Cavity</a:t>
            </a:r>
            <a:endParaRPr lang="en-US" b="1" dirty="0">
              <a:solidFill>
                <a:srgbClr val="92D050"/>
              </a:solidFill>
            </a:endParaRPr>
          </a:p>
        </p:txBody>
      </p:sp>
      <p:sp>
        <p:nvSpPr>
          <p:cNvPr id="25" name="Content Placeholder 4"/>
          <p:cNvSpPr txBox="1">
            <a:spLocks/>
          </p:cNvSpPr>
          <p:nvPr/>
        </p:nvSpPr>
        <p:spPr>
          <a:xfrm>
            <a:off x="467544" y="980728"/>
            <a:ext cx="8064896" cy="86409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HOM-Coupler used to extract or dissipate unwanted, higher order modes in the cavity induced by the beam</a:t>
            </a:r>
          </a:p>
        </p:txBody>
      </p:sp>
    </p:spTree>
    <p:extLst>
      <p:ext uri="{BB962C8B-B14F-4D97-AF65-F5344CB8AC3E}">
        <p14:creationId xmlns:p14="http://schemas.microsoft.com/office/powerpoint/2010/main" val="25021664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683568" y="206058"/>
            <a:ext cx="4536504" cy="533082"/>
          </a:xfrm>
        </p:spPr>
        <p:txBody>
          <a:bodyPr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sz="2800" b="1" dirty="0" smtClean="0">
                <a:latin typeface="Arial Narrow" pitchFamily="34" charset="0"/>
              </a:rPr>
              <a:t>Overview</a:t>
            </a:r>
            <a:endParaRPr lang="fr-FR" sz="2800" b="1" dirty="0">
              <a:latin typeface="Arial Narrow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latin typeface="Arial Narrow" pitchFamily="34" charset="0"/>
              </a:rPr>
              <a:pPr/>
              <a:t>6</a:t>
            </a:fld>
            <a:endParaRPr lang="it-IT" dirty="0">
              <a:latin typeface="Arial Narrow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3549584" y="1711642"/>
            <a:ext cx="5570752" cy="4290481"/>
            <a:chOff x="1177974" y="782638"/>
            <a:chExt cx="8705519" cy="6045369"/>
          </a:xfrm>
        </p:grpSpPr>
        <p:pic>
          <p:nvPicPr>
            <p:cNvPr id="38" name="Picture 3" descr="TANK+CAVITE+INTERFACE-1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80"/>
            <a:stretch>
              <a:fillRect/>
            </a:stretch>
          </p:blipFill>
          <p:spPr bwMode="auto">
            <a:xfrm>
              <a:off x="1177974" y="782638"/>
              <a:ext cx="6759904" cy="55006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9" name="Straight Arrow Connector 38"/>
            <p:cNvCxnSpPr/>
            <p:nvPr/>
          </p:nvCxnSpPr>
          <p:spPr>
            <a:xfrm flipH="1">
              <a:off x="3664743" y="1487130"/>
              <a:ext cx="1481357" cy="1007636"/>
            </a:xfrm>
            <a:prstGeom prst="straightConnector1">
              <a:avLst/>
            </a:prstGeom>
            <a:ln w="19050" cmpd="sng">
              <a:solidFill>
                <a:srgbClr val="00B0F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7"/>
            <p:cNvSpPr txBox="1">
              <a:spLocks noChangeArrowheads="1"/>
            </p:cNvSpPr>
            <p:nvPr/>
          </p:nvSpPr>
          <p:spPr bwMode="auto">
            <a:xfrm>
              <a:off x="5146100" y="966735"/>
              <a:ext cx="4737393" cy="520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US" dirty="0">
                  <a:solidFill>
                    <a:srgbClr val="000000"/>
                  </a:solidFill>
                  <a:latin typeface="Arial Narrow" pitchFamily="34" charset="0"/>
                </a:rPr>
                <a:t>Bulk Niobium 5 Cells </a:t>
              </a:r>
              <a:r>
                <a:rPr lang="en-US" dirty="0" smtClean="0">
                  <a:solidFill>
                    <a:srgbClr val="000000"/>
                  </a:solidFill>
                  <a:latin typeface="Arial Narrow" pitchFamily="34" charset="0"/>
                </a:rPr>
                <a:t>SPL cavity</a:t>
              </a:r>
              <a:endParaRPr lang="fr-FR" dirty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41" name="Rectangle 29"/>
            <p:cNvSpPr>
              <a:spLocks noChangeArrowheads="1"/>
            </p:cNvSpPr>
            <p:nvPr/>
          </p:nvSpPr>
          <p:spPr bwMode="auto">
            <a:xfrm>
              <a:off x="4810042" y="6437710"/>
              <a:ext cx="3150793" cy="390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/>
              <a:r>
                <a:rPr lang="en-US" sz="1200" i="1" dirty="0" smtClean="0">
                  <a:latin typeface="Arial Narrow" pitchFamily="34" charset="0"/>
                </a:rPr>
                <a:t>O</a:t>
              </a:r>
              <a:r>
                <a:rPr lang="en-US" sz="1200" i="1" dirty="0">
                  <a:latin typeface="Arial Narrow" pitchFamily="34" charset="0"/>
                </a:rPr>
                <a:t>. </a:t>
              </a:r>
              <a:r>
                <a:rPr lang="en-US" sz="1200" i="1" dirty="0" err="1">
                  <a:latin typeface="Arial Narrow" pitchFamily="34" charset="0"/>
                </a:rPr>
                <a:t>Capatina</a:t>
              </a:r>
              <a:r>
                <a:rPr lang="en-US" sz="1200" i="1" dirty="0">
                  <a:latin typeface="Arial Narrow" pitchFamily="34" charset="0"/>
                </a:rPr>
                <a:t>, </a:t>
              </a:r>
              <a:r>
                <a:rPr lang="en-US" sz="1200" i="1" dirty="0" smtClean="0">
                  <a:latin typeface="Arial Narrow" pitchFamily="34" charset="0"/>
                </a:rPr>
                <a:t>SPL </a:t>
              </a:r>
              <a:r>
                <a:rPr lang="en-US" sz="1200" i="1" dirty="0">
                  <a:latin typeface="Arial Narrow" pitchFamily="34" charset="0"/>
                </a:rPr>
                <a:t>Seminar 2012 </a:t>
              </a:r>
            </a:p>
          </p:txBody>
        </p:sp>
      </p:grpSp>
      <p:sp>
        <p:nvSpPr>
          <p:cNvPr id="29" name="Oval 28"/>
          <p:cNvSpPr/>
          <p:nvPr/>
        </p:nvSpPr>
        <p:spPr>
          <a:xfrm>
            <a:off x="6635311" y="3203898"/>
            <a:ext cx="423842" cy="394859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Arial Narrow" pitchFamily="34" charset="0"/>
            </a:endParaRPr>
          </a:p>
        </p:txBody>
      </p:sp>
      <p:sp>
        <p:nvSpPr>
          <p:cNvPr id="31" name="Freeform 30"/>
          <p:cNvSpPr/>
          <p:nvPr/>
        </p:nvSpPr>
        <p:spPr>
          <a:xfrm>
            <a:off x="2578922" y="2718744"/>
            <a:ext cx="4389944" cy="3302544"/>
          </a:xfrm>
          <a:custGeom>
            <a:avLst/>
            <a:gdLst>
              <a:gd name="connsiteX0" fmla="*/ 7663543 w 7881257"/>
              <a:gd name="connsiteY0" fmla="*/ 856343 h 6066971"/>
              <a:gd name="connsiteX1" fmla="*/ 0 w 7881257"/>
              <a:gd name="connsiteY1" fmla="*/ 0 h 6066971"/>
              <a:gd name="connsiteX2" fmla="*/ 2264229 w 7881257"/>
              <a:gd name="connsiteY2" fmla="*/ 6066971 h 6066971"/>
              <a:gd name="connsiteX3" fmla="*/ 7881257 w 7881257"/>
              <a:gd name="connsiteY3" fmla="*/ 1567543 h 6066971"/>
              <a:gd name="connsiteX4" fmla="*/ 7721600 w 7881257"/>
              <a:gd name="connsiteY4" fmla="*/ 1611085 h 6066971"/>
              <a:gd name="connsiteX5" fmla="*/ 7561943 w 7881257"/>
              <a:gd name="connsiteY5" fmla="*/ 1611085 h 6066971"/>
              <a:gd name="connsiteX6" fmla="*/ 7460343 w 7881257"/>
              <a:gd name="connsiteY6" fmla="*/ 1538514 h 6066971"/>
              <a:gd name="connsiteX7" fmla="*/ 7358743 w 7881257"/>
              <a:gd name="connsiteY7" fmla="*/ 1480457 h 6066971"/>
              <a:gd name="connsiteX8" fmla="*/ 7300686 w 7881257"/>
              <a:gd name="connsiteY8" fmla="*/ 1349828 h 6066971"/>
              <a:gd name="connsiteX9" fmla="*/ 7300686 w 7881257"/>
              <a:gd name="connsiteY9" fmla="*/ 1190171 h 6066971"/>
              <a:gd name="connsiteX10" fmla="*/ 7358743 w 7881257"/>
              <a:gd name="connsiteY10" fmla="*/ 1059543 h 6066971"/>
              <a:gd name="connsiteX11" fmla="*/ 7445829 w 7881257"/>
              <a:gd name="connsiteY11" fmla="*/ 972457 h 6066971"/>
              <a:gd name="connsiteX12" fmla="*/ 7547429 w 7881257"/>
              <a:gd name="connsiteY12" fmla="*/ 899885 h 6066971"/>
              <a:gd name="connsiteX13" fmla="*/ 7663543 w 7881257"/>
              <a:gd name="connsiteY13" fmla="*/ 856343 h 6066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81257" h="6066971">
                <a:moveTo>
                  <a:pt x="7663543" y="856343"/>
                </a:moveTo>
                <a:lnTo>
                  <a:pt x="0" y="0"/>
                </a:lnTo>
                <a:lnTo>
                  <a:pt x="2264229" y="6066971"/>
                </a:lnTo>
                <a:lnTo>
                  <a:pt x="7881257" y="1567543"/>
                </a:lnTo>
                <a:lnTo>
                  <a:pt x="7721600" y="1611085"/>
                </a:lnTo>
                <a:lnTo>
                  <a:pt x="7561943" y="1611085"/>
                </a:lnTo>
                <a:lnTo>
                  <a:pt x="7460343" y="1538514"/>
                </a:lnTo>
                <a:lnTo>
                  <a:pt x="7358743" y="1480457"/>
                </a:lnTo>
                <a:lnTo>
                  <a:pt x="7300686" y="1349828"/>
                </a:lnTo>
                <a:lnTo>
                  <a:pt x="7300686" y="1190171"/>
                </a:lnTo>
                <a:lnTo>
                  <a:pt x="7358743" y="1059543"/>
                </a:lnTo>
                <a:lnTo>
                  <a:pt x="7445829" y="972457"/>
                </a:lnTo>
                <a:lnTo>
                  <a:pt x="7547429" y="899885"/>
                </a:lnTo>
                <a:lnTo>
                  <a:pt x="7663543" y="856343"/>
                </a:lnTo>
                <a:close/>
              </a:path>
            </a:pathLst>
          </a:custGeom>
          <a:solidFill>
            <a:srgbClr val="00B0F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Arial Narrow" pitchFamily="34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790122" y="2699656"/>
            <a:ext cx="3758318" cy="368167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Arial Narrow" pitchFamily="34" charset="0"/>
            </a:endParaRPr>
          </a:p>
        </p:txBody>
      </p:sp>
      <p:pic>
        <p:nvPicPr>
          <p:cNvPr id="33" name="Picture 3" descr="T:\Documents\SRF\Poster\pictures\Design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246" y="3452823"/>
            <a:ext cx="3142494" cy="202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1444228" y="2794311"/>
            <a:ext cx="24636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atin typeface="Arial Narrow" pitchFamily="34" charset="0"/>
              </a:rPr>
              <a:t>Approaches                   for HOM coupler</a:t>
            </a:r>
            <a:endParaRPr lang="en-GB" sz="2000" b="1" dirty="0">
              <a:latin typeface="Arial Narrow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048430" y="5445224"/>
            <a:ext cx="934193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latin typeface="Arial Narrow" pitchFamily="34" charset="0"/>
              </a:rPr>
              <a:t>probe</a:t>
            </a:r>
          </a:p>
          <a:p>
            <a:pPr algn="ctr"/>
            <a:r>
              <a:rPr lang="en-GB" sz="2000" b="1" dirty="0">
                <a:latin typeface="Arial Narrow" pitchFamily="34" charset="0"/>
              </a:rPr>
              <a:t>coupler</a:t>
            </a:r>
          </a:p>
        </p:txBody>
      </p:sp>
      <p:sp>
        <p:nvSpPr>
          <p:cNvPr id="36" name="Rectangle 35"/>
          <p:cNvSpPr/>
          <p:nvPr/>
        </p:nvSpPr>
        <p:spPr>
          <a:xfrm>
            <a:off x="1865219" y="5445224"/>
            <a:ext cx="15815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latin typeface="Arial Narrow" pitchFamily="34" charset="0"/>
              </a:rPr>
              <a:t>modified TESLA </a:t>
            </a:r>
            <a:endParaRPr lang="en-GB" sz="2000" b="1" dirty="0" smtClean="0">
              <a:latin typeface="Arial Narrow" pitchFamily="34" charset="0"/>
            </a:endParaRPr>
          </a:p>
          <a:p>
            <a:pPr algn="ctr"/>
            <a:r>
              <a:rPr lang="en-GB" sz="2000" b="1" dirty="0" smtClean="0">
                <a:latin typeface="Arial Narrow" pitchFamily="34" charset="0"/>
              </a:rPr>
              <a:t>design</a:t>
            </a:r>
            <a:endParaRPr lang="en-GB" sz="2000" b="1" dirty="0">
              <a:latin typeface="Arial Narrow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203849" y="5445224"/>
            <a:ext cx="984782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latin typeface="Arial Narrow" pitchFamily="34" charset="0"/>
              </a:rPr>
              <a:t>hook</a:t>
            </a:r>
            <a:endParaRPr lang="en-GB" sz="2000" b="1" dirty="0">
              <a:latin typeface="Arial Narrow" pitchFamily="34" charset="0"/>
            </a:endParaRPr>
          </a:p>
          <a:p>
            <a:pPr algn="ctr"/>
            <a:r>
              <a:rPr lang="en-GB" sz="2000" b="1" dirty="0">
                <a:latin typeface="Arial Narrow" pitchFamily="34" charset="0"/>
              </a:rPr>
              <a:t>coupler</a:t>
            </a:r>
          </a:p>
        </p:txBody>
      </p:sp>
      <p:sp>
        <p:nvSpPr>
          <p:cNvPr id="2" name="Rectangle 1"/>
          <p:cNvSpPr/>
          <p:nvPr/>
        </p:nvSpPr>
        <p:spPr>
          <a:xfrm>
            <a:off x="383280" y="939392"/>
            <a:ext cx="82211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200" dirty="0">
                <a:latin typeface="Arial Narrow" pitchFamily="34" charset="0"/>
              </a:rPr>
              <a:t>Design goal of HOM filter: block the  transmission of the accelerating mode, while transmitting HOMs, which have significant (R/Q) values</a:t>
            </a:r>
          </a:p>
        </p:txBody>
      </p:sp>
    </p:spTree>
    <p:extLst>
      <p:ext uri="{BB962C8B-B14F-4D97-AF65-F5344CB8AC3E}">
        <p14:creationId xmlns:p14="http://schemas.microsoft.com/office/powerpoint/2010/main" val="16375953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val 31"/>
          <p:cNvSpPr/>
          <p:nvPr/>
        </p:nvSpPr>
        <p:spPr>
          <a:xfrm>
            <a:off x="2843808" y="2231603"/>
            <a:ext cx="3758318" cy="3681672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Arial Narrow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139952" y="4977171"/>
            <a:ext cx="1117583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latin typeface="Arial Narrow" pitchFamily="34" charset="0"/>
              </a:rPr>
              <a:t>modified TESLA </a:t>
            </a:r>
            <a:endParaRPr lang="en-GB" sz="2000" b="1" dirty="0" smtClean="0">
              <a:latin typeface="Arial Narrow" pitchFamily="34" charset="0"/>
            </a:endParaRPr>
          </a:p>
          <a:p>
            <a:pPr algn="ctr"/>
            <a:r>
              <a:rPr lang="en-GB" sz="2000" b="1" dirty="0" smtClean="0">
                <a:latin typeface="Arial Narrow" pitchFamily="34" charset="0"/>
              </a:rPr>
              <a:t>design</a:t>
            </a:r>
            <a:endParaRPr lang="en-GB" sz="2000" b="1" dirty="0">
              <a:latin typeface="Arial Narrow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02116" y="4977171"/>
            <a:ext cx="934193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latin typeface="Arial Narrow" pitchFamily="34" charset="0"/>
              </a:rPr>
              <a:t>Probe</a:t>
            </a:r>
            <a:endParaRPr lang="en-GB" sz="2000" b="1" dirty="0">
              <a:latin typeface="Arial Narrow" pitchFamily="34" charset="0"/>
            </a:endParaRPr>
          </a:p>
          <a:p>
            <a:pPr algn="ctr"/>
            <a:r>
              <a:rPr lang="en-GB" sz="2000" b="1" dirty="0">
                <a:latin typeface="Arial Narrow" pitchFamily="34" charset="0"/>
              </a:rPr>
              <a:t>coupler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257535" y="4977171"/>
            <a:ext cx="984782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latin typeface="Arial Narrow" pitchFamily="34" charset="0"/>
              </a:rPr>
              <a:t>H</a:t>
            </a:r>
            <a:r>
              <a:rPr lang="en-GB" sz="2000" b="1" dirty="0" smtClean="0">
                <a:latin typeface="Arial Narrow" pitchFamily="34" charset="0"/>
              </a:rPr>
              <a:t>ook</a:t>
            </a:r>
            <a:endParaRPr lang="en-GB" sz="2000" b="1" dirty="0">
              <a:latin typeface="Arial Narrow" pitchFamily="34" charset="0"/>
            </a:endParaRPr>
          </a:p>
          <a:p>
            <a:pPr algn="ctr"/>
            <a:r>
              <a:rPr lang="en-GB" sz="2000" b="1" dirty="0">
                <a:latin typeface="Arial Narrow" pitchFamily="34" charset="0"/>
              </a:rPr>
              <a:t>coupler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683568" y="206058"/>
            <a:ext cx="4536504" cy="533082"/>
          </a:xfrm>
        </p:spPr>
        <p:txBody>
          <a:bodyPr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sz="2800" b="1" dirty="0" smtClean="0">
                <a:latin typeface="Arial Narrow" pitchFamily="34" charset="0"/>
              </a:rPr>
              <a:t>Overview</a:t>
            </a:r>
            <a:endParaRPr lang="fr-FR" sz="2800" b="1" dirty="0">
              <a:latin typeface="Arial Narrow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latin typeface="Arial Narrow" pitchFamily="34" charset="0"/>
              </a:rPr>
              <a:pPr/>
              <a:t>7</a:t>
            </a:fld>
            <a:endParaRPr lang="it-IT" dirty="0">
              <a:latin typeface="Arial Narrow" pitchFamily="34" charset="0"/>
            </a:endParaRPr>
          </a:p>
        </p:txBody>
      </p:sp>
      <p:pic>
        <p:nvPicPr>
          <p:cNvPr id="33" name="Picture 3" descr="T:\Documents\SRF\Poster\pictures\Desig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9932" y="2984770"/>
            <a:ext cx="3142494" cy="2021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3497914" y="2204864"/>
            <a:ext cx="246363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atin typeface="Arial Narrow" pitchFamily="34" charset="0"/>
              </a:rPr>
              <a:t>Design approaches                   for HOM coupler</a:t>
            </a:r>
            <a:endParaRPr lang="en-GB" sz="2000" b="1" dirty="0">
              <a:latin typeface="Arial Narrow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3280" y="939392"/>
            <a:ext cx="82211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>
                <a:latin typeface="Arial Narrow" pitchFamily="34" charset="0"/>
              </a:rPr>
              <a:t>Number </a:t>
            </a:r>
            <a:r>
              <a:rPr lang="en-US" sz="2200" dirty="0">
                <a:latin typeface="Arial Narrow" pitchFamily="34" charset="0"/>
              </a:rPr>
              <a:t>of factors such as </a:t>
            </a:r>
            <a:r>
              <a:rPr lang="en-GB" sz="2200" dirty="0">
                <a:latin typeface="Arial Narrow" pitchFamily="34" charset="0"/>
              </a:rPr>
              <a:t>RF transmission behaviour</a:t>
            </a:r>
            <a:r>
              <a:rPr lang="en-US" sz="2200" dirty="0">
                <a:latin typeface="Arial Narrow" pitchFamily="34" charset="0"/>
              </a:rPr>
              <a:t>, power dissipation, </a:t>
            </a:r>
            <a:r>
              <a:rPr lang="en-GB" sz="2200" dirty="0">
                <a:latin typeface="Arial Narrow" pitchFamily="34" charset="0"/>
              </a:rPr>
              <a:t>multipacting sensitivity</a:t>
            </a:r>
            <a:r>
              <a:rPr lang="en-US" sz="2200" dirty="0">
                <a:latin typeface="Arial Narrow" pitchFamily="34" charset="0"/>
              </a:rPr>
              <a:t>, field emission, </a:t>
            </a:r>
            <a:r>
              <a:rPr lang="en-GB" sz="2200" dirty="0">
                <a:latin typeface="Arial Narrow" pitchFamily="34" charset="0"/>
              </a:rPr>
              <a:t>heat loss,</a:t>
            </a:r>
            <a:r>
              <a:rPr lang="en-US" sz="2200" dirty="0">
                <a:latin typeface="Arial Narrow" pitchFamily="34" charset="0"/>
              </a:rPr>
              <a:t> </a:t>
            </a:r>
            <a:r>
              <a:rPr lang="en-GB" sz="2200" dirty="0">
                <a:latin typeface="Arial Narrow" pitchFamily="34" charset="0"/>
              </a:rPr>
              <a:t>mechanical restrictions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495" y="2376513"/>
            <a:ext cx="1918946" cy="1124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6963804" y="2370181"/>
            <a:ext cx="1784660" cy="1418859"/>
            <a:chOff x="15400627" y="28344090"/>
            <a:chExt cx="7252460" cy="5590145"/>
          </a:xfrm>
        </p:grpSpPr>
        <p:pic>
          <p:nvPicPr>
            <p:cNvPr id="22" name="Picture 11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6981"/>
            <a:stretch/>
          </p:blipFill>
          <p:spPr bwMode="auto">
            <a:xfrm>
              <a:off x="15400627" y="28344090"/>
              <a:ext cx="3367714" cy="5571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11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409"/>
            <a:stretch/>
          </p:blipFill>
          <p:spPr bwMode="auto">
            <a:xfrm>
              <a:off x="19005667" y="28362485"/>
              <a:ext cx="3647420" cy="5571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032"/>
          <a:stretch/>
        </p:blipFill>
        <p:spPr bwMode="auto">
          <a:xfrm>
            <a:off x="405803" y="4797152"/>
            <a:ext cx="997845" cy="126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7164288" y="4725144"/>
            <a:ext cx="1376275" cy="1477491"/>
            <a:chOff x="6998333" y="4360446"/>
            <a:chExt cx="1639272" cy="1914198"/>
          </a:xfrm>
        </p:grpSpPr>
        <p:pic>
          <p:nvPicPr>
            <p:cNvPr id="1028" name="Picture 4" descr="S:\Ansoft\SPL_Cavities\EndCell_Cavities\v14\Multipacting\back\results\25ns.bmp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49" r="54059"/>
            <a:stretch/>
          </p:blipFill>
          <p:spPr bwMode="auto">
            <a:xfrm>
              <a:off x="7552001" y="4365568"/>
              <a:ext cx="525995" cy="19090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S:\Ansoft\SPL_Cavities\EndCell_Cavities\v14\Multipacting\back\results\40ns.bmp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49" r="54059"/>
            <a:stretch/>
          </p:blipFill>
          <p:spPr bwMode="auto">
            <a:xfrm>
              <a:off x="8111610" y="4360446"/>
              <a:ext cx="525995" cy="19090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S:\Ansoft\SPL_Cavities\EndCell_Cavities\v14\Multipacting\back\results\10ns.bmp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64" r="53444"/>
            <a:stretch/>
          </p:blipFill>
          <p:spPr bwMode="auto">
            <a:xfrm>
              <a:off x="6998333" y="4365609"/>
              <a:ext cx="525995" cy="19090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4" name="Oval 43"/>
          <p:cNvSpPr/>
          <p:nvPr/>
        </p:nvSpPr>
        <p:spPr>
          <a:xfrm>
            <a:off x="6804248" y="1981617"/>
            <a:ext cx="2016224" cy="2070207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Arial Narrow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119982" y="2060848"/>
            <a:ext cx="1420582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latin typeface="Arial Narrow" pitchFamily="34" charset="0"/>
              </a:rPr>
              <a:t>Heat loss</a:t>
            </a:r>
            <a:endParaRPr lang="en-GB" sz="2000" b="1" dirty="0"/>
          </a:p>
        </p:txBody>
      </p:sp>
      <p:sp>
        <p:nvSpPr>
          <p:cNvPr id="43" name="Oval 42"/>
          <p:cNvSpPr/>
          <p:nvPr/>
        </p:nvSpPr>
        <p:spPr>
          <a:xfrm>
            <a:off x="6804248" y="4293096"/>
            <a:ext cx="2016224" cy="2070207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Arial Narrow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119981" y="4336354"/>
            <a:ext cx="1420582" cy="400110"/>
          </a:xfrm>
          <a:prstGeom prst="rect">
            <a:avLst/>
          </a:prstGeom>
          <a:solidFill>
            <a:schemeClr val="lt1"/>
          </a:solidFill>
        </p:spPr>
        <p:txBody>
          <a:bodyPr wrap="none">
            <a:spAutoFit/>
          </a:bodyPr>
          <a:lstStyle/>
          <a:p>
            <a:r>
              <a:rPr lang="en-GB" sz="2000" b="1" dirty="0" smtClean="0">
                <a:latin typeface="Arial Narrow" pitchFamily="34" charset="0"/>
              </a:rPr>
              <a:t>Multipacting</a:t>
            </a:r>
            <a:endParaRPr lang="en-GB" sz="2000" b="1" dirty="0"/>
          </a:p>
        </p:txBody>
      </p:sp>
      <p:pic>
        <p:nvPicPr>
          <p:cNvPr id="46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28" r="3093"/>
          <a:stretch/>
        </p:blipFill>
        <p:spPr bwMode="auto">
          <a:xfrm>
            <a:off x="1452386" y="4825709"/>
            <a:ext cx="959374" cy="126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Oval 44"/>
          <p:cNvSpPr/>
          <p:nvPr/>
        </p:nvSpPr>
        <p:spPr>
          <a:xfrm>
            <a:off x="451217" y="4296010"/>
            <a:ext cx="2016224" cy="2070207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Arial Narrow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67544" y="4397042"/>
            <a:ext cx="2028119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2000" b="1" dirty="0" smtClean="0">
                <a:latin typeface="Arial Narrow" pitchFamily="34" charset="0"/>
              </a:rPr>
              <a:t>Mechanical issues</a:t>
            </a:r>
            <a:endParaRPr lang="en-GB" sz="2000" b="1" dirty="0"/>
          </a:p>
        </p:txBody>
      </p:sp>
      <p:sp>
        <p:nvSpPr>
          <p:cNvPr id="47" name="Oval 46"/>
          <p:cNvSpPr/>
          <p:nvPr/>
        </p:nvSpPr>
        <p:spPr>
          <a:xfrm>
            <a:off x="548495" y="1860026"/>
            <a:ext cx="2016224" cy="2070207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Arial Narrow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8495" y="1948770"/>
            <a:ext cx="2007281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2000" b="1" dirty="0" smtClean="0">
                <a:latin typeface="Arial Narrow" pitchFamily="34" charset="0"/>
              </a:rPr>
              <a:t>RF characteristics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2289075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home\kai\CERN\Talks\pictures\Tesla.bmp"/>
          <p:cNvPicPr>
            <a:picLocks noChangeAspect="1" noChangeArrowheads="1"/>
          </p:cNvPicPr>
          <p:nvPr/>
        </p:nvPicPr>
        <p:blipFill>
          <a:blip r:embed="rId2" cstate="print"/>
          <a:srcRect l="26769" r="39006"/>
          <a:stretch>
            <a:fillRect/>
          </a:stretch>
        </p:blipFill>
        <p:spPr bwMode="auto">
          <a:xfrm>
            <a:off x="6804248" y="1433106"/>
            <a:ext cx="1944216" cy="3645024"/>
          </a:xfrm>
          <a:prstGeom prst="rect">
            <a:avLst/>
          </a:prstGeom>
          <a:noFill/>
        </p:spPr>
      </p:pic>
      <p:pic>
        <p:nvPicPr>
          <p:cNvPr id="2051" name="Picture 3" descr="C:\home\kai\CERN\Talks\pictures\HRO_reversion_3D.bmp"/>
          <p:cNvPicPr>
            <a:picLocks noChangeAspect="1" noChangeArrowheads="1"/>
          </p:cNvPicPr>
          <p:nvPr/>
        </p:nvPicPr>
        <p:blipFill>
          <a:blip r:embed="rId3" cstate="print"/>
          <a:srcRect l="38379" t="1181" r="39173" b="4320"/>
          <a:stretch>
            <a:fillRect/>
          </a:stretch>
        </p:blipFill>
        <p:spPr bwMode="auto">
          <a:xfrm>
            <a:off x="611560" y="1505114"/>
            <a:ext cx="1440160" cy="3716540"/>
          </a:xfrm>
          <a:prstGeom prst="rect">
            <a:avLst/>
          </a:prstGeom>
          <a:noFill/>
        </p:spPr>
      </p:pic>
      <p:grpSp>
        <p:nvGrpSpPr>
          <p:cNvPr id="4" name="Group 41"/>
          <p:cNvGrpSpPr/>
          <p:nvPr/>
        </p:nvGrpSpPr>
        <p:grpSpPr>
          <a:xfrm>
            <a:off x="827584" y="4025394"/>
            <a:ext cx="7200800" cy="997074"/>
            <a:chOff x="827584" y="4601458"/>
            <a:chExt cx="7200800" cy="997074"/>
          </a:xfrm>
        </p:grpSpPr>
        <p:sp>
          <p:nvSpPr>
            <p:cNvPr id="30" name="Rounded Rectangle 29"/>
            <p:cNvSpPr/>
            <p:nvPr/>
          </p:nvSpPr>
          <p:spPr>
            <a:xfrm>
              <a:off x="827584" y="4889490"/>
              <a:ext cx="864096" cy="576064"/>
            </a:xfrm>
            <a:prstGeom prst="roundRect">
              <a:avLst/>
            </a:prstGeom>
            <a:solidFill>
              <a:srgbClr val="0070C0">
                <a:alpha val="3500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itchFamily="34" charset="0"/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7524328" y="4601458"/>
              <a:ext cx="504056" cy="360040"/>
            </a:xfrm>
            <a:prstGeom prst="roundRect">
              <a:avLst/>
            </a:prstGeom>
            <a:solidFill>
              <a:srgbClr val="0070C0">
                <a:alpha val="35000"/>
              </a:srgbClr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itchFamily="34" charset="0"/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2339752" y="5229200"/>
              <a:ext cx="4104456" cy="360040"/>
            </a:xfrm>
            <a:prstGeom prst="round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370980" y="5229200"/>
              <a:ext cx="21034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latin typeface="Arial Narrow" pitchFamily="34" charset="0"/>
                </a:rPr>
                <a:t>E- and H-field coupling</a:t>
              </a:r>
              <a:endParaRPr lang="en-US" dirty="0">
                <a:latin typeface="Arial Narrow" pitchFamily="34" charset="0"/>
              </a:endParaRPr>
            </a:p>
          </p:txBody>
        </p:sp>
      </p:grpSp>
      <p:grpSp>
        <p:nvGrpSpPr>
          <p:cNvPr id="5" name="Group 43"/>
          <p:cNvGrpSpPr/>
          <p:nvPr/>
        </p:nvGrpSpPr>
        <p:grpSpPr>
          <a:xfrm>
            <a:off x="899592" y="1937162"/>
            <a:ext cx="7065168" cy="2880320"/>
            <a:chOff x="899592" y="2513226"/>
            <a:chExt cx="7065168" cy="2880320"/>
          </a:xfrm>
        </p:grpSpPr>
        <p:sp>
          <p:nvSpPr>
            <p:cNvPr id="7" name="Rounded Rectangle 6"/>
            <p:cNvSpPr/>
            <p:nvPr/>
          </p:nvSpPr>
          <p:spPr>
            <a:xfrm>
              <a:off x="2339752" y="4509120"/>
              <a:ext cx="4104456" cy="576064"/>
            </a:xfrm>
            <a:prstGeom prst="roundRect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7524328" y="2513226"/>
              <a:ext cx="440432" cy="711696"/>
            </a:xfrm>
            <a:prstGeom prst="roundRect">
              <a:avLst/>
            </a:prstGeom>
            <a:solidFill>
              <a:srgbClr val="7030A0">
                <a:alpha val="35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899592" y="4817482"/>
              <a:ext cx="864096" cy="576064"/>
            </a:xfrm>
            <a:prstGeom prst="roundRect">
              <a:avLst/>
            </a:prstGeom>
            <a:solidFill>
              <a:srgbClr val="7030A0">
                <a:alpha val="35000"/>
              </a:srgb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339752" y="4509120"/>
              <a:ext cx="410445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Arial Narrow" pitchFamily="34" charset="0"/>
                </a:rPr>
                <a:t>Notch inductance which together with the red labeled capacitance creates the notch filter</a:t>
              </a:r>
            </a:p>
          </p:txBody>
        </p:sp>
      </p:grpSp>
      <p:grpSp>
        <p:nvGrpSpPr>
          <p:cNvPr id="9" name="Group 40"/>
          <p:cNvGrpSpPr/>
          <p:nvPr/>
        </p:nvGrpSpPr>
        <p:grpSpPr>
          <a:xfrm>
            <a:off x="683568" y="1721138"/>
            <a:ext cx="7416824" cy="2448272"/>
            <a:chOff x="683568" y="2297202"/>
            <a:chExt cx="7416824" cy="2448272"/>
          </a:xfrm>
        </p:grpSpPr>
        <p:sp>
          <p:nvSpPr>
            <p:cNvPr id="25" name="Rounded Rectangle 24"/>
            <p:cNvSpPr/>
            <p:nvPr/>
          </p:nvSpPr>
          <p:spPr>
            <a:xfrm>
              <a:off x="7380312" y="2297202"/>
              <a:ext cx="720080" cy="144016"/>
            </a:xfrm>
            <a:prstGeom prst="roundRect">
              <a:avLst/>
            </a:prstGeom>
            <a:solidFill>
              <a:srgbClr val="C00000">
                <a:alpha val="35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2339752" y="4005064"/>
              <a:ext cx="4104456" cy="36004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683568" y="4097402"/>
              <a:ext cx="720080" cy="648072"/>
            </a:xfrm>
            <a:prstGeom prst="roundRect">
              <a:avLst/>
            </a:prstGeom>
            <a:solidFill>
              <a:srgbClr val="C00000">
                <a:alpha val="35000"/>
              </a:srgb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339752" y="4005064"/>
              <a:ext cx="410445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Arial Narrow" pitchFamily="34" charset="0"/>
                </a:rPr>
                <a:t>Notch capacitor couples to the outer conductor</a:t>
              </a:r>
            </a:p>
          </p:txBody>
        </p:sp>
      </p:grpSp>
      <p:grpSp>
        <p:nvGrpSpPr>
          <p:cNvPr id="12" name="Group 39"/>
          <p:cNvGrpSpPr/>
          <p:nvPr/>
        </p:nvGrpSpPr>
        <p:grpSpPr>
          <a:xfrm>
            <a:off x="1331640" y="2453987"/>
            <a:ext cx="7488832" cy="1643415"/>
            <a:chOff x="1331640" y="3030051"/>
            <a:chExt cx="7488832" cy="1643415"/>
          </a:xfrm>
        </p:grpSpPr>
        <p:sp>
          <p:nvSpPr>
            <p:cNvPr id="11" name="Rounded Rectangle 10"/>
            <p:cNvSpPr/>
            <p:nvPr/>
          </p:nvSpPr>
          <p:spPr>
            <a:xfrm>
              <a:off x="2339752" y="3068960"/>
              <a:ext cx="4104456" cy="792088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7956376" y="3377322"/>
              <a:ext cx="864096" cy="288032"/>
            </a:xfrm>
            <a:prstGeom prst="roundRect">
              <a:avLst/>
            </a:prstGeom>
            <a:solidFill>
              <a:srgbClr val="00B0F0">
                <a:alpha val="35000"/>
              </a:srgb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7956376" y="4385434"/>
              <a:ext cx="864096" cy="288032"/>
            </a:xfrm>
            <a:prstGeom prst="roundRect">
              <a:avLst/>
            </a:prstGeom>
            <a:solidFill>
              <a:srgbClr val="00B0F0">
                <a:alpha val="35000"/>
              </a:srgb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1331640" y="3449330"/>
              <a:ext cx="576064" cy="288032"/>
            </a:xfrm>
            <a:prstGeom prst="roundRect">
              <a:avLst/>
            </a:prstGeom>
            <a:solidFill>
              <a:srgbClr val="00B0F0">
                <a:alpha val="35000"/>
              </a:srgb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483768" y="3030051"/>
              <a:ext cx="3816424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Arial Narrow" pitchFamily="34" charset="0"/>
                </a:rPr>
                <a:t>Mutual inductance of the resonant circuits </a:t>
              </a:r>
            </a:p>
            <a:p>
              <a:pPr algn="ctr"/>
              <a:r>
                <a:rPr lang="en-US" dirty="0" smtClean="0">
                  <a:latin typeface="Arial Narrow" pitchFamily="34" charset="0"/>
                </a:rPr>
                <a:t>fixing of the whole inner conductor</a:t>
              </a:r>
            </a:p>
            <a:p>
              <a:pPr algn="ctr"/>
              <a:r>
                <a:rPr lang="en-US" dirty="0" smtClean="0">
                  <a:latin typeface="Arial Narrow" pitchFamily="34" charset="0"/>
                </a:rPr>
                <a:t>may support liquid helium for cooling</a:t>
              </a:r>
            </a:p>
          </p:txBody>
        </p:sp>
      </p:grpSp>
      <p:grpSp>
        <p:nvGrpSpPr>
          <p:cNvPr id="13" name="Group 38"/>
          <p:cNvGrpSpPr/>
          <p:nvPr/>
        </p:nvGrpSpPr>
        <p:grpSpPr>
          <a:xfrm>
            <a:off x="971600" y="1937162"/>
            <a:ext cx="6840760" cy="1152128"/>
            <a:chOff x="971600" y="2513226"/>
            <a:chExt cx="6840760" cy="1152128"/>
          </a:xfrm>
        </p:grpSpPr>
        <p:sp>
          <p:nvSpPr>
            <p:cNvPr id="10" name="Rounded Rectangle 9"/>
            <p:cNvSpPr/>
            <p:nvPr/>
          </p:nvSpPr>
          <p:spPr>
            <a:xfrm>
              <a:off x="2339752" y="2564904"/>
              <a:ext cx="4104456" cy="360040"/>
            </a:xfrm>
            <a:prstGeom prst="round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itchFamily="34" charset="0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7524328" y="3233306"/>
              <a:ext cx="288032" cy="432048"/>
            </a:xfrm>
            <a:prstGeom prst="roundRect">
              <a:avLst/>
            </a:prstGeom>
            <a:solidFill>
              <a:srgbClr val="FFC000">
                <a:alpha val="35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itchFamily="34" charset="0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971600" y="3089290"/>
              <a:ext cx="720080" cy="288032"/>
            </a:xfrm>
            <a:prstGeom prst="roundRect">
              <a:avLst/>
            </a:prstGeom>
            <a:solidFill>
              <a:srgbClr val="FFC000">
                <a:alpha val="35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itchFamily="34" charset="0"/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971600" y="2513226"/>
              <a:ext cx="720080" cy="288032"/>
            </a:xfrm>
            <a:prstGeom prst="roundRect">
              <a:avLst/>
            </a:prstGeom>
            <a:solidFill>
              <a:srgbClr val="FFC000">
                <a:alpha val="35000"/>
              </a:srgbClr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411760" y="2586390"/>
              <a:ext cx="396044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>
                  <a:latin typeface="Arial Narrow" pitchFamily="34" charset="0"/>
                </a:rPr>
                <a:t>Capacitive coupling for impedance matching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2411760" y="1412776"/>
            <a:ext cx="4084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 Narrow" pitchFamily="34" charset="0"/>
            </a:endParaRPr>
          </a:p>
          <a:p>
            <a:pPr algn="ctr"/>
            <a:endParaRPr lang="en-US" dirty="0" smtClean="0">
              <a:latin typeface="Arial Narrow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06058"/>
            <a:ext cx="5616624" cy="533082"/>
          </a:xfrm>
          <a:solidFill>
            <a:srgbClr val="003368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2800" b="1" dirty="0">
                <a:latin typeface="Arial Narrow" pitchFamily="34" charset="0"/>
              </a:rPr>
              <a:t>RF Characteristics</a:t>
            </a:r>
            <a:endParaRPr lang="en-US" sz="2800" b="1" dirty="0" smtClean="0">
              <a:latin typeface="Arial Narrow" pitchFamily="34" charset="0"/>
            </a:endParaRPr>
          </a:p>
        </p:txBody>
      </p:sp>
      <p:sp>
        <p:nvSpPr>
          <p:cNvPr id="45" name="Slide Number Placeholder 44"/>
          <p:cNvSpPr>
            <a:spLocks noGrp="1"/>
          </p:cNvSpPr>
          <p:nvPr>
            <p:ph type="sldNum" sz="quarter" idx="12"/>
          </p:nvPr>
        </p:nvSpPr>
        <p:spPr>
          <a:xfrm>
            <a:off x="8713839" y="5800179"/>
            <a:ext cx="430161" cy="365125"/>
          </a:xfrm>
        </p:spPr>
        <p:txBody>
          <a:bodyPr>
            <a:normAutofit lnSpcReduction="10000"/>
          </a:bodyPr>
          <a:lstStyle/>
          <a:p>
            <a:fld id="{AFF699A6-15D8-4C0E-8931-968214C09371}" type="slidenum">
              <a:rPr lang="en-US" sz="1800" smtClean="0">
                <a:latin typeface="Arial Narrow" pitchFamily="34" charset="0"/>
              </a:rPr>
              <a:pPr/>
              <a:t>8</a:t>
            </a:fld>
            <a:endParaRPr lang="en-US" sz="1800" dirty="0">
              <a:latin typeface="Arial Narrow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1048" y="5445324"/>
            <a:ext cx="8153400" cy="836612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Arial Narrow" pitchFamily="34" charset="0"/>
              </a:rPr>
              <a:t>Every part of the coupler (also the non labeled) affects more or less its frequency dependent impedance characteristic</a:t>
            </a:r>
            <a:endParaRPr lang="en-US" sz="2000" dirty="0">
              <a:latin typeface="Arial Narrow" pitchFamily="34" charset="0"/>
            </a:endParaRPr>
          </a:p>
        </p:txBody>
      </p:sp>
      <p:grpSp>
        <p:nvGrpSpPr>
          <p:cNvPr id="21" name="Group 42"/>
          <p:cNvGrpSpPr/>
          <p:nvPr/>
        </p:nvGrpSpPr>
        <p:grpSpPr>
          <a:xfrm>
            <a:off x="899592" y="1433106"/>
            <a:ext cx="6336704" cy="1728192"/>
            <a:chOff x="899592" y="2009170"/>
            <a:chExt cx="6336704" cy="1728192"/>
          </a:xfrm>
        </p:grpSpPr>
        <p:sp>
          <p:nvSpPr>
            <p:cNvPr id="8" name="Rounded Rectangle 7"/>
            <p:cNvSpPr/>
            <p:nvPr/>
          </p:nvSpPr>
          <p:spPr>
            <a:xfrm>
              <a:off x="2339752" y="2060848"/>
              <a:ext cx="4104456" cy="360040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itchFamily="34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876256" y="3377322"/>
              <a:ext cx="360040" cy="360040"/>
            </a:xfrm>
            <a:prstGeom prst="roundRect">
              <a:avLst/>
            </a:prstGeom>
            <a:solidFill>
              <a:srgbClr val="92D050">
                <a:alpha val="35000"/>
              </a:srgb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899592" y="2009170"/>
              <a:ext cx="792088" cy="288032"/>
            </a:xfrm>
            <a:prstGeom prst="roundRect">
              <a:avLst/>
            </a:prstGeom>
            <a:solidFill>
              <a:srgbClr val="92D050">
                <a:alpha val="35000"/>
              </a:srgb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 Narrow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357931" y="2082334"/>
              <a:ext cx="204895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latin typeface="Arial Narrow" pitchFamily="34" charset="0"/>
                </a:rPr>
                <a:t>Coaxial port (50 Ohm)</a:t>
              </a:r>
            </a:p>
          </p:txBody>
        </p:sp>
      </p:grpSp>
      <p:sp>
        <p:nvSpPr>
          <p:cNvPr id="40" name="Slide Number Placeholder 1"/>
          <p:cNvSpPr txBox="1">
            <a:spLocks/>
          </p:cNvSpPr>
          <p:nvPr/>
        </p:nvSpPr>
        <p:spPr>
          <a:xfrm>
            <a:off x="8713839" y="6376243"/>
            <a:ext cx="430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3034ED-392B-42A2-8939-5A95FD54CEFE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Narrow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683568" y="206058"/>
            <a:ext cx="5876508" cy="53308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latin typeface="Arial Narrow" pitchFamily="34" charset="0"/>
              </a:rPr>
              <a:t>RF </a:t>
            </a:r>
            <a:r>
              <a:rPr lang="en-US" sz="2800" b="1" dirty="0" smtClean="0">
                <a:latin typeface="Arial Narrow" pitchFamily="34" charset="0"/>
              </a:rPr>
              <a:t>Characteristics - Requirements</a:t>
            </a:r>
            <a:endParaRPr lang="en-US" sz="2500" b="1" dirty="0">
              <a:latin typeface="Arial Narrow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034ED-392B-42A2-8939-5A95FD54CEF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372200" y="1877512"/>
            <a:ext cx="648072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3528" y="5991091"/>
            <a:ext cx="85324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/>
              <a:t>M.Schuh, F. </a:t>
            </a:r>
            <a:r>
              <a:rPr lang="en-US" sz="1000" dirty="0" smtClean="0"/>
              <a:t>Gerigk</a:t>
            </a:r>
            <a:r>
              <a:rPr lang="en-US" sz="1000" dirty="0"/>
              <a:t>.</a:t>
            </a:r>
            <a:r>
              <a:rPr lang="de-DE" sz="1000" dirty="0" smtClean="0"/>
              <a:t> “I</a:t>
            </a:r>
            <a:r>
              <a:rPr lang="en-US" sz="1000" dirty="0" smtClean="0"/>
              <a:t>nfluence </a:t>
            </a:r>
            <a:r>
              <a:rPr lang="en-US" sz="1000" dirty="0"/>
              <a:t>of higher order modes on the beam stability in the high </a:t>
            </a:r>
            <a:r>
              <a:rPr lang="en-US" sz="1000" dirty="0" smtClean="0"/>
              <a:t>power superconducting </a:t>
            </a:r>
            <a:r>
              <a:rPr lang="en-US" sz="1000" dirty="0"/>
              <a:t>proton </a:t>
            </a:r>
            <a:r>
              <a:rPr lang="en-US" sz="1000" dirty="0" smtClean="0"/>
              <a:t>linac</a:t>
            </a:r>
            <a:r>
              <a:rPr lang="de-DE" sz="1000" dirty="0" smtClean="0"/>
              <a:t>“, </a:t>
            </a:r>
            <a:r>
              <a:rPr lang="en-US" sz="1000" dirty="0" smtClean="0"/>
              <a:t>Phys. Rev. ST Accel. Beams, 2011</a:t>
            </a:r>
            <a:endParaRPr lang="en-US" sz="1000" dirty="0"/>
          </a:p>
        </p:txBody>
      </p:sp>
      <p:sp>
        <p:nvSpPr>
          <p:cNvPr id="20" name="Rectangle 19"/>
          <p:cNvSpPr/>
          <p:nvPr/>
        </p:nvSpPr>
        <p:spPr>
          <a:xfrm>
            <a:off x="6732241" y="1301448"/>
            <a:ext cx="28803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Schematic layout of the linac </a:t>
            </a:r>
            <a:endParaRPr lang="en-US" sz="1200" dirty="0" smtClean="0"/>
          </a:p>
          <a:p>
            <a:r>
              <a:rPr lang="en-US" sz="1200" dirty="0"/>
              <a:t>(</a:t>
            </a:r>
            <a:r>
              <a:rPr lang="en-US" sz="1200" dirty="0" smtClean="0"/>
              <a:t>Conceptual </a:t>
            </a:r>
            <a:r>
              <a:rPr lang="en-US" sz="1200" dirty="0"/>
              <a:t>design of the SPL </a:t>
            </a:r>
            <a:r>
              <a:rPr lang="en-US" sz="1200" dirty="0" smtClean="0"/>
              <a:t>II)</a:t>
            </a:r>
            <a:endParaRPr lang="en-US" sz="12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323528" y="1052736"/>
            <a:ext cx="6619280" cy="914028"/>
            <a:chOff x="427038" y="5376863"/>
            <a:chExt cx="9499600" cy="1562100"/>
          </a:xfrm>
        </p:grpSpPr>
        <p:sp>
          <p:nvSpPr>
            <p:cNvPr id="22" name="Line 1"/>
            <p:cNvSpPr>
              <a:spLocks noChangeShapeType="1"/>
            </p:cNvSpPr>
            <p:nvPr/>
          </p:nvSpPr>
          <p:spPr bwMode="auto">
            <a:xfrm rot="10800000" flipH="1">
              <a:off x="1516063" y="6008688"/>
              <a:ext cx="7861300" cy="0"/>
            </a:xfrm>
            <a:prstGeom prst="line">
              <a:avLst/>
            </a:prstGeom>
            <a:noFill/>
            <a:ln w="508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stealth" w="med" len="med"/>
            </a:ln>
          </p:spPr>
          <p:txBody>
            <a:bodyPr lIns="0" tIns="0" rIns="0" bIns="0"/>
            <a:lstStyle/>
            <a:p>
              <a:pPr algn="ctr"/>
              <a:endParaRPr lang="en-US" sz="1400" dirty="0"/>
            </a:p>
          </p:txBody>
        </p:sp>
        <p:sp>
          <p:nvSpPr>
            <p:cNvPr id="23" name="AutoShape 2"/>
            <p:cNvSpPr>
              <a:spLocks/>
            </p:cNvSpPr>
            <p:nvPr/>
          </p:nvSpPr>
          <p:spPr bwMode="auto">
            <a:xfrm>
              <a:off x="427038" y="5768975"/>
              <a:ext cx="1335087" cy="468313"/>
            </a:xfrm>
            <a:prstGeom prst="roundRect">
              <a:avLst>
                <a:gd name="adj" fmla="val 40620"/>
              </a:avLst>
            </a:prstGeom>
            <a:solidFill>
              <a:schemeClr val="accent1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Gill Sans" charset="0"/>
                  <a:cs typeface="Gill Sans" charset="0"/>
                </a:rPr>
                <a:t>H</a:t>
              </a:r>
              <a:r>
                <a:rPr lang="en-US" sz="1400" baseline="32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Gill Sans" charset="0"/>
                  <a:cs typeface="Gill Sans" charset="0"/>
                </a:rPr>
                <a:t>- </a:t>
              </a: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Gill Sans" charset="0"/>
                  <a:cs typeface="Gill Sans" charset="0"/>
                </a:rPr>
                <a:t>source</a:t>
              </a:r>
            </a:p>
          </p:txBody>
        </p:sp>
        <p:sp>
          <p:nvSpPr>
            <p:cNvPr id="24" name="AutoShape 3"/>
            <p:cNvSpPr>
              <a:spLocks/>
            </p:cNvSpPr>
            <p:nvPr/>
          </p:nvSpPr>
          <p:spPr bwMode="auto">
            <a:xfrm>
              <a:off x="1870075" y="5768975"/>
              <a:ext cx="803275" cy="468313"/>
            </a:xfrm>
            <a:prstGeom prst="roundRect">
              <a:avLst>
                <a:gd name="adj" fmla="val 40620"/>
              </a:avLst>
            </a:prstGeom>
            <a:solidFill>
              <a:schemeClr val="accent1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Gill Sans" charset="0"/>
                  <a:cs typeface="Gill Sans" charset="0"/>
                </a:rPr>
                <a:t>RFQ</a:t>
              </a:r>
            </a:p>
          </p:txBody>
        </p:sp>
        <p:sp>
          <p:nvSpPr>
            <p:cNvPr id="25" name="AutoShape 4"/>
            <p:cNvSpPr>
              <a:spLocks/>
            </p:cNvSpPr>
            <p:nvPr/>
          </p:nvSpPr>
          <p:spPr bwMode="auto">
            <a:xfrm>
              <a:off x="2782888" y="5768975"/>
              <a:ext cx="1072976" cy="468313"/>
            </a:xfrm>
            <a:prstGeom prst="roundRect">
              <a:avLst>
                <a:gd name="adj" fmla="val 40694"/>
              </a:avLst>
            </a:prstGeom>
            <a:solidFill>
              <a:schemeClr val="accent1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Gill Sans" charset="0"/>
                  <a:cs typeface="Gill Sans" charset="0"/>
                </a:rPr>
                <a:t>chopper</a:t>
              </a:r>
            </a:p>
          </p:txBody>
        </p:sp>
        <p:sp>
          <p:nvSpPr>
            <p:cNvPr id="26" name="AutoShape 5"/>
            <p:cNvSpPr>
              <a:spLocks/>
            </p:cNvSpPr>
            <p:nvPr/>
          </p:nvSpPr>
          <p:spPr bwMode="auto">
            <a:xfrm>
              <a:off x="3913158" y="5768974"/>
              <a:ext cx="681066" cy="468312"/>
            </a:xfrm>
            <a:prstGeom prst="roundRect">
              <a:avLst>
                <a:gd name="adj" fmla="val 40620"/>
              </a:avLst>
            </a:prstGeom>
            <a:solidFill>
              <a:schemeClr val="accent1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Gill Sans" charset="0"/>
                  <a:cs typeface="Gill Sans" charset="0"/>
                </a:rPr>
                <a:t>DTL</a:t>
              </a:r>
            </a:p>
          </p:txBody>
        </p:sp>
        <p:sp>
          <p:nvSpPr>
            <p:cNvPr id="27" name="AutoShape 6"/>
            <p:cNvSpPr>
              <a:spLocks/>
            </p:cNvSpPr>
            <p:nvPr/>
          </p:nvSpPr>
          <p:spPr bwMode="auto">
            <a:xfrm>
              <a:off x="4703763" y="5768975"/>
              <a:ext cx="982662" cy="468313"/>
            </a:xfrm>
            <a:prstGeom prst="roundRect">
              <a:avLst>
                <a:gd name="adj" fmla="val 40694"/>
              </a:avLst>
            </a:prstGeom>
            <a:solidFill>
              <a:schemeClr val="accent1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Gill Sans" charset="0"/>
                  <a:cs typeface="Gill Sans" charset="0"/>
                </a:rPr>
                <a:t>CCDTL</a:t>
              </a:r>
            </a:p>
          </p:txBody>
        </p:sp>
        <p:sp>
          <p:nvSpPr>
            <p:cNvPr id="28" name="AutoShape 7"/>
            <p:cNvSpPr>
              <a:spLocks/>
            </p:cNvSpPr>
            <p:nvPr/>
          </p:nvSpPr>
          <p:spPr bwMode="auto">
            <a:xfrm>
              <a:off x="5814680" y="5768974"/>
              <a:ext cx="982663" cy="468312"/>
            </a:xfrm>
            <a:prstGeom prst="roundRect">
              <a:avLst>
                <a:gd name="adj" fmla="val 40694"/>
              </a:avLst>
            </a:prstGeom>
            <a:solidFill>
              <a:schemeClr val="accent1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Gill Sans" charset="0"/>
                  <a:cs typeface="Gill Sans" charset="0"/>
                </a:rPr>
                <a:t>PIMS</a:t>
              </a:r>
            </a:p>
          </p:txBody>
        </p:sp>
        <p:sp>
          <p:nvSpPr>
            <p:cNvPr id="30" name="Rectangle 8"/>
            <p:cNvSpPr>
              <a:spLocks/>
            </p:cNvSpPr>
            <p:nvPr/>
          </p:nvSpPr>
          <p:spPr bwMode="auto">
            <a:xfrm>
              <a:off x="2754313" y="5380038"/>
              <a:ext cx="1050925" cy="363537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sz="1400" dirty="0">
                  <a:solidFill>
                    <a:srgbClr val="970004"/>
                  </a:solidFill>
                  <a:ea typeface="Gill Sans" charset="0"/>
                  <a:cs typeface="Gill Sans" charset="0"/>
                </a:rPr>
                <a:t>3 MeV</a:t>
              </a:r>
            </a:p>
          </p:txBody>
        </p:sp>
        <p:sp>
          <p:nvSpPr>
            <p:cNvPr id="31" name="Rectangle 9"/>
            <p:cNvSpPr>
              <a:spLocks/>
            </p:cNvSpPr>
            <p:nvPr/>
          </p:nvSpPr>
          <p:spPr bwMode="auto">
            <a:xfrm>
              <a:off x="4016375" y="5378450"/>
              <a:ext cx="1204913" cy="363538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sz="1400" dirty="0">
                  <a:solidFill>
                    <a:srgbClr val="970004"/>
                  </a:solidFill>
                  <a:ea typeface="Gill Sans" charset="0"/>
                  <a:cs typeface="Gill Sans" charset="0"/>
                </a:rPr>
                <a:t>50 MeV</a:t>
              </a:r>
            </a:p>
          </p:txBody>
        </p:sp>
        <p:sp>
          <p:nvSpPr>
            <p:cNvPr id="32" name="Rectangle 10"/>
            <p:cNvSpPr>
              <a:spLocks/>
            </p:cNvSpPr>
            <p:nvPr/>
          </p:nvSpPr>
          <p:spPr bwMode="auto">
            <a:xfrm>
              <a:off x="5176838" y="5380038"/>
              <a:ext cx="1239837" cy="363537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sz="1400" dirty="0">
                  <a:solidFill>
                    <a:srgbClr val="970004"/>
                  </a:solidFill>
                  <a:ea typeface="Gill Sans" charset="0"/>
                  <a:cs typeface="Gill Sans" charset="0"/>
                </a:rPr>
                <a:t>102 MeV</a:t>
              </a:r>
            </a:p>
          </p:txBody>
        </p:sp>
        <p:sp>
          <p:nvSpPr>
            <p:cNvPr id="33" name="Line 11"/>
            <p:cNvSpPr>
              <a:spLocks noChangeShapeType="1"/>
            </p:cNvSpPr>
            <p:nvPr/>
          </p:nvSpPr>
          <p:spPr bwMode="auto">
            <a:xfrm rot="10800000" flipH="1">
              <a:off x="1851025" y="6429375"/>
              <a:ext cx="4999038" cy="3175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stealth" w="med" len="med"/>
            </a:ln>
          </p:spPr>
          <p:txBody>
            <a:bodyPr lIns="0" tIns="0" rIns="0" bIns="0"/>
            <a:lstStyle/>
            <a:p>
              <a:pPr algn="ctr"/>
              <a:endParaRPr lang="en-US" sz="1400" dirty="0"/>
            </a:p>
          </p:txBody>
        </p:sp>
        <p:sp>
          <p:nvSpPr>
            <p:cNvPr id="34" name="Rectangle 12"/>
            <p:cNvSpPr>
              <a:spLocks/>
            </p:cNvSpPr>
            <p:nvPr/>
          </p:nvSpPr>
          <p:spPr bwMode="auto">
            <a:xfrm>
              <a:off x="3810000" y="6567488"/>
              <a:ext cx="1617663" cy="363537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sz="1400" dirty="0">
                  <a:solidFill>
                    <a:srgbClr val="970004"/>
                  </a:solidFill>
                  <a:latin typeface="American Typewriter" charset="0"/>
                  <a:ea typeface="American Typewriter" charset="0"/>
                  <a:cs typeface="American Typewriter" charset="0"/>
                  <a:sym typeface="American Typewriter" charset="0"/>
                </a:rPr>
                <a:t>352.2 MHz</a:t>
              </a:r>
            </a:p>
          </p:txBody>
        </p:sp>
        <p:sp>
          <p:nvSpPr>
            <p:cNvPr id="35" name="Line 13"/>
            <p:cNvSpPr>
              <a:spLocks noChangeShapeType="1"/>
            </p:cNvSpPr>
            <p:nvPr/>
          </p:nvSpPr>
          <p:spPr bwMode="auto">
            <a:xfrm rot="10800000" flipH="1">
              <a:off x="5740400" y="5681663"/>
              <a:ext cx="0" cy="327025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1400" dirty="0"/>
            </a:p>
          </p:txBody>
        </p:sp>
        <p:sp>
          <p:nvSpPr>
            <p:cNvPr id="36" name="AutoShape 14"/>
            <p:cNvSpPr>
              <a:spLocks/>
            </p:cNvSpPr>
            <p:nvPr/>
          </p:nvSpPr>
          <p:spPr bwMode="auto">
            <a:xfrm>
              <a:off x="6892925" y="5778500"/>
              <a:ext cx="982663" cy="468313"/>
            </a:xfrm>
            <a:prstGeom prst="roundRect">
              <a:avLst>
                <a:gd name="adj" fmla="val 40694"/>
              </a:avLst>
            </a:prstGeom>
            <a:solidFill>
              <a:schemeClr val="accent1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Lucida Grande" charset="0"/>
                  <a:cs typeface="Lucida Grande" charset="0"/>
                </a:rPr>
                <a:t>β=0.65</a:t>
              </a:r>
            </a:p>
          </p:txBody>
        </p:sp>
        <p:sp>
          <p:nvSpPr>
            <p:cNvPr id="37" name="AutoShape 15"/>
            <p:cNvSpPr>
              <a:spLocks/>
            </p:cNvSpPr>
            <p:nvPr/>
          </p:nvSpPr>
          <p:spPr bwMode="auto">
            <a:xfrm>
              <a:off x="7983538" y="5778500"/>
              <a:ext cx="982662" cy="468313"/>
            </a:xfrm>
            <a:prstGeom prst="roundRect">
              <a:avLst>
                <a:gd name="adj" fmla="val 40694"/>
              </a:avLst>
            </a:prstGeom>
            <a:solidFill>
              <a:schemeClr val="accent1"/>
            </a:solidFill>
            <a:ln w="254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sz="14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ea typeface="Lucida Grande" charset="0"/>
                  <a:cs typeface="Lucida Grande" charset="0"/>
                </a:rPr>
                <a:t>β=1.0</a:t>
              </a:r>
              <a:endParaRPr lang="en-US" sz="14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Lucida Grande" charset="0"/>
                <a:cs typeface="Lucida Grande" charset="0"/>
              </a:endParaRPr>
            </a:p>
          </p:txBody>
        </p:sp>
        <p:sp>
          <p:nvSpPr>
            <p:cNvPr id="38" name="Rectangle 16"/>
            <p:cNvSpPr>
              <a:spLocks/>
            </p:cNvSpPr>
            <p:nvPr/>
          </p:nvSpPr>
          <p:spPr bwMode="auto">
            <a:xfrm>
              <a:off x="7277100" y="5378450"/>
              <a:ext cx="1322388" cy="363538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sz="1400" dirty="0">
                  <a:solidFill>
                    <a:srgbClr val="970004"/>
                  </a:solidFill>
                  <a:ea typeface="Gill Sans" charset="0"/>
                  <a:cs typeface="Gill Sans" charset="0"/>
                </a:rPr>
                <a:t>750 MeV</a:t>
              </a:r>
            </a:p>
          </p:txBody>
        </p:sp>
        <p:sp>
          <p:nvSpPr>
            <p:cNvPr id="39" name="Rectangle 17"/>
            <p:cNvSpPr>
              <a:spLocks/>
            </p:cNvSpPr>
            <p:nvPr/>
          </p:nvSpPr>
          <p:spPr bwMode="auto">
            <a:xfrm>
              <a:off x="8675688" y="5376863"/>
              <a:ext cx="1250950" cy="363537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sz="1400" dirty="0">
                  <a:solidFill>
                    <a:srgbClr val="970004"/>
                  </a:solidFill>
                  <a:ea typeface="Gill Sans" charset="0"/>
                  <a:cs typeface="Gill Sans" charset="0"/>
                </a:rPr>
                <a:t>4/5 GeV</a:t>
              </a:r>
            </a:p>
          </p:txBody>
        </p:sp>
        <p:sp>
          <p:nvSpPr>
            <p:cNvPr id="40" name="Line 18"/>
            <p:cNvSpPr>
              <a:spLocks noChangeShapeType="1"/>
            </p:cNvSpPr>
            <p:nvPr/>
          </p:nvSpPr>
          <p:spPr bwMode="auto">
            <a:xfrm>
              <a:off x="6783388" y="6430963"/>
              <a:ext cx="2289175" cy="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stealth" w="med" len="med"/>
            </a:ln>
          </p:spPr>
          <p:txBody>
            <a:bodyPr lIns="0" tIns="0" rIns="0" bIns="0"/>
            <a:lstStyle/>
            <a:p>
              <a:pPr algn="ctr"/>
              <a:endParaRPr lang="en-US" sz="1400" dirty="0"/>
            </a:p>
          </p:txBody>
        </p:sp>
        <p:sp>
          <p:nvSpPr>
            <p:cNvPr id="41" name="Rectangle 19"/>
            <p:cNvSpPr>
              <a:spLocks/>
            </p:cNvSpPr>
            <p:nvPr/>
          </p:nvSpPr>
          <p:spPr bwMode="auto">
            <a:xfrm>
              <a:off x="7142163" y="6580188"/>
              <a:ext cx="1581150" cy="358775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sz="1400" dirty="0">
                  <a:solidFill>
                    <a:srgbClr val="970004"/>
                  </a:solidFill>
                  <a:latin typeface="American Typewriter" charset="0"/>
                  <a:ea typeface="American Typewriter" charset="0"/>
                  <a:cs typeface="American Typewriter" charset="0"/>
                  <a:sym typeface="American Typewriter" charset="0"/>
                </a:rPr>
                <a:t>704.4 MHz</a:t>
              </a:r>
            </a:p>
          </p:txBody>
        </p:sp>
        <p:sp>
          <p:nvSpPr>
            <p:cNvPr id="42" name="Rectangle 20"/>
            <p:cNvSpPr>
              <a:spLocks/>
            </p:cNvSpPr>
            <p:nvPr/>
          </p:nvSpPr>
          <p:spPr bwMode="auto">
            <a:xfrm>
              <a:off x="6197600" y="5376863"/>
              <a:ext cx="1276350" cy="363537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sz="1400" dirty="0">
                  <a:solidFill>
                    <a:srgbClr val="970004"/>
                  </a:solidFill>
                  <a:ea typeface="Gill Sans" charset="0"/>
                  <a:cs typeface="Gill Sans" charset="0"/>
                </a:rPr>
                <a:t>160 MeV</a:t>
              </a:r>
            </a:p>
          </p:txBody>
        </p:sp>
        <p:sp>
          <p:nvSpPr>
            <p:cNvPr id="43" name="Line 21"/>
            <p:cNvSpPr>
              <a:spLocks noChangeShapeType="1"/>
            </p:cNvSpPr>
            <p:nvPr/>
          </p:nvSpPr>
          <p:spPr bwMode="auto">
            <a:xfrm rot="10800000" flipH="1">
              <a:off x="7924800" y="5681663"/>
              <a:ext cx="0" cy="327025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1400" dirty="0"/>
            </a:p>
          </p:txBody>
        </p:sp>
        <p:sp>
          <p:nvSpPr>
            <p:cNvPr id="44" name="Line 22"/>
            <p:cNvSpPr>
              <a:spLocks noChangeShapeType="1"/>
            </p:cNvSpPr>
            <p:nvPr/>
          </p:nvSpPr>
          <p:spPr bwMode="auto">
            <a:xfrm rot="10800000" flipH="1">
              <a:off x="6826250" y="5676900"/>
              <a:ext cx="0" cy="331788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1400" dirty="0"/>
            </a:p>
          </p:txBody>
        </p:sp>
        <p:sp>
          <p:nvSpPr>
            <p:cNvPr id="45" name="Line 23"/>
            <p:cNvSpPr>
              <a:spLocks noChangeShapeType="1"/>
            </p:cNvSpPr>
            <p:nvPr/>
          </p:nvSpPr>
          <p:spPr bwMode="auto">
            <a:xfrm rot="10800000" flipH="1">
              <a:off x="4648200" y="5681663"/>
              <a:ext cx="0" cy="327025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1400" dirty="0"/>
            </a:p>
          </p:txBody>
        </p:sp>
      </p:grpSp>
      <p:sp>
        <p:nvSpPr>
          <p:cNvPr id="48" name="Content Placeholder 4"/>
          <p:cNvSpPr txBox="1">
            <a:spLocks/>
          </p:cNvSpPr>
          <p:nvPr/>
        </p:nvSpPr>
        <p:spPr>
          <a:xfrm>
            <a:off x="467544" y="2132856"/>
            <a:ext cx="8064896" cy="1224136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>
                <a:latin typeface="Arial Narrow" pitchFamily="34" charset="0"/>
              </a:rPr>
              <a:t>For SPL </a:t>
            </a:r>
            <a:r>
              <a:rPr lang="en-GB" sz="2400" dirty="0" smtClean="0">
                <a:latin typeface="Arial Narrow" pitchFamily="34" charset="0"/>
              </a:rPr>
              <a:t>dipole </a:t>
            </a:r>
            <a:r>
              <a:rPr lang="en-GB" sz="2400" dirty="0">
                <a:latin typeface="Arial Narrow" pitchFamily="34" charset="0"/>
              </a:rPr>
              <a:t>HOMs </a:t>
            </a:r>
            <a:r>
              <a:rPr lang="en-GB" sz="2400" dirty="0" smtClean="0">
                <a:latin typeface="Arial Narrow" pitchFamily="34" charset="0"/>
              </a:rPr>
              <a:t>are considered </a:t>
            </a:r>
            <a:r>
              <a:rPr lang="en-GB" sz="2400" dirty="0">
                <a:latin typeface="Arial Narrow" pitchFamily="34" charset="0"/>
              </a:rPr>
              <a:t>less problematic</a:t>
            </a:r>
            <a:endParaRPr lang="en-US" sz="2400" dirty="0" smtClean="0">
              <a:latin typeface="Arial Narrow" pitchFamily="34" charset="0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>
                <a:latin typeface="Arial Narrow" pitchFamily="34" charset="0"/>
              </a:rPr>
              <a:t>In case of </a:t>
            </a:r>
            <a:r>
              <a:rPr lang="en-US" sz="2400" dirty="0" err="1" smtClean="0">
                <a:latin typeface="Arial Narrow" pitchFamily="34" charset="0"/>
              </a:rPr>
              <a:t>recirculators</a:t>
            </a:r>
            <a:r>
              <a:rPr lang="en-US" sz="2400" dirty="0" smtClean="0">
                <a:latin typeface="Arial Narrow" pitchFamily="34" charset="0"/>
              </a:rPr>
              <a:t> or synchrotrons </a:t>
            </a:r>
            <a:r>
              <a:rPr lang="en-GB" sz="2400" dirty="0">
                <a:latin typeface="Arial Narrow" pitchFamily="34" charset="0"/>
              </a:rPr>
              <a:t>dipole HOMs </a:t>
            </a:r>
            <a:r>
              <a:rPr lang="en-US" sz="2400" dirty="0" smtClean="0">
                <a:latin typeface="Arial Narrow" pitchFamily="34" charset="0"/>
              </a:rPr>
              <a:t>should be also considered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2400" dirty="0">
                <a:latin typeface="Arial Narrow" pitchFamily="34" charset="0"/>
              </a:rPr>
              <a:t>HOM spectra for the medium and high beta Cavities</a:t>
            </a:r>
            <a:r>
              <a:rPr lang="en-GB" sz="2400" dirty="0" smtClean="0">
                <a:latin typeface="Arial Narrow" pitchFamily="34" charset="0"/>
              </a:rPr>
              <a:t>:</a:t>
            </a:r>
            <a:endParaRPr lang="en-US" sz="2400" dirty="0">
              <a:latin typeface="Arial Narrow" pitchFamily="34" charset="0"/>
            </a:endParaRP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6837" y="3372279"/>
            <a:ext cx="8747830" cy="2504993"/>
            <a:chOff x="166837" y="3212976"/>
            <a:chExt cx="8747830" cy="2504993"/>
          </a:xfrm>
        </p:grpSpPr>
        <p:pic>
          <p:nvPicPr>
            <p:cNvPr id="46" name="Picture 4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49721"/>
            <a:stretch/>
          </p:blipFill>
          <p:spPr bwMode="auto">
            <a:xfrm>
              <a:off x="4522813" y="3444105"/>
              <a:ext cx="4391854" cy="211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585"/>
            <a:stretch/>
          </p:blipFill>
          <p:spPr bwMode="auto">
            <a:xfrm>
              <a:off x="166837" y="3429000"/>
              <a:ext cx="4355976" cy="21449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1763688" y="3212976"/>
              <a:ext cx="1539843" cy="2880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4094113" y="5429937"/>
              <a:ext cx="1539843" cy="2880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1043608" y="3283321"/>
            <a:ext cx="2749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Arial Narrow" pitchFamily="34" charset="0"/>
              </a:rPr>
              <a:t>Medium beta cavity (beta = 0.65)</a:t>
            </a:r>
            <a:endParaRPr lang="en-GB" sz="1600" b="1" dirty="0">
              <a:latin typeface="Arial Narrow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52120" y="3283321"/>
            <a:ext cx="2257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latin typeface="Arial Narrow" pitchFamily="34" charset="0"/>
              </a:rPr>
              <a:t>High beta cavity (beta = 1)</a:t>
            </a:r>
            <a:endParaRPr lang="en-GB" sz="1600" b="1" dirty="0">
              <a:latin typeface="Arial Narrow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752606" y="908720"/>
            <a:ext cx="1520974" cy="1148812"/>
          </a:xfrm>
          <a:prstGeom prst="roundRect">
            <a:avLst/>
          </a:prstGeom>
          <a:solidFill>
            <a:srgbClr val="92D050">
              <a:alpha val="37000"/>
            </a:srgb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22762</TotalTime>
  <Words>1027</Words>
  <Application>Microsoft Office PowerPoint</Application>
  <PresentationFormat>On-screen Show (4:3)</PresentationFormat>
  <Paragraphs>261</Paragraphs>
  <Slides>15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Outline</vt:lpstr>
      <vt:lpstr>Overview</vt:lpstr>
      <vt:lpstr>Overview</vt:lpstr>
      <vt:lpstr>Overview</vt:lpstr>
      <vt:lpstr>Overview</vt:lpstr>
      <vt:lpstr>Overview</vt:lpstr>
      <vt:lpstr>RF Characteristics</vt:lpstr>
      <vt:lpstr>RF Characteristics - Requirements</vt:lpstr>
      <vt:lpstr>RF Characteristics - Design Process</vt:lpstr>
      <vt:lpstr>RF Characteristics - Design Process</vt:lpstr>
      <vt:lpstr>Mechanical Issues</vt:lpstr>
      <vt:lpstr>Heat Loss Investigation</vt:lpstr>
      <vt:lpstr>Summary</vt:lpstr>
      <vt:lpstr>Outlook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Kai Papke</dc:creator>
  <cp:lastModifiedBy>Kai Papke</cp:lastModifiedBy>
  <cp:revision>1103</cp:revision>
  <cp:lastPrinted>2013-10-24T11:27:14Z</cp:lastPrinted>
  <dcterms:created xsi:type="dcterms:W3CDTF">2011-02-15T10:29:58Z</dcterms:created>
  <dcterms:modified xsi:type="dcterms:W3CDTF">2013-10-29T18:59:06Z</dcterms:modified>
</cp:coreProperties>
</file>