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6" r:id="rId2"/>
    <p:sldId id="268" r:id="rId3"/>
    <p:sldId id="294" r:id="rId4"/>
    <p:sldId id="270" r:id="rId5"/>
    <p:sldId id="272" r:id="rId6"/>
    <p:sldId id="271" r:id="rId7"/>
    <p:sldId id="273" r:id="rId8"/>
    <p:sldId id="274" r:id="rId9"/>
    <p:sldId id="283" r:id="rId10"/>
    <p:sldId id="285" r:id="rId11"/>
    <p:sldId id="292" r:id="rId12"/>
    <p:sldId id="295" r:id="rId13"/>
    <p:sldId id="287" r:id="rId14"/>
    <p:sldId id="288" r:id="rId15"/>
    <p:sldId id="293" r:id="rId16"/>
    <p:sldId id="289" r:id="rId17"/>
    <p:sldId id="296" r:id="rId18"/>
    <p:sldId id="290" r:id="rId19"/>
    <p:sldId id="297" r:id="rId20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Helvetica Neue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43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83399" autoAdjust="0"/>
  </p:normalViewPr>
  <p:slideViewPr>
    <p:cSldViewPr>
      <p:cViewPr>
        <p:scale>
          <a:sx n="76" d="100"/>
          <a:sy n="76" d="100"/>
        </p:scale>
        <p:origin x="-960" y="-3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B9236-60B7-0746-A97E-E5D544561BB6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11559-E9C5-3846-9D15-10DB124E1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99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3337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46150" y="4860925"/>
            <a:ext cx="5205413" cy="460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00" tIns="49680" rIns="99000" bIns="4968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300">
                <a:solidFill>
                  <a:srgbClr val="000000"/>
                </a:solidFill>
                <a:latin typeface="TUM Neue Helvetica 55 Regular" charset="0"/>
                <a:cs typeface="DejaVu Sans" charset="0"/>
              </a:defRPr>
            </a:lvl1pPr>
          </a:lstStyle>
          <a:p>
            <a:pPr>
              <a:defRPr/>
            </a:pPr>
            <a:fld id="{4E80026E-6A1F-C947-80A0-62E500CACC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721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Preparing</a:t>
            </a:r>
            <a:r>
              <a:rPr lang="en-US" baseline="0" dirty="0" smtClean="0"/>
              <a:t> the Track Reconstruction in ATLAS for a high multiplicity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E80026E-6A1F-C947-80A0-62E500CACC6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015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E80026E-6A1F-C947-80A0-62E500CACC6A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214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E80026E-6A1F-C947-80A0-62E500CACC6A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333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E80026E-6A1F-C947-80A0-62E500CACC6A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2662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PMB </a:t>
            </a:r>
            <a:r>
              <a:rPr lang="en-US" dirty="0" err="1" smtClean="0"/>
              <a:t>grafik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E80026E-6A1F-C947-80A0-62E500CACC6A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25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E80026E-6A1F-C947-80A0-62E500CACC6A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79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695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8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914400"/>
            <a:ext cx="2030413" cy="4891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914400"/>
            <a:ext cx="5943600" cy="4891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0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94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7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6213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28800"/>
            <a:ext cx="3987800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24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36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28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0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32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7370"/>
          <a:stretch/>
        </p:blipFill>
        <p:spPr bwMode="auto">
          <a:xfrm>
            <a:off x="0" y="0"/>
            <a:ext cx="9144000" cy="63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914400"/>
            <a:ext cx="8126413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828800"/>
            <a:ext cx="8126413" cy="39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19100" y="446308"/>
            <a:ext cx="3216796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b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333333"/>
                </a:solidFill>
                <a:latin typeface="Helvetica Neue" charset="0"/>
                <a:ea typeface="ＭＳ Ｐゴシック" charset="0"/>
                <a:cs typeface="DejaVu Sans" charset="0"/>
              </a:defRPr>
            </a:lvl9pPr>
          </a:lstStyle>
          <a:p>
            <a:pPr>
              <a:spcBef>
                <a:spcPts val="750"/>
              </a:spcBef>
              <a:buClrTx/>
              <a:buFontTx/>
              <a:buNone/>
              <a:defRPr/>
            </a:pPr>
            <a:r>
              <a:rPr lang="de-DE" sz="1200" dirty="0" smtClean="0">
                <a:solidFill>
                  <a:srgbClr val="074FB0"/>
                </a:solidFill>
                <a:latin typeface="TUM Neue Helvetica 55 Regular" charset="0"/>
              </a:rPr>
              <a:t>ATLAS, Technische Universität München</a:t>
            </a:r>
          </a:p>
        </p:txBody>
      </p:sp>
      <p:pic>
        <p:nvPicPr>
          <p:cNvPr id="2" name="Picture 1" descr="Atlas logo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88640"/>
            <a:ext cx="1163588" cy="4423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5536" y="6356350"/>
            <a:ext cx="562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Robert </a:t>
            </a:r>
            <a:r>
              <a:rPr lang="en-US" dirty="0" err="1" smtClean="0"/>
              <a:t>Langenberg</a:t>
            </a:r>
            <a:r>
              <a:rPr lang="en-US" dirty="0" smtClean="0"/>
              <a:t>, Andreas </a:t>
            </a:r>
            <a:r>
              <a:rPr lang="en-US" dirty="0" err="1" smtClean="0"/>
              <a:t>Salzburger</a:t>
            </a:r>
            <a:r>
              <a:rPr lang="en-US" dirty="0" smtClean="0"/>
              <a:t> – Tracking Software 05/16/13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0374CE73-8CAC-C240-A2F3-D9FD1F57DB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333333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2pPr>
      <a:lvl3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3pPr>
      <a:lvl4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4pPr>
      <a:lvl5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333333"/>
          </a:solidFill>
          <a:latin typeface="TUM Neue Helvetica 75 Bold" charset="0"/>
          <a:ea typeface="ＭＳ Ｐゴシック" charset="0"/>
          <a:cs typeface="DejaVu Sans" charset="0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Future of ATLAS Track Reconstruction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u="sng" dirty="0" smtClean="0"/>
              <a:t>Robert </a:t>
            </a:r>
            <a:r>
              <a:rPr lang="en-US" sz="2000" u="sng" dirty="0" err="1" smtClean="0"/>
              <a:t>Langenberg</a:t>
            </a:r>
            <a:r>
              <a:rPr lang="en-US" sz="2000" dirty="0"/>
              <a:t> </a:t>
            </a:r>
            <a:r>
              <a:rPr lang="en-US" sz="2000" dirty="0" smtClean="0"/>
              <a:t>(TU </a:t>
            </a:r>
            <a:r>
              <a:rPr lang="en-US" sz="2000" dirty="0" err="1" smtClean="0"/>
              <a:t>München</a:t>
            </a:r>
            <a:r>
              <a:rPr lang="en-US" sz="2000" dirty="0" smtClean="0"/>
              <a:t>, CERN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65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Efforts: Library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828800"/>
            <a:ext cx="8126413" cy="4552528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Change from CLHEP to Eigen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Huge software migration</a:t>
            </a:r>
          </a:p>
          <a:p>
            <a:pPr marL="1200150" lvl="2" indent="-342900">
              <a:buFont typeface="Arial"/>
              <a:buChar char="•"/>
            </a:pPr>
            <a:r>
              <a:rPr lang="en-US" dirty="0" smtClean="0"/>
              <a:t>O(1000) packages affected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Eigen library functions </a:t>
            </a:r>
            <a:br>
              <a:rPr lang="en-US" dirty="0" smtClean="0"/>
            </a:br>
            <a:r>
              <a:rPr lang="en-US" dirty="0" smtClean="0"/>
              <a:t>can </a:t>
            </a:r>
            <a:r>
              <a:rPr lang="en-US" dirty="0" err="1" smtClean="0"/>
              <a:t>vectorize</a:t>
            </a:r>
            <a:r>
              <a:rPr lang="en-US" dirty="0" smtClean="0"/>
              <a:t> if compiled </a:t>
            </a:r>
            <a:br>
              <a:rPr lang="en-US" dirty="0" smtClean="0"/>
            </a:br>
            <a:r>
              <a:rPr lang="en-US" dirty="0" smtClean="0"/>
              <a:t>accordingly</a:t>
            </a:r>
          </a:p>
          <a:p>
            <a:pPr marL="514350" indent="-457200">
              <a:buFont typeface="Arial"/>
              <a:buChar char="•"/>
            </a:pPr>
            <a:r>
              <a:rPr lang="en-US" dirty="0" smtClean="0"/>
              <a:t>Exchanging the allocator</a:t>
            </a:r>
            <a:endParaRPr lang="en-US" dirty="0"/>
          </a:p>
          <a:p>
            <a:pPr marL="514350" indent="-457200">
              <a:buFont typeface="Arial"/>
              <a:buChar char="•"/>
            </a:pPr>
            <a:r>
              <a:rPr lang="en-US" dirty="0" smtClean="0"/>
              <a:t>Exchanging GNU </a:t>
            </a:r>
            <a:r>
              <a:rPr lang="en-US" dirty="0" err="1" smtClean="0"/>
              <a:t>libm</a:t>
            </a:r>
            <a:endParaRPr lang="en-US" dirty="0"/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Under investigation: VDT, </a:t>
            </a:r>
            <a:r>
              <a:rPr lang="en-US" dirty="0" err="1" smtClean="0"/>
              <a:t>libimf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80728"/>
            <a:ext cx="2952328" cy="281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61048"/>
            <a:ext cx="2971883" cy="244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549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Eigen </a:t>
            </a:r>
            <a:r>
              <a:rPr lang="en-US" dirty="0" smtClean="0"/>
              <a:t>library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spcBef>
                <a:spcPts val="800"/>
              </a:spcBef>
              <a:buFont typeface="Arial"/>
              <a:buChar char="•"/>
            </a:pPr>
            <a:r>
              <a:rPr lang="en-US" sz="2800" dirty="0" smtClean="0"/>
              <a:t>Extending Eigen by inline functions for a more CLHEP like API facilitating migration</a:t>
            </a:r>
          </a:p>
          <a:p>
            <a:pPr marL="857250" lvl="2" indent="-457200">
              <a:spcBef>
                <a:spcPts val="800"/>
              </a:spcBef>
              <a:buFont typeface="Arial"/>
              <a:buChar char="•"/>
            </a:pPr>
            <a:r>
              <a:rPr lang="en-US" dirty="0" smtClean="0"/>
              <a:t>Macro allows Eigen extension without inheritance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Adding </a:t>
            </a:r>
            <a:r>
              <a:rPr lang="en-US" dirty="0"/>
              <a:t>optimized functions for symmetric matrices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Eigen doesn’t have symmetric matrices or optimized operations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Overhead free matrix data access as double* 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E.g. Gauss-Jordan inversion implemented 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701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 library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Creation of </a:t>
            </a:r>
            <a:r>
              <a:rPr lang="en-US" dirty="0" err="1" smtClean="0"/>
              <a:t>Amg</a:t>
            </a:r>
            <a:r>
              <a:rPr lang="en-US" dirty="0" smtClean="0"/>
              <a:t>:: namespace for Eigen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Access unification to all Eigen types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Facilitates future changes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Simplifies access (before there were 3 different wrappers for e.g. CLHEP::Vector3D)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Direct access to Eigen discouraged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All but equal interface allows the same tests running on both </a:t>
            </a:r>
            <a:r>
              <a:rPr lang="en-US" dirty="0" err="1" smtClean="0"/>
              <a:t>Amg</a:t>
            </a:r>
            <a:r>
              <a:rPr lang="en-US" dirty="0" smtClean="0"/>
              <a:t> and CLHEP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Any other library, e.g. Root’s </a:t>
            </a:r>
            <a:r>
              <a:rPr lang="en-US" dirty="0" err="1" smtClean="0"/>
              <a:t>Smatrix</a:t>
            </a:r>
            <a:r>
              <a:rPr lang="en-US" dirty="0" smtClean="0"/>
              <a:t> can be wrapped in the same way to allow easy comparison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000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 library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Performance findings very promising: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Conversion of global </a:t>
            </a:r>
            <a:r>
              <a:rPr lang="en-US" dirty="0"/>
              <a:t>to local coordinates </a:t>
            </a:r>
            <a:r>
              <a:rPr lang="en-US" dirty="0" smtClean="0"/>
              <a:t>3x faster with Eigen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Numerical differences to CLHEP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Comparison of conversion local -&gt; global -&gt; local shows Eigen to be closer to the original value than CLHEP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Inlining</a:t>
            </a:r>
            <a:r>
              <a:rPr lang="en-US" dirty="0" smtClean="0"/>
              <a:t> greatly affects speed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Deactivating </a:t>
            </a:r>
            <a:r>
              <a:rPr lang="en-US" dirty="0" err="1" smtClean="0"/>
              <a:t>inlining</a:t>
            </a:r>
            <a:r>
              <a:rPr lang="en-US" dirty="0" smtClean="0"/>
              <a:t> for Eigen diminishes performance advantages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Unified access </a:t>
            </a:r>
            <a:r>
              <a:rPr lang="en-US" dirty="0" smtClean="0"/>
              <a:t>through </a:t>
            </a:r>
            <a:r>
              <a:rPr lang="en-US" dirty="0"/>
              <a:t>single interface improves </a:t>
            </a:r>
            <a:r>
              <a:rPr lang="en-US" dirty="0" smtClean="0"/>
              <a:t>readability and maintainability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14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Efforts: </a:t>
            </a:r>
            <a:r>
              <a:rPr lang="en-US" dirty="0" err="1" smtClean="0"/>
              <a:t>Tcmalloc</a:t>
            </a:r>
            <a:r>
              <a:rPr lang="en-US" dirty="0" smtClean="0"/>
              <a:t> and </a:t>
            </a:r>
            <a:r>
              <a:rPr lang="en-US" dirty="0" err="1" smtClean="0"/>
              <a:t>libm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 smtClean="0"/>
              <a:t>Tcmalloc</a:t>
            </a:r>
            <a:r>
              <a:rPr lang="en-US" dirty="0" smtClean="0"/>
              <a:t> version in use is outdated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Uses less memory than all newer </a:t>
            </a:r>
            <a:r>
              <a:rPr lang="en-US" dirty="0" err="1" smtClean="0"/>
              <a:t>mallocs</a:t>
            </a:r>
            <a:r>
              <a:rPr lang="en-US" dirty="0" smtClean="0"/>
              <a:t> but provides unaligned memory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 smtClean="0"/>
              <a:t>Cannot </a:t>
            </a:r>
            <a:r>
              <a:rPr lang="en-US" dirty="0" err="1" smtClean="0"/>
              <a:t>vectorize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Many newer allocators faster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Facebook’s </a:t>
            </a:r>
            <a:r>
              <a:rPr lang="en-US" dirty="0" err="1" smtClean="0"/>
              <a:t>jemalloc</a:t>
            </a:r>
            <a:r>
              <a:rPr lang="en-US" dirty="0" smtClean="0"/>
              <a:t> up to 10% faster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GNU </a:t>
            </a:r>
            <a:r>
              <a:rPr lang="en-US" dirty="0" err="1" smtClean="0"/>
              <a:t>libm</a:t>
            </a:r>
            <a:r>
              <a:rPr lang="en-US" dirty="0" smtClean="0"/>
              <a:t> slow compared to other libs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Intel’s </a:t>
            </a:r>
            <a:r>
              <a:rPr lang="en-US" dirty="0" err="1" smtClean="0"/>
              <a:t>Libimf</a:t>
            </a:r>
            <a:r>
              <a:rPr lang="en-US" dirty="0" smtClean="0"/>
              <a:t> and CMS’ VDT provide up to 10x faster trigonometric functions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Both libraries can be replaced with minimum effort using LD_PRELOAD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Tcmalloc</a:t>
            </a:r>
            <a:r>
              <a:rPr lang="en-US" dirty="0" smtClean="0"/>
              <a:t> and </a:t>
            </a:r>
            <a:r>
              <a:rPr lang="en-US" dirty="0" err="1" smtClean="0"/>
              <a:t>libm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err="1" smtClean="0"/>
              <a:t>Tcmalloc</a:t>
            </a:r>
            <a:r>
              <a:rPr lang="en-US" dirty="0" smtClean="0"/>
              <a:t> and </a:t>
            </a:r>
            <a:r>
              <a:rPr lang="en-US" dirty="0" err="1" smtClean="0"/>
              <a:t>libm</a:t>
            </a:r>
            <a:r>
              <a:rPr lang="en-US" dirty="0" smtClean="0"/>
              <a:t> are both responsible for about 5% of total reconstruction time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Number of </a:t>
            </a:r>
            <a:r>
              <a:rPr lang="en-US" dirty="0" err="1" smtClean="0"/>
              <a:t>mallocs</a:t>
            </a:r>
            <a:r>
              <a:rPr lang="en-US" dirty="0" smtClean="0"/>
              <a:t> will decrease after Eigen migration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Eigen uses less temporaries than CLHEP which now makes up more than 10% of all </a:t>
            </a:r>
            <a:r>
              <a:rPr lang="en-US" dirty="0" err="1" smtClean="0"/>
              <a:t>mallocs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Increased speedup expected for </a:t>
            </a:r>
            <a:r>
              <a:rPr lang="en-US" dirty="0" err="1" smtClean="0"/>
              <a:t>vdt</a:t>
            </a:r>
            <a:r>
              <a:rPr lang="en-US" dirty="0" smtClean="0"/>
              <a:t> when migrating and therefore allowing </a:t>
            </a:r>
            <a:r>
              <a:rPr lang="en-US" dirty="0" err="1" smtClean="0"/>
              <a:t>inlining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Final decision outstanding, short term measure: LD_PRELOAD for </a:t>
            </a:r>
            <a:r>
              <a:rPr lang="en-US" dirty="0" err="1" smtClean="0"/>
              <a:t>libimf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84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Efforts: Event Data Model (EDM)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628800"/>
            <a:ext cx="8384480" cy="453650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/>
              <a:t>Initial Tracking EDM was highly polymorph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Design before data taking was </a:t>
            </a:r>
            <a:r>
              <a:rPr lang="en-US" dirty="0" smtClean="0"/>
              <a:t>focused </a:t>
            </a:r>
            <a:r>
              <a:rPr lang="en-US" dirty="0"/>
              <a:t>on </a:t>
            </a:r>
            <a:br>
              <a:rPr lang="en-US" dirty="0"/>
            </a:br>
            <a:r>
              <a:rPr lang="en-US" dirty="0"/>
              <a:t>flexibility rather than CPU performance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Experiences </a:t>
            </a:r>
            <a:r>
              <a:rPr lang="en-US" dirty="0" smtClean="0"/>
              <a:t>of </a:t>
            </a:r>
            <a:r>
              <a:rPr lang="en-US" dirty="0"/>
              <a:t>Run 1 now integrated, EDM reworked:</a:t>
            </a:r>
          </a:p>
          <a:p>
            <a:pPr marL="1257300" lvl="2" indent="-457200">
              <a:buFont typeface="Arial"/>
              <a:buChar char="•"/>
            </a:pPr>
            <a:r>
              <a:rPr lang="en-US" dirty="0"/>
              <a:t>Flatter EDM structure</a:t>
            </a:r>
          </a:p>
          <a:p>
            <a:pPr marL="1257300" lvl="2" indent="-457200">
              <a:buFont typeface="Arial"/>
              <a:buChar char="•"/>
            </a:pPr>
            <a:r>
              <a:rPr lang="en-US" dirty="0"/>
              <a:t>Avoidance of dynamic casts</a:t>
            </a:r>
          </a:p>
          <a:p>
            <a:pPr marL="1257300" lvl="2" indent="-457200">
              <a:buFont typeface="Arial"/>
              <a:buChar char="•"/>
            </a:pPr>
            <a:r>
              <a:rPr lang="en-US" dirty="0"/>
              <a:t>Persistency considerations</a:t>
            </a:r>
            <a:br>
              <a:rPr lang="en-US" dirty="0"/>
            </a:br>
            <a:r>
              <a:rPr lang="en-US" dirty="0"/>
              <a:t>enter transient EDM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Example: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New </a:t>
            </a:r>
            <a:r>
              <a:rPr lang="en-US" dirty="0" err="1" smtClean="0"/>
              <a:t>templated</a:t>
            </a:r>
            <a:r>
              <a:rPr lang="en-US" dirty="0" smtClean="0"/>
              <a:t> track </a:t>
            </a:r>
            <a:r>
              <a:rPr lang="en-US" dirty="0" err="1" smtClean="0"/>
              <a:t>parameterisation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removed 98 % of C++ code lines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645024"/>
            <a:ext cx="2520280" cy="2193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56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55" name="Group 95"/>
          <p:cNvGrpSpPr>
            <a:grpSpLocks/>
          </p:cNvGrpSpPr>
          <p:nvPr/>
        </p:nvGrpSpPr>
        <p:grpSpPr bwMode="auto">
          <a:xfrm>
            <a:off x="552525" y="1268760"/>
            <a:ext cx="1035844" cy="4752528"/>
            <a:chOff x="0" y="0"/>
            <a:chExt cx="927" cy="5064"/>
          </a:xfrm>
        </p:grpSpPr>
        <p:sp>
          <p:nvSpPr>
            <p:cNvPr id="15361" name="Oval 1"/>
            <p:cNvSpPr>
              <a:spLocks/>
            </p:cNvSpPr>
            <p:nvPr/>
          </p:nvSpPr>
          <p:spPr bwMode="auto">
            <a:xfrm rot="10800000">
              <a:off x="239" y="1322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2" name="Oval 2"/>
            <p:cNvSpPr>
              <a:spLocks/>
            </p:cNvSpPr>
            <p:nvPr/>
          </p:nvSpPr>
          <p:spPr bwMode="auto">
            <a:xfrm rot="10800000">
              <a:off x="469" y="1275"/>
              <a:ext cx="64" cy="71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3" name="Oval 3"/>
            <p:cNvSpPr>
              <a:spLocks/>
            </p:cNvSpPr>
            <p:nvPr/>
          </p:nvSpPr>
          <p:spPr bwMode="auto">
            <a:xfrm rot="10800000">
              <a:off x="346" y="1216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4" name="Oval 4"/>
            <p:cNvSpPr>
              <a:spLocks/>
            </p:cNvSpPr>
            <p:nvPr/>
          </p:nvSpPr>
          <p:spPr bwMode="auto">
            <a:xfrm rot="10800000">
              <a:off x="239" y="1487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5" name="Oval 5"/>
            <p:cNvSpPr>
              <a:spLocks/>
            </p:cNvSpPr>
            <p:nvPr/>
          </p:nvSpPr>
          <p:spPr bwMode="auto">
            <a:xfrm rot="10800000">
              <a:off x="346" y="1611"/>
              <a:ext cx="64" cy="70"/>
            </a:xfrm>
            <a:prstGeom prst="ellipse">
              <a:avLst/>
            </a:prstGeom>
            <a:solidFill>
              <a:srgbClr val="FE7038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6" name="Oval 6"/>
            <p:cNvSpPr>
              <a:spLocks/>
            </p:cNvSpPr>
            <p:nvPr/>
          </p:nvSpPr>
          <p:spPr bwMode="auto">
            <a:xfrm rot="10800000">
              <a:off x="523" y="1452"/>
              <a:ext cx="64" cy="70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7" name="Oval 7"/>
            <p:cNvSpPr>
              <a:spLocks/>
            </p:cNvSpPr>
            <p:nvPr/>
          </p:nvSpPr>
          <p:spPr bwMode="auto">
            <a:xfrm rot="10800000">
              <a:off x="630" y="1511"/>
              <a:ext cx="64" cy="70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8" name="Oval 8"/>
            <p:cNvSpPr>
              <a:spLocks/>
            </p:cNvSpPr>
            <p:nvPr/>
          </p:nvSpPr>
          <p:spPr bwMode="auto">
            <a:xfrm rot="10800000">
              <a:off x="630" y="1334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9" name="Oval 9"/>
            <p:cNvSpPr>
              <a:spLocks/>
            </p:cNvSpPr>
            <p:nvPr/>
          </p:nvSpPr>
          <p:spPr bwMode="auto">
            <a:xfrm rot="10800000">
              <a:off x="576" y="1158"/>
              <a:ext cx="65" cy="70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0" name="Oval 10"/>
            <p:cNvSpPr>
              <a:spLocks/>
            </p:cNvSpPr>
            <p:nvPr/>
          </p:nvSpPr>
          <p:spPr bwMode="auto">
            <a:xfrm rot="10800000">
              <a:off x="415" y="1099"/>
              <a:ext cx="65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1" name="Oval 11"/>
            <p:cNvSpPr>
              <a:spLocks/>
            </p:cNvSpPr>
            <p:nvPr/>
          </p:nvSpPr>
          <p:spPr bwMode="auto">
            <a:xfrm rot="10800000">
              <a:off x="469" y="1570"/>
              <a:ext cx="64" cy="70"/>
            </a:xfrm>
            <a:prstGeom prst="ellipse">
              <a:avLst/>
            </a:prstGeom>
            <a:solidFill>
              <a:srgbClr val="FE7038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2" name="Oval 12"/>
            <p:cNvSpPr>
              <a:spLocks/>
            </p:cNvSpPr>
            <p:nvPr/>
          </p:nvSpPr>
          <p:spPr bwMode="auto">
            <a:xfrm rot="10800000">
              <a:off x="576" y="1628"/>
              <a:ext cx="65" cy="71"/>
            </a:xfrm>
            <a:prstGeom prst="ellipse">
              <a:avLst/>
            </a:prstGeom>
            <a:solidFill>
              <a:srgbClr val="6767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3" name="Oval 13"/>
            <p:cNvSpPr>
              <a:spLocks/>
            </p:cNvSpPr>
            <p:nvPr/>
          </p:nvSpPr>
          <p:spPr bwMode="auto">
            <a:xfrm rot="10800000">
              <a:off x="737" y="1570"/>
              <a:ext cx="64" cy="70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4" name="Oval 14"/>
            <p:cNvSpPr>
              <a:spLocks/>
            </p:cNvSpPr>
            <p:nvPr/>
          </p:nvSpPr>
          <p:spPr bwMode="auto">
            <a:xfrm rot="10800000">
              <a:off x="796" y="1334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5" name="Oval 15"/>
            <p:cNvSpPr>
              <a:spLocks/>
            </p:cNvSpPr>
            <p:nvPr/>
          </p:nvSpPr>
          <p:spPr bwMode="auto">
            <a:xfrm rot="10800000">
              <a:off x="683" y="1099"/>
              <a:ext cx="65" cy="70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6" name="Oval 16"/>
            <p:cNvSpPr>
              <a:spLocks/>
            </p:cNvSpPr>
            <p:nvPr/>
          </p:nvSpPr>
          <p:spPr bwMode="auto">
            <a:xfrm rot="10800000">
              <a:off x="185" y="1158"/>
              <a:ext cx="64" cy="70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7" name="Oval 17"/>
            <p:cNvSpPr>
              <a:spLocks/>
            </p:cNvSpPr>
            <p:nvPr/>
          </p:nvSpPr>
          <p:spPr bwMode="auto">
            <a:xfrm rot="10800000">
              <a:off x="78" y="1099"/>
              <a:ext cx="64" cy="70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8" name="Oval 18"/>
            <p:cNvSpPr>
              <a:spLocks/>
            </p:cNvSpPr>
            <p:nvPr/>
          </p:nvSpPr>
          <p:spPr bwMode="auto">
            <a:xfrm rot="10800000">
              <a:off x="72" y="1381"/>
              <a:ext cx="65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9" name="Oval 19"/>
            <p:cNvSpPr>
              <a:spLocks/>
            </p:cNvSpPr>
            <p:nvPr/>
          </p:nvSpPr>
          <p:spPr bwMode="auto">
            <a:xfrm rot="10800000">
              <a:off x="239" y="1664"/>
              <a:ext cx="64" cy="70"/>
            </a:xfrm>
            <a:prstGeom prst="ellipse">
              <a:avLst/>
            </a:prstGeom>
            <a:solidFill>
              <a:srgbClr val="FE7038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0" name="Oval 20"/>
            <p:cNvSpPr>
              <a:spLocks/>
            </p:cNvSpPr>
            <p:nvPr/>
          </p:nvSpPr>
          <p:spPr bwMode="auto">
            <a:xfrm rot="10800000">
              <a:off x="131" y="1546"/>
              <a:ext cx="65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1" name="Oval 21"/>
            <p:cNvSpPr>
              <a:spLocks/>
            </p:cNvSpPr>
            <p:nvPr/>
          </p:nvSpPr>
          <p:spPr bwMode="auto">
            <a:xfrm rot="10800000">
              <a:off x="346" y="1781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2" name="Oval 22"/>
            <p:cNvSpPr>
              <a:spLocks/>
            </p:cNvSpPr>
            <p:nvPr/>
          </p:nvSpPr>
          <p:spPr bwMode="auto">
            <a:xfrm rot="10800000">
              <a:off x="271" y="1264"/>
              <a:ext cx="64" cy="70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3" name="Oval 23"/>
            <p:cNvSpPr>
              <a:spLocks/>
            </p:cNvSpPr>
            <p:nvPr/>
          </p:nvSpPr>
          <p:spPr bwMode="auto">
            <a:xfrm rot="10800000">
              <a:off x="78" y="1664"/>
              <a:ext cx="64" cy="70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4" name="Oval 24"/>
            <p:cNvSpPr>
              <a:spLocks/>
            </p:cNvSpPr>
            <p:nvPr/>
          </p:nvSpPr>
          <p:spPr bwMode="auto">
            <a:xfrm rot="10800000">
              <a:off x="576" y="1805"/>
              <a:ext cx="65" cy="71"/>
            </a:xfrm>
            <a:prstGeom prst="ellipse">
              <a:avLst/>
            </a:prstGeom>
            <a:solidFill>
              <a:srgbClr val="6767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auto">
            <a:xfrm>
              <a:off x="442" y="1083"/>
              <a:ext cx="403" cy="335"/>
            </a:xfrm>
            <a:custGeom>
              <a:avLst/>
              <a:gdLst>
                <a:gd name="T0" fmla="*/ 0 w 21600"/>
                <a:gd name="T1" fmla="*/ 21600 h 21600"/>
                <a:gd name="T2" fmla="*/ 6338 w 21600"/>
                <a:gd name="T3" fmla="*/ 11027 h 21600"/>
                <a:gd name="T4" fmla="*/ 11938 w 21600"/>
                <a:gd name="T5" fmla="*/ 5523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6338" y="11027"/>
                  </a:lnTo>
                  <a:lnTo>
                    <a:pt x="11938" y="5523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CE3B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6" name="Line 26"/>
            <p:cNvSpPr>
              <a:spLocks noChangeShapeType="1"/>
            </p:cNvSpPr>
            <p:nvPr/>
          </p:nvSpPr>
          <p:spPr bwMode="auto">
            <a:xfrm>
              <a:off x="437" y="1421"/>
              <a:ext cx="491" cy="264"/>
            </a:xfrm>
            <a:prstGeom prst="line">
              <a:avLst/>
            </a:prstGeom>
            <a:noFill/>
            <a:ln w="38100" cap="flat">
              <a:solidFill>
                <a:srgbClr val="66B13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auto">
            <a:xfrm>
              <a:off x="69" y="1468"/>
              <a:ext cx="319" cy="374"/>
            </a:xfrm>
            <a:custGeom>
              <a:avLst/>
              <a:gdLst>
                <a:gd name="T0" fmla="*/ 0 w 21600"/>
                <a:gd name="T1" fmla="*/ 21600 h 21600"/>
                <a:gd name="T2" fmla="*/ 3659 w 21600"/>
                <a:gd name="T3" fmla="*/ 10463 h 21600"/>
                <a:gd name="T4" fmla="*/ 9205 w 21600"/>
                <a:gd name="T5" fmla="*/ 4211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0" y="21600"/>
                    <a:pt x="3659" y="11751"/>
                    <a:pt x="3659" y="10463"/>
                  </a:cubicBezTo>
                  <a:cubicBezTo>
                    <a:pt x="3659" y="9174"/>
                    <a:pt x="9205" y="4211"/>
                    <a:pt x="9205" y="4211"/>
                  </a:cubicBez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5C650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0" y="1086"/>
              <a:ext cx="398" cy="333"/>
            </a:xfrm>
            <a:custGeom>
              <a:avLst/>
              <a:gdLst>
                <a:gd name="T0" fmla="*/ 0 w 21600"/>
                <a:gd name="T1" fmla="*/ 0 h 21600"/>
                <a:gd name="T2" fmla="*/ 9929 w 21600"/>
                <a:gd name="T3" fmla="*/ 4146 h 21600"/>
                <a:gd name="T4" fmla="*/ 14022 w 21600"/>
                <a:gd name="T5" fmla="*/ 10583 h 21600"/>
                <a:gd name="T6" fmla="*/ 21600 w 21600"/>
                <a:gd name="T7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929" y="4146"/>
                  </a:lnTo>
                  <a:lnTo>
                    <a:pt x="14022" y="10583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89" name="Freeform 29"/>
            <p:cNvSpPr>
              <a:spLocks/>
            </p:cNvSpPr>
            <p:nvPr/>
          </p:nvSpPr>
          <p:spPr bwMode="auto">
            <a:xfrm>
              <a:off x="182" y="1576"/>
              <a:ext cx="422" cy="217"/>
            </a:xfrm>
            <a:custGeom>
              <a:avLst/>
              <a:gdLst>
                <a:gd name="T0" fmla="*/ 0 w 21600"/>
                <a:gd name="T1" fmla="*/ 21600 h 21600"/>
                <a:gd name="T2" fmla="*/ 5127 w 21600"/>
                <a:gd name="T3" fmla="*/ 12319 h 21600"/>
                <a:gd name="T4" fmla="*/ 10019 w 21600"/>
                <a:gd name="T5" fmla="*/ 7001 h 21600"/>
                <a:gd name="T6" fmla="*/ 16116 w 21600"/>
                <a:gd name="T7" fmla="*/ 2724 h 21600"/>
                <a:gd name="T8" fmla="*/ 2160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5127" y="12319"/>
                  </a:lnTo>
                  <a:lnTo>
                    <a:pt x="10019" y="7001"/>
                  </a:lnTo>
                  <a:lnTo>
                    <a:pt x="16116" y="2724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FF766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0" name="Oval 30"/>
            <p:cNvSpPr>
              <a:spLocks/>
            </p:cNvSpPr>
            <p:nvPr/>
          </p:nvSpPr>
          <p:spPr bwMode="auto">
            <a:xfrm rot="10800000">
              <a:off x="536" y="1348"/>
              <a:ext cx="64" cy="71"/>
            </a:xfrm>
            <a:prstGeom prst="ellipse">
              <a:avLst/>
            </a:prstGeom>
            <a:solidFill>
              <a:srgbClr val="6767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1" name="Freeform 31"/>
            <p:cNvSpPr>
              <a:spLocks/>
            </p:cNvSpPr>
            <p:nvPr/>
          </p:nvSpPr>
          <p:spPr bwMode="auto">
            <a:xfrm>
              <a:off x="510" y="1252"/>
              <a:ext cx="109" cy="663"/>
            </a:xfrm>
            <a:custGeom>
              <a:avLst/>
              <a:gdLst>
                <a:gd name="T0" fmla="*/ 19330 w 21600"/>
                <a:gd name="T1" fmla="*/ 21600 h 21600"/>
                <a:gd name="T2" fmla="*/ 21600 w 21600"/>
                <a:gd name="T3" fmla="*/ 15842 h 21600"/>
                <a:gd name="T4" fmla="*/ 16655 w 21600"/>
                <a:gd name="T5" fmla="*/ 7066 h 21600"/>
                <a:gd name="T6" fmla="*/ 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30" y="21600"/>
                  </a:moveTo>
                  <a:cubicBezTo>
                    <a:pt x="19330" y="20936"/>
                    <a:pt x="21600" y="15842"/>
                    <a:pt x="21600" y="15842"/>
                  </a:cubicBezTo>
                  <a:cubicBezTo>
                    <a:pt x="21600" y="15842"/>
                    <a:pt x="16655" y="7564"/>
                    <a:pt x="16655" y="7066"/>
                  </a:cubicBezTo>
                  <a:cubicBezTo>
                    <a:pt x="16655" y="6569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676767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2" name="Oval 32"/>
            <p:cNvSpPr>
              <a:spLocks/>
            </p:cNvSpPr>
            <p:nvPr/>
          </p:nvSpPr>
          <p:spPr bwMode="auto">
            <a:xfrm rot="10800000">
              <a:off x="470" y="2374"/>
              <a:ext cx="64" cy="71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3" name="Oval 33"/>
            <p:cNvSpPr>
              <a:spLocks/>
            </p:cNvSpPr>
            <p:nvPr/>
          </p:nvSpPr>
          <p:spPr bwMode="auto">
            <a:xfrm rot="10800000">
              <a:off x="238" y="2586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4" name="Oval 34"/>
            <p:cNvSpPr>
              <a:spLocks/>
            </p:cNvSpPr>
            <p:nvPr/>
          </p:nvSpPr>
          <p:spPr bwMode="auto">
            <a:xfrm rot="10800000">
              <a:off x="523" y="2550"/>
              <a:ext cx="64" cy="70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5" name="Oval 35"/>
            <p:cNvSpPr>
              <a:spLocks/>
            </p:cNvSpPr>
            <p:nvPr/>
          </p:nvSpPr>
          <p:spPr bwMode="auto">
            <a:xfrm rot="10800000">
              <a:off x="629" y="2608"/>
              <a:ext cx="64" cy="71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6" name="Oval 36"/>
            <p:cNvSpPr>
              <a:spLocks/>
            </p:cNvSpPr>
            <p:nvPr/>
          </p:nvSpPr>
          <p:spPr bwMode="auto">
            <a:xfrm rot="10800000">
              <a:off x="576" y="2257"/>
              <a:ext cx="64" cy="70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7" name="Oval 37"/>
            <p:cNvSpPr>
              <a:spLocks/>
            </p:cNvSpPr>
            <p:nvPr/>
          </p:nvSpPr>
          <p:spPr bwMode="auto">
            <a:xfrm rot="10800000">
              <a:off x="735" y="2667"/>
              <a:ext cx="64" cy="71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8" name="Oval 38"/>
            <p:cNvSpPr>
              <a:spLocks/>
            </p:cNvSpPr>
            <p:nvPr/>
          </p:nvSpPr>
          <p:spPr bwMode="auto">
            <a:xfrm rot="10800000">
              <a:off x="682" y="2198"/>
              <a:ext cx="64" cy="71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99" name="Oval 39"/>
            <p:cNvSpPr>
              <a:spLocks/>
            </p:cNvSpPr>
            <p:nvPr/>
          </p:nvSpPr>
          <p:spPr bwMode="auto">
            <a:xfrm rot="10800000">
              <a:off x="185" y="2257"/>
              <a:ext cx="64" cy="70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0" name="Oval 40"/>
            <p:cNvSpPr>
              <a:spLocks/>
            </p:cNvSpPr>
            <p:nvPr/>
          </p:nvSpPr>
          <p:spPr bwMode="auto">
            <a:xfrm rot="10800000">
              <a:off x="79" y="2198"/>
              <a:ext cx="64" cy="71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1" name="Oval 41"/>
            <p:cNvSpPr>
              <a:spLocks/>
            </p:cNvSpPr>
            <p:nvPr/>
          </p:nvSpPr>
          <p:spPr bwMode="auto">
            <a:xfrm rot="10800000">
              <a:off x="132" y="2645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2" name="Oval 42"/>
            <p:cNvSpPr>
              <a:spLocks/>
            </p:cNvSpPr>
            <p:nvPr/>
          </p:nvSpPr>
          <p:spPr bwMode="auto">
            <a:xfrm rot="10800000">
              <a:off x="271" y="2359"/>
              <a:ext cx="64" cy="71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3" name="Oval 43"/>
            <p:cNvSpPr>
              <a:spLocks/>
            </p:cNvSpPr>
            <p:nvPr/>
          </p:nvSpPr>
          <p:spPr bwMode="auto">
            <a:xfrm rot="10800000">
              <a:off x="79" y="2762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4" name="Freeform 44"/>
            <p:cNvSpPr>
              <a:spLocks/>
            </p:cNvSpPr>
            <p:nvPr/>
          </p:nvSpPr>
          <p:spPr bwMode="auto">
            <a:xfrm>
              <a:off x="443" y="2183"/>
              <a:ext cx="404" cy="335"/>
            </a:xfrm>
            <a:custGeom>
              <a:avLst/>
              <a:gdLst>
                <a:gd name="T0" fmla="*/ 0 w 21600"/>
                <a:gd name="T1" fmla="*/ 21600 h 21600"/>
                <a:gd name="T2" fmla="*/ 6338 w 21600"/>
                <a:gd name="T3" fmla="*/ 11027 h 21600"/>
                <a:gd name="T4" fmla="*/ 11938 w 21600"/>
                <a:gd name="T5" fmla="*/ 5523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6338" y="11027"/>
                  </a:lnTo>
                  <a:lnTo>
                    <a:pt x="11938" y="5523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CE3B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5" name="Line 45"/>
            <p:cNvSpPr>
              <a:spLocks noChangeShapeType="1"/>
            </p:cNvSpPr>
            <p:nvPr/>
          </p:nvSpPr>
          <p:spPr bwMode="auto">
            <a:xfrm>
              <a:off x="437" y="2520"/>
              <a:ext cx="491" cy="265"/>
            </a:xfrm>
            <a:prstGeom prst="line">
              <a:avLst/>
            </a:prstGeom>
            <a:noFill/>
            <a:ln w="38100" cap="flat">
              <a:solidFill>
                <a:srgbClr val="66B13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6" name="Freeform 46"/>
            <p:cNvSpPr>
              <a:spLocks/>
            </p:cNvSpPr>
            <p:nvPr/>
          </p:nvSpPr>
          <p:spPr bwMode="auto">
            <a:xfrm>
              <a:off x="72" y="2564"/>
              <a:ext cx="320" cy="374"/>
            </a:xfrm>
            <a:custGeom>
              <a:avLst/>
              <a:gdLst>
                <a:gd name="T0" fmla="*/ 0 w 21600"/>
                <a:gd name="T1" fmla="*/ 21600 h 21600"/>
                <a:gd name="T2" fmla="*/ 3659 w 21600"/>
                <a:gd name="T3" fmla="*/ 10463 h 21600"/>
                <a:gd name="T4" fmla="*/ 9205 w 21600"/>
                <a:gd name="T5" fmla="*/ 4211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0" y="21600"/>
                    <a:pt x="3659" y="11751"/>
                    <a:pt x="3659" y="10463"/>
                  </a:cubicBezTo>
                  <a:cubicBezTo>
                    <a:pt x="3659" y="9174"/>
                    <a:pt x="9205" y="4211"/>
                    <a:pt x="9205" y="4211"/>
                  </a:cubicBez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5C650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7" name="Freeform 47"/>
            <p:cNvSpPr>
              <a:spLocks/>
            </p:cNvSpPr>
            <p:nvPr/>
          </p:nvSpPr>
          <p:spPr bwMode="auto">
            <a:xfrm>
              <a:off x="0" y="2183"/>
              <a:ext cx="399" cy="333"/>
            </a:xfrm>
            <a:custGeom>
              <a:avLst/>
              <a:gdLst>
                <a:gd name="T0" fmla="*/ 0 w 21600"/>
                <a:gd name="T1" fmla="*/ 0 h 21600"/>
                <a:gd name="T2" fmla="*/ 9929 w 21600"/>
                <a:gd name="T3" fmla="*/ 4146 h 21600"/>
                <a:gd name="T4" fmla="*/ 14022 w 21600"/>
                <a:gd name="T5" fmla="*/ 10583 h 21600"/>
                <a:gd name="T6" fmla="*/ 21600 w 21600"/>
                <a:gd name="T7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929" y="4146"/>
                  </a:lnTo>
                  <a:lnTo>
                    <a:pt x="14022" y="10583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8" name="Oval 48"/>
            <p:cNvSpPr>
              <a:spLocks/>
            </p:cNvSpPr>
            <p:nvPr/>
          </p:nvSpPr>
          <p:spPr bwMode="auto">
            <a:xfrm rot="10800000">
              <a:off x="238" y="227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09" name="Oval 49"/>
            <p:cNvSpPr>
              <a:spLocks/>
            </p:cNvSpPr>
            <p:nvPr/>
          </p:nvSpPr>
          <p:spPr bwMode="auto">
            <a:xfrm rot="10800000">
              <a:off x="470" y="175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0" name="Oval 50"/>
            <p:cNvSpPr>
              <a:spLocks/>
            </p:cNvSpPr>
            <p:nvPr/>
          </p:nvSpPr>
          <p:spPr bwMode="auto">
            <a:xfrm rot="10800000">
              <a:off x="344" y="117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1" name="Oval 51"/>
            <p:cNvSpPr>
              <a:spLocks/>
            </p:cNvSpPr>
            <p:nvPr/>
          </p:nvSpPr>
          <p:spPr bwMode="auto">
            <a:xfrm rot="10800000">
              <a:off x="238" y="388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2" name="Oval 52"/>
            <p:cNvSpPr>
              <a:spLocks/>
            </p:cNvSpPr>
            <p:nvPr/>
          </p:nvSpPr>
          <p:spPr bwMode="auto">
            <a:xfrm rot="10800000">
              <a:off x="344" y="512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3" name="Oval 53"/>
            <p:cNvSpPr>
              <a:spLocks/>
            </p:cNvSpPr>
            <p:nvPr/>
          </p:nvSpPr>
          <p:spPr bwMode="auto">
            <a:xfrm rot="10800000">
              <a:off x="523" y="351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4" name="Oval 54"/>
            <p:cNvSpPr>
              <a:spLocks/>
            </p:cNvSpPr>
            <p:nvPr/>
          </p:nvSpPr>
          <p:spPr bwMode="auto">
            <a:xfrm rot="10800000">
              <a:off x="629" y="410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5" name="Oval 55"/>
            <p:cNvSpPr>
              <a:spLocks/>
            </p:cNvSpPr>
            <p:nvPr/>
          </p:nvSpPr>
          <p:spPr bwMode="auto">
            <a:xfrm rot="10800000">
              <a:off x="629" y="234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6" name="Oval 56"/>
            <p:cNvSpPr>
              <a:spLocks/>
            </p:cNvSpPr>
            <p:nvPr/>
          </p:nvSpPr>
          <p:spPr bwMode="auto">
            <a:xfrm rot="10800000">
              <a:off x="576" y="58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7" name="Oval 57"/>
            <p:cNvSpPr>
              <a:spLocks/>
            </p:cNvSpPr>
            <p:nvPr/>
          </p:nvSpPr>
          <p:spPr bwMode="auto">
            <a:xfrm rot="10800000">
              <a:off x="417" y="0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8" name="Oval 58"/>
            <p:cNvSpPr>
              <a:spLocks/>
            </p:cNvSpPr>
            <p:nvPr/>
          </p:nvSpPr>
          <p:spPr bwMode="auto">
            <a:xfrm rot="10800000">
              <a:off x="470" y="469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19" name="Oval 59"/>
            <p:cNvSpPr>
              <a:spLocks/>
            </p:cNvSpPr>
            <p:nvPr/>
          </p:nvSpPr>
          <p:spPr bwMode="auto">
            <a:xfrm rot="10800000">
              <a:off x="576" y="527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0" name="Oval 60"/>
            <p:cNvSpPr>
              <a:spLocks/>
            </p:cNvSpPr>
            <p:nvPr/>
          </p:nvSpPr>
          <p:spPr bwMode="auto">
            <a:xfrm rot="10800000">
              <a:off x="735" y="469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1" name="Oval 61"/>
            <p:cNvSpPr>
              <a:spLocks/>
            </p:cNvSpPr>
            <p:nvPr/>
          </p:nvSpPr>
          <p:spPr bwMode="auto">
            <a:xfrm rot="10800000">
              <a:off x="794" y="234"/>
              <a:ext cx="65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2" name="Oval 62"/>
            <p:cNvSpPr>
              <a:spLocks/>
            </p:cNvSpPr>
            <p:nvPr/>
          </p:nvSpPr>
          <p:spPr bwMode="auto">
            <a:xfrm rot="10800000">
              <a:off x="682" y="0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3" name="Oval 63"/>
            <p:cNvSpPr>
              <a:spLocks/>
            </p:cNvSpPr>
            <p:nvPr/>
          </p:nvSpPr>
          <p:spPr bwMode="auto">
            <a:xfrm rot="10800000">
              <a:off x="185" y="58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4" name="Oval 64"/>
            <p:cNvSpPr>
              <a:spLocks/>
            </p:cNvSpPr>
            <p:nvPr/>
          </p:nvSpPr>
          <p:spPr bwMode="auto">
            <a:xfrm rot="10800000">
              <a:off x="79" y="0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5" name="Oval 65"/>
            <p:cNvSpPr>
              <a:spLocks/>
            </p:cNvSpPr>
            <p:nvPr/>
          </p:nvSpPr>
          <p:spPr bwMode="auto">
            <a:xfrm rot="10800000">
              <a:off x="72" y="285"/>
              <a:ext cx="65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6" name="Oval 66"/>
            <p:cNvSpPr>
              <a:spLocks/>
            </p:cNvSpPr>
            <p:nvPr/>
          </p:nvSpPr>
          <p:spPr bwMode="auto">
            <a:xfrm rot="10800000">
              <a:off x="238" y="564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7" name="Oval 67"/>
            <p:cNvSpPr>
              <a:spLocks/>
            </p:cNvSpPr>
            <p:nvPr/>
          </p:nvSpPr>
          <p:spPr bwMode="auto">
            <a:xfrm rot="10800000">
              <a:off x="132" y="447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8" name="Oval 68"/>
            <p:cNvSpPr>
              <a:spLocks/>
            </p:cNvSpPr>
            <p:nvPr/>
          </p:nvSpPr>
          <p:spPr bwMode="auto">
            <a:xfrm rot="10800000">
              <a:off x="344" y="681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29" name="Oval 69"/>
            <p:cNvSpPr>
              <a:spLocks/>
            </p:cNvSpPr>
            <p:nvPr/>
          </p:nvSpPr>
          <p:spPr bwMode="auto">
            <a:xfrm rot="10800000">
              <a:off x="271" y="161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0" name="Oval 70"/>
            <p:cNvSpPr>
              <a:spLocks/>
            </p:cNvSpPr>
            <p:nvPr/>
          </p:nvSpPr>
          <p:spPr bwMode="auto">
            <a:xfrm rot="10800000">
              <a:off x="79" y="564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1" name="Oval 71"/>
            <p:cNvSpPr>
              <a:spLocks/>
            </p:cNvSpPr>
            <p:nvPr/>
          </p:nvSpPr>
          <p:spPr bwMode="auto">
            <a:xfrm rot="10800000">
              <a:off x="576" y="703"/>
              <a:ext cx="64" cy="7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2" name="Oval 72"/>
            <p:cNvSpPr>
              <a:spLocks/>
            </p:cNvSpPr>
            <p:nvPr/>
          </p:nvSpPr>
          <p:spPr bwMode="auto">
            <a:xfrm rot="10800000">
              <a:off x="536" y="249"/>
              <a:ext cx="64" cy="70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3" name="Oval 73"/>
            <p:cNvSpPr>
              <a:spLocks/>
            </p:cNvSpPr>
            <p:nvPr/>
          </p:nvSpPr>
          <p:spPr bwMode="auto">
            <a:xfrm rot="10800000">
              <a:off x="470" y="3400"/>
              <a:ext cx="64" cy="70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4" name="Oval 74"/>
            <p:cNvSpPr>
              <a:spLocks/>
            </p:cNvSpPr>
            <p:nvPr/>
          </p:nvSpPr>
          <p:spPr bwMode="auto">
            <a:xfrm rot="10800000">
              <a:off x="238" y="3612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5" name="Oval 75"/>
            <p:cNvSpPr>
              <a:spLocks/>
            </p:cNvSpPr>
            <p:nvPr/>
          </p:nvSpPr>
          <p:spPr bwMode="auto">
            <a:xfrm rot="10800000">
              <a:off x="523" y="3576"/>
              <a:ext cx="64" cy="70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6" name="Oval 76"/>
            <p:cNvSpPr>
              <a:spLocks/>
            </p:cNvSpPr>
            <p:nvPr/>
          </p:nvSpPr>
          <p:spPr bwMode="auto">
            <a:xfrm rot="10800000">
              <a:off x="629" y="3634"/>
              <a:ext cx="64" cy="71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7" name="Oval 77"/>
            <p:cNvSpPr>
              <a:spLocks/>
            </p:cNvSpPr>
            <p:nvPr/>
          </p:nvSpPr>
          <p:spPr bwMode="auto">
            <a:xfrm rot="10800000">
              <a:off x="576" y="3283"/>
              <a:ext cx="64" cy="70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8" name="Oval 78"/>
            <p:cNvSpPr>
              <a:spLocks/>
            </p:cNvSpPr>
            <p:nvPr/>
          </p:nvSpPr>
          <p:spPr bwMode="auto">
            <a:xfrm rot="10800000">
              <a:off x="735" y="3693"/>
              <a:ext cx="64" cy="71"/>
            </a:xfrm>
            <a:prstGeom prst="ellipse">
              <a:avLst/>
            </a:prstGeom>
            <a:solidFill>
              <a:srgbClr val="66B13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39" name="Oval 79"/>
            <p:cNvSpPr>
              <a:spLocks/>
            </p:cNvSpPr>
            <p:nvPr/>
          </p:nvSpPr>
          <p:spPr bwMode="auto">
            <a:xfrm rot="10800000">
              <a:off x="682" y="3224"/>
              <a:ext cx="64" cy="71"/>
            </a:xfrm>
            <a:prstGeom prst="ellipse">
              <a:avLst/>
            </a:prstGeom>
            <a:solidFill>
              <a:srgbClr val="FF2712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0" name="Oval 80"/>
            <p:cNvSpPr>
              <a:spLocks/>
            </p:cNvSpPr>
            <p:nvPr/>
          </p:nvSpPr>
          <p:spPr bwMode="auto">
            <a:xfrm rot="10800000">
              <a:off x="185" y="3283"/>
              <a:ext cx="64" cy="70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1" name="Oval 81"/>
            <p:cNvSpPr>
              <a:spLocks/>
            </p:cNvSpPr>
            <p:nvPr/>
          </p:nvSpPr>
          <p:spPr bwMode="auto">
            <a:xfrm rot="10800000">
              <a:off x="79" y="3224"/>
              <a:ext cx="64" cy="71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2" name="Oval 82"/>
            <p:cNvSpPr>
              <a:spLocks/>
            </p:cNvSpPr>
            <p:nvPr/>
          </p:nvSpPr>
          <p:spPr bwMode="auto">
            <a:xfrm rot="10800000">
              <a:off x="132" y="3671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3" name="Oval 83"/>
            <p:cNvSpPr>
              <a:spLocks/>
            </p:cNvSpPr>
            <p:nvPr/>
          </p:nvSpPr>
          <p:spPr bwMode="auto">
            <a:xfrm rot="10800000">
              <a:off x="271" y="3385"/>
              <a:ext cx="64" cy="71"/>
            </a:xfrm>
            <a:prstGeom prst="ellipse">
              <a:avLst/>
            </a:prstGeom>
            <a:solidFill>
              <a:srgbClr val="DD2067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4" name="Oval 84"/>
            <p:cNvSpPr>
              <a:spLocks/>
            </p:cNvSpPr>
            <p:nvPr/>
          </p:nvSpPr>
          <p:spPr bwMode="auto">
            <a:xfrm rot="10800000">
              <a:off x="79" y="3788"/>
              <a:ext cx="64" cy="71"/>
            </a:xfrm>
            <a:prstGeom prst="ellipse">
              <a:avLst/>
            </a:prstGeom>
            <a:solidFill>
              <a:srgbClr val="7A75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5" name="Freeform 85"/>
            <p:cNvSpPr>
              <a:spLocks/>
            </p:cNvSpPr>
            <p:nvPr/>
          </p:nvSpPr>
          <p:spPr bwMode="auto">
            <a:xfrm>
              <a:off x="443" y="3209"/>
              <a:ext cx="404" cy="335"/>
            </a:xfrm>
            <a:custGeom>
              <a:avLst/>
              <a:gdLst>
                <a:gd name="T0" fmla="*/ 0 w 21600"/>
                <a:gd name="T1" fmla="*/ 21600 h 21600"/>
                <a:gd name="T2" fmla="*/ 6338 w 21600"/>
                <a:gd name="T3" fmla="*/ 11027 h 21600"/>
                <a:gd name="T4" fmla="*/ 11938 w 21600"/>
                <a:gd name="T5" fmla="*/ 5523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6338" y="11027"/>
                  </a:lnTo>
                  <a:lnTo>
                    <a:pt x="11938" y="5523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CE3B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6" name="Line 86"/>
            <p:cNvSpPr>
              <a:spLocks noChangeShapeType="1"/>
            </p:cNvSpPr>
            <p:nvPr/>
          </p:nvSpPr>
          <p:spPr bwMode="auto">
            <a:xfrm>
              <a:off x="437" y="3546"/>
              <a:ext cx="491" cy="265"/>
            </a:xfrm>
            <a:prstGeom prst="line">
              <a:avLst/>
            </a:prstGeom>
            <a:noFill/>
            <a:ln w="38100" cap="flat">
              <a:solidFill>
                <a:srgbClr val="66B13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7" name="Freeform 87"/>
            <p:cNvSpPr>
              <a:spLocks/>
            </p:cNvSpPr>
            <p:nvPr/>
          </p:nvSpPr>
          <p:spPr bwMode="auto">
            <a:xfrm>
              <a:off x="72" y="3590"/>
              <a:ext cx="320" cy="374"/>
            </a:xfrm>
            <a:custGeom>
              <a:avLst/>
              <a:gdLst>
                <a:gd name="T0" fmla="*/ 0 w 21600"/>
                <a:gd name="T1" fmla="*/ 21600 h 21600"/>
                <a:gd name="T2" fmla="*/ 3659 w 21600"/>
                <a:gd name="T3" fmla="*/ 10463 h 21600"/>
                <a:gd name="T4" fmla="*/ 9205 w 21600"/>
                <a:gd name="T5" fmla="*/ 4211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0" y="21600"/>
                    <a:pt x="3659" y="11751"/>
                    <a:pt x="3659" y="10463"/>
                  </a:cubicBezTo>
                  <a:cubicBezTo>
                    <a:pt x="3659" y="9174"/>
                    <a:pt x="9205" y="4211"/>
                    <a:pt x="9205" y="4211"/>
                  </a:cubicBez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5C650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8" name="Freeform 88"/>
            <p:cNvSpPr>
              <a:spLocks/>
            </p:cNvSpPr>
            <p:nvPr/>
          </p:nvSpPr>
          <p:spPr bwMode="auto">
            <a:xfrm>
              <a:off x="0" y="3209"/>
              <a:ext cx="399" cy="333"/>
            </a:xfrm>
            <a:custGeom>
              <a:avLst/>
              <a:gdLst>
                <a:gd name="T0" fmla="*/ 0 w 21600"/>
                <a:gd name="T1" fmla="*/ 0 h 21600"/>
                <a:gd name="T2" fmla="*/ 9929 w 21600"/>
                <a:gd name="T3" fmla="*/ 4146 h 21600"/>
                <a:gd name="T4" fmla="*/ 14022 w 21600"/>
                <a:gd name="T5" fmla="*/ 10583 h 21600"/>
                <a:gd name="T6" fmla="*/ 21600 w 21600"/>
                <a:gd name="T7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929" y="4146"/>
                  </a:lnTo>
                  <a:lnTo>
                    <a:pt x="14022" y="10583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49" name="Freeform 89"/>
            <p:cNvSpPr>
              <a:spLocks/>
            </p:cNvSpPr>
            <p:nvPr/>
          </p:nvSpPr>
          <p:spPr bwMode="auto">
            <a:xfrm>
              <a:off x="443" y="4309"/>
              <a:ext cx="404" cy="334"/>
            </a:xfrm>
            <a:custGeom>
              <a:avLst/>
              <a:gdLst>
                <a:gd name="T0" fmla="*/ 0 w 21600"/>
                <a:gd name="T1" fmla="*/ 21600 h 21600"/>
                <a:gd name="T2" fmla="*/ 6338 w 21600"/>
                <a:gd name="T3" fmla="*/ 11027 h 21600"/>
                <a:gd name="T4" fmla="*/ 11938 w 21600"/>
                <a:gd name="T5" fmla="*/ 5523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6338" y="11027"/>
                  </a:lnTo>
                  <a:lnTo>
                    <a:pt x="11938" y="5523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CE3B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50" name="Line 90"/>
            <p:cNvSpPr>
              <a:spLocks noChangeShapeType="1"/>
            </p:cNvSpPr>
            <p:nvPr/>
          </p:nvSpPr>
          <p:spPr bwMode="auto">
            <a:xfrm>
              <a:off x="437" y="4646"/>
              <a:ext cx="491" cy="264"/>
            </a:xfrm>
            <a:prstGeom prst="line">
              <a:avLst/>
            </a:prstGeom>
            <a:noFill/>
            <a:ln w="38100" cap="flat">
              <a:solidFill>
                <a:srgbClr val="66B13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51" name="Freeform 91"/>
            <p:cNvSpPr>
              <a:spLocks/>
            </p:cNvSpPr>
            <p:nvPr/>
          </p:nvSpPr>
          <p:spPr bwMode="auto">
            <a:xfrm>
              <a:off x="72" y="4690"/>
              <a:ext cx="320" cy="374"/>
            </a:xfrm>
            <a:custGeom>
              <a:avLst/>
              <a:gdLst>
                <a:gd name="T0" fmla="*/ 0 w 21600"/>
                <a:gd name="T1" fmla="*/ 21600 h 21600"/>
                <a:gd name="T2" fmla="*/ 3659 w 21600"/>
                <a:gd name="T3" fmla="*/ 10463 h 21600"/>
                <a:gd name="T4" fmla="*/ 9205 w 21600"/>
                <a:gd name="T5" fmla="*/ 4211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0" y="21600"/>
                    <a:pt x="3659" y="11751"/>
                    <a:pt x="3659" y="10463"/>
                  </a:cubicBezTo>
                  <a:cubicBezTo>
                    <a:pt x="3659" y="9174"/>
                    <a:pt x="9205" y="4211"/>
                    <a:pt x="9205" y="4211"/>
                  </a:cubicBez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5C650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52" name="Freeform 92"/>
            <p:cNvSpPr>
              <a:spLocks/>
            </p:cNvSpPr>
            <p:nvPr/>
          </p:nvSpPr>
          <p:spPr bwMode="auto">
            <a:xfrm>
              <a:off x="0" y="4309"/>
              <a:ext cx="399" cy="333"/>
            </a:xfrm>
            <a:custGeom>
              <a:avLst/>
              <a:gdLst>
                <a:gd name="T0" fmla="*/ 0 w 21600"/>
                <a:gd name="T1" fmla="*/ 0 h 21600"/>
                <a:gd name="T2" fmla="*/ 9929 w 21600"/>
                <a:gd name="T3" fmla="*/ 4146 h 21600"/>
                <a:gd name="T4" fmla="*/ 14022 w 21600"/>
                <a:gd name="T5" fmla="*/ 10583 h 21600"/>
                <a:gd name="T6" fmla="*/ 21600 w 21600"/>
                <a:gd name="T7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929" y="4146"/>
                  </a:lnTo>
                  <a:lnTo>
                    <a:pt x="14022" y="10583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DD2067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53" name="Oval 93"/>
            <p:cNvSpPr>
              <a:spLocks/>
            </p:cNvSpPr>
            <p:nvPr/>
          </p:nvSpPr>
          <p:spPr bwMode="auto">
            <a:xfrm>
              <a:off x="370" y="3480"/>
              <a:ext cx="120" cy="132"/>
            </a:xfrm>
            <a:prstGeom prst="ellipse">
              <a:avLst/>
            </a:prstGeom>
            <a:solidFill>
              <a:srgbClr val="2E6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54" name="Oval 94"/>
            <p:cNvSpPr>
              <a:spLocks/>
            </p:cNvSpPr>
            <p:nvPr/>
          </p:nvSpPr>
          <p:spPr bwMode="auto">
            <a:xfrm>
              <a:off x="370" y="4580"/>
              <a:ext cx="120" cy="132"/>
            </a:xfrm>
            <a:prstGeom prst="ellipse">
              <a:avLst/>
            </a:prstGeom>
            <a:solidFill>
              <a:srgbClr val="2E6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aphicFrame>
        <p:nvGraphicFramePr>
          <p:cNvPr id="15456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666686"/>
              </p:ext>
            </p:extLst>
          </p:nvPr>
        </p:nvGraphicFramePr>
        <p:xfrm>
          <a:off x="467544" y="836712"/>
          <a:ext cx="8304609" cy="5472608"/>
        </p:xfrm>
        <a:graphic>
          <a:graphicData uri="http://schemas.openxmlformats.org/drawingml/2006/table">
            <a:tbl>
              <a:tblPr/>
              <a:tblGrid>
                <a:gridCol w="1508001"/>
                <a:gridCol w="1813842"/>
                <a:gridCol w="1660922"/>
                <a:gridCol w="1470050"/>
                <a:gridCol w="1851794"/>
              </a:tblGrid>
              <a:tr h="4584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 Neue Medium" charset="0"/>
                          <a:ea typeface="ヒラギノ角ゴ ProN W3" charset="0"/>
                          <a:cs typeface="Helvetica Neue Medium" charset="0"/>
                          <a:sym typeface="Helvetica Neue Medium" charset="0"/>
                        </a:rPr>
                        <a:t>stage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4C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 Neue Medium" charset="0"/>
                          <a:ea typeface="ヒラギノ角ゴ ProN W3" charset="0"/>
                          <a:cs typeface="Helvetica Neue Medium" charset="0"/>
                          <a:sym typeface="Helvetica Neue Medium" charset="0"/>
                        </a:rPr>
                        <a:t>migration status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4C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 Neue Medium" charset="0"/>
                          <a:ea typeface="ヒラギノ角ゴ ProN W3" charset="0"/>
                          <a:cs typeface="Helvetica Neue Medium" charset="0"/>
                          <a:sym typeface="Helvetica Neue Medium" charset="0"/>
                        </a:rPr>
                        <a:t>ID CPU time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4C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 Neue Medium" charset="0"/>
                          <a:ea typeface="ヒラギノ角ゴ ProN W3" charset="0"/>
                          <a:cs typeface="Helvetica Neue Medium" charset="0"/>
                          <a:sym typeface="Helvetica Neue Medium" charset="0"/>
                        </a:rPr>
                        <a:t>comments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4C4C"/>
                    </a:solidFill>
                  </a:tcPr>
                </a:tc>
              </a:tr>
              <a:tr h="7625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space point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formation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done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-1%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fully validated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21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space point seeded track finding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done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-20%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slightly increased track finding efficiency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ambiguity solving &amp; track fitting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done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- ? %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Medium" charset="0"/>
                          <a:ea typeface="ヒラギノ角ゴ ProN W3" charset="0"/>
                          <a:cs typeface="Helvetica Neue Medium" charset="0"/>
                          <a:sym typeface="Helvetica Neue Medium" charset="0"/>
                        </a:rPr>
                        <a:t>biggest relative CPU saving potential,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currently crashing 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21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vertex reconstruction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ongoing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- ? %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charset="0"/>
                        <a:ea typeface="ヒラギノ角ゴ ProN W3" charset="0"/>
                        <a:cs typeface="Helvetica Neue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Depends on ongoing changes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charset="0"/>
                        <a:ea typeface="ヒラギノ角ゴ ProN W3" charset="0"/>
                        <a:cs typeface="Helvetica Neue" charset="0"/>
                        <a:sym typeface="Helvetica Neue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</a:tr>
              <a:tr h="1203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particle creation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ongoing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- ? %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in analysis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Helvetica Neue" charset="0"/>
                          <a:sym typeface="Helvetica Neue" charset="0"/>
                        </a:rPr>
                        <a:t>EDM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charset="0"/>
                        <a:ea typeface="ヒラギノ角ゴ ProN W3" charset="0"/>
                        <a:cs typeface="Helvetica Neue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charset="0"/>
                        <a:ea typeface="ヒラギノ角ゴ ProN W3" charset="0"/>
                        <a:cs typeface="Helvetica Neue" charset="0"/>
                        <a:sym typeface="Helvetica Neue" charset="0"/>
                      </a:endParaRP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</a:tr>
            </a:tbl>
          </a:graphicData>
        </a:graphic>
      </p:graphicFrame>
      <p:sp>
        <p:nvSpPr>
          <p:cNvPr id="9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6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Efforts Necessary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Goals require further action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Current projects expected to yield at least 20% reconstruction performance improvement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Other options include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Preparing code for </a:t>
            </a:r>
            <a:r>
              <a:rPr lang="en-US" dirty="0" err="1" smtClean="0"/>
              <a:t>autovectorization</a:t>
            </a:r>
            <a:endParaRPr lang="en-US" dirty="0" smtClean="0"/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Manual vectorization of hot-spots w. </a:t>
            </a:r>
            <a:r>
              <a:rPr lang="en-US" dirty="0" err="1" smtClean="0"/>
              <a:t>intrinsics</a:t>
            </a:r>
            <a:endParaRPr lang="en-US" dirty="0" smtClean="0"/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Creating data pools to avoid frequent </a:t>
            </a:r>
            <a:r>
              <a:rPr lang="en-US" dirty="0" err="1" smtClean="0"/>
              <a:t>malloc</a:t>
            </a:r>
            <a:r>
              <a:rPr lang="en-US" dirty="0" smtClean="0"/>
              <a:t>/free calls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Parallelizing algorithms to run on multiple cores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78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At least two fold performance improve required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Optimization projects ongoing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Replacing various libraries (requiring different effort)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Optimizing algorithms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Optimizing memory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Further efforts required to achieve goals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Many other optimizations possible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E.g. parallelization, vectorization, data pools</a:t>
            </a:r>
          </a:p>
          <a:p>
            <a:pPr marL="457200" indent="-457200">
              <a:buFont typeface="Arial"/>
              <a:buChar char="•"/>
            </a:pPr>
            <a:r>
              <a:rPr lang="en-US" sz="2700" dirty="0" smtClean="0"/>
              <a:t>Cost</a:t>
            </a:r>
            <a:r>
              <a:rPr lang="en-US" sz="2700" dirty="0"/>
              <a:t>-</a:t>
            </a:r>
            <a:r>
              <a:rPr lang="en-US" sz="2700" dirty="0" smtClean="0"/>
              <a:t>benefit analysis </a:t>
            </a:r>
            <a:r>
              <a:rPr lang="en-US" sz="2700" dirty="0"/>
              <a:t>for future </a:t>
            </a:r>
            <a:r>
              <a:rPr lang="en-US" sz="2700" dirty="0" smtClean="0"/>
              <a:t>projects ongoing</a:t>
            </a:r>
            <a:endParaRPr lang="en-US" sz="27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76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LHC performance in run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629966"/>
            <a:ext cx="7952431" cy="4374357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e</a:t>
            </a:r>
            <a:r>
              <a:rPr lang="en-US" dirty="0" smtClean="0"/>
              <a:t>xceeded design specifications for pile-up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ut huge pressure and CPU &amp; disk resources 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 descr="muvsti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2936"/>
            <a:ext cx="8530937" cy="345095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1619672" y="4509120"/>
            <a:ext cx="5976664" cy="45719"/>
          </a:xfrm>
          <a:prstGeom prst="rect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solidFill>
                <a:schemeClr val="bg1"/>
              </a:solidFill>
              <a:effectLst/>
              <a:latin typeface="Helvetica Neue" charset="0"/>
              <a:ea typeface="ＭＳ Ｐゴシック" charset="0"/>
              <a:cs typeface="DejaVu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0" y="4221088"/>
            <a:ext cx="14418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LHC design</a:t>
            </a:r>
          </a:p>
          <a:p>
            <a:r>
              <a:rPr lang="en-US" sz="16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specification</a:t>
            </a:r>
            <a:endParaRPr lang="en-US" sz="16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1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track reconstruction is main 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Takes about 50 % of total time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~88 Mio channels in the Inner Detector only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Pattern recognition is a combinatorial problem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Reconstruction workload </a:t>
            </a:r>
            <a:r>
              <a:rPr lang="en-US" dirty="0"/>
              <a:t>close to 100% of capacity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Memory usage is close to 4GB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Current production </a:t>
            </a:r>
            <a:r>
              <a:rPr lang="en-US" dirty="0"/>
              <a:t>software doesn’t allow parallel processing of </a:t>
            </a:r>
            <a:r>
              <a:rPr lang="en-US" dirty="0" smtClean="0"/>
              <a:t>events per program instance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Parallel CPU capabilities not </a:t>
            </a:r>
            <a:r>
              <a:rPr lang="en-US" dirty="0" smtClean="0"/>
              <a:t>exploited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5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Run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828800"/>
            <a:ext cx="8126413" cy="4408512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Pile-up will increase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epends on </a:t>
            </a:r>
            <a:r>
              <a:rPr lang="en-US" dirty="0"/>
              <a:t>25/50 </a:t>
            </a:r>
            <a:r>
              <a:rPr lang="en-US" dirty="0" smtClean="0"/>
              <a:t>ns</a:t>
            </a:r>
            <a:endParaRPr lang="en-US" dirty="0"/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up </a:t>
            </a:r>
            <a:r>
              <a:rPr lang="en-US" dirty="0"/>
              <a:t>to factor of 2.5 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Computing </a:t>
            </a:r>
            <a:r>
              <a:rPr lang="en-US" dirty="0"/>
              <a:t>budget for </a:t>
            </a:r>
            <a:r>
              <a:rPr lang="en-US" dirty="0" smtClean="0"/>
              <a:t>Run </a:t>
            </a:r>
            <a:r>
              <a:rPr lang="en-US" dirty="0"/>
              <a:t>2 is constant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Electricity cost substantial factor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More machines or longer runtimes not affordable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Memory limited to </a:t>
            </a:r>
            <a:r>
              <a:rPr lang="en-US" dirty="0" smtClean="0"/>
              <a:t>below 3GB </a:t>
            </a:r>
            <a:r>
              <a:rPr lang="en-US" dirty="0"/>
              <a:t>per core</a:t>
            </a:r>
          </a:p>
          <a:p>
            <a:pPr marL="457200" lvl="1" indent="-457200">
              <a:spcBef>
                <a:spcPts val="800"/>
              </a:spcBef>
              <a:buFont typeface="Arial"/>
              <a:buChar char="•"/>
            </a:pPr>
            <a:r>
              <a:rPr lang="en-US" sz="2800" dirty="0"/>
              <a:t>New machines don’t run faster nowadays but have more </a:t>
            </a:r>
            <a:r>
              <a:rPr lang="en-US" sz="2800" dirty="0" smtClean="0"/>
              <a:t>cores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02044"/>
              </p:ext>
            </p:extLst>
          </p:nvPr>
        </p:nvGraphicFramePr>
        <p:xfrm>
          <a:off x="4572000" y="980728"/>
          <a:ext cx="4425529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Chart" r:id="rId4" imgW="9456982" imgH="5693554" progId="MSGraph.Chart.8">
                  <p:embed/>
                </p:oleObj>
              </mc:Choice>
              <mc:Fallback>
                <p:oleObj name="Chart" r:id="rId4" imgW="9456982" imgH="5693554" progId="MSGraph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980728"/>
                        <a:ext cx="4425529" cy="2664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0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/>
              <a:t>Increase computational throughput at least two-fold without decreasing physics performance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Increase maintainability of code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Show </a:t>
            </a:r>
            <a:r>
              <a:rPr lang="en-US" dirty="0" smtClean="0"/>
              <a:t>correctness of physics results of changed code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Get it done before the end of LS1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06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Means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Hotspot analysis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Wall time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/>
              <a:t>I/O analysis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/>
              <a:t>CPU </a:t>
            </a:r>
            <a:r>
              <a:rPr lang="en-US" dirty="0" smtClean="0"/>
              <a:t>utilization</a:t>
            </a:r>
          </a:p>
          <a:p>
            <a:pPr marL="1257300" lvl="2" indent="-342900">
              <a:buFont typeface="Arial"/>
              <a:buChar char="•"/>
            </a:pPr>
            <a:endParaRPr lang="en-US" dirty="0"/>
          </a:p>
          <a:p>
            <a:pPr marL="1257300" lvl="2" indent="-342900">
              <a:buFont typeface="Arial"/>
              <a:buChar char="•"/>
            </a:pP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Memory usage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/>
              <a:t>Memory churn analysis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/>
              <a:t>Heap/Stack </a:t>
            </a:r>
            <a:r>
              <a:rPr lang="en-US" dirty="0" smtClean="0"/>
              <a:t>analysis</a:t>
            </a:r>
          </a:p>
          <a:p>
            <a:pPr marL="457200">
              <a:buFont typeface="Arial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96" y="980728"/>
            <a:ext cx="5316936" cy="384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24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Means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Replacing algorithms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Optimizing algorithms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High level (improving the algorithm, e.g. caching </a:t>
            </a:r>
            <a:r>
              <a:rPr lang="en-US" dirty="0" smtClean="0"/>
              <a:t>results)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Low </a:t>
            </a:r>
            <a:r>
              <a:rPr lang="en-US" dirty="0" smtClean="0"/>
              <a:t>level (tailoring the algorithm to suit hardware architecture)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Change algorithms to run in parallel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By </a:t>
            </a:r>
            <a:r>
              <a:rPr lang="en-US" dirty="0" err="1"/>
              <a:t>vectorizing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By multithreading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60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Applied Optimizations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Replacing libraries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Optimize memory usage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Manually </a:t>
            </a:r>
            <a:r>
              <a:rPr lang="en-US" dirty="0" err="1"/>
              <a:t>vectorizing</a:t>
            </a:r>
            <a:r>
              <a:rPr lang="en-US" dirty="0"/>
              <a:t> algorithms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Restructuring </a:t>
            </a:r>
            <a:r>
              <a:rPr lang="en-US" dirty="0" smtClean="0"/>
              <a:t>event data model (EDM)</a:t>
            </a: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4CE73-8CAC-C240-A2F3-D9FD1F57DBF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737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596282" cy="314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Efforts: Magnetic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556792"/>
            <a:ext cx="8126413" cy="468052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Change from Fortran77 to C++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Code a lot more readable now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Reduced function call depth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Adding field value cache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Greatly affects performance </a:t>
            </a:r>
            <a:br>
              <a:rPr lang="en-US" dirty="0" smtClean="0"/>
            </a:br>
            <a:r>
              <a:rPr lang="en-US" dirty="0" smtClean="0"/>
              <a:t>as particles are traced along</a:t>
            </a:r>
            <a:br>
              <a:rPr lang="en-US" dirty="0" smtClean="0"/>
            </a:br>
            <a:r>
              <a:rPr lang="en-US" dirty="0" smtClean="0"/>
              <a:t>their trajectory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Unit Conversion Minimization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Affects accuracy and performance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Make code </a:t>
            </a:r>
            <a:r>
              <a:rPr lang="en-US" dirty="0" err="1" smtClean="0"/>
              <a:t>autovectorizable</a:t>
            </a:r>
            <a:r>
              <a:rPr lang="en-US" dirty="0"/>
              <a:t> </a:t>
            </a:r>
            <a:r>
              <a:rPr lang="en-US" dirty="0" smtClean="0"/>
              <a:t>and applying </a:t>
            </a:r>
            <a:r>
              <a:rPr lang="en-US" dirty="0" err="1" smtClean="0"/>
              <a:t>intrinsics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Speed-up of 20% (</a:t>
            </a:r>
            <a:r>
              <a:rPr lang="en-US" dirty="0" err="1" smtClean="0"/>
              <a:t>reco</a:t>
            </a:r>
            <a:r>
              <a:rPr lang="en-US" dirty="0" smtClean="0"/>
              <a:t>) up to 60 %  (single particle simulation)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374CE73-8CAC-C240-A2F3-D9FD1F57DB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6453336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Robert </a:t>
            </a:r>
            <a:r>
              <a:rPr lang="en-US" sz="1200" dirty="0" err="1" smtClean="0">
                <a:solidFill>
                  <a:schemeClr val="accent6"/>
                </a:solidFill>
              </a:rPr>
              <a:t>Langenberg</a:t>
            </a:r>
            <a:r>
              <a:rPr lang="en-US" sz="1200" dirty="0" smtClean="0">
                <a:solidFill>
                  <a:schemeClr val="accent6"/>
                </a:solidFill>
              </a:rPr>
              <a:t> – </a:t>
            </a:r>
            <a:r>
              <a:rPr lang="en-US" sz="1200" dirty="0" err="1" smtClean="0">
                <a:solidFill>
                  <a:schemeClr val="accent6"/>
                </a:solidFill>
              </a:rPr>
              <a:t>Gentner</a:t>
            </a:r>
            <a:r>
              <a:rPr lang="en-US" sz="1200" dirty="0" smtClean="0">
                <a:solidFill>
                  <a:schemeClr val="accent6"/>
                </a:solidFill>
              </a:rPr>
              <a:t> Day 2013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01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tlas-cer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UM Neue Helvetica 75 Bold"/>
        <a:ea typeface="ＭＳ Ｐゴシック"/>
        <a:cs typeface="DejaVu Sans"/>
      </a:majorFont>
      <a:minorFont>
        <a:latin typeface="TUM Neue Helvetica 55 Regular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atlas-cern template.potx</Template>
  <TotalTime>6638</TotalTime>
  <Words>969</Words>
  <Application>Microsoft Macintosh PowerPoint</Application>
  <PresentationFormat>On-screen Show (4:3)</PresentationFormat>
  <Paragraphs>212</Paragraphs>
  <Slides>19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atlas-cern template</vt:lpstr>
      <vt:lpstr>Chart</vt:lpstr>
      <vt:lpstr>The Future of ATLAS Track Reconstruction</vt:lpstr>
      <vt:lpstr>Outstanding LHC performance in run 1</vt:lpstr>
      <vt:lpstr>ID track reconstruction is main consumer</vt:lpstr>
      <vt:lpstr>Challenges for Run 2</vt:lpstr>
      <vt:lpstr>Goals</vt:lpstr>
      <vt:lpstr>Analysis Means</vt:lpstr>
      <vt:lpstr>Optimization Means</vt:lpstr>
      <vt:lpstr>Applied Optimizations</vt:lpstr>
      <vt:lpstr>Efforts: Magnetic Field</vt:lpstr>
      <vt:lpstr>Efforts: Library Change</vt:lpstr>
      <vt:lpstr>Eigen library extensions</vt:lpstr>
      <vt:lpstr>Eigen library integration</vt:lpstr>
      <vt:lpstr>Eigen library findings</vt:lpstr>
      <vt:lpstr>Efforts: Tcmalloc and libm</vt:lpstr>
      <vt:lpstr>Tcmalloc and libm</vt:lpstr>
      <vt:lpstr>Efforts: Event Data Model (EDM)</vt:lpstr>
      <vt:lpstr>PowerPoint Presentation</vt:lpstr>
      <vt:lpstr>Future Efforts Necessary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ICCS 2008</dc:title>
  <dc:subject>DaStGen</dc:subject>
  <dc:creator>Tobias Weinzierl</dc:creator>
  <cp:lastModifiedBy>Robert</cp:lastModifiedBy>
  <cp:revision>675</cp:revision>
  <cp:lastPrinted>2013-10-14T10:33:06Z</cp:lastPrinted>
  <dcterms:created xsi:type="dcterms:W3CDTF">2007-03-06T12:07:54Z</dcterms:created>
  <dcterms:modified xsi:type="dcterms:W3CDTF">2013-10-29T14:33:39Z</dcterms:modified>
</cp:coreProperties>
</file>