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tiff" ContentType="image/tiff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de-DE"/>
    </a:defPPr>
    <a:lvl1pPr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679A1D"/>
    <a:srgbClr val="E37222"/>
    <a:srgbClr val="FFFFFF"/>
    <a:srgbClr val="0073CF"/>
    <a:srgbClr val="C4071B"/>
    <a:srgbClr val="C6071B"/>
    <a:srgbClr val="007C30"/>
    <a:srgbClr val="A2AD00"/>
    <a:srgbClr val="B5CA82"/>
    <a:srgbClr val="91AC6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86" autoAdjust="0"/>
    <p:restoredTop sz="94655" autoAdjust="0"/>
  </p:normalViewPr>
  <p:slideViewPr>
    <p:cSldViewPr snapToGrid="0">
      <p:cViewPr varScale="1">
        <p:scale>
          <a:sx n="119" d="100"/>
          <a:sy n="119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8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80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08000" y="169863"/>
            <a:ext cx="337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91000" y="1698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dirty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C006717-E9F5-4263-B8B4-99D2109E491B}" type="slidenum">
              <a:rPr lang="de-DE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dirty="0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FBB461D1-783B-428B-95D4-C1ED16768BE9}" type="slidenum">
              <a:rPr lang="de-DE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ＭＳ Ｐゴシック" pitchFamily="1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 userDrawn="1"/>
        </p:nvSpPr>
        <p:spPr bwMode="auto">
          <a:xfrm>
            <a:off x="6229350" y="4794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900" dirty="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5" name="Line 22"/>
          <p:cNvSpPr>
            <a:spLocks noChangeShapeType="1"/>
          </p:cNvSpPr>
          <p:nvPr userDrawn="1"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6" name="Line 23"/>
          <p:cNvSpPr>
            <a:spLocks noChangeShapeType="1"/>
          </p:cNvSpPr>
          <p:nvPr userDrawn="1"/>
        </p:nvSpPr>
        <p:spPr bwMode="auto">
          <a:xfrm>
            <a:off x="0" y="63246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7" name="Picture 2" descr="C:\Users\Flopc\Desktop\ppt\TUMLogo_oZ_Vollfl_blau_RGB.em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35925" y="325438"/>
            <a:ext cx="6064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95300" y="1828800"/>
            <a:ext cx="8128000" cy="1295400"/>
          </a:xfrm>
        </p:spPr>
        <p:txBody>
          <a:bodyPr/>
          <a:lstStyle>
            <a:lvl1pPr algn="ctr"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8000" y="3429000"/>
            <a:ext cx="8128000" cy="17526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pic>
        <p:nvPicPr>
          <p:cNvPr id="14" name="Picture 3" descr="C:\Users\bicker\Documents\diploma_presentation\PH_Web_cropped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0" y="324000"/>
            <a:ext cx="320400" cy="320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80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914400"/>
            <a:ext cx="8128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828800"/>
            <a:ext cx="8128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Mastertextformat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6229350" y="4794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00" noProof="0" smtClean="0">
                <a:solidFill>
                  <a:schemeClr val="bg2"/>
                </a:solidFill>
              </a:rPr>
              <a:t>Technische Universität München</a:t>
            </a:r>
            <a:endParaRPr lang="en-US" sz="900" noProof="0">
              <a:solidFill>
                <a:schemeClr val="bg2"/>
              </a:solidFill>
            </a:endParaRPr>
          </a:p>
        </p:txBody>
      </p:sp>
      <p:sp>
        <p:nvSpPr>
          <p:cNvPr id="14" name="Line 23"/>
          <p:cNvSpPr>
            <a:spLocks noChangeShapeType="1"/>
          </p:cNvSpPr>
          <p:nvPr/>
        </p:nvSpPr>
        <p:spPr bwMode="auto">
          <a:xfrm>
            <a:off x="0" y="63246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noProof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1033" name="Picture 2" descr="C:\Users\Flopc\Desktop\ppt\TUMLogo_oZ_Vollfl_blau_RGB.e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35925" y="325438"/>
            <a:ext cx="6064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Line 2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noProof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11" name="Picture 3" descr="C:\Users\bicker\Documents\diploma_presentation\PH_Web_cropped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0" y="324000"/>
            <a:ext cx="320400" cy="3204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 userDrawn="1"/>
        </p:nvSpPr>
        <p:spPr>
          <a:xfrm>
            <a:off x="6736875" y="6400800"/>
            <a:ext cx="190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6E3BAD-9799-4473-AE2B-A13E12C0BBC8}" type="slidenum">
              <a:rPr lang="en-US" sz="1200" kern="1200" noProof="0" smtClean="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rPr>
              <a:pPr/>
              <a:t>‹Nr.›</a:t>
            </a:fld>
            <a:r>
              <a:rPr lang="en-US" sz="1200" kern="1200" noProof="0" dirty="0" smtClean="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rPr>
              <a:t>/16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423809" y="6400800"/>
            <a:ext cx="9669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kern="1200" noProof="0" dirty="0" smtClean="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rPr>
              <a:t>2013-10-30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2885196" y="6400800"/>
            <a:ext cx="33772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kern="1200" noProof="0" dirty="0" smtClean="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rPr>
              <a:t>Karl A.</a:t>
            </a:r>
            <a:r>
              <a:rPr lang="en-US" sz="1200" kern="1200" baseline="0" noProof="0" dirty="0" smtClean="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rPr>
              <a:t> </a:t>
            </a:r>
            <a:r>
              <a:rPr lang="en-US" sz="1200" kern="1200" noProof="0" dirty="0" smtClean="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rPr>
              <a:t>Bicker - </a:t>
            </a:r>
            <a:r>
              <a:rPr lang="en-US" sz="1200" dirty="0" smtClean="0"/>
              <a:t>Beam Simulation at COMPASS</a:t>
            </a:r>
            <a:endParaRPr lang="en-US" sz="1200" kern="1200" noProof="0" dirty="0">
              <a:solidFill>
                <a:schemeClr val="tx1"/>
              </a:solidFill>
              <a:latin typeface="Arial" charset="0"/>
              <a:ea typeface="ＭＳ Ｐゴシック" pitchFamily="6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3" r:id="rId2"/>
    <p:sldLayoutId id="2147483694" r:id="rId3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ＭＳ Ｐゴシック" pitchFamily="-65" charset="-128"/>
          <a:cs typeface="ＭＳ Ｐゴシック" pitchFamily="18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  <a:cs typeface="ＭＳ Ｐゴシック" pitchFamily="18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22316" y="1058780"/>
            <a:ext cx="6565066" cy="705852"/>
          </a:xfrm>
        </p:spPr>
        <p:txBody>
          <a:bodyPr/>
          <a:lstStyle/>
          <a:p>
            <a:r>
              <a:rPr lang="en-US" dirty="0" smtClean="0"/>
              <a:t>Beam Simulation at COMPASS</a:t>
            </a:r>
            <a:endParaRPr lang="en-US" dirty="0" smtClean="0">
              <a:ea typeface="ＭＳ Ｐゴシック" pitchFamily="6" charset="-12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93009" y="4239615"/>
            <a:ext cx="4633993" cy="1752600"/>
          </a:xfrm>
        </p:spPr>
        <p:txBody>
          <a:bodyPr/>
          <a:lstStyle/>
          <a:p>
            <a:pPr eaLnBrk="1" hangingPunct="1"/>
            <a:r>
              <a:rPr lang="de-CH" dirty="0" err="1" smtClean="0">
                <a:ea typeface="ＭＳ Ｐゴシック" pitchFamily="6" charset="-128"/>
              </a:rPr>
              <a:t>Gentner</a:t>
            </a:r>
            <a:r>
              <a:rPr lang="de-CH" dirty="0" smtClean="0">
                <a:ea typeface="ＭＳ Ｐゴシック" pitchFamily="6" charset="-128"/>
              </a:rPr>
              <a:t> Day 2013</a:t>
            </a:r>
          </a:p>
          <a:p>
            <a:pPr eaLnBrk="1" hangingPunct="1"/>
            <a:r>
              <a:rPr lang="de-CH" smtClean="0">
                <a:ea typeface="ＭＳ Ｐゴシック" pitchFamily="6" charset="-128"/>
              </a:rPr>
              <a:t>2013-10-30</a:t>
            </a:r>
            <a:endParaRPr lang="de-CH" dirty="0" smtClean="0">
              <a:ea typeface="ＭＳ Ｐゴシック" pitchFamily="6" charset="-128"/>
            </a:endParaRPr>
          </a:p>
          <a:p>
            <a:pPr eaLnBrk="1" hangingPunct="1"/>
            <a:endParaRPr lang="de-CH" dirty="0" smtClean="0">
              <a:ea typeface="ＭＳ Ｐゴシック" pitchFamily="6" charset="-12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13758" y="1973044"/>
            <a:ext cx="8128000" cy="497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eaLnBrk="1" hangingPunct="1">
              <a:spcBef>
                <a:spcPts val="0"/>
              </a:spcBef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6" charset="-128"/>
                <a:cs typeface="ＭＳ Ｐゴシック" pitchFamily="18" charset="-128"/>
              </a:rPr>
              <a:t>Karl A. Bicker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6" charset="-128"/>
              <a:cs typeface="ＭＳ Ｐゴシック" pitchFamily="18" charset="-128"/>
            </a:endParaRPr>
          </a:p>
        </p:txBody>
      </p:sp>
      <p:pic>
        <p:nvPicPr>
          <p:cNvPr id="5" name="Grafik 4" descr="E18_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0" y="5052443"/>
            <a:ext cx="1080000" cy="1080000"/>
          </a:xfrm>
          <a:prstGeom prst="rect">
            <a:avLst/>
          </a:prstGeom>
        </p:spPr>
      </p:pic>
      <p:pic>
        <p:nvPicPr>
          <p:cNvPr id="7" name="Grafik 6" descr="Logo_BMBF.png"/>
          <p:cNvPicPr>
            <a:picLocks noChangeAspect="1"/>
          </p:cNvPicPr>
          <p:nvPr/>
        </p:nvPicPr>
        <p:blipFill>
          <a:blip r:embed="rId3" cstate="print"/>
          <a:srcRect t="28485"/>
          <a:stretch>
            <a:fillRect/>
          </a:stretch>
        </p:blipFill>
        <p:spPr>
          <a:xfrm>
            <a:off x="6609600" y="5054400"/>
            <a:ext cx="2032607" cy="1116000"/>
          </a:xfrm>
          <a:prstGeom prst="rect">
            <a:avLst/>
          </a:prstGeom>
        </p:spPr>
      </p:pic>
    </p:spTree>
  </p:cSld>
  <p:clrMapOvr>
    <a:masterClrMapping/>
  </p:clrMapOvr>
  <p:transition advTm="1014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Vertex X Position</a:t>
            </a:r>
            <a:endParaRPr lang="en-US" dirty="0"/>
          </a:p>
        </p:txBody>
      </p:sp>
      <p:pic>
        <p:nvPicPr>
          <p:cNvPr id="7" name="Inhaltsplatzhalter 6" descr="rich_information_--all_cuts,_no_rich--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5448" y="2159397"/>
            <a:ext cx="4549359" cy="3069447"/>
          </a:xfrm>
        </p:spPr>
      </p:pic>
      <p:pic>
        <p:nvPicPr>
          <p:cNvPr id="8" name="Inhaltsplatzhalter 7" descr="rich_information_--all_cuts,_with_rich--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29890" y="2157848"/>
            <a:ext cx="4551281" cy="30707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Vertex Y Position</a:t>
            </a:r>
            <a:endParaRPr lang="en-US" dirty="0"/>
          </a:p>
        </p:txBody>
      </p:sp>
      <p:pic>
        <p:nvPicPr>
          <p:cNvPr id="7" name="Inhaltsplatzhalter 6" descr="rich_information_--all_cuts,_no_rich--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5448" y="2159397"/>
            <a:ext cx="4549359" cy="3069447"/>
          </a:xfrm>
        </p:spPr>
      </p:pic>
      <p:pic>
        <p:nvPicPr>
          <p:cNvPr id="8" name="Inhaltsplatzhalter 7" descr="rich_information_--all_cuts,_with_rich--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29890" y="2157847"/>
            <a:ext cx="4551281" cy="30707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Beam Momentum X</a:t>
            </a:r>
            <a:endParaRPr lang="en-US" dirty="0"/>
          </a:p>
        </p:txBody>
      </p:sp>
      <p:pic>
        <p:nvPicPr>
          <p:cNvPr id="7" name="Inhaltsplatzhalter 6" descr="rich_information_--all_cuts,_no_rich--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5448" y="2159397"/>
            <a:ext cx="4549359" cy="3069447"/>
          </a:xfrm>
        </p:spPr>
      </p:pic>
      <p:pic>
        <p:nvPicPr>
          <p:cNvPr id="8" name="Inhaltsplatzhalter 7" descr="rich_information_--all_cuts,_with_rich--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29890" y="2157847"/>
            <a:ext cx="4551281" cy="30707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Beam Momentum Y</a:t>
            </a:r>
            <a:endParaRPr lang="en-US" dirty="0"/>
          </a:p>
        </p:txBody>
      </p:sp>
      <p:pic>
        <p:nvPicPr>
          <p:cNvPr id="7" name="Inhaltsplatzhalter 6" descr="rich_information_--all_cuts,_no_rich--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5448" y="2159397"/>
            <a:ext cx="4549359" cy="3069447"/>
          </a:xfrm>
        </p:spPr>
      </p:pic>
      <p:pic>
        <p:nvPicPr>
          <p:cNvPr id="8" name="Inhaltsplatzhalter 7" descr="rich_information_--all_cuts,_with_rich--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29890" y="2157847"/>
            <a:ext cx="4551281" cy="30707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Beam Momentum Z</a:t>
            </a:r>
            <a:endParaRPr lang="en-US" dirty="0"/>
          </a:p>
        </p:txBody>
      </p:sp>
      <p:pic>
        <p:nvPicPr>
          <p:cNvPr id="7" name="Inhaltsplatzhalter 6" descr="rich_information_--all_cuts,_no_rich--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5448" y="2159397"/>
            <a:ext cx="4549359" cy="3069447"/>
          </a:xfrm>
        </p:spPr>
      </p:pic>
      <p:pic>
        <p:nvPicPr>
          <p:cNvPr id="8" name="Inhaltsplatzhalter 7" descr="rich_information_--all_cuts,_with_rich--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29890" y="2157847"/>
            <a:ext cx="4551281" cy="30707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Small Binning Artifacts Remain</a:t>
            </a:r>
            <a:endParaRPr lang="en-US"/>
          </a:p>
        </p:txBody>
      </p:sp>
      <p:pic>
        <p:nvPicPr>
          <p:cNvPr id="7" name="Inhaltsplatzhalter 6" descr="genBeamXMomY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23457" y="1471434"/>
            <a:ext cx="6979640" cy="4709155"/>
          </a:xfrm>
        </p:spPr>
      </p:pic>
      <p:sp>
        <p:nvSpPr>
          <p:cNvPr id="9" name="Ellipse 8"/>
          <p:cNvSpPr/>
          <p:nvPr/>
        </p:nvSpPr>
        <p:spPr bwMode="auto">
          <a:xfrm>
            <a:off x="4454554" y="3028426"/>
            <a:ext cx="1174459" cy="394282"/>
          </a:xfrm>
          <a:prstGeom prst="ellipse">
            <a:avLst/>
          </a:prstGeom>
          <a:noFill/>
          <a:ln w="50800" cap="flat" cmpd="sng" algn="ctr">
            <a:solidFill>
              <a:srgbClr val="679A1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Ellipse 9"/>
          <p:cNvSpPr/>
          <p:nvPr/>
        </p:nvSpPr>
        <p:spPr bwMode="auto">
          <a:xfrm>
            <a:off x="5570289" y="3356994"/>
            <a:ext cx="385893" cy="854279"/>
          </a:xfrm>
          <a:prstGeom prst="ellipse">
            <a:avLst/>
          </a:prstGeom>
          <a:noFill/>
          <a:ln w="50800" cap="flat" cmpd="sng" algn="ctr">
            <a:solidFill>
              <a:srgbClr val="679A1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" name="Grafik 10" descr="genBeamXMomY_slic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223" y="3498210"/>
            <a:ext cx="4059109" cy="2738676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 bwMode="auto">
          <a:xfrm>
            <a:off x="5106278" y="1793081"/>
            <a:ext cx="132472" cy="3726657"/>
          </a:xfrm>
          <a:prstGeom prst="rect">
            <a:avLst/>
          </a:prstGeom>
          <a:noFill/>
          <a:ln w="31750" cap="flat" cmpd="sng" algn="ctr">
            <a:solidFill>
              <a:srgbClr val="C4071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new beam simulation package </a:t>
            </a:r>
            <a:r>
              <a:rPr lang="en-US" smtClean="0"/>
              <a:t>was developed </a:t>
            </a:r>
            <a:r>
              <a:rPr lang="en-US" dirty="0" smtClean="0"/>
              <a:t>and tested</a:t>
            </a:r>
          </a:p>
          <a:p>
            <a:r>
              <a:rPr lang="en-US" dirty="0" smtClean="0"/>
              <a:t>The vertex and beam distributions of generated events reproduce the data reasonably well</a:t>
            </a:r>
          </a:p>
          <a:p>
            <a:r>
              <a:rPr lang="en-US" dirty="0" smtClean="0"/>
              <a:t>First test with physics analyses have been started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compass_setup2008_3d_labl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90863"/>
            <a:ext cx="7018123" cy="4737234"/>
          </a:xfrm>
        </p:spPr>
      </p:pic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5759117" y="4227095"/>
            <a:ext cx="3384884" cy="200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18" charset="-128"/>
              </a:rPr>
              <a:t>Fixed target</a:t>
            </a:r>
          </a:p>
          <a:p>
            <a:pPr marL="342900" indent="-342900" algn="l" eaLnBrk="1" hangingPunct="1">
              <a:spcBef>
                <a:spcPct val="20000"/>
              </a:spcBef>
              <a:buFontTx/>
              <a:buChar char="•"/>
            </a:pPr>
            <a:r>
              <a:rPr lang="en-US" sz="2400" kern="0" dirty="0" smtClean="0">
                <a:ea typeface="ＭＳ Ｐゴシック" pitchFamily="-65" charset="-128"/>
                <a:cs typeface="ＭＳ Ｐゴシック" pitchFamily="18" charset="-128"/>
              </a:rPr>
              <a:t>Two-stage spectrometer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18" charset="-128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2400" kern="0" dirty="0" smtClean="0">
                <a:latin typeface="+mn-lt"/>
                <a:ea typeface="ＭＳ Ｐゴシック" pitchFamily="-65" charset="-128"/>
                <a:cs typeface="ＭＳ Ｐゴシック" pitchFamily="18" charset="-128"/>
              </a:rPr>
              <a:t>160/190 </a:t>
            </a:r>
            <a:r>
              <a:rPr lang="en-US" sz="2400" kern="0" dirty="0" err="1" smtClean="0">
                <a:latin typeface="+mn-lt"/>
                <a:ea typeface="ＭＳ Ｐゴシック" pitchFamily="-65" charset="-128"/>
                <a:cs typeface="ＭＳ Ｐゴシック" pitchFamily="18" charset="-128"/>
              </a:rPr>
              <a:t>GeV</a:t>
            </a:r>
            <a:r>
              <a:rPr lang="en-US" sz="2400" kern="0" dirty="0" smtClean="0">
                <a:latin typeface="+mn-lt"/>
                <a:ea typeface="ＭＳ Ｐゴシック" pitchFamily="-65" charset="-128"/>
                <a:cs typeface="ＭＳ Ｐゴシック" pitchFamily="18" charset="-128"/>
              </a:rPr>
              <a:t> </a:t>
            </a:r>
            <a:r>
              <a:rPr lang="en-US" sz="2400" kern="0" dirty="0" err="1" smtClean="0">
                <a:latin typeface="+mn-lt"/>
                <a:ea typeface="ＭＳ Ｐゴシック" pitchFamily="-65" charset="-128"/>
                <a:cs typeface="ＭＳ Ｐゴシック" pitchFamily="18" charset="-128"/>
              </a:rPr>
              <a:t>muon</a:t>
            </a:r>
            <a:r>
              <a:rPr lang="en-US" sz="2400" kern="0" dirty="0" smtClean="0">
                <a:latin typeface="+mn-lt"/>
                <a:ea typeface="ＭＳ Ｐゴシック" pitchFamily="-65" charset="-128"/>
                <a:cs typeface="ＭＳ Ｐゴシック" pitchFamily="18" charset="-128"/>
              </a:rPr>
              <a:t>/</a:t>
            </a:r>
            <a:r>
              <a:rPr lang="en-US" sz="2400" kern="0" dirty="0" err="1" smtClean="0">
                <a:latin typeface="+mn-lt"/>
                <a:ea typeface="ＭＳ Ｐゴシック" pitchFamily="-65" charset="-128"/>
                <a:cs typeface="ＭＳ Ｐゴシック" pitchFamily="18" charset="-128"/>
              </a:rPr>
              <a:t>hadron</a:t>
            </a:r>
            <a:r>
              <a:rPr lang="en-US" sz="2400" kern="0" dirty="0" smtClean="0">
                <a:latin typeface="+mn-lt"/>
                <a:ea typeface="ＭＳ Ｐゴシック" pitchFamily="-65" charset="-128"/>
                <a:cs typeface="ＭＳ Ｐゴシック" pitchFamily="18" charset="-128"/>
              </a:rPr>
              <a:t> beams</a:t>
            </a:r>
            <a:endParaRPr lang="en-US" sz="2400" kern="0" dirty="0" smtClean="0">
              <a:latin typeface="+mn-lt"/>
              <a:ea typeface="ＭＳ Ｐゴシック" pitchFamily="-65" charset="-128"/>
              <a:cs typeface="ＭＳ Ｐゴシック" pitchFamily="18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COMPASS Spectrometer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</a:t>
            </a:r>
            <a:r>
              <a:rPr lang="en-US" smtClean="0"/>
              <a:t>Simulation at </a:t>
            </a:r>
            <a:r>
              <a:rPr lang="en-US" dirty="0" smtClean="0"/>
              <a:t>COMPASS</a:t>
            </a:r>
            <a:endParaRPr lang="en-US" dirty="0"/>
          </a:p>
        </p:txBody>
      </p:sp>
      <p:pic>
        <p:nvPicPr>
          <p:cNvPr id="4" name="Inhaltsplatzhalter 3" descr="beamXY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8000" y="2054646"/>
            <a:ext cx="3987800" cy="3891708"/>
          </a:xfrm>
        </p:spPr>
      </p:pic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>
          <a:xfrm>
            <a:off x="4648201" y="1828800"/>
            <a:ext cx="4014536" cy="4343400"/>
          </a:xfrm>
        </p:spPr>
        <p:txBody>
          <a:bodyPr/>
          <a:lstStyle/>
          <a:p>
            <a:r>
              <a:rPr lang="en-US" dirty="0" smtClean="0"/>
              <a:t>Beam Simulation package should generate vertices and beam vector</a:t>
            </a:r>
          </a:p>
          <a:p>
            <a:r>
              <a:rPr lang="en-US" dirty="0" smtClean="0"/>
              <a:t>5-dimensional distribution in [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x</a:t>
            </a:r>
            <a:r>
              <a:rPr lang="en-US" dirty="0" smtClean="0"/>
              <a:t>,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y</a:t>
            </a:r>
            <a:r>
              <a:rPr lang="en-US" dirty="0" smtClean="0"/>
              <a:t>,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x</a:t>
            </a:r>
            <a:r>
              <a:rPr lang="en-US" dirty="0" smtClean="0"/>
              <a:t>, b</a:t>
            </a:r>
            <a:r>
              <a:rPr lang="en-US" baseline="-25000" dirty="0" smtClean="0"/>
              <a:t>y</a:t>
            </a:r>
            <a:r>
              <a:rPr lang="en-US" dirty="0" smtClean="0"/>
              <a:t>,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z</a:t>
            </a:r>
            <a:r>
              <a:rPr lang="en-US" dirty="0" smtClean="0"/>
              <a:t> 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(z: beam direction, y: up)</a:t>
            </a:r>
            <a:endParaRPr lang="en-US" dirty="0" smtClean="0"/>
          </a:p>
          <a:p>
            <a:pPr>
              <a:tabLst>
                <a:tab pos="714375" algn="l"/>
              </a:tabLst>
            </a:pPr>
            <a:r>
              <a:rPr lang="en-US" dirty="0" smtClean="0"/>
              <a:t>Complex correlations between all 5 variables</a:t>
            </a:r>
            <a:br>
              <a:rPr lang="en-US" dirty="0" smtClean="0"/>
            </a:br>
            <a:r>
              <a:rPr lang="en-US" dirty="0" smtClean="0"/>
              <a:t>→	Impossible to do 	analytically</a:t>
            </a:r>
            <a:endParaRPr lang="en-US" dirty="0"/>
          </a:p>
        </p:txBody>
      </p:sp>
      <p:pic>
        <p:nvPicPr>
          <p:cNvPr id="6" name="Inhaltsplatzhalter 3" descr="beamX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59852" y="2548190"/>
            <a:ext cx="3987800" cy="2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838114"/>
            <a:ext cx="8128000" cy="609600"/>
          </a:xfrm>
        </p:spPr>
        <p:txBody>
          <a:bodyPr/>
          <a:lstStyle/>
          <a:p>
            <a:r>
              <a:rPr lang="en-US" sz="2800" dirty="0" smtClean="0">
                <a:solidFill>
                  <a:srgbClr val="E37222"/>
                </a:solidFill>
              </a:rPr>
              <a:t>Idea</a:t>
            </a:r>
            <a:endParaRPr lang="en-US" sz="2800" dirty="0">
              <a:solidFill>
                <a:srgbClr val="E3722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000" y="1419690"/>
            <a:ext cx="8128000" cy="1239620"/>
          </a:xfrm>
        </p:spPr>
        <p:txBody>
          <a:bodyPr/>
          <a:lstStyle/>
          <a:p>
            <a:r>
              <a:rPr lang="en-US" dirty="0" smtClean="0"/>
              <a:t>Use real events for beam simulation</a:t>
            </a:r>
            <a:br>
              <a:rPr lang="en-US" dirty="0" smtClean="0"/>
            </a:br>
            <a:r>
              <a:rPr lang="en-US" dirty="0" smtClean="0"/>
              <a:t> → [x, y,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x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y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z</a:t>
            </a:r>
            <a:r>
              <a:rPr lang="en-US" dirty="0" smtClean="0"/>
              <a:t>] from every event</a:t>
            </a:r>
            <a:br>
              <a:rPr lang="en-US" dirty="0" smtClean="0"/>
            </a:br>
            <a:r>
              <a:rPr lang="en-US" dirty="0" smtClean="0"/>
              <a:t> → </a:t>
            </a:r>
            <a:r>
              <a:rPr lang="en-US" dirty="0" err="1" smtClean="0"/>
              <a:t>Beamfile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Titel 1"/>
          <p:cNvSpPr txBox="1">
            <a:spLocks/>
          </p:cNvSpPr>
          <p:nvPr/>
        </p:nvSpPr>
        <p:spPr bwMode="auto">
          <a:xfrm>
            <a:off x="506572" y="2573722"/>
            <a:ext cx="8128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ＭＳ Ｐゴシック" pitchFamily="-65" charset="-128"/>
                <a:cs typeface="ＭＳ Ｐゴシック" pitchFamily="18" charset="-128"/>
              </a:rPr>
              <a:t>Problem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ＭＳ Ｐゴシック" pitchFamily="-65" charset="-128"/>
              <a:cs typeface="ＭＳ Ｐゴシック" pitchFamily="18" charset="-128"/>
            </a:endParaRPr>
          </a:p>
        </p:txBody>
      </p:sp>
      <p:sp>
        <p:nvSpPr>
          <p:cNvPr id="5" name="Inhaltsplatzhalter 2"/>
          <p:cNvSpPr txBox="1">
            <a:spLocks/>
          </p:cNvSpPr>
          <p:nvPr/>
        </p:nvSpPr>
        <p:spPr bwMode="auto">
          <a:xfrm>
            <a:off x="506572" y="3206104"/>
            <a:ext cx="8128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2400" kern="0" dirty="0" smtClean="0">
                <a:latin typeface="+mn-lt"/>
                <a:ea typeface="ＭＳ Ｐゴシック" pitchFamily="-65" charset="-128"/>
                <a:cs typeface="ＭＳ Ｐゴシック" pitchFamily="18" charset="-128"/>
              </a:rPr>
              <a:t>Need more Monte Carlo than real data events</a:t>
            </a:r>
          </a:p>
          <a:p>
            <a:pPr marL="342900" lvl="0" indent="-342900" algn="l" eaLnBrk="1" hangingPunct="1">
              <a:spcBef>
                <a:spcPct val="20000"/>
              </a:spcBef>
              <a:defRPr/>
            </a:pPr>
            <a:r>
              <a:rPr lang="en-US" sz="2400" dirty="0" smtClean="0"/>
              <a:t>	→ </a:t>
            </a:r>
            <a:r>
              <a:rPr lang="en-US" sz="2400" kern="0" dirty="0" smtClean="0">
                <a:latin typeface="+mn-lt"/>
                <a:ea typeface="ＭＳ Ｐゴシック" pitchFamily="-65" charset="-128"/>
                <a:cs typeface="ＭＳ Ｐゴシック" pitchFamily="18" charset="-128"/>
              </a:rPr>
              <a:t>The same vertex/beam is used several times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18" charset="-128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18" charset="-128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505144" y="4135741"/>
            <a:ext cx="8128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679A1D"/>
                </a:solidFill>
                <a:effectLst/>
                <a:uLnTx/>
                <a:uFillTx/>
                <a:latin typeface="+mj-lt"/>
                <a:ea typeface="ＭＳ Ｐゴシック" pitchFamily="-65" charset="-128"/>
                <a:cs typeface="ＭＳ Ｐゴシック" pitchFamily="18" charset="-128"/>
              </a:rPr>
              <a:t>Proposal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679A1D"/>
              </a:solidFill>
              <a:effectLst/>
              <a:uLnTx/>
              <a:uFillTx/>
              <a:latin typeface="+mj-lt"/>
              <a:ea typeface="ＭＳ Ｐゴシック" pitchFamily="-65" charset="-128"/>
              <a:cs typeface="ＭＳ Ｐゴシック" pitchFamily="18" charset="-128"/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505144" y="4768123"/>
            <a:ext cx="8128000" cy="1283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18" charset="-128"/>
              </a:rPr>
              <a:t>Smear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18" charset="-128"/>
              </a:rPr>
              <a:t> events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2400" kern="0" baseline="0" dirty="0" smtClean="0">
                <a:latin typeface="+mn-lt"/>
                <a:ea typeface="ＭＳ Ｐゴシック" pitchFamily="-65" charset="-128"/>
                <a:cs typeface="ＭＳ Ｐゴシック" pitchFamily="18" charset="-128"/>
              </a:rPr>
              <a:t>Use</a:t>
            </a:r>
            <a:r>
              <a:rPr lang="en-US" sz="2400" kern="0" dirty="0" smtClean="0">
                <a:latin typeface="+mn-lt"/>
                <a:ea typeface="ＭＳ Ｐゴシック" pitchFamily="-65" charset="-128"/>
                <a:cs typeface="ＭＳ Ｐゴシック" pitchFamily="18" charset="-128"/>
              </a:rPr>
              <a:t> mean distance between two events as sigma for the smearing (different for every event!)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the </a:t>
            </a:r>
            <a:r>
              <a:rPr lang="en-US" dirty="0" smtClean="0"/>
              <a:t>Mean Distance</a:t>
            </a:r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idea:</a:t>
            </a:r>
          </a:p>
          <a:p>
            <a:pPr lvl="1"/>
            <a:r>
              <a:rPr lang="en-US" dirty="0" smtClean="0"/>
              <a:t>Divide the 5d distribution into bins of equal content</a:t>
            </a:r>
          </a:p>
          <a:p>
            <a:pPr lvl="1"/>
            <a:r>
              <a:rPr lang="en-US" dirty="0" smtClean="0"/>
              <a:t>For every bin, calculate the mean volume per event</a:t>
            </a:r>
          </a:p>
          <a:p>
            <a:pPr lvl="1"/>
            <a:r>
              <a:rPr lang="en-US" dirty="0" smtClean="0"/>
              <a:t>The 5 mean distances will be the edge lengths of the </a:t>
            </a:r>
            <a:r>
              <a:rPr lang="en-US" dirty="0" err="1" smtClean="0"/>
              <a:t>hypercuboid</a:t>
            </a:r>
            <a:r>
              <a:rPr lang="en-US" dirty="0" smtClean="0"/>
              <a:t> with the same edge ratios as the bin itself, and a volume that is equal to the mean volume per event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677797" y="4823670"/>
            <a:ext cx="4513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800" dirty="0" err="1" smtClean="0">
                <a:solidFill>
                  <a:srgbClr val="E37222"/>
                </a:solidFill>
              </a:rPr>
              <a:t>mean</a:t>
            </a:r>
            <a:r>
              <a:rPr lang="de-CH" sz="2800" dirty="0" smtClean="0">
                <a:solidFill>
                  <a:srgbClr val="E37222"/>
                </a:solidFill>
              </a:rPr>
              <a:t> </a:t>
            </a:r>
            <a:r>
              <a:rPr lang="de-CH" sz="2800" dirty="0" err="1" smtClean="0">
                <a:solidFill>
                  <a:srgbClr val="E37222"/>
                </a:solidFill>
              </a:rPr>
              <a:t>distance</a:t>
            </a:r>
            <a:r>
              <a:rPr lang="de-CH" sz="2800" dirty="0" smtClean="0">
                <a:solidFill>
                  <a:srgbClr val="E37222"/>
                </a:solidFill>
              </a:rPr>
              <a:t> </a:t>
            </a:r>
            <a:r>
              <a:rPr lang="en-US" sz="2800" dirty="0" smtClean="0">
                <a:solidFill>
                  <a:srgbClr val="E37222"/>
                </a:solidFill>
                <a:latin typeface="Lucida Sans Unicode"/>
                <a:cs typeface="Lucida Sans Unicode"/>
              </a:rPr>
              <a:t>≙ </a:t>
            </a:r>
            <a:r>
              <a:rPr lang="en-US" sz="2800" dirty="0" smtClean="0">
                <a:solidFill>
                  <a:srgbClr val="E37222"/>
                </a:solidFill>
              </a:rPr>
              <a:t>“sigma”</a:t>
            </a:r>
            <a:endParaRPr lang="de-CH" sz="2800" dirty="0" smtClean="0">
              <a:solidFill>
                <a:srgbClr val="E3722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Binning</a:t>
            </a:r>
            <a:endParaRPr lang="de-CH" dirty="0"/>
          </a:p>
        </p:txBody>
      </p:sp>
      <p:pic>
        <p:nvPicPr>
          <p:cNvPr id="102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4850" y="3371850"/>
            <a:ext cx="114300" cy="114300"/>
          </a:xfrm>
          <a:prstGeom prst="rect">
            <a:avLst/>
          </a:prstGeom>
          <a:noFill/>
        </p:spPr>
      </p:pic>
      <p:pic>
        <p:nvPicPr>
          <p:cNvPr id="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036" y="3506495"/>
            <a:ext cx="114300" cy="114300"/>
          </a:xfrm>
          <a:prstGeom prst="rect">
            <a:avLst/>
          </a:prstGeom>
          <a:noFill/>
        </p:spPr>
      </p:pic>
      <p:pic>
        <p:nvPicPr>
          <p:cNvPr id="8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7472" y="3339299"/>
            <a:ext cx="114300" cy="114300"/>
          </a:xfrm>
          <a:prstGeom prst="rect">
            <a:avLst/>
          </a:prstGeom>
          <a:noFill/>
        </p:spPr>
      </p:pic>
      <p:pic>
        <p:nvPicPr>
          <p:cNvPr id="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5013" y="3429555"/>
            <a:ext cx="114300" cy="114300"/>
          </a:xfrm>
          <a:prstGeom prst="rect">
            <a:avLst/>
          </a:prstGeom>
          <a:noFill/>
        </p:spPr>
      </p:pic>
      <p:pic>
        <p:nvPicPr>
          <p:cNvPr id="10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41" y="3848285"/>
            <a:ext cx="114300" cy="114300"/>
          </a:xfrm>
          <a:prstGeom prst="rect">
            <a:avLst/>
          </a:prstGeom>
          <a:noFill/>
        </p:spPr>
      </p:pic>
      <p:pic>
        <p:nvPicPr>
          <p:cNvPr id="11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8792" y="3947419"/>
            <a:ext cx="114300" cy="114300"/>
          </a:xfrm>
          <a:prstGeom prst="rect">
            <a:avLst/>
          </a:prstGeom>
          <a:noFill/>
        </p:spPr>
      </p:pic>
      <p:pic>
        <p:nvPicPr>
          <p:cNvPr id="12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0473" y="4472681"/>
            <a:ext cx="114300" cy="114300"/>
          </a:xfrm>
          <a:prstGeom prst="rect">
            <a:avLst/>
          </a:prstGeom>
          <a:noFill/>
        </p:spPr>
      </p:pic>
      <p:pic>
        <p:nvPicPr>
          <p:cNvPr id="13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5735" y="4776001"/>
            <a:ext cx="114300" cy="114300"/>
          </a:xfrm>
          <a:prstGeom prst="rect">
            <a:avLst/>
          </a:prstGeom>
          <a:noFill/>
        </p:spPr>
      </p:pic>
      <p:pic>
        <p:nvPicPr>
          <p:cNvPr id="14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8935" y="4776107"/>
            <a:ext cx="114300" cy="114300"/>
          </a:xfrm>
          <a:prstGeom prst="rect">
            <a:avLst/>
          </a:prstGeom>
          <a:noFill/>
        </p:spPr>
      </p:pic>
      <p:pic>
        <p:nvPicPr>
          <p:cNvPr id="1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3732" y="2436736"/>
            <a:ext cx="114300" cy="114300"/>
          </a:xfrm>
          <a:prstGeom prst="rect">
            <a:avLst/>
          </a:prstGeom>
          <a:noFill/>
        </p:spPr>
      </p:pic>
      <p:pic>
        <p:nvPicPr>
          <p:cNvPr id="1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6031" y="2748933"/>
            <a:ext cx="114300" cy="114300"/>
          </a:xfrm>
          <a:prstGeom prst="rect">
            <a:avLst/>
          </a:prstGeom>
          <a:noFill/>
        </p:spPr>
      </p:pic>
      <p:pic>
        <p:nvPicPr>
          <p:cNvPr id="1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7208" y="2537349"/>
            <a:ext cx="114300" cy="114300"/>
          </a:xfrm>
          <a:prstGeom prst="rect">
            <a:avLst/>
          </a:prstGeom>
          <a:noFill/>
        </p:spPr>
      </p:pic>
      <p:pic>
        <p:nvPicPr>
          <p:cNvPr id="18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9406" y="2592094"/>
            <a:ext cx="114300" cy="114300"/>
          </a:xfrm>
          <a:prstGeom prst="rect">
            <a:avLst/>
          </a:prstGeom>
          <a:noFill/>
        </p:spPr>
      </p:pic>
      <p:pic>
        <p:nvPicPr>
          <p:cNvPr id="1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2828" y="2700107"/>
            <a:ext cx="114300" cy="114300"/>
          </a:xfrm>
          <a:prstGeom prst="rect">
            <a:avLst/>
          </a:prstGeom>
          <a:noFill/>
        </p:spPr>
      </p:pic>
      <p:pic>
        <p:nvPicPr>
          <p:cNvPr id="20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3910" y="3297870"/>
            <a:ext cx="114300" cy="114300"/>
          </a:xfrm>
          <a:prstGeom prst="rect">
            <a:avLst/>
          </a:prstGeom>
          <a:noFill/>
        </p:spPr>
      </p:pic>
      <p:pic>
        <p:nvPicPr>
          <p:cNvPr id="21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9677" y="3654456"/>
            <a:ext cx="114300" cy="114300"/>
          </a:xfrm>
          <a:prstGeom prst="rect">
            <a:avLst/>
          </a:prstGeom>
          <a:noFill/>
        </p:spPr>
      </p:pic>
      <p:pic>
        <p:nvPicPr>
          <p:cNvPr id="22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4523" y="4073186"/>
            <a:ext cx="114300" cy="114300"/>
          </a:xfrm>
          <a:prstGeom prst="rect">
            <a:avLst/>
          </a:prstGeom>
          <a:noFill/>
        </p:spPr>
      </p:pic>
      <p:pic>
        <p:nvPicPr>
          <p:cNvPr id="23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9987" y="4296608"/>
            <a:ext cx="114300" cy="114300"/>
          </a:xfrm>
          <a:prstGeom prst="rect">
            <a:avLst/>
          </a:prstGeom>
          <a:noFill/>
        </p:spPr>
      </p:pic>
      <p:pic>
        <p:nvPicPr>
          <p:cNvPr id="24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9941" y="4333598"/>
            <a:ext cx="114300" cy="114300"/>
          </a:xfrm>
          <a:prstGeom prst="rect">
            <a:avLst/>
          </a:prstGeom>
          <a:noFill/>
        </p:spPr>
      </p:pic>
      <p:pic>
        <p:nvPicPr>
          <p:cNvPr id="2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3405" y="2294693"/>
            <a:ext cx="114300" cy="114300"/>
          </a:xfrm>
          <a:prstGeom prst="rect">
            <a:avLst/>
          </a:prstGeom>
          <a:noFill/>
        </p:spPr>
      </p:pic>
      <p:pic>
        <p:nvPicPr>
          <p:cNvPr id="2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5502" y="2677912"/>
            <a:ext cx="114300" cy="114300"/>
          </a:xfrm>
          <a:prstGeom prst="rect">
            <a:avLst/>
          </a:prstGeom>
          <a:noFill/>
        </p:spPr>
      </p:pic>
      <p:pic>
        <p:nvPicPr>
          <p:cNvPr id="2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8508" y="2998988"/>
            <a:ext cx="114300" cy="114300"/>
          </a:xfrm>
          <a:prstGeom prst="rect">
            <a:avLst/>
          </a:prstGeom>
          <a:noFill/>
        </p:spPr>
      </p:pic>
      <p:pic>
        <p:nvPicPr>
          <p:cNvPr id="28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0101" y="2805159"/>
            <a:ext cx="114300" cy="114300"/>
          </a:xfrm>
          <a:prstGeom prst="rect">
            <a:avLst/>
          </a:prstGeom>
          <a:noFill/>
        </p:spPr>
      </p:pic>
      <p:pic>
        <p:nvPicPr>
          <p:cNvPr id="2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0357" y="3721038"/>
            <a:ext cx="114300" cy="114300"/>
          </a:xfrm>
          <a:prstGeom prst="rect">
            <a:avLst/>
          </a:prstGeom>
          <a:noFill/>
        </p:spPr>
      </p:pic>
      <p:pic>
        <p:nvPicPr>
          <p:cNvPr id="30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90454" y="3990328"/>
            <a:ext cx="114300" cy="114300"/>
          </a:xfrm>
          <a:prstGeom prst="rect">
            <a:avLst/>
          </a:prstGeom>
          <a:noFill/>
        </p:spPr>
      </p:pic>
      <p:pic>
        <p:nvPicPr>
          <p:cNvPr id="31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7860" y="4080584"/>
            <a:ext cx="114300" cy="114300"/>
          </a:xfrm>
          <a:prstGeom prst="rect">
            <a:avLst/>
          </a:prstGeom>
          <a:noFill/>
        </p:spPr>
      </p:pic>
      <p:pic>
        <p:nvPicPr>
          <p:cNvPr id="32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3930" y="4321761"/>
            <a:ext cx="114300" cy="114300"/>
          </a:xfrm>
          <a:prstGeom prst="rect">
            <a:avLst/>
          </a:prstGeom>
          <a:noFill/>
        </p:spPr>
      </p:pic>
      <p:pic>
        <p:nvPicPr>
          <p:cNvPr id="33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0516" y="4385384"/>
            <a:ext cx="114300" cy="114300"/>
          </a:xfrm>
          <a:prstGeom prst="rect">
            <a:avLst/>
          </a:prstGeom>
          <a:noFill/>
        </p:spPr>
      </p:pic>
      <p:pic>
        <p:nvPicPr>
          <p:cNvPr id="34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2299" y="4830747"/>
            <a:ext cx="114300" cy="114300"/>
          </a:xfrm>
          <a:prstGeom prst="rect">
            <a:avLst/>
          </a:prstGeom>
          <a:noFill/>
        </p:spPr>
      </p:pic>
      <p:pic>
        <p:nvPicPr>
          <p:cNvPr id="3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6205" y="4696102"/>
            <a:ext cx="114300" cy="114300"/>
          </a:xfrm>
          <a:prstGeom prst="rect">
            <a:avLst/>
          </a:prstGeom>
          <a:noFill/>
        </p:spPr>
      </p:pic>
      <p:pic>
        <p:nvPicPr>
          <p:cNvPr id="3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6368" y="4753807"/>
            <a:ext cx="114300" cy="114300"/>
          </a:xfrm>
          <a:prstGeom prst="rect">
            <a:avLst/>
          </a:prstGeom>
          <a:noFill/>
        </p:spPr>
      </p:pic>
      <p:pic>
        <p:nvPicPr>
          <p:cNvPr id="3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5087" y="3760988"/>
            <a:ext cx="114300" cy="114300"/>
          </a:xfrm>
          <a:prstGeom prst="rect">
            <a:avLst/>
          </a:prstGeom>
          <a:noFill/>
        </p:spPr>
      </p:pic>
      <p:pic>
        <p:nvPicPr>
          <p:cNvPr id="38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7386" y="4073185"/>
            <a:ext cx="114300" cy="114300"/>
          </a:xfrm>
          <a:prstGeom prst="rect">
            <a:avLst/>
          </a:prstGeom>
          <a:noFill/>
        </p:spPr>
      </p:pic>
      <p:pic>
        <p:nvPicPr>
          <p:cNvPr id="3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8563" y="3861601"/>
            <a:ext cx="114300" cy="114300"/>
          </a:xfrm>
          <a:prstGeom prst="rect">
            <a:avLst/>
          </a:prstGeom>
          <a:noFill/>
        </p:spPr>
      </p:pic>
      <p:pic>
        <p:nvPicPr>
          <p:cNvPr id="40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40761" y="3916346"/>
            <a:ext cx="114300" cy="114300"/>
          </a:xfrm>
          <a:prstGeom prst="rect">
            <a:avLst/>
          </a:prstGeom>
          <a:noFill/>
        </p:spPr>
      </p:pic>
      <p:pic>
        <p:nvPicPr>
          <p:cNvPr id="41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4183" y="4024359"/>
            <a:ext cx="114300" cy="114300"/>
          </a:xfrm>
          <a:prstGeom prst="rect">
            <a:avLst/>
          </a:prstGeom>
          <a:noFill/>
        </p:spPr>
      </p:pic>
      <p:pic>
        <p:nvPicPr>
          <p:cNvPr id="42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1456" y="4129411"/>
            <a:ext cx="114300" cy="114300"/>
          </a:xfrm>
          <a:prstGeom prst="rect">
            <a:avLst/>
          </a:prstGeom>
          <a:noFill/>
        </p:spPr>
      </p:pic>
      <p:pic>
        <p:nvPicPr>
          <p:cNvPr id="43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8911" y="3170729"/>
            <a:ext cx="114300" cy="114300"/>
          </a:xfrm>
          <a:prstGeom prst="rect">
            <a:avLst/>
          </a:prstGeom>
          <a:noFill/>
        </p:spPr>
      </p:pic>
      <p:pic>
        <p:nvPicPr>
          <p:cNvPr id="44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4499" y="2467808"/>
            <a:ext cx="114300" cy="114300"/>
          </a:xfrm>
          <a:prstGeom prst="rect">
            <a:avLst/>
          </a:prstGeom>
          <a:noFill/>
        </p:spPr>
      </p:pic>
      <p:pic>
        <p:nvPicPr>
          <p:cNvPr id="4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9963" y="2691230"/>
            <a:ext cx="114300" cy="114300"/>
          </a:xfrm>
          <a:prstGeom prst="rect">
            <a:avLst/>
          </a:prstGeom>
          <a:noFill/>
        </p:spPr>
      </p:pic>
      <p:pic>
        <p:nvPicPr>
          <p:cNvPr id="4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9917" y="2728220"/>
            <a:ext cx="114300" cy="114300"/>
          </a:xfrm>
          <a:prstGeom prst="rect">
            <a:avLst/>
          </a:prstGeom>
          <a:noFill/>
        </p:spPr>
      </p:pic>
      <p:pic>
        <p:nvPicPr>
          <p:cNvPr id="4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0430" y="2384950"/>
            <a:ext cx="114300" cy="114300"/>
          </a:xfrm>
          <a:prstGeom prst="rect">
            <a:avLst/>
          </a:prstGeom>
          <a:noFill/>
        </p:spPr>
      </p:pic>
      <p:pic>
        <p:nvPicPr>
          <p:cNvPr id="48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6181" y="3090724"/>
            <a:ext cx="114300" cy="114300"/>
          </a:xfrm>
          <a:prstGeom prst="rect">
            <a:avLst/>
          </a:prstGeom>
          <a:noFill/>
        </p:spPr>
      </p:pic>
      <p:pic>
        <p:nvPicPr>
          <p:cNvPr id="4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76344" y="3148429"/>
            <a:ext cx="114300" cy="114300"/>
          </a:xfrm>
          <a:prstGeom prst="rect">
            <a:avLst/>
          </a:prstGeom>
          <a:noFill/>
        </p:spPr>
      </p:pic>
      <p:pic>
        <p:nvPicPr>
          <p:cNvPr id="50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7362" y="2467807"/>
            <a:ext cx="114300" cy="114300"/>
          </a:xfrm>
          <a:prstGeom prst="rect">
            <a:avLst/>
          </a:prstGeom>
          <a:noFill/>
        </p:spPr>
      </p:pic>
      <p:pic>
        <p:nvPicPr>
          <p:cNvPr id="51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8539" y="2256223"/>
            <a:ext cx="114300" cy="114300"/>
          </a:xfrm>
          <a:prstGeom prst="rect">
            <a:avLst/>
          </a:prstGeom>
          <a:noFill/>
        </p:spPr>
      </p:pic>
      <p:pic>
        <p:nvPicPr>
          <p:cNvPr id="52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0737" y="2310968"/>
            <a:ext cx="114300" cy="114300"/>
          </a:xfrm>
          <a:prstGeom prst="rect">
            <a:avLst/>
          </a:prstGeom>
          <a:noFill/>
        </p:spPr>
      </p:pic>
      <p:pic>
        <p:nvPicPr>
          <p:cNvPr id="53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1432" y="2524033"/>
            <a:ext cx="114300" cy="114300"/>
          </a:xfrm>
          <a:prstGeom prst="rect">
            <a:avLst/>
          </a:prstGeom>
          <a:noFill/>
        </p:spPr>
      </p:pic>
      <p:pic>
        <p:nvPicPr>
          <p:cNvPr id="54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6823" y="3897112"/>
            <a:ext cx="114300" cy="114300"/>
          </a:xfrm>
          <a:prstGeom prst="rect">
            <a:avLst/>
          </a:prstGeom>
          <a:noFill/>
        </p:spPr>
      </p:pic>
      <p:pic>
        <p:nvPicPr>
          <p:cNvPr id="5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9009" y="4031757"/>
            <a:ext cx="114300" cy="114300"/>
          </a:xfrm>
          <a:prstGeom prst="rect">
            <a:avLst/>
          </a:prstGeom>
          <a:noFill/>
        </p:spPr>
      </p:pic>
      <p:pic>
        <p:nvPicPr>
          <p:cNvPr id="5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1114" y="4373547"/>
            <a:ext cx="114300" cy="114300"/>
          </a:xfrm>
          <a:prstGeom prst="rect">
            <a:avLst/>
          </a:prstGeom>
          <a:noFill/>
        </p:spPr>
      </p:pic>
      <p:pic>
        <p:nvPicPr>
          <p:cNvPr id="5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2330" y="4246300"/>
            <a:ext cx="114300" cy="114300"/>
          </a:xfrm>
          <a:prstGeom prst="rect">
            <a:avLst/>
          </a:prstGeom>
          <a:noFill/>
        </p:spPr>
      </p:pic>
      <p:pic>
        <p:nvPicPr>
          <p:cNvPr id="58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2427" y="4515590"/>
            <a:ext cx="114300" cy="114300"/>
          </a:xfrm>
          <a:prstGeom prst="rect">
            <a:avLst/>
          </a:prstGeom>
          <a:noFill/>
        </p:spPr>
      </p:pic>
      <p:pic>
        <p:nvPicPr>
          <p:cNvPr id="5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9833" y="4605846"/>
            <a:ext cx="114300" cy="114300"/>
          </a:xfrm>
          <a:prstGeom prst="rect">
            <a:avLst/>
          </a:prstGeom>
          <a:noFill/>
        </p:spPr>
      </p:pic>
      <p:pic>
        <p:nvPicPr>
          <p:cNvPr id="60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2734" y="4441608"/>
            <a:ext cx="114300" cy="114300"/>
          </a:xfrm>
          <a:prstGeom prst="rect">
            <a:avLst/>
          </a:prstGeom>
          <a:noFill/>
        </p:spPr>
      </p:pic>
      <p:pic>
        <p:nvPicPr>
          <p:cNvPr id="61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6156" y="4549621"/>
            <a:ext cx="114300" cy="114300"/>
          </a:xfrm>
          <a:prstGeom prst="rect">
            <a:avLst/>
          </a:prstGeom>
          <a:noFill/>
        </p:spPr>
      </p:pic>
      <p:pic>
        <p:nvPicPr>
          <p:cNvPr id="70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3996" y="2299132"/>
            <a:ext cx="114300" cy="114300"/>
          </a:xfrm>
          <a:prstGeom prst="rect">
            <a:avLst/>
          </a:prstGeom>
          <a:noFill/>
        </p:spPr>
      </p:pic>
      <p:pic>
        <p:nvPicPr>
          <p:cNvPr id="71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6182" y="2433777"/>
            <a:ext cx="114300" cy="114300"/>
          </a:xfrm>
          <a:prstGeom prst="rect">
            <a:avLst/>
          </a:prstGeom>
          <a:noFill/>
        </p:spPr>
      </p:pic>
      <p:pic>
        <p:nvPicPr>
          <p:cNvPr id="72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9503" y="2648320"/>
            <a:ext cx="114300" cy="114300"/>
          </a:xfrm>
          <a:prstGeom prst="rect">
            <a:avLst/>
          </a:prstGeom>
          <a:noFill/>
        </p:spPr>
      </p:pic>
      <p:pic>
        <p:nvPicPr>
          <p:cNvPr id="73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600" y="2917610"/>
            <a:ext cx="114300" cy="114300"/>
          </a:xfrm>
          <a:prstGeom prst="rect">
            <a:avLst/>
          </a:prstGeom>
          <a:noFill/>
        </p:spPr>
      </p:pic>
      <p:pic>
        <p:nvPicPr>
          <p:cNvPr id="74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7006" y="3007866"/>
            <a:ext cx="114300" cy="114300"/>
          </a:xfrm>
          <a:prstGeom prst="rect">
            <a:avLst/>
          </a:prstGeom>
          <a:noFill/>
        </p:spPr>
      </p:pic>
      <p:pic>
        <p:nvPicPr>
          <p:cNvPr id="7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7709" y="2788883"/>
            <a:ext cx="114300" cy="114300"/>
          </a:xfrm>
          <a:prstGeom prst="rect">
            <a:avLst/>
          </a:prstGeom>
          <a:noFill/>
        </p:spPr>
      </p:pic>
      <p:pic>
        <p:nvPicPr>
          <p:cNvPr id="7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9907" y="2843628"/>
            <a:ext cx="114300" cy="114300"/>
          </a:xfrm>
          <a:prstGeom prst="rect">
            <a:avLst/>
          </a:prstGeom>
          <a:noFill/>
        </p:spPr>
      </p:pic>
      <p:pic>
        <p:nvPicPr>
          <p:cNvPr id="7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3329" y="2951641"/>
            <a:ext cx="114300" cy="114300"/>
          </a:xfrm>
          <a:prstGeom prst="rect">
            <a:avLst/>
          </a:prstGeom>
          <a:noFill/>
        </p:spPr>
      </p:pic>
      <p:pic>
        <p:nvPicPr>
          <p:cNvPr id="78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4173" y="3747671"/>
            <a:ext cx="114300" cy="114300"/>
          </a:xfrm>
          <a:prstGeom prst="rect">
            <a:avLst/>
          </a:prstGeom>
          <a:noFill/>
        </p:spPr>
      </p:pic>
      <p:pic>
        <p:nvPicPr>
          <p:cNvPr id="7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9961" y="4565897"/>
            <a:ext cx="114300" cy="114300"/>
          </a:xfrm>
          <a:prstGeom prst="rect">
            <a:avLst/>
          </a:prstGeom>
          <a:noFill/>
        </p:spPr>
      </p:pic>
      <p:pic>
        <p:nvPicPr>
          <p:cNvPr id="80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8889" y="2814036"/>
            <a:ext cx="114300" cy="114300"/>
          </a:xfrm>
          <a:prstGeom prst="rect">
            <a:avLst/>
          </a:prstGeom>
          <a:noFill/>
        </p:spPr>
      </p:pic>
      <p:pic>
        <p:nvPicPr>
          <p:cNvPr id="81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4353" y="3037458"/>
            <a:ext cx="114300" cy="114300"/>
          </a:xfrm>
          <a:prstGeom prst="rect">
            <a:avLst/>
          </a:prstGeom>
          <a:noFill/>
        </p:spPr>
      </p:pic>
      <p:pic>
        <p:nvPicPr>
          <p:cNvPr id="82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1752" y="2814035"/>
            <a:ext cx="114300" cy="114300"/>
          </a:xfrm>
          <a:prstGeom prst="rect">
            <a:avLst/>
          </a:prstGeom>
          <a:noFill/>
        </p:spPr>
      </p:pic>
      <p:pic>
        <p:nvPicPr>
          <p:cNvPr id="83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3375" y="2772607"/>
            <a:ext cx="114300" cy="114300"/>
          </a:xfrm>
          <a:prstGeom prst="rect">
            <a:avLst/>
          </a:prstGeom>
          <a:noFill/>
        </p:spPr>
      </p:pic>
      <p:pic>
        <p:nvPicPr>
          <p:cNvPr id="84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6696" y="2987150"/>
            <a:ext cx="114300" cy="114300"/>
          </a:xfrm>
          <a:prstGeom prst="rect">
            <a:avLst/>
          </a:prstGeom>
          <a:noFill/>
        </p:spPr>
      </p:pic>
      <p:pic>
        <p:nvPicPr>
          <p:cNvPr id="8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100" y="3182458"/>
            <a:ext cx="114300" cy="114300"/>
          </a:xfrm>
          <a:prstGeom prst="rect">
            <a:avLst/>
          </a:prstGeom>
          <a:noFill/>
        </p:spPr>
      </p:pic>
      <p:pic>
        <p:nvPicPr>
          <p:cNvPr id="8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1973" y="4324719"/>
            <a:ext cx="114300" cy="114300"/>
          </a:xfrm>
          <a:prstGeom prst="rect">
            <a:avLst/>
          </a:prstGeom>
          <a:noFill/>
        </p:spPr>
      </p:pic>
      <p:pic>
        <p:nvPicPr>
          <p:cNvPr id="8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9929" y="4200432"/>
            <a:ext cx="114300" cy="114300"/>
          </a:xfrm>
          <a:prstGeom prst="rect">
            <a:avLst/>
          </a:prstGeom>
          <a:noFill/>
        </p:spPr>
      </p:pic>
      <p:pic>
        <p:nvPicPr>
          <p:cNvPr id="88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1106" y="3988848"/>
            <a:ext cx="114300" cy="114300"/>
          </a:xfrm>
          <a:prstGeom prst="rect">
            <a:avLst/>
          </a:prstGeom>
          <a:noFill/>
        </p:spPr>
      </p:pic>
      <p:pic>
        <p:nvPicPr>
          <p:cNvPr id="8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6563" y="4031757"/>
            <a:ext cx="114300" cy="114300"/>
          </a:xfrm>
          <a:prstGeom prst="rect">
            <a:avLst/>
          </a:prstGeom>
          <a:noFill/>
        </p:spPr>
      </p:pic>
      <p:sp>
        <p:nvSpPr>
          <p:cNvPr id="90" name="Rechteck 89"/>
          <p:cNvSpPr/>
          <p:nvPr/>
        </p:nvSpPr>
        <p:spPr bwMode="auto">
          <a:xfrm>
            <a:off x="994299" y="1837679"/>
            <a:ext cx="6551719" cy="4083728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1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7790" y="4712378"/>
            <a:ext cx="114300" cy="114300"/>
          </a:xfrm>
          <a:prstGeom prst="rect">
            <a:avLst/>
          </a:prstGeom>
          <a:noFill/>
        </p:spPr>
      </p:pic>
      <p:pic>
        <p:nvPicPr>
          <p:cNvPr id="92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8567" y="5048250"/>
            <a:ext cx="114300" cy="114300"/>
          </a:xfrm>
          <a:prstGeom prst="rect">
            <a:avLst/>
          </a:prstGeom>
          <a:noFill/>
        </p:spPr>
      </p:pic>
      <p:pic>
        <p:nvPicPr>
          <p:cNvPr id="93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83200" y="4818910"/>
            <a:ext cx="114300" cy="114300"/>
          </a:xfrm>
          <a:prstGeom prst="rect">
            <a:avLst/>
          </a:prstGeom>
          <a:noFill/>
        </p:spPr>
      </p:pic>
      <p:pic>
        <p:nvPicPr>
          <p:cNvPr id="94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6676" y="4919523"/>
            <a:ext cx="114300" cy="114300"/>
          </a:xfrm>
          <a:prstGeom prst="rect">
            <a:avLst/>
          </a:prstGeom>
          <a:noFill/>
        </p:spPr>
      </p:pic>
      <p:pic>
        <p:nvPicPr>
          <p:cNvPr id="9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8874" y="4974268"/>
            <a:ext cx="114300" cy="114300"/>
          </a:xfrm>
          <a:prstGeom prst="rect">
            <a:avLst/>
          </a:prstGeom>
          <a:noFill/>
        </p:spPr>
      </p:pic>
      <p:pic>
        <p:nvPicPr>
          <p:cNvPr id="9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4936" y="4955034"/>
            <a:ext cx="114300" cy="114300"/>
          </a:xfrm>
          <a:prstGeom prst="rect">
            <a:avLst/>
          </a:prstGeom>
          <a:noFill/>
        </p:spPr>
      </p:pic>
      <p:pic>
        <p:nvPicPr>
          <p:cNvPr id="9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7122" y="5089679"/>
            <a:ext cx="114300" cy="114300"/>
          </a:xfrm>
          <a:prstGeom prst="rect">
            <a:avLst/>
          </a:prstGeom>
          <a:noFill/>
        </p:spPr>
      </p:pic>
      <p:pic>
        <p:nvPicPr>
          <p:cNvPr id="98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9219" y="5046770"/>
            <a:ext cx="114300" cy="114300"/>
          </a:xfrm>
          <a:prstGeom prst="rect">
            <a:avLst/>
          </a:prstGeom>
          <a:noFill/>
        </p:spPr>
      </p:pic>
      <p:pic>
        <p:nvPicPr>
          <p:cNvPr id="9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4676" y="5089679"/>
            <a:ext cx="114300" cy="114300"/>
          </a:xfrm>
          <a:prstGeom prst="rect">
            <a:avLst/>
          </a:prstGeom>
          <a:noFill/>
        </p:spPr>
      </p:pic>
      <p:pic>
        <p:nvPicPr>
          <p:cNvPr id="10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3021" y="4987585"/>
            <a:ext cx="114300" cy="114300"/>
          </a:xfrm>
          <a:prstGeom prst="rect">
            <a:avLst/>
          </a:prstGeom>
          <a:noFill/>
        </p:spPr>
      </p:pic>
      <p:pic>
        <p:nvPicPr>
          <p:cNvPr id="110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3171" y="5329376"/>
            <a:ext cx="114300" cy="114300"/>
          </a:xfrm>
          <a:prstGeom prst="rect">
            <a:avLst/>
          </a:prstGeom>
          <a:noFill/>
        </p:spPr>
      </p:pic>
      <p:pic>
        <p:nvPicPr>
          <p:cNvPr id="111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6590" y="5156262"/>
            <a:ext cx="114300" cy="114300"/>
          </a:xfrm>
          <a:prstGeom prst="rect">
            <a:avLst/>
          </a:prstGeom>
          <a:noFill/>
        </p:spPr>
      </p:pic>
      <p:pic>
        <p:nvPicPr>
          <p:cNvPr id="112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6897" y="5082280"/>
            <a:ext cx="114300" cy="114300"/>
          </a:xfrm>
          <a:prstGeom prst="rect">
            <a:avLst/>
          </a:prstGeom>
          <a:noFill/>
        </p:spPr>
      </p:pic>
      <p:pic>
        <p:nvPicPr>
          <p:cNvPr id="113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0319" y="5190293"/>
            <a:ext cx="114300" cy="114300"/>
          </a:xfrm>
          <a:prstGeom prst="rect">
            <a:avLst/>
          </a:prstGeom>
          <a:noFill/>
        </p:spPr>
      </p:pic>
      <p:pic>
        <p:nvPicPr>
          <p:cNvPr id="114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5879" y="5052688"/>
            <a:ext cx="114300" cy="114300"/>
          </a:xfrm>
          <a:prstGeom prst="rect">
            <a:avLst/>
          </a:prstGeom>
          <a:noFill/>
        </p:spPr>
      </p:pic>
      <p:pic>
        <p:nvPicPr>
          <p:cNvPr id="11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0365" y="5011259"/>
            <a:ext cx="114300" cy="114300"/>
          </a:xfrm>
          <a:prstGeom prst="rect">
            <a:avLst/>
          </a:prstGeom>
          <a:noFill/>
        </p:spPr>
      </p:pic>
      <p:pic>
        <p:nvPicPr>
          <p:cNvPr id="11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686" y="5225802"/>
            <a:ext cx="114300" cy="114300"/>
          </a:xfrm>
          <a:prstGeom prst="rect">
            <a:avLst/>
          </a:prstGeom>
          <a:noFill/>
        </p:spPr>
      </p:pic>
      <p:pic>
        <p:nvPicPr>
          <p:cNvPr id="11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4496" y="5746627"/>
            <a:ext cx="114300" cy="114300"/>
          </a:xfrm>
          <a:prstGeom prst="rect">
            <a:avLst/>
          </a:prstGeom>
          <a:noFill/>
        </p:spPr>
      </p:pic>
      <p:pic>
        <p:nvPicPr>
          <p:cNvPr id="118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4912" y="5134067"/>
            <a:ext cx="114300" cy="114300"/>
          </a:xfrm>
          <a:prstGeom prst="rect">
            <a:avLst/>
          </a:prstGeom>
          <a:noFill/>
        </p:spPr>
      </p:pic>
      <p:pic>
        <p:nvPicPr>
          <p:cNvPr id="11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5009" y="5403357"/>
            <a:ext cx="114300" cy="114300"/>
          </a:xfrm>
          <a:prstGeom prst="rect">
            <a:avLst/>
          </a:prstGeom>
          <a:noFill/>
        </p:spPr>
      </p:pic>
      <p:pic>
        <p:nvPicPr>
          <p:cNvPr id="120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8698" y="5805811"/>
            <a:ext cx="114300" cy="114300"/>
          </a:xfrm>
          <a:prstGeom prst="rect">
            <a:avLst/>
          </a:prstGeom>
          <a:noFill/>
        </p:spPr>
      </p:pic>
      <p:pic>
        <p:nvPicPr>
          <p:cNvPr id="121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5316" y="5329375"/>
            <a:ext cx="114300" cy="114300"/>
          </a:xfrm>
          <a:prstGeom prst="rect">
            <a:avLst/>
          </a:prstGeom>
          <a:noFill/>
        </p:spPr>
      </p:pic>
      <p:pic>
        <p:nvPicPr>
          <p:cNvPr id="122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8738" y="5437388"/>
            <a:ext cx="114300" cy="114300"/>
          </a:xfrm>
          <a:prstGeom prst="rect">
            <a:avLst/>
          </a:prstGeom>
          <a:noFill/>
        </p:spPr>
      </p:pic>
      <p:pic>
        <p:nvPicPr>
          <p:cNvPr id="123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5848" y="1844891"/>
            <a:ext cx="114300" cy="114300"/>
          </a:xfrm>
          <a:prstGeom prst="rect">
            <a:avLst/>
          </a:prstGeom>
          <a:noFill/>
        </p:spPr>
      </p:pic>
      <p:pic>
        <p:nvPicPr>
          <p:cNvPr id="124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5184" y="2236989"/>
            <a:ext cx="114300" cy="114300"/>
          </a:xfrm>
          <a:prstGeom prst="rect">
            <a:avLst/>
          </a:prstGeom>
          <a:noFill/>
        </p:spPr>
      </p:pic>
      <p:pic>
        <p:nvPicPr>
          <p:cNvPr id="12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0447" y="1972138"/>
            <a:ext cx="114300" cy="114300"/>
          </a:xfrm>
          <a:prstGeom prst="rect">
            <a:avLst/>
          </a:prstGeom>
          <a:noFill/>
        </p:spPr>
      </p:pic>
      <p:pic>
        <p:nvPicPr>
          <p:cNvPr id="12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180" y="2598014"/>
            <a:ext cx="114300" cy="114300"/>
          </a:xfrm>
          <a:prstGeom prst="rect">
            <a:avLst/>
          </a:prstGeom>
          <a:noFill/>
        </p:spPr>
      </p:pic>
      <p:cxnSp>
        <p:nvCxnSpPr>
          <p:cNvPr id="128" name="Gerade Verbindung 127"/>
          <p:cNvCxnSpPr/>
          <p:nvPr/>
        </p:nvCxnSpPr>
        <p:spPr bwMode="auto">
          <a:xfrm>
            <a:off x="4623802" y="1855922"/>
            <a:ext cx="0" cy="406597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Gerade Verbindung 130"/>
          <p:cNvCxnSpPr/>
          <p:nvPr/>
        </p:nvCxnSpPr>
        <p:spPr bwMode="auto">
          <a:xfrm flipH="1">
            <a:off x="4639112" y="3003261"/>
            <a:ext cx="290259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Gerade Verbindung 131"/>
          <p:cNvCxnSpPr/>
          <p:nvPr/>
        </p:nvCxnSpPr>
        <p:spPr bwMode="auto">
          <a:xfrm flipH="1" flipV="1">
            <a:off x="981512" y="4437776"/>
            <a:ext cx="364921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Gerade Verbindung 139"/>
          <p:cNvCxnSpPr/>
          <p:nvPr/>
        </p:nvCxnSpPr>
        <p:spPr bwMode="auto">
          <a:xfrm>
            <a:off x="5338264" y="1845578"/>
            <a:ext cx="0" cy="114929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1" name="Gerade Verbindung 140"/>
          <p:cNvCxnSpPr/>
          <p:nvPr/>
        </p:nvCxnSpPr>
        <p:spPr bwMode="auto">
          <a:xfrm>
            <a:off x="3196206" y="1828800"/>
            <a:ext cx="0" cy="261942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2" name="Gerade Verbindung 141"/>
          <p:cNvCxnSpPr/>
          <p:nvPr/>
        </p:nvCxnSpPr>
        <p:spPr bwMode="auto">
          <a:xfrm>
            <a:off x="3305262" y="4454554"/>
            <a:ext cx="0" cy="147646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Gerade Verbindung 142"/>
          <p:cNvCxnSpPr/>
          <p:nvPr/>
        </p:nvCxnSpPr>
        <p:spPr bwMode="auto">
          <a:xfrm flipH="1">
            <a:off x="5205438" y="3003259"/>
            <a:ext cx="0" cy="294659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4" fill="hold">
                      <p:stCondLst>
                        <p:cond delay="indefinite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Edge Bins are a Problem</a:t>
            </a:r>
            <a:endParaRPr lang="en-US" dirty="0"/>
          </a:p>
        </p:txBody>
      </p:sp>
      <p:pic>
        <p:nvPicPr>
          <p:cNvPr id="4" name="Inhaltsplatzhalter 3" descr="edge bi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77069" y="1015068"/>
            <a:ext cx="2809975" cy="2181138"/>
          </a:xfrm>
        </p:spPr>
      </p:pic>
      <p:sp>
        <p:nvSpPr>
          <p:cNvPr id="5" name="Inhaltsplatzhalter 2"/>
          <p:cNvSpPr txBox="1">
            <a:spLocks/>
          </p:cNvSpPr>
          <p:nvPr/>
        </p:nvSpPr>
        <p:spPr bwMode="auto">
          <a:xfrm>
            <a:off x="566723" y="1635853"/>
            <a:ext cx="5053901" cy="830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2400" kern="0" dirty="0" smtClean="0">
                <a:latin typeface="+mn-lt"/>
                <a:ea typeface="ＭＳ Ｐゴシック" pitchFamily="-65" charset="-128"/>
                <a:cs typeface="ＭＳ Ｐゴシック" pitchFamily="18" charset="-128"/>
              </a:rPr>
              <a:t>Single event can artificially enlarge bin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18" charset="-128"/>
            </a:endParaRPr>
          </a:p>
        </p:txBody>
      </p:sp>
      <p:sp>
        <p:nvSpPr>
          <p:cNvPr id="6" name="Ellipse 5"/>
          <p:cNvSpPr/>
          <p:nvPr/>
        </p:nvSpPr>
        <p:spPr bwMode="auto">
          <a:xfrm>
            <a:off x="8296711" y="2810312"/>
            <a:ext cx="595619" cy="595618"/>
          </a:xfrm>
          <a:prstGeom prst="ellipse">
            <a:avLst/>
          </a:prstGeom>
          <a:noFill/>
          <a:ln w="50800" cap="flat" cmpd="sng" algn="ctr">
            <a:solidFill>
              <a:srgbClr val="679A1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0" name="Gerade Verbindung mit Pfeil 9"/>
          <p:cNvCxnSpPr/>
          <p:nvPr/>
        </p:nvCxnSpPr>
        <p:spPr bwMode="auto">
          <a:xfrm flipV="1">
            <a:off x="7281644" y="1711354"/>
            <a:ext cx="1342239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679A1D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3" name="Inhaltsplatzhalter 2"/>
          <p:cNvSpPr txBox="1">
            <a:spLocks/>
          </p:cNvSpPr>
          <p:nvPr/>
        </p:nvSpPr>
        <p:spPr bwMode="auto">
          <a:xfrm>
            <a:off x="559732" y="3818390"/>
            <a:ext cx="7778925" cy="2213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2400" kern="0" dirty="0" smtClean="0">
                <a:latin typeface="+mn-lt"/>
                <a:ea typeface="ＭＳ Ｐゴシック" pitchFamily="-65" charset="-128"/>
                <a:cs typeface="ＭＳ Ｐゴシック" pitchFamily="18" charset="-128"/>
              </a:rPr>
              <a:t>Average over all neighboring bins which are not on the edge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2400" kern="0" dirty="0" smtClean="0">
                <a:latin typeface="+mn-lt"/>
                <a:ea typeface="ＭＳ Ｐゴシック" pitchFamily="-65" charset="-128"/>
                <a:cs typeface="ＭＳ Ｐゴシック" pitchFamily="18" charset="-128"/>
              </a:rPr>
              <a:t>But: in 5d, most bins are on the edge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2400" kern="0" dirty="0" smtClean="0">
                <a:latin typeface="+mn-lt"/>
                <a:ea typeface="ＭＳ Ｐゴシック" pitchFamily="-65" charset="-128"/>
                <a:cs typeface="ＭＳ Ｐゴシック" pitchFamily="18" charset="-128"/>
              </a:rPr>
              <a:t>Even worse: most of them have only neighbors which are also on the edge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lang="en-US" sz="2400" kern="0" dirty="0" smtClean="0">
              <a:latin typeface="+mn-lt"/>
              <a:ea typeface="ＭＳ Ｐゴシック" pitchFamily="-65" charset="-128"/>
              <a:cs typeface="ＭＳ Ｐゴシック" pitchFamily="18" charset="-128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18" charset="-128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481405" y="3144530"/>
            <a:ext cx="8128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srgbClr val="679A1D"/>
                </a:solidFill>
                <a:latin typeface="+mj-lt"/>
                <a:ea typeface="ＭＳ Ｐゴシック" pitchFamily="-65" charset="-128"/>
                <a:cs typeface="ＭＳ Ｐゴシック" pitchFamily="18" charset="-128"/>
              </a:rPr>
              <a:t>Solution: </a:t>
            </a:r>
            <a:r>
              <a:rPr lang="en-US" sz="2800" b="1" kern="0" dirty="0" smtClean="0">
                <a:latin typeface="+mj-lt"/>
                <a:ea typeface="ＭＳ Ｐゴシック" pitchFamily="-65" charset="-128"/>
                <a:cs typeface="ＭＳ Ｐゴシック" pitchFamily="18" charset="-128"/>
              </a:rPr>
              <a:t>use </a:t>
            </a:r>
            <a:r>
              <a:rPr lang="en-US" sz="2800" b="1" kern="0" dirty="0" err="1" smtClean="0">
                <a:latin typeface="+mj-lt"/>
                <a:ea typeface="ＭＳ Ｐゴシック" pitchFamily="-65" charset="-128"/>
                <a:cs typeface="ＭＳ Ｐゴシック" pitchFamily="18" charset="-128"/>
              </a:rPr>
              <a:t>sigmas</a:t>
            </a:r>
            <a:r>
              <a:rPr lang="en-US" sz="2800" b="1" kern="0" dirty="0" smtClean="0">
                <a:latin typeface="+mj-lt"/>
                <a:ea typeface="ＭＳ Ｐゴシック" pitchFamily="-65" charset="-128"/>
                <a:cs typeface="ＭＳ Ｐゴシック" pitchFamily="18" charset="-128"/>
              </a:rPr>
              <a:t> from neighboring bins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 pitchFamily="-65" charset="-128"/>
              <a:cs typeface="ＭＳ Ｐゴシック" pitchFamily="18" charset="-128"/>
            </a:endParaRPr>
          </a:p>
        </p:txBody>
      </p:sp>
      <p:pic>
        <p:nvPicPr>
          <p:cNvPr id="16" name="Grafik 15" descr="compMomX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3949" y="2543608"/>
            <a:ext cx="5486399" cy="3701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uiExpand="1" build="p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there are only edge bins?</a:t>
            </a:r>
            <a:endParaRPr lang="en-US" dirty="0"/>
          </a:p>
        </p:txBody>
      </p:sp>
      <p:pic>
        <p:nvPicPr>
          <p:cNvPr id="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2156" y="3925523"/>
            <a:ext cx="114300" cy="114300"/>
          </a:xfrm>
          <a:prstGeom prst="rect">
            <a:avLst/>
          </a:prstGeom>
          <a:noFill/>
        </p:spPr>
      </p:pic>
      <p:pic>
        <p:nvPicPr>
          <p:cNvPr id="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3183" y="3732998"/>
            <a:ext cx="114300" cy="114300"/>
          </a:xfrm>
          <a:prstGeom prst="rect">
            <a:avLst/>
          </a:prstGeom>
          <a:noFill/>
        </p:spPr>
      </p:pic>
      <p:pic>
        <p:nvPicPr>
          <p:cNvPr id="8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4698" y="3429555"/>
            <a:ext cx="114300" cy="114300"/>
          </a:xfrm>
          <a:prstGeom prst="rect">
            <a:avLst/>
          </a:prstGeom>
          <a:noFill/>
        </p:spPr>
      </p:pic>
      <p:pic>
        <p:nvPicPr>
          <p:cNvPr id="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8316" y="4175455"/>
            <a:ext cx="114300" cy="114300"/>
          </a:xfrm>
          <a:prstGeom prst="rect">
            <a:avLst/>
          </a:prstGeom>
          <a:noFill/>
        </p:spPr>
      </p:pic>
      <p:pic>
        <p:nvPicPr>
          <p:cNvPr id="10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8477" y="3947419"/>
            <a:ext cx="114300" cy="114300"/>
          </a:xfrm>
          <a:prstGeom prst="rect">
            <a:avLst/>
          </a:prstGeom>
          <a:noFill/>
        </p:spPr>
      </p:pic>
      <p:pic>
        <p:nvPicPr>
          <p:cNvPr id="11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48489" y="4472681"/>
            <a:ext cx="114300" cy="114300"/>
          </a:xfrm>
          <a:prstGeom prst="rect">
            <a:avLst/>
          </a:prstGeom>
          <a:noFill/>
        </p:spPr>
      </p:pic>
      <p:pic>
        <p:nvPicPr>
          <p:cNvPr id="12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6756" y="4113270"/>
            <a:ext cx="114300" cy="114300"/>
          </a:xfrm>
          <a:prstGeom prst="rect">
            <a:avLst/>
          </a:prstGeom>
          <a:noFill/>
        </p:spPr>
      </p:pic>
      <p:pic>
        <p:nvPicPr>
          <p:cNvPr id="13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3964" y="5254279"/>
            <a:ext cx="114300" cy="114300"/>
          </a:xfrm>
          <a:prstGeom prst="rect">
            <a:avLst/>
          </a:prstGeom>
          <a:noFill/>
        </p:spPr>
      </p:pic>
      <p:pic>
        <p:nvPicPr>
          <p:cNvPr id="14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3024" y="2713572"/>
            <a:ext cx="114300" cy="114300"/>
          </a:xfrm>
          <a:prstGeom prst="rect">
            <a:avLst/>
          </a:prstGeom>
          <a:noFill/>
        </p:spPr>
      </p:pic>
      <p:pic>
        <p:nvPicPr>
          <p:cNvPr id="1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5323" y="3025769"/>
            <a:ext cx="114300" cy="114300"/>
          </a:xfrm>
          <a:prstGeom prst="rect">
            <a:avLst/>
          </a:prstGeom>
          <a:noFill/>
        </p:spPr>
      </p:pic>
      <p:pic>
        <p:nvPicPr>
          <p:cNvPr id="1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7092" y="2327624"/>
            <a:ext cx="114300" cy="114300"/>
          </a:xfrm>
          <a:prstGeom prst="rect">
            <a:avLst/>
          </a:prstGeom>
          <a:noFill/>
        </p:spPr>
      </p:pic>
      <p:pic>
        <p:nvPicPr>
          <p:cNvPr id="1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9290" y="2382369"/>
            <a:ext cx="114300" cy="114300"/>
          </a:xfrm>
          <a:prstGeom prst="rect">
            <a:avLst/>
          </a:prstGeom>
          <a:noFill/>
        </p:spPr>
      </p:pic>
      <p:pic>
        <p:nvPicPr>
          <p:cNvPr id="18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2712" y="2490382"/>
            <a:ext cx="114300" cy="114300"/>
          </a:xfrm>
          <a:prstGeom prst="rect">
            <a:avLst/>
          </a:prstGeom>
          <a:noFill/>
        </p:spPr>
      </p:pic>
      <p:pic>
        <p:nvPicPr>
          <p:cNvPr id="1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8388" y="3524373"/>
            <a:ext cx="114300" cy="114300"/>
          </a:xfrm>
          <a:prstGeom prst="rect">
            <a:avLst/>
          </a:prstGeom>
          <a:noFill/>
        </p:spPr>
      </p:pic>
      <p:pic>
        <p:nvPicPr>
          <p:cNvPr id="20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55" y="3880959"/>
            <a:ext cx="114300" cy="114300"/>
          </a:xfrm>
          <a:prstGeom prst="rect">
            <a:avLst/>
          </a:prstGeom>
          <a:noFill/>
        </p:spPr>
      </p:pic>
      <p:pic>
        <p:nvPicPr>
          <p:cNvPr id="21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79552" y="4551358"/>
            <a:ext cx="114300" cy="114300"/>
          </a:xfrm>
          <a:prstGeom prst="rect">
            <a:avLst/>
          </a:prstGeom>
          <a:noFill/>
        </p:spPr>
      </p:pic>
      <p:pic>
        <p:nvPicPr>
          <p:cNvPr id="22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5016" y="4774780"/>
            <a:ext cx="114300" cy="114300"/>
          </a:xfrm>
          <a:prstGeom prst="rect">
            <a:avLst/>
          </a:prstGeom>
          <a:noFill/>
        </p:spPr>
      </p:pic>
      <p:pic>
        <p:nvPicPr>
          <p:cNvPr id="23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4970" y="4811770"/>
            <a:ext cx="114300" cy="114300"/>
          </a:xfrm>
          <a:prstGeom prst="rect">
            <a:avLst/>
          </a:prstGeom>
          <a:noFill/>
        </p:spPr>
      </p:pic>
      <p:pic>
        <p:nvPicPr>
          <p:cNvPr id="24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9594" y="2739310"/>
            <a:ext cx="114300" cy="114300"/>
          </a:xfrm>
          <a:prstGeom prst="rect">
            <a:avLst/>
          </a:prstGeom>
          <a:noFill/>
        </p:spPr>
      </p:pic>
      <p:pic>
        <p:nvPicPr>
          <p:cNvPr id="2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0371" y="3374198"/>
            <a:ext cx="114300" cy="114300"/>
          </a:xfrm>
          <a:prstGeom prst="rect">
            <a:avLst/>
          </a:prstGeom>
          <a:noFill/>
        </p:spPr>
      </p:pic>
      <p:pic>
        <p:nvPicPr>
          <p:cNvPr id="2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9372" y="4248947"/>
            <a:ext cx="114300" cy="114300"/>
          </a:xfrm>
          <a:prstGeom prst="rect">
            <a:avLst/>
          </a:prstGeom>
          <a:noFill/>
        </p:spPr>
      </p:pic>
      <p:pic>
        <p:nvPicPr>
          <p:cNvPr id="2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8234" y="2754825"/>
            <a:ext cx="114300" cy="114300"/>
          </a:xfrm>
          <a:prstGeom prst="rect">
            <a:avLst/>
          </a:prstGeom>
          <a:noFill/>
        </p:spPr>
      </p:pic>
      <p:pic>
        <p:nvPicPr>
          <p:cNvPr id="28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68373" y="3721038"/>
            <a:ext cx="114300" cy="114300"/>
          </a:xfrm>
          <a:prstGeom prst="rect">
            <a:avLst/>
          </a:prstGeom>
          <a:noFill/>
        </p:spPr>
      </p:pic>
      <p:pic>
        <p:nvPicPr>
          <p:cNvPr id="2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4932" y="4216831"/>
            <a:ext cx="114300" cy="114300"/>
          </a:xfrm>
          <a:prstGeom prst="rect">
            <a:avLst/>
          </a:prstGeom>
          <a:noFill/>
        </p:spPr>
      </p:pic>
      <p:pic>
        <p:nvPicPr>
          <p:cNvPr id="30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5876" y="4080584"/>
            <a:ext cx="114300" cy="114300"/>
          </a:xfrm>
          <a:prstGeom prst="rect">
            <a:avLst/>
          </a:prstGeom>
          <a:noFill/>
        </p:spPr>
      </p:pic>
      <p:pic>
        <p:nvPicPr>
          <p:cNvPr id="31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1946" y="4321761"/>
            <a:ext cx="114300" cy="114300"/>
          </a:xfrm>
          <a:prstGeom prst="rect">
            <a:avLst/>
          </a:prstGeom>
          <a:noFill/>
        </p:spPr>
      </p:pic>
      <p:pic>
        <p:nvPicPr>
          <p:cNvPr id="32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8532" y="4385384"/>
            <a:ext cx="114300" cy="114300"/>
          </a:xfrm>
          <a:prstGeom prst="rect">
            <a:avLst/>
          </a:prstGeom>
          <a:noFill/>
        </p:spPr>
      </p:pic>
      <p:pic>
        <p:nvPicPr>
          <p:cNvPr id="33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9864" y="4411297"/>
            <a:ext cx="114300" cy="114300"/>
          </a:xfrm>
          <a:prstGeom prst="rect">
            <a:avLst/>
          </a:prstGeom>
          <a:noFill/>
        </p:spPr>
      </p:pic>
      <p:pic>
        <p:nvPicPr>
          <p:cNvPr id="34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1234" y="5174274"/>
            <a:ext cx="114300" cy="114300"/>
          </a:xfrm>
          <a:prstGeom prst="rect">
            <a:avLst/>
          </a:prstGeom>
          <a:noFill/>
        </p:spPr>
      </p:pic>
      <p:pic>
        <p:nvPicPr>
          <p:cNvPr id="3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1397" y="5231979"/>
            <a:ext cx="114300" cy="114300"/>
          </a:xfrm>
          <a:prstGeom prst="rect">
            <a:avLst/>
          </a:prstGeom>
          <a:noFill/>
        </p:spPr>
      </p:pic>
      <p:pic>
        <p:nvPicPr>
          <p:cNvPr id="3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9565" y="3987491"/>
            <a:ext cx="114300" cy="114300"/>
          </a:xfrm>
          <a:prstGeom prst="rect">
            <a:avLst/>
          </a:prstGeom>
          <a:noFill/>
        </p:spPr>
      </p:pic>
      <p:pic>
        <p:nvPicPr>
          <p:cNvPr id="3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415" y="4551357"/>
            <a:ext cx="114300" cy="114300"/>
          </a:xfrm>
          <a:prstGeom prst="rect">
            <a:avLst/>
          </a:prstGeom>
          <a:noFill/>
        </p:spPr>
      </p:pic>
      <p:pic>
        <p:nvPicPr>
          <p:cNvPr id="38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3041" y="4088104"/>
            <a:ext cx="114300" cy="114300"/>
          </a:xfrm>
          <a:prstGeom prst="rect">
            <a:avLst/>
          </a:prstGeom>
          <a:noFill/>
        </p:spPr>
      </p:pic>
      <p:pic>
        <p:nvPicPr>
          <p:cNvPr id="3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5239" y="4142849"/>
            <a:ext cx="114300" cy="114300"/>
          </a:xfrm>
          <a:prstGeom prst="rect">
            <a:avLst/>
          </a:prstGeom>
          <a:noFill/>
        </p:spPr>
      </p:pic>
      <p:pic>
        <p:nvPicPr>
          <p:cNvPr id="40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2199" y="4024359"/>
            <a:ext cx="114300" cy="114300"/>
          </a:xfrm>
          <a:prstGeom prst="rect">
            <a:avLst/>
          </a:prstGeom>
          <a:noFill/>
        </p:spPr>
      </p:pic>
      <p:pic>
        <p:nvPicPr>
          <p:cNvPr id="41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6485" y="4607583"/>
            <a:ext cx="114300" cy="114300"/>
          </a:xfrm>
          <a:prstGeom prst="rect">
            <a:avLst/>
          </a:prstGeom>
          <a:noFill/>
        </p:spPr>
      </p:pic>
      <p:pic>
        <p:nvPicPr>
          <p:cNvPr id="42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6927" y="3170729"/>
            <a:ext cx="114300" cy="114300"/>
          </a:xfrm>
          <a:prstGeom prst="rect">
            <a:avLst/>
          </a:prstGeom>
          <a:noFill/>
        </p:spPr>
      </p:pic>
      <p:pic>
        <p:nvPicPr>
          <p:cNvPr id="43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3832" y="2979536"/>
            <a:ext cx="114300" cy="114300"/>
          </a:xfrm>
          <a:prstGeom prst="rect">
            <a:avLst/>
          </a:prstGeom>
          <a:noFill/>
        </p:spPr>
      </p:pic>
      <p:pic>
        <p:nvPicPr>
          <p:cNvPr id="44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847" y="2481505"/>
            <a:ext cx="114300" cy="114300"/>
          </a:xfrm>
          <a:prstGeom prst="rect">
            <a:avLst/>
          </a:prstGeom>
          <a:noFill/>
        </p:spPr>
      </p:pic>
      <p:pic>
        <p:nvPicPr>
          <p:cNvPr id="4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9801" y="2518495"/>
            <a:ext cx="114300" cy="114300"/>
          </a:xfrm>
          <a:prstGeom prst="rect">
            <a:avLst/>
          </a:prstGeom>
          <a:noFill/>
        </p:spPr>
      </p:pic>
      <p:pic>
        <p:nvPicPr>
          <p:cNvPr id="4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0314" y="2175225"/>
            <a:ext cx="114300" cy="114300"/>
          </a:xfrm>
          <a:prstGeom prst="rect">
            <a:avLst/>
          </a:prstGeom>
          <a:noFill/>
        </p:spPr>
      </p:pic>
      <p:pic>
        <p:nvPicPr>
          <p:cNvPr id="4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3" y="3577285"/>
            <a:ext cx="114300" cy="114300"/>
          </a:xfrm>
          <a:prstGeom prst="rect">
            <a:avLst/>
          </a:prstGeom>
          <a:noFill/>
        </p:spPr>
      </p:pic>
      <p:pic>
        <p:nvPicPr>
          <p:cNvPr id="48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4360" y="3148429"/>
            <a:ext cx="114300" cy="114300"/>
          </a:xfrm>
          <a:prstGeom prst="rect">
            <a:avLst/>
          </a:prstGeom>
          <a:noFill/>
        </p:spPr>
      </p:pic>
      <p:pic>
        <p:nvPicPr>
          <p:cNvPr id="4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7246" y="2258082"/>
            <a:ext cx="114300" cy="114300"/>
          </a:xfrm>
          <a:prstGeom prst="rect">
            <a:avLst/>
          </a:prstGeom>
          <a:noFill/>
        </p:spPr>
      </p:pic>
      <p:pic>
        <p:nvPicPr>
          <p:cNvPr id="50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6555" y="2256223"/>
            <a:ext cx="114300" cy="114300"/>
          </a:xfrm>
          <a:prstGeom prst="rect">
            <a:avLst/>
          </a:prstGeom>
          <a:noFill/>
        </p:spPr>
      </p:pic>
      <p:pic>
        <p:nvPicPr>
          <p:cNvPr id="51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0621" y="2101243"/>
            <a:ext cx="114300" cy="114300"/>
          </a:xfrm>
          <a:prstGeom prst="rect">
            <a:avLst/>
          </a:prstGeom>
          <a:noFill/>
        </p:spPr>
      </p:pic>
      <p:pic>
        <p:nvPicPr>
          <p:cNvPr id="52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97460" y="3547489"/>
            <a:ext cx="114300" cy="114300"/>
          </a:xfrm>
          <a:prstGeom prst="rect">
            <a:avLst/>
          </a:prstGeom>
          <a:noFill/>
        </p:spPr>
      </p:pic>
      <p:pic>
        <p:nvPicPr>
          <p:cNvPr id="53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31301" y="4123615"/>
            <a:ext cx="114300" cy="114300"/>
          </a:xfrm>
          <a:prstGeom prst="rect">
            <a:avLst/>
          </a:prstGeom>
          <a:noFill/>
        </p:spPr>
      </p:pic>
      <p:pic>
        <p:nvPicPr>
          <p:cNvPr id="54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4038" y="4509929"/>
            <a:ext cx="114300" cy="114300"/>
          </a:xfrm>
          <a:prstGeom prst="rect">
            <a:avLst/>
          </a:prstGeom>
          <a:noFill/>
        </p:spPr>
      </p:pic>
      <p:pic>
        <p:nvPicPr>
          <p:cNvPr id="5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6143" y="4851719"/>
            <a:ext cx="114300" cy="114300"/>
          </a:xfrm>
          <a:prstGeom prst="rect">
            <a:avLst/>
          </a:prstGeom>
          <a:noFill/>
        </p:spPr>
      </p:pic>
      <p:pic>
        <p:nvPicPr>
          <p:cNvPr id="5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359" y="4724472"/>
            <a:ext cx="114300" cy="114300"/>
          </a:xfrm>
          <a:prstGeom prst="rect">
            <a:avLst/>
          </a:prstGeom>
          <a:noFill/>
        </p:spPr>
      </p:pic>
      <p:pic>
        <p:nvPicPr>
          <p:cNvPr id="5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7456" y="4993762"/>
            <a:ext cx="114300" cy="114300"/>
          </a:xfrm>
          <a:prstGeom prst="rect">
            <a:avLst/>
          </a:prstGeom>
          <a:noFill/>
        </p:spPr>
      </p:pic>
      <p:pic>
        <p:nvPicPr>
          <p:cNvPr id="58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4862" y="5084018"/>
            <a:ext cx="114300" cy="114300"/>
          </a:xfrm>
          <a:prstGeom prst="rect">
            <a:avLst/>
          </a:prstGeom>
          <a:noFill/>
        </p:spPr>
      </p:pic>
      <p:pic>
        <p:nvPicPr>
          <p:cNvPr id="5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7763" y="4919780"/>
            <a:ext cx="114300" cy="114300"/>
          </a:xfrm>
          <a:prstGeom prst="rect">
            <a:avLst/>
          </a:prstGeom>
          <a:noFill/>
        </p:spPr>
      </p:pic>
      <p:pic>
        <p:nvPicPr>
          <p:cNvPr id="60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1185" y="5027793"/>
            <a:ext cx="114300" cy="114300"/>
          </a:xfrm>
          <a:prstGeom prst="rect">
            <a:avLst/>
          </a:prstGeom>
          <a:noFill/>
        </p:spPr>
      </p:pic>
      <p:pic>
        <p:nvPicPr>
          <p:cNvPr id="61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3880" y="2089407"/>
            <a:ext cx="114300" cy="114300"/>
          </a:xfrm>
          <a:prstGeom prst="rect">
            <a:avLst/>
          </a:prstGeom>
          <a:noFill/>
        </p:spPr>
      </p:pic>
      <p:pic>
        <p:nvPicPr>
          <p:cNvPr id="62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1350" y="2870005"/>
            <a:ext cx="114300" cy="114300"/>
          </a:xfrm>
          <a:prstGeom prst="rect">
            <a:avLst/>
          </a:prstGeom>
          <a:noFill/>
        </p:spPr>
      </p:pic>
      <p:pic>
        <p:nvPicPr>
          <p:cNvPr id="63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9387" y="2438595"/>
            <a:ext cx="114300" cy="114300"/>
          </a:xfrm>
          <a:prstGeom prst="rect">
            <a:avLst/>
          </a:prstGeom>
          <a:noFill/>
        </p:spPr>
      </p:pic>
      <p:pic>
        <p:nvPicPr>
          <p:cNvPr id="64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5552" y="3404171"/>
            <a:ext cx="114300" cy="114300"/>
          </a:xfrm>
          <a:prstGeom prst="rect">
            <a:avLst/>
          </a:prstGeom>
          <a:noFill/>
        </p:spPr>
      </p:pic>
      <p:pic>
        <p:nvPicPr>
          <p:cNvPr id="6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3743" y="3494427"/>
            <a:ext cx="114300" cy="114300"/>
          </a:xfrm>
          <a:prstGeom prst="rect">
            <a:avLst/>
          </a:prstGeom>
          <a:noFill/>
        </p:spPr>
      </p:pic>
      <p:pic>
        <p:nvPicPr>
          <p:cNvPr id="6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6884" y="3116053"/>
            <a:ext cx="114300" cy="114300"/>
          </a:xfrm>
          <a:prstGeom prst="rect">
            <a:avLst/>
          </a:prstGeom>
          <a:noFill/>
        </p:spPr>
      </p:pic>
      <p:pic>
        <p:nvPicPr>
          <p:cNvPr id="6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5859" y="3330189"/>
            <a:ext cx="114300" cy="114300"/>
          </a:xfrm>
          <a:prstGeom prst="rect">
            <a:avLst/>
          </a:prstGeom>
          <a:noFill/>
        </p:spPr>
      </p:pic>
      <p:pic>
        <p:nvPicPr>
          <p:cNvPr id="68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9281" y="3438202"/>
            <a:ext cx="114300" cy="114300"/>
          </a:xfrm>
          <a:prstGeom prst="rect">
            <a:avLst/>
          </a:prstGeom>
          <a:noFill/>
        </p:spPr>
      </p:pic>
      <p:pic>
        <p:nvPicPr>
          <p:cNvPr id="6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02189" y="3563113"/>
            <a:ext cx="114300" cy="114300"/>
          </a:xfrm>
          <a:prstGeom prst="rect">
            <a:avLst/>
          </a:prstGeom>
          <a:noFill/>
        </p:spPr>
      </p:pic>
      <p:pic>
        <p:nvPicPr>
          <p:cNvPr id="71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4841" y="3300597"/>
            <a:ext cx="114300" cy="114300"/>
          </a:xfrm>
          <a:prstGeom prst="rect">
            <a:avLst/>
          </a:prstGeom>
          <a:noFill/>
        </p:spPr>
      </p:pic>
      <p:pic>
        <p:nvPicPr>
          <p:cNvPr id="72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1090" y="3524019"/>
            <a:ext cx="114300" cy="114300"/>
          </a:xfrm>
          <a:prstGeom prst="rect">
            <a:avLst/>
          </a:prstGeom>
          <a:noFill/>
        </p:spPr>
      </p:pic>
      <p:pic>
        <p:nvPicPr>
          <p:cNvPr id="73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1636" y="2604310"/>
            <a:ext cx="114300" cy="114300"/>
          </a:xfrm>
          <a:prstGeom prst="rect">
            <a:avLst/>
          </a:prstGeom>
          <a:noFill/>
        </p:spPr>
      </p:pic>
      <p:pic>
        <p:nvPicPr>
          <p:cNvPr id="74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2667" y="3049443"/>
            <a:ext cx="114300" cy="114300"/>
          </a:xfrm>
          <a:prstGeom prst="rect">
            <a:avLst/>
          </a:prstGeom>
          <a:noFill/>
        </p:spPr>
      </p:pic>
      <p:pic>
        <p:nvPicPr>
          <p:cNvPr id="7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4986" y="3733770"/>
            <a:ext cx="114300" cy="114300"/>
          </a:xfrm>
          <a:prstGeom prst="rect">
            <a:avLst/>
          </a:prstGeom>
          <a:noFill/>
        </p:spPr>
      </p:pic>
      <p:pic>
        <p:nvPicPr>
          <p:cNvPr id="7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3052" y="3669019"/>
            <a:ext cx="114300" cy="114300"/>
          </a:xfrm>
          <a:prstGeom prst="rect">
            <a:avLst/>
          </a:prstGeom>
          <a:noFill/>
        </p:spPr>
      </p:pic>
      <p:pic>
        <p:nvPicPr>
          <p:cNvPr id="7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7002" y="4802891"/>
            <a:ext cx="114300" cy="114300"/>
          </a:xfrm>
          <a:prstGeom prst="rect">
            <a:avLst/>
          </a:prstGeom>
          <a:noFill/>
        </p:spPr>
      </p:pic>
      <p:pic>
        <p:nvPicPr>
          <p:cNvPr id="78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4958" y="4678604"/>
            <a:ext cx="114300" cy="114300"/>
          </a:xfrm>
          <a:prstGeom prst="rect">
            <a:avLst/>
          </a:prstGeom>
          <a:noFill/>
        </p:spPr>
      </p:pic>
      <p:pic>
        <p:nvPicPr>
          <p:cNvPr id="7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5584" y="4215351"/>
            <a:ext cx="114300" cy="114300"/>
          </a:xfrm>
          <a:prstGeom prst="rect">
            <a:avLst/>
          </a:prstGeom>
          <a:noFill/>
        </p:spPr>
      </p:pic>
      <p:pic>
        <p:nvPicPr>
          <p:cNvPr id="80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1041" y="4258260"/>
            <a:ext cx="114300" cy="114300"/>
          </a:xfrm>
          <a:prstGeom prst="rect">
            <a:avLst/>
          </a:prstGeom>
          <a:noFill/>
        </p:spPr>
      </p:pic>
      <p:sp>
        <p:nvSpPr>
          <p:cNvPr id="81" name="Rechteck 80"/>
          <p:cNvSpPr/>
          <p:nvPr/>
        </p:nvSpPr>
        <p:spPr bwMode="auto">
          <a:xfrm>
            <a:off x="4437777" y="1837679"/>
            <a:ext cx="4316257" cy="4083728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2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2819" y="5190550"/>
            <a:ext cx="114300" cy="114300"/>
          </a:xfrm>
          <a:prstGeom prst="rect">
            <a:avLst/>
          </a:prstGeom>
          <a:noFill/>
        </p:spPr>
      </p:pic>
      <p:pic>
        <p:nvPicPr>
          <p:cNvPr id="83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3145" y="5106972"/>
            <a:ext cx="114300" cy="114300"/>
          </a:xfrm>
          <a:prstGeom prst="rect">
            <a:avLst/>
          </a:prstGeom>
          <a:noFill/>
        </p:spPr>
      </p:pic>
      <p:pic>
        <p:nvPicPr>
          <p:cNvPr id="84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8229" y="5297082"/>
            <a:ext cx="114300" cy="114300"/>
          </a:xfrm>
          <a:prstGeom prst="rect">
            <a:avLst/>
          </a:prstGeom>
          <a:noFill/>
        </p:spPr>
      </p:pic>
      <p:pic>
        <p:nvPicPr>
          <p:cNvPr id="8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1705" y="5397695"/>
            <a:ext cx="114300" cy="114300"/>
          </a:xfrm>
          <a:prstGeom prst="rect">
            <a:avLst/>
          </a:prstGeom>
          <a:noFill/>
        </p:spPr>
      </p:pic>
      <p:pic>
        <p:nvPicPr>
          <p:cNvPr id="8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3452" y="5032990"/>
            <a:ext cx="114300" cy="114300"/>
          </a:xfrm>
          <a:prstGeom prst="rect">
            <a:avLst/>
          </a:prstGeom>
          <a:noFill/>
        </p:spPr>
      </p:pic>
      <p:pic>
        <p:nvPicPr>
          <p:cNvPr id="8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9965" y="5433206"/>
            <a:ext cx="114300" cy="114300"/>
          </a:xfrm>
          <a:prstGeom prst="rect">
            <a:avLst/>
          </a:prstGeom>
          <a:noFill/>
        </p:spPr>
      </p:pic>
      <p:pic>
        <p:nvPicPr>
          <p:cNvPr id="8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4248" y="5524942"/>
            <a:ext cx="114300" cy="114300"/>
          </a:xfrm>
          <a:prstGeom prst="rect">
            <a:avLst/>
          </a:prstGeom>
          <a:noFill/>
        </p:spPr>
      </p:pic>
      <p:pic>
        <p:nvPicPr>
          <p:cNvPr id="91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1037" y="4987585"/>
            <a:ext cx="114300" cy="114300"/>
          </a:xfrm>
          <a:prstGeom prst="rect">
            <a:avLst/>
          </a:prstGeom>
          <a:noFill/>
        </p:spPr>
      </p:pic>
      <p:pic>
        <p:nvPicPr>
          <p:cNvPr id="92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1187" y="5329376"/>
            <a:ext cx="114300" cy="114300"/>
          </a:xfrm>
          <a:prstGeom prst="rect">
            <a:avLst/>
          </a:prstGeom>
          <a:noFill/>
        </p:spPr>
      </p:pic>
      <p:pic>
        <p:nvPicPr>
          <p:cNvPr id="93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4606" y="5156262"/>
            <a:ext cx="114300" cy="114300"/>
          </a:xfrm>
          <a:prstGeom prst="rect">
            <a:avLst/>
          </a:prstGeom>
          <a:noFill/>
        </p:spPr>
      </p:pic>
      <p:pic>
        <p:nvPicPr>
          <p:cNvPr id="94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2399" y="5292005"/>
            <a:ext cx="114300" cy="114300"/>
          </a:xfrm>
          <a:prstGeom prst="rect">
            <a:avLst/>
          </a:prstGeom>
          <a:noFill/>
        </p:spPr>
      </p:pic>
      <p:pic>
        <p:nvPicPr>
          <p:cNvPr id="9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8335" y="5190293"/>
            <a:ext cx="114300" cy="114300"/>
          </a:xfrm>
          <a:prstGeom prst="rect">
            <a:avLst/>
          </a:prstGeom>
          <a:noFill/>
        </p:spPr>
      </p:pic>
      <p:pic>
        <p:nvPicPr>
          <p:cNvPr id="9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3895" y="5052688"/>
            <a:ext cx="114300" cy="114300"/>
          </a:xfrm>
          <a:prstGeom prst="rect">
            <a:avLst/>
          </a:prstGeom>
          <a:noFill/>
        </p:spPr>
      </p:pic>
      <p:pic>
        <p:nvPicPr>
          <p:cNvPr id="9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7930" y="4591809"/>
            <a:ext cx="114300" cy="114300"/>
          </a:xfrm>
          <a:prstGeom prst="rect">
            <a:avLst/>
          </a:prstGeom>
          <a:noFill/>
        </p:spPr>
      </p:pic>
      <p:pic>
        <p:nvPicPr>
          <p:cNvPr id="98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1702" y="5225802"/>
            <a:ext cx="114300" cy="114300"/>
          </a:xfrm>
          <a:prstGeom prst="rect">
            <a:avLst/>
          </a:prstGeom>
          <a:noFill/>
        </p:spPr>
      </p:pic>
      <p:pic>
        <p:nvPicPr>
          <p:cNvPr id="99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2512" y="5746627"/>
            <a:ext cx="114300" cy="114300"/>
          </a:xfrm>
          <a:prstGeom prst="rect">
            <a:avLst/>
          </a:prstGeom>
          <a:noFill/>
        </p:spPr>
      </p:pic>
      <p:pic>
        <p:nvPicPr>
          <p:cNvPr id="100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2928" y="5134067"/>
            <a:ext cx="114300" cy="114300"/>
          </a:xfrm>
          <a:prstGeom prst="rect">
            <a:avLst/>
          </a:prstGeom>
          <a:noFill/>
        </p:spPr>
      </p:pic>
      <p:pic>
        <p:nvPicPr>
          <p:cNvPr id="101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3025" y="5403357"/>
            <a:ext cx="114300" cy="114300"/>
          </a:xfrm>
          <a:prstGeom prst="rect">
            <a:avLst/>
          </a:prstGeom>
          <a:noFill/>
        </p:spPr>
      </p:pic>
      <p:pic>
        <p:nvPicPr>
          <p:cNvPr id="102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6714" y="5805811"/>
            <a:ext cx="114300" cy="114300"/>
          </a:xfrm>
          <a:prstGeom prst="rect">
            <a:avLst/>
          </a:prstGeom>
          <a:noFill/>
        </p:spPr>
      </p:pic>
      <p:pic>
        <p:nvPicPr>
          <p:cNvPr id="103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3332" y="5329375"/>
            <a:ext cx="114300" cy="114300"/>
          </a:xfrm>
          <a:prstGeom prst="rect">
            <a:avLst/>
          </a:prstGeom>
          <a:noFill/>
        </p:spPr>
      </p:pic>
      <p:pic>
        <p:nvPicPr>
          <p:cNvPr id="104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56754" y="5437388"/>
            <a:ext cx="114300" cy="114300"/>
          </a:xfrm>
          <a:prstGeom prst="rect">
            <a:avLst/>
          </a:prstGeom>
          <a:noFill/>
        </p:spPr>
      </p:pic>
      <p:pic>
        <p:nvPicPr>
          <p:cNvPr id="105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2037" y="2289508"/>
            <a:ext cx="114300" cy="114300"/>
          </a:xfrm>
          <a:prstGeom prst="rect">
            <a:avLst/>
          </a:prstGeom>
          <a:noFill/>
        </p:spPr>
      </p:pic>
      <p:pic>
        <p:nvPicPr>
          <p:cNvPr id="106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1373" y="2681606"/>
            <a:ext cx="114300" cy="114300"/>
          </a:xfrm>
          <a:prstGeom prst="rect">
            <a:avLst/>
          </a:prstGeom>
          <a:noFill/>
        </p:spPr>
      </p:pic>
      <p:pic>
        <p:nvPicPr>
          <p:cNvPr id="107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6636" y="2416755"/>
            <a:ext cx="114300" cy="114300"/>
          </a:xfrm>
          <a:prstGeom prst="rect">
            <a:avLst/>
          </a:prstGeom>
          <a:noFill/>
        </p:spPr>
      </p:pic>
      <p:pic>
        <p:nvPicPr>
          <p:cNvPr id="108" name="Picture 3" descr="C:\Program Files (x86)\Microsoft Office\MEDIA\OFFICE12\Bullets\BD1513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5894" y="3587916"/>
            <a:ext cx="114300" cy="114300"/>
          </a:xfrm>
          <a:prstGeom prst="rect">
            <a:avLst/>
          </a:prstGeom>
          <a:noFill/>
        </p:spPr>
      </p:pic>
      <p:cxnSp>
        <p:nvCxnSpPr>
          <p:cNvPr id="120" name="Gerade Verbindung mit Pfeil 119"/>
          <p:cNvCxnSpPr/>
          <p:nvPr/>
        </p:nvCxnSpPr>
        <p:spPr bwMode="auto">
          <a:xfrm flipH="1" flipV="1">
            <a:off x="7726264" y="4228053"/>
            <a:ext cx="1291902" cy="52011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679A1D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4" name="Inhaltsplatzhalter 5"/>
          <p:cNvSpPr>
            <a:spLocks noGrp="1"/>
          </p:cNvSpPr>
          <p:nvPr>
            <p:ph idx="1"/>
          </p:nvPr>
        </p:nvSpPr>
        <p:spPr>
          <a:xfrm>
            <a:off x="508000" y="1828800"/>
            <a:ext cx="3778774" cy="43434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For every event…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Find a </a:t>
            </a:r>
            <a:r>
              <a:rPr lang="en-US" dirty="0" err="1" smtClean="0"/>
              <a:t>hypersphere</a:t>
            </a:r>
            <a:r>
              <a:rPr lang="en-US" dirty="0" smtClean="0"/>
              <a:t> containing 15 events around it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Calculate the </a:t>
            </a:r>
            <a:r>
              <a:rPr lang="en-US" dirty="0" err="1" smtClean="0"/>
              <a:t>CoG</a:t>
            </a:r>
            <a:r>
              <a:rPr lang="en-US" dirty="0" smtClean="0"/>
              <a:t> and find a new sphere containing all events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Use the volume of the sphere to calculate the mean volume per event</a:t>
            </a:r>
          </a:p>
        </p:txBody>
      </p:sp>
      <p:sp>
        <p:nvSpPr>
          <p:cNvPr id="125" name="Ellipse 124"/>
          <p:cNvSpPr/>
          <p:nvPr/>
        </p:nvSpPr>
        <p:spPr bwMode="auto">
          <a:xfrm>
            <a:off x="6434356" y="2978091"/>
            <a:ext cx="2304000" cy="2304000"/>
          </a:xfrm>
          <a:prstGeom prst="ellipse">
            <a:avLst/>
          </a:prstGeom>
          <a:noFill/>
          <a:ln w="50800" cap="flat" cmpd="sng" algn="ctr">
            <a:solidFill>
              <a:srgbClr val="679A1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7" name="Stern mit 4 Zacken 126"/>
          <p:cNvSpPr/>
          <p:nvPr/>
        </p:nvSpPr>
        <p:spPr bwMode="auto">
          <a:xfrm>
            <a:off x="6853805" y="3506598"/>
            <a:ext cx="343949" cy="377505"/>
          </a:xfrm>
          <a:prstGeom prst="star4">
            <a:avLst/>
          </a:prstGeom>
          <a:solidFill>
            <a:srgbClr val="679A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8" name="Ellipse 127"/>
          <p:cNvSpPr/>
          <p:nvPr/>
        </p:nvSpPr>
        <p:spPr bwMode="auto">
          <a:xfrm>
            <a:off x="6107185" y="2793534"/>
            <a:ext cx="1872000" cy="1872000"/>
          </a:xfrm>
          <a:prstGeom prst="ellipse">
            <a:avLst/>
          </a:prstGeom>
          <a:noFill/>
          <a:ln w="50800" cap="flat" cmpd="sng" algn="ctr">
            <a:solidFill>
              <a:srgbClr val="679A1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9" name="Ellipse 128"/>
          <p:cNvSpPr/>
          <p:nvPr/>
        </p:nvSpPr>
        <p:spPr bwMode="auto">
          <a:xfrm>
            <a:off x="6435754" y="2979489"/>
            <a:ext cx="2304000" cy="2304000"/>
          </a:xfrm>
          <a:prstGeom prst="ellips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uiExpand="1" build="p"/>
      <p:bldP spid="125" grpId="0" animBg="1"/>
      <p:bldP spid="125" grpId="1" animBg="1"/>
      <p:bldP spid="127" grpId="1" animBg="1"/>
      <p:bldP spid="128" grpId="0" animBg="1"/>
      <p:bldP spid="129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Post Processing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000" y="1719743"/>
            <a:ext cx="8128000" cy="1686187"/>
          </a:xfrm>
        </p:spPr>
        <p:txBody>
          <a:bodyPr/>
          <a:lstStyle/>
          <a:p>
            <a:r>
              <a:rPr lang="en-US" dirty="0" smtClean="0"/>
              <a:t>Sphere-procedure still produces big </a:t>
            </a:r>
            <a:r>
              <a:rPr lang="en-US" dirty="0" err="1" smtClean="0"/>
              <a:t>sigmas</a:t>
            </a:r>
            <a:r>
              <a:rPr lang="en-US" dirty="0" smtClean="0"/>
              <a:t>, cap them by hand</a:t>
            </a:r>
          </a:p>
          <a:p>
            <a:r>
              <a:rPr lang="en-US" dirty="0" smtClean="0"/>
              <a:t>Binning introduces artifacts: The bin boundary of the first division goes through the whole volume</a:t>
            </a:r>
          </a:p>
          <a:p>
            <a:endParaRPr lang="en-US" dirty="0"/>
          </a:p>
        </p:txBody>
      </p:sp>
      <p:sp>
        <p:nvSpPr>
          <p:cNvPr id="4" name="Titel 1"/>
          <p:cNvSpPr txBox="1">
            <a:spLocks/>
          </p:cNvSpPr>
          <p:nvPr/>
        </p:nvSpPr>
        <p:spPr bwMode="auto">
          <a:xfrm>
            <a:off x="505144" y="3389120"/>
            <a:ext cx="8128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679A1D"/>
                </a:solidFill>
                <a:effectLst/>
                <a:uLnTx/>
                <a:uFillTx/>
                <a:latin typeface="+mj-lt"/>
                <a:ea typeface="ＭＳ Ｐゴシック" pitchFamily="-65" charset="-128"/>
                <a:cs typeface="ＭＳ Ｐゴシック" pitchFamily="18" charset="-128"/>
              </a:rPr>
              <a:t>Solution: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679A1D"/>
              </a:solidFill>
              <a:effectLst/>
              <a:uLnTx/>
              <a:uFillTx/>
              <a:latin typeface="+mj-lt"/>
              <a:ea typeface="ＭＳ Ｐゴシック" pitchFamily="-65" charset="-128"/>
              <a:cs typeface="ＭＳ Ｐゴシック" pitchFamily="18" charset="-128"/>
            </a:endParaRPr>
          </a:p>
        </p:txBody>
      </p:sp>
      <p:sp>
        <p:nvSpPr>
          <p:cNvPr id="5" name="Inhaltsplatzhalter 2"/>
          <p:cNvSpPr txBox="1">
            <a:spLocks/>
          </p:cNvSpPr>
          <p:nvPr/>
        </p:nvSpPr>
        <p:spPr bwMode="auto">
          <a:xfrm>
            <a:off x="501009" y="4036505"/>
            <a:ext cx="8128000" cy="213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18" charset="-128"/>
              </a:rPr>
              <a:t>Produce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18" charset="-128"/>
              </a:rPr>
              <a:t> 5 </a:t>
            </a:r>
            <a:r>
              <a:rPr kumimoji="0" lang="en-US" sz="2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18" charset="-128"/>
              </a:rPr>
              <a:t>beamfiles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18" charset="-128"/>
              </a:rPr>
              <a:t>, starting binning with a </a:t>
            </a:r>
            <a:r>
              <a:rPr lang="en-US" sz="2400" kern="0" dirty="0" smtClean="0">
                <a:latin typeface="+mn-lt"/>
                <a:ea typeface="ＭＳ Ｐゴシック" pitchFamily="-65" charset="-128"/>
                <a:cs typeface="ＭＳ Ｐゴシック" pitchFamily="18" charset="-128"/>
              </a:rPr>
              <a:t>different coordinate each time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18" charset="-128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18" charset="-128"/>
              </a:rPr>
              <a:t>For every coordinate, take the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18" charset="-128"/>
              </a:rPr>
              <a:t>sigmas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18" charset="-128"/>
              </a:rPr>
              <a:t> from the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18" charset="-128"/>
              </a:rPr>
              <a:t>beamfile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18" charset="-128"/>
              </a:rPr>
              <a:t> where the coordinate was divided last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18" charset="-128"/>
              </a:rPr>
              <a:t> and merge them to form one </a:t>
            </a:r>
            <a:r>
              <a:rPr kumimoji="0" lang="en-US" sz="2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18" charset="-128"/>
              </a:rPr>
              <a:t>beamfile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18" charset="-128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 build="p"/>
    </p:bldLst>
  </p:timing>
</p:sld>
</file>

<file path=ppt/theme/theme1.xml><?xml version="1.0" encoding="utf-8"?>
<a:theme xmlns:a="http://schemas.openxmlformats.org/drawingml/2006/main" name="TUM_Vorlage_weiss">
  <a:themeElements>
    <a:clrScheme name="Leere Präsentation 1">
      <a:dk1>
        <a:srgbClr val="000000"/>
      </a:dk1>
      <a:lt1>
        <a:srgbClr val="FFFFFF"/>
      </a:lt1>
      <a:dk2>
        <a:srgbClr val="0065BD"/>
      </a:dk2>
      <a:lt2>
        <a:srgbClr val="005293"/>
      </a:lt2>
      <a:accent1>
        <a:srgbClr val="A2AD00"/>
      </a:accent1>
      <a:accent2>
        <a:srgbClr val="E37222"/>
      </a:accent2>
      <a:accent3>
        <a:srgbClr val="AAB8DB"/>
      </a:accent3>
      <a:accent4>
        <a:srgbClr val="DADADA"/>
      </a:accent4>
      <a:accent5>
        <a:srgbClr val="CED3AA"/>
      </a:accent5>
      <a:accent6>
        <a:srgbClr val="CE671E"/>
      </a:accent6>
      <a:hlink>
        <a:srgbClr val="DAD7CB"/>
      </a:hlink>
      <a:folHlink>
        <a:srgbClr val="9C9D9F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65BD"/>
        </a:dk2>
        <a:lt2>
          <a:srgbClr val="005293"/>
        </a:lt2>
        <a:accent1>
          <a:srgbClr val="A2AD00"/>
        </a:accent1>
        <a:accent2>
          <a:srgbClr val="E37222"/>
        </a:accent2>
        <a:accent3>
          <a:srgbClr val="AAB8DB"/>
        </a:accent3>
        <a:accent4>
          <a:srgbClr val="DADADA"/>
        </a:accent4>
        <a:accent5>
          <a:srgbClr val="CED3AA"/>
        </a:accent5>
        <a:accent6>
          <a:srgbClr val="CE671E"/>
        </a:accent6>
        <a:hlink>
          <a:srgbClr val="DAD7CB"/>
        </a:hlink>
        <a:folHlink>
          <a:srgbClr val="9C9D9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TUM_Vorlage_weiss</Template>
  <TotalTime>0</TotalTime>
  <Words>377</Words>
  <Application>Microsoft Office PowerPoint</Application>
  <PresentationFormat>Bildschirmpräsentation (4:3)</PresentationFormat>
  <Paragraphs>54</Paragraphs>
  <Slides>16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TUM_Vorlage_weiss</vt:lpstr>
      <vt:lpstr>Beam Simulation at COMPASS</vt:lpstr>
      <vt:lpstr>The COMPASS Spectrometer</vt:lpstr>
      <vt:lpstr>Beam Simulation at COMPASS</vt:lpstr>
      <vt:lpstr>Idea</vt:lpstr>
      <vt:lpstr>Defining the Mean Distance</vt:lpstr>
      <vt:lpstr>Binning</vt:lpstr>
      <vt:lpstr>Edge Bins are a Problem</vt:lpstr>
      <vt:lpstr>What if there are only edge bins?</vt:lpstr>
      <vt:lpstr>Post Processing</vt:lpstr>
      <vt:lpstr>Results: Vertex X Position</vt:lpstr>
      <vt:lpstr>Results: Vertex Y Position</vt:lpstr>
      <vt:lpstr>Results: Beam Momentum X</vt:lpstr>
      <vt:lpstr>Results: Beam Momentum Y</vt:lpstr>
      <vt:lpstr>Results: Beam Momentum Z</vt:lpstr>
      <vt:lpstr>Small Binning Artifacts Remain</vt:lpstr>
      <vt:lpstr>Conclusion</vt:lpstr>
    </vt:vector>
  </TitlesOfParts>
  <Company>Technische Universität München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Karl Bicker</dc:creator>
  <cp:lastModifiedBy>Karl Bicker</cp:lastModifiedBy>
  <cp:revision>508</cp:revision>
  <dcterms:created xsi:type="dcterms:W3CDTF">2011-01-27T10:14:47Z</dcterms:created>
  <dcterms:modified xsi:type="dcterms:W3CDTF">2013-10-29T18:24:17Z</dcterms:modified>
</cp:coreProperties>
</file>