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98" r:id="rId4"/>
    <p:sldId id="338" r:id="rId5"/>
    <p:sldId id="309" r:id="rId6"/>
    <p:sldId id="340" r:id="rId7"/>
    <p:sldId id="299" r:id="rId8"/>
    <p:sldId id="302" r:id="rId9"/>
    <p:sldId id="303" r:id="rId10"/>
    <p:sldId id="348" r:id="rId11"/>
    <p:sldId id="343" r:id="rId12"/>
    <p:sldId id="344" r:id="rId13"/>
    <p:sldId id="342" r:id="rId14"/>
    <p:sldId id="345" r:id="rId15"/>
    <p:sldId id="349" r:id="rId16"/>
    <p:sldId id="327" r:id="rId17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AA5D"/>
    <a:srgbClr val="FF9966"/>
    <a:srgbClr val="FF9999"/>
    <a:srgbClr val="E9503E"/>
    <a:srgbClr val="F5A300"/>
    <a:srgbClr val="000000"/>
    <a:srgbClr val="E6001A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9" autoAdjust="0"/>
    <p:restoredTop sz="77167" autoAdjust="0"/>
  </p:normalViewPr>
  <p:slideViewPr>
    <p:cSldViewPr snapToObjects="1">
      <p:cViewPr varScale="1">
        <p:scale>
          <a:sx n="83" d="100"/>
          <a:sy n="83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2" d="100"/>
          <a:sy n="62" d="100"/>
        </p:scale>
        <p:origin x="-2094" y="-78"/>
      </p:cViewPr>
      <p:guideLst>
        <p:guide orient="horz" pos="3128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89001" y="420554"/>
            <a:ext cx="5355551" cy="423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728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9002" y="9301364"/>
            <a:ext cx="1318240" cy="28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fld id="{2CED4488-9502-41BD-9DDE-04991B514B28}" type="datetime4">
              <a:rPr lang="de-DE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07242" y="9301364"/>
            <a:ext cx="4424842" cy="28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 dirty="0"/>
              <a:t>|  Fachbereich 18  |  Institut Theorie Elektromagnetischer Felder  |  </a:t>
            </a:r>
            <a:r>
              <a:rPr lang="de-DE" dirty="0" smtClean="0"/>
              <a:t>Johannes Eberhardt</a:t>
            </a:r>
            <a:endParaRPr lang="de-DE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46378" y="9301364"/>
            <a:ext cx="663885" cy="28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BB248A90-C746-4A9A-B5D7-4B642CFAC82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20486" name="Picture 6" descr="tud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672" y="391989"/>
            <a:ext cx="919591" cy="452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89002" y="195201"/>
            <a:ext cx="6421262" cy="155525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56" tIns="46028" rIns="92056" bIns="46028" anchor="ctr"/>
          <a:lstStyle/>
          <a:p>
            <a:endParaRPr lang="en-US" dirty="0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89002" y="391988"/>
            <a:ext cx="6421262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89002" y="9225188"/>
            <a:ext cx="6421262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187413" y="844280"/>
            <a:ext cx="6421263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239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3" descr="tud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730" y="391988"/>
            <a:ext cx="925945" cy="45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7413" y="9429910"/>
            <a:ext cx="160412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8" rIns="92056" bIns="46028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fld id="{0E1BB5C3-D622-40B4-8B81-EE26E1A3DF3E}" type="datetime4">
              <a:rPr lang="de-DE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5225" y="1003300"/>
            <a:ext cx="4445000" cy="3333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9002" y="4653062"/>
            <a:ext cx="6419674" cy="4648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8" rIns="92056" bIns="460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91537" y="9429910"/>
            <a:ext cx="407066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8" rIns="92056" bIns="46028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 dirty="0"/>
              <a:t>|  Fachbereich 18  |  Institut Theorie Elektromagnetischer Felder  |  </a:t>
            </a:r>
            <a:r>
              <a:rPr lang="de-DE" dirty="0" smtClean="0"/>
              <a:t>Johannes Eberhardt</a:t>
            </a:r>
            <a:endParaRPr lang="de-DE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862202" y="9429910"/>
            <a:ext cx="933887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6" tIns="46028" rIns="92056" bIns="4602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309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43CE2EB4-D829-4ED1-9342-7CAC029F4EE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89001" y="420554"/>
            <a:ext cx="5355551" cy="42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28" tIns="0" rIns="0" bIns="0" anchor="ctr"/>
          <a:lstStyle/>
          <a:p>
            <a:pPr>
              <a:lnSpc>
                <a:spcPts val="1313"/>
              </a:lnSpc>
            </a:pPr>
            <a:endParaRPr lang="en-US" sz="1000" b="1" dirty="0">
              <a:latin typeface="Stafford" pitchFamily="2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89002" y="195201"/>
            <a:ext cx="6421262" cy="155525"/>
          </a:xfrm>
          <a:prstGeom prst="rect">
            <a:avLst/>
          </a:prstGeom>
          <a:solidFill>
            <a:srgbClr val="B5B5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56" tIns="46028" rIns="92056" bIns="46028" anchor="ctr"/>
          <a:lstStyle/>
          <a:p>
            <a:endParaRPr lang="en-US" dirty="0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189002" y="391988"/>
            <a:ext cx="6421262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189002" y="847454"/>
            <a:ext cx="6421262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>
            <a:off x="189002" y="9429909"/>
            <a:ext cx="6421262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>
            <a:off x="187413" y="4456275"/>
            <a:ext cx="6421263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56" tIns="46028" rIns="92056" bIns="4602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34429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fld id="{3D264DA0-472F-481F-AA5E-3538195A394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13"/>
                </a:lnSpc>
              </a:pPr>
              <a:t>29. Oktober 2013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84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D81BA9FE-7321-48AD-83EA-3D45BAF6C192}" type="slidenum">
              <a:rPr lang="de-DE" smtClean="0">
                <a:latin typeface="Stafford" pitchFamily="2" charset="0"/>
              </a:rPr>
              <a:pPr eaLnBrk="1" hangingPunct="1">
                <a:lnSpc>
                  <a:spcPts val="1313"/>
                </a:lnSpc>
              </a:pPr>
              <a:t>1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532">
              <a:defRPr/>
            </a:pPr>
            <a:endParaRPr lang="en-US" baseline="0" dirty="0" smtClean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532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064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91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91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91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91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532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0648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73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fld id="{D51A807C-D50A-4183-9CFB-F8C9A4907DEB}" type="datetime4">
              <a:rPr lang="de-DE" smtClean="0">
                <a:latin typeface="Stafford" pitchFamily="2" charset="0"/>
              </a:rPr>
              <a:pPr eaLnBrk="1" hangingPunct="1">
                <a:lnSpc>
                  <a:spcPts val="1313"/>
                </a:lnSpc>
              </a:pPr>
              <a:t>29. Oktober 2013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r>
              <a:rPr lang="de-DE" dirty="0" smtClean="0">
                <a:latin typeface="Stafford" pitchFamily="2" charset="0"/>
              </a:rPr>
              <a:t>|  Fachbereich 18  |  Institut Theorie Elektromagnetischer Felder  |  Johannes Eberhardt</a:t>
            </a:r>
          </a:p>
        </p:txBody>
      </p:sp>
      <p:sp>
        <p:nvSpPr>
          <p:cNvPr id="194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05" indent="-28573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931" indent="-22858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102" indent="-22858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275" indent="-22858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447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619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8792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5964" indent="-2285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1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A95B4D0A-E92A-45EC-9270-196CC84EE7FF}" type="slidenum">
              <a:rPr lang="de-DE" smtClean="0">
                <a:latin typeface="Stafford" pitchFamily="2" charset="0"/>
              </a:rPr>
              <a:pPr eaLnBrk="1" hangingPunct="1">
                <a:lnSpc>
                  <a:spcPts val="1313"/>
                </a:lnSpc>
              </a:pPr>
              <a:t>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1003300"/>
            <a:ext cx="4445000" cy="333375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244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252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532">
              <a:defRPr/>
            </a:pP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252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552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552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328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de-DE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E1BB5C3-D622-40B4-8B81-EE26E1A3DF3E}" type="datetime4">
              <a:rPr lang="de-DE" smtClean="0"/>
              <a:pPr>
                <a:defRPr/>
              </a:pPr>
              <a:t>29. Oktober 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|  Fachbereich 18  |  Institut Theorie Elektromagnetischer Felder  |  Johannes Eberhardt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 </a:t>
            </a:r>
            <a:fld id="{43CE2EB4-D829-4ED1-9342-7CAC029F4EE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591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</a:t>
            </a:r>
          </a:p>
          <a:p>
            <a:r>
              <a:rPr lang="de-DE"/>
              <a:t>Untertitelmasters durch </a:t>
            </a:r>
          </a:p>
          <a:p>
            <a:r>
              <a:rPr lang="de-DE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66FDC-5028-44EE-AECE-CCC875548A10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F4D3D9F7-2478-4499-B662-F870F51472DB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038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CE077FD7-DCDC-4286-90C4-C28AD16CBD7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4524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A2235E74-943F-474B-9F32-4D2D3ADC2CC4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5307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6613" y="1592263"/>
            <a:ext cx="4244975" cy="23177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6613" y="4062413"/>
            <a:ext cx="4244975" cy="23193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EC0E9F6D-FCB4-42EA-8A61-6FD440B2BBE2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507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7CCE904C-8BC1-4B55-BCF5-BE0F718C419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2920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1C0EB2FE-AA93-4719-B028-2E6F45DEB51E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480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699CBAD6-AFA3-43A0-AF7A-E2B5D52E972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653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A8C16B90-0E2C-4D6D-B548-0BBFF49BEDF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350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2482B547-904F-4F45-921F-9B231E857DB4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92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11427763-9ABF-485E-9B0A-BBB15348958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473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734E4350-1D6E-45C7-B8AC-585FFC118592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216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2B8DC0AB-5BDB-4AF3-A5CF-89B4C4EE83B6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16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C8E17F65-047D-4A5A-B08D-5BE8E79DEB4B}" type="datetime4">
              <a:rPr lang="de-DE"/>
              <a:pPr>
                <a:defRPr/>
              </a:pPr>
              <a:t>29. Oktober 2013</a:t>
            </a:fld>
            <a:r>
              <a:rPr lang="de-DE" dirty="0"/>
              <a:t>  |  TU Darmstadt  |  Fachbereich 18  |  Institut Theorie Elektromagnetischer Felder  |  </a:t>
            </a:r>
            <a:r>
              <a:rPr lang="de-DE" dirty="0" smtClean="0"/>
              <a:t>Johannes Eberhardt  </a:t>
            </a:r>
            <a:r>
              <a:rPr lang="de-DE" dirty="0"/>
              <a:t>|  </a:t>
            </a:r>
            <a:fld id="{B9DAB9EC-62F4-4FE4-A1B6-7740C06B2737}" type="slidenum">
              <a:rPr lang="de-DE"/>
              <a:pPr>
                <a:defRPr/>
              </a:pPr>
              <a:t>‹#›</a:t>
            </a:fld>
            <a:endParaRPr lang="de-DE" dirty="0"/>
          </a:p>
          <a:p>
            <a:pPr>
              <a:defRPr/>
            </a:pPr>
            <a:endParaRPr lang="de-DE" dirty="0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1031" name="Picture 9" descr="tud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3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4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35" name="Picture 18" descr="TEMF-Logo06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0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62992" y="2595364"/>
            <a:ext cx="838968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 sz="20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/>
            <a:endParaRPr lang="en-US" sz="24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eaLnBrk="1" hangingPunct="1"/>
            <a:r>
              <a:rPr lang="en-US" sz="2400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of PhD Project</a:t>
            </a:r>
          </a:p>
          <a:p>
            <a:pPr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endParaRPr lang="en-US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endParaRPr lang="en-US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r>
              <a:rPr 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01.03.2013 – 29.02.2016</a:t>
            </a:r>
          </a:p>
          <a:p>
            <a:pPr algn="ctr" eaLnBrk="1" hangingPunct="1"/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r>
              <a:rPr lang="en-US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CERN </a:t>
            </a:r>
            <a:r>
              <a:rPr lang="en-US" kern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Supervisor: Dr.-Ing. Christine V</a:t>
            </a:r>
            <a:r>
              <a:rPr lang="de-DE" kern="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öllinger</a:t>
            </a:r>
            <a:endParaRPr lang="de-DE" kern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eaLnBrk="1" hangingPunct="1"/>
            <a:r>
              <a:rPr lang="de-DE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TEMF Supervisor: Prof. Dr.-Ing. Harald Klingbeil</a:t>
            </a:r>
            <a:endParaRPr lang="en-US" kern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74" name="Rectangle 17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A735AC-823D-42E9-89C2-853F5F2AE42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626AC25B-B66D-4C51-BDB0-DE5DFC709DFA}" type="slidenum">
              <a:rPr lang="de-DE" smtClean="0"/>
              <a:pPr eaLnBrk="1" hangingPunct="1"/>
              <a:t>1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Investigation of Tuning Schemes of High-Q Ferrite-Loaded Cavities</a:t>
            </a:r>
            <a:endParaRPr lang="en-U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7435583" cy="944562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Johannes Eberhardt</a:t>
            </a:r>
          </a:p>
          <a:p>
            <a:pPr eaLnBrk="1" hangingPunct="1"/>
            <a:r>
              <a:rPr lang="en-US" dirty="0"/>
              <a:t>CERN, Beams </a:t>
            </a:r>
            <a:r>
              <a:rPr lang="en-US" dirty="0" smtClean="0"/>
              <a:t>Department / TU Darmstadt, TEMF Institute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Work – Overview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10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0825" y="1592263"/>
                <a:ext cx="8640763" cy="4789487"/>
              </a:xfrm>
            </p:spPr>
            <p:txBody>
              <a:bodyPr wrap="square"/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GB" sz="2400" dirty="0" smtClean="0"/>
                  <a:t>Developing an accelerating cavity with </a:t>
                </a:r>
                <a:r>
                  <a:rPr lang="en-GB" sz="2400" dirty="0"/>
                  <a:t>18 – 40 MHz tuning </a:t>
                </a:r>
                <a:r>
                  <a:rPr lang="en-GB" sz="2400" dirty="0" smtClean="0"/>
                  <a:t>range using a simulation tool</a:t>
                </a:r>
                <a:endParaRPr lang="en-GB" sz="2400" dirty="0"/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Characterize dispersion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 smtClean="0"/>
                      <m:t>μ</m:t>
                    </m:r>
                    <m:r>
                      <m:rPr>
                        <m:nor/>
                      </m:rPr>
                      <a:rPr lang="en-GB" sz="2400" dirty="0" smtClean="0"/>
                      <m:t>(</m:t>
                    </m:r>
                    <m:r>
                      <m:rPr>
                        <m:nor/>
                      </m:rPr>
                      <a:rPr lang="en-GB" sz="2400" i="1" dirty="0" smtClean="0"/>
                      <m:t>f</m:t>
                    </m:r>
                    <m:r>
                      <m:rPr>
                        <m:nor/>
                      </m:rPr>
                      <a:rPr lang="en-GB" sz="2400" dirty="0" smtClean="0"/>
                      <m:t>)</m:t>
                    </m:r>
                  </m:oMath>
                </a14:m>
                <a:r>
                  <a:rPr lang="en-GB" sz="2400" dirty="0" smtClean="0"/>
                  <a:t> G-510 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Verify results by simulation 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Characterize bias field </a:t>
                </a:r>
                <a:r>
                  <a:rPr lang="en-US" sz="2400" dirty="0" smtClean="0"/>
                  <a:t>dependence</a:t>
                </a:r>
                <a:r>
                  <a:rPr lang="en-GB" sz="2400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dirty="0"/>
                      <m:t>(</m:t>
                    </m:r>
                    <m:r>
                      <m:rPr>
                        <m:nor/>
                      </m:rPr>
                      <a:rPr lang="en-GB" sz="2400" i="1" dirty="0"/>
                      <m:t>f</m:t>
                    </m:r>
                    <m:r>
                      <m:rPr>
                        <m:nor/>
                      </m:rPr>
                      <a:rPr lang="en-GB" sz="2400" i="1" dirty="0"/>
                      <m:t>, </m:t>
                    </m:r>
                    <m:r>
                      <m:rPr>
                        <m:nor/>
                      </m:rPr>
                      <a:rPr lang="en-GB" sz="2400" i="1" dirty="0"/>
                      <m:t>H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perp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. 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Bias</m:t>
                    </m:r>
                    <m:r>
                      <m:rPr>
                        <m:nor/>
                      </m:rPr>
                      <a:rPr lang="en-GB" sz="2400" dirty="0"/>
                      <m:t>)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smtClean="0"/>
                  <a:t>G-510</a:t>
                </a:r>
                <a:endParaRPr lang="en-GB" sz="2400" dirty="0"/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/>
                  <a:t>Verify results by simulation 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Elaborate simulation model for perpendicular biasing to give an estimation of frequency range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/>
                  <a:t>Decision if perpendicular biasing is sufficient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GB" sz="2400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0825" y="1592263"/>
                <a:ext cx="8640763" cy="4789487"/>
              </a:xfrm>
              <a:blipFill rotWithShape="1">
                <a:blip r:embed="rId3"/>
                <a:stretch>
                  <a:fillRect l="-1058" t="-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003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6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lvl="0"/>
                <a:r>
                  <a:rPr lang="en-GB" dirty="0"/>
                  <a:t>First Results – </a:t>
                </a:r>
                <a:r>
                  <a:rPr lang="en-GB" dirty="0" smtClean="0"/>
                  <a:t>G-510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i="1" dirty="0"/>
                      <m:t>μ</m:t>
                    </m:r>
                    <m:r>
                      <m:rPr>
                        <m:nor/>
                      </m:rPr>
                      <a:rPr lang="en-GB" dirty="0" smtClean="0"/>
                      <m:t>(</m:t>
                    </m:r>
                    <m:r>
                      <m:rPr>
                        <m:nor/>
                      </m:rPr>
                      <a:rPr lang="en-GB" i="1" dirty="0" smtClean="0"/>
                      <m:t>f</m:t>
                    </m:r>
                    <m:r>
                      <m:rPr>
                        <m:nor/>
                      </m:rPr>
                      <a:rPr lang="en-GB" dirty="0" smtClean="0"/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126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3191" b="-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just">
                  <a:spcAft>
                    <a:spcPts val="600"/>
                  </a:spcAft>
                  <a:buNone/>
                  <a:defRPr/>
                </a:pPr>
                <a:r>
                  <a:rPr lang="en-GB" sz="2400" dirty="0" smtClean="0">
                    <a:cs typeface="Arial" pitchFamily="34" charset="0"/>
                  </a:rPr>
                  <a:t>Coaxial short-circuit technique to determine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baseline="-25000" dirty="0"/>
                      <m:t>r</m:t>
                    </m:r>
                    <m:r>
                      <m:rPr>
                        <m:nor/>
                      </m:rPr>
                      <a:rPr lang="en-GB" sz="2400" dirty="0"/>
                      <m:t> = </m:t>
                    </m:r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i="1" dirty="0"/>
                      <m:t>′</m:t>
                    </m:r>
                    <m:r>
                      <m:rPr>
                        <m:nor/>
                      </m:rPr>
                      <a:rPr lang="en-GB" sz="2400" dirty="0"/>
                      <m:t> − </m:t>
                    </m:r>
                    <m:r>
                      <m:rPr>
                        <m:nor/>
                      </m:rPr>
                      <a:rPr lang="en-GB" sz="2400" dirty="0"/>
                      <m:t>j</m:t>
                    </m:r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i="1" dirty="0"/>
                      <m:t>′′</m:t>
                    </m:r>
                  </m:oMath>
                </a14:m>
                <a:endParaRPr lang="en-GB" sz="2400" dirty="0">
                  <a:cs typeface="Arial" pitchFamily="34" charset="0"/>
                </a:endParaRPr>
              </a:p>
              <a:p>
                <a:pPr marL="457200" indent="-457200" algn="just">
                  <a:spcAft>
                    <a:spcPts val="600"/>
                  </a:spcAft>
                  <a:buFont typeface="Arial" charset="0"/>
                  <a:buAutoNum type="arabicPeriod"/>
                  <a:defRPr/>
                </a:pPr>
                <a:r>
                  <a:rPr lang="en-GB" sz="2400" dirty="0" smtClean="0">
                    <a:cs typeface="Arial" pitchFamily="34" charset="0"/>
                  </a:rPr>
                  <a:t>Measuring </a:t>
                </a:r>
                <a:r>
                  <a:rPr lang="en-GB" sz="2400" i="1" dirty="0">
                    <a:cs typeface="Arial" pitchFamily="34" charset="0"/>
                  </a:rPr>
                  <a:t>S</a:t>
                </a:r>
                <a:r>
                  <a:rPr lang="en-GB" sz="2400" baseline="-25000" dirty="0">
                    <a:cs typeface="Arial" pitchFamily="34" charset="0"/>
                  </a:rPr>
                  <a:t>11</a:t>
                </a:r>
                <a:r>
                  <a:rPr lang="en-GB" sz="2400" dirty="0">
                    <a:cs typeface="Arial" pitchFamily="34" charset="0"/>
                  </a:rPr>
                  <a:t> for empty and filled sample holder</a:t>
                </a:r>
              </a:p>
              <a:p>
                <a:pPr marL="457200" indent="-457200" algn="just">
                  <a:spcAft>
                    <a:spcPts val="600"/>
                  </a:spcAft>
                  <a:buAutoNum type="arabicPeriod"/>
                  <a:defRPr/>
                </a:pPr>
                <a:r>
                  <a:rPr lang="en-GB" sz="2400" dirty="0" smtClean="0">
                    <a:cs typeface="Arial" pitchFamily="34" charset="0"/>
                  </a:rPr>
                  <a:t>Analytical calculation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baseline="-25000" dirty="0"/>
                      <m:t>r</m:t>
                    </m:r>
                  </m:oMath>
                </a14:m>
                <a:r>
                  <a:rPr lang="en-GB" sz="2400" dirty="0" smtClean="0">
                    <a:cs typeface="Arial" pitchFamily="34" charset="0"/>
                  </a:rPr>
                  <a:t>(</a:t>
                </a:r>
                <a:r>
                  <a:rPr lang="en-GB" sz="2400" i="1" dirty="0" smtClean="0">
                    <a:cs typeface="Arial" pitchFamily="34" charset="0"/>
                  </a:rPr>
                  <a:t>S</a:t>
                </a:r>
                <a:r>
                  <a:rPr lang="en-GB" sz="2400" baseline="-25000" dirty="0" smtClean="0">
                    <a:cs typeface="Arial" pitchFamily="34" charset="0"/>
                  </a:rPr>
                  <a:t>11</a:t>
                </a:r>
                <a:r>
                  <a:rPr lang="en-GB" sz="2400" dirty="0" smtClean="0">
                    <a:cs typeface="Arial" pitchFamily="34" charset="0"/>
                  </a:rPr>
                  <a:t>) for sample holder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058" t="-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11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1028" name="Picture 4" descr="\\cern.ch\dfs\Users\j\jeberhar\Documents\mathematica\2013_09_18\20130918_MuDoublePrimePlot(f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104964"/>
            <a:ext cx="318892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j\jeberhar\Documents\mathematica\2013_09_18\20130918_MuPrimePlot(f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3" y="3104964"/>
            <a:ext cx="3199776" cy="335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37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First </a:t>
            </a:r>
            <a:r>
              <a:rPr lang="en-GB" dirty="0" smtClean="0"/>
              <a:t>Results </a:t>
            </a:r>
            <a:r>
              <a:rPr lang="en-GB" dirty="0"/>
              <a:t>–</a:t>
            </a:r>
            <a:r>
              <a:rPr lang="en-GB" dirty="0" smtClean="0"/>
              <a:t> Verification </a:t>
            </a:r>
            <a:r>
              <a:rPr lang="en-GB" dirty="0"/>
              <a:t>by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just">
                  <a:spcAft>
                    <a:spcPts val="600"/>
                  </a:spcAft>
                  <a:buNone/>
                  <a:defRPr/>
                </a:pPr>
                <a:r>
                  <a:rPr lang="en-GB" sz="2400" dirty="0" smtClean="0">
                    <a:cs typeface="Arial" pitchFamily="34" charset="0"/>
                  </a:rPr>
                  <a:t>Simulation of sample holder with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dirty="0"/>
                      <m:t>′</m:t>
                    </m:r>
                  </m:oMath>
                </a14:m>
                <a:r>
                  <a:rPr lang="en-GB" sz="2400" dirty="0" smtClean="0">
                    <a:cs typeface="Arial" pitchFamily="34" charset="0"/>
                  </a:rPr>
                  <a:t>(</a:t>
                </a:r>
                <a:r>
                  <a:rPr lang="en-GB" sz="2400" i="1" dirty="0" smtClean="0">
                    <a:cs typeface="Arial" pitchFamily="34" charset="0"/>
                  </a:rPr>
                  <a:t>f</a:t>
                </a:r>
                <a:r>
                  <a:rPr lang="en-GB" sz="2400" dirty="0" smtClean="0">
                    <a:cs typeface="Arial" pitchFamily="34" charset="0"/>
                  </a:rPr>
                  <a:t>)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b="0" i="1" dirty="0" smtClean="0"/>
                      <m:t>′</m:t>
                    </m:r>
                    <m:r>
                      <m:rPr>
                        <m:nor/>
                      </m:rPr>
                      <a:rPr lang="en-GB" sz="2400" dirty="0"/>
                      <m:t>′</m:t>
                    </m:r>
                  </m:oMath>
                </a14:m>
                <a:r>
                  <a:rPr lang="en-GB" sz="2400" dirty="0">
                    <a:cs typeface="Arial" pitchFamily="34" charset="0"/>
                  </a:rPr>
                  <a:t>(</a:t>
                </a:r>
                <a:r>
                  <a:rPr lang="en-GB" sz="2400" i="1" dirty="0">
                    <a:cs typeface="Arial" pitchFamily="34" charset="0"/>
                  </a:rPr>
                  <a:t>f</a:t>
                </a:r>
                <a:r>
                  <a:rPr lang="en-GB" sz="2400" dirty="0">
                    <a:cs typeface="Arial" pitchFamily="34" charset="0"/>
                  </a:rPr>
                  <a:t>) </a:t>
                </a:r>
                <a:r>
                  <a:rPr lang="en-GB" sz="2400" dirty="0" smtClean="0">
                    <a:cs typeface="Arial" pitchFamily="34" charset="0"/>
                  </a:rPr>
                  <a:t>as input</a:t>
                </a:r>
                <a:endParaRPr lang="en-GB" sz="2400" dirty="0">
                  <a:cs typeface="Arial" pitchFamily="34" charset="0"/>
                </a:endParaRPr>
              </a:p>
              <a:p>
                <a:pPr marL="0" indent="0" algn="just">
                  <a:spcAft>
                    <a:spcPts val="600"/>
                  </a:spcAft>
                  <a:buNone/>
                  <a:defRPr/>
                </a:pPr>
                <a:r>
                  <a:rPr lang="en-GB" sz="2400" dirty="0" smtClean="0">
                    <a:cs typeface="Arial" pitchFamily="34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58" t="-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12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3074" name="Picture 2" descr="C:\Simulation\Tuner\20130919_Tuner_Meas_HFSS_CST_Ma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2348880"/>
            <a:ext cx="4110207" cy="240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Simulation\Tuner\20130919_Tuner_Meas_HFSS_CST_phas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173" y="2312876"/>
            <a:ext cx="4223675" cy="260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.ch\dfs\Users\j\jeberhar\Documents\Ansoft\tuner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5" r="31014" b="4462"/>
          <a:stretch/>
        </p:blipFill>
        <p:spPr bwMode="auto">
          <a:xfrm rot="6089782">
            <a:off x="3333870" y="1964424"/>
            <a:ext cx="1392489" cy="311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79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6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First Results – </a:t>
                </a:r>
                <a:r>
                  <a:rPr lang="en-GB" dirty="0" smtClean="0"/>
                  <a:t>G-510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i="1" dirty="0"/>
                      <m:t>μ</m:t>
                    </m:r>
                    <m:r>
                      <m:rPr>
                        <m:nor/>
                      </m:rPr>
                      <a:rPr lang="en-GB" dirty="0"/>
                      <m:t>(</m:t>
                    </m:r>
                    <m:r>
                      <m:rPr>
                        <m:nor/>
                      </m:rPr>
                      <a:rPr lang="en-GB" i="1" dirty="0"/>
                      <m:t>f</m:t>
                    </m:r>
                    <m:r>
                      <m:rPr>
                        <m:nor/>
                      </m:rPr>
                      <a:rPr lang="en-GB" i="1" dirty="0" smtClean="0"/>
                      <m:t>, </m:t>
                    </m:r>
                    <m:r>
                      <m:rPr>
                        <m:nor/>
                      </m:rPr>
                      <a:rPr lang="en-GB" i="1" dirty="0" smtClean="0"/>
                      <m:t>H</m:t>
                    </m:r>
                    <m:r>
                      <m:rPr>
                        <m:nor/>
                      </m:rPr>
                      <a:rPr lang="en-GB" baseline="-25000" dirty="0" smtClean="0"/>
                      <m:t>perp</m:t>
                    </m:r>
                    <m:r>
                      <m:rPr>
                        <m:nor/>
                      </m:rPr>
                      <a:rPr lang="en-GB" baseline="-25000" dirty="0" smtClean="0"/>
                      <m:t>. </m:t>
                    </m:r>
                    <m:r>
                      <m:rPr>
                        <m:nor/>
                      </m:rPr>
                      <a:rPr lang="en-GB" baseline="-25000" dirty="0" smtClean="0"/>
                      <m:t>Bias</m:t>
                    </m:r>
                    <m:r>
                      <m:rPr>
                        <m:nor/>
                      </m:rPr>
                      <a:rPr lang="en-GB" dirty="0"/>
                      <m:t>)</m:t>
                    </m:r>
                  </m:oMath>
                </a14:m>
                <a:r>
                  <a:rPr lang="en-GB" dirty="0" smtClean="0"/>
                  <a:t> </a:t>
                </a:r>
              </a:p>
            </p:txBody>
          </p:sp>
        </mc:Choice>
        <mc:Fallback xmlns="">
          <p:sp>
            <p:nvSpPr>
              <p:cNvPr id="1126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3191" b="-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Aft>
                <a:spcPts val="600"/>
              </a:spcAft>
              <a:buNone/>
              <a:defRPr/>
            </a:pPr>
            <a:r>
              <a:rPr lang="en-GB" sz="2400" dirty="0" smtClean="0">
                <a:cs typeface="Arial" pitchFamily="34" charset="0"/>
              </a:rPr>
              <a:t>Same method but for different bias field</a:t>
            </a: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4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0" indent="0">
              <a:buNone/>
              <a:defRPr/>
            </a:pPr>
            <a:endParaRPr lang="en-GB" sz="2200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13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2050" name="Picture 2" descr="\\cern.ch\dfs\Users\j\jeberhar\Documents\mathematica\2013_09_18\20130918_MuDoublePrimePlot(fH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68860"/>
            <a:ext cx="3977793" cy="397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\\cern.ch\dfs\Users\j\jeberhar\Documents\mathematica\2013_09_18\20130918_MuPrimePlot(fH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66" y="2204864"/>
            <a:ext cx="4027714" cy="402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91980" y="3429000"/>
                <a:ext cx="3839658" cy="109440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l-GR" sz="20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m:rPr>
                            <m:sty m:val="p"/>
                          </m:rPr>
                          <a:rPr lang="en-GB" sz="2000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r</m:t>
                        </m:r>
                      </m:sub>
                    </m:sSub>
                    <m:d>
                      <m:dPr>
                        <m:ctrlPr>
                          <a:rPr lang="en-GB" sz="20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GB" sz="20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18 </m:t>
                        </m:r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,  75</m:t>
                        </m:r>
                        <m:r>
                          <a:rPr lang="en-GB" sz="20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𝐴</m:t>
                        </m:r>
                      </m:e>
                    </m:d>
                  </m:oMath>
                </a14:m>
                <a:r>
                  <a:rPr lang="en-GB" sz="2000" dirty="0" smtClean="0"/>
                  <a:t> = 13.0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sz="2000" b="0" i="1" dirty="0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l-GR" sz="20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2000" b="0" i="1" dirty="0" smtClean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m:rPr>
                            <m:sty m:val="p"/>
                          </m:rPr>
                          <a:rPr lang="en-GB" sz="2000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r</m:t>
                        </m:r>
                      </m:sub>
                    </m:sSub>
                    <m:d>
                      <m:dPr>
                        <m:ctrlPr>
                          <a:rPr lang="en-GB" sz="20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en-GB" sz="20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40</m:t>
                        </m:r>
                        <m:r>
                          <a:rPr lang="en-GB" sz="20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0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,  200</m:t>
                        </m:r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A</m:t>
                        </m:r>
                      </m:e>
                    </m:d>
                  </m:oMath>
                </a14:m>
                <a:r>
                  <a:rPr lang="en-GB" sz="2000" dirty="0" smtClean="0"/>
                  <a:t> = 2.0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latin typeface="Cambria Math"/>
                            <a:cs typeface="Arial" pitchFamily="34" charset="0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Arial (Body)"/>
                  </a:rPr>
                  <a:t>≈ </a:t>
                </a:r>
                <a:r>
                  <a:rPr lang="en-GB" sz="2000" dirty="0" smtClean="0"/>
                  <a:t>6.5</a:t>
                </a:r>
                <a:endParaRPr lang="en-GB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980" y="3429000"/>
                <a:ext cx="3839658" cy="1094402"/>
              </a:xfrm>
              <a:prstGeom prst="rect">
                <a:avLst/>
              </a:prstGeom>
              <a:blipFill rotWithShape="1">
                <a:blip r:embed="rId6"/>
                <a:stretch>
                  <a:fillRect t="-1639"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006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First Results – </a:t>
            </a:r>
            <a:r>
              <a:rPr lang="en-GB" dirty="0" smtClean="0"/>
              <a:t>Verification by Simulation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just">
                  <a:spcAft>
                    <a:spcPts val="600"/>
                  </a:spcAft>
                  <a:buNone/>
                  <a:defRPr/>
                </a:pPr>
                <a:r>
                  <a:rPr lang="en-GB" sz="2400" dirty="0" smtClean="0">
                    <a:cs typeface="Arial" pitchFamily="34" charset="0"/>
                  </a:rPr>
                  <a:t>Simulation of sample holder with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dirty="0"/>
                      <m:t>′</m:t>
                    </m:r>
                  </m:oMath>
                </a14:m>
                <a:r>
                  <a:rPr lang="en-GB" sz="2400" dirty="0" smtClean="0">
                    <a:cs typeface="Arial" pitchFamily="34" charset="0"/>
                  </a:rPr>
                  <a:t>(</a:t>
                </a:r>
                <a:r>
                  <a:rPr lang="en-GB" sz="2400" i="1" dirty="0" smtClean="0">
                    <a:cs typeface="Arial" pitchFamily="34" charset="0"/>
                  </a:rPr>
                  <a:t>f</a:t>
                </a:r>
                <a:r>
                  <a:rPr lang="en-GB" sz="2400" dirty="0" smtClean="0">
                    <a:cs typeface="Arial" pitchFamily="34" charset="0"/>
                  </a:rPr>
                  <a:t>) and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b="0" i="1" dirty="0" smtClean="0"/>
                      <m:t>′</m:t>
                    </m:r>
                    <m:r>
                      <m:rPr>
                        <m:nor/>
                      </m:rPr>
                      <a:rPr lang="en-GB" sz="2400" dirty="0"/>
                      <m:t>′</m:t>
                    </m:r>
                  </m:oMath>
                </a14:m>
                <a:r>
                  <a:rPr lang="en-GB" sz="2400" dirty="0">
                    <a:cs typeface="Arial" pitchFamily="34" charset="0"/>
                  </a:rPr>
                  <a:t>(</a:t>
                </a:r>
                <a:r>
                  <a:rPr lang="en-GB" sz="2400" i="1" dirty="0">
                    <a:cs typeface="Arial" pitchFamily="34" charset="0"/>
                  </a:rPr>
                  <a:t>f</a:t>
                </a:r>
                <a:r>
                  <a:rPr lang="en-GB" sz="2400" dirty="0">
                    <a:cs typeface="Arial" pitchFamily="34" charset="0"/>
                  </a:rPr>
                  <a:t>) </a:t>
                </a:r>
                <a:r>
                  <a:rPr lang="en-GB" sz="2400" dirty="0" smtClean="0">
                    <a:cs typeface="Arial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H</m:t>
                    </m:r>
                    <m:r>
                      <m:rPr>
                        <m:nor/>
                      </m:rPr>
                      <a:rPr lang="en-GB" sz="2400" baseline="-25000" dirty="0"/>
                      <m:t>perp</m:t>
                    </m:r>
                    <m:r>
                      <m:rPr>
                        <m:nor/>
                      </m:rPr>
                      <a:rPr lang="en-GB" sz="2400" baseline="-25000" dirty="0"/>
                      <m:t>. </m:t>
                    </m:r>
                    <m:r>
                      <m:rPr>
                        <m:nor/>
                      </m:rPr>
                      <a:rPr lang="en-GB" sz="2400" baseline="-25000" dirty="0"/>
                      <m:t>Bias</m:t>
                    </m:r>
                    <m:r>
                      <a:rPr lang="en-GB" sz="2400" i="1" baseline="-2500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400" dirty="0" smtClean="0">
                    <a:cs typeface="Arial" pitchFamily="34" charset="0"/>
                  </a:rPr>
                  <a:t> = 200A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58" t="-891" r="-1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14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4098" name="Picture 2" descr="C:\Simulation\Tuner\20130919_Tuner_Meas_HFSS_CST_phase_200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187" y="2564418"/>
            <a:ext cx="4082213" cy="252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Simulation\Tuner\20130919_Tuner_Meas_HFSS_CST_mag_200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38" y="2614130"/>
            <a:ext cx="4201062" cy="233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8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Work – Overview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15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0825" y="1592263"/>
                <a:ext cx="8640763" cy="4789487"/>
              </a:xfrm>
            </p:spPr>
            <p:txBody>
              <a:bodyPr wrap="square"/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GB" sz="2400" dirty="0" smtClean="0"/>
                  <a:t>First Results:</a:t>
                </a:r>
                <a:endParaRPr lang="en-GB" sz="2400" dirty="0"/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Characterize dispersion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 smtClean="0"/>
                      <m:t>μ</m:t>
                    </m:r>
                    <m:r>
                      <m:rPr>
                        <m:nor/>
                      </m:rPr>
                      <a:rPr lang="en-GB" sz="2400" dirty="0" smtClean="0"/>
                      <m:t>(</m:t>
                    </m:r>
                    <m:r>
                      <m:rPr>
                        <m:nor/>
                      </m:rPr>
                      <a:rPr lang="en-GB" sz="2400" i="1" dirty="0" smtClean="0"/>
                      <m:t>f</m:t>
                    </m:r>
                    <m:r>
                      <m:rPr>
                        <m:nor/>
                      </m:rPr>
                      <a:rPr lang="en-GB" sz="2400" dirty="0" smtClean="0"/>
                      <m:t>)</m:t>
                    </m:r>
                  </m:oMath>
                </a14:m>
                <a:r>
                  <a:rPr lang="en-GB" sz="2400" dirty="0" smtClean="0"/>
                  <a:t> G-510 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Verify results by simulation </a:t>
                </a:r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 smtClean="0"/>
                  <a:t>Characterize bias field dependence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i="1" dirty="0"/>
                      <m:t>μ</m:t>
                    </m:r>
                    <m:r>
                      <m:rPr>
                        <m:nor/>
                      </m:rPr>
                      <a:rPr lang="en-GB" sz="2400" dirty="0"/>
                      <m:t>(</m:t>
                    </m:r>
                    <m:r>
                      <m:rPr>
                        <m:nor/>
                      </m:rPr>
                      <a:rPr lang="en-GB" sz="2400" i="1" dirty="0"/>
                      <m:t>f</m:t>
                    </m:r>
                    <m:r>
                      <m:rPr>
                        <m:nor/>
                      </m:rPr>
                      <a:rPr lang="en-GB" sz="2400" i="1" dirty="0"/>
                      <m:t>, </m:t>
                    </m:r>
                    <m:r>
                      <m:rPr>
                        <m:nor/>
                      </m:rPr>
                      <a:rPr lang="en-GB" sz="2400" i="1" dirty="0"/>
                      <m:t>H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perp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. </m:t>
                    </m:r>
                    <m:r>
                      <m:rPr>
                        <m:nor/>
                      </m:rPr>
                      <a:rPr lang="en-GB" sz="2400" b="0" i="0" baseline="-25000" dirty="0" smtClean="0"/>
                      <m:t>Bias</m:t>
                    </m:r>
                    <m:r>
                      <m:rPr>
                        <m:nor/>
                      </m:rPr>
                      <a:rPr lang="en-GB" sz="2400" dirty="0"/>
                      <m:t>)</m:t>
                    </m:r>
                  </m:oMath>
                </a14:m>
                <a:r>
                  <a:rPr lang="en-GB" sz="2400" dirty="0"/>
                  <a:t> </a:t>
                </a:r>
                <a:r>
                  <a:rPr lang="en-GB" sz="2400" dirty="0" smtClean="0"/>
                  <a:t>G-510</a:t>
                </a:r>
                <a:endParaRPr lang="en-GB" sz="2400" dirty="0"/>
              </a:p>
              <a:p>
                <a:pPr marL="457200" indent="-457200">
                  <a:spcAft>
                    <a:spcPts val="600"/>
                  </a:spcAft>
                  <a:buFont typeface="Arial" charset="0"/>
                  <a:buAutoNum type="arabicPeriod"/>
                </a:pPr>
                <a:r>
                  <a:rPr lang="en-GB" sz="2400" dirty="0"/>
                  <a:t>Verify results by simulation </a:t>
                </a:r>
                <a:endParaRPr lang="en-GB" sz="24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GB" sz="2400" dirty="0" smtClean="0"/>
                  <a:t>Next steps:</a:t>
                </a:r>
                <a:endParaRPr lang="en-GB" sz="2400" dirty="0"/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rabicPeriod" startAt="5"/>
                </a:pPr>
                <a:r>
                  <a:rPr lang="en-GB" sz="2400" dirty="0" smtClean="0"/>
                  <a:t>Elaborate simulation model for perpendicular biasing to give an estimation of frequency range</a:t>
                </a:r>
              </a:p>
              <a:p>
                <a:pPr marL="457200" indent="-457200">
                  <a:spcAft>
                    <a:spcPts val="600"/>
                  </a:spcAft>
                  <a:buFont typeface="+mj-lt"/>
                  <a:buAutoNum type="arabicPeriod" startAt="5"/>
                </a:pPr>
                <a:r>
                  <a:rPr lang="en-GB" sz="2400" dirty="0" smtClean="0"/>
                  <a:t>Decision if perpendicular biasing is sufficient</a:t>
                </a:r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0825" y="1592263"/>
                <a:ext cx="8640763" cy="4789487"/>
              </a:xfrm>
              <a:blipFill rotWithShape="1">
                <a:blip r:embed="rId3"/>
                <a:stretch>
                  <a:fillRect l="-1058" t="-8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82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 algn="ctr">
              <a:buNone/>
            </a:pPr>
            <a:r>
              <a:rPr lang="en-GB" dirty="0" smtClean="0"/>
              <a:t>Thank you for your attention!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16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539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2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Tuning Schemes of Ferrite Cavities</a:t>
            </a:r>
            <a:endParaRPr lang="en-US" dirty="0" smtClean="0"/>
          </a:p>
        </p:txBody>
      </p:sp>
      <p:sp>
        <p:nvSpPr>
          <p:cNvPr id="41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dirty="0" smtClean="0"/>
              <a:t>Motivation</a:t>
            </a:r>
          </a:p>
          <a:p>
            <a:pPr>
              <a:spcAft>
                <a:spcPts val="600"/>
              </a:spcAft>
              <a:defRPr/>
            </a:pPr>
            <a:r>
              <a:rPr lang="en-GB" dirty="0" smtClean="0"/>
              <a:t>State of the art</a:t>
            </a:r>
          </a:p>
          <a:p>
            <a:pPr>
              <a:spcAft>
                <a:spcPts val="600"/>
              </a:spcAft>
              <a:defRPr/>
            </a:pPr>
            <a:r>
              <a:rPr lang="en-GB" dirty="0" smtClean="0"/>
              <a:t>Scope of the work</a:t>
            </a:r>
          </a:p>
          <a:p>
            <a:pPr>
              <a:spcAft>
                <a:spcPts val="600"/>
              </a:spcAft>
              <a:defRPr/>
            </a:pPr>
            <a:r>
              <a:rPr lang="en-GB" dirty="0" smtClean="0"/>
              <a:t>First results for G-510 material characteristics</a:t>
            </a:r>
          </a:p>
          <a:p>
            <a:pPr>
              <a:spcAft>
                <a:spcPts val="600"/>
              </a:spcAft>
              <a:defRPr/>
            </a:pPr>
            <a:r>
              <a:rPr lang="en-GB" dirty="0" smtClean="0"/>
              <a:t>Next steps and challenges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dirty="0" smtClean="0">
              <a:solidFill>
                <a:schemeClr val="folHlink"/>
              </a:solidFill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– Which Application?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138" cy="4525963"/>
          </a:xfrm>
        </p:spPr>
        <p:txBody>
          <a:bodyPr/>
          <a:lstStyle/>
          <a:p>
            <a:r>
              <a:rPr lang="en-GB" sz="2400" dirty="0" smtClean="0"/>
              <a:t>CERN injector complex update programme</a:t>
            </a:r>
          </a:p>
          <a:p>
            <a:r>
              <a:rPr lang="en-GB" sz="2400" dirty="0" smtClean="0"/>
              <a:t>PS2: novel accelerating cavity with 18 – 40 MHz tuning range required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929" y="1557338"/>
            <a:ext cx="4554621" cy="4751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3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88389" y="1608001"/>
            <a:ext cx="8255260" cy="4525963"/>
          </a:xfrm>
          <a:ln>
            <a:solidFill>
              <a:schemeClr val="bg1"/>
            </a:solidFill>
          </a:ln>
        </p:spPr>
        <p:txBody>
          <a:bodyPr/>
          <a:lstStyle/>
          <a:p>
            <a:endParaRPr lang="en-GB" sz="2400" i="1" dirty="0" smtClean="0">
              <a:latin typeface="Cambria Math"/>
              <a:cs typeface="Arial" pitchFamily="34" charset="0"/>
            </a:endParaRPr>
          </a:p>
          <a:p>
            <a:endParaRPr lang="en-GB" sz="2400" i="1" dirty="0" smtClean="0">
              <a:latin typeface="Cambria Math"/>
              <a:cs typeface="Arial" pitchFamily="34" charset="0"/>
            </a:endParaRPr>
          </a:p>
          <a:p>
            <a:endParaRPr lang="en-GB" sz="2400" i="1" dirty="0">
              <a:latin typeface="Cambria Math"/>
              <a:cs typeface="Arial" pitchFamily="34" charset="0"/>
            </a:endParaRPr>
          </a:p>
          <a:p>
            <a:endParaRPr lang="en-GB" sz="2400" i="1" dirty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baseline="-25000" dirty="0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– </a:t>
            </a:r>
            <a:br>
              <a:rPr lang="en-GB" dirty="0" smtClean="0"/>
            </a:br>
            <a:r>
              <a:rPr lang="en-GB" dirty="0" smtClean="0"/>
              <a:t>How does an Accelerating Cavity work?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52323" y="158350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accelerating gap</a:t>
            </a:r>
          </a:p>
        </p:txBody>
      </p:sp>
      <p:sp>
        <p:nvSpPr>
          <p:cNvPr id="22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4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1027" name="Picture 3" descr="\\cern.ch\dfs\Users\j\jeberhar\Documents\Ansoft\2dcavit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7" t="23323" r="40196" b="16020"/>
          <a:stretch/>
        </p:blipFill>
        <p:spPr bwMode="auto">
          <a:xfrm rot="5400000">
            <a:off x="3422991" y="1650106"/>
            <a:ext cx="158366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Arrow Connector 51"/>
          <p:cNvCxnSpPr/>
          <p:nvPr/>
        </p:nvCxnSpPr>
        <p:spPr>
          <a:xfrm flipH="1">
            <a:off x="4752020" y="1928162"/>
            <a:ext cx="397350" cy="8662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14921" y="381197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pipe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 flipV="1">
            <a:off x="5342911" y="3179336"/>
            <a:ext cx="196427" cy="4984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41982" y="159279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cylindrical structure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75856" y="4329100"/>
            <a:ext cx="0" cy="1116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275856" y="5445224"/>
            <a:ext cx="18735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3267075" y="4486275"/>
            <a:ext cx="1466850" cy="962025"/>
          </a:xfrm>
          <a:custGeom>
            <a:avLst/>
            <a:gdLst>
              <a:gd name="connsiteX0" fmla="*/ 0 w 1466850"/>
              <a:gd name="connsiteY0" fmla="*/ 0 h 962025"/>
              <a:gd name="connsiteX1" fmla="*/ 666750 w 1466850"/>
              <a:gd name="connsiteY1" fmla="*/ 209550 h 962025"/>
              <a:gd name="connsiteX2" fmla="*/ 1466850 w 1466850"/>
              <a:gd name="connsiteY2" fmla="*/ 962025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962025">
                <a:moveTo>
                  <a:pt x="0" y="0"/>
                </a:moveTo>
                <a:cubicBezTo>
                  <a:pt x="211137" y="24606"/>
                  <a:pt x="422275" y="49213"/>
                  <a:pt x="666750" y="209550"/>
                </a:cubicBezTo>
                <a:cubicBezTo>
                  <a:pt x="911225" y="369887"/>
                  <a:pt x="1335087" y="825500"/>
                  <a:pt x="1466850" y="962025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Freeform 49"/>
          <p:cNvSpPr/>
          <p:nvPr/>
        </p:nvSpPr>
        <p:spPr>
          <a:xfrm flipH="1">
            <a:off x="3285170" y="4486275"/>
            <a:ext cx="1466850" cy="962025"/>
          </a:xfrm>
          <a:custGeom>
            <a:avLst/>
            <a:gdLst>
              <a:gd name="connsiteX0" fmla="*/ 0 w 1466850"/>
              <a:gd name="connsiteY0" fmla="*/ 0 h 962025"/>
              <a:gd name="connsiteX1" fmla="*/ 666750 w 1466850"/>
              <a:gd name="connsiteY1" fmla="*/ 209550 h 962025"/>
              <a:gd name="connsiteX2" fmla="*/ 1466850 w 1466850"/>
              <a:gd name="connsiteY2" fmla="*/ 962025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6850" h="962025">
                <a:moveTo>
                  <a:pt x="0" y="0"/>
                </a:moveTo>
                <a:cubicBezTo>
                  <a:pt x="211137" y="24606"/>
                  <a:pt x="422275" y="49213"/>
                  <a:pt x="666750" y="209550"/>
                </a:cubicBezTo>
                <a:cubicBezTo>
                  <a:pt x="911225" y="369887"/>
                  <a:pt x="1335087" y="825500"/>
                  <a:pt x="1466850" y="96202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5891041" y="462892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4868875" y="4264343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E</a:t>
            </a:r>
            <a:r>
              <a:rPr lang="en-GB" baseline="-25000" dirty="0" smtClean="0"/>
              <a:t>RF</a:t>
            </a:r>
            <a:endParaRPr lang="en-GB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2659061" y="4211796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H</a:t>
            </a:r>
            <a:r>
              <a:rPr lang="en-GB" baseline="-25000" dirty="0" smtClean="0"/>
              <a:t>RF</a:t>
            </a:r>
            <a:endParaRPr lang="en-GB" dirty="0" smtClean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680012" y="2794366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680012" y="2924944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679266" y="3083657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680012" y="3248980"/>
            <a:ext cx="21677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Summing Junction 33"/>
          <p:cNvSpPr/>
          <p:nvPr/>
        </p:nvSpPr>
        <p:spPr>
          <a:xfrm>
            <a:off x="3311860" y="3317459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Flowchart: Summing Junction 61"/>
          <p:cNvSpPr/>
          <p:nvPr/>
        </p:nvSpPr>
        <p:spPr>
          <a:xfrm>
            <a:off x="3311860" y="3537012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3311860" y="2276892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Oval 64"/>
          <p:cNvSpPr/>
          <p:nvPr/>
        </p:nvSpPr>
        <p:spPr>
          <a:xfrm>
            <a:off x="3311860" y="2492916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987824" y="2024844"/>
            <a:ext cx="684076" cy="3364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3374153" y="2344131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Oval 68"/>
          <p:cNvSpPr/>
          <p:nvPr/>
        </p:nvSpPr>
        <p:spPr>
          <a:xfrm>
            <a:off x="3374153" y="2560056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Flowchart: Summing Junction 29"/>
          <p:cNvSpPr/>
          <p:nvPr/>
        </p:nvSpPr>
        <p:spPr>
          <a:xfrm>
            <a:off x="3549999" y="3317459"/>
            <a:ext cx="180020" cy="183549"/>
          </a:xfrm>
          <a:prstGeom prst="flowChartSummingJunc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3527884" y="2492916"/>
            <a:ext cx="180020" cy="180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3599892" y="2560056"/>
            <a:ext cx="45719" cy="4571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523261" y="5448837"/>
            <a:ext cx="125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l-GR" dirty="0"/>
              <a:t>λ</a:t>
            </a:r>
            <a:r>
              <a:rPr lang="en-GB" dirty="0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402929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0" grpId="0" animBg="1"/>
      <p:bldP spid="53" grpId="0"/>
      <p:bldP spid="54" grpId="0"/>
      <p:bldP spid="34" grpId="0" animBg="1"/>
      <p:bldP spid="62" grpId="0" animBg="1"/>
      <p:bldP spid="47" grpId="0" animBg="1"/>
      <p:bldP spid="65" grpId="0" animBg="1"/>
      <p:bldP spid="60" grpId="0" animBg="1"/>
      <p:bldP spid="69" grpId="0" animBg="1"/>
      <p:bldP spid="30" grpId="0" animBg="1"/>
      <p:bldP spid="31" grpId="0" animBg="1"/>
      <p:bldP spid="35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8389" y="1608001"/>
                <a:ext cx="8255260" cy="4525963"/>
              </a:xfrm>
            </p:spPr>
            <p:txBody>
              <a:bodyPr/>
              <a:lstStyle/>
              <a:p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endParaRPr lang="en-GB" sz="2400" i="1" dirty="0">
                  <a:latin typeface="Cambria Math"/>
                  <a:cs typeface="Arial" pitchFamily="34" charset="0"/>
                </a:endParaRPr>
              </a:p>
              <a:p>
                <a:endParaRPr lang="en-GB" sz="2400" i="1" dirty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  <a:cs typeface="Arial" pitchFamily="34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/>
                              <a:cs typeface="Arial" pitchFamily="34" charset="0"/>
                            </a:rPr>
                            <m:t>res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2400" i="0" dirty="0" smtClean="0">
                          <a:latin typeface="Cambria Math"/>
                          <a:ea typeface="Cambria Math"/>
                          <a:cs typeface="Arial" pitchFamily="34" charset="0"/>
                        </a:rPr>
                        <m:t>~</m:t>
                      </m:r>
                      <m:f>
                        <m:fPr>
                          <m:ctrlPr>
                            <a:rPr lang="en-GB" sz="2400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GB" sz="2400" b="0" i="1" dirty="0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dirty="0" smtClean="0"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l-GR" sz="2400" i="1" dirty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400" i="1" dirty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2400" b="0" i="0" dirty="0" smtClean="0">
                                      <a:latin typeface="Cambria Math"/>
                                      <a:ea typeface="Cambria Math"/>
                                      <a:cs typeface="Arial" pitchFamily="34" charset="0"/>
                                    </a:rPr>
                                    <m:t>r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 marL="0" indent="0" algn="ctr">
                  <a:buNone/>
                </a:pPr>
                <a:r>
                  <a:rPr lang="en-GB" sz="2400" dirty="0" smtClean="0"/>
                  <a:t>Tuning 18 – 40 MHz →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  <a:cs typeface="Arial" pitchFamily="34" charset="0"/>
                      </a:rPr>
                      <m:t> </m:t>
                    </m:r>
                    <m:sSub>
                      <m:sSubPr>
                        <m:ctrlPr>
                          <a:rPr lang="en-GB" sz="2400" i="1"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cs typeface="Arial" pitchFamily="34" charset="0"/>
                          </a:rPr>
                          <m:t>μ</m:t>
                        </m:r>
                      </m:sub>
                    </m:sSub>
                    <m:r>
                      <a:rPr lang="en-GB" sz="2400" i="1" dirty="0">
                        <a:latin typeface="Cambria Math"/>
                        <a:ea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GB" sz="240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r</m:t>
                            </m:r>
                          </m:sub>
                        </m:sSub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(18 </m:t>
                        </m:r>
                        <m:r>
                          <m:rPr>
                            <m:sty m:val="p"/>
                          </m:rPr>
                          <a:rPr lang="en-GB" sz="24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l-GR" sz="2400" i="1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dirty="0"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r</m:t>
                            </m:r>
                          </m:sub>
                        </m:sSub>
                        <m:r>
                          <a:rPr lang="en-GB" sz="24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(</m:t>
                        </m:r>
                        <m:r>
                          <a:rPr lang="en-GB" sz="2400" b="0" i="1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40</m:t>
                        </m:r>
                        <m:r>
                          <a:rPr lang="en-GB" sz="2400" i="1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 dirty="0">
                            <a:latin typeface="Cambria Math"/>
                            <a:ea typeface="Cambria Math"/>
                            <a:cs typeface="Arial" pitchFamily="34" charset="0"/>
                          </a:rPr>
                          <m:t>MHz</m:t>
                        </m:r>
                        <m:r>
                          <a:rPr lang="en-GB" sz="2400" b="0" i="0" dirty="0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GB" sz="2400" dirty="0"/>
                      <m:t> ≈ </m:t>
                    </m:r>
                    <m:r>
                      <m:rPr>
                        <m:nor/>
                      </m:rPr>
                      <a:rPr lang="en-GB" sz="2400" dirty="0" smtClean="0"/>
                      <m:t>5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</p:txBody>
          </p:sp>
        </mc:Choice>
        <mc:Fallback xmlns="">
          <p:sp>
            <p:nvSpPr>
              <p:cNvPr id="512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8389" y="1608001"/>
                <a:ext cx="8255260" cy="4525963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t="30128" r="32690" b="24783"/>
          <a:stretch>
            <a:fillRect/>
          </a:stretch>
        </p:blipFill>
        <p:spPr bwMode="auto">
          <a:xfrm>
            <a:off x="2817025" y="1798424"/>
            <a:ext cx="284480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– Why Ferrite Loaded?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764762" y="2943012"/>
            <a:ext cx="171450" cy="34925"/>
          </a:xfrm>
          <a:prstGeom prst="line">
            <a:avLst/>
          </a:prstGeom>
          <a:ln w="38100">
            <a:solidFill>
              <a:srgbClr val="E600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464725" y="2985874"/>
            <a:ext cx="463550" cy="827088"/>
          </a:xfrm>
          <a:prstGeom prst="line">
            <a:avLst/>
          </a:prstGeom>
          <a:ln w="38100">
            <a:solidFill>
              <a:srgbClr val="E600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493175" y="3574837"/>
            <a:ext cx="971550" cy="204787"/>
          </a:xfrm>
          <a:prstGeom prst="line">
            <a:avLst/>
          </a:prstGeom>
          <a:ln w="38100">
            <a:solidFill>
              <a:srgbClr val="E6001A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512225" y="2782674"/>
            <a:ext cx="442912" cy="792163"/>
          </a:xfrm>
          <a:prstGeom prst="line">
            <a:avLst/>
          </a:prstGeom>
          <a:ln w="38100">
            <a:solidFill>
              <a:srgbClr val="E600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924975" y="2769974"/>
            <a:ext cx="171450" cy="36513"/>
          </a:xfrm>
          <a:prstGeom prst="line">
            <a:avLst/>
          </a:prstGeom>
          <a:ln w="38100">
            <a:solidFill>
              <a:srgbClr val="E600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/>
        </p:nvSpPr>
        <p:spPr>
          <a:xfrm rot="16818012">
            <a:off x="2965456" y="2458030"/>
            <a:ext cx="1358900" cy="617538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294268" y="3677230"/>
                <a:ext cx="666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bias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268" y="3677230"/>
                <a:ext cx="66640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549597" y="1614877"/>
                <a:ext cx="539122" cy="3874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d>
                            <m:dPr>
                              <m:begChr m:val="‖"/>
                              <m:endChr m:val=""/>
                              <m:ctrlP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  <m:t> 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597" y="1614877"/>
                <a:ext cx="539122" cy="387414"/>
              </a:xfrm>
              <a:prstGeom prst="rect">
                <a:avLst/>
              </a:prstGeom>
              <a:blipFill rotWithShape="1">
                <a:blip r:embed="rId6"/>
                <a:stretch>
                  <a:fillRect l="-5618" t="-55556" r="-52809" b="-134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0700" y="1592796"/>
                <a:ext cx="62792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1826527" y="170534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ferrite ring</a:t>
            </a:r>
          </a:p>
        </p:txBody>
      </p:sp>
      <p:cxnSp>
        <p:nvCxnSpPr>
          <p:cNvPr id="31" name="Straight Arrow Connector 30"/>
          <p:cNvCxnSpPr>
            <a:stCxn id="49" idx="2"/>
          </p:cNvCxnSpPr>
          <p:nvPr/>
        </p:nvCxnSpPr>
        <p:spPr>
          <a:xfrm>
            <a:off x="2438233" y="2074673"/>
            <a:ext cx="658192" cy="5424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5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23" name="Arc 22"/>
          <p:cNvSpPr/>
          <p:nvPr/>
        </p:nvSpPr>
        <p:spPr>
          <a:xfrm rot="16818012">
            <a:off x="2966400" y="2458800"/>
            <a:ext cx="1358900" cy="619125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E6001A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816226" y="2758222"/>
            <a:ext cx="539750" cy="112712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563888" y="1619508"/>
                <a:ext cx="6664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bias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619508"/>
                <a:ext cx="666400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185919" y="2247780"/>
                <a:ext cx="5269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┴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919" y="2247780"/>
                <a:ext cx="52693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c 26"/>
          <p:cNvSpPr/>
          <p:nvPr/>
        </p:nvSpPr>
        <p:spPr>
          <a:xfrm rot="16818012">
            <a:off x="2818414" y="2416580"/>
            <a:ext cx="1358900" cy="619125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98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1" grpId="1" animBg="1"/>
      <p:bldP spid="44" grpId="0"/>
      <p:bldP spid="44" grpId="1"/>
      <p:bldP spid="45" grpId="0"/>
      <p:bldP spid="45" grpId="1"/>
      <p:bldP spid="23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 smtClean="0">
              <a:cs typeface="Arial" pitchFamily="34" charset="0"/>
            </a:endParaRPr>
          </a:p>
          <a:p>
            <a:pPr marL="0" indent="0">
              <a:buNone/>
            </a:pPr>
            <a:endParaRPr lang="en-GB" sz="2400" dirty="0"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cs typeface="Arial" pitchFamily="34" charset="0"/>
            </a:endParaRPr>
          </a:p>
          <a:p>
            <a:pPr marL="0" indent="0">
              <a:buNone/>
            </a:pPr>
            <a:endParaRPr lang="en-GB" sz="2400" dirty="0">
              <a:cs typeface="Arial" pitchFamily="34" charset="0"/>
            </a:endParaRPr>
          </a:p>
          <a:p>
            <a:pPr marL="0" indent="0">
              <a:buNone/>
            </a:pPr>
            <a:endParaRPr lang="en-GB" sz="2400" dirty="0" smtClean="0">
              <a:cs typeface="Arial" pitchFamily="34" charset="0"/>
            </a:endParaRPr>
          </a:p>
          <a:p>
            <a:pPr marL="0" indent="0">
              <a:buNone/>
            </a:pPr>
            <a:endParaRPr lang="en-GB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i="1" dirty="0" smtClean="0">
              <a:latin typeface="Cambria Math"/>
              <a:cs typeface="Arial" pitchFamily="34" charset="0"/>
            </a:endParaRPr>
          </a:p>
          <a:p>
            <a:pPr marL="0" indent="0">
              <a:buNone/>
            </a:pPr>
            <a:endParaRPr lang="en-GB" i="1" dirty="0" smtClean="0">
              <a:latin typeface="Cambria Math"/>
              <a:cs typeface="Arial" pitchFamily="34" charset="0"/>
            </a:endParaRPr>
          </a:p>
          <a:p>
            <a:endParaRPr lang="en-GB" sz="2400" i="1" baseline="-25000" dirty="0" smtClean="0">
              <a:latin typeface="Cambria Math"/>
              <a:cs typeface="Arial" pitchFamily="34" charset="0"/>
            </a:endParaRPr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 – Examples </a:t>
            </a: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6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425079"/>
              </p:ext>
            </p:extLst>
          </p:nvPr>
        </p:nvGraphicFramePr>
        <p:xfrm>
          <a:off x="683567" y="1988840"/>
          <a:ext cx="7920881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060"/>
                <a:gridCol w="1946220"/>
                <a:gridCol w="2269727"/>
                <a:gridCol w="171387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Tuning Range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Biasing Method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Type of ferrite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CERN 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 – 9.6 MHz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Parallel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Ni-Zn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TRIUMF Booster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46 - 62 MHz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Perpendicular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Yttrium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Garnet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New PS Update Cavity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18 – 40 MHz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Parallel</a:t>
                      </a:r>
                      <a:r>
                        <a:rPr lang="en-GB" b="1" baseline="0" dirty="0" smtClean="0"/>
                        <a:t>, Perpendicular or both? 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Yttrium Garnet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39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GB" sz="2400" dirty="0" smtClean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 smtClean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 smtClean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sz="2400" dirty="0" smtClean="0">
                  <a:cs typeface="Arial" pitchFamily="34" charset="0"/>
                </a:endParaRPr>
              </a:p>
              <a:p>
                <a:pPr marL="571500" indent="-571500"/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μ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~ slope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of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tangent line</a:t>
                </a:r>
              </a:p>
              <a:p>
                <a:pPr marL="571500" indent="-571500"/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increasing 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1ll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to 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2ll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→</m:t>
                    </m:r>
                  </m:oMath>
                </a14:m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shifts 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μ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r,1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to 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μ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r,2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GB" sz="2400" dirty="0" smtClean="0">
                    <a:cs typeface="Arial" pitchFamily="34" charset="0"/>
                  </a:rPr>
                  <a:t>	</a:t>
                </a:r>
                <a:endParaRPr lang="en-GB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i="1" dirty="0" smtClean="0">
                  <a:latin typeface="Cambria Math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GB" i="1" dirty="0" smtClean="0">
                  <a:latin typeface="Cambria Math"/>
                  <a:cs typeface="Arial" pitchFamily="34" charset="0"/>
                </a:endParaRPr>
              </a:p>
              <a:p>
                <a:endParaRPr lang="en-GB" sz="2400" i="1" baseline="-25000" dirty="0" smtClean="0">
                  <a:latin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3" descr="\\cern.ch\dfs\Users\j\jeberhar\Documents\presentation\KWT2013\par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8" y="1765287"/>
            <a:ext cx="5524640" cy="270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 – Parallel Biasing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t="30128" r="32690" b="24783"/>
          <a:stretch>
            <a:fillRect/>
          </a:stretch>
        </p:blipFill>
        <p:spPr bwMode="auto">
          <a:xfrm>
            <a:off x="6201961" y="1662921"/>
            <a:ext cx="2264853" cy="162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7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24" name="Arc 23"/>
          <p:cNvSpPr/>
          <p:nvPr/>
        </p:nvSpPr>
        <p:spPr>
          <a:xfrm rot="16818012">
            <a:off x="6320236" y="2186501"/>
            <a:ext cx="1081871" cy="491645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26" name="Arc 25"/>
          <p:cNvSpPr/>
          <p:nvPr/>
        </p:nvSpPr>
        <p:spPr>
          <a:xfrm rot="16818012">
            <a:off x="8248796" y="2670493"/>
            <a:ext cx="436035" cy="212330"/>
          </a:xfrm>
          <a:prstGeom prst="arc">
            <a:avLst>
              <a:gd name="adj1" fmla="val 10428457"/>
              <a:gd name="adj2" fmla="val 400393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815755" y="1376772"/>
                <a:ext cx="429216" cy="387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d>
                            <m:dPr>
                              <m:begChr m:val="‖"/>
                              <m:endChr m:val=""/>
                              <m:ctrlP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  <m:t> 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755" y="1376772"/>
                <a:ext cx="429216" cy="387414"/>
              </a:xfrm>
              <a:prstGeom prst="rect">
                <a:avLst/>
              </a:prstGeom>
              <a:blipFill rotWithShape="1">
                <a:blip r:embed="rId6"/>
                <a:stretch>
                  <a:fillRect l="-15714" t="-55556" r="-85714" b="-134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71500" indent="-571500" algn="just"/>
                <a:endParaRPr lang="en-GB" sz="24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endParaRPr lang="en-GB" sz="24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571500" indent="-571500" algn="just"/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μ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~ slope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of </a:t>
                </a:r>
                <a:r>
                  <a:rPr lang="en-GB" sz="2400" dirty="0" smtClean="0">
                    <a:latin typeface="Arial" pitchFamily="34" charset="0"/>
                    <a:cs typeface="Arial" pitchFamily="34" charset="0"/>
                  </a:rPr>
                  <a:t>secant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from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origin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to 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B-H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curve. </a:t>
                </a:r>
              </a:p>
              <a:p>
                <a:pPr marL="571500" indent="-571500" algn="just"/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Higher Magnetic Field strength needed</a:t>
                </a:r>
              </a:p>
              <a:p>
                <a:pPr marL="571500" indent="-571500" algn="just"/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Operating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point is </a:t>
                </a:r>
                <a:r>
                  <a:rPr lang="en-GB" sz="2400" dirty="0" smtClean="0">
                    <a:latin typeface="Arial" pitchFamily="34" charset="0"/>
                    <a:cs typeface="Arial" pitchFamily="34" charset="0"/>
                  </a:rPr>
                  <a:t>closer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to saturating 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magnetization 4</a:t>
                </a:r>
                <a:r>
                  <a:rPr lang="el-GR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π</a:t>
                </a:r>
                <a:r>
                  <a:rPr lang="en-GB" sz="24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en-GB" sz="2400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i="1" dirty="0">
                        <a:latin typeface="Cambria Math"/>
                      </a:rPr>
                      <m:t>→</m:t>
                    </m:r>
                  </m:oMath>
                </a14:m>
                <a:r>
                  <a:rPr lang="en-GB" sz="24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reduced 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RF losses and higher </a:t>
                </a:r>
                <a:r>
                  <a:rPr lang="en-GB" sz="2400" i="1" dirty="0">
                    <a:latin typeface="Arial" pitchFamily="34" charset="0"/>
                    <a:cs typeface="Arial" pitchFamily="34" charset="0"/>
                  </a:rPr>
                  <a:t>Q</a:t>
                </a:r>
                <a:r>
                  <a:rPr lang="en-GB" sz="2400" dirty="0">
                    <a:latin typeface="Arial" pitchFamily="34" charset="0"/>
                    <a:cs typeface="Arial" pitchFamily="34" charset="0"/>
                  </a:rPr>
                  <a:t> values</a:t>
                </a:r>
                <a:r>
                  <a:rPr lang="en-GB" sz="24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en-GB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17" r="-353" b="-2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 – Perpendicular Biasing</a:t>
            </a:r>
          </a:p>
        </p:txBody>
      </p:sp>
      <p:pic>
        <p:nvPicPr>
          <p:cNvPr id="10244" name="Picture 2" descr="\\cern.ch\dfs\Users\j\jeberhar\Documents\presentation\KWT2013\perp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" y="1764000"/>
            <a:ext cx="5583601" cy="270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8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t="30128" r="32690" b="24783"/>
          <a:stretch>
            <a:fillRect/>
          </a:stretch>
        </p:blipFill>
        <p:spPr bwMode="auto">
          <a:xfrm>
            <a:off x="6201961" y="1662921"/>
            <a:ext cx="2264853" cy="162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rc 17"/>
          <p:cNvSpPr/>
          <p:nvPr/>
        </p:nvSpPr>
        <p:spPr>
          <a:xfrm rot="16818012">
            <a:off x="8248796" y="2670493"/>
            <a:ext cx="436035" cy="212330"/>
          </a:xfrm>
          <a:prstGeom prst="arc">
            <a:avLst>
              <a:gd name="adj1" fmla="val 10428457"/>
              <a:gd name="adj2" fmla="val 400393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/>
          <p:cNvCxnSpPr/>
          <p:nvPr/>
        </p:nvCxnSpPr>
        <p:spPr>
          <a:xfrm>
            <a:off x="7030363" y="2384884"/>
            <a:ext cx="539750" cy="112712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313211" y="1907540"/>
                <a:ext cx="419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┴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3211" y="1907540"/>
                <a:ext cx="419516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of the Art – 2 Directional Biasing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 algn="just">
              <a:spcAft>
                <a:spcPts val="600"/>
              </a:spcAft>
              <a:defRPr/>
            </a:pPr>
            <a:endParaRPr lang="en-GB" sz="22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r>
              <a:rPr lang="en-GB" sz="2400" dirty="0" smtClean="0">
                <a:cs typeface="Arial" pitchFamily="34" charset="0"/>
              </a:rPr>
              <a:t>First </a:t>
            </a:r>
            <a:r>
              <a:rPr lang="en-GB" sz="2400" dirty="0">
                <a:cs typeface="Arial" pitchFamily="34" charset="0"/>
              </a:rPr>
              <a:t>applying </a:t>
            </a:r>
            <a:r>
              <a:rPr lang="en-GB" sz="2400" i="1" dirty="0" smtClean="0">
                <a:cs typeface="Arial" pitchFamily="34" charset="0"/>
              </a:rPr>
              <a:t>H</a:t>
            </a:r>
            <a:r>
              <a:rPr lang="en-GB" sz="2400" baseline="-25000" dirty="0" smtClean="0">
                <a:cs typeface="Arial" pitchFamily="34" charset="0"/>
              </a:rPr>
              <a:t>1</a:t>
            </a:r>
            <a:r>
              <a:rPr lang="en-US" sz="2400" baseline="-25000" dirty="0" smtClean="0">
                <a:cs typeface="Arial" pitchFamily="34" charset="0"/>
              </a:rPr>
              <a:t>⊥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→ operating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point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close to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saturating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magnetization</a:t>
            </a:r>
          </a:p>
          <a:p>
            <a:pPr marL="571500" indent="-571500" algn="just">
              <a:spcAft>
                <a:spcPts val="600"/>
              </a:spcAft>
              <a:defRPr/>
            </a:pPr>
            <a:r>
              <a:rPr lang="en-GB" sz="2400" dirty="0" smtClean="0">
                <a:cs typeface="Arial" pitchFamily="34" charset="0"/>
              </a:rPr>
              <a:t>Rotating direction to </a:t>
            </a:r>
            <a:r>
              <a:rPr lang="en-GB" sz="2400" i="1" dirty="0" smtClean="0">
                <a:cs typeface="Arial" pitchFamily="34" charset="0"/>
              </a:rPr>
              <a:t>H</a:t>
            </a:r>
            <a:r>
              <a:rPr lang="en-GB" sz="2400" baseline="-25000" dirty="0" smtClean="0">
                <a:cs typeface="Arial" pitchFamily="34" charset="0"/>
              </a:rPr>
              <a:t>2ll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→</a:t>
            </a:r>
            <a:r>
              <a:rPr lang="en-GB" sz="2400" dirty="0" smtClean="0"/>
              <a:t> modest increase in bias field</a:t>
            </a:r>
            <a:endParaRPr lang="en-GB" sz="2400" dirty="0"/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 smtClean="0">
              <a:cs typeface="Arial" pitchFamily="34" charset="0"/>
            </a:endParaRPr>
          </a:p>
          <a:p>
            <a:pPr marL="571500" indent="-571500" algn="just">
              <a:spcAft>
                <a:spcPts val="600"/>
              </a:spcAft>
              <a:defRPr/>
            </a:pPr>
            <a:endParaRPr lang="en-GB" sz="2200" baseline="-25000" dirty="0">
              <a:cs typeface="Arial" pitchFamily="34" charset="0"/>
            </a:endParaRPr>
          </a:p>
          <a:p>
            <a:pPr marL="0" indent="0">
              <a:buNone/>
              <a:defRPr/>
            </a:pPr>
            <a:endParaRPr lang="en-GB" sz="2200" dirty="0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9B0B60-17E1-4FDA-919C-089FED8AD6A8}" type="datetime4">
              <a:rPr lang="de-DE" smtClean="0"/>
              <a:pPr eaLnBrk="1" hangingPunct="1"/>
              <a:t>29. Oktober 2013</a:t>
            </a:fld>
            <a:r>
              <a:rPr lang="de-DE" dirty="0" smtClean="0"/>
              <a:t>  |  TU Darmstadt  |  Fachbereich 18  |  Institut Theorie Elektromagnetischer Felder  |  Johannes Eberhardt  |  </a:t>
            </a:r>
            <a:fld id="{5674DF21-2C6F-4B9C-A634-87C666E54F83}" type="slidenum">
              <a:rPr lang="de-DE" smtClean="0"/>
              <a:pPr eaLnBrk="1" hangingPunct="1"/>
              <a:t>9</a:t>
            </a:fld>
            <a:endParaRPr lang="de-DE" dirty="0" smtClean="0"/>
          </a:p>
          <a:p>
            <a:pPr eaLnBrk="1" hangingPunct="1"/>
            <a:endParaRPr lang="de-DE" dirty="0" smtClean="0"/>
          </a:p>
        </p:txBody>
      </p:sp>
      <p:pic>
        <p:nvPicPr>
          <p:cNvPr id="1027" name="Picture 3" descr="\\cern.ch\dfs\Users\j\jeberhar\Documents\presentation\KWT2013\2d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" y="1765916"/>
            <a:ext cx="5562067" cy="270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t="30128" r="32690" b="24783"/>
          <a:stretch>
            <a:fillRect/>
          </a:stretch>
        </p:blipFill>
        <p:spPr bwMode="auto">
          <a:xfrm>
            <a:off x="6201961" y="1662921"/>
            <a:ext cx="2264853" cy="162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rc 11"/>
          <p:cNvSpPr/>
          <p:nvPr/>
        </p:nvSpPr>
        <p:spPr>
          <a:xfrm rot="16818012">
            <a:off x="6320236" y="2186501"/>
            <a:ext cx="1081871" cy="491645"/>
          </a:xfrm>
          <a:prstGeom prst="arc">
            <a:avLst>
              <a:gd name="adj1" fmla="val 10841889"/>
              <a:gd name="adj2" fmla="val 21511815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3" name="Arc 12"/>
          <p:cNvSpPr/>
          <p:nvPr/>
        </p:nvSpPr>
        <p:spPr>
          <a:xfrm rot="16818012">
            <a:off x="8248796" y="2670493"/>
            <a:ext cx="436035" cy="212330"/>
          </a:xfrm>
          <a:prstGeom prst="arc">
            <a:avLst>
              <a:gd name="adj1" fmla="val 10428457"/>
              <a:gd name="adj2" fmla="val 400393"/>
            </a:avLst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815755" y="1376772"/>
                <a:ext cx="429216" cy="387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d>
                            <m:dPr>
                              <m:begChr m:val="‖"/>
                              <m:endChr m:val=""/>
                              <m:ctrlP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/>
                                  <a:cs typeface="Arial" pitchFamily="34" charset="0"/>
                                </a:rPr>
                                <m:t> 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755" y="1376772"/>
                <a:ext cx="429216" cy="387414"/>
              </a:xfrm>
              <a:prstGeom prst="rect">
                <a:avLst/>
              </a:prstGeom>
              <a:blipFill rotWithShape="1">
                <a:blip r:embed="rId5"/>
                <a:stretch>
                  <a:fillRect l="-15714" t="-55556" r="-85714" b="-1349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/>
                              <a:cs typeface="Arial" pitchFamily="34" charset="0"/>
                            </a:rPr>
                            <m:t>RF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1234" y="2172996"/>
                <a:ext cx="499918" cy="369332"/>
              </a:xfrm>
              <a:prstGeom prst="rect">
                <a:avLst/>
              </a:prstGeom>
              <a:blipFill rotWithShape="1">
                <a:blip r:embed="rId6"/>
                <a:stretch>
                  <a:fillRect r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18"/>
          <p:cNvCxnSpPr/>
          <p:nvPr/>
        </p:nvCxnSpPr>
        <p:spPr>
          <a:xfrm>
            <a:off x="7030363" y="2384884"/>
            <a:ext cx="539750" cy="112712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13211" y="1907540"/>
                <a:ext cx="419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cs typeface="Arial" pitchFamily="34" charset="0"/>
                            </a:rPr>
                            <m:t>┴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3211" y="1907540"/>
                <a:ext cx="419516" cy="369332"/>
              </a:xfrm>
              <a:prstGeom prst="rect">
                <a:avLst/>
              </a:prstGeom>
              <a:blipFill rotWithShape="1">
                <a:blip r:embed="rId7"/>
                <a:stretch>
                  <a:fillRect r="-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781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F1C1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4050</TotalTime>
  <Words>1131</Words>
  <Application>Microsoft Office PowerPoint</Application>
  <PresentationFormat>On-screen Show (4:3)</PresentationFormat>
  <Paragraphs>238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powerpointvorlage</vt:lpstr>
      <vt:lpstr>Investigation of Tuning Schemes of High-Q Ferrite-Loaded Cavities</vt:lpstr>
      <vt:lpstr>Tuning Schemes of Ferrite Cavities</vt:lpstr>
      <vt:lpstr>Motivation – Which Application? </vt:lpstr>
      <vt:lpstr>Motivation –  How does an Accelerating Cavity work?</vt:lpstr>
      <vt:lpstr>Motivation – Why Ferrite Loaded?</vt:lpstr>
      <vt:lpstr>State of the Art – Examples </vt:lpstr>
      <vt:lpstr>State of the Art – Parallel Biasing</vt:lpstr>
      <vt:lpstr>State of the Art – Perpendicular Biasing</vt:lpstr>
      <vt:lpstr>State of the Art – 2 Directional Biasing  </vt:lpstr>
      <vt:lpstr>Scope of the Work – Overview</vt:lpstr>
      <vt:lpstr>First Results – G-510 "μ(f)"</vt:lpstr>
      <vt:lpstr>First Results – Verification by Simulation</vt:lpstr>
      <vt:lpstr>First Results – G-510 "μ(f, Hperp. Bias)" </vt:lpstr>
      <vt:lpstr>First Results – Verification by Simulation</vt:lpstr>
      <vt:lpstr>Scope of the Work – Overview</vt:lpstr>
      <vt:lpstr>PowerPoint Presentation</vt:lpstr>
    </vt:vector>
  </TitlesOfParts>
  <Company>TEMF, TU Darmstadt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N.N.</dc:creator>
  <cp:lastModifiedBy>Johannes Eberhardt</cp:lastModifiedBy>
  <cp:revision>248</cp:revision>
  <cp:lastPrinted>2013-10-29T19:45:29Z</cp:lastPrinted>
  <dcterms:created xsi:type="dcterms:W3CDTF">2008-01-08T12:53:38Z</dcterms:created>
  <dcterms:modified xsi:type="dcterms:W3CDTF">2013-10-29T20:05:59Z</dcterms:modified>
</cp:coreProperties>
</file>