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343" r:id="rId3"/>
    <p:sldId id="344" r:id="rId4"/>
    <p:sldId id="348" r:id="rId5"/>
    <p:sldId id="347" r:id="rId6"/>
    <p:sldId id="335" r:id="rId7"/>
    <p:sldId id="336" r:id="rId8"/>
    <p:sldId id="337" r:id="rId9"/>
    <p:sldId id="338" r:id="rId10"/>
    <p:sldId id="339" r:id="rId11"/>
    <p:sldId id="340" r:id="rId12"/>
    <p:sldId id="342" r:id="rId13"/>
    <p:sldId id="341" r:id="rId14"/>
    <p:sldId id="299" r:id="rId15"/>
    <p:sldId id="300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6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912" y="-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914C-8BFC-3740-8227-2E04C1FEA2F0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A6040-9AC4-CA48-B998-F957DA15B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010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E133-C55E-1440-8CF2-5F7D356E1B56}" type="datetimeFigureOut">
              <a:rPr lang="en-US" smtClean="0"/>
              <a:t>4/16/2013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00ADA-97B4-484D-8379-A74760217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4884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3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9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12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5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49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82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45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01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9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996" y="649290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FR" smtClean="0"/>
              <a:t>L.Gatignon, S. Maury 17-04-2013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9290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Summary SPSC109 for IEFC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77260" y="649290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F84E2A29-006A-2048-8B1A-78155847A0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57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4766" y="1554749"/>
            <a:ext cx="9059540" cy="1470050"/>
          </a:xfrm>
        </p:spPr>
        <p:txBody>
          <a:bodyPr/>
          <a:lstStyle/>
          <a:p>
            <a:pPr>
              <a:defRPr/>
            </a:pPr>
            <a:r>
              <a:rPr lang="en-US" sz="3400" b="1" dirty="0" smtClean="0">
                <a:latin typeface="Arial"/>
                <a:cs typeface="Arial"/>
              </a:rPr>
              <a:t>SPSC109 </a:t>
            </a:r>
            <a:r>
              <a:rPr lang="en-US" sz="3400" b="1" dirty="0">
                <a:latin typeface="Arial"/>
                <a:cs typeface="Arial"/>
              </a:rPr>
              <a:t>summary for </a:t>
            </a:r>
            <a:r>
              <a:rPr lang="en-US" sz="3400" b="1" dirty="0" smtClean="0">
                <a:latin typeface="Arial"/>
                <a:cs typeface="Arial"/>
              </a:rPr>
              <a:t>IEFC – Part II</a:t>
            </a:r>
            <a:endParaRPr lang="en-US" sz="3400" b="1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143" y="3191247"/>
            <a:ext cx="6933717" cy="946547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7F7F7F"/>
                </a:solidFill>
                <a:latin typeface="Arial"/>
                <a:cs typeface="Arial"/>
              </a:rPr>
              <a:t>Lau Gatignon / EN</a:t>
            </a:r>
            <a:r>
              <a:rPr lang="en-US" b="1" dirty="0" smtClean="0">
                <a:latin typeface="Arial"/>
                <a:cs typeface="Arial"/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  <a:latin typeface="Arial"/>
                <a:cs typeface="Arial"/>
              </a:rPr>
              <a:t>S.Maury</a:t>
            </a:r>
            <a:r>
              <a:rPr lang="en-US" b="1" dirty="0" smtClean="0">
                <a:solidFill>
                  <a:schemeClr val="tx1"/>
                </a:solidFill>
                <a:latin typeface="Arial"/>
                <a:cs typeface="Arial"/>
              </a:rPr>
              <a:t> / BE</a:t>
            </a:r>
            <a:endParaRPr lang="en-US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053" y="4087565"/>
            <a:ext cx="9371521" cy="1129567"/>
          </a:xfrm>
          <a:prstGeom prst="rect">
            <a:avLst/>
          </a:prstGeom>
          <a:noFill/>
        </p:spPr>
        <p:txBody>
          <a:bodyPr lIns="87276" tIns="43638" rIns="87276" bIns="43638">
            <a:spAutoFit/>
          </a:bodyPr>
          <a:lstStyle/>
          <a:p>
            <a:pPr marL="1822708" indent="-1760202">
              <a:lnSpc>
                <a:spcPts val="2250"/>
              </a:lnSpc>
              <a:spcBef>
                <a:spcPts val="1406"/>
              </a:spcBef>
              <a:defRPr/>
            </a:pPr>
            <a:r>
              <a:rPr lang="en-US" sz="1700" b="1" dirty="0">
                <a:solidFill>
                  <a:srgbClr val="FF0000"/>
                </a:solidFill>
                <a:latin typeface="Arial"/>
                <a:cs typeface="Arial"/>
              </a:rPr>
              <a:t>Open Session:	</a:t>
            </a:r>
            <a:r>
              <a:rPr lang="en-US" sz="1700" b="1" dirty="0" smtClean="0">
                <a:solidFill>
                  <a:srgbClr val="7F7F7F"/>
                </a:solidFill>
                <a:latin typeface="Arial"/>
                <a:cs typeface="Arial"/>
              </a:rPr>
              <a:t>DIRAC, CLOUD, DREAM/RD52, NA62, AWAKE</a:t>
            </a:r>
          </a:p>
          <a:p>
            <a:pPr marL="1822708" indent="-1760202">
              <a:lnSpc>
                <a:spcPts val="2250"/>
              </a:lnSpc>
              <a:spcBef>
                <a:spcPts val="1406"/>
              </a:spcBef>
              <a:defRPr/>
            </a:pPr>
            <a:r>
              <a:rPr lang="en-US" sz="1700" b="1" dirty="0" smtClean="0">
                <a:solidFill>
                  <a:srgbClr val="FF0000"/>
                </a:solidFill>
                <a:latin typeface="Arial"/>
                <a:cs typeface="Arial"/>
              </a:rPr>
              <a:t>Closed Session:	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Symbol" charset="2"/>
                <a:cs typeface="Symbol" charset="2"/>
              </a:rPr>
              <a:t>n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FUTURE, 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Symbol" charset="2"/>
                <a:cs typeface="Symbol" charset="2"/>
              </a:rPr>
              <a:t>n</a:t>
            </a:r>
            <a:r>
              <a:rPr lang="en-US" sz="1700" b="1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-STORM, </a:t>
            </a:r>
            <a:r>
              <a:rPr lang="en-US" sz="1700" b="1" dirty="0" smtClean="0">
                <a:latin typeface="Arial"/>
                <a:cs typeface="Arial"/>
              </a:rPr>
              <a:t>AD EXPERIMENTS, BASE, NA61, </a:t>
            </a:r>
            <a:br>
              <a:rPr lang="en-US" sz="1700" b="1" dirty="0" smtClean="0">
                <a:latin typeface="Arial"/>
                <a:cs typeface="Arial"/>
              </a:rPr>
            </a:br>
            <a:r>
              <a:rPr lang="en-US" sz="1700" b="1" dirty="0" smtClean="0">
                <a:latin typeface="Arial"/>
                <a:cs typeface="Arial"/>
              </a:rPr>
              <a:t>COMPASS, OPERA, ICARUS, CAST, OSQAR, UA9</a:t>
            </a:r>
            <a:endParaRPr lang="en-US" sz="1700" b="1" dirty="0"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7" y="36450"/>
            <a:ext cx="1236301" cy="121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31" t="17856" r="2368" b="9961"/>
          <a:stretch/>
        </p:blipFill>
        <p:spPr>
          <a:xfrm>
            <a:off x="88686" y="683816"/>
            <a:ext cx="9740998" cy="559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1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88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7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6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08" y="0"/>
            <a:ext cx="9924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6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82176" y="13956"/>
            <a:ext cx="36042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NEW ACTION ITEMS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927010"/>
              </p:ext>
            </p:extLst>
          </p:nvPr>
        </p:nvGraphicFramePr>
        <p:xfrm>
          <a:off x="271821" y="967981"/>
          <a:ext cx="937014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704"/>
                <a:gridCol w="1309723"/>
                <a:gridCol w="4255147"/>
                <a:gridCol w="2500574"/>
              </a:tblGrid>
              <a:tr h="303854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Action item</a:t>
                      </a:r>
                      <a:endParaRPr lang="en-US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Comments</a:t>
                      </a:r>
                      <a:endParaRPr lang="en-US" b="1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SPSC109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AWAKE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Validate resource</a:t>
                      </a:r>
                      <a:r>
                        <a:rPr lang="en-US" baseline="0" dirty="0" smtClean="0"/>
                        <a:t> estimates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impact on resources?</a:t>
                      </a:r>
                      <a:endParaRPr lang="en-US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SPSC109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CLOUD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the control room and experimental area be made larger?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SPSC109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CLOUD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See what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smtClean="0"/>
                        <a:t>can reasonably </a:t>
                      </a:r>
                      <a:r>
                        <a:rPr lang="en-US" baseline="0" dirty="0" smtClean="0"/>
                        <a:t>be done for CLOUD run in 2013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Find out needs, tap water, space, </a:t>
                      </a:r>
                      <a:r>
                        <a:rPr lang="en-US" dirty="0" err="1" smtClean="0"/>
                        <a:t>etc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 marL="99060" marR="990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72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185447"/>
              </p:ext>
            </p:extLst>
          </p:nvPr>
        </p:nvGraphicFramePr>
        <p:xfrm>
          <a:off x="271821" y="967981"/>
          <a:ext cx="937014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704"/>
                <a:gridCol w="1309723"/>
                <a:gridCol w="4255147"/>
                <a:gridCol w="2500574"/>
              </a:tblGrid>
              <a:tr h="303854">
                <a:tc>
                  <a:txBody>
                    <a:bodyPr/>
                    <a:lstStyle/>
                    <a:p>
                      <a:r>
                        <a:rPr lang="en-US" dirty="0" smtClean="0"/>
                        <a:t>Meeting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Action item</a:t>
                      </a:r>
                      <a:endParaRPr lang="en-US" b="1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Comments</a:t>
                      </a:r>
                      <a:endParaRPr lang="en-US" b="1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SPSC108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BASE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Evaluate CERN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manpower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SPSC108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All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AD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Cooling water availability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through LS1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SPSC107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NA61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Investigate</a:t>
                      </a:r>
                      <a:r>
                        <a:rPr lang="en-US" baseline="0" dirty="0" smtClean="0">
                          <a:solidFill>
                            <a:srgbClr val="FF6600"/>
                          </a:solidFill>
                        </a:rPr>
                        <a:t> consolidation needs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6600"/>
                          </a:solidFill>
                        </a:rPr>
                        <a:t>e.g. VTX magnets</a:t>
                      </a:r>
                      <a:endParaRPr lang="en-US" dirty="0">
                        <a:solidFill>
                          <a:srgbClr val="FF6600"/>
                        </a:solidFill>
                      </a:endParaRPr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SPSC107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NA61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Finalize planning for Argon run in 2015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SPSC107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NA63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 the </a:t>
                      </a:r>
                      <a:r>
                        <a:rPr lang="en-US" dirty="0" err="1" smtClean="0"/>
                        <a:t>Pb</a:t>
                      </a:r>
                      <a:r>
                        <a:rPr lang="en-US" baseline="0" dirty="0" smtClean="0"/>
                        <a:t> beam sufficiently de-bunched?</a:t>
                      </a:r>
                      <a:endParaRPr lang="en-US" dirty="0"/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9060" marR="99060"/>
                </a:tc>
              </a:tr>
              <a:tr h="28333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SPSC105</a:t>
                      </a: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P347/SBL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Find storage location for T600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 2013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28352" y="201486"/>
            <a:ext cx="2487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STILL OPEN ITEMS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2108" y="0"/>
            <a:ext cx="146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COMPASS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8637" y="571803"/>
            <a:ext cx="937484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COMPASS is preparing for the </a:t>
            </a:r>
            <a:r>
              <a:rPr lang="en-US" dirty="0" err="1" smtClean="0">
                <a:solidFill>
                  <a:srgbClr val="0000FF"/>
                </a:solidFill>
              </a:rPr>
              <a:t>Drell</a:t>
            </a:r>
            <a:r>
              <a:rPr lang="en-US" dirty="0" smtClean="0">
                <a:solidFill>
                  <a:srgbClr val="0000FF"/>
                </a:solidFill>
              </a:rPr>
              <a:t>-Yan run in 2014, in particular preparing the new target area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inside the EHN2 hall. The super-conducting magnet of the polarized target has been repaired.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Overall the preparations of the </a:t>
            </a:r>
            <a:r>
              <a:rPr lang="en-US" dirty="0" err="1" smtClean="0">
                <a:solidFill>
                  <a:srgbClr val="0000FF"/>
                </a:solidFill>
              </a:rPr>
              <a:t>Drell</a:t>
            </a:r>
            <a:r>
              <a:rPr lang="en-US" dirty="0" smtClean="0">
                <a:solidFill>
                  <a:srgbClr val="0000FF"/>
                </a:solidFill>
              </a:rPr>
              <a:t>-Yan run are on track. 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They published one paper (gluon polarization from open charm) and submitted another.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096" y="2592992"/>
            <a:ext cx="1069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OPERA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625" y="3164795"/>
            <a:ext cx="9374849" cy="1472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OPERA has submitted a sterile neutrino paper and observed a third </a:t>
            </a:r>
            <a:r>
              <a:rPr lang="en-US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n</a:t>
            </a:r>
            <a:r>
              <a:rPr lang="en-US" baseline="-250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candidate, recently presented in a LNGS seminar. An extensive report will be prepared for the June SPSC meeting.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 brick analysis and scanning is progressing well with record performance.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Six publications are in preparation.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6671" y="88830"/>
            <a:ext cx="147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CAST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625" y="548562"/>
            <a:ext cx="9374849" cy="702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Preparing for new data-taking starting in the fall of this year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A new </a:t>
            </a:r>
            <a:r>
              <a:rPr lang="en-US" dirty="0" err="1" smtClean="0">
                <a:solidFill>
                  <a:srgbClr val="0000FF"/>
                </a:solidFill>
              </a:rPr>
              <a:t>MoU</a:t>
            </a:r>
            <a:r>
              <a:rPr lang="en-US" dirty="0" smtClean="0">
                <a:solidFill>
                  <a:srgbClr val="0000FF"/>
                </a:solidFill>
              </a:rPr>
              <a:t> must be signed in June.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9659" y="1297457"/>
            <a:ext cx="147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OSQAR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613" y="1694929"/>
            <a:ext cx="9374849" cy="1010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OSQAR has now two Argon lasers available: one 25 W from </a:t>
            </a:r>
            <a:r>
              <a:rPr lang="en-US" dirty="0" err="1" smtClean="0">
                <a:solidFill>
                  <a:srgbClr val="0000FF"/>
                </a:solidFill>
              </a:rPr>
              <a:t>Cerla</a:t>
            </a:r>
            <a:r>
              <a:rPr lang="en-US" dirty="0" smtClean="0">
                <a:solidFill>
                  <a:srgbClr val="0000FF"/>
                </a:solidFill>
              </a:rPr>
              <a:t> at Lille and a 7-9 W laser from Rouen, both on loan. Transport of the 25 W laser to CERN is foreseen for May/June.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They plan a series of measurements from July till September 2013.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613" y="2726893"/>
            <a:ext cx="9380825" cy="1087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/>
              <a:t>The SPSC </a:t>
            </a:r>
            <a:r>
              <a:rPr lang="en-US" b="1" dirty="0"/>
              <a:t>notes with pleasure</a:t>
            </a:r>
            <a:r>
              <a:rPr lang="en-US" dirty="0"/>
              <a:t> the successful procurement of an adequate laser to perform the </a:t>
            </a:r>
            <a:r>
              <a:rPr lang="en-US" dirty="0" err="1"/>
              <a:t>axion</a:t>
            </a:r>
            <a:r>
              <a:rPr lang="en-US" dirty="0"/>
              <a:t> search </a:t>
            </a:r>
            <a:r>
              <a:rPr lang="en-US" dirty="0" err="1"/>
              <a:t>programme</a:t>
            </a:r>
            <a:r>
              <a:rPr lang="en-US" dirty="0"/>
              <a:t>. </a:t>
            </a:r>
            <a:endParaRPr lang="en-US" dirty="0" smtClean="0"/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/>
              <a:t>The </a:t>
            </a:r>
            <a:r>
              <a:rPr lang="en-US" dirty="0"/>
              <a:t>SPSC </a:t>
            </a:r>
            <a:r>
              <a:rPr lang="en-US" b="1" dirty="0"/>
              <a:t>recommends</a:t>
            </a:r>
            <a:r>
              <a:rPr lang="en-US" dirty="0"/>
              <a:t> data taking in 2013.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1445" y="3859612"/>
            <a:ext cx="9539803" cy="2250670"/>
            <a:chOff x="201445" y="3859612"/>
            <a:chExt cx="9539803" cy="2250670"/>
          </a:xfrm>
        </p:grpSpPr>
        <p:sp>
          <p:nvSpPr>
            <p:cNvPr id="14" name="TextBox 13"/>
            <p:cNvSpPr txBox="1"/>
            <p:nvPr/>
          </p:nvSpPr>
          <p:spPr>
            <a:xfrm>
              <a:off x="201445" y="3859612"/>
              <a:ext cx="14775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NA61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6399" y="4381604"/>
              <a:ext cx="9374849" cy="1728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400"/>
                </a:lnSpc>
                <a:spcBef>
                  <a:spcPts val="60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NA61 has successfully completed the energy scan with Beryllium with 3 M events per point.</a:t>
              </a:r>
            </a:p>
            <a:p>
              <a:pPr>
                <a:lnSpc>
                  <a:spcPts val="2400"/>
                </a:lnSpc>
                <a:spcBef>
                  <a:spcPts val="60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They are studying some major hardware upgrades: a readout upgrade, the construction of forward tracking detectors, the vertex detector</a:t>
              </a:r>
            </a:p>
            <a:p>
              <a:pPr>
                <a:lnSpc>
                  <a:spcPts val="2400"/>
                </a:lnSpc>
                <a:spcBef>
                  <a:spcPts val="200"/>
                </a:spcBef>
              </a:pPr>
              <a:r>
                <a:rPr lang="en-US" dirty="0" smtClean="0">
                  <a:solidFill>
                    <a:srgbClr val="0000FF"/>
                  </a:solidFill>
                </a:rPr>
                <a:t>There are ongoing tests and discussions with the CERN cryogenics group to determine necessary upgrades and maintenance of the VTX-1 and VTX-2 vertex magnets.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973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296" r="9473" b="4723"/>
          <a:stretch/>
        </p:blipFill>
        <p:spPr>
          <a:xfrm>
            <a:off x="2178000" y="0"/>
            <a:ext cx="7696800" cy="653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19" y="24422"/>
            <a:ext cx="12328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NA61: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61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9405" y="87167"/>
            <a:ext cx="1970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UA9/CRYSTAL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405" y="821839"/>
            <a:ext cx="9261407" cy="1856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UA9 is now installing “LHC-grade” goniometers in the SPS and they also have the possibility of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err="1" smtClean="0">
                <a:solidFill>
                  <a:srgbClr val="0000FF"/>
                </a:solidFill>
              </a:rPr>
              <a:t>piezo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goniometers which are more precise, shorter (lower impedance) and cheaper.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They are testing short crystals at </a:t>
            </a:r>
            <a:r>
              <a:rPr lang="en-US" dirty="0" err="1" smtClean="0">
                <a:solidFill>
                  <a:srgbClr val="0000FF"/>
                </a:solidFill>
              </a:rPr>
              <a:t>Frascati</a:t>
            </a:r>
            <a:r>
              <a:rPr lang="en-US" dirty="0" smtClean="0">
                <a:solidFill>
                  <a:srgbClr val="0000FF"/>
                </a:solidFill>
              </a:rPr>
              <a:t> for later installation at the SPS.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On the detector front they will drop the </a:t>
            </a:r>
            <a:r>
              <a:rPr lang="en-US" dirty="0" err="1" smtClean="0">
                <a:solidFill>
                  <a:srgbClr val="0000FF"/>
                </a:solidFill>
              </a:rPr>
              <a:t>MediPix</a:t>
            </a:r>
            <a:r>
              <a:rPr lang="en-US" dirty="0" smtClean="0">
                <a:solidFill>
                  <a:srgbClr val="0000FF"/>
                </a:solidFill>
              </a:rPr>
              <a:t> and go for micro-strips and a Cerenkov detector.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 LAL group (6-8 persons) has joined the collaboration.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20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2108" y="0"/>
            <a:ext cx="2443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AD EXPERIMENTS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675" y="669222"/>
            <a:ext cx="947188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ATRAP</a:t>
            </a:r>
            <a:r>
              <a:rPr lang="en-US" dirty="0" smtClean="0">
                <a:solidFill>
                  <a:srgbClr val="0000FF"/>
                </a:solidFill>
              </a:rPr>
              <a:t> reported a factor 680 improvement  in the precision of the anti-proton magnetic moment.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They are now continuing this work with protons, where some collaboration members published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the observation of spin flips of a single proton. They are preparing a new vacuum enclosure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 for the </a:t>
            </a:r>
            <a:r>
              <a:rPr lang="en-US" dirty="0" err="1" smtClean="0">
                <a:solidFill>
                  <a:srgbClr val="0000FF"/>
                </a:solidFill>
              </a:rPr>
              <a:t>Ioffe</a:t>
            </a:r>
            <a:r>
              <a:rPr lang="en-US" dirty="0" smtClean="0">
                <a:solidFill>
                  <a:srgbClr val="0000FF"/>
                </a:solidFill>
              </a:rPr>
              <a:t> trap. </a:t>
            </a:r>
            <a:r>
              <a:rPr lang="en-US" dirty="0" smtClean="0">
                <a:solidFill>
                  <a:srgbClr val="00B050"/>
                </a:solidFill>
              </a:rPr>
              <a:t>They are disappointed by the non-availability of demineralized water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but working on solutions.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ASACUSA</a:t>
            </a:r>
            <a:r>
              <a:rPr lang="en-US" dirty="0" smtClean="0">
                <a:solidFill>
                  <a:srgbClr val="0000FF"/>
                </a:solidFill>
              </a:rPr>
              <a:t> is further optimizing its CUSP trap and collaborating with the ELENA team on the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electrostatic beam line. A new target and laser system for the </a:t>
            </a:r>
            <a:r>
              <a:rPr lang="en-US" dirty="0" err="1" smtClean="0">
                <a:solidFill>
                  <a:srgbClr val="0000FF"/>
                </a:solidFill>
              </a:rPr>
              <a:t>pbar</a:t>
            </a:r>
            <a:r>
              <a:rPr lang="en-US" dirty="0" smtClean="0">
                <a:solidFill>
                  <a:srgbClr val="0000FF"/>
                </a:solidFill>
              </a:rPr>
              <a:t>-He program are in preparation.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b="1" dirty="0" smtClean="0">
                <a:solidFill>
                  <a:srgbClr val="000000"/>
                </a:solidFill>
              </a:rPr>
              <a:t>ALPHA</a:t>
            </a:r>
            <a:r>
              <a:rPr lang="en-US" dirty="0" smtClean="0">
                <a:solidFill>
                  <a:srgbClr val="0000FF"/>
                </a:solidFill>
              </a:rPr>
              <a:t> has repaired the leak in its cooling system. A safety issue was observed with the HTSC leads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and is now being worked on with the CERN safety experts. </a:t>
            </a:r>
            <a:r>
              <a:rPr lang="en-US" dirty="0" smtClean="0">
                <a:solidFill>
                  <a:srgbClr val="00B050"/>
                </a:solidFill>
              </a:rPr>
              <a:t>The non-availability of demineralized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water is a problem for them, where they are looking for solutions.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b="1" dirty="0" err="1" smtClean="0">
                <a:solidFill>
                  <a:srgbClr val="000000"/>
                </a:solidFill>
              </a:rPr>
              <a:t>AeGIS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is working on technical installations and solving some technical problems. The work on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different detectors is continuing and they are analyzing the data from the 2012 run.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b="1" dirty="0" smtClean="0"/>
              <a:t>GBAR</a:t>
            </a:r>
            <a:r>
              <a:rPr lang="en-US" dirty="0" smtClean="0">
                <a:solidFill>
                  <a:srgbClr val="0000FF"/>
                </a:solidFill>
              </a:rPr>
              <a:t> reported that the slow e</a:t>
            </a:r>
            <a:r>
              <a:rPr lang="en-US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>
                <a:solidFill>
                  <a:srgbClr val="0000FF"/>
                </a:solidFill>
              </a:rPr>
              <a:t> beam line at </a:t>
            </a:r>
            <a:r>
              <a:rPr lang="en-US" dirty="0" err="1" smtClean="0">
                <a:solidFill>
                  <a:srgbClr val="0000FF"/>
                </a:solidFill>
              </a:rPr>
              <a:t>Saclay</a:t>
            </a:r>
            <a:r>
              <a:rPr lang="en-US" dirty="0" smtClean="0">
                <a:solidFill>
                  <a:srgbClr val="0000FF"/>
                </a:solidFill>
              </a:rPr>
              <a:t> is now equipped with detectors and will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concentrate on positron accumulation in their Penning trap. In parallel they continue to work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on the layout of the experiment together with the ELENA team.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14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2108" y="0"/>
            <a:ext cx="142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BASE TDR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8637" y="571803"/>
            <a:ext cx="9374849" cy="4703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 BASE TDR was discussed at the January meeting and a list of 5 questions was sent to them.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Very satisfactory answers were given to all of them, including a detailed installation and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CERN resource planning. They also provided a detailed comparison with ATRAP, pointing out the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differences and similarities, showing the excellence of their set-up (faster cooling, better S/N,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unique single particle detectors, four-trap concept allowing </a:t>
            </a:r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o run through a shutdown).</a:t>
            </a:r>
            <a:endParaRPr lang="en-US" dirty="0">
              <a:solidFill>
                <a:srgbClr val="0000FF"/>
              </a:solidFill>
            </a:endParaRP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>
                <a:solidFill>
                  <a:srgbClr val="0000FF"/>
                </a:solidFill>
              </a:rPr>
              <a:t>BASE formulated a </a:t>
            </a:r>
            <a:r>
              <a:rPr lang="en-US" b="1" dirty="0">
                <a:solidFill>
                  <a:srgbClr val="0000FF"/>
                </a:solidFill>
              </a:rPr>
              <a:t>clear strategy </a:t>
            </a:r>
            <a:r>
              <a:rPr lang="en-US" dirty="0">
                <a:solidFill>
                  <a:srgbClr val="0000FF"/>
                </a:solidFill>
              </a:rPr>
              <a:t>for reaching their goal of </a:t>
            </a:r>
            <a:r>
              <a:rPr lang="en-US" b="1" dirty="0" smtClean="0">
                <a:solidFill>
                  <a:srgbClr val="0000FF"/>
                </a:solidFill>
              </a:rPr>
              <a:t>10</a:t>
            </a:r>
            <a:r>
              <a:rPr lang="en-US" b="1" baseline="30000" dirty="0" smtClean="0">
                <a:solidFill>
                  <a:srgbClr val="0000FF"/>
                </a:solidFill>
              </a:rPr>
              <a:t>-</a:t>
            </a:r>
            <a:r>
              <a:rPr lang="en-US" b="1" baseline="30000" dirty="0">
                <a:solidFill>
                  <a:srgbClr val="0000FF"/>
                </a:solidFill>
              </a:rPr>
              <a:t>9</a:t>
            </a:r>
            <a:r>
              <a:rPr lang="en-US" b="1" dirty="0">
                <a:solidFill>
                  <a:srgbClr val="0000FF"/>
                </a:solidFill>
              </a:rPr>
              <a:t> precision</a:t>
            </a:r>
            <a:r>
              <a:rPr lang="en-US" dirty="0" smtClean="0">
                <a:solidFill>
                  <a:srgbClr val="0000FF"/>
                </a:solidFill>
              </a:rPr>
              <a:t>, including </a:t>
            </a:r>
            <a:r>
              <a:rPr lang="en-US" dirty="0">
                <a:solidFill>
                  <a:srgbClr val="0000FF"/>
                </a:solidFill>
              </a:rPr>
              <a:t>possible </a:t>
            </a:r>
            <a:br>
              <a:rPr lang="en-US" dirty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longer </a:t>
            </a:r>
            <a:r>
              <a:rPr lang="en-US" b="1" dirty="0">
                <a:solidFill>
                  <a:srgbClr val="0000FF"/>
                </a:solidFill>
              </a:rPr>
              <a:t>term improvements </a:t>
            </a:r>
            <a:r>
              <a:rPr lang="en-US" dirty="0">
                <a:solidFill>
                  <a:srgbClr val="0000FF"/>
                </a:solidFill>
              </a:rPr>
              <a:t>to reach even higher precision</a:t>
            </a:r>
            <a:r>
              <a:rPr lang="en-US" dirty="0" smtClean="0">
                <a:solidFill>
                  <a:srgbClr val="0000FF"/>
                </a:solidFill>
              </a:rPr>
              <a:t>. They have already observed single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proton spin-flips and have developed a more precise technique with a double Penning trap.</a:t>
            </a:r>
            <a:endParaRPr lang="en-US" dirty="0">
              <a:solidFill>
                <a:srgbClr val="0000FF"/>
              </a:solidFill>
            </a:endParaRP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>
                <a:solidFill>
                  <a:srgbClr val="FF0000"/>
                </a:solidFill>
              </a:rPr>
              <a:t>If BASE can be made operational by the end of LS1, </a:t>
            </a:r>
            <a:r>
              <a:rPr lang="en-US" b="1" dirty="0" smtClean="0">
                <a:solidFill>
                  <a:srgbClr val="FF0000"/>
                </a:solidFill>
              </a:rPr>
              <a:t>10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baseline="30000" dirty="0">
                <a:solidFill>
                  <a:srgbClr val="FF0000"/>
                </a:solidFill>
              </a:rPr>
              <a:t>9</a:t>
            </a:r>
            <a:r>
              <a:rPr lang="en-US" b="1" dirty="0">
                <a:solidFill>
                  <a:srgbClr val="FF0000"/>
                </a:solidFill>
              </a:rPr>
              <a:t> precision may be </a:t>
            </a:r>
            <a:r>
              <a:rPr lang="en-US" b="1" dirty="0" smtClean="0">
                <a:solidFill>
                  <a:srgbClr val="FF0000"/>
                </a:solidFill>
              </a:rPr>
              <a:t>reached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in the 2014</a:t>
            </a:r>
            <a:r>
              <a:rPr lang="en-US" b="1" dirty="0">
                <a:solidFill>
                  <a:srgbClr val="FF0000"/>
                </a:solidFill>
              </a:rPr>
              <a:t>/2015 shutdown </a:t>
            </a:r>
            <a:r>
              <a:rPr lang="en-US" dirty="0">
                <a:solidFill>
                  <a:srgbClr val="FF0000"/>
                </a:solidFill>
              </a:rPr>
              <a:t>already.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The funding </a:t>
            </a:r>
            <a:r>
              <a:rPr lang="en-US" dirty="0">
                <a:solidFill>
                  <a:srgbClr val="0000FF"/>
                </a:solidFill>
              </a:rPr>
              <a:t>structure of both the CERN based and Mainz based parts of the experiment </a:t>
            </a:r>
            <a:r>
              <a:rPr lang="en-US" dirty="0" smtClean="0">
                <a:solidFill>
                  <a:srgbClr val="0000FF"/>
                </a:solidFill>
              </a:rPr>
              <a:t>was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clearly </a:t>
            </a:r>
            <a:r>
              <a:rPr lang="en-US" dirty="0">
                <a:solidFill>
                  <a:srgbClr val="0000FF"/>
                </a:solidFill>
              </a:rPr>
              <a:t>explained, showing that the CERN part is fully funded for the coming 5 </a:t>
            </a:r>
            <a:r>
              <a:rPr lang="en-US" dirty="0" smtClean="0">
                <a:solidFill>
                  <a:srgbClr val="0000FF"/>
                </a:solidFill>
              </a:rPr>
              <a:t>years by BASE.</a:t>
            </a:r>
          </a:p>
          <a:p>
            <a:pPr>
              <a:lnSpc>
                <a:spcPts val="2400"/>
              </a:lnSpc>
              <a:spcBef>
                <a:spcPts val="600"/>
              </a:spcBef>
            </a:pPr>
            <a:r>
              <a:rPr lang="en-US" dirty="0" smtClean="0">
                <a:solidFill>
                  <a:srgbClr val="0000FF"/>
                </a:solidFill>
              </a:rPr>
              <a:t>A location has been found in place of the ATRAP cleaning room. The transfer line has been optimized and shortened to provide more space for the experiment.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8636" y="5370443"/>
            <a:ext cx="9620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SPSC </a:t>
            </a:r>
            <a:r>
              <a:rPr lang="en-US" b="1" dirty="0"/>
              <a:t>notes</a:t>
            </a:r>
            <a:r>
              <a:rPr lang="en-US" dirty="0"/>
              <a:t> that all remaining issues have been satisfactorily addressed and </a:t>
            </a:r>
            <a:r>
              <a:rPr lang="en-US" b="1" dirty="0"/>
              <a:t>recommends</a:t>
            </a:r>
            <a:r>
              <a:rPr lang="en-US" dirty="0"/>
              <a:t> the BASE proposal for approval as an AD-experiment. The Committee also </a:t>
            </a:r>
            <a:r>
              <a:rPr lang="en-US" b="1" dirty="0"/>
              <a:t>recommends</a:t>
            </a:r>
            <a:r>
              <a:rPr lang="en-US" dirty="0"/>
              <a:t> installation of the experiment during the shutdown of the injector accelerators with the goal to allow the BASE collaboration to start data taking in 2014.</a:t>
            </a:r>
          </a:p>
        </p:txBody>
      </p:sp>
    </p:spTree>
    <p:extLst>
      <p:ext uri="{BB962C8B-B14F-4D97-AF65-F5344CB8AC3E}">
        <p14:creationId xmlns:p14="http://schemas.microsoft.com/office/powerpoint/2010/main" val="355966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88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1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L.Gatignon, S. Maury 17-04-2013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Summary SPSC109 for IEFC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E2A29-006A-2048-8B1A-78155847A06F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888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57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3693</TotalTime>
  <Words>610</Words>
  <Application>Microsoft Office PowerPoint</Application>
  <PresentationFormat>A4 Paper (210x297 mm)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SPSC109 summary for IEFC – Part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SPSC103 summary for IEFC – part II</dc:title>
  <dc:creator>Lau Gatignon</dc:creator>
  <cp:lastModifiedBy>Stephan Maury</cp:lastModifiedBy>
  <cp:revision>407</cp:revision>
  <cp:lastPrinted>2013-04-11T15:00:19Z</cp:lastPrinted>
  <dcterms:created xsi:type="dcterms:W3CDTF">2011-10-26T16:20:57Z</dcterms:created>
  <dcterms:modified xsi:type="dcterms:W3CDTF">2013-04-16T13:53:13Z</dcterms:modified>
</cp:coreProperties>
</file>