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5" r:id="rId2"/>
    <p:sldId id="386" r:id="rId3"/>
    <p:sldId id="475" r:id="rId4"/>
    <p:sldId id="478" r:id="rId5"/>
    <p:sldId id="483" r:id="rId6"/>
    <p:sldId id="482" r:id="rId7"/>
    <p:sldId id="485" r:id="rId8"/>
    <p:sldId id="486" r:id="rId9"/>
    <p:sldId id="480" r:id="rId10"/>
    <p:sldId id="487" r:id="rId11"/>
    <p:sldId id="481" r:id="rId12"/>
    <p:sldId id="477" r:id="rId13"/>
    <p:sldId id="479" r:id="rId14"/>
    <p:sldId id="489" r:id="rId15"/>
    <p:sldId id="488" r:id="rId16"/>
    <p:sldId id="463" r:id="rId17"/>
    <p:sldId id="459" r:id="rId18"/>
    <p:sldId id="464" r:id="rId19"/>
    <p:sldId id="473" r:id="rId20"/>
    <p:sldId id="472" r:id="rId21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00"/>
    <a:srgbClr val="D34D90"/>
    <a:srgbClr val="003368"/>
    <a:srgbClr val="CCCC00"/>
    <a:srgbClr val="006600"/>
    <a:srgbClr val="FFFF66"/>
    <a:srgbClr val="00FF00"/>
    <a:srgbClr val="949494"/>
    <a:srgbClr val="476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6" autoAdjust="0"/>
    <p:restoredTop sz="94676" autoAdjust="0"/>
  </p:normalViewPr>
  <p:slideViewPr>
    <p:cSldViewPr>
      <p:cViewPr varScale="1">
        <p:scale>
          <a:sx n="96" d="100"/>
          <a:sy n="96" d="100"/>
        </p:scale>
        <p:origin x="-989" y="-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44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496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884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r">
              <a:defRPr sz="1200"/>
            </a:lvl1pPr>
          </a:lstStyle>
          <a:p>
            <a:fld id="{B8FDDF89-C698-4415-B54B-66350BC501BB}" type="datetimeFigureOut">
              <a:rPr lang="fr-FR" smtClean="0"/>
              <a:pPr/>
              <a:t>19/04/2013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9898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884" y="9429898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r">
              <a:defRPr sz="1200"/>
            </a:lvl1pPr>
          </a:lstStyle>
          <a:p>
            <a:fld id="{7CCE74AF-EFF1-4F6C-A758-0493908C43C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03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84" y="1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47"/>
            <a:ext cx="5438140" cy="446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98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b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84" y="9429898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28C1851-F1B8-4E0C-8CDA-91B2A6631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Espace réservé de l'image des diapositives 7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44" tIns="46022" rIns="92044" bIns="46022" rtlCol="0" anchor="ctr"/>
          <a:lstStyle/>
          <a:p>
            <a:endParaRPr lang="fr-FR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65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"/>
            <a:ext cx="222885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7850" y="2"/>
            <a:ext cx="652145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7850" y="1143001"/>
            <a:ext cx="8915400" cy="51355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7850" y="1143001"/>
            <a:ext cx="437515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1143001"/>
            <a:ext cx="437515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7850" y="1143001"/>
            <a:ext cx="437515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1143001"/>
            <a:ext cx="437515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0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4765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60400" y="0"/>
            <a:ext cx="92456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693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7850" y="1143001"/>
            <a:ext cx="89154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933898" y="3619698"/>
            <a:ext cx="6172200" cy="30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US" sz="1100" b="1" i="0" baseline="0" dirty="0" smtClean="0"/>
              <a:t>LSC 1</a:t>
            </a:r>
            <a:r>
              <a:rPr lang="en-US" sz="1100" dirty="0" smtClean="0"/>
              <a:t>9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April 2013 – </a:t>
            </a:r>
            <a:r>
              <a:rPr lang="en-US" sz="1100" i="1" dirty="0" smtClean="0"/>
              <a:t>SPS </a:t>
            </a:r>
            <a:r>
              <a:rPr lang="en-US" sz="1100" b="0" i="1" dirty="0" smtClean="0"/>
              <a:t>Magnet Test</a:t>
            </a:r>
            <a:r>
              <a:rPr lang="en-US" sz="1100" b="0" i="1" baseline="0" dirty="0" smtClean="0"/>
              <a:t> Campaign and Consequences for LS1</a:t>
            </a:r>
            <a:endParaRPr lang="en-US" sz="1100" dirty="0" smtClean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750304" y="6477000"/>
            <a:ext cx="1105827" cy="26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>
              <a:defRPr/>
            </a:pPr>
            <a:fld id="{123DCD0A-8D91-40D9-ADAE-200361E97965}" type="slidenum">
              <a:rPr lang="de-DE" altLang="de-DE">
                <a:solidFill>
                  <a:srgbClr val="808080"/>
                </a:solidFill>
              </a:rPr>
              <a:pPr algn="r" defTabSz="962025">
                <a:defRPr/>
              </a:pPr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pic>
        <p:nvPicPr>
          <p:cNvPr id="1027" name="Picture 3" descr="C:\Documents and Settings\AUJE\Bureau\ATOP\Photos\New logo TE.PNG"/>
          <p:cNvPicPr>
            <a:picLocks noChangeAspect="1" noChangeArrowheads="1"/>
          </p:cNvPicPr>
          <p:nvPr userDrawn="1"/>
        </p:nvPicPr>
        <p:blipFill>
          <a:blip r:embed="rId15" cstate="print"/>
          <a:srcRect l="3086" t="3086" r="84568" b="83745"/>
          <a:stretch>
            <a:fillRect/>
          </a:stretch>
        </p:blipFill>
        <p:spPr bwMode="auto">
          <a:xfrm>
            <a:off x="8977312" y="0"/>
            <a:ext cx="928688" cy="685800"/>
          </a:xfrm>
          <a:prstGeom prst="rect">
            <a:avLst/>
          </a:prstGeom>
          <a:noFill/>
        </p:spPr>
      </p:pic>
      <p:pic>
        <p:nvPicPr>
          <p:cNvPr id="3" name="Picture 4" descr="C:\Documents and Settings\AUJE\Bureau\ATOP\Photos\Logo+dépa[1]..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67101" y="7162800"/>
            <a:ext cx="3439485" cy="609600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7" b="3692"/>
          <a:stretch/>
        </p:blipFill>
        <p:spPr bwMode="auto">
          <a:xfrm>
            <a:off x="1" y="1"/>
            <a:ext cx="688542" cy="68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9220200" cy="137160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SPS Magnet Test Campaign </a:t>
            </a:r>
            <a:b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and Consequences for LS1</a:t>
            </a:r>
            <a:endParaRPr lang="en-US" sz="4400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590801" y="4191000"/>
            <a:ext cx="4876800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270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J. Bauche*,</a:t>
            </a:r>
            <a:r>
              <a:rPr lang="en-US" sz="1600" b="1" i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 P. Catherine, K. Cunnington, M. Dumas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1143000"/>
            <a:ext cx="9303690" cy="57150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700" b="1" dirty="0" smtClean="0">
                <a:solidFill>
                  <a:srgbClr val="00B050"/>
                </a:solidFill>
              </a:rPr>
              <a:t>To detect clogged cooling circuits in coils and loose electrical connections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Magnets concerned</a:t>
            </a:r>
          </a:p>
          <a:p>
            <a:pPr marL="457200" lvl="1" indent="0">
              <a:lnSpc>
                <a:spcPts val="1600"/>
              </a:lnSpc>
              <a:buNone/>
            </a:pPr>
            <a:r>
              <a:rPr lang="en-US" sz="2000" dirty="0"/>
              <a:t>All </a:t>
            </a:r>
            <a:r>
              <a:rPr lang="en-US" sz="2000" dirty="0" smtClean="0"/>
              <a:t>magnets </a:t>
            </a:r>
            <a:r>
              <a:rPr lang="en-US" sz="2000" b="1" dirty="0" smtClean="0"/>
              <a:t>(</a:t>
            </a:r>
            <a:r>
              <a:rPr lang="en-US" sz="2000" b="1" dirty="0" smtClean="0">
                <a:latin typeface="Arial"/>
                <a:cs typeface="Arial"/>
              </a:rPr>
              <a:t>~3000!)</a:t>
            </a:r>
            <a:endParaRPr lang="en-US" sz="2000" b="1" dirty="0"/>
          </a:p>
          <a:p>
            <a:r>
              <a:rPr lang="en-US" sz="2400" dirty="0" smtClean="0">
                <a:solidFill>
                  <a:srgbClr val="0070C0"/>
                </a:solidFill>
              </a:rPr>
              <a:t>Test process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Removal </a:t>
            </a:r>
            <a:r>
              <a:rPr lang="en-US" sz="2000" dirty="0" smtClean="0"/>
              <a:t>of </a:t>
            </a:r>
            <a:r>
              <a:rPr lang="en-US" sz="2000" dirty="0"/>
              <a:t>all magnet covers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Machine closed</a:t>
            </a:r>
            <a:r>
              <a:rPr lang="en-US" sz="2000" smtClean="0"/>
              <a:t>, </a:t>
            </a:r>
            <a:r>
              <a:rPr lang="en-US" sz="2000" smtClean="0"/>
              <a:t>magnets </a:t>
            </a:r>
            <a:r>
              <a:rPr lang="en-US" sz="2000" dirty="0" smtClean="0"/>
              <a:t>pulsing with maximum RMS</a:t>
            </a:r>
            <a:endParaRPr lang="en-US" sz="2000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Inspection of coil surfaces and electrical terminals with thermal camera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Campaign organization</a:t>
            </a:r>
            <a:endParaRPr lang="en-US" sz="2400" dirty="0">
              <a:solidFill>
                <a:srgbClr val="0070C0"/>
              </a:solidFill>
            </a:endParaRPr>
          </a:p>
          <a:p>
            <a:pPr marL="457200" lvl="1" indent="0">
              <a:lnSpc>
                <a:spcPts val="1600"/>
              </a:lnSpc>
              <a:buNone/>
            </a:pPr>
            <a:r>
              <a:rPr lang="en-US" sz="2000" dirty="0" smtClean="0">
                <a:latin typeface="Arial"/>
                <a:cs typeface="Arial"/>
              </a:rPr>
              <a:t>~2 weeks needed to remove / reinstall all magnet covers! </a:t>
            </a:r>
            <a:r>
              <a:rPr lang="en-US" sz="2000" dirty="0" smtClean="0">
                <a:latin typeface="Arial"/>
                <a:cs typeface="Arial"/>
                <a:sym typeface="Wingdings" pitchFamily="2" charset="2"/>
              </a:rPr>
              <a:t></a:t>
            </a:r>
            <a:r>
              <a:rPr lang="en-US" sz="2000" b="1" dirty="0" smtClean="0"/>
              <a:t> only during LS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Findings in LS1 campaign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Cooling circuit restriction on MBB 50690 </a:t>
            </a:r>
            <a:r>
              <a:rPr lang="en-US" sz="2000" dirty="0" smtClean="0">
                <a:sym typeface="Wingdings" pitchFamily="2" charset="2"/>
              </a:rPr>
              <a:t> magnet has already been removed for manifold inspection in workshop</a:t>
            </a:r>
            <a:endParaRPr lang="en-US" sz="2000" dirty="0" smtClean="0"/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Several minor problems of loose connections, but one major…</a:t>
            </a:r>
            <a:endParaRPr lang="en-US" sz="2000" b="1" i="1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endParaRPr lang="en-US" sz="2000" dirty="0" smtClean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inspections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50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S burning connec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4889" y="1438275"/>
            <a:ext cx="8497711" cy="4779963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73708" y="838200"/>
            <a:ext cx="93798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400"/>
              </a:lnSpc>
              <a:spcBef>
                <a:spcPts val="1800"/>
              </a:spcBef>
            </a:pPr>
            <a:r>
              <a:rPr lang="en-US" sz="2500" b="1" kern="0" dirty="0" smtClean="0"/>
              <a:t>Smoldering connection on LSF.42405 interconnection box</a:t>
            </a:r>
            <a:endParaRPr lang="en-US" sz="2500" kern="0" dirty="0" smtClean="0"/>
          </a:p>
          <a:p>
            <a:pPr>
              <a:buFont typeface="Wingdings" pitchFamily="2" charset="2"/>
              <a:buNone/>
            </a:pPr>
            <a:endParaRPr lang="en-US" sz="2400" kern="0" dirty="0" smtClean="0">
              <a:sym typeface="Wingdings" pitchFamily="2" charset="2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646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Workspaces\n\NORMA\MI\MLS\COMPLEXE SPS\LS1\Magnets Patrols\Photos thermiques\IR_16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768" y="2041242"/>
            <a:ext cx="4390344" cy="329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Workspaces\n\NORMA\MI\MLS\COMPLEXE SPS\LS1\Magnets Patrols\Photos thermiques\DC_168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2" t="15152" r="10976"/>
          <a:stretch/>
        </p:blipFill>
        <p:spPr bwMode="auto">
          <a:xfrm>
            <a:off x="609600" y="2041242"/>
            <a:ext cx="4100498" cy="329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62822" y="1066800"/>
            <a:ext cx="93798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400"/>
              </a:lnSpc>
              <a:spcBef>
                <a:spcPts val="1800"/>
              </a:spcBef>
            </a:pPr>
            <a:r>
              <a:rPr lang="en-US" sz="2500" b="1" kern="0" dirty="0" smtClean="0"/>
              <a:t>Smoldering connection on LSF.42405 interconnection box</a:t>
            </a:r>
            <a:endParaRPr lang="en-US" sz="2500" kern="0" dirty="0" smtClean="0"/>
          </a:p>
          <a:p>
            <a:pPr>
              <a:buFont typeface="Wingdings" pitchFamily="2" charset="2"/>
              <a:buNone/>
            </a:pPr>
            <a:endParaRPr lang="en-US" sz="2400" kern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632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Workspaces\n\NORMA\MI\MLS\COMPLEXE SPS\LS1\Magnets Patrols\Photos thermiques\DC_17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51722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Workspaces\n\NORMA\MI\MLS\COMPLEXE SPS\LS1\Magnets Patrols\Photos thermiques\IR_17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37187"/>
            <a:ext cx="3683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Workspaces\n\NORMA\MI\MLS\COMPLEXE SPS\LS1\Magnets Patrols\Photos thermiques\IR_17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66322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47700" y="914400"/>
            <a:ext cx="8915400" cy="609600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sz="2700" b="1" dirty="0" smtClean="0"/>
              <a:t>Examples of other minor issues of loose connections</a:t>
            </a:r>
            <a:endParaRPr lang="en-US" sz="27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7976" y="5309170"/>
            <a:ext cx="276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Untightened power cabling connection to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MBBT magnet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TT20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1" y="6380922"/>
            <a:ext cx="325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MBI interconnection copper strands in TI8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0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3885"/>
            <a:ext cx="6705601" cy="5094512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500" b="1" dirty="0" smtClean="0">
                <a:solidFill>
                  <a:srgbClr val="00B050"/>
                </a:solidFill>
              </a:rPr>
              <a:t>Replacement of 20 magnets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8 main dipoles, 5 main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and 1 TL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for coil movements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1 main dipole with flow restriction on cooling circuit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1 main dipoles with inter-turn short circuit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4 main dipoles with loose pole shim temporarily repairs  during the last 3 years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Organization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2 main dipoles and 2 main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already exchanged this month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16 remaining will be exchanged in June, in between the cabling replacement campaigns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85800" y="9144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Corrective / preventive maintenance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  <p:pic>
        <p:nvPicPr>
          <p:cNvPr id="8" name="Picture 16" descr="Transp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286" y="2895600"/>
            <a:ext cx="2569028" cy="192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097485" y="4903429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 dipole exchange in the SPS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5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3885"/>
            <a:ext cx="6705601" cy="4263515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500" b="1" dirty="0" smtClean="0">
                <a:solidFill>
                  <a:srgbClr val="00B050"/>
                </a:solidFill>
              </a:rPr>
              <a:t>Coating of 16 dipoles and 4 </a:t>
            </a:r>
            <a:r>
              <a:rPr lang="en-US" sz="2500" b="1" dirty="0" err="1" smtClean="0">
                <a:solidFill>
                  <a:srgbClr val="00B050"/>
                </a:solidFill>
              </a:rPr>
              <a:t>quadrupoles</a:t>
            </a:r>
            <a:r>
              <a:rPr lang="en-US" sz="2500" b="1" dirty="0" smtClean="0">
                <a:solidFill>
                  <a:srgbClr val="00B050"/>
                </a:solidFill>
              </a:rPr>
              <a:t> from QF 51010 to QD 51310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Required for further studies of electron cloud mitigation with </a:t>
            </a:r>
            <a:r>
              <a:rPr lang="en-US" sz="2000" dirty="0" err="1" smtClean="0"/>
              <a:t>aC</a:t>
            </a:r>
            <a:r>
              <a:rPr lang="en-US" sz="2000" dirty="0" smtClean="0"/>
              <a:t> coating during next beam run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Organization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/>
              <a:t>All magnets have already been removed in one go from machine </a:t>
            </a:r>
            <a:r>
              <a:rPr lang="en-US" sz="2000" dirty="0" smtClean="0"/>
              <a:t>last week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/>
              <a:t>Refurbishment and certification of magnets </a:t>
            </a:r>
            <a:r>
              <a:rPr lang="en-US" sz="2000" dirty="0" smtClean="0"/>
              <a:t>before coating </a:t>
            </a:r>
            <a:r>
              <a:rPr lang="en-US" sz="2000" i="1" dirty="0" smtClean="0"/>
              <a:t>in situ</a:t>
            </a:r>
            <a:endParaRPr lang="en-US" sz="2000" i="1" dirty="0"/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Reinstallation </a:t>
            </a:r>
            <a:r>
              <a:rPr lang="en-US" sz="2000" dirty="0"/>
              <a:t>of all magnets in one go at the end of </a:t>
            </a:r>
            <a:r>
              <a:rPr lang="en-US" sz="2000" dirty="0" smtClean="0"/>
              <a:t>LS1 to avoid multiple venting of vacuum sector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63772" y="9144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LIU-SPS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descr="P6070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4114" y="2514600"/>
            <a:ext cx="2627086" cy="1970315"/>
          </a:xfrm>
          <a:prstGeom prst="rect">
            <a:avLst/>
          </a:prstGeom>
        </p:spPr>
      </p:pic>
      <p:sp>
        <p:nvSpPr>
          <p:cNvPr id="13" name="TextBox 6"/>
          <p:cNvSpPr txBox="1"/>
          <p:nvPr/>
        </p:nvSpPr>
        <p:spPr>
          <a:xfrm>
            <a:off x="6999514" y="4484915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Hollow cathode coating equipment for SPS main dipoles 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b="1" i="1" dirty="0">
                <a:solidFill>
                  <a:schemeClr val="tx1"/>
                </a:solidFill>
              </a:rPr>
              <a:t>courtesy of </a:t>
            </a:r>
            <a:r>
              <a:rPr lang="en-US" b="1" i="1" dirty="0" err="1">
                <a:solidFill>
                  <a:schemeClr val="tx1"/>
                </a:solidFill>
              </a:rPr>
              <a:t>P.Costa</a:t>
            </a:r>
            <a:r>
              <a:rPr lang="en-US" b="1" i="1" dirty="0">
                <a:solidFill>
                  <a:schemeClr val="tx1"/>
                </a:solidFill>
              </a:rPr>
              <a:t> Pinto – </a:t>
            </a:r>
            <a:r>
              <a:rPr lang="en-US" b="1" i="1" dirty="0" smtClean="0">
                <a:solidFill>
                  <a:schemeClr val="tx1"/>
                </a:solidFill>
              </a:rPr>
              <a:t>TE/VSC)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49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9372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600" b="1" dirty="0" smtClean="0">
                <a:solidFill>
                  <a:srgbClr val="00B050"/>
                </a:solidFill>
              </a:rPr>
              <a:t>Replacement of all EPDM-Kevlar hoses in SPS complex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2000 </a:t>
            </a:r>
            <a:r>
              <a:rPr lang="en-US" sz="2000" dirty="0"/>
              <a:t>hoses </a:t>
            </a:r>
            <a:r>
              <a:rPr lang="en-US" sz="2000" dirty="0" smtClean="0"/>
              <a:t>procured since 2010, were waiting for appropriate time slot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Cleaning of all filters and inspection of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to take place in parallel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Organization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/>
              <a:t>Collaboration with NCBJ Institute </a:t>
            </a:r>
            <a:r>
              <a:rPr lang="en-US" sz="2000" dirty="0" smtClean="0"/>
              <a:t>(</a:t>
            </a:r>
            <a:r>
              <a:rPr lang="en-US" sz="2000" dirty="0"/>
              <a:t>Poland) </a:t>
            </a:r>
            <a:r>
              <a:rPr lang="en-US" sz="2000" dirty="0" smtClean="0"/>
              <a:t>for additional manpower from September to December </a:t>
            </a:r>
            <a:r>
              <a:rPr lang="en-US" sz="2000" dirty="0"/>
              <a:t>2013 (to be approved</a:t>
            </a:r>
            <a:r>
              <a:rPr lang="en-US" sz="2000" dirty="0" smtClean="0"/>
              <a:t>)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Transparent for other SPS activities (in the shadow of EN/CV works)</a:t>
            </a:r>
            <a:endParaRPr lang="en-US" sz="2000" dirty="0"/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322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Consolidation of magnet cooling supply</a:t>
            </a:r>
            <a:endParaRPr lang="en-US" sz="2800" b="1" u="sng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29"/>
          <p:cNvPicPr>
            <a:picLocks noChangeAspect="1" noChangeArrowheads="1"/>
          </p:cNvPicPr>
          <p:nvPr/>
        </p:nvPicPr>
        <p:blipFill rotWithShape="1">
          <a:blip r:embed="rId2" cstate="print"/>
          <a:srcRect b="1590"/>
          <a:stretch/>
        </p:blipFill>
        <p:spPr bwMode="auto">
          <a:xfrm>
            <a:off x="1219200" y="4010072"/>
            <a:ext cx="1827213" cy="222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/>
          <p:nvPr/>
        </p:nvSpPr>
        <p:spPr>
          <a:xfrm>
            <a:off x="1104106" y="6345076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Delaminated cooling hose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3672352" y="6294718"/>
            <a:ext cx="2408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Cleaning of  cooling water filters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2" descr="G:\Workspaces\n\NORMA\MI\MPC\CTF3\Photos\CLEX water-filters\Combiner.CR.QFJ.0880.filt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9" t="19304" r="24883"/>
          <a:stretch/>
        </p:blipFill>
        <p:spPr bwMode="auto">
          <a:xfrm>
            <a:off x="3810000" y="4010072"/>
            <a:ext cx="2133600" cy="219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bb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" t="20656" r="10859"/>
          <a:stretch/>
        </p:blipFill>
        <p:spPr bwMode="auto">
          <a:xfrm>
            <a:off x="6490810" y="4038659"/>
            <a:ext cx="3201383" cy="244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991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Suppression of weak electrical contacts of water pressure and water temperature interlocks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False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triggering of interlock system </a:t>
            </a:r>
            <a:r>
              <a:rPr lang="en-US" sz="2000" dirty="0" smtClean="0">
                <a:sym typeface="Wingdings" pitchFamily="2" charset="2"/>
              </a:rPr>
              <a:t> important part of piquet interventions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Shunt of redundant security signals with versatile solution</a:t>
            </a:r>
          </a:p>
          <a:p>
            <a:r>
              <a:rPr lang="en-US" sz="2400" i="1" dirty="0" smtClean="0">
                <a:solidFill>
                  <a:srgbClr val="0070C0"/>
                </a:solidFill>
              </a:rPr>
              <a:t>On all magnets in the NEA</a:t>
            </a:r>
          </a:p>
          <a:p>
            <a:r>
              <a:rPr lang="en-US" sz="2400" i="1" dirty="0" smtClean="0">
                <a:solidFill>
                  <a:srgbClr val="0070C0"/>
                </a:solidFill>
              </a:rPr>
              <a:t>Transparent for other NEA activities</a:t>
            </a: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North Experimental Area</a:t>
            </a: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6" name="Picture 5" descr="H:\DCIM\103_PANA\P103074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12026" r="23417" b="24260"/>
          <a:stretch/>
        </p:blipFill>
        <p:spPr bwMode="auto">
          <a:xfrm>
            <a:off x="1143000" y="4191000"/>
            <a:ext cx="2971800" cy="22468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5753270" y="3899416"/>
            <a:ext cx="3400120" cy="25501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172192" y="4271138"/>
            <a:ext cx="1828800" cy="1828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0" idx="0"/>
          </p:cNvCxnSpPr>
          <p:nvPr/>
        </p:nvCxnSpPr>
        <p:spPr>
          <a:xfrm>
            <a:off x="8086592" y="4271138"/>
            <a:ext cx="0" cy="2275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772392" y="5185538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7400792" y="4575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8543792" y="5718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491600" y="5718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619992" y="4575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8292" y="4728338"/>
            <a:ext cx="0" cy="266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448292" y="4995038"/>
            <a:ext cx="95250" cy="361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48292" y="4995038"/>
            <a:ext cx="95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714992" y="5185538"/>
            <a:ext cx="13525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Isosceles Triangle 20"/>
          <p:cNvSpPr/>
          <p:nvPr/>
        </p:nvSpPr>
        <p:spPr>
          <a:xfrm rot="19923178">
            <a:off x="7852312" y="4376715"/>
            <a:ext cx="102168" cy="91440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448292" y="5356988"/>
            <a:ext cx="0" cy="266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448293" y="5004563"/>
            <a:ext cx="201218" cy="352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dumasm\AppData\Local\Microsoft\Windows\Temporary Internet Files\Content.IE5\AF98WGGS\MC90044173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3378">
            <a:off x="6521355" y="4547079"/>
            <a:ext cx="387275" cy="38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dumasm\AppData\Local\Microsoft\Windows\Temporary Internet Files\Content.IE5\AF98WGGS\MC90044173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61784">
            <a:off x="6421068" y="4739157"/>
            <a:ext cx="189515" cy="18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6105392" y="4728338"/>
            <a:ext cx="0" cy="895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05392" y="5623686"/>
            <a:ext cx="3429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105392" y="4347338"/>
            <a:ext cx="0" cy="3933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48288" y="4347338"/>
            <a:ext cx="0" cy="3933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38910" y="56544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dirty="0" smtClean="0"/>
              <a:t>g/cm²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890482" y="5623628"/>
            <a:ext cx="74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Interlock</a:t>
            </a:r>
          </a:p>
          <a:p>
            <a:pPr algn="ctr"/>
            <a:r>
              <a:rPr lang="en-US" sz="1000" dirty="0" smtClean="0"/>
              <a:t>circuit</a:t>
            </a:r>
            <a:endParaRPr lang="en-US" sz="1000" dirty="0"/>
          </a:p>
        </p:txBody>
      </p:sp>
      <p:sp>
        <p:nvSpPr>
          <p:cNvPr id="32" name="TextBox 6"/>
          <p:cNvSpPr txBox="1"/>
          <p:nvPr/>
        </p:nvSpPr>
        <p:spPr>
          <a:xfrm>
            <a:off x="4114800" y="5079998"/>
            <a:ext cx="1638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Manometer with gold tip contacts corroding due to water pressure oscillations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674" y="1301317"/>
            <a:ext cx="8991600" cy="4953000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Improvements to magnet supply circuits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Upgrade of hoses interconnections with full metallic sealing</a:t>
            </a:r>
            <a:endParaRPr lang="en-US" sz="2000" dirty="0" smtClean="0">
              <a:sym typeface="Wingdings" pitchFamily="2" charset="2"/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Replacement of obsolete electro-valves  and check valves by manual valves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Proper sleeving of power cable interconnections</a:t>
            </a:r>
          </a:p>
          <a:p>
            <a:r>
              <a:rPr lang="en-US" sz="2400" i="1" dirty="0" smtClean="0">
                <a:solidFill>
                  <a:srgbClr val="0070C0"/>
                </a:solidFill>
              </a:rPr>
              <a:t>In the frame of the TDC2 / TCC2 consolidation project</a:t>
            </a:r>
            <a:endParaRPr lang="en-US" sz="2400" i="1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North Experimental Area – TCC2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Z:\CERN\Projet\Bible Web\Photo Aimants\P1020526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216" y="4196541"/>
            <a:ext cx="1930372" cy="14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Z:\CERN\Projet\Consolidation\P1030046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88" y="4196541"/>
            <a:ext cx="1930612" cy="14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Z:\CERN\Projet\Consolidation\P1020390b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41"/>
          <a:stretch/>
        </p:blipFill>
        <p:spPr bwMode="auto">
          <a:xfrm>
            <a:off x="1464129" y="3709763"/>
            <a:ext cx="2209800" cy="123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29" y="4958097"/>
            <a:ext cx="2209800" cy="111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6"/>
          <p:cNvSpPr txBox="1"/>
          <p:nvPr/>
        </p:nvSpPr>
        <p:spPr>
          <a:xfrm>
            <a:off x="5029200" y="5778792"/>
            <a:ext cx="381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Quick connector gaskets degraded by irradiation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006929" y="6119130"/>
            <a:ext cx="3124200" cy="4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Improper electrical connections to be sealed with appropriate sleeves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22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cern.ch\dfs\Workspaces\n\NORMA\MI\MLS\Bauche\Commitees\IEFC\IEFC workshop 09-03-2012\117-1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2886511"/>
            <a:ext cx="7708900" cy="92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80427"/>
            <a:ext cx="9144000" cy="1219200"/>
          </a:xfrm>
        </p:spPr>
        <p:txBody>
          <a:bodyPr/>
          <a:lstStyle/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dirty="0" smtClean="0">
                <a:solidFill>
                  <a:srgbClr val="00B050"/>
                </a:solidFill>
              </a:rPr>
              <a:t>EN/EL</a:t>
            </a:r>
            <a:r>
              <a:rPr lang="en-US" sz="2400" dirty="0" smtClean="0">
                <a:solidFill>
                  <a:srgbClr val="00B050"/>
                </a:solidFill>
              </a:rPr>
              <a:t> – Irradiated cable replacement campaign in SPS LSS1+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1800" dirty="0" smtClean="0"/>
              <a:t>Requires removal / reinstallation of some 20 magnets</a:t>
            </a:r>
          </a:p>
          <a:p>
            <a:pPr>
              <a:lnSpc>
                <a:spcPts val="2000"/>
              </a:lnSpc>
            </a:pPr>
            <a:r>
              <a:rPr lang="en-US" sz="2400" i="1" dirty="0" smtClean="0">
                <a:solidFill>
                  <a:srgbClr val="0070C0"/>
                </a:solidFill>
              </a:rPr>
              <a:t>Magnet work package in preparation for ALARA committee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9144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Requests </a:t>
            </a:r>
            <a:r>
              <a:rPr lang="en-US" sz="2800" b="1" i="1" u="sng" kern="0" dirty="0" smtClean="0">
                <a:solidFill>
                  <a:schemeClr val="tx1"/>
                </a:solidFill>
                <a:latin typeface="+mn-lt"/>
              </a:rPr>
              <a:t>from</a:t>
            </a: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 other groups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3352800" y="4570106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of LSS1 dumping region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4" name="Picture 2" descr="\\cern.ch\dfs\Workspaces\n\NORMA\MI\MLS\Bauche\Commitees\IEFC\IEFC workshop 09-03-2012\118-11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12"/>
          <a:stretch/>
        </p:blipFill>
        <p:spPr bwMode="auto">
          <a:xfrm>
            <a:off x="751114" y="3719866"/>
            <a:ext cx="7900283" cy="77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1752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1000" y="5257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kern="0" dirty="0" smtClean="0">
                <a:solidFill>
                  <a:srgbClr val="00B050"/>
                </a:solidFill>
              </a:rPr>
              <a:t>GS/SE</a:t>
            </a:r>
            <a:r>
              <a:rPr lang="en-US" sz="2400" kern="0" dirty="0" smtClean="0">
                <a:solidFill>
                  <a:srgbClr val="00B050"/>
                </a:solidFill>
              </a:rPr>
              <a:t> – Civil engineering works in TT10 and TDC2 tunnels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1800" kern="0" dirty="0" smtClean="0"/>
              <a:t>Requires removal / reinstallation of ~8 quads in TT10 and 3 splitters in TDC2</a:t>
            </a:r>
          </a:p>
          <a:p>
            <a:r>
              <a:rPr lang="en-US" sz="2400" i="1" dirty="0">
                <a:solidFill>
                  <a:srgbClr val="0070C0"/>
                </a:solidFill>
              </a:rPr>
              <a:t>In the frame of the TDC2 / TCC2 consolidation project</a:t>
            </a:r>
            <a:endParaRPr lang="en-US" sz="2400" i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5257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Magnet activities during LS1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242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/>
            <a:r>
              <a:rPr lang="en-US" sz="3200" dirty="0" smtClean="0"/>
              <a:t>Outline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81000" y="1028369"/>
            <a:ext cx="9296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32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3200" i="1" kern="0" dirty="0" smtClean="0">
                <a:solidFill>
                  <a:schemeClr val="tx1"/>
                </a:solidFill>
              </a:rPr>
              <a:t>MNC maintenance program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32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3200" i="1" kern="0" dirty="0" smtClean="0">
                <a:solidFill>
                  <a:schemeClr val="tx1"/>
                </a:solidFill>
              </a:rPr>
              <a:t>Inspections, tests and outcome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32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3200" i="1" kern="0" dirty="0" smtClean="0">
                <a:solidFill>
                  <a:schemeClr val="tx1"/>
                </a:solidFill>
              </a:rPr>
              <a:t>Magnet activities during LS1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3200" i="1" kern="0" dirty="0" smtClean="0">
              <a:solidFill>
                <a:schemeClr val="tx1"/>
              </a:solidFill>
            </a:endParaRPr>
          </a:p>
          <a:p>
            <a:pPr marL="32385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Font typeface="Arial" pitchFamily="34" charset="0"/>
              <a:buChar char="•"/>
              <a:defRPr/>
            </a:pPr>
            <a:r>
              <a:rPr lang="en-US" sz="3200" i="1" kern="0" dirty="0" smtClean="0">
                <a:solidFill>
                  <a:schemeClr val="tx1"/>
                </a:solidFill>
                <a:latin typeface="+mn-lt"/>
              </a:rPr>
              <a:t>Summary and acknowledgments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Summary and Acknowledgements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9525000" cy="5791200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buSzPct val="95000"/>
              <a:buFont typeface="Wingdings" pitchFamily="2" charset="2"/>
              <a:buChar char="è"/>
            </a:pPr>
            <a:r>
              <a:rPr lang="en-US" sz="2400" dirty="0"/>
              <a:t>New operation mode of accelerators with ~monthly TS, yearly SD and ~ 5-yearly LS convenient to magnet maintenance rhythm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Inspections and tests campaign</a:t>
            </a:r>
            <a:endParaRPr lang="en-US" sz="2400" u="sng" dirty="0" smtClean="0"/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Stable situation of known issues, but ambitious magnet replacement program</a:t>
            </a:r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Inspections in highly radioactive areas to be performed later in LS1</a:t>
            </a:r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Regular electrical connection tightening campaign should be restarted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SPS magnet activities during LS1</a:t>
            </a:r>
            <a:endParaRPr lang="en-US" sz="2400" u="sng" dirty="0"/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Major activities: TDC2-TCC2 and LSS1, magnet replacements for maintenance and LIU e-cloud, cooling hoses consolidation</a:t>
            </a:r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/>
              <a:t>Magnet activities generating co-activity interferences </a:t>
            </a:r>
            <a:r>
              <a:rPr lang="en-US" sz="2000" dirty="0" smtClean="0"/>
              <a:t>already </a:t>
            </a:r>
            <a:r>
              <a:rPr lang="en-US" sz="2000" dirty="0"/>
              <a:t>mostly planned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We acknowledge our colleagues for:</a:t>
            </a:r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Their support to our activity… </a:t>
            </a:r>
            <a:r>
              <a:rPr lang="en-US" sz="2000" dirty="0"/>
              <a:t>and </a:t>
            </a:r>
            <a:r>
              <a:rPr lang="en-US" sz="2000" dirty="0" smtClean="0"/>
              <a:t>their understanding!</a:t>
            </a:r>
          </a:p>
          <a:p>
            <a:pPr lvl="1">
              <a:lnSpc>
                <a:spcPts val="2400"/>
              </a:lnSpc>
              <a:spcBef>
                <a:spcPts val="1000"/>
              </a:spcBef>
            </a:pPr>
            <a:r>
              <a:rPr lang="en-US" sz="2000" dirty="0" smtClean="0"/>
              <a:t>Having ensured the availability of all systems during our inspections</a:t>
            </a:r>
          </a:p>
        </p:txBody>
      </p:sp>
    </p:spTree>
    <p:extLst>
      <p:ext uri="{BB962C8B-B14F-4D97-AF65-F5344CB8AC3E}">
        <p14:creationId xmlns:p14="http://schemas.microsoft.com/office/powerpoint/2010/main" val="139887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MNC maintenance program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76300"/>
            <a:ext cx="8915400" cy="5829300"/>
          </a:xfrm>
        </p:spPr>
        <p:txBody>
          <a:bodyPr/>
          <a:lstStyle/>
          <a:p>
            <a:r>
              <a:rPr lang="en-US" sz="2800" dirty="0" smtClean="0"/>
              <a:t>MNC magnet maintenance program in IEF</a:t>
            </a:r>
            <a:endParaRPr lang="en-US" sz="2400" dirty="0" smtClean="0"/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Beam operation</a:t>
            </a:r>
            <a:r>
              <a:rPr lang="en-US" sz="2000" dirty="0"/>
              <a:t>: intervention 24h/24 (piquet + experts)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Short technical stops</a:t>
            </a:r>
            <a:r>
              <a:rPr lang="en-US" sz="2000" dirty="0"/>
              <a:t>: systematic visual inspections; corrective maintenance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Short shutdowns</a:t>
            </a:r>
            <a:r>
              <a:rPr lang="en-US" sz="2000" dirty="0"/>
              <a:t>: </a:t>
            </a:r>
            <a:r>
              <a:rPr lang="en-US" sz="2000" dirty="0" smtClean="0"/>
              <a:t>previous + audio-visual </a:t>
            </a:r>
            <a:r>
              <a:rPr lang="en-US" sz="2000" dirty="0"/>
              <a:t>inspection in pulsed mode; </a:t>
            </a:r>
            <a:r>
              <a:rPr lang="en-US" sz="2000" dirty="0" smtClean="0"/>
              <a:t>electrical tests; preventive maintenance; small consolidations</a:t>
            </a:r>
            <a:endParaRPr lang="en-US" sz="2000" dirty="0"/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u="sng" dirty="0"/>
              <a:t>Long shutdowns</a:t>
            </a:r>
            <a:r>
              <a:rPr lang="en-US" sz="2000" dirty="0"/>
              <a:t>: </a:t>
            </a:r>
            <a:r>
              <a:rPr lang="en-US" sz="2000" dirty="0" smtClean="0"/>
              <a:t>previous + thermal </a:t>
            </a:r>
            <a:r>
              <a:rPr lang="en-US" sz="2000" dirty="0"/>
              <a:t>inspections; </a:t>
            </a:r>
            <a:r>
              <a:rPr lang="en-US" sz="2000" dirty="0" smtClean="0"/>
              <a:t>large consolidations</a:t>
            </a:r>
            <a:r>
              <a:rPr lang="en-US" sz="2000" dirty="0"/>
              <a:t>; </a:t>
            </a:r>
            <a:r>
              <a:rPr lang="en-US" sz="2000" dirty="0" smtClean="0"/>
              <a:t>major activities </a:t>
            </a:r>
            <a:r>
              <a:rPr lang="en-US" sz="2000" dirty="0"/>
              <a:t>in highly radioactive </a:t>
            </a:r>
            <a:r>
              <a:rPr lang="en-US" sz="2000" dirty="0" smtClean="0"/>
              <a:t>areas</a:t>
            </a:r>
          </a:p>
          <a:p>
            <a:pPr>
              <a:lnSpc>
                <a:spcPct val="100000"/>
              </a:lnSpc>
            </a:pPr>
            <a:r>
              <a:rPr lang="en-US" sz="2800" dirty="0" smtClean="0"/>
              <a:t>Associated with suitable spare policy</a:t>
            </a:r>
            <a:endParaRPr lang="en-US" sz="2800" dirty="0"/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Continuous refurbishment of large magnet families with few spares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Certification </a:t>
            </a:r>
            <a:r>
              <a:rPr lang="en-US" sz="2000" dirty="0"/>
              <a:t>program </a:t>
            </a:r>
            <a:r>
              <a:rPr lang="en-US" sz="2000" dirty="0" smtClean="0"/>
              <a:t>to prepare spares “ready to install” for all magnet types </a:t>
            </a:r>
            <a:r>
              <a:rPr lang="en-US" sz="2000" dirty="0"/>
              <a:t>with </a:t>
            </a:r>
            <a:r>
              <a:rPr lang="en-US" sz="2000" dirty="0" smtClean="0"/>
              <a:t>(in progress, prioritized with magnet risk score for beam operation)</a:t>
            </a:r>
            <a:endParaRPr lang="en-US" sz="2800" i="1" dirty="0" smtClean="0"/>
          </a:p>
          <a:p>
            <a:pPr marL="0" indent="0">
              <a:buNone/>
            </a:pPr>
            <a:r>
              <a:rPr lang="en-US" sz="2800" i="1" dirty="0" smtClean="0">
                <a:sym typeface="Wingdings" pitchFamily="2" charset="2"/>
              </a:rPr>
              <a:t>	 Ultimate goal: mitigate MTTR and MTBF</a:t>
            </a:r>
          </a:p>
          <a:p>
            <a:pPr marL="0" lvl="1" indent="0" algn="ctr">
              <a:buSzPct val="95000"/>
              <a:buNone/>
            </a:pPr>
            <a:r>
              <a:rPr lang="en-US" sz="2000" b="1" i="1" u="sng" dirty="0" smtClean="0">
                <a:sym typeface="Wingdings" pitchFamily="2" charset="2"/>
              </a:rPr>
              <a:t>Nota</a:t>
            </a:r>
            <a:r>
              <a:rPr lang="en-US" sz="2000" b="1" i="1" dirty="0" smtClean="0">
                <a:sym typeface="Wingdings" pitchFamily="2" charset="2"/>
              </a:rPr>
              <a:t>: </a:t>
            </a:r>
            <a:r>
              <a:rPr lang="en-US" sz="2000" b="1" i="1" dirty="0">
                <a:sym typeface="Wingdings" pitchFamily="2" charset="2"/>
              </a:rPr>
              <a:t>Operation mode with </a:t>
            </a:r>
            <a:r>
              <a:rPr lang="en-US" sz="2000" b="1" i="1" dirty="0"/>
              <a:t>~monthly TS, yearly SD and ~ 5-yearly LS convenient to magnet maintenance rhythm !</a:t>
            </a:r>
            <a:endParaRPr lang="en-US" sz="2000" b="1" i="1" dirty="0">
              <a:sym typeface="Wingdings" pitchFamily="2" charset="2"/>
            </a:endParaRPr>
          </a:p>
          <a:p>
            <a:pPr marL="0" indent="0">
              <a:buNone/>
            </a:pPr>
            <a:endParaRPr lang="en-US" sz="2400" i="1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12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19400"/>
            <a:ext cx="728869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9220200" cy="5905500"/>
          </a:xfrm>
        </p:spPr>
        <p:txBody>
          <a:bodyPr/>
          <a:lstStyle/>
          <a:p>
            <a:r>
              <a:rPr lang="en-US" sz="2800" dirty="0" smtClean="0"/>
              <a:t>Conditions required:</a:t>
            </a:r>
            <a:endParaRPr lang="en-US" sz="2400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All technical services, infrastructure, power converters available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Support from BE/OP and other equipment groups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Safety: access restricted to magnet experts; </a:t>
            </a:r>
            <a:r>
              <a:rPr lang="en-US" sz="2000" dirty="0" smtClean="0"/>
              <a:t>consignations; </a:t>
            </a:r>
            <a:r>
              <a:rPr lang="en-US" sz="2000" dirty="0"/>
              <a:t>EIS out of chains</a:t>
            </a:r>
          </a:p>
          <a:p>
            <a:pPr>
              <a:lnSpc>
                <a:spcPct val="100000"/>
              </a:lnSpc>
            </a:pPr>
            <a:r>
              <a:rPr lang="en-US" sz="2800" dirty="0" smtClean="0"/>
              <a:t>Planning</a:t>
            </a:r>
            <a:endParaRPr lang="en-US" sz="2800" dirty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marL="457200" lvl="1" indent="0">
              <a:buNone/>
            </a:pPr>
            <a:endParaRPr lang="en-US" sz="800" dirty="0" smtClean="0"/>
          </a:p>
          <a:p>
            <a:pPr marL="457200" lvl="1" indent="0">
              <a:buNone/>
            </a:pPr>
            <a:r>
              <a:rPr lang="en-US" sz="2000" dirty="0" smtClean="0"/>
              <a:t>Coordination of several non-MNC activities during inspection campaign: lift maintenance, TT10 geodesic survey, IT works in BA’s, VIC’s</a:t>
            </a: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 and Tests Campaign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67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710" y="1219200"/>
            <a:ext cx="9303690" cy="5638800"/>
          </a:xfrm>
        </p:spPr>
        <p:txBody>
          <a:bodyPr/>
          <a:lstStyle/>
          <a:p>
            <a:r>
              <a:rPr lang="en-US" sz="2700" b="1" dirty="0" smtClean="0">
                <a:solidFill>
                  <a:srgbClr val="00B050"/>
                </a:solidFill>
              </a:rPr>
              <a:t>To detect coil movements or mechanical degradation</a:t>
            </a:r>
          </a:p>
          <a:p>
            <a:r>
              <a:rPr lang="en-US" sz="2400" dirty="0">
                <a:solidFill>
                  <a:srgbClr val="0070C0"/>
                </a:solidFill>
              </a:rPr>
              <a:t>Magnets </a:t>
            </a:r>
            <a:r>
              <a:rPr lang="en-US" sz="2400" dirty="0" smtClean="0">
                <a:solidFill>
                  <a:srgbClr val="0070C0"/>
                </a:solidFill>
              </a:rPr>
              <a:t>concerned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Main dipoles and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(960)</a:t>
            </a:r>
            <a:endParaRPr lang="en-US" sz="2000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Transfer line </a:t>
            </a:r>
            <a:r>
              <a:rPr lang="en-US" sz="2000" dirty="0" err="1"/>
              <a:t>quadrupoles</a:t>
            </a:r>
            <a:r>
              <a:rPr lang="en-US" sz="2000" dirty="0"/>
              <a:t> type </a:t>
            </a:r>
            <a:r>
              <a:rPr lang="en-US" sz="2000" dirty="0" smtClean="0"/>
              <a:t>QTL/QNL/QWL (</a:t>
            </a:r>
            <a:r>
              <a:rPr lang="en-US" sz="2000" dirty="0" smtClean="0">
                <a:latin typeface="Arial"/>
                <a:cs typeface="Arial"/>
              </a:rPr>
              <a:t>~200)</a:t>
            </a:r>
            <a:endParaRPr lang="en-US" sz="2000" dirty="0"/>
          </a:p>
          <a:p>
            <a:r>
              <a:rPr lang="en-US" sz="2400" dirty="0" smtClean="0">
                <a:solidFill>
                  <a:srgbClr val="0070C0"/>
                </a:solidFill>
              </a:rPr>
              <a:t>Test process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Removal of magnet covers 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Audio-visual inspection in pulsed mode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Cure actions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Typically, replacements of most critical elements (early detection!)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himming </a:t>
            </a:r>
            <a:r>
              <a:rPr lang="en-US" sz="2000" i="1" dirty="0" smtClean="0"/>
              <a:t>in situ </a:t>
            </a:r>
            <a:r>
              <a:rPr lang="en-US" sz="2000" dirty="0" smtClean="0"/>
              <a:t>often possible for transfer line </a:t>
            </a:r>
            <a:r>
              <a:rPr lang="en-US" sz="2000" dirty="0" err="1" smtClean="0"/>
              <a:t>quadrupoles</a:t>
            </a:r>
            <a:endParaRPr lang="en-US" sz="20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Occurrences in LS1 inspections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In average with previous years</a:t>
            </a:r>
            <a:endParaRPr lang="en-US" sz="2000" dirty="0"/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8 main dipoles, 5 main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and 1 transfer line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will be exchanged in 2013 </a:t>
            </a:r>
            <a:r>
              <a:rPr lang="en-US" sz="2000" i="1" dirty="0" smtClean="0">
                <a:sym typeface="Wingdings" pitchFamily="2" charset="2"/>
              </a:rPr>
              <a:t> </a:t>
            </a:r>
            <a:r>
              <a:rPr lang="en-US" sz="2000" b="1" i="1" dirty="0" smtClean="0">
                <a:sym typeface="Wingdings" pitchFamily="2" charset="2"/>
              </a:rPr>
              <a:t>already started, should be completed in June</a:t>
            </a:r>
            <a:endParaRPr lang="en-US" sz="2000" b="1" i="1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endParaRPr lang="en-US" sz="2000" dirty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Audio-visual inspection in pulsed mode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62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QNL coil mv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1999" y="1371600"/>
            <a:ext cx="8697383" cy="4892279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73709" y="952500"/>
            <a:ext cx="915128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700" b="1" kern="0" dirty="0" smtClean="0"/>
              <a:t>Example of coil movement on QNL magnet</a:t>
            </a:r>
            <a:endParaRPr lang="en-US" sz="2000" kern="0" dirty="0" smtClean="0"/>
          </a:p>
          <a:p>
            <a:pPr>
              <a:buFont typeface="Wingdings" pitchFamily="2" charset="2"/>
              <a:buNone/>
            </a:pPr>
            <a:endParaRPr lang="en-US" sz="2400" kern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725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710" y="1219200"/>
            <a:ext cx="9303690" cy="5638800"/>
          </a:xfrm>
        </p:spPr>
        <p:txBody>
          <a:bodyPr/>
          <a:lstStyle/>
          <a:p>
            <a:r>
              <a:rPr lang="en-US" sz="2700" b="1" dirty="0" smtClean="0">
                <a:solidFill>
                  <a:srgbClr val="00B050"/>
                </a:solidFill>
              </a:rPr>
              <a:t>To detect weaknesses in coil ground insulation</a:t>
            </a:r>
          </a:p>
          <a:p>
            <a:r>
              <a:rPr lang="en-US" sz="2400" dirty="0">
                <a:solidFill>
                  <a:srgbClr val="0070C0"/>
                </a:solidFill>
              </a:rPr>
              <a:t>Magnets concerned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Main dipoles and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(960)</a:t>
            </a:r>
            <a:endParaRPr lang="en-US" sz="2000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(Other magnets in case of failure in operation)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Test process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Machine closed, in dedicated </a:t>
            </a:r>
            <a:r>
              <a:rPr lang="en-US" sz="2000" dirty="0"/>
              <a:t>configuration (CIS system of EPC)</a:t>
            </a:r>
            <a:endParaRPr lang="en-US" sz="2000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Separation of power converters from load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Test +/- 6kV on dipole and +/- 4 kV on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circuits</a:t>
            </a:r>
            <a:endParaRPr lang="en-US" sz="2000" dirty="0"/>
          </a:p>
          <a:p>
            <a:r>
              <a:rPr lang="en-US" sz="2400" dirty="0" smtClean="0">
                <a:solidFill>
                  <a:srgbClr val="0070C0"/>
                </a:solidFill>
              </a:rPr>
              <a:t>To be noted</a:t>
            </a:r>
            <a:endParaRPr lang="en-US" sz="2400" dirty="0">
              <a:solidFill>
                <a:srgbClr val="0070C0"/>
              </a:solidFill>
            </a:endParaRPr>
          </a:p>
          <a:p>
            <a:pPr marL="457200" lvl="1" indent="0">
              <a:lnSpc>
                <a:spcPts val="1600"/>
              </a:lnSpc>
              <a:buNone/>
            </a:pPr>
            <a:r>
              <a:rPr lang="en-US" sz="2000" dirty="0" err="1" smtClean="0"/>
              <a:t>Busbars</a:t>
            </a:r>
            <a:r>
              <a:rPr lang="en-US" sz="2000" dirty="0" smtClean="0"/>
              <a:t> and water cooled cables are tested together with magnets!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Outcome of LS1 test</a:t>
            </a:r>
            <a:endParaRPr lang="en-US" sz="2400" dirty="0">
              <a:solidFill>
                <a:srgbClr val="0070C0"/>
              </a:solidFill>
            </a:endParaRPr>
          </a:p>
          <a:p>
            <a:pPr marL="457200" lvl="1" indent="0">
              <a:lnSpc>
                <a:spcPts val="1600"/>
              </a:lnSpc>
              <a:buNone/>
            </a:pPr>
            <a:r>
              <a:rPr lang="en-US" sz="2000" dirty="0" smtClean="0"/>
              <a:t>No failure</a:t>
            </a:r>
            <a:endParaRPr lang="en-US" sz="2000" b="1" i="1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endParaRPr lang="en-US" sz="2000" dirty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voltage tests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139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710" y="1219200"/>
            <a:ext cx="9303690" cy="5638800"/>
          </a:xfrm>
        </p:spPr>
        <p:txBody>
          <a:bodyPr/>
          <a:lstStyle/>
          <a:p>
            <a:r>
              <a:rPr lang="en-US" sz="2700" b="1" dirty="0" smtClean="0">
                <a:solidFill>
                  <a:srgbClr val="00B050"/>
                </a:solidFill>
              </a:rPr>
              <a:t>To detect weaknesses in coil inter-turn insulation</a:t>
            </a:r>
          </a:p>
          <a:p>
            <a:r>
              <a:rPr lang="en-US" sz="2400" dirty="0">
                <a:solidFill>
                  <a:srgbClr val="0070C0"/>
                </a:solidFill>
              </a:rPr>
              <a:t>Magnets concerned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Main dipoles </a:t>
            </a:r>
            <a:r>
              <a:rPr lang="en-US" sz="2000" dirty="0" smtClean="0"/>
              <a:t>(3 x 248</a:t>
            </a:r>
            <a:r>
              <a:rPr lang="en-US" sz="2000" dirty="0" smtClean="0">
                <a:cs typeface="Arial"/>
              </a:rPr>
              <a:t>)</a:t>
            </a:r>
            <a:endParaRPr lang="en-US" sz="2000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(</a:t>
            </a:r>
            <a:r>
              <a:rPr lang="en-US" sz="2000" dirty="0"/>
              <a:t>Other magnets in case of failure in operation)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Test process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Physical fencing and marking of sector (or machine closed)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Separation </a:t>
            </a:r>
            <a:r>
              <a:rPr lang="en-US" sz="2000" dirty="0"/>
              <a:t>of load from power converters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1.5 kV </a:t>
            </a:r>
            <a:r>
              <a:rPr lang="en-US" sz="2000" dirty="0"/>
              <a:t>d</a:t>
            </a:r>
            <a:r>
              <a:rPr lang="en-US" sz="2000" dirty="0" smtClean="0"/>
              <a:t>ischarge on individual magnets (no </a:t>
            </a:r>
            <a:r>
              <a:rPr lang="en-US" sz="2000" dirty="0" err="1" smtClean="0"/>
              <a:t>busbar</a:t>
            </a:r>
            <a:r>
              <a:rPr lang="en-US" sz="2000" dirty="0" smtClean="0"/>
              <a:t> disconnection)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Campaign organization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Started in SD 2010/2011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2 sectors/year, first round finished this year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Occurrence in LS1 inspections</a:t>
            </a:r>
            <a:endParaRPr lang="en-US" sz="2400" dirty="0">
              <a:solidFill>
                <a:srgbClr val="0070C0"/>
              </a:solidFill>
            </a:endParaRPr>
          </a:p>
          <a:p>
            <a:pPr marL="457200" lvl="1" indent="0">
              <a:lnSpc>
                <a:spcPts val="2300"/>
              </a:lnSpc>
              <a:buNone/>
            </a:pPr>
            <a:r>
              <a:rPr lang="en-US" sz="2000" dirty="0" smtClean="0"/>
              <a:t>1 MBB in position 32550 </a:t>
            </a:r>
            <a:r>
              <a:rPr lang="en-US" sz="2000" i="1" dirty="0" smtClean="0">
                <a:sym typeface="Wingdings" pitchFamily="2" charset="2"/>
              </a:rPr>
              <a:t> </a:t>
            </a:r>
            <a:r>
              <a:rPr lang="en-US" sz="2000" b="1" i="1" dirty="0" smtClean="0">
                <a:sym typeface="Wingdings" pitchFamily="2" charset="2"/>
              </a:rPr>
              <a:t>beam orbit perturbations detected in last months of 2012 operation!</a:t>
            </a:r>
            <a:endParaRPr lang="en-US" sz="2000" b="1" i="1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endParaRPr lang="en-US" sz="2000" dirty="0" smtClean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Capacitive discharge tests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0535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" t="6531" r="1522" b="17941"/>
          <a:stretch/>
        </p:blipFill>
        <p:spPr bwMode="auto">
          <a:xfrm>
            <a:off x="914400" y="2260600"/>
            <a:ext cx="3657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3" r="57600"/>
          <a:stretch/>
        </p:blipFill>
        <p:spPr bwMode="auto">
          <a:xfrm>
            <a:off x="4995646" y="2260600"/>
            <a:ext cx="4529352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Inspections, Tests and Outcome</a:t>
            </a:r>
            <a:endParaRPr lang="en-US" sz="32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73709" y="1213757"/>
            <a:ext cx="915128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b="1" kern="0" dirty="0" smtClean="0"/>
              <a:t>Inter-turn short circuit response to capacitive discharge</a:t>
            </a:r>
            <a:endParaRPr lang="en-US" sz="2400" kern="0" dirty="0" smtClean="0"/>
          </a:p>
          <a:p>
            <a:pPr>
              <a:buFont typeface="Wingdings" pitchFamily="2" charset="2"/>
              <a:buNone/>
            </a:pPr>
            <a:endParaRPr lang="en-US" sz="2400" kern="0" dirty="0" smtClean="0">
              <a:sym typeface="Wingdings" pitchFamily="2" charset="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6172200" y="50292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MBB 40130 </a:t>
            </a:r>
          </a:p>
          <a:p>
            <a:pPr algn="ctr"/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SD 2011/2012</a:t>
            </a:r>
            <a:endParaRPr lang="en-GB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1371600" y="50292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MBB 32550</a:t>
            </a:r>
          </a:p>
          <a:p>
            <a:pPr algn="ctr"/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LS1</a:t>
            </a:r>
            <a:endParaRPr lang="en-GB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16376</TotalTime>
  <Words>1248</Words>
  <Application>Microsoft Office PowerPoint</Application>
  <PresentationFormat>A4 Paper (210x297 mm)</PresentationFormat>
  <Paragraphs>185</Paragraphs>
  <Slides>20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AT-MEL_template</vt:lpstr>
      <vt:lpstr>SPS Magnet Test Campaign  and Consequences for LS1</vt:lpstr>
      <vt:lpstr>Outline</vt:lpstr>
      <vt:lpstr>MNC maintenance program</vt:lpstr>
      <vt:lpstr>Inspections and Tests Campaign</vt:lpstr>
      <vt:lpstr>Inspections, Tests and Outcome</vt:lpstr>
      <vt:lpstr>Inspections, Tests and Outcome</vt:lpstr>
      <vt:lpstr>Inspections, Tests and Outcome</vt:lpstr>
      <vt:lpstr>Inspections, Tests and Outcome</vt:lpstr>
      <vt:lpstr>Inspections, Tests and Outcome</vt:lpstr>
      <vt:lpstr>Inspections, Tests and Outcome</vt:lpstr>
      <vt:lpstr>Inspections, Tests and Outcome</vt:lpstr>
      <vt:lpstr>Inspections, Tests and Outcome</vt:lpstr>
      <vt:lpstr>Inspections, Tests and Outcome</vt:lpstr>
      <vt:lpstr>Magnet activities during LS1</vt:lpstr>
      <vt:lpstr>Magnet activities during LS1</vt:lpstr>
      <vt:lpstr>Magnet activities during LS1</vt:lpstr>
      <vt:lpstr>Magnet activities during LS1</vt:lpstr>
      <vt:lpstr>Magnet activities during LS1</vt:lpstr>
      <vt:lpstr>Magnet activities during LS1</vt:lpstr>
      <vt:lpstr>Summary and 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MNC Internal review-Findings</dc:title>
  <dc:creator>J. Bauche</dc:creator>
  <cp:lastModifiedBy>Jeremie Bauche</cp:lastModifiedBy>
  <cp:revision>1147</cp:revision>
  <cp:lastPrinted>2012-03-08T15:34:39Z</cp:lastPrinted>
  <dcterms:created xsi:type="dcterms:W3CDTF">2003-10-02T10:03:25Z</dcterms:created>
  <dcterms:modified xsi:type="dcterms:W3CDTF">2013-04-19T07:56:09Z</dcterms:modified>
</cp:coreProperties>
</file>