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67" r:id="rId4"/>
    <p:sldId id="268" r:id="rId5"/>
    <p:sldId id="269" r:id="rId6"/>
    <p:sldId id="263" r:id="rId7"/>
    <p:sldId id="270" r:id="rId8"/>
    <p:sldId id="264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72" y="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355B-15D7-4575-969D-5889FF96E03B}" type="datetimeFigureOut">
              <a:rPr lang="en-GB" smtClean="0"/>
              <a:t>19/04/2013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536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355B-15D7-4575-969D-5889FF96E03B}" type="datetimeFigureOut">
              <a:rPr lang="en-GB" smtClean="0"/>
              <a:t>19/04/2013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372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355B-15D7-4575-969D-5889FF96E03B}" type="datetimeFigureOut">
              <a:rPr lang="en-GB" smtClean="0"/>
              <a:t>19/04/2013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31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355B-15D7-4575-969D-5889FF96E03B}" type="datetimeFigureOut">
              <a:rPr lang="en-GB" smtClean="0"/>
              <a:t>19/04/2013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43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355B-15D7-4575-969D-5889FF96E03B}" type="datetimeFigureOut">
              <a:rPr lang="en-GB" smtClean="0"/>
              <a:t>19/04/2013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456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355B-15D7-4575-969D-5889FF96E03B}" type="datetimeFigureOut">
              <a:rPr lang="en-GB" smtClean="0"/>
              <a:t>19/04/2013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700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355B-15D7-4575-969D-5889FF96E03B}" type="datetimeFigureOut">
              <a:rPr lang="en-GB" smtClean="0"/>
              <a:t>19/04/2013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293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355B-15D7-4575-969D-5889FF96E03B}" type="datetimeFigureOut">
              <a:rPr lang="en-GB" smtClean="0"/>
              <a:t>19/04/2013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176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355B-15D7-4575-969D-5889FF96E03B}" type="datetimeFigureOut">
              <a:rPr lang="en-GB" smtClean="0"/>
              <a:t>19/04/2013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77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355B-15D7-4575-969D-5889FF96E03B}" type="datetimeFigureOut">
              <a:rPr lang="en-GB" smtClean="0"/>
              <a:t>19/04/2013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534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355B-15D7-4575-969D-5889FF96E03B}" type="datetimeFigureOut">
              <a:rPr lang="en-GB" smtClean="0"/>
              <a:t>19/04/2013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10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3355B-15D7-4575-969D-5889FF96E03B}" type="datetimeFigureOut">
              <a:rPr lang="en-GB" smtClean="0"/>
              <a:t>19/04/2013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9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"/>
            <a:ext cx="5148064" cy="68640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pic>
        <p:nvPicPr>
          <p:cNvPr id="1026" name="Picture 2" descr="http://cern-accelerators-optics.web.cern.ch/cern-accelerators-optics/PSne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92" t="56492" r="28354" b="5250"/>
          <a:stretch/>
        </p:blipFill>
        <p:spPr bwMode="auto">
          <a:xfrm>
            <a:off x="24064" y="0"/>
            <a:ext cx="3995936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73216"/>
            <a:ext cx="9144000" cy="792088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BI.SMH    repair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3074" y="6165303"/>
            <a:ext cx="9157074" cy="708667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n-US" u="sng" dirty="0" smtClean="0">
                <a:solidFill>
                  <a:schemeClr val="tx1"/>
                </a:solidFill>
              </a:rPr>
              <a:t>J. Borburgh</a:t>
            </a:r>
            <a:r>
              <a:rPr lang="en-US" dirty="0" smtClean="0">
                <a:solidFill>
                  <a:schemeClr val="tx1"/>
                </a:solidFill>
              </a:rPr>
              <a:t>, T. Masson, A. Prost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>
            <a:stCxn id="9" idx="0"/>
          </p:cNvCxnSpPr>
          <p:nvPr/>
        </p:nvCxnSpPr>
        <p:spPr>
          <a:xfrm flipH="1" flipV="1">
            <a:off x="2483768" y="1484784"/>
            <a:ext cx="1188132" cy="4056697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9" idx="3"/>
          </p:cNvCxnSpPr>
          <p:nvPr/>
        </p:nvCxnSpPr>
        <p:spPr>
          <a:xfrm flipV="1">
            <a:off x="4572000" y="2852936"/>
            <a:ext cx="1080120" cy="2940573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771800" y="5541481"/>
            <a:ext cx="180020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92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83" y="0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Booster injection septa BI.SMH</a:t>
            </a:r>
            <a:endParaRPr lang="en-GB" dirty="0"/>
          </a:p>
        </p:txBody>
      </p:sp>
      <p:pic>
        <p:nvPicPr>
          <p:cNvPr id="1026" name="Picture 2" descr="G:\Departments\TE\Groups\ABT\Sections\SE\photos\Accelerateurs\PSB\BISMH\Intervention_May2009\DSCF19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5375"/>
            <a:ext cx="4165459" cy="555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6970" y="733246"/>
            <a:ext cx="4500499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Stack of 4 magnets, with injection dumps (winglets)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800" dirty="0" smtClean="0"/>
              <a:t>Powered electrically in series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800" dirty="0" smtClean="0"/>
              <a:t>Cooling circuits are in // 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800" dirty="0"/>
          </a:p>
          <a:p>
            <a:r>
              <a:rPr lang="en-GB" sz="2800" dirty="0" smtClean="0"/>
              <a:t>Vacuum tank includes BI equipment</a:t>
            </a:r>
          </a:p>
          <a:p>
            <a:endParaRPr lang="en-US" sz="2800" dirty="0" smtClean="0"/>
          </a:p>
          <a:p>
            <a:r>
              <a:rPr lang="en-US" sz="2800" dirty="0" smtClean="0"/>
              <a:t>Magnet specs:</a:t>
            </a:r>
          </a:p>
          <a:p>
            <a:r>
              <a:rPr lang="en-US" sz="2800" dirty="0" smtClean="0"/>
              <a:t>I	</a:t>
            </a:r>
            <a:r>
              <a:rPr lang="en-US" sz="2800" dirty="0"/>
              <a:t>	</a:t>
            </a:r>
            <a:r>
              <a:rPr lang="en-US" sz="2800" dirty="0" smtClean="0"/>
              <a:t>3.18 kA pulsed</a:t>
            </a:r>
          </a:p>
          <a:p>
            <a:r>
              <a:rPr lang="en-US" sz="2800" dirty="0"/>
              <a:t>G</a:t>
            </a:r>
            <a:r>
              <a:rPr lang="en-US" sz="2800" dirty="0" smtClean="0"/>
              <a:t>ap height 	40 mm</a:t>
            </a:r>
          </a:p>
          <a:p>
            <a:r>
              <a:rPr lang="en-US" sz="2800" dirty="0" err="1" smtClean="0"/>
              <a:t>L</a:t>
            </a:r>
            <a:r>
              <a:rPr lang="en-US" sz="2800" baseline="-25000" dirty="0" err="1" smtClean="0"/>
              <a:t>magnetic</a:t>
            </a:r>
            <a:r>
              <a:rPr lang="en-US" sz="2800" dirty="0" smtClean="0"/>
              <a:t>	730 mm</a:t>
            </a:r>
          </a:p>
          <a:p>
            <a:r>
              <a:rPr lang="en-US" sz="2800" dirty="0" smtClean="0"/>
              <a:t>∫</a:t>
            </a:r>
            <a:r>
              <a:rPr lang="en-US" sz="2800" dirty="0" err="1" smtClean="0"/>
              <a:t>B.dl</a:t>
            </a:r>
            <a:r>
              <a:rPr lang="en-US" sz="2800" dirty="0"/>
              <a:t>	</a:t>
            </a:r>
            <a:r>
              <a:rPr lang="en-US" sz="2800" dirty="0" smtClean="0"/>
              <a:t>	72 </a:t>
            </a:r>
            <a:r>
              <a:rPr lang="en-US" sz="2800" dirty="0" err="1" smtClean="0"/>
              <a:t>mT.m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-4172" y="6239053"/>
            <a:ext cx="416545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Beam observation equipment, stack and winglets inside vacuum vessel</a:t>
            </a:r>
          </a:p>
        </p:txBody>
      </p:sp>
    </p:spTree>
    <p:extLst>
      <p:ext uri="{BB962C8B-B14F-4D97-AF65-F5344CB8AC3E}">
        <p14:creationId xmlns:p14="http://schemas.microsoft.com/office/powerpoint/2010/main" val="266301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description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TE-VSC detected and re-confirmed leak from magnet cooling circuit to machine vacuum.</a:t>
            </a:r>
          </a:p>
          <a:p>
            <a:r>
              <a:rPr lang="fr-CH" dirty="0"/>
              <a:t>Maximum He signal </a:t>
            </a:r>
            <a:r>
              <a:rPr lang="fr-CH" dirty="0" err="1"/>
              <a:t>found</a:t>
            </a:r>
            <a:r>
              <a:rPr lang="fr-CH" dirty="0"/>
              <a:t> </a:t>
            </a:r>
            <a:r>
              <a:rPr lang="fr-CH" dirty="0" err="1"/>
              <a:t>was</a:t>
            </a:r>
            <a:r>
              <a:rPr lang="fr-CH" dirty="0"/>
              <a:t> 2×10</a:t>
            </a:r>
            <a:r>
              <a:rPr lang="fr-CH" baseline="30000" dirty="0"/>
              <a:t>-6</a:t>
            </a:r>
            <a:r>
              <a:rPr lang="fr-CH" dirty="0"/>
              <a:t> </a:t>
            </a:r>
            <a:r>
              <a:rPr lang="fr-CH" dirty="0" err="1"/>
              <a:t>mbar.l</a:t>
            </a:r>
            <a:r>
              <a:rPr lang="fr-CH" dirty="0"/>
              <a:t>/s @ 8 bars </a:t>
            </a:r>
          </a:p>
          <a:p>
            <a:r>
              <a:rPr lang="en-US" dirty="0" smtClean="0"/>
              <a:t>IEFC (17/4/2013) endorses replacement of magnet stack or </a:t>
            </a:r>
            <a:r>
              <a:rPr lang="en-US" dirty="0" err="1" smtClean="0"/>
              <a:t>feedthrough</a:t>
            </a:r>
            <a:r>
              <a:rPr lang="en-US" dirty="0" smtClean="0"/>
              <a:t> (as needed) </a:t>
            </a:r>
            <a:r>
              <a:rPr lang="en-US" dirty="0"/>
              <a:t>in </a:t>
            </a:r>
            <a:r>
              <a:rPr lang="en-US" dirty="0" smtClean="0"/>
              <a:t>LS1.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854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algn="r"/>
            <a:r>
              <a:rPr lang="en-US" dirty="0" smtClean="0"/>
              <a:t>Planned procedure I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40864" cy="3121152"/>
          </a:xfrm>
        </p:spPr>
      </p:pic>
      <p:sp>
        <p:nvSpPr>
          <p:cNvPr id="5" name="TextBox 4"/>
          <p:cNvSpPr txBox="1"/>
          <p:nvPr/>
        </p:nvSpPr>
        <p:spPr>
          <a:xfrm>
            <a:off x="3967671" y="908720"/>
            <a:ext cx="499681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Removal of vacuum vessel door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Removal of injection dump winglets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Removal of BI equipment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Removal of magnet stack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Leak test of </a:t>
            </a:r>
            <a:r>
              <a:rPr lang="en-US" sz="2400" dirty="0" err="1" smtClean="0"/>
              <a:t>feedthrough</a:t>
            </a:r>
            <a:endParaRPr lang="en-GB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440" y="4439214"/>
            <a:ext cx="3261560" cy="24461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2771636"/>
            <a:ext cx="188970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Door removed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612716" y="6478175"/>
            <a:ext cx="243482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Feedthrough leak test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956" y="1271513"/>
            <a:ext cx="2106234" cy="28083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07704" y="3573016"/>
            <a:ext cx="1638025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BI equipment experts</a:t>
            </a:r>
            <a:endParaRPr lang="en-GB" dirty="0"/>
          </a:p>
        </p:txBody>
      </p:sp>
      <p:pic>
        <p:nvPicPr>
          <p:cNvPr id="7" name="Picture 2" descr="G:\Departments\TE\Groups\ABT\Sections\SE\photos\Accelerateurs\PSB\BISMH\Intervention_May2009\P100055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2" t="10061" r="13288" b="1824"/>
          <a:stretch/>
        </p:blipFill>
        <p:spPr bwMode="auto">
          <a:xfrm>
            <a:off x="3628085" y="2886011"/>
            <a:ext cx="2555776" cy="3980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688560" y="6478175"/>
            <a:ext cx="243482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Stack being hoisted out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298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699030"/>
            <a:ext cx="4211960" cy="31589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766603"/>
            <a:ext cx="2340864" cy="31211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240" y="2332"/>
            <a:ext cx="8229600" cy="1143000"/>
          </a:xfrm>
        </p:spPr>
        <p:txBody>
          <a:bodyPr/>
          <a:lstStyle/>
          <a:p>
            <a:pPr algn="r"/>
            <a:r>
              <a:rPr lang="en-US" dirty="0" smtClean="0"/>
              <a:t>Planned procedure II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03132" y="997614"/>
            <a:ext cx="441838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Replace </a:t>
            </a:r>
            <a:r>
              <a:rPr lang="en-US" sz="2400" dirty="0" err="1" smtClean="0"/>
              <a:t>feedthrough</a:t>
            </a:r>
            <a:endParaRPr lang="en-US" sz="2400" dirty="0"/>
          </a:p>
          <a:p>
            <a:pPr lvl="2"/>
            <a:r>
              <a:rPr lang="en-US" sz="2400" dirty="0" smtClean="0"/>
              <a:t>and re-install </a:t>
            </a:r>
            <a:r>
              <a:rPr lang="en-US" sz="2400" dirty="0"/>
              <a:t>stack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R</a:t>
            </a:r>
            <a:r>
              <a:rPr lang="en-US" sz="2400" dirty="0" smtClean="0"/>
              <a:t>eplace </a:t>
            </a:r>
            <a:r>
              <a:rPr lang="en-US" sz="2400" dirty="0"/>
              <a:t>stack by </a:t>
            </a:r>
            <a:r>
              <a:rPr lang="en-US" sz="2400" dirty="0" smtClean="0"/>
              <a:t>spare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Reinstall BI equipment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Re-install injection dump wings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Close tank door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Pump down in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leak test</a:t>
            </a:r>
            <a:endParaRPr lang="en-GB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746" y="1484784"/>
            <a:ext cx="2283718" cy="30449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" y="2332"/>
            <a:ext cx="2939818" cy="220486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02" y="2152079"/>
            <a:ext cx="248376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Spare stack</a:t>
            </a:r>
          </a:p>
          <a:p>
            <a:pPr algn="ctr"/>
            <a:r>
              <a:rPr lang="de-DE" dirty="0" smtClean="0"/>
              <a:t>being lowered into PSB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232986" y="4145541"/>
            <a:ext cx="176964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Feedthrough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194353" y="6319625"/>
            <a:ext cx="204610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BI screen installed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588224" y="6500539"/>
            <a:ext cx="243482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Tank door being closed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568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687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Experience from leak in May 2009</a:t>
            </a:r>
            <a:br>
              <a:rPr lang="en-US" dirty="0" smtClean="0"/>
            </a:br>
            <a:r>
              <a:rPr lang="en-US" dirty="0" smtClean="0"/>
              <a:t>(see IEFC #6)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61" t="5250" r="9032" b="5514"/>
          <a:stretch/>
        </p:blipFill>
        <p:spPr>
          <a:xfrm>
            <a:off x="5724128" y="1372448"/>
            <a:ext cx="3348224" cy="40368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2034" y="2282885"/>
            <a:ext cx="56459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Lifting jig was certified temporarily; formal certification almost completed.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Work dose planning completed (2009 !), good template;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r-CH" sz="2400" dirty="0" smtClean="0"/>
              <a:t>Collective </a:t>
            </a:r>
            <a:r>
              <a:rPr lang="fr-CH" sz="2400" dirty="0"/>
              <a:t>dose </a:t>
            </a:r>
            <a:r>
              <a:rPr lang="fr-CH" sz="2400" dirty="0" smtClean="0"/>
              <a:t>for exchange</a:t>
            </a:r>
            <a:r>
              <a:rPr lang="fr-CH" sz="2400" dirty="0"/>
              <a:t>: </a:t>
            </a:r>
            <a:r>
              <a:rPr lang="fr-CH" sz="2400" dirty="0" smtClean="0"/>
              <a:t>4.8 </a:t>
            </a:r>
            <a:r>
              <a:rPr lang="fr-CH" sz="2400" dirty="0" err="1" smtClean="0"/>
              <a:t>mSv</a:t>
            </a:r>
            <a:endParaRPr lang="fr-CH" sz="2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724128" y="1359555"/>
            <a:ext cx="1475656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dose rates</a:t>
            </a:r>
          </a:p>
          <a:p>
            <a:pPr algn="ctr"/>
            <a:r>
              <a:rPr lang="de-DE" dirty="0" smtClean="0"/>
              <a:t>at May 2009</a:t>
            </a:r>
          </a:p>
          <a:p>
            <a:pPr algn="ctr"/>
            <a:r>
              <a:rPr lang="de-DE" dirty="0" smtClean="0"/>
              <a:t>intervention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15616" y="5877272"/>
            <a:ext cx="7056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err="1" smtClean="0"/>
              <a:t>We</a:t>
            </a:r>
            <a:r>
              <a:rPr lang="fr-CH" sz="2400" dirty="0" smtClean="0"/>
              <a:t> </a:t>
            </a:r>
            <a:r>
              <a:rPr lang="fr-CH" sz="2400" dirty="0" err="1" smtClean="0"/>
              <a:t>will</a:t>
            </a:r>
            <a:r>
              <a:rPr lang="fr-CH" sz="2400" dirty="0" smtClean="0"/>
              <a:t> have to </a:t>
            </a:r>
            <a:r>
              <a:rPr lang="fr-CH" sz="2400" dirty="0" err="1" smtClean="0"/>
              <a:t>draw</a:t>
            </a:r>
            <a:r>
              <a:rPr lang="fr-CH" sz="2400" dirty="0" smtClean="0"/>
              <a:t> </a:t>
            </a:r>
            <a:r>
              <a:rPr lang="fr-CH" sz="2400" dirty="0" err="1" smtClean="0"/>
              <a:t>upon</a:t>
            </a:r>
            <a:r>
              <a:rPr lang="fr-CH" sz="2400" dirty="0" smtClean="0"/>
              <a:t> support </a:t>
            </a:r>
            <a:r>
              <a:rPr lang="fr-CH" sz="2400" dirty="0" err="1" smtClean="0"/>
              <a:t>from</a:t>
            </a:r>
            <a:r>
              <a:rPr lang="fr-CH" sz="2400" dirty="0" smtClean="0"/>
              <a:t> </a:t>
            </a:r>
            <a:r>
              <a:rPr lang="fr-CH" sz="2400" dirty="0" err="1" smtClean="0"/>
              <a:t>many</a:t>
            </a:r>
            <a:r>
              <a:rPr lang="fr-CH" sz="2400" dirty="0" smtClean="0"/>
              <a:t> groups</a:t>
            </a:r>
          </a:p>
          <a:p>
            <a:r>
              <a:rPr lang="fr-CH" sz="2400" dirty="0" smtClean="0"/>
              <a:t>(TE-VSC, BE-BI, EN-HE, DGS-RP, …)</a:t>
            </a:r>
          </a:p>
        </p:txBody>
      </p:sp>
    </p:spTree>
    <p:extLst>
      <p:ext uri="{BB962C8B-B14F-4D97-AF65-F5344CB8AC3E}">
        <p14:creationId xmlns:p14="http://schemas.microsoft.com/office/powerpoint/2010/main" val="107384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Tentative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Spare parts validation: end-May</a:t>
            </a:r>
          </a:p>
          <a:p>
            <a:pPr marL="0" indent="0">
              <a:buNone/>
            </a:pPr>
            <a:r>
              <a:rPr lang="en-US" dirty="0" smtClean="0"/>
              <a:t>DIMR/Work dose planning approval: mid-June </a:t>
            </a:r>
          </a:p>
          <a:p>
            <a:pPr marL="0" indent="0">
              <a:buNone/>
            </a:pPr>
            <a:r>
              <a:rPr lang="en-US" dirty="0" smtClean="0"/>
              <a:t>Intervention in PSB: end-June</a:t>
            </a:r>
          </a:p>
          <a:p>
            <a:pPr marL="0" indent="0">
              <a:buNone/>
            </a:pPr>
            <a:r>
              <a:rPr lang="en-US" dirty="0" smtClean="0"/>
              <a:t>Vacuum l</a:t>
            </a:r>
            <a:r>
              <a:rPr lang="en-US" dirty="0" smtClean="0"/>
              <a:t>eak tests feasible immediately after intervention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Re-build spares: Jan - May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980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intervention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Either</a:t>
            </a:r>
          </a:p>
          <a:p>
            <a:pPr marL="0" indent="0">
              <a:buNone/>
            </a:pPr>
            <a:r>
              <a:rPr lang="en-US" dirty="0" smtClean="0"/>
              <a:t>(depending on leak position and thus repair action)</a:t>
            </a:r>
          </a:p>
          <a:p>
            <a:r>
              <a:rPr lang="en-US" dirty="0" smtClean="0"/>
              <a:t>Build new spare </a:t>
            </a:r>
            <a:r>
              <a:rPr lang="en-US" dirty="0" err="1" smtClean="0"/>
              <a:t>feedthrough</a:t>
            </a:r>
            <a:endParaRPr lang="en-US" dirty="0"/>
          </a:p>
          <a:p>
            <a:r>
              <a:rPr lang="en-US" dirty="0" smtClean="0"/>
              <a:t>Re-build new spare stack</a:t>
            </a:r>
          </a:p>
          <a:p>
            <a:pPr marL="457200" lvl="1" indent="0">
              <a:buNone/>
            </a:pPr>
            <a:r>
              <a:rPr lang="en-US" dirty="0" smtClean="0"/>
              <a:t>R</a:t>
            </a:r>
            <a:r>
              <a:rPr lang="fr-CH" dirty="0" err="1"/>
              <a:t>efurbishment</a:t>
            </a:r>
            <a:r>
              <a:rPr lang="fr-CH" dirty="0"/>
              <a:t> </a:t>
            </a:r>
            <a:r>
              <a:rPr lang="fr-CH" dirty="0" smtClean="0"/>
              <a:t>of a </a:t>
            </a:r>
            <a:r>
              <a:rPr lang="fr-CH" dirty="0" err="1" smtClean="0"/>
              <a:t>spare</a:t>
            </a:r>
            <a:r>
              <a:rPr lang="fr-CH" dirty="0" smtClean="0"/>
              <a:t> in </a:t>
            </a:r>
            <a:r>
              <a:rPr lang="fr-CH" dirty="0" err="1" smtClean="0"/>
              <a:t>bldg</a:t>
            </a:r>
            <a:r>
              <a:rPr lang="fr-CH" dirty="0" smtClean="0"/>
              <a:t> 867 (</a:t>
            </a:r>
            <a:r>
              <a:rPr lang="fr-CH" dirty="0" err="1" smtClean="0"/>
              <a:t>essentially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first </a:t>
            </a:r>
            <a:r>
              <a:rPr lang="fr-CH" dirty="0" err="1" smtClean="0"/>
              <a:t>half</a:t>
            </a:r>
            <a:r>
              <a:rPr lang="fr-CH" dirty="0" smtClean="0"/>
              <a:t> of 2014, for </a:t>
            </a:r>
            <a:r>
              <a:rPr lang="fr-CH" dirty="0" err="1" smtClean="0"/>
              <a:t>spare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operational</a:t>
            </a:r>
            <a:r>
              <a:rPr lang="fr-CH" dirty="0" smtClean="0"/>
              <a:t> once PSB </a:t>
            </a:r>
            <a:r>
              <a:rPr lang="fr-CH" dirty="0" err="1" smtClean="0"/>
              <a:t>starts</a:t>
            </a:r>
            <a:r>
              <a:rPr lang="fr-CH" dirty="0" smtClean="0"/>
              <a:t> up)</a:t>
            </a:r>
            <a:endParaRPr lang="fr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228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/>
              <a:t>The future (post-LS2):</a:t>
            </a:r>
            <a:endParaRPr lang="en-GB" dirty="0"/>
          </a:p>
        </p:txBody>
      </p:sp>
      <p:pic>
        <p:nvPicPr>
          <p:cNvPr id="4" name="Content Placeholder 3" descr="Integration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24744"/>
            <a:ext cx="7637291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71800" y="5949280"/>
            <a:ext cx="3269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 injection from LINAC4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158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326</Words>
  <Application>Microsoft Office PowerPoint</Application>
  <PresentationFormat>On-screen Show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BI.SMH    repair</vt:lpstr>
      <vt:lpstr>Booster injection septa BI.SMH</vt:lpstr>
      <vt:lpstr>Failure description</vt:lpstr>
      <vt:lpstr>Planned procedure I</vt:lpstr>
      <vt:lpstr>Planned procedure II</vt:lpstr>
      <vt:lpstr>Experience from leak in May 2009 (see IEFC #6)</vt:lpstr>
      <vt:lpstr>Tentative schedule</vt:lpstr>
      <vt:lpstr>Post intervention</vt:lpstr>
      <vt:lpstr>The future (post-LS2):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BISMH</dc:title>
  <dc:creator>Thierry Masson</dc:creator>
  <cp:lastModifiedBy>borburgh</cp:lastModifiedBy>
  <cp:revision>50</cp:revision>
  <dcterms:created xsi:type="dcterms:W3CDTF">2013-04-15T06:52:14Z</dcterms:created>
  <dcterms:modified xsi:type="dcterms:W3CDTF">2013-04-19T06:02:38Z</dcterms:modified>
</cp:coreProperties>
</file>