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2"/>
  </p:notesMasterIdLst>
  <p:handoutMasterIdLst>
    <p:handoutMasterId r:id="rId43"/>
  </p:handoutMasterIdLst>
  <p:sldIdLst>
    <p:sldId id="256" r:id="rId2"/>
    <p:sldId id="313" r:id="rId3"/>
    <p:sldId id="344" r:id="rId4"/>
    <p:sldId id="311" r:id="rId5"/>
    <p:sldId id="312" r:id="rId6"/>
    <p:sldId id="287" r:id="rId7"/>
    <p:sldId id="295" r:id="rId8"/>
    <p:sldId id="317" r:id="rId9"/>
    <p:sldId id="314" r:id="rId10"/>
    <p:sldId id="296" r:id="rId11"/>
    <p:sldId id="298" r:id="rId12"/>
    <p:sldId id="297" r:id="rId13"/>
    <p:sldId id="300" r:id="rId14"/>
    <p:sldId id="299" r:id="rId15"/>
    <p:sldId id="301" r:id="rId16"/>
    <p:sldId id="320" r:id="rId17"/>
    <p:sldId id="345" r:id="rId18"/>
    <p:sldId id="290" r:id="rId19"/>
    <p:sldId id="302" r:id="rId20"/>
    <p:sldId id="303" r:id="rId21"/>
    <p:sldId id="304" r:id="rId22"/>
    <p:sldId id="305" r:id="rId23"/>
    <p:sldId id="315" r:id="rId24"/>
    <p:sldId id="307" r:id="rId25"/>
    <p:sldId id="309" r:id="rId26"/>
    <p:sldId id="319" r:id="rId27"/>
    <p:sldId id="260" r:id="rId28"/>
    <p:sldId id="347" r:id="rId29"/>
    <p:sldId id="261" r:id="rId30"/>
    <p:sldId id="310" r:id="rId31"/>
    <p:sldId id="335" r:id="rId32"/>
    <p:sldId id="339" r:id="rId33"/>
    <p:sldId id="341" r:id="rId34"/>
    <p:sldId id="340" r:id="rId35"/>
    <p:sldId id="337" r:id="rId36"/>
    <p:sldId id="348" r:id="rId37"/>
    <p:sldId id="336" r:id="rId38"/>
    <p:sldId id="338" r:id="rId39"/>
    <p:sldId id="342" r:id="rId40"/>
    <p:sldId id="343" r:id="rId41"/>
  </p:sldIdLst>
  <p:sldSz cx="9144000" cy="6858000" type="screen4x3"/>
  <p:notesSz cx="6400800" cy="86868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7797" autoAdjust="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736"/>
        <p:guide pos="201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625639" y="0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/>
          <a:lstStyle>
            <a:lvl1pPr algn="r">
              <a:defRPr sz="1100"/>
            </a:lvl1pPr>
          </a:lstStyle>
          <a:p>
            <a:fld id="{83DB05E4-4441-4F6A-BECB-4BCA26575DE5}" type="datetimeFigureOut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250952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625639" y="8250952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 anchor="b"/>
          <a:lstStyle>
            <a:lvl1pPr algn="r">
              <a:defRPr sz="1100"/>
            </a:lvl1pPr>
          </a:lstStyle>
          <a:p>
            <a:fld id="{A058B02B-E3CF-4AA3-AF38-82BE9FA644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625639" y="0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/>
          <a:lstStyle>
            <a:lvl1pPr algn="r">
              <a:defRPr sz="1100"/>
            </a:lvl1pPr>
          </a:lstStyle>
          <a:p>
            <a:fld id="{DE679F22-F3E1-4CCC-B713-72718CC6EBB5}" type="datetimeFigureOut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50875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210" tIns="43105" rIns="86210" bIns="43105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40080" y="4126230"/>
            <a:ext cx="5120640" cy="3909060"/>
          </a:xfrm>
          <a:prstGeom prst="rect">
            <a:avLst/>
          </a:prstGeom>
        </p:spPr>
        <p:txBody>
          <a:bodyPr vert="horz" lIns="86210" tIns="43105" rIns="86210" bIns="4310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250952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625639" y="8250952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 anchor="b"/>
          <a:lstStyle>
            <a:lvl1pPr algn="r">
              <a:defRPr sz="1100"/>
            </a:lvl1pPr>
          </a:lstStyle>
          <a:p>
            <a:fld id="{02669930-DE91-45B2-AA78-8CB01011D2C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CMS PAS HIG-13-003 </a:t>
            </a:r>
          </a:p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Page 3</a:t>
            </a:r>
          </a:p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combinatorial background arises from</a:t>
            </a:r>
          </a:p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low-pT jets from pile-up interactions which get clustered into high-pT jets. In the 2012 data the</a:t>
            </a:r>
          </a:p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 of pile-up events is larger and a multivariate selection is applied to separate jets from</a:t>
            </a:r>
          </a:p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primary interaction from those reconstructed due to energy deposits associated with pileup.</a:t>
            </a:r>
          </a:p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discrimination is based on the differences in the jet shapes, in the relative multiplicity of</a:t>
            </a:r>
          </a:p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charged and neutral components and in the different fraction of transverse momentum which</a:t>
            </a:r>
          </a:p>
          <a:p>
            <a:r>
              <a:rPr kumimoji="1" lang="en-US" altLang="ja-JP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carried by the hardest components.</a:t>
            </a:r>
            <a:endParaRPr kumimoji="1" lang="ja-JP" altLang="en-US" b="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69930-DE91-45B2-AA78-8CB01011D2C5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ATLAS-CONF-2013-034</a:t>
            </a:r>
            <a:endParaRPr kumimoji="1" lang="en-US" altLang="ja-JP" sz="120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kumimoji="1" lang="en-US" altLang="ja-JP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factors </a:t>
            </a:r>
            <a:r>
              <a:rPr kumimoji="1" lang="en-US" altLang="ja-JP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mu_i</a:t>
            </a:r>
            <a:r>
              <a:rPr kumimoji="1" lang="en-US" altLang="ja-JP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not constrained to be positive in order to account for a deficit of events from the corresponding production process. </a:t>
            </a:r>
          </a:p>
          <a:p>
            <a:r>
              <a:rPr kumimoji="1" lang="en-US" altLang="ja-JP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described in Ref. [12], while the signal strengths may be negative, the total probability density function must remain positive everywhere, and hence the total number of expected </a:t>
            </a:r>
            <a:r>
              <a:rPr kumimoji="1" lang="en-US" altLang="ja-JP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signal+background</a:t>
            </a:r>
            <a:r>
              <a:rPr kumimoji="1" lang="en-US" altLang="ja-JP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events has to be positive everywhere. </a:t>
            </a:r>
          </a:p>
          <a:p>
            <a:r>
              <a:rPr kumimoji="1" lang="en-US" altLang="ja-JP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restriction is responsible for the sharp cutoff in the H-&gt;ZZ(*)-&gt;4l contour.</a:t>
            </a:r>
          </a:p>
          <a:p>
            <a:r>
              <a:rPr kumimoji="1" lang="en-US" altLang="ja-JP" i="0" dirty="0" smtClean="0"/>
              <a:t>[12]</a:t>
            </a:r>
            <a:r>
              <a:rPr kumimoji="1" lang="en-US" altLang="ja-JP" i="0" baseline="0" dirty="0" smtClean="0"/>
              <a:t> ATLAS Collaboration, Phys. Rev. D86 (2012) 032003, arXiv:1207.0319 [</a:t>
            </a:r>
            <a:r>
              <a:rPr kumimoji="1" lang="en-US" altLang="ja-JP" i="0" baseline="0" dirty="0" err="1" smtClean="0"/>
              <a:t>hep</a:t>
            </a:r>
            <a:r>
              <a:rPr kumimoji="1" lang="en-US" altLang="ja-JP" i="0" baseline="0" smtClean="0"/>
              <a:t>-ex]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69930-DE91-45B2-AA78-8CB01011D2C5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The</a:t>
            </a:r>
            <a:r>
              <a:rPr kumimoji="1" lang="en-US" altLang="ja-JP" baseline="0" dirty="0" smtClean="0"/>
              <a:t> ATLAS numbers are taken from Table 11 of ATLAS-CONF-2013-030. </a:t>
            </a:r>
          </a:p>
          <a:p>
            <a:r>
              <a:rPr kumimoji="1" lang="en-US" altLang="ja-JP" baseline="0" dirty="0" smtClean="0"/>
              <a:t>The CMS numbers are taken from Table 4 of CMS-PAS-HIG-13-003.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69930-DE91-45B2-AA78-8CB01011D2C5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00B05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E64-BBF9-4897-BF69-2AA03AD9F89B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172400" y="0"/>
            <a:ext cx="971600" cy="365125"/>
          </a:xfrm>
          <a:solidFill>
            <a:srgbClr val="00B050"/>
          </a:solidFill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B7AC88E8-AAB5-4EBD-A3B8-854005289BA7}" type="slidenum">
              <a:rPr lang="ja-JP" altLang="en-US" smtClean="0"/>
              <a:pPr/>
              <a:t>&lt;#&gt;</a:t>
            </a:fld>
            <a:r>
              <a:rPr lang="en-US" altLang="ja-JP" dirty="0" smtClean="0"/>
              <a:t>/28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1BBA-BB7E-4471-AE5A-16D708D057E1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F71C-9FAA-45F9-A584-6BB5B22E34FE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00"/>
          </a:xfrm>
          <a:solidFill>
            <a:srgbClr val="00B050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EA9E-5564-45E1-8D1E-18584E35285C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064000" y="0"/>
            <a:ext cx="1080000" cy="365125"/>
          </a:xfrm>
        </p:spPr>
        <p:txBody>
          <a:bodyPr/>
          <a:lstStyle>
            <a:lvl1pPr algn="r">
              <a:defRPr/>
            </a:lvl1pPr>
          </a:lstStyle>
          <a:p>
            <a:fld id="{B7AC88E8-AAB5-4EBD-A3B8-854005289BA7}" type="slidenum">
              <a:rPr lang="ja-JP" altLang="en-US" smtClean="0"/>
              <a:pPr/>
              <a:t>&lt;#&gt;</a:t>
            </a:fld>
            <a:r>
              <a:rPr lang="en-US" altLang="ja-JP" dirty="0" smtClean="0"/>
              <a:t>/28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A046D-CF89-4909-BEFF-3EFD15F1C0C0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4AEE8-8416-4476-A683-C4D9EB095EE3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10768-F3AD-4BB8-BAE5-42F3F4646341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96C3-90FF-4743-A193-7D02533FF386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7C62-334E-4213-99E0-F271B6BC6B7A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7824-2110-4D07-AFD3-F75D110A735B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CA23-EF13-45EC-BB4F-8ECE6BC9A866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00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5E4E0-6DEC-4EE3-AD3F-AE82F9900893}" type="datetime1">
              <a:rPr kumimoji="1" lang="ja-JP" altLang="en-US" smtClean="0"/>
              <a:pPr/>
              <a:t>2013/6/5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72400" y="0"/>
            <a:ext cx="971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fld id="{B7AC88E8-AAB5-4EBD-A3B8-854005289BA7}" type="slidenum">
              <a:rPr lang="ja-JP" altLang="en-US" smtClean="0"/>
              <a:pPr/>
              <a:t>&lt;#&gt;</a:t>
            </a:fld>
            <a:r>
              <a:rPr lang="ja-JP" altLang="en-US" dirty="0" smtClean="0"/>
              <a:t> </a:t>
            </a:r>
            <a:r>
              <a:rPr lang="en-US" altLang="ja-JP" dirty="0" smtClean="0"/>
              <a:t>/28</a:t>
            </a:r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8.pn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5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CMSPublic/PhysicsResultsHI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lc.tohoku.ac.jp/higgsandbeyond2013/?page_id=10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9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r="15490"/>
          <a:stretch>
            <a:fillRect/>
          </a:stretch>
        </p:blipFill>
        <p:spPr bwMode="auto">
          <a:xfrm>
            <a:off x="7471728" y="752377"/>
            <a:ext cx="1276736" cy="195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0803011_07-A4-at-144-dpi"/>
          <p:cNvPicPr>
            <a:picLocks noChangeAspect="1" noChangeArrowheads="1"/>
          </p:cNvPicPr>
          <p:nvPr/>
        </p:nvPicPr>
        <p:blipFill>
          <a:blip r:embed="rId3" cstate="print"/>
          <a:srcRect l="18948" b="5052"/>
          <a:stretch>
            <a:fillRect/>
          </a:stretch>
        </p:blipFill>
        <p:spPr bwMode="auto">
          <a:xfrm>
            <a:off x="322091" y="836712"/>
            <a:ext cx="1801637" cy="15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20080"/>
          </a:xfrm>
          <a:solidFill>
            <a:srgbClr val="00B050"/>
          </a:solidFill>
        </p:spPr>
        <p:txBody>
          <a:bodyPr>
            <a:noAutofit/>
          </a:bodyPr>
          <a:lstStyle/>
          <a:p>
            <a:r>
              <a:rPr lang="en-US" altLang="ja-JP" sz="3600" dirty="0" smtClean="0">
                <a:solidFill>
                  <a:schemeClr val="bg1"/>
                </a:solidFill>
              </a:rPr>
              <a:t>125 GeV Higgs at the LHC: </a:t>
            </a:r>
            <a:r>
              <a:rPr lang="en-US" altLang="ja-JP" sz="3600" dirty="0" err="1" smtClean="0">
                <a:solidFill>
                  <a:schemeClr val="bg1"/>
                </a:solidFill>
              </a:rPr>
              <a:t>h</a:t>
            </a:r>
            <a:r>
              <a:rPr lang="en-US" altLang="ja-JP" sz="3600" dirty="0" err="1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en-US" altLang="ja-JP" sz="3600" dirty="0" err="1" smtClean="0">
                <a:solidFill>
                  <a:schemeClr val="bg1"/>
                </a:solidFill>
              </a:rPr>
              <a:t>ZZ</a:t>
            </a:r>
            <a:r>
              <a:rPr lang="en-US" altLang="ja-JP" sz="3600" dirty="0" smtClean="0">
                <a:solidFill>
                  <a:schemeClr val="bg1"/>
                </a:solidFill>
              </a:rPr>
              <a:t>, WW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9144000" cy="2520280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>
                <a:solidFill>
                  <a:schemeClr val="tx1"/>
                </a:solidFill>
              </a:rPr>
              <a:t>Susumu </a:t>
            </a:r>
            <a:r>
              <a:rPr kumimoji="1" lang="en-US" altLang="ja-JP" sz="3600" dirty="0" err="1" smtClean="0">
                <a:solidFill>
                  <a:schemeClr val="tx1"/>
                </a:solidFill>
              </a:rPr>
              <a:t>Oda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 (</a:t>
            </a:r>
            <a:r>
              <a:rPr lang="en-US" altLang="ja-JP" sz="3600" dirty="0" smtClean="0">
                <a:solidFill>
                  <a:schemeClr val="tx1"/>
                </a:solidFill>
              </a:rPr>
              <a:t>Kyushu University) </a:t>
            </a:r>
          </a:p>
          <a:p>
            <a:r>
              <a:rPr kumimoji="1" lang="en-US" altLang="ja-JP" sz="3600" dirty="0" smtClean="0">
                <a:solidFill>
                  <a:schemeClr val="tx1"/>
                </a:solidFill>
              </a:rPr>
              <a:t>On behalf of the ATLAS and CMS Collaborations</a:t>
            </a:r>
          </a:p>
          <a:p>
            <a:r>
              <a:rPr lang="en-US" altLang="ja-JP" sz="3600" dirty="0" smtClean="0">
                <a:solidFill>
                  <a:schemeClr val="tx1"/>
                </a:solidFill>
              </a:rPr>
              <a:t>Higgs and Beyond 2013</a:t>
            </a:r>
          </a:p>
          <a:p>
            <a:r>
              <a:rPr lang="en-US" altLang="ja-JP" sz="3600" dirty="0" smtClean="0">
                <a:solidFill>
                  <a:schemeClr val="tx1"/>
                </a:solidFill>
              </a:rPr>
              <a:t>Tohoku University, 2013-06-05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pic>
        <p:nvPicPr>
          <p:cNvPr id="14338" name="Picture 2" descr="http://www.kyushu-u.ac.jp/images/index/logo_index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6021288"/>
            <a:ext cx="5529412" cy="692696"/>
          </a:xfrm>
          <a:prstGeom prst="rect">
            <a:avLst/>
          </a:prstGeom>
          <a:noFill/>
        </p:spPr>
      </p:pic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  <p:pic>
        <p:nvPicPr>
          <p:cNvPr id="16386" name="Picture 2" descr="http://epx.phys.tohoku.ac.jp/Kickoff2011/pic/slogo_senda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53000"/>
            <a:ext cx="19145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expected and observed events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251519" y="907544"/>
          <a:ext cx="8748462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7237"/>
                <a:gridCol w="1497075"/>
                <a:gridCol w="1497075"/>
                <a:gridCol w="1497075"/>
              </a:tblGrid>
              <a:tr h="300878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ATLAS (100-160</a:t>
                      </a:r>
                      <a:r>
                        <a:rPr kumimoji="1" lang="en-US" altLang="ja-JP" sz="2000" baseline="0" dirty="0" smtClean="0"/>
                        <a:t> GeV</a:t>
                      </a:r>
                      <a:r>
                        <a:rPr kumimoji="1" lang="en-US" altLang="ja-JP" sz="2000" dirty="0" smtClean="0"/>
                        <a:t>)</a:t>
                      </a:r>
                      <a:r>
                        <a:rPr kumimoji="1" lang="en-US" altLang="ja-JP" sz="2000" baseline="0" dirty="0" smtClean="0"/>
                        <a:t> at 8 TeV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4e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2e2</a:t>
                      </a:r>
                      <a:r>
                        <a:rPr kumimoji="1" lang="en-US" altLang="ja-JP" sz="200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/2</a:t>
                      </a:r>
                      <a:r>
                        <a:rPr kumimoji="1" lang="en-US" altLang="ja-JP" sz="200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2e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4</a:t>
                      </a:r>
                      <a:r>
                        <a:rPr kumimoji="1" lang="en-US" altLang="ja-JP" sz="2000" dirty="0" smtClean="0">
                          <a:latin typeface="Symbol" pitchFamily="18" charset="2"/>
                        </a:rPr>
                        <a:t>m</a:t>
                      </a:r>
                      <a:endParaRPr kumimoji="1" lang="ja-JP" altLang="en-US" sz="2000" dirty="0">
                        <a:latin typeface="Symbol" pitchFamily="18" charset="2"/>
                      </a:endParaRPr>
                    </a:p>
                  </a:txBody>
                  <a:tcPr/>
                </a:tc>
              </a:tr>
              <a:tr h="27106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ZZ</a:t>
                      </a:r>
                      <a:r>
                        <a:rPr kumimoji="1" lang="en-US" altLang="ja-JP" sz="2000" baseline="30000" dirty="0" smtClean="0"/>
                        <a:t>(*)</a:t>
                      </a:r>
                      <a:endParaRPr kumimoji="1" lang="ja-JP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5.4 +/-</a:t>
                      </a:r>
                      <a:r>
                        <a:rPr lang="en-US" altLang="ja-JP" sz="2000" baseline="0" dirty="0" smtClean="0"/>
                        <a:t> 0.5</a:t>
                      </a:r>
                      <a:endParaRPr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14.7 +/- 0.9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12.4 +/- 0.6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27106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Z, </a:t>
                      </a:r>
                      <a:r>
                        <a:rPr kumimoji="1" lang="en-US" altLang="ja-JP" sz="2000" dirty="0" err="1" smtClean="0"/>
                        <a:t>Zbbbar</a:t>
                      </a:r>
                      <a:r>
                        <a:rPr kumimoji="1" lang="en-US" altLang="ja-JP" sz="2000" dirty="0" smtClean="0"/>
                        <a:t>, </a:t>
                      </a:r>
                      <a:r>
                        <a:rPr kumimoji="1" lang="en-US" altLang="ja-JP" sz="2000" dirty="0" err="1" smtClean="0"/>
                        <a:t>ttbar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2.5 +/- 0.6</a:t>
                      </a:r>
                      <a:endParaRPr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6.1 +/- 1.5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1.9</a:t>
                      </a:r>
                      <a:r>
                        <a:rPr kumimoji="1" lang="en-US" altLang="ja-JP" sz="2000" baseline="0" dirty="0" smtClean="0"/>
                        <a:t> +/- 0.6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27106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Total</a:t>
                      </a:r>
                      <a:r>
                        <a:rPr kumimoji="1" lang="en-US" altLang="ja-JP" sz="2000" baseline="0" dirty="0" smtClean="0"/>
                        <a:t> background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b="1" dirty="0" smtClean="0"/>
                        <a:t>8.0 +/- 0.8</a:t>
                      </a:r>
                      <a:endParaRPr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20.8 +/- 1.8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14.3 +/-</a:t>
                      </a:r>
                      <a:r>
                        <a:rPr kumimoji="1" lang="en-US" altLang="ja-JP" sz="2000" b="1" baseline="0" dirty="0" smtClean="0"/>
                        <a:t> 0.8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  <a:tr h="27106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Signal m</a:t>
                      </a:r>
                      <a:r>
                        <a:rPr kumimoji="1" lang="en-US" altLang="ja-JP" sz="2000" baseline="-25000" dirty="0" smtClean="0"/>
                        <a:t>H</a:t>
                      </a:r>
                      <a:r>
                        <a:rPr kumimoji="1" lang="en-US" altLang="ja-JP" sz="2000" dirty="0" smtClean="0"/>
                        <a:t>=125 GeV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b="1" dirty="0" smtClean="0"/>
                        <a:t>2.9 +/- 0.4</a:t>
                      </a:r>
                      <a:endParaRPr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7.0 +/- 0.9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5.8 +/- 0.7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  <a:tr h="27106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Data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13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28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27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コンテンツ プレースホルダ 5"/>
          <p:cNvGraphicFramePr>
            <a:graphicFrameLocks/>
          </p:cNvGraphicFramePr>
          <p:nvPr/>
        </p:nvGraphicFramePr>
        <p:xfrm>
          <a:off x="251519" y="3427824"/>
          <a:ext cx="8748466" cy="23774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257241"/>
                <a:gridCol w="1497075"/>
                <a:gridCol w="1497075"/>
                <a:gridCol w="1497075"/>
              </a:tblGrid>
              <a:tr h="251629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CMS (</a:t>
                      </a:r>
                      <a:r>
                        <a:rPr kumimoji="1" lang="en-US" altLang="ja-JP" sz="2000" u="sng" dirty="0" smtClean="0"/>
                        <a:t>110</a:t>
                      </a:r>
                      <a:r>
                        <a:rPr kumimoji="1" lang="en-US" altLang="ja-JP" sz="2000" dirty="0" smtClean="0"/>
                        <a:t>-160</a:t>
                      </a:r>
                      <a:r>
                        <a:rPr kumimoji="1" lang="en-US" altLang="ja-JP" sz="2000" baseline="0" dirty="0" smtClean="0"/>
                        <a:t> GeV</a:t>
                      </a:r>
                      <a:r>
                        <a:rPr kumimoji="1" lang="en-US" altLang="ja-JP" sz="2000" dirty="0" smtClean="0"/>
                        <a:t>) </a:t>
                      </a:r>
                      <a:r>
                        <a:rPr kumimoji="1" lang="en-US" altLang="ja-JP" sz="2000" baseline="0" dirty="0" smtClean="0"/>
                        <a:t>at </a:t>
                      </a:r>
                      <a:r>
                        <a:rPr kumimoji="1" lang="en-US" altLang="ja-JP" sz="2000" u="sng" baseline="0" dirty="0" smtClean="0"/>
                        <a:t>7 TeV</a:t>
                      </a:r>
                      <a:r>
                        <a:rPr kumimoji="1" lang="en-US" altLang="ja-JP" sz="2000" baseline="0" dirty="0" smtClean="0"/>
                        <a:t> and 8 TeV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4e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2e2</a:t>
                      </a:r>
                      <a:r>
                        <a:rPr kumimoji="1" lang="en-US" altLang="ja-JP" sz="200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/2</a:t>
                      </a:r>
                      <a:r>
                        <a:rPr kumimoji="1" lang="en-US" altLang="ja-JP" sz="200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2e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4</a:t>
                      </a:r>
                      <a:r>
                        <a:rPr kumimoji="1" lang="en-US" altLang="ja-JP" sz="2000" dirty="0" smtClean="0">
                          <a:latin typeface="Symbol" pitchFamily="18" charset="2"/>
                        </a:rPr>
                        <a:t>m</a:t>
                      </a:r>
                      <a:endParaRPr kumimoji="1" lang="ja-JP" altLang="en-US" sz="2000" dirty="0">
                        <a:latin typeface="Symbol" pitchFamily="18" charset="2"/>
                      </a:endParaRPr>
                    </a:p>
                  </a:txBody>
                  <a:tcPr/>
                </a:tc>
              </a:tr>
              <a:tr h="19450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ZZ</a:t>
                      </a:r>
                      <a:r>
                        <a:rPr kumimoji="1" lang="en-US" altLang="ja-JP" sz="2000" baseline="30000" dirty="0" smtClean="0"/>
                        <a:t>(*)</a:t>
                      </a:r>
                      <a:endParaRPr kumimoji="1" lang="ja-JP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6.6 +/-</a:t>
                      </a:r>
                      <a:r>
                        <a:rPr lang="en-US" altLang="ja-JP" sz="2000" baseline="0" dirty="0" smtClean="0"/>
                        <a:t> 0.8</a:t>
                      </a:r>
                      <a:endParaRPr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18.1 +/- 1.3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13.8 +/- 1.0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19450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Z+X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2.5 +/- 1.0</a:t>
                      </a:r>
                      <a:endParaRPr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4.0 +/- 1.6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1.6</a:t>
                      </a:r>
                      <a:r>
                        <a:rPr kumimoji="1" lang="en-US" altLang="ja-JP" sz="2000" baseline="0" dirty="0" smtClean="0"/>
                        <a:t> +/- 0.6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194501"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/>
                        <a:t>Total background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b="1" dirty="0" smtClean="0"/>
                        <a:t>9.1 +/- 1.3</a:t>
                      </a:r>
                      <a:endParaRPr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22.0 +/- 2.0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15.4 +/-</a:t>
                      </a:r>
                      <a:r>
                        <a:rPr kumimoji="1" lang="en-US" altLang="ja-JP" sz="2000" b="1" baseline="0" dirty="0" smtClean="0"/>
                        <a:t> 1.2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  <a:tr h="19450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Signal m</a:t>
                      </a:r>
                      <a:r>
                        <a:rPr kumimoji="1" lang="en-US" altLang="ja-JP" sz="2000" baseline="-25000" dirty="0" smtClean="0"/>
                        <a:t>H</a:t>
                      </a:r>
                      <a:r>
                        <a:rPr kumimoji="1" lang="en-US" altLang="ja-JP" sz="2000" dirty="0" smtClean="0"/>
                        <a:t>=125 GeV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b="1" dirty="0" smtClean="0"/>
                        <a:t>3.5</a:t>
                      </a:r>
                      <a:r>
                        <a:rPr lang="en-US" altLang="ja-JP" sz="2000" b="1" baseline="0" dirty="0" smtClean="0"/>
                        <a:t> </a:t>
                      </a:r>
                      <a:r>
                        <a:rPr lang="en-US" altLang="ja-JP" sz="2000" b="1" dirty="0" smtClean="0"/>
                        <a:t>+/- 0.5</a:t>
                      </a:r>
                      <a:endParaRPr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8.9 +/- 1.0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6.8 +/- 0.8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  <a:tr h="194501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Data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16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32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23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0" y="5904656"/>
            <a:ext cx="9144000" cy="8367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Although this is not direct comparison, </a:t>
            </a:r>
            <a:endParaRPr lang="en-US" altLang="ja-JP" sz="2400" dirty="0" smtClean="0">
              <a:solidFill>
                <a:srgbClr val="0070C0"/>
              </a:solidFill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seem to have similar signal acceptance and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S/N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ratio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. 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10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m</a:t>
            </a:r>
            <a:r>
              <a:rPr kumimoji="1" lang="en-US" altLang="ja-JP" baseline="-25000" dirty="0" smtClean="0">
                <a:sym typeface="Wingdings" pitchFamily="2" charset="2"/>
              </a:rPr>
              <a:t>4l </a:t>
            </a:r>
            <a:r>
              <a:rPr kumimoji="1" lang="en-US" altLang="ja-JP" dirty="0" smtClean="0">
                <a:sym typeface="Wingdings" pitchFamily="2" charset="2"/>
              </a:rPr>
              <a:t>distributions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129614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A clear peak exceeding expected backgrounds is seen around m</a:t>
            </a:r>
            <a:r>
              <a:rPr lang="en-US" altLang="ja-JP" sz="2400" baseline="-25000" dirty="0" smtClean="0"/>
              <a:t>4l</a:t>
            </a:r>
            <a:r>
              <a:rPr lang="en-US" altLang="ja-JP" sz="2400" dirty="0" smtClean="0"/>
              <a:t>=125 GeV by both </a:t>
            </a:r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  <a:r>
              <a:rPr lang="en-US" altLang="ja-JP" sz="2400" dirty="0" smtClean="0"/>
              <a:t> and </a:t>
            </a:r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  <a:r>
              <a:rPr lang="en-US" altLang="ja-JP" sz="2400" dirty="0" smtClean="0"/>
              <a:t>.</a:t>
            </a:r>
          </a:p>
          <a:p>
            <a:r>
              <a:rPr lang="en-US" altLang="ja-JP" sz="2400" dirty="0" smtClean="0"/>
              <a:t>Single resonant Z</a:t>
            </a:r>
            <a:r>
              <a:rPr lang="en-US" altLang="ja-JP" sz="2400" dirty="0" smtClean="0">
                <a:sym typeface="Wingdings" pitchFamily="2" charset="2"/>
              </a:rPr>
              <a:t>4l peak is seen at right position and height. </a:t>
            </a:r>
            <a:endParaRPr kumimoji="1" lang="ja-JP" alt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63679" y="2853376"/>
            <a:ext cx="4127426" cy="395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66326" y="2853376"/>
            <a:ext cx="4126153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 r="1969" b="2681"/>
          <a:stretch>
            <a:fillRect/>
          </a:stretch>
        </p:blipFill>
        <p:spPr bwMode="auto">
          <a:xfrm>
            <a:off x="2695196" y="1943854"/>
            <a:ext cx="1345726" cy="98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755576" y="2535287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64088" y="2492896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11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m</a:t>
            </a:r>
            <a:r>
              <a:rPr kumimoji="1" lang="en-US" altLang="ja-JP" baseline="-25000" dirty="0" smtClean="0">
                <a:sym typeface="Wingdings" pitchFamily="2" charset="2"/>
              </a:rPr>
              <a:t>12</a:t>
            </a:r>
            <a:r>
              <a:rPr kumimoji="1" lang="en-US" altLang="ja-JP" dirty="0" smtClean="0">
                <a:sym typeface="Wingdings" pitchFamily="2" charset="2"/>
              </a:rPr>
              <a:t> and m</a:t>
            </a:r>
            <a:r>
              <a:rPr kumimoji="1" lang="en-US" altLang="ja-JP" baseline="-25000" dirty="0" smtClean="0">
                <a:sym typeface="Wingdings" pitchFamily="2" charset="2"/>
              </a:rPr>
              <a:t>34 </a:t>
            </a:r>
            <a:r>
              <a:rPr kumimoji="1" lang="en-US" altLang="ja-JP" dirty="0" smtClean="0">
                <a:sym typeface="Wingdings" pitchFamily="2" charset="2"/>
              </a:rPr>
              <a:t>distributions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3068960"/>
            <a:ext cx="2880320" cy="1440160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Data agree with the expected distributions.</a:t>
            </a:r>
            <a:endParaRPr kumimoji="1" lang="ja-JP" altLang="en-US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082403" y="3978000"/>
            <a:ext cx="3001764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82403" y="1125064"/>
            <a:ext cx="3001764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107413" y="1125454"/>
            <a:ext cx="3001091" cy="287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106599" y="3978000"/>
            <a:ext cx="3001904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2987824" y="735087"/>
            <a:ext cx="3116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 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(120&lt;m</a:t>
            </a:r>
            <a:r>
              <a:rPr kumimoji="1" lang="en-US" altLang="ja-JP" sz="2000" baseline="-25000" dirty="0" smtClean="0">
                <a:solidFill>
                  <a:srgbClr val="0070C0"/>
                </a:solidFill>
              </a:rPr>
              <a:t>4l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&lt;130 GeV)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54949" y="735087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 </a:t>
            </a:r>
            <a:r>
              <a:rPr kumimoji="1" lang="en-US" altLang="ja-JP" sz="2000" dirty="0" smtClean="0">
                <a:solidFill>
                  <a:srgbClr val="C00000"/>
                </a:solidFill>
              </a:rPr>
              <a:t>(121.5&lt;m</a:t>
            </a:r>
            <a:r>
              <a:rPr kumimoji="1" lang="en-US" altLang="ja-JP" sz="2000" baseline="-25000" dirty="0" smtClean="0">
                <a:solidFill>
                  <a:srgbClr val="C00000"/>
                </a:solidFill>
              </a:rPr>
              <a:t>4l</a:t>
            </a:r>
            <a:r>
              <a:rPr kumimoji="1" lang="en-US" altLang="ja-JP" sz="2000" dirty="0" smtClean="0">
                <a:solidFill>
                  <a:srgbClr val="C00000"/>
                </a:solidFill>
              </a:rPr>
              <a:t>&lt;130.5 GeV)</a:t>
            </a:r>
            <a:endParaRPr kumimoji="1" lang="ja-JP" altLang="en-US" sz="2000" dirty="0">
              <a:solidFill>
                <a:srgbClr val="C0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76368" y="2103239"/>
            <a:ext cx="1255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m</a:t>
            </a:r>
            <a:r>
              <a:rPr kumimoji="1" lang="en-US" altLang="ja-JP" sz="2400" baseline="-25000" dirty="0" smtClean="0"/>
              <a:t>12</a:t>
            </a:r>
            <a:r>
              <a:rPr kumimoji="1" lang="en-US" altLang="ja-JP" sz="2400" dirty="0" smtClean="0"/>
              <a:t>=M</a:t>
            </a:r>
            <a:r>
              <a:rPr kumimoji="1" lang="en-US" altLang="ja-JP" sz="2400" baseline="-25000" dirty="0" smtClean="0"/>
              <a:t>Z1</a:t>
            </a:r>
            <a:endParaRPr kumimoji="1" lang="ja-JP" altLang="en-US" sz="2400" baseline="-25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76368" y="5055567"/>
            <a:ext cx="1255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m</a:t>
            </a:r>
            <a:r>
              <a:rPr lang="en-US" altLang="ja-JP" sz="2400" baseline="-25000" dirty="0" smtClean="0"/>
              <a:t>34</a:t>
            </a:r>
            <a:r>
              <a:rPr kumimoji="1" lang="en-US" altLang="ja-JP" sz="2400" dirty="0" smtClean="0"/>
              <a:t>=M</a:t>
            </a:r>
            <a:r>
              <a:rPr kumimoji="1" lang="en-US" altLang="ja-JP" sz="2400" baseline="-25000" dirty="0" smtClean="0"/>
              <a:t>Z2</a:t>
            </a:r>
            <a:endParaRPr kumimoji="1" lang="ja-JP" altLang="en-US" sz="2400" baseline="-25000" dirty="0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12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mass of the Higgs-like boson, m</a:t>
            </a:r>
            <a:r>
              <a:rPr kumimoji="1" lang="en-US" altLang="ja-JP" baseline="-25000" dirty="0" smtClean="0">
                <a:sym typeface="Wingdings" pitchFamily="2" charset="2"/>
              </a:rPr>
              <a:t>H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96000" y="3402016"/>
            <a:ext cx="3564595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946400" y="3402016"/>
            <a:ext cx="3563496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716353" y="3140968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64833" y="3068960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0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692696"/>
            <a:ext cx="8805664" cy="2592289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  <a:r>
              <a:rPr lang="en-US" altLang="ja-JP" sz="2400" dirty="0" smtClean="0"/>
              <a:t>: 1D fit to m</a:t>
            </a:r>
            <a:r>
              <a:rPr lang="en-US" altLang="ja-JP" sz="2400" baseline="-25000" dirty="0" smtClean="0"/>
              <a:t>4l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  <a:r>
              <a:rPr lang="en-US" altLang="ja-JP" sz="2400" dirty="0" smtClean="0"/>
              <a:t>: 3D fit to m</a:t>
            </a:r>
            <a:r>
              <a:rPr lang="en-US" altLang="ja-JP" sz="2400" baseline="-25000" dirty="0" smtClean="0"/>
              <a:t>4l</a:t>
            </a:r>
            <a:r>
              <a:rPr lang="en-US" altLang="ja-JP" sz="2400" dirty="0" smtClean="0"/>
              <a:t>, event-by-event uncertainty (</a:t>
            </a:r>
            <a:r>
              <a:rPr lang="en-US" altLang="ja-JP" sz="2400" dirty="0" smtClean="0">
                <a:latin typeface="Symbol" pitchFamily="18" charset="2"/>
              </a:rPr>
              <a:t>d</a:t>
            </a:r>
            <a:r>
              <a:rPr lang="en-US" altLang="ja-JP" sz="2400" dirty="0" smtClean="0"/>
              <a:t>m), K</a:t>
            </a:r>
            <a:r>
              <a:rPr lang="en-US" altLang="ja-JP" sz="2400" baseline="-25000" dirty="0" smtClean="0"/>
              <a:t>D</a:t>
            </a:r>
            <a:r>
              <a:rPr lang="en-US" altLang="ja-JP" sz="2400" dirty="0" smtClean="0"/>
              <a:t> </a:t>
            </a:r>
          </a:p>
          <a:p>
            <a:endParaRPr lang="en-US" altLang="ja-JP" sz="2000" dirty="0" smtClean="0"/>
          </a:p>
          <a:p>
            <a:r>
              <a:rPr lang="en-US" altLang="ja-JP" sz="2400" dirty="0" smtClean="0"/>
              <a:t>The systematic uncertainty is dominated by electron energy and muon momentum scale systematic uncertainties. </a:t>
            </a:r>
            <a:endParaRPr lang="en-US" altLang="ja-JP" sz="2400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/>
        </p:nvGraphicFramePr>
        <p:xfrm>
          <a:off x="922331" y="1124745"/>
          <a:ext cx="4297741" cy="504056"/>
        </p:xfrm>
        <a:graphic>
          <a:graphicData uri="http://schemas.openxmlformats.org/presentationml/2006/ole">
            <p:oleObj spid="_x0000_s3076" name="数式" r:id="rId5" imgW="2057400" imgH="24120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916161" y="1988841"/>
          <a:ext cx="4879975" cy="450850"/>
        </p:xfrm>
        <a:graphic>
          <a:graphicData uri="http://schemas.openxmlformats.org/presentationml/2006/ole">
            <p:oleObj spid="_x0000_s3077" name="数式" r:id="rId6" imgW="2336760" imgH="215640" progId="Equation.3">
              <p:embed/>
            </p:oleObj>
          </a:graphicData>
        </a:graphic>
      </p:graphicFrame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13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significance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5537" y="3575649"/>
            <a:ext cx="3376985" cy="323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47885" y="3575649"/>
            <a:ext cx="3355714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856321" y="3356992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64833" y="3356992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0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764704"/>
            <a:ext cx="8892480" cy="2592289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  <a:r>
              <a:rPr lang="en-US" altLang="ja-JP" sz="2400" dirty="0" smtClean="0"/>
              <a:t>: 1D fit to m</a:t>
            </a:r>
            <a:r>
              <a:rPr lang="en-US" altLang="ja-JP" sz="2400" baseline="-25000" dirty="0" smtClean="0"/>
              <a:t>4l</a:t>
            </a:r>
          </a:p>
          <a:p>
            <a:pPr lvl="1"/>
            <a:r>
              <a:rPr lang="en-US" altLang="ja-JP" sz="2400" dirty="0" smtClean="0"/>
              <a:t>6.6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observed (4.4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expected) at m</a:t>
            </a:r>
            <a:r>
              <a:rPr lang="en-US" altLang="ja-JP" sz="2400" baseline="-25000" dirty="0" smtClean="0"/>
              <a:t>H</a:t>
            </a:r>
            <a:r>
              <a:rPr lang="en-US" altLang="ja-JP" sz="2400" dirty="0" smtClean="0"/>
              <a:t>=124.3 GeV</a:t>
            </a:r>
          </a:p>
          <a:p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  <a:r>
              <a:rPr lang="en-US" altLang="ja-JP" sz="2400" dirty="0" smtClean="0"/>
              <a:t>: 3D fit to m</a:t>
            </a:r>
            <a:r>
              <a:rPr lang="en-US" altLang="ja-JP" sz="2400" baseline="-25000" dirty="0" smtClean="0"/>
              <a:t>4l</a:t>
            </a:r>
            <a:r>
              <a:rPr lang="en-US" altLang="ja-JP" sz="2400" dirty="0" smtClean="0"/>
              <a:t>, K</a:t>
            </a:r>
            <a:r>
              <a:rPr lang="en-US" altLang="ja-JP" sz="2400" baseline="-25000" dirty="0" smtClean="0"/>
              <a:t>D</a:t>
            </a:r>
            <a:r>
              <a:rPr lang="en-US" altLang="ja-JP" sz="2400" dirty="0" smtClean="0"/>
              <a:t>, p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/m</a:t>
            </a:r>
            <a:r>
              <a:rPr lang="en-US" altLang="ja-JP" sz="2400" baseline="-25000" dirty="0" smtClean="0"/>
              <a:t>4l</a:t>
            </a:r>
            <a:r>
              <a:rPr lang="en-US" altLang="ja-JP" sz="2400" dirty="0" smtClean="0"/>
              <a:t> or V</a:t>
            </a:r>
            <a:r>
              <a:rPr lang="en-US" altLang="ja-JP" sz="2400" baseline="-25000" dirty="0" smtClean="0"/>
              <a:t>D</a:t>
            </a:r>
          </a:p>
          <a:p>
            <a:pPr lvl="1"/>
            <a:r>
              <a:rPr lang="en-US" altLang="ja-JP" sz="2400" dirty="0" smtClean="0"/>
              <a:t>6.7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observed (7.2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expected) at m</a:t>
            </a:r>
            <a:r>
              <a:rPr lang="en-US" altLang="ja-JP" sz="2400" baseline="-25000" dirty="0" smtClean="0"/>
              <a:t>H</a:t>
            </a:r>
            <a:r>
              <a:rPr lang="en-US" altLang="ja-JP" sz="2400" dirty="0" smtClean="0"/>
              <a:t>=125.8 GeV</a:t>
            </a:r>
          </a:p>
          <a:p>
            <a:pPr lvl="2"/>
            <a:r>
              <a:rPr lang="en-US" altLang="ja-JP" sz="2200" dirty="0" smtClean="0"/>
              <a:t>1D (m</a:t>
            </a:r>
            <a:r>
              <a:rPr lang="en-US" altLang="ja-JP" sz="2200" baseline="-25000" dirty="0" smtClean="0"/>
              <a:t>4l</a:t>
            </a:r>
            <a:r>
              <a:rPr lang="en-US" altLang="ja-JP" sz="2200" dirty="0" smtClean="0"/>
              <a:t>) fit gives 4.7</a:t>
            </a:r>
            <a:r>
              <a:rPr lang="en-US" altLang="ja-JP" sz="2200" dirty="0" smtClean="0">
                <a:latin typeface="Symbol" pitchFamily="18" charset="2"/>
              </a:rPr>
              <a:t>s</a:t>
            </a:r>
            <a:r>
              <a:rPr lang="en-US" altLang="ja-JP" sz="2200" dirty="0" smtClean="0"/>
              <a:t> observed (5.6</a:t>
            </a:r>
            <a:r>
              <a:rPr lang="en-US" altLang="ja-JP" sz="2200" dirty="0" smtClean="0">
                <a:latin typeface="Symbol" pitchFamily="18" charset="2"/>
              </a:rPr>
              <a:t>s</a:t>
            </a:r>
            <a:r>
              <a:rPr lang="en-US" altLang="ja-JP" sz="2200" dirty="0" smtClean="0"/>
              <a:t> expected) at m</a:t>
            </a:r>
            <a:r>
              <a:rPr lang="en-US" altLang="ja-JP" sz="2200" baseline="-25000" dirty="0" smtClean="0"/>
              <a:t>H</a:t>
            </a:r>
            <a:r>
              <a:rPr lang="en-US" altLang="ja-JP" sz="2200" dirty="0" smtClean="0"/>
              <a:t>=125.8 GeV</a:t>
            </a:r>
          </a:p>
          <a:p>
            <a:pPr lvl="1"/>
            <a:r>
              <a:rPr lang="en-US" altLang="ja-JP" sz="2200" dirty="0" smtClean="0"/>
              <a:t>3D fit of </a:t>
            </a:r>
            <a:r>
              <a:rPr lang="en-US" altLang="ja-JP" sz="2200" dirty="0" smtClean="0">
                <a:solidFill>
                  <a:srgbClr val="C00000"/>
                </a:solidFill>
              </a:rPr>
              <a:t>CMS</a:t>
            </a:r>
            <a:r>
              <a:rPr lang="en-US" altLang="ja-JP" sz="2200" dirty="0" smtClean="0"/>
              <a:t> largely improves statistical significance. </a:t>
            </a:r>
            <a:endParaRPr lang="en-US" altLang="ja-JP" sz="220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14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147831" y="838312"/>
            <a:ext cx="2439047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37344" y="694576"/>
            <a:ext cx="2626544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signal strength (=</a:t>
            </a:r>
            <a:r>
              <a:rPr kumimoji="1" lang="en-US" altLang="ja-JP" dirty="0" smtClean="0">
                <a:latin typeface="Symbol" pitchFamily="18" charset="2"/>
                <a:sym typeface="Wingdings" pitchFamily="2" charset="2"/>
              </a:rPr>
              <a:t>s</a:t>
            </a:r>
            <a:r>
              <a:rPr kumimoji="1" lang="en-US" altLang="ja-JP" baseline="-25000" dirty="0" smtClean="0">
                <a:sym typeface="Wingdings" pitchFamily="2" charset="2"/>
              </a:rPr>
              <a:t>obs</a:t>
            </a:r>
            <a:r>
              <a:rPr kumimoji="1" lang="en-US" altLang="ja-JP" dirty="0" smtClean="0">
                <a:sym typeface="Wingdings" pitchFamily="2" charset="2"/>
              </a:rPr>
              <a:t>/</a:t>
            </a:r>
            <a:r>
              <a:rPr kumimoji="1" lang="en-US" altLang="ja-JP" dirty="0" smtClean="0">
                <a:latin typeface="Symbol" pitchFamily="18" charset="2"/>
                <a:sym typeface="Wingdings" pitchFamily="2" charset="2"/>
              </a:rPr>
              <a:t>s</a:t>
            </a:r>
            <a:r>
              <a:rPr kumimoji="1" lang="en-US" altLang="ja-JP" baseline="-25000" dirty="0" smtClean="0">
                <a:sym typeface="Wingdings" pitchFamily="2" charset="2"/>
              </a:rPr>
              <a:t>SM</a:t>
            </a:r>
            <a:r>
              <a:rPr kumimoji="1" lang="en-US" altLang="ja-JP" dirty="0" smtClean="0">
                <a:sym typeface="Wingdings" pitchFamily="2" charset="2"/>
              </a:rPr>
              <a:t>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0" y="844719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0" y="3862928"/>
          <a:ext cx="9144001" cy="17983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07705"/>
                <a:gridCol w="1920689"/>
                <a:gridCol w="1771869"/>
                <a:gridCol w="1771869"/>
                <a:gridCol w="1771869"/>
              </a:tblGrid>
              <a:tr h="301043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Inclusive </a:t>
                      </a:r>
                      <a:r>
                        <a:rPr kumimoji="1" lang="en-US" altLang="ja-JP" sz="2000" b="1" baseline="0" dirty="0" smtClean="0">
                          <a:latin typeface="Symbol" pitchFamily="18" charset="2"/>
                        </a:rPr>
                        <a:t>m</a:t>
                      </a:r>
                      <a:endParaRPr kumimoji="1" lang="ja-JP" altLang="en-US" sz="2000" b="1" baseline="-250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err="1" smtClean="0"/>
                        <a:t>Fermionic</a:t>
                      </a:r>
                      <a:r>
                        <a:rPr kumimoji="1" lang="en-US" altLang="ja-JP" sz="2000" b="1" dirty="0" smtClean="0"/>
                        <a:t> </a:t>
                      </a:r>
                      <a:r>
                        <a:rPr kumimoji="1" lang="en-US" altLang="ja-JP" sz="2000" b="1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000" b="1" baseline="-25000" dirty="0" smtClean="0"/>
                        <a:t>F</a:t>
                      </a:r>
                      <a:endParaRPr kumimoji="1" lang="ja-JP" altLang="en-US" sz="20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err="1" smtClean="0"/>
                        <a:t>Bosonic</a:t>
                      </a:r>
                      <a:r>
                        <a:rPr kumimoji="1" lang="en-US" altLang="ja-JP" sz="2000" b="1" dirty="0" smtClean="0"/>
                        <a:t> </a:t>
                      </a:r>
                      <a:r>
                        <a:rPr kumimoji="1" lang="en-US" altLang="ja-JP" sz="2000" b="1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000" b="1" baseline="-25000" dirty="0" smtClean="0"/>
                        <a:t>V</a:t>
                      </a:r>
                      <a:endParaRPr kumimoji="1" lang="ja-JP" altLang="en-US" sz="20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/>
                        <a:t>Ratio </a:t>
                      </a:r>
                      <a:r>
                        <a:rPr kumimoji="1" lang="en-US" altLang="ja-JP" sz="2000" b="1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000" b="1" baseline="-25000" dirty="0" smtClean="0"/>
                        <a:t>V</a:t>
                      </a:r>
                      <a:r>
                        <a:rPr kumimoji="1" lang="en-US" altLang="ja-JP" sz="2000" b="1" dirty="0" smtClean="0"/>
                        <a:t>/</a:t>
                      </a:r>
                      <a:r>
                        <a:rPr kumimoji="1" lang="en-US" altLang="ja-JP" sz="2000" b="1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000" b="1" baseline="-25000" dirty="0" smtClean="0"/>
                        <a:t>F</a:t>
                      </a:r>
                      <a:endParaRPr kumimoji="1" lang="ja-JP" altLang="en-US" sz="2000" b="1" baseline="-25000" dirty="0"/>
                    </a:p>
                  </a:txBody>
                  <a:tcPr/>
                </a:tc>
              </a:tr>
              <a:tr h="5326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0070C0"/>
                          </a:solidFill>
                        </a:rPr>
                        <a:t>ATLAS at </a:t>
                      </a:r>
                    </a:p>
                    <a:p>
                      <a:pPr algn="ctr"/>
                      <a:r>
                        <a:rPr kumimoji="1" lang="en-US" altLang="ja-JP" sz="2000" b="1" u="none" dirty="0" smtClean="0">
                          <a:solidFill>
                            <a:srgbClr val="0070C0"/>
                          </a:solidFill>
                        </a:rPr>
                        <a:t>m</a:t>
                      </a:r>
                      <a:r>
                        <a:rPr kumimoji="1" lang="en-US" altLang="ja-JP" sz="2000" b="1" u="none" baseline="-25000" dirty="0" smtClean="0">
                          <a:solidFill>
                            <a:srgbClr val="0070C0"/>
                          </a:solidFill>
                        </a:rPr>
                        <a:t>H</a:t>
                      </a:r>
                      <a:r>
                        <a:rPr kumimoji="1" lang="en-US" altLang="ja-JP" sz="2000" b="1" u="none" dirty="0" smtClean="0">
                          <a:solidFill>
                            <a:srgbClr val="0070C0"/>
                          </a:solidFill>
                        </a:rPr>
                        <a:t>=124.3</a:t>
                      </a:r>
                      <a:r>
                        <a:rPr kumimoji="1" lang="en-US" altLang="ja-JP" sz="2000" b="1" u="none" baseline="0" dirty="0" smtClean="0">
                          <a:solidFill>
                            <a:srgbClr val="0070C0"/>
                          </a:solidFill>
                        </a:rPr>
                        <a:t> GeV</a:t>
                      </a:r>
                      <a:endParaRPr kumimoji="1" lang="ja-JP" altLang="en-US" sz="2000" b="1" u="none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>
                          <a:solidFill>
                            <a:srgbClr val="0070C0"/>
                          </a:solidFill>
                        </a:rPr>
                        <a:t>1.7</a:t>
                      </a:r>
                      <a:r>
                        <a:rPr kumimoji="1" lang="en-US" altLang="ja-JP" sz="2800" baseline="30000" dirty="0" smtClean="0">
                          <a:solidFill>
                            <a:srgbClr val="0070C0"/>
                          </a:solidFill>
                        </a:rPr>
                        <a:t>+0.5</a:t>
                      </a:r>
                      <a:r>
                        <a:rPr kumimoji="1" lang="en-US" altLang="ja-JP" sz="2800" baseline="-25000" dirty="0" smtClean="0">
                          <a:solidFill>
                            <a:srgbClr val="0070C0"/>
                          </a:solidFill>
                        </a:rPr>
                        <a:t>-0.4</a:t>
                      </a:r>
                      <a:endParaRPr kumimoji="1" lang="ja-JP" altLang="en-US" sz="2800" baseline="-25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>
                          <a:solidFill>
                            <a:srgbClr val="0070C0"/>
                          </a:solidFill>
                        </a:rPr>
                        <a:t>1.8</a:t>
                      </a:r>
                      <a:r>
                        <a:rPr kumimoji="1" lang="en-US" altLang="ja-JP" sz="2800" baseline="30000" dirty="0" smtClean="0">
                          <a:solidFill>
                            <a:srgbClr val="0070C0"/>
                          </a:solidFill>
                        </a:rPr>
                        <a:t>+0.8</a:t>
                      </a:r>
                      <a:r>
                        <a:rPr kumimoji="1" lang="en-US" altLang="ja-JP" sz="2800" baseline="-25000" dirty="0" smtClean="0">
                          <a:solidFill>
                            <a:srgbClr val="0070C0"/>
                          </a:solidFill>
                        </a:rPr>
                        <a:t>-0.5</a:t>
                      </a:r>
                      <a:endParaRPr kumimoji="1" lang="ja-JP" altLang="en-US" sz="2800" baseline="-25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>
                          <a:solidFill>
                            <a:srgbClr val="0070C0"/>
                          </a:solidFill>
                        </a:rPr>
                        <a:t>1.2</a:t>
                      </a:r>
                      <a:r>
                        <a:rPr kumimoji="1" lang="en-US" altLang="ja-JP" sz="2800" baseline="30000" dirty="0" smtClean="0">
                          <a:solidFill>
                            <a:srgbClr val="0070C0"/>
                          </a:solidFill>
                        </a:rPr>
                        <a:t>+3.8</a:t>
                      </a:r>
                      <a:r>
                        <a:rPr kumimoji="1" lang="en-US" altLang="ja-JP" sz="2800" baseline="-25000" dirty="0" smtClean="0">
                          <a:solidFill>
                            <a:srgbClr val="0070C0"/>
                          </a:solidFill>
                        </a:rPr>
                        <a:t>-1.4</a:t>
                      </a:r>
                      <a:endParaRPr kumimoji="1" lang="ja-JP" altLang="en-US" sz="2800" baseline="-25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>
                          <a:solidFill>
                            <a:srgbClr val="0070C0"/>
                          </a:solidFill>
                        </a:rPr>
                        <a:t>0.7</a:t>
                      </a:r>
                      <a:r>
                        <a:rPr kumimoji="1" lang="en-US" altLang="ja-JP" sz="2800" baseline="30000" dirty="0" smtClean="0">
                          <a:solidFill>
                            <a:srgbClr val="0070C0"/>
                          </a:solidFill>
                        </a:rPr>
                        <a:t>+2.4</a:t>
                      </a:r>
                      <a:r>
                        <a:rPr kumimoji="1" lang="en-US" altLang="ja-JP" sz="2800" baseline="-25000" dirty="0" smtClean="0">
                          <a:solidFill>
                            <a:srgbClr val="0070C0"/>
                          </a:solidFill>
                        </a:rPr>
                        <a:t>-0.3</a:t>
                      </a:r>
                      <a:endParaRPr kumimoji="1" lang="ja-JP" altLang="en-US" sz="2800" baseline="-25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5326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C00000"/>
                          </a:solidFill>
                        </a:rPr>
                        <a:t>CMS at </a:t>
                      </a:r>
                    </a:p>
                    <a:p>
                      <a:pPr algn="ctr"/>
                      <a:r>
                        <a:rPr kumimoji="1" lang="en-US" altLang="ja-JP" sz="2000" b="1" u="none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kumimoji="1" lang="en-US" altLang="ja-JP" sz="2000" b="1" u="none" baseline="-25000" dirty="0" smtClean="0">
                          <a:solidFill>
                            <a:srgbClr val="C00000"/>
                          </a:solidFill>
                        </a:rPr>
                        <a:t>H</a:t>
                      </a:r>
                      <a:r>
                        <a:rPr kumimoji="1" lang="en-US" altLang="ja-JP" sz="2000" b="1" u="none" dirty="0" smtClean="0">
                          <a:solidFill>
                            <a:srgbClr val="C00000"/>
                          </a:solidFill>
                        </a:rPr>
                        <a:t>=125.8 GeV</a:t>
                      </a:r>
                      <a:endParaRPr kumimoji="1" lang="ja-JP" altLang="en-US" sz="2000" b="1" u="none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baseline="0" dirty="0" smtClean="0">
                          <a:solidFill>
                            <a:srgbClr val="C00000"/>
                          </a:solidFill>
                        </a:rPr>
                        <a:t>0.91</a:t>
                      </a:r>
                      <a:r>
                        <a:rPr kumimoji="1" lang="en-US" altLang="ja-JP" sz="2800" baseline="30000" dirty="0" smtClean="0">
                          <a:solidFill>
                            <a:srgbClr val="C00000"/>
                          </a:solidFill>
                        </a:rPr>
                        <a:t>+0.30</a:t>
                      </a:r>
                      <a:r>
                        <a:rPr kumimoji="1" lang="en-US" altLang="ja-JP" sz="2800" baseline="-25000" dirty="0" smtClean="0">
                          <a:solidFill>
                            <a:srgbClr val="C00000"/>
                          </a:solidFill>
                        </a:rPr>
                        <a:t>-0.24</a:t>
                      </a:r>
                      <a:endParaRPr kumimoji="1" lang="ja-JP" altLang="en-US" sz="2800" baseline="-250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>
                          <a:solidFill>
                            <a:srgbClr val="C00000"/>
                          </a:solidFill>
                        </a:rPr>
                        <a:t>0.9</a:t>
                      </a:r>
                      <a:r>
                        <a:rPr kumimoji="1" lang="en-US" altLang="ja-JP" sz="2800" baseline="30000" dirty="0" smtClean="0">
                          <a:solidFill>
                            <a:srgbClr val="C00000"/>
                          </a:solidFill>
                        </a:rPr>
                        <a:t>+0.5</a:t>
                      </a:r>
                      <a:r>
                        <a:rPr kumimoji="1" lang="en-US" altLang="ja-JP" sz="2800" baseline="-25000" dirty="0" smtClean="0">
                          <a:solidFill>
                            <a:srgbClr val="C00000"/>
                          </a:solidFill>
                        </a:rPr>
                        <a:t>-0.4</a:t>
                      </a:r>
                      <a:endParaRPr kumimoji="1" lang="ja-JP" altLang="en-US" sz="2800" baseline="-250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>
                          <a:solidFill>
                            <a:srgbClr val="C00000"/>
                          </a:solidFill>
                        </a:rPr>
                        <a:t>1.0</a:t>
                      </a:r>
                      <a:r>
                        <a:rPr kumimoji="1" lang="en-US" altLang="ja-JP" sz="2800" baseline="30000" dirty="0" smtClean="0">
                          <a:solidFill>
                            <a:srgbClr val="C00000"/>
                          </a:solidFill>
                        </a:rPr>
                        <a:t>+2.4</a:t>
                      </a:r>
                      <a:r>
                        <a:rPr kumimoji="1" lang="en-US" altLang="ja-JP" sz="2800" baseline="-25000" dirty="0" smtClean="0">
                          <a:solidFill>
                            <a:srgbClr val="C00000"/>
                          </a:solidFill>
                        </a:rPr>
                        <a:t>-2.3</a:t>
                      </a:r>
                      <a:endParaRPr kumimoji="1" lang="ja-JP" altLang="en-US" sz="2800" baseline="-250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endParaRPr kumimoji="1" lang="ja-JP" alt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517333" y="766304"/>
            <a:ext cx="2626666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3520617" y="838312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0" y="3188933"/>
            <a:ext cx="5004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One VBF-like event at 123.5 GeV observed </a:t>
            </a:r>
          </a:p>
          <a:p>
            <a:r>
              <a:rPr lang="en-US" altLang="ja-JP" dirty="0" smtClean="0"/>
              <a:t>0.71 +/- 0.10 event expected (~</a:t>
            </a:r>
            <a:r>
              <a:rPr kumimoji="1" lang="en-US" altLang="ja-JP" dirty="0" smtClean="0"/>
              <a:t>0.4 event from VBF)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148064" y="321631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No VBF-like (V</a:t>
            </a:r>
            <a:r>
              <a:rPr lang="en-US" altLang="ja-JP" baseline="-25000" dirty="0" smtClean="0"/>
              <a:t>D</a:t>
            </a:r>
            <a:r>
              <a:rPr lang="en-US" altLang="ja-JP" dirty="0" smtClean="0"/>
              <a:t>&gt;0.5) events observed in Category II</a:t>
            </a:r>
            <a:endParaRPr kumimoji="1" lang="ja-JP" altLang="en-US" dirty="0"/>
          </a:p>
        </p:txBody>
      </p:sp>
      <p:sp>
        <p:nvSpPr>
          <p:cNvPr id="15" name="コンテンツ プレースホルダ 2"/>
          <p:cNvSpPr>
            <a:spLocks noGrp="1"/>
          </p:cNvSpPr>
          <p:nvPr>
            <p:ph idx="1"/>
          </p:nvPr>
        </p:nvSpPr>
        <p:spPr>
          <a:xfrm>
            <a:off x="144016" y="5633864"/>
            <a:ext cx="8820472" cy="1224136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altLang="ja-JP" sz="2400" dirty="0" smtClean="0"/>
              <a:t>All signal strengths are consistent with 1 (=the SM expectation) within 2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uncertainties.</a:t>
            </a:r>
          </a:p>
          <a:p>
            <a:r>
              <a:rPr lang="en-US" altLang="ja-JP" sz="2400" dirty="0" smtClean="0"/>
              <a:t>Used masses are different and results cannot be directly compared.   </a:t>
            </a:r>
            <a:endParaRPr lang="en-US" altLang="ja-JP" sz="2400" dirty="0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15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4l: spin and parity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1224136"/>
          </a:xfrm>
        </p:spPr>
        <p:txBody>
          <a:bodyPr>
            <a:noAutofit/>
          </a:bodyPr>
          <a:lstStyle/>
          <a:p>
            <a:r>
              <a:rPr kumimoji="1" lang="en-US" altLang="ja-JP" sz="2100" dirty="0" smtClean="0"/>
              <a:t>Several J</a:t>
            </a:r>
            <a:r>
              <a:rPr kumimoji="1" lang="en-US" altLang="ja-JP" sz="2100" baseline="30000" dirty="0" smtClean="0"/>
              <a:t>P</a:t>
            </a:r>
            <a:r>
              <a:rPr kumimoji="1" lang="en-US" altLang="ja-JP" sz="2100" dirty="0" smtClean="0"/>
              <a:t> hypotheses are tested against the J</a:t>
            </a:r>
            <a:r>
              <a:rPr kumimoji="1" lang="en-US" altLang="ja-JP" sz="2100" baseline="30000" dirty="0" smtClean="0"/>
              <a:t>P</a:t>
            </a:r>
            <a:r>
              <a:rPr kumimoji="1" lang="en-US" altLang="ja-JP" sz="2100" dirty="0" smtClean="0"/>
              <a:t>=0</a:t>
            </a:r>
            <a:r>
              <a:rPr kumimoji="1" lang="en-US" altLang="ja-JP" sz="2100" baseline="30000" dirty="0" smtClean="0"/>
              <a:t>+</a:t>
            </a:r>
            <a:r>
              <a:rPr kumimoji="1" lang="en-US" altLang="ja-JP" sz="2100" dirty="0" smtClean="0"/>
              <a:t> hypothesis (=Standard Model Higgs) with Matrix </a:t>
            </a:r>
            <a:r>
              <a:rPr lang="en-US" altLang="ja-JP" sz="2100" dirty="0" smtClean="0"/>
              <a:t>E</a:t>
            </a:r>
            <a:r>
              <a:rPr kumimoji="1" lang="en-US" altLang="ja-JP" sz="2100" dirty="0" smtClean="0"/>
              <a:t>lement </a:t>
            </a:r>
            <a:r>
              <a:rPr lang="en-US" altLang="ja-JP" sz="2100" dirty="0" smtClean="0"/>
              <a:t>L</a:t>
            </a:r>
            <a:r>
              <a:rPr kumimoji="1" lang="en-US" altLang="ja-JP" sz="2100" dirty="0" smtClean="0"/>
              <a:t>ikelihood </a:t>
            </a:r>
            <a:r>
              <a:rPr lang="en-US" altLang="ja-JP" sz="2100" dirty="0" smtClean="0"/>
              <a:t>A</a:t>
            </a:r>
            <a:r>
              <a:rPr kumimoji="1" lang="en-US" altLang="ja-JP" sz="2100" dirty="0" smtClean="0"/>
              <a:t>pproach and Boosted Decision Tree. </a:t>
            </a:r>
          </a:p>
          <a:p>
            <a:r>
              <a:rPr kumimoji="1" lang="en-US" altLang="ja-JP" sz="2100" dirty="0" smtClean="0"/>
              <a:t>Data strongly favor J</a:t>
            </a:r>
            <a:r>
              <a:rPr kumimoji="1" lang="en-US" altLang="ja-JP" sz="2100" baseline="30000" dirty="0" smtClean="0"/>
              <a:t>P</a:t>
            </a:r>
            <a:r>
              <a:rPr kumimoji="1" lang="en-US" altLang="ja-JP" sz="2100" dirty="0" smtClean="0"/>
              <a:t>=0</a:t>
            </a:r>
            <a:r>
              <a:rPr kumimoji="1" lang="en-US" altLang="ja-JP" sz="2100" baseline="30000" dirty="0" smtClean="0"/>
              <a:t>+</a:t>
            </a:r>
            <a:r>
              <a:rPr kumimoji="1" lang="en-US" altLang="ja-JP" sz="2100" dirty="0" smtClean="0"/>
              <a:t>. </a:t>
            </a:r>
            <a:endParaRPr kumimoji="1" lang="ja-JP" altLang="en-US" sz="21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131840" y="4459936"/>
            <a:ext cx="2519999" cy="239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図 6" descr="fig_16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848" y="1848651"/>
            <a:ext cx="2520000" cy="2444445"/>
          </a:xfrm>
          <a:prstGeom prst="rect">
            <a:avLst/>
          </a:prstGeom>
        </p:spPr>
      </p:pic>
      <p:pic>
        <p:nvPicPr>
          <p:cNvPr id="8" name="図 7" descr="fig_17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1848651"/>
            <a:ext cx="2520000" cy="2444445"/>
          </a:xfrm>
          <a:prstGeom prst="rect">
            <a:avLst/>
          </a:prstGeom>
        </p:spPr>
      </p:pic>
      <p:graphicFrame>
        <p:nvGraphicFramePr>
          <p:cNvPr id="9" name="コンテンツ プレースホルダ 4"/>
          <p:cNvGraphicFramePr>
            <a:graphicFrameLocks/>
          </p:cNvGraphicFramePr>
          <p:nvPr/>
        </p:nvGraphicFramePr>
        <p:xfrm>
          <a:off x="5652120" y="1992667"/>
          <a:ext cx="3391953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4531"/>
                <a:gridCol w="1323711"/>
                <a:gridCol w="1323711"/>
              </a:tblGrid>
              <a:tr h="3376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</a:t>
                      </a:r>
                      <a:r>
                        <a:rPr kumimoji="1" lang="en-US" altLang="ja-JP" baseline="30000" dirty="0" smtClean="0"/>
                        <a:t>P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BDT CL</a:t>
                      </a:r>
                      <a:r>
                        <a:rPr kumimoji="1" lang="en-US" altLang="ja-JP" baseline="-25000" dirty="0" smtClean="0"/>
                        <a:t>s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</a:t>
                      </a:r>
                      <a:r>
                        <a:rPr kumimoji="1" lang="en-US" altLang="ja-JP" baseline="30000" dirty="0" smtClean="0"/>
                        <a:t>P</a:t>
                      </a:r>
                      <a:r>
                        <a:rPr kumimoji="1" lang="en-US" altLang="ja-JP" dirty="0" smtClean="0"/>
                        <a:t>-MELA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CL</a:t>
                      </a:r>
                      <a:r>
                        <a:rPr kumimoji="1" lang="en-US" altLang="ja-JP" baseline="-25000" dirty="0" smtClean="0"/>
                        <a:t>s</a:t>
                      </a:r>
                      <a:endParaRPr kumimoji="1" lang="ja-JP" altLang="en-US" baseline="-25000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r>
                        <a:rPr kumimoji="1" lang="en-US" altLang="ja-JP" baseline="30000" dirty="0" smtClean="0"/>
                        <a:t>-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0.4%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en-US" altLang="ja-JP" baseline="30000" dirty="0" smtClean="0"/>
                        <a:t>+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0.6%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en-US" altLang="ja-JP" baseline="30000" dirty="0" smtClean="0"/>
                        <a:t>-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3.1%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en-US" altLang="ja-JP" baseline="30000" dirty="0" smtClean="0"/>
                        <a:t>+</a:t>
                      </a:r>
                      <a:r>
                        <a:rPr kumimoji="1" lang="en-US" altLang="ja-JP" baseline="-25000" dirty="0" smtClean="0"/>
                        <a:t>m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16.8%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18.2%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en-US" altLang="ja-JP" baseline="30000" dirty="0" smtClean="0"/>
                        <a:t>-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25.8%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11.6%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コンテンツ プレースホルダ 4"/>
          <p:cNvGraphicFramePr>
            <a:graphicFrameLocks/>
          </p:cNvGraphicFramePr>
          <p:nvPr/>
        </p:nvGraphicFramePr>
        <p:xfrm>
          <a:off x="6968254" y="4221088"/>
          <a:ext cx="2068242" cy="256032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744531"/>
                <a:gridCol w="1323711"/>
              </a:tblGrid>
              <a:tr h="3376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</a:t>
                      </a:r>
                      <a:r>
                        <a:rPr kumimoji="1" lang="en-US" altLang="ja-JP" baseline="30000" dirty="0" smtClean="0"/>
                        <a:t>P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</a:t>
                      </a:r>
                      <a:r>
                        <a:rPr kumimoji="1" lang="en-US" altLang="ja-JP" baseline="30000" dirty="0" smtClean="0"/>
                        <a:t>P</a:t>
                      </a:r>
                      <a:r>
                        <a:rPr kumimoji="1" lang="en-US" altLang="ja-JP" dirty="0" smtClean="0"/>
                        <a:t>-MELA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CL</a:t>
                      </a:r>
                      <a:r>
                        <a:rPr kumimoji="1" lang="en-US" altLang="ja-JP" baseline="-25000" dirty="0" smtClean="0"/>
                        <a:t>s</a:t>
                      </a:r>
                      <a:endParaRPr kumimoji="1" lang="ja-JP" altLang="en-US" baseline="-25000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r>
                        <a:rPr kumimoji="1" lang="en-US" altLang="ja-JP" baseline="30000" dirty="0" smtClean="0"/>
                        <a:t>-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0.16%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 smtClean="0"/>
                        <a:t>0</a:t>
                      </a:r>
                      <a:r>
                        <a:rPr kumimoji="1" lang="en-US" altLang="ja-JP" baseline="30000" dirty="0" smtClean="0"/>
                        <a:t>+</a:t>
                      </a:r>
                      <a:r>
                        <a:rPr kumimoji="1" lang="en-US" altLang="ja-JP" baseline="-25000" dirty="0" smtClean="0"/>
                        <a:t>h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8.1%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en-US" altLang="ja-JP" baseline="30000" dirty="0" smtClean="0"/>
                        <a:t>+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&lt;0.1%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en-US" altLang="ja-JP" baseline="30000" dirty="0" smtClean="0"/>
                        <a:t>-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&lt;0.1%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en-US" altLang="ja-JP" baseline="30000" dirty="0" smtClean="0"/>
                        <a:t>+</a:t>
                      </a:r>
                      <a:r>
                        <a:rPr kumimoji="1" lang="en-US" altLang="ja-JP" baseline="-25000" dirty="0" smtClean="0"/>
                        <a:t>mgg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1.5%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en-US" altLang="ja-JP" baseline="30000" dirty="0" smtClean="0"/>
                        <a:t>+</a:t>
                      </a:r>
                      <a:r>
                        <a:rPr kumimoji="1" lang="en-US" altLang="ja-JP" baseline="-25000" dirty="0" smtClean="0"/>
                        <a:t>mqq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&lt;0.1%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11560" y="4459935"/>
            <a:ext cx="2520000" cy="239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-36512" y="270892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7775" y="5301208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16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</a:t>
            </a:r>
            <a:r>
              <a:rPr lang="en-US" altLang="ja-JP" dirty="0" err="1" smtClean="0">
                <a:sym typeface="Wingdings" pitchFamily="2" charset="2"/>
              </a:rPr>
              <a:t>l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dirty="0" err="1" smtClean="0">
                <a:sym typeface="Wingdings" pitchFamily="2" charset="2"/>
              </a:rPr>
              <a:t>l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dirty="0" smtClean="0">
                <a:sym typeface="Wingdings" pitchFamily="2" charset="2"/>
              </a:rPr>
              <a:t>: event displays</a:t>
            </a:r>
            <a:endParaRPr kumimoji="1" lang="ja-JP" altLang="en-US" dirty="0"/>
          </a:p>
        </p:txBody>
      </p:sp>
      <p:pic>
        <p:nvPicPr>
          <p:cNvPr id="6" name="コンテンツ プレースホルダ 5" descr="HIG13003_Event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3106" y="764704"/>
            <a:ext cx="8040893" cy="4824536"/>
          </a:xfrm>
        </p:spPr>
      </p:pic>
      <p:pic>
        <p:nvPicPr>
          <p:cNvPr id="7" name="図 6" descr="figaux_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24944"/>
            <a:ext cx="3995936" cy="2961407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07504" y="6021288"/>
            <a:ext cx="8892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 smtClean="0"/>
              <a:t>Two isolated high-p</a:t>
            </a:r>
            <a:r>
              <a:rPr kumimoji="1" lang="en-US" altLang="ja-JP" sz="2200" baseline="-25000" dirty="0" smtClean="0"/>
              <a:t>T</a:t>
            </a:r>
            <a:r>
              <a:rPr kumimoji="1" lang="en-US" altLang="ja-JP" sz="2200" dirty="0" smtClean="0"/>
              <a:t> leptons with </a:t>
            </a:r>
            <a:r>
              <a:rPr lang="en-US" altLang="ja-JP" sz="2200" dirty="0" smtClean="0"/>
              <a:t>opposite charges </a:t>
            </a:r>
            <a:r>
              <a:rPr kumimoji="1" lang="en-US" altLang="ja-JP" sz="2200" dirty="0" smtClean="0"/>
              <a:t>with small opening angle </a:t>
            </a:r>
          </a:p>
          <a:p>
            <a:r>
              <a:rPr kumimoji="1" lang="en-US" altLang="ja-JP" sz="2200" dirty="0" smtClean="0"/>
              <a:t>and large missing transverse energy </a:t>
            </a:r>
            <a:r>
              <a:rPr lang="en-US" altLang="ja-JP" sz="2200" dirty="0" smtClean="0"/>
              <a:t>(+ two forward jets in VBF production)</a:t>
            </a:r>
            <a:endParaRPr kumimoji="1" lang="ja-JP" altLang="en-US" sz="220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17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03" y="476672"/>
            <a:ext cx="2482673" cy="2323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selections (1/2)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5" name="コンテンツ プレースホルダ 2"/>
          <p:cNvSpPr txBox="1">
            <a:spLocks/>
          </p:cNvSpPr>
          <p:nvPr/>
        </p:nvSpPr>
        <p:spPr>
          <a:xfrm>
            <a:off x="4644000" y="2907704"/>
            <a:ext cx="4320000" cy="3833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000" dirty="0" smtClean="0">
                <a:solidFill>
                  <a:srgbClr val="C00000"/>
                </a:solidFill>
              </a:rPr>
              <a:t>Events with &gt;=2 jets are not considered.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000" dirty="0" smtClean="0">
                <a:solidFill>
                  <a:srgbClr val="C00000"/>
                </a:solidFill>
              </a:rPr>
              <a:t>Lepton p</a:t>
            </a:r>
            <a:r>
              <a:rPr lang="en-US" altLang="ja-JP" sz="2000" baseline="-25000" dirty="0" smtClean="0">
                <a:solidFill>
                  <a:srgbClr val="C00000"/>
                </a:solidFill>
              </a:rPr>
              <a:t>T</a:t>
            </a:r>
            <a:r>
              <a:rPr lang="en-US" altLang="ja-JP" sz="2000" dirty="0" smtClean="0">
                <a:solidFill>
                  <a:srgbClr val="C00000"/>
                </a:solidFill>
              </a:rPr>
              <a:t> thresholds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23,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10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GeV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ja-JP" sz="2000" dirty="0" smtClean="0">
                <a:solidFill>
                  <a:srgbClr val="C00000"/>
                </a:solidFill>
              </a:rPr>
              <a:t>m</a:t>
            </a:r>
            <a:r>
              <a:rPr kumimoji="1" lang="en-US" altLang="ja-JP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ll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cuts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dirty="0" smtClean="0">
                <a:solidFill>
                  <a:srgbClr val="C00000"/>
                </a:solidFill>
              </a:rPr>
              <a:t>m</a:t>
            </a:r>
            <a:r>
              <a:rPr kumimoji="1" lang="en-US" altLang="ja-JP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ll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&gt;12 GeV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dirty="0" smtClean="0">
                <a:solidFill>
                  <a:srgbClr val="C00000"/>
                </a:solidFill>
              </a:rPr>
              <a:t>m</a:t>
            </a:r>
            <a:r>
              <a:rPr lang="en-US" altLang="ja-JP" sz="2000" baseline="-25000" dirty="0" smtClean="0">
                <a:solidFill>
                  <a:srgbClr val="C00000"/>
                </a:solidFill>
              </a:rPr>
              <a:t>ll</a:t>
            </a:r>
            <a:r>
              <a:rPr lang="en-US" altLang="ja-JP" sz="2000" dirty="0" smtClean="0">
                <a:solidFill>
                  <a:srgbClr val="C00000"/>
                </a:solidFill>
              </a:rPr>
              <a:t>&lt;43 GeV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rPr>
              <a:t>Df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ll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&lt;1.75 radian (=100 degrees)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cut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000" dirty="0" smtClean="0">
                <a:solidFill>
                  <a:srgbClr val="C00000"/>
                </a:solidFill>
              </a:rPr>
              <a:t>p</a:t>
            </a:r>
            <a:r>
              <a:rPr lang="en-US" altLang="ja-JP" sz="2000" baseline="-25000" dirty="0" smtClean="0">
                <a:solidFill>
                  <a:srgbClr val="C00000"/>
                </a:solidFill>
              </a:rPr>
              <a:t>Tll</a:t>
            </a:r>
            <a:r>
              <a:rPr lang="en-US" altLang="ja-JP" sz="2000" dirty="0" smtClean="0">
                <a:solidFill>
                  <a:srgbClr val="C00000"/>
                </a:solidFill>
              </a:rPr>
              <a:t>&gt;30 GeV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ja-JP" sz="2000" dirty="0" smtClean="0">
              <a:solidFill>
                <a:srgbClr val="C00000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00" y="2907704"/>
            <a:ext cx="4320000" cy="3833664"/>
          </a:xfrm>
          <a:ln>
            <a:noFill/>
          </a:ln>
        </p:spPr>
        <p:txBody>
          <a:bodyPr>
            <a:noAutofit/>
          </a:bodyPr>
          <a:lstStyle/>
          <a:p>
            <a:pPr>
              <a:buNone/>
            </a:pPr>
            <a:r>
              <a:rPr kumimoji="1" lang="en-US" altLang="ja-JP" sz="2000" b="1" dirty="0" smtClean="0">
                <a:solidFill>
                  <a:srgbClr val="0070C0"/>
                </a:solidFill>
              </a:rPr>
              <a:t>ATLAS</a:t>
            </a:r>
            <a:endParaRPr kumimoji="1" lang="en-US" altLang="ja-JP" sz="2000" dirty="0" smtClean="0">
              <a:solidFill>
                <a:srgbClr val="0070C0"/>
              </a:solidFill>
            </a:endParaRP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Events with &gt;=2 jets are considered for the VBF analysis. 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Lepton p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 thresholds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25, 15 GeV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ll</a:t>
            </a:r>
            <a:r>
              <a:rPr lang="en-US" altLang="ja-JP" sz="2000" dirty="0" smtClean="0">
                <a:solidFill>
                  <a:srgbClr val="0070C0"/>
                </a:solidFill>
              </a:rPr>
              <a:t> cuts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ll</a:t>
            </a:r>
            <a:r>
              <a:rPr lang="en-US" altLang="ja-JP" sz="2000" dirty="0" smtClean="0">
                <a:solidFill>
                  <a:srgbClr val="0070C0"/>
                </a:solidFill>
              </a:rPr>
              <a:t>&gt;10 GeV (DF), &gt;12 GeV (SF)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ll</a:t>
            </a:r>
            <a:r>
              <a:rPr lang="en-US" altLang="ja-JP" sz="2000" dirty="0" smtClean="0">
                <a:solidFill>
                  <a:srgbClr val="0070C0"/>
                </a:solidFill>
              </a:rPr>
              <a:t>&lt;50 GeV (N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jet</a:t>
            </a:r>
            <a:r>
              <a:rPr lang="en-US" altLang="ja-JP" sz="2000" dirty="0" smtClean="0">
                <a:solidFill>
                  <a:srgbClr val="0070C0"/>
                </a:solidFill>
              </a:rPr>
              <a:t>=0, 1), &lt;60 GeV (N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jet</a:t>
            </a:r>
            <a:r>
              <a:rPr lang="en-US" altLang="ja-JP" sz="2000" dirty="0" smtClean="0">
                <a:solidFill>
                  <a:srgbClr val="0070C0"/>
                </a:solidFill>
              </a:rPr>
              <a:t>&gt;=2)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Df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ll</a:t>
            </a:r>
            <a:r>
              <a:rPr lang="en-US" altLang="ja-JP" sz="2000" dirty="0" smtClean="0">
                <a:solidFill>
                  <a:srgbClr val="0070C0"/>
                </a:solidFill>
              </a:rPr>
              <a:t>&lt;1.8 radian cut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ja-JP" sz="2000" dirty="0" smtClean="0">
                <a:solidFill>
                  <a:srgbClr val="0070C0"/>
                </a:solidFill>
              </a:rPr>
              <a:t>p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Tll</a:t>
            </a:r>
            <a:r>
              <a:rPr lang="en-US" altLang="ja-JP" sz="2000" dirty="0" smtClean="0">
                <a:solidFill>
                  <a:srgbClr val="0070C0"/>
                </a:solidFill>
              </a:rPr>
              <a:t>&gt;30 GeV only for N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jet</a:t>
            </a:r>
            <a:r>
              <a:rPr lang="en-US" altLang="ja-JP" sz="2000" dirty="0" smtClean="0">
                <a:solidFill>
                  <a:srgbClr val="0070C0"/>
                </a:solidFill>
              </a:rPr>
              <a:t>=0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ja-JP" sz="2000" dirty="0" smtClean="0">
              <a:solidFill>
                <a:srgbClr val="0070C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87824" y="692696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Vectors from the decay of a scalar particle and the V-A structure of the W boson decay lead to a small opening angle. 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Different flavor (DF: </a:t>
            </a:r>
            <a:r>
              <a:rPr lang="en-US" altLang="ja-JP" sz="2400" dirty="0" err="1" smtClean="0"/>
              <a:t>e</a:t>
            </a:r>
            <a:r>
              <a:rPr lang="en-US" altLang="ja-JP" sz="2400" dirty="0" err="1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, 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e) and same flavor (SF: </a:t>
            </a:r>
            <a:r>
              <a:rPr lang="en-US" altLang="ja-JP" sz="2400" dirty="0" err="1" smtClean="0"/>
              <a:t>ee</a:t>
            </a:r>
            <a:r>
              <a:rPr lang="en-US" altLang="ja-JP" sz="2400" dirty="0" smtClean="0"/>
              <a:t>, </a:t>
            </a:r>
            <a:r>
              <a:rPr lang="en-US" altLang="ja-JP" sz="2400" dirty="0" smtClean="0">
                <a:latin typeface="Symbol" pitchFamily="18" charset="2"/>
              </a:rPr>
              <a:t>mm</a:t>
            </a:r>
            <a:r>
              <a:rPr lang="en-US" altLang="ja-JP" sz="2400" dirty="0" smtClean="0"/>
              <a:t>)  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Discriminating variables: p</a:t>
            </a:r>
            <a:r>
              <a:rPr lang="en-US" altLang="ja-JP" sz="2400" baseline="-25000" dirty="0" smtClean="0"/>
              <a:t>Tll</a:t>
            </a:r>
            <a:r>
              <a:rPr lang="en-US" altLang="ja-JP" sz="2400" dirty="0" smtClean="0"/>
              <a:t>, m</a:t>
            </a:r>
            <a:r>
              <a:rPr lang="en-US" altLang="ja-JP" sz="2400" baseline="-25000" dirty="0" smtClean="0"/>
              <a:t>ll</a:t>
            </a:r>
            <a:r>
              <a:rPr lang="en-US" altLang="ja-JP" sz="2400" dirty="0" smtClean="0"/>
              <a:t>, </a:t>
            </a:r>
            <a:r>
              <a:rPr lang="en-US" altLang="ja-JP" sz="2400" dirty="0" smtClean="0">
                <a:latin typeface="Symbol" pitchFamily="18" charset="2"/>
              </a:rPr>
              <a:t>Df</a:t>
            </a:r>
            <a:r>
              <a:rPr lang="en-US" altLang="ja-JP" sz="2400" baseline="-25000" dirty="0" smtClean="0"/>
              <a:t>ll</a:t>
            </a:r>
            <a:r>
              <a:rPr lang="en-US" altLang="ja-JP" sz="2400" dirty="0" smtClean="0"/>
              <a:t>, m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</a:t>
            </a:r>
            <a:endParaRPr kumimoji="1" lang="ja-JP" altLang="en-US" sz="2400" baseline="-25000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18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</a:t>
            </a:r>
            <a:r>
              <a:rPr lang="en-US" altLang="ja-JP" dirty="0" smtClean="0">
                <a:latin typeface="+mn-lt"/>
                <a:sym typeface="Wingdings" pitchFamily="2" charset="2"/>
              </a:rPr>
              <a:t>selections (2/2) 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>
          <a:xfrm>
            <a:off x="4644000" y="692696"/>
            <a:ext cx="4320000" cy="54726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ja-JP" sz="2000" dirty="0" err="1" smtClean="0">
                <a:solidFill>
                  <a:srgbClr val="C00000"/>
                </a:solidFill>
              </a:rPr>
              <a:t>Z</a:t>
            </a:r>
            <a:r>
              <a:rPr lang="en-US" altLang="ja-JP" sz="2000" dirty="0" err="1" smtClean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en-US" altLang="ja-JP" sz="2000" dirty="0" err="1" smtClean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tt</a:t>
            </a:r>
            <a:r>
              <a:rPr lang="en-US" altLang="ja-JP" sz="2000" dirty="0" smtClean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 </a:t>
            </a:r>
            <a:r>
              <a:rPr lang="en-US" altLang="ja-JP" sz="2000" dirty="0" smtClean="0">
                <a:solidFill>
                  <a:srgbClr val="C00000"/>
                </a:solidFill>
                <a:sym typeface="Wingdings" pitchFamily="2" charset="2"/>
              </a:rPr>
              <a:t>veto is not used. 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Missing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T, 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charged track MET (=</a:t>
            </a:r>
            <a:r>
              <a:rPr kumimoji="1" lang="en-US" altLang="ja-JP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MpT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Relative to leptons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Track MET in all channels</a:t>
            </a:r>
            <a:endParaRPr lang="en-US" altLang="ja-JP" sz="2000" dirty="0" smtClean="0">
              <a:solidFill>
                <a:srgbClr val="C00000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dirty="0" smtClean="0">
                <a:solidFill>
                  <a:srgbClr val="C00000"/>
                </a:solidFill>
              </a:rPr>
              <a:t>MET </a:t>
            </a:r>
            <a:r>
              <a:rPr lang="en-US" altLang="ja-JP" sz="2000" dirty="0" err="1" smtClean="0">
                <a:solidFill>
                  <a:srgbClr val="C00000"/>
                </a:solidFill>
              </a:rPr>
              <a:t>rel</a:t>
            </a:r>
            <a:r>
              <a:rPr lang="en-US" altLang="ja-JP" sz="2000" dirty="0" smtClean="0">
                <a:solidFill>
                  <a:srgbClr val="C00000"/>
                </a:solidFill>
              </a:rPr>
              <a:t>&gt;20 GeV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2000" dirty="0" err="1" smtClean="0">
                <a:solidFill>
                  <a:srgbClr val="C00000"/>
                </a:solidFill>
              </a:rPr>
              <a:t>MpT</a:t>
            </a:r>
            <a:r>
              <a:rPr lang="en-US" altLang="ja-JP" sz="2000" dirty="0" smtClean="0">
                <a:solidFill>
                  <a:srgbClr val="C0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C00000"/>
                </a:solidFill>
              </a:rPr>
              <a:t>rel</a:t>
            </a:r>
            <a:r>
              <a:rPr lang="en-US" altLang="ja-JP" sz="2000" dirty="0" smtClean="0">
                <a:solidFill>
                  <a:srgbClr val="C00000"/>
                </a:solidFill>
              </a:rPr>
              <a:t>&gt;20 GeV 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cuts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80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m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123 GeV 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図 9" descr="fig_0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806001"/>
            <a:ext cx="2858683" cy="2051999"/>
          </a:xfrm>
          <a:prstGeom prst="rect">
            <a:avLst/>
          </a:prstGeom>
        </p:spPr>
      </p:pic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00" y="692696"/>
            <a:ext cx="4320000" cy="4608512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5000"/>
              </a:lnSpc>
              <a:buNone/>
            </a:pPr>
            <a:r>
              <a:rPr kumimoji="1" lang="en-US" altLang="ja-JP" sz="2000" b="1" dirty="0" smtClean="0">
                <a:solidFill>
                  <a:srgbClr val="0070C0"/>
                </a:solidFill>
              </a:rPr>
              <a:t>ATLAS</a:t>
            </a:r>
            <a:endParaRPr kumimoji="1" lang="en-US" altLang="ja-JP" sz="2000" dirty="0" smtClean="0">
              <a:solidFill>
                <a:srgbClr val="0070C0"/>
              </a:solidFill>
            </a:endParaRPr>
          </a:p>
          <a:p>
            <a:pPr>
              <a:lnSpc>
                <a:spcPct val="95000"/>
              </a:lnSpc>
            </a:pPr>
            <a:r>
              <a:rPr lang="en-US" altLang="ja-JP" sz="2000" dirty="0" err="1" smtClean="0">
                <a:solidFill>
                  <a:srgbClr val="0070C0"/>
                </a:solidFill>
              </a:rPr>
              <a:t>Z</a:t>
            </a:r>
            <a:r>
              <a:rPr lang="en-US" altLang="ja-JP" sz="2000" dirty="0" err="1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altLang="ja-JP" sz="2000" dirty="0" err="1" smtClean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tt</a:t>
            </a: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 </a:t>
            </a:r>
            <a:r>
              <a:rPr lang="en-US" altLang="ja-JP" sz="2000" dirty="0" smtClean="0">
                <a:solidFill>
                  <a:srgbClr val="0070C0"/>
                </a:solidFill>
                <a:sym typeface="Wingdings" pitchFamily="2" charset="2"/>
              </a:rPr>
              <a:t>veto for </a:t>
            </a:r>
            <a:r>
              <a:rPr lang="en-US" altLang="ja-JP" sz="2000" dirty="0" smtClean="0">
                <a:solidFill>
                  <a:srgbClr val="0070C0"/>
                </a:solidFill>
              </a:rPr>
              <a:t>N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jet</a:t>
            </a:r>
            <a:r>
              <a:rPr lang="en-US" altLang="ja-JP" sz="2000" dirty="0" smtClean="0">
                <a:solidFill>
                  <a:srgbClr val="0070C0"/>
                </a:solidFill>
              </a:rPr>
              <a:t>=1, &gt;=2</a:t>
            </a:r>
          </a:p>
          <a:p>
            <a:pPr>
              <a:lnSpc>
                <a:spcPct val="95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Missing E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, charged track MET (=</a:t>
            </a:r>
            <a:r>
              <a:rPr lang="en-US" altLang="ja-JP" sz="2000" dirty="0" err="1" smtClean="0">
                <a:solidFill>
                  <a:srgbClr val="0070C0"/>
                </a:solidFill>
              </a:rPr>
              <a:t>MpT</a:t>
            </a:r>
            <a:r>
              <a:rPr lang="en-US" altLang="ja-JP" sz="2000" dirty="0" smtClean="0">
                <a:solidFill>
                  <a:srgbClr val="0070C0"/>
                </a:solidFill>
              </a:rPr>
              <a:t>) </a:t>
            </a:r>
            <a:endParaRPr kumimoji="1" lang="en-US" altLang="ja-JP" sz="2000" baseline="-25000" dirty="0" smtClean="0">
              <a:solidFill>
                <a:srgbClr val="0070C0"/>
              </a:solidFill>
            </a:endParaRPr>
          </a:p>
          <a:p>
            <a:pPr lvl="1">
              <a:lnSpc>
                <a:spcPct val="95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Relative to leptons and jets</a:t>
            </a:r>
          </a:p>
          <a:p>
            <a:pPr lvl="1">
              <a:lnSpc>
                <a:spcPct val="95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Track MET only in same flavor channels</a:t>
            </a:r>
          </a:p>
          <a:p>
            <a:pPr lvl="1">
              <a:lnSpc>
                <a:spcPct val="95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MET </a:t>
            </a:r>
            <a:r>
              <a:rPr lang="en-US" altLang="ja-JP" sz="2000" dirty="0" err="1" smtClean="0">
                <a:solidFill>
                  <a:srgbClr val="0070C0"/>
                </a:solidFill>
              </a:rPr>
              <a:t>rel</a:t>
            </a:r>
            <a:r>
              <a:rPr lang="en-US" altLang="ja-JP" sz="2000" dirty="0" smtClean="0">
                <a:solidFill>
                  <a:srgbClr val="0070C0"/>
                </a:solidFill>
              </a:rPr>
              <a:t>&gt;25 GeV (different flavor),  &gt;45 GeV (same flavor)</a:t>
            </a:r>
          </a:p>
          <a:p>
            <a:pPr lvl="1">
              <a:lnSpc>
                <a:spcPct val="95000"/>
              </a:lnSpc>
            </a:pPr>
            <a:r>
              <a:rPr lang="en-US" altLang="ja-JP" sz="2000" dirty="0" err="1" smtClean="0">
                <a:solidFill>
                  <a:srgbClr val="0070C0"/>
                </a:solidFill>
              </a:rPr>
              <a:t>MpT</a:t>
            </a:r>
            <a:r>
              <a:rPr lang="en-US" altLang="ja-JP" sz="2000" dirty="0" smtClean="0">
                <a:solidFill>
                  <a:srgbClr val="0070C0"/>
                </a:solidFill>
              </a:rPr>
              <a:t> </a:t>
            </a:r>
            <a:r>
              <a:rPr lang="en-US" altLang="ja-JP" sz="2000" dirty="0" err="1" smtClean="0">
                <a:solidFill>
                  <a:srgbClr val="0070C0"/>
                </a:solidFill>
              </a:rPr>
              <a:t>rel</a:t>
            </a:r>
            <a:r>
              <a:rPr lang="en-US" altLang="ja-JP" sz="2000" dirty="0" smtClean="0">
                <a:solidFill>
                  <a:srgbClr val="0070C0"/>
                </a:solidFill>
              </a:rPr>
              <a:t>&gt;45 GeV (same flavor)</a:t>
            </a:r>
          </a:p>
          <a:p>
            <a:pPr>
              <a:lnSpc>
                <a:spcPct val="95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 cuts</a:t>
            </a:r>
          </a:p>
          <a:p>
            <a:pPr lvl="1">
              <a:lnSpc>
                <a:spcPct val="95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93.75 &lt; 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 </a:t>
            </a:r>
            <a:r>
              <a:rPr lang="en-US" altLang="ja-JP" sz="2000" dirty="0" smtClean="0">
                <a:solidFill>
                  <a:srgbClr val="0070C0"/>
                </a:solidFill>
              </a:rPr>
              <a:t>&lt; 125 GeV for N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jet</a:t>
            </a:r>
            <a:r>
              <a:rPr lang="en-US" altLang="ja-JP" sz="2000" dirty="0" smtClean="0">
                <a:solidFill>
                  <a:srgbClr val="0070C0"/>
                </a:solidFill>
              </a:rPr>
              <a:t>=&lt;1</a:t>
            </a:r>
          </a:p>
          <a:p>
            <a:pPr lvl="1">
              <a:lnSpc>
                <a:spcPct val="95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&lt;150 GeV for N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jet</a:t>
            </a:r>
            <a:r>
              <a:rPr lang="en-US" altLang="ja-JP" sz="2000" dirty="0" smtClean="0">
                <a:solidFill>
                  <a:srgbClr val="0070C0"/>
                </a:solidFill>
              </a:rPr>
              <a:t>&gt;=2</a:t>
            </a:r>
          </a:p>
          <a:p>
            <a:pPr lvl="1">
              <a:lnSpc>
                <a:spcPct val="95000"/>
              </a:lnSpc>
            </a:pPr>
            <a:endParaRPr lang="en-US" altLang="ja-JP" sz="1600" dirty="0" smtClean="0">
              <a:solidFill>
                <a:srgbClr val="0070C0"/>
              </a:solidFill>
            </a:endParaRP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4932040" y="4293096"/>
          <a:ext cx="3312368" cy="540120"/>
        </p:xfrm>
        <a:graphic>
          <a:graphicData uri="http://schemas.openxmlformats.org/presentationml/2006/ole">
            <p:oleObj spid="_x0000_s29699" name="数式" r:id="rId4" imgW="2019240" imgH="330120" progId="Equation.3">
              <p:embed/>
            </p:oleObj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0" y="5921896"/>
          <a:ext cx="3492386" cy="936104"/>
        </p:xfrm>
        <a:graphic>
          <a:graphicData uri="http://schemas.openxmlformats.org/presentationml/2006/ole">
            <p:oleObj spid="_x0000_s29698" name="数式" r:id="rId5" imgW="2463480" imgH="660240" progId="Equation.3">
              <p:embed/>
            </p:oleObj>
          </a:graphicData>
        </a:graphic>
      </p:graphicFrame>
      <p:pic>
        <p:nvPicPr>
          <p:cNvPr id="9" name="図 8" descr="fig_01a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85316" y="4806000"/>
            <a:ext cx="2858684" cy="2052000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-1" y="5157192"/>
            <a:ext cx="3779913" cy="700529"/>
            <a:chOff x="-1" y="5301208"/>
            <a:chExt cx="3779913" cy="700529"/>
          </a:xfrm>
        </p:grpSpPr>
        <p:graphicFrame>
          <p:nvGraphicFramePr>
            <p:cNvPr id="29700" name="Object 4"/>
            <p:cNvGraphicFramePr>
              <a:graphicFrameLocks noChangeAspect="1"/>
            </p:cNvGraphicFramePr>
            <p:nvPr/>
          </p:nvGraphicFramePr>
          <p:xfrm>
            <a:off x="-1" y="5301208"/>
            <a:ext cx="3779913" cy="700529"/>
          </p:xfrm>
          <a:graphic>
            <a:graphicData uri="http://schemas.openxmlformats.org/presentationml/2006/ole">
              <p:oleObj spid="_x0000_s29700" name="数式" r:id="rId7" imgW="2730240" imgH="507960" progId="Equation.3">
                <p:embed/>
              </p:oleObj>
            </a:graphicData>
          </a:graphic>
        </p:graphicFrame>
        <p:cxnSp>
          <p:nvCxnSpPr>
            <p:cNvPr id="13" name="直線コネクタ 12"/>
            <p:cNvCxnSpPr/>
            <p:nvPr/>
          </p:nvCxnSpPr>
          <p:spPr>
            <a:xfrm>
              <a:off x="1475656" y="5805264"/>
              <a:ext cx="28803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19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Production and decay of the SM Higgs boson</a:t>
            </a:r>
            <a:endParaRPr kumimoji="1" lang="ja-JP" altLang="en-US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179512" y="3978000"/>
            <a:ext cx="2880000" cy="2880000"/>
            <a:chOff x="0" y="3978000"/>
            <a:chExt cx="2880000" cy="288000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978000"/>
              <a:ext cx="2880000" cy="28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822849" y="4149080"/>
              <a:ext cx="652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(</a:t>
              </a:r>
              <a:r>
                <a:rPr kumimoji="1" lang="en-US" altLang="ja-JP" dirty="0" err="1" smtClean="0"/>
                <a:t>ggF</a:t>
              </a:r>
              <a:r>
                <a:rPr kumimoji="1" lang="en-US" altLang="ja-JP" dirty="0" smtClean="0"/>
                <a:t>)</a:t>
              </a:r>
              <a:endParaRPr kumimoji="1" lang="ja-JP" altLang="en-US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195736" y="4067780"/>
              <a:ext cx="620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(</a:t>
              </a:r>
              <a:r>
                <a:rPr kumimoji="1" lang="en-US" altLang="ja-JP" dirty="0" err="1" smtClean="0"/>
                <a:t>ttH</a:t>
              </a:r>
              <a:r>
                <a:rPr kumimoji="1" lang="en-US" altLang="ja-JP" dirty="0" smtClean="0"/>
                <a:t>)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95536" y="5507940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(VH)</a:t>
              </a:r>
              <a:endParaRPr kumimoji="1" lang="ja-JP" altLang="en-US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155799" y="5579948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(VBF)</a:t>
              </a:r>
              <a:endParaRPr kumimoji="1" lang="ja-JP" altLang="en-US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3131840" y="3978000"/>
            <a:ext cx="3002012" cy="2879999"/>
            <a:chOff x="3131840" y="3978000"/>
            <a:chExt cx="3002012" cy="2879999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3131840" y="3978000"/>
              <a:ext cx="3002012" cy="2879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直線コネクタ 16"/>
            <p:cNvCxnSpPr/>
            <p:nvPr/>
          </p:nvCxnSpPr>
          <p:spPr>
            <a:xfrm flipV="1">
              <a:off x="4426204" y="4049688"/>
              <a:ext cx="0" cy="2448272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グループ化 29"/>
          <p:cNvGrpSpPr/>
          <p:nvPr/>
        </p:nvGrpSpPr>
        <p:grpSpPr>
          <a:xfrm>
            <a:off x="6093011" y="3933056"/>
            <a:ext cx="2986105" cy="2880000"/>
            <a:chOff x="6093011" y="3933056"/>
            <a:chExt cx="2986105" cy="2880000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6093011" y="3933056"/>
              <a:ext cx="2986105" cy="28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直線コネクタ 18"/>
            <p:cNvCxnSpPr/>
            <p:nvPr/>
          </p:nvCxnSpPr>
          <p:spPr>
            <a:xfrm flipV="1">
              <a:off x="7092000" y="4077072"/>
              <a:ext cx="0" cy="226800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テキスト ボックス 25"/>
          <p:cNvSpPr txBox="1"/>
          <p:nvPr/>
        </p:nvSpPr>
        <p:spPr>
          <a:xfrm rot="16200000">
            <a:off x="-446271" y="4563346"/>
            <a:ext cx="1219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Fermionic</a:t>
            </a:r>
            <a:endParaRPr kumimoji="1" lang="ja-JP" altLang="en-US" sz="2000" dirty="0"/>
          </a:p>
        </p:txBody>
      </p:sp>
      <p:sp>
        <p:nvSpPr>
          <p:cNvPr id="27" name="テキスト ボックス 26"/>
          <p:cNvSpPr txBox="1"/>
          <p:nvPr/>
        </p:nvSpPr>
        <p:spPr>
          <a:xfrm rot="16200000">
            <a:off x="-335151" y="5859490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Bosonic</a:t>
            </a:r>
            <a:endParaRPr kumimoji="1" lang="ja-JP" altLang="en-US" sz="2000" dirty="0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2008" y="764704"/>
            <a:ext cx="8964488" cy="3312368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en-US" altLang="ja-JP" sz="2200" dirty="0" smtClean="0"/>
              <a:t>A new boson with a mass of about 125 GeV was observed in the Standard Model Higgs boson searches by ATLAS and CMS in 2012.</a:t>
            </a:r>
          </a:p>
          <a:p>
            <a:pPr>
              <a:lnSpc>
                <a:spcPct val="85000"/>
              </a:lnSpc>
            </a:pPr>
            <a:r>
              <a:rPr lang="en-US" altLang="ja-JP" sz="2200" dirty="0" smtClean="0"/>
              <a:t>Gluon-gluon fusion process is the dominant production mode. </a:t>
            </a:r>
          </a:p>
          <a:p>
            <a:pPr>
              <a:lnSpc>
                <a:spcPct val="85000"/>
              </a:lnSpc>
            </a:pPr>
            <a:r>
              <a:rPr lang="en-US" altLang="ja-JP" sz="2200" dirty="0" smtClean="0"/>
              <a:t>I will focus on the two decay modes with the highest sensitivities.</a:t>
            </a:r>
          </a:p>
          <a:p>
            <a:pPr>
              <a:lnSpc>
                <a:spcPct val="85000"/>
              </a:lnSpc>
            </a:pPr>
            <a:r>
              <a:rPr kumimoji="1" lang="en-US" altLang="ja-JP" sz="2200" dirty="0" smtClean="0"/>
              <a:t>ZZ</a:t>
            </a:r>
            <a:r>
              <a:rPr kumimoji="1" lang="en-US" altLang="ja-JP" sz="2200" baseline="30000" dirty="0" smtClean="0"/>
              <a:t>(*)</a:t>
            </a:r>
            <a:r>
              <a:rPr kumimoji="1" lang="en-US" altLang="ja-JP" sz="2200" dirty="0" smtClean="0">
                <a:sym typeface="Wingdings" pitchFamily="2" charset="2"/>
              </a:rPr>
              <a:t>4l</a:t>
            </a:r>
            <a:r>
              <a:rPr kumimoji="1" lang="en-US" altLang="ja-JP" sz="2200" dirty="0" smtClean="0"/>
              <a:t> decay mode provides the cleanest final state with the full reconstruction of the mass of the new boson. </a:t>
            </a:r>
          </a:p>
          <a:p>
            <a:pPr lvl="1">
              <a:lnSpc>
                <a:spcPct val="85000"/>
              </a:lnSpc>
            </a:pPr>
            <a:r>
              <a:rPr lang="en-US" altLang="ja-JP" sz="2000" dirty="0" smtClean="0"/>
              <a:t>T</a:t>
            </a:r>
            <a:r>
              <a:rPr kumimoji="1" lang="en-US" altLang="ja-JP" sz="2000" dirty="0" smtClean="0"/>
              <a:t>he statistics are limited. </a:t>
            </a:r>
          </a:p>
          <a:p>
            <a:pPr>
              <a:lnSpc>
                <a:spcPct val="85000"/>
              </a:lnSpc>
            </a:pPr>
            <a:r>
              <a:rPr lang="en-US" altLang="ja-JP" sz="2200" dirty="0" smtClean="0"/>
              <a:t>WW</a:t>
            </a:r>
            <a:r>
              <a:rPr lang="en-US" altLang="ja-JP" sz="2200" baseline="30000" dirty="0" smtClean="0"/>
              <a:t>(*)</a:t>
            </a:r>
            <a:r>
              <a:rPr lang="en-US" altLang="ja-JP" sz="2200" dirty="0" smtClean="0">
                <a:sym typeface="Wingdings" pitchFamily="2" charset="2"/>
              </a:rPr>
              <a:t></a:t>
            </a:r>
            <a:r>
              <a:rPr lang="en-US" altLang="ja-JP" sz="2200" dirty="0" err="1" smtClean="0">
                <a:sym typeface="Wingdings" pitchFamily="2" charset="2"/>
              </a:rPr>
              <a:t>l</a:t>
            </a:r>
            <a:r>
              <a:rPr lang="en-US" altLang="ja-JP" sz="22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200" dirty="0" err="1" smtClean="0">
                <a:sym typeface="Wingdings" pitchFamily="2" charset="2"/>
              </a:rPr>
              <a:t>l</a:t>
            </a:r>
            <a:r>
              <a:rPr lang="en-US" altLang="ja-JP" sz="22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200" dirty="0" smtClean="0">
                <a:sym typeface="Wingdings" pitchFamily="2" charset="2"/>
              </a:rPr>
              <a:t> decay mode provides a large branching ratio and a relatively clean final state. </a:t>
            </a:r>
          </a:p>
          <a:p>
            <a:pPr lvl="1">
              <a:lnSpc>
                <a:spcPct val="85000"/>
              </a:lnSpc>
            </a:pPr>
            <a:r>
              <a:rPr lang="en-US" altLang="ja-JP" sz="2000" dirty="0" smtClean="0">
                <a:sym typeface="Wingdings" pitchFamily="2" charset="2"/>
              </a:rPr>
              <a:t>Limited mass resolution due to missing E</a:t>
            </a:r>
            <a:r>
              <a:rPr lang="en-US" altLang="ja-JP" sz="2000" baseline="-25000" dirty="0" smtClean="0">
                <a:sym typeface="Wingdings" pitchFamily="2" charset="2"/>
              </a:rPr>
              <a:t>T</a:t>
            </a:r>
            <a:r>
              <a:rPr lang="en-US" altLang="ja-JP" sz="2000" dirty="0" smtClean="0">
                <a:sym typeface="Wingdings" pitchFamily="2" charset="2"/>
              </a:rPr>
              <a:t> by undetected neutrinos</a:t>
            </a:r>
            <a:endParaRPr lang="en-US" altLang="ja-JP" sz="2000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backgrounds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90465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3000"/>
              </a:lnSpc>
            </a:pPr>
            <a:r>
              <a:rPr kumimoji="1" lang="en-US" altLang="ja-JP" sz="2800" dirty="0" smtClean="0"/>
              <a:t>Where feasible, background contributions are estimated directly from data or normalized to the observed rate in a data control region. </a:t>
            </a:r>
          </a:p>
          <a:p>
            <a:pPr>
              <a:lnSpc>
                <a:spcPct val="103000"/>
              </a:lnSpc>
            </a:pPr>
            <a:r>
              <a:rPr kumimoji="1" lang="en-US" altLang="ja-JP" sz="2800" dirty="0" smtClean="0"/>
              <a:t>Non-resonant WW</a:t>
            </a:r>
            <a:r>
              <a:rPr kumimoji="1" lang="en-US" altLang="ja-JP" sz="2800" baseline="30000" dirty="0" smtClean="0"/>
              <a:t>(*)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di</a:t>
            </a:r>
            <a:r>
              <a:rPr kumimoji="1" lang="en-US" altLang="ja-JP" sz="2800" dirty="0" smtClean="0"/>
              <a:t>-boson production</a:t>
            </a:r>
          </a:p>
          <a:p>
            <a:pPr lvl="1">
              <a:lnSpc>
                <a:spcPct val="103000"/>
              </a:lnSpc>
            </a:pPr>
            <a:r>
              <a:rPr lang="en-US" altLang="ja-JP" sz="2400" dirty="0" smtClean="0"/>
              <a:t>More uniform opening angle (small opening angle by H</a:t>
            </a:r>
            <a:r>
              <a:rPr lang="en-US" altLang="ja-JP" sz="2400" dirty="0" smtClean="0">
                <a:sym typeface="Wingdings" pitchFamily="2" charset="2"/>
              </a:rPr>
              <a:t>WW</a:t>
            </a:r>
            <a:r>
              <a:rPr lang="en-US" altLang="ja-JP" sz="2400" baseline="30000" dirty="0" smtClean="0">
                <a:sym typeface="Wingdings" pitchFamily="2" charset="2"/>
              </a:rPr>
              <a:t>(*)</a:t>
            </a:r>
            <a:r>
              <a:rPr lang="en-US" altLang="ja-JP" sz="2400" dirty="0" smtClean="0">
                <a:sym typeface="Wingdings" pitchFamily="2" charset="2"/>
              </a:rPr>
              <a:t></a:t>
            </a:r>
            <a:r>
              <a:rPr lang="en-US" altLang="ja-JP" sz="2400" dirty="0" err="1" smtClean="0">
                <a:sym typeface="Wingdings" pitchFamily="2" charset="2"/>
              </a:rPr>
              <a:t>l</a:t>
            </a:r>
            <a:r>
              <a:rPr lang="en-US" altLang="ja-JP" sz="24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400" dirty="0" err="1" smtClean="0">
                <a:sym typeface="Wingdings" pitchFamily="2" charset="2"/>
              </a:rPr>
              <a:t>l</a:t>
            </a:r>
            <a:r>
              <a:rPr lang="en-US" altLang="ja-JP" sz="24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400" dirty="0" smtClean="0">
                <a:sym typeface="Wingdings" pitchFamily="2" charset="2"/>
              </a:rPr>
              <a:t>)</a:t>
            </a:r>
            <a:endParaRPr kumimoji="1" lang="en-US" altLang="ja-JP" sz="2400" dirty="0" smtClean="0"/>
          </a:p>
          <a:p>
            <a:pPr lvl="1">
              <a:lnSpc>
                <a:spcPct val="103000"/>
              </a:lnSpc>
            </a:pPr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r>
              <a:rPr kumimoji="1" lang="en-US" altLang="ja-JP" sz="2400" dirty="0" smtClean="0"/>
              <a:t>: estimated with control region is 50&lt;m</a:t>
            </a:r>
            <a:r>
              <a:rPr kumimoji="1" lang="en-US" altLang="ja-JP" sz="2400" baseline="-25000" dirty="0" smtClean="0"/>
              <a:t>ll</a:t>
            </a:r>
            <a:r>
              <a:rPr kumimoji="1" lang="en-US" altLang="ja-JP" sz="2400" dirty="0" smtClean="0"/>
              <a:t>&lt;100 GeV (N</a:t>
            </a:r>
            <a:r>
              <a:rPr kumimoji="1" lang="en-US" altLang="ja-JP" sz="2400" baseline="-25000" dirty="0" smtClean="0"/>
              <a:t>jet</a:t>
            </a:r>
            <a:r>
              <a:rPr kumimoji="1" lang="en-US" altLang="ja-JP" sz="2400" dirty="0" smtClean="0"/>
              <a:t>=0), m</a:t>
            </a:r>
            <a:r>
              <a:rPr kumimoji="1" lang="en-US" altLang="ja-JP" sz="2400" baseline="-25000" dirty="0" smtClean="0"/>
              <a:t>ll</a:t>
            </a:r>
            <a:r>
              <a:rPr kumimoji="1" lang="en-US" altLang="ja-JP" sz="2400" dirty="0" smtClean="0"/>
              <a:t>&gt;80 GeV (N</a:t>
            </a:r>
            <a:r>
              <a:rPr kumimoji="1" lang="en-US" altLang="ja-JP" sz="2400" baseline="-25000" dirty="0" smtClean="0"/>
              <a:t>jet</a:t>
            </a:r>
            <a:r>
              <a:rPr kumimoji="1" lang="en-US" altLang="ja-JP" sz="2400" dirty="0" smtClean="0"/>
              <a:t>=1)</a:t>
            </a:r>
            <a:r>
              <a:rPr lang="en-US" altLang="ja-JP" sz="2400" dirty="0" smtClean="0"/>
              <a:t> </a:t>
            </a:r>
            <a:endParaRPr kumimoji="1" lang="en-US" altLang="ja-JP" sz="2400" dirty="0" smtClean="0"/>
          </a:p>
          <a:p>
            <a:pPr lvl="1">
              <a:lnSpc>
                <a:spcPct val="103000"/>
              </a:lnSpc>
            </a:pPr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  <a:r>
              <a:rPr lang="en-US" altLang="ja-JP" sz="2400" dirty="0" smtClean="0"/>
              <a:t>: estimated with control region is m</a:t>
            </a:r>
            <a:r>
              <a:rPr lang="en-US" altLang="ja-JP" sz="2400" baseline="-25000" dirty="0" smtClean="0"/>
              <a:t>ll</a:t>
            </a:r>
            <a:r>
              <a:rPr lang="en-US" altLang="ja-JP" sz="2400" dirty="0" smtClean="0"/>
              <a:t>&gt;100 GeV</a:t>
            </a:r>
            <a:endParaRPr kumimoji="1" lang="en-US" altLang="ja-JP" sz="2400" dirty="0" smtClean="0"/>
          </a:p>
          <a:p>
            <a:pPr>
              <a:lnSpc>
                <a:spcPct val="103000"/>
              </a:lnSpc>
            </a:pPr>
            <a:r>
              <a:rPr lang="en-US" altLang="ja-JP" sz="2800" dirty="0" smtClean="0"/>
              <a:t>Top quark production</a:t>
            </a:r>
          </a:p>
          <a:p>
            <a:pPr lvl="1">
              <a:lnSpc>
                <a:spcPct val="103000"/>
              </a:lnSpc>
            </a:pPr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  <a:r>
              <a:rPr lang="en-US" altLang="ja-JP" sz="2400" dirty="0" smtClean="0"/>
              <a:t>: suppressed by b-jet veto with nominal threshold (E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&gt;25 GeV)</a:t>
            </a:r>
          </a:p>
          <a:p>
            <a:pPr lvl="1">
              <a:lnSpc>
                <a:spcPct val="103000"/>
              </a:lnSpc>
            </a:pPr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  <a:r>
              <a:rPr lang="en-US" altLang="ja-JP" sz="2400" dirty="0" smtClean="0"/>
              <a:t>: suppressed by b-jet veto with sub-threshold (E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&gt;15 GeV), soft muon veto</a:t>
            </a:r>
          </a:p>
          <a:p>
            <a:pPr>
              <a:lnSpc>
                <a:spcPct val="103000"/>
              </a:lnSpc>
            </a:pPr>
            <a:r>
              <a:rPr lang="en-US" altLang="ja-JP" sz="2800" dirty="0" err="1" smtClean="0"/>
              <a:t>Drell</a:t>
            </a:r>
            <a:r>
              <a:rPr lang="en-US" altLang="ja-JP" sz="2800" dirty="0" smtClean="0"/>
              <a:t>-Yan process (Z/</a:t>
            </a:r>
            <a:r>
              <a:rPr lang="en-US" altLang="ja-JP" sz="2800" dirty="0" smtClean="0">
                <a:latin typeface="Symbol" pitchFamily="18" charset="2"/>
              </a:rPr>
              <a:t>g</a:t>
            </a:r>
            <a:r>
              <a:rPr lang="en-US" altLang="ja-JP" sz="2800" baseline="30000" dirty="0" smtClean="0"/>
              <a:t>*</a:t>
            </a:r>
            <a:r>
              <a:rPr lang="en-US" altLang="ja-JP" sz="2800" dirty="0" smtClean="0"/>
              <a:t>) in same flavor</a:t>
            </a:r>
          </a:p>
          <a:p>
            <a:pPr lvl="1">
              <a:lnSpc>
                <a:spcPct val="103000"/>
              </a:lnSpc>
            </a:pPr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  <a:r>
              <a:rPr lang="en-US" altLang="ja-JP" sz="2400" dirty="0" smtClean="0"/>
              <a:t>: Tight MET/</a:t>
            </a:r>
            <a:r>
              <a:rPr lang="en-US" altLang="ja-JP" sz="2400" dirty="0" err="1" smtClean="0"/>
              <a:t>MpT</a:t>
            </a:r>
            <a:r>
              <a:rPr lang="en-US" altLang="ja-JP" sz="2400" dirty="0" smtClean="0"/>
              <a:t>, f</a:t>
            </a:r>
            <a:r>
              <a:rPr lang="en-US" altLang="ja-JP" sz="2400" baseline="-25000" dirty="0" smtClean="0"/>
              <a:t>recoil</a:t>
            </a:r>
            <a:r>
              <a:rPr lang="en-US" altLang="ja-JP" sz="2400" dirty="0" smtClean="0"/>
              <a:t> (a measurement </a:t>
            </a:r>
          </a:p>
          <a:p>
            <a:pPr lvl="1">
              <a:lnSpc>
                <a:spcPct val="103000"/>
              </a:lnSpc>
              <a:buNone/>
            </a:pPr>
            <a:r>
              <a:rPr lang="en-US" altLang="ja-JP" sz="2400" dirty="0" smtClean="0"/>
              <a:t>	of soft </a:t>
            </a:r>
            <a:r>
              <a:rPr lang="en-US" altLang="ja-JP" sz="2400" dirty="0" err="1" smtClean="0"/>
              <a:t>hadronic</a:t>
            </a:r>
            <a:r>
              <a:rPr lang="en-US" altLang="ja-JP" sz="2400" dirty="0" smtClean="0"/>
              <a:t> recoil opposite to </a:t>
            </a:r>
            <a:r>
              <a:rPr lang="en-US" altLang="ja-JP" sz="2400" dirty="0" err="1" smtClean="0"/>
              <a:t>dilepton</a:t>
            </a:r>
            <a:r>
              <a:rPr lang="en-US" altLang="ja-JP" sz="2400" dirty="0" smtClean="0"/>
              <a:t> </a:t>
            </a:r>
          </a:p>
          <a:p>
            <a:pPr lvl="1">
              <a:lnSpc>
                <a:spcPct val="103000"/>
              </a:lnSpc>
              <a:buNone/>
            </a:pPr>
            <a:r>
              <a:rPr lang="en-US" altLang="ja-JP" sz="2400" dirty="0" smtClean="0"/>
              <a:t>	(</a:t>
            </a:r>
            <a:r>
              <a:rPr lang="en-US" altLang="ja-JP" sz="2400" dirty="0" err="1" smtClean="0"/>
              <a:t>dilepton+jet</a:t>
            </a:r>
            <a:r>
              <a:rPr lang="en-US" altLang="ja-JP" sz="2400" dirty="0" smtClean="0"/>
              <a:t>) system in N</a:t>
            </a:r>
            <a:r>
              <a:rPr lang="en-US" altLang="ja-JP" sz="2400" baseline="-25000" dirty="0" smtClean="0"/>
              <a:t>jet</a:t>
            </a:r>
            <a:r>
              <a:rPr lang="en-US" altLang="ja-JP" sz="2400" dirty="0" smtClean="0"/>
              <a:t>=0 (N</a:t>
            </a:r>
            <a:r>
              <a:rPr lang="en-US" altLang="ja-JP" sz="2400" baseline="-25000" dirty="0" smtClean="0"/>
              <a:t>jet</a:t>
            </a:r>
            <a:r>
              <a:rPr lang="en-US" altLang="ja-JP" sz="2400" dirty="0" smtClean="0"/>
              <a:t>=1))</a:t>
            </a:r>
          </a:p>
          <a:p>
            <a:pPr lvl="2">
              <a:lnSpc>
                <a:spcPct val="103000"/>
              </a:lnSpc>
            </a:pPr>
            <a:r>
              <a:rPr lang="en-US" altLang="ja-JP" dirty="0" smtClean="0"/>
              <a:t>Rejection ~2-4 with efficiency ~70%</a:t>
            </a:r>
          </a:p>
          <a:p>
            <a:pPr lvl="1">
              <a:lnSpc>
                <a:spcPct val="103000"/>
              </a:lnSpc>
            </a:pPr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r>
              <a:rPr kumimoji="1" lang="en-US" altLang="ja-JP" sz="2400" dirty="0" smtClean="0"/>
              <a:t>: A dedicated multivariate selection with </a:t>
            </a:r>
          </a:p>
          <a:p>
            <a:pPr lvl="1">
              <a:lnSpc>
                <a:spcPct val="103000"/>
              </a:lnSpc>
              <a:buNone/>
            </a:pPr>
            <a:r>
              <a:rPr lang="en-US" altLang="ja-JP" sz="2400" dirty="0" smtClean="0"/>
              <a:t>	</a:t>
            </a:r>
            <a:r>
              <a:rPr kumimoji="1" lang="en-US" altLang="ja-JP" sz="2400" dirty="0" smtClean="0"/>
              <a:t>MET, kinematic and topological variables. </a:t>
            </a:r>
          </a:p>
          <a:p>
            <a:pPr lvl="2">
              <a:lnSpc>
                <a:spcPct val="103000"/>
              </a:lnSpc>
            </a:pPr>
            <a:r>
              <a:rPr lang="en-US" altLang="ja-JP" dirty="0" smtClean="0"/>
              <a:t>Rejection ~1000 with efficiency &gt;50%</a:t>
            </a:r>
            <a:endParaRPr kumimoji="1" lang="ja-JP" altLang="en-US" dirty="0"/>
          </a:p>
        </p:txBody>
      </p:sp>
      <p:pic>
        <p:nvPicPr>
          <p:cNvPr id="8" name="図 7" descr="fig_01d_W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198991"/>
            <a:ext cx="3419872" cy="2454829"/>
          </a:xfrm>
          <a:prstGeom prst="rect">
            <a:avLst/>
          </a:prstGeom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20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figaux_21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99978" y="836712"/>
            <a:ext cx="2708526" cy="194421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signal extraction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496" y="692696"/>
            <a:ext cx="6624736" cy="3960440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</a:p>
          <a:p>
            <a:pPr lvl="1"/>
            <a:r>
              <a:rPr lang="en-US" altLang="ja-JP" sz="2400" dirty="0" smtClean="0"/>
              <a:t>Split </a:t>
            </a:r>
            <a:r>
              <a:rPr lang="en-US" altLang="ja-JP" sz="2400" dirty="0" err="1" smtClean="0"/>
              <a:t>e</a:t>
            </a:r>
            <a:r>
              <a:rPr lang="en-US" altLang="ja-JP" sz="2400" dirty="0" err="1" smtClean="0">
                <a:latin typeface="Symbol" pitchFamily="18" charset="2"/>
              </a:rPr>
              <a:t>m</a:t>
            </a:r>
            <a:r>
              <a:rPr lang="en-US" altLang="ja-JP" sz="2400" dirty="0" err="1" smtClean="0"/>
              <a:t>+</a:t>
            </a:r>
            <a:r>
              <a:rPr lang="en-US" altLang="ja-JP" sz="2400" dirty="0" err="1" smtClean="0">
                <a:latin typeface="Symbol" pitchFamily="18" charset="2"/>
              </a:rPr>
              <a:t>m</a:t>
            </a:r>
            <a:r>
              <a:rPr lang="en-US" altLang="ja-JP" sz="2400" dirty="0" err="1" smtClean="0"/>
              <a:t>e</a:t>
            </a:r>
            <a:r>
              <a:rPr lang="en-US" altLang="ja-JP" sz="2400" dirty="0" smtClean="0"/>
              <a:t> at m</a:t>
            </a:r>
            <a:r>
              <a:rPr lang="en-US" altLang="ja-JP" sz="2400" baseline="-25000" dirty="0" smtClean="0"/>
              <a:t>ll</a:t>
            </a:r>
            <a:r>
              <a:rPr lang="en-US" altLang="ja-JP" sz="2400" dirty="0" smtClean="0"/>
              <a:t>=30 GeV for N</a:t>
            </a:r>
            <a:r>
              <a:rPr lang="en-US" altLang="ja-JP" sz="2400" baseline="-25000" dirty="0" smtClean="0"/>
              <a:t>jet</a:t>
            </a:r>
            <a:r>
              <a:rPr lang="en-US" altLang="ja-JP" sz="2400" dirty="0" smtClean="0"/>
              <a:t>=0 and 1</a:t>
            </a:r>
          </a:p>
          <a:p>
            <a:pPr lvl="1"/>
            <a:r>
              <a:rPr lang="en-US" altLang="ja-JP" sz="2400" dirty="0" smtClean="0"/>
              <a:t>The full m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distribution is divided into 5, 3 and 4 bins for N</a:t>
            </a:r>
            <a:r>
              <a:rPr lang="en-US" altLang="ja-JP" sz="2400" baseline="-25000" dirty="0" smtClean="0"/>
              <a:t>jet</a:t>
            </a:r>
            <a:r>
              <a:rPr lang="en-US" altLang="ja-JP" sz="2400" dirty="0" smtClean="0"/>
              <a:t>=0, 1 and &gt;=2, respectively. </a:t>
            </a:r>
          </a:p>
          <a:p>
            <a:pPr lvl="1"/>
            <a:r>
              <a:rPr lang="en-US" altLang="ja-JP" sz="2400" dirty="0" smtClean="0"/>
              <a:t>Fit m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distribution to extract signal strength, 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. </a:t>
            </a:r>
          </a:p>
          <a:p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</a:p>
          <a:p>
            <a:pPr lvl="1"/>
            <a:r>
              <a:rPr lang="en-US" altLang="ja-JP" sz="2400" dirty="0" smtClean="0"/>
              <a:t>Cut-based analysis </a:t>
            </a:r>
          </a:p>
          <a:p>
            <a:pPr lvl="1"/>
            <a:r>
              <a:rPr lang="en-US" altLang="ja-JP" sz="2400" dirty="0" smtClean="0"/>
              <a:t>2D shape-based analysis with m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and m</a:t>
            </a:r>
            <a:r>
              <a:rPr lang="en-US" altLang="ja-JP" sz="2400" baseline="-25000" dirty="0" smtClean="0"/>
              <a:t>ll</a:t>
            </a:r>
            <a:r>
              <a:rPr lang="en-US" altLang="ja-JP" sz="2400" dirty="0" smtClean="0"/>
              <a:t> is used for different flavor. </a:t>
            </a:r>
            <a:endParaRPr kumimoji="1" lang="ja-JP" altLang="en-US" sz="24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4581128"/>
            <a:ext cx="3005542" cy="21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78625" y="4581128"/>
            <a:ext cx="3005542" cy="21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138457" y="4581128"/>
            <a:ext cx="3005542" cy="21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6580478" y="2577678"/>
            <a:ext cx="2563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SR1: 10&lt;m</a:t>
            </a:r>
            <a:r>
              <a:rPr kumimoji="1" lang="en-US" altLang="ja-JP" baseline="-25000" dirty="0" smtClean="0"/>
              <a:t>ll</a:t>
            </a:r>
            <a:r>
              <a:rPr kumimoji="1" lang="en-US" altLang="ja-JP" dirty="0" smtClean="0"/>
              <a:t>&lt;30 GeV</a:t>
            </a:r>
          </a:p>
          <a:p>
            <a:r>
              <a:rPr lang="en-US" altLang="ja-JP" dirty="0" smtClean="0"/>
              <a:t>SR2: 30&lt;m</a:t>
            </a:r>
            <a:r>
              <a:rPr lang="en-US" altLang="ja-JP" baseline="-25000" dirty="0" smtClean="0"/>
              <a:t>ll</a:t>
            </a:r>
            <a:r>
              <a:rPr lang="en-US" altLang="ja-JP" dirty="0" smtClean="0"/>
              <a:t>&lt;50 GeV</a:t>
            </a:r>
          </a:p>
          <a:p>
            <a:r>
              <a:rPr kumimoji="1" lang="en-US" altLang="ja-JP" dirty="0" smtClean="0"/>
              <a:t>WW CR: 50&lt;m</a:t>
            </a:r>
            <a:r>
              <a:rPr kumimoji="1" lang="en-US" altLang="ja-JP" baseline="-25000" dirty="0" smtClean="0"/>
              <a:t>ll</a:t>
            </a:r>
            <a:r>
              <a:rPr kumimoji="1" lang="en-US" altLang="ja-JP" dirty="0" smtClean="0"/>
              <a:t>&lt;100 GeV</a:t>
            </a:r>
            <a:endParaRPr kumimoji="1" lang="ja-JP" altLang="en-US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21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</a:t>
            </a:r>
            <a:r>
              <a:rPr lang="en-US" altLang="ja-JP" dirty="0" smtClean="0">
                <a:sym typeface="Wingdings" pitchFamily="2" charset="2"/>
              </a:rPr>
              <a:t>expected and observed events</a:t>
            </a:r>
            <a:endParaRPr kumimoji="1" lang="ja-JP" altLang="en-US" dirty="0">
              <a:latin typeface="+mn-lt"/>
            </a:endParaRPr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72007" y="980728"/>
          <a:ext cx="8964489" cy="148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7665"/>
                <a:gridCol w="792088"/>
                <a:gridCol w="1296144"/>
                <a:gridCol w="1440160"/>
                <a:gridCol w="1296144"/>
                <a:gridCol w="1296144"/>
                <a:gridCol w="129614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ATLAS (8TeV)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obs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sig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bkg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WW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</a:t>
                      </a:r>
                      <a:r>
                        <a:rPr kumimoji="1" lang="en-US" altLang="ja-JP" baseline="-25000" dirty="0" err="1" smtClean="0"/>
                        <a:t>ttbar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N</a:t>
                      </a:r>
                      <a:r>
                        <a:rPr kumimoji="1" lang="en-US" altLang="ja-JP" baseline="-25000" dirty="0" smtClean="0"/>
                        <a:t>Z/</a:t>
                      </a:r>
                      <a:r>
                        <a:rPr kumimoji="1" lang="en-US" altLang="ja-JP" baseline="-25000" dirty="0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baseline="-25000" dirty="0" smtClean="0"/>
                        <a:t>*</a:t>
                      </a:r>
                      <a:endParaRPr kumimoji="1" lang="ja-JP" alt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jet</a:t>
                      </a:r>
                      <a:r>
                        <a:rPr kumimoji="1" lang="en-US" altLang="ja-JP" dirty="0" smtClean="0"/>
                        <a:t>=0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831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97</a:t>
                      </a:r>
                      <a:r>
                        <a:rPr kumimoji="1" lang="en-US" altLang="ja-JP" baseline="0" dirty="0" smtClean="0"/>
                        <a:t> +/- 20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739 +/- 39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551 +/- 41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</a:t>
                      </a:r>
                      <a:r>
                        <a:rPr kumimoji="1" lang="en-US" altLang="ja-JP" baseline="0" dirty="0" smtClean="0"/>
                        <a:t> +/- 3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30 +/- 10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jet</a:t>
                      </a:r>
                      <a:r>
                        <a:rPr kumimoji="1" lang="en-US" altLang="ja-JP" dirty="0" smtClean="0"/>
                        <a:t>=1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40 +/- 13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261</a:t>
                      </a:r>
                      <a:r>
                        <a:rPr kumimoji="1" lang="en-US" altLang="ja-JP" baseline="0" dirty="0" smtClean="0"/>
                        <a:t> +/- 28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108 +/- 40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68 +/- 18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en-US" altLang="ja-JP" baseline="0" dirty="0" smtClean="0"/>
                        <a:t> +/- 6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jet</a:t>
                      </a:r>
                      <a:r>
                        <a:rPr kumimoji="1" lang="en-US" altLang="ja-JP" dirty="0" smtClean="0"/>
                        <a:t>&gt;=2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10.6</a:t>
                      </a:r>
                      <a:r>
                        <a:rPr kumimoji="1" lang="en-US" altLang="ja-JP" baseline="0" dirty="0" smtClean="0"/>
                        <a:t> +/- 1.4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 +/- 4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4.1 +/- 1.5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4.6 +/- 1.7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 +/- 3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コンテンツ プレースホルダ 5"/>
          <p:cNvGraphicFramePr>
            <a:graphicFrameLocks/>
          </p:cNvGraphicFramePr>
          <p:nvPr/>
        </p:nvGraphicFramePr>
        <p:xfrm>
          <a:off x="72007" y="2780928"/>
          <a:ext cx="8964489" cy="18542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47665"/>
                <a:gridCol w="792088"/>
                <a:gridCol w="1296144"/>
                <a:gridCol w="1440160"/>
                <a:gridCol w="1296144"/>
                <a:gridCol w="1296144"/>
                <a:gridCol w="129614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CMS (8TeV)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obs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sig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bkg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WW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</a:t>
                      </a:r>
                      <a:r>
                        <a:rPr kumimoji="1" lang="en-US" altLang="ja-JP" baseline="-25000" dirty="0" err="1" smtClean="0"/>
                        <a:t>top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N</a:t>
                      </a:r>
                      <a:r>
                        <a:rPr kumimoji="1" lang="en-US" altLang="ja-JP" baseline="-25000" dirty="0" smtClean="0"/>
                        <a:t>WZ,ZZ,Z/</a:t>
                      </a:r>
                      <a:r>
                        <a:rPr kumimoji="1" lang="en-US" altLang="ja-JP" baseline="-25000" dirty="0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baseline="-25000" dirty="0" smtClean="0"/>
                        <a:t>*</a:t>
                      </a:r>
                      <a:endParaRPr kumimoji="1" lang="ja-JP" alt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jet</a:t>
                      </a:r>
                      <a:r>
                        <a:rPr kumimoji="1" lang="en-US" altLang="ja-JP" dirty="0" smtClean="0"/>
                        <a:t>=0 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err="1" smtClean="0"/>
                        <a:t>+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err="1" smtClean="0"/>
                        <a:t>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 +/- 19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429 +/- 34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310 +/- 29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20.0 +/- 4.3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11.4 +/- 1.1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jet</a:t>
                      </a:r>
                      <a:r>
                        <a:rPr kumimoji="1" lang="en-US" altLang="ja-JP" dirty="0" smtClean="0"/>
                        <a:t>=0 </a:t>
                      </a:r>
                      <a:r>
                        <a:rPr kumimoji="1" lang="en-US" altLang="ja-JP" dirty="0" err="1" smtClean="0"/>
                        <a:t>ee+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mm</a:t>
                      </a:r>
                      <a:endParaRPr kumimoji="1" lang="ja-JP" altLang="en-US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56 +/- 12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 +/- 38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207 +/</a:t>
                      </a:r>
                      <a:r>
                        <a:rPr kumimoji="1" lang="en-US" altLang="ja-JP" baseline="0" dirty="0" smtClean="0"/>
                        <a:t>- 19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9.3</a:t>
                      </a:r>
                      <a:r>
                        <a:rPr kumimoji="1" lang="en-US" altLang="ja-JP" baseline="0" dirty="0" smtClean="0"/>
                        <a:t> +/- 2.2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106</a:t>
                      </a:r>
                      <a:r>
                        <a:rPr kumimoji="1" lang="en-US" altLang="ja-JP" baseline="0" dirty="0" smtClean="0"/>
                        <a:t> +/- 31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jet</a:t>
                      </a:r>
                      <a:r>
                        <a:rPr kumimoji="1" lang="en-US" altLang="ja-JP" dirty="0" smtClean="0"/>
                        <a:t>=1 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err="1" smtClean="0"/>
                        <a:t>+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err="1" smtClean="0"/>
                        <a:t>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42 +/- 12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209 +/-</a:t>
                      </a:r>
                      <a:r>
                        <a:rPr kumimoji="1" lang="en-US" altLang="ja-JP" baseline="0" dirty="0" smtClean="0"/>
                        <a:t> 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 +/- 11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78.9 +/- 4.5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12.9 +/- 1.2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jet</a:t>
                      </a:r>
                      <a:r>
                        <a:rPr kumimoji="1" lang="en-US" altLang="ja-JP" dirty="0" smtClean="0"/>
                        <a:t>=1 </a:t>
                      </a:r>
                      <a:r>
                        <a:rPr kumimoji="1" lang="en-US" altLang="ja-JP" dirty="0" err="1" smtClean="0"/>
                        <a:t>ee+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mm</a:t>
                      </a:r>
                      <a:endParaRPr kumimoji="1" lang="ja-JP" altLang="en-US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18.0 +/- 5.2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111.3</a:t>
                      </a:r>
                      <a:r>
                        <a:rPr kumimoji="1" lang="en-US" altLang="ja-JP" baseline="0" dirty="0" smtClean="0"/>
                        <a:t> +/- 8.6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39.8 +/- 5.4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40.4</a:t>
                      </a:r>
                      <a:r>
                        <a:rPr kumimoji="1" lang="en-US" altLang="ja-JP" baseline="0" dirty="0" smtClean="0"/>
                        <a:t> +/- 3.1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21.2 +/- 5.4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0" y="4941168"/>
            <a:ext cx="9144000" cy="191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has less signals and less backgrounds</a:t>
            </a:r>
            <a:r>
              <a:rPr kumimoji="1" lang="en-US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than </a:t>
            </a:r>
            <a:r>
              <a:rPr lang="en-US" altLang="ja-JP" sz="2800" dirty="0" smtClean="0">
                <a:solidFill>
                  <a:srgbClr val="C00000"/>
                </a:solidFill>
              </a:rPr>
              <a:t>CMS</a:t>
            </a:r>
            <a:r>
              <a:rPr kumimoji="1" lang="en-US" altLang="ja-JP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800" noProof="0" dirty="0" smtClean="0"/>
              <a:t>N</a:t>
            </a:r>
            <a:r>
              <a:rPr lang="en-US" altLang="ja-JP" sz="2800" baseline="-25000" noProof="0" dirty="0" smtClean="0"/>
              <a:t>jet</a:t>
            </a:r>
            <a:r>
              <a:rPr lang="en-US" altLang="ja-JP" sz="2800" noProof="0" dirty="0" smtClean="0"/>
              <a:t>=0: </a:t>
            </a:r>
            <a:r>
              <a:rPr lang="en-US" altLang="ja-JP" sz="2800" dirty="0" smtClean="0"/>
              <a:t>signal (</a:t>
            </a:r>
            <a:r>
              <a:rPr lang="en-US" altLang="ja-JP" sz="2800" dirty="0" smtClean="0">
                <a:solidFill>
                  <a:srgbClr val="0070C0"/>
                </a:solidFill>
              </a:rPr>
              <a:t>97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/>
              <a:t>vs</a:t>
            </a:r>
            <a:r>
              <a:rPr lang="en-US" altLang="ja-JP" sz="2800" dirty="0" smtClean="0"/>
              <a:t> </a:t>
            </a:r>
            <a:r>
              <a:rPr lang="en-US" altLang="ja-JP" sz="2800" dirty="0" smtClean="0">
                <a:solidFill>
                  <a:srgbClr val="C00000"/>
                </a:solidFill>
              </a:rPr>
              <a:t>146</a:t>
            </a:r>
            <a:r>
              <a:rPr lang="en-US" altLang="ja-JP" sz="2800" dirty="0" smtClean="0"/>
              <a:t>), backgrounds (</a:t>
            </a:r>
            <a:r>
              <a:rPr lang="en-US" altLang="ja-JP" sz="2800" dirty="0" smtClean="0">
                <a:solidFill>
                  <a:srgbClr val="0070C0"/>
                </a:solidFill>
              </a:rPr>
              <a:t>739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/>
              <a:t>vs</a:t>
            </a:r>
            <a:r>
              <a:rPr lang="en-US" altLang="ja-JP" sz="2800" dirty="0" smtClean="0"/>
              <a:t> </a:t>
            </a:r>
            <a:r>
              <a:rPr lang="en-US" altLang="ja-JP" sz="2800" dirty="0" smtClean="0">
                <a:solidFill>
                  <a:srgbClr val="C00000"/>
                </a:solidFill>
              </a:rPr>
              <a:t>789</a:t>
            </a:r>
            <a:r>
              <a:rPr lang="en-US" altLang="ja-JP" sz="2800" dirty="0" smtClean="0"/>
              <a:t>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800" dirty="0" smtClean="0"/>
              <a:t>N</a:t>
            </a:r>
            <a:r>
              <a:rPr lang="en-US" altLang="ja-JP" sz="2800" baseline="-25000" dirty="0" smtClean="0"/>
              <a:t>jet</a:t>
            </a:r>
            <a:r>
              <a:rPr lang="en-US" altLang="ja-JP" sz="2800" dirty="0" smtClean="0"/>
              <a:t>=1: signal (</a:t>
            </a:r>
            <a:r>
              <a:rPr lang="en-US" altLang="ja-JP" sz="2800" dirty="0" smtClean="0">
                <a:solidFill>
                  <a:srgbClr val="0070C0"/>
                </a:solidFill>
              </a:rPr>
              <a:t>40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/>
              <a:t>vs</a:t>
            </a:r>
            <a:r>
              <a:rPr lang="en-US" altLang="ja-JP" sz="2800" dirty="0" smtClean="0"/>
              <a:t> </a:t>
            </a:r>
            <a:r>
              <a:rPr lang="en-US" altLang="ja-JP" sz="2800" dirty="0" smtClean="0">
                <a:solidFill>
                  <a:srgbClr val="C00000"/>
                </a:solidFill>
              </a:rPr>
              <a:t>60</a:t>
            </a:r>
            <a:r>
              <a:rPr lang="en-US" altLang="ja-JP" sz="2800" dirty="0" smtClean="0"/>
              <a:t>), backgrounds (</a:t>
            </a:r>
            <a:r>
              <a:rPr lang="en-US" altLang="ja-JP" sz="2800" dirty="0" smtClean="0">
                <a:solidFill>
                  <a:srgbClr val="0070C0"/>
                </a:solidFill>
              </a:rPr>
              <a:t>261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/>
              <a:t>vs</a:t>
            </a:r>
            <a:r>
              <a:rPr lang="en-US" altLang="ja-JP" sz="2800" dirty="0" smtClean="0"/>
              <a:t> </a:t>
            </a:r>
            <a:r>
              <a:rPr lang="en-US" altLang="ja-JP" sz="2800" dirty="0" smtClean="0">
                <a:solidFill>
                  <a:srgbClr val="C00000"/>
                </a:solidFill>
              </a:rPr>
              <a:t>320</a:t>
            </a:r>
            <a:r>
              <a:rPr lang="en-US" altLang="ja-JP" sz="2800" dirty="0" smtClean="0"/>
              <a:t>)</a:t>
            </a:r>
          </a:p>
          <a:p>
            <a:pPr marL="800100" lvl="1" indent="-342900">
              <a:spcBef>
                <a:spcPct val="20000"/>
              </a:spcBef>
            </a:pP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22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</a:t>
            </a:r>
            <a:r>
              <a:rPr lang="en-US" altLang="ja-JP" dirty="0" smtClean="0">
                <a:latin typeface="+mn-lt"/>
                <a:sym typeface="Wingdings" pitchFamily="2" charset="2"/>
              </a:rPr>
              <a:t>m</a:t>
            </a:r>
            <a:r>
              <a:rPr lang="en-US" altLang="ja-JP" baseline="-25000" dirty="0" smtClean="0">
                <a:latin typeface="+mn-lt"/>
                <a:sym typeface="Wingdings" pitchFamily="2" charset="2"/>
              </a:rPr>
              <a:t>T</a:t>
            </a:r>
            <a:r>
              <a:rPr lang="en-US" altLang="ja-JP" dirty="0" smtClean="0">
                <a:latin typeface="+mn-lt"/>
                <a:sym typeface="Wingdings" pitchFamily="2" charset="2"/>
              </a:rPr>
              <a:t> distributions 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864096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Different flavor results are shown. </a:t>
            </a:r>
          </a:p>
          <a:p>
            <a:r>
              <a:rPr lang="en-US" altLang="ja-JP" sz="2400" dirty="0" smtClean="0"/>
              <a:t>Data well agree with the expectation including </a:t>
            </a:r>
            <a:r>
              <a:rPr lang="en-US" altLang="ja-JP" sz="2400" dirty="0" smtClean="0">
                <a:solidFill>
                  <a:srgbClr val="FF0000"/>
                </a:solidFill>
              </a:rPr>
              <a:t>125 GeV Higgs signals</a:t>
            </a:r>
            <a:r>
              <a:rPr lang="en-US" altLang="ja-JP" sz="2400" dirty="0" smtClean="0"/>
              <a:t>.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72000" y="3723343"/>
            <a:ext cx="2699791" cy="313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707904" y="3723100"/>
            <a:ext cx="2700000" cy="313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71600" y="1850946"/>
            <a:ext cx="2700000" cy="193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707904" y="1846610"/>
            <a:ext cx="2700000" cy="193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444208" y="1847156"/>
            <a:ext cx="2700000" cy="193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1990902" y="1484784"/>
            <a:ext cx="912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N</a:t>
            </a:r>
            <a:r>
              <a:rPr kumimoji="1" lang="en-US" altLang="ja-JP" sz="2400" baseline="-25000" dirty="0" smtClean="0"/>
              <a:t>jet</a:t>
            </a:r>
            <a:r>
              <a:rPr kumimoji="1" lang="en-US" altLang="ja-JP" sz="2400" dirty="0" smtClean="0"/>
              <a:t>=0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089" y="2391271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08249" y="4725144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727206" y="1484784"/>
            <a:ext cx="912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N</a:t>
            </a:r>
            <a:r>
              <a:rPr kumimoji="1" lang="en-US" altLang="ja-JP" sz="2400" baseline="-25000" dirty="0" smtClean="0"/>
              <a:t>jet</a:t>
            </a:r>
            <a:r>
              <a:rPr kumimoji="1" lang="en-US" altLang="ja-JP" sz="2400" dirty="0" smtClean="0"/>
              <a:t>=1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23227" y="1484784"/>
            <a:ext cx="1066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N</a:t>
            </a:r>
            <a:r>
              <a:rPr kumimoji="1" lang="en-US" altLang="ja-JP" sz="2400" baseline="-25000" dirty="0" smtClean="0"/>
              <a:t>jet</a:t>
            </a:r>
            <a:r>
              <a:rPr kumimoji="1" lang="en-US" altLang="ja-JP" sz="2400" dirty="0" smtClean="0"/>
              <a:t>&gt;=2</a:t>
            </a:r>
            <a:endParaRPr kumimoji="1" lang="ja-JP" altLang="en-US" sz="2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516216" y="4062551"/>
            <a:ext cx="2483768" cy="224676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en-US" altLang="ja-JP" sz="2000" dirty="0" smtClean="0"/>
              <a:t> For the VBF analysis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 </a:t>
            </a:r>
            <a:r>
              <a:rPr kumimoji="1" lang="en-US" altLang="ja-JP" sz="2000" dirty="0" err="1" smtClean="0"/>
              <a:t>m</a:t>
            </a:r>
            <a:r>
              <a:rPr kumimoji="1" lang="en-US" altLang="ja-JP" sz="2000" baseline="-25000" dirty="0" err="1" smtClean="0"/>
              <a:t>jj</a:t>
            </a:r>
            <a:r>
              <a:rPr kumimoji="1" lang="en-US" altLang="ja-JP" sz="2000" dirty="0" smtClean="0"/>
              <a:t>&gt;500 GeV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 |</a:t>
            </a:r>
            <a:r>
              <a:rPr lang="en-US" altLang="ja-JP" sz="2000" dirty="0" smtClean="0">
                <a:latin typeface="Symbol" pitchFamily="18" charset="2"/>
              </a:rPr>
              <a:t>D</a:t>
            </a:r>
            <a:r>
              <a:rPr lang="en-US" altLang="ja-JP" sz="2000" dirty="0" smtClean="0"/>
              <a:t>y</a:t>
            </a:r>
            <a:r>
              <a:rPr lang="en-US" altLang="ja-JP" sz="2000" baseline="-25000" dirty="0" smtClean="0"/>
              <a:t>jj</a:t>
            </a:r>
            <a:r>
              <a:rPr lang="en-US" altLang="ja-JP" sz="2000" dirty="0" smtClean="0"/>
              <a:t>|&gt;2.8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2000" dirty="0" smtClean="0"/>
              <a:t> No jets (p</a:t>
            </a:r>
            <a:r>
              <a:rPr kumimoji="1" lang="en-US" altLang="ja-JP" sz="2000" baseline="-25000" dirty="0" smtClean="0"/>
              <a:t>T</a:t>
            </a:r>
            <a:r>
              <a:rPr kumimoji="1" lang="en-US" altLang="ja-JP" sz="2000" dirty="0" smtClean="0"/>
              <a:t>&gt;20 GeV) </a:t>
            </a:r>
          </a:p>
          <a:p>
            <a:r>
              <a:rPr lang="en-US" altLang="ja-JP" sz="2000" dirty="0" smtClean="0"/>
              <a:t>   </a:t>
            </a:r>
            <a:r>
              <a:rPr kumimoji="1" lang="en-US" altLang="ja-JP" sz="2000" dirty="0" smtClean="0"/>
              <a:t>in rapidity gap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 Require both lepton </a:t>
            </a:r>
          </a:p>
          <a:p>
            <a:r>
              <a:rPr lang="en-US" altLang="ja-JP" sz="2000" dirty="0" smtClean="0"/>
              <a:t>   in rapidity gap</a:t>
            </a:r>
            <a:endParaRPr kumimoji="1" lang="en-US" altLang="ja-JP" sz="2000" dirty="0" smtClean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23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  <p:cxnSp>
        <p:nvCxnSpPr>
          <p:cNvPr id="20" name="直線矢印コネクタ 19"/>
          <p:cNvCxnSpPr>
            <a:stCxn id="17" idx="0"/>
          </p:cNvCxnSpPr>
          <p:nvPr/>
        </p:nvCxnSpPr>
        <p:spPr>
          <a:xfrm flipH="1" flipV="1">
            <a:off x="7740352" y="3645024"/>
            <a:ext cx="0" cy="417527"/>
          </a:xfrm>
          <a:prstGeom prst="straightConnector1">
            <a:avLst/>
          </a:prstGeom>
          <a:ln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significance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>
          <a:xfrm>
            <a:off x="158824" y="836711"/>
            <a:ext cx="8805664" cy="3312369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  <a:endParaRPr lang="en-US" altLang="ja-JP" sz="2400" baseline="-25000" dirty="0" smtClean="0"/>
          </a:p>
          <a:p>
            <a:pPr lvl="1"/>
            <a:r>
              <a:rPr lang="en-US" altLang="ja-JP" sz="2400" dirty="0" smtClean="0"/>
              <a:t>Combined: 3.8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observed (3.7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expected) at m</a:t>
            </a:r>
            <a:r>
              <a:rPr lang="en-US" altLang="ja-JP" sz="2400" baseline="-25000" dirty="0" smtClean="0"/>
              <a:t>H</a:t>
            </a:r>
            <a:r>
              <a:rPr lang="en-US" altLang="ja-JP" sz="2400" dirty="0" smtClean="0"/>
              <a:t>=125 GeV</a:t>
            </a:r>
          </a:p>
          <a:p>
            <a:pPr lvl="1"/>
            <a:r>
              <a:rPr lang="en-US" altLang="ja-JP" sz="2400" dirty="0" smtClean="0"/>
              <a:t>VBF: 2.5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observed (1.6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expected) at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H</a:t>
            </a:r>
            <a:r>
              <a:rPr lang="en-US" altLang="ja-JP" sz="2400" dirty="0" smtClean="0"/>
              <a:t>=125 GeV</a:t>
            </a:r>
          </a:p>
          <a:p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</a:p>
          <a:p>
            <a:pPr lvl="1"/>
            <a:r>
              <a:rPr lang="en-US" altLang="ja-JP" sz="2400" dirty="0" smtClean="0"/>
              <a:t>Shape-based: 4.0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observed (5.1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expected) at m</a:t>
            </a:r>
            <a:r>
              <a:rPr lang="en-US" altLang="ja-JP" sz="2400" baseline="-25000" dirty="0" smtClean="0"/>
              <a:t>H</a:t>
            </a:r>
            <a:r>
              <a:rPr lang="en-US" altLang="ja-JP" sz="2400" dirty="0" smtClean="0"/>
              <a:t>=125 GeV</a:t>
            </a:r>
          </a:p>
          <a:p>
            <a:pPr lvl="1"/>
            <a:r>
              <a:rPr lang="en-US" altLang="ja-JP" sz="2400" dirty="0" smtClean="0"/>
              <a:t>Cut-based: 2.0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observed (2.7</a:t>
            </a:r>
            <a:r>
              <a:rPr lang="en-US" altLang="ja-JP" sz="2400" dirty="0" smtClean="0">
                <a:latin typeface="Symbol" pitchFamily="18" charset="2"/>
              </a:rPr>
              <a:t>s</a:t>
            </a:r>
            <a:r>
              <a:rPr lang="en-US" altLang="ja-JP" sz="2400" dirty="0" smtClean="0"/>
              <a:t> expected) at m</a:t>
            </a:r>
            <a:r>
              <a:rPr lang="en-US" altLang="ja-JP" sz="2400" baseline="-25000" dirty="0" smtClean="0"/>
              <a:t>H</a:t>
            </a:r>
            <a:r>
              <a:rPr lang="en-US" altLang="ja-JP" sz="2400" dirty="0" smtClean="0"/>
              <a:t>=125 GeV</a:t>
            </a:r>
          </a:p>
          <a:p>
            <a:pPr lvl="2"/>
            <a:r>
              <a:rPr lang="en-US" altLang="ja-JP" dirty="0" smtClean="0"/>
              <a:t>Shape-based analysis largely improves sensitivity. </a:t>
            </a:r>
            <a:endParaRPr lang="en-US" altLang="ja-JP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0" y="4518000"/>
            <a:ext cx="3316950" cy="2340000"/>
            <a:chOff x="0" y="4518000"/>
            <a:chExt cx="3316950" cy="2340000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4518000"/>
              <a:ext cx="3316950" cy="23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直線コネクタ 13"/>
            <p:cNvCxnSpPr/>
            <p:nvPr/>
          </p:nvCxnSpPr>
          <p:spPr>
            <a:xfrm flipV="1">
              <a:off x="813600" y="4653136"/>
              <a:ext cx="0" cy="1800200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テキスト ボックス 11"/>
          <p:cNvSpPr txBox="1"/>
          <p:nvPr/>
        </p:nvSpPr>
        <p:spPr>
          <a:xfrm>
            <a:off x="395536" y="4263479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3203848" y="4518000"/>
            <a:ext cx="3276000" cy="2340000"/>
            <a:chOff x="3203848" y="4518000"/>
            <a:chExt cx="3276000" cy="2340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3203848" y="4518000"/>
              <a:ext cx="3276000" cy="23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直線コネクタ 15"/>
            <p:cNvCxnSpPr/>
            <p:nvPr/>
          </p:nvCxnSpPr>
          <p:spPr>
            <a:xfrm flipV="1">
              <a:off x="3988800" y="4653136"/>
              <a:ext cx="0" cy="1800200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グループ化 18"/>
          <p:cNvGrpSpPr/>
          <p:nvPr/>
        </p:nvGrpSpPr>
        <p:grpSpPr>
          <a:xfrm>
            <a:off x="6372200" y="4235331"/>
            <a:ext cx="2687265" cy="2578045"/>
            <a:chOff x="6372200" y="4235331"/>
            <a:chExt cx="2687265" cy="2578045"/>
          </a:xfrm>
        </p:grpSpPr>
        <p:pic>
          <p:nvPicPr>
            <p:cNvPr id="20484" name="Picture 4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6372200" y="4235331"/>
              <a:ext cx="2687265" cy="2578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直線コネクタ 17"/>
            <p:cNvCxnSpPr/>
            <p:nvPr/>
          </p:nvCxnSpPr>
          <p:spPr>
            <a:xfrm flipV="1">
              <a:off x="7002000" y="4869160"/>
              <a:ext cx="0" cy="158417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テキスト ボックス 12"/>
          <p:cNvSpPr txBox="1"/>
          <p:nvPr/>
        </p:nvSpPr>
        <p:spPr>
          <a:xfrm>
            <a:off x="6688969" y="3975447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24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6335385" y="836712"/>
            <a:ext cx="2700755" cy="2592000"/>
            <a:chOff x="6335385" y="836712"/>
            <a:chExt cx="2700755" cy="2592000"/>
          </a:xfrm>
        </p:grpSpPr>
        <p:pic>
          <p:nvPicPr>
            <p:cNvPr id="307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6335385" y="836712"/>
              <a:ext cx="2700755" cy="25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直線コネクタ 19"/>
            <p:cNvCxnSpPr/>
            <p:nvPr/>
          </p:nvCxnSpPr>
          <p:spPr>
            <a:xfrm flipV="1">
              <a:off x="6944400" y="1120033"/>
              <a:ext cx="0" cy="2052000"/>
            </a:xfrm>
            <a:prstGeom prst="line">
              <a:avLst/>
            </a:prstGeom>
            <a:ln w="12700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</a:t>
            </a:r>
            <a:r>
              <a:rPr lang="en-US" altLang="ja-JP" dirty="0" smtClean="0">
                <a:sym typeface="Wingdings" pitchFamily="2" charset="2"/>
              </a:rPr>
              <a:t>signal strength (=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s</a:t>
            </a:r>
            <a:r>
              <a:rPr lang="en-US" altLang="ja-JP" baseline="-25000" dirty="0" smtClean="0">
                <a:sym typeface="Wingdings" pitchFamily="2" charset="2"/>
              </a:rPr>
              <a:t>obs</a:t>
            </a:r>
            <a:r>
              <a:rPr lang="en-US" altLang="ja-JP" dirty="0" smtClean="0">
                <a:sym typeface="Wingdings" pitchFamily="2" charset="2"/>
              </a:rPr>
              <a:t>/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s</a:t>
            </a:r>
            <a:r>
              <a:rPr lang="en-US" altLang="ja-JP" baseline="-25000" dirty="0" err="1" smtClean="0">
                <a:sym typeface="Wingdings" pitchFamily="2" charset="2"/>
              </a:rPr>
              <a:t>SM</a:t>
            </a:r>
            <a:r>
              <a:rPr lang="en-US" altLang="ja-JP" dirty="0" smtClean="0">
                <a:sym typeface="Wingdings" pitchFamily="2" charset="2"/>
              </a:rPr>
              <a:t>)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>
          <a:xfrm>
            <a:off x="158824" y="3428999"/>
            <a:ext cx="8805664" cy="3384377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  <a:r>
              <a:rPr lang="en-US" altLang="ja-JP" sz="2400" dirty="0" smtClean="0"/>
              <a:t> (for m</a:t>
            </a:r>
            <a:r>
              <a:rPr lang="en-US" altLang="ja-JP" sz="2400" baseline="-25000" dirty="0" smtClean="0"/>
              <a:t>H</a:t>
            </a:r>
            <a:r>
              <a:rPr lang="en-US" altLang="ja-JP" sz="2400" dirty="0" smtClean="0"/>
              <a:t>=125 GeV)</a:t>
            </a:r>
            <a:endParaRPr lang="en-US" altLang="ja-JP" sz="2400" baseline="-25000" dirty="0" smtClean="0"/>
          </a:p>
          <a:p>
            <a:pPr lvl="1"/>
            <a:endParaRPr lang="en-US" altLang="ja-JP" sz="2000" dirty="0" smtClean="0">
              <a:solidFill>
                <a:srgbClr val="C00000"/>
              </a:solidFill>
            </a:endParaRPr>
          </a:p>
          <a:p>
            <a:endParaRPr lang="en-US" altLang="ja-JP" sz="2400" dirty="0" smtClean="0">
              <a:solidFill>
                <a:srgbClr val="C00000"/>
              </a:solidFill>
            </a:endParaRPr>
          </a:p>
          <a:p>
            <a:endParaRPr lang="en-US" altLang="ja-JP" sz="2400" dirty="0" smtClean="0">
              <a:solidFill>
                <a:srgbClr val="C00000"/>
              </a:solidFill>
            </a:endParaRPr>
          </a:p>
          <a:p>
            <a:r>
              <a:rPr lang="en-US" altLang="ja-JP" sz="2400" dirty="0" smtClean="0">
                <a:solidFill>
                  <a:srgbClr val="C00000"/>
                </a:solidFill>
              </a:rPr>
              <a:t>CMS </a:t>
            </a:r>
            <a:r>
              <a:rPr lang="en-US" altLang="ja-JP" sz="2400" dirty="0" smtClean="0"/>
              <a:t>(for m</a:t>
            </a:r>
            <a:r>
              <a:rPr lang="en-US" altLang="ja-JP" sz="2400" baseline="-25000" dirty="0" smtClean="0"/>
              <a:t>H</a:t>
            </a:r>
            <a:r>
              <a:rPr lang="en-US" altLang="ja-JP" sz="2400" dirty="0" smtClean="0"/>
              <a:t>=125 GeV)</a:t>
            </a:r>
            <a:endParaRPr lang="en-US" altLang="ja-JP" sz="2400" dirty="0" smtClean="0">
              <a:solidFill>
                <a:srgbClr val="C00000"/>
              </a:solidFill>
            </a:endParaRPr>
          </a:p>
          <a:p>
            <a:pPr lvl="1"/>
            <a:endParaRPr lang="en-US" altLang="ja-JP" sz="2000" dirty="0" smtClean="0">
              <a:solidFill>
                <a:srgbClr val="C00000"/>
              </a:solidFill>
            </a:endParaRPr>
          </a:p>
          <a:p>
            <a:endParaRPr lang="en-US" altLang="ja-JP" sz="2400" dirty="0" smtClean="0">
              <a:solidFill>
                <a:srgbClr val="C00000"/>
              </a:solidFill>
            </a:endParaRPr>
          </a:p>
          <a:p>
            <a:r>
              <a:rPr lang="en-US" altLang="ja-JP" sz="2400" dirty="0" smtClean="0"/>
              <a:t>All values are consistent with 1 (=the SM expectation). </a:t>
            </a:r>
            <a:endParaRPr lang="en-US" altLang="ja-JP" sz="2400" baseline="-25000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5536" y="764704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81465" y="692696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14" name="オブジェクト 13"/>
          <p:cNvGraphicFramePr>
            <a:graphicFrameLocks noChangeAspect="1"/>
          </p:cNvGraphicFramePr>
          <p:nvPr/>
        </p:nvGraphicFramePr>
        <p:xfrm>
          <a:off x="125413" y="3879751"/>
          <a:ext cx="8910637" cy="1193800"/>
        </p:xfrm>
        <a:graphic>
          <a:graphicData uri="http://schemas.openxmlformats.org/presentationml/2006/ole">
            <p:oleObj spid="_x0000_s30723" name="数式" r:id="rId4" imgW="5029200" imgH="672840" progId="Equation.3">
              <p:embed/>
            </p:oleObj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107504" y="5498107"/>
          <a:ext cx="5918200" cy="811213"/>
        </p:xfrm>
        <a:graphic>
          <a:graphicData uri="http://schemas.openxmlformats.org/presentationml/2006/ole">
            <p:oleObj spid="_x0000_s30724" name="数式" r:id="rId5" imgW="3340080" imgH="457200" progId="Equation.3">
              <p:embed/>
            </p:oleObj>
          </a:graphicData>
        </a:graphic>
      </p:graphicFrame>
      <p:grpSp>
        <p:nvGrpSpPr>
          <p:cNvPr id="19" name="グループ化 18"/>
          <p:cNvGrpSpPr/>
          <p:nvPr/>
        </p:nvGrpSpPr>
        <p:grpSpPr>
          <a:xfrm>
            <a:off x="0" y="1091233"/>
            <a:ext cx="3189375" cy="2340000"/>
            <a:chOff x="0" y="4518000"/>
            <a:chExt cx="3189375" cy="2340000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0" y="4518000"/>
              <a:ext cx="3189375" cy="23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直線コネクタ 16"/>
            <p:cNvCxnSpPr/>
            <p:nvPr/>
          </p:nvCxnSpPr>
          <p:spPr>
            <a:xfrm flipV="1">
              <a:off x="1195200" y="4653136"/>
              <a:ext cx="0" cy="1800200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グループ化 20"/>
          <p:cNvGrpSpPr/>
          <p:nvPr/>
        </p:nvGrpSpPr>
        <p:grpSpPr>
          <a:xfrm>
            <a:off x="3059832" y="1091233"/>
            <a:ext cx="3276001" cy="2340000"/>
            <a:chOff x="3059832" y="4518000"/>
            <a:chExt cx="3276001" cy="234000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3059832" y="4518000"/>
              <a:ext cx="3276001" cy="23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直線コネクタ 17"/>
            <p:cNvCxnSpPr/>
            <p:nvPr/>
          </p:nvCxnSpPr>
          <p:spPr>
            <a:xfrm flipV="1">
              <a:off x="4251600" y="4653136"/>
              <a:ext cx="0" cy="1800200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テキスト ボックス 22"/>
          <p:cNvSpPr txBox="1"/>
          <p:nvPr/>
        </p:nvSpPr>
        <p:spPr>
          <a:xfrm>
            <a:off x="5580112" y="4193793"/>
            <a:ext cx="341987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When </a:t>
            </a:r>
            <a:r>
              <a:rPr kumimoji="1" lang="en-US" altLang="ja-JP" sz="2000" dirty="0" smtClean="0">
                <a:latin typeface="Symbol" pitchFamily="18" charset="2"/>
              </a:rPr>
              <a:t>m</a:t>
            </a:r>
            <a:r>
              <a:rPr kumimoji="1" lang="en-US" altLang="ja-JP" sz="2000" baseline="-25000" dirty="0" smtClean="0"/>
              <a:t>F</a:t>
            </a:r>
            <a:r>
              <a:rPr kumimoji="1" lang="en-US" altLang="ja-JP" sz="2000" dirty="0" smtClean="0"/>
              <a:t> (</a:t>
            </a:r>
            <a:r>
              <a:rPr lang="en-US" altLang="ja-JP" sz="2000" dirty="0" smtClean="0">
                <a:latin typeface="Symbol" pitchFamily="18" charset="2"/>
              </a:rPr>
              <a:t>m</a:t>
            </a:r>
            <a:r>
              <a:rPr lang="en-US" altLang="ja-JP" sz="2000" baseline="-25000" dirty="0" smtClean="0"/>
              <a:t>V</a:t>
            </a:r>
            <a:r>
              <a:rPr kumimoji="1" lang="en-US" altLang="ja-JP" sz="2000" dirty="0" smtClean="0"/>
              <a:t>) is evaluated, </a:t>
            </a:r>
            <a:r>
              <a:rPr lang="en-US" altLang="ja-JP" sz="2000" dirty="0" smtClean="0">
                <a:latin typeface="Symbol" pitchFamily="18" charset="2"/>
              </a:rPr>
              <a:t>m</a:t>
            </a:r>
            <a:r>
              <a:rPr lang="en-US" altLang="ja-JP" sz="2000" baseline="-25000" dirty="0" smtClean="0"/>
              <a:t>V</a:t>
            </a:r>
            <a:r>
              <a:rPr lang="en-US" altLang="ja-JP" sz="2000" dirty="0" smtClean="0"/>
              <a:t> (</a:t>
            </a:r>
            <a:r>
              <a:rPr lang="en-US" altLang="ja-JP" sz="2000" dirty="0" smtClean="0">
                <a:latin typeface="Symbol" pitchFamily="18" charset="2"/>
              </a:rPr>
              <a:t>m</a:t>
            </a:r>
            <a:r>
              <a:rPr lang="en-US" altLang="ja-JP" sz="2000" baseline="-25000" dirty="0" smtClean="0"/>
              <a:t>F</a:t>
            </a:r>
            <a:r>
              <a:rPr lang="en-US" altLang="ja-JP" sz="2000" dirty="0" smtClean="0"/>
              <a:t>) is profiled and constrained mainly by N</a:t>
            </a:r>
            <a:r>
              <a:rPr lang="en-US" altLang="ja-JP" sz="2000" baseline="-25000" dirty="0" smtClean="0"/>
              <a:t>jet</a:t>
            </a:r>
            <a:r>
              <a:rPr lang="en-US" altLang="ja-JP" sz="2000" dirty="0" smtClean="0"/>
              <a:t>&lt;=1 (N</a:t>
            </a:r>
            <a:r>
              <a:rPr lang="en-US" altLang="ja-JP" sz="2000" baseline="-25000" dirty="0" smtClean="0"/>
              <a:t>jet</a:t>
            </a:r>
            <a:r>
              <a:rPr lang="en-US" altLang="ja-JP" sz="2000" dirty="0" smtClean="0"/>
              <a:t>&gt;=2) signal region.</a:t>
            </a:r>
            <a:endParaRPr kumimoji="1" lang="ja-JP" altLang="en-US" sz="2000" dirty="0"/>
          </a:p>
        </p:txBody>
      </p:sp>
      <p:sp>
        <p:nvSpPr>
          <p:cNvPr id="24" name="スライド番号プレースホル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25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/>
              <a:t>WW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latin typeface="+mn-lt"/>
                <a:sym typeface="Wingdings" pitchFamily="2" charset="2"/>
              </a:rPr>
              <a:t>: spin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136815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Minimal graviton-like spin-2 model (2</a:t>
            </a:r>
            <a:r>
              <a:rPr lang="en-US" altLang="ja-JP" sz="2400" baseline="30000" dirty="0" smtClean="0"/>
              <a:t>+</a:t>
            </a:r>
            <a:r>
              <a:rPr lang="en-US" altLang="ja-JP" sz="2400" baseline="-25000" dirty="0" smtClean="0"/>
              <a:t>m</a:t>
            </a:r>
            <a:r>
              <a:rPr lang="en-US" altLang="ja-JP" sz="2400" dirty="0" smtClean="0"/>
              <a:t>) hypothesis is tested against the SM </a:t>
            </a:r>
            <a:r>
              <a:rPr kumimoji="1" lang="en-US" altLang="ja-JP" sz="2400" dirty="0" smtClean="0"/>
              <a:t>(0</a:t>
            </a:r>
            <a:r>
              <a:rPr kumimoji="1" lang="en-US" altLang="ja-JP" sz="2400" baseline="30000" dirty="0" smtClean="0"/>
              <a:t>+</a:t>
            </a:r>
            <a:r>
              <a:rPr kumimoji="1" lang="en-US" altLang="ja-JP" sz="2400" dirty="0" smtClean="0"/>
              <a:t>) hypothesis. </a:t>
            </a:r>
          </a:p>
          <a:p>
            <a:r>
              <a:rPr lang="en-US" altLang="ja-JP" sz="2400" dirty="0" smtClean="0"/>
              <a:t>2</a:t>
            </a:r>
            <a:r>
              <a:rPr lang="en-US" altLang="ja-JP" sz="2400" baseline="30000" dirty="0" smtClean="0"/>
              <a:t>+</a:t>
            </a:r>
            <a:r>
              <a:rPr lang="en-US" altLang="ja-JP" sz="2400" baseline="-25000" dirty="0" smtClean="0"/>
              <a:t>m</a:t>
            </a:r>
            <a:r>
              <a:rPr lang="en-US" altLang="ja-JP" sz="2400" dirty="0" smtClean="0"/>
              <a:t> hypothesis is disfavored at CL</a:t>
            </a:r>
            <a:r>
              <a:rPr lang="en-US" altLang="ja-JP" sz="2400" baseline="-25000" dirty="0" smtClean="0"/>
              <a:t>S</a:t>
            </a:r>
            <a:r>
              <a:rPr lang="en-US" altLang="ja-JP" sz="2400" dirty="0" smtClean="0"/>
              <a:t>=1% to 14% by </a:t>
            </a:r>
            <a:r>
              <a:rPr lang="en-US" altLang="ja-JP" sz="2400" dirty="0" smtClean="0">
                <a:solidFill>
                  <a:srgbClr val="0070C0"/>
                </a:solidFill>
              </a:rPr>
              <a:t>ATLAS</a:t>
            </a:r>
            <a:r>
              <a:rPr lang="en-US" altLang="ja-JP" sz="2400" dirty="0" smtClean="0"/>
              <a:t> and </a:t>
            </a:r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  <a:r>
              <a:rPr lang="en-US" altLang="ja-JP" sz="2400" dirty="0" smtClean="0"/>
              <a:t>.</a:t>
            </a:r>
          </a:p>
        </p:txBody>
      </p:sp>
      <p:pic>
        <p:nvPicPr>
          <p:cNvPr id="8" name="図 7" descr="fig_17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370364"/>
            <a:ext cx="2340000" cy="2138756"/>
          </a:xfrm>
          <a:prstGeom prst="rect">
            <a:avLst/>
          </a:prstGeom>
        </p:spPr>
      </p:pic>
      <p:graphicFrame>
        <p:nvGraphicFramePr>
          <p:cNvPr id="10" name="コンテンツ プレースホルダ 4"/>
          <p:cNvGraphicFramePr>
            <a:graphicFrameLocks/>
          </p:cNvGraphicFramePr>
          <p:nvPr/>
        </p:nvGraphicFramePr>
        <p:xfrm>
          <a:off x="7092280" y="2154560"/>
          <a:ext cx="1800200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2604"/>
                <a:gridCol w="857596"/>
              </a:tblGrid>
              <a:tr h="3376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0" dirty="0" smtClean="0"/>
                        <a:t>f</a:t>
                      </a:r>
                      <a:r>
                        <a:rPr kumimoji="1" lang="en-US" altLang="ja-JP" sz="2400" baseline="-25000" dirty="0" smtClean="0"/>
                        <a:t>qqbar</a:t>
                      </a:r>
                      <a:endParaRPr kumimoji="1" lang="ja-JP" altLang="en-US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CL</a:t>
                      </a:r>
                      <a:r>
                        <a:rPr kumimoji="1" lang="en-US" altLang="ja-JP" sz="2400" baseline="-25000" dirty="0" smtClean="0"/>
                        <a:t>s</a:t>
                      </a:r>
                      <a:endParaRPr kumimoji="1" lang="ja-JP" altLang="en-US" sz="2400" baseline="-25000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0%</a:t>
                      </a:r>
                      <a:endParaRPr kumimoji="1" lang="ja-JP" alt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5%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25%</a:t>
                      </a:r>
                      <a:endParaRPr kumimoji="1" lang="ja-JP" alt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3%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50%</a:t>
                      </a:r>
                      <a:endParaRPr kumimoji="1" lang="ja-JP" alt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2%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75%</a:t>
                      </a:r>
                      <a:endParaRPr kumimoji="1" lang="ja-JP" altLang="en-US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1%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100%</a:t>
                      </a:r>
                      <a:endParaRPr kumimoji="1" lang="ja-JP" alt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1%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コンテンツ プレースホルダ 4"/>
          <p:cNvGraphicFramePr>
            <a:graphicFrameLocks/>
          </p:cNvGraphicFramePr>
          <p:nvPr/>
        </p:nvGraphicFramePr>
        <p:xfrm>
          <a:off x="7092280" y="5322912"/>
          <a:ext cx="1800200" cy="9144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936104"/>
                <a:gridCol w="864096"/>
              </a:tblGrid>
              <a:tr h="3376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aseline="0" dirty="0" smtClean="0"/>
                        <a:t>f</a:t>
                      </a:r>
                      <a:r>
                        <a:rPr kumimoji="1" lang="en-US" altLang="ja-JP" sz="2400" baseline="-25000" dirty="0" smtClean="0"/>
                        <a:t>qqbar</a:t>
                      </a:r>
                      <a:endParaRPr kumimoji="1" lang="ja-JP" altLang="en-US" sz="2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CL</a:t>
                      </a:r>
                      <a:r>
                        <a:rPr kumimoji="1" lang="en-US" altLang="ja-JP" sz="2400" baseline="-25000" dirty="0" smtClean="0"/>
                        <a:t>s</a:t>
                      </a:r>
                      <a:endParaRPr kumimoji="1" lang="ja-JP" altLang="en-US" sz="2400" baseline="-25000" dirty="0"/>
                    </a:p>
                  </a:txBody>
                  <a:tcPr/>
                </a:tc>
              </a:tr>
              <a:tr h="2236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0%</a:t>
                      </a:r>
                      <a:endParaRPr kumimoji="1" lang="ja-JP" alt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14%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45112" y="4649070"/>
            <a:ext cx="2321248" cy="220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コンテンツ プレースホルダ 2"/>
          <p:cNvSpPr txBox="1">
            <a:spLocks/>
          </p:cNvSpPr>
          <p:nvPr/>
        </p:nvSpPr>
        <p:spPr>
          <a:xfrm>
            <a:off x="251520" y="2564904"/>
            <a:ext cx="4176464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Varied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qqbar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lang="en-US" altLang="ja-JP" sz="2400" dirty="0" smtClean="0">
                <a:sym typeface="Wingdings" pitchFamily="2" charset="2"/>
              </a:rPr>
              <a:t>X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and </a:t>
            </a:r>
            <a:r>
              <a:rPr kumimoji="1" lang="en-US" altLang="ja-JP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ggX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fractions.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Boosted Decision Trees with m</a:t>
            </a:r>
            <a:r>
              <a:rPr kumimoji="1" lang="en-US" altLang="ja-JP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ll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</a:t>
            </a:r>
            <a:r>
              <a:rPr kumimoji="1" lang="en-US" altLang="ja-JP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Tll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Df</a:t>
            </a:r>
            <a:r>
              <a:rPr kumimoji="1" lang="en-US" altLang="ja-JP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ll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m</a:t>
            </a:r>
            <a:r>
              <a:rPr kumimoji="1" lang="en-US" altLang="ja-JP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コンテンツ プレースホルダ 2"/>
          <p:cNvSpPr txBox="1">
            <a:spLocks/>
          </p:cNvSpPr>
          <p:nvPr/>
        </p:nvSpPr>
        <p:spPr>
          <a:xfrm>
            <a:off x="251520" y="4725144"/>
            <a:ext cx="4176464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400" dirty="0" smtClean="0">
                <a:sym typeface="Wingdings" pitchFamily="2" charset="2"/>
              </a:rPr>
              <a:t>Consider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1" lang="en-US" altLang="ja-JP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ggX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process only.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likelihood fit using </a:t>
            </a:r>
            <a:r>
              <a:rPr lang="en-US" altLang="ja-JP" sz="2400" dirty="0" smtClean="0"/>
              <a:t>2D (m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-m</a:t>
            </a:r>
            <a:r>
              <a:rPr lang="en-US" altLang="ja-JP" sz="2400" baseline="-25000" dirty="0" smtClean="0"/>
              <a:t>ll</a:t>
            </a:r>
            <a:r>
              <a:rPr lang="en-US" altLang="ja-JP" sz="2400" dirty="0" smtClean="0"/>
              <a:t>) templates 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26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Conclusions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400600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ZZ</a:t>
            </a:r>
            <a:r>
              <a:rPr lang="en-US" altLang="ja-JP" baseline="30000" dirty="0" smtClean="0"/>
              <a:t>(*)</a:t>
            </a:r>
            <a:r>
              <a:rPr lang="en-US" altLang="ja-JP" dirty="0" smtClean="0"/>
              <a:t> and WW</a:t>
            </a:r>
            <a:r>
              <a:rPr lang="en-US" altLang="ja-JP" baseline="30000" dirty="0" smtClean="0"/>
              <a:t>(*)</a:t>
            </a:r>
            <a:r>
              <a:rPr lang="en-US" altLang="ja-JP" dirty="0" smtClean="0"/>
              <a:t> final states are excellent tools for Higgs Physics at the LHC. </a:t>
            </a:r>
          </a:p>
          <a:p>
            <a:r>
              <a:rPr kumimoji="1" lang="en-US" altLang="ja-JP" dirty="0" smtClean="0"/>
              <a:t>Statistical significance of the new boson around 125 GeV gets higher. </a:t>
            </a:r>
          </a:p>
          <a:p>
            <a:pPr lvl="1"/>
            <a:r>
              <a:rPr lang="en-US" altLang="ja-JP" dirty="0" smtClean="0"/>
              <a:t>ZZ</a:t>
            </a:r>
            <a:r>
              <a:rPr lang="en-US" altLang="ja-JP" baseline="30000" dirty="0" smtClean="0"/>
              <a:t>(*)</a:t>
            </a:r>
            <a:r>
              <a:rPr lang="en-US" altLang="ja-JP" dirty="0" smtClean="0"/>
              <a:t>: 6.6</a:t>
            </a:r>
            <a:r>
              <a:rPr lang="en-US" altLang="ja-JP" dirty="0" smtClean="0">
                <a:latin typeface="Symbol" pitchFamily="18" charset="2"/>
              </a:rPr>
              <a:t>s</a:t>
            </a:r>
            <a:r>
              <a:rPr lang="en-US" altLang="ja-JP" dirty="0" smtClean="0"/>
              <a:t> (</a:t>
            </a:r>
            <a:r>
              <a:rPr lang="en-US" altLang="ja-JP" dirty="0" smtClean="0">
                <a:solidFill>
                  <a:srgbClr val="0070C0"/>
                </a:solidFill>
              </a:rPr>
              <a:t>ATLAS</a:t>
            </a:r>
            <a:r>
              <a:rPr lang="en-US" altLang="ja-JP" dirty="0" smtClean="0"/>
              <a:t> 124.3 GeV), 6.7</a:t>
            </a:r>
            <a:r>
              <a:rPr lang="en-US" altLang="ja-JP" dirty="0" smtClean="0">
                <a:latin typeface="Symbol" pitchFamily="18" charset="2"/>
              </a:rPr>
              <a:t>s</a:t>
            </a:r>
            <a:r>
              <a:rPr lang="en-US" altLang="ja-JP" dirty="0" smtClean="0"/>
              <a:t> (</a:t>
            </a:r>
            <a:r>
              <a:rPr lang="en-US" altLang="ja-JP" dirty="0" smtClean="0">
                <a:solidFill>
                  <a:srgbClr val="C00000"/>
                </a:solidFill>
              </a:rPr>
              <a:t>CMS</a:t>
            </a:r>
            <a:r>
              <a:rPr lang="en-US" altLang="ja-JP" dirty="0" smtClean="0"/>
              <a:t> 125.8 GeV)</a:t>
            </a:r>
          </a:p>
          <a:p>
            <a:pPr lvl="1"/>
            <a:r>
              <a:rPr kumimoji="1" lang="en-US" altLang="ja-JP" dirty="0" smtClean="0"/>
              <a:t>WW</a:t>
            </a:r>
            <a:r>
              <a:rPr kumimoji="1" lang="en-US" altLang="ja-JP" baseline="30000" dirty="0" smtClean="0"/>
              <a:t>(*)</a:t>
            </a:r>
            <a:r>
              <a:rPr kumimoji="1" lang="en-US" altLang="ja-JP" dirty="0" smtClean="0"/>
              <a:t>: 3.8</a:t>
            </a:r>
            <a:r>
              <a:rPr kumimoji="1" lang="en-US" altLang="ja-JP" dirty="0" smtClean="0">
                <a:latin typeface="Symbol" pitchFamily="18" charset="2"/>
              </a:rPr>
              <a:t>s</a:t>
            </a:r>
            <a:r>
              <a:rPr kumimoji="1" lang="en-US" altLang="ja-JP" dirty="0" smtClean="0"/>
              <a:t> (</a:t>
            </a:r>
            <a:r>
              <a:rPr kumimoji="1" lang="en-US" altLang="ja-JP" dirty="0" smtClean="0">
                <a:solidFill>
                  <a:srgbClr val="0070C0"/>
                </a:solidFill>
              </a:rPr>
              <a:t>ATLAS</a:t>
            </a:r>
            <a:r>
              <a:rPr kumimoji="1" lang="en-US" altLang="ja-JP" dirty="0" smtClean="0"/>
              <a:t> 125 GeV), 4.0</a:t>
            </a:r>
            <a:r>
              <a:rPr kumimoji="1" lang="en-US" altLang="ja-JP" dirty="0" smtClean="0">
                <a:latin typeface="Symbol" pitchFamily="18" charset="2"/>
              </a:rPr>
              <a:t>s</a:t>
            </a:r>
            <a:r>
              <a:rPr kumimoji="1" lang="en-US" altLang="ja-JP" dirty="0" smtClean="0"/>
              <a:t> (</a:t>
            </a:r>
            <a:r>
              <a:rPr kumimoji="1" lang="en-US" altLang="ja-JP" dirty="0" smtClean="0">
                <a:solidFill>
                  <a:srgbClr val="C00000"/>
                </a:solidFill>
              </a:rPr>
              <a:t>CMS</a:t>
            </a:r>
            <a:r>
              <a:rPr kumimoji="1" lang="en-US" altLang="ja-JP" dirty="0" smtClean="0"/>
              <a:t> 125 GeV)</a:t>
            </a:r>
          </a:p>
          <a:p>
            <a:r>
              <a:rPr lang="en-US" altLang="ja-JP" dirty="0" smtClean="0"/>
              <a:t>Its mass is determined with &lt;1 GeV uncertainty by each experiment. </a:t>
            </a:r>
          </a:p>
          <a:p>
            <a:r>
              <a:rPr lang="en-US" altLang="ja-JP" dirty="0" smtClean="0"/>
              <a:t>Its signal strengths, spin and parity are almost consistent with those of Standard Model Higgs boson. 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27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References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2600" dirty="0" err="1" smtClean="0"/>
              <a:t>h</a:t>
            </a:r>
            <a:r>
              <a:rPr lang="en-US" altLang="ja-JP" sz="2600" dirty="0" err="1" smtClean="0">
                <a:sym typeface="Wingdings" pitchFamily="2" charset="2"/>
              </a:rPr>
              <a:t>ZZ</a:t>
            </a:r>
            <a:r>
              <a:rPr lang="en-US" altLang="ja-JP" sz="2600" baseline="30000" dirty="0" smtClean="0">
                <a:sym typeface="Wingdings" pitchFamily="2" charset="2"/>
              </a:rPr>
              <a:t>(*)</a:t>
            </a:r>
            <a:r>
              <a:rPr lang="en-US" altLang="ja-JP" sz="2600" dirty="0" smtClean="0">
                <a:sym typeface="Wingdings" pitchFamily="2" charset="2"/>
              </a:rPr>
              <a:t> decay mode</a:t>
            </a:r>
          </a:p>
          <a:p>
            <a:pPr lvl="1">
              <a:lnSpc>
                <a:spcPct val="80000"/>
              </a:lnSpc>
            </a:pPr>
            <a:r>
              <a:rPr lang="en-US" altLang="ja-JP" sz="2200" u="sng" dirty="0" err="1" smtClean="0">
                <a:solidFill>
                  <a:srgbClr val="FF0000"/>
                </a:solidFill>
                <a:sym typeface="Wingdings" pitchFamily="2" charset="2"/>
              </a:rPr>
              <a:t>hZZ</a:t>
            </a:r>
            <a:r>
              <a:rPr lang="en-US" altLang="ja-JP" sz="2200" u="sng" baseline="30000" dirty="0" smtClean="0">
                <a:solidFill>
                  <a:srgbClr val="FF0000"/>
                </a:solidFill>
                <a:sym typeface="Wingdings" pitchFamily="2" charset="2"/>
              </a:rPr>
              <a:t>(*)</a:t>
            </a:r>
            <a:r>
              <a:rPr lang="en-US" altLang="ja-JP" sz="2200" u="sng" dirty="0" smtClean="0">
                <a:solidFill>
                  <a:srgbClr val="FF0000"/>
                </a:solidFill>
                <a:sym typeface="Wingdings" pitchFamily="2" charset="2"/>
              </a:rPr>
              <a:t>4l</a:t>
            </a:r>
            <a:r>
              <a:rPr lang="ja-JP" altLang="en-US" sz="22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en-US" altLang="ja-JP" sz="2200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2">
              <a:lnSpc>
                <a:spcPct val="80000"/>
              </a:lnSpc>
            </a:pPr>
            <a:r>
              <a:rPr lang="en-US" altLang="ja-JP" sz="2200" dirty="0" smtClean="0">
                <a:solidFill>
                  <a:srgbClr val="FF0000"/>
                </a:solidFill>
                <a:sym typeface="Wingdings" pitchFamily="2" charset="2"/>
              </a:rPr>
              <a:t>ATLAS-CONF-2013-013, CMS-PAS-HIG-13-002</a:t>
            </a:r>
            <a:endParaRPr lang="en-US" altLang="ja-JP" sz="2200" u="sng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en-US" altLang="ja-JP" sz="2200" dirty="0" err="1" smtClean="0">
                <a:sym typeface="Wingdings" pitchFamily="2" charset="2"/>
              </a:rPr>
              <a:t>hZZll</a:t>
            </a:r>
            <a:r>
              <a:rPr lang="en-US" altLang="ja-JP" sz="22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lang="en-US" altLang="ja-JP" sz="2200" dirty="0" smtClean="0">
                <a:sym typeface="Wingdings" pitchFamily="2" charset="2"/>
              </a:rPr>
              <a:t> </a:t>
            </a:r>
          </a:p>
          <a:p>
            <a:pPr lvl="2">
              <a:lnSpc>
                <a:spcPct val="80000"/>
              </a:lnSpc>
            </a:pPr>
            <a:r>
              <a:rPr lang="en-US" altLang="ja-JP" sz="2200" dirty="0" smtClean="0">
                <a:sym typeface="Wingdings" pitchFamily="2" charset="2"/>
              </a:rPr>
              <a:t>ATLAS arXiv:1205.6744, CMS-PAS-HIG-13-014</a:t>
            </a:r>
          </a:p>
          <a:p>
            <a:pPr lvl="1">
              <a:lnSpc>
                <a:spcPct val="80000"/>
              </a:lnSpc>
            </a:pPr>
            <a:r>
              <a:rPr lang="en-US" altLang="ja-JP" sz="2200" dirty="0" err="1" smtClean="0">
                <a:sym typeface="Wingdings" pitchFamily="2" charset="2"/>
              </a:rPr>
              <a:t>hZZ</a:t>
            </a:r>
            <a:r>
              <a:rPr lang="en-US" altLang="ja-JP" sz="2200" baseline="30000" dirty="0" smtClean="0">
                <a:sym typeface="Wingdings" pitchFamily="2" charset="2"/>
              </a:rPr>
              <a:t>(*)</a:t>
            </a:r>
            <a:r>
              <a:rPr lang="en-US" altLang="ja-JP" sz="2200" dirty="0" smtClean="0">
                <a:sym typeface="Wingdings" pitchFamily="2" charset="2"/>
              </a:rPr>
              <a:t>llqq </a:t>
            </a:r>
          </a:p>
          <a:p>
            <a:pPr lvl="2">
              <a:lnSpc>
                <a:spcPct val="80000"/>
              </a:lnSpc>
            </a:pPr>
            <a:r>
              <a:rPr lang="en-US" altLang="ja-JP" sz="2200" dirty="0" smtClean="0">
                <a:sym typeface="Wingdings" pitchFamily="2" charset="2"/>
              </a:rPr>
              <a:t>ATLAS arXiv:1206.2443, ATLAS-CONF-2012-163</a:t>
            </a:r>
          </a:p>
          <a:p>
            <a:pPr>
              <a:lnSpc>
                <a:spcPct val="80000"/>
              </a:lnSpc>
            </a:pPr>
            <a:r>
              <a:rPr lang="en-US" altLang="ja-JP" sz="2600" dirty="0" err="1" smtClean="0">
                <a:sym typeface="Wingdings" pitchFamily="2" charset="2"/>
              </a:rPr>
              <a:t>hWW</a:t>
            </a:r>
            <a:r>
              <a:rPr lang="en-US" altLang="ja-JP" sz="2600" baseline="30000" dirty="0" smtClean="0">
                <a:sym typeface="Wingdings" pitchFamily="2" charset="2"/>
              </a:rPr>
              <a:t>(*)</a:t>
            </a:r>
            <a:r>
              <a:rPr lang="en-US" altLang="ja-JP" sz="2600" dirty="0" smtClean="0">
                <a:sym typeface="Wingdings" pitchFamily="2" charset="2"/>
              </a:rPr>
              <a:t> decay mode</a:t>
            </a:r>
          </a:p>
          <a:p>
            <a:pPr lvl="1">
              <a:lnSpc>
                <a:spcPct val="80000"/>
              </a:lnSpc>
            </a:pPr>
            <a:r>
              <a:rPr lang="en-US" altLang="ja-JP" sz="2200" u="sng" dirty="0" err="1" smtClean="0">
                <a:solidFill>
                  <a:srgbClr val="FF0000"/>
                </a:solidFill>
                <a:sym typeface="Wingdings" pitchFamily="2" charset="2"/>
              </a:rPr>
              <a:t>hWW</a:t>
            </a:r>
            <a:r>
              <a:rPr lang="en-US" altLang="ja-JP" sz="2200" u="sng" baseline="30000" dirty="0" smtClean="0">
                <a:solidFill>
                  <a:srgbClr val="FF0000"/>
                </a:solidFill>
                <a:sym typeface="Wingdings" pitchFamily="2" charset="2"/>
              </a:rPr>
              <a:t>(*)</a:t>
            </a:r>
            <a:r>
              <a:rPr lang="en-US" altLang="ja-JP" sz="2200" u="sng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altLang="ja-JP" sz="2200" u="sng" dirty="0" err="1" smtClean="0">
                <a:solidFill>
                  <a:srgbClr val="FF0000"/>
                </a:solidFill>
                <a:sym typeface="Wingdings" pitchFamily="2" charset="2"/>
              </a:rPr>
              <a:t>l</a:t>
            </a:r>
            <a:r>
              <a:rPr lang="en-US" altLang="ja-JP" sz="2200" u="sng" dirty="0" err="1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200" u="sng" dirty="0" err="1" smtClean="0">
                <a:solidFill>
                  <a:srgbClr val="FF0000"/>
                </a:solidFill>
                <a:sym typeface="Wingdings" pitchFamily="2" charset="2"/>
              </a:rPr>
              <a:t>l</a:t>
            </a:r>
            <a:r>
              <a:rPr lang="en-US" altLang="ja-JP" sz="2200" u="sng" dirty="0" err="1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2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pPr lvl="2">
              <a:lnSpc>
                <a:spcPct val="80000"/>
              </a:lnSpc>
            </a:pPr>
            <a:r>
              <a:rPr lang="en-US" altLang="ja-JP" sz="2200" dirty="0" smtClean="0">
                <a:solidFill>
                  <a:srgbClr val="FF0000"/>
                </a:solidFill>
                <a:sym typeface="Wingdings" pitchFamily="2" charset="2"/>
              </a:rPr>
              <a:t>ATLAS-CONF-2013-030, ATLAS-CONF-2013-031, CMS-PAS-HIG-13-003</a:t>
            </a:r>
          </a:p>
          <a:p>
            <a:pPr lvl="1">
              <a:lnSpc>
                <a:spcPct val="80000"/>
              </a:lnSpc>
            </a:pPr>
            <a:r>
              <a:rPr lang="en-US" altLang="ja-JP" sz="2200" dirty="0" err="1" smtClean="0">
                <a:sym typeface="Wingdings" pitchFamily="2" charset="2"/>
              </a:rPr>
              <a:t>hWWl</a:t>
            </a:r>
            <a:r>
              <a:rPr lang="en-US" altLang="ja-JP" sz="22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200" dirty="0" err="1" smtClean="0">
                <a:sym typeface="Wingdings" pitchFamily="2" charset="2"/>
              </a:rPr>
              <a:t>qq</a:t>
            </a:r>
            <a:r>
              <a:rPr lang="en-US" altLang="ja-JP" sz="2200" dirty="0" smtClean="0">
                <a:sym typeface="Wingdings" pitchFamily="2" charset="2"/>
              </a:rPr>
              <a:t> </a:t>
            </a:r>
          </a:p>
          <a:p>
            <a:pPr lvl="2">
              <a:lnSpc>
                <a:spcPct val="80000"/>
              </a:lnSpc>
            </a:pPr>
            <a:r>
              <a:rPr lang="en-US" altLang="ja-JP" sz="2200" dirty="0" smtClean="0">
                <a:sym typeface="Wingdings" pitchFamily="2" charset="2"/>
              </a:rPr>
              <a:t>ATLAS arXiv:1206.6074, CMS-PAS-HIG-13-008</a:t>
            </a:r>
            <a:endParaRPr lang="en-US" altLang="ja-JP" sz="2200" dirty="0" smtClean="0">
              <a:latin typeface="Symbol" pitchFamily="18" charset="2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en-US" altLang="ja-JP" sz="2200" dirty="0" err="1" smtClean="0">
                <a:sym typeface="Wingdings" pitchFamily="2" charset="2"/>
              </a:rPr>
              <a:t>WhWWW</a:t>
            </a:r>
            <a:r>
              <a:rPr lang="en-US" altLang="ja-JP" sz="2200" baseline="30000" dirty="0" smtClean="0">
                <a:sym typeface="Wingdings" pitchFamily="2" charset="2"/>
              </a:rPr>
              <a:t>(*)</a:t>
            </a:r>
            <a:r>
              <a:rPr lang="en-US" altLang="ja-JP" sz="2200" dirty="0" smtClean="0">
                <a:sym typeface="Wingdings" pitchFamily="2" charset="2"/>
              </a:rPr>
              <a:t></a:t>
            </a:r>
            <a:r>
              <a:rPr lang="en-US" altLang="ja-JP" sz="2200" dirty="0" err="1" smtClean="0">
                <a:sym typeface="Wingdings" pitchFamily="2" charset="2"/>
              </a:rPr>
              <a:t>l</a:t>
            </a:r>
            <a:r>
              <a:rPr lang="en-US" altLang="ja-JP" sz="22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200" dirty="0" err="1" smtClean="0">
                <a:sym typeface="Wingdings" pitchFamily="2" charset="2"/>
              </a:rPr>
              <a:t>l</a:t>
            </a:r>
            <a:r>
              <a:rPr lang="en-US" altLang="ja-JP" sz="22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200" dirty="0" err="1" smtClean="0">
                <a:sym typeface="Wingdings" pitchFamily="2" charset="2"/>
              </a:rPr>
              <a:t>l</a:t>
            </a:r>
            <a:r>
              <a:rPr lang="en-US" altLang="ja-JP" sz="22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200" dirty="0" smtClean="0">
                <a:sym typeface="Wingdings" pitchFamily="2" charset="2"/>
              </a:rPr>
              <a:t> </a:t>
            </a:r>
          </a:p>
          <a:p>
            <a:pPr lvl="2">
              <a:lnSpc>
                <a:spcPct val="80000"/>
              </a:lnSpc>
            </a:pPr>
            <a:r>
              <a:rPr lang="en-US" altLang="ja-JP" sz="2200" dirty="0" smtClean="0">
                <a:sym typeface="Wingdings" pitchFamily="2" charset="2"/>
              </a:rPr>
              <a:t>ATLAS-CONF-2012-078, CMS-PAS-HIG-13-009</a:t>
            </a:r>
          </a:p>
          <a:p>
            <a:pPr lvl="1">
              <a:lnSpc>
                <a:spcPct val="80000"/>
              </a:lnSpc>
            </a:pPr>
            <a:r>
              <a:rPr lang="en-US" altLang="ja-JP" sz="2200" dirty="0" smtClean="0">
                <a:sym typeface="Wingdings" pitchFamily="2" charset="2"/>
              </a:rPr>
              <a:t>2HDM HWW</a:t>
            </a:r>
            <a:r>
              <a:rPr lang="en-US" altLang="ja-JP" sz="2200" baseline="30000" dirty="0" smtClean="0">
                <a:sym typeface="Wingdings" pitchFamily="2" charset="2"/>
              </a:rPr>
              <a:t>(*)</a:t>
            </a:r>
            <a:r>
              <a:rPr lang="en-US" altLang="ja-JP" sz="2200" dirty="0" smtClean="0">
                <a:sym typeface="Wingdings" pitchFamily="2" charset="2"/>
              </a:rPr>
              <a:t></a:t>
            </a:r>
            <a:r>
              <a:rPr lang="en-US" altLang="ja-JP" sz="2200" dirty="0" err="1" smtClean="0">
                <a:sym typeface="Wingdings" pitchFamily="2" charset="2"/>
              </a:rPr>
              <a:t>e</a:t>
            </a:r>
            <a:r>
              <a:rPr lang="en-US" altLang="ja-JP" sz="2200" dirty="0" err="1" smtClean="0">
                <a:latin typeface="Symbol" pitchFamily="18" charset="2"/>
                <a:sym typeface="Wingdings" pitchFamily="2" charset="2"/>
              </a:rPr>
              <a:t>nmn</a:t>
            </a:r>
            <a:r>
              <a:rPr lang="en-US" altLang="ja-JP" sz="2200" dirty="0" smtClean="0">
                <a:sym typeface="Wingdings" pitchFamily="2" charset="2"/>
              </a:rPr>
              <a:t> </a:t>
            </a:r>
          </a:p>
          <a:p>
            <a:pPr lvl="2">
              <a:lnSpc>
                <a:spcPct val="80000"/>
              </a:lnSpc>
            </a:pPr>
            <a:r>
              <a:rPr lang="en-US" altLang="ja-JP" sz="2200" dirty="0" smtClean="0">
                <a:sym typeface="Wingdings" pitchFamily="2" charset="2"/>
              </a:rPr>
              <a:t>ATLAS-CONF-2013-027 </a:t>
            </a:r>
          </a:p>
          <a:p>
            <a:pPr>
              <a:lnSpc>
                <a:spcPct val="80000"/>
              </a:lnSpc>
              <a:buNone/>
            </a:pPr>
            <a:r>
              <a:rPr lang="en-US" altLang="ja-JP" sz="1700" b="1" dirty="0" smtClean="0">
                <a:latin typeface="Courier New" pitchFamily="49" charset="0"/>
                <a:cs typeface="Courier New" pitchFamily="49" charset="0"/>
                <a:hlinkClick r:id="rId2"/>
              </a:rPr>
              <a:t>https://twiki.cern.ch/twiki/bin/view/AtlasPublic/HiggsPublicResults</a:t>
            </a:r>
          </a:p>
          <a:p>
            <a:pPr>
              <a:lnSpc>
                <a:spcPct val="80000"/>
              </a:lnSpc>
              <a:buNone/>
            </a:pPr>
            <a:r>
              <a:rPr lang="en-US" altLang="ja-JP" sz="1700" b="1" dirty="0" smtClean="0">
                <a:latin typeface="Courier New" pitchFamily="49" charset="0"/>
                <a:cs typeface="Courier New" pitchFamily="49" charset="0"/>
                <a:hlinkClick r:id="rId2"/>
              </a:rPr>
              <a:t>https://twiki.cern.ch/twiki/bin/view/CMSPublic/PhysicsResultsHIG</a:t>
            </a:r>
            <a:r>
              <a:rPr lang="en-US" altLang="ja-JP" sz="17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kumimoji="1" lang="ja-JP" altLang="en-US" sz="17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28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Backup slides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kumimoji="1" lang="en-US" altLang="ja-JP" sz="9600" dirty="0" smtClean="0"/>
              <a:t>Backup</a:t>
            </a:r>
            <a:endParaRPr kumimoji="1" lang="ja-JP" altLang="en-US" sz="9600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29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4l: event display</a:t>
            </a:r>
            <a:endParaRPr kumimoji="1" lang="ja-JP" altLang="en-US" dirty="0"/>
          </a:p>
        </p:txBody>
      </p:sp>
      <p:pic>
        <p:nvPicPr>
          <p:cNvPr id="5" name="コンテンツ プレースホルダ 4" descr="figaux_1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766282"/>
            <a:ext cx="8244408" cy="5327014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0" y="6063679"/>
            <a:ext cx="85812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Four isolated high-p</a:t>
            </a:r>
            <a:r>
              <a:rPr lang="en-US" altLang="ja-JP" sz="2200" baseline="-25000" dirty="0" smtClean="0"/>
              <a:t>T</a:t>
            </a:r>
            <a:r>
              <a:rPr lang="en-US" altLang="ja-JP" sz="2200" dirty="0" smtClean="0"/>
              <a:t> leptons (two same-flavor opposite-sign lepton pairs)</a:t>
            </a:r>
            <a:endParaRPr kumimoji="1" lang="ja-JP" altLang="en-US" sz="2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84168" y="4777988"/>
            <a:ext cx="2427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m</a:t>
            </a:r>
            <a:r>
              <a:rPr lang="en-US" altLang="ja-JP" sz="2800" baseline="-25000" dirty="0" smtClean="0">
                <a:solidFill>
                  <a:schemeClr val="bg1"/>
                </a:solidFill>
              </a:rPr>
              <a:t>4l</a:t>
            </a:r>
            <a:r>
              <a:rPr lang="en-US" altLang="ja-JP" sz="2800" dirty="0" smtClean="0">
                <a:solidFill>
                  <a:schemeClr val="bg1"/>
                </a:solidFill>
              </a:rPr>
              <a:t>=127.4 GeV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6427113"/>
            <a:ext cx="91223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Invariant mass of the 4-lepton system, m</a:t>
            </a:r>
            <a:r>
              <a:rPr lang="en-US" altLang="ja-JP" sz="2200" baseline="-25000" dirty="0" smtClean="0"/>
              <a:t>4l</a:t>
            </a:r>
            <a:r>
              <a:rPr lang="en-US" altLang="ja-JP" sz="2200" dirty="0" smtClean="0"/>
              <a:t>, is the final discriminating variables.</a:t>
            </a:r>
            <a:endParaRPr kumimoji="1" lang="ja-JP" altLang="en-US" sz="2200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Program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91269"/>
            <a:ext cx="8229600" cy="51740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ja-JP" sz="1600" dirty="0" smtClean="0">
                <a:hlinkClick r:id="rId2"/>
              </a:rPr>
              <a:t>http://www.ilc.tohoku.ac.jp/higgsandbeyond2013/?page_id=10</a:t>
            </a:r>
            <a:endParaRPr lang="en-US" altLang="ja-JP" sz="1600" dirty="0" smtClean="0"/>
          </a:p>
          <a:p>
            <a:pPr>
              <a:buNone/>
            </a:pPr>
            <a:endParaRPr kumimoji="1" lang="en-US" altLang="ja-JP" sz="1600" dirty="0" smtClean="0"/>
          </a:p>
          <a:p>
            <a:pPr>
              <a:buNone/>
            </a:pPr>
            <a:r>
              <a:rPr lang="en-US" altLang="ja-JP" sz="1600" dirty="0" smtClean="0"/>
              <a:t>== 5th June ==</a:t>
            </a:r>
            <a:endParaRPr kumimoji="1" lang="en-US" altLang="ja-JP" sz="1600" dirty="0" smtClean="0"/>
          </a:p>
          <a:p>
            <a:pPr>
              <a:buNone/>
            </a:pPr>
            <a:r>
              <a:rPr lang="en-US" altLang="ja-JP" sz="1600" dirty="0" smtClean="0"/>
              <a:t>2. Overview</a:t>
            </a:r>
            <a:br>
              <a:rPr lang="en-US" altLang="ja-JP" sz="1600" dirty="0" smtClean="0"/>
            </a:br>
            <a:r>
              <a:rPr lang="en-US" altLang="ja-JP" sz="1600" dirty="0" smtClean="0"/>
              <a:t>– Theoretical Introduction – Michael Dine (University of California, Santa Cruz)</a:t>
            </a:r>
            <a:br>
              <a:rPr lang="en-US" altLang="ja-JP" sz="1600" dirty="0" smtClean="0"/>
            </a:br>
            <a:r>
              <a:rPr lang="en-US" altLang="ja-JP" sz="1600" dirty="0" smtClean="0"/>
              <a:t>– Higgs physics Theoretical Overview – </a:t>
            </a:r>
            <a:r>
              <a:rPr lang="en-US" altLang="ja-JP" sz="1600" dirty="0" err="1" smtClean="0"/>
              <a:t>tbc</a:t>
            </a:r>
            <a:r>
              <a:rPr lang="en-US" altLang="ja-JP" sz="1600" dirty="0" smtClean="0"/>
              <a:t/>
            </a:r>
            <a:br>
              <a:rPr lang="en-US" altLang="ja-JP" sz="1600" dirty="0" smtClean="0"/>
            </a:br>
            <a:r>
              <a:rPr lang="en-US" altLang="ja-JP" sz="1600" dirty="0" smtClean="0"/>
              <a:t>– LHC accelerator status and plan before HL-LHC – Frank Zimmermann (CERN)</a:t>
            </a:r>
            <a:br>
              <a:rPr lang="en-US" altLang="ja-JP" sz="1600" dirty="0" smtClean="0"/>
            </a:br>
            <a:r>
              <a:rPr lang="en-US" altLang="ja-JP" sz="1600" dirty="0" smtClean="0"/>
              <a:t>– Summary of Higgs and BSM physics at ATLAS – Francesco </a:t>
            </a:r>
            <a:r>
              <a:rPr lang="en-US" altLang="ja-JP" sz="1600" dirty="0" err="1" smtClean="0"/>
              <a:t>Conventi</a:t>
            </a:r>
            <a:r>
              <a:rPr lang="en-US" altLang="ja-JP" sz="1600" dirty="0" smtClean="0"/>
              <a:t> (University of Napoli)</a:t>
            </a:r>
            <a:br>
              <a:rPr lang="en-US" altLang="ja-JP" sz="1600" dirty="0" smtClean="0"/>
            </a:br>
            <a:r>
              <a:rPr lang="en-US" altLang="ja-JP" sz="1600" dirty="0" smtClean="0"/>
              <a:t>– Summary of Higgs and BSM physics at CMS</a:t>
            </a:r>
            <a:r>
              <a:rPr lang="ja-JP" altLang="en-US" sz="1600" dirty="0" smtClean="0"/>
              <a:t>　</a:t>
            </a:r>
            <a:r>
              <a:rPr lang="en-US" altLang="ja-JP" sz="1600" dirty="0" smtClean="0"/>
              <a:t>- </a:t>
            </a:r>
            <a:r>
              <a:rPr lang="en-US" altLang="ja-JP" sz="1600" dirty="0" err="1" smtClean="0"/>
              <a:t>Serguei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Ganjour</a:t>
            </a:r>
            <a:r>
              <a:rPr lang="en-US" altLang="ja-JP" sz="1600" dirty="0" smtClean="0"/>
              <a:t> (DSM/DAPNIA, CEA/</a:t>
            </a:r>
            <a:r>
              <a:rPr lang="en-US" altLang="ja-JP" sz="1600" dirty="0" err="1" smtClean="0"/>
              <a:t>Saclay</a:t>
            </a:r>
            <a:r>
              <a:rPr lang="en-US" altLang="ja-JP" sz="1600" dirty="0" smtClean="0"/>
              <a:t>)</a:t>
            </a:r>
          </a:p>
          <a:p>
            <a:pPr>
              <a:buNone/>
            </a:pPr>
            <a:r>
              <a:rPr lang="en-US" altLang="ja-JP" sz="1600" dirty="0" smtClean="0"/>
              <a:t>3. Higgs at the LHC</a:t>
            </a:r>
            <a:br>
              <a:rPr lang="en-US" altLang="ja-JP" sz="1600" dirty="0" smtClean="0"/>
            </a:br>
            <a:r>
              <a:rPr lang="en-US" altLang="ja-JP" sz="1600" b="1" dirty="0" smtClean="0">
                <a:solidFill>
                  <a:srgbClr val="0070C0"/>
                </a:solidFill>
              </a:rPr>
              <a:t>– h –&gt; ZZ, WW – Susumu </a:t>
            </a:r>
            <a:r>
              <a:rPr lang="en-US" altLang="ja-JP" sz="1600" b="1" dirty="0" err="1" smtClean="0">
                <a:solidFill>
                  <a:srgbClr val="0070C0"/>
                </a:solidFill>
              </a:rPr>
              <a:t>Oda</a:t>
            </a:r>
            <a:r>
              <a:rPr lang="en-US" altLang="ja-JP" sz="1600" b="1" dirty="0" smtClean="0">
                <a:solidFill>
                  <a:srgbClr val="0070C0"/>
                </a:solidFill>
              </a:rPr>
              <a:t> (Kyushu University)</a:t>
            </a:r>
            <a:r>
              <a:rPr lang="en-US" altLang="ja-JP" sz="1600" dirty="0" smtClean="0"/>
              <a:t/>
            </a:r>
            <a:br>
              <a:rPr lang="en-US" altLang="ja-JP" sz="1600" dirty="0" smtClean="0"/>
            </a:br>
            <a:r>
              <a:rPr lang="en-US" altLang="ja-JP" sz="1600" dirty="0" smtClean="0"/>
              <a:t>– h –&gt; gamma </a:t>
            </a:r>
            <a:r>
              <a:rPr lang="en-US" altLang="ja-JP" sz="1600" dirty="0" err="1" smtClean="0"/>
              <a:t>gamma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Matteo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Sani</a:t>
            </a:r>
            <a:r>
              <a:rPr lang="en-US" altLang="ja-JP" sz="1600" dirty="0" smtClean="0"/>
              <a:t> (University of California, San Diego)</a:t>
            </a:r>
            <a:br>
              <a:rPr lang="en-US" altLang="ja-JP" sz="1600" dirty="0" smtClean="0"/>
            </a:br>
            <a:r>
              <a:rPr lang="en-US" altLang="ja-JP" sz="1600" dirty="0" smtClean="0"/>
              <a:t>– h –&gt; </a:t>
            </a:r>
            <a:r>
              <a:rPr lang="en-US" altLang="ja-JP" sz="1600" dirty="0" err="1" smtClean="0"/>
              <a:t>tautau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mumu</a:t>
            </a:r>
            <a:r>
              <a:rPr lang="en-US" altLang="ja-JP" sz="1600" dirty="0" smtClean="0"/>
              <a:t> – </a:t>
            </a:r>
            <a:r>
              <a:rPr lang="en-US" altLang="ja-JP" sz="1600" dirty="0" err="1" smtClean="0"/>
              <a:t>Harald</a:t>
            </a:r>
            <a:r>
              <a:rPr lang="en-US" altLang="ja-JP" sz="1600" dirty="0" smtClean="0"/>
              <a:t> Fox (Lancaster University)</a:t>
            </a:r>
            <a:br>
              <a:rPr lang="en-US" altLang="ja-JP" sz="1600" dirty="0" smtClean="0"/>
            </a:br>
            <a:r>
              <a:rPr lang="en-US" altLang="ja-JP" sz="1600" dirty="0" smtClean="0"/>
              <a:t>– h –&gt; bb – Tristan </a:t>
            </a:r>
            <a:r>
              <a:rPr lang="en-US" altLang="ja-JP" sz="1600" dirty="0" err="1" smtClean="0"/>
              <a:t>Arnoldus</a:t>
            </a:r>
            <a:r>
              <a:rPr lang="en-US" altLang="ja-JP" sz="1600" dirty="0" smtClean="0"/>
              <a:t> Du </a:t>
            </a:r>
            <a:r>
              <a:rPr lang="en-US" altLang="ja-JP" sz="1600" dirty="0" err="1" smtClean="0"/>
              <a:t>Pree</a:t>
            </a:r>
            <a:r>
              <a:rPr lang="en-US" altLang="ja-JP" sz="1600" dirty="0" smtClean="0"/>
              <a:t> (University </a:t>
            </a:r>
            <a:r>
              <a:rPr lang="en-US" altLang="ja-JP" sz="1600" dirty="0" err="1" smtClean="0"/>
              <a:t>Catholique</a:t>
            </a:r>
            <a:r>
              <a:rPr lang="en-US" altLang="ja-JP" sz="1600" dirty="0" smtClean="0"/>
              <a:t> de Louvain)</a:t>
            </a:r>
          </a:p>
          <a:p>
            <a:pPr>
              <a:buNone/>
            </a:pPr>
            <a:r>
              <a:rPr lang="en-US" altLang="ja-JP" sz="1600" dirty="0" smtClean="0"/>
              <a:t>[Banquet]</a:t>
            </a:r>
          </a:p>
          <a:p>
            <a:pPr>
              <a:buNone/>
            </a:pPr>
            <a:r>
              <a:rPr lang="en-US" altLang="ja-JP" sz="1600" dirty="0" smtClean="0"/>
              <a:t>== 6th June ==</a:t>
            </a:r>
          </a:p>
          <a:p>
            <a:pPr>
              <a:buNone/>
            </a:pPr>
            <a:r>
              <a:rPr lang="en-US" altLang="ja-JP" sz="1600" dirty="0" smtClean="0"/>
              <a:t>3. Higgs at the LHC</a:t>
            </a:r>
            <a:br>
              <a:rPr lang="en-US" altLang="ja-JP" sz="1600" dirty="0" smtClean="0"/>
            </a:br>
            <a:r>
              <a:rPr lang="en-US" altLang="ja-JP" sz="1600" dirty="0" smtClean="0"/>
              <a:t>– </a:t>
            </a:r>
            <a:r>
              <a:rPr lang="en-US" altLang="ja-JP" sz="1600" dirty="0" err="1" smtClean="0"/>
              <a:t>tth</a:t>
            </a:r>
            <a:r>
              <a:rPr lang="en-US" altLang="ja-JP" sz="1600" dirty="0" smtClean="0"/>
              <a:t> – Michele </a:t>
            </a:r>
            <a:r>
              <a:rPr lang="en-US" altLang="ja-JP" sz="1600" dirty="0" err="1" smtClean="0"/>
              <a:t>Pinamonti</a:t>
            </a:r>
            <a:r>
              <a:rPr lang="en-US" altLang="ja-JP" sz="1600" dirty="0" smtClean="0"/>
              <a:t> (INFN Udine and SISSA Trieste)</a:t>
            </a:r>
            <a:br>
              <a:rPr lang="en-US" altLang="ja-JP" sz="1600" dirty="0" smtClean="0"/>
            </a:br>
            <a:r>
              <a:rPr lang="en-US" altLang="ja-JP" sz="1600" dirty="0" smtClean="0"/>
              <a:t>– Combined analysis : mass, width, J^PC, coupling – </a:t>
            </a:r>
            <a:r>
              <a:rPr lang="en-US" altLang="ja-JP" sz="1600" dirty="0" err="1" smtClean="0"/>
              <a:t>Alessio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Bonato</a:t>
            </a:r>
            <a:r>
              <a:rPr lang="en-US" altLang="ja-JP" sz="1600" dirty="0" smtClean="0"/>
              <a:t> (CERN)</a:t>
            </a:r>
          </a:p>
          <a:p>
            <a:pPr>
              <a:buNone/>
            </a:pPr>
            <a:endParaRPr kumimoji="1" lang="ja-JP" altLang="en-US" sz="1600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30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Trigger E</a:t>
            </a:r>
            <a:r>
              <a:rPr kumimoji="1" lang="en-US" altLang="ja-JP" baseline="-25000" dirty="0" smtClean="0"/>
              <a:t>T</a:t>
            </a:r>
            <a:r>
              <a:rPr kumimoji="1" lang="en-US" altLang="ja-JP" dirty="0" smtClean="0"/>
              <a:t>/p</a:t>
            </a:r>
            <a:r>
              <a:rPr kumimoji="1" lang="en-US" altLang="ja-JP" baseline="-25000" dirty="0" smtClean="0"/>
              <a:t>T</a:t>
            </a:r>
            <a:r>
              <a:rPr kumimoji="1" lang="en-US" altLang="ja-JP" dirty="0" smtClean="0"/>
              <a:t> thresholds in 2012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107506" y="1600200"/>
          <a:ext cx="8928990" cy="25755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59465"/>
                <a:gridCol w="1633905"/>
                <a:gridCol w="1633905"/>
                <a:gridCol w="1633905"/>
                <a:gridCol w="1633905"/>
                <a:gridCol w="163390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dirty="0" smtClean="0"/>
                        <a:t>ZZ*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WW*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single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double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triple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single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double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ATLAS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 (e)</a:t>
                      </a:r>
                    </a:p>
                    <a:p>
                      <a:r>
                        <a:rPr kumimoji="1" lang="en-US" altLang="ja-JP" dirty="0" smtClean="0"/>
                        <a:t>24</a:t>
                      </a:r>
                      <a:r>
                        <a:rPr kumimoji="1" lang="en-US" altLang="ja-JP" baseline="0" dirty="0" smtClean="0"/>
                        <a:t> (</a:t>
                      </a:r>
                      <a:r>
                        <a:rPr kumimoji="1" lang="en-US" altLang="ja-JP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12/12 (e)</a:t>
                      </a:r>
                    </a:p>
                    <a:p>
                      <a:r>
                        <a:rPr kumimoji="1" lang="en-US" altLang="ja-JP" dirty="0" smtClean="0"/>
                        <a:t>12</a:t>
                      </a:r>
                      <a:r>
                        <a:rPr kumimoji="1" lang="en-US" altLang="ja-JP" baseline="0" dirty="0" smtClean="0"/>
                        <a:t> (e)/ 8 (</a:t>
                      </a:r>
                      <a:r>
                        <a:rPr kumimoji="1" lang="en-US" altLang="ja-JP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baseline="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24</a:t>
                      </a:r>
                      <a:r>
                        <a:rPr kumimoji="1" lang="en-US" altLang="ja-JP" baseline="0" dirty="0" smtClean="0"/>
                        <a:t> (e)/ 8 (</a:t>
                      </a:r>
                      <a:r>
                        <a:rPr kumimoji="1" lang="en-US" altLang="ja-JP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baseline="0" dirty="0" smtClean="0"/>
                        <a:t>)</a:t>
                      </a:r>
                    </a:p>
                    <a:p>
                      <a:r>
                        <a:rPr kumimoji="1" lang="en-US" altLang="ja-JP" baseline="0" dirty="0" smtClean="0"/>
                        <a:t>13/13 (</a:t>
                      </a:r>
                      <a:r>
                        <a:rPr kumimoji="1" lang="en-US" altLang="ja-JP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baseline="0" dirty="0" smtClean="0"/>
                        <a:t>)</a:t>
                      </a:r>
                    </a:p>
                    <a:p>
                      <a:r>
                        <a:rPr kumimoji="1" lang="en-US" altLang="ja-JP" baseline="0" dirty="0" smtClean="0"/>
                        <a:t>18/8 (</a:t>
                      </a:r>
                      <a:r>
                        <a:rPr kumimoji="1" lang="en-US" altLang="ja-JP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 (e</a:t>
                      </a:r>
                      <a:r>
                        <a:rPr kumimoji="1" lang="en-US" altLang="ja-JP" baseline="0" dirty="0" smtClean="0"/>
                        <a:t> and </a:t>
                      </a:r>
                      <a:r>
                        <a:rPr kumimoji="1" lang="en-US" altLang="ja-JP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17/8 (e and </a:t>
                      </a:r>
                      <a:r>
                        <a:rPr kumimoji="1" lang="en-US" altLang="ja-JP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15/8/5 (e)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? (e and </a:t>
                      </a:r>
                      <a:r>
                        <a:rPr kumimoji="1" lang="en-US" altLang="ja-JP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? (e and </a:t>
                      </a:r>
                      <a:r>
                        <a:rPr kumimoji="1" lang="en-US" altLang="ja-JP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35496" y="5157192"/>
            <a:ext cx="30432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ATLAS-CONF-2013-013, page 4</a:t>
            </a:r>
          </a:p>
          <a:p>
            <a:r>
              <a:rPr lang="en-US" altLang="ja-JP" dirty="0" smtClean="0"/>
              <a:t>ATLAS-CONF-2013-030, page 1</a:t>
            </a:r>
          </a:p>
          <a:p>
            <a:r>
              <a:rPr kumimoji="1" lang="en-US" altLang="ja-JP" dirty="0" smtClean="0"/>
              <a:t>CMS-PAS-HIG-13-002, page 4</a:t>
            </a:r>
          </a:p>
          <a:p>
            <a:r>
              <a:rPr lang="en-US" altLang="ja-JP" dirty="0" smtClean="0"/>
              <a:t>CMS-PAS-HIG-13-003, page 2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660232" y="4524221"/>
            <a:ext cx="18662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CMS (ZZ*): </a:t>
            </a:r>
            <a:r>
              <a:rPr kumimoji="1" lang="en-US" altLang="ja-JP" dirty="0" smtClean="0">
                <a:latin typeface="Symbol" pitchFamily="18" charset="2"/>
              </a:rPr>
              <a:t>e</a:t>
            </a:r>
            <a:r>
              <a:rPr kumimoji="1" lang="en-US" altLang="ja-JP" dirty="0" smtClean="0"/>
              <a:t>&gt;98%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CMS (WW*)</a:t>
            </a:r>
          </a:p>
          <a:p>
            <a:r>
              <a:rPr lang="en-US" altLang="ja-JP" dirty="0" smtClean="0"/>
              <a:t> </a:t>
            </a:r>
            <a:r>
              <a:rPr kumimoji="1" lang="en-US" altLang="ja-JP" dirty="0" err="1" smtClean="0"/>
              <a:t>ee</a:t>
            </a:r>
            <a:r>
              <a:rPr lang="en-US" altLang="ja-JP" dirty="0" smtClean="0"/>
              <a:t>: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Symbol" pitchFamily="18" charset="2"/>
              </a:rPr>
              <a:t>e</a:t>
            </a:r>
            <a:r>
              <a:rPr kumimoji="1" lang="en-US" altLang="ja-JP" dirty="0" smtClean="0"/>
              <a:t>~98%, </a:t>
            </a:r>
          </a:p>
          <a:p>
            <a:r>
              <a:rPr lang="en-US" altLang="ja-JP" dirty="0" smtClean="0"/>
              <a:t> </a:t>
            </a:r>
            <a:r>
              <a:rPr kumimoji="1" lang="en-US" altLang="ja-JP" dirty="0" smtClean="0">
                <a:latin typeface="Symbol" pitchFamily="18" charset="2"/>
              </a:rPr>
              <a:t>mm</a:t>
            </a:r>
            <a:r>
              <a:rPr kumimoji="1" lang="en-US" altLang="ja-JP" dirty="0" smtClean="0"/>
              <a:t>: </a:t>
            </a:r>
            <a:r>
              <a:rPr lang="en-US" altLang="ja-JP" dirty="0" smtClean="0">
                <a:latin typeface="Symbol" pitchFamily="18" charset="2"/>
              </a:rPr>
              <a:t>e</a:t>
            </a:r>
            <a:r>
              <a:rPr kumimoji="1" lang="en-US" altLang="ja-JP" dirty="0" smtClean="0"/>
              <a:t>~97%</a:t>
            </a:r>
          </a:p>
          <a:p>
            <a:r>
              <a:rPr lang="en-US" altLang="ja-JP" dirty="0" smtClean="0"/>
              <a:t> </a:t>
            </a:r>
            <a:r>
              <a:rPr lang="en-US" altLang="ja-JP" dirty="0" err="1" smtClean="0"/>
              <a:t>e</a:t>
            </a:r>
            <a:r>
              <a:rPr lang="en-US" altLang="ja-JP" dirty="0" err="1" smtClean="0">
                <a:latin typeface="Symbol" pitchFamily="18" charset="2"/>
              </a:rPr>
              <a:t>m</a:t>
            </a:r>
            <a:r>
              <a:rPr lang="en-US" altLang="ja-JP" dirty="0" smtClean="0"/>
              <a:t>: </a:t>
            </a:r>
            <a:r>
              <a:rPr lang="en-US" altLang="ja-JP" dirty="0" smtClean="0">
                <a:latin typeface="Symbol" pitchFamily="18" charset="2"/>
              </a:rPr>
              <a:t>e</a:t>
            </a:r>
            <a:r>
              <a:rPr lang="en-US" altLang="ja-JP" dirty="0" smtClean="0"/>
              <a:t>~96%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47864" y="4509120"/>
            <a:ext cx="31902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ATLAS</a:t>
            </a:r>
            <a:r>
              <a:rPr kumimoji="1" lang="en-US" altLang="ja-JP" dirty="0" smtClean="0"/>
              <a:t> (ZZ*)</a:t>
            </a:r>
          </a:p>
          <a:p>
            <a:r>
              <a:rPr lang="en-US" altLang="ja-JP" dirty="0" smtClean="0"/>
              <a:t> 4e: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Symbol" pitchFamily="18" charset="2"/>
              </a:rPr>
              <a:t>e</a:t>
            </a:r>
            <a:r>
              <a:rPr lang="en-US" altLang="ja-JP" dirty="0" smtClean="0"/>
              <a:t>~100</a:t>
            </a:r>
            <a:r>
              <a:rPr kumimoji="1" lang="en-US" altLang="ja-JP" dirty="0" smtClean="0"/>
              <a:t>%</a:t>
            </a:r>
          </a:p>
          <a:p>
            <a:r>
              <a:rPr lang="en-US" altLang="ja-JP" dirty="0" smtClean="0"/>
              <a:t> 4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: </a:t>
            </a:r>
            <a:r>
              <a:rPr lang="en-US" altLang="ja-JP" dirty="0" smtClean="0">
                <a:latin typeface="Symbol" pitchFamily="18" charset="2"/>
              </a:rPr>
              <a:t>e</a:t>
            </a:r>
            <a:r>
              <a:rPr lang="en-US" altLang="ja-JP" dirty="0" smtClean="0"/>
              <a:t>&gt;97%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ATLAS</a:t>
            </a:r>
            <a:r>
              <a:rPr kumimoji="1" lang="en-US" altLang="ja-JP" dirty="0" smtClean="0"/>
              <a:t> (WW*)</a:t>
            </a:r>
          </a:p>
          <a:p>
            <a:r>
              <a:rPr lang="en-US" altLang="ja-JP" dirty="0" smtClean="0"/>
              <a:t> single-</a:t>
            </a:r>
            <a:r>
              <a:rPr kumimoji="1" lang="en-US" altLang="ja-JP" dirty="0" smtClean="0"/>
              <a:t>e</a:t>
            </a:r>
            <a:r>
              <a:rPr lang="en-US" altLang="ja-JP" dirty="0" smtClean="0"/>
              <a:t>: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Symbol" pitchFamily="18" charset="2"/>
              </a:rPr>
              <a:t>e</a:t>
            </a:r>
            <a:r>
              <a:rPr kumimoji="1" lang="en-US" altLang="ja-JP" dirty="0" smtClean="0"/>
              <a:t>~90%, </a:t>
            </a:r>
          </a:p>
          <a:p>
            <a:r>
              <a:rPr lang="en-US" altLang="ja-JP" dirty="0" smtClean="0"/>
              <a:t> single-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 (|</a:t>
            </a:r>
            <a:r>
              <a:rPr kumimoji="1" lang="en-US" altLang="ja-JP" dirty="0" smtClean="0">
                <a:latin typeface="Symbol" pitchFamily="18" charset="2"/>
              </a:rPr>
              <a:t>h</a:t>
            </a:r>
            <a:r>
              <a:rPr kumimoji="1" lang="en-US" altLang="ja-JP" dirty="0" smtClean="0"/>
              <a:t>|&lt;1.05): </a:t>
            </a:r>
            <a:r>
              <a:rPr lang="en-US" altLang="ja-JP" dirty="0" smtClean="0">
                <a:latin typeface="Symbol" pitchFamily="18" charset="2"/>
              </a:rPr>
              <a:t>e</a:t>
            </a:r>
            <a:r>
              <a:rPr kumimoji="1" lang="en-US" altLang="ja-JP" dirty="0" smtClean="0"/>
              <a:t>~70%</a:t>
            </a:r>
          </a:p>
          <a:p>
            <a:r>
              <a:rPr lang="en-US" altLang="ja-JP" dirty="0" smtClean="0"/>
              <a:t> single-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 (1.05&lt;|</a:t>
            </a:r>
            <a:r>
              <a:rPr lang="en-US" altLang="ja-JP" dirty="0" smtClean="0">
                <a:latin typeface="Symbol" pitchFamily="18" charset="2"/>
              </a:rPr>
              <a:t>h</a:t>
            </a:r>
            <a:r>
              <a:rPr lang="en-US" altLang="ja-JP" dirty="0" smtClean="0"/>
              <a:t>|&lt;2.4): </a:t>
            </a:r>
            <a:r>
              <a:rPr lang="en-US" altLang="ja-JP" dirty="0" smtClean="0">
                <a:latin typeface="Symbol" pitchFamily="18" charset="2"/>
              </a:rPr>
              <a:t>e</a:t>
            </a:r>
            <a:r>
              <a:rPr lang="en-US" altLang="ja-JP" dirty="0" smtClean="0"/>
              <a:t>~90%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31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fig_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88432"/>
            <a:ext cx="3552706" cy="201622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ym typeface="Wingdings" pitchFamily="2" charset="2"/>
              </a:rPr>
              <a:t>ATLAS resonance plots</a:t>
            </a:r>
            <a:endParaRPr kumimoji="1" lang="ja-JP" altLang="en-US" dirty="0"/>
          </a:p>
        </p:txBody>
      </p:sp>
      <p:pic>
        <p:nvPicPr>
          <p:cNvPr id="7" name="図 6" descr="figaux_0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1296144"/>
            <a:ext cx="2339315" cy="2244545"/>
          </a:xfrm>
          <a:prstGeom prst="rect">
            <a:avLst/>
          </a:prstGeom>
        </p:spPr>
      </p:pic>
      <p:pic>
        <p:nvPicPr>
          <p:cNvPr id="8" name="図 7" descr="figaux_01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25537" y="1296144"/>
            <a:ext cx="2339315" cy="2244545"/>
          </a:xfrm>
          <a:prstGeom prst="rect">
            <a:avLst/>
          </a:prstGeom>
        </p:spPr>
      </p:pic>
      <p:pic>
        <p:nvPicPr>
          <p:cNvPr id="9" name="図 8" descr="figaux_01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64933" y="1296144"/>
            <a:ext cx="2339315" cy="2244545"/>
          </a:xfrm>
          <a:prstGeom prst="rect">
            <a:avLst/>
          </a:prstGeom>
        </p:spPr>
      </p:pic>
      <p:pic>
        <p:nvPicPr>
          <p:cNvPr id="10" name="図 9" descr="fig_0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8886" y="1296144"/>
            <a:ext cx="2495114" cy="2370464"/>
          </a:xfrm>
          <a:prstGeom prst="rect">
            <a:avLst/>
          </a:prstGeom>
        </p:spPr>
      </p:pic>
      <p:pic>
        <p:nvPicPr>
          <p:cNvPr id="11" name="図 10" descr="fig_0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89069" y="3816424"/>
            <a:ext cx="3254930" cy="2204864"/>
          </a:xfrm>
          <a:prstGeom prst="rect">
            <a:avLst/>
          </a:prstGeom>
        </p:spPr>
      </p:pic>
      <p:pic>
        <p:nvPicPr>
          <p:cNvPr id="13" name="図 12" descr="plot_hcp_RunNumber_data12_ZeeVsEop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59832" y="3888432"/>
            <a:ext cx="2915816" cy="1974733"/>
          </a:xfrm>
          <a:prstGeom prst="rect">
            <a:avLst/>
          </a:prstGeom>
        </p:spPr>
      </p:pic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32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ym typeface="Wingdings" pitchFamily="2" charset="2"/>
              </a:rPr>
              <a:t>CMS resonance plots</a:t>
            </a:r>
            <a:endParaRPr kumimoji="1" lang="ja-JP" alt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764704"/>
            <a:ext cx="307729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59832" y="908720"/>
            <a:ext cx="3002098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084261" y="3896788"/>
            <a:ext cx="3059644" cy="2961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093606" y="764704"/>
            <a:ext cx="3050394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972" y="3933056"/>
            <a:ext cx="3048751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 descr="Figure_018-a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31840" y="4005064"/>
            <a:ext cx="2868587" cy="2753074"/>
          </a:xfrm>
          <a:prstGeom prst="rect">
            <a:avLst/>
          </a:prstGeom>
        </p:spPr>
      </p:pic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33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4l: </a:t>
            </a:r>
            <a:r>
              <a:rPr kumimoji="1" lang="en-US" altLang="ja-JP" dirty="0" smtClean="0"/>
              <a:t>CMS </a:t>
            </a:r>
            <a:r>
              <a:rPr kumimoji="1" lang="en-US" altLang="ja-JP" dirty="0" err="1" smtClean="0"/>
              <a:t>discriminant</a:t>
            </a:r>
            <a:r>
              <a:rPr kumimoji="1" lang="en-US" altLang="ja-JP" dirty="0" smtClean="0"/>
              <a:t> variables</a:t>
            </a:r>
            <a:endParaRPr kumimoji="1" lang="ja-JP" alt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169" y="764704"/>
            <a:ext cx="3000839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65667" y="764704"/>
            <a:ext cx="3004472" cy="288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47" y="3994668"/>
            <a:ext cx="2984530" cy="286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989491" y="3959678"/>
            <a:ext cx="3021002" cy="289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145692" y="766590"/>
            <a:ext cx="2998308" cy="287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34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4l: signal strength and mass</a:t>
            </a:r>
            <a:endParaRPr kumimoji="1" lang="ja-JP" altLang="en-US" dirty="0"/>
          </a:p>
        </p:txBody>
      </p:sp>
      <p:pic>
        <p:nvPicPr>
          <p:cNvPr id="5" name="コンテンツ プレースホルダ 4" descr="fig_1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2273896"/>
            <a:ext cx="4032448" cy="3868874"/>
          </a:xfrm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72000" y="2204864"/>
            <a:ext cx="4424993" cy="4245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227105" y="836712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48672" y="817911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9" name="オブジェクト 8"/>
          <p:cNvGraphicFramePr>
            <a:graphicFrameLocks noChangeAspect="1"/>
          </p:cNvGraphicFramePr>
          <p:nvPr/>
        </p:nvGraphicFramePr>
        <p:xfrm>
          <a:off x="130051" y="1286272"/>
          <a:ext cx="4225925" cy="918592"/>
        </p:xfrm>
        <a:graphic>
          <a:graphicData uri="http://schemas.openxmlformats.org/presentationml/2006/ole">
            <p:oleObj spid="_x0000_s44035" name="数式" r:id="rId5" imgW="2057400" imgH="482400" progId="Equation.3">
              <p:embed/>
            </p:oleObj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4427538" y="1306339"/>
          <a:ext cx="4592637" cy="898525"/>
        </p:xfrm>
        <a:graphic>
          <a:graphicData uri="http://schemas.openxmlformats.org/presentationml/2006/ole">
            <p:oleObj spid="_x0000_s44036" name="数式" r:id="rId6" imgW="2336760" imgH="457200" progId="Equation.3">
              <p:embed/>
            </p:oleObj>
          </a:graphicData>
        </a:graphic>
      </p:graphicFrame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35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4l: mass</a:t>
            </a:r>
            <a:endParaRPr kumimoji="1" lang="ja-JP" altLang="en-US" dirty="0"/>
          </a:p>
        </p:txBody>
      </p:sp>
      <p:pic>
        <p:nvPicPr>
          <p:cNvPr id="5" name="コンテンツ プレースホルダ 4" descr="fig_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268760"/>
            <a:ext cx="4032447" cy="3868874"/>
          </a:xfrm>
        </p:spPr>
      </p:pic>
      <p:sp>
        <p:nvSpPr>
          <p:cNvPr id="7" name="テキスト ボックス 6"/>
          <p:cNvSpPr txBox="1"/>
          <p:nvPr/>
        </p:nvSpPr>
        <p:spPr>
          <a:xfrm>
            <a:off x="227105" y="836712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48672" y="817911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36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  <p:pic>
        <p:nvPicPr>
          <p:cNvPr id="11" name="図 10" descr="sqr_mass_scan_1d_allhzz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764704"/>
            <a:ext cx="3189296" cy="3060000"/>
          </a:xfrm>
          <a:prstGeom prst="rect">
            <a:avLst/>
          </a:prstGeom>
        </p:spPr>
      </p:pic>
      <p:pic>
        <p:nvPicPr>
          <p:cNvPr id="13" name="図 12" descr="sqr_mass_scan_1d_allhzz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932" y="3798000"/>
            <a:ext cx="3189524" cy="30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Phys. </a:t>
            </a:r>
            <a:r>
              <a:rPr lang="en-US" altLang="ja-JP" dirty="0" smtClean="0"/>
              <a:t>Rev. D 81, 075022 (2010)</a:t>
            </a:r>
            <a:endParaRPr kumimoji="1" lang="ja-JP" altLang="en-US" dirty="0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64705"/>
            <a:ext cx="4644007" cy="72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764705"/>
            <a:ext cx="4499992" cy="71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048" y="1590068"/>
            <a:ext cx="8244408" cy="169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34325"/>
            <a:ext cx="9144000" cy="362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37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4l: spin and parity</a:t>
            </a:r>
            <a:endParaRPr kumimoji="1" lang="ja-JP" altLang="en-US" dirty="0"/>
          </a:p>
        </p:txBody>
      </p:sp>
      <p:pic>
        <p:nvPicPr>
          <p:cNvPr id="5" name="コンテンツ プレースホルダ 4" descr="fig_18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764704"/>
            <a:ext cx="3152202" cy="3024335"/>
          </a:xfrm>
        </p:spPr>
      </p:pic>
      <p:pic>
        <p:nvPicPr>
          <p:cNvPr id="6" name="コンテンツ プレースホルダ 4" descr="fig_18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80238" y="764704"/>
            <a:ext cx="3152202" cy="3024334"/>
          </a:xfrm>
          <a:prstGeom prst="rect">
            <a:avLst/>
          </a:prstGeom>
        </p:spPr>
      </p:pic>
      <p:sp>
        <p:nvSpPr>
          <p:cNvPr id="7" name="コンテンツ プレースホルダ 2"/>
          <p:cNvSpPr txBox="1">
            <a:spLocks/>
          </p:cNvSpPr>
          <p:nvPr/>
        </p:nvSpPr>
        <p:spPr>
          <a:xfrm>
            <a:off x="107504" y="980728"/>
            <a:ext cx="4176464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400" dirty="0" smtClean="0"/>
              <a:t>0</a:t>
            </a:r>
            <a:r>
              <a:rPr lang="en-US" altLang="ja-JP" sz="2400" baseline="30000" dirty="0" smtClean="0"/>
              <a:t>+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vs</a:t>
            </a:r>
            <a:r>
              <a:rPr lang="en-US" altLang="ja-JP" sz="2400" dirty="0" smtClean="0"/>
              <a:t> 2</a:t>
            </a:r>
            <a:r>
              <a:rPr lang="en-US" altLang="ja-JP" sz="2400" baseline="30000" dirty="0" smtClean="0"/>
              <a:t>+</a:t>
            </a:r>
            <a:r>
              <a:rPr lang="en-US" altLang="ja-JP" sz="2400" baseline="-25000" dirty="0" smtClean="0"/>
              <a:t>m</a:t>
            </a:r>
            <a:endParaRPr kumimoji="1" lang="ja-JP" altLang="en-US" sz="24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504" y="3812753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971518" y="3801233"/>
            <a:ext cx="3064978" cy="297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2267744" y="4797152"/>
          <a:ext cx="2171700" cy="1971675"/>
        </p:xfrm>
        <a:graphic>
          <a:graphicData uri="http://schemas.openxmlformats.org/presentationml/2006/ole">
            <p:oleObj spid="_x0000_s47107" name="数式" r:id="rId6" imgW="1104840" imgH="1002960" progId="Equation.3">
              <p:embed/>
            </p:oleObj>
          </a:graphicData>
        </a:graphic>
      </p:graphicFrame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20225"/>
            <a:ext cx="5796136" cy="40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38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MC simulation (ATLAS)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752"/>
                <a:gridCol w="4546848"/>
              </a:tblGrid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Process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MC generator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ggF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POWHEG+PYTHIA8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VBF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POWHEG+PYTHIA8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VH, </a:t>
                      </a:r>
                      <a:r>
                        <a:rPr kumimoji="1" lang="en-US" altLang="ja-JP" sz="1200" dirty="0" err="1" smtClean="0"/>
                        <a:t>ttH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PYTHIA8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gg</a:t>
                      </a:r>
                      <a:r>
                        <a:rPr kumimoji="1" lang="en-US" altLang="ja-JP" sz="1200" dirty="0" smtClean="0"/>
                        <a:t>,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baseline="0" dirty="0" err="1" smtClean="0"/>
                        <a:t>qq</a:t>
                      </a:r>
                      <a:r>
                        <a:rPr kumimoji="1" lang="en-US" altLang="ja-JP" sz="1200" baseline="0" dirty="0" err="1" smtClean="0">
                          <a:sym typeface="Wingdings" pitchFamily="2" charset="2"/>
                        </a:rPr>
                        <a:t>H</a:t>
                      </a:r>
                      <a:r>
                        <a:rPr kumimoji="1" lang="en-US" altLang="ja-JP" sz="1200" baseline="0" dirty="0" smtClean="0">
                          <a:sym typeface="Wingdings" pitchFamily="2" charset="2"/>
                        </a:rPr>
                        <a:t>(alternative J</a:t>
                      </a:r>
                      <a:r>
                        <a:rPr kumimoji="1" lang="en-US" altLang="ja-JP" sz="1200" baseline="30000" dirty="0" smtClean="0">
                          <a:sym typeface="Wingdings" pitchFamily="2" charset="2"/>
                        </a:rPr>
                        <a:t>P</a:t>
                      </a:r>
                      <a:r>
                        <a:rPr kumimoji="1" lang="en-US" altLang="ja-JP" sz="12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JHU+PYTHIA8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qq</a:t>
                      </a:r>
                      <a:r>
                        <a:rPr kumimoji="1" lang="en-US" altLang="ja-JP" sz="1200" dirty="0" smtClean="0"/>
                        <a:t>,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baseline="0" dirty="0" err="1" smtClean="0"/>
                        <a:t>gq</a:t>
                      </a:r>
                      <a:r>
                        <a:rPr kumimoji="1" lang="en-US" altLang="ja-JP" sz="1200" baseline="0" dirty="0" err="1" smtClean="0">
                          <a:sym typeface="Wingdings" pitchFamily="2" charset="2"/>
                        </a:rPr>
                        <a:t>WW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POWHEG+PYTHIA6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 smtClean="0"/>
                        <a:t>qq</a:t>
                      </a:r>
                      <a:r>
                        <a:rPr kumimoji="1" lang="en-US" altLang="ja-JP" sz="1200" dirty="0" smtClean="0"/>
                        <a:t>,</a:t>
                      </a:r>
                      <a:r>
                        <a:rPr kumimoji="1" lang="en-US" altLang="ja-JP" sz="1200" baseline="0" dirty="0" smtClean="0"/>
                        <a:t> gq</a:t>
                      </a:r>
                      <a:r>
                        <a:rPr kumimoji="1" lang="en-US" altLang="ja-JP" sz="1200" baseline="0" dirty="0" smtClean="0">
                          <a:sym typeface="Wingdings" pitchFamily="2" charset="2"/>
                        </a:rPr>
                        <a:t>WW+2j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Sherpa with no O(</a:t>
                      </a:r>
                      <a:r>
                        <a:rPr kumimoji="1" lang="en-US" altLang="ja-JP" sz="12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200" baseline="-25000" dirty="0" smtClean="0"/>
                        <a:t>s</a:t>
                      </a:r>
                      <a:r>
                        <a:rPr kumimoji="1" lang="en-US" altLang="ja-JP" sz="1200" dirty="0" smtClean="0"/>
                        <a:t>) terms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ZZ(*)</a:t>
                      </a:r>
                      <a:r>
                        <a:rPr kumimoji="1" lang="en-US" altLang="ja-JP" sz="1200" dirty="0" err="1" smtClean="0"/>
                        <a:t>qq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Sherpa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gg</a:t>
                      </a:r>
                      <a:r>
                        <a:rPr kumimoji="1" lang="en-US" altLang="ja-JP" sz="1200" dirty="0" err="1" smtClean="0">
                          <a:sym typeface="Wingdings" pitchFamily="2" charset="2"/>
                        </a:rPr>
                        <a:t>WW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GG2WW+HERWIG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gg</a:t>
                      </a:r>
                      <a:r>
                        <a:rPr kumimoji="1" lang="en-US" altLang="ja-JP" sz="1200" dirty="0" err="1" smtClean="0">
                          <a:sym typeface="Wingdings" pitchFamily="2" charset="2"/>
                        </a:rPr>
                        <a:t>ZZ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gg2ZZ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tt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MC@NLO+HERWIG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Single top: </a:t>
                      </a:r>
                      <a:r>
                        <a:rPr kumimoji="1" lang="en-US" altLang="ja-JP" sz="1200" dirty="0" err="1" smtClean="0"/>
                        <a:t>tW</a:t>
                      </a:r>
                      <a:r>
                        <a:rPr kumimoji="1" lang="en-US" altLang="ja-JP" sz="1200" dirty="0" smtClean="0"/>
                        <a:t>, </a:t>
                      </a:r>
                      <a:r>
                        <a:rPr kumimoji="1" lang="en-US" altLang="ja-JP" sz="1200" dirty="0" err="1" smtClean="0"/>
                        <a:t>tb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MC@NLO+HERWIG</a:t>
                      </a:r>
                      <a:endParaRPr kumimoji="1" lang="ja-JP" altLang="en-US" sz="1200" dirty="0" smtClean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Single top: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baseline="0" dirty="0" err="1" smtClean="0"/>
                        <a:t>tqb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Acer</a:t>
                      </a:r>
                      <a:r>
                        <a:rPr kumimoji="1" lang="en-US" altLang="ja-JP" sz="1200" baseline="0" dirty="0" smtClean="0"/>
                        <a:t> MC+PYTHIA6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Drell</a:t>
                      </a:r>
                      <a:r>
                        <a:rPr kumimoji="1" lang="en-US" altLang="ja-JP" sz="1200" dirty="0" smtClean="0"/>
                        <a:t>-Yan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Z/</a:t>
                      </a:r>
                      <a:r>
                        <a:rPr kumimoji="1" lang="en-US" altLang="ja-JP" sz="1200" dirty="0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200" dirty="0" smtClean="0"/>
                        <a:t>*,</a:t>
                      </a:r>
                      <a:r>
                        <a:rPr kumimoji="1" lang="en-US" altLang="ja-JP" sz="1200" baseline="0" dirty="0" smtClean="0"/>
                        <a:t> inclusive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ALPGEN+HERWIG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Z(*)</a:t>
                      </a:r>
                      <a:r>
                        <a:rPr kumimoji="1" lang="en-US" altLang="ja-JP" sz="1200" dirty="0" smtClean="0">
                          <a:sym typeface="Wingdings" pitchFamily="2" charset="2"/>
                        </a:rPr>
                        <a:t>ll+2j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Sherpa process up O(</a:t>
                      </a:r>
                      <a:r>
                        <a:rPr kumimoji="1" lang="en-US" altLang="ja-JP" sz="12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200" baseline="-25000" dirty="0" smtClean="0"/>
                        <a:t>s</a:t>
                      </a:r>
                      <a:r>
                        <a:rPr kumimoji="1" lang="en-US" altLang="ja-JP" sz="1200" dirty="0" smtClean="0"/>
                        <a:t>) 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Z(*)Z(*)</a:t>
                      </a:r>
                      <a:r>
                        <a:rPr kumimoji="1" lang="en-US" altLang="ja-JP" sz="1200" dirty="0" smtClean="0">
                          <a:sym typeface="Wingdings" pitchFamily="2" charset="2"/>
                        </a:rPr>
                        <a:t>4l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POWHEG+PYTHIA8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WZ/</a:t>
                      </a:r>
                      <a:r>
                        <a:rPr kumimoji="1" lang="en-US" altLang="ja-JP" sz="1200" dirty="0" err="1" smtClean="0"/>
                        <a:t>W</a:t>
                      </a:r>
                      <a:r>
                        <a:rPr kumimoji="1" lang="en-US" altLang="ja-JP" sz="1200" dirty="0" err="1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200" dirty="0" smtClean="0"/>
                        <a:t>*, m</a:t>
                      </a:r>
                      <a:r>
                        <a:rPr kumimoji="1" lang="en-US" altLang="ja-JP" sz="1200" baseline="-25000" dirty="0" smtClean="0"/>
                        <a:t>Z/</a:t>
                      </a:r>
                      <a:r>
                        <a:rPr kumimoji="1" lang="en-US" altLang="ja-JP" sz="1200" baseline="-25000" dirty="0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200" baseline="-25000" dirty="0" smtClean="0"/>
                        <a:t>*</a:t>
                      </a:r>
                      <a:r>
                        <a:rPr kumimoji="1" lang="en-US" altLang="ja-JP" sz="1200" dirty="0" smtClean="0"/>
                        <a:t>&gt;7 GeV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POWHEG+PYTHIA8 (WW),</a:t>
                      </a:r>
                      <a:r>
                        <a:rPr kumimoji="1" lang="en-US" altLang="ja-JP" sz="1200" baseline="0" dirty="0" smtClean="0"/>
                        <a:t> PYTHIA (ZZ)</a:t>
                      </a:r>
                      <a:endParaRPr kumimoji="1" lang="ja-JP" altLang="en-US" sz="1200" dirty="0" smtClean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 smtClean="0"/>
                        <a:t>W</a:t>
                      </a:r>
                      <a:r>
                        <a:rPr kumimoji="1" lang="en-US" altLang="ja-JP" sz="1200" dirty="0" err="1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200" dirty="0" smtClean="0"/>
                        <a:t>*, m</a:t>
                      </a:r>
                      <a:r>
                        <a:rPr kumimoji="1" lang="en-US" altLang="ja-JP" sz="1200" baseline="-25000" dirty="0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200" baseline="-25000" dirty="0" smtClean="0"/>
                        <a:t>*</a:t>
                      </a:r>
                      <a:r>
                        <a:rPr kumimoji="1" lang="en-US" altLang="ja-JP" sz="1200" dirty="0" smtClean="0"/>
                        <a:t>&lt;7 GeV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MadGraph+PYTHIA6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70545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W</a:t>
                      </a:r>
                      <a:r>
                        <a:rPr kumimoji="1" lang="en-US" altLang="ja-JP" sz="1200" dirty="0" err="1" smtClean="0">
                          <a:latin typeface="Symbol" pitchFamily="18" charset="2"/>
                        </a:rPr>
                        <a:t>g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ALPGEN+HERWIG</a:t>
                      </a:r>
                      <a:endParaRPr kumimoji="1" lang="ja-JP" alt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467544" y="6021288"/>
            <a:ext cx="54584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Parton showering (PYTHIA8), </a:t>
            </a:r>
            <a:r>
              <a:rPr kumimoji="1" lang="en-US" altLang="ja-JP" sz="1200" dirty="0" err="1" smtClean="0"/>
              <a:t>hadronization</a:t>
            </a:r>
            <a:r>
              <a:rPr lang="en-US" altLang="ja-JP" sz="1200" dirty="0" smtClean="0"/>
              <a:t>(PYTHIA8), underlying event (PYTHIA8) or</a:t>
            </a:r>
          </a:p>
          <a:p>
            <a:r>
              <a:rPr lang="en-US" altLang="ja-JP" sz="1200" dirty="0" smtClean="0"/>
              <a:t>Parton showering (HERWIG), </a:t>
            </a:r>
            <a:r>
              <a:rPr lang="en-US" altLang="ja-JP" sz="1200" dirty="0" err="1" smtClean="0"/>
              <a:t>hadronization</a:t>
            </a:r>
            <a:r>
              <a:rPr lang="en-US" altLang="ja-JP" sz="1200" dirty="0" smtClean="0"/>
              <a:t>(HERWIG), underlying event (JIMMY)</a:t>
            </a:r>
          </a:p>
          <a:p>
            <a:r>
              <a:rPr lang="en-US" altLang="ja-JP" sz="1200" dirty="0" smtClean="0"/>
              <a:t>CT10 PDF for POWHEG, MC@NLO</a:t>
            </a:r>
          </a:p>
          <a:p>
            <a:r>
              <a:rPr lang="en-US" altLang="ja-JP" sz="1200" dirty="0" smtClean="0"/>
              <a:t>CTEQ6L1 PDF for  ALPGEN, </a:t>
            </a:r>
            <a:r>
              <a:rPr lang="en-US" altLang="ja-JP" sz="1200" dirty="0" err="1" smtClean="0"/>
              <a:t>MadGraph</a:t>
            </a:r>
            <a:r>
              <a:rPr lang="en-US" altLang="ja-JP" sz="1200" dirty="0" smtClean="0"/>
              <a:t>, PYTHIA6, PYTHIA8, JHU</a:t>
            </a:r>
            <a:endParaRPr kumimoji="1" lang="ja-JP" altLang="en-US" sz="120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39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selections (1/3)</a:t>
            </a:r>
            <a:endParaRPr kumimoji="1" lang="ja-JP" altLang="en-US" dirty="0"/>
          </a:p>
        </p:txBody>
      </p:sp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4644000" y="2924944"/>
            <a:ext cx="4320000" cy="36724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&gt;7 GeV</a:t>
            </a:r>
            <a:endParaRPr lang="en-US" altLang="ja-JP" sz="2000" dirty="0" smtClean="0">
              <a:solidFill>
                <a:srgbClr val="C00000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h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|&lt;2.5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noProof="0" dirty="0" smtClean="0">
                <a:solidFill>
                  <a:srgbClr val="C00000"/>
                </a:solidFill>
              </a:rPr>
              <a:t>Multivariate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based identification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&gt;5 GeV</a:t>
            </a:r>
            <a:endParaRPr lang="en-US" altLang="ja-JP" sz="2000" dirty="0" smtClean="0">
              <a:solidFill>
                <a:srgbClr val="C00000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h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|&lt;2.5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Taus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dirty="0" smtClean="0">
                <a:solidFill>
                  <a:srgbClr val="C00000"/>
                </a:solidFill>
              </a:rPr>
              <a:t>Used for high mass Higgs search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00" y="2924944"/>
            <a:ext cx="4320000" cy="3672408"/>
          </a:xfrm>
          <a:ln>
            <a:noFill/>
          </a:ln>
        </p:spPr>
        <p:txBody>
          <a:bodyPr>
            <a:noAutofit/>
          </a:bodyPr>
          <a:lstStyle/>
          <a:p>
            <a:pPr>
              <a:buNone/>
            </a:pPr>
            <a:r>
              <a:rPr kumimoji="1" lang="en-US" altLang="ja-JP" sz="2000" b="1" dirty="0" smtClean="0">
                <a:solidFill>
                  <a:srgbClr val="0070C0"/>
                </a:solidFill>
              </a:rPr>
              <a:t>ATLAS</a:t>
            </a:r>
            <a:endParaRPr kumimoji="1" lang="en-US" altLang="ja-JP" sz="2000" dirty="0" smtClean="0">
              <a:solidFill>
                <a:srgbClr val="0070C0"/>
              </a:solidFill>
            </a:endParaRP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Electrons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p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&gt;7 GeV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|</a:t>
            </a: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h</a:t>
            </a:r>
            <a:r>
              <a:rPr lang="en-US" altLang="ja-JP" sz="2000" dirty="0" smtClean="0">
                <a:solidFill>
                  <a:srgbClr val="0070C0"/>
                </a:solidFill>
              </a:rPr>
              <a:t>|&lt;2.47 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Cut based identification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M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uons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p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&gt;6 GeV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|</a:t>
            </a: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h</a:t>
            </a:r>
            <a:r>
              <a:rPr lang="en-US" altLang="ja-JP" sz="2000" dirty="0" smtClean="0">
                <a:solidFill>
                  <a:srgbClr val="0070C0"/>
                </a:solidFill>
              </a:rPr>
              <a:t>|&lt;2.7</a:t>
            </a:r>
          </a:p>
          <a:p>
            <a:r>
              <a:rPr kumimoji="1" lang="en-US" altLang="ja-JP" sz="2000" dirty="0" err="1" smtClean="0">
                <a:solidFill>
                  <a:srgbClr val="0070C0"/>
                </a:solidFill>
              </a:rPr>
              <a:t>Taus</a:t>
            </a:r>
            <a:endParaRPr kumimoji="1" lang="en-US" altLang="ja-JP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Not used</a:t>
            </a:r>
            <a:endParaRPr kumimoji="1" lang="en-US" altLang="ja-JP" sz="2000" dirty="0" smtClean="0">
              <a:solidFill>
                <a:srgbClr val="0070C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932040" y="1196752"/>
            <a:ext cx="4211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4 final states at low mass Higgs search: 4e, 2e2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, 2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2e, 4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 In the 2e2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/2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2e case, pairs ordered respect to mass. </a:t>
            </a:r>
            <a:endParaRPr kumimoji="1" lang="ja-JP" altLang="en-US" sz="2400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0" y="1052736"/>
            <a:ext cx="5041595" cy="1728192"/>
            <a:chOff x="0" y="1052736"/>
            <a:chExt cx="5041595" cy="1728192"/>
          </a:xfrm>
        </p:grpSpPr>
        <p:pic>
          <p:nvPicPr>
            <p:cNvPr id="21" name="図 20" descr="Higgs4l.png"/>
            <p:cNvPicPr>
              <a:picLocks noChangeAspect="1"/>
            </p:cNvPicPr>
            <p:nvPr/>
          </p:nvPicPr>
          <p:blipFill>
            <a:blip r:embed="rId2" cstate="print"/>
            <a:srcRect l="40034" t="10094" b="10094"/>
            <a:stretch>
              <a:fillRect/>
            </a:stretch>
          </p:blipFill>
          <p:spPr>
            <a:xfrm>
              <a:off x="0" y="1196752"/>
              <a:ext cx="3001078" cy="1584176"/>
            </a:xfrm>
            <a:prstGeom prst="rect">
              <a:avLst/>
            </a:prstGeom>
          </p:spPr>
        </p:pic>
        <p:sp>
          <p:nvSpPr>
            <p:cNvPr id="9" name="右中かっこ 8"/>
            <p:cNvSpPr/>
            <p:nvPr/>
          </p:nvSpPr>
          <p:spPr>
            <a:xfrm>
              <a:off x="2843808" y="1124832"/>
              <a:ext cx="360040" cy="792000"/>
            </a:xfrm>
            <a:prstGeom prst="rightBrac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209000" y="1052736"/>
              <a:ext cx="166904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High mass</a:t>
              </a:r>
              <a:r>
                <a:rPr kumimoji="1" lang="en-US" altLang="ja-JP" sz="2400" dirty="0" smtClean="0"/>
                <a:t> Z</a:t>
              </a:r>
            </a:p>
            <a:p>
              <a:r>
                <a:rPr kumimoji="1" lang="en-US" altLang="ja-JP" sz="2400" dirty="0" smtClean="0"/>
                <a:t>Z</a:t>
              </a:r>
              <a:r>
                <a:rPr kumimoji="1" lang="en-US" altLang="ja-JP" sz="2400" baseline="-25000" dirty="0" smtClean="0"/>
                <a:t>1</a:t>
              </a:r>
              <a:r>
                <a:rPr kumimoji="1" lang="en-US" altLang="ja-JP" sz="2400" dirty="0" smtClean="0"/>
                <a:t>, m</a:t>
              </a:r>
              <a:r>
                <a:rPr kumimoji="1" lang="en-US" altLang="ja-JP" sz="2400" baseline="-25000" dirty="0" smtClean="0"/>
                <a:t>12</a:t>
              </a:r>
              <a:r>
                <a:rPr kumimoji="1" lang="en-US" altLang="ja-JP" sz="2400" dirty="0" smtClean="0"/>
                <a:t>=m</a:t>
              </a:r>
              <a:r>
                <a:rPr kumimoji="1" lang="en-US" altLang="ja-JP" sz="2400" baseline="-25000" dirty="0" smtClean="0"/>
                <a:t>Z1</a:t>
              </a:r>
              <a:endParaRPr kumimoji="1" lang="ja-JP" altLang="en-US" sz="2400" baseline="-25000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3203848" y="1949931"/>
              <a:ext cx="183774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Low mass</a:t>
              </a:r>
              <a:r>
                <a:rPr kumimoji="1" lang="en-US" altLang="ja-JP" sz="2400" dirty="0" smtClean="0"/>
                <a:t> Z</a:t>
              </a:r>
              <a:r>
                <a:rPr kumimoji="1" lang="en-US" altLang="ja-JP" sz="2400" baseline="30000" dirty="0" smtClean="0"/>
                <a:t>(*)</a:t>
              </a:r>
            </a:p>
            <a:p>
              <a:r>
                <a:rPr kumimoji="1" lang="en-US" altLang="ja-JP" sz="2400" dirty="0" smtClean="0"/>
                <a:t>Z</a:t>
              </a:r>
              <a:r>
                <a:rPr lang="en-US" altLang="ja-JP" sz="2400" baseline="-25000" dirty="0" smtClean="0"/>
                <a:t>2</a:t>
              </a:r>
              <a:r>
                <a:rPr kumimoji="1" lang="en-US" altLang="ja-JP" sz="2400" dirty="0" smtClean="0"/>
                <a:t>, m</a:t>
              </a:r>
              <a:r>
                <a:rPr lang="en-US" altLang="ja-JP" sz="2400" baseline="-25000" dirty="0" smtClean="0"/>
                <a:t>34</a:t>
              </a:r>
              <a:r>
                <a:rPr lang="en-US" altLang="ja-JP" sz="2400" dirty="0" smtClean="0"/>
                <a:t>=m</a:t>
              </a:r>
              <a:r>
                <a:rPr lang="en-US" altLang="ja-JP" sz="2400" baseline="-25000" dirty="0" smtClean="0"/>
                <a:t>Z2</a:t>
              </a:r>
              <a:endParaRPr kumimoji="1" lang="ja-JP" altLang="en-US" sz="2400" baseline="-25000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679630" y="2268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aseline="30000" dirty="0" smtClean="0"/>
                <a:t>(*)</a:t>
              </a:r>
              <a:endParaRPr kumimoji="1" lang="ja-JP" altLang="en-US" baseline="30000" dirty="0"/>
            </a:p>
          </p:txBody>
        </p:sp>
        <p:sp>
          <p:nvSpPr>
            <p:cNvPr id="23" name="右中かっこ 22"/>
            <p:cNvSpPr/>
            <p:nvPr/>
          </p:nvSpPr>
          <p:spPr>
            <a:xfrm>
              <a:off x="2843808" y="1988928"/>
              <a:ext cx="360040" cy="792000"/>
            </a:xfrm>
            <a:prstGeom prst="rightBrac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4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MC simulation (CMS)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457200" y="764705"/>
          <a:ext cx="8229600" cy="3840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82752"/>
                <a:gridCol w="4546848"/>
              </a:tblGrid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Process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MC generator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ggF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POWHEG+PYTHIA6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VBF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POWHEG+PYTHIA6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VH, </a:t>
                      </a:r>
                      <a:r>
                        <a:rPr kumimoji="1" lang="en-US" altLang="ja-JP" sz="1200" dirty="0" err="1" smtClean="0"/>
                        <a:t>ttH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PYTHIA6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gg</a:t>
                      </a:r>
                      <a:r>
                        <a:rPr kumimoji="1" lang="en-US" altLang="ja-JP" sz="1200" dirty="0" smtClean="0"/>
                        <a:t>,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baseline="0" dirty="0" err="1" smtClean="0"/>
                        <a:t>qq</a:t>
                      </a:r>
                      <a:r>
                        <a:rPr kumimoji="1" lang="en-US" altLang="ja-JP" sz="1200" baseline="0" dirty="0" err="1" smtClean="0">
                          <a:sym typeface="Wingdings" pitchFamily="2" charset="2"/>
                        </a:rPr>
                        <a:t>H</a:t>
                      </a:r>
                      <a:r>
                        <a:rPr kumimoji="1" lang="en-US" altLang="ja-JP" sz="1200" baseline="0" dirty="0" smtClean="0">
                          <a:sym typeface="Wingdings" pitchFamily="2" charset="2"/>
                        </a:rPr>
                        <a:t>(alternative J</a:t>
                      </a:r>
                      <a:r>
                        <a:rPr kumimoji="1" lang="en-US" altLang="ja-JP" sz="1200" baseline="30000" dirty="0" smtClean="0">
                          <a:sym typeface="Wingdings" pitchFamily="2" charset="2"/>
                        </a:rPr>
                        <a:t>P</a:t>
                      </a:r>
                      <a:r>
                        <a:rPr kumimoji="1" lang="en-US" altLang="ja-JP" sz="12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JHU+PYTHIA6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qq</a:t>
                      </a:r>
                      <a:r>
                        <a:rPr kumimoji="1" lang="en-US" altLang="ja-JP" sz="1200" baseline="0" dirty="0" err="1" smtClean="0">
                          <a:sym typeface="Wingdings" pitchFamily="2" charset="2"/>
                        </a:rPr>
                        <a:t>WW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MadGraph+PYTHIA6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gg</a:t>
                      </a:r>
                      <a:r>
                        <a:rPr kumimoji="1" lang="en-US" altLang="ja-JP" sz="1200" dirty="0" err="1" smtClean="0">
                          <a:sym typeface="Wingdings" pitchFamily="2" charset="2"/>
                        </a:rPr>
                        <a:t>WW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GG2WW+PYTHIA6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gg</a:t>
                      </a:r>
                      <a:r>
                        <a:rPr kumimoji="1" lang="en-US" altLang="ja-JP" sz="1200" dirty="0" err="1" smtClean="0">
                          <a:sym typeface="Wingdings" pitchFamily="2" charset="2"/>
                        </a:rPr>
                        <a:t>ZZ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gg2ZZ+PYTHIA6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tt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POWHEG+PYTHIA6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61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Single top: </a:t>
                      </a:r>
                      <a:r>
                        <a:rPr kumimoji="1" lang="en-US" altLang="ja-JP" sz="1200" dirty="0" err="1" smtClean="0"/>
                        <a:t>tW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POWHEG+PYTHIA6</a:t>
                      </a:r>
                      <a:endParaRPr kumimoji="1" lang="ja-JP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Drell</a:t>
                      </a:r>
                      <a:r>
                        <a:rPr kumimoji="1" lang="en-US" altLang="ja-JP" sz="1200" dirty="0" smtClean="0"/>
                        <a:t>-Yan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Z/</a:t>
                      </a:r>
                      <a:r>
                        <a:rPr kumimoji="1" lang="en-US" altLang="ja-JP" sz="1200" dirty="0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200" dirty="0" smtClean="0"/>
                        <a:t>*,</a:t>
                      </a:r>
                      <a:r>
                        <a:rPr kumimoji="1" lang="en-US" altLang="ja-JP" sz="1200" baseline="0" dirty="0" smtClean="0"/>
                        <a:t> inclusive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MadGraph+PYTHIA6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W+jets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MadGraph+PYTHIA6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Z(*)Z(*)</a:t>
                      </a: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4l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POWHEG+PYTHIA6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WZ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MadGraph+PYTHIA6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467544" y="6381328"/>
            <a:ext cx="2819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CT10 PDF for POWHEG</a:t>
            </a:r>
          </a:p>
          <a:p>
            <a:r>
              <a:rPr lang="en-US" altLang="ja-JP" sz="1200" dirty="0" smtClean="0"/>
              <a:t>CTEQ6L PDF for  </a:t>
            </a:r>
            <a:r>
              <a:rPr lang="en-US" altLang="ja-JP" sz="1200" dirty="0" err="1" smtClean="0"/>
              <a:t>MadGraph</a:t>
            </a:r>
            <a:r>
              <a:rPr lang="en-US" altLang="ja-JP" sz="1200" dirty="0" smtClean="0"/>
              <a:t>, PYTHIA6, JHU</a:t>
            </a:r>
            <a:endParaRPr kumimoji="1" lang="ja-JP" altLang="en-US" sz="120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40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figaux_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153699"/>
            <a:ext cx="2808312" cy="2704301"/>
          </a:xfrm>
          <a:prstGeom prst="rect">
            <a:avLst/>
          </a:prstGeom>
        </p:spPr>
      </p:pic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5220064" y="692696"/>
            <a:ext cx="3888440" cy="60932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ja-JP" sz="2000" b="1" dirty="0" smtClean="0">
                <a:solidFill>
                  <a:srgbClr val="C00000"/>
                </a:solidFill>
              </a:rPr>
              <a:t>CMS</a:t>
            </a:r>
            <a:endParaRPr kumimoji="1" lang="en-US" altLang="ja-JP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Isolation cut 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Normalized by the lepton p</a:t>
            </a:r>
            <a:r>
              <a:rPr kumimoji="1" lang="en-US" altLang="ja-JP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 of p</a:t>
            </a:r>
            <a:r>
              <a:rPr kumimoji="1" lang="en-US" altLang="ja-JP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ja-JP" dirty="0" smtClean="0">
                <a:solidFill>
                  <a:srgbClr val="C00000"/>
                </a:solidFill>
              </a:rPr>
              <a:t>of charged tracks and neutral particles in </a:t>
            </a:r>
            <a:r>
              <a:rPr lang="en-US" altLang="ja-JP" dirty="0" smtClean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altLang="ja-JP" dirty="0" smtClean="0">
                <a:solidFill>
                  <a:srgbClr val="C00000"/>
                </a:solidFill>
              </a:rPr>
              <a:t>R=0.4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Selection cut is &lt;0.4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Impact parameter cut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 significance (3D) &lt;4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rPr>
              <a:t>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 State Radiation correction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leptons</a:t>
            </a: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Photons 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2&lt;E</a:t>
            </a:r>
            <a:r>
              <a:rPr kumimoji="1" lang="en-US" altLang="ja-JP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T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&lt;4 GeV, 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 pitchFamily="2" charset="2"/>
              </a:rPr>
              <a:t>D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R&lt;0.07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E</a:t>
            </a:r>
            <a:r>
              <a:rPr kumimoji="1" lang="en-US" altLang="ja-JP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T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&gt;4 GeV, 0.07&lt;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 pitchFamily="2" charset="2"/>
              </a:rPr>
              <a:t>D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R&lt;0.5 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Normalized isolation&lt;0.1</a:t>
            </a: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Efficiency: 50%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Purity: 80%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selections (2/3)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496" y="692696"/>
            <a:ext cx="5472608" cy="4752528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altLang="ja-JP" sz="2000" b="1" dirty="0" smtClean="0">
                <a:solidFill>
                  <a:srgbClr val="0070C0"/>
                </a:solidFill>
              </a:rPr>
              <a:t>ATLAS</a:t>
            </a:r>
          </a:p>
          <a:p>
            <a:pPr>
              <a:lnSpc>
                <a:spcPct val="80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Isolation cuts </a:t>
            </a:r>
          </a:p>
          <a:p>
            <a:pPr lvl="1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</a:rPr>
              <a:t>Normalized by the lepton p</a:t>
            </a:r>
            <a:r>
              <a:rPr lang="en-US" altLang="ja-JP" sz="1800" baseline="-25000" dirty="0" smtClean="0">
                <a:solidFill>
                  <a:srgbClr val="0070C0"/>
                </a:solidFill>
              </a:rPr>
              <a:t>T</a:t>
            </a:r>
          </a:p>
          <a:p>
            <a:pPr lvl="1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</a:rPr>
              <a:t>Track isolation (</a:t>
            </a:r>
            <a:r>
              <a:rPr lang="en-US" altLang="ja-JP" sz="1800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ja-JP" sz="1800" dirty="0" smtClean="0">
                <a:solidFill>
                  <a:srgbClr val="0070C0"/>
                </a:solidFill>
              </a:rPr>
              <a:t>R=0.2)&lt;0.15</a:t>
            </a:r>
          </a:p>
          <a:p>
            <a:pPr lvl="1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</a:rPr>
              <a:t>Calorimeter isolation (</a:t>
            </a:r>
            <a:r>
              <a:rPr lang="en-US" altLang="ja-JP" sz="1800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ja-JP" sz="1800" dirty="0" smtClean="0">
                <a:solidFill>
                  <a:srgbClr val="0070C0"/>
                </a:solidFill>
              </a:rPr>
              <a:t>R=0.2)&lt;0.2 (0.3) for electrons (muons)</a:t>
            </a:r>
          </a:p>
          <a:p>
            <a:pPr>
              <a:lnSpc>
                <a:spcPct val="80000"/>
              </a:lnSpc>
            </a:pPr>
            <a:r>
              <a:rPr lang="en-US" altLang="ja-JP" sz="2000" dirty="0" smtClean="0">
                <a:solidFill>
                  <a:srgbClr val="0070C0"/>
                </a:solidFill>
              </a:rPr>
              <a:t>Impact parameter cut</a:t>
            </a:r>
          </a:p>
          <a:p>
            <a:pPr lvl="1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</a:rPr>
              <a:t>IP significance (2D) &lt;6.5</a:t>
            </a:r>
            <a:r>
              <a:rPr lang="en-US" altLang="ja-JP" sz="1800" dirty="0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altLang="ja-JP" sz="1800" dirty="0" smtClean="0">
                <a:solidFill>
                  <a:srgbClr val="0070C0"/>
                </a:solidFill>
              </a:rPr>
              <a:t> (3.5</a:t>
            </a:r>
            <a:r>
              <a:rPr lang="en-US" altLang="ja-JP" sz="1800" dirty="0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altLang="ja-JP" sz="1800" dirty="0" smtClean="0">
                <a:solidFill>
                  <a:srgbClr val="0070C0"/>
                </a:solidFill>
              </a:rPr>
              <a:t>) for electrons (muons)</a:t>
            </a:r>
            <a:endParaRPr kumimoji="1" lang="en-US" altLang="ja-JP" sz="1800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kumimoji="1" lang="en-US" altLang="ja-JP" sz="2000" dirty="0" smtClean="0">
                <a:solidFill>
                  <a:srgbClr val="0070C0"/>
                </a:solidFill>
              </a:rPr>
              <a:t>Final State Radiation correction</a:t>
            </a:r>
          </a:p>
          <a:p>
            <a:pPr lvl="1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</a:rPr>
              <a:t>Only for Z</a:t>
            </a:r>
            <a:r>
              <a:rPr lang="en-US" altLang="ja-JP" sz="1800" baseline="-25000" dirty="0" smtClean="0">
                <a:solidFill>
                  <a:srgbClr val="0070C0"/>
                </a:solidFill>
              </a:rPr>
              <a:t>1</a:t>
            </a: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altLang="ja-JP" sz="1800" dirty="0" smtClean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mm</a:t>
            </a: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, </a:t>
            </a:r>
          </a:p>
          <a:p>
            <a:pPr lvl="2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66&lt;m</a:t>
            </a:r>
            <a:r>
              <a:rPr lang="en-US" altLang="ja-JP" sz="1800" baseline="-25000" dirty="0" smtClean="0">
                <a:solidFill>
                  <a:srgbClr val="0070C0"/>
                </a:solidFill>
                <a:sym typeface="Wingdings" pitchFamily="2" charset="2"/>
              </a:rPr>
              <a:t>12</a:t>
            </a: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&lt;89 GeV and </a:t>
            </a:r>
            <a:r>
              <a:rPr lang="en-US" altLang="ja-JP" sz="1800" dirty="0" err="1" smtClean="0">
                <a:solidFill>
                  <a:srgbClr val="0070C0"/>
                </a:solidFill>
                <a:sym typeface="Wingdings" pitchFamily="2" charset="2"/>
              </a:rPr>
              <a:t>m</a:t>
            </a:r>
            <a:r>
              <a:rPr lang="en-US" altLang="ja-JP" sz="1800" baseline="-25000" dirty="0" err="1" smtClean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mmg</a:t>
            </a: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&lt;100 GeV</a:t>
            </a:r>
          </a:p>
          <a:p>
            <a:pPr lvl="1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Photons </a:t>
            </a:r>
          </a:p>
          <a:p>
            <a:pPr lvl="2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E</a:t>
            </a:r>
            <a:r>
              <a:rPr lang="en-US" altLang="ja-JP" sz="1800" baseline="-25000" dirty="0" smtClean="0">
                <a:solidFill>
                  <a:srgbClr val="0070C0"/>
                </a:solidFill>
                <a:sym typeface="Wingdings" pitchFamily="2" charset="2"/>
              </a:rPr>
              <a:t>T</a:t>
            </a: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&lt;3.5 GeV, </a:t>
            </a:r>
            <a:r>
              <a:rPr lang="en-US" altLang="ja-JP" sz="1800" dirty="0" smtClean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R&lt;0.08</a:t>
            </a:r>
          </a:p>
          <a:p>
            <a:pPr lvl="2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E</a:t>
            </a:r>
            <a:r>
              <a:rPr lang="en-US" altLang="ja-JP" sz="1800" baseline="-25000" dirty="0" smtClean="0">
                <a:solidFill>
                  <a:srgbClr val="0070C0"/>
                </a:solidFill>
                <a:sym typeface="Wingdings" pitchFamily="2" charset="2"/>
              </a:rPr>
              <a:t>T</a:t>
            </a: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&gt;3.5 GeV, </a:t>
            </a:r>
            <a:r>
              <a:rPr lang="en-US" altLang="ja-JP" sz="1800" dirty="0" smtClean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R&lt;0.15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Efficiency: 70%</a:t>
            </a:r>
          </a:p>
          <a:p>
            <a:pPr lvl="1">
              <a:lnSpc>
                <a:spcPct val="80000"/>
              </a:lnSpc>
            </a:pPr>
            <a:r>
              <a:rPr lang="en-US" altLang="ja-JP" sz="1800" dirty="0" smtClean="0">
                <a:solidFill>
                  <a:srgbClr val="0070C0"/>
                </a:solidFill>
                <a:sym typeface="Wingdings" pitchFamily="2" charset="2"/>
              </a:rPr>
              <a:t>Purity: 85%</a:t>
            </a:r>
          </a:p>
          <a:p>
            <a:pPr lvl="1">
              <a:lnSpc>
                <a:spcPct val="80000"/>
              </a:lnSpc>
            </a:pPr>
            <a:endParaRPr kumimoji="1" lang="en-US" altLang="ja-JP" sz="2000" dirty="0" smtClean="0">
              <a:solidFill>
                <a:srgbClr val="0070C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5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selections (3/3)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00" y="633600"/>
            <a:ext cx="4320000" cy="5877272"/>
          </a:xfrm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kumimoji="1" lang="en-US" altLang="ja-JP" sz="2000" b="1" dirty="0" smtClean="0">
                <a:solidFill>
                  <a:srgbClr val="0070C0"/>
                </a:solidFill>
              </a:rPr>
              <a:t>ATLAS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Quadruplet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p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&gt;20, 15, 10, 7 GeV</a:t>
            </a:r>
          </a:p>
          <a:p>
            <a:pPr lvl="2"/>
            <a:r>
              <a:rPr lang="en-US" altLang="ja-JP" sz="2000" dirty="0" smtClean="0">
                <a:solidFill>
                  <a:srgbClr val="0070C0"/>
                </a:solidFill>
              </a:rPr>
              <a:t>&gt;6 GeV if the 4th lepton is a muon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12</a:t>
            </a:r>
            <a:r>
              <a:rPr lang="en-US" altLang="ja-JP" sz="2000" dirty="0" smtClean="0">
                <a:solidFill>
                  <a:srgbClr val="0070C0"/>
                </a:solidFill>
              </a:rPr>
              <a:t>=[50, 106] GeV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34</a:t>
            </a:r>
            <a:r>
              <a:rPr lang="en-US" altLang="ja-JP" sz="2000" dirty="0" smtClean="0">
                <a:solidFill>
                  <a:srgbClr val="0070C0"/>
                </a:solidFill>
              </a:rPr>
              <a:t>=[12</a:t>
            </a:r>
            <a:r>
              <a:rPr lang="en-US" altLang="ja-JP" sz="2000" baseline="30000" dirty="0" smtClean="0">
                <a:solidFill>
                  <a:srgbClr val="0070C0"/>
                </a:solidFill>
              </a:rPr>
              <a:t>*</a:t>
            </a:r>
            <a:r>
              <a:rPr lang="en-US" altLang="ja-JP" sz="2000" dirty="0" smtClean="0">
                <a:solidFill>
                  <a:srgbClr val="0070C0"/>
                </a:solidFill>
              </a:rPr>
              <a:t>, 115] GeV</a:t>
            </a:r>
          </a:p>
          <a:p>
            <a:pPr lvl="2"/>
            <a:r>
              <a:rPr lang="en-US" altLang="ja-JP" sz="2000" baseline="30000" dirty="0" smtClean="0">
                <a:solidFill>
                  <a:srgbClr val="0070C0"/>
                </a:solidFill>
              </a:rPr>
              <a:t>*</a:t>
            </a:r>
            <a:r>
              <a:rPr lang="en-US" altLang="ja-JP" sz="2000" dirty="0" smtClean="0">
                <a:solidFill>
                  <a:srgbClr val="0070C0"/>
                </a:solidFill>
              </a:rPr>
              <a:t>Lower cut increases for m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4l</a:t>
            </a:r>
            <a:r>
              <a:rPr lang="en-US" altLang="ja-JP" sz="2000" dirty="0" smtClean="0">
                <a:solidFill>
                  <a:srgbClr val="0070C0"/>
                </a:solidFill>
              </a:rPr>
              <a:t>&gt;140 GeV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Jets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Anti-k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 </a:t>
            </a: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altLang="ja-JP" sz="2000" dirty="0" smtClean="0">
                <a:solidFill>
                  <a:srgbClr val="0070C0"/>
                </a:solidFill>
              </a:rPr>
              <a:t>R=0.4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p</a:t>
            </a:r>
            <a:r>
              <a:rPr lang="en-US" altLang="ja-JP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sz="2000" dirty="0" smtClean="0">
                <a:solidFill>
                  <a:srgbClr val="0070C0"/>
                </a:solidFill>
              </a:rPr>
              <a:t>&gt;25 (30) GeV for |</a:t>
            </a: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h</a:t>
            </a:r>
            <a:r>
              <a:rPr lang="en-US" altLang="ja-JP" sz="2000" dirty="0" smtClean="0">
                <a:solidFill>
                  <a:srgbClr val="0070C0"/>
                </a:solidFill>
              </a:rPr>
              <a:t>|&lt;2.5 (2.5&lt;|</a:t>
            </a: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h</a:t>
            </a:r>
            <a:r>
              <a:rPr lang="en-US" altLang="ja-JP" sz="2000" dirty="0" smtClean="0">
                <a:solidFill>
                  <a:srgbClr val="0070C0"/>
                </a:solidFill>
              </a:rPr>
              <a:t>|&lt;4.5)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Integrated luminosity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4.6 fb</a:t>
            </a:r>
            <a:r>
              <a:rPr lang="en-US" altLang="ja-JP" sz="2000" baseline="30000" dirty="0" smtClean="0">
                <a:solidFill>
                  <a:srgbClr val="0070C0"/>
                </a:solidFill>
              </a:rPr>
              <a:t>-1</a:t>
            </a:r>
            <a:r>
              <a:rPr lang="en-US" altLang="ja-JP" sz="2000" dirty="0" smtClean="0">
                <a:solidFill>
                  <a:srgbClr val="0070C0"/>
                </a:solidFill>
              </a:rPr>
              <a:t> at </a:t>
            </a: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Ö</a:t>
            </a:r>
            <a:r>
              <a:rPr lang="en-US" altLang="ja-JP" sz="2000" dirty="0" smtClean="0">
                <a:solidFill>
                  <a:srgbClr val="0070C0"/>
                </a:solidFill>
              </a:rPr>
              <a:t>s=7 TeV</a:t>
            </a:r>
          </a:p>
          <a:p>
            <a:pPr lvl="1"/>
            <a:r>
              <a:rPr lang="en-US" altLang="ja-JP" sz="2000" dirty="0" smtClean="0">
                <a:solidFill>
                  <a:srgbClr val="0070C0"/>
                </a:solidFill>
              </a:rPr>
              <a:t>20.7 fb</a:t>
            </a:r>
            <a:r>
              <a:rPr lang="en-US" altLang="ja-JP" sz="2000" baseline="30000" dirty="0" smtClean="0">
                <a:solidFill>
                  <a:srgbClr val="0070C0"/>
                </a:solidFill>
              </a:rPr>
              <a:t>-1</a:t>
            </a:r>
            <a:r>
              <a:rPr lang="en-US" altLang="ja-JP" sz="2000" dirty="0" smtClean="0">
                <a:solidFill>
                  <a:srgbClr val="0070C0"/>
                </a:solidFill>
              </a:rPr>
              <a:t> at </a:t>
            </a:r>
            <a:r>
              <a:rPr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Ö</a:t>
            </a:r>
            <a:r>
              <a:rPr lang="en-US" altLang="ja-JP" sz="2000" dirty="0" smtClean="0">
                <a:solidFill>
                  <a:srgbClr val="0070C0"/>
                </a:solidFill>
              </a:rPr>
              <a:t>s=8 TeV</a:t>
            </a:r>
          </a:p>
          <a:p>
            <a:endParaRPr kumimoji="1" lang="en-US" altLang="ja-JP" sz="2000" dirty="0" smtClean="0">
              <a:solidFill>
                <a:srgbClr val="0070C0"/>
              </a:solidFill>
            </a:endParaRPr>
          </a:p>
        </p:txBody>
      </p:sp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4644000" y="633600"/>
            <a:ext cx="4320000" cy="58772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ja-JP" sz="2000" b="1" dirty="0" smtClean="0">
                <a:solidFill>
                  <a:srgbClr val="C00000"/>
                </a:solidFill>
              </a:rPr>
              <a:t>CMS</a:t>
            </a:r>
            <a:endParaRPr kumimoji="1" lang="en-US" altLang="ja-JP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Quadruplet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&gt;20, 10, 7, 7 GeV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&gt;5 GeV if the 3rd or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4th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lepton is a muon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=[40, 120] GeV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34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=[12, 120] GeV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Anti-k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R=0.5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1" lang="en-US" altLang="ja-JP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&gt;30 GeV, |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h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|&lt;4.7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altLang="ja-JP" sz="2000" dirty="0" smtClean="0">
              <a:solidFill>
                <a:srgbClr val="C00000"/>
              </a:solidFill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dirty="0" smtClean="0">
                <a:solidFill>
                  <a:srgbClr val="C00000"/>
                </a:solidFill>
              </a:rPr>
              <a:t>Integrated luminosity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2000" dirty="0" smtClean="0">
                <a:solidFill>
                  <a:srgbClr val="C00000"/>
                </a:solidFill>
              </a:rPr>
              <a:t>5.1 fb</a:t>
            </a:r>
            <a:r>
              <a:rPr lang="en-US" altLang="ja-JP" sz="2000" baseline="30000" dirty="0" smtClean="0">
                <a:solidFill>
                  <a:srgbClr val="C00000"/>
                </a:solidFill>
              </a:rPr>
              <a:t>-1</a:t>
            </a:r>
            <a:r>
              <a:rPr lang="en-US" altLang="ja-JP" sz="2000" dirty="0" smtClean="0">
                <a:solidFill>
                  <a:srgbClr val="C00000"/>
                </a:solidFill>
              </a:rPr>
              <a:t> at </a:t>
            </a:r>
            <a:r>
              <a:rPr lang="en-US" altLang="ja-JP" sz="2000" dirty="0" smtClean="0">
                <a:solidFill>
                  <a:srgbClr val="C00000"/>
                </a:solidFill>
                <a:latin typeface="Symbol" pitchFamily="18" charset="2"/>
              </a:rPr>
              <a:t>Ö</a:t>
            </a:r>
            <a:r>
              <a:rPr lang="en-US" altLang="ja-JP" sz="2000" dirty="0" smtClean="0">
                <a:solidFill>
                  <a:srgbClr val="C00000"/>
                </a:solidFill>
              </a:rPr>
              <a:t>s=7 TeV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19.6 fb</a:t>
            </a:r>
            <a:r>
              <a:rPr kumimoji="1" lang="en-US" altLang="ja-JP" sz="2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</a:t>
            </a:r>
            <a:r>
              <a:rPr lang="en-US" altLang="ja-JP" sz="2000" dirty="0" smtClean="0">
                <a:solidFill>
                  <a:srgbClr val="C00000"/>
                </a:solidFill>
                <a:latin typeface="Symbol" pitchFamily="18" charset="2"/>
              </a:rPr>
              <a:t>Ö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s=8 TeV</a:t>
            </a:r>
          </a:p>
        </p:txBody>
      </p:sp>
      <p:sp>
        <p:nvSpPr>
          <p:cNvPr id="10" name="コンテンツ プレースホルダ 2"/>
          <p:cNvSpPr txBox="1">
            <a:spLocks/>
          </p:cNvSpPr>
          <p:nvPr/>
        </p:nvSpPr>
        <p:spPr>
          <a:xfrm>
            <a:off x="0" y="6381328"/>
            <a:ext cx="9144000" cy="4766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 similar selections and amount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data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. 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6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08000" y="1206962"/>
            <a:ext cx="2550170" cy="244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</a:t>
            </a:r>
            <a:r>
              <a:rPr kumimoji="1" lang="en-US" altLang="ja-JP" dirty="0" err="1" smtClean="0">
                <a:sym typeface="Wingdings" pitchFamily="2" charset="2"/>
              </a:rPr>
              <a:t>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kumimoji="1" lang="en-US" altLang="ja-JP" dirty="0" smtClean="0">
                <a:sym typeface="Wingdings" pitchFamily="2" charset="2"/>
              </a:rPr>
              <a:t>4l: signal mass resolution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72000" y="1206962"/>
            <a:ext cx="2550170" cy="244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043608" y="1205226"/>
            <a:ext cx="2550170" cy="244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043609" y="3645304"/>
            <a:ext cx="2532292" cy="24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708001" y="3645024"/>
            <a:ext cx="2532292" cy="24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372001" y="3645024"/>
            <a:ext cx="2532292" cy="24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83089" y="1062028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8249" y="3933056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205746" y="663079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4e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279247" y="663079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2e2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/2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dirty="0" smtClean="0"/>
              <a:t>2e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622960" y="663079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4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35696" y="980728"/>
            <a:ext cx="1284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=2.4 GeV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11809" y="990020"/>
            <a:ext cx="1284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=1.9 GeV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64288" y="990020"/>
            <a:ext cx="1284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=1.6 GeV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91528" y="3573016"/>
            <a:ext cx="1284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kumimoji="1" lang="en-US" altLang="ja-JP" sz="2000" dirty="0" smtClean="0">
                <a:solidFill>
                  <a:srgbClr val="C00000"/>
                </a:solidFill>
              </a:rPr>
              <a:t>=2.0 GeV</a:t>
            </a:r>
            <a:endParaRPr kumimoji="1" lang="ja-JP" altLang="en-US" sz="2000" dirty="0">
              <a:solidFill>
                <a:srgbClr val="C0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67642" y="3582308"/>
            <a:ext cx="1284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kumimoji="1" lang="en-US" altLang="ja-JP" sz="2000" dirty="0" smtClean="0">
                <a:solidFill>
                  <a:srgbClr val="C00000"/>
                </a:solidFill>
              </a:rPr>
              <a:t>=1.7 GeV</a:t>
            </a:r>
            <a:endParaRPr kumimoji="1" lang="ja-JP" altLang="en-US" sz="2000" dirty="0">
              <a:solidFill>
                <a:srgbClr val="C0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320121" y="3582308"/>
            <a:ext cx="1284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kumimoji="1" lang="en-US" altLang="ja-JP" sz="2000" dirty="0" smtClean="0">
                <a:solidFill>
                  <a:srgbClr val="C00000"/>
                </a:solidFill>
              </a:rPr>
              <a:t>=1.2 GeV</a:t>
            </a:r>
            <a:endParaRPr kumimoji="1" lang="ja-JP" altLang="en-US" sz="2000" dirty="0">
              <a:solidFill>
                <a:srgbClr val="C0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-9745" y="1516142"/>
            <a:ext cx="12693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Single</a:t>
            </a:r>
            <a:r>
              <a:rPr kumimoji="1" lang="en-US" altLang="ja-JP" sz="2000" dirty="0" smtClean="0"/>
              <a:t> Gaussian</a:t>
            </a:r>
          </a:p>
          <a:p>
            <a:pPr algn="ctr"/>
            <a:r>
              <a:rPr lang="en-US" altLang="ja-JP" sz="2000" dirty="0" smtClean="0"/>
              <a:t>function</a:t>
            </a:r>
          </a:p>
          <a:p>
            <a:pPr algn="ctr"/>
            <a:r>
              <a:rPr kumimoji="1" lang="en-US" altLang="ja-JP" sz="2000" dirty="0" smtClean="0"/>
              <a:t>with the </a:t>
            </a:r>
          </a:p>
          <a:p>
            <a:pPr algn="ctr"/>
            <a:r>
              <a:rPr lang="en-US" altLang="ja-JP" sz="2000" dirty="0" smtClean="0"/>
              <a:t>Z mass constraint on Z</a:t>
            </a:r>
            <a:r>
              <a:rPr lang="en-US" altLang="ja-JP" sz="2000" baseline="-25000" dirty="0" smtClean="0"/>
              <a:t>1</a:t>
            </a:r>
            <a:endParaRPr kumimoji="1" lang="ja-JP" altLang="en-US" sz="2000" baseline="-25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-9745" y="4387170"/>
            <a:ext cx="11253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Double-sided Crystal-Ball function</a:t>
            </a:r>
            <a:endParaRPr kumimoji="1" lang="ja-JP" altLang="en-US" sz="2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6021288"/>
            <a:ext cx="9144000" cy="8367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altLang="ja-JP" sz="2200" dirty="0" smtClean="0">
                <a:solidFill>
                  <a:srgbClr val="C00000"/>
                </a:solidFill>
              </a:rPr>
              <a:t>CMS </a:t>
            </a:r>
            <a:r>
              <a:rPr lang="en-US" altLang="ja-JP" sz="2200" dirty="0" smtClean="0"/>
              <a:t>has slightly better resolution than </a:t>
            </a:r>
            <a:r>
              <a:rPr lang="en-US" altLang="ja-JP" sz="2200" dirty="0" smtClean="0">
                <a:solidFill>
                  <a:srgbClr val="0070C0"/>
                </a:solidFill>
              </a:rPr>
              <a:t>ATLAS</a:t>
            </a:r>
            <a:r>
              <a:rPr lang="en-US" altLang="ja-JP" sz="2200" dirty="0" smtClean="0"/>
              <a:t> mainly due to better </a:t>
            </a:r>
          </a:p>
          <a:p>
            <a:pPr algn="ctr">
              <a:buNone/>
            </a:pPr>
            <a:r>
              <a:rPr lang="en-US" altLang="ja-JP" sz="2200" dirty="0" smtClean="0"/>
              <a:t>calorimeter energy resolution and stronger solenoid B-field (</a:t>
            </a:r>
            <a:r>
              <a:rPr lang="en-US" altLang="ja-JP" sz="2200" dirty="0" smtClean="0">
                <a:solidFill>
                  <a:srgbClr val="C00000"/>
                </a:solidFill>
              </a:rPr>
              <a:t>3.8 T </a:t>
            </a:r>
            <a:r>
              <a:rPr lang="en-US" altLang="ja-JP" sz="2200" dirty="0" err="1" smtClean="0"/>
              <a:t>vs</a:t>
            </a:r>
            <a:r>
              <a:rPr lang="en-US" altLang="ja-JP" sz="2200" dirty="0" smtClean="0"/>
              <a:t> </a:t>
            </a:r>
            <a:r>
              <a:rPr lang="en-US" altLang="ja-JP" sz="2200" dirty="0" smtClean="0">
                <a:solidFill>
                  <a:srgbClr val="0070C0"/>
                </a:solidFill>
              </a:rPr>
              <a:t>2.0 T</a:t>
            </a:r>
            <a:r>
              <a:rPr lang="en-US" altLang="ja-JP" sz="2200" dirty="0" smtClean="0"/>
              <a:t>).</a:t>
            </a:r>
            <a:endParaRPr kumimoji="1" lang="ja-JP" altLang="en-US" sz="2200" dirty="0"/>
          </a:p>
        </p:txBody>
      </p:sp>
      <p:sp>
        <p:nvSpPr>
          <p:cNvPr id="24" name="スライド番号プレースホル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7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4l: event categorization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5445224"/>
            <a:ext cx="7488832" cy="1296144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In Category I, p</a:t>
            </a:r>
            <a:r>
              <a:rPr lang="en-US" altLang="ja-JP" sz="2000" baseline="-25000" dirty="0" smtClean="0"/>
              <a:t>T</a:t>
            </a:r>
            <a:r>
              <a:rPr lang="en-US" altLang="ja-JP" sz="2000" dirty="0" smtClean="0"/>
              <a:t>/m</a:t>
            </a:r>
            <a:r>
              <a:rPr lang="en-US" altLang="ja-JP" sz="2000" baseline="-25000" dirty="0" smtClean="0"/>
              <a:t>4l</a:t>
            </a:r>
            <a:r>
              <a:rPr lang="en-US" altLang="ja-JP" sz="2000" dirty="0" smtClean="0"/>
              <a:t> is used to discriminate VBF and VH from </a:t>
            </a:r>
            <a:r>
              <a:rPr lang="en-US" altLang="ja-JP" sz="2000" dirty="0" err="1" smtClean="0"/>
              <a:t>ggF</a:t>
            </a:r>
            <a:r>
              <a:rPr lang="en-US" altLang="ja-JP" sz="2000" dirty="0" smtClean="0"/>
              <a:t>. </a:t>
            </a:r>
          </a:p>
          <a:p>
            <a:r>
              <a:rPr lang="en-US" altLang="ja-JP" sz="2000" dirty="0" smtClean="0"/>
              <a:t>In Category II, a linear </a:t>
            </a:r>
            <a:r>
              <a:rPr lang="en-US" altLang="ja-JP" sz="2000" dirty="0" err="1" smtClean="0"/>
              <a:t>discriminant</a:t>
            </a:r>
            <a:r>
              <a:rPr lang="en-US" altLang="ja-JP" sz="2000" dirty="0" smtClean="0"/>
              <a:t> (V</a:t>
            </a:r>
            <a:r>
              <a:rPr lang="en-US" altLang="ja-JP" sz="2000" baseline="-25000" dirty="0" smtClean="0"/>
              <a:t>D</a:t>
            </a:r>
            <a:r>
              <a:rPr lang="en-US" altLang="ja-JP" sz="2000" dirty="0" smtClean="0"/>
              <a:t>) is formed by combining two VBF sensitive variables, the difference in </a:t>
            </a:r>
            <a:r>
              <a:rPr lang="en-US" altLang="ja-JP" sz="2000" dirty="0" smtClean="0">
                <a:latin typeface="Symbol" pitchFamily="18" charset="2"/>
              </a:rPr>
              <a:t>h</a:t>
            </a:r>
            <a:r>
              <a:rPr lang="en-US" altLang="ja-JP" sz="2000" dirty="0" smtClean="0"/>
              <a:t> (</a:t>
            </a:r>
            <a:r>
              <a:rPr lang="en-US" altLang="ja-JP" sz="2000" dirty="0" smtClean="0">
                <a:latin typeface="Symbol" pitchFamily="18" charset="2"/>
              </a:rPr>
              <a:t>Dh</a:t>
            </a:r>
            <a:r>
              <a:rPr lang="en-US" altLang="ja-JP" sz="2000" baseline="-25000" dirty="0" smtClean="0"/>
              <a:t>jj</a:t>
            </a:r>
            <a:r>
              <a:rPr lang="en-US" altLang="ja-JP" sz="2000" dirty="0" smtClean="0"/>
              <a:t>) and the invariant mass of the two leading jets (m</a:t>
            </a:r>
            <a:r>
              <a:rPr lang="en-US" altLang="ja-JP" sz="2000" baseline="-25000" dirty="0" smtClean="0"/>
              <a:t>jj</a:t>
            </a:r>
            <a:r>
              <a:rPr lang="en-US" altLang="ja-JP" sz="2000" dirty="0" smtClean="0"/>
              <a:t>).</a:t>
            </a:r>
            <a:r>
              <a:rPr kumimoji="1" lang="en-US" altLang="ja-JP" sz="2000" dirty="0" smtClean="0"/>
              <a:t> </a:t>
            </a:r>
            <a:endParaRPr kumimoji="1" lang="ja-JP" altLang="en-US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3089" y="645075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ATLAS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323528" y="1077123"/>
            <a:ext cx="8712968" cy="2639909"/>
            <a:chOff x="323528" y="1261209"/>
            <a:chExt cx="8712968" cy="2639909"/>
          </a:xfrm>
        </p:grpSpPr>
        <p:cxnSp>
          <p:nvCxnSpPr>
            <p:cNvPr id="27" name="直線矢印コネクタ 26"/>
            <p:cNvCxnSpPr/>
            <p:nvPr/>
          </p:nvCxnSpPr>
          <p:spPr>
            <a:xfrm flipH="1">
              <a:off x="3131840" y="3068960"/>
              <a:ext cx="1" cy="432048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/>
            <p:cNvSpPr txBox="1"/>
            <p:nvPr/>
          </p:nvSpPr>
          <p:spPr>
            <a:xfrm>
              <a:off x="323529" y="1261209"/>
              <a:ext cx="5616623" cy="10156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ja-JP" sz="2000" dirty="0" smtClean="0"/>
                <a:t> There are at least two jets.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ja-JP" sz="2000" dirty="0" smtClean="0"/>
                <a:t> T</a:t>
              </a:r>
              <a:r>
                <a:rPr kumimoji="1" lang="en-US" altLang="ja-JP" sz="2000" dirty="0" smtClean="0"/>
                <a:t>he 1</a:t>
              </a:r>
              <a:r>
                <a:rPr kumimoji="1" lang="en-US" altLang="ja-JP" sz="2000" baseline="30000" dirty="0" smtClean="0"/>
                <a:t>st</a:t>
              </a:r>
              <a:r>
                <a:rPr kumimoji="1" lang="en-US" altLang="ja-JP" sz="2000" dirty="0" smtClean="0"/>
                <a:t> and 2</a:t>
              </a:r>
              <a:r>
                <a:rPr kumimoji="1" lang="en-US" altLang="ja-JP" sz="2000" baseline="30000" dirty="0" smtClean="0"/>
                <a:t>nd</a:t>
              </a:r>
              <a:r>
                <a:rPr kumimoji="1" lang="en-US" altLang="ja-JP" sz="2000" dirty="0" smtClean="0"/>
                <a:t> highest p</a:t>
              </a:r>
              <a:r>
                <a:rPr kumimoji="1" lang="en-US" altLang="ja-JP" sz="2000" baseline="-25000" dirty="0" smtClean="0"/>
                <a:t>T</a:t>
              </a:r>
              <a:r>
                <a:rPr kumimoji="1" lang="en-US" altLang="ja-JP" sz="2000" dirty="0" smtClean="0"/>
                <a:t> jets are separated by &gt;</a:t>
              </a:r>
              <a:r>
                <a:rPr lang="en-US" altLang="ja-JP" sz="2000" dirty="0" smtClean="0"/>
                <a:t>3 in </a:t>
              </a:r>
              <a:r>
                <a:rPr lang="en-US" altLang="ja-JP" sz="2000" dirty="0" smtClean="0">
                  <a:latin typeface="Symbol" pitchFamily="18" charset="2"/>
                </a:rPr>
                <a:t>h</a:t>
              </a:r>
              <a:r>
                <a:rPr lang="en-US" altLang="ja-JP" sz="2000" dirty="0" smtClean="0"/>
                <a:t> and have the invariant mass of &gt;350 GeV. </a:t>
              </a:r>
              <a:endParaRPr kumimoji="1" lang="ja-JP" altLang="en-US" sz="2000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23528" y="2708920"/>
              <a:ext cx="5616623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ja-JP" sz="2000" dirty="0" smtClean="0"/>
                <a:t> There is at least one lepton with p</a:t>
              </a:r>
              <a:r>
                <a:rPr lang="en-US" altLang="ja-JP" sz="2000" baseline="-25000" dirty="0" smtClean="0"/>
                <a:t>T</a:t>
              </a:r>
              <a:r>
                <a:rPr lang="en-US" altLang="ja-JP" sz="2000" dirty="0" smtClean="0"/>
                <a:t>&gt;8 GeV. </a:t>
              </a:r>
              <a:endParaRPr kumimoji="1" lang="ja-JP" altLang="en-US" sz="2000" dirty="0"/>
            </a:p>
          </p:txBody>
        </p:sp>
        <p:cxnSp>
          <p:nvCxnSpPr>
            <p:cNvPr id="7" name="直線矢印コネクタ 6"/>
            <p:cNvCxnSpPr/>
            <p:nvPr/>
          </p:nvCxnSpPr>
          <p:spPr>
            <a:xfrm>
              <a:off x="5940151" y="1700808"/>
              <a:ext cx="72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矢印コネクタ 7"/>
            <p:cNvCxnSpPr>
              <a:stCxn id="5" idx="2"/>
            </p:cNvCxnSpPr>
            <p:nvPr/>
          </p:nvCxnSpPr>
          <p:spPr>
            <a:xfrm flipH="1">
              <a:off x="3131840" y="2276872"/>
              <a:ext cx="1" cy="432048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/>
            <p:cNvSpPr txBox="1"/>
            <p:nvPr/>
          </p:nvSpPr>
          <p:spPr>
            <a:xfrm>
              <a:off x="5868144" y="1340768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>
                  <a:solidFill>
                    <a:srgbClr val="FF0000"/>
                  </a:solidFill>
                </a:rPr>
                <a:t>yes</a:t>
              </a:r>
              <a:endParaRPr kumimoji="1" lang="ja-JP" alt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>
            <a:xfrm>
              <a:off x="5940151" y="2924944"/>
              <a:ext cx="72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/>
            <p:cNvSpPr txBox="1"/>
            <p:nvPr/>
          </p:nvSpPr>
          <p:spPr>
            <a:xfrm>
              <a:off x="5868144" y="262762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FF0000"/>
                  </a:solidFill>
                </a:rPr>
                <a:t>yes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131840" y="2236802"/>
              <a:ext cx="4539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0000FF"/>
                  </a:solidFill>
                </a:rPr>
                <a:t>no</a:t>
              </a:r>
              <a:endParaRPr kumimoji="1" lang="ja-JP" alt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660232" y="1516722"/>
              <a:ext cx="2022413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VBF-like category</a:t>
              </a:r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660232" y="2708920"/>
              <a:ext cx="1923027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VH-like category</a:t>
              </a:r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168322" y="3501008"/>
              <a:ext cx="1971630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 err="1" smtClean="0">
                  <a:solidFill>
                    <a:schemeClr val="bg1"/>
                  </a:solidFill>
                </a:rPr>
                <a:t>ggF</a:t>
              </a:r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-like category</a:t>
              </a:r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6163467" y="1918573"/>
              <a:ext cx="2873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i="1" dirty="0" smtClean="0"/>
                <a:t>There are jets in the forward and </a:t>
              </a:r>
              <a:r>
                <a:rPr lang="en-US" altLang="ja-JP" i="1" dirty="0" smtClean="0"/>
                <a:t>backward regions. </a:t>
              </a:r>
              <a:endParaRPr kumimoji="1" lang="ja-JP" altLang="en-US" i="1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228184" y="3140968"/>
              <a:ext cx="27363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i="1" dirty="0" smtClean="0"/>
                <a:t>There is at least one lepton from </a:t>
              </a:r>
              <a:r>
                <a:rPr lang="en-US" altLang="ja-JP" i="1" dirty="0" smtClean="0"/>
                <a:t>a W or Z boson</a:t>
              </a:r>
              <a:endParaRPr kumimoji="1" lang="ja-JP" altLang="en-US" i="1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186965" y="3501008"/>
              <a:ext cx="817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 smtClean="0"/>
                <a:t>Others</a:t>
              </a:r>
              <a:endParaRPr kumimoji="1" lang="ja-JP" altLang="en-US" i="1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3131840" y="3068960"/>
              <a:ext cx="4539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0000FF"/>
                  </a:solidFill>
                </a:rPr>
                <a:t>no</a:t>
              </a:r>
              <a:endParaRPr kumimoji="1" lang="ja-JP" altLang="en-US" sz="2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35496" y="3789040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CMS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868144" y="407707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</a:rPr>
              <a:t>yes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23528" y="4221088"/>
            <a:ext cx="7663862" cy="1192198"/>
            <a:chOff x="323528" y="4437112"/>
            <a:chExt cx="7663862" cy="1192198"/>
          </a:xfrm>
        </p:grpSpPr>
        <p:cxnSp>
          <p:nvCxnSpPr>
            <p:cNvPr id="39" name="直線矢印コネクタ 38"/>
            <p:cNvCxnSpPr/>
            <p:nvPr/>
          </p:nvCxnSpPr>
          <p:spPr>
            <a:xfrm flipH="1">
              <a:off x="3131840" y="4797152"/>
              <a:ext cx="1" cy="432048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6660232" y="4469050"/>
              <a:ext cx="1327158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bg1"/>
                  </a:solidFill>
                </a:rPr>
                <a:t>C</a:t>
              </a:r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ategory II</a:t>
              </a:r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>
              <a:off x="5940152" y="4653136"/>
              <a:ext cx="72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/>
            <p:cNvSpPr txBox="1"/>
            <p:nvPr/>
          </p:nvSpPr>
          <p:spPr>
            <a:xfrm>
              <a:off x="2525022" y="5229200"/>
              <a:ext cx="1258230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Category I</a:t>
              </a:r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131840" y="4797152"/>
              <a:ext cx="4539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0000FF"/>
                  </a:solidFill>
                </a:rPr>
                <a:t>no</a:t>
              </a:r>
              <a:endParaRPr kumimoji="1" lang="ja-JP" alt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323528" y="4437112"/>
              <a:ext cx="5616623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ja-JP" sz="2000" dirty="0" smtClean="0"/>
                <a:t> There are at least two jets. </a:t>
              </a:r>
            </a:p>
          </p:txBody>
        </p:sp>
      </p:grpSp>
      <p:cxnSp>
        <p:nvCxnSpPr>
          <p:cNvPr id="42" name="直線コネクタ 41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6228184" y="46531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About 20% signal from VBF</a:t>
            </a:r>
            <a:endParaRPr kumimoji="1" lang="ja-JP" altLang="en-US" i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779912" y="501317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About 5% signal from VBF</a:t>
            </a:r>
            <a:endParaRPr kumimoji="1" lang="ja-JP" altLang="en-US" i="1" dirty="0"/>
          </a:p>
        </p:txBody>
      </p:sp>
      <p:sp>
        <p:nvSpPr>
          <p:cNvPr id="44" name="スライド番号プレースホルダ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8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fig_03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40760" y="677183"/>
            <a:ext cx="2267744" cy="2175753"/>
          </a:xfrm>
          <a:prstGeom prst="rect">
            <a:avLst/>
          </a:prstGeom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696744" y="2910984"/>
            <a:ext cx="2339752" cy="224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ym typeface="Wingdings" pitchFamily="2" charset="2"/>
              </a:rPr>
              <a:t>hZZ</a:t>
            </a:r>
            <a:r>
              <a:rPr lang="en-US" altLang="ja-JP" baseline="30000" dirty="0" smtClean="0">
                <a:sym typeface="Wingdings" pitchFamily="2" charset="2"/>
              </a:rPr>
              <a:t>(*)</a:t>
            </a:r>
            <a:r>
              <a:rPr lang="en-US" altLang="ja-JP" dirty="0" smtClean="0">
                <a:sym typeface="Wingdings" pitchFamily="2" charset="2"/>
              </a:rPr>
              <a:t>4l: backgrounds</a:t>
            </a:r>
            <a:endParaRPr kumimoji="1" lang="ja-JP" altLang="en-US" dirty="0"/>
          </a:p>
        </p:txBody>
      </p:sp>
      <p:sp>
        <p:nvSpPr>
          <p:cNvPr id="5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692696"/>
            <a:ext cx="6696744" cy="3744416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sz="2800" dirty="0" smtClean="0"/>
              <a:t>ZZ</a:t>
            </a:r>
            <a:r>
              <a:rPr lang="en-US" altLang="ja-JP" sz="2800" baseline="30000" dirty="0" smtClean="0"/>
              <a:t>(*)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/>
              <a:t>di</a:t>
            </a:r>
            <a:r>
              <a:rPr lang="en-US" altLang="ja-JP" sz="2800" dirty="0" smtClean="0"/>
              <a:t>-boson production: irreducible background</a:t>
            </a:r>
          </a:p>
          <a:p>
            <a:pPr lvl="1"/>
            <a:r>
              <a:rPr lang="en-US" altLang="ja-JP" sz="2400" dirty="0" smtClean="0"/>
              <a:t>Estimated using MC simulation normalized to the theoretical cross section. </a:t>
            </a:r>
          </a:p>
          <a:p>
            <a:r>
              <a:rPr lang="en-US" altLang="ja-JP" sz="2800" dirty="0" err="1" smtClean="0"/>
              <a:t>Z+jets</a:t>
            </a:r>
            <a:r>
              <a:rPr lang="en-US" altLang="ja-JP" sz="2800" dirty="0" smtClean="0"/>
              <a:t>, </a:t>
            </a:r>
            <a:r>
              <a:rPr lang="en-US" altLang="ja-JP" sz="2800" dirty="0" err="1" smtClean="0"/>
              <a:t>ttbar</a:t>
            </a:r>
            <a:r>
              <a:rPr lang="en-US" altLang="ja-JP" sz="2800" dirty="0" smtClean="0"/>
              <a:t>: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reducible background</a:t>
            </a:r>
          </a:p>
          <a:p>
            <a:pPr lvl="1"/>
            <a:r>
              <a:rPr lang="en-US" altLang="ja-JP" sz="2400" dirty="0" smtClean="0"/>
              <a:t>Estimated with data-driven methods with </a:t>
            </a:r>
            <a:r>
              <a:rPr lang="en-US" altLang="ja-JP" sz="2400" dirty="0" err="1" smtClean="0"/>
              <a:t>Z+ll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Z+l</a:t>
            </a:r>
            <a:r>
              <a:rPr lang="en-US" altLang="ja-JP" sz="2400" dirty="0" smtClean="0"/>
              <a:t> control regions  </a:t>
            </a:r>
          </a:p>
          <a:p>
            <a:pPr lvl="2"/>
            <a:r>
              <a:rPr lang="en-US" altLang="ja-JP" dirty="0" smtClean="0"/>
              <a:t>Increase the statistics by loosening or inverting the selections of additional lepton(s) </a:t>
            </a:r>
          </a:p>
          <a:p>
            <a:pPr lvl="2"/>
            <a:r>
              <a:rPr lang="en-US" altLang="ja-JP" dirty="0" smtClean="0"/>
              <a:t>Estimate background composition</a:t>
            </a:r>
          </a:p>
          <a:p>
            <a:pPr lvl="2"/>
            <a:r>
              <a:rPr lang="en-US" altLang="ja-JP" dirty="0" smtClean="0"/>
              <a:t>Extrapolate the background composition to the signal region based on simulation 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0" y="5877272"/>
            <a:ext cx="5868144" cy="947633"/>
            <a:chOff x="0" y="5877272"/>
            <a:chExt cx="5868144" cy="947633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9766" b="5999"/>
            <a:stretch>
              <a:fillRect/>
            </a:stretch>
          </p:blipFill>
          <p:spPr bwMode="auto">
            <a:xfrm>
              <a:off x="280253" y="5877272"/>
              <a:ext cx="5587891" cy="947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0" y="6093296"/>
              <a:ext cx="64807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400" dirty="0" smtClean="0"/>
                <a:t>K</a:t>
              </a:r>
              <a:r>
                <a:rPr kumimoji="1" lang="en-US" altLang="ja-JP" sz="2400" baseline="-25000" dirty="0" smtClean="0"/>
                <a:t>D</a:t>
              </a:r>
              <a:endParaRPr kumimoji="1" lang="ja-JP" altLang="en-US" sz="2400" baseline="-25000" dirty="0"/>
            </a:p>
          </p:txBody>
        </p:sp>
      </p:grpSp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107504" y="4221088"/>
            <a:ext cx="6012160" cy="1872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1" lang="en-US" altLang="ja-JP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</a:t>
            </a:r>
            <a:r>
              <a:rPr kumimoji="1" lang="en-US" altLang="ja-JP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uses a </a:t>
            </a:r>
            <a:r>
              <a:rPr lang="en-US" altLang="ja-JP" sz="3800" dirty="0" smtClean="0"/>
              <a:t>kinematic </a:t>
            </a:r>
            <a:r>
              <a:rPr lang="en-US" altLang="ja-JP" sz="3800" dirty="0" err="1" smtClean="0"/>
              <a:t>discriminant</a:t>
            </a:r>
            <a:r>
              <a:rPr lang="en-US" altLang="ja-JP" sz="3800" dirty="0" smtClean="0"/>
              <a:t> (K</a:t>
            </a:r>
            <a:r>
              <a:rPr lang="en-US" altLang="ja-JP" sz="3800" baseline="-25000" dirty="0" smtClean="0"/>
              <a:t>D</a:t>
            </a:r>
            <a:r>
              <a:rPr lang="en-US" altLang="ja-JP" sz="3800" dirty="0" smtClean="0"/>
              <a:t>) to reject the irreducible ZZ</a:t>
            </a:r>
            <a:r>
              <a:rPr lang="en-US" altLang="ja-JP" sz="3800" baseline="30000" dirty="0" smtClean="0"/>
              <a:t>(*)</a:t>
            </a:r>
            <a:r>
              <a:rPr lang="en-US" altLang="ja-JP" sz="3800" dirty="0" smtClean="0"/>
              <a:t> background.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3200" dirty="0" smtClean="0"/>
              <a:t>K</a:t>
            </a:r>
            <a:r>
              <a:rPr lang="en-US" altLang="ja-JP" sz="3200" baseline="-25000" dirty="0" smtClean="0"/>
              <a:t>D</a:t>
            </a:r>
            <a:r>
              <a:rPr lang="en-US" altLang="ja-JP" sz="3200" dirty="0" smtClean="0"/>
              <a:t> is based on the probability ratio of the signal and background hypotheses.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3200" dirty="0" smtClean="0"/>
              <a:t>Leading-order matrix elements define the probabilities. </a:t>
            </a: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C88E8-AAB5-4EBD-A3B8-854005289BA7}" type="slidenum">
              <a:rPr lang="ja-JP" altLang="en-US" smtClean="0"/>
              <a:pPr/>
              <a:t>9</a:t>
            </a:fld>
            <a:r>
              <a:rPr lang="en-US" altLang="ja-JP" smtClean="0"/>
              <a:t>/28</a:t>
            </a:r>
            <a:endParaRPr lang="ja-JP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1566" y="4941168"/>
            <a:ext cx="216284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2345</TotalTime>
  <Words>3437</Words>
  <Application>Microsoft Office PowerPoint</Application>
  <PresentationFormat>画面に合わせる (4:3)</PresentationFormat>
  <Paragraphs>736</Paragraphs>
  <Slides>40</Slides>
  <Notes>3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40</vt:i4>
      </vt:variant>
    </vt:vector>
  </HeadingPairs>
  <TitlesOfParts>
    <vt:vector size="42" baseType="lpstr">
      <vt:lpstr>Office テーマ</vt:lpstr>
      <vt:lpstr>数式</vt:lpstr>
      <vt:lpstr>125 GeV Higgs at the LHC: hZZ, WW</vt:lpstr>
      <vt:lpstr>Production and decay of the SM Higgs boson</vt:lpstr>
      <vt:lpstr>hZZ(*)4l: event display</vt:lpstr>
      <vt:lpstr>hZZ(*)4l: selections (1/3)</vt:lpstr>
      <vt:lpstr>hZZ(*)4l: selections (2/3)</vt:lpstr>
      <vt:lpstr>hZZ(*)4l: selections (3/3)</vt:lpstr>
      <vt:lpstr>hZZ(*)4l: signal mass resolution</vt:lpstr>
      <vt:lpstr>hZZ(*)4l: event categorization</vt:lpstr>
      <vt:lpstr>hZZ(*)4l: backgrounds</vt:lpstr>
      <vt:lpstr>hZZ(*)4l: expected and observed events</vt:lpstr>
      <vt:lpstr>hZZ(*)4l: m4l distributions</vt:lpstr>
      <vt:lpstr>hZZ(*)4l: m12 and m34 distributions</vt:lpstr>
      <vt:lpstr>hZZ(*)4l: mass of the Higgs-like boson, mH</vt:lpstr>
      <vt:lpstr>hZZ(*)4l: significance</vt:lpstr>
      <vt:lpstr>hZZ(*)4l: signal strength (=sobs/sSM)</vt:lpstr>
      <vt:lpstr>hZZ(*)4l: spin and parity</vt:lpstr>
      <vt:lpstr>hWW(*)lnln: event displays</vt:lpstr>
      <vt:lpstr>hWW(*)lnln: selections (1/2)</vt:lpstr>
      <vt:lpstr>hWW(*)lnln: selections (2/2) </vt:lpstr>
      <vt:lpstr>hWW(*)lnln: backgrounds</vt:lpstr>
      <vt:lpstr>hWW(*)lnln: signal extraction</vt:lpstr>
      <vt:lpstr>hWW(*)lnln: expected and observed events</vt:lpstr>
      <vt:lpstr>hWW(*)lnln: mT distributions </vt:lpstr>
      <vt:lpstr>hWW(*)lnln: significance</vt:lpstr>
      <vt:lpstr>hWW(*)lnln: signal strength (=sobs/sSM)</vt:lpstr>
      <vt:lpstr>hWW(*)lnln: spin</vt:lpstr>
      <vt:lpstr>Conclusions</vt:lpstr>
      <vt:lpstr>References</vt:lpstr>
      <vt:lpstr>Backup slides</vt:lpstr>
      <vt:lpstr>Program</vt:lpstr>
      <vt:lpstr>Trigger ET/pT thresholds in 2012</vt:lpstr>
      <vt:lpstr>ATLAS resonance plots</vt:lpstr>
      <vt:lpstr>CMS resonance plots</vt:lpstr>
      <vt:lpstr>hZZ(*)4l: CMS discriminant variables</vt:lpstr>
      <vt:lpstr>hZZ(*)4l: signal strength and mass</vt:lpstr>
      <vt:lpstr>hZZ(*)4l: mass</vt:lpstr>
      <vt:lpstr>Phys. Rev. D 81, 075022 (2010)</vt:lpstr>
      <vt:lpstr>hZZ(*)4l: spin and parity</vt:lpstr>
      <vt:lpstr>MC simulation (ATLAS)</vt:lpstr>
      <vt:lpstr>MC simulation (CMS)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125 GeV Higgs at the LHC:  hZZ, WW</dc:title>
  <dc:creator>oda</dc:creator>
  <cp:lastModifiedBy>oda</cp:lastModifiedBy>
  <cp:revision>327</cp:revision>
  <dcterms:created xsi:type="dcterms:W3CDTF">2013-04-22T00:44:14Z</dcterms:created>
  <dcterms:modified xsi:type="dcterms:W3CDTF">2013-06-05T04:13:27Z</dcterms:modified>
</cp:coreProperties>
</file>