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86" r:id="rId3"/>
    <p:sldId id="257" r:id="rId4"/>
    <p:sldId id="258" r:id="rId5"/>
    <p:sldId id="259" r:id="rId6"/>
    <p:sldId id="263" r:id="rId7"/>
    <p:sldId id="287" r:id="rId8"/>
    <p:sldId id="262" r:id="rId9"/>
    <p:sldId id="265" r:id="rId10"/>
    <p:sldId id="261" r:id="rId11"/>
    <p:sldId id="260" r:id="rId12"/>
    <p:sldId id="264" r:id="rId13"/>
    <p:sldId id="285" r:id="rId14"/>
    <p:sldId id="271" r:id="rId15"/>
    <p:sldId id="290" r:id="rId16"/>
    <p:sldId id="275" r:id="rId17"/>
    <p:sldId id="274" r:id="rId18"/>
    <p:sldId id="266" r:id="rId19"/>
    <p:sldId id="277" r:id="rId20"/>
    <p:sldId id="280" r:id="rId21"/>
    <p:sldId id="281" r:id="rId22"/>
    <p:sldId id="282" r:id="rId23"/>
    <p:sldId id="270" r:id="rId24"/>
    <p:sldId id="267" r:id="rId25"/>
    <p:sldId id="268" r:id="rId26"/>
    <p:sldId id="273" r:id="rId27"/>
    <p:sldId id="288" r:id="rId28"/>
    <p:sldId id="291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6A359-211F-2048-BBE9-7F95091AFE51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ACA4F-D12F-2A4C-9274-C291060B1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CA4F-D12F-2A4C-9274-C291060B18B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3C6FCB-A94B-4B71-BAFA-A7D4A1DA4A8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CA4F-D12F-2A4C-9274-C291060B18B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3C6FCB-A94B-4B71-BAFA-A7D4A1DA4A8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CA4F-D12F-2A4C-9274-C291060B18B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CA4F-D12F-2A4C-9274-C291060B18B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CA4F-D12F-2A4C-9274-C291060B18B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AB1-0C1F-3746-B250-71D66EB81A10}" type="datetimeFigureOut">
              <a:rPr lang="en-US" smtClean="0"/>
              <a:pPr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83B77-DED9-774E-94FE-D1AA52DDDA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hyperlink" Target="http://arxiv.org/abs/1208.2827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hyperlink" Target="http://xxx.lanl.gov/abs/1305.520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9273" y="0"/>
            <a:ext cx="9253273" cy="1100162"/>
          </a:xfrm>
          <a:solidFill>
            <a:srgbClr val="660066">
              <a:alpha val="47000"/>
            </a:srgbClr>
          </a:solidFill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Photon-Photon Colliders (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err="1" smtClean="0"/>
              <a:t>C</a:t>
            </a:r>
            <a:r>
              <a:rPr lang="en-US" b="1" dirty="0" smtClean="0"/>
              <a:t>)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524" y="4697416"/>
            <a:ext cx="8691174" cy="2160584"/>
          </a:xfrm>
        </p:spPr>
        <p:txBody>
          <a:bodyPr>
            <a:normAutofit/>
          </a:bodyPr>
          <a:lstStyle/>
          <a:p>
            <a:r>
              <a:rPr lang="en-US" sz="5189" dirty="0" smtClean="0">
                <a:solidFill>
                  <a:srgbClr val="660066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Mayda M. </a:t>
            </a:r>
            <a:r>
              <a:rPr lang="en-US" sz="5189" dirty="0" smtClean="0">
                <a:solidFill>
                  <a:srgbClr val="660066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Velasco</a:t>
            </a:r>
            <a:endParaRPr lang="en-US" sz="5838" dirty="0" smtClean="0">
              <a:solidFill>
                <a:srgbClr val="660066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Northwestern University</a:t>
            </a:r>
            <a:endParaRPr lang="en-US" dirty="0" smtClean="0">
              <a:solidFill>
                <a:srgbClr val="008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Higgs and Beyond  -- June 5-9, 2013 -- Japan</a:t>
            </a:r>
            <a:endParaRPr lang="en-US" dirty="0">
              <a:solidFill>
                <a:srgbClr val="008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81697" y="1649148"/>
            <a:ext cx="4071194" cy="2457611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596643" y="2685147"/>
            <a:ext cx="978408" cy="484632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ntitled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799" y="1954419"/>
            <a:ext cx="2799434" cy="1813717"/>
          </a:xfrm>
          <a:prstGeom prst="rect">
            <a:avLst/>
          </a:prstGeom>
        </p:spPr>
      </p:pic>
      <p:pic>
        <p:nvPicPr>
          <p:cNvPr id="8" name="Picture 7" descr="200px-NU_se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60" y="65976"/>
            <a:ext cx="937287" cy="937286"/>
          </a:xfrm>
          <a:prstGeom prst="rect">
            <a:avLst/>
          </a:prstGeom>
        </p:spPr>
      </p:pic>
      <p:pic>
        <p:nvPicPr>
          <p:cNvPr id="9" name="Picture 8" descr="200px-NU_se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7849" y="65976"/>
            <a:ext cx="937287" cy="937286"/>
          </a:xfrm>
          <a:prstGeom prst="rect">
            <a:avLst/>
          </a:prstGeom>
        </p:spPr>
      </p:pic>
      <p:pic>
        <p:nvPicPr>
          <p:cNvPr id="10" name="Picture 9" descr="images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697" y="4697416"/>
            <a:ext cx="1674360" cy="1076374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5051" y="4340720"/>
            <a:ext cx="1226963" cy="1749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61530" y="1650937"/>
            <a:ext cx="8108950" cy="5065712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pPr>
              <a:buFont typeface="Wingdings" charset="2"/>
              <a:buChar char="è"/>
            </a:pPr>
            <a:r>
              <a:rPr lang="en-US" b="1" dirty="0" smtClean="0"/>
              <a:t>2-pass design</a:t>
            </a:r>
          </a:p>
          <a:p>
            <a:pPr>
              <a:buFont typeface="Wingdings" charset="2"/>
              <a:buChar char="è"/>
            </a:pPr>
            <a:endParaRPr lang="en-US" b="1" dirty="0" smtClean="0"/>
          </a:p>
          <a:p>
            <a:pPr>
              <a:buFont typeface="Wingdings" charset="2"/>
              <a:buChar char="è"/>
            </a:pPr>
            <a:endParaRPr lang="en-US" b="1" dirty="0" smtClean="0"/>
          </a:p>
          <a:p>
            <a:pPr>
              <a:buFont typeface="Wingdings" charset="2"/>
              <a:buChar char="è"/>
            </a:pPr>
            <a:endParaRPr lang="en-US" b="1" dirty="0" smtClean="0"/>
          </a:p>
          <a:p>
            <a:pPr>
              <a:buFont typeface="Wingdings" charset="2"/>
              <a:buChar char="è"/>
            </a:pPr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1.6 Billion without Laser</a:t>
            </a:r>
          </a:p>
          <a:p>
            <a:pPr>
              <a:buFont typeface="Wingdings" charset="2"/>
              <a:buChar char="è"/>
            </a:pP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rot="10800000" flipH="1">
            <a:off x="2321304" y="3998849"/>
            <a:ext cx="2286000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025904" y="3541834"/>
            <a:ext cx="914400" cy="914400"/>
          </a:xfrm>
          <a:prstGeom prst="ellipse">
            <a:avLst/>
          </a:prstGeom>
          <a:noFill/>
          <a:ln w="38100"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10800000">
            <a:off x="1720250" y="2550520"/>
            <a:ext cx="1219200" cy="1447800"/>
          </a:xfrm>
          <a:prstGeom prst="arc">
            <a:avLst>
              <a:gd name="adj1" fmla="val 16200000"/>
              <a:gd name="adj2" fmla="val 18768449"/>
            </a:avLst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8731332">
            <a:off x="1844897" y="3941633"/>
            <a:ext cx="1219200" cy="1447800"/>
          </a:xfrm>
          <a:prstGeom prst="arc">
            <a:avLst>
              <a:gd name="adj1" fmla="val 15968876"/>
              <a:gd name="adj2" fmla="val 18768449"/>
            </a:avLst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1313969" y="4243575"/>
            <a:ext cx="3382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284558" y="2508504"/>
            <a:ext cx="3124200" cy="2971800"/>
          </a:xfrm>
          <a:prstGeom prst="ellipse">
            <a:avLst/>
          </a:prstGeom>
          <a:noFill/>
          <a:ln w="38100"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6198164" y="471751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>
            <a:off x="3776936" y="4007580"/>
            <a:ext cx="1676400" cy="1676400"/>
          </a:xfrm>
          <a:prstGeom prst="arc">
            <a:avLst>
              <a:gd name="adj1" fmla="val 16200000"/>
              <a:gd name="adj2" fmla="val 20083465"/>
            </a:avLst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6810977">
            <a:off x="3767238" y="2320053"/>
            <a:ext cx="1676400" cy="1676400"/>
          </a:xfrm>
          <a:prstGeom prst="arc">
            <a:avLst>
              <a:gd name="adj1" fmla="val 16200000"/>
              <a:gd name="adj2" fmla="val 20255206"/>
            </a:avLst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215336" y="4489704"/>
            <a:ext cx="13773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km radius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397504" y="3575304"/>
            <a:ext cx="2133600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75542" y="3194304"/>
            <a:ext cx="1843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 </a:t>
            </a:r>
            <a:r>
              <a:rPr lang="en-US" dirty="0" err="1" smtClean="0"/>
              <a:t>GeV</a:t>
            </a:r>
            <a:r>
              <a:rPr lang="en-US" dirty="0" smtClean="0"/>
              <a:t>, 1.5 km</a:t>
            </a:r>
            <a:br>
              <a:rPr lang="en-US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dirty="0" smtClean="0"/>
              <a:t>or 85 </a:t>
            </a:r>
            <a:r>
              <a:rPr lang="en-US" dirty="0" err="1" smtClean="0"/>
              <a:t>GeV</a:t>
            </a:r>
            <a:r>
              <a:rPr lang="en-US" dirty="0" smtClean="0"/>
              <a:t>, 3 km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239266" y="3575304"/>
            <a:ext cx="228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7909542" y="3727704"/>
            <a:ext cx="1066800" cy="1524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H="1">
            <a:off x="7993931" y="3829185"/>
            <a:ext cx="914400" cy="25423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102104" y="3880104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250 m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447719"/>
            <a:ext cx="7924800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SILC – Presented by Tor </a:t>
            </a:r>
            <a:r>
              <a:rPr lang="en-US" sz="2800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Raubenheimer</a:t>
            </a:r>
            <a:r>
              <a:rPr lang="en-US" sz="28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r>
              <a:rPr lang="en-US" sz="2800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ICFA Higgs Factory Workshop November 14</a:t>
            </a:r>
            <a:r>
              <a:rPr lang="en-US" sz="2800" i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</a:t>
            </a:r>
            <a:r>
              <a:rPr lang="en-US" sz="2800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78539" y="1396528"/>
            <a:ext cx="7769885" cy="4926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0446" y="5704188"/>
            <a:ext cx="34932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Scale ~ European XFEL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~ 1 Billion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200" y="145245"/>
            <a:ext cx="857851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SAPPHiRE</a:t>
            </a:r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– Presented in 2012 at European Strategy Meeting  </a:t>
            </a:r>
            <a:r>
              <a:rPr lang="en-US" sz="3600" dirty="0" smtClean="0">
                <a:hlinkClick r:id="rId4" action="ppaction://hlinkfile"/>
              </a:rPr>
              <a:t>arXiv:1208.2827</a:t>
            </a:r>
            <a:r>
              <a:rPr lang="en-US" sz="3600" dirty="0" smtClean="0"/>
              <a:t> </a:t>
            </a:r>
            <a:endParaRPr lang="en-US" sz="36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7086" y="6295300"/>
          <a:ext cx="4895300" cy="362995"/>
        </p:xfrm>
        <a:graphic>
          <a:graphicData uri="http://schemas.openxmlformats.org/drawingml/2006/table">
            <a:tbl>
              <a:tblPr firstRow="1" firstCol="1" bandRow="1"/>
              <a:tblGrid>
                <a:gridCol w="2447650"/>
                <a:gridCol w="2447650"/>
              </a:tblGrid>
              <a:tr h="362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Energy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lost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3.89 </a:t>
                      </a:r>
                      <a:r>
                        <a:rPr lang="en-GB" sz="2000" b="1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GeV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099542" y="2875002"/>
            <a:ext cx="3300904" cy="369332"/>
          </a:xfrm>
          <a:prstGeom prst="rect">
            <a:avLst/>
          </a:prstGeom>
          <a:ln w="28575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Reconfiguring </a:t>
            </a:r>
            <a:r>
              <a:rPr lang="en-US" b="1" i="1" dirty="0" err="1" smtClean="0">
                <a:solidFill>
                  <a:srgbClr val="FF0000"/>
                </a:solidFill>
              </a:rPr>
              <a:t>LHeC</a:t>
            </a:r>
            <a:r>
              <a:rPr lang="en-US" b="1" i="1" dirty="0" smtClean="0">
                <a:solidFill>
                  <a:srgbClr val="FF0000"/>
                </a:solidFill>
              </a:rPr>
              <a:t> → </a:t>
            </a:r>
            <a:r>
              <a:rPr lang="en-US" b="1" i="1" dirty="0" err="1" smtClean="0">
                <a:solidFill>
                  <a:srgbClr val="FF0000"/>
                </a:solidFill>
              </a:rPr>
              <a:t>SAPPHiRE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4590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1360" y="-11358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Primary Parameters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294967295"/>
          </p:nvPr>
        </p:nvGraphicFramePr>
        <p:xfrm>
          <a:off x="457200" y="1283279"/>
          <a:ext cx="8413752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905000"/>
                <a:gridCol w="1905000"/>
                <a:gridCol w="20129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HFiTT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Sapphire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SILC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cms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e-e</a:t>
                      </a:r>
                      <a:r>
                        <a:rPr lang="en-US" dirty="0" smtClean="0"/>
                        <a:t>-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Peak </a:t>
                      </a:r>
                      <a:r>
                        <a:rPr lang="en-US" dirty="0" err="1" smtClean="0">
                          <a:latin typeface="Symbol" pitchFamily="18" charset="2"/>
                        </a:rPr>
                        <a:t>gg</a:t>
                      </a:r>
                      <a:r>
                        <a:rPr lang="en-US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126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charge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2e10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Bunches/train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Rep.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47.7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kHz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per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12.2 </a:t>
                      </a:r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MW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L_ee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3.2e34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2e34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L_gg</a:t>
                      </a:r>
                      <a:r>
                        <a:rPr lang="en-US" dirty="0" smtClean="0"/>
                        <a:t> (E</a:t>
                      </a:r>
                      <a:r>
                        <a:rPr lang="en-US" dirty="0" smtClean="0">
                          <a:latin typeface="Symbol" pitchFamily="18" charset="2"/>
                        </a:rPr>
                        <a:t>gg</a:t>
                      </a:r>
                      <a:r>
                        <a:rPr lang="en-US" dirty="0" smtClean="0"/>
                        <a:t> &gt;</a:t>
                      </a:r>
                      <a:r>
                        <a:rPr lang="en-US" baseline="0" dirty="0" smtClean="0"/>
                        <a:t> 0.6 </a:t>
                      </a:r>
                      <a:r>
                        <a:rPr lang="en-US" baseline="0" dirty="0" err="1" smtClean="0"/>
                        <a:t>Ecms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5e33*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3.5e33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2e33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 from 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 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Laser pulse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 J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5450938"/>
          <a:ext cx="4218386" cy="350520"/>
        </p:xfrm>
        <a:graphic>
          <a:graphicData uri="http://schemas.openxmlformats.org/drawingml/2006/table">
            <a:tbl>
              <a:tblPr firstRow="1" firstCol="1" bandRow="1"/>
              <a:tblGrid>
                <a:gridCol w="2614043"/>
                <a:gridCol w="162560"/>
                <a:gridCol w="144178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 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electric power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&lt; = 100 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32540" y="3892981"/>
            <a:ext cx="8413752" cy="75092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19000"/>
                </a:schemeClr>
              </a:gs>
              <a:gs pos="35000">
                <a:schemeClr val="accent2">
                  <a:tint val="37000"/>
                  <a:satMod val="300000"/>
                  <a:alpha val="19000"/>
                </a:schemeClr>
              </a:gs>
              <a:gs pos="100000">
                <a:schemeClr val="accent2">
                  <a:tint val="15000"/>
                  <a:satMod val="350000"/>
                  <a:alpha val="19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24573" y="5450938"/>
            <a:ext cx="4030781" cy="101566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2000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laser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:</a:t>
            </a:r>
            <a:r>
              <a:rPr lang="en-US" sz="2000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 all designs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laser p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ulses </a:t>
            </a: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 several 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Joules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with a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pitchFamily="18" charset="2"/>
              </a:rPr>
              <a:t>l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~350nm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(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3.53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eV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 for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000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~ 80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GeV</a:t>
            </a:r>
            <a:endParaRPr lang="en-GB" sz="2000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These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designs need Flat Polarized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 bunches with low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emittance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1634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</a:rPr>
              <a:t>Flat beams</a:t>
            </a:r>
          </a:p>
          <a:p>
            <a:r>
              <a:rPr lang="en-GB" b="1" dirty="0" smtClean="0"/>
              <a:t>Design parameters </a:t>
            </a:r>
            <a:r>
              <a:rPr lang="en-GB" b="1" dirty="0" smtClean="0"/>
              <a:t>are within the present state of the art (e.g. the LCLS </a:t>
            </a:r>
            <a:r>
              <a:rPr lang="en-GB" b="1" dirty="0" smtClean="0"/>
              <a:t>photo-injector </a:t>
            </a:r>
            <a:r>
              <a:rPr lang="en-GB" b="1" dirty="0" smtClean="0"/>
              <a:t>routinely achieves 1.2 </a:t>
            </a:r>
            <a:r>
              <a:rPr lang="en-GB" b="1" dirty="0" smtClean="0">
                <a:latin typeface="Symbol" pitchFamily="18" charset="2"/>
              </a:rPr>
              <a:t>m</a:t>
            </a:r>
            <a:r>
              <a:rPr lang="en-GB" b="1" dirty="0" smtClean="0"/>
              <a:t>m </a:t>
            </a:r>
            <a:r>
              <a:rPr lang="en-GB" b="1" dirty="0" err="1" smtClean="0"/>
              <a:t>emittance</a:t>
            </a:r>
            <a:r>
              <a:rPr lang="en-GB" b="1" dirty="0" smtClean="0"/>
              <a:t> at 1 </a:t>
            </a:r>
            <a:r>
              <a:rPr lang="en-GB" b="1" dirty="0" err="1" smtClean="0"/>
              <a:t>nC</a:t>
            </a:r>
            <a:r>
              <a:rPr lang="en-GB" b="1" dirty="0" smtClean="0"/>
              <a:t> charge)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rgbClr val="000090"/>
                </a:solidFill>
              </a:rPr>
              <a:t>Required R&amp;D for 1nC polarized </a:t>
            </a:r>
            <a:r>
              <a:rPr lang="en-US" b="1" dirty="0" err="1" smtClean="0">
                <a:solidFill>
                  <a:srgbClr val="000090"/>
                </a:solidFill>
              </a:rPr>
              <a:t>e</a:t>
            </a:r>
            <a:r>
              <a:rPr lang="en-US" b="1" dirty="0" smtClean="0">
                <a:solidFill>
                  <a:srgbClr val="000090"/>
                </a:solidFill>
              </a:rPr>
              <a:t>- bunches with 1 </a:t>
            </a:r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 smtClean="0">
                <a:solidFill>
                  <a:srgbClr val="000090"/>
                </a:solidFill>
              </a:rPr>
              <a:t>m </a:t>
            </a:r>
            <a:r>
              <a:rPr lang="en-US" b="1" dirty="0" err="1" smtClean="0">
                <a:solidFill>
                  <a:srgbClr val="000090"/>
                </a:solidFill>
              </a:rPr>
              <a:t>emittance</a:t>
            </a:r>
            <a:r>
              <a:rPr lang="en-US" b="1" dirty="0" smtClean="0">
                <a:solidFill>
                  <a:srgbClr val="000090"/>
                </a:solidFill>
              </a:rPr>
              <a:t> already in progress:</a:t>
            </a:r>
          </a:p>
          <a:p>
            <a:r>
              <a:rPr lang="en-US" b="1" dirty="0" smtClean="0"/>
              <a:t>Low</a:t>
            </a:r>
            <a:r>
              <a:rPr lang="en-US" b="1" dirty="0" smtClean="0"/>
              <a:t>-</a:t>
            </a:r>
            <a:r>
              <a:rPr lang="en-US" b="1" dirty="0" err="1" smtClean="0"/>
              <a:t>emittance</a:t>
            </a:r>
            <a:r>
              <a:rPr lang="en-US" b="1" dirty="0" smtClean="0"/>
              <a:t> DC guns </a:t>
            </a:r>
            <a:r>
              <a:rPr lang="en-US" b="1" dirty="0" smtClean="0"/>
              <a:t>@</a:t>
            </a:r>
          </a:p>
          <a:p>
            <a:pPr lvl="1"/>
            <a:r>
              <a:rPr lang="en-US" b="1" dirty="0" smtClean="0"/>
              <a:t>MIT-Bates, Cornell, SACLA,JAEA,KEK, </a:t>
            </a:r>
            <a:r>
              <a:rPr lang="en-US" b="1" dirty="0" smtClean="0"/>
              <a:t>etc</a:t>
            </a:r>
          </a:p>
          <a:p>
            <a:r>
              <a:rPr lang="en-US" b="1" dirty="0" smtClean="0"/>
              <a:t>Polarized SRF guns @</a:t>
            </a:r>
          </a:p>
          <a:p>
            <a:pPr lvl="1"/>
            <a:r>
              <a:rPr lang="en-US" b="1" dirty="0" smtClean="0"/>
              <a:t>FZD, BNL, etc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err="1" smtClean="0">
                <a:solidFill>
                  <a:srgbClr val="008000"/>
                </a:solidFill>
                <a:sym typeface="Wingdings"/>
              </a:rPr>
              <a:t>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For more details see Frank Zimmermann:   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				HF2012 – FNAL (16 Nov 2012)</a:t>
            </a:r>
            <a:endParaRPr lang="en-GB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50" y="33592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Option #1:</a:t>
            </a:r>
            <a:b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Fiber Lasers -- Significant breakthrough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Untitled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977" y="1619250"/>
            <a:ext cx="9144000" cy="49561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41259" y="1315192"/>
            <a:ext cx="5791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Gerard </a:t>
            </a:r>
            <a:r>
              <a:rPr lang="en-US" b="1" dirty="0" err="1">
                <a:solidFill>
                  <a:srgbClr val="FF0000"/>
                </a:solidFill>
              </a:rPr>
              <a:t>Mourou</a:t>
            </a:r>
            <a:r>
              <a:rPr lang="en-US" b="1" dirty="0">
                <a:solidFill>
                  <a:srgbClr val="FF0000"/>
                </a:solidFill>
              </a:rPr>
              <a:t> et al., “</a:t>
            </a:r>
            <a:r>
              <a:rPr lang="en-US" b="1" i="1" dirty="0">
                <a:solidFill>
                  <a:srgbClr val="FF0000"/>
                </a:solidFill>
              </a:rPr>
              <a:t>The future is fiber accelerators,” Nature Photonics, </a:t>
            </a:r>
            <a:r>
              <a:rPr lang="en-US" b="1" i="1" dirty="0" err="1">
                <a:solidFill>
                  <a:srgbClr val="FF0000"/>
                </a:solidFill>
              </a:rPr>
              <a:t>vol</a:t>
            </a:r>
            <a:r>
              <a:rPr lang="en-US" b="1" i="1" dirty="0">
                <a:solidFill>
                  <a:srgbClr val="FF0000"/>
                </a:solidFill>
              </a:rPr>
              <a:t> 7, p.258 (April 2013).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8608" y="6206093"/>
            <a:ext cx="4797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Example: </a:t>
            </a:r>
            <a:r>
              <a:rPr lang="en-US" sz="2400" b="1" dirty="0" err="1" smtClean="0">
                <a:solidFill>
                  <a:srgbClr val="FF0000"/>
                </a:solidFill>
              </a:rPr>
              <a:t>HFiTT</a:t>
            </a:r>
            <a:r>
              <a:rPr lang="en-US" sz="2400" b="1" dirty="0" smtClean="0">
                <a:solidFill>
                  <a:srgbClr val="FF0000"/>
                </a:solidFill>
              </a:rPr>
              <a:t> needs </a:t>
            </a:r>
            <a:r>
              <a:rPr lang="en-US" sz="2400" b="1" dirty="0" smtClean="0">
                <a:solidFill>
                  <a:srgbClr val="FF0000"/>
                </a:solidFill>
              </a:rPr>
              <a:t>5 J at ~40kHz!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028" y="3436298"/>
            <a:ext cx="37744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ICAN – International Coherent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Amplification </a:t>
            </a:r>
            <a:r>
              <a:rPr lang="en-GB" b="1" dirty="0" smtClean="0">
                <a:solidFill>
                  <a:srgbClr val="000090"/>
                </a:solidFill>
              </a:rPr>
              <a:t>Network – will </a:t>
            </a:r>
            <a:r>
              <a:rPr lang="en-GB" b="1" dirty="0" smtClean="0">
                <a:solidFill>
                  <a:srgbClr val="000090"/>
                </a:solidFill>
              </a:rPr>
              <a:t>finish</a:t>
            </a:r>
            <a:r>
              <a:rPr lang="en-GB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design a single-stage laser system</a:t>
            </a:r>
          </a:p>
          <a:p>
            <a:r>
              <a:rPr lang="en-GB" b="1" dirty="0" smtClean="0">
                <a:solidFill>
                  <a:srgbClr val="000090"/>
                </a:solidFill>
              </a:rPr>
              <a:t>b</a:t>
            </a:r>
            <a:r>
              <a:rPr lang="en-GB" b="1" dirty="0" smtClean="0">
                <a:solidFill>
                  <a:srgbClr val="000090"/>
                </a:solidFill>
              </a:rPr>
              <a:t>y July. Aiming at &gt;10 J per pulse and &gt;10 kHz with 100-200 </a:t>
            </a:r>
            <a:r>
              <a:rPr lang="en-GB" b="1" dirty="0" err="1" smtClean="0">
                <a:solidFill>
                  <a:srgbClr val="000090"/>
                </a:solidFill>
              </a:rPr>
              <a:t>fs</a:t>
            </a:r>
            <a:r>
              <a:rPr lang="en-GB" b="1" dirty="0" smtClean="0">
                <a:solidFill>
                  <a:srgbClr val="000090"/>
                </a:solidFill>
              </a:rPr>
              <a:t> pulses.</a:t>
            </a:r>
            <a:r>
              <a:rPr lang="en-GB" b="1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9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Side comment: Fiber lasers should continue to get better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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9885" y="2399733"/>
            <a:ext cx="8461550" cy="4246862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16438" y="1850340"/>
            <a:ext cx="69110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3333FF"/>
                </a:solidFill>
              </a:rPr>
              <a:t>Power </a:t>
            </a:r>
            <a:r>
              <a:rPr lang="en-US" sz="2400" b="1" dirty="0">
                <a:solidFill>
                  <a:srgbClr val="3333FF"/>
                </a:solidFill>
              </a:rPr>
              <a:t>evolution of </a:t>
            </a:r>
            <a:r>
              <a:rPr lang="en-US" sz="2400" b="1" dirty="0" err="1">
                <a:solidFill>
                  <a:srgbClr val="3333FF"/>
                </a:solidFill>
              </a:rPr>
              <a:t>cw</a:t>
            </a:r>
            <a:r>
              <a:rPr lang="en-US" sz="2400" b="1" dirty="0">
                <a:solidFill>
                  <a:srgbClr val="3333FF"/>
                </a:solidFill>
              </a:rPr>
              <a:t> double-</a:t>
            </a:r>
            <a:r>
              <a:rPr lang="en-US" sz="2400" b="1" dirty="0" smtClean="0">
                <a:solidFill>
                  <a:srgbClr val="3333FF"/>
                </a:solidFill>
              </a:rPr>
              <a:t>clad </a:t>
            </a:r>
            <a:r>
              <a:rPr lang="en-US" sz="2400" b="1" u="sng" dirty="0" smtClean="0">
                <a:solidFill>
                  <a:srgbClr val="3333FF"/>
                </a:solidFill>
              </a:rPr>
              <a:t>fiber lasers</a:t>
            </a:r>
            <a:endParaRPr lang="en-US" sz="2400" b="1" dirty="0" smtClean="0">
              <a:solidFill>
                <a:srgbClr val="3333FF"/>
              </a:solidFill>
            </a:endParaRPr>
          </a:p>
        </p:txBody>
      </p:sp>
      <p:pic>
        <p:nvPicPr>
          <p:cNvPr id="5" name="Picture 7" descr="fibre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4915" y="3808752"/>
            <a:ext cx="2584989" cy="199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44" y="654749"/>
            <a:ext cx="8575556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Option #2: The </a:t>
            </a:r>
            <a:r>
              <a:rPr lang="en-US" b="1" u="sng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high peak</a:t>
            </a:r>
            <a:r>
              <a:rPr lang="en-US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&amp;  </a:t>
            </a:r>
            <a:r>
              <a:rPr lang="en-US" b="1" u="sng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high average</a:t>
            </a:r>
            <a:r>
              <a:rPr lang="en-US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power lasers needed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are also available from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LIFE:</a:t>
            </a:r>
            <a:r>
              <a:rPr lang="en-US" b="1" dirty="0" smtClean="0">
                <a:solidFill>
                  <a:srgbClr val="FF0000"/>
                </a:solidFill>
              </a:rPr>
              <a:t> Laser Initiated Fusion Energy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66" r="-17866"/>
          <a:stretch>
            <a:fillRect/>
          </a:stretch>
        </p:blipFill>
        <p:spPr>
          <a:xfrm>
            <a:off x="-375417" y="2855391"/>
            <a:ext cx="8229600" cy="3878088"/>
          </a:xfrm>
        </p:spPr>
      </p:pic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096" y="2474463"/>
            <a:ext cx="3977074" cy="27193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08787" y="4785843"/>
            <a:ext cx="3576383" cy="193899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2400" b="1" dirty="0"/>
              <a:t>LIFE </a:t>
            </a:r>
            <a:r>
              <a:rPr lang="en-US" sz="2400" b="1" dirty="0" smtClean="0"/>
              <a:t>beam line :</a:t>
            </a:r>
          </a:p>
          <a:p>
            <a:r>
              <a:rPr lang="en-US" sz="2400" b="1" dirty="0" smtClean="0"/>
              <a:t>- Pulses </a:t>
            </a:r>
            <a:r>
              <a:rPr lang="en-US" sz="2400" b="1" dirty="0"/>
              <a:t>at 16 </a:t>
            </a:r>
            <a:r>
              <a:rPr lang="en-US" sz="2400" b="1" dirty="0" smtClean="0"/>
              <a:t>Hz </a:t>
            </a:r>
          </a:p>
          <a:p>
            <a:r>
              <a:rPr lang="en-US" sz="2400" b="1" dirty="0" smtClean="0"/>
              <a:t>- 8.125 </a:t>
            </a:r>
            <a:r>
              <a:rPr lang="en-US" sz="2400" b="1" dirty="0"/>
              <a:t>kJ / </a:t>
            </a:r>
            <a:r>
              <a:rPr lang="en-US" sz="2400" b="1" dirty="0" smtClean="0"/>
              <a:t>pulse</a:t>
            </a:r>
          </a:p>
          <a:p>
            <a:r>
              <a:rPr lang="en-US" sz="2400" b="1" dirty="0" smtClean="0"/>
              <a:t>- 130 </a:t>
            </a:r>
            <a:r>
              <a:rPr lang="en-US" sz="2400" b="1" dirty="0"/>
              <a:t>kW average </a:t>
            </a:r>
            <a:r>
              <a:rPr lang="en-US" sz="2400" b="1" dirty="0" smtClean="0"/>
              <a:t>power</a:t>
            </a:r>
          </a:p>
          <a:p>
            <a:r>
              <a:rPr lang="en-US" sz="2400" b="1" dirty="0" smtClean="0"/>
              <a:t>- ns </a:t>
            </a:r>
            <a:r>
              <a:rPr lang="en-US" sz="2400" b="1" dirty="0"/>
              <a:t>pulse width</a:t>
            </a:r>
          </a:p>
        </p:txBody>
      </p:sp>
      <p:sp>
        <p:nvSpPr>
          <p:cNvPr id="7" name="Rectangle 6"/>
          <p:cNvSpPr/>
          <p:nvPr/>
        </p:nvSpPr>
        <p:spPr>
          <a:xfrm>
            <a:off x="1190817" y="6194323"/>
            <a:ext cx="606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LLBL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943" y="208662"/>
            <a:ext cx="8772147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LIFE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based options for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SAPPHIRE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-like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56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J. </a:t>
            </a:r>
            <a:r>
              <a:rPr lang="en-US" sz="3556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Gronberg</a:t>
            </a:r>
            <a:r>
              <a:rPr lang="en-US" sz="3556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(LLNL)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8880" y="1862560"/>
            <a:ext cx="4040188" cy="639762"/>
          </a:xfrm>
          <a:ln w="38100" cmpd="sng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Single pass system would have MW average power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08880" y="2675509"/>
            <a:ext cx="4040188" cy="39512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10 LIFE beam lines running  at 20kHz,  each with 100kW average power and interleave pulses to create 200kHz</a:t>
            </a:r>
            <a:endParaRPr lang="en-US" b="1" dirty="0" smtClean="0">
              <a:solidFill>
                <a:srgbClr val="008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Advantages: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Easier control of photon beam polarization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Eliminate issues with </a:t>
            </a:r>
            <a:r>
              <a:rPr lang="en-US" b="1" dirty="0" err="1" smtClean="0">
                <a:solidFill>
                  <a:srgbClr val="FF0000"/>
                </a:solidFill>
              </a:rPr>
              <a:t>recirculating</a:t>
            </a:r>
            <a:r>
              <a:rPr lang="en-US" b="1" dirty="0" smtClean="0">
                <a:solidFill>
                  <a:srgbClr val="FF0000"/>
                </a:solidFill>
              </a:rPr>
              <a:t> cavities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Dis</a:t>
            </a:r>
            <a:r>
              <a:rPr lang="en-US" b="1" dirty="0">
                <a:solidFill>
                  <a:srgbClr val="000090"/>
                </a:solidFill>
              </a:rPr>
              <a:t>a</a:t>
            </a:r>
            <a:r>
              <a:rPr lang="en-US" b="1" dirty="0" smtClean="0">
                <a:solidFill>
                  <a:srgbClr val="000090"/>
                </a:solidFill>
              </a:rPr>
              <a:t>dvantages: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Higher capital cost and energy requirements</a:t>
            </a:r>
          </a:p>
          <a:p>
            <a:endParaRPr lang="en-US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95315" y="1870807"/>
            <a:ext cx="4041775" cy="639762"/>
          </a:xfr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Recirculating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cavity would have 10kW average power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95315" y="2675509"/>
            <a:ext cx="4041775" cy="395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1 LIFE beam line at 200kHz, 0.05J/pulse &amp; 10 kW average power</a:t>
            </a:r>
            <a:endParaRPr lang="en-US" b="1" dirty="0" smtClean="0">
              <a:solidFill>
                <a:srgbClr val="008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Advantages: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Minimized capital cost and small power requirement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Disadvantages: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Phase matching required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Cavity capital cost and operation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Reduced polarization control</a:t>
            </a: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820" y="311722"/>
            <a:ext cx="8219801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Motivation for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as Higgs Factory and Associated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and 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338579" y="2892471"/>
            <a:ext cx="4679072" cy="21693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u="sng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C</a:t>
            </a:r>
            <a:endParaRPr lang="en-US" sz="36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Higgs CP Mixing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and Violations</a:t>
            </a:r>
          </a:p>
          <a:p>
            <a:pPr algn="ctr">
              <a:buNone/>
            </a:pPr>
            <a:endParaRPr lang="en-US" sz="3600" dirty="0" smtClean="0">
              <a:sym typeface="Wingding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7145" y="1975621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sz="3600" b="1" u="sng" dirty="0" err="1" smtClean="0">
                <a:solidFill>
                  <a:srgbClr val="000090"/>
                </a:solidFill>
                <a:cs typeface="Symbol" charset="2"/>
              </a:rPr>
              <a:t>e</a:t>
            </a:r>
            <a:r>
              <a:rPr lang="en-US" sz="3600" b="1" u="sng" baseline="30000" dirty="0" err="1" smtClean="0">
                <a:solidFill>
                  <a:srgbClr val="000090"/>
                </a:solidFill>
                <a:cs typeface="Symbol" charset="2"/>
              </a:rPr>
              <a:t>-</a:t>
            </a:r>
            <a:r>
              <a:rPr lang="en-US" sz="3600" b="1" u="sng" dirty="0" err="1" smtClean="0">
                <a:solidFill>
                  <a:srgbClr val="000090"/>
                </a:solidFill>
                <a:cs typeface="Symbol" charset="2"/>
              </a:rPr>
              <a:t>e</a:t>
            </a:r>
            <a:r>
              <a:rPr lang="en-US" sz="3600" b="1" u="sng" baseline="30000" dirty="0" err="1" smtClean="0">
                <a:solidFill>
                  <a:srgbClr val="000090"/>
                </a:solidFill>
                <a:cs typeface="Symbol" charset="2"/>
              </a:rPr>
              <a:t>-</a:t>
            </a:r>
            <a:r>
              <a:rPr lang="en-US" sz="3600" b="1" u="sng" dirty="0" err="1" smtClean="0">
                <a:solidFill>
                  <a:srgbClr val="000090"/>
                </a:solidFill>
              </a:rPr>
              <a:t>C</a:t>
            </a:r>
            <a:endParaRPr lang="en-US" sz="3600" b="1" u="sng" dirty="0" smtClean="0">
              <a:solidFill>
                <a:srgbClr val="000090"/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Running of sin</a:t>
            </a:r>
            <a:r>
              <a:rPr lang="en-US" sz="3600" b="1" baseline="30000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2</a:t>
            </a:r>
            <a:r>
              <a:rPr lang="en-US" sz="3600" b="1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  <a:sym typeface="Wingdings"/>
              </a:rPr>
              <a:t>q</a:t>
            </a:r>
            <a:r>
              <a:rPr lang="en-US" sz="3600" b="1" baseline="-25000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W</a:t>
            </a:r>
          </a:p>
          <a:p>
            <a:pPr marL="0" lvl="2" algn="ctr"/>
            <a:r>
              <a:rPr lang="en-US" sz="2800" b="1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800" b="1" baseline="30000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sz="2800" b="1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800" b="1" baseline="30000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sz="2800" b="1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2000" b="1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</a:t>
            </a:r>
            <a:r>
              <a:rPr lang="en-US" sz="2800" b="1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800" b="1" baseline="30000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sz="2800" b="1" dirty="0" err="1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800" b="1" baseline="30000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endParaRPr lang="en-US" sz="2800" b="1" baseline="30000" dirty="0" smtClean="0">
              <a:solidFill>
                <a:srgbClr val="00009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1400" dirty="0" smtClean="0">
              <a:sym typeface="Wingding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3260" y="4229312"/>
            <a:ext cx="44793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b="1" u="sng" dirty="0" err="1" smtClean="0">
                <a:solidFill>
                  <a:srgbClr val="008000"/>
                </a:solidFill>
                <a:cs typeface="Symbol" charset="2"/>
              </a:rPr>
              <a:t>e</a:t>
            </a:r>
            <a:r>
              <a:rPr lang="en-US" sz="3600" b="1" u="sng" baseline="30000" dirty="0" err="1" smtClean="0">
                <a:solidFill>
                  <a:srgbClr val="008000"/>
                </a:solidFill>
                <a:cs typeface="Symbol" charset="2"/>
              </a:rPr>
              <a:t>-</a:t>
            </a:r>
            <a:r>
              <a:rPr lang="en-US" sz="3600" b="1" u="sng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</a:t>
            </a:r>
            <a:r>
              <a:rPr lang="en-US" sz="3600" b="1" u="sng" dirty="0" err="1" smtClean="0">
                <a:solidFill>
                  <a:srgbClr val="008000"/>
                </a:solidFill>
              </a:rPr>
              <a:t>C</a:t>
            </a:r>
            <a:endParaRPr lang="en-US" sz="3600" b="1" u="sng" dirty="0" smtClean="0">
              <a:solidFill>
                <a:srgbClr val="008000"/>
              </a:solidFill>
            </a:endParaRPr>
          </a:p>
          <a:p>
            <a:pPr algn="ctr">
              <a:buFont typeface="Symbol" charset="2"/>
              <a:buChar char="g"/>
            </a:pPr>
            <a:r>
              <a:rPr lang="en-US" sz="36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 </a:t>
            </a:r>
            <a:r>
              <a:rPr lang="en-US" sz="36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Structure</a:t>
            </a:r>
            <a:endParaRPr lang="en-US" sz="4000" b="1" dirty="0" smtClean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and M</a:t>
            </a:r>
            <a:r>
              <a:rPr lang="en-US" sz="3600" b="1" baseline="-25000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</a:t>
            </a:r>
          </a:p>
          <a:p>
            <a:pPr algn="ctr">
              <a:buNone/>
            </a:pPr>
            <a:r>
              <a:rPr lang="en-US" sz="2800" b="1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2800" b="1" baseline="30000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 </a:t>
            </a:r>
            <a:r>
              <a:rPr lang="en-US" sz="2800" b="1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28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</a:t>
            </a:r>
            <a:r>
              <a:rPr lang="en-US" sz="2800" b="1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</a:t>
            </a:r>
            <a:r>
              <a:rPr lang="en-US" sz="28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sz="2800" b="1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n</a:t>
            </a:r>
            <a:endParaRPr lang="en-US" sz="3200" b="1" dirty="0" smtClean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3600" b="1" baseline="-25000" dirty="0" smtClean="0">
              <a:solidFill>
                <a:srgbClr val="008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sym typeface="Wingdings"/>
            </a:endParaRPr>
          </a:p>
          <a:p>
            <a:pPr algn="ctr">
              <a:buNone/>
            </a:pPr>
            <a:endParaRPr lang="en-US" sz="1400" dirty="0" smtClean="0">
              <a:sym typeface="Wingding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24061" y="1901453"/>
            <a:ext cx="3630996" cy="2131299"/>
          </a:xfrm>
          <a:prstGeom prst="ellipse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12300" y="2770147"/>
            <a:ext cx="3846541" cy="2525209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34330" y="4213951"/>
            <a:ext cx="3346566" cy="2528591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Untitled 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896" y="5471505"/>
            <a:ext cx="4338163" cy="1174623"/>
          </a:xfrm>
          <a:prstGeom prst="rect">
            <a:avLst/>
          </a:prstGeom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91994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“run”: 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mode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2446" y="1164005"/>
            <a:ext cx="8686800" cy="5679327"/>
          </a:xfrm>
        </p:spPr>
        <p:txBody>
          <a:bodyPr>
            <a:normAutofit/>
          </a:bodyPr>
          <a:lstStyle/>
          <a:p>
            <a:pPr fontAlgn="t"/>
            <a:r>
              <a:rPr lang="en-US" sz="2800" b="1" dirty="0" smtClean="0"/>
              <a:t>Commission </a:t>
            </a:r>
            <a:r>
              <a:rPr lang="en-US" sz="2800" b="1" dirty="0" err="1" smtClean="0"/>
              <a:t>e-e</a:t>
            </a:r>
            <a:r>
              <a:rPr lang="en-US" sz="2800" b="1" dirty="0" smtClean="0"/>
              <a:t>- and understand </a:t>
            </a:r>
            <a:r>
              <a:rPr lang="en-US" sz="2800" b="1" dirty="0" err="1" smtClean="0"/>
              <a:t>e</a:t>
            </a:r>
            <a:r>
              <a:rPr lang="en-US" sz="2800" b="1" dirty="0" smtClean="0"/>
              <a:t>- beam </a:t>
            </a:r>
            <a:r>
              <a:rPr lang="en-US" sz="2800" b="1" dirty="0" smtClean="0"/>
              <a:t>polarization</a:t>
            </a:r>
            <a:endParaRPr lang="en-US" sz="2800" b="1" dirty="0" smtClean="0"/>
          </a:p>
          <a:p>
            <a:pPr fontAlgn="t"/>
            <a:r>
              <a:rPr lang="en-US" sz="2800" b="1" dirty="0" smtClean="0">
                <a:solidFill>
                  <a:srgbClr val="0000FF"/>
                </a:solidFill>
                <a:latin typeface="+mj-lt"/>
              </a:rPr>
              <a:t>L</a:t>
            </a:r>
            <a:r>
              <a:rPr lang="en-US" sz="2800" b="1" baseline="-25000" dirty="0" smtClean="0">
                <a:solidFill>
                  <a:srgbClr val="0000FF"/>
                </a:solidFill>
                <a:latin typeface="+mj-lt"/>
              </a:rPr>
              <a:t>ee</a:t>
            </a:r>
            <a:r>
              <a:rPr lang="en-US" sz="28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</a:rPr>
              <a:t>= 2 </a:t>
            </a:r>
            <a:r>
              <a:rPr lang="en-US" sz="2800" b="1" dirty="0" err="1" smtClean="0">
                <a:solidFill>
                  <a:srgbClr val="0000FF"/>
                </a:solidFill>
              </a:rPr>
              <a:t>x</a:t>
            </a:r>
            <a:r>
              <a:rPr lang="en-US" sz="2800" b="1" dirty="0" smtClean="0">
                <a:solidFill>
                  <a:srgbClr val="0000FF"/>
                </a:solidFill>
              </a:rPr>
              <a:t> 10</a:t>
            </a:r>
            <a:r>
              <a:rPr lang="en-US" sz="2800" b="1" baseline="30000" dirty="0" smtClean="0">
                <a:solidFill>
                  <a:srgbClr val="0000FF"/>
                </a:solidFill>
              </a:rPr>
              <a:t>34 </a:t>
            </a:r>
            <a:r>
              <a:rPr lang="en-US" sz="2800" b="1" dirty="0" smtClean="0">
                <a:solidFill>
                  <a:srgbClr val="0000FF"/>
                </a:solidFill>
              </a:rPr>
              <a:t>cm</a:t>
            </a:r>
            <a:r>
              <a:rPr lang="en-US" sz="2800" b="1" baseline="30000" dirty="0" smtClean="0">
                <a:solidFill>
                  <a:srgbClr val="0000FF"/>
                </a:solidFill>
              </a:rPr>
              <a:t>-2</a:t>
            </a:r>
            <a:r>
              <a:rPr lang="en-US" sz="2800" b="1" dirty="0" smtClean="0">
                <a:solidFill>
                  <a:srgbClr val="0000FF"/>
                </a:solidFill>
              </a:rPr>
              <a:t>s</a:t>
            </a:r>
            <a:r>
              <a:rPr lang="en-US" sz="2800" b="1" baseline="30000" dirty="0" smtClean="0">
                <a:solidFill>
                  <a:srgbClr val="0000FF"/>
                </a:solidFill>
              </a:rPr>
              <a:t>-</a:t>
            </a:r>
            <a:r>
              <a:rPr lang="en-US" sz="2800" b="1" baseline="30000" dirty="0" smtClean="0">
                <a:solidFill>
                  <a:srgbClr val="0000FF"/>
                </a:solidFill>
              </a:rPr>
              <a:t>1</a:t>
            </a:r>
            <a:r>
              <a:rPr lang="en-US" sz="2800" b="1" dirty="0" smtClean="0">
                <a:solidFill>
                  <a:srgbClr val="0000FF"/>
                </a:solidFill>
              </a:rPr>
              <a:t>    </a:t>
            </a:r>
            <a:r>
              <a:rPr lang="en-US" sz="2800" b="1" dirty="0" err="1" smtClean="0">
                <a:solidFill>
                  <a:srgbClr val="0000FF"/>
                </a:solidFill>
                <a:sym typeface="Wingdings"/>
              </a:rPr>
              <a:t></a:t>
            </a:r>
            <a:r>
              <a:rPr lang="en-US" sz="28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10</a:t>
            </a:r>
            <a:r>
              <a:rPr lang="en-US" sz="2800" b="1" baseline="30000" dirty="0" smtClean="0">
                <a:solidFill>
                  <a:srgbClr val="008000"/>
                </a:solidFill>
              </a:rPr>
              <a:t>7</a:t>
            </a:r>
            <a:r>
              <a:rPr lang="en-US" sz="2800" b="1" dirty="0" smtClean="0">
                <a:solidFill>
                  <a:srgbClr val="008000"/>
                </a:solidFill>
              </a:rPr>
              <a:t>sec </a:t>
            </a:r>
            <a:r>
              <a:rPr lang="en-US" sz="2800" b="1" dirty="0" smtClean="0">
                <a:solidFill>
                  <a:srgbClr val="008000"/>
                </a:solidFill>
              </a:rPr>
              <a:t>per year:</a:t>
            </a:r>
            <a:r>
              <a:rPr lang="en-US" sz="28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800" b="1" baseline="30000" dirty="0" smtClean="0">
                <a:solidFill>
                  <a:srgbClr val="008000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200,000 pb</a:t>
            </a:r>
            <a:r>
              <a:rPr lang="en-US" sz="2800" b="1" baseline="30000" dirty="0" smtClean="0">
                <a:solidFill>
                  <a:srgbClr val="008000"/>
                </a:solidFill>
              </a:rPr>
              <a:t>-1</a:t>
            </a:r>
            <a:endParaRPr lang="en-US" sz="2800" b="1" baseline="30000" dirty="0" smtClean="0">
              <a:solidFill>
                <a:srgbClr val="008000"/>
              </a:solidFill>
            </a:endParaRPr>
          </a:p>
          <a:p>
            <a:pPr fontAlgn="t"/>
            <a:endParaRPr lang="en-US" sz="2800" b="1" dirty="0" smtClean="0"/>
          </a:p>
          <a:p>
            <a:pPr fontAlgn="t">
              <a:buNone/>
            </a:pPr>
            <a:r>
              <a:rPr lang="en-US" sz="2800" b="1" dirty="0" err="1" smtClean="0">
                <a:sym typeface="Wingdings"/>
              </a:rPr>
              <a:t></a:t>
            </a:r>
            <a:r>
              <a:rPr lang="en-US" sz="2800" b="1" dirty="0" smtClean="0">
                <a:sym typeface="Wingdings"/>
              </a:rPr>
              <a:t> </a:t>
            </a:r>
            <a:r>
              <a:rPr lang="en-US" sz="2800" b="1" dirty="0" err="1" smtClean="0"/>
              <a:t>Moller</a:t>
            </a:r>
            <a:r>
              <a:rPr lang="en-US" sz="2800" b="1" dirty="0" smtClean="0"/>
              <a:t> </a:t>
            </a:r>
            <a:r>
              <a:rPr lang="en-US" sz="2800" b="1" dirty="0" smtClean="0"/>
              <a:t>scattering  </a:t>
            </a:r>
            <a:r>
              <a:rPr lang="en-US" sz="2800" b="1" dirty="0" err="1" smtClean="0"/>
              <a:t>e</a:t>
            </a:r>
            <a:r>
              <a:rPr lang="en-US" sz="2800" b="1" dirty="0" smtClean="0"/>
              <a:t>- </a:t>
            </a:r>
            <a:r>
              <a:rPr lang="en-US" sz="2800" b="1" dirty="0" err="1" smtClean="0"/>
              <a:t>e</a:t>
            </a:r>
            <a:r>
              <a:rPr lang="en-US" sz="2800" b="1" dirty="0" smtClean="0"/>
              <a:t>- </a:t>
            </a:r>
            <a:r>
              <a:rPr lang="en-US" sz="2000" b="1" dirty="0" err="1" smtClean="0">
                <a:cs typeface="Symbol" charset="2"/>
                <a:sym typeface="Wingdings"/>
              </a:rPr>
              <a:t></a:t>
            </a:r>
            <a:r>
              <a:rPr lang="en-US" sz="2800" b="1" dirty="0" smtClean="0">
                <a:cs typeface="Symbol" charset="2"/>
                <a:sym typeface="Wingdings"/>
              </a:rPr>
              <a:t> </a:t>
            </a:r>
            <a:r>
              <a:rPr lang="en-US" sz="2800" b="1" dirty="0" err="1" smtClean="0"/>
              <a:t>e</a:t>
            </a:r>
            <a:r>
              <a:rPr lang="en-US" sz="2800" b="1" dirty="0" smtClean="0"/>
              <a:t>- </a:t>
            </a:r>
            <a:r>
              <a:rPr lang="en-US" sz="2800" b="1" dirty="0" err="1" smtClean="0"/>
              <a:t>e</a:t>
            </a:r>
            <a:r>
              <a:rPr lang="en-US" sz="2800" b="1" dirty="0" smtClean="0"/>
              <a:t>-</a:t>
            </a:r>
            <a:endParaRPr lang="en-US" sz="2800" b="1" dirty="0" smtClean="0">
              <a:latin typeface="Symbol" charset="2"/>
              <a:cs typeface="Symbol" charset="2"/>
            </a:endParaRPr>
          </a:p>
          <a:p>
            <a:pPr lvl="1" fontAlgn="t"/>
            <a:r>
              <a:rPr lang="en-US" sz="2400" b="1" dirty="0" err="1" smtClean="0">
                <a:cs typeface="Symbol" charset="2"/>
              </a:rPr>
              <a:t>E</a:t>
            </a:r>
            <a:r>
              <a:rPr lang="en-US" sz="2400" b="1" baseline="-25000" dirty="0" err="1" smtClean="0">
                <a:cs typeface="Symbol" charset="2"/>
              </a:rPr>
              <a:t>cm</a:t>
            </a:r>
            <a:r>
              <a:rPr lang="en-US" sz="2400" b="1" dirty="0" smtClean="0">
                <a:cs typeface="Symbol" charset="2"/>
              </a:rPr>
              <a:t> = 160 </a:t>
            </a:r>
            <a:r>
              <a:rPr lang="en-US" sz="2400" b="1" dirty="0" err="1" smtClean="0">
                <a:cs typeface="Symbol" charset="2"/>
              </a:rPr>
              <a:t>GeV</a:t>
            </a:r>
            <a:r>
              <a:rPr lang="en-US" sz="2400" b="1" dirty="0" smtClean="0">
                <a:cs typeface="Symbol" charset="2"/>
              </a:rPr>
              <a:t> ;  </a:t>
            </a:r>
            <a:r>
              <a:rPr lang="en-US" sz="2400" b="1" dirty="0" err="1" smtClean="0">
                <a:cs typeface="Symbol" charset="2"/>
              </a:rPr>
              <a:t>Scatt</a:t>
            </a:r>
            <a:r>
              <a:rPr lang="en-US" sz="2400" b="1" dirty="0" smtClean="0">
                <a:cs typeface="Symbol" charset="2"/>
              </a:rPr>
              <a:t>. angle &gt; </a:t>
            </a:r>
            <a:r>
              <a:rPr lang="en-US" sz="2400" b="1" dirty="0" smtClean="0">
                <a:cs typeface="Symbol" charset="2"/>
              </a:rPr>
              <a:t>5° ; P</a:t>
            </a:r>
            <a:r>
              <a:rPr lang="en-US" sz="2400" b="1" baseline="-25000" dirty="0" smtClean="0">
                <a:cs typeface="Symbol" charset="2"/>
              </a:rPr>
              <a:t>T </a:t>
            </a:r>
            <a:r>
              <a:rPr lang="en-US" sz="2400" b="1" dirty="0" smtClean="0">
                <a:cs typeface="Symbol" charset="2"/>
              </a:rPr>
              <a:t>&gt; 10 </a:t>
            </a:r>
            <a:r>
              <a:rPr lang="en-US" sz="2400" b="1" dirty="0" err="1" smtClean="0">
                <a:cs typeface="Symbol" charset="2"/>
              </a:rPr>
              <a:t>GeV</a:t>
            </a:r>
            <a:r>
              <a:rPr lang="en-US" sz="2400" b="1" dirty="0" smtClean="0">
                <a:cs typeface="Symbol" charset="2"/>
              </a:rPr>
              <a:t> for outgoing </a:t>
            </a:r>
            <a:r>
              <a:rPr lang="en-US" sz="2400" b="1" dirty="0" err="1" smtClean="0">
                <a:cs typeface="Symbol" charset="2"/>
              </a:rPr>
              <a:t>e</a:t>
            </a:r>
            <a:r>
              <a:rPr lang="en-US" sz="2400" b="1" dirty="0" smtClean="0">
                <a:cs typeface="Symbol" charset="2"/>
              </a:rPr>
              <a:t>-</a:t>
            </a:r>
          </a:p>
          <a:p>
            <a:pPr lvl="1" fontAlgn="t">
              <a:buNone/>
            </a:pPr>
            <a:r>
              <a:rPr lang="en-US" sz="2400" b="1" dirty="0" smtClean="0">
                <a:cs typeface="Symbol" charset="2"/>
              </a:rPr>
              <a:t> </a:t>
            </a:r>
          </a:p>
          <a:p>
            <a:pPr lvl="1" fontAlgn="t"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1e </a:t>
            </a:r>
            <a:r>
              <a:rPr lang="en-US" sz="2800" b="1" dirty="0" smtClean="0">
                <a:solidFill>
                  <a:srgbClr val="FF0000"/>
                </a:solidFill>
              </a:rPr>
              <a:t>× 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2e</a:t>
            </a:r>
            <a:r>
              <a:rPr lang="en-US" sz="2800" b="1" dirty="0" smtClean="0">
                <a:solidFill>
                  <a:srgbClr val="FF0000"/>
                </a:solidFill>
              </a:rPr>
              <a:t>= 0  </a:t>
            </a:r>
            <a:r>
              <a:rPr lang="en-US" sz="20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  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</a:t>
            </a:r>
            <a:r>
              <a:rPr lang="en-US" sz="2800" b="1" dirty="0" smtClean="0">
                <a:solidFill>
                  <a:srgbClr val="FF0000"/>
                </a:solidFill>
              </a:rPr>
              <a:t>2981 </a:t>
            </a:r>
            <a:r>
              <a:rPr lang="en-US" sz="2800" b="1" dirty="0" err="1" smtClean="0">
                <a:solidFill>
                  <a:srgbClr val="FF0000"/>
                </a:solidFill>
              </a:rPr>
              <a:t>pb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1e </a:t>
            </a:r>
            <a:r>
              <a:rPr lang="en-US" sz="2800" b="1" dirty="0" smtClean="0">
                <a:solidFill>
                  <a:srgbClr val="FF0000"/>
                </a:solidFill>
              </a:rPr>
              <a:t>× 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2e</a:t>
            </a:r>
            <a:r>
              <a:rPr lang="en-US" sz="2800" b="1" dirty="0" smtClean="0">
                <a:solidFill>
                  <a:srgbClr val="FF0000"/>
                </a:solidFill>
              </a:rPr>
              <a:t>=-1  </a:t>
            </a:r>
            <a:r>
              <a:rPr lang="en-US" sz="20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   </a:t>
            </a:r>
            <a:r>
              <a:rPr lang="en-US" sz="2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</a:t>
            </a:r>
            <a:r>
              <a:rPr lang="en-US" sz="2800" b="1" dirty="0" smtClean="0">
                <a:solidFill>
                  <a:srgbClr val="FF0000"/>
                </a:solidFill>
              </a:rPr>
              <a:t>3237 </a:t>
            </a:r>
            <a:r>
              <a:rPr lang="en-US" sz="2800" b="1" dirty="0" err="1" smtClean="0">
                <a:solidFill>
                  <a:srgbClr val="FF0000"/>
                </a:solidFill>
              </a:rPr>
              <a:t>pb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1e </a:t>
            </a:r>
            <a:r>
              <a:rPr lang="en-US" sz="2800" b="1" dirty="0" smtClean="0">
                <a:solidFill>
                  <a:srgbClr val="FF0000"/>
                </a:solidFill>
              </a:rPr>
              <a:t>× 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2e</a:t>
            </a:r>
            <a:r>
              <a:rPr lang="en-US" sz="2800" b="1" dirty="0" smtClean="0">
                <a:solidFill>
                  <a:srgbClr val="FF0000"/>
                </a:solidFill>
              </a:rPr>
              <a:t>=+1 </a:t>
            </a:r>
            <a:r>
              <a:rPr lang="en-US" sz="20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   </a:t>
            </a:r>
            <a:r>
              <a:rPr lang="en-US" sz="2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</a:t>
            </a:r>
            <a:r>
              <a:rPr lang="en-US" sz="2800" b="1" dirty="0" smtClean="0">
                <a:solidFill>
                  <a:srgbClr val="FF0000"/>
                </a:solidFill>
              </a:rPr>
              <a:t>2728 </a:t>
            </a:r>
            <a:r>
              <a:rPr lang="en-US" sz="2800" b="1" dirty="0" err="1" smtClean="0">
                <a:solidFill>
                  <a:srgbClr val="FF0000"/>
                </a:solidFill>
              </a:rPr>
              <a:t>pb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sym typeface="Wingdings"/>
              </a:rPr>
              <a:t>	</a:t>
            </a:r>
            <a:r>
              <a:rPr lang="en-US" b="1" dirty="0" err="1" smtClean="0">
                <a:solidFill>
                  <a:srgbClr val="0000FF"/>
                </a:solidFill>
                <a:sym typeface="Wingdings"/>
              </a:rPr>
              <a:t>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N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ev</a:t>
            </a:r>
            <a:r>
              <a:rPr lang="en-US" b="1" dirty="0" smtClean="0">
                <a:solidFill>
                  <a:srgbClr val="0000FF"/>
                </a:solidFill>
              </a:rPr>
              <a:t> ~ 6 × 10</a:t>
            </a:r>
            <a:r>
              <a:rPr lang="en-US" b="1" baseline="30000" dirty="0" smtClean="0">
                <a:solidFill>
                  <a:srgbClr val="0000FF"/>
                </a:solidFill>
              </a:rPr>
              <a:t>8</a:t>
            </a:r>
            <a:r>
              <a:rPr lang="en-US" b="1" dirty="0" smtClean="0">
                <a:solidFill>
                  <a:srgbClr val="0000FF"/>
                </a:solidFill>
              </a:rPr>
              <a:t> / year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Untitled 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385" y="3967492"/>
            <a:ext cx="4172219" cy="2667909"/>
          </a:xfrm>
          <a:prstGeom prst="rect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Full understanding of the Higgs boson and EWSM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531" y="1542471"/>
            <a:ext cx="8229600" cy="556293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Will benefit not only the </a:t>
            </a:r>
          </a:p>
          <a:p>
            <a:pPr lvl="1"/>
            <a:r>
              <a:rPr lang="en-US" b="1" dirty="0" smtClean="0"/>
              <a:t>LHC</a:t>
            </a:r>
          </a:p>
          <a:p>
            <a:pPr lvl="1"/>
            <a:r>
              <a:rPr lang="en-US" b="1" dirty="0" err="1" smtClean="0"/>
              <a:t>e</a:t>
            </a:r>
            <a:r>
              <a:rPr lang="en-US" b="1" baseline="30000" dirty="0" err="1" smtClean="0"/>
              <a:t>+</a:t>
            </a:r>
            <a:r>
              <a:rPr lang="en-US" b="1" dirty="0" err="1" smtClean="0"/>
              <a:t>e</a:t>
            </a:r>
            <a:r>
              <a:rPr lang="en-US" b="1" baseline="30000" dirty="0" smtClean="0"/>
              <a:t>-</a:t>
            </a:r>
            <a:r>
              <a:rPr lang="en-US" b="1" dirty="0" smtClean="0"/>
              <a:t> colliders  with  M</a:t>
            </a:r>
            <a:r>
              <a:rPr lang="en-US" b="1" baseline="-25000" dirty="0" smtClean="0"/>
              <a:t>Z</a:t>
            </a:r>
            <a:r>
              <a:rPr lang="en-US" b="1" dirty="0" smtClean="0"/>
              <a:t> ≤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cm</a:t>
            </a:r>
            <a:r>
              <a:rPr lang="en-US" b="1" dirty="0" smtClean="0"/>
              <a:t> ≤ top-pair threshold</a:t>
            </a:r>
          </a:p>
          <a:p>
            <a:pPr lvl="1"/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But also a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Symbol" charset="2"/>
              </a:rPr>
              <a:t>Higgs factory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b="1" baseline="-25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solidFill>
                  <a:srgbClr val="000090"/>
                </a:solidFill>
              </a:rPr>
              <a:t> to 2%  (Model independent)</a:t>
            </a:r>
          </a:p>
          <a:p>
            <a:pPr lvl="2"/>
            <a:r>
              <a:rPr lang="en-US" b="1" dirty="0" smtClean="0">
                <a:solidFill>
                  <a:srgbClr val="000090"/>
                </a:solidFill>
              </a:rPr>
              <a:t>Results in a 13% on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b="1" baseline="-25000" dirty="0" err="1" smtClean="0">
                <a:solidFill>
                  <a:srgbClr val="000090"/>
                </a:solidFill>
                <a:cs typeface="Symbol" charset="2"/>
              </a:rPr>
              <a:t>T</a:t>
            </a:r>
            <a:r>
              <a:rPr lang="en-US" b="1" baseline="-25000" dirty="0" err="1" smtClean="0">
                <a:solidFill>
                  <a:srgbClr val="000090"/>
                </a:solidFill>
                <a:cs typeface="Symbol" charset="2"/>
              </a:rPr>
              <a:t>otal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</a:rPr>
              <a:t> </a:t>
            </a:r>
          </a:p>
          <a:p>
            <a:pPr lvl="2"/>
            <a:r>
              <a:rPr lang="en-US" b="1" dirty="0" smtClean="0">
                <a:solidFill>
                  <a:srgbClr val="000090"/>
                </a:solidFill>
              </a:rPr>
              <a:t>Results in  a </a:t>
            </a:r>
            <a:r>
              <a:rPr lang="en-US" b="1" dirty="0" err="1" smtClean="0">
                <a:solidFill>
                  <a:srgbClr val="000090"/>
                </a:solidFill>
              </a:rPr>
              <a:t>Y</a:t>
            </a:r>
            <a:r>
              <a:rPr lang="en-US" b="1" baseline="-25000" dirty="0" err="1" smtClean="0">
                <a:solidFill>
                  <a:srgbClr val="000090"/>
                </a:solidFill>
              </a:rPr>
              <a:t>tt</a:t>
            </a:r>
            <a:r>
              <a:rPr lang="en-US" b="1" dirty="0" smtClean="0">
                <a:solidFill>
                  <a:srgbClr val="000090"/>
                </a:solidFill>
              </a:rPr>
              <a:t> of 4%</a:t>
            </a:r>
          </a:p>
          <a:p>
            <a:pPr lvl="1"/>
            <a:r>
              <a:rPr lang="en-US" b="1" dirty="0" smtClean="0"/>
              <a:t>Measure CP mixing to better than 1%</a:t>
            </a:r>
          </a:p>
          <a:p>
            <a:pPr lvl="1"/>
            <a:r>
              <a:rPr lang="en-US" b="1" dirty="0" smtClean="0"/>
              <a:t>At higher energies:  </a:t>
            </a:r>
            <a:r>
              <a:rPr lang="en-US" b="1" dirty="0" err="1" smtClean="0">
                <a:latin typeface="Symbol" charset="2"/>
                <a:cs typeface="Symbol" charset="2"/>
              </a:rPr>
              <a:t>l</a:t>
            </a:r>
            <a:r>
              <a:rPr lang="en-US" b="1" baseline="-25000" dirty="0" err="1" smtClean="0"/>
              <a:t>hhh</a:t>
            </a:r>
            <a:r>
              <a:rPr lang="en-US" b="1" baseline="-25000" dirty="0" smtClean="0"/>
              <a:t> </a:t>
            </a:r>
            <a:r>
              <a:rPr lang="en-US" b="1" dirty="0" smtClean="0"/>
              <a:t>to a few %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740794" y="4964373"/>
            <a:ext cx="23006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660066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2400" b="1" baseline="-25000" dirty="0" err="1" smtClean="0">
                <a:solidFill>
                  <a:srgbClr val="660066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sz="2400" b="1" baseline="-25000" dirty="0" smtClean="0">
                <a:solidFill>
                  <a:srgbClr val="00009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 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 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proportional to  </a:t>
            </a:r>
            <a:endParaRPr lang="en-US" b="1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Symbol" charset="2"/>
              <a:cs typeface="Symbol" charset="2"/>
            </a:endParaRPr>
          </a:p>
          <a:p>
            <a:pPr algn="ctr"/>
            <a:r>
              <a:rPr lang="en-US" sz="14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1400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Fermions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 </a:t>
            </a:r>
            <a:r>
              <a:rPr lang="en-US" sz="14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1400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</a:t>
            </a:r>
            <a:r>
              <a:rPr lang="en-US" sz="1400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ectors</a:t>
            </a:r>
            <a:r>
              <a:rPr lang="en-US" sz="1400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1400" b="1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- </a:t>
            </a:r>
            <a:r>
              <a:rPr lang="en-US" sz="1400" b="1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1400" b="1" baseline="-25000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1400" b="1" baseline="-25000" dirty="0" err="1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calars</a:t>
            </a:r>
            <a:r>
              <a:rPr lang="en-US" sz="1400" b="1" baseline="-25000" dirty="0" smtClean="0">
                <a:solidFill>
                  <a:srgbClr val="008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 the loop</a:t>
            </a:r>
            <a:endParaRPr lang="en-US" b="1" dirty="0">
              <a:solidFill>
                <a:srgbClr val="00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 descr="Untitled 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220" y="3947828"/>
            <a:ext cx="1632964" cy="10579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56452" y="3864497"/>
            <a:ext cx="2218996" cy="241727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4107" y="104416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Precision on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sin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q</a:t>
            </a:r>
            <a:r>
              <a:rPr lang="en-US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at SAPPHIRE</a:t>
            </a:r>
            <a:endParaRPr lang="en-US" b="1" baseline="-250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Content Placeholder 6" descr="Q2.pdf"/>
          <p:cNvPicPr>
            <a:picLocks noGrp="1" noChangeAspect="1"/>
          </p:cNvPicPr>
          <p:nvPr>
            <p:ph sz="half"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8403" b="-8403"/>
              <a:stretch>
                <a:fillRect/>
              </a:stretch>
            </p:blipFill>
          </mc:Choice>
          <mc:Fallback>
            <p:blipFill>
              <a:blip r:embed="rId3"/>
              <a:srcRect t="-8403" b="-8403"/>
              <a:stretch>
                <a:fillRect/>
              </a:stretch>
            </p:blipFill>
          </mc:Fallback>
        </mc:AlternateContent>
        <p:spPr>
          <a:xfrm>
            <a:off x="313177" y="1295068"/>
            <a:ext cx="4038600" cy="5735187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94688" y="1427251"/>
            <a:ext cx="4744568" cy="5026910"/>
          </a:xfrm>
          <a:ln>
            <a:solidFill>
              <a:srgbClr val="FFFFFF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Like SLAC-SLC (&amp; LEP) at M</a:t>
            </a:r>
            <a:r>
              <a:rPr lang="en-US" b="1" baseline="-25000" dirty="0" smtClean="0">
                <a:solidFill>
                  <a:srgbClr val="008000"/>
                </a:solidFill>
              </a:rPr>
              <a:t>Z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A</a:t>
            </a:r>
            <a:r>
              <a:rPr lang="en-US" b="1" baseline="-25000" dirty="0" smtClean="0">
                <a:solidFill>
                  <a:srgbClr val="008000"/>
                </a:solidFill>
              </a:rPr>
              <a:t>LR</a:t>
            </a:r>
            <a:r>
              <a:rPr lang="en-US" b="1" dirty="0" smtClean="0">
                <a:solidFill>
                  <a:srgbClr val="008000"/>
                </a:solidFill>
              </a:rPr>
              <a:t> based on 150K event </a:t>
            </a:r>
          </a:p>
          <a:p>
            <a:pPr lvl="1"/>
            <a:r>
              <a:rPr lang="en-US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err="1" smtClean="0">
                <a:solidFill>
                  <a:srgbClr val="008000"/>
                </a:solidFill>
              </a:rPr>
              <a:t>A</a:t>
            </a:r>
            <a:r>
              <a:rPr lang="en-US" b="1" baseline="-25000" dirty="0" err="1" smtClean="0">
                <a:solidFill>
                  <a:srgbClr val="008000"/>
                </a:solidFill>
              </a:rPr>
              <a:t>LR</a:t>
            </a:r>
            <a:r>
              <a:rPr lang="en-US" b="1" baseline="-25000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~ 0.003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smtClean="0">
                <a:solidFill>
                  <a:srgbClr val="008000"/>
                </a:solidFill>
              </a:rPr>
              <a:t>sin</a:t>
            </a:r>
            <a:r>
              <a:rPr lang="en-US" b="1" baseline="30000" dirty="0" smtClean="0">
                <a:solidFill>
                  <a:srgbClr val="008000"/>
                </a:solidFill>
              </a:rPr>
              <a:t>2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q</a:t>
            </a:r>
            <a:r>
              <a:rPr lang="en-US" b="1" baseline="-25000" dirty="0" err="1" smtClean="0">
                <a:solidFill>
                  <a:srgbClr val="008000"/>
                </a:solidFill>
              </a:rPr>
              <a:t>W</a:t>
            </a:r>
            <a:r>
              <a:rPr lang="en-US" b="1" baseline="-25000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~ 0.0003</a:t>
            </a:r>
          </a:p>
          <a:p>
            <a:pPr lvl="1"/>
            <a:endParaRPr lang="en-US" b="1" dirty="0" smtClean="0"/>
          </a:p>
          <a:p>
            <a:r>
              <a:rPr lang="en-US" b="1" dirty="0" err="1" smtClean="0">
                <a:solidFill>
                  <a:srgbClr val="000090"/>
                </a:solidFill>
              </a:rPr>
              <a:t>SAPPHiRE</a:t>
            </a:r>
            <a:r>
              <a:rPr lang="en-US" b="1" dirty="0" smtClean="0">
                <a:solidFill>
                  <a:srgbClr val="000090"/>
                </a:solidFill>
              </a:rPr>
              <a:t> at highest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endParaRPr lang="en-US" b="1" dirty="0" smtClean="0">
              <a:solidFill>
                <a:srgbClr val="000090"/>
              </a:solidFill>
              <a:latin typeface="Symbol" charset="2"/>
              <a:cs typeface="Symbol" charset="2"/>
            </a:endParaRP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A</a:t>
            </a:r>
            <a:r>
              <a:rPr lang="en-US" b="1" baseline="-25000" dirty="0" smtClean="0">
                <a:solidFill>
                  <a:srgbClr val="000090"/>
                </a:solidFill>
              </a:rPr>
              <a:t>LR</a:t>
            </a:r>
            <a:r>
              <a:rPr lang="en-US" b="1" dirty="0" smtClean="0">
                <a:solidFill>
                  <a:srgbClr val="000090"/>
                </a:solidFill>
              </a:rPr>
              <a:t> based on 10</a:t>
            </a:r>
            <a:r>
              <a:rPr lang="en-US" b="1" baseline="30000" dirty="0" smtClean="0">
                <a:solidFill>
                  <a:srgbClr val="000090"/>
                </a:solidFill>
              </a:rPr>
              <a:t>6</a:t>
            </a:r>
            <a:r>
              <a:rPr lang="en-US" b="1" dirty="0" smtClean="0">
                <a:solidFill>
                  <a:srgbClr val="000090"/>
                </a:solidFill>
              </a:rPr>
              <a:t> event</a:t>
            </a:r>
          </a:p>
          <a:p>
            <a:pPr lvl="1"/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err="1" smtClean="0">
                <a:solidFill>
                  <a:srgbClr val="000090"/>
                </a:solidFill>
              </a:rPr>
              <a:t>A</a:t>
            </a:r>
            <a:r>
              <a:rPr lang="en-US" b="1" baseline="-25000" dirty="0" err="1" smtClean="0">
                <a:solidFill>
                  <a:srgbClr val="000090"/>
                </a:solidFill>
              </a:rPr>
              <a:t>LR</a:t>
            </a:r>
            <a:r>
              <a:rPr lang="en-US" b="1" baseline="-25000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~ 0.001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smtClean="0">
                <a:solidFill>
                  <a:srgbClr val="000090"/>
                </a:solidFill>
              </a:rPr>
              <a:t>sin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q</a:t>
            </a:r>
            <a:r>
              <a:rPr lang="en-US" b="1" baseline="-25000" dirty="0" err="1" smtClean="0">
                <a:solidFill>
                  <a:srgbClr val="000090"/>
                </a:solidFill>
              </a:rPr>
              <a:t>W</a:t>
            </a:r>
            <a:r>
              <a:rPr lang="en-US" b="1" baseline="-25000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~ 0.0004</a:t>
            </a:r>
          </a:p>
          <a:p>
            <a:pPr lvl="1"/>
            <a:endParaRPr lang="en-US" b="1" dirty="0" smtClean="0"/>
          </a:p>
          <a:p>
            <a:r>
              <a:rPr lang="en-US" b="1" dirty="0" smtClean="0">
                <a:solidFill>
                  <a:srgbClr val="660066"/>
                </a:solidFill>
              </a:rPr>
              <a:t>In addition to precise measurement of running down to  10 </a:t>
            </a:r>
            <a:r>
              <a:rPr lang="en-US" b="1" dirty="0" err="1" smtClean="0">
                <a:solidFill>
                  <a:srgbClr val="660066"/>
                </a:solidFill>
              </a:rPr>
              <a:t>GeV</a:t>
            </a:r>
            <a:r>
              <a:rPr lang="en-US" b="1" dirty="0" smtClean="0">
                <a:solidFill>
                  <a:srgbClr val="660066"/>
                </a:solidFill>
              </a:rPr>
              <a:t> 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4200" y="1374875"/>
            <a:ext cx="484450" cy="261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19807" y="1427251"/>
            <a:ext cx="1340231" cy="44046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843195" y="6359251"/>
            <a:ext cx="108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="1" dirty="0" err="1" smtClean="0">
                <a:solidFill>
                  <a:srgbClr val="0000FF"/>
                </a:solidFill>
                <a:sym typeface="Wingdings"/>
              </a:rPr>
              <a:t>(GeV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)</a:t>
            </a:r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18650" y="4792800"/>
            <a:ext cx="45719" cy="13748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44107" y="1128924"/>
            <a:ext cx="2864887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sz="2000" b="1" dirty="0" smtClean="0">
                <a:solidFill>
                  <a:srgbClr val="0000FF"/>
                </a:solidFill>
              </a:rPr>
              <a:t> = </a:t>
            </a:r>
            <a:r>
              <a:rPr lang="en-US" sz="2000" b="1" dirty="0" err="1" smtClean="0">
                <a:solidFill>
                  <a:srgbClr val="0000FF"/>
                </a:solidFill>
              </a:rPr>
              <a:t>E</a:t>
            </a:r>
            <a:r>
              <a:rPr lang="en-US" sz="2000" b="1" baseline="-25000" dirty="0" err="1" smtClean="0">
                <a:solidFill>
                  <a:srgbClr val="0000FF"/>
                </a:solidFill>
              </a:rPr>
              <a:t>cm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sqrt</a:t>
            </a:r>
            <a:r>
              <a:rPr lang="en-US" sz="2000" b="1" dirty="0" smtClean="0">
                <a:solidFill>
                  <a:srgbClr val="0000FF"/>
                </a:solidFill>
              </a:rPr>
              <a:t>{ ½ (1-cos </a:t>
            </a:r>
            <a:r>
              <a:rPr lang="en-US" sz="20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q</a:t>
            </a:r>
            <a:r>
              <a:rPr lang="en-US" sz="2000" b="1" dirty="0" smtClean="0">
                <a:solidFill>
                  <a:srgbClr val="0000FF"/>
                </a:solidFill>
              </a:rPr>
              <a:t>)} </a:t>
            </a:r>
          </a:p>
          <a:p>
            <a:pPr algn="ctr">
              <a:buFont typeface="Symbol" charset="2"/>
              <a:buChar char="q"/>
            </a:pPr>
            <a:r>
              <a:rPr lang="en-US" sz="2000" b="1" dirty="0" smtClean="0">
                <a:solidFill>
                  <a:srgbClr val="0000FF"/>
                </a:solidFill>
                <a:cs typeface="Symbol" charset="2"/>
              </a:rPr>
              <a:t> = </a:t>
            </a:r>
            <a:r>
              <a:rPr lang="en-US" sz="2000" b="1" dirty="0" smtClean="0">
                <a:solidFill>
                  <a:srgbClr val="0000FF"/>
                </a:solidFill>
              </a:rPr>
              <a:t>scattering angle  </a:t>
            </a:r>
          </a:p>
          <a:p>
            <a:pPr algn="ctr">
              <a:buFont typeface="Symbol" charset="2"/>
              <a:buChar char="q"/>
            </a:pPr>
            <a:r>
              <a:rPr lang="en-US" sz="1600" b="1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 Maximum </a:t>
            </a:r>
            <a:r>
              <a:rPr lang="en-US" sz="2000" b="1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~113 </a:t>
            </a:r>
            <a:r>
              <a:rPr lang="en-US" sz="2000" b="1" dirty="0" err="1" smtClean="0">
                <a:solidFill>
                  <a:srgbClr val="0000FF"/>
                </a:solidFill>
                <a:sym typeface="Wingdings"/>
              </a:rPr>
              <a:t>GeV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0008" y="3158412"/>
            <a:ext cx="2024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LR Asymmetry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@ the  Z-pole </a:t>
            </a:r>
            <a:endParaRPr lang="en-US" sz="2400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2312943" y="4316095"/>
            <a:ext cx="653375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: 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Moller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Scattering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to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measure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running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of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sin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q</a:t>
            </a:r>
            <a:r>
              <a:rPr lang="en-US" b="1" baseline="-25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72" y="1716465"/>
            <a:ext cx="7603054" cy="440375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564636" y="1774290"/>
            <a:ext cx="851061" cy="4046056"/>
          </a:xfrm>
          <a:prstGeom prst="rect">
            <a:avLst/>
          </a:prstGeom>
          <a:solidFill>
            <a:srgbClr val="FF0000">
              <a:alpha val="1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16200000">
            <a:off x="5420372" y="2917268"/>
            <a:ext cx="1126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SAPPHIRE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3438" y="6129490"/>
            <a:ext cx="7251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 Complements future lower energy programs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 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417" y="3216811"/>
            <a:ext cx="4392083" cy="354374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7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nd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“run”: 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from 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b="1" baseline="300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 </a:t>
            </a:r>
            <a:r>
              <a:rPr lang="en-US" sz="3600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Symbol" charset="2"/>
                <a:sym typeface="Wingdings"/>
              </a:rPr>
              <a:t>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Symbol" charset="2"/>
                <a:sym typeface="Wingdings"/>
              </a:rPr>
              <a:t>W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  <a:sym typeface="Wingdings"/>
              </a:rPr>
              <a:t/>
            </a:r>
            <a:b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  <a:sym typeface="Wingdings"/>
              </a:rPr>
            </a:b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Symbol" charset="2"/>
                <a:sym typeface="Wingdings"/>
              </a:rPr>
              <a:t>and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Symbol" charset="2"/>
                <a:sym typeface="Wingdings"/>
              </a:rPr>
              <a:t>photon structure </a:t>
            </a:r>
            <a:endParaRPr lang="en-US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9893" y="5690089"/>
            <a:ext cx="40393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M</a:t>
            </a:r>
            <a:r>
              <a:rPr lang="en-US" sz="2800" b="1" baseline="-25000" dirty="0" smtClean="0">
                <a:solidFill>
                  <a:srgbClr val="0000FF"/>
                </a:solidFill>
              </a:rPr>
              <a:t>W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</a:rPr>
              <a:t>measurement from</a:t>
            </a:r>
            <a:r>
              <a:rPr lang="en-US" sz="2800" b="1" dirty="0" smtClean="0">
                <a:solidFill>
                  <a:srgbClr val="0000FF"/>
                </a:solidFill>
              </a:rPr>
              <a:t>  W </a:t>
            </a:r>
            <a:r>
              <a:rPr lang="en-US" sz="2800" b="1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8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sym typeface="Wingdings"/>
              </a:rPr>
              <a:t>hadron</a:t>
            </a:r>
            <a:r>
              <a:rPr lang="en-US" sz="2800" b="1" dirty="0" smtClean="0">
                <a:solidFill>
                  <a:srgbClr val="0000FF"/>
                </a:solidFill>
                <a:sym typeface="Wingdings"/>
              </a:rPr>
              <a:t> events</a:t>
            </a:r>
          </a:p>
          <a:p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1154" y="3908844"/>
            <a:ext cx="42756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ym typeface="Wingdings"/>
            </a:endParaRPr>
          </a:p>
          <a:p>
            <a:pPr>
              <a:buFont typeface="Wingdings" charset="2"/>
              <a:buChar char="è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Or from</a:t>
            </a:r>
          </a:p>
          <a:p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energy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scan </a:t>
            </a:r>
            <a:endParaRPr lang="en-US" b="1" dirty="0" smtClean="0">
              <a:solidFill>
                <a:srgbClr val="FF0000"/>
              </a:solidFill>
              <a:sym typeface="Wingdings"/>
            </a:endParaRPr>
          </a:p>
          <a:p>
            <a:pPr>
              <a:buFont typeface="Wingdings" charset="2"/>
              <a:buChar char="ü"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Untitled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93" y="2044626"/>
            <a:ext cx="3811860" cy="3703208"/>
          </a:xfrm>
          <a:prstGeom prst="rect">
            <a:avLst/>
          </a:prstGeom>
        </p:spPr>
      </p:pic>
      <p:pic>
        <p:nvPicPr>
          <p:cNvPr id="11" name="Picture 8" descr="G:\massless_rh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42029" y="840329"/>
            <a:ext cx="3429000" cy="7334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Rectangle 11"/>
          <p:cNvSpPr/>
          <p:nvPr/>
        </p:nvSpPr>
        <p:spPr>
          <a:xfrm>
            <a:off x="5321154" y="3532136"/>
            <a:ext cx="1381280" cy="6396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18000"/>
                </a:schemeClr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66837" y="2109809"/>
            <a:ext cx="418666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>
              <a:buFont typeface="Arial"/>
              <a:buChar char="•"/>
            </a:pPr>
            <a:r>
              <a:rPr lang="en-US" sz="2400" b="1" dirty="0" smtClean="0">
                <a:solidFill>
                  <a:srgbClr val="008000"/>
                </a:solidFill>
              </a:rPr>
              <a:t> Commission </a:t>
            </a:r>
            <a:r>
              <a:rPr lang="en-US" sz="2400" b="1" dirty="0" err="1" smtClean="0">
                <a:solidFill>
                  <a:srgbClr val="008000"/>
                </a:solidFill>
              </a:rPr>
              <a:t>e</a:t>
            </a:r>
            <a:r>
              <a:rPr lang="en-US" sz="2400" b="1" dirty="0" err="1" smtClean="0">
                <a:solidFill>
                  <a:srgbClr val="008000"/>
                </a:solidFill>
              </a:rPr>
              <a:t>-</a:t>
            </a:r>
            <a:r>
              <a:rPr lang="en-US" sz="24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</a:t>
            </a:r>
            <a:r>
              <a:rPr lang="en-US" sz="2400" b="1" dirty="0" smtClean="0">
                <a:solidFill>
                  <a:srgbClr val="008000"/>
                </a:solidFill>
                <a:cs typeface="Symbol" charset="2"/>
              </a:rPr>
              <a:t> collisions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</a:p>
          <a:p>
            <a:pPr fontAlgn="t">
              <a:buFont typeface="Arial"/>
              <a:buChar char="•"/>
            </a:pPr>
            <a:r>
              <a:rPr lang="en-US" sz="2400" b="1" dirty="0" smtClean="0">
                <a:solidFill>
                  <a:srgbClr val="008000"/>
                </a:solidFill>
              </a:rPr>
              <a:t> Understand </a:t>
            </a:r>
            <a:r>
              <a:rPr lang="en-US" sz="24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</a:t>
            </a:r>
            <a:r>
              <a:rPr lang="en-US" sz="24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</a:rPr>
              <a:t>beam spectrum &amp; polarization</a:t>
            </a:r>
            <a:endParaRPr lang="en-US" sz="2400" b="1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947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b="1" baseline="300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“run” </a:t>
            </a:r>
            <a:r>
              <a:rPr lang="en-US" b="1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US" b="1" dirty="0" err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Higgs-factory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 descr="Untitled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25" y="1547432"/>
            <a:ext cx="8766175" cy="5099050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" name="TextBox 3"/>
          <p:cNvSpPr txBox="1"/>
          <p:nvPr/>
        </p:nvSpPr>
        <p:spPr>
          <a:xfrm>
            <a:off x="4928797" y="5153016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898" y="4848581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898" y="5923982"/>
            <a:ext cx="41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877" y="538885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 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0951" y="1182670"/>
            <a:ext cx="10361428" cy="53530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4903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a good option for the USA </a:t>
            </a:r>
            <a:endParaRPr lang="en-US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636" y="1064919"/>
            <a:ext cx="8151408" cy="1113118"/>
          </a:xfrm>
          <a:solidFill>
            <a:srgbClr val="FFFFFF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008000"/>
                </a:solidFill>
              </a:rPr>
              <a:t>Physics capabilities complementary </a:t>
            </a:r>
            <a:r>
              <a:rPr lang="en-US" b="1" dirty="0" smtClean="0">
                <a:solidFill>
                  <a:srgbClr val="008000"/>
                </a:solidFill>
              </a:rPr>
              <a:t>to those of  the LHC and future </a:t>
            </a:r>
            <a:r>
              <a:rPr lang="en-US" b="1" dirty="0" err="1" smtClean="0">
                <a:solidFill>
                  <a:srgbClr val="008000"/>
                </a:solidFill>
              </a:rPr>
              <a:t>e+e</a:t>
            </a:r>
            <a:r>
              <a:rPr lang="en-US" b="1" dirty="0" smtClean="0">
                <a:solidFill>
                  <a:srgbClr val="008000"/>
                </a:solidFill>
              </a:rPr>
              <a:t>- collider </a:t>
            </a:r>
          </a:p>
          <a:p>
            <a:endParaRPr lang="en-US" b="1" dirty="0" smtClean="0">
              <a:solidFill>
                <a:srgbClr val="008000"/>
              </a:solidFill>
            </a:endParaRPr>
          </a:p>
          <a:p>
            <a:endParaRPr lang="en-US" b="1" dirty="0" smtClean="0">
              <a:solidFill>
                <a:srgbClr val="008000"/>
              </a:solidFill>
            </a:endParaRPr>
          </a:p>
          <a:p>
            <a:endParaRPr lang="en-US" b="1" dirty="0" smtClean="0">
              <a:solidFill>
                <a:srgbClr val="008000"/>
              </a:solidFill>
            </a:endParaRPr>
          </a:p>
        </p:txBody>
      </p:sp>
      <p:pic>
        <p:nvPicPr>
          <p:cNvPr id="7" name="Picture 6" descr="Mg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567" y="2363450"/>
            <a:ext cx="4706785" cy="26578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686800" y="5265762"/>
            <a:ext cx="1158788" cy="8621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424" y="5978720"/>
            <a:ext cx="8797931" cy="1569660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  Similar performance for H to bb  predicted by other studies:</a:t>
            </a:r>
          </a:p>
          <a:p>
            <a:r>
              <a:rPr lang="en-US" sz="2400" dirty="0" smtClean="0"/>
              <a:t>                 </a:t>
            </a:r>
            <a:r>
              <a:rPr lang="en-US" sz="2400" dirty="0" err="1" smtClean="0"/>
              <a:t>S.Soldner</a:t>
            </a:r>
            <a:r>
              <a:rPr lang="en-US" sz="2400" dirty="0" err="1" smtClean="0"/>
              <a:t>-</a:t>
            </a:r>
            <a:r>
              <a:rPr lang="en-US" sz="2400" dirty="0" err="1" smtClean="0"/>
              <a:t>Rembold</a:t>
            </a:r>
            <a:r>
              <a:rPr lang="en-US" sz="2400" dirty="0" smtClean="0"/>
              <a:t>, </a:t>
            </a:r>
            <a:r>
              <a:rPr lang="en-US" sz="2400" dirty="0" err="1" smtClean="0"/>
              <a:t>P.Niezurawski</a:t>
            </a:r>
            <a:r>
              <a:rPr lang="en-US" sz="2400" dirty="0" smtClean="0"/>
              <a:t>, </a:t>
            </a:r>
            <a:r>
              <a:rPr lang="en-US" sz="2400" dirty="0" err="1" smtClean="0"/>
              <a:t>Rosca</a:t>
            </a:r>
            <a:r>
              <a:rPr lang="en-US" sz="2400" dirty="0" smtClean="0"/>
              <a:t>, etc…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 </a:t>
            </a:r>
            <a:endParaRPr lang="en-US" sz="2400" b="1" dirty="0" smtClean="0">
              <a:cs typeface="Symbol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5144" y="2893707"/>
            <a:ext cx="82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 to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endParaRPr lang="en-US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6456" y="2893707"/>
            <a:ext cx="889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 to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Symbol" charset="2"/>
              </a:rPr>
              <a:t>bb</a:t>
            </a:r>
            <a:endParaRPr lang="en-US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cs typeface="Symbol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67061" y="2178037"/>
            <a:ext cx="1756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hep-ex/0110056</a:t>
            </a:r>
            <a:endParaRPr lang="en-US" dirty="0"/>
          </a:p>
        </p:txBody>
      </p:sp>
      <p:pic>
        <p:nvPicPr>
          <p:cNvPr id="13" name="Picture 12" descr="Untitled 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639" y="3419720"/>
            <a:ext cx="2983294" cy="632258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27336" y="1012492"/>
            <a:ext cx="8141731" cy="98425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" name="Picture 21" descr="Untitled 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48" y="5790252"/>
            <a:ext cx="8326202" cy="1120776"/>
          </a:xfrm>
          <a:prstGeom prst="rect">
            <a:avLst/>
          </a:prstGeom>
        </p:spPr>
      </p:pic>
      <p:pic>
        <p:nvPicPr>
          <p:cNvPr id="2" name="Picture 1" descr="Untitled 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785" y="1790272"/>
            <a:ext cx="7505700" cy="3111500"/>
          </a:xfrm>
          <a:prstGeom prst="rect">
            <a:avLst/>
          </a:prstGeom>
        </p:spPr>
      </p:pic>
      <p:pic>
        <p:nvPicPr>
          <p:cNvPr id="4" name="Picture 3" descr="Untitled 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003" y="5020886"/>
            <a:ext cx="5472574" cy="340783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 descr="Untitled 1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8632" y="5465519"/>
            <a:ext cx="6491112" cy="388173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7" name="TextBox 6"/>
          <p:cNvSpPr txBox="1"/>
          <p:nvPr/>
        </p:nvSpPr>
        <p:spPr>
          <a:xfrm>
            <a:off x="807545" y="2134149"/>
            <a:ext cx="253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Circularly polarized laser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1554" y="1369410"/>
            <a:ext cx="244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Linearly  polarized laser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310755" y="2081646"/>
            <a:ext cx="276856" cy="2594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4189675" y="1610568"/>
            <a:ext cx="883115" cy="2374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802066" y="1847994"/>
            <a:ext cx="428711" cy="286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71223" y="224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Symbol" charset="2"/>
                <a:ea typeface="+mj-ea"/>
                <a:cs typeface="Symbol" charset="2"/>
              </a:rPr>
              <a:t>gg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Higgs-factory to Study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CP </a:t>
            </a:r>
            <a:r>
              <a:rPr lang="en-US" sz="44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Violation in Detail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 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87" y="1677992"/>
            <a:ext cx="8668011" cy="741648"/>
          </a:xfrm>
          <a:prstGeom prst="rect">
            <a:avLst/>
          </a:prstGeom>
        </p:spPr>
      </p:pic>
      <p:pic>
        <p:nvPicPr>
          <p:cNvPr id="4" name="Picture 3" descr="Untitled 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32" y="87132"/>
            <a:ext cx="4974167" cy="448138"/>
          </a:xfrm>
          <a:prstGeom prst="rect">
            <a:avLst/>
          </a:prstGeom>
        </p:spPr>
      </p:pic>
      <p:pic>
        <p:nvPicPr>
          <p:cNvPr id="6" name="Picture 5" descr="Untitled 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832" y="695301"/>
            <a:ext cx="4974167" cy="476881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>
          <a:xfrm>
            <a:off x="6619144" y="87132"/>
            <a:ext cx="2244954" cy="1395410"/>
          </a:xfrm>
          <a:prstGeom prst="irregularSeal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Only with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j-lt"/>
                <a:cs typeface="Symbol" charset="2"/>
              </a:rPr>
              <a:t>C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+mj-lt"/>
              <a:cs typeface="Symbol" charset="2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3253865" y="2558698"/>
            <a:ext cx="889979" cy="111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754477" y="2169330"/>
            <a:ext cx="1436895" cy="8899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65131" y="3170558"/>
            <a:ext cx="2403385" cy="36933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== 0  if  CP is conserved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9572" y="1172182"/>
            <a:ext cx="372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Book Antiqua"/>
                <a:cs typeface="Book Antiqua"/>
              </a:rPr>
              <a:t>In </a:t>
            </a:r>
            <a:r>
              <a:rPr lang="en-US" b="1" u="sng" dirty="0" err="1" smtClean="0">
                <a:latin typeface="Book Antiqua"/>
                <a:cs typeface="Book Antiqua"/>
              </a:rPr>
              <a:t>s</a:t>
            </a:r>
            <a:r>
              <a:rPr lang="en-US" b="1" u="sng" dirty="0" smtClean="0">
                <a:latin typeface="Book Antiqua"/>
                <a:cs typeface="Book Antiqua"/>
              </a:rPr>
              <a:t>-channel production of Higgs: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6369113" y="2307973"/>
            <a:ext cx="889980" cy="612694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91375" y="3170558"/>
            <a:ext cx="3323671" cy="646331"/>
          </a:xfrm>
          <a:prstGeom prst="rect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== +1 (-1)  for CP is conserved for</a:t>
            </a:r>
          </a:p>
          <a:p>
            <a:r>
              <a:rPr lang="en-US" b="1" dirty="0" smtClean="0"/>
              <a:t>A CP-Even (CP-Odd) Higgs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02605" y="4069797"/>
            <a:ext cx="65501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  <a:cs typeface="Lucida Calligraphy"/>
                <a:sym typeface="Wingdings"/>
              </a:rPr>
              <a:t>            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Lucida Calligraphy"/>
              </a:rPr>
              <a:t>If </a:t>
            </a:r>
            <a:r>
              <a:rPr lang="en-US" sz="2400" dirty="0" smtClean="0">
                <a:solidFill>
                  <a:srgbClr val="FF0000"/>
                </a:solidFill>
                <a:latin typeface="Lucida Calligraphy"/>
                <a:cs typeface="Lucida Calligraphy"/>
              </a:rPr>
              <a:t>A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≠0, </a:t>
            </a:r>
            <a:r>
              <a:rPr lang="en-US" sz="2400" dirty="0" smtClean="0">
                <a:solidFill>
                  <a:srgbClr val="FF0000"/>
                </a:solidFill>
                <a:latin typeface="Lucida Calligraphy"/>
                <a:cs typeface="Lucida Calligraphy"/>
              </a:rPr>
              <a:t>A</a:t>
            </a:r>
            <a:r>
              <a:rPr lang="en-US" sz="2400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≠0  and/or  |</a:t>
            </a:r>
            <a:r>
              <a:rPr lang="en-US" sz="2400" dirty="0" smtClean="0">
                <a:solidFill>
                  <a:srgbClr val="FF0000"/>
                </a:solidFill>
                <a:latin typeface="Lucida Calligraphy"/>
                <a:cs typeface="Lucida Calligraphy"/>
              </a:rPr>
              <a:t>A</a:t>
            </a:r>
            <a:r>
              <a:rPr lang="en-US" sz="2400" baseline="-25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| &lt; 1,  the Higgs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is a mixture of CP-Even and CP-Odd states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3" name="Picture 22" descr="Untitled 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738" y="4069797"/>
            <a:ext cx="1371600" cy="495300"/>
          </a:xfrm>
          <a:prstGeom prst="rect">
            <a:avLst/>
          </a:prstGeom>
        </p:spPr>
      </p:pic>
      <p:pic>
        <p:nvPicPr>
          <p:cNvPr id="24" name="Picture 23" descr="Untitled 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928" y="5024680"/>
            <a:ext cx="1371600" cy="4953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27195" y="4991690"/>
            <a:ext cx="8231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  <a:latin typeface="+mj-lt"/>
                <a:cs typeface="Lucida Calligraphy"/>
                <a:sym typeface="Wingdings"/>
              </a:rPr>
              <a:t>             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cs typeface="Lucida Calligraphy"/>
              </a:rPr>
              <a:t>Possible to search for CP violation in </a:t>
            </a:r>
          </a:p>
          <a:p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gg</a:t>
            </a:r>
            <a:r>
              <a:rPr lang="en-US" sz="2400" dirty="0" err="1" smtClean="0">
                <a:solidFill>
                  <a:srgbClr val="000090"/>
                </a:solidFill>
                <a:latin typeface="+mj-lt"/>
                <a:cs typeface="Lucida Calligraphy"/>
                <a:sym typeface="Wingdings"/>
              </a:rPr>
              <a:t>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cs typeface="Lucida Calligraphy"/>
                <a:sym typeface="Wingdings"/>
              </a:rPr>
              <a:t> H </a:t>
            </a:r>
            <a:r>
              <a:rPr lang="en-US" sz="2400" dirty="0" err="1" smtClean="0">
                <a:solidFill>
                  <a:srgbClr val="000090"/>
                </a:solidFill>
                <a:latin typeface="+mj-lt"/>
                <a:cs typeface="Lucida Calligraphy"/>
                <a:sym typeface="Wingdings"/>
              </a:rPr>
              <a:t>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cs typeface="Lucida Calligraphy"/>
                <a:sym typeface="Wingdings"/>
              </a:rPr>
              <a:t> fermions without having to measure their polarization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26" name="Picture 25" descr="Untitled 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08" y="5946573"/>
            <a:ext cx="1371600" cy="4953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31275" y="5913583"/>
            <a:ext cx="78473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  <a:cs typeface="Lucida Calligraphy"/>
                <a:sym typeface="Wingdings"/>
              </a:rPr>
              <a:t>             In </a:t>
            </a:r>
            <a:r>
              <a:rPr lang="en-US" sz="2400" dirty="0" smtClean="0">
                <a:latin typeface="+mj-lt"/>
                <a:cs typeface="Lucida Calligraphy"/>
              </a:rPr>
              <a:t> bb, a ≤1% asymmetry can be measure with 100 fb</a:t>
            </a:r>
            <a:r>
              <a:rPr lang="en-US" sz="2400" baseline="30000" dirty="0" smtClean="0">
                <a:latin typeface="+mj-lt"/>
                <a:cs typeface="Lucida Calligraphy"/>
              </a:rPr>
              <a:t>-1</a:t>
            </a:r>
          </a:p>
          <a:p>
            <a:r>
              <a:rPr lang="en-US" sz="2400" dirty="0" smtClean="0">
                <a:latin typeface="+mj-lt"/>
                <a:cs typeface="Lucida Calligraphy"/>
              </a:rPr>
              <a:t>that is, in 1/2 years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507756" y="6375248"/>
            <a:ext cx="2685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8000"/>
                </a:solidFill>
              </a:rPr>
              <a:t>JS Lee</a:t>
            </a:r>
            <a:r>
              <a:rPr lang="en-US" b="1" dirty="0" smtClean="0">
                <a:solidFill>
                  <a:srgbClr val="008000"/>
                </a:solidFill>
              </a:rPr>
              <a:t>  </a:t>
            </a:r>
            <a:r>
              <a:rPr lang="en-US" b="1" dirty="0" smtClean="0">
                <a:solidFill>
                  <a:srgbClr val="008000"/>
                </a:solidFill>
              </a:rPr>
              <a:t>arXiv</a:t>
            </a:r>
            <a:r>
              <a:rPr lang="en-US" b="1" dirty="0" smtClean="0">
                <a:solidFill>
                  <a:srgbClr val="008000"/>
                </a:solidFill>
              </a:rPr>
              <a:t>:0705.1089v2</a:t>
            </a:r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AH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124" y="1247313"/>
            <a:ext cx="3022194" cy="1069959"/>
          </a:xfrm>
          <a:prstGeom prst="rect">
            <a:avLst/>
          </a:prstGeom>
        </p:spPr>
      </p:pic>
      <p:pic>
        <p:nvPicPr>
          <p:cNvPr id="4" name="Picture 3" descr="Untitled 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11" y="3961342"/>
            <a:ext cx="8506002" cy="1838325"/>
          </a:xfrm>
          <a:prstGeom prst="rect">
            <a:avLst/>
          </a:prstGeom>
        </p:spPr>
      </p:pic>
      <p:pic>
        <p:nvPicPr>
          <p:cNvPr id="5" name="Picture 4" descr="sensitivity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7852" y="1395413"/>
            <a:ext cx="3969926" cy="2605264"/>
          </a:xfrm>
          <a:prstGeom prst="rect">
            <a:avLst/>
          </a:prstGeom>
        </p:spPr>
      </p:pic>
      <p:pic>
        <p:nvPicPr>
          <p:cNvPr id="6" name="Picture 5" descr="Untitled 11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370" y="5490041"/>
            <a:ext cx="2588743" cy="1014346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 descr="Untitled 10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087" y="6108626"/>
            <a:ext cx="5252495" cy="395761"/>
          </a:xfrm>
          <a:prstGeom prst="rect">
            <a:avLst/>
          </a:prstGeom>
        </p:spPr>
      </p:pic>
      <p:pic>
        <p:nvPicPr>
          <p:cNvPr id="8" name="Picture 7" descr="Untitled 9a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865" y="2574690"/>
            <a:ext cx="3361581" cy="1386652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-31305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Higgs Self-Coupling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34"/>
            <a:ext cx="8229600" cy="1143000"/>
          </a:xfrm>
        </p:spPr>
        <p:txBody>
          <a:bodyPr/>
          <a:lstStyle/>
          <a:p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Summary (I)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727" y="1335934"/>
            <a:ext cx="8581649" cy="552206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8000"/>
                </a:solidFill>
                <a:cs typeface="Symbol" charset="2"/>
              </a:rPr>
              <a:t>The Higgs  factory </a:t>
            </a:r>
            <a:r>
              <a:rPr lang="en-US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solidFill>
                  <a:srgbClr val="008000"/>
                </a:solidFill>
              </a:rPr>
              <a:t>C</a:t>
            </a:r>
            <a:r>
              <a:rPr lang="en-US" b="1" dirty="0" smtClean="0">
                <a:solidFill>
                  <a:srgbClr val="008000"/>
                </a:solidFill>
              </a:rPr>
              <a:t> Physics program is </a:t>
            </a:r>
            <a:endParaRPr lang="en-US" b="1" dirty="0" smtClean="0"/>
          </a:p>
          <a:p>
            <a:pPr lvl="1"/>
            <a:r>
              <a:rPr lang="en-US" b="1" dirty="0" smtClean="0"/>
              <a:t>Complementary </a:t>
            </a:r>
            <a:r>
              <a:rPr lang="en-US" b="1" dirty="0" smtClean="0"/>
              <a:t>to other </a:t>
            </a:r>
            <a:r>
              <a:rPr lang="en-US" b="1" dirty="0" smtClean="0"/>
              <a:t>programs (LHC &amp; </a:t>
            </a:r>
            <a:r>
              <a:rPr lang="en-US" b="1" dirty="0" err="1" smtClean="0"/>
              <a:t>e-e</a:t>
            </a:r>
            <a:r>
              <a:rPr lang="en-US" b="1" dirty="0" smtClean="0"/>
              <a:t>-) </a:t>
            </a:r>
          </a:p>
          <a:p>
            <a:pPr lvl="2"/>
            <a:r>
              <a:rPr lang="en-US" sz="2581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sz="2581" b="1" baseline="-25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gg</a:t>
            </a:r>
            <a:r>
              <a:rPr lang="en-US" sz="2581" b="1" dirty="0" smtClean="0">
                <a:solidFill>
                  <a:srgbClr val="000090"/>
                </a:solidFill>
              </a:rPr>
              <a:t> to 2%  (Model independent)</a:t>
            </a:r>
          </a:p>
          <a:p>
            <a:pPr lvl="3"/>
            <a:r>
              <a:rPr lang="en-US" sz="2581" b="1" dirty="0" smtClean="0">
                <a:solidFill>
                  <a:srgbClr val="000090"/>
                </a:solidFill>
              </a:rPr>
              <a:t>Results in a 13% on </a:t>
            </a:r>
            <a:r>
              <a:rPr lang="en-US" sz="2581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sz="2581" b="1" baseline="-25000" dirty="0" err="1" smtClean="0">
                <a:solidFill>
                  <a:srgbClr val="000090"/>
                </a:solidFill>
                <a:cs typeface="Symbol" charset="2"/>
              </a:rPr>
              <a:t>Total</a:t>
            </a:r>
            <a:r>
              <a:rPr lang="en-US" sz="2581" b="1" dirty="0" smtClean="0">
                <a:solidFill>
                  <a:srgbClr val="000090"/>
                </a:solidFill>
                <a:cs typeface="Symbol" charset="2"/>
              </a:rPr>
              <a:t> </a:t>
            </a:r>
          </a:p>
          <a:p>
            <a:pPr lvl="3"/>
            <a:r>
              <a:rPr lang="en-US" sz="2581" b="1" dirty="0" smtClean="0">
                <a:solidFill>
                  <a:srgbClr val="000090"/>
                </a:solidFill>
              </a:rPr>
              <a:t>Results in  a </a:t>
            </a:r>
            <a:r>
              <a:rPr lang="en-US" sz="2581" b="1" dirty="0" err="1" smtClean="0">
                <a:solidFill>
                  <a:srgbClr val="000090"/>
                </a:solidFill>
              </a:rPr>
              <a:t>Y</a:t>
            </a:r>
            <a:r>
              <a:rPr lang="en-US" sz="2581" b="1" baseline="-25000" dirty="0" err="1" smtClean="0">
                <a:solidFill>
                  <a:srgbClr val="000090"/>
                </a:solidFill>
              </a:rPr>
              <a:t>tt</a:t>
            </a:r>
            <a:r>
              <a:rPr lang="en-US" sz="2581" b="1" dirty="0" smtClean="0">
                <a:solidFill>
                  <a:srgbClr val="000090"/>
                </a:solidFill>
              </a:rPr>
              <a:t> of 4%</a:t>
            </a:r>
            <a:endParaRPr lang="en-US" sz="2581" b="1" dirty="0" smtClean="0"/>
          </a:p>
          <a:p>
            <a:pPr lvl="1"/>
            <a:r>
              <a:rPr lang="en-US" b="1" dirty="0" smtClean="0"/>
              <a:t>AND nevertheless unique</a:t>
            </a:r>
            <a:r>
              <a:rPr lang="en-US" b="1" dirty="0" smtClean="0"/>
              <a:t>:</a:t>
            </a:r>
          </a:p>
          <a:p>
            <a:pPr lvl="2"/>
            <a:r>
              <a:rPr lang="en-US" sz="2581" b="1" dirty="0" smtClean="0">
                <a:solidFill>
                  <a:srgbClr val="FF0000"/>
                </a:solidFill>
              </a:rPr>
              <a:t>Precise measurements of CP-admixture &lt; 1% in Higgs </a:t>
            </a:r>
            <a:endParaRPr lang="en-US" sz="2581" b="1" dirty="0" smtClean="0">
              <a:solidFill>
                <a:srgbClr val="FF0000"/>
              </a:solidFill>
            </a:endParaRPr>
          </a:p>
          <a:p>
            <a:endParaRPr lang="en-US" sz="1514" b="1" dirty="0" smtClean="0">
              <a:solidFill>
                <a:srgbClr val="008000"/>
              </a:solidFill>
            </a:endParaRPr>
          </a:p>
          <a:p>
            <a:r>
              <a:rPr lang="en-US" b="1" dirty="0" smtClean="0">
                <a:solidFill>
                  <a:srgbClr val="008000"/>
                </a:solidFill>
              </a:rPr>
              <a:t>More physics topics </a:t>
            </a:r>
            <a:r>
              <a:rPr lang="en-US" b="1" dirty="0" smtClean="0">
                <a:solidFill>
                  <a:srgbClr val="008000"/>
                </a:solidFill>
              </a:rPr>
              <a:t>that go well beyond Higgs</a:t>
            </a:r>
          </a:p>
          <a:p>
            <a:pPr lvl="1"/>
            <a:r>
              <a:rPr lang="en-US" b="1" dirty="0" smtClean="0"/>
              <a:t>Already mention: </a:t>
            </a:r>
            <a:r>
              <a:rPr lang="en-US" b="1" dirty="0" smtClean="0">
                <a:solidFill>
                  <a:srgbClr val="FF0000"/>
                </a:solidFill>
              </a:rPr>
              <a:t>Running of sin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q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W</a:t>
            </a:r>
            <a:r>
              <a:rPr lang="en-US" b="1" baseline="-250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in 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2118" b="1" dirty="0" smtClean="0">
                <a:solidFill>
                  <a:srgbClr val="FF0000"/>
                </a:solidFill>
                <a:cs typeface="Symbol" charset="2"/>
              </a:rPr>
              <a:t> </a:t>
            </a:r>
            <a:r>
              <a:rPr lang="en-US" sz="2118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</a:t>
            </a:r>
            <a:r>
              <a:rPr lang="en-US" sz="2118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 </a:t>
            </a:r>
          </a:p>
          <a:p>
            <a:pPr lvl="1"/>
            <a:r>
              <a:rPr lang="en-US" b="1" dirty="0" smtClean="0">
                <a:cs typeface="Symbol" charset="2"/>
              </a:rPr>
              <a:t>Other examples: </a:t>
            </a:r>
          </a:p>
          <a:p>
            <a:pPr lvl="2"/>
            <a:r>
              <a:rPr lang="en-US" sz="2588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sz="2588" b="1" dirty="0" smtClean="0">
                <a:solidFill>
                  <a:srgbClr val="FF0000"/>
                </a:solidFill>
              </a:rPr>
              <a:t> </a:t>
            </a:r>
            <a:r>
              <a:rPr lang="en-US" sz="2588" b="1" dirty="0" smtClean="0">
                <a:solidFill>
                  <a:srgbClr val="FF0000"/>
                </a:solidFill>
              </a:rPr>
              <a:t>factories</a:t>
            </a:r>
            <a:r>
              <a:rPr lang="en-US" sz="2588" b="1" dirty="0" smtClean="0">
                <a:solidFill>
                  <a:srgbClr val="660066"/>
                </a:solidFill>
              </a:rPr>
              <a:t>:</a:t>
            </a:r>
            <a:r>
              <a:rPr lang="en-US" sz="2588" b="1" dirty="0" smtClean="0">
                <a:solidFill>
                  <a:srgbClr val="660066"/>
                </a:solidFill>
              </a:rPr>
              <a:t> including g</a:t>
            </a:r>
            <a:r>
              <a:rPr lang="en-US" sz="2588" b="1" dirty="0" smtClean="0">
                <a:solidFill>
                  <a:srgbClr val="660066"/>
                </a:solidFill>
              </a:rPr>
              <a:t>-</a:t>
            </a:r>
            <a:r>
              <a:rPr lang="en-US" sz="2588" b="1" dirty="0" smtClean="0">
                <a:solidFill>
                  <a:srgbClr val="660066"/>
                </a:solidFill>
              </a:rPr>
              <a:t>2 </a:t>
            </a:r>
          </a:p>
          <a:p>
            <a:pPr lvl="3"/>
            <a:r>
              <a:rPr lang="en-US" sz="2588" b="1" dirty="0" err="1" smtClean="0"/>
              <a:t>e</a:t>
            </a:r>
            <a:r>
              <a:rPr lang="en-US" sz="2588" b="1" baseline="30000" dirty="0" err="1" smtClean="0"/>
              <a:t>-</a:t>
            </a:r>
            <a:r>
              <a:rPr lang="en-US" sz="2588" b="1" dirty="0" err="1" smtClean="0"/>
              <a:t>e</a:t>
            </a:r>
            <a:r>
              <a:rPr lang="en-US" sz="2588" b="1" baseline="30000" dirty="0" err="1" smtClean="0"/>
              <a:t>-</a:t>
            </a:r>
            <a:r>
              <a:rPr lang="en-US" sz="2118" b="1" dirty="0" err="1" smtClean="0">
                <a:sym typeface="Wingdings"/>
              </a:rPr>
              <a:t></a:t>
            </a:r>
            <a:r>
              <a:rPr lang="en-US" sz="2588" b="1" dirty="0" err="1" smtClean="0">
                <a:sym typeface="Wingdings"/>
              </a:rPr>
              <a:t>e</a:t>
            </a:r>
            <a:r>
              <a:rPr lang="en-US" sz="2588" b="1" baseline="30000" dirty="0" smtClean="0">
                <a:sym typeface="Wingdings"/>
              </a:rPr>
              <a:t>- </a:t>
            </a:r>
            <a:r>
              <a:rPr lang="en-US" sz="2588" b="1" dirty="0" err="1" smtClean="0">
                <a:sym typeface="Wingdings"/>
              </a:rPr>
              <a:t>e</a:t>
            </a:r>
            <a:r>
              <a:rPr lang="en-US" sz="2588" b="1" baseline="30000" dirty="0" smtClean="0">
                <a:sym typeface="Wingdings"/>
              </a:rPr>
              <a:t>-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baseline="30000" dirty="0" smtClean="0">
                <a:latin typeface="Symbol" charset="2"/>
                <a:cs typeface="Symbol" charset="2"/>
                <a:sym typeface="Wingdings"/>
              </a:rPr>
              <a:t>+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baseline="30000" dirty="0" smtClean="0">
                <a:sym typeface="Wingdings"/>
              </a:rPr>
              <a:t>-</a:t>
            </a:r>
            <a:r>
              <a:rPr lang="en-US" sz="2588" b="1" dirty="0" smtClean="0">
                <a:sym typeface="Wingdings"/>
              </a:rPr>
              <a:t>,</a:t>
            </a:r>
            <a:r>
              <a:rPr lang="en-US" sz="2588" b="1" dirty="0" smtClean="0">
                <a:sym typeface="Wingdings"/>
              </a:rPr>
              <a:t>  </a:t>
            </a:r>
            <a:r>
              <a:rPr lang="en-US" sz="2588" b="1" dirty="0" err="1" smtClean="0">
                <a:sym typeface="Wingdings"/>
              </a:rPr>
              <a:t>e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11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118" b="1" dirty="0" err="1" smtClean="0">
                <a:sym typeface="Wingdings"/>
              </a:rPr>
              <a:t></a:t>
            </a:r>
            <a:r>
              <a:rPr lang="en-US" sz="2118" b="1" dirty="0" smtClean="0">
                <a:sym typeface="Wingdings"/>
              </a:rPr>
              <a:t> </a:t>
            </a:r>
            <a:r>
              <a:rPr lang="en-US" sz="2588" b="1" dirty="0" err="1" smtClean="0">
                <a:sym typeface="Wingdings"/>
              </a:rPr>
              <a:t>W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sz="211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118" b="1" dirty="0" err="1" smtClean="0">
                <a:sym typeface="Wingdings"/>
              </a:rPr>
              <a:t></a:t>
            </a:r>
            <a:r>
              <a:rPr lang="en-US" sz="2118" b="1" dirty="0" smtClean="0">
                <a:sym typeface="Wingdings"/>
              </a:rPr>
              <a:t> 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sz="2588" b="1" dirty="0" smtClean="0">
                <a:sym typeface="Wingdings"/>
              </a:rPr>
              <a:t>, 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sz="211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118" b="1" dirty="0" err="1" smtClean="0">
                <a:latin typeface="+mj-lt"/>
                <a:cs typeface="Symbol" charset="2"/>
                <a:sym typeface="Wingdings"/>
              </a:rPr>
              <a:t></a:t>
            </a:r>
            <a:r>
              <a:rPr lang="en-US" sz="211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                      </a:t>
            </a:r>
            <a:r>
              <a:rPr lang="en-US" sz="2588" b="1" dirty="0" smtClean="0">
                <a:sym typeface="Wingdings"/>
              </a:rPr>
              <a:t>[</a:t>
            </a:r>
            <a:r>
              <a:rPr lang="en-US" sz="2588" b="1" dirty="0" err="1" smtClean="0">
                <a:latin typeface="Symbol" charset="2"/>
                <a:cs typeface="Symbol" charset="2"/>
              </a:rPr>
              <a:t>s</a:t>
            </a:r>
            <a:r>
              <a:rPr lang="en-US" sz="2588" b="1" dirty="0" err="1" smtClean="0"/>
              <a:t>(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118" b="1" dirty="0" err="1" smtClean="0">
                <a:cs typeface="Symbol" charset="2"/>
                <a:sym typeface="Wingdings"/>
              </a:rPr>
              <a:t>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2588" b="1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588" b="1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588" b="1" dirty="0" smtClean="0"/>
              <a:t>) &gt; </a:t>
            </a:r>
            <a:r>
              <a:rPr lang="en-US" sz="2588" b="1" dirty="0" smtClean="0">
                <a:sym typeface="Wingdings"/>
              </a:rPr>
              <a:t>100 </a:t>
            </a:r>
            <a:r>
              <a:rPr lang="en-US" sz="2588" b="1" dirty="0" err="1" smtClean="0">
                <a:sym typeface="Wingdings"/>
              </a:rPr>
              <a:t>pb</a:t>
            </a:r>
            <a:r>
              <a:rPr lang="en-US" sz="2588" b="1" dirty="0" smtClean="0">
                <a:sym typeface="Wingdings"/>
              </a:rPr>
              <a:t>]</a:t>
            </a:r>
            <a:endParaRPr lang="en-US" sz="2588" b="1" dirty="0" smtClean="0">
              <a:sym typeface="Wingdings"/>
            </a:endParaRPr>
          </a:p>
          <a:p>
            <a:pPr lvl="2"/>
            <a:r>
              <a:rPr lang="en-US" sz="2588" b="1" dirty="0" smtClean="0">
                <a:solidFill>
                  <a:srgbClr val="FF0000"/>
                </a:solidFill>
                <a:sym typeface="Wingdings"/>
              </a:rPr>
              <a:t>Exotic:   </a:t>
            </a:r>
            <a:r>
              <a:rPr lang="en-US" sz="2588" b="1" dirty="0" err="1" smtClean="0">
                <a:solidFill>
                  <a:srgbClr val="660066"/>
                </a:solidFill>
                <a:sym typeface="Wingdings"/>
              </a:rPr>
              <a:t>e</a:t>
            </a:r>
            <a:r>
              <a:rPr lang="en-US" sz="2588" b="1" dirty="0" err="1" smtClean="0">
                <a:solidFill>
                  <a:srgbClr val="660066"/>
                </a:solidFill>
                <a:sym typeface="Wingdings"/>
              </a:rPr>
              <a:t>-e</a:t>
            </a:r>
            <a:r>
              <a:rPr lang="en-US" sz="2588" b="1" dirty="0" smtClean="0">
                <a:solidFill>
                  <a:srgbClr val="660066"/>
                </a:solidFill>
                <a:sym typeface="Wingdings"/>
              </a:rPr>
              <a:t>- </a:t>
            </a:r>
            <a:r>
              <a:rPr lang="en-US" sz="2588" b="1" dirty="0" err="1" smtClean="0">
                <a:solidFill>
                  <a:srgbClr val="660066"/>
                </a:solidFill>
                <a:sym typeface="Wingdings"/>
              </a:rPr>
              <a:t></a:t>
            </a:r>
            <a:r>
              <a:rPr lang="en-US" sz="2588" b="1" dirty="0" smtClean="0">
                <a:solidFill>
                  <a:srgbClr val="660066"/>
                </a:solidFill>
                <a:sym typeface="Wingdings"/>
              </a:rPr>
              <a:t> W</a:t>
            </a:r>
            <a:r>
              <a:rPr lang="en-US" sz="2588" b="1" baseline="30000" dirty="0" smtClean="0">
                <a:solidFill>
                  <a:srgbClr val="660066"/>
                </a:solidFill>
                <a:sym typeface="Wingdings"/>
              </a:rPr>
              <a:t>-</a:t>
            </a:r>
            <a:r>
              <a:rPr lang="en-US" sz="2588" b="1" dirty="0" smtClean="0">
                <a:solidFill>
                  <a:srgbClr val="660066"/>
                </a:solidFill>
                <a:sym typeface="Wingdings"/>
              </a:rPr>
              <a:t>W</a:t>
            </a:r>
            <a:r>
              <a:rPr lang="en-US" sz="2588" b="1" baseline="30000" dirty="0" smtClean="0">
                <a:solidFill>
                  <a:srgbClr val="660066"/>
                </a:solidFill>
                <a:sym typeface="Wingdings"/>
              </a:rPr>
              <a:t>-</a:t>
            </a:r>
            <a:r>
              <a:rPr lang="en-US" sz="2588" b="1" dirty="0" smtClean="0">
                <a:solidFill>
                  <a:srgbClr val="660066"/>
                </a:solidFill>
                <a:sym typeface="Wingdings"/>
              </a:rPr>
              <a:t> </a:t>
            </a:r>
            <a:r>
              <a:rPr lang="en-US" sz="2588" b="1" dirty="0" smtClean="0">
                <a:sym typeface="Wingdings"/>
              </a:rPr>
              <a:t>to </a:t>
            </a:r>
            <a:r>
              <a:rPr lang="en-US" sz="2588" b="1" dirty="0" smtClean="0">
                <a:sym typeface="Wingdings"/>
              </a:rPr>
              <a:t>search for </a:t>
            </a:r>
            <a:r>
              <a:rPr lang="en-US" sz="2588" b="1" dirty="0" err="1" smtClean="0">
                <a:sym typeface="Wingdings"/>
              </a:rPr>
              <a:t>Majorana</a:t>
            </a:r>
            <a:r>
              <a:rPr lang="en-US" sz="2588" b="1" dirty="0" smtClean="0">
                <a:sym typeface="Wingdings"/>
              </a:rPr>
              <a:t> neutrino</a:t>
            </a:r>
            <a:endParaRPr lang="en-US" sz="2588" b="1" dirty="0" smtClean="0"/>
          </a:p>
          <a:p>
            <a:pPr lvl="1"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34"/>
            <a:ext cx="8229600" cy="1143000"/>
          </a:xfrm>
        </p:spPr>
        <p:txBody>
          <a:bodyPr/>
          <a:lstStyle/>
          <a:p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Summary (II)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41" y="1349882"/>
            <a:ext cx="8578981" cy="538751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solidFill>
                  <a:srgbClr val="008000"/>
                </a:solidFill>
              </a:rPr>
              <a:t>C</a:t>
            </a:r>
            <a:r>
              <a:rPr lang="en-US" b="1" dirty="0" smtClean="0">
                <a:solidFill>
                  <a:srgbClr val="008000"/>
                </a:solidFill>
              </a:rPr>
              <a:t> is an interesting </a:t>
            </a:r>
            <a:r>
              <a:rPr lang="en-US" b="1" dirty="0" smtClean="0">
                <a:solidFill>
                  <a:srgbClr val="008000"/>
                </a:solidFill>
              </a:rPr>
              <a:t>option that is starting to look </a:t>
            </a:r>
            <a:r>
              <a:rPr lang="en-US" b="1" dirty="0" smtClean="0">
                <a:solidFill>
                  <a:srgbClr val="008000"/>
                </a:solidFill>
              </a:rPr>
              <a:t>more realistic:</a:t>
            </a:r>
            <a:endParaRPr lang="en-US" b="1" dirty="0" smtClean="0">
              <a:solidFill>
                <a:srgbClr val="008000"/>
              </a:solidFill>
            </a:endParaRPr>
          </a:p>
          <a:p>
            <a:pPr lvl="1"/>
            <a:r>
              <a:rPr lang="en-US" b="1" dirty="0" smtClean="0"/>
              <a:t>Laser </a:t>
            </a:r>
            <a:r>
              <a:rPr lang="en-US" b="1" dirty="0" smtClean="0"/>
              <a:t>technology needed to generate </a:t>
            </a:r>
            <a:r>
              <a:rPr lang="en-US" b="1" dirty="0" err="1" smtClean="0">
                <a:latin typeface="Symbol" charset="2"/>
                <a:cs typeface="Symbol" charset="2"/>
              </a:rPr>
              <a:t>g</a:t>
            </a:r>
            <a:r>
              <a:rPr lang="en-US" b="1" dirty="0" smtClean="0"/>
              <a:t> – beam becoming a </a:t>
            </a:r>
            <a:r>
              <a:rPr lang="en-US" b="1" dirty="0" smtClean="0"/>
              <a:t>reality</a:t>
            </a:r>
          </a:p>
          <a:p>
            <a:pPr lvl="2"/>
            <a:r>
              <a:rPr lang="en-US" b="1" dirty="0" smtClean="0"/>
              <a:t>Notice that this involves a new scientific community that would like to be an active collaborator, like the ICAN  laser group. That will increase the technology transfer capability of this machine.</a:t>
            </a:r>
            <a:endParaRPr lang="en-US" b="1" dirty="0" smtClean="0"/>
          </a:p>
          <a:p>
            <a:pPr lvl="1"/>
            <a:r>
              <a:rPr lang="en-US" b="1" dirty="0" smtClean="0"/>
              <a:t>Various designs available that are:</a:t>
            </a:r>
          </a:p>
          <a:p>
            <a:pPr lvl="2"/>
            <a:r>
              <a:rPr lang="en-US" b="1" dirty="0" smtClean="0"/>
              <a:t>C</a:t>
            </a:r>
            <a:r>
              <a:rPr lang="en-US" b="1" dirty="0" smtClean="0"/>
              <a:t>ost effective  (&lt;1 Billion) </a:t>
            </a:r>
          </a:p>
          <a:p>
            <a:pPr lvl="2"/>
            <a:r>
              <a:rPr lang="en-US" b="1" dirty="0" smtClean="0"/>
              <a:t>T</a:t>
            </a:r>
            <a:r>
              <a:rPr lang="en-US" b="1" dirty="0" smtClean="0"/>
              <a:t>ake advantage of exciting technology and infrastructure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  </a:t>
            </a:r>
            <a:r>
              <a:rPr lang="en-US" sz="2595" b="1" dirty="0" smtClean="0">
                <a:solidFill>
                  <a:srgbClr val="FF0000"/>
                </a:solidFill>
                <a:sym typeface="Wingdings"/>
              </a:rPr>
              <a:t>Therefore, </a:t>
            </a:r>
            <a:r>
              <a:rPr lang="en-US" sz="2595" b="1" dirty="0" smtClean="0">
                <a:solidFill>
                  <a:srgbClr val="FF0000"/>
                </a:solidFill>
              </a:rPr>
              <a:t>we might be  able to build and </a:t>
            </a:r>
            <a:r>
              <a:rPr lang="en-US" sz="2595" b="1" dirty="0" smtClean="0">
                <a:solidFill>
                  <a:srgbClr val="FF0000"/>
                </a:solidFill>
              </a:rPr>
              <a:t>operate </a:t>
            </a:r>
            <a:r>
              <a:rPr lang="en-US" sz="2595" b="1" dirty="0" smtClean="0">
                <a:solidFill>
                  <a:srgbClr val="FF0000"/>
                </a:solidFill>
              </a:rPr>
              <a:t>SAPPHIRE and </a:t>
            </a:r>
            <a:r>
              <a:rPr lang="en-US" sz="2595" b="1" dirty="0" err="1" smtClean="0">
                <a:solidFill>
                  <a:srgbClr val="FF0000"/>
                </a:solidFill>
              </a:rPr>
              <a:t>HFiTT</a:t>
            </a:r>
            <a:r>
              <a:rPr lang="en-US" sz="2595" b="1" dirty="0" smtClean="0">
                <a:solidFill>
                  <a:srgbClr val="FF0000"/>
                </a:solidFill>
              </a:rPr>
              <a:t> like machines</a:t>
            </a:r>
            <a:r>
              <a:rPr lang="en-US" sz="2595" b="1" dirty="0" smtClean="0">
                <a:solidFill>
                  <a:srgbClr val="FF0000"/>
                </a:solidFill>
              </a:rPr>
              <a:t> in </a:t>
            </a:r>
            <a:r>
              <a:rPr lang="en-US" sz="2595" b="1" dirty="0" smtClean="0">
                <a:solidFill>
                  <a:srgbClr val="FF0000"/>
                </a:solidFill>
              </a:rPr>
              <a:t>parallel to the more ambitious </a:t>
            </a:r>
            <a:r>
              <a:rPr lang="en-US" sz="2595" b="1" dirty="0" err="1" smtClean="0">
                <a:solidFill>
                  <a:srgbClr val="FF0000"/>
                </a:solidFill>
              </a:rPr>
              <a:t>e+e</a:t>
            </a:r>
            <a:r>
              <a:rPr lang="en-US" sz="2595" b="1" dirty="0" smtClean="0">
                <a:solidFill>
                  <a:srgbClr val="FF0000"/>
                </a:solidFill>
              </a:rPr>
              <a:t>- program. Increasing the possibility of </a:t>
            </a:r>
            <a:r>
              <a:rPr lang="en-US" sz="2595" b="1" dirty="0" smtClean="0">
                <a:solidFill>
                  <a:srgbClr val="FF0000"/>
                </a:solidFill>
              </a:rPr>
              <a:t>answering some our questions within our lifetime </a:t>
            </a:r>
            <a:r>
              <a:rPr lang="en-US" sz="2595" b="1" dirty="0" err="1" smtClean="0">
                <a:solidFill>
                  <a:srgbClr val="FF0000"/>
                </a:solidFill>
                <a:sym typeface="Wingdings"/>
              </a:rPr>
              <a:t></a:t>
            </a:r>
            <a:endParaRPr lang="en-US" sz="2595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4993" y="-128119"/>
            <a:ext cx="6478271" cy="183512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Idea of </a:t>
            </a:r>
            <a:r>
              <a:rPr lang="en-US" sz="3600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sz="3600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Based on</a:t>
            </a:r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Compton </a:t>
            </a:r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Backscattering</a:t>
            </a:r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600" b="1" i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NOT</a:t>
            </a:r>
            <a:r>
              <a:rPr lang="en-US" sz="36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New</a:t>
            </a:r>
            <a:endParaRPr lang="en-US" sz="36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Untitled 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" y="2334877"/>
            <a:ext cx="7761872" cy="22256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466915"/>
            <a:ext cx="9144000" cy="14234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Untitled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566" y="3402091"/>
            <a:ext cx="7212299" cy="3443074"/>
          </a:xfrm>
          <a:prstGeom prst="rect">
            <a:avLst/>
          </a:prstGeom>
        </p:spPr>
      </p:pic>
      <p:pic>
        <p:nvPicPr>
          <p:cNvPr id="7" name="Picture 6" descr="Intensity-phot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355" y="32988"/>
            <a:ext cx="2827940" cy="29601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39971" y="1599819"/>
            <a:ext cx="2165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−  </a:t>
            </a:r>
            <a:r>
              <a:rPr lang="en-US" sz="20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sz="2000" b="1" baseline="-25000" dirty="0" err="1" smtClean="0">
                <a:solidFill>
                  <a:srgbClr val="FF0000"/>
                </a:solidFill>
              </a:rPr>
              <a:t>laser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→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− </a:t>
            </a:r>
            <a:r>
              <a:rPr lang="en-US" sz="20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71" y="2878871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With circularly polarized </a:t>
            </a:r>
            <a:r>
              <a:rPr lang="en-US" sz="28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sz="2800" baseline="-25000" dirty="0" err="1" smtClean="0">
                <a:solidFill>
                  <a:srgbClr val="000090"/>
                </a:solidFill>
              </a:rPr>
              <a:t>laser</a:t>
            </a:r>
            <a:r>
              <a:rPr lang="en-US" sz="2800" baseline="-25000" dirty="0" smtClean="0">
                <a:solidFill>
                  <a:srgbClr val="000090"/>
                </a:solidFill>
              </a:rPr>
              <a:t>  </a:t>
            </a:r>
            <a:r>
              <a:rPr lang="en-US" sz="2800" dirty="0" smtClean="0">
                <a:solidFill>
                  <a:srgbClr val="000090"/>
                </a:solidFill>
              </a:rPr>
              <a:t>(P</a:t>
            </a:r>
            <a:r>
              <a:rPr lang="en-US" sz="2800" baseline="-25000" dirty="0" smtClean="0">
                <a:solidFill>
                  <a:srgbClr val="000090"/>
                </a:solidFill>
              </a:rPr>
              <a:t>C</a:t>
            </a:r>
            <a:r>
              <a:rPr lang="en-US" sz="2800" dirty="0" smtClean="0">
                <a:solidFill>
                  <a:srgbClr val="000090"/>
                </a:solidFill>
              </a:rPr>
              <a:t>= ±1)  &amp; polarized </a:t>
            </a:r>
            <a:r>
              <a:rPr lang="en-US" sz="2800" dirty="0" err="1" smtClean="0">
                <a:solidFill>
                  <a:srgbClr val="000090"/>
                </a:solidFill>
              </a:rPr>
              <a:t>e</a:t>
            </a:r>
            <a:r>
              <a:rPr lang="en-US" sz="2800" dirty="0" smtClean="0">
                <a:solidFill>
                  <a:srgbClr val="000090"/>
                </a:solidFill>
              </a:rPr>
              <a:t>- (</a:t>
            </a:r>
            <a:r>
              <a:rPr lang="en-US" sz="2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l</a:t>
            </a:r>
            <a:r>
              <a:rPr lang="en-US" sz="2800" baseline="-25000" dirty="0" smtClean="0">
                <a:solidFill>
                  <a:srgbClr val="000090"/>
                </a:solidFill>
              </a:rPr>
              <a:t>e </a:t>
            </a:r>
            <a:r>
              <a:rPr lang="en-US" sz="2800" dirty="0" smtClean="0">
                <a:solidFill>
                  <a:srgbClr val="000090"/>
                </a:solidFill>
              </a:rPr>
              <a:t>=   1)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0800000">
            <a:off x="8495630" y="2986562"/>
            <a:ext cx="337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±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121" y="4494576"/>
            <a:ext cx="1681445" cy="181588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Example: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Optimized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as a Higgs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Factory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87428" y="1566885"/>
            <a:ext cx="2960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dirty="0" smtClean="0">
                <a:solidFill>
                  <a:srgbClr val="008000"/>
                </a:solidFill>
              </a:rPr>
              <a:t>( </a:t>
            </a:r>
            <a:r>
              <a:rPr lang="en-US" sz="28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gg</a:t>
            </a:r>
            <a:r>
              <a:rPr lang="en-US" sz="28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  <a:sym typeface="Wingdings"/>
              </a:rPr>
              <a:t>H ) &gt;200 </a:t>
            </a:r>
            <a:r>
              <a:rPr lang="en-US" sz="2800" b="1" dirty="0" err="1" smtClean="0">
                <a:solidFill>
                  <a:srgbClr val="008000"/>
                </a:solidFill>
                <a:sym typeface="Wingdings"/>
              </a:rPr>
              <a:t>fb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801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is “New” ?  (I)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68497" y="1196201"/>
            <a:ext cx="8760713" cy="56617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532288" y="1190456"/>
            <a:ext cx="6083808" cy="2239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3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Higgs Discovery in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3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July 2012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3373" y="3415917"/>
            <a:ext cx="40544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Higgs relatively light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M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H</a:t>
            </a:r>
            <a:r>
              <a:rPr lang="en-US" sz="3600" b="1" dirty="0" smtClean="0">
                <a:solidFill>
                  <a:srgbClr val="FF0000"/>
                </a:solidFill>
              </a:rPr>
              <a:t>~125 </a:t>
            </a:r>
            <a:r>
              <a:rPr lang="en-US" sz="3600" b="1" dirty="0" err="1" smtClean="0">
                <a:solidFill>
                  <a:srgbClr val="FF0000"/>
                </a:solidFill>
              </a:rPr>
              <a:t>GeV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6" name="Picture 36" descr="MM900323771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4479" y="1937985"/>
            <a:ext cx="9683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75248" y="5274714"/>
            <a:ext cx="46107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90"/>
                </a:solidFill>
              </a:rPr>
              <a:t>E</a:t>
            </a:r>
            <a:r>
              <a:rPr lang="en-US" sz="3600" b="1" baseline="-25000" dirty="0" smtClean="0">
                <a:solidFill>
                  <a:srgbClr val="000090"/>
                </a:solidFill>
              </a:rPr>
              <a:t>ee</a:t>
            </a:r>
            <a:r>
              <a:rPr lang="en-US" sz="2400" b="1" dirty="0" smtClean="0">
                <a:solidFill>
                  <a:srgbClr val="000090"/>
                </a:solidFill>
              </a:rPr>
              <a:t>~</a:t>
            </a:r>
            <a:r>
              <a:rPr lang="en-US" sz="3600" b="1" dirty="0" smtClean="0">
                <a:solidFill>
                  <a:srgbClr val="000090"/>
                </a:solidFill>
              </a:rPr>
              <a:t>160 </a:t>
            </a:r>
            <a:r>
              <a:rPr lang="en-US" sz="3600" b="1" dirty="0" err="1" smtClean="0">
                <a:solidFill>
                  <a:srgbClr val="000090"/>
                </a:solidFill>
              </a:rPr>
              <a:t>GeV</a:t>
            </a:r>
            <a:r>
              <a:rPr lang="en-US" sz="3600" b="1" dirty="0" smtClean="0">
                <a:solidFill>
                  <a:srgbClr val="000090"/>
                </a:solidFill>
              </a:rPr>
              <a:t> enough to </a:t>
            </a:r>
          </a:p>
          <a:p>
            <a:pPr algn="ctr"/>
            <a:r>
              <a:rPr lang="en-US" sz="3600" b="1" dirty="0" smtClean="0">
                <a:solidFill>
                  <a:srgbClr val="000090"/>
                </a:solidFill>
              </a:rPr>
              <a:t>produce </a:t>
            </a:r>
            <a:r>
              <a:rPr lang="en-US" sz="3600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gg</a:t>
            </a:r>
            <a:r>
              <a:rPr lang="en-US" sz="2800" b="1" dirty="0" err="1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3600" b="1" dirty="0" err="1" smtClean="0">
                <a:solidFill>
                  <a:srgbClr val="000090"/>
                </a:solidFill>
                <a:sym typeface="Wingdings"/>
              </a:rPr>
              <a:t>H</a:t>
            </a:r>
            <a:endParaRPr lang="en-US" sz="3600" dirty="0">
              <a:solidFill>
                <a:srgbClr val="000090"/>
              </a:solidFill>
            </a:endParaRPr>
          </a:p>
        </p:txBody>
      </p:sp>
      <p:pic>
        <p:nvPicPr>
          <p:cNvPr id="8" name="Picture 7" descr="Untitled 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0795" y="3053578"/>
            <a:ext cx="1231512" cy="797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92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is “New” ? (II)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778" y="1600200"/>
            <a:ext cx="8482684" cy="491710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Development of compact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  starting from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Based on  already existing accelerator technology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olarized and low energy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beam: 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srgbClr val="FF0000"/>
                </a:solidFill>
              </a:rPr>
              <a:t> = 80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        and 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b="1" baseline="-25000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srgbClr val="FF0000"/>
                </a:solidFill>
              </a:rPr>
              <a:t>= 80</a:t>
            </a:r>
            <a:r>
              <a:rPr lang="en-US" b="1" dirty="0" smtClean="0">
                <a:solidFill>
                  <a:srgbClr val="FF0000"/>
                </a:solidFill>
              </a:rPr>
              <a:t>%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Independent of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+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program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“Low” cost</a:t>
            </a:r>
          </a:p>
          <a:p>
            <a:pPr lvl="1"/>
            <a:endParaRPr lang="en-US" b="1" dirty="0" smtClean="0"/>
          </a:p>
          <a:p>
            <a:r>
              <a:rPr lang="en-US" b="1" dirty="0" smtClean="0">
                <a:solidFill>
                  <a:srgbClr val="000090"/>
                </a:solidFill>
              </a:rPr>
              <a:t>Required laser technology is becoming </a:t>
            </a:r>
            <a:r>
              <a:rPr lang="en-US" b="1" dirty="0" smtClean="0">
                <a:solidFill>
                  <a:srgbClr val="000090"/>
                </a:solidFill>
              </a:rPr>
              <a:t>available and affordable. </a:t>
            </a:r>
            <a:r>
              <a:rPr lang="en-US" b="1" dirty="0" smtClean="0">
                <a:solidFill>
                  <a:srgbClr val="000090"/>
                </a:solidFill>
              </a:rPr>
              <a:t>Two options: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Fiber based laser (ICAN)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High power laser developed for fusion </a:t>
            </a:r>
            <a:r>
              <a:rPr lang="en-US" b="1" dirty="0" smtClean="0">
                <a:solidFill>
                  <a:srgbClr val="000090"/>
                </a:solidFill>
              </a:rPr>
              <a:t>program 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</a:rPr>
              <a:t>(</a:t>
            </a:r>
            <a:r>
              <a:rPr lang="en-US" b="1" dirty="0" smtClean="0">
                <a:solidFill>
                  <a:srgbClr val="000090"/>
                </a:solidFill>
                <a:cs typeface="Symbol" charset="2"/>
              </a:rPr>
              <a:t>LLNL)</a:t>
            </a:r>
            <a:endParaRPr lang="en-US" b="1" dirty="0" smtClean="0">
              <a:solidFill>
                <a:srgbClr val="000090"/>
              </a:solidFill>
            </a:endParaRPr>
          </a:p>
        </p:txBody>
      </p:sp>
      <p:pic>
        <p:nvPicPr>
          <p:cNvPr id="4" name="Picture 36" descr="MM900323771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5956" y="3282237"/>
            <a:ext cx="9683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MM900323771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5558" y="5191592"/>
            <a:ext cx="9683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 New Designs that will Produce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    10K 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Higgs/year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5321"/>
            <a:ext cx="8229600" cy="470387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HFiTT</a:t>
            </a:r>
            <a:r>
              <a:rPr lang="en-US" b="1" dirty="0" smtClean="0"/>
              <a:t>:</a:t>
            </a:r>
            <a:r>
              <a:rPr lang="en-US" b="1" dirty="0" smtClean="0"/>
              <a:t>      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/>
              <a:t>iggs </a:t>
            </a:r>
            <a:r>
              <a:rPr lang="en-US" b="1" dirty="0" smtClean="0">
                <a:solidFill>
                  <a:srgbClr val="FF0000"/>
                </a:solidFill>
              </a:rPr>
              <a:t>F</a:t>
            </a:r>
            <a:r>
              <a:rPr lang="en-US" b="1" dirty="0" smtClean="0"/>
              <a:t>actory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dirty="0" smtClean="0"/>
              <a:t>n </a:t>
            </a:r>
            <a:r>
              <a:rPr lang="en-US" b="1" dirty="0" err="1" smtClean="0">
                <a:solidFill>
                  <a:srgbClr val="FF0000"/>
                </a:solidFill>
              </a:rPr>
              <a:t>T</a:t>
            </a:r>
            <a:r>
              <a:rPr lang="en-US" b="1" dirty="0" err="1" smtClean="0"/>
              <a:t>evatron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r>
              <a:rPr lang="en-US" b="1" dirty="0" smtClean="0"/>
              <a:t>unnel</a:t>
            </a:r>
          </a:p>
          <a:p>
            <a:pPr lvl="1"/>
            <a:r>
              <a:rPr lang="en-US" b="1" dirty="0" err="1" smtClean="0">
                <a:solidFill>
                  <a:srgbClr val="000090"/>
                </a:solidFill>
              </a:rPr>
              <a:t>Fermilab</a:t>
            </a:r>
            <a:r>
              <a:rPr lang="en-US" b="1" dirty="0" smtClean="0">
                <a:solidFill>
                  <a:srgbClr val="000090"/>
                </a:solidFill>
              </a:rPr>
              <a:t> specific</a:t>
            </a:r>
          </a:p>
          <a:p>
            <a:r>
              <a:rPr lang="en-US" b="1" dirty="0" smtClean="0"/>
              <a:t>SILC:</a:t>
            </a:r>
            <a:r>
              <a:rPr lang="en-US" b="1" dirty="0" smtClean="0"/>
              <a:t>        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LC</a:t>
            </a:r>
            <a:r>
              <a:rPr lang="en-US" b="1" dirty="0" smtClean="0"/>
              <a:t>-</a:t>
            </a:r>
            <a:r>
              <a:rPr lang="en-US" b="1" dirty="0" smtClean="0">
                <a:solidFill>
                  <a:srgbClr val="FF0000"/>
                </a:solidFill>
              </a:rPr>
              <a:t>ILC</a:t>
            </a:r>
            <a:r>
              <a:rPr lang="en-US" b="1" dirty="0" smtClean="0"/>
              <a:t>-Style </a:t>
            </a:r>
            <a:r>
              <a:rPr lang="en-US" b="1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/>
              <a:t> Higgs Factory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SLAC specific</a:t>
            </a:r>
            <a:endParaRPr lang="en-US" b="1" dirty="0" smtClean="0"/>
          </a:p>
          <a:p>
            <a:r>
              <a:rPr lang="en-US" b="1" dirty="0" err="1" smtClean="0"/>
              <a:t>SAPPHiRE</a:t>
            </a:r>
            <a:r>
              <a:rPr lang="en-US" b="1" dirty="0" smtClean="0"/>
              <a:t>:</a:t>
            </a:r>
            <a:r>
              <a:rPr lang="en-US" b="1" dirty="0" smtClean="0"/>
              <a:t>  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mall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ccelerator for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/>
              <a:t>hoton-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/>
              <a:t>hoton </a:t>
            </a:r>
            <a:r>
              <a:rPr lang="en-US" b="1" dirty="0" smtClean="0">
                <a:solidFill>
                  <a:srgbClr val="FF0000"/>
                </a:solidFill>
              </a:rPr>
              <a:t>Hi</a:t>
            </a:r>
            <a:r>
              <a:rPr lang="en-US" b="1" dirty="0" smtClean="0"/>
              <a:t>ggs production using  </a:t>
            </a:r>
            <a:r>
              <a:rPr lang="en-US" b="1" dirty="0" err="1" smtClean="0">
                <a:solidFill>
                  <a:srgbClr val="FF0000"/>
                </a:solidFill>
              </a:rPr>
              <a:t>R</a:t>
            </a:r>
            <a:r>
              <a:rPr lang="en-US" b="1" dirty="0" err="1" smtClean="0"/>
              <a:t>ecirculating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/>
              <a:t>lectrons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Developed at CERN, but can be </a:t>
            </a:r>
            <a:r>
              <a:rPr lang="en-US" b="1" dirty="0" smtClean="0">
                <a:solidFill>
                  <a:srgbClr val="000090"/>
                </a:solidFill>
              </a:rPr>
              <a:t>built elsewhere</a:t>
            </a:r>
            <a:endParaRPr lang="en-US" b="1" dirty="0" smtClean="0">
              <a:solidFill>
                <a:srgbClr val="000090"/>
              </a:solidFill>
            </a:endParaRPr>
          </a:p>
          <a:p>
            <a:endParaRPr lang="en-US" sz="1946" b="1" dirty="0" smtClean="0">
              <a:cs typeface="Symbol" charset="2"/>
            </a:endParaRPr>
          </a:p>
          <a:p>
            <a:r>
              <a:rPr lang="en-US" sz="3027" b="1" dirty="0" smtClean="0">
                <a:solidFill>
                  <a:srgbClr val="008000"/>
                </a:solidFill>
                <a:cs typeface="Symbol" charset="2"/>
              </a:rPr>
              <a:t>Detector and beam environment not more difficult than what we are experiencing at the LHC</a:t>
            </a:r>
          </a:p>
          <a:p>
            <a:endParaRPr lang="en-US" sz="3459" b="1" dirty="0" smtClean="0">
              <a:solidFill>
                <a:srgbClr val="008000"/>
              </a:solidFill>
              <a:cs typeface="Symbol" charset="2"/>
            </a:endParaRPr>
          </a:p>
          <a:p>
            <a:pPr>
              <a:buNone/>
            </a:pPr>
            <a:endParaRPr lang="en-US" sz="3459" b="1" dirty="0" smtClean="0">
              <a:solidFill>
                <a:srgbClr val="008000"/>
              </a:solidFill>
              <a:cs typeface="Symbol" charset="2"/>
            </a:endParaRPr>
          </a:p>
          <a:p>
            <a:endParaRPr lang="en-US" sz="757" b="1" dirty="0" smtClean="0">
              <a:cs typeface="Symbol" charset="2"/>
            </a:endParaRPr>
          </a:p>
          <a:p>
            <a:pPr lvl="1"/>
            <a:endParaRPr lang="en-US" b="1" dirty="0" smtClean="0">
              <a:solidFill>
                <a:srgbClr val="000090"/>
              </a:solidFill>
            </a:endParaRPr>
          </a:p>
          <a:p>
            <a:pPr lvl="1"/>
            <a:endParaRPr lang="en-US" b="1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13497" y="6093662"/>
            <a:ext cx="6968674" cy="646331"/>
          </a:xfrm>
          <a:prstGeom prst="rect">
            <a:avLst/>
          </a:prstGeom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Symbol" charset="2"/>
                <a:sym typeface="Wingdings"/>
              </a:rPr>
              <a:t>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Symbol" charset="2"/>
                <a:sym typeface="Wingdings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Symbol" charset="2"/>
              </a:rPr>
              <a:t>3 machines in 1:   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3600" b="1" baseline="30000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3600" b="1" baseline="30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-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,</a:t>
            </a:r>
            <a:r>
              <a:rPr lang="en-US" sz="3600" b="1" baseline="30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   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3600" b="1" baseline="300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−  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,  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</a:t>
            </a:r>
            <a:endParaRPr lang="en-US" sz="3600" b="1" dirty="0" smtClean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9465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Earlier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e-e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- based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Symbol" charset="2"/>
                <a:cs typeface="Symbol" charset="2"/>
              </a:rPr>
              <a:t>gg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design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6722"/>
            <a:ext cx="8548661" cy="567127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CLICHÉ :          </a:t>
            </a:r>
            <a:r>
              <a:rPr lang="en-US" b="1" dirty="0" smtClean="0">
                <a:solidFill>
                  <a:srgbClr val="FF0000"/>
                </a:solidFill>
              </a:rPr>
              <a:t>CLIC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/>
              <a:t>iggs 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/>
              <a:t>xperiment</a:t>
            </a:r>
          </a:p>
          <a:p>
            <a:r>
              <a:rPr lang="en-US" b="1" dirty="0" smtClean="0"/>
              <a:t>From SNOWMASS 2001 – hep-ex/0110056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Aggressive design with </a:t>
            </a:r>
            <a:r>
              <a:rPr lang="en-US" b="1" dirty="0" smtClean="0">
                <a:solidFill>
                  <a:srgbClr val="FF0000"/>
                </a:solidFill>
              </a:rPr>
              <a:t>&gt; 20k Higgs / year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Design to be revised to take into account latest knowledge of the CLIC team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4" name="Picture 3" descr="clich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239" y="2260191"/>
            <a:ext cx="4943417" cy="2893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断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5438" y="3622739"/>
            <a:ext cx="1711862" cy="154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304925" y="879539"/>
            <a:ext cx="5486400" cy="5486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6" name="Straight Connector 5"/>
          <p:cNvCxnSpPr>
            <a:endCxn id="9" idx="2"/>
          </p:cNvCxnSpPr>
          <p:nvPr/>
        </p:nvCxnSpPr>
        <p:spPr>
          <a:xfrm>
            <a:off x="1638300" y="1184339"/>
            <a:ext cx="525630" cy="54941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743325" y="803339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9055536">
            <a:off x="5648325" y="5527739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8976450">
            <a:off x="1806460" y="1602485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518862">
            <a:off x="5648325" y="1609618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>
            <a:off x="6486525" y="3546539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743325" y="6289739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6200000">
            <a:off x="1000125" y="354654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633526">
            <a:off x="1863189" y="5522495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74" idx="2"/>
          </p:cNvCxnSpPr>
          <p:nvPr/>
        </p:nvCxnSpPr>
        <p:spPr>
          <a:xfrm flipH="1" flipV="1">
            <a:off x="1428363" y="4232340"/>
            <a:ext cx="30275" cy="13524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771650" y="5089589"/>
            <a:ext cx="1524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ightning Bolt 16"/>
          <p:cNvSpPr/>
          <p:nvPr/>
        </p:nvSpPr>
        <p:spPr>
          <a:xfrm flipH="1">
            <a:off x="7124700" y="2479739"/>
            <a:ext cx="304800" cy="381000"/>
          </a:xfrm>
          <a:prstGeom prst="lightningBol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Lightning Bolt 17"/>
          <p:cNvSpPr/>
          <p:nvPr/>
        </p:nvSpPr>
        <p:spPr>
          <a:xfrm rot="18672367" flipH="1" flipV="1">
            <a:off x="7044823" y="1967615"/>
            <a:ext cx="279184" cy="490849"/>
          </a:xfrm>
          <a:prstGeom prst="lightningBol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57300" y="3851339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e</a:t>
            </a:r>
            <a:r>
              <a:rPr lang="en-US" sz="1600" b="1" baseline="30000" dirty="0" smtClean="0">
                <a:solidFill>
                  <a:srgbClr val="FF0000"/>
                </a:solidFill>
                <a:sym typeface="Symbol"/>
              </a:rPr>
              <a:t></a:t>
            </a:r>
            <a:r>
              <a:rPr lang="en-US" sz="1600" b="1" dirty="0" smtClean="0">
                <a:solidFill>
                  <a:srgbClr val="FF0000"/>
                </a:solidFill>
                <a:sym typeface="Symbol"/>
              </a:rPr>
              <a:t> (0.75-8 </a:t>
            </a:r>
            <a:r>
              <a:rPr lang="en-US" sz="1600" b="1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US" sz="1600" b="1" dirty="0" smtClean="0">
                <a:solidFill>
                  <a:srgbClr val="FF0000"/>
                </a:solidFill>
                <a:sym typeface="Symbol"/>
              </a:rPr>
              <a:t>)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667500" y="1870139"/>
            <a:ext cx="2286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67500" y="1489139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/>
              </a:rPr>
              <a:t></a:t>
            </a: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(80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)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048500" y="2936939"/>
            <a:ext cx="76200" cy="304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972300" y="2947119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/>
              </a:rPr>
              <a:t></a:t>
            </a: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(80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)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77100" y="2022539"/>
            <a:ext cx="1828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7030A0"/>
                </a:solidFill>
              </a:rPr>
              <a:t>Fiber Laser</a:t>
            </a:r>
          </a:p>
          <a:p>
            <a:pPr algn="ctr"/>
            <a:r>
              <a:rPr lang="en-US" sz="1200" b="1" dirty="0" smtClean="0">
                <a:solidFill>
                  <a:srgbClr val="7030A0"/>
                </a:solidFill>
              </a:rPr>
              <a:t>(0.351 </a:t>
            </a:r>
            <a:r>
              <a:rPr lang="el-GR" sz="1200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μ</a:t>
            </a:r>
            <a:r>
              <a:rPr lang="en-US" sz="1200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m, 5 J, 47.7 kHz)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9100" y="612839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 </a:t>
            </a:r>
            <a:r>
              <a:rPr lang="en-US" sz="1600" b="1" dirty="0" smtClean="0">
                <a:solidFill>
                  <a:srgbClr val="0070C0"/>
                </a:solidFill>
              </a:rPr>
              <a:t>(1.3 GHz, 8  sets, 5 </a:t>
            </a:r>
            <a:r>
              <a:rPr lang="en-US" sz="1600" b="1" dirty="0" err="1" smtClean="0">
                <a:solidFill>
                  <a:srgbClr val="0070C0"/>
                </a:solidFill>
              </a:rPr>
              <a:t>cryomodules</a:t>
            </a:r>
            <a:r>
              <a:rPr lang="en-US" sz="1600" b="1" dirty="0" smtClean="0">
                <a:solidFill>
                  <a:srgbClr val="0070C0"/>
                </a:solidFill>
              </a:rPr>
              <a:t> 1.25 GV /set)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85925" y="553940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76925" y="126053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9725" y="133673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53125" y="552773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1525" y="340580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67525" y="339413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9525" y="645380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3" name="Chord 32"/>
          <p:cNvSpPr/>
          <p:nvPr/>
        </p:nvSpPr>
        <p:spPr>
          <a:xfrm rot="5618370">
            <a:off x="2476664" y="2595782"/>
            <a:ext cx="3111716" cy="3068112"/>
          </a:xfrm>
          <a:prstGeom prst="chord">
            <a:avLst>
              <a:gd name="adj1" fmla="val 2700000"/>
              <a:gd name="adj2" fmla="val 1846209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600325" y="5146739"/>
            <a:ext cx="289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/>
              <a:t>Tunnel Cross Section</a:t>
            </a:r>
          </a:p>
          <a:p>
            <a:pPr algn="ctr"/>
            <a:r>
              <a:rPr lang="en-US" sz="1400" b="1" dirty="0" smtClean="0">
                <a:solidFill>
                  <a:srgbClr val="009242"/>
                </a:solidFill>
              </a:rPr>
              <a:t>(16 permanent magnet beam lines,</a:t>
            </a:r>
          </a:p>
          <a:p>
            <a:pPr algn="ctr"/>
            <a:r>
              <a:rPr lang="en-US" sz="1400" b="1" dirty="0" smtClean="0">
                <a:solidFill>
                  <a:srgbClr val="009242"/>
                </a:solidFill>
              </a:rPr>
              <a:t>B = 0.05 – 3.3 </a:t>
            </a:r>
            <a:r>
              <a:rPr lang="en-US" sz="1400" b="1" dirty="0" err="1" smtClean="0">
                <a:solidFill>
                  <a:srgbClr val="009242"/>
                </a:solidFill>
              </a:rPr>
              <a:t>kG</a:t>
            </a:r>
            <a:r>
              <a:rPr lang="en-US" sz="1400" b="1" dirty="0" smtClean="0">
                <a:solidFill>
                  <a:srgbClr val="009242"/>
                </a:solidFill>
              </a:rPr>
              <a:t>)</a:t>
            </a:r>
            <a:endParaRPr lang="en-US" sz="1400" b="1" dirty="0">
              <a:solidFill>
                <a:srgbClr val="00924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15907" y="89619"/>
            <a:ext cx="5067407" cy="5847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HFiTT</a:t>
            </a:r>
            <a:r>
              <a:rPr lang="en-US" sz="32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– Latest Design</a:t>
            </a:r>
            <a:endParaRPr lang="en-US" sz="3200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47925" y="1793939"/>
            <a:ext cx="7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A95007"/>
                </a:solidFill>
                <a:sym typeface="Symbol"/>
              </a:rPr>
              <a:t>2000 m</a:t>
            </a:r>
            <a:endParaRPr lang="en-US" sz="1400" b="1" baseline="30000" dirty="0">
              <a:solidFill>
                <a:srgbClr val="A95007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552700" y="2555939"/>
            <a:ext cx="1495425" cy="0"/>
          </a:xfrm>
          <a:prstGeom prst="line">
            <a:avLst/>
          </a:prstGeom>
          <a:ln>
            <a:solidFill>
              <a:srgbClr val="A950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857500" y="2555939"/>
            <a:ext cx="76200" cy="2590800"/>
          </a:xfrm>
          <a:prstGeom prst="straightConnector1">
            <a:avLst/>
          </a:prstGeom>
          <a:ln>
            <a:solidFill>
              <a:srgbClr val="A95007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990725" y="2643807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A95007"/>
                </a:solidFill>
                <a:sym typeface="Symbol"/>
              </a:rPr>
              <a:t>2.438 m</a:t>
            </a:r>
            <a:endParaRPr lang="en-US" sz="1400" b="1" dirty="0">
              <a:solidFill>
                <a:srgbClr val="A95007"/>
              </a:solidFill>
              <a:sym typeface="Symbol"/>
            </a:endParaRPr>
          </a:p>
          <a:p>
            <a:pPr algn="ctr"/>
            <a:r>
              <a:rPr lang="en-US" sz="1400" b="1" dirty="0" smtClean="0">
                <a:solidFill>
                  <a:srgbClr val="A95007"/>
                </a:solidFill>
                <a:sym typeface="Symbol"/>
              </a:rPr>
              <a:t>(8 ft)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163930" y="1733751"/>
            <a:ext cx="3789195" cy="3793988"/>
          </a:xfrm>
          <a:prstGeom prst="straightConnector1">
            <a:avLst/>
          </a:prstGeom>
          <a:ln>
            <a:solidFill>
              <a:srgbClr val="A95007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600700" y="1260539"/>
            <a:ext cx="762000" cy="762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86500" y="3622739"/>
            <a:ext cx="1143000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048125" y="650939"/>
            <a:ext cx="0" cy="60198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 rot="20097905">
            <a:off x="5886226" y="1791915"/>
            <a:ext cx="1096476" cy="1592890"/>
          </a:xfrm>
          <a:prstGeom prst="arc">
            <a:avLst>
              <a:gd name="adj1" fmla="val 16200000"/>
              <a:gd name="adj2" fmla="val 54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5" name="Explosion 1 44"/>
          <p:cNvSpPr/>
          <p:nvPr/>
        </p:nvSpPr>
        <p:spPr>
          <a:xfrm>
            <a:off x="6810375" y="2279714"/>
            <a:ext cx="304800" cy="304800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295900" y="2251139"/>
            <a:ext cx="1447800" cy="67710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ym typeface="Symbol"/>
              </a:rPr>
              <a:t> collision</a:t>
            </a:r>
          </a:p>
          <a:p>
            <a:pPr algn="ctr"/>
            <a:r>
              <a:rPr lang="en-US" b="1" dirty="0" smtClean="0">
                <a:sym typeface="Symbol"/>
              </a:rPr>
              <a:t>(125 </a:t>
            </a:r>
            <a:r>
              <a:rPr lang="en-US" b="1" dirty="0" err="1" smtClean="0">
                <a:sym typeface="Symbol"/>
              </a:rPr>
              <a:t>GeV</a:t>
            </a:r>
            <a:r>
              <a:rPr lang="en-US" b="1" dirty="0" smtClean="0">
                <a:sym typeface="Symbol"/>
              </a:rPr>
              <a:t>)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941628" y="4918139"/>
            <a:ext cx="19812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E = 80 </a:t>
            </a:r>
            <a:r>
              <a:rPr lang="en-US" sz="1600" b="1" dirty="0" err="1" smtClean="0"/>
              <a:t>GeV</a:t>
            </a:r>
            <a:endParaRPr lang="en-US" sz="1600" b="1" dirty="0" smtClean="0"/>
          </a:p>
          <a:p>
            <a:pPr>
              <a:buFont typeface="Symbol"/>
              <a:buChar char="r"/>
            </a:pPr>
            <a:r>
              <a:rPr lang="en-US" sz="1600" b="1" dirty="0" smtClean="0">
                <a:sym typeface="Symbol"/>
              </a:rPr>
              <a:t>= 800 m</a:t>
            </a:r>
          </a:p>
          <a:p>
            <a:r>
              <a:rPr lang="en-US" sz="1600" b="1" dirty="0" smtClean="0">
                <a:sym typeface="Symbol"/>
              </a:rPr>
              <a:t>U = 4.53 </a:t>
            </a:r>
            <a:r>
              <a:rPr lang="en-US" sz="1600" b="1" dirty="0" err="1" smtClean="0">
                <a:sym typeface="Symbol"/>
              </a:rPr>
              <a:t>GeV</a:t>
            </a:r>
            <a:r>
              <a:rPr lang="en-US" sz="1600" b="1" dirty="0" smtClean="0">
                <a:sym typeface="Symbol"/>
              </a:rPr>
              <a:t>/turn</a:t>
            </a:r>
          </a:p>
          <a:p>
            <a:endParaRPr lang="en-US" sz="1600" b="1" dirty="0" smtClean="0">
              <a:sym typeface="Symbol"/>
            </a:endParaRPr>
          </a:p>
          <a:p>
            <a:r>
              <a:rPr lang="en-US" sz="1600" b="1" dirty="0" smtClean="0">
                <a:sym typeface="Symbol"/>
              </a:rPr>
              <a:t>I = 0.15 </a:t>
            </a:r>
            <a:r>
              <a:rPr lang="en-US" sz="1600" b="1" dirty="0" err="1" smtClean="0">
                <a:sym typeface="Symbol"/>
              </a:rPr>
              <a:t>mA</a:t>
            </a:r>
            <a:r>
              <a:rPr lang="en-US" sz="1600" b="1" dirty="0" smtClean="0">
                <a:sym typeface="Symbol"/>
              </a:rPr>
              <a:t> x 2</a:t>
            </a:r>
          </a:p>
          <a:p>
            <a:r>
              <a:rPr lang="en-US" sz="1600" b="1" dirty="0" smtClean="0">
                <a:sym typeface="Symbol"/>
              </a:rPr>
              <a:t>P(</a:t>
            </a:r>
            <a:r>
              <a:rPr lang="en-US" sz="1600" b="1" dirty="0" err="1" smtClean="0">
                <a:sym typeface="Symbol"/>
              </a:rPr>
              <a:t>rf</a:t>
            </a:r>
            <a:r>
              <a:rPr lang="en-US" sz="1600" b="1" dirty="0" smtClean="0">
                <a:sym typeface="Symbol"/>
              </a:rPr>
              <a:t>) = 27 MW</a:t>
            </a:r>
            <a:endParaRPr lang="en-US" sz="1600" b="1" dirty="0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1714500" y="5222939"/>
            <a:ext cx="762000" cy="7620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19125" y="3622739"/>
            <a:ext cx="1095375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943600" y="5527739"/>
            <a:ext cx="384764" cy="437263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486025" y="4089464"/>
            <a:ext cx="0" cy="2057400"/>
          </a:xfrm>
          <a:prstGeom prst="line">
            <a:avLst/>
          </a:prstGeom>
          <a:ln>
            <a:solidFill>
              <a:srgbClr val="A950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572125" y="4060889"/>
            <a:ext cx="0" cy="2133600"/>
          </a:xfrm>
          <a:prstGeom prst="line">
            <a:avLst/>
          </a:prstGeom>
          <a:ln>
            <a:solidFill>
              <a:srgbClr val="A950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476500" y="6137339"/>
            <a:ext cx="3124200" cy="0"/>
          </a:xfrm>
          <a:prstGeom prst="straightConnector1">
            <a:avLst/>
          </a:prstGeom>
          <a:ln>
            <a:solidFill>
              <a:srgbClr val="A95007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314700" y="587718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solidFill>
                  <a:srgbClr val="A95007"/>
                </a:solidFill>
                <a:sym typeface="Symbol"/>
              </a:rPr>
              <a:t>3.048 m (10 ft)</a:t>
            </a:r>
            <a:endParaRPr lang="en-US" sz="1400" b="1" baseline="30000" dirty="0">
              <a:solidFill>
                <a:srgbClr val="A95007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095750" y="43847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19525" y="43847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095750" y="46133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819525" y="46133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095750" y="41561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819525" y="41561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095750" y="39275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3819525" y="39275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095750" y="34703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819525" y="34703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095750" y="36989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19525" y="36989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095750" y="32417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819525" y="32417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095750" y="30131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819525" y="3013139"/>
            <a:ext cx="180975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20447138">
            <a:off x="1749348" y="4187711"/>
            <a:ext cx="1683892" cy="31245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noFill/>
            </a:endParaRPr>
          </a:p>
        </p:txBody>
      </p:sp>
      <p:sp>
        <p:nvSpPr>
          <p:cNvPr id="73" name="TextBox 72"/>
          <p:cNvSpPr txBox="1"/>
          <p:nvPr/>
        </p:nvSpPr>
        <p:spPr>
          <a:xfrm rot="20447138">
            <a:off x="1723671" y="4191378"/>
            <a:ext cx="175750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Project  X or ASTA</a:t>
            </a:r>
            <a:endParaRPr lang="en-US" sz="1400" b="1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74" name="Arc 73"/>
          <p:cNvSpPr/>
          <p:nvPr/>
        </p:nvSpPr>
        <p:spPr>
          <a:xfrm rot="10457950">
            <a:off x="1457130" y="4032509"/>
            <a:ext cx="609600" cy="609600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5" name="Arc 74"/>
          <p:cNvSpPr/>
          <p:nvPr/>
        </p:nvSpPr>
        <p:spPr>
          <a:xfrm rot="13806018">
            <a:off x="1683126" y="4613511"/>
            <a:ext cx="681766" cy="609600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1790700" y="4884385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e</a:t>
            </a:r>
            <a:r>
              <a:rPr lang="en-US" sz="1600" b="1" baseline="30000" dirty="0" smtClean="0">
                <a:solidFill>
                  <a:srgbClr val="FF0000"/>
                </a:solidFill>
                <a:sym typeface="Symbol"/>
              </a:rPr>
              <a:t></a:t>
            </a:r>
            <a:r>
              <a:rPr lang="en-US" sz="1600" b="1" dirty="0" smtClean="0">
                <a:solidFill>
                  <a:srgbClr val="FF0000"/>
                </a:solidFill>
                <a:sym typeface="Symbol"/>
              </a:rPr>
              <a:t> (0.75-8 </a:t>
            </a:r>
            <a:r>
              <a:rPr lang="en-US" sz="1600" b="1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US" sz="1600" b="1" dirty="0" smtClean="0">
                <a:solidFill>
                  <a:srgbClr val="FF0000"/>
                </a:solidFill>
                <a:sym typeface="Symbol"/>
              </a:rPr>
              <a:t>)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59133" y="6365939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3"/>
              </a:rPr>
              <a:t>arXiv:1305.5202 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116796" y="214058"/>
            <a:ext cx="18739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ASTA</a:t>
            </a:r>
            <a:r>
              <a:rPr lang="en-US" b="1" dirty="0" smtClean="0"/>
              <a:t> = 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A</a:t>
            </a:r>
            <a:r>
              <a:rPr lang="en-US" b="1" dirty="0" smtClean="0"/>
              <a:t>dvanced 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S</a:t>
            </a:r>
            <a:r>
              <a:rPr lang="en-US" b="1" dirty="0" smtClean="0"/>
              <a:t>uperconducting 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T</a:t>
            </a:r>
            <a:r>
              <a:rPr lang="en-US" b="1" dirty="0" smtClean="0"/>
              <a:t>est 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A</a:t>
            </a:r>
            <a:r>
              <a:rPr lang="en-US" b="1" dirty="0" smtClean="0"/>
              <a:t>ccelerator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4976" y="5559"/>
            <a:ext cx="4959024" cy="2534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23462" y="368126"/>
            <a:ext cx="4919579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Cost estimate</a:t>
            </a:r>
            <a:b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for </a:t>
            </a:r>
            <a:r>
              <a:rPr lang="en-US" b="1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HFiTT</a:t>
            </a:r>
            <a:endParaRPr lang="en-US" b="1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 descr="Untitled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005" y="2791656"/>
            <a:ext cx="7566030" cy="3838184"/>
          </a:xfrm>
          <a:prstGeom prst="rect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TextBox 4"/>
          <p:cNvSpPr txBox="1"/>
          <p:nvPr/>
        </p:nvSpPr>
        <p:spPr>
          <a:xfrm>
            <a:off x="7473143" y="3455286"/>
            <a:ext cx="1618802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&lt; 1Billion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USD</a:t>
            </a:r>
          </a:p>
          <a:p>
            <a:pPr algn="ctr"/>
            <a:endParaRPr lang="en-US" b="1" dirty="0" smtClean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With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Laser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esign by ICAN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ollaborators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nd based 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Fiber laser</a:t>
            </a:r>
          </a:p>
          <a:p>
            <a:pPr algn="ctr"/>
            <a:endParaRPr lang="en-US" b="1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7703" y="5220041"/>
            <a:ext cx="6416263" cy="940101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22000"/>
                </a:schemeClr>
              </a:gs>
              <a:gs pos="35000">
                <a:schemeClr val="accent2">
                  <a:tint val="37000"/>
                  <a:satMod val="300000"/>
                  <a:alpha val="22000"/>
                </a:schemeClr>
              </a:gs>
              <a:gs pos="100000">
                <a:schemeClr val="accent2">
                  <a:tint val="15000"/>
                  <a:satMod val="350000"/>
                  <a:alpha val="22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1951</Words>
  <Application>Microsoft Macintosh PowerPoint</Application>
  <PresentationFormat>On-screen Show (4:3)</PresentationFormat>
  <Paragraphs>339</Paragraphs>
  <Slides>29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Photon-Photon Colliders (ggC)</vt:lpstr>
      <vt:lpstr>Full understanding of the Higgs boson and EWSM</vt:lpstr>
      <vt:lpstr>Idea of ggC Based on Compton Backscattering  NOT New</vt:lpstr>
      <vt:lpstr>What is “New” ?  (I)</vt:lpstr>
      <vt:lpstr>What is “New” ? (II)</vt:lpstr>
      <vt:lpstr>3 New Designs that will Produce     10K Higgs/year</vt:lpstr>
      <vt:lpstr>Earlier e-e- based ggC design</vt:lpstr>
      <vt:lpstr>Slide 8</vt:lpstr>
      <vt:lpstr>Cost estimate  for HFiTT</vt:lpstr>
      <vt:lpstr>Slide 10</vt:lpstr>
      <vt:lpstr>Slide 11</vt:lpstr>
      <vt:lpstr>Primary Parameters</vt:lpstr>
      <vt:lpstr>These ggC designs need Flat Polarized e- bunches with low emittance</vt:lpstr>
      <vt:lpstr>Option #1: Fiber Lasers -- Significant breakthrough</vt:lpstr>
      <vt:lpstr>Side comment: Fiber lasers should continue to get better </vt:lpstr>
      <vt:lpstr>Option #2: The high peak  &amp;  high average power lasers needed are also available from   LIFE: Laser Initiated Fusion Energy</vt:lpstr>
      <vt:lpstr>LIFE based options for SAPPHIRE-like ggC J. Gronberg (LLNL)</vt:lpstr>
      <vt:lpstr>Motivation for ggC as Higgs Factory and Associated e-e-C  and  e-gC  </vt:lpstr>
      <vt:lpstr>1st “run”:  e-e-  mode</vt:lpstr>
      <vt:lpstr>Precision on sin2 qW at SAPPHIRE</vt:lpstr>
      <vt:lpstr>e-e-:  Moller Scattering to measure running of sin2 qW   </vt:lpstr>
      <vt:lpstr>2nd “run”:  e- g   MW from  e-g  W-n and photon structure </vt:lpstr>
      <vt:lpstr>3rd “run” : ggC  Higgs-factory </vt:lpstr>
      <vt:lpstr>ggC a good option for the USA </vt:lpstr>
      <vt:lpstr>Slide 25</vt:lpstr>
      <vt:lpstr>Slide 26</vt:lpstr>
      <vt:lpstr>Higgs Self-Coupling</vt:lpstr>
      <vt:lpstr>ggC Summary (I)</vt:lpstr>
      <vt:lpstr>ggC Summary (II)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Photon-Photon Colliders (ggC)</dc:title>
  <dc:creator>Mayda Velasco</dc:creator>
  <cp:lastModifiedBy>Mayda Velasco</cp:lastModifiedBy>
  <cp:revision>43</cp:revision>
  <dcterms:created xsi:type="dcterms:W3CDTF">2013-06-07T01:01:40Z</dcterms:created>
  <dcterms:modified xsi:type="dcterms:W3CDTF">2013-06-08T04:02:03Z</dcterms:modified>
</cp:coreProperties>
</file>