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8.bin" ContentType="application/vnd.openxmlformats-officedocument.oleObject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9" r:id="rId2"/>
    <p:sldId id="501" r:id="rId3"/>
    <p:sldId id="469" r:id="rId4"/>
    <p:sldId id="431" r:id="rId5"/>
    <p:sldId id="376" r:id="rId6"/>
    <p:sldId id="502" r:id="rId7"/>
    <p:sldId id="503" r:id="rId8"/>
    <p:sldId id="462" r:id="rId9"/>
    <p:sldId id="359" r:id="rId10"/>
    <p:sldId id="463" r:id="rId11"/>
    <p:sldId id="338" r:id="rId12"/>
    <p:sldId id="504" r:id="rId13"/>
    <p:sldId id="340" r:id="rId14"/>
    <p:sldId id="555" r:id="rId15"/>
    <p:sldId id="514" r:id="rId16"/>
    <p:sldId id="556" r:id="rId17"/>
    <p:sldId id="515" r:id="rId18"/>
    <p:sldId id="467" r:id="rId19"/>
    <p:sldId id="507" r:id="rId20"/>
    <p:sldId id="508" r:id="rId21"/>
    <p:sldId id="470" r:id="rId22"/>
    <p:sldId id="341" r:id="rId23"/>
    <p:sldId id="509" r:id="rId24"/>
    <p:sldId id="529" r:id="rId25"/>
    <p:sldId id="429" r:id="rId26"/>
    <p:sldId id="528" r:id="rId27"/>
    <p:sldId id="516" r:id="rId28"/>
    <p:sldId id="511" r:id="rId29"/>
    <p:sldId id="471" r:id="rId30"/>
    <p:sldId id="488" r:id="rId31"/>
    <p:sldId id="476" r:id="rId32"/>
    <p:sldId id="525" r:id="rId33"/>
    <p:sldId id="401" r:id="rId34"/>
    <p:sldId id="531" r:id="rId35"/>
    <p:sldId id="532" r:id="rId36"/>
    <p:sldId id="533" r:id="rId37"/>
    <p:sldId id="534" r:id="rId38"/>
    <p:sldId id="535" r:id="rId39"/>
    <p:sldId id="536" r:id="rId40"/>
    <p:sldId id="537" r:id="rId41"/>
    <p:sldId id="538" r:id="rId42"/>
    <p:sldId id="539" r:id="rId43"/>
    <p:sldId id="540" r:id="rId44"/>
    <p:sldId id="541" r:id="rId45"/>
    <p:sldId id="542" r:id="rId46"/>
    <p:sldId id="543" r:id="rId47"/>
    <p:sldId id="544" r:id="rId48"/>
    <p:sldId id="545" r:id="rId49"/>
    <p:sldId id="546" r:id="rId50"/>
    <p:sldId id="547" r:id="rId51"/>
    <p:sldId id="548" r:id="rId52"/>
    <p:sldId id="549" r:id="rId53"/>
    <p:sldId id="550" r:id="rId54"/>
    <p:sldId id="551" r:id="rId55"/>
    <p:sldId id="552" r:id="rId56"/>
    <p:sldId id="553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DFF3C"/>
    <a:srgbClr val="F23B1B"/>
    <a:srgbClr val="FFFE06"/>
    <a:srgbClr val="0E6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0"/>
    <p:restoredTop sz="94660"/>
  </p:normalViewPr>
  <p:slideViewPr>
    <p:cSldViewPr snapToGrid="0" snapToObjects="1">
      <p:cViewPr>
        <p:scale>
          <a:sx n="134" d="100"/>
          <a:sy n="134" d="100"/>
        </p:scale>
        <p:origin x="-520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5B879-DCB5-4A4B-8B19-6FC11B26607D}" type="doc">
      <dgm:prSet loTypeId="urn:microsoft.com/office/officeart/2005/8/layout/cycle6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D30B54-C531-FF41-9381-14CD597E60EC}">
      <dgm:prSet phldrT="[Text]" custT="1"/>
      <dgm:spPr/>
      <dgm:t>
        <a:bodyPr/>
        <a:lstStyle/>
        <a:p>
          <a:r>
            <a:rPr lang="en-US" sz="2000" b="1" dirty="0" smtClean="0"/>
            <a:t>Successful Operation of 805 MHz “All Seasons” Cavity in 3T Magnetic Field under Vacuum </a:t>
          </a:r>
        </a:p>
        <a:p>
          <a:r>
            <a:rPr lang="en-US" sz="1600" dirty="0" err="1" smtClean="0"/>
            <a:t>MuCool</a:t>
          </a:r>
          <a:r>
            <a:rPr lang="en-US" sz="1600" dirty="0" smtClean="0"/>
            <a:t> Test Area/</a:t>
          </a:r>
          <a:r>
            <a:rPr lang="en-US" sz="1600" dirty="0" err="1" smtClean="0"/>
            <a:t>Muons</a:t>
          </a:r>
          <a:r>
            <a:rPr lang="en-US" sz="1600" dirty="0" smtClean="0"/>
            <a:t> </a:t>
          </a:r>
          <a:r>
            <a:rPr lang="en-US" sz="1600" dirty="0" err="1" smtClean="0"/>
            <a:t>Inc</a:t>
          </a:r>
          <a:endParaRPr lang="en-US" sz="1600" dirty="0"/>
        </a:p>
      </dgm:t>
    </dgm:pt>
    <dgm:pt modelId="{63284D12-BC21-634C-B07C-D364767B037B}" type="parTrans" cxnId="{F056B8D7-EE55-0A4D-9C30-08F344E2EDCC}">
      <dgm:prSet/>
      <dgm:spPr/>
      <dgm:t>
        <a:bodyPr/>
        <a:lstStyle/>
        <a:p>
          <a:endParaRPr lang="en-US"/>
        </a:p>
      </dgm:t>
    </dgm:pt>
    <dgm:pt modelId="{3EFE83EA-50EB-304F-A837-826F9701203D}" type="sibTrans" cxnId="{F056B8D7-EE55-0A4D-9C30-08F344E2EDCC}">
      <dgm:prSet/>
      <dgm:spPr/>
      <dgm:t>
        <a:bodyPr/>
        <a:lstStyle/>
        <a:p>
          <a:endParaRPr lang="en-US"/>
        </a:p>
      </dgm:t>
    </dgm:pt>
    <dgm:pt modelId="{522C2D24-B12C-8847-B84E-AA6693281BC7}">
      <dgm:prSet phldrT="[Text]" custT="1"/>
      <dgm:spPr/>
      <dgm:t>
        <a:bodyPr/>
        <a:lstStyle/>
        <a:p>
          <a:r>
            <a:rPr lang="en-US" sz="2000" b="1" dirty="0" smtClean="0"/>
            <a:t>World Record </a:t>
          </a:r>
          <a:br>
            <a:rPr lang="en-US" sz="2000" b="1" dirty="0" smtClean="0"/>
          </a:br>
          <a:r>
            <a:rPr lang="en-US" sz="2000" b="1" dirty="0" smtClean="0"/>
            <a:t>HTS-only Coil</a:t>
          </a:r>
          <a:r>
            <a:rPr lang="en-US" sz="2000" dirty="0" smtClean="0"/>
            <a:t/>
          </a:r>
          <a:br>
            <a:rPr lang="en-US" sz="2000" dirty="0" smtClean="0"/>
          </a:br>
          <a:r>
            <a:rPr lang="en-US" sz="1600" dirty="0" smtClean="0"/>
            <a:t>15T on-axis field</a:t>
          </a:r>
          <a:br>
            <a:rPr lang="en-US" sz="1600" dirty="0" smtClean="0"/>
          </a:br>
          <a:r>
            <a:rPr lang="en-US" sz="1600" dirty="0" smtClean="0"/>
            <a:t>16T on coil</a:t>
          </a:r>
        </a:p>
        <a:p>
          <a:r>
            <a:rPr lang="en-US" sz="1600" dirty="0" smtClean="0"/>
            <a:t>PBL/BNL</a:t>
          </a:r>
        </a:p>
      </dgm:t>
    </dgm:pt>
    <dgm:pt modelId="{3AA0FF36-4457-864E-9645-CA73A0590F86}" type="parTrans" cxnId="{FEFAE5EA-5D39-064E-8A23-E64B1C4013DE}">
      <dgm:prSet/>
      <dgm:spPr/>
      <dgm:t>
        <a:bodyPr/>
        <a:lstStyle/>
        <a:p>
          <a:endParaRPr lang="en-US"/>
        </a:p>
      </dgm:t>
    </dgm:pt>
    <dgm:pt modelId="{FF10E19E-ECFA-4745-82E6-BF249049EC9B}" type="sibTrans" cxnId="{FEFAE5EA-5D39-064E-8A23-E64B1C4013DE}">
      <dgm:prSet/>
      <dgm:spPr/>
      <dgm:t>
        <a:bodyPr/>
        <a:lstStyle/>
        <a:p>
          <a:endParaRPr lang="en-US"/>
        </a:p>
      </dgm:t>
    </dgm:pt>
    <dgm:pt modelId="{416A14BE-8E63-F548-9A49-C9BE862D890F}">
      <dgm:prSet phldrT="[Text]" custT="1"/>
      <dgm:spPr/>
      <dgm:t>
        <a:bodyPr/>
        <a:lstStyle/>
        <a:p>
          <a:r>
            <a:rPr lang="en-US" sz="2000" b="1" dirty="0" smtClean="0"/>
            <a:t>Demonstration of High Pressure RF Cavity </a:t>
          </a:r>
          <a:r>
            <a:rPr lang="en-US" sz="2000" b="1" u="sng" dirty="0" smtClean="0"/>
            <a:t>in 3T Magnetic Field with Beam</a:t>
          </a:r>
        </a:p>
        <a:p>
          <a:r>
            <a:rPr lang="en-US" sz="1600" b="0" dirty="0" smtClean="0"/>
            <a:t>Extrapolates to </a:t>
          </a:r>
          <a:br>
            <a:rPr lang="en-US" sz="1600" b="0" dirty="0" smtClean="0"/>
          </a:br>
          <a:r>
            <a:rPr lang="en-US" sz="1600" b="0" dirty="0" smtClean="0">
              <a:latin typeface="Symbol" charset="2"/>
              <a:cs typeface="Symbol" charset="2"/>
            </a:rPr>
            <a:t>m</a:t>
          </a:r>
          <a:r>
            <a:rPr lang="en-US" sz="1600" b="0" dirty="0" smtClean="0">
              <a:latin typeface="+mn-lt"/>
              <a:cs typeface="Symbol" charset="2"/>
            </a:rPr>
            <a:t>-Collider Parameters</a:t>
          </a:r>
        </a:p>
        <a:p>
          <a:r>
            <a:rPr lang="en-US" sz="1600" dirty="0" err="1" smtClean="0"/>
            <a:t>MuCool</a:t>
          </a:r>
          <a:r>
            <a:rPr lang="en-US" sz="1600" dirty="0" smtClean="0"/>
            <a:t> Test Area</a:t>
          </a:r>
          <a:endParaRPr lang="en-US" sz="1600" dirty="0"/>
        </a:p>
      </dgm:t>
    </dgm:pt>
    <dgm:pt modelId="{1442E1C4-B16C-8A4D-B6A6-0E45C905396D}" type="parTrans" cxnId="{764DCCD6-EF2D-984E-B8BC-238C1CEFF6F9}">
      <dgm:prSet/>
      <dgm:spPr/>
      <dgm:t>
        <a:bodyPr/>
        <a:lstStyle/>
        <a:p>
          <a:endParaRPr lang="en-US"/>
        </a:p>
      </dgm:t>
    </dgm:pt>
    <dgm:pt modelId="{96C5DDDD-7F50-9842-B016-8A87E5B9F0B9}" type="sibTrans" cxnId="{764DCCD6-EF2D-984E-B8BC-238C1CEFF6F9}">
      <dgm:prSet/>
      <dgm:spPr/>
      <dgm:t>
        <a:bodyPr/>
        <a:lstStyle/>
        <a:p>
          <a:endParaRPr lang="en-US"/>
        </a:p>
      </dgm:t>
    </dgm:pt>
    <dgm:pt modelId="{6AFD20AC-1626-8F44-94B4-F6075385BE50}">
      <dgm:prSet phldrT="[Text]" custT="1"/>
      <dgm:spPr/>
      <dgm:t>
        <a:bodyPr/>
        <a:lstStyle/>
        <a:p>
          <a:r>
            <a:rPr lang="en-US" sz="2000" b="1" dirty="0" smtClean="0"/>
            <a:t>Breakthrough in HTS Cable Performance with Cables Matching Strand Performance</a:t>
          </a:r>
        </a:p>
        <a:p>
          <a:r>
            <a:rPr lang="en-US" sz="1600" b="0" dirty="0" smtClean="0"/>
            <a:t>FNAL-Tech </a:t>
          </a:r>
          <a:r>
            <a:rPr lang="en-US" sz="1600" b="0" dirty="0" err="1" smtClean="0"/>
            <a:t>Div</a:t>
          </a:r>
          <a:r>
            <a:rPr lang="en-US" sz="1600" b="0" dirty="0" smtClean="0"/>
            <a:t/>
          </a:r>
          <a:br>
            <a:rPr lang="en-US" sz="1600" b="0" dirty="0" smtClean="0"/>
          </a:br>
          <a:r>
            <a:rPr lang="en-US" sz="1600" b="0" dirty="0" smtClean="0"/>
            <a:t>T. </a:t>
          </a:r>
          <a:r>
            <a:rPr lang="en-US" sz="1600" b="0" dirty="0" err="1" smtClean="0"/>
            <a:t>Shen</a:t>
          </a:r>
          <a:r>
            <a:rPr lang="en-US" sz="1600" b="0" dirty="0" smtClean="0"/>
            <a:t>-Early Career Award</a:t>
          </a:r>
        </a:p>
      </dgm:t>
    </dgm:pt>
    <dgm:pt modelId="{89DB970C-415E-334B-8636-08DD2716A935}" type="parTrans" cxnId="{DF3E45C3-7336-304F-8AF1-E8CAE5C3862B}">
      <dgm:prSet/>
      <dgm:spPr/>
      <dgm:t>
        <a:bodyPr/>
        <a:lstStyle/>
        <a:p>
          <a:endParaRPr lang="en-US"/>
        </a:p>
      </dgm:t>
    </dgm:pt>
    <dgm:pt modelId="{5150C0D8-4BD9-E845-B47A-07003EEDBD6C}" type="sibTrans" cxnId="{DF3E45C3-7336-304F-8AF1-E8CAE5C3862B}">
      <dgm:prSet/>
      <dgm:spPr/>
      <dgm:t>
        <a:bodyPr/>
        <a:lstStyle/>
        <a:p>
          <a:endParaRPr lang="en-US"/>
        </a:p>
      </dgm:t>
    </dgm:pt>
    <dgm:pt modelId="{3192B418-6557-214F-9792-BC19C0EF4A82}" type="pres">
      <dgm:prSet presAssocID="{9415B879-DCB5-4A4B-8B19-6FC11B2660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C0222F-CC53-4B41-9B66-E1B1434B7356}" type="pres">
      <dgm:prSet presAssocID="{A8D30B54-C531-FF41-9381-14CD597E60EC}" presName="node" presStyleLbl="node1" presStyleIdx="0" presStyleCnt="4" custScaleX="153488" custScaleY="157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4C503-8A61-264A-BCB4-41FD544CD610}" type="pres">
      <dgm:prSet presAssocID="{A8D30B54-C531-FF41-9381-14CD597E60EC}" presName="spNode" presStyleCnt="0"/>
      <dgm:spPr/>
    </dgm:pt>
    <dgm:pt modelId="{AF0B31C1-E562-964A-B32C-82B34504BAA3}" type="pres">
      <dgm:prSet presAssocID="{3EFE83EA-50EB-304F-A837-826F9701203D}" presName="sibTrans" presStyleLbl="sibTrans1D1" presStyleIdx="0" presStyleCnt="4"/>
      <dgm:spPr/>
      <dgm:t>
        <a:bodyPr/>
        <a:lstStyle/>
        <a:p>
          <a:endParaRPr lang="en-US"/>
        </a:p>
      </dgm:t>
    </dgm:pt>
    <dgm:pt modelId="{B2BCFF92-BBDE-5440-822F-5CE7C986F2B4}" type="pres">
      <dgm:prSet presAssocID="{522C2D24-B12C-8847-B84E-AA6693281BC7}" presName="node" presStyleLbl="node1" presStyleIdx="1" presStyleCnt="4" custScaleX="153488" custScaleY="157424" custRadScaleRad="1387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56911-C9EC-A446-AA13-1917461EF9E6}" type="pres">
      <dgm:prSet presAssocID="{522C2D24-B12C-8847-B84E-AA6693281BC7}" presName="spNode" presStyleCnt="0"/>
      <dgm:spPr/>
    </dgm:pt>
    <dgm:pt modelId="{23F01BA2-B6FB-A24E-8725-6DE422261A0F}" type="pres">
      <dgm:prSet presAssocID="{FF10E19E-ECFA-4745-82E6-BF249049EC9B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49060B8-4CFC-094C-8B3A-315638FD23A0}" type="pres">
      <dgm:prSet presAssocID="{416A14BE-8E63-F548-9A49-C9BE862D890F}" presName="node" presStyleLbl="node1" presStyleIdx="2" presStyleCnt="4" custScaleX="153488" custScaleY="157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67770-1A75-3640-9F25-41674251E4F4}" type="pres">
      <dgm:prSet presAssocID="{416A14BE-8E63-F548-9A49-C9BE862D890F}" presName="spNode" presStyleCnt="0"/>
      <dgm:spPr/>
    </dgm:pt>
    <dgm:pt modelId="{9BAFE6F9-B52A-204C-9152-862E96DD7B14}" type="pres">
      <dgm:prSet presAssocID="{96C5DDDD-7F50-9842-B016-8A87E5B9F0B9}" presName="sibTrans" presStyleLbl="sibTrans1D1" presStyleIdx="2" presStyleCnt="4"/>
      <dgm:spPr/>
      <dgm:t>
        <a:bodyPr/>
        <a:lstStyle/>
        <a:p>
          <a:endParaRPr lang="en-US"/>
        </a:p>
      </dgm:t>
    </dgm:pt>
    <dgm:pt modelId="{93DDE35D-0F8F-C94F-8DDF-06DFBC66497A}" type="pres">
      <dgm:prSet presAssocID="{6AFD20AC-1626-8F44-94B4-F6075385BE50}" presName="node" presStyleLbl="node1" presStyleIdx="3" presStyleCnt="4" custScaleX="153488" custScaleY="157424" custRadScaleRad="1363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91A5E-6ECA-AA47-847E-FA2FB575EF0D}" type="pres">
      <dgm:prSet presAssocID="{6AFD20AC-1626-8F44-94B4-F6075385BE50}" presName="spNode" presStyleCnt="0"/>
      <dgm:spPr/>
    </dgm:pt>
    <dgm:pt modelId="{EA74452A-15A2-A040-8E31-E8C1179CE922}" type="pres">
      <dgm:prSet presAssocID="{5150C0D8-4BD9-E845-B47A-07003EEDBD6C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D78ABD82-A513-094E-967E-C38DDAF8D5A6}" type="presOf" srcId="{A8D30B54-C531-FF41-9381-14CD597E60EC}" destId="{C1C0222F-CC53-4B41-9B66-E1B1434B7356}" srcOrd="0" destOrd="0" presId="urn:microsoft.com/office/officeart/2005/8/layout/cycle6"/>
    <dgm:cxn modelId="{2B0C1831-B106-1A48-9421-BAF387C0BA45}" type="presOf" srcId="{3EFE83EA-50EB-304F-A837-826F9701203D}" destId="{AF0B31C1-E562-964A-B32C-82B34504BAA3}" srcOrd="0" destOrd="0" presId="urn:microsoft.com/office/officeart/2005/8/layout/cycle6"/>
    <dgm:cxn modelId="{899D4057-3098-4143-A90C-F07BB4748067}" type="presOf" srcId="{6AFD20AC-1626-8F44-94B4-F6075385BE50}" destId="{93DDE35D-0F8F-C94F-8DDF-06DFBC66497A}" srcOrd="0" destOrd="0" presId="urn:microsoft.com/office/officeart/2005/8/layout/cycle6"/>
    <dgm:cxn modelId="{DED43F26-4E8A-784D-826B-949DF080944D}" type="presOf" srcId="{9415B879-DCB5-4A4B-8B19-6FC11B26607D}" destId="{3192B418-6557-214F-9792-BC19C0EF4A82}" srcOrd="0" destOrd="0" presId="urn:microsoft.com/office/officeart/2005/8/layout/cycle6"/>
    <dgm:cxn modelId="{90AD825D-46DB-F443-9C7C-93FBBE812C91}" type="presOf" srcId="{96C5DDDD-7F50-9842-B016-8A87E5B9F0B9}" destId="{9BAFE6F9-B52A-204C-9152-862E96DD7B14}" srcOrd="0" destOrd="0" presId="urn:microsoft.com/office/officeart/2005/8/layout/cycle6"/>
    <dgm:cxn modelId="{C5A6BEC7-4907-3943-9716-831363D9A1EB}" type="presOf" srcId="{FF10E19E-ECFA-4745-82E6-BF249049EC9B}" destId="{23F01BA2-B6FB-A24E-8725-6DE422261A0F}" srcOrd="0" destOrd="0" presId="urn:microsoft.com/office/officeart/2005/8/layout/cycle6"/>
    <dgm:cxn modelId="{E2EAF8E8-7A98-5747-AB4F-8E3B6C33A5D0}" type="presOf" srcId="{416A14BE-8E63-F548-9A49-C9BE862D890F}" destId="{C49060B8-4CFC-094C-8B3A-315638FD23A0}" srcOrd="0" destOrd="0" presId="urn:microsoft.com/office/officeart/2005/8/layout/cycle6"/>
    <dgm:cxn modelId="{DF3E45C3-7336-304F-8AF1-E8CAE5C3862B}" srcId="{9415B879-DCB5-4A4B-8B19-6FC11B26607D}" destId="{6AFD20AC-1626-8F44-94B4-F6075385BE50}" srcOrd="3" destOrd="0" parTransId="{89DB970C-415E-334B-8636-08DD2716A935}" sibTransId="{5150C0D8-4BD9-E845-B47A-07003EEDBD6C}"/>
    <dgm:cxn modelId="{A9185F37-B59B-BD49-8769-7AE679ECD746}" type="presOf" srcId="{522C2D24-B12C-8847-B84E-AA6693281BC7}" destId="{B2BCFF92-BBDE-5440-822F-5CE7C986F2B4}" srcOrd="0" destOrd="0" presId="urn:microsoft.com/office/officeart/2005/8/layout/cycle6"/>
    <dgm:cxn modelId="{F40716EB-12A2-9E4C-9A1F-ED30622FE146}" type="presOf" srcId="{5150C0D8-4BD9-E845-B47A-07003EEDBD6C}" destId="{EA74452A-15A2-A040-8E31-E8C1179CE922}" srcOrd="0" destOrd="0" presId="urn:microsoft.com/office/officeart/2005/8/layout/cycle6"/>
    <dgm:cxn modelId="{764DCCD6-EF2D-984E-B8BC-238C1CEFF6F9}" srcId="{9415B879-DCB5-4A4B-8B19-6FC11B26607D}" destId="{416A14BE-8E63-F548-9A49-C9BE862D890F}" srcOrd="2" destOrd="0" parTransId="{1442E1C4-B16C-8A4D-B6A6-0E45C905396D}" sibTransId="{96C5DDDD-7F50-9842-B016-8A87E5B9F0B9}"/>
    <dgm:cxn modelId="{FEFAE5EA-5D39-064E-8A23-E64B1C4013DE}" srcId="{9415B879-DCB5-4A4B-8B19-6FC11B26607D}" destId="{522C2D24-B12C-8847-B84E-AA6693281BC7}" srcOrd="1" destOrd="0" parTransId="{3AA0FF36-4457-864E-9645-CA73A0590F86}" sibTransId="{FF10E19E-ECFA-4745-82E6-BF249049EC9B}"/>
    <dgm:cxn modelId="{F056B8D7-EE55-0A4D-9C30-08F344E2EDCC}" srcId="{9415B879-DCB5-4A4B-8B19-6FC11B26607D}" destId="{A8D30B54-C531-FF41-9381-14CD597E60EC}" srcOrd="0" destOrd="0" parTransId="{63284D12-BC21-634C-B07C-D364767B037B}" sibTransId="{3EFE83EA-50EB-304F-A837-826F9701203D}"/>
    <dgm:cxn modelId="{2C608D8F-8F65-B746-B610-87BA5987BD09}" type="presParOf" srcId="{3192B418-6557-214F-9792-BC19C0EF4A82}" destId="{C1C0222F-CC53-4B41-9B66-E1B1434B7356}" srcOrd="0" destOrd="0" presId="urn:microsoft.com/office/officeart/2005/8/layout/cycle6"/>
    <dgm:cxn modelId="{54F41ABF-E63F-DF44-BA83-E0E5A13849D7}" type="presParOf" srcId="{3192B418-6557-214F-9792-BC19C0EF4A82}" destId="{7D44C503-8A61-264A-BCB4-41FD544CD610}" srcOrd="1" destOrd="0" presId="urn:microsoft.com/office/officeart/2005/8/layout/cycle6"/>
    <dgm:cxn modelId="{11BB19C0-66A3-DB42-BC9B-C97D968E9EBC}" type="presParOf" srcId="{3192B418-6557-214F-9792-BC19C0EF4A82}" destId="{AF0B31C1-E562-964A-B32C-82B34504BAA3}" srcOrd="2" destOrd="0" presId="urn:microsoft.com/office/officeart/2005/8/layout/cycle6"/>
    <dgm:cxn modelId="{B953A52C-9351-D24D-B7C9-E63D00CFBA3E}" type="presParOf" srcId="{3192B418-6557-214F-9792-BC19C0EF4A82}" destId="{B2BCFF92-BBDE-5440-822F-5CE7C986F2B4}" srcOrd="3" destOrd="0" presId="urn:microsoft.com/office/officeart/2005/8/layout/cycle6"/>
    <dgm:cxn modelId="{BFE6BC44-7DFB-5D44-BEDC-2A199A8496F3}" type="presParOf" srcId="{3192B418-6557-214F-9792-BC19C0EF4A82}" destId="{A4C56911-C9EC-A446-AA13-1917461EF9E6}" srcOrd="4" destOrd="0" presId="urn:microsoft.com/office/officeart/2005/8/layout/cycle6"/>
    <dgm:cxn modelId="{3D33A300-E8EC-D949-B95A-583C41E381E2}" type="presParOf" srcId="{3192B418-6557-214F-9792-BC19C0EF4A82}" destId="{23F01BA2-B6FB-A24E-8725-6DE422261A0F}" srcOrd="5" destOrd="0" presId="urn:microsoft.com/office/officeart/2005/8/layout/cycle6"/>
    <dgm:cxn modelId="{23E0C4F8-2D7C-DF4C-BDB5-9D056E6C96FA}" type="presParOf" srcId="{3192B418-6557-214F-9792-BC19C0EF4A82}" destId="{C49060B8-4CFC-094C-8B3A-315638FD23A0}" srcOrd="6" destOrd="0" presId="urn:microsoft.com/office/officeart/2005/8/layout/cycle6"/>
    <dgm:cxn modelId="{3EB09061-58BD-234C-8018-1AFBD45B26AC}" type="presParOf" srcId="{3192B418-6557-214F-9792-BC19C0EF4A82}" destId="{2F367770-1A75-3640-9F25-41674251E4F4}" srcOrd="7" destOrd="0" presId="urn:microsoft.com/office/officeart/2005/8/layout/cycle6"/>
    <dgm:cxn modelId="{9ADF747F-4315-B04C-B7D7-98E633046885}" type="presParOf" srcId="{3192B418-6557-214F-9792-BC19C0EF4A82}" destId="{9BAFE6F9-B52A-204C-9152-862E96DD7B14}" srcOrd="8" destOrd="0" presId="urn:microsoft.com/office/officeart/2005/8/layout/cycle6"/>
    <dgm:cxn modelId="{3CEAE684-4A47-B445-9F30-39E69E9A89A5}" type="presParOf" srcId="{3192B418-6557-214F-9792-BC19C0EF4A82}" destId="{93DDE35D-0F8F-C94F-8DDF-06DFBC66497A}" srcOrd="9" destOrd="0" presId="urn:microsoft.com/office/officeart/2005/8/layout/cycle6"/>
    <dgm:cxn modelId="{FD237BF4-4502-9C4C-BDA7-1A641006EF4D}" type="presParOf" srcId="{3192B418-6557-214F-9792-BC19C0EF4A82}" destId="{33F91A5E-6ECA-AA47-847E-FA2FB575EF0D}" srcOrd="10" destOrd="0" presId="urn:microsoft.com/office/officeart/2005/8/layout/cycle6"/>
    <dgm:cxn modelId="{D600CD51-D6E7-1649-9711-984326F499B1}" type="presParOf" srcId="{3192B418-6557-214F-9792-BC19C0EF4A82}" destId="{EA74452A-15A2-A040-8E31-E8C1179CE92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0222F-CC53-4B41-9B66-E1B1434B7356}">
      <dsp:nvSpPr>
        <dsp:cNvPr id="0" name=""/>
        <dsp:cNvSpPr/>
      </dsp:nvSpPr>
      <dsp:spPr>
        <a:xfrm>
          <a:off x="3024272" y="-358913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Successful Operation of 805 MHz “All Seasons” Cavity in 3T Magnetic Field under Vacuum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MuCool</a:t>
          </a:r>
          <a:r>
            <a:rPr lang="en-US" sz="1600" kern="1200" dirty="0" smtClean="0"/>
            <a:t> Test Area/</a:t>
          </a:r>
          <a:r>
            <a:rPr lang="en-US" sz="1600" kern="1200" dirty="0" err="1" smtClean="0"/>
            <a:t>Muons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Inc</a:t>
          </a:r>
          <a:endParaRPr lang="en-US" sz="1600" kern="1200" dirty="0"/>
        </a:p>
      </dsp:txBody>
      <dsp:txXfrm>
        <a:off x="3120464" y="-262721"/>
        <a:ext cx="2763371" cy="1778124"/>
      </dsp:txXfrm>
    </dsp:sp>
    <dsp:sp modelId="{AF0B31C1-E562-964A-B32C-82B34504BAA3}">
      <dsp:nvSpPr>
        <dsp:cNvPr id="0" name=""/>
        <dsp:cNvSpPr/>
      </dsp:nvSpPr>
      <dsp:spPr>
        <a:xfrm>
          <a:off x="3827941" y="1246836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2165050" y="2372"/>
              </a:moveTo>
              <a:arcTo wR="2066058" hR="2066058" stAng="16364777" swAng="21533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CFF92-BBDE-5440-822F-5CE7C986F2B4}">
      <dsp:nvSpPr>
        <dsp:cNvPr id="0" name=""/>
        <dsp:cNvSpPr/>
      </dsp:nvSpPr>
      <dsp:spPr>
        <a:xfrm>
          <a:off x="5890825" y="1707145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World Record </a:t>
          </a:r>
          <a:br>
            <a:rPr lang="en-US" sz="2000" b="1" kern="1200" dirty="0" smtClean="0"/>
          </a:br>
          <a:r>
            <a:rPr lang="en-US" sz="2000" b="1" kern="1200" dirty="0" smtClean="0"/>
            <a:t>HTS-only Coil</a:t>
          </a: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1600" kern="1200" dirty="0" smtClean="0"/>
            <a:t>15T on-axis field</a:t>
          </a:r>
          <a:br>
            <a:rPr lang="en-US" sz="1600" kern="1200" dirty="0" smtClean="0"/>
          </a:br>
          <a:r>
            <a:rPr lang="en-US" sz="1600" kern="1200" dirty="0" smtClean="0"/>
            <a:t>16T on coil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PBL/BNL</a:t>
          </a:r>
        </a:p>
      </dsp:txBody>
      <dsp:txXfrm>
        <a:off x="5987017" y="1803337"/>
        <a:ext cx="2763371" cy="1778124"/>
      </dsp:txXfrm>
    </dsp:sp>
    <dsp:sp modelId="{23F01BA2-B6FB-A24E-8725-6DE422261A0F}">
      <dsp:nvSpPr>
        <dsp:cNvPr id="0" name=""/>
        <dsp:cNvSpPr/>
      </dsp:nvSpPr>
      <dsp:spPr>
        <a:xfrm>
          <a:off x="3827941" y="5845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3356010" y="3679943"/>
              </a:moveTo>
              <a:arcTo wR="2066058" hR="2066058" stAng="3081913" swAng="21533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060B8-4CFC-094C-8B3A-315638FD23A0}">
      <dsp:nvSpPr>
        <dsp:cNvPr id="0" name=""/>
        <dsp:cNvSpPr/>
      </dsp:nvSpPr>
      <dsp:spPr>
        <a:xfrm>
          <a:off x="3024272" y="3773204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Demonstration of High Pressure RF Cavity </a:t>
          </a:r>
          <a:r>
            <a:rPr lang="en-US" sz="2000" b="1" u="sng" kern="1200" dirty="0" smtClean="0"/>
            <a:t>in 3T Magnetic Field with Beam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Extrapolates to </a:t>
          </a:r>
          <a:br>
            <a:rPr lang="en-US" sz="1600" b="0" kern="1200" dirty="0" smtClean="0"/>
          </a:br>
          <a:r>
            <a:rPr lang="en-US" sz="1600" b="0" kern="1200" dirty="0" smtClean="0">
              <a:latin typeface="Symbol" charset="2"/>
              <a:cs typeface="Symbol" charset="2"/>
            </a:rPr>
            <a:t>m</a:t>
          </a:r>
          <a:r>
            <a:rPr lang="en-US" sz="1600" b="0" kern="1200" dirty="0" smtClean="0">
              <a:latin typeface="+mn-lt"/>
              <a:cs typeface="Symbol" charset="2"/>
            </a:rPr>
            <a:t>-Collider Parameters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MuCool</a:t>
          </a:r>
          <a:r>
            <a:rPr lang="en-US" sz="1600" kern="1200" dirty="0" smtClean="0"/>
            <a:t> Test Area</a:t>
          </a:r>
          <a:endParaRPr lang="en-US" sz="1600" kern="1200" dirty="0"/>
        </a:p>
      </dsp:txBody>
      <dsp:txXfrm>
        <a:off x="3120464" y="3869396"/>
        <a:ext cx="2763371" cy="1778124"/>
      </dsp:txXfrm>
    </dsp:sp>
    <dsp:sp modelId="{9BAFE6F9-B52A-204C-9152-862E96DD7B14}">
      <dsp:nvSpPr>
        <dsp:cNvPr id="0" name=""/>
        <dsp:cNvSpPr/>
      </dsp:nvSpPr>
      <dsp:spPr>
        <a:xfrm>
          <a:off x="1101127" y="9002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1910694" y="4126267"/>
              </a:moveTo>
              <a:arcTo wR="2066058" hR="2066058" stAng="5658758" swAng="2068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DE35D-0F8F-C94F-8DDF-06DFBC66497A}">
      <dsp:nvSpPr>
        <dsp:cNvPr id="0" name=""/>
        <dsp:cNvSpPr/>
      </dsp:nvSpPr>
      <dsp:spPr>
        <a:xfrm>
          <a:off x="207428" y="1707145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Breakthrough in HTS Cable Performance with Cables Matching Strand Performance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FNAL-Tech </a:t>
          </a:r>
          <a:r>
            <a:rPr lang="en-US" sz="1600" b="0" kern="1200" dirty="0" err="1" smtClean="0"/>
            <a:t>Div</a:t>
          </a:r>
          <a:r>
            <a:rPr lang="en-US" sz="1600" b="0" kern="1200" dirty="0" smtClean="0"/>
            <a:t/>
          </a:r>
          <a:br>
            <a:rPr lang="en-US" sz="1600" b="0" kern="1200" dirty="0" smtClean="0"/>
          </a:br>
          <a:r>
            <a:rPr lang="en-US" sz="1600" b="0" kern="1200" dirty="0" smtClean="0"/>
            <a:t>T. </a:t>
          </a:r>
          <a:r>
            <a:rPr lang="en-US" sz="1600" b="0" kern="1200" dirty="0" err="1" smtClean="0"/>
            <a:t>Shen</a:t>
          </a:r>
          <a:r>
            <a:rPr lang="en-US" sz="1600" b="0" kern="1200" dirty="0" smtClean="0"/>
            <a:t>-Early Career Award</a:t>
          </a:r>
        </a:p>
      </dsp:txBody>
      <dsp:txXfrm>
        <a:off x="303620" y="1803337"/>
        <a:ext cx="2763371" cy="1778124"/>
      </dsp:txXfrm>
    </dsp:sp>
    <dsp:sp modelId="{EA74452A-15A2-A040-8E31-E8C1179CE922}">
      <dsp:nvSpPr>
        <dsp:cNvPr id="0" name=""/>
        <dsp:cNvSpPr/>
      </dsp:nvSpPr>
      <dsp:spPr>
        <a:xfrm>
          <a:off x="1101127" y="1243680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771812" y="455616"/>
              </a:moveTo>
              <a:arcTo wR="2066058" hR="2066058" stAng="13872755" swAng="2068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wmf"/><Relationship Id="rId12" Type="http://schemas.openxmlformats.org/officeDocument/2006/relationships/image" Target="../media/image38.wmf"/><Relationship Id="rId13" Type="http://schemas.openxmlformats.org/officeDocument/2006/relationships/image" Target="../media/image39.wmf"/><Relationship Id="rId14" Type="http://schemas.openxmlformats.org/officeDocument/2006/relationships/image" Target="../media/image40.wmf"/><Relationship Id="rId1" Type="http://schemas.openxmlformats.org/officeDocument/2006/relationships/image" Target="../media/image27.wmf"/><Relationship Id="rId2" Type="http://schemas.openxmlformats.org/officeDocument/2006/relationships/image" Target="../media/image28.wmf"/><Relationship Id="rId3" Type="http://schemas.openxmlformats.org/officeDocument/2006/relationships/image" Target="../media/image29.wmf"/><Relationship Id="rId4" Type="http://schemas.openxmlformats.org/officeDocument/2006/relationships/image" Target="../media/image30.wmf"/><Relationship Id="rId5" Type="http://schemas.openxmlformats.org/officeDocument/2006/relationships/image" Target="../media/image31.wmf"/><Relationship Id="rId6" Type="http://schemas.openxmlformats.org/officeDocument/2006/relationships/image" Target="../media/image32.wmf"/><Relationship Id="rId7" Type="http://schemas.openxmlformats.org/officeDocument/2006/relationships/image" Target="../media/image33.wmf"/><Relationship Id="rId8" Type="http://schemas.openxmlformats.org/officeDocument/2006/relationships/image" Target="../media/image34.wmf"/><Relationship Id="rId9" Type="http://schemas.openxmlformats.org/officeDocument/2006/relationships/image" Target="../media/image35.wmf"/><Relationship Id="rId10" Type="http://schemas.openxmlformats.org/officeDocument/2006/relationships/image" Target="../media/image3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6/7/13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6/7/13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4ECF8-4468-429C-8B08-2322169998F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96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B8F9-5099-7F44-AD13-E00D74EFD80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06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6544" y="1051560"/>
            <a:ext cx="7544634" cy="1470025"/>
          </a:xfrm>
        </p:spPr>
        <p:txBody>
          <a:bodyPr anchor="t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378" y="3017280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3960" y="6382512"/>
            <a:ext cx="5072811" cy="365125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Higgs and beyond @ Tohoku Univ.</a:t>
            </a:r>
            <a:endParaRPr lang="en-US" dirty="0"/>
          </a:p>
        </p:txBody>
      </p:sp>
      <p:pic>
        <p:nvPicPr>
          <p:cNvPr id="6" name="Picture 49" descr="nsf4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7" y="5881696"/>
            <a:ext cx="91723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DOE_Se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5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6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109538"/>
            <a:ext cx="6978650" cy="9318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06500"/>
            <a:ext cx="8851900" cy="500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10200" y="6389770"/>
            <a:ext cx="2006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8000" y="6388100"/>
            <a:ext cx="5374640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00" y="6388100"/>
            <a:ext cx="457200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fld id="{4FA8863F-9730-A244-9B23-8257BEF979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141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19850"/>
            <a:ext cx="1676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2600" y="6419850"/>
            <a:ext cx="54483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00" y="6419850"/>
            <a:ext cx="431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FA8863F-9730-A244-9B23-8257BEF979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0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28700"/>
            <a:ext cx="4038600" cy="536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4038600" cy="536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26100" y="6394450"/>
            <a:ext cx="18415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8000" y="6394450"/>
            <a:ext cx="5334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00" y="6394450"/>
            <a:ext cx="4572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FA8863F-9730-A244-9B23-8257BEF979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9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9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23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7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A8863F-9730-A244-9B23-8257BEF97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100000">
              <a:schemeClr val="bg2">
                <a:lumMod val="10000"/>
              </a:schemeClr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8100" y="109538"/>
            <a:ext cx="6921500" cy="776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" y="1066800"/>
            <a:ext cx="8896350" cy="5143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35000" y="6394450"/>
            <a:ext cx="5022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5657663" y="6394450"/>
            <a:ext cx="1809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0500" y="63944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0471AF44-9188-6348-8E78-DE9B08E3A65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386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05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wmf"/><Relationship Id="rId20" Type="http://schemas.openxmlformats.org/officeDocument/2006/relationships/image" Target="../media/image34.wmf"/><Relationship Id="rId21" Type="http://schemas.openxmlformats.org/officeDocument/2006/relationships/oleObject" Target="../embeddings/oleObject12.bin"/><Relationship Id="rId22" Type="http://schemas.openxmlformats.org/officeDocument/2006/relationships/image" Target="../media/image35.wmf"/><Relationship Id="rId23" Type="http://schemas.openxmlformats.org/officeDocument/2006/relationships/oleObject" Target="../embeddings/oleObject13.bin"/><Relationship Id="rId24" Type="http://schemas.openxmlformats.org/officeDocument/2006/relationships/image" Target="../media/image36.wmf"/><Relationship Id="rId25" Type="http://schemas.openxmlformats.org/officeDocument/2006/relationships/oleObject" Target="../embeddings/oleObject14.bin"/><Relationship Id="rId26" Type="http://schemas.openxmlformats.org/officeDocument/2006/relationships/image" Target="../media/image37.wmf"/><Relationship Id="rId27" Type="http://schemas.openxmlformats.org/officeDocument/2006/relationships/oleObject" Target="../embeddings/oleObject15.bin"/><Relationship Id="rId28" Type="http://schemas.openxmlformats.org/officeDocument/2006/relationships/image" Target="../media/image38.wmf"/><Relationship Id="rId29" Type="http://schemas.openxmlformats.org/officeDocument/2006/relationships/oleObject" Target="../embeddings/oleObject16.bin"/><Relationship Id="rId30" Type="http://schemas.openxmlformats.org/officeDocument/2006/relationships/image" Target="../media/image39.wmf"/><Relationship Id="rId31" Type="http://schemas.openxmlformats.org/officeDocument/2006/relationships/oleObject" Target="../embeddings/oleObject17.bin"/><Relationship Id="rId32" Type="http://schemas.openxmlformats.org/officeDocument/2006/relationships/image" Target="../media/image40.wmf"/><Relationship Id="rId10" Type="http://schemas.openxmlformats.org/officeDocument/2006/relationships/oleObject" Target="../embeddings/oleObject7.bin"/><Relationship Id="rId11" Type="http://schemas.openxmlformats.org/officeDocument/2006/relationships/image" Target="../media/image30.wmf"/><Relationship Id="rId12" Type="http://schemas.openxmlformats.org/officeDocument/2006/relationships/oleObject" Target="../embeddings/oleObject8.bin"/><Relationship Id="rId13" Type="http://schemas.openxmlformats.org/officeDocument/2006/relationships/image" Target="../media/image31.wmf"/><Relationship Id="rId14" Type="http://schemas.openxmlformats.org/officeDocument/2006/relationships/image" Target="../media/image42.emf"/><Relationship Id="rId15" Type="http://schemas.openxmlformats.org/officeDocument/2006/relationships/oleObject" Target="../embeddings/oleObject9.bin"/><Relationship Id="rId16" Type="http://schemas.openxmlformats.org/officeDocument/2006/relationships/image" Target="../media/image32.wmf"/><Relationship Id="rId17" Type="http://schemas.openxmlformats.org/officeDocument/2006/relationships/oleObject" Target="../embeddings/oleObject10.bin"/><Relationship Id="rId18" Type="http://schemas.openxmlformats.org/officeDocument/2006/relationships/image" Target="../media/image33.wmf"/><Relationship Id="rId19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1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27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28.wmf"/><Relationship Id="rId8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4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emf"/><Relationship Id="rId5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hyperlink" Target="https://indico.fnal.gov/conferenceDisplay.py?confId=5710" TargetMode="External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Relationship Id="rId3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Relationship Id="rId3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4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jpeg"/><Relationship Id="rId5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eg"/><Relationship Id="rId3" Type="http://schemas.openxmlformats.org/officeDocument/2006/relationships/image" Target="../media/image77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emf"/><Relationship Id="rId5" Type="http://schemas.openxmlformats.org/officeDocument/2006/relationships/image" Target="../media/image62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4" Type="http://schemas.openxmlformats.org/officeDocument/2006/relationships/image" Target="../media/image9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jp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7.emf"/><Relationship Id="rId3" Type="http://schemas.openxmlformats.org/officeDocument/2006/relationships/image" Target="../media/image98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00.jpg"/><Relationship Id="rId5" Type="http://schemas.openxmlformats.org/officeDocument/2006/relationships/image" Target="../media/image101.jpeg"/><Relationship Id="rId6" Type="http://schemas.openxmlformats.org/officeDocument/2006/relationships/oleObject" Target="../embeddings/oleObject18.bin"/><Relationship Id="rId7" Type="http://schemas.openxmlformats.org/officeDocument/2006/relationships/image" Target="../media/image99.wmf"/><Relationship Id="rId8" Type="http://schemas.openxmlformats.org/officeDocument/2006/relationships/image" Target="../media/image102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94.jpg"/><Relationship Id="rId8" Type="http://schemas.openxmlformats.org/officeDocument/2006/relationships/image" Target="../media/image103.emf"/><Relationship Id="rId9" Type="http://schemas.openxmlformats.org/officeDocument/2006/relationships/image" Target="../media/image104.png"/><Relationship Id="rId10" Type="http://schemas.openxmlformats.org/officeDocument/2006/relationships/image" Target="../media/image105.emf"/><Relationship Id="rId11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oleObject" Target="../embeddings/oleObject3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42060"/>
            <a:ext cx="9066278" cy="219964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/>
              <a:t>Muon</a:t>
            </a:r>
            <a:r>
              <a:rPr lang="en-US" sz="4000" dirty="0" smtClean="0"/>
              <a:t> Accelerators for the Next Generation of High Energy Physics Experiments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1481" y="3410979"/>
            <a:ext cx="6594797" cy="2161663"/>
          </a:xfrm>
        </p:spPr>
        <p:txBody>
          <a:bodyPr>
            <a:normAutofit/>
          </a:bodyPr>
          <a:lstStyle/>
          <a:p>
            <a:r>
              <a:rPr lang="en-US" dirty="0" err="1" smtClean="0"/>
              <a:t>Katsuya</a:t>
            </a:r>
            <a:r>
              <a:rPr lang="en-US" dirty="0"/>
              <a:t> </a:t>
            </a:r>
            <a:r>
              <a:rPr lang="en-US" dirty="0" err="1" smtClean="0"/>
              <a:t>Yonehara</a:t>
            </a:r>
            <a:endParaRPr lang="en-US" dirty="0" smtClean="0"/>
          </a:p>
          <a:p>
            <a:r>
              <a:rPr lang="en-US" i="1" dirty="0"/>
              <a:t>o</a:t>
            </a:r>
            <a:r>
              <a:rPr lang="en-US" i="1" dirty="0" smtClean="0"/>
              <a:t>n behalf of MAP</a:t>
            </a:r>
          </a:p>
          <a:p>
            <a:r>
              <a:rPr lang="en-US" dirty="0" smtClean="0"/>
              <a:t>Accelerator Physics Center, Fermilab</a:t>
            </a:r>
          </a:p>
          <a:p>
            <a:r>
              <a:rPr lang="en-US" dirty="0" smtClean="0"/>
              <a:t>June 08,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Reach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24" r="779"/>
          <a:stretch/>
        </p:blipFill>
        <p:spPr>
          <a:xfrm>
            <a:off x="508000" y="1016701"/>
            <a:ext cx="8026400" cy="545241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5100" y="6099785"/>
            <a:ext cx="123682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E. </a:t>
            </a:r>
            <a:r>
              <a:rPr lang="en-US" dirty="0" err="1" smtClean="0">
                <a:solidFill>
                  <a:srgbClr val="FFFF00"/>
                </a:solidFill>
              </a:rPr>
              <a:t>Eichten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9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131" b="3278"/>
          <a:stretch/>
        </p:blipFill>
        <p:spPr>
          <a:xfrm>
            <a:off x="65488" y="1045801"/>
            <a:ext cx="8494054" cy="5316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Accelerator Physics Scope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11</a:t>
            </a:fld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391833" y="5367867"/>
            <a:ext cx="2184400" cy="110066"/>
          </a:xfrm>
          <a:prstGeom prst="rightArrow">
            <a:avLst/>
          </a:prstGeom>
          <a:gradFill flip="none" rotWithShape="1">
            <a:gsLst>
              <a:gs pos="0">
                <a:srgbClr val="2430FF"/>
              </a:gs>
              <a:gs pos="100000">
                <a:srgbClr val="FFFFFF"/>
              </a:gs>
              <a:gs pos="76000">
                <a:srgbClr val="2430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068232" y="4258735"/>
            <a:ext cx="2159001" cy="110066"/>
          </a:xfrm>
          <a:prstGeom prst="rightArrow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0" scaled="1"/>
            <a:tileRect/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617631" y="2946401"/>
            <a:ext cx="1397002" cy="110066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7099297" y="1951576"/>
            <a:ext cx="1397002" cy="110066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  <a:gs pos="89000">
                <a:srgbClr val="FF0000"/>
              </a:gs>
            </a:gsLst>
            <a:lin ang="0" scaled="1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9475732">
            <a:off x="2962515" y="3753446"/>
            <a:ext cx="1665805" cy="516467"/>
          </a:xfrm>
          <a:prstGeom prst="ellipse">
            <a:avLst/>
          </a:prstGeom>
          <a:noFill/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nip Diagonal Corner Rectangle 16"/>
          <p:cNvSpPr/>
          <p:nvPr/>
        </p:nvSpPr>
        <p:spPr>
          <a:xfrm rot="16200000">
            <a:off x="3569616" y="510676"/>
            <a:ext cx="3962395" cy="5116974"/>
          </a:xfrm>
          <a:prstGeom prst="snip2DiagRect">
            <a:avLst>
              <a:gd name="adj1" fmla="val 0"/>
              <a:gd name="adj2" fmla="val 50000"/>
            </a:avLst>
          </a:prstGeom>
          <a:gradFill>
            <a:gsLst>
              <a:gs pos="0">
                <a:srgbClr val="008000">
                  <a:alpha val="25000"/>
                </a:srgbClr>
              </a:gs>
              <a:gs pos="100000">
                <a:srgbClr val="1553B7">
                  <a:alpha val="50000"/>
                </a:srgbClr>
              </a:gs>
              <a:gs pos="54000">
                <a:schemeClr val="tx1">
                  <a:lumMod val="50000"/>
                  <a:lumOff val="50000"/>
                  <a:alpha val="40000"/>
                </a:schemeClr>
              </a:gs>
              <a:gs pos="51000">
                <a:schemeClr val="tx1">
                  <a:lumMod val="50000"/>
                  <a:lumOff val="50000"/>
                  <a:alpha val="40000"/>
                </a:schemeClr>
              </a:gs>
              <a:gs pos="62000">
                <a:srgbClr val="1553B7">
                  <a:alpha val="50000"/>
                </a:srgbClr>
              </a:gs>
              <a:gs pos="41000">
                <a:srgbClr val="008000">
                  <a:alpha val="25000"/>
                </a:srgb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 rot="19337440">
            <a:off x="6095184" y="1399712"/>
            <a:ext cx="1665805" cy="5164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06318" y="4342474"/>
            <a:ext cx="11398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8000"/>
                </a:solidFill>
              </a:rPr>
              <a:t>Intensity</a:t>
            </a:r>
            <a:br>
              <a:rPr lang="en-US" sz="2000" dirty="0" smtClean="0">
                <a:solidFill>
                  <a:srgbClr val="008000"/>
                </a:solidFill>
              </a:rPr>
            </a:br>
            <a:r>
              <a:rPr lang="en-US" sz="2000" dirty="0" smtClean="0">
                <a:solidFill>
                  <a:srgbClr val="008000"/>
                </a:solidFill>
              </a:rPr>
              <a:t>Frontier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301" y="1189548"/>
            <a:ext cx="10695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Energy</a:t>
            </a:r>
            <a:br>
              <a:rPr lang="en-US" sz="2000" dirty="0" smtClean="0">
                <a:solidFill>
                  <a:srgbClr val="000090"/>
                </a:solidFill>
              </a:rPr>
            </a:br>
            <a:r>
              <a:rPr lang="en-US" sz="2000" dirty="0" smtClean="0">
                <a:solidFill>
                  <a:srgbClr val="000090"/>
                </a:solidFill>
              </a:rPr>
              <a:t>Frontier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3129" y="1290789"/>
            <a:ext cx="1712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→“</a:t>
            </a:r>
            <a:r>
              <a:rPr lang="en-US" sz="1600" dirty="0" err="1" smtClean="0"/>
              <a:t>muon</a:t>
            </a:r>
            <a:r>
              <a:rPr lang="en-US" sz="1600" dirty="0" smtClean="0"/>
              <a:t> source”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264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8100" y="5842000"/>
            <a:ext cx="5575300" cy="526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Accelerators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7747000" y="5092700"/>
            <a:ext cx="406400" cy="132080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7736840" y="5499100"/>
            <a:ext cx="406400" cy="132080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7736840" y="3774440"/>
            <a:ext cx="406400" cy="132080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6981654" y="4530665"/>
            <a:ext cx="2784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Program Baselines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7736840" y="1607820"/>
            <a:ext cx="406400" cy="132080"/>
          </a:xfrm>
          <a:prstGeom prst="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7736840" y="4371340"/>
            <a:ext cx="406400" cy="132080"/>
          </a:xfrm>
          <a:prstGeom prst="leftArrow">
            <a:avLst/>
          </a:prstGeom>
          <a:solidFill>
            <a:srgbClr val="FFFE0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7736840" y="3406140"/>
            <a:ext cx="406400" cy="132080"/>
          </a:xfrm>
          <a:prstGeom prst="leftArrow">
            <a:avLst/>
          </a:prstGeom>
          <a:solidFill>
            <a:srgbClr val="FFFE0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>
            <a:off x="7749540" y="3063240"/>
            <a:ext cx="406400" cy="132080"/>
          </a:xfrm>
          <a:prstGeom prst="leftArrow">
            <a:avLst/>
          </a:prstGeom>
          <a:solidFill>
            <a:srgbClr val="FFFE0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7749540" y="2326640"/>
            <a:ext cx="406400" cy="132080"/>
          </a:xfrm>
          <a:prstGeom prst="leftArrow">
            <a:avLst/>
          </a:prstGeom>
          <a:solidFill>
            <a:srgbClr val="FFFE0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820604" y="3907948"/>
            <a:ext cx="4030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And Potential Staging Steps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1380"/>
            <a:ext cx="7713466" cy="5550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7694" y="1460066"/>
            <a:ext cx="150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muon</a:t>
            </a:r>
            <a:r>
              <a:rPr lang="en-US" sz="1600" dirty="0" smtClean="0"/>
              <a:t> source)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7189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 animBg="1"/>
      <p:bldP spid="14" grpId="0" animBg="1"/>
      <p:bldP spid="16" grpId="0" animBg="1"/>
      <p:bldP spid="17" grpId="0" animBg="1"/>
      <p:bldP spid="18" grpId="0" animBg="1"/>
      <p:bldP spid="20" grpId="0"/>
      <p:bldP spid="2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159" y="4084638"/>
            <a:ext cx="28041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Proton source:  </a:t>
            </a:r>
            <a:endParaRPr lang="en-US" dirty="0" smtClean="0">
              <a:solidFill>
                <a:schemeClr val="bg1">
                  <a:lumMod val="95000"/>
                </a:schemeClr>
              </a:solidFill>
              <a:sym typeface="Symbol" pitchFamily="18" charset="2"/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For example PROJECT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X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at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4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MW,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with 2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±1 ns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sym typeface="Symbol" pitchFamily="18" charset="2"/>
              </a:rPr>
              <a:t>long bunches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83560" y="4084638"/>
            <a:ext cx="2768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Goal: </a:t>
            </a:r>
            <a:br>
              <a:rPr lang="en-US" dirty="0" smtClean="0">
                <a:solidFill>
                  <a:srgbClr val="F2F2F2"/>
                </a:solidFill>
                <a:sym typeface="Symbol" pitchFamily="18" charset="2"/>
              </a:rPr>
            </a:b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Produce a high intensity  </a:t>
            </a:r>
            <a:r>
              <a:rPr lang="en-US" dirty="0" smtClean="0">
                <a:solidFill>
                  <a:srgbClr val="F2F2F2"/>
                </a:solidFill>
                <a:latin typeface="Symbol" charset="2"/>
                <a:cs typeface="Symbol" charset="2"/>
                <a:sym typeface="Symbol" pitchFamily="18" charset="2"/>
              </a:rPr>
              <a:t>m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 beam whose 6D phase space is reduced by a factor of ~10</a:t>
            </a:r>
            <a:r>
              <a:rPr lang="en-US" baseline="30000" dirty="0" smtClean="0">
                <a:solidFill>
                  <a:srgbClr val="F2F2F2"/>
                </a:solidFill>
                <a:sym typeface="Symbol" pitchFamily="18" charset="2"/>
              </a:rPr>
              <a:t>6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-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10</a:t>
            </a:r>
            <a:r>
              <a:rPr lang="en-US" baseline="30000" dirty="0" smtClean="0">
                <a:solidFill>
                  <a:srgbClr val="F2F2F2"/>
                </a:solidFill>
                <a:sym typeface="Symbol" pitchFamily="18" charset="2"/>
              </a:rPr>
              <a:t>7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 from its value at the production target</a:t>
            </a:r>
            <a:endParaRPr lang="en-US" dirty="0">
              <a:solidFill>
                <a:srgbClr val="F2F2F2"/>
              </a:solidFill>
              <a:sym typeface="Symbol" pitchFamily="18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246878" y="4084638"/>
            <a:ext cx="2819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Collider:  √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s = 3 </a:t>
            </a:r>
            <a:r>
              <a:rPr lang="en-US" dirty="0" err="1">
                <a:solidFill>
                  <a:srgbClr val="F2F2F2"/>
                </a:solidFill>
                <a:sym typeface="Symbol" pitchFamily="18" charset="2"/>
              </a:rPr>
              <a:t>TeV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</a:t>
            </a:r>
          </a:p>
          <a:p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Circumference 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4.5km</a:t>
            </a:r>
            <a:br>
              <a:rPr lang="en-US" dirty="0">
                <a:solidFill>
                  <a:srgbClr val="F2F2F2"/>
                </a:solidFill>
                <a:sym typeface="Symbol" pitchFamily="18" charset="2"/>
              </a:rPr>
            </a:br>
            <a:r>
              <a:rPr lang="en-US" i="1" dirty="0">
                <a:solidFill>
                  <a:srgbClr val="F2F2F2"/>
                </a:solidFill>
                <a:sym typeface="Symbol" pitchFamily="18" charset="2"/>
              </a:rPr>
              <a:t>L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= 3×10</a:t>
            </a:r>
            <a:r>
              <a:rPr lang="en-US" baseline="30000" dirty="0">
                <a:solidFill>
                  <a:srgbClr val="F2F2F2"/>
                </a:solidFill>
                <a:sym typeface="Symbol" pitchFamily="18" charset="2"/>
              </a:rPr>
              <a:t>34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cm</a:t>
            </a:r>
            <a:r>
              <a:rPr lang="en-US" baseline="30000" dirty="0">
                <a:solidFill>
                  <a:srgbClr val="F2F2F2"/>
                </a:solidFill>
                <a:sym typeface="Symbol" pitchFamily="18" charset="2"/>
              </a:rPr>
              <a:t>-2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s</a:t>
            </a:r>
            <a:r>
              <a:rPr lang="en-US" baseline="30000" dirty="0">
                <a:solidFill>
                  <a:srgbClr val="F2F2F2"/>
                </a:solidFill>
                <a:sym typeface="Symbol" pitchFamily="18" charset="2"/>
              </a:rPr>
              <a:t>-</a:t>
            </a:r>
            <a:r>
              <a:rPr lang="en-US" baseline="30000" dirty="0" smtClean="0">
                <a:solidFill>
                  <a:srgbClr val="F2F2F2"/>
                </a:solidFill>
                <a:sym typeface="Symbol" pitchFamily="18" charset="2"/>
              </a:rPr>
              <a:t>1</a:t>
            </a:r>
            <a:br>
              <a:rPr lang="en-US" baseline="30000" dirty="0" smtClean="0">
                <a:solidFill>
                  <a:srgbClr val="F2F2F2"/>
                </a:solidFill>
                <a:sym typeface="Symbol" pitchFamily="18" charset="2"/>
              </a:rPr>
            </a:br>
            <a:r>
              <a:rPr lang="en-US" i="1" dirty="0" smtClean="0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/bunch = 2x10</a:t>
            </a:r>
            <a:r>
              <a:rPr lang="en-US" baseline="30000" dirty="0">
                <a:solidFill>
                  <a:srgbClr val="F2F2F2"/>
                </a:solidFill>
                <a:sym typeface="Symbol" pitchFamily="18" charset="2"/>
              </a:rPr>
              <a:t>12</a:t>
            </a:r>
          </a:p>
          <a:p>
            <a:r>
              <a:rPr lang="en-US" i="1" dirty="0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US" i="1" dirty="0">
                <a:solidFill>
                  <a:srgbClr val="F2F2F2"/>
                </a:solidFill>
                <a:sym typeface="Symbol" pitchFamily="18" charset="2"/>
              </a:rPr>
              <a:t>(p)/p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= 0.1%</a:t>
            </a:r>
          </a:p>
          <a:p>
            <a:r>
              <a:rPr lang="en-US" i="1" dirty="0" err="1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US" baseline="-25000" dirty="0" err="1">
                <a:solidFill>
                  <a:srgbClr val="F2F2F2"/>
                </a:solidFill>
                <a:latin typeface="Comic Sans MS" pitchFamily="66" charset="0"/>
                <a:sym typeface="Symbol" pitchFamily="18" charset="2"/>
              </a:rPr>
              <a:t></a:t>
            </a:r>
            <a:r>
              <a:rPr lang="en-US" baseline="-25000" dirty="0" err="1">
                <a:solidFill>
                  <a:srgbClr val="F2F2F2"/>
                </a:solidFill>
                <a:sym typeface="Symbol" pitchFamily="18" charset="2"/>
              </a:rPr>
              <a:t>N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= 25 </a:t>
            </a:r>
            <a:r>
              <a:rPr lang="en-US" dirty="0" smtClean="0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m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, </a:t>
            </a:r>
            <a:r>
              <a:rPr lang="en-US" i="1" dirty="0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US" baseline="-25000" dirty="0">
                <a:solidFill>
                  <a:srgbClr val="F2F2F2"/>
                </a:solidFill>
                <a:sym typeface="Symbol" pitchFamily="18" charset="2"/>
              </a:rPr>
              <a:t>//N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=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72 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mm</a:t>
            </a:r>
          </a:p>
          <a:p>
            <a:r>
              <a:rPr lang="en-US" i="1" dirty="0">
                <a:solidFill>
                  <a:srgbClr val="F2F2F2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i="1" dirty="0">
                <a:solidFill>
                  <a:srgbClr val="F2F2F2"/>
                </a:solidFill>
                <a:sym typeface="Symbol" pitchFamily="18" charset="2"/>
              </a:rPr>
              <a:t>*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 = 5mm</a:t>
            </a:r>
          </a:p>
          <a:p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Rep. </a:t>
            </a:r>
            <a:r>
              <a:rPr lang="en-US" dirty="0">
                <a:solidFill>
                  <a:srgbClr val="F2F2F2"/>
                </a:solidFill>
                <a:sym typeface="Symbol" pitchFamily="18" charset="2"/>
              </a:rPr>
              <a:t>Rate = </a:t>
            </a:r>
            <a:r>
              <a:rPr lang="en-US" dirty="0" smtClean="0">
                <a:solidFill>
                  <a:srgbClr val="F2F2F2"/>
                </a:solidFill>
                <a:sym typeface="Symbol" pitchFamily="18" charset="2"/>
              </a:rPr>
              <a:t>12 Hz</a:t>
            </a:r>
            <a:endParaRPr lang="en-US" dirty="0">
              <a:solidFill>
                <a:srgbClr val="F2F2F2"/>
              </a:solidFill>
              <a:sym typeface="Symbol" pitchFamily="18" charset="2"/>
            </a:endParaRPr>
          </a:p>
        </p:txBody>
      </p:sp>
      <p:pic>
        <p:nvPicPr>
          <p:cNvPr id="14" name="Picture 13" descr="Block_Diagrams_R7_M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" y="1583922"/>
            <a:ext cx="8984998" cy="2175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4737" y="1122257"/>
            <a:ext cx="4170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2F2F2"/>
                </a:solidFill>
              </a:rPr>
              <a:t>Muon</a:t>
            </a:r>
            <a:r>
              <a:rPr lang="en-US" sz="2400" dirty="0" smtClean="0">
                <a:solidFill>
                  <a:srgbClr val="F2F2F2"/>
                </a:solidFill>
              </a:rPr>
              <a:t> Collider Block Diagram</a:t>
            </a:r>
            <a:endParaRPr lang="en-US" sz="2400" dirty="0">
              <a:solidFill>
                <a:srgbClr val="F2F2F2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2612072" y="1238567"/>
            <a:ext cx="333375" cy="5374640"/>
          </a:xfrm>
          <a:prstGeom prst="rightBrace">
            <a:avLst>
              <a:gd name="adj1" fmla="val 8333"/>
              <a:gd name="adj2" fmla="val 37524"/>
            </a:avLst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6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00" y="980872"/>
            <a:ext cx="7035800" cy="54889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667000" y="109538"/>
            <a:ext cx="5588000" cy="931862"/>
          </a:xfrm>
        </p:spPr>
        <p:txBody>
          <a:bodyPr>
            <a:noAutofit/>
          </a:bodyPr>
          <a:lstStyle/>
          <a:p>
            <a:r>
              <a:rPr lang="en-US" sz="2400" dirty="0" smtClean="0"/>
              <a:t>MAP Designs for a </a:t>
            </a:r>
            <a:r>
              <a:rPr lang="en-US" sz="2400" dirty="0" err="1" smtClean="0"/>
              <a:t>Muon</a:t>
            </a:r>
            <a:r>
              <a:rPr lang="en-US" sz="2400" dirty="0" smtClean="0"/>
              <a:t>-Based Higgs Factory and Energy Frontier Collider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234" y="-7610"/>
            <a:ext cx="2662766" cy="2636510"/>
            <a:chOff x="0" y="1143000"/>
            <a:chExt cx="2777524" cy="2743200"/>
          </a:xfrm>
        </p:grpSpPr>
        <p:pic>
          <p:nvPicPr>
            <p:cNvPr id="7" name="Picture 9" descr="Site_Map_072809_REVISED.jpg"/>
            <p:cNvPicPr>
              <a:picLocks noChangeAspect="1"/>
            </p:cNvPicPr>
            <p:nvPr/>
          </p:nvPicPr>
          <p:blipFill>
            <a:blip r:embed="rId3" cstate="print"/>
            <a:srcRect l="30226" t="2792" r="2159" b="2792"/>
            <a:stretch>
              <a:fillRect/>
            </a:stretch>
          </p:blipFill>
          <p:spPr bwMode="auto">
            <a:xfrm>
              <a:off x="0" y="1143000"/>
              <a:ext cx="27775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0" y="1219200"/>
              <a:ext cx="480721" cy="22000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Oval 10"/>
          <p:cNvSpPr/>
          <p:nvPr/>
        </p:nvSpPr>
        <p:spPr>
          <a:xfrm>
            <a:off x="5486400" y="2743200"/>
            <a:ext cx="1921396" cy="304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16" idx="3"/>
            <a:endCxn id="11" idx="3"/>
          </p:cNvCxnSpPr>
          <p:nvPr/>
        </p:nvCxnSpPr>
        <p:spPr>
          <a:xfrm flipV="1">
            <a:off x="1993900" y="3003363"/>
            <a:ext cx="3773882" cy="120240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934" y="3467100"/>
            <a:ext cx="1976966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Exquisite Energy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Resolution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Allows Direct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Measurement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of Higgs Width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34" y="5080000"/>
            <a:ext cx="1976966" cy="1193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Site Radiation mitigation with depth and lattice design:  ≤ 10 </a:t>
            </a:r>
            <a:r>
              <a:rPr lang="en-US" dirty="0" err="1" smtClean="0">
                <a:solidFill>
                  <a:schemeClr val="tx1"/>
                </a:solidFill>
              </a:rPr>
              <a:t>TeV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03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03" b="3044"/>
          <a:stretch/>
        </p:blipFill>
        <p:spPr bwMode="auto">
          <a:xfrm>
            <a:off x="88898" y="3754935"/>
            <a:ext cx="2196897" cy="192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700" y="96839"/>
            <a:ext cx="6946900" cy="804862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126 </a:t>
            </a:r>
            <a:r>
              <a:rPr lang="en-US" dirty="0" err="1">
                <a:sym typeface="Symbol"/>
              </a:rPr>
              <a:t>GeV</a:t>
            </a:r>
            <a:r>
              <a:rPr lang="en-US" dirty="0">
                <a:sym typeface="Symbol"/>
              </a:rPr>
              <a:t> Higgs Factory </a:t>
            </a:r>
            <a:r>
              <a:rPr lang="en-US" sz="2800" dirty="0">
                <a:sym typeface="Symbol"/>
              </a:rPr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10200" y="6440570"/>
            <a:ext cx="2006600" cy="365125"/>
          </a:xfrm>
        </p:spPr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00" y="6438900"/>
            <a:ext cx="457200" cy="365125"/>
          </a:xfrm>
        </p:spPr>
        <p:txBody>
          <a:bodyPr/>
          <a:lstStyle/>
          <a:p>
            <a:fld id="{8A5FAC83-C8C4-8046-B35B-A8982368831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54" y="5667733"/>
            <a:ext cx="49016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>
                <a:solidFill>
                  <a:schemeClr val="bg1"/>
                </a:solidFill>
                <a:latin typeface="Arial"/>
              </a:rPr>
              <a:t>Major advantage for Physics of a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sym typeface="Symbol"/>
              </a:rPr>
              <a:t></a:t>
            </a:r>
            <a:r>
              <a:rPr lang="en-GB" sz="1600" b="1" baseline="20000" dirty="0" smtClean="0">
                <a:solidFill>
                  <a:schemeClr val="bg1"/>
                </a:solidFill>
                <a:latin typeface="Arial"/>
                <a:sym typeface="Symbol"/>
              </a:rPr>
              <a:t>+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sym typeface="Symbol"/>
              </a:rPr>
              <a:t></a:t>
            </a:r>
            <a:r>
              <a:rPr lang="en-GB" sz="1600" b="1" baseline="30000" dirty="0" smtClean="0">
                <a:solidFill>
                  <a:schemeClr val="bg1"/>
                </a:solidFill>
                <a:latin typeface="Arial"/>
                <a:sym typeface="Symbol"/>
              </a:rPr>
              <a:t>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</a:rPr>
              <a:t> Higgs Factory: possibility of direct measurement of the Higgs boson width (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sym typeface="Symbol"/>
              </a:rPr>
              <a:t>~</a:t>
            </a:r>
            <a:r>
              <a:rPr lang="en-GB" sz="1600" b="1" dirty="0">
                <a:solidFill>
                  <a:schemeClr val="bg1"/>
                </a:solidFill>
                <a:latin typeface="Arial"/>
                <a:sym typeface="Symbol"/>
              </a:rPr>
              <a:t>4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sym typeface="Symbol"/>
              </a:rPr>
              <a:t>MeV FWHM 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</a:rPr>
              <a:t>expected</a:t>
            </a:r>
            <a:r>
              <a:rPr lang="en-GB" sz="1600" b="1" dirty="0" smtClean="0">
                <a:solidFill>
                  <a:schemeClr val="bg1"/>
                </a:solidFill>
                <a:latin typeface="Arial"/>
                <a:sym typeface="Symbol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28754" y="5358688"/>
            <a:ext cx="29119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800" dirty="0" smtClean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Reduced cooling: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800" dirty="0" smtClean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 </a:t>
            </a:r>
            <a:r>
              <a:rPr lang="en-GB" sz="1600" b="1" kern="800" dirty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</a:t>
            </a:r>
            <a:r>
              <a:rPr lang="en-GB" sz="1600" b="1" kern="800" baseline="-25000" dirty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</a:t>
            </a:r>
            <a:r>
              <a:rPr lang="en-GB" sz="1600" b="1" kern="800" baseline="-25000" dirty="0">
                <a:solidFill>
                  <a:srgbClr val="FFFFFF"/>
                </a:solidFill>
                <a:latin typeface="Arial"/>
                <a:cs typeface="+mn-cs"/>
              </a:rPr>
              <a:t>N</a:t>
            </a:r>
            <a:r>
              <a:rPr lang="en-US" sz="1600" b="1" dirty="0">
                <a:solidFill>
                  <a:srgbClr val="FFFFFF"/>
                </a:solidFill>
                <a:latin typeface="Times New Roman"/>
                <a:cs typeface="+mn-cs"/>
              </a:rPr>
              <a:t> </a:t>
            </a:r>
            <a:r>
              <a:rPr lang="en-GB" sz="1600" b="1" dirty="0">
                <a:solidFill>
                  <a:srgbClr val="FFFFFF"/>
                </a:solidFill>
                <a:latin typeface="Arial"/>
                <a:cs typeface="+mn-cs"/>
              </a:rPr>
              <a:t>=0.3</a:t>
            </a:r>
            <a:r>
              <a:rPr lang="en-GB" sz="1600" b="1" kern="800" dirty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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  <a:sym typeface="Symbol"/>
              </a:rPr>
              <a:t>m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</a:rPr>
              <a:t>m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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</a:rPr>
              <a:t>rad</a:t>
            </a:r>
            <a:r>
              <a:rPr lang="en-GB" sz="1600" b="1" kern="800" dirty="0">
                <a:solidFill>
                  <a:srgbClr val="FFFFFF"/>
                </a:solidFill>
                <a:latin typeface="Arial"/>
                <a:cs typeface="+mn-cs"/>
              </a:rPr>
              <a:t>, </a:t>
            </a:r>
            <a:endParaRPr lang="en-GB" sz="1600" b="1" kern="800" dirty="0" smtClean="0">
              <a:solidFill>
                <a:srgbClr val="FFFFFF"/>
              </a:solidFill>
              <a:latin typeface="Arial"/>
              <a:cs typeface="+mn-cs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800" dirty="0" smtClean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</a:t>
            </a:r>
            <a:r>
              <a:rPr lang="en-GB" sz="1600" b="1" kern="800" baseline="-25000" dirty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||</a:t>
            </a:r>
            <a:r>
              <a:rPr lang="en-GB" sz="1600" b="1" kern="800" baseline="-25000" dirty="0">
                <a:solidFill>
                  <a:srgbClr val="FFFFFF"/>
                </a:solidFill>
                <a:latin typeface="Arial"/>
                <a:cs typeface="+mn-cs"/>
              </a:rPr>
              <a:t>N</a:t>
            </a:r>
            <a:r>
              <a:rPr lang="en-US" sz="1600" b="1" dirty="0">
                <a:solidFill>
                  <a:srgbClr val="FFFFFF"/>
                </a:solidFill>
                <a:latin typeface="Times New Roman"/>
                <a:cs typeface="+mn-cs"/>
              </a:rPr>
              <a:t> </a:t>
            </a:r>
            <a:r>
              <a:rPr lang="en-GB" sz="1600" b="1" dirty="0">
                <a:solidFill>
                  <a:srgbClr val="FFFFFF"/>
                </a:solidFill>
                <a:latin typeface="Arial"/>
                <a:cs typeface="+mn-cs"/>
              </a:rPr>
              <a:t>=1</a:t>
            </a:r>
            <a:r>
              <a:rPr lang="en-GB" sz="1600" b="1" kern="800" dirty="0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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  <a:sym typeface="Symbol"/>
              </a:rPr>
              <a:t>m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</a:rPr>
              <a:t>m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  <a:sym typeface="Symbol"/>
              </a:rPr>
              <a:t></a:t>
            </a:r>
            <a:r>
              <a:rPr lang="en-GB" sz="1600" b="1" kern="800" dirty="0" err="1">
                <a:solidFill>
                  <a:srgbClr val="FFFFFF"/>
                </a:solidFill>
                <a:latin typeface="Arial"/>
                <a:cs typeface="+mn-cs"/>
              </a:rPr>
              <a:t>rad</a:t>
            </a:r>
            <a:r>
              <a:rPr lang="en-GB" sz="1600" b="1" kern="800" dirty="0">
                <a:solidFill>
                  <a:srgbClr val="FFFFFF"/>
                </a:solidFill>
                <a:latin typeface="Arial"/>
                <a:cs typeface="+mn-cs"/>
              </a:rPr>
              <a:t> </a:t>
            </a:r>
            <a:endParaRPr lang="en-GB" sz="1600" b="1" dirty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508000" y="6438900"/>
            <a:ext cx="5374640" cy="365125"/>
          </a:xfr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2281" y="756175"/>
            <a:ext cx="8841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75F0C"/>
                </a:solidFill>
              </a:rPr>
              <a:t>s-channel coupling of </a:t>
            </a:r>
            <a:r>
              <a:rPr lang="en-US" b="1" dirty="0" err="1" smtClean="0">
                <a:solidFill>
                  <a:srgbClr val="C75F0C"/>
                </a:solidFill>
              </a:rPr>
              <a:t>Muons</a:t>
            </a:r>
            <a:r>
              <a:rPr lang="en-US" b="1" dirty="0" smtClean="0">
                <a:solidFill>
                  <a:srgbClr val="C75F0C"/>
                </a:solidFill>
              </a:rPr>
              <a:t> to HIGGS with high cross sections:</a:t>
            </a:r>
          </a:p>
          <a:p>
            <a:r>
              <a:rPr lang="en-US" b="1" dirty="0" err="1" smtClean="0">
                <a:solidFill>
                  <a:srgbClr val="C75F0C"/>
                </a:solidFill>
              </a:rPr>
              <a:t>Muon</a:t>
            </a:r>
            <a:r>
              <a:rPr lang="en-US" b="1" dirty="0" smtClean="0">
                <a:solidFill>
                  <a:srgbClr val="C75F0C"/>
                </a:solidFill>
              </a:rPr>
              <a:t> Collider of with L = 10</a:t>
            </a:r>
            <a:r>
              <a:rPr lang="en-US" b="1" baseline="30000" dirty="0" smtClean="0">
                <a:solidFill>
                  <a:srgbClr val="C75F0C"/>
                </a:solidFill>
              </a:rPr>
              <a:t>32</a:t>
            </a:r>
            <a:r>
              <a:rPr lang="en-US" b="1" dirty="0" smtClean="0">
                <a:solidFill>
                  <a:srgbClr val="C75F0C"/>
                </a:solidFill>
              </a:rPr>
              <a:t> cm</a:t>
            </a:r>
            <a:r>
              <a:rPr lang="en-US" b="1" baseline="30000" dirty="0" smtClean="0">
                <a:solidFill>
                  <a:srgbClr val="C75F0C"/>
                </a:solidFill>
              </a:rPr>
              <a:t>-2</a:t>
            </a:r>
            <a:r>
              <a:rPr lang="en-US" b="1" dirty="0" smtClean="0">
                <a:solidFill>
                  <a:srgbClr val="C75F0C"/>
                </a:solidFill>
              </a:rPr>
              <a:t>s</a:t>
            </a:r>
            <a:r>
              <a:rPr lang="en-US" b="1" baseline="30000" dirty="0" smtClean="0">
                <a:solidFill>
                  <a:srgbClr val="C75F0C"/>
                </a:solidFill>
              </a:rPr>
              <a:t>-1</a:t>
            </a:r>
            <a:r>
              <a:rPr lang="en-US" b="1" dirty="0" smtClean="0">
                <a:solidFill>
                  <a:srgbClr val="C75F0C"/>
                </a:solidFill>
              </a:rPr>
              <a:t> @ 63 </a:t>
            </a:r>
            <a:r>
              <a:rPr lang="en-US" b="1" dirty="0" err="1" smtClean="0">
                <a:solidFill>
                  <a:srgbClr val="C75F0C"/>
                </a:solidFill>
              </a:rPr>
              <a:t>GeV</a:t>
            </a:r>
            <a:r>
              <a:rPr lang="en-US" b="1" dirty="0" smtClean="0">
                <a:solidFill>
                  <a:srgbClr val="C75F0C"/>
                </a:solidFill>
              </a:rPr>
              <a:t>/beam (50000 Higgs/year) </a:t>
            </a:r>
          </a:p>
          <a:p>
            <a:r>
              <a:rPr lang="en-US" b="1" dirty="0" smtClean="0">
                <a:solidFill>
                  <a:srgbClr val="C75F0C"/>
                </a:solidFill>
              </a:rPr>
              <a:t>Competitive with e+/e- Linear Collider with L = 2. 10</a:t>
            </a:r>
            <a:r>
              <a:rPr lang="en-US" b="1" baseline="30000" dirty="0" smtClean="0">
                <a:solidFill>
                  <a:srgbClr val="C75F0C"/>
                </a:solidFill>
              </a:rPr>
              <a:t>34</a:t>
            </a:r>
            <a:r>
              <a:rPr lang="en-US" b="1" dirty="0" smtClean="0">
                <a:solidFill>
                  <a:srgbClr val="C75F0C"/>
                </a:solidFill>
              </a:rPr>
              <a:t> cm</a:t>
            </a:r>
            <a:r>
              <a:rPr lang="en-US" b="1" baseline="30000" dirty="0" smtClean="0">
                <a:solidFill>
                  <a:srgbClr val="C75F0C"/>
                </a:solidFill>
              </a:rPr>
              <a:t>-2</a:t>
            </a:r>
            <a:r>
              <a:rPr lang="en-US" b="1" dirty="0" smtClean="0">
                <a:solidFill>
                  <a:srgbClr val="C75F0C"/>
                </a:solidFill>
              </a:rPr>
              <a:t>s</a:t>
            </a:r>
            <a:r>
              <a:rPr lang="en-US" b="1" baseline="30000" dirty="0" smtClean="0">
                <a:solidFill>
                  <a:srgbClr val="C75F0C"/>
                </a:solidFill>
              </a:rPr>
              <a:t>-1 </a:t>
            </a:r>
            <a:r>
              <a:rPr lang="en-US" b="1" dirty="0" smtClean="0">
                <a:solidFill>
                  <a:srgbClr val="C75F0C"/>
                </a:solidFill>
              </a:rPr>
              <a:t>@ 126 </a:t>
            </a:r>
            <a:r>
              <a:rPr lang="en-US" b="1" dirty="0" err="1" smtClean="0">
                <a:solidFill>
                  <a:srgbClr val="C75F0C"/>
                </a:solidFill>
              </a:rPr>
              <a:t>GeV</a:t>
            </a:r>
            <a:r>
              <a:rPr lang="en-US" b="1" dirty="0" smtClean="0">
                <a:solidFill>
                  <a:srgbClr val="C75F0C"/>
                </a:solidFill>
              </a:rPr>
              <a:t>/beam</a:t>
            </a:r>
          </a:p>
          <a:p>
            <a:pPr algn="ctr"/>
            <a:r>
              <a:rPr lang="en-US" b="1" dirty="0">
                <a:solidFill>
                  <a:srgbClr val="C75F0C"/>
                </a:solidFill>
              </a:rPr>
              <a:t>S</a:t>
            </a:r>
            <a:r>
              <a:rPr lang="en-US" b="1" dirty="0" smtClean="0">
                <a:solidFill>
                  <a:srgbClr val="C75F0C"/>
                </a:solidFill>
              </a:rPr>
              <a:t>harp resonance: momentum spread of a few × 10</a:t>
            </a:r>
            <a:r>
              <a:rPr lang="en-US" b="1" baseline="30000" dirty="0" smtClean="0">
                <a:solidFill>
                  <a:srgbClr val="C75F0C"/>
                </a:solidFill>
              </a:rPr>
              <a:t>-5</a:t>
            </a:r>
            <a:r>
              <a:rPr lang="en-US" b="1" dirty="0" smtClean="0">
                <a:solidFill>
                  <a:srgbClr val="C75F0C"/>
                </a:solidFill>
              </a:rPr>
              <a:t> </a:t>
            </a:r>
            <a:endParaRPr lang="en-US" dirty="0">
              <a:solidFill>
                <a:srgbClr val="C75F0C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5" t="9550" b="10090"/>
          <a:stretch/>
        </p:blipFill>
        <p:spPr bwMode="auto">
          <a:xfrm>
            <a:off x="88899" y="1919062"/>
            <a:ext cx="2189275" cy="188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391120" y="4921387"/>
            <a:ext cx="18504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Han and Liu</a:t>
            </a:r>
          </a:p>
          <a:p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hep-ph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1210.7803 </a:t>
            </a:r>
          </a:p>
        </p:txBody>
      </p:sp>
      <p:pic>
        <p:nvPicPr>
          <p:cNvPr id="5" name="Picture 4" descr="1302-evolution 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" t="5371" r="1806" b="12592"/>
          <a:stretch/>
        </p:blipFill>
        <p:spPr>
          <a:xfrm>
            <a:off x="4229100" y="2031265"/>
            <a:ext cx="4889500" cy="31704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88900" y="1931762"/>
            <a:ext cx="2196896" cy="3757806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378420" y="2031265"/>
            <a:ext cx="1787180" cy="23883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Precision energy measurement provided by g-2 effect and residual polarization in </a:t>
            </a:r>
            <a:r>
              <a:rPr lang="en-US" dirty="0" err="1" smtClean="0"/>
              <a:t>muon</a:t>
            </a:r>
            <a:r>
              <a:rPr lang="en-US" dirty="0" smtClean="0"/>
              <a:t> beams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1607" y="2031265"/>
            <a:ext cx="3675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Emittance</a:t>
            </a:r>
            <a:r>
              <a:rPr lang="en-US" sz="1600" dirty="0" smtClean="0"/>
              <a:t> evolution in cooling channel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232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9" grpId="0"/>
      <p:bldP spid="8" grpId="0" animBg="1"/>
      <p:bldP spid="3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ooling Channel 90° Sectioned 2011090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r="3349"/>
          <a:stretch/>
        </p:blipFill>
        <p:spPr>
          <a:xfrm>
            <a:off x="2956963" y="3541066"/>
            <a:ext cx="6148937" cy="2886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" y="20638"/>
            <a:ext cx="8204200" cy="665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Demonstration of cooling channel</a:t>
            </a:r>
            <a:r>
              <a:rPr lang="en-US" sz="2800" dirty="0" smtClean="0"/>
              <a:t> </a:t>
            </a:r>
            <a:r>
              <a:rPr lang="en-US" sz="2800" dirty="0" smtClean="0"/>
              <a:t>- MICE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10000"/>
            <a:ext cx="2819400" cy="2590800"/>
          </a:xfr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sz="2000" dirty="0" smtClean="0"/>
              <a:t>Currently preparing for MICE Step IV</a:t>
            </a:r>
          </a:p>
          <a:p>
            <a:r>
              <a:rPr lang="en-GB" sz="2000" dirty="0" smtClean="0"/>
              <a:t>Includes:</a:t>
            </a:r>
          </a:p>
          <a:p>
            <a:pPr lvl="1"/>
            <a:r>
              <a:rPr lang="en-GB" sz="1600" dirty="0" smtClean="0"/>
              <a:t>Spectrometer Solenoids</a:t>
            </a:r>
          </a:p>
          <a:p>
            <a:pPr lvl="1"/>
            <a:r>
              <a:rPr lang="en-GB" sz="1600" dirty="0" smtClean="0"/>
              <a:t>First Focus Coil</a:t>
            </a:r>
          </a:p>
          <a:p>
            <a:r>
              <a:rPr lang="en-GB" sz="2000" dirty="0" smtClean="0"/>
              <a:t>Provides:</a:t>
            </a:r>
          </a:p>
          <a:p>
            <a:pPr lvl="1"/>
            <a:r>
              <a:rPr lang="en-GB" sz="1600" dirty="0" smtClean="0"/>
              <a:t>Direct measurement of interactions with absorber materials</a:t>
            </a:r>
          </a:p>
          <a:p>
            <a:pPr lvl="1"/>
            <a:r>
              <a:rPr lang="en-GB" sz="1600" dirty="0" smtClean="0"/>
              <a:t>Important simulation input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3100" y="6426200"/>
            <a:ext cx="66421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Higgs and beyond @ Tohoku Univ.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 rot="20806502">
            <a:off x="2880702" y="3746571"/>
            <a:ext cx="1915887" cy="923318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5400" b="1" dirty="0">
                <a:ln w="12700">
                  <a:solidFill>
                    <a:srgbClr val="242852">
                      <a:satMod val="155000"/>
                    </a:srgbClr>
                  </a:solidFill>
                  <a:prstDash val="solid"/>
                </a:ln>
                <a:solidFill>
                  <a:srgbClr val="ACCBF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MICE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394200" y="4520763"/>
            <a:ext cx="3771901" cy="1979831"/>
            <a:chOff x="8129139" y="4976594"/>
            <a:chExt cx="3243181" cy="1979831"/>
          </a:xfrm>
        </p:grpSpPr>
        <p:cxnSp>
          <p:nvCxnSpPr>
            <p:cNvPr id="10" name="Straight Arrow Connector 9"/>
            <p:cNvCxnSpPr>
              <a:stCxn id="15" idx="0"/>
            </p:cNvCxnSpPr>
            <p:nvPr/>
          </p:nvCxnSpPr>
          <p:spPr>
            <a:xfrm flipV="1">
              <a:off x="10087279" y="4976594"/>
              <a:ext cx="1285041" cy="13335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5" idx="0"/>
            </p:cNvCxnSpPr>
            <p:nvPr/>
          </p:nvCxnSpPr>
          <p:spPr>
            <a:xfrm flipH="1" flipV="1">
              <a:off x="8129139" y="5933301"/>
              <a:ext cx="1958140" cy="376793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302167" y="6310094"/>
              <a:ext cx="15702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  <a:t>Spectrometer</a:t>
              </a:r>
              <a:b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  <a:t>Solenoids</a:t>
              </a:r>
              <a:endParaRPr lang="en-US" sz="1800" dirty="0">
                <a:solidFill>
                  <a:srgbClr val="ACCBF9">
                    <a:lumMod val="25000"/>
                  </a:srgbClr>
                </a:solidFill>
                <a:latin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82640" y="5003800"/>
            <a:ext cx="3106188" cy="1511300"/>
            <a:chOff x="5730240" y="4851400"/>
            <a:chExt cx="3106188" cy="1511300"/>
          </a:xfrm>
        </p:grpSpPr>
        <p:cxnSp>
          <p:nvCxnSpPr>
            <p:cNvPr id="21" name="Straight Arrow Connector 20"/>
            <p:cNvCxnSpPr>
              <a:stCxn id="23" idx="1"/>
            </p:cNvCxnSpPr>
            <p:nvPr/>
          </p:nvCxnSpPr>
          <p:spPr>
            <a:xfrm flipH="1" flipV="1">
              <a:off x="6718300" y="4851400"/>
              <a:ext cx="650471" cy="1049635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5730240" y="5041900"/>
              <a:ext cx="1638531" cy="859136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368771" y="5439370"/>
              <a:ext cx="146765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RF-Coupling</a:t>
              </a:r>
              <a:br>
                <a:rPr lang="en-US" sz="1800" dirty="0" smtClean="0">
                  <a:solidFill>
                    <a:srgbClr val="FF0000"/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Coil (RFCC) </a:t>
              </a:r>
              <a:br>
                <a:rPr lang="en-US" sz="1800" dirty="0" smtClean="0">
                  <a:solidFill>
                    <a:srgbClr val="FF0000"/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Units</a:t>
              </a:r>
              <a:endParaRPr lang="en-US" sz="180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18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7"/>
          <a:stretch/>
        </p:blipFill>
        <p:spPr>
          <a:xfrm>
            <a:off x="5080001" y="609600"/>
            <a:ext cx="3149599" cy="31106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7787" y="2362200"/>
            <a:ext cx="304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First Spectrometer Solenoid</a:t>
            </a:r>
            <a:br>
              <a:rPr lang="en-US" sz="1800" dirty="0" smtClean="0">
                <a:solidFill>
                  <a:srgbClr val="FFFF00"/>
                </a:solidFill>
                <a:latin typeface="Arial"/>
              </a:rPr>
            </a:b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Now Commissioned!</a:t>
            </a:r>
            <a:endParaRPr lang="en-US" sz="1800" dirty="0">
              <a:solidFill>
                <a:srgbClr val="FFFF00"/>
              </a:solidFill>
              <a:latin typeface="Arial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934200" y="2971800"/>
            <a:ext cx="1219200" cy="1447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49530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3048000" y="3124200"/>
            <a:ext cx="2590800" cy="1447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" y="533400"/>
            <a:ext cx="34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First Coupling Coil Cold Mass</a:t>
            </a:r>
            <a:br>
              <a:rPr lang="en-US" sz="1800" dirty="0" smtClean="0">
                <a:solidFill>
                  <a:srgbClr val="FFFF00"/>
                </a:solidFill>
                <a:latin typeface="Arial"/>
              </a:rPr>
            </a:b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 Being Readied for Training</a:t>
            </a:r>
            <a:endParaRPr lang="en-US" sz="18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77900" y="3389094"/>
            <a:ext cx="340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rgbClr val="000090"/>
                </a:solidFill>
                <a:latin typeface="Arial"/>
              </a:rPr>
              <a:t>Fermilab Solenoid Test Facility</a:t>
            </a:r>
            <a:endParaRPr lang="en-US" sz="1800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3320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300" y="6492875"/>
            <a:ext cx="2133600" cy="365125"/>
          </a:xfrm>
        </p:spPr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4152900" cy="365125"/>
          </a:xfr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" y="6492875"/>
            <a:ext cx="2133600" cy="365125"/>
          </a:xfrm>
        </p:spPr>
        <p:txBody>
          <a:bodyPr/>
          <a:lstStyle/>
          <a:p>
            <a:fld id="{98817235-C917-8F48-A936-FEF3725D9AF4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76200" y="174324"/>
            <a:ext cx="8153400" cy="6236801"/>
            <a:chOff x="76200" y="174324"/>
            <a:chExt cx="8153400" cy="62368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174324"/>
              <a:ext cx="8153400" cy="623680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7133" y="2768600"/>
              <a:ext cx="3820867" cy="3629824"/>
            </a:xfrm>
            <a:prstGeom prst="rect">
              <a:avLst/>
            </a:prstGeom>
          </p:spPr>
        </p:pic>
      </p:grpSp>
      <p:cxnSp>
        <p:nvCxnSpPr>
          <p:cNvPr id="26" name="Straight Arrow Connector 25"/>
          <p:cNvCxnSpPr>
            <a:stCxn id="27" idx="1"/>
          </p:cNvCxnSpPr>
          <p:nvPr/>
        </p:nvCxnSpPr>
        <p:spPr>
          <a:xfrm flipH="1" flipV="1">
            <a:off x="4521200" y="4584700"/>
            <a:ext cx="1295400" cy="88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816600" y="4211935"/>
            <a:ext cx="1142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One IP in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latest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design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76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27000" y="1246121"/>
            <a:ext cx="4203479" cy="49691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76350" y="109538"/>
            <a:ext cx="6978650" cy="702230"/>
          </a:xfrm>
        </p:spPr>
        <p:txBody>
          <a:bodyPr/>
          <a:lstStyle/>
          <a:p>
            <a:r>
              <a:rPr lang="en-US" dirty="0" smtClean="0"/>
              <a:t>Multi-</a:t>
            </a:r>
            <a:r>
              <a:rPr lang="en-US" dirty="0" err="1" smtClean="0"/>
              <a:t>TeV</a:t>
            </a:r>
            <a:r>
              <a:rPr lang="en-US" dirty="0" smtClean="0"/>
              <a:t> Collider – 1.5 </a:t>
            </a:r>
            <a:r>
              <a:rPr lang="en-US" dirty="0" err="1" smtClean="0"/>
              <a:t>TeV</a:t>
            </a:r>
            <a:r>
              <a:rPr lang="en-US" dirty="0" smtClean="0"/>
              <a:t> Baseline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4FCA1-8E9E-4AB0-B29E-301DE2C0B69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81663" y="1281637"/>
            <a:ext cx="3948816" cy="3363515"/>
            <a:chOff x="477679" y="1281214"/>
            <a:chExt cx="5580063" cy="4752975"/>
          </a:xfrm>
        </p:grpSpPr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509429" y="3954564"/>
              <a:ext cx="5538788" cy="2079625"/>
              <a:chOff x="1457279" y="3326629"/>
              <a:chExt cx="5538834" cy="2079615"/>
            </a:xfrm>
          </p:grpSpPr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0941" y="3376748"/>
                <a:ext cx="5256248" cy="20294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24" name="Object 12"/>
              <p:cNvGraphicFramePr>
                <a:graphicFrameLocks noChangeAspect="1"/>
              </p:cNvGraphicFramePr>
              <p:nvPr/>
            </p:nvGraphicFramePr>
            <p:xfrm>
              <a:off x="2630306" y="4459651"/>
              <a:ext cx="2159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85" name="Equation" r:id="rId4" imgW="215640" imgH="228600" progId="Equation.3">
                      <p:embed/>
                    </p:oleObj>
                  </mc:Choice>
                  <mc:Fallback>
                    <p:oleObj name="Equation" r:id="rId4" imgW="2156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30306" y="4459651"/>
                            <a:ext cx="215900" cy="2286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13"/>
              <p:cNvGraphicFramePr>
                <a:graphicFrameLocks noChangeAspect="1"/>
              </p:cNvGraphicFramePr>
              <p:nvPr/>
            </p:nvGraphicFramePr>
            <p:xfrm>
              <a:off x="4286250" y="3989388"/>
              <a:ext cx="3175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86" name="Equation" r:id="rId6" imgW="317160" imgH="228600" progId="Equation.3">
                      <p:embed/>
                    </p:oleObj>
                  </mc:Choice>
                  <mc:Fallback>
                    <p:oleObj name="Equation" r:id="rId6" imgW="3171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86250" y="3989388"/>
                            <a:ext cx="317500" cy="2286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14"/>
              <p:cNvGraphicFramePr>
                <a:graphicFrameLocks noChangeAspect="1"/>
              </p:cNvGraphicFramePr>
              <p:nvPr/>
            </p:nvGraphicFramePr>
            <p:xfrm>
              <a:off x="1457279" y="3326629"/>
              <a:ext cx="60960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87" name="Equation" r:id="rId8" imgW="609480" imgH="457200" progId="Equation.3">
                      <p:embed/>
                    </p:oleObj>
                  </mc:Choice>
                  <mc:Fallback>
                    <p:oleObj name="Equation" r:id="rId8" imgW="60948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7279" y="3326629"/>
                            <a:ext cx="609600" cy="4572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17"/>
              <p:cNvGraphicFramePr>
                <a:graphicFrameLocks noChangeAspect="1"/>
              </p:cNvGraphicFramePr>
              <p:nvPr/>
            </p:nvGraphicFramePr>
            <p:xfrm>
              <a:off x="3266032" y="3965621"/>
              <a:ext cx="215900" cy="241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88" name="Equation" r:id="rId10" imgW="215640" imgH="241200" progId="Equation.3">
                      <p:embed/>
                    </p:oleObj>
                  </mc:Choice>
                  <mc:Fallback>
                    <p:oleObj name="Equation" r:id="rId10" imgW="2156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66032" y="3965621"/>
                            <a:ext cx="215900" cy="2413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20"/>
              <p:cNvGraphicFramePr>
                <a:graphicFrameLocks noChangeAspect="1"/>
              </p:cNvGraphicFramePr>
              <p:nvPr/>
            </p:nvGraphicFramePr>
            <p:xfrm>
              <a:off x="6665913" y="5011738"/>
              <a:ext cx="3302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89" name="Equation" r:id="rId12" imgW="330057" imgH="203112" progId="Equation.3">
                      <p:embed/>
                    </p:oleObj>
                  </mc:Choice>
                  <mc:Fallback>
                    <p:oleObj name="Equation" r:id="rId12" imgW="330057" imgH="20311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65913" y="5011738"/>
                            <a:ext cx="330200" cy="2032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2" name="Group 26"/>
            <p:cNvGrpSpPr>
              <a:grpSpLocks/>
            </p:cNvGrpSpPr>
            <p:nvPr/>
          </p:nvGrpSpPr>
          <p:grpSpPr bwMode="auto">
            <a:xfrm>
              <a:off x="477679" y="1281214"/>
              <a:ext cx="5580063" cy="2419350"/>
              <a:chOff x="1424895" y="548625"/>
              <a:chExt cx="5580199" cy="2420045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6840" y="817460"/>
                <a:ext cx="5093718" cy="2150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14" name="Object 9"/>
              <p:cNvGraphicFramePr>
                <a:graphicFrameLocks noChangeAspect="1"/>
              </p:cNvGraphicFramePr>
              <p:nvPr/>
            </p:nvGraphicFramePr>
            <p:xfrm>
              <a:off x="2476862" y="2053998"/>
              <a:ext cx="330120" cy="26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0" name="Equation" r:id="rId15" imgW="330057" imgH="266584" progId="Equation.3">
                      <p:embed/>
                    </p:oleObj>
                  </mc:Choice>
                  <mc:Fallback>
                    <p:oleObj name="Equation" r:id="rId15" imgW="330057" imgH="26658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76862" y="2053998"/>
                            <a:ext cx="330120" cy="2664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0"/>
              <p:cNvGraphicFramePr>
                <a:graphicFrameLocks noChangeAspect="1"/>
              </p:cNvGraphicFramePr>
              <p:nvPr/>
            </p:nvGraphicFramePr>
            <p:xfrm>
              <a:off x="2486025" y="1123950"/>
              <a:ext cx="3302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1" name="Equation" r:id="rId17" imgW="330120" imgH="279360" progId="Equation.3">
                      <p:embed/>
                    </p:oleObj>
                  </mc:Choice>
                  <mc:Fallback>
                    <p:oleObj name="Equation" r:id="rId17" imgW="330120" imgH="2793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86025" y="1123950"/>
                            <a:ext cx="330200" cy="2794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15"/>
              <p:cNvGraphicFramePr>
                <a:graphicFrameLocks noChangeAspect="1"/>
              </p:cNvGraphicFramePr>
              <p:nvPr/>
            </p:nvGraphicFramePr>
            <p:xfrm>
              <a:off x="1424895" y="653279"/>
              <a:ext cx="622300" cy="50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2" name="Equation" r:id="rId19" imgW="622080" imgH="507960" progId="Equation.3">
                      <p:embed/>
                    </p:oleObj>
                  </mc:Choice>
                  <mc:Fallback>
                    <p:oleObj name="Equation" r:id="rId19" imgW="622080" imgH="507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24895" y="653279"/>
                            <a:ext cx="622300" cy="5080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6"/>
              <p:cNvGraphicFramePr>
                <a:graphicFrameLocks noChangeAspect="1"/>
              </p:cNvGraphicFramePr>
              <p:nvPr/>
            </p:nvGraphicFramePr>
            <p:xfrm>
              <a:off x="4379975" y="548625"/>
              <a:ext cx="2032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3" name="Equation" r:id="rId21" imgW="203040" imgH="177480" progId="Equation.3">
                      <p:embed/>
                    </p:oleObj>
                  </mc:Choice>
                  <mc:Fallback>
                    <p:oleObj name="Equation" r:id="rId21" imgW="2030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79975" y="548625"/>
                            <a:ext cx="203200" cy="177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ct 18"/>
              <p:cNvGraphicFramePr>
                <a:graphicFrameLocks noChangeAspect="1"/>
              </p:cNvGraphicFramePr>
              <p:nvPr/>
            </p:nvGraphicFramePr>
            <p:xfrm>
              <a:off x="6674894" y="2765470"/>
              <a:ext cx="3302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4" name="Equation" r:id="rId23" imgW="330120" imgH="203040" progId="Equation.3">
                      <p:embed/>
                    </p:oleObj>
                  </mc:Choice>
                  <mc:Fallback>
                    <p:oleObj name="Equation" r:id="rId23" imgW="3301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74894" y="2765470"/>
                            <a:ext cx="330200" cy="2032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22"/>
              <p:cNvGraphicFramePr>
                <a:graphicFrameLocks noChangeAspect="1"/>
              </p:cNvGraphicFramePr>
              <p:nvPr/>
            </p:nvGraphicFramePr>
            <p:xfrm>
              <a:off x="4238625" y="1558925"/>
              <a:ext cx="393700" cy="228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5" name="Equation" r:id="rId25" imgW="393529" imgH="228501" progId="Equation.3">
                      <p:embed/>
                    </p:oleObj>
                  </mc:Choice>
                  <mc:Fallback>
                    <p:oleObj name="Equation" r:id="rId25" imgW="393529" imgH="228501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38625" y="1558925"/>
                            <a:ext cx="393700" cy="2286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23"/>
              <p:cNvGraphicFramePr>
                <a:graphicFrameLocks noChangeAspect="1"/>
              </p:cNvGraphicFramePr>
              <p:nvPr/>
            </p:nvGraphicFramePr>
            <p:xfrm>
              <a:off x="5186480" y="548625"/>
              <a:ext cx="1905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6" name="Equation" r:id="rId27" imgW="190440" imgH="177480" progId="Equation.3">
                      <p:embed/>
                    </p:oleObj>
                  </mc:Choice>
                  <mc:Fallback>
                    <p:oleObj name="Equation" r:id="rId27" imgW="1904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86480" y="548625"/>
                            <a:ext cx="190500" cy="177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24"/>
              <p:cNvGraphicFramePr>
                <a:graphicFrameLocks noChangeAspect="1"/>
              </p:cNvGraphicFramePr>
              <p:nvPr/>
            </p:nvGraphicFramePr>
            <p:xfrm>
              <a:off x="5935663" y="549275"/>
              <a:ext cx="2032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7" name="Equation" r:id="rId29" imgW="203040" imgH="177480" progId="Equation.3">
                      <p:embed/>
                    </p:oleObj>
                  </mc:Choice>
                  <mc:Fallback>
                    <p:oleObj name="Equation" r:id="rId29" imgW="2030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35663" y="549275"/>
                            <a:ext cx="203200" cy="177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25"/>
              <p:cNvGraphicFramePr>
                <a:graphicFrameLocks noChangeAspect="1"/>
              </p:cNvGraphicFramePr>
              <p:nvPr/>
            </p:nvGraphicFramePr>
            <p:xfrm>
              <a:off x="3113088" y="549275"/>
              <a:ext cx="165100" cy="177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8" name="Equation" r:id="rId31" imgW="164814" imgH="177492" progId="Equation.3">
                      <p:embed/>
                    </p:oleObj>
                  </mc:Choice>
                  <mc:Fallback>
                    <p:oleObj name="Equation" r:id="rId31" imgW="164814" imgH="17749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13088" y="549275"/>
                            <a:ext cx="165100" cy="177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751969"/>
              </p:ext>
            </p:extLst>
          </p:nvPr>
        </p:nvGraphicFramePr>
        <p:xfrm>
          <a:off x="4441969" y="1246122"/>
          <a:ext cx="4587730" cy="49691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4211"/>
                <a:gridCol w="1078020"/>
                <a:gridCol w="825499"/>
              </a:tblGrid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Parameter</a:t>
                      </a:r>
                      <a:endParaRPr lang="en-US" sz="14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Unit</a:t>
                      </a:r>
                      <a:endParaRPr lang="en-US" sz="14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Value</a:t>
                      </a:r>
                      <a:endParaRPr lang="en-US" sz="1400" b="1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Beam energy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TeV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0.75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Repetition rate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Hz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Average luminosity / IP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10</a:t>
                      </a:r>
                      <a:r>
                        <a:rPr lang="en-GB" sz="1400" kern="800" baseline="30000" dirty="0" smtClean="0">
                          <a:effectLst/>
                        </a:rPr>
                        <a:t>34</a:t>
                      </a:r>
                      <a:r>
                        <a:rPr lang="en-GB" sz="1400" kern="800" dirty="0" smtClean="0">
                          <a:effectLst/>
                        </a:rPr>
                        <a:t>/</a:t>
                      </a:r>
                      <a:r>
                        <a:rPr lang="en-GB" sz="1400" kern="800" dirty="0">
                          <a:effectLst/>
                        </a:rPr>
                        <a:t>cm</a:t>
                      </a:r>
                      <a:r>
                        <a:rPr lang="en-GB" sz="1400" kern="800" baseline="30000" dirty="0">
                          <a:effectLst/>
                        </a:rPr>
                        <a:t>2</a:t>
                      </a:r>
                      <a:r>
                        <a:rPr lang="en-GB" sz="1400" kern="800" dirty="0">
                          <a:effectLst/>
                        </a:rPr>
                        <a:t>/s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1.1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Number of IPs, </a:t>
                      </a:r>
                      <a:r>
                        <a:rPr lang="en-GB" sz="1400" dirty="0">
                          <a:effectLst/>
                        </a:rPr>
                        <a:t>N</a:t>
                      </a:r>
                      <a:r>
                        <a:rPr lang="en-GB" sz="1400" baseline="-25000" dirty="0">
                          <a:effectLst/>
                        </a:rPr>
                        <a:t>IP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- 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Circumference, C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km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2.73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  <a:sym typeface="Symbol"/>
                        </a:rPr>
                        <a:t></a:t>
                      </a:r>
                      <a:r>
                        <a:rPr lang="en-GB" sz="1400" kern="800" dirty="0">
                          <a:effectLst/>
                        </a:rPr>
                        <a:t>*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cm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1 (0.5-2)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Momentum compaction, </a:t>
                      </a:r>
                      <a:r>
                        <a:rPr lang="en-GB" sz="1400" kern="800" dirty="0">
                          <a:effectLst/>
                          <a:sym typeface="Symbol"/>
                        </a:rPr>
                        <a:t></a:t>
                      </a:r>
                      <a:r>
                        <a:rPr lang="en-GB" sz="1400" kern="800" baseline="-25000" dirty="0">
                          <a:effectLst/>
                        </a:rPr>
                        <a:t>p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10</a:t>
                      </a:r>
                      <a:r>
                        <a:rPr lang="en-GB" sz="1400" kern="800" baseline="30000">
                          <a:effectLst/>
                        </a:rPr>
                        <a:t>-5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-1.3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Normalized </a:t>
                      </a:r>
                      <a:r>
                        <a:rPr lang="en-GB" sz="1400" kern="800" dirty="0" err="1">
                          <a:effectLst/>
                        </a:rPr>
                        <a:t>r.m.s</a:t>
                      </a:r>
                      <a:r>
                        <a:rPr lang="en-GB" sz="1400" kern="800" dirty="0">
                          <a:effectLst/>
                        </a:rPr>
                        <a:t>. </a:t>
                      </a:r>
                      <a:r>
                        <a:rPr lang="en-GB" sz="1400" kern="800" dirty="0" err="1">
                          <a:effectLst/>
                        </a:rPr>
                        <a:t>emittance</a:t>
                      </a:r>
                      <a:r>
                        <a:rPr lang="en-GB" sz="1400" kern="800" dirty="0">
                          <a:effectLst/>
                        </a:rPr>
                        <a:t>, </a:t>
                      </a:r>
                      <a:r>
                        <a:rPr lang="en-GB" sz="1400" kern="800" dirty="0">
                          <a:effectLst/>
                          <a:sym typeface="Symbol"/>
                        </a:rPr>
                        <a:t></a:t>
                      </a:r>
                      <a:r>
                        <a:rPr lang="en-GB" sz="1400" kern="800" baseline="-25000" dirty="0">
                          <a:effectLst/>
                          <a:sym typeface="Symbol"/>
                        </a:rPr>
                        <a:t></a:t>
                      </a:r>
                      <a:r>
                        <a:rPr lang="en-GB" sz="1400" kern="800" baseline="-25000" dirty="0">
                          <a:effectLst/>
                        </a:rPr>
                        <a:t>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  <a:sym typeface="Symbol"/>
                        </a:rPr>
                        <a:t></a:t>
                      </a:r>
                      <a:r>
                        <a:rPr lang="en-GB" sz="1400" kern="800">
                          <a:effectLst/>
                        </a:rPr>
                        <a:t>mm</a:t>
                      </a:r>
                      <a:r>
                        <a:rPr lang="en-GB" sz="1400" kern="800">
                          <a:effectLst/>
                          <a:sym typeface="Symbol"/>
                        </a:rPr>
                        <a:t></a:t>
                      </a:r>
                      <a:r>
                        <a:rPr lang="en-GB" sz="1400" kern="800">
                          <a:effectLst/>
                        </a:rPr>
                        <a:t>mrad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25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Momentum spread, </a:t>
                      </a:r>
                      <a:r>
                        <a:rPr lang="en-GB" sz="1400" kern="800" dirty="0">
                          <a:effectLst/>
                          <a:sym typeface="Symbol"/>
                        </a:rPr>
                        <a:t></a:t>
                      </a:r>
                      <a:r>
                        <a:rPr lang="en-GB" sz="1400" kern="800" baseline="-25000" dirty="0">
                          <a:effectLst/>
                        </a:rPr>
                        <a:t>p</a:t>
                      </a:r>
                      <a:r>
                        <a:rPr lang="en-GB" sz="1400" kern="800" dirty="0">
                          <a:effectLst/>
                        </a:rPr>
                        <a:t>/p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0.1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Bunch length, </a:t>
                      </a:r>
                      <a:r>
                        <a:rPr lang="en-GB" sz="1400" kern="800" dirty="0">
                          <a:effectLst/>
                          <a:sym typeface="Symbol"/>
                        </a:rPr>
                        <a:t></a:t>
                      </a:r>
                      <a:r>
                        <a:rPr lang="en-GB" sz="1400" kern="800" baseline="-25000" dirty="0">
                          <a:effectLst/>
                        </a:rPr>
                        <a:t>s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effectLst/>
                        </a:rPr>
                        <a:t>cm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Number of </a:t>
                      </a:r>
                      <a:r>
                        <a:rPr lang="en-GB" sz="1400" kern="800" dirty="0" err="1">
                          <a:effectLst/>
                        </a:rPr>
                        <a:t>muons</a:t>
                      </a:r>
                      <a:r>
                        <a:rPr lang="en-GB" sz="1400" kern="800" dirty="0">
                          <a:effectLst/>
                        </a:rPr>
                        <a:t> / bunch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10</a:t>
                      </a:r>
                      <a:r>
                        <a:rPr lang="en-GB" sz="1400" kern="800" baseline="300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Number of bunches / beam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-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Beam-beam parameter / IP, </a:t>
                      </a:r>
                      <a:r>
                        <a:rPr lang="en-GB" sz="1400" kern="800" dirty="0">
                          <a:effectLst/>
                          <a:sym typeface="Symbol"/>
                        </a:rPr>
                        <a:t>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-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0.09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2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RF voltage at 800 MHz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MV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550948" y="4866321"/>
            <a:ext cx="368593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latin typeface="Arial" pitchFamily="34" charset="0"/>
              </a:rPr>
              <a:t>Larger chromatic function (</a:t>
            </a:r>
            <a:r>
              <a:rPr lang="en-US" sz="1400" dirty="0" err="1" smtClean="0">
                <a:latin typeface="Arial" pitchFamily="34" charset="0"/>
              </a:rPr>
              <a:t>Wy</a:t>
            </a:r>
            <a:r>
              <a:rPr lang="en-US" sz="1400" dirty="0" smtClean="0">
                <a:latin typeface="Arial" pitchFamily="34" charset="0"/>
              </a:rPr>
              <a:t>) is corrected first with a single </a:t>
            </a:r>
            <a:r>
              <a:rPr lang="en-US" sz="1400" dirty="0" err="1" smtClean="0">
                <a:latin typeface="Arial" pitchFamily="34" charset="0"/>
              </a:rPr>
              <a:t>sextupole</a:t>
            </a:r>
            <a:r>
              <a:rPr lang="en-US" sz="1400" dirty="0" smtClean="0">
                <a:latin typeface="Arial" pitchFamily="34" charset="0"/>
              </a:rPr>
              <a:t> S1, </a:t>
            </a:r>
            <a:r>
              <a:rPr lang="en-US" sz="1400" dirty="0" err="1" smtClean="0">
                <a:latin typeface="Arial" pitchFamily="34" charset="0"/>
              </a:rPr>
              <a:t>Wx</a:t>
            </a:r>
            <a:r>
              <a:rPr lang="en-US" sz="1400" dirty="0" smtClean="0">
                <a:latin typeface="Arial" pitchFamily="34" charset="0"/>
              </a:rPr>
              <a:t> is corrected with two </a:t>
            </a:r>
            <a:r>
              <a:rPr lang="en-US" sz="1400" dirty="0" err="1" smtClean="0">
                <a:latin typeface="Arial" pitchFamily="34" charset="0"/>
              </a:rPr>
              <a:t>sextupoles</a:t>
            </a:r>
            <a:r>
              <a:rPr lang="en-US" sz="1400" dirty="0" smtClean="0">
                <a:latin typeface="Arial" pitchFamily="34" charset="0"/>
              </a:rPr>
              <a:t> S2, S4 separated by 180</a:t>
            </a:r>
            <a:r>
              <a:rPr lang="en-US" sz="1400" dirty="0" smtClean="0">
                <a:latin typeface="Arial" pitchFamily="34" charset="0"/>
                <a:sym typeface="Symbol"/>
              </a:rPr>
              <a:t> phase advance.</a:t>
            </a:r>
            <a:endParaRPr lang="en-US" sz="1400" dirty="0">
              <a:latin typeface="Arial" pitchFamily="34" charset="0"/>
            </a:endParaRPr>
          </a:p>
          <a:p>
            <a:pPr eaLnBrk="1" hangingPunct="1"/>
            <a:endParaRPr lang="en-US" sz="1400" dirty="0">
              <a:latin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793" y="811768"/>
            <a:ext cx="130986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Y. </a:t>
            </a:r>
            <a:r>
              <a:rPr lang="en-US" dirty="0" err="1" smtClean="0">
                <a:solidFill>
                  <a:srgbClr val="FFFF00"/>
                </a:solidFill>
              </a:rPr>
              <a:t>Alexahin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5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Wall Plug Power Estimates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38900"/>
            <a:ext cx="2133600" cy="365125"/>
          </a:xfrm>
        </p:spPr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1500" y="6445250"/>
            <a:ext cx="5448300" cy="365125"/>
          </a:xfr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5100" y="6448425"/>
            <a:ext cx="2133600" cy="365125"/>
          </a:xfrm>
        </p:spPr>
        <p:txBody>
          <a:bodyPr/>
          <a:lstStyle/>
          <a:p>
            <a:fld id="{98817235-C917-8F48-A936-FEF3725D9AF4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193800"/>
            <a:ext cx="6504878" cy="5334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939800" y="3517900"/>
            <a:ext cx="5562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3161268"/>
            <a:ext cx="104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300 MW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94500" y="2387600"/>
            <a:ext cx="22799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Estimate assumes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a base 70MW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Facility</a:t>
            </a:r>
            <a:r>
              <a:rPr lang="en-US" dirty="0" smtClean="0">
                <a:solidFill>
                  <a:schemeClr val="bg1"/>
                </a:solidFill>
              </a:rPr>
              <a:t> Power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requirement as in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LC analyses.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stCxn id="16" idx="0"/>
          </p:cNvCxnSpPr>
          <p:nvPr/>
        </p:nvCxnSpPr>
        <p:spPr>
          <a:xfrm flipH="1" flipV="1">
            <a:off x="5600700" y="4089400"/>
            <a:ext cx="2150757" cy="111760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64034" y="5207000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Muon</a:t>
            </a:r>
            <a:r>
              <a:rPr lang="en-US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Collider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4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Aims of the </a:t>
            </a:r>
            <a:r>
              <a:rPr lang="en-US" sz="2800" dirty="0" err="1" smtClean="0"/>
              <a:t>Muon</a:t>
            </a:r>
            <a:r>
              <a:rPr lang="en-US" sz="2800" dirty="0" smtClean="0"/>
              <a:t> Accelerator Program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" y="994818"/>
            <a:ext cx="4287520" cy="4542371"/>
          </a:xfr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chemeClr val="bg1">
                  <a:lumMod val="85000"/>
                </a:schemeClr>
              </a:gs>
              <a:gs pos="54000">
                <a:schemeClr val="bg2">
                  <a:lumMod val="25000"/>
                </a:schemeClr>
              </a:gs>
              <a:gs pos="75000">
                <a:schemeClr val="bg1">
                  <a:lumMod val="75000"/>
                </a:schemeClr>
              </a:gs>
            </a:gsLst>
            <a:lin ang="5400000" scaled="0"/>
            <a:tileRect/>
          </a:gradFill>
          <a:effectLst>
            <a:softEdge rad="38100"/>
          </a:effectLst>
        </p:spPr>
        <p:txBody>
          <a:bodyPr tIns="91440">
            <a:normAutofit fontScale="70000" lnSpcReduction="20000"/>
          </a:bodyPr>
          <a:lstStyle/>
          <a:p>
            <a:pPr marL="119063" lvl="1" indent="0">
              <a:buNone/>
            </a:pPr>
            <a:r>
              <a:rPr lang="en-US" sz="2900" dirty="0" err="1" smtClean="0"/>
              <a:t>Muon</a:t>
            </a:r>
            <a:r>
              <a:rPr lang="en-US" sz="2900" dirty="0" smtClean="0"/>
              <a:t> accelerator R&amp;D is focused on developing a facility that can address critical questions spanning two </a:t>
            </a:r>
            <a:r>
              <a:rPr lang="en-US" sz="2900" dirty="0" smtClean="0">
                <a:cs typeface="Symbol" charset="2"/>
              </a:rPr>
              <a:t>frontiers…</a:t>
            </a:r>
          </a:p>
          <a:p>
            <a:pPr marL="119063" lvl="1" indent="0">
              <a:buNone/>
            </a:pPr>
            <a:endParaRPr lang="en-US" sz="700" dirty="0">
              <a:cs typeface="Symbol" charset="2"/>
            </a:endParaRPr>
          </a:p>
          <a:p>
            <a:pPr marL="119063" lvl="1" indent="0" algn="ctr">
              <a:buNone/>
            </a:pPr>
            <a:r>
              <a:rPr lang="en-US" sz="2600" b="1" u="sng" dirty="0">
                <a:solidFill>
                  <a:srgbClr val="008000"/>
                </a:solidFill>
                <a:cs typeface="Symbol" charset="2"/>
              </a:rPr>
              <a:t>The Intensity </a:t>
            </a:r>
            <a:r>
              <a:rPr lang="en-US" sz="2600" b="1" u="sng" dirty="0" smtClean="0">
                <a:solidFill>
                  <a:srgbClr val="008000"/>
                </a:solidFill>
                <a:cs typeface="Symbol" charset="2"/>
              </a:rPr>
              <a:t>Frontier:</a:t>
            </a:r>
          </a:p>
          <a:p>
            <a:pPr marL="119063" lvl="1" indent="0" algn="ctr">
              <a:buNone/>
            </a:pPr>
            <a:r>
              <a:rPr lang="en-US" sz="2600" dirty="0" smtClean="0">
                <a:solidFill>
                  <a:srgbClr val="008000"/>
                </a:solidFill>
                <a:cs typeface="Symbol" charset="2"/>
              </a:rPr>
              <a:t>with </a:t>
            </a:r>
            <a:r>
              <a:rPr lang="en-US" sz="2600" dirty="0">
                <a:solidFill>
                  <a:srgbClr val="008000"/>
                </a:solidFill>
                <a:cs typeface="Symbol" charset="2"/>
              </a:rPr>
              <a:t>a </a:t>
            </a:r>
            <a:r>
              <a:rPr lang="en-US" sz="2600" b="1" i="1" dirty="0" smtClean="0">
                <a:solidFill>
                  <a:srgbClr val="008000"/>
                </a:solidFill>
                <a:cs typeface="Symbol" charset="2"/>
              </a:rPr>
              <a:t>Neutrino Factory </a:t>
            </a:r>
            <a:r>
              <a:rPr lang="en-US" sz="2600" dirty="0" smtClean="0">
                <a:solidFill>
                  <a:srgbClr val="008000"/>
                </a:solidFill>
                <a:cs typeface="Symbol" charset="2"/>
              </a:rPr>
              <a:t>producing </a:t>
            </a:r>
            <a:r>
              <a:rPr lang="en-US" sz="2600" dirty="0">
                <a:solidFill>
                  <a:srgbClr val="008000"/>
                </a:solidFill>
                <a:cs typeface="Symbol" charset="2"/>
              </a:rPr>
              <a:t>well-characterized </a:t>
            </a:r>
            <a:r>
              <a:rPr lang="en-US" sz="26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en-US" sz="2600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en-US" sz="2600" dirty="0">
                <a:solidFill>
                  <a:srgbClr val="008000"/>
                </a:solidFill>
                <a:cs typeface="Symbol" charset="2"/>
              </a:rPr>
              <a:t>beams for precise, high sensitivity </a:t>
            </a:r>
            <a:r>
              <a:rPr lang="en-US" sz="2600" dirty="0" smtClean="0">
                <a:solidFill>
                  <a:srgbClr val="008000"/>
                </a:solidFill>
                <a:cs typeface="Symbol" charset="2"/>
              </a:rPr>
              <a:t>studies</a:t>
            </a:r>
          </a:p>
          <a:p>
            <a:pPr marL="119063" lvl="1" indent="0" algn="ctr">
              <a:buNone/>
            </a:pPr>
            <a:endParaRPr lang="en-US" sz="2600" dirty="0">
              <a:cs typeface="Symbol" charset="2"/>
            </a:endParaRPr>
          </a:p>
          <a:p>
            <a:pPr marL="119063" lvl="1" indent="0" algn="ctr">
              <a:buNone/>
            </a:pPr>
            <a:endParaRPr lang="en-US" sz="2600" dirty="0">
              <a:cs typeface="Symbol" charset="2"/>
            </a:endParaRPr>
          </a:p>
          <a:p>
            <a:pPr marL="119063" lvl="1" indent="0" algn="ctr">
              <a:buNone/>
            </a:pPr>
            <a:endParaRPr lang="en-US" sz="2600" dirty="0" smtClean="0">
              <a:cs typeface="Symbol" charset="2"/>
            </a:endParaRPr>
          </a:p>
          <a:p>
            <a:pPr marL="119063" lvl="1" indent="0" algn="ctr">
              <a:buNone/>
            </a:pPr>
            <a:r>
              <a:rPr lang="en-US" sz="2600" b="1" u="sng" dirty="0" smtClean="0">
                <a:solidFill>
                  <a:srgbClr val="0E69C2"/>
                </a:solidFill>
                <a:cs typeface="Symbol" charset="2"/>
              </a:rPr>
              <a:t>The </a:t>
            </a:r>
            <a:r>
              <a:rPr lang="en-US" sz="2600" b="1" u="sng" dirty="0">
                <a:solidFill>
                  <a:srgbClr val="0E69C2"/>
                </a:solidFill>
                <a:cs typeface="Symbol" charset="2"/>
              </a:rPr>
              <a:t>Energy Frontier:</a:t>
            </a:r>
            <a:r>
              <a:rPr lang="en-US" sz="2600" b="1" u="sng" dirty="0">
                <a:solidFill>
                  <a:srgbClr val="0E69C2"/>
                </a:solidFill>
              </a:rPr>
              <a:t> </a:t>
            </a:r>
            <a:endParaRPr lang="en-US" sz="2600" b="1" u="sng" dirty="0" smtClean="0">
              <a:solidFill>
                <a:srgbClr val="0E69C2"/>
              </a:solidFill>
            </a:endParaRPr>
          </a:p>
          <a:p>
            <a:pPr marL="119063" lvl="1" indent="0" algn="ctr">
              <a:buNone/>
            </a:pPr>
            <a:r>
              <a:rPr lang="en-US" sz="2600" dirty="0" smtClean="0">
                <a:solidFill>
                  <a:srgbClr val="0E69C2"/>
                </a:solidFill>
              </a:rPr>
              <a:t>with a </a:t>
            </a:r>
            <a:r>
              <a:rPr lang="en-US" sz="2600" b="1" i="1" dirty="0" err="1">
                <a:solidFill>
                  <a:srgbClr val="0E69C2"/>
                </a:solidFill>
              </a:rPr>
              <a:t>M</a:t>
            </a:r>
            <a:r>
              <a:rPr lang="en-US" sz="2600" b="1" i="1" dirty="0" err="1" smtClean="0">
                <a:solidFill>
                  <a:srgbClr val="0E69C2"/>
                </a:solidFill>
              </a:rPr>
              <a:t>uon</a:t>
            </a:r>
            <a:r>
              <a:rPr lang="en-US" sz="2600" b="1" i="1" dirty="0" smtClean="0">
                <a:solidFill>
                  <a:srgbClr val="0E69C2"/>
                </a:solidFill>
              </a:rPr>
              <a:t> Collider </a:t>
            </a:r>
            <a:r>
              <a:rPr lang="en-US" sz="2600" dirty="0">
                <a:solidFill>
                  <a:srgbClr val="0E69C2"/>
                </a:solidFill>
              </a:rPr>
              <a:t>capable of reaching </a:t>
            </a:r>
            <a:r>
              <a:rPr lang="en-US" sz="2600" dirty="0" smtClean="0">
                <a:solidFill>
                  <a:srgbClr val="0E69C2"/>
                </a:solidFill>
              </a:rPr>
              <a:t>multi</a:t>
            </a:r>
            <a:r>
              <a:rPr lang="en-US" sz="2600" dirty="0">
                <a:solidFill>
                  <a:srgbClr val="0E69C2"/>
                </a:solidFill>
              </a:rPr>
              <a:t>-</a:t>
            </a:r>
            <a:r>
              <a:rPr lang="en-US" sz="2600" dirty="0" err="1">
                <a:solidFill>
                  <a:srgbClr val="0E69C2"/>
                </a:solidFill>
              </a:rPr>
              <a:t>TeV</a:t>
            </a:r>
            <a:r>
              <a:rPr lang="en-US" sz="2600" dirty="0">
                <a:solidFill>
                  <a:srgbClr val="0E69C2"/>
                </a:solidFill>
              </a:rPr>
              <a:t> </a:t>
            </a:r>
            <a:r>
              <a:rPr lang="en-US" sz="2600" dirty="0" err="1" smtClean="0">
                <a:solidFill>
                  <a:srgbClr val="0E69C2"/>
                </a:solidFill>
              </a:rPr>
              <a:t>CoM</a:t>
            </a:r>
            <a:r>
              <a:rPr lang="en-US" sz="2600" dirty="0" smtClean="0">
                <a:solidFill>
                  <a:srgbClr val="0E69C2"/>
                </a:solidFill>
              </a:rPr>
              <a:t> energies</a:t>
            </a:r>
          </a:p>
          <a:p>
            <a:pPr marL="119063" lvl="1" indent="0" algn="ctr">
              <a:buNone/>
            </a:pPr>
            <a:r>
              <a:rPr lang="en-US" sz="2600" i="1" dirty="0" smtClean="0">
                <a:solidFill>
                  <a:schemeClr val="accent5">
                    <a:lumMod val="75000"/>
                  </a:schemeClr>
                </a:solidFill>
                <a:cs typeface="Symbol" charset="2"/>
              </a:rPr>
              <a:t>and</a:t>
            </a:r>
            <a:br>
              <a:rPr lang="en-US" sz="2600" i="1" dirty="0" smtClean="0">
                <a:solidFill>
                  <a:schemeClr val="accent5">
                    <a:lumMod val="75000"/>
                  </a:schemeClr>
                </a:solidFill>
                <a:cs typeface="Symbol" charset="2"/>
              </a:rPr>
            </a:br>
            <a:r>
              <a:rPr lang="en-US" sz="2600" i="1" dirty="0" smtClean="0">
                <a:solidFill>
                  <a:schemeClr val="accent5">
                    <a:lumMod val="75000"/>
                  </a:schemeClr>
                </a:solidFill>
                <a:cs typeface="Symbol" charset="2"/>
              </a:rPr>
              <a:t>a </a:t>
            </a:r>
            <a:r>
              <a:rPr lang="en-US" sz="2600" b="1" i="1" dirty="0" smtClean="0">
                <a:solidFill>
                  <a:schemeClr val="accent5">
                    <a:lumMod val="75000"/>
                  </a:schemeClr>
                </a:solidFill>
                <a:cs typeface="Symbol" charset="2"/>
              </a:rPr>
              <a:t>Higgs Factory </a:t>
            </a:r>
            <a:r>
              <a:rPr lang="en-US" sz="2600" i="1" dirty="0" smtClean="0">
                <a:solidFill>
                  <a:schemeClr val="accent5">
                    <a:lumMod val="75000"/>
                  </a:schemeClr>
                </a:solidFill>
                <a:cs typeface="Symbol" charset="2"/>
              </a:rPr>
              <a:t>on the border between these Frontiers</a:t>
            </a:r>
            <a:endParaRPr lang="en-US" sz="2600" i="1" dirty="0">
              <a:solidFill>
                <a:schemeClr val="accent5">
                  <a:lumMod val="75000"/>
                </a:schemeClr>
              </a:solidFill>
              <a:cs typeface="Symbol" charset="2"/>
            </a:endParaRPr>
          </a:p>
          <a:p>
            <a:pPr marL="119063" indent="0" algn="ctr">
              <a:buNone/>
            </a:pPr>
            <a:endParaRPr lang="en-US" sz="2900" dirty="0" smtClean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23438" t="17500" r="20625" b="10001"/>
          <a:stretch>
            <a:fillRect/>
          </a:stretch>
        </p:blipFill>
        <p:spPr bwMode="auto">
          <a:xfrm>
            <a:off x="4156998" y="982118"/>
            <a:ext cx="4966178" cy="45847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>
            <a:softEdge rad="76200"/>
          </a:effectLst>
        </p:spPr>
      </p:pic>
      <p:sp>
        <p:nvSpPr>
          <p:cNvPr id="8" name="Down Arrow 7"/>
          <p:cNvSpPr/>
          <p:nvPr/>
        </p:nvSpPr>
        <p:spPr>
          <a:xfrm>
            <a:off x="1951324" y="3157208"/>
            <a:ext cx="332971" cy="753533"/>
          </a:xfrm>
          <a:prstGeom prst="downArrow">
            <a:avLst/>
          </a:prstGeom>
          <a:gradFill>
            <a:gsLst>
              <a:gs pos="0">
                <a:srgbClr val="008000"/>
              </a:gs>
              <a:gs pos="100000">
                <a:srgbClr val="3366FF"/>
              </a:gs>
            </a:gsLst>
            <a:lin ang="5400000" scaled="0"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57230" y="5549889"/>
            <a:ext cx="8534400" cy="92710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rgbClr val="AE922C"/>
                </a:solidFill>
              </a:rPr>
              <a:t>The </a:t>
            </a:r>
            <a:r>
              <a:rPr lang="en-US" sz="2400" b="1" i="1" dirty="0" smtClean="0">
                <a:solidFill>
                  <a:srgbClr val="0000FF"/>
                </a:solidFill>
              </a:rPr>
              <a:t>unique</a:t>
            </a:r>
            <a:r>
              <a:rPr lang="en-US" sz="2400" b="1" i="1" dirty="0" smtClean="0">
                <a:solidFill>
                  <a:srgbClr val="AE922C"/>
                </a:solidFill>
              </a:rPr>
              <a:t> potential of a facility based on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muon</a:t>
            </a:r>
            <a:r>
              <a:rPr lang="en-US" sz="2400" b="1" i="1" dirty="0" smtClean="0">
                <a:solidFill>
                  <a:srgbClr val="0000FF"/>
                </a:solidFill>
              </a:rPr>
              <a:t> accelerators</a:t>
            </a:r>
            <a:r>
              <a:rPr lang="en-US" sz="2400" b="1" i="1" dirty="0" smtClean="0">
                <a:solidFill>
                  <a:srgbClr val="AE922C"/>
                </a:solidFill>
              </a:rPr>
              <a:t> is physics reach that </a:t>
            </a:r>
            <a:r>
              <a:rPr lang="en-US" sz="2400" b="1" i="1" u="sng" dirty="0" smtClean="0">
                <a:solidFill>
                  <a:srgbClr val="0000FF"/>
                </a:solidFill>
              </a:rPr>
              <a:t>SPANS 2 FRONTIERS</a:t>
            </a:r>
            <a:endParaRPr lang="en-US" sz="2400" b="1" i="1" u="sng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9274" y="5298124"/>
            <a:ext cx="45576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8000"/>
                </a:solidFill>
              </a:rPr>
              <a:t>http://</a:t>
            </a:r>
            <a:r>
              <a:rPr lang="en-US" sz="1000" dirty="0" err="1">
                <a:solidFill>
                  <a:srgbClr val="008000"/>
                </a:solidFill>
              </a:rPr>
              <a:t>science.energy.gov</a:t>
            </a:r>
            <a:r>
              <a:rPr lang="en-US" sz="1000" dirty="0">
                <a:solidFill>
                  <a:srgbClr val="008000"/>
                </a:solidFill>
              </a:rPr>
              <a:t>/~/media/</a:t>
            </a:r>
            <a:r>
              <a:rPr lang="en-US" sz="1000" dirty="0" err="1">
                <a:solidFill>
                  <a:srgbClr val="008000"/>
                </a:solidFill>
              </a:rPr>
              <a:t>hep</a:t>
            </a:r>
            <a:r>
              <a:rPr lang="en-US" sz="1000" dirty="0">
                <a:solidFill>
                  <a:srgbClr val="008000"/>
                </a:solidFill>
              </a:rPr>
              <a:t>/</a:t>
            </a:r>
            <a:r>
              <a:rPr lang="en-US" sz="1000" dirty="0" err="1">
                <a:solidFill>
                  <a:srgbClr val="008000"/>
                </a:solidFill>
              </a:rPr>
              <a:t>pdf</a:t>
            </a:r>
            <a:r>
              <a:rPr lang="en-US" sz="1000" dirty="0">
                <a:solidFill>
                  <a:srgbClr val="008000"/>
                </a:solidFill>
              </a:rPr>
              <a:t>/files</a:t>
            </a:r>
            <a:r>
              <a:rPr lang="en-US" sz="1000" dirty="0" smtClean="0">
                <a:solidFill>
                  <a:srgbClr val="008000"/>
                </a:solidFill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</a:rPr>
              <a:t>pdfs</a:t>
            </a:r>
            <a:r>
              <a:rPr lang="en-US" sz="1000" dirty="0">
                <a:solidFill>
                  <a:srgbClr val="008000"/>
                </a:solidFill>
              </a:rPr>
              <a:t>/p5_report_06022008.pdf</a:t>
            </a:r>
          </a:p>
        </p:txBody>
      </p:sp>
    </p:spTree>
    <p:extLst>
      <p:ext uri="{BB962C8B-B14F-4D97-AF65-F5344CB8AC3E}">
        <p14:creationId xmlns:p14="http://schemas.microsoft.com/office/powerpoint/2010/main" val="120000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Production Metric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5900" y="939800"/>
            <a:ext cx="6654800" cy="53848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908800" y="2324100"/>
            <a:ext cx="22348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Luminosity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Metric: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N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det</a:t>
            </a:r>
            <a:r>
              <a:rPr lang="en-US" sz="2400" dirty="0" smtClean="0">
                <a:solidFill>
                  <a:schemeClr val="bg1"/>
                </a:solidFill>
              </a:rPr>
              <a:t> × </a:t>
            </a:r>
            <a:r>
              <a:rPr lang="en-US" sz="2400" dirty="0" err="1" smtClean="0">
                <a:solidFill>
                  <a:schemeClr val="bg1"/>
                </a:solidFill>
              </a:rPr>
              <a:t>L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avg</a:t>
            </a:r>
            <a:r>
              <a:rPr lang="en-US" sz="2400" dirty="0" smtClean="0">
                <a:solidFill>
                  <a:schemeClr val="bg1"/>
                </a:solidFill>
              </a:rPr>
              <a:t> / </a:t>
            </a:r>
            <a:r>
              <a:rPr lang="en-US" sz="2400" dirty="0" err="1" smtClean="0">
                <a:solidFill>
                  <a:schemeClr val="bg1"/>
                </a:solidFill>
              </a:rPr>
              <a:t>P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tot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11" idx="3"/>
          </p:cNvCxnSpPr>
          <p:nvPr/>
        </p:nvCxnSpPr>
        <p:spPr>
          <a:xfrm>
            <a:off x="2935719" y="1562100"/>
            <a:ext cx="2957081" cy="53340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68500" y="1238934"/>
            <a:ext cx="967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Muon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Collider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2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and neutrino factory synergies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3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200" dirty="0" err="1" smtClean="0"/>
              <a:t>Muon</a:t>
            </a:r>
            <a:r>
              <a:rPr lang="en-US" sz="3200" dirty="0" smtClean="0"/>
              <a:t> Collider </a:t>
            </a:r>
            <a:r>
              <a:rPr lang="en-US" dirty="0" smtClean="0"/>
              <a:t>-</a:t>
            </a:r>
            <a:r>
              <a:rPr lang="en-US" sz="3200" dirty="0" smtClean="0"/>
              <a:t> Neutrino Factory Comparison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+mn-lt"/>
              </a:rPr>
              <a:t>June 08, 2013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+mn-lt"/>
              </a:rPr>
              <a:t>Higgs and beyond @ Tohoku Univ.</a:t>
            </a:r>
            <a:endParaRPr lang="en-US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B0F1F-CDA5-432B-AE28-B2C45B61F39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2296" name="TextBox 165"/>
          <p:cNvSpPr txBox="1">
            <a:spLocks noChangeArrowheads="1"/>
          </p:cNvSpPr>
          <p:nvPr/>
        </p:nvSpPr>
        <p:spPr bwMode="auto">
          <a:xfrm>
            <a:off x="3274060" y="1011487"/>
            <a:ext cx="2557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2F2F2"/>
                </a:solidFill>
              </a:rPr>
              <a:t>NEUTRINO FACTORY</a:t>
            </a:r>
            <a:endParaRPr lang="en-US" b="1" dirty="0">
              <a:solidFill>
                <a:srgbClr val="F2F2F2"/>
              </a:solidFill>
            </a:endParaRPr>
          </a:p>
        </p:txBody>
      </p:sp>
      <p:sp>
        <p:nvSpPr>
          <p:cNvPr id="12297" name="TextBox 166"/>
          <p:cNvSpPr txBox="1">
            <a:spLocks noChangeArrowheads="1"/>
          </p:cNvSpPr>
          <p:nvPr/>
        </p:nvSpPr>
        <p:spPr bwMode="auto">
          <a:xfrm>
            <a:off x="3418840" y="3846102"/>
            <a:ext cx="226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2F2F2"/>
                </a:solidFill>
              </a:rPr>
              <a:t>MUON COLLIDER</a:t>
            </a:r>
            <a:endParaRPr lang="en-US" b="1" dirty="0">
              <a:solidFill>
                <a:srgbClr val="F2F2F2"/>
              </a:solidFill>
            </a:endParaRPr>
          </a:p>
        </p:txBody>
      </p:sp>
      <p:sp>
        <p:nvSpPr>
          <p:cNvPr id="12299" name="AutoShape 6"/>
          <p:cNvSpPr>
            <a:spLocks/>
          </p:cNvSpPr>
          <p:nvPr/>
        </p:nvSpPr>
        <p:spPr bwMode="auto">
          <a:xfrm rot="5400000">
            <a:off x="2209800" y="4551998"/>
            <a:ext cx="152400" cy="2590800"/>
          </a:xfrm>
          <a:prstGeom prst="rightBrace">
            <a:avLst>
              <a:gd name="adj1" fmla="val 26759"/>
              <a:gd name="adj2" fmla="val 50000"/>
            </a:avLst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pic>
        <p:nvPicPr>
          <p:cNvPr id="12" name="Picture 11" descr="Block_Diagrams_R7_M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" y="4215362"/>
            <a:ext cx="9112210" cy="2206076"/>
          </a:xfrm>
          <a:prstGeom prst="rect">
            <a:avLst/>
          </a:prstGeom>
        </p:spPr>
      </p:pic>
      <p:pic>
        <p:nvPicPr>
          <p:cNvPr id="13" name="Picture 12" descr="Block_Diagrams_R5_NF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" y="1380819"/>
            <a:ext cx="7040052" cy="220518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0320" y="1615440"/>
            <a:ext cx="3449320" cy="4805998"/>
            <a:chOff x="20320" y="1615440"/>
            <a:chExt cx="3449320" cy="4805998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469640" y="1615440"/>
              <a:ext cx="0" cy="4805998"/>
            </a:xfrm>
            <a:prstGeom prst="line">
              <a:avLst/>
            </a:prstGeom>
            <a:ln>
              <a:solidFill>
                <a:srgbClr val="4DFF3C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20320" y="3846102"/>
              <a:ext cx="3449320" cy="0"/>
            </a:xfrm>
            <a:prstGeom prst="straightConnector1">
              <a:avLst/>
            </a:prstGeom>
            <a:ln>
              <a:solidFill>
                <a:srgbClr val="4DFF3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16560" y="3815622"/>
              <a:ext cx="2352890" cy="369332"/>
            </a:xfrm>
            <a:prstGeom prst="rect">
              <a:avLst/>
            </a:prstGeom>
            <a:noFill/>
            <a:ln>
              <a:solidFill>
                <a:srgbClr val="4DFF3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FF3C"/>
                  </a:solidFill>
                </a:rPr>
                <a:t>Share same complex</a:t>
              </a:r>
              <a:endParaRPr lang="en-US" dirty="0">
                <a:solidFill>
                  <a:srgbClr val="4DFF3C"/>
                </a:solidFill>
              </a:endParaRPr>
            </a:p>
          </p:txBody>
        </p:sp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7172960" y="2091038"/>
            <a:ext cx="185928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  <a:sym typeface="Symbol" pitchFamily="18" charset="2"/>
              </a:rPr>
              <a:t>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cs typeface="Symbol" charset="2"/>
                <a:sym typeface="Symbol" pitchFamily="18" charset="2"/>
              </a:rPr>
              <a:t>Factory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Goal: </a:t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O(10</a:t>
            </a:r>
            <a:r>
              <a:rPr lang="en-US" baseline="30000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21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)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  <a:sym typeface="Symbol" pitchFamily="18" charset="2"/>
              </a:rPr>
              <a:t>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/year 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within the </a:t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accelerator 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Symbol" pitchFamily="18" charset="2"/>
              </a:rPr>
              <a:t>acceptance</a:t>
            </a:r>
            <a:endParaRPr lang="en-US" dirty="0">
              <a:solidFill>
                <a:schemeClr val="bg2">
                  <a:lumMod val="25000"/>
                </a:schemeClr>
              </a:solidFill>
              <a:sym typeface="Symbol" pitchFamily="18" charset="2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023360" y="3568366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>
            <a:stCxn id="15" idx="2"/>
            <a:endCxn id="21" idx="3"/>
          </p:cNvCxnSpPr>
          <p:nvPr/>
        </p:nvCxnSpPr>
        <p:spPr>
          <a:xfrm rot="5400000">
            <a:off x="6046816" y="1551606"/>
            <a:ext cx="39024" cy="4072545"/>
          </a:xfrm>
          <a:prstGeom prst="bentConnector3">
            <a:avLst>
              <a:gd name="adj1" fmla="val 702949"/>
            </a:avLst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927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09538"/>
            <a:ext cx="8064500" cy="931862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Muon</a:t>
            </a:r>
            <a:r>
              <a:rPr lang="en-US" sz="3200" dirty="0" smtClean="0"/>
              <a:t> Accelerator Staging Study (MASS)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0500" y="1016000"/>
            <a:ext cx="8851900" cy="5359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approaches exist: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dedicated “green field” construction project</a:t>
            </a:r>
          </a:p>
          <a:p>
            <a:pPr lvl="1"/>
            <a:r>
              <a:rPr lang="en-US" dirty="0" smtClean="0"/>
              <a:t> A staged development based on evolving capabilities at an existing facility</a:t>
            </a:r>
          </a:p>
          <a:p>
            <a:pPr lvl="2"/>
            <a:r>
              <a:rPr lang="en-US" dirty="0" smtClean="0"/>
              <a:t>Desirable if high quality physics can be produced along the way…</a:t>
            </a:r>
          </a:p>
          <a:p>
            <a:pPr lvl="2"/>
            <a:r>
              <a:rPr lang="en-US" dirty="0" smtClean="0"/>
              <a:t>Can provide clear decision points with well-understood risks for moving forward</a:t>
            </a:r>
          </a:p>
          <a:p>
            <a:pPr lvl="2"/>
            <a:r>
              <a:rPr lang="en-US" dirty="0" smtClean="0"/>
              <a:t>Incremental deployment of expensive or technically challenging elements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2008 P5 Roadmap called for a “world</a:t>
            </a:r>
            <a:r>
              <a:rPr lang="en-US" dirty="0"/>
              <a:t>-leading Intensity Frontier program centered at </a:t>
            </a:r>
            <a:r>
              <a:rPr lang="en-US" dirty="0" smtClean="0"/>
              <a:t>Fermilab”</a:t>
            </a:r>
          </a:p>
          <a:p>
            <a:pPr lvl="1"/>
            <a:r>
              <a:rPr lang="en-US" dirty="0" smtClean="0"/>
              <a:t>Can a </a:t>
            </a:r>
            <a:r>
              <a:rPr lang="en-US" dirty="0" err="1" smtClean="0"/>
              <a:t>Muon</a:t>
            </a:r>
            <a:r>
              <a:rPr lang="en-US" dirty="0" smtClean="0"/>
              <a:t> Accelerator effort support this goal as well as provide a path to return to an Energy Frontier facility in the US?</a:t>
            </a:r>
          </a:p>
          <a:p>
            <a:pPr lvl="1"/>
            <a:r>
              <a:rPr lang="en-US" dirty="0" smtClean="0"/>
              <a:t>Can a staged </a:t>
            </a:r>
            <a:r>
              <a:rPr lang="en-US" dirty="0" err="1" smtClean="0"/>
              <a:t>Muon</a:t>
            </a:r>
            <a:r>
              <a:rPr lang="en-US" dirty="0" smtClean="0"/>
              <a:t> Accelerator effort provide both physics output and the necessary accelerator R&amp;D along the way?</a:t>
            </a:r>
          </a:p>
          <a:p>
            <a:pPr lvl="1"/>
            <a:r>
              <a:rPr lang="en-US" dirty="0" smtClean="0"/>
              <a:t>What are the timescales associated with such an effort?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16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9053" y="-3192"/>
            <a:ext cx="8150231" cy="987967"/>
          </a:xfrm>
        </p:spPr>
        <p:txBody>
          <a:bodyPr anchor="t">
            <a:noAutofit/>
          </a:bodyPr>
          <a:lstStyle/>
          <a:p>
            <a:r>
              <a:rPr lang="en-US" sz="3200" dirty="0"/>
              <a:t>All proposed </a:t>
            </a:r>
            <a:r>
              <a:rPr lang="en-US" sz="3200" dirty="0" err="1"/>
              <a:t>muon</a:t>
            </a:r>
            <a:r>
              <a:rPr lang="en-US" sz="3200" dirty="0"/>
              <a:t>-based accelerators would easily </a:t>
            </a:r>
            <a:r>
              <a:rPr lang="en-US" sz="3200" dirty="0" smtClean="0"/>
              <a:t>fit at Fermilab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1066800"/>
            <a:ext cx="4617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latin typeface="Symbol"/>
              </a:rPr>
              <a:t>n</a:t>
            </a:r>
            <a:r>
              <a:rPr lang="en-US" sz="2000" dirty="0" err="1" smtClean="0">
                <a:solidFill>
                  <a:schemeClr val="bg1"/>
                </a:solidFill>
              </a:rPr>
              <a:t>STORM</a:t>
            </a:r>
            <a:r>
              <a:rPr lang="en-US" sz="2000" dirty="0" smtClean="0">
                <a:solidFill>
                  <a:schemeClr val="bg1"/>
                </a:solidFill>
              </a:rPr>
              <a:t> (entry level Neutrino Factory)</a:t>
            </a:r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3" y="1524000"/>
            <a:ext cx="4613300" cy="2247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121025-IDS-NF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405" y="1524000"/>
            <a:ext cx="4434595" cy="38938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99364" y="1066800"/>
            <a:ext cx="4070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Intensity Frontier Neutrino Factory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0599" y="5384800"/>
            <a:ext cx="427845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Also a </a:t>
            </a:r>
            <a:r>
              <a:rPr lang="en-US" sz="2400" dirty="0" err="1" smtClean="0">
                <a:solidFill>
                  <a:srgbClr val="FFFFFF"/>
                </a:solidFill>
              </a:rPr>
              <a:t>muon</a:t>
            </a:r>
            <a:r>
              <a:rPr lang="en-US" sz="2400" dirty="0" smtClean="0">
                <a:solidFill>
                  <a:srgbClr val="FFFFFF"/>
                </a:solidFill>
              </a:rPr>
              <a:t>-based Higgs Factory or Energy Frontier </a:t>
            </a:r>
            <a:r>
              <a:rPr lang="en-US" sz="2400" dirty="0" err="1" smtClean="0">
                <a:solidFill>
                  <a:srgbClr val="FFFFFF"/>
                </a:solidFill>
              </a:rPr>
              <a:t>Muon</a:t>
            </a:r>
            <a:r>
              <a:rPr lang="en-US" sz="2400" dirty="0" smtClean="0">
                <a:solidFill>
                  <a:srgbClr val="FFFFFF"/>
                </a:solidFill>
              </a:rPr>
              <a:t> Collider 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5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0" y="3828018"/>
            <a:ext cx="4614672" cy="180746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1257300" y="3454400"/>
            <a:ext cx="787400" cy="1117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934" y="5701099"/>
            <a:ext cx="4882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 err="1" smtClean="0">
                <a:solidFill>
                  <a:srgbClr val="FFFFFF"/>
                </a:solidFill>
              </a:rPr>
              <a:t>STORM</a:t>
            </a:r>
            <a:r>
              <a:rPr lang="en-US" sz="2000" dirty="0" smtClean="0">
                <a:solidFill>
                  <a:srgbClr val="FFFFFF"/>
                </a:solidFill>
              </a:rPr>
              <a:t> would provide important physics output and critical R&amp;D leverage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3" name="Striped Right Arrow 22"/>
          <p:cNvSpPr/>
          <p:nvPr/>
        </p:nvSpPr>
        <p:spPr>
          <a:xfrm>
            <a:off x="6946900" y="6121400"/>
            <a:ext cx="2132152" cy="422749"/>
          </a:xfrm>
          <a:prstGeom prst="stripedRightArrow">
            <a:avLst>
              <a:gd name="adj1" fmla="val 43992"/>
              <a:gd name="adj2" fmla="val 50000"/>
            </a:avLst>
          </a:prstGeom>
          <a:gradFill>
            <a:gsLst>
              <a:gs pos="0">
                <a:schemeClr val="bg1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819329" y="1628250"/>
            <a:ext cx="1326069" cy="646331"/>
          </a:xfrm>
          <a:prstGeom prst="rect">
            <a:avLst/>
          </a:prstGeom>
          <a:solidFill>
            <a:srgbClr val="58CAE8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K.Long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NuFACT12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4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77528" y="109538"/>
            <a:ext cx="6677472" cy="931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Neutrinos from Stored </a:t>
            </a:r>
            <a:r>
              <a:rPr lang="en-US" dirty="0" err="1" smtClean="0"/>
              <a:t>Muons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2900" b="1" dirty="0" err="1" smtClean="0"/>
              <a:t>arXiv</a:t>
            </a:r>
            <a:r>
              <a:rPr lang="en-US" sz="2900" b="1" dirty="0" smtClean="0"/>
              <a:t>: 1206.0294 (LOI), </a:t>
            </a:r>
            <a:r>
              <a:rPr lang="en-US" sz="2900" b="1" dirty="0" err="1" smtClean="0"/>
              <a:t>Fermilab</a:t>
            </a:r>
            <a:r>
              <a:rPr lang="en-US" sz="2900" b="1" dirty="0" smtClean="0"/>
              <a:t> P-1028)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E61B-8344-4EA2-9F73-9B16EAB0AE5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86538" y="1523106"/>
            <a:ext cx="1985888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DOES NOT</a:t>
            </a:r>
          </a:p>
          <a:p>
            <a:pPr algn="ctr"/>
            <a:r>
              <a:rPr lang="en-US" dirty="0" smtClean="0"/>
              <a:t>Require the </a:t>
            </a:r>
          </a:p>
          <a:p>
            <a:pPr algn="ctr"/>
            <a:r>
              <a:rPr lang="en-US" dirty="0" smtClean="0"/>
              <a:t>Development of</a:t>
            </a:r>
          </a:p>
          <a:p>
            <a:pPr algn="ctr"/>
            <a:r>
              <a:rPr lang="en-US" dirty="0" smtClean="0"/>
              <a:t>ANY</a:t>
            </a:r>
          </a:p>
          <a:p>
            <a:pPr algn="ctr"/>
            <a:r>
              <a:rPr lang="en-US" dirty="0" smtClean="0"/>
              <a:t>New Technology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577529" cy="95302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005415" y="1061441"/>
            <a:ext cx="2903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An entry-level NF?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758746"/>
            <a:ext cx="616635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 err="1" smtClean="0">
                <a:solidFill>
                  <a:schemeClr val="bg1"/>
                </a:solidFill>
              </a:rPr>
              <a:t>NuSTORM</a:t>
            </a:r>
            <a:r>
              <a:rPr lang="en-US" sz="1900" b="1" dirty="0" smtClean="0">
                <a:solidFill>
                  <a:schemeClr val="bg1"/>
                </a:solidFill>
              </a:rPr>
              <a:t> Workshop held Sept 21-22 @ FNAL: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FFFFFF"/>
                </a:solidFill>
              </a:rPr>
              <a:t>(</a:t>
            </a:r>
            <a:r>
              <a:rPr lang="en-US" u="sng" dirty="0" smtClean="0">
                <a:hlinkClick r:id="rId4"/>
              </a:rPr>
              <a:t>https://indico.fnal.gov/conferenceDisplay.py?confId=5710</a:t>
            </a:r>
            <a:r>
              <a:rPr lang="en-US" dirty="0" smtClean="0">
                <a:solidFill>
                  <a:srgbClr val="FFFFFF"/>
                </a:solidFill>
              </a:rPr>
              <a:t>)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294" y="1100405"/>
            <a:ext cx="5598396" cy="457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3228" y="1427590"/>
            <a:ext cx="1326069" cy="646331"/>
          </a:xfrm>
          <a:prstGeom prst="rect">
            <a:avLst/>
          </a:prstGeom>
          <a:solidFill>
            <a:srgbClr val="58CAE8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A.Bross</a:t>
            </a:r>
            <a:endParaRPr lang="en-US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NuFACT12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52600" y="3277432"/>
            <a:ext cx="1539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3.8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/c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tored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endParaRPr lang="en-US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55" y="4726084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10-100kW</a:t>
            </a:r>
            <a:endParaRPr lang="en-US" dirty="0"/>
          </a:p>
        </p:txBody>
      </p:sp>
      <p:pic>
        <p:nvPicPr>
          <p:cNvPr id="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/>
          <a:srcRect l="-259" r="-217"/>
          <a:stretch/>
        </p:blipFill>
        <p:spPr bwMode="auto">
          <a:xfrm>
            <a:off x="5397428" y="3149600"/>
            <a:ext cx="3752646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359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Storm</a:t>
            </a:r>
            <a:r>
              <a:rPr lang="en-US" dirty="0" smtClean="0"/>
              <a:t> as an R&amp;D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4" y="1050926"/>
            <a:ext cx="5643571" cy="549669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 high-intensity pulsed </a:t>
            </a:r>
            <a:r>
              <a:rPr lang="en-US" dirty="0" err="1" smtClean="0"/>
              <a:t>muon</a:t>
            </a:r>
            <a:r>
              <a:rPr lang="en-US" dirty="0" smtClean="0"/>
              <a:t> source </a:t>
            </a:r>
            <a:endParaRPr lang="en-US" dirty="0"/>
          </a:p>
          <a:p>
            <a:r>
              <a:rPr lang="en-US" dirty="0"/>
              <a:t>100&lt;p</a:t>
            </a:r>
            <a:r>
              <a:rPr lang="el-GR" baseline="-25000" dirty="0">
                <a:latin typeface="Calibri"/>
              </a:rPr>
              <a:t>μ</a:t>
            </a:r>
            <a:r>
              <a:rPr lang="en-US" dirty="0"/>
              <a:t>&lt;300 MeV/c </a:t>
            </a:r>
            <a:r>
              <a:rPr lang="en-US" dirty="0" err="1" smtClean="0"/>
              <a:t>muons</a:t>
            </a:r>
            <a:endParaRPr lang="en-US" dirty="0"/>
          </a:p>
          <a:p>
            <a:pPr lvl="1"/>
            <a:r>
              <a:rPr lang="en-US" dirty="0" smtClean="0"/>
              <a:t>Using extracted beam from ring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 per 1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/>
              <a:t>sec pulse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Beam available simultaneously with physics operation</a:t>
            </a:r>
          </a:p>
          <a:p>
            <a:pPr lvl="1"/>
            <a:r>
              <a:rPr lang="en-US" dirty="0" smtClean="0"/>
              <a:t>Sterile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cs typeface="Symbol" charset="2"/>
              </a:rPr>
              <a:t> search</a:t>
            </a:r>
          </a:p>
          <a:p>
            <a:pPr lvl="1"/>
            <a:r>
              <a:rPr lang="en-US" dirty="0" smtClean="0">
                <a:latin typeface="Symbol" charset="2"/>
                <a:cs typeface="Symbol" charset="2"/>
              </a:rPr>
              <a:t>n </a:t>
            </a:r>
            <a:r>
              <a:rPr lang="en-US" dirty="0" smtClean="0">
                <a:cs typeface="Symbol" charset="2"/>
              </a:rPr>
              <a:t>cross section measurements needed for ultimate precision in long baseline measurements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STORM</a:t>
            </a:r>
            <a:r>
              <a:rPr lang="en-US" dirty="0" smtClean="0"/>
              <a:t> also provides the opportunity to design, build and test decay ring instrumentation (BCT, momentum spectrometer, </a:t>
            </a:r>
            <a:r>
              <a:rPr lang="en-US" dirty="0" err="1" smtClean="0"/>
              <a:t>polarimeter</a:t>
            </a:r>
            <a:r>
              <a:rPr lang="en-US" dirty="0" smtClean="0"/>
              <a:t>) to measure and characterize the circulating muon flux.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83" y="3552825"/>
            <a:ext cx="3141747" cy="2143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83" y="1117601"/>
            <a:ext cx="3138483" cy="236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9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 r="2940"/>
          <a:stretch>
            <a:fillRect/>
          </a:stretch>
        </p:blipFill>
        <p:spPr bwMode="auto">
          <a:xfrm>
            <a:off x="0" y="26988"/>
            <a:ext cx="9144000" cy="675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06" name="Straight Connector 71"/>
          <p:cNvCxnSpPr>
            <a:cxnSpLocks noChangeShapeType="1"/>
          </p:cNvCxnSpPr>
          <p:nvPr/>
        </p:nvCxnSpPr>
        <p:spPr bwMode="auto">
          <a:xfrm rot="2280000" flipH="1">
            <a:off x="4537075" y="3905250"/>
            <a:ext cx="982663" cy="293688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sp>
        <p:nvSpPr>
          <p:cNvPr id="74" name="Oval 73"/>
          <p:cNvSpPr/>
          <p:nvPr/>
        </p:nvSpPr>
        <p:spPr bwMode="auto">
          <a:xfrm rot="1366647">
            <a:off x="3830638" y="3392488"/>
            <a:ext cx="393700" cy="134937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5" name="Oval 74"/>
          <p:cNvSpPr/>
          <p:nvPr/>
        </p:nvSpPr>
        <p:spPr bwMode="auto">
          <a:xfrm rot="1297032">
            <a:off x="3760788" y="3362325"/>
            <a:ext cx="395287" cy="136525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6" name="Oval 75"/>
          <p:cNvSpPr/>
          <p:nvPr/>
        </p:nvSpPr>
        <p:spPr bwMode="auto">
          <a:xfrm rot="1210249">
            <a:off x="3686175" y="3335338"/>
            <a:ext cx="395288" cy="136525"/>
          </a:xfrm>
          <a:prstGeom prst="ellipse">
            <a:avLst/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Oval 76"/>
          <p:cNvSpPr/>
          <p:nvPr/>
        </p:nvSpPr>
        <p:spPr bwMode="auto">
          <a:xfrm rot="1395827">
            <a:off x="3898900" y="3421062"/>
            <a:ext cx="395288" cy="13493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7124" name="Group 97"/>
          <p:cNvGrpSpPr>
            <a:grpSpLocks/>
          </p:cNvGrpSpPr>
          <p:nvPr/>
        </p:nvGrpSpPr>
        <p:grpSpPr bwMode="auto">
          <a:xfrm rot="2283539">
            <a:off x="5528813" y="3422222"/>
            <a:ext cx="677903" cy="687388"/>
            <a:chOff x="5658977" y="1216827"/>
            <a:chExt cx="678728" cy="687879"/>
          </a:xfrm>
        </p:grpSpPr>
        <p:cxnSp>
          <p:nvCxnSpPr>
            <p:cNvPr id="47149" name="Straight Connector 122"/>
            <p:cNvCxnSpPr>
              <a:cxnSpLocks noChangeShapeType="1"/>
            </p:cNvCxnSpPr>
            <p:nvPr/>
          </p:nvCxnSpPr>
          <p:spPr bwMode="auto">
            <a:xfrm flipV="1">
              <a:off x="5658977" y="1551313"/>
              <a:ext cx="419506" cy="249985"/>
            </a:xfrm>
            <a:prstGeom prst="line">
              <a:avLst/>
            </a:prstGeom>
            <a:noFill/>
            <a:ln w="28575">
              <a:solidFill>
                <a:srgbClr val="5F1F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7150" name="Group 123"/>
            <p:cNvGrpSpPr>
              <a:grpSpLocks/>
            </p:cNvGrpSpPr>
            <p:nvPr/>
          </p:nvGrpSpPr>
          <p:grpSpPr bwMode="auto">
            <a:xfrm>
              <a:off x="5826753" y="1216827"/>
              <a:ext cx="510952" cy="687879"/>
              <a:chOff x="5826753" y="1216827"/>
              <a:chExt cx="510952" cy="687879"/>
            </a:xfrm>
          </p:grpSpPr>
          <p:grpSp>
            <p:nvGrpSpPr>
              <p:cNvPr id="47151" name="Group 124"/>
              <p:cNvGrpSpPr>
                <a:grpSpLocks/>
              </p:cNvGrpSpPr>
              <p:nvPr/>
            </p:nvGrpSpPr>
            <p:grpSpPr bwMode="auto">
              <a:xfrm>
                <a:off x="5826753" y="1613806"/>
                <a:ext cx="182259" cy="290900"/>
                <a:chOff x="5944228" y="1585231"/>
                <a:chExt cx="182259" cy="290900"/>
              </a:xfrm>
            </p:grpSpPr>
            <p:sp>
              <p:nvSpPr>
                <p:cNvPr id="47156" name="Freeform 129"/>
                <p:cNvSpPr>
                  <a:spLocks/>
                </p:cNvSpPr>
                <p:nvPr/>
              </p:nvSpPr>
              <p:spPr bwMode="auto">
                <a:xfrm rot="-3099392">
                  <a:off x="5922720" y="1645712"/>
                  <a:ext cx="226655" cy="151001"/>
                </a:xfrm>
                <a:custGeom>
                  <a:avLst/>
                  <a:gdLst>
                    <a:gd name="T0" fmla="*/ 57 w 1803400"/>
                    <a:gd name="T1" fmla="*/ 40 h 996950"/>
                    <a:gd name="T2" fmla="*/ 48 w 1803400"/>
                    <a:gd name="T3" fmla="*/ 36 h 996950"/>
                    <a:gd name="T4" fmla="*/ 41 w 1803400"/>
                    <a:gd name="T5" fmla="*/ 29 h 996950"/>
                    <a:gd name="T6" fmla="*/ 26 w 1803400"/>
                    <a:gd name="T7" fmla="*/ 5 h 996950"/>
                    <a:gd name="T8" fmla="*/ 22 w 1803400"/>
                    <a:gd name="T9" fmla="*/ 2 h 996950"/>
                    <a:gd name="T10" fmla="*/ 18 w 1803400"/>
                    <a:gd name="T11" fmla="*/ 0 h 996950"/>
                    <a:gd name="T12" fmla="*/ 15 w 1803400"/>
                    <a:gd name="T13" fmla="*/ 0 h 996950"/>
                    <a:gd name="T14" fmla="*/ 11 w 1803400"/>
                    <a:gd name="T15" fmla="*/ 3 h 996950"/>
                    <a:gd name="T16" fmla="*/ 8 w 1803400"/>
                    <a:gd name="T17" fmla="*/ 7 h 996950"/>
                    <a:gd name="T18" fmla="*/ 5 w 1803400"/>
                    <a:gd name="T19" fmla="*/ 12 h 996950"/>
                    <a:gd name="T20" fmla="*/ 3 w 1803400"/>
                    <a:gd name="T21" fmla="*/ 20 h 996950"/>
                    <a:gd name="T22" fmla="*/ 1 w 1803400"/>
                    <a:gd name="T23" fmla="*/ 27 h 996950"/>
                    <a:gd name="T24" fmla="*/ 0 w 1803400"/>
                    <a:gd name="T25" fmla="*/ 35 h 996950"/>
                    <a:gd name="T26" fmla="*/ 0 w 1803400"/>
                    <a:gd name="T27" fmla="*/ 43 h 996950"/>
                    <a:gd name="T28" fmla="*/ 1 w 1803400"/>
                    <a:gd name="T29" fmla="*/ 52 h 996950"/>
                    <a:gd name="T30" fmla="*/ 2 w 1803400"/>
                    <a:gd name="T31" fmla="*/ 60 h 996950"/>
                    <a:gd name="T32" fmla="*/ 5 w 1803400"/>
                    <a:gd name="T33" fmla="*/ 67 h 996950"/>
                    <a:gd name="T34" fmla="*/ 8 w 1803400"/>
                    <a:gd name="T35" fmla="*/ 73 h 996950"/>
                    <a:gd name="T36" fmla="*/ 11 w 1803400"/>
                    <a:gd name="T37" fmla="*/ 77 h 996950"/>
                    <a:gd name="T38" fmla="*/ 15 w 1803400"/>
                    <a:gd name="T39" fmla="*/ 79 h 996950"/>
                    <a:gd name="T40" fmla="*/ 18 w 1803400"/>
                    <a:gd name="T41" fmla="*/ 80 h 996950"/>
                    <a:gd name="T42" fmla="*/ 22 w 1803400"/>
                    <a:gd name="T43" fmla="*/ 78 h 996950"/>
                    <a:gd name="T44" fmla="*/ 26 w 1803400"/>
                    <a:gd name="T45" fmla="*/ 74 h 996950"/>
                    <a:gd name="T46" fmla="*/ 41 w 1803400"/>
                    <a:gd name="T47" fmla="*/ 51 h 996950"/>
                    <a:gd name="T48" fmla="*/ 48 w 1803400"/>
                    <a:gd name="T49" fmla="*/ 44 h 996950"/>
                    <a:gd name="T50" fmla="*/ 57 w 1803400"/>
                    <a:gd name="T51" fmla="*/ 40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57" name="Freeform 130"/>
                <p:cNvSpPr>
                  <a:spLocks/>
                </p:cNvSpPr>
                <p:nvPr/>
              </p:nvSpPr>
              <p:spPr bwMode="auto">
                <a:xfrm rot="-3099392">
                  <a:off x="5889908" y="1639551"/>
                  <a:ext cx="290900" cy="182259"/>
                </a:xfrm>
                <a:custGeom>
                  <a:avLst/>
                  <a:gdLst>
                    <a:gd name="T0" fmla="*/ 73 w 2314575"/>
                    <a:gd name="T1" fmla="*/ 48 h 1203325"/>
                    <a:gd name="T2" fmla="*/ 61 w 2314575"/>
                    <a:gd name="T3" fmla="*/ 45 h 1203325"/>
                    <a:gd name="T4" fmla="*/ 51 w 2314575"/>
                    <a:gd name="T5" fmla="*/ 37 h 1203325"/>
                    <a:gd name="T6" fmla="*/ 31 w 2314575"/>
                    <a:gd name="T7" fmla="*/ 5 h 1203325"/>
                    <a:gd name="T8" fmla="*/ 26 w 2314575"/>
                    <a:gd name="T9" fmla="*/ 2 h 1203325"/>
                    <a:gd name="T10" fmla="*/ 21 w 2314575"/>
                    <a:gd name="T11" fmla="*/ 0 h 1203325"/>
                    <a:gd name="T12" fmla="*/ 16 w 2314575"/>
                    <a:gd name="T13" fmla="*/ 1 h 1203325"/>
                    <a:gd name="T14" fmla="*/ 11 w 2314575"/>
                    <a:gd name="T15" fmla="*/ 5 h 1203325"/>
                    <a:gd name="T16" fmla="*/ 7 w 2314575"/>
                    <a:gd name="T17" fmla="*/ 12 h 1203325"/>
                    <a:gd name="T18" fmla="*/ 4 w 2314575"/>
                    <a:gd name="T19" fmla="*/ 21 h 1203325"/>
                    <a:gd name="T20" fmla="*/ 1 w 2314575"/>
                    <a:gd name="T21" fmla="*/ 31 h 1203325"/>
                    <a:gd name="T22" fmla="*/ 0 w 2314575"/>
                    <a:gd name="T23" fmla="*/ 42 h 1203325"/>
                    <a:gd name="T24" fmla="*/ 0 w 2314575"/>
                    <a:gd name="T25" fmla="*/ 53 h 1203325"/>
                    <a:gd name="T26" fmla="*/ 1 w 2314575"/>
                    <a:gd name="T27" fmla="*/ 65 h 1203325"/>
                    <a:gd name="T28" fmla="*/ 4 w 2314575"/>
                    <a:gd name="T29" fmla="*/ 75 h 1203325"/>
                    <a:gd name="T30" fmla="*/ 7 w 2314575"/>
                    <a:gd name="T31" fmla="*/ 83 h 1203325"/>
                    <a:gd name="T32" fmla="*/ 11 w 2314575"/>
                    <a:gd name="T33" fmla="*/ 90 h 1203325"/>
                    <a:gd name="T34" fmla="*/ 16 w 2314575"/>
                    <a:gd name="T35" fmla="*/ 94 h 1203325"/>
                    <a:gd name="T36" fmla="*/ 20 w 2314575"/>
                    <a:gd name="T37" fmla="*/ 96 h 1203325"/>
                    <a:gd name="T38" fmla="*/ 26 w 2314575"/>
                    <a:gd name="T39" fmla="*/ 95 h 1203325"/>
                    <a:gd name="T40" fmla="*/ 31 w 2314575"/>
                    <a:gd name="T41" fmla="*/ 91 h 1203325"/>
                    <a:gd name="T42" fmla="*/ 51 w 2314575"/>
                    <a:gd name="T43" fmla="*/ 59 h 1203325"/>
                    <a:gd name="T44" fmla="*/ 61 w 2314575"/>
                    <a:gd name="T45" fmla="*/ 51 h 1203325"/>
                    <a:gd name="T46" fmla="*/ 73 w 2314575"/>
                    <a:gd name="T47" fmla="*/ 48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52" name="Group 125"/>
              <p:cNvGrpSpPr>
                <a:grpSpLocks/>
              </p:cNvGrpSpPr>
              <p:nvPr/>
            </p:nvGrpSpPr>
            <p:grpSpPr bwMode="auto">
              <a:xfrm>
                <a:off x="6173508" y="1216827"/>
                <a:ext cx="164197" cy="253789"/>
                <a:chOff x="6230658" y="1242227"/>
                <a:chExt cx="164197" cy="253789"/>
              </a:xfrm>
            </p:grpSpPr>
            <p:sp>
              <p:nvSpPr>
                <p:cNvPr id="47154" name="Freeform 127"/>
                <p:cNvSpPr>
                  <a:spLocks/>
                </p:cNvSpPr>
                <p:nvPr/>
              </p:nvSpPr>
              <p:spPr bwMode="auto">
                <a:xfrm rot="-3099392">
                  <a:off x="6198218" y="1325070"/>
                  <a:ext cx="197126" cy="132246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7 w 1568450"/>
                    <a:gd name="T3" fmla="*/ 31 h 873125"/>
                    <a:gd name="T4" fmla="*/ 13 w 1568450"/>
                    <a:gd name="T5" fmla="*/ 26 h 873125"/>
                    <a:gd name="T6" fmla="*/ 27 w 1568450"/>
                    <a:gd name="T7" fmla="*/ 4 h 873125"/>
                    <a:gd name="T8" fmla="*/ 30 w 1568450"/>
                    <a:gd name="T9" fmla="*/ 1 h 873125"/>
                    <a:gd name="T10" fmla="*/ 33 w 1568450"/>
                    <a:gd name="T11" fmla="*/ 0 h 873125"/>
                    <a:gd name="T12" fmla="*/ 36 w 1568450"/>
                    <a:gd name="T13" fmla="*/ 0 h 873125"/>
                    <a:gd name="T14" fmla="*/ 39 w 1568450"/>
                    <a:gd name="T15" fmla="*/ 2 h 873125"/>
                    <a:gd name="T16" fmla="*/ 42 w 1568450"/>
                    <a:gd name="T17" fmla="*/ 6 h 873125"/>
                    <a:gd name="T18" fmla="*/ 45 w 1568450"/>
                    <a:gd name="T19" fmla="*/ 10 h 873125"/>
                    <a:gd name="T20" fmla="*/ 47 w 1568450"/>
                    <a:gd name="T21" fmla="*/ 17 h 873125"/>
                    <a:gd name="T22" fmla="*/ 48 w 1568450"/>
                    <a:gd name="T23" fmla="*/ 23 h 873125"/>
                    <a:gd name="T24" fmla="*/ 49 w 1568450"/>
                    <a:gd name="T25" fmla="*/ 31 h 873125"/>
                    <a:gd name="T26" fmla="*/ 49 w 1568450"/>
                    <a:gd name="T27" fmla="*/ 38 h 873125"/>
                    <a:gd name="T28" fmla="*/ 48 w 1568450"/>
                    <a:gd name="T29" fmla="*/ 46 h 873125"/>
                    <a:gd name="T30" fmla="*/ 47 w 1568450"/>
                    <a:gd name="T31" fmla="*/ 53 h 873125"/>
                    <a:gd name="T32" fmla="*/ 45 w 1568450"/>
                    <a:gd name="T33" fmla="*/ 59 h 873125"/>
                    <a:gd name="T34" fmla="*/ 42 w 1568450"/>
                    <a:gd name="T35" fmla="*/ 64 h 873125"/>
                    <a:gd name="T36" fmla="*/ 40 w 1568450"/>
                    <a:gd name="T37" fmla="*/ 67 h 873125"/>
                    <a:gd name="T38" fmla="*/ 36 w 1568450"/>
                    <a:gd name="T39" fmla="*/ 70 h 873125"/>
                    <a:gd name="T40" fmla="*/ 33 w 1568450"/>
                    <a:gd name="T41" fmla="*/ 70 h 873125"/>
                    <a:gd name="T42" fmla="*/ 30 w 1568450"/>
                    <a:gd name="T43" fmla="*/ 69 h 873125"/>
                    <a:gd name="T44" fmla="*/ 27 w 1568450"/>
                    <a:gd name="T45" fmla="*/ 65 h 873125"/>
                    <a:gd name="T46" fmla="*/ 13 w 1568450"/>
                    <a:gd name="T47" fmla="*/ 45 h 873125"/>
                    <a:gd name="T48" fmla="*/ 7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55" name="Freeform 128"/>
                <p:cNvSpPr>
                  <a:spLocks/>
                </p:cNvSpPr>
                <p:nvPr/>
              </p:nvSpPr>
              <p:spPr bwMode="auto">
                <a:xfrm rot="-3099392">
                  <a:off x="6187651" y="1288812"/>
                  <a:ext cx="253789" cy="160619"/>
                </a:xfrm>
                <a:custGeom>
                  <a:avLst/>
                  <a:gdLst>
                    <a:gd name="T0" fmla="*/ 0 w 2019300"/>
                    <a:gd name="T1" fmla="*/ 42 h 1060450"/>
                    <a:gd name="T2" fmla="*/ 10 w 2019300"/>
                    <a:gd name="T3" fmla="*/ 40 h 1060450"/>
                    <a:gd name="T4" fmla="*/ 18 w 2019300"/>
                    <a:gd name="T5" fmla="*/ 33 h 1060450"/>
                    <a:gd name="T6" fmla="*/ 37 w 2019300"/>
                    <a:gd name="T7" fmla="*/ 5 h 1060450"/>
                    <a:gd name="T8" fmla="*/ 40 w 2019300"/>
                    <a:gd name="T9" fmla="*/ 1 h 1060450"/>
                    <a:gd name="T10" fmla="*/ 45 w 2019300"/>
                    <a:gd name="T11" fmla="*/ 0 h 1060450"/>
                    <a:gd name="T12" fmla="*/ 50 w 2019300"/>
                    <a:gd name="T13" fmla="*/ 1 h 1060450"/>
                    <a:gd name="T14" fmla="*/ 54 w 2019300"/>
                    <a:gd name="T15" fmla="*/ 5 h 1060450"/>
                    <a:gd name="T16" fmla="*/ 57 w 2019300"/>
                    <a:gd name="T17" fmla="*/ 11 h 1060450"/>
                    <a:gd name="T18" fmla="*/ 60 w 2019300"/>
                    <a:gd name="T19" fmla="*/ 18 h 1060450"/>
                    <a:gd name="T20" fmla="*/ 62 w 2019300"/>
                    <a:gd name="T21" fmla="*/ 27 h 1060450"/>
                    <a:gd name="T22" fmla="*/ 63 w 2019300"/>
                    <a:gd name="T23" fmla="*/ 37 h 1060450"/>
                    <a:gd name="T24" fmla="*/ 63 w 2019300"/>
                    <a:gd name="T25" fmla="*/ 47 h 1060450"/>
                    <a:gd name="T26" fmla="*/ 62 w 2019300"/>
                    <a:gd name="T27" fmla="*/ 57 h 1060450"/>
                    <a:gd name="T28" fmla="*/ 60 w 2019300"/>
                    <a:gd name="T29" fmla="*/ 66 h 1060450"/>
                    <a:gd name="T30" fmla="*/ 57 w 2019300"/>
                    <a:gd name="T31" fmla="*/ 74 h 1060450"/>
                    <a:gd name="T32" fmla="*/ 54 w 2019300"/>
                    <a:gd name="T33" fmla="*/ 80 h 1060450"/>
                    <a:gd name="T34" fmla="*/ 50 w 2019300"/>
                    <a:gd name="T35" fmla="*/ 83 h 1060450"/>
                    <a:gd name="T36" fmla="*/ 45 w 2019300"/>
                    <a:gd name="T37" fmla="*/ 85 h 1060450"/>
                    <a:gd name="T38" fmla="*/ 41 w 2019300"/>
                    <a:gd name="T39" fmla="*/ 83 h 1060450"/>
                    <a:gd name="T40" fmla="*/ 37 w 2019300"/>
                    <a:gd name="T41" fmla="*/ 80 h 1060450"/>
                    <a:gd name="T42" fmla="*/ 18 w 2019300"/>
                    <a:gd name="T43" fmla="*/ 52 h 1060450"/>
                    <a:gd name="T44" fmla="*/ 10 w 2019300"/>
                    <a:gd name="T45" fmla="*/ 45 h 1060450"/>
                    <a:gd name="T46" fmla="*/ 0 w 2019300"/>
                    <a:gd name="T47" fmla="*/ 42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53" name="Straight Connector 126"/>
              <p:cNvCxnSpPr>
                <a:cxnSpLocks noChangeShapeType="1"/>
              </p:cNvCxnSpPr>
              <p:nvPr/>
            </p:nvCxnSpPr>
            <p:spPr bwMode="auto">
              <a:xfrm flipV="1">
                <a:off x="5996019" y="1438447"/>
                <a:ext cx="185657" cy="217491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47125" name="Group 103"/>
          <p:cNvGrpSpPr>
            <a:grpSpLocks/>
          </p:cNvGrpSpPr>
          <p:nvPr/>
        </p:nvGrpSpPr>
        <p:grpSpPr bwMode="auto">
          <a:xfrm rot="1029669">
            <a:off x="6405614" y="3047326"/>
            <a:ext cx="1581590" cy="968893"/>
            <a:chOff x="6326791" y="532275"/>
            <a:chExt cx="1581898" cy="970235"/>
          </a:xfrm>
        </p:grpSpPr>
        <p:grpSp>
          <p:nvGrpSpPr>
            <p:cNvPr id="47132" name="Group 105"/>
            <p:cNvGrpSpPr>
              <a:grpSpLocks/>
            </p:cNvGrpSpPr>
            <p:nvPr/>
          </p:nvGrpSpPr>
          <p:grpSpPr bwMode="auto">
            <a:xfrm>
              <a:off x="6326791" y="833197"/>
              <a:ext cx="1203327" cy="669313"/>
              <a:chOff x="6052966" y="1211875"/>
              <a:chExt cx="1203327" cy="669313"/>
            </a:xfrm>
          </p:grpSpPr>
          <p:grpSp>
            <p:nvGrpSpPr>
              <p:cNvPr id="47138" name="Group 111"/>
              <p:cNvGrpSpPr>
                <a:grpSpLocks/>
              </p:cNvGrpSpPr>
              <p:nvPr/>
            </p:nvGrpSpPr>
            <p:grpSpPr bwMode="auto">
              <a:xfrm>
                <a:off x="6052966" y="1577292"/>
                <a:ext cx="466896" cy="303896"/>
                <a:chOff x="6210129" y="1663017"/>
                <a:chExt cx="484212" cy="335756"/>
              </a:xfrm>
            </p:grpSpPr>
            <p:sp>
              <p:nvSpPr>
                <p:cNvPr id="47145" name="Freeform 118"/>
                <p:cNvSpPr>
                  <a:spLocks/>
                </p:cNvSpPr>
                <p:nvPr/>
              </p:nvSpPr>
              <p:spPr bwMode="auto">
                <a:xfrm rot="-1536348">
                  <a:off x="6286393" y="1676854"/>
                  <a:ext cx="386471" cy="278173"/>
                </a:xfrm>
                <a:custGeom>
                  <a:avLst/>
                  <a:gdLst>
                    <a:gd name="T0" fmla="*/ 815 w 1803400"/>
                    <a:gd name="T1" fmla="*/ 854 h 996950"/>
                    <a:gd name="T2" fmla="*/ 695 w 1803400"/>
                    <a:gd name="T3" fmla="*/ 757 h 996950"/>
                    <a:gd name="T4" fmla="*/ 594 w 1803400"/>
                    <a:gd name="T5" fmla="*/ 617 h 996950"/>
                    <a:gd name="T6" fmla="*/ 370 w 1803400"/>
                    <a:gd name="T7" fmla="*/ 102 h 996950"/>
                    <a:gd name="T8" fmla="*/ 320 w 1803400"/>
                    <a:gd name="T9" fmla="*/ 38 h 996950"/>
                    <a:gd name="T10" fmla="*/ 267 w 1803400"/>
                    <a:gd name="T11" fmla="*/ 0 h 996950"/>
                    <a:gd name="T12" fmla="*/ 212 w 1803400"/>
                    <a:gd name="T13" fmla="*/ 11 h 996950"/>
                    <a:gd name="T14" fmla="*/ 161 w 1803400"/>
                    <a:gd name="T15" fmla="*/ 59 h 996950"/>
                    <a:gd name="T16" fmla="*/ 115 w 1803400"/>
                    <a:gd name="T17" fmla="*/ 140 h 996950"/>
                    <a:gd name="T18" fmla="*/ 70 w 1803400"/>
                    <a:gd name="T19" fmla="*/ 253 h 996950"/>
                    <a:gd name="T20" fmla="*/ 37 w 1803400"/>
                    <a:gd name="T21" fmla="*/ 419 h 996950"/>
                    <a:gd name="T22" fmla="*/ 13 w 1803400"/>
                    <a:gd name="T23" fmla="*/ 569 h 996950"/>
                    <a:gd name="T24" fmla="*/ 2 w 1803400"/>
                    <a:gd name="T25" fmla="*/ 741 h 996950"/>
                    <a:gd name="T26" fmla="*/ 0 w 1803400"/>
                    <a:gd name="T27" fmla="*/ 902 h 996950"/>
                    <a:gd name="T28" fmla="*/ 10 w 1803400"/>
                    <a:gd name="T29" fmla="*/ 1112 h 996950"/>
                    <a:gd name="T30" fmla="*/ 35 w 1803400"/>
                    <a:gd name="T31" fmla="*/ 1278 h 996950"/>
                    <a:gd name="T32" fmla="*/ 66 w 1803400"/>
                    <a:gd name="T33" fmla="*/ 1423 h 996950"/>
                    <a:gd name="T34" fmla="*/ 111 w 1803400"/>
                    <a:gd name="T35" fmla="*/ 1541 h 996950"/>
                    <a:gd name="T36" fmla="*/ 158 w 1803400"/>
                    <a:gd name="T37" fmla="*/ 1627 h 996950"/>
                    <a:gd name="T38" fmla="*/ 210 w 1803400"/>
                    <a:gd name="T39" fmla="*/ 1681 h 996950"/>
                    <a:gd name="T40" fmla="*/ 261 w 1803400"/>
                    <a:gd name="T41" fmla="*/ 1686 h 996950"/>
                    <a:gd name="T42" fmla="*/ 316 w 1803400"/>
                    <a:gd name="T43" fmla="*/ 1654 h 996950"/>
                    <a:gd name="T44" fmla="*/ 370 w 1803400"/>
                    <a:gd name="T45" fmla="*/ 1573 h 996950"/>
                    <a:gd name="T46" fmla="*/ 596 w 1803400"/>
                    <a:gd name="T47" fmla="*/ 1090 h 996950"/>
                    <a:gd name="T48" fmla="*/ 692 w 1803400"/>
                    <a:gd name="T49" fmla="*/ 934 h 996950"/>
                    <a:gd name="T50" fmla="*/ 815 w 1803400"/>
                    <a:gd name="T51" fmla="*/ 854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6" name="Freeform 119"/>
                <p:cNvSpPr>
                  <a:spLocks/>
                </p:cNvSpPr>
                <p:nvPr/>
              </p:nvSpPr>
              <p:spPr bwMode="auto">
                <a:xfrm rot="-1536348">
                  <a:off x="6210129" y="1663017"/>
                  <a:ext cx="484212" cy="335756"/>
                </a:xfrm>
                <a:custGeom>
                  <a:avLst/>
                  <a:gdLst>
                    <a:gd name="T0" fmla="*/ 927 w 2314575"/>
                    <a:gd name="T1" fmla="*/ 1020 h 1203325"/>
                    <a:gd name="T2" fmla="*/ 777 w 2314575"/>
                    <a:gd name="T3" fmla="*/ 956 h 1203325"/>
                    <a:gd name="T4" fmla="*/ 655 w 2314575"/>
                    <a:gd name="T5" fmla="*/ 784 h 1203325"/>
                    <a:gd name="T6" fmla="*/ 392 w 2314575"/>
                    <a:gd name="T7" fmla="*/ 107 h 1203325"/>
                    <a:gd name="T8" fmla="*/ 331 w 2314575"/>
                    <a:gd name="T9" fmla="*/ 32 h 1203325"/>
                    <a:gd name="T10" fmla="*/ 265 w 2314575"/>
                    <a:gd name="T11" fmla="*/ 0 h 1203325"/>
                    <a:gd name="T12" fmla="*/ 201 w 2314575"/>
                    <a:gd name="T13" fmla="*/ 27 h 1203325"/>
                    <a:gd name="T14" fmla="*/ 142 w 2314575"/>
                    <a:gd name="T15" fmla="*/ 113 h 1203325"/>
                    <a:gd name="T16" fmla="*/ 89 w 2314575"/>
                    <a:gd name="T17" fmla="*/ 263 h 1203325"/>
                    <a:gd name="T18" fmla="*/ 46 w 2314575"/>
                    <a:gd name="T19" fmla="*/ 446 h 1203325"/>
                    <a:gd name="T20" fmla="*/ 17 w 2314575"/>
                    <a:gd name="T21" fmla="*/ 660 h 1203325"/>
                    <a:gd name="T22" fmla="*/ 0 w 2314575"/>
                    <a:gd name="T23" fmla="*/ 886 h 1203325"/>
                    <a:gd name="T24" fmla="*/ 0 w 2314575"/>
                    <a:gd name="T25" fmla="*/ 1133 h 1203325"/>
                    <a:gd name="T26" fmla="*/ 18 w 2314575"/>
                    <a:gd name="T27" fmla="*/ 1375 h 1203325"/>
                    <a:gd name="T28" fmla="*/ 47 w 2314575"/>
                    <a:gd name="T29" fmla="*/ 1600 h 1203325"/>
                    <a:gd name="T30" fmla="*/ 87 w 2314575"/>
                    <a:gd name="T31" fmla="*/ 1766 h 1203325"/>
                    <a:gd name="T32" fmla="*/ 139 w 2314575"/>
                    <a:gd name="T33" fmla="*/ 1906 h 1203325"/>
                    <a:gd name="T34" fmla="*/ 199 w 2314575"/>
                    <a:gd name="T35" fmla="*/ 1998 h 1203325"/>
                    <a:gd name="T36" fmla="*/ 261 w 2314575"/>
                    <a:gd name="T37" fmla="*/ 2035 h 1203325"/>
                    <a:gd name="T38" fmla="*/ 327 w 2314575"/>
                    <a:gd name="T39" fmla="*/ 2008 h 1203325"/>
                    <a:gd name="T40" fmla="*/ 391 w 2314575"/>
                    <a:gd name="T41" fmla="*/ 1928 h 1203325"/>
                    <a:gd name="T42" fmla="*/ 656 w 2314575"/>
                    <a:gd name="T43" fmla="*/ 1251 h 1203325"/>
                    <a:gd name="T44" fmla="*/ 776 w 2314575"/>
                    <a:gd name="T45" fmla="*/ 1090 h 1203325"/>
                    <a:gd name="T46" fmla="*/ 927 w 2314575"/>
                    <a:gd name="T47" fmla="*/ 1020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7" name="Freeform 120"/>
                <p:cNvSpPr>
                  <a:spLocks/>
                </p:cNvSpPr>
                <p:nvPr/>
              </p:nvSpPr>
              <p:spPr bwMode="auto">
                <a:xfrm rot="-1536348">
                  <a:off x="6352387" y="1718844"/>
                  <a:ext cx="249920" cy="195865"/>
                </a:xfrm>
                <a:custGeom>
                  <a:avLst/>
                  <a:gdLst>
                    <a:gd name="T0" fmla="*/ 92 w 1803400"/>
                    <a:gd name="T1" fmla="*/ 148 h 996950"/>
                    <a:gd name="T2" fmla="*/ 79 w 1803400"/>
                    <a:gd name="T3" fmla="*/ 131 h 996950"/>
                    <a:gd name="T4" fmla="*/ 67 w 1803400"/>
                    <a:gd name="T5" fmla="*/ 107 h 996950"/>
                    <a:gd name="T6" fmla="*/ 42 w 1803400"/>
                    <a:gd name="T7" fmla="*/ 18 h 996950"/>
                    <a:gd name="T8" fmla="*/ 36 w 1803400"/>
                    <a:gd name="T9" fmla="*/ 6 h 996950"/>
                    <a:gd name="T10" fmla="*/ 30 w 1803400"/>
                    <a:gd name="T11" fmla="*/ 0 h 996950"/>
                    <a:gd name="T12" fmla="*/ 24 w 1803400"/>
                    <a:gd name="T13" fmla="*/ 2 h 996950"/>
                    <a:gd name="T14" fmla="*/ 18 w 1803400"/>
                    <a:gd name="T15" fmla="*/ 10 h 996950"/>
                    <a:gd name="T16" fmla="*/ 13 w 1803400"/>
                    <a:gd name="T17" fmla="*/ 24 h 996950"/>
                    <a:gd name="T18" fmla="*/ 8 w 1803400"/>
                    <a:gd name="T19" fmla="*/ 44 h 996950"/>
                    <a:gd name="T20" fmla="*/ 4 w 1803400"/>
                    <a:gd name="T21" fmla="*/ 72 h 996950"/>
                    <a:gd name="T22" fmla="*/ 2 w 1803400"/>
                    <a:gd name="T23" fmla="*/ 98 h 996950"/>
                    <a:gd name="T24" fmla="*/ 0 w 1803400"/>
                    <a:gd name="T25" fmla="*/ 128 h 996950"/>
                    <a:gd name="T26" fmla="*/ 0 w 1803400"/>
                    <a:gd name="T27" fmla="*/ 156 h 996950"/>
                    <a:gd name="T28" fmla="*/ 1 w 1803400"/>
                    <a:gd name="T29" fmla="*/ 192 h 996950"/>
                    <a:gd name="T30" fmla="*/ 4 w 1803400"/>
                    <a:gd name="T31" fmla="*/ 221 h 996950"/>
                    <a:gd name="T32" fmla="*/ 7 w 1803400"/>
                    <a:gd name="T33" fmla="*/ 246 h 996950"/>
                    <a:gd name="T34" fmla="*/ 12 w 1803400"/>
                    <a:gd name="T35" fmla="*/ 267 h 996950"/>
                    <a:gd name="T36" fmla="*/ 18 w 1803400"/>
                    <a:gd name="T37" fmla="*/ 282 h 996950"/>
                    <a:gd name="T38" fmla="*/ 24 w 1803400"/>
                    <a:gd name="T39" fmla="*/ 291 h 996950"/>
                    <a:gd name="T40" fmla="*/ 30 w 1803400"/>
                    <a:gd name="T41" fmla="*/ 292 h 996950"/>
                    <a:gd name="T42" fmla="*/ 36 w 1803400"/>
                    <a:gd name="T43" fmla="*/ 286 h 996950"/>
                    <a:gd name="T44" fmla="*/ 42 w 1803400"/>
                    <a:gd name="T45" fmla="*/ 272 h 996950"/>
                    <a:gd name="T46" fmla="*/ 67 w 1803400"/>
                    <a:gd name="T47" fmla="*/ 189 h 996950"/>
                    <a:gd name="T48" fmla="*/ 78 w 1803400"/>
                    <a:gd name="T49" fmla="*/ 162 h 996950"/>
                    <a:gd name="T50" fmla="*/ 92 w 1803400"/>
                    <a:gd name="T51" fmla="*/ 148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8" name="Freeform 121"/>
                <p:cNvSpPr>
                  <a:spLocks/>
                </p:cNvSpPr>
                <p:nvPr/>
              </p:nvSpPr>
              <p:spPr bwMode="auto">
                <a:xfrm rot="-1536348">
                  <a:off x="6412959" y="1713635"/>
                  <a:ext cx="191028" cy="172036"/>
                </a:xfrm>
                <a:custGeom>
                  <a:avLst/>
                  <a:gdLst>
                    <a:gd name="T0" fmla="*/ 24 w 1803400"/>
                    <a:gd name="T1" fmla="*/ 77 h 996950"/>
                    <a:gd name="T2" fmla="*/ 20 w 1803400"/>
                    <a:gd name="T3" fmla="*/ 69 h 996950"/>
                    <a:gd name="T4" fmla="*/ 17 w 1803400"/>
                    <a:gd name="T5" fmla="*/ 56 h 996950"/>
                    <a:gd name="T6" fmla="*/ 11 w 1803400"/>
                    <a:gd name="T7" fmla="*/ 9 h 996950"/>
                    <a:gd name="T8" fmla="*/ 9 w 1803400"/>
                    <a:gd name="T9" fmla="*/ 3 h 996950"/>
                    <a:gd name="T10" fmla="*/ 8 w 1803400"/>
                    <a:gd name="T11" fmla="*/ 0 h 996950"/>
                    <a:gd name="T12" fmla="*/ 6 w 1803400"/>
                    <a:gd name="T13" fmla="*/ 1 h 996950"/>
                    <a:gd name="T14" fmla="*/ 5 w 1803400"/>
                    <a:gd name="T15" fmla="*/ 5 h 996950"/>
                    <a:gd name="T16" fmla="*/ 3 w 1803400"/>
                    <a:gd name="T17" fmla="*/ 13 h 996950"/>
                    <a:gd name="T18" fmla="*/ 2 w 1803400"/>
                    <a:gd name="T19" fmla="*/ 23 h 996950"/>
                    <a:gd name="T20" fmla="*/ 1 w 1803400"/>
                    <a:gd name="T21" fmla="*/ 38 h 996950"/>
                    <a:gd name="T22" fmla="*/ 0 w 1803400"/>
                    <a:gd name="T23" fmla="*/ 51 h 996950"/>
                    <a:gd name="T24" fmla="*/ 0 w 1803400"/>
                    <a:gd name="T25" fmla="*/ 67 h 996950"/>
                    <a:gd name="T26" fmla="*/ 0 w 1803400"/>
                    <a:gd name="T27" fmla="*/ 82 h 996950"/>
                    <a:gd name="T28" fmla="*/ 0 w 1803400"/>
                    <a:gd name="T29" fmla="*/ 101 h 996950"/>
                    <a:gd name="T30" fmla="*/ 1 w 1803400"/>
                    <a:gd name="T31" fmla="*/ 116 h 996950"/>
                    <a:gd name="T32" fmla="*/ 2 w 1803400"/>
                    <a:gd name="T33" fmla="*/ 129 h 996950"/>
                    <a:gd name="T34" fmla="*/ 3 w 1803400"/>
                    <a:gd name="T35" fmla="*/ 139 h 996950"/>
                    <a:gd name="T36" fmla="*/ 5 w 1803400"/>
                    <a:gd name="T37" fmla="*/ 147 h 996950"/>
                    <a:gd name="T38" fmla="*/ 6 w 1803400"/>
                    <a:gd name="T39" fmla="*/ 152 h 996950"/>
                    <a:gd name="T40" fmla="*/ 8 w 1803400"/>
                    <a:gd name="T41" fmla="*/ 153 h 996950"/>
                    <a:gd name="T42" fmla="*/ 9 w 1803400"/>
                    <a:gd name="T43" fmla="*/ 150 h 996950"/>
                    <a:gd name="T44" fmla="*/ 11 w 1803400"/>
                    <a:gd name="T45" fmla="*/ 142 h 996950"/>
                    <a:gd name="T46" fmla="*/ 18 w 1803400"/>
                    <a:gd name="T47" fmla="*/ 99 h 996950"/>
                    <a:gd name="T48" fmla="*/ 20 w 1803400"/>
                    <a:gd name="T49" fmla="*/ 85 h 996950"/>
                    <a:gd name="T50" fmla="*/ 24 w 1803400"/>
                    <a:gd name="T51" fmla="*/ 77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39" name="Group 112"/>
              <p:cNvGrpSpPr>
                <a:grpSpLocks/>
              </p:cNvGrpSpPr>
              <p:nvPr/>
            </p:nvGrpSpPr>
            <p:grpSpPr bwMode="auto">
              <a:xfrm>
                <a:off x="6924432" y="1211875"/>
                <a:ext cx="331861" cy="215860"/>
                <a:chOff x="6660114" y="1345226"/>
                <a:chExt cx="331861" cy="215860"/>
              </a:xfrm>
            </p:grpSpPr>
            <p:sp>
              <p:nvSpPr>
                <p:cNvPr id="47141" name="Freeform 114"/>
                <p:cNvSpPr>
                  <a:spLocks/>
                </p:cNvSpPr>
                <p:nvPr/>
              </p:nvSpPr>
              <p:spPr bwMode="auto">
                <a:xfrm rot="-1536348">
                  <a:off x="6666212" y="1415355"/>
                  <a:ext cx="206582" cy="132613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9 w 1568450"/>
                    <a:gd name="T3" fmla="*/ 32 h 873125"/>
                    <a:gd name="T4" fmla="*/ 17 w 1568450"/>
                    <a:gd name="T5" fmla="*/ 26 h 873125"/>
                    <a:gd name="T6" fmla="*/ 34 w 1568450"/>
                    <a:gd name="T7" fmla="*/ 4 h 873125"/>
                    <a:gd name="T8" fmla="*/ 38 w 1568450"/>
                    <a:gd name="T9" fmla="*/ 1 h 873125"/>
                    <a:gd name="T10" fmla="*/ 42 w 1568450"/>
                    <a:gd name="T11" fmla="*/ 0 h 873125"/>
                    <a:gd name="T12" fmla="*/ 46 w 1568450"/>
                    <a:gd name="T13" fmla="*/ 0 h 873125"/>
                    <a:gd name="T14" fmla="*/ 50 w 1568450"/>
                    <a:gd name="T15" fmla="*/ 2 h 873125"/>
                    <a:gd name="T16" fmla="*/ 53 w 1568450"/>
                    <a:gd name="T17" fmla="*/ 6 h 873125"/>
                    <a:gd name="T18" fmla="*/ 57 w 1568450"/>
                    <a:gd name="T19" fmla="*/ 10 h 873125"/>
                    <a:gd name="T20" fmla="*/ 59 w 1568450"/>
                    <a:gd name="T21" fmla="*/ 17 h 873125"/>
                    <a:gd name="T22" fmla="*/ 61 w 1568450"/>
                    <a:gd name="T23" fmla="*/ 24 h 873125"/>
                    <a:gd name="T24" fmla="*/ 62 w 1568450"/>
                    <a:gd name="T25" fmla="*/ 32 h 873125"/>
                    <a:gd name="T26" fmla="*/ 62 w 1568450"/>
                    <a:gd name="T27" fmla="*/ 39 h 873125"/>
                    <a:gd name="T28" fmla="*/ 61 w 1568450"/>
                    <a:gd name="T29" fmla="*/ 47 h 873125"/>
                    <a:gd name="T30" fmla="*/ 59 w 1568450"/>
                    <a:gd name="T31" fmla="*/ 53 h 873125"/>
                    <a:gd name="T32" fmla="*/ 57 w 1568450"/>
                    <a:gd name="T33" fmla="*/ 60 h 873125"/>
                    <a:gd name="T34" fmla="*/ 54 w 1568450"/>
                    <a:gd name="T35" fmla="*/ 65 h 873125"/>
                    <a:gd name="T36" fmla="*/ 50 w 1568450"/>
                    <a:gd name="T37" fmla="*/ 68 h 873125"/>
                    <a:gd name="T38" fmla="*/ 46 w 1568450"/>
                    <a:gd name="T39" fmla="*/ 71 h 873125"/>
                    <a:gd name="T40" fmla="*/ 42 w 1568450"/>
                    <a:gd name="T41" fmla="*/ 71 h 873125"/>
                    <a:gd name="T42" fmla="*/ 38 w 1568450"/>
                    <a:gd name="T43" fmla="*/ 70 h 873125"/>
                    <a:gd name="T44" fmla="*/ 34 w 1568450"/>
                    <a:gd name="T45" fmla="*/ 66 h 873125"/>
                    <a:gd name="T46" fmla="*/ 17 w 1568450"/>
                    <a:gd name="T47" fmla="*/ 46 h 873125"/>
                    <a:gd name="T48" fmla="*/ 9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2" name="Freeform 115"/>
                <p:cNvSpPr>
                  <a:spLocks/>
                </p:cNvSpPr>
                <p:nvPr/>
              </p:nvSpPr>
              <p:spPr bwMode="auto">
                <a:xfrm rot="-1536348">
                  <a:off x="6663399" y="1388332"/>
                  <a:ext cx="265963" cy="161064"/>
                </a:xfrm>
                <a:custGeom>
                  <a:avLst/>
                  <a:gdLst>
                    <a:gd name="T0" fmla="*/ 0 w 2019300"/>
                    <a:gd name="T1" fmla="*/ 43 h 1060450"/>
                    <a:gd name="T2" fmla="*/ 13 w 2019300"/>
                    <a:gd name="T3" fmla="*/ 41 h 1060450"/>
                    <a:gd name="T4" fmla="*/ 23 w 2019300"/>
                    <a:gd name="T5" fmla="*/ 34 h 1060450"/>
                    <a:gd name="T6" fmla="*/ 46 w 2019300"/>
                    <a:gd name="T7" fmla="*/ 5 h 1060450"/>
                    <a:gd name="T8" fmla="*/ 51 w 2019300"/>
                    <a:gd name="T9" fmla="*/ 1 h 1060450"/>
                    <a:gd name="T10" fmla="*/ 57 w 2019300"/>
                    <a:gd name="T11" fmla="*/ 0 h 1060450"/>
                    <a:gd name="T12" fmla="*/ 63 w 2019300"/>
                    <a:gd name="T13" fmla="*/ 1 h 1060450"/>
                    <a:gd name="T14" fmla="*/ 68 w 2019300"/>
                    <a:gd name="T15" fmla="*/ 5 h 1060450"/>
                    <a:gd name="T16" fmla="*/ 72 w 2019300"/>
                    <a:gd name="T17" fmla="*/ 11 h 1060450"/>
                    <a:gd name="T18" fmla="*/ 76 w 2019300"/>
                    <a:gd name="T19" fmla="*/ 19 h 1060450"/>
                    <a:gd name="T20" fmla="*/ 78 w 2019300"/>
                    <a:gd name="T21" fmla="*/ 28 h 1060450"/>
                    <a:gd name="T22" fmla="*/ 80 w 2019300"/>
                    <a:gd name="T23" fmla="*/ 38 h 1060450"/>
                    <a:gd name="T24" fmla="*/ 80 w 2019300"/>
                    <a:gd name="T25" fmla="*/ 48 h 1060450"/>
                    <a:gd name="T26" fmla="*/ 79 w 2019300"/>
                    <a:gd name="T27" fmla="*/ 58 h 1060450"/>
                    <a:gd name="T28" fmla="*/ 76 w 2019300"/>
                    <a:gd name="T29" fmla="*/ 67 h 1060450"/>
                    <a:gd name="T30" fmla="*/ 72 w 2019300"/>
                    <a:gd name="T31" fmla="*/ 75 h 1060450"/>
                    <a:gd name="T32" fmla="*/ 68 w 2019300"/>
                    <a:gd name="T33" fmla="*/ 81 h 1060450"/>
                    <a:gd name="T34" fmla="*/ 63 w 2019300"/>
                    <a:gd name="T35" fmla="*/ 84 h 1060450"/>
                    <a:gd name="T36" fmla="*/ 57 w 2019300"/>
                    <a:gd name="T37" fmla="*/ 86 h 1060450"/>
                    <a:gd name="T38" fmla="*/ 51 w 2019300"/>
                    <a:gd name="T39" fmla="*/ 84 h 1060450"/>
                    <a:gd name="T40" fmla="*/ 46 w 2019300"/>
                    <a:gd name="T41" fmla="*/ 81 h 1060450"/>
                    <a:gd name="T42" fmla="*/ 23 w 2019300"/>
                    <a:gd name="T43" fmla="*/ 53 h 1060450"/>
                    <a:gd name="T44" fmla="*/ 13 w 2019300"/>
                    <a:gd name="T45" fmla="*/ 46 h 1060450"/>
                    <a:gd name="T46" fmla="*/ 0 w 2019300"/>
                    <a:gd name="T47" fmla="*/ 43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3" name="Freeform 116"/>
                <p:cNvSpPr>
                  <a:spLocks/>
                </p:cNvSpPr>
                <p:nvPr/>
              </p:nvSpPr>
              <p:spPr bwMode="auto">
                <a:xfrm rot="-1536348">
                  <a:off x="6692323" y="1450821"/>
                  <a:ext cx="127829" cy="73806"/>
                </a:xfrm>
                <a:custGeom>
                  <a:avLst/>
                  <a:gdLst>
                    <a:gd name="T0" fmla="*/ 0 w 1568450"/>
                    <a:gd name="T1" fmla="*/ 2 h 873125"/>
                    <a:gd name="T2" fmla="*/ 1 w 1568450"/>
                    <a:gd name="T3" fmla="*/ 2 h 873125"/>
                    <a:gd name="T4" fmla="*/ 2 w 1568450"/>
                    <a:gd name="T5" fmla="*/ 1 h 873125"/>
                    <a:gd name="T6" fmla="*/ 3 w 1568450"/>
                    <a:gd name="T7" fmla="*/ 0 h 873125"/>
                    <a:gd name="T8" fmla="*/ 3 w 1568450"/>
                    <a:gd name="T9" fmla="*/ 0 h 873125"/>
                    <a:gd name="T10" fmla="*/ 4 w 1568450"/>
                    <a:gd name="T11" fmla="*/ 0 h 873125"/>
                    <a:gd name="T12" fmla="*/ 4 w 1568450"/>
                    <a:gd name="T13" fmla="*/ 0 h 873125"/>
                    <a:gd name="T14" fmla="*/ 4 w 1568450"/>
                    <a:gd name="T15" fmla="*/ 0 h 873125"/>
                    <a:gd name="T16" fmla="*/ 5 w 1568450"/>
                    <a:gd name="T17" fmla="*/ 0 h 873125"/>
                    <a:gd name="T18" fmla="*/ 5 w 1568450"/>
                    <a:gd name="T19" fmla="*/ 1 h 873125"/>
                    <a:gd name="T20" fmla="*/ 5 w 1568450"/>
                    <a:gd name="T21" fmla="*/ 1 h 873125"/>
                    <a:gd name="T22" fmla="*/ 6 w 1568450"/>
                    <a:gd name="T23" fmla="*/ 1 h 873125"/>
                    <a:gd name="T24" fmla="*/ 6 w 1568450"/>
                    <a:gd name="T25" fmla="*/ 2 h 873125"/>
                    <a:gd name="T26" fmla="*/ 6 w 1568450"/>
                    <a:gd name="T27" fmla="*/ 2 h 873125"/>
                    <a:gd name="T28" fmla="*/ 6 w 1568450"/>
                    <a:gd name="T29" fmla="*/ 3 h 873125"/>
                    <a:gd name="T30" fmla="*/ 5 w 1568450"/>
                    <a:gd name="T31" fmla="*/ 3 h 873125"/>
                    <a:gd name="T32" fmla="*/ 5 w 1568450"/>
                    <a:gd name="T33" fmla="*/ 3 h 873125"/>
                    <a:gd name="T34" fmla="*/ 5 w 1568450"/>
                    <a:gd name="T35" fmla="*/ 3 h 873125"/>
                    <a:gd name="T36" fmla="*/ 5 w 1568450"/>
                    <a:gd name="T37" fmla="*/ 4 h 873125"/>
                    <a:gd name="T38" fmla="*/ 4 w 1568450"/>
                    <a:gd name="T39" fmla="*/ 4 h 873125"/>
                    <a:gd name="T40" fmla="*/ 4 w 1568450"/>
                    <a:gd name="T41" fmla="*/ 4 h 873125"/>
                    <a:gd name="T42" fmla="*/ 3 w 1568450"/>
                    <a:gd name="T43" fmla="*/ 4 h 873125"/>
                    <a:gd name="T44" fmla="*/ 3 w 1568450"/>
                    <a:gd name="T45" fmla="*/ 4 h 873125"/>
                    <a:gd name="T46" fmla="*/ 2 w 1568450"/>
                    <a:gd name="T47" fmla="*/ 2 h 873125"/>
                    <a:gd name="T48" fmla="*/ 1 w 1568450"/>
                    <a:gd name="T49" fmla="*/ 2 h 873125"/>
                    <a:gd name="T50" fmla="*/ 0 w 1568450"/>
                    <a:gd name="T51" fmla="*/ 2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4" name="Freeform 117"/>
                <p:cNvSpPr>
                  <a:spLocks/>
                </p:cNvSpPr>
                <p:nvPr/>
              </p:nvSpPr>
              <p:spPr bwMode="auto">
                <a:xfrm rot="-1536348">
                  <a:off x="6660114" y="1345226"/>
                  <a:ext cx="331861" cy="215860"/>
                </a:xfrm>
                <a:custGeom>
                  <a:avLst/>
                  <a:gdLst>
                    <a:gd name="T0" fmla="*/ 0 w 2019300"/>
                    <a:gd name="T1" fmla="*/ 185 h 1060450"/>
                    <a:gd name="T2" fmla="*/ 38 w 2019300"/>
                    <a:gd name="T3" fmla="*/ 175 h 1060450"/>
                    <a:gd name="T4" fmla="*/ 70 w 2019300"/>
                    <a:gd name="T5" fmla="*/ 145 h 1060450"/>
                    <a:gd name="T6" fmla="*/ 140 w 2019300"/>
                    <a:gd name="T7" fmla="*/ 21 h 1060450"/>
                    <a:gd name="T8" fmla="*/ 155 w 2019300"/>
                    <a:gd name="T9" fmla="*/ 4 h 1060450"/>
                    <a:gd name="T10" fmla="*/ 172 w 2019300"/>
                    <a:gd name="T11" fmla="*/ 0 h 1060450"/>
                    <a:gd name="T12" fmla="*/ 189 w 2019300"/>
                    <a:gd name="T13" fmla="*/ 5 h 1060450"/>
                    <a:gd name="T14" fmla="*/ 205 w 2019300"/>
                    <a:gd name="T15" fmla="*/ 21 h 1060450"/>
                    <a:gd name="T16" fmla="*/ 219 w 2019300"/>
                    <a:gd name="T17" fmla="*/ 48 h 1060450"/>
                    <a:gd name="T18" fmla="*/ 230 w 2019300"/>
                    <a:gd name="T19" fmla="*/ 80 h 1060450"/>
                    <a:gd name="T20" fmla="*/ 237 w 2019300"/>
                    <a:gd name="T21" fmla="*/ 120 h 1060450"/>
                    <a:gd name="T22" fmla="*/ 242 w 2019300"/>
                    <a:gd name="T23" fmla="*/ 163 h 1060450"/>
                    <a:gd name="T24" fmla="*/ 242 w 2019300"/>
                    <a:gd name="T25" fmla="*/ 205 h 1060450"/>
                    <a:gd name="T26" fmla="*/ 238 w 2019300"/>
                    <a:gd name="T27" fmla="*/ 252 h 1060450"/>
                    <a:gd name="T28" fmla="*/ 230 w 2019300"/>
                    <a:gd name="T29" fmla="*/ 292 h 1060450"/>
                    <a:gd name="T30" fmla="*/ 219 w 2019300"/>
                    <a:gd name="T31" fmla="*/ 323 h 1060450"/>
                    <a:gd name="T32" fmla="*/ 206 w 2019300"/>
                    <a:gd name="T33" fmla="*/ 348 h 1060450"/>
                    <a:gd name="T34" fmla="*/ 189 w 2019300"/>
                    <a:gd name="T35" fmla="*/ 364 h 1060450"/>
                    <a:gd name="T36" fmla="*/ 172 w 2019300"/>
                    <a:gd name="T37" fmla="*/ 371 h 1060450"/>
                    <a:gd name="T38" fmla="*/ 156 w 2019300"/>
                    <a:gd name="T39" fmla="*/ 365 h 1060450"/>
                    <a:gd name="T40" fmla="*/ 140 w 2019300"/>
                    <a:gd name="T41" fmla="*/ 348 h 1060450"/>
                    <a:gd name="T42" fmla="*/ 69 w 2019300"/>
                    <a:gd name="T43" fmla="*/ 228 h 1060450"/>
                    <a:gd name="T44" fmla="*/ 38 w 2019300"/>
                    <a:gd name="T45" fmla="*/ 197 h 1060450"/>
                    <a:gd name="T46" fmla="*/ 0 w 2019300"/>
                    <a:gd name="T47" fmla="*/ 185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40" name="Straight Connector 113"/>
              <p:cNvCxnSpPr>
                <a:cxnSpLocks noChangeShapeType="1"/>
              </p:cNvCxnSpPr>
              <p:nvPr/>
            </p:nvCxnSpPr>
            <p:spPr bwMode="auto">
              <a:xfrm flipV="1">
                <a:off x="6415050" y="1393031"/>
                <a:ext cx="526294" cy="277076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133" name="Group 106"/>
            <p:cNvGrpSpPr>
              <a:grpSpLocks/>
            </p:cNvGrpSpPr>
            <p:nvPr/>
          </p:nvGrpSpPr>
          <p:grpSpPr bwMode="auto">
            <a:xfrm>
              <a:off x="6882367" y="532275"/>
              <a:ext cx="1026322" cy="646971"/>
              <a:chOff x="6882367" y="189339"/>
              <a:chExt cx="1026322" cy="646971"/>
            </a:xfrm>
          </p:grpSpPr>
          <p:grpSp>
            <p:nvGrpSpPr>
              <p:cNvPr id="47135" name="Group 108"/>
              <p:cNvGrpSpPr>
                <a:grpSpLocks/>
              </p:cNvGrpSpPr>
              <p:nvPr/>
            </p:nvGrpSpPr>
            <p:grpSpPr bwMode="auto">
              <a:xfrm>
                <a:off x="6882367" y="466570"/>
                <a:ext cx="752029" cy="369740"/>
                <a:chOff x="6591855" y="1166657"/>
                <a:chExt cx="752029" cy="369740"/>
              </a:xfrm>
            </p:grpSpPr>
            <p:sp>
              <p:nvSpPr>
                <p:cNvPr id="98" name="Arc 97"/>
                <p:cNvSpPr/>
                <p:nvPr/>
              </p:nvSpPr>
              <p:spPr>
                <a:xfrm rot="20015699">
                  <a:off x="6687587" y="1342064"/>
                  <a:ext cx="654177" cy="19394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9" name="Arc 98"/>
                <p:cNvSpPr/>
                <p:nvPr/>
              </p:nvSpPr>
              <p:spPr>
                <a:xfrm rot="19840219" flipV="1">
                  <a:off x="6587395" y="1163613"/>
                  <a:ext cx="652589" cy="19235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96" name="Oval 95"/>
              <p:cNvSpPr/>
              <p:nvPr/>
            </p:nvSpPr>
            <p:spPr>
              <a:xfrm>
                <a:off x="7486332" y="189339"/>
                <a:ext cx="422357" cy="42127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cxnSp>
        <p:nvCxnSpPr>
          <p:cNvPr id="47126" name="Straight Connector 104"/>
          <p:cNvCxnSpPr>
            <a:cxnSpLocks noChangeShapeType="1"/>
          </p:cNvCxnSpPr>
          <p:nvPr/>
        </p:nvCxnSpPr>
        <p:spPr bwMode="auto">
          <a:xfrm rot="1029669" flipV="1">
            <a:off x="6141598" y="3582928"/>
            <a:ext cx="526191" cy="276693"/>
          </a:xfrm>
          <a:prstGeom prst="line">
            <a:avLst/>
          </a:prstGeom>
          <a:noFill/>
          <a:ln w="9525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" name="Straight Connector 111"/>
          <p:cNvCxnSpPr/>
          <p:nvPr/>
        </p:nvCxnSpPr>
        <p:spPr bwMode="auto">
          <a:xfrm rot="2283539" flipV="1">
            <a:off x="5457825" y="3697289"/>
            <a:ext cx="201613" cy="125412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 bwMode="auto">
          <a:xfrm>
            <a:off x="4597400" y="3639608"/>
            <a:ext cx="361950" cy="476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 bwMode="auto">
          <a:xfrm rot="3025833" flipV="1">
            <a:off x="5017294" y="3534569"/>
            <a:ext cx="373062" cy="361950"/>
          </a:xfrm>
          <a:prstGeom prst="line">
            <a:avLst/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endCxn id="116" idx="1"/>
          </p:cNvCxnSpPr>
          <p:nvPr/>
        </p:nvCxnSpPr>
        <p:spPr bwMode="auto">
          <a:xfrm>
            <a:off x="3941763" y="3349625"/>
            <a:ext cx="606425" cy="269875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ounded Rectangle 115"/>
          <p:cNvSpPr/>
          <p:nvPr/>
        </p:nvSpPr>
        <p:spPr bwMode="auto">
          <a:xfrm rot="1440000">
            <a:off x="4545013" y="3605212"/>
            <a:ext cx="55562" cy="49212"/>
          </a:xfrm>
          <a:prstGeom prst="roundRect">
            <a:avLst/>
          </a:prstGeom>
          <a:ln>
            <a:solidFill>
              <a:srgbClr val="8D5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Rounded Rectangle 120"/>
          <p:cNvSpPr/>
          <p:nvPr/>
        </p:nvSpPr>
        <p:spPr bwMode="auto">
          <a:xfrm rot="1063620">
            <a:off x="5303015" y="3502906"/>
            <a:ext cx="852803" cy="96311"/>
          </a:xfrm>
          <a:prstGeom prst="roundRect">
            <a:avLst/>
          </a:prstGeom>
          <a:noFill/>
          <a:ln w="254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2" name="Straight Connector 121"/>
          <p:cNvCxnSpPr>
            <a:cxnSpLocks noChangeShapeType="1"/>
          </p:cNvCxnSpPr>
          <p:nvPr/>
        </p:nvCxnSpPr>
        <p:spPr bwMode="auto">
          <a:xfrm>
            <a:off x="311151" y="1744663"/>
            <a:ext cx="5016500" cy="16256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" name="Freeform 123"/>
          <p:cNvSpPr>
            <a:spLocks/>
          </p:cNvSpPr>
          <p:nvPr/>
        </p:nvSpPr>
        <p:spPr bwMode="auto">
          <a:xfrm rot="16749996" flipV="1">
            <a:off x="6125369" y="3701256"/>
            <a:ext cx="71438" cy="79375"/>
          </a:xfrm>
          <a:custGeom>
            <a:avLst/>
            <a:gdLst>
              <a:gd name="T0" fmla="*/ 0 w 146050"/>
              <a:gd name="T1" fmla="*/ 107284 h 80673"/>
              <a:gd name="T2" fmla="*/ 47467 w 146050"/>
              <a:gd name="T3" fmla="*/ 14393 h 80673"/>
              <a:gd name="T4" fmla="*/ 128440 w 146050"/>
              <a:gd name="T5" fmla="*/ 1727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5" name="Freeform 124"/>
          <p:cNvSpPr>
            <a:spLocks/>
          </p:cNvSpPr>
          <p:nvPr/>
        </p:nvSpPr>
        <p:spPr bwMode="auto">
          <a:xfrm rot="11674642" flipV="1">
            <a:off x="6110288" y="3640138"/>
            <a:ext cx="104775" cy="66675"/>
          </a:xfrm>
          <a:custGeom>
            <a:avLst/>
            <a:gdLst>
              <a:gd name="T0" fmla="*/ 0 w 146050"/>
              <a:gd name="T1" fmla="*/ 107284 h 80673"/>
              <a:gd name="T2" fmla="*/ 57378 w 146050"/>
              <a:gd name="T3" fmla="*/ 14393 h 80673"/>
              <a:gd name="T4" fmla="*/ 155258 w 146050"/>
              <a:gd name="T5" fmla="*/ 1727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6" name="Freeform 125"/>
          <p:cNvSpPr>
            <a:spLocks/>
          </p:cNvSpPr>
          <p:nvPr/>
        </p:nvSpPr>
        <p:spPr bwMode="auto">
          <a:xfrm rot="14404172" flipV="1">
            <a:off x="6097369" y="3727174"/>
            <a:ext cx="50325" cy="45899"/>
          </a:xfrm>
          <a:custGeom>
            <a:avLst/>
            <a:gdLst>
              <a:gd name="T0" fmla="*/ 0 w 146050"/>
              <a:gd name="T1" fmla="*/ 85125 h 80673"/>
              <a:gd name="T2" fmla="*/ 38642 w 146050"/>
              <a:gd name="T3" fmla="*/ 11421 h 80673"/>
              <a:gd name="T4" fmla="*/ 104559 w 146050"/>
              <a:gd name="T5" fmla="*/ 1370 h 80673"/>
              <a:gd name="T6" fmla="*/ 0 60000 65536"/>
              <a:gd name="T7" fmla="*/ 0 60000 65536"/>
              <a:gd name="T8" fmla="*/ 0 60000 65536"/>
              <a:gd name="T9" fmla="*/ 0 w 146050"/>
              <a:gd name="T10" fmla="*/ 0 h 80673"/>
              <a:gd name="T11" fmla="*/ 146050 w 146050"/>
              <a:gd name="T12" fmla="*/ 80673 h 806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050" h="80673">
                <a:moveTo>
                  <a:pt x="0" y="80673"/>
                </a:moveTo>
                <a:cubicBezTo>
                  <a:pt x="14816" y="52362"/>
                  <a:pt x="29633" y="24052"/>
                  <a:pt x="53975" y="10823"/>
                </a:cubicBezTo>
                <a:cubicBezTo>
                  <a:pt x="78317" y="-2406"/>
                  <a:pt x="112183" y="-554"/>
                  <a:pt x="146050" y="1298"/>
                </a:cubicBezTo>
              </a:path>
            </a:pathLst>
          </a:custGeom>
          <a:noFill/>
          <a:ln w="9525" cap="flat" cmpd="sng">
            <a:solidFill>
              <a:srgbClr val="00808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>
            <a:off x="330200" y="2425700"/>
            <a:ext cx="1898650" cy="5969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" name="Straight Connector 132"/>
          <p:cNvCxnSpPr/>
          <p:nvPr/>
        </p:nvCxnSpPr>
        <p:spPr>
          <a:xfrm>
            <a:off x="3802063" y="3444875"/>
            <a:ext cx="427037" cy="187325"/>
          </a:xfrm>
          <a:prstGeom prst="line">
            <a:avLst/>
          </a:prstGeom>
          <a:ln w="254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cxnSp>
        <p:nvCxnSpPr>
          <p:cNvPr id="53" name="Straight Connector 52"/>
          <p:cNvCxnSpPr>
            <a:cxnSpLocks noChangeShapeType="1"/>
          </p:cNvCxnSpPr>
          <p:nvPr/>
        </p:nvCxnSpPr>
        <p:spPr bwMode="auto">
          <a:xfrm>
            <a:off x="285751" y="1833563"/>
            <a:ext cx="5016500" cy="16256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311150" y="2571750"/>
            <a:ext cx="673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LBNE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12850" y="1795462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lang="en-US" sz="1400" b="1" dirty="0" err="1" smtClean="0">
                <a:solidFill>
                  <a:srgbClr val="FF0000"/>
                </a:solidFill>
                <a:latin typeface="Arial"/>
                <a:cs typeface="Arial"/>
              </a:rPr>
              <a:t>Homestake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85148" y="2559488"/>
            <a:ext cx="12875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36868F"/>
                </a:solidFill>
                <a:latin typeface="Arial"/>
                <a:cs typeface="Arial"/>
              </a:rPr>
              <a:t>Buncher</a:t>
            </a:r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/</a:t>
            </a:r>
          </a:p>
          <a:p>
            <a:pPr algn="ctr"/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Accumulator</a:t>
            </a:r>
          </a:p>
          <a:p>
            <a:pPr algn="ctr"/>
            <a:r>
              <a:rPr lang="en-US" sz="1400" b="1" dirty="0" smtClean="0">
                <a:solidFill>
                  <a:srgbClr val="36868F"/>
                </a:solidFill>
                <a:latin typeface="Arial"/>
                <a:cs typeface="Arial"/>
              </a:rPr>
              <a:t>Rings</a:t>
            </a:r>
            <a:endParaRPr lang="en-US" sz="1400" b="1" dirty="0">
              <a:solidFill>
                <a:srgbClr val="36868F"/>
              </a:solidFill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07632" y="479425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  <a:t>Project X</a:t>
            </a:r>
            <a:b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</a:br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FF00FF"/>
                </a:solidFill>
                <a:latin typeface="Arial"/>
                <a:cs typeface="Arial"/>
              </a:rPr>
              <a:t>Stage I</a:t>
            </a:r>
            <a:endParaRPr lang="en-US" sz="1400" b="1" dirty="0">
              <a:ln>
                <a:solidFill>
                  <a:schemeClr val="tx2">
                    <a:alpha val="25000"/>
                  </a:schemeClr>
                </a:solidFill>
              </a:ln>
              <a:solidFill>
                <a:srgbClr val="FF00FF"/>
              </a:solidFill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25128" y="456182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  <a:t>Project X</a:t>
            </a:r>
            <a:b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</a:br>
            <a:r>
              <a:rPr lang="en-US" sz="1400" b="1" dirty="0" smtClean="0">
                <a:ln w="3175">
                  <a:solidFill>
                    <a:schemeClr val="tx2">
                      <a:alpha val="25000"/>
                    </a:schemeClr>
                  </a:solidFill>
                </a:ln>
                <a:solidFill>
                  <a:srgbClr val="7AFFFF"/>
                </a:solidFill>
                <a:latin typeface="Arial"/>
                <a:cs typeface="Arial"/>
              </a:rPr>
              <a:t>Stage II</a:t>
            </a:r>
            <a:endParaRPr lang="en-US" sz="1400" b="1" dirty="0">
              <a:ln w="3175">
                <a:solidFill>
                  <a:schemeClr val="tx2">
                    <a:alpha val="25000"/>
                  </a:schemeClr>
                </a:solidFill>
              </a:ln>
              <a:solidFill>
                <a:srgbClr val="7AFFFF"/>
              </a:solidFill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74382" y="4025900"/>
            <a:ext cx="96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  <a:t>Project X</a:t>
            </a:r>
            <a:b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</a:br>
            <a:r>
              <a:rPr lang="en-US" sz="1400" b="1" dirty="0" smtClean="0">
                <a:ln>
                  <a:solidFill>
                    <a:schemeClr val="tx2">
                      <a:alpha val="25000"/>
                    </a:schemeClr>
                  </a:solidFill>
                </a:ln>
                <a:solidFill>
                  <a:srgbClr val="00FF00"/>
                </a:solidFill>
              </a:rPr>
              <a:t>Stage III</a:t>
            </a:r>
            <a:endParaRPr lang="en-US" sz="1400" b="1" dirty="0">
              <a:ln>
                <a:solidFill>
                  <a:schemeClr val="tx2">
                    <a:alpha val="25000"/>
                  </a:schemeClr>
                </a:solidFill>
              </a:ln>
              <a:solidFill>
                <a:srgbClr val="00FF00"/>
              </a:solidFill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20968861">
            <a:off x="3003867" y="5905578"/>
            <a:ext cx="485359" cy="108984"/>
          </a:xfrm>
          <a:prstGeom prst="round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4" name="Straight Connector 63"/>
          <p:cNvCxnSpPr>
            <a:cxnSpLocks noChangeShapeType="1"/>
          </p:cNvCxnSpPr>
          <p:nvPr/>
        </p:nvCxnSpPr>
        <p:spPr bwMode="auto">
          <a:xfrm flipH="1">
            <a:off x="3505200" y="5060950"/>
            <a:ext cx="4629150" cy="8890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Box 93"/>
          <p:cNvSpPr txBox="1">
            <a:spLocks noChangeArrowheads="1"/>
          </p:cNvSpPr>
          <p:nvPr/>
        </p:nvSpPr>
        <p:spPr bwMode="auto">
          <a:xfrm>
            <a:off x="5603875" y="3919538"/>
            <a:ext cx="21035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err="1">
                <a:solidFill>
                  <a:srgbClr val="5F1FBD"/>
                </a:solidFill>
                <a:latin typeface="Arial"/>
                <a:cs typeface="Arial"/>
              </a:rPr>
              <a:t>Linac</a:t>
            </a:r>
            <a:r>
              <a:rPr lang="en-US" sz="1400" b="1" dirty="0">
                <a:solidFill>
                  <a:srgbClr val="5F1FBD"/>
                </a:solidFill>
                <a:latin typeface="Arial"/>
                <a:cs typeface="Arial"/>
              </a:rPr>
              <a:t> + RLA to 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~5 </a:t>
            </a:r>
            <a:r>
              <a:rPr lang="en-US" sz="1400" b="1" dirty="0" err="1">
                <a:solidFill>
                  <a:srgbClr val="5F1FBD"/>
                </a:solidFill>
                <a:latin typeface="Arial"/>
                <a:cs typeface="Arial"/>
              </a:rPr>
              <a:t>GeV</a:t>
            </a:r>
            <a:endParaRPr lang="en-US" sz="1400" b="1" dirty="0">
              <a:solidFill>
                <a:srgbClr val="5F1FBD"/>
              </a:solidFill>
              <a:latin typeface="Arial"/>
              <a:cs typeface="Arial"/>
            </a:endParaRPr>
          </a:p>
        </p:txBody>
      </p:sp>
      <p:sp>
        <p:nvSpPr>
          <p:cNvPr id="68" name="TextBox 84"/>
          <p:cNvSpPr txBox="1">
            <a:spLocks noChangeArrowheads="1"/>
          </p:cNvSpPr>
          <p:nvPr/>
        </p:nvSpPr>
        <p:spPr bwMode="auto">
          <a:xfrm>
            <a:off x="5058582" y="2833610"/>
            <a:ext cx="1620957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NF Decay Ring:</a:t>
            </a:r>
            <a:endParaRPr lang="en-US" sz="1400" b="1" dirty="0"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>
              <a:lnSpc>
                <a:spcPts val="1200"/>
              </a:lnSpc>
            </a:pPr>
            <a:r>
              <a:rPr lang="en-US" sz="1400" b="1" dirty="0"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400" b="1" dirty="0"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400" b="1" dirty="0" err="1" smtClean="0">
                <a:solidFill>
                  <a:srgbClr val="FF6600"/>
                </a:solidFill>
                <a:latin typeface="Arial"/>
                <a:cs typeface="Arial"/>
              </a:rPr>
              <a:t>Homestake</a:t>
            </a:r>
            <a:endParaRPr lang="en-US" sz="14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 rot="437279">
            <a:off x="4301497" y="3432661"/>
            <a:ext cx="1700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Front End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+4D</a:t>
            </a:r>
            <a:r>
              <a:rPr lang="en-US" sz="1400" b="1" dirty="0" smtClean="0">
                <a:solidFill>
                  <a:srgbClr val="F9CB3A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+6D</a:t>
            </a:r>
            <a:endParaRPr lang="en-US" sz="1400" b="1" dirty="0">
              <a:solidFill>
                <a:srgbClr val="F9CB3A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0" name="TextBox 93"/>
          <p:cNvSpPr txBox="1">
            <a:spLocks noChangeArrowheads="1"/>
          </p:cNvSpPr>
          <p:nvPr/>
        </p:nvSpPr>
        <p:spPr bwMode="auto">
          <a:xfrm>
            <a:off x="6818819" y="2654409"/>
            <a:ext cx="1890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RLA </a:t>
            </a:r>
            <a:r>
              <a:rPr lang="en-US" sz="1400" b="1" dirty="0">
                <a:solidFill>
                  <a:srgbClr val="5F1FBD"/>
                </a:solidFill>
                <a:latin typeface="Arial"/>
                <a:cs typeface="Arial"/>
              </a:rPr>
              <a:t>to 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63 </a:t>
            </a:r>
            <a:r>
              <a:rPr lang="en-US" sz="1400" b="1" dirty="0" err="1" smtClean="0">
                <a:solidFill>
                  <a:srgbClr val="5F1FBD"/>
                </a:solidFill>
                <a:latin typeface="Arial"/>
                <a:cs typeface="Arial"/>
              </a:rPr>
              <a:t>GeV</a:t>
            </a:r>
            <a:r>
              <a:rPr lang="en-US" sz="1400" b="1" dirty="0" smtClean="0">
                <a:solidFill>
                  <a:srgbClr val="5F1FBD"/>
                </a:solidFill>
                <a:latin typeface="Arial"/>
                <a:cs typeface="Arial"/>
              </a:rPr>
              <a:t> +</a:t>
            </a:r>
          </a:p>
          <a:p>
            <a:pPr algn="ctr" eaLnBrk="1" hangingPunct="1"/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300m Higgs Factory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2968347" y="5994400"/>
            <a:ext cx="2145276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400" b="1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400" b="1" dirty="0" err="1" smtClean="0">
                <a:solidFill>
                  <a:srgbClr val="FF6600"/>
                </a:solidFill>
                <a:latin typeface="Arial"/>
                <a:cs typeface="Arial"/>
              </a:rPr>
              <a:t>STORM</a:t>
            </a: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+</a:t>
            </a:r>
            <a:r>
              <a:rPr lang="en-US" sz="1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Arial"/>
                <a:cs typeface="Arial"/>
              </a:rPr>
              <a:t>Muon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 Beam</a:t>
            </a:r>
            <a:b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R&amp;D Facility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 rot="20096253">
            <a:off x="3762030" y="5669817"/>
            <a:ext cx="251006" cy="11653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cxnSp>
        <p:nvCxnSpPr>
          <p:cNvPr id="10" name="Straight Connector 9"/>
          <p:cNvCxnSpPr>
            <a:stCxn id="63" idx="3"/>
            <a:endCxn id="8" idx="1"/>
          </p:cNvCxnSpPr>
          <p:nvPr/>
        </p:nvCxnSpPr>
        <p:spPr bwMode="auto">
          <a:xfrm flipV="1">
            <a:off x="3485148" y="5781247"/>
            <a:ext cx="288699" cy="1345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ounded Rectangle 12"/>
          <p:cNvSpPr/>
          <p:nvPr/>
        </p:nvSpPr>
        <p:spPr bwMode="auto">
          <a:xfrm>
            <a:off x="1384300" y="52389"/>
            <a:ext cx="6337300" cy="1717674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kumimoji="0" lang="en-US" sz="2800" b="1" i="0" u="none" strike="noStrike" normalizeH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kumimoji="0" lang="en-US" sz="2800" b="1" i="0" u="none" strike="noStrike" normalizeH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Muon</a:t>
            </a:r>
            <a:r>
              <a:rPr kumimoji="0" lang="en-US" sz="2800" b="1" i="0" u="none" strike="noStrike" normalizeH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 Accelerator Facility for Cutting Edge Physics on the Intensity and Energy Frontiers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Based on Project X Stage II</a:t>
            </a:r>
            <a:endParaRPr kumimoji="0" lang="en-US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8817235-C917-8F48-A936-FEF3725D9AF4}" type="slidenum">
              <a:rPr lang="en-US" smtClean="0">
                <a:solidFill>
                  <a:schemeClr val="tx1"/>
                </a:solidFill>
              </a:rPr>
              <a:pPr algn="r"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" y="20638"/>
            <a:ext cx="8204200" cy="9318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Muon</a:t>
            </a:r>
            <a:r>
              <a:rPr lang="en-US" sz="3200" dirty="0" smtClean="0"/>
              <a:t> Accelerator Program Timeline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9144000" cy="557683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305300" y="1663700"/>
            <a:ext cx="495300" cy="34163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600" y="2133600"/>
            <a:ext cx="152400" cy="2946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75400" y="3149600"/>
            <a:ext cx="0" cy="2971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75400" y="3149600"/>
            <a:ext cx="0" cy="1930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375400" y="4025900"/>
            <a:ext cx="2768600" cy="8255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54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At Fermilab, critical physics production could build on Phase II of Project X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305300" y="1663700"/>
            <a:ext cx="0" cy="4064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14700" y="4152900"/>
            <a:ext cx="1485900" cy="10033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130800" y="1841500"/>
            <a:ext cx="0" cy="262890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19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MAP Feasibility Assessment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66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Motivations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Collider Concept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Collider and Neutrino Factory Synergies</a:t>
            </a:r>
          </a:p>
          <a:p>
            <a:r>
              <a:rPr lang="en-US" dirty="0" smtClean="0"/>
              <a:t>The MAP Feasibility Assessment</a:t>
            </a:r>
          </a:p>
          <a:p>
            <a:r>
              <a:rPr lang="en-US" dirty="0" smtClean="0"/>
              <a:t>Concluding Remarks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Backup item (Central part of MAP R&amp;D)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R&amp;D Challenges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Recent R&amp;D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Highlights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7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Feasibility </a:t>
            </a: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2700" y="914400"/>
            <a:ext cx="3644900" cy="482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Feasibility Assessment:  Phase 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16300" y="1422400"/>
            <a:ext cx="3568700" cy="482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Feasibility Assessment:  Phase II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53200" y="1930400"/>
            <a:ext cx="2590800" cy="685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Beyond the </a:t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Feasibility Assessment 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2700" y="1422400"/>
            <a:ext cx="3403600" cy="5016500"/>
          </a:xfrm>
          <a:prstGeom prst="round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bg1"/>
                </a:solidFill>
              </a:rPr>
              <a:t>FY13 − FY15: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Identify </a:t>
            </a:r>
            <a:r>
              <a:rPr lang="en-US" b="1" i="1" u="sng" dirty="0" smtClean="0">
                <a:solidFill>
                  <a:schemeClr val="bg1"/>
                </a:solidFill>
              </a:rPr>
              <a:t>baseline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design concepts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Identify high leverage </a:t>
            </a:r>
            <a:r>
              <a:rPr lang="en-US" b="1" i="1" u="sng" dirty="0" smtClean="0">
                <a:solidFill>
                  <a:schemeClr val="bg1"/>
                </a:solidFill>
              </a:rPr>
              <a:t>alternative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concepts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Identify key engineering paths to pursue: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RF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High Field Magnets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Develop critical engineering concepts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, 6D Cooling Cell)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Support major systems tests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MICE Step IV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MICE RFCC construction &amp; testing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416300" y="1943100"/>
            <a:ext cx="3136900" cy="4495800"/>
          </a:xfrm>
          <a:prstGeom prst="round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bg1"/>
                </a:solidFill>
              </a:rPr>
              <a:t>FY16 − FY18: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Technical demonstration of critical </a:t>
            </a:r>
            <a:r>
              <a:rPr lang="en-US" b="1" i="1" u="sng" dirty="0" smtClean="0">
                <a:solidFill>
                  <a:schemeClr val="bg1"/>
                </a:solidFill>
              </a:rPr>
              <a:t>baseline</a:t>
            </a:r>
            <a:r>
              <a:rPr lang="en-US" dirty="0" smtClean="0">
                <a:solidFill>
                  <a:schemeClr val="bg1"/>
                </a:solidFill>
              </a:rPr>
              <a:t> concepts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, 6D Cooling cell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Pursue </a:t>
            </a:r>
            <a:r>
              <a:rPr lang="en-US" dirty="0">
                <a:solidFill>
                  <a:schemeClr val="bg1"/>
                </a:solidFill>
              </a:rPr>
              <a:t>high leverage </a:t>
            </a:r>
            <a:r>
              <a:rPr lang="en-US" b="1" i="1" u="sng" dirty="0">
                <a:solidFill>
                  <a:schemeClr val="bg1"/>
                </a:solidFill>
              </a:rPr>
              <a:t>alternative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concepts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Assess technical and cost feasibility of </a:t>
            </a:r>
            <a:r>
              <a:rPr lang="en-US" b="1" i="1" u="sng" dirty="0" smtClean="0">
                <a:solidFill>
                  <a:schemeClr val="bg1"/>
                </a:solidFill>
              </a:rPr>
              <a:t>baseline</a:t>
            </a:r>
            <a:r>
              <a:rPr lang="en-US" dirty="0" smtClean="0">
                <a:solidFill>
                  <a:schemeClr val="bg1"/>
                </a:solidFill>
              </a:rPr>
              <a:t> concepts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Support major systems tests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MICE Step V/VI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6DICE planning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759200" y="990600"/>
            <a:ext cx="533400" cy="317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7086600" y="1460500"/>
            <a:ext cx="533400" cy="317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53200" y="2628900"/>
            <a:ext cx="2590800" cy="3810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FY19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Plan contingent on the feasibility assessment!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Can we launch the design effort towards a staged implementation of a NF &amp; MC?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Advanced systems tests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6DICE?</a:t>
            </a:r>
          </a:p>
          <a:p>
            <a:pPr marL="406400" lvl="1" indent="-177800">
              <a:buFont typeface="Arial"/>
              <a:buChar char="•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Support physics?</a:t>
            </a:r>
          </a:p>
          <a:p>
            <a:pPr marL="177800" indent="-177800">
              <a:buFont typeface="Arial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3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0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7426"/>
            <a:ext cx="9144000" cy="564197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unique feature of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accelerators is the ability to provide cutting edge performance on both the Intensity and  Energy Frontiers</a:t>
            </a:r>
          </a:p>
          <a:p>
            <a:pPr lvl="1"/>
            <a:r>
              <a:rPr lang="en-US" dirty="0" smtClean="0"/>
              <a:t>This is well-matched to the direction specified by the P5 panel for Fermilab</a:t>
            </a:r>
          </a:p>
          <a:p>
            <a:pPr lvl="1"/>
            <a:r>
              <a:rPr lang="en-US" dirty="0" smtClean="0"/>
              <a:t>The possibilities for a staged approach make this particularly appealing in a time of constrained budgets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>
                <a:cs typeface="Symbol" charset="2"/>
              </a:rPr>
              <a:t>STORM</a:t>
            </a:r>
            <a:r>
              <a:rPr lang="en-US" dirty="0" smtClean="0">
                <a:cs typeface="Symbol" charset="2"/>
              </a:rPr>
              <a:t> would represent a critical first step in providing a </a:t>
            </a:r>
            <a:r>
              <a:rPr lang="en-US" dirty="0" err="1" smtClean="0">
                <a:cs typeface="Symbol" charset="2"/>
              </a:rPr>
              <a:t>muon</a:t>
            </a:r>
            <a:r>
              <a:rPr lang="en-US" dirty="0" smtClean="0">
                <a:cs typeface="Symbol" charset="2"/>
              </a:rPr>
              <a:t>-based accelerator complex</a:t>
            </a:r>
            <a:endParaRPr lang="en-US" dirty="0" smtClean="0">
              <a:latin typeface="Symbol" charset="2"/>
              <a:cs typeface="Symbol" charset="2"/>
            </a:endParaRPr>
          </a:p>
          <a:p>
            <a:pPr marL="2286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World leading Intensity Frontier performance could be provided with a Neutrino Factory based on Project X Phase II</a:t>
            </a:r>
          </a:p>
          <a:p>
            <a:pPr lvl="1"/>
            <a:r>
              <a:rPr lang="en-US" dirty="0" smtClean="0"/>
              <a:t>This would also provide the necessary foundation for a return to the Energy Frontier with a </a:t>
            </a:r>
            <a:r>
              <a:rPr lang="en-US" dirty="0" err="1" smtClean="0"/>
              <a:t>muon</a:t>
            </a:r>
            <a:r>
              <a:rPr lang="en-US" dirty="0" smtClean="0"/>
              <a:t> collider on U.S. soil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 </a:t>
            </a:r>
            <a:r>
              <a:rPr lang="en-US" dirty="0" err="1" smtClean="0">
                <a:solidFill>
                  <a:srgbClr val="FFFF00"/>
                </a:solidFill>
              </a:rPr>
              <a:t>Muon</a:t>
            </a:r>
            <a:r>
              <a:rPr lang="en-US" dirty="0" smtClean="0">
                <a:solidFill>
                  <a:srgbClr val="FFFF00"/>
                </a:solidFill>
              </a:rPr>
              <a:t> Collider Higgs Factory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ould provide exquisite energy resolution to directly measure the width of the Higgs.  This capability would be of crucial importance in the MSSM doublet scenario.</a:t>
            </a:r>
          </a:p>
          <a:p>
            <a:pPr marL="228600" lvl="1" indent="0" algn="ctr">
              <a:buNone/>
            </a:pPr>
            <a:r>
              <a:rPr lang="en-US" sz="2800" b="1" i="1" dirty="0">
                <a:solidFill>
                  <a:srgbClr val="FF0000"/>
                </a:solidFill>
              </a:rPr>
              <a:t>T</a:t>
            </a:r>
            <a:r>
              <a:rPr lang="en-US" sz="2800" b="1" i="1" dirty="0" smtClean="0">
                <a:solidFill>
                  <a:srgbClr val="FF0000"/>
                </a:solidFill>
              </a:rPr>
              <a:t>he first collider on the path to a </a:t>
            </a:r>
          </a:p>
          <a:p>
            <a:pPr marL="228600" lvl="1" indent="0" algn="ctr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multi-</a:t>
            </a:r>
            <a:r>
              <a:rPr lang="en-US" sz="2800" b="1" i="1" dirty="0" err="1" smtClean="0">
                <a:solidFill>
                  <a:srgbClr val="FF0000"/>
                </a:solidFill>
              </a:rPr>
              <a:t>TeV</a:t>
            </a:r>
            <a:r>
              <a:rPr lang="en-US" sz="2800" b="1" i="1" dirty="0" smtClean="0">
                <a:solidFill>
                  <a:srgbClr val="FF0000"/>
                </a:solidFill>
              </a:rPr>
              <a:t> Energy Frontier machine?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3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90600"/>
            <a:ext cx="3873501" cy="5195970"/>
          </a:xfrm>
        </p:spPr>
        <p:txBody>
          <a:bodyPr>
            <a:normAutofit lnSpcReduction="10000"/>
          </a:bodyPr>
          <a:lstStyle/>
          <a:p>
            <a:pPr marL="406400" indent="-406400"/>
            <a:r>
              <a:rPr lang="en-US" dirty="0" smtClean="0"/>
              <a:t>Through the end of this decade, the primary goal of MAP is demonstrating the feasibility of key concepts needed for a neutrino factory and </a:t>
            </a:r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  <a:p>
            <a:pPr marL="406400" indent="-406400">
              <a:buNone/>
            </a:pP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Thus e</a:t>
            </a:r>
            <a:r>
              <a:rPr lang="en-US" dirty="0" smtClean="0"/>
              <a:t>nabling an informed decision on the path forward for the HEP community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766" t="14103" r="5504" b="4896"/>
          <a:stretch/>
        </p:blipFill>
        <p:spPr>
          <a:xfrm>
            <a:off x="3950869" y="1074925"/>
            <a:ext cx="5155032" cy="4627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13507" y="1354436"/>
            <a:ext cx="3631860" cy="457390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Muon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Collider Concept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8000" y="5905500"/>
            <a:ext cx="8128000" cy="482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 challenging, but promising, R&amp;D program lies ahead!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77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R&amp;D CHALLENGES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Backup slide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09538"/>
            <a:ext cx="7567612" cy="931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Technology Challenges – Tertiary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35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71500" y="1054099"/>
            <a:ext cx="7488767" cy="4186767"/>
            <a:chOff x="571500" y="1663699"/>
            <a:chExt cx="7488767" cy="4186767"/>
          </a:xfrm>
        </p:grpSpPr>
        <p:sp>
          <p:nvSpPr>
            <p:cNvPr id="7" name="Rectangle 6"/>
            <p:cNvSpPr/>
            <p:nvPr/>
          </p:nvSpPr>
          <p:spPr>
            <a:xfrm>
              <a:off x="571500" y="1663699"/>
              <a:ext cx="7488767" cy="4186767"/>
            </a:xfrm>
            <a:prstGeom prst="rect">
              <a:avLst/>
            </a:prstGeom>
            <a:solidFill>
              <a:schemeClr val="bg1"/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Content Placeholder 6" descr="MUsperP.jpg"/>
            <p:cNvPicPr>
              <a:picLocks noChangeAspect="1"/>
            </p:cNvPicPr>
            <p:nvPr/>
          </p:nvPicPr>
          <p:blipFill rotWithShape="1">
            <a:blip r:embed="rId2"/>
            <a:srcRect l="1593" t="2906" r="397" b="2588"/>
            <a:stretch/>
          </p:blipFill>
          <p:spPr>
            <a:xfrm>
              <a:off x="687388" y="1922463"/>
              <a:ext cx="7313612" cy="3868737"/>
            </a:xfrm>
            <a:prstGeom prst="rect">
              <a:avLst/>
            </a:prstGeom>
          </p:spPr>
        </p:pic>
        <p:sp>
          <p:nvSpPr>
            <p:cNvPr id="9" name="Rectangle 39"/>
            <p:cNvSpPr>
              <a:spLocks noChangeArrowheads="1"/>
            </p:cNvSpPr>
            <p:nvPr/>
          </p:nvSpPr>
          <p:spPr bwMode="auto">
            <a:xfrm>
              <a:off x="1398588" y="1854200"/>
              <a:ext cx="6088062" cy="119221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" name="Picture 36" descr="coollinebase102"/>
            <p:cNvPicPr>
              <a:picLocks noChangeAspect="1" noChangeArrowheads="1"/>
            </p:cNvPicPr>
            <p:nvPr/>
          </p:nvPicPr>
          <p:blipFill rotWithShape="1">
            <a:blip r:embed="rId3"/>
            <a:srcRect t="19418" b="15858"/>
            <a:stretch/>
          </p:blipFill>
          <p:spPr bwMode="auto">
            <a:xfrm>
              <a:off x="1333500" y="1778001"/>
              <a:ext cx="5568950" cy="63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27"/>
            <p:cNvSpPr txBox="1">
              <a:spLocks noChangeArrowheads="1"/>
            </p:cNvSpPr>
            <p:nvPr/>
          </p:nvSpPr>
          <p:spPr bwMode="auto">
            <a:xfrm>
              <a:off x="6156325" y="4614863"/>
              <a:ext cx="854075" cy="3381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B050"/>
                  </a:solidFill>
                </a:rPr>
                <a:t>Neuffer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94163" y="3825875"/>
              <a:ext cx="463550" cy="12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190500" y="5304365"/>
            <a:ext cx="8661400" cy="10964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A multi-MW proton source, </a:t>
            </a:r>
            <a:r>
              <a:rPr lang="en-US" sz="2400" i="1" dirty="0" smtClean="0"/>
              <a:t>e.g.</a:t>
            </a:r>
            <a:r>
              <a:rPr lang="en-US" sz="2400" dirty="0" smtClean="0"/>
              <a:t>, Project X, will enable </a:t>
            </a:r>
            <a:br>
              <a:rPr lang="en-US" sz="2400" dirty="0" smtClean="0"/>
            </a:br>
            <a:r>
              <a:rPr lang="en-US" sz="2400" dirty="0" smtClean="0"/>
              <a:t>O(10</a:t>
            </a:r>
            <a:r>
              <a:rPr lang="en-US" sz="2400" baseline="30000" dirty="0" smtClean="0"/>
              <a:t>21</a:t>
            </a:r>
            <a:r>
              <a:rPr lang="en-US" sz="2400" dirty="0" smtClean="0"/>
              <a:t>) </a:t>
            </a:r>
            <a:r>
              <a:rPr lang="en-US" sz="2400" dirty="0" err="1" smtClean="0"/>
              <a:t>muons</a:t>
            </a:r>
            <a:r>
              <a:rPr lang="en-US" sz="2400" dirty="0" smtClean="0"/>
              <a:t>/year to be produced, bunched and cooled to fit within the acceptance of an accelerator.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2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20638"/>
            <a:ext cx="7505700" cy="741362"/>
          </a:xfrm>
        </p:spPr>
        <p:txBody>
          <a:bodyPr/>
          <a:lstStyle/>
          <a:p>
            <a:r>
              <a:rPr lang="en-US" dirty="0" smtClean="0"/>
              <a:t>Technology Challenges -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914400"/>
            <a:ext cx="6032500" cy="36449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MERIT Experiment at the CERN PS</a:t>
            </a:r>
          </a:p>
          <a:p>
            <a:pPr lvl="1"/>
            <a:r>
              <a:rPr lang="en-US" sz="2000" dirty="0" smtClean="0"/>
              <a:t>Proof</a:t>
            </a:r>
            <a:r>
              <a:rPr lang="en-US" sz="2000" dirty="0"/>
              <a:t>-of-principle demonstration of a liquid Hg jet target in high-field </a:t>
            </a:r>
            <a:r>
              <a:rPr lang="en-US" sz="2000" dirty="0" smtClean="0"/>
              <a:t>solenoid in Fall `07 </a:t>
            </a:r>
            <a:endParaRPr lang="en-US" sz="2000" dirty="0"/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emonstrated </a:t>
            </a:r>
            <a:r>
              <a:rPr lang="en-US" sz="2000" dirty="0"/>
              <a:t>a 20m/s </a:t>
            </a:r>
            <a:r>
              <a:rPr lang="en-US" sz="2000" dirty="0" smtClean="0"/>
              <a:t>liquid </a:t>
            </a:r>
            <a:r>
              <a:rPr lang="en-US" sz="2000" dirty="0"/>
              <a:t>Hg jet </a:t>
            </a:r>
            <a:r>
              <a:rPr lang="en-US" sz="2000" dirty="0" smtClean="0"/>
              <a:t>injected </a:t>
            </a:r>
            <a:r>
              <a:rPr lang="en-US" sz="2000" dirty="0"/>
              <a:t>into a 15 T </a:t>
            </a:r>
            <a:r>
              <a:rPr lang="en-US" sz="2000" dirty="0" smtClean="0"/>
              <a:t>solenoid</a:t>
            </a:r>
            <a:r>
              <a:rPr lang="en-US" sz="2000" dirty="0"/>
              <a:t> </a:t>
            </a:r>
            <a:r>
              <a:rPr lang="en-US" sz="2000" dirty="0" smtClean="0"/>
              <a:t>and </a:t>
            </a:r>
            <a:r>
              <a:rPr lang="en-US" sz="2000" dirty="0"/>
              <a:t>hit with a </a:t>
            </a:r>
            <a:r>
              <a:rPr lang="en-US" sz="2000" dirty="0" smtClean="0"/>
              <a:t>115 KJ/pulse beam! </a:t>
            </a:r>
            <a:endParaRPr lang="en-US" sz="2000" dirty="0"/>
          </a:p>
          <a:p>
            <a:pPr marL="749300" lvl="1" indent="-292100">
              <a:buNone/>
            </a:pP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/>
              <a:t> Technology </a:t>
            </a:r>
            <a:r>
              <a:rPr lang="en-US" sz="2000" dirty="0"/>
              <a:t>OK for beam powers </a:t>
            </a:r>
            <a:r>
              <a:rPr lang="en-US" sz="2000" dirty="0" smtClean="0"/>
              <a:t>up </a:t>
            </a:r>
            <a:r>
              <a:rPr lang="en-US" sz="2000" dirty="0"/>
              <a:t>to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8 </a:t>
            </a:r>
            <a:r>
              <a:rPr lang="en-US" sz="2000" dirty="0"/>
              <a:t>MW with </a:t>
            </a:r>
            <a:r>
              <a:rPr lang="en-US" sz="2000" dirty="0" smtClean="0"/>
              <a:t>a repetition </a:t>
            </a:r>
            <a:r>
              <a:rPr lang="en-US" sz="2000" dirty="0"/>
              <a:t>rate of </a:t>
            </a:r>
            <a:r>
              <a:rPr lang="en-US" sz="2000" dirty="0" smtClean="0"/>
              <a:t>70 Hz!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6940" y="6465970"/>
            <a:ext cx="1711960" cy="365125"/>
          </a:xfrm>
        </p:spPr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300" y="6464300"/>
            <a:ext cx="5374640" cy="365125"/>
          </a:xfr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00" y="6464300"/>
            <a:ext cx="457200" cy="365125"/>
          </a:xfrm>
        </p:spPr>
        <p:txBody>
          <a:bodyPr/>
          <a:lstStyle/>
          <a:p>
            <a:fld id="{31A889FD-0FCF-D447-9510-B18AD815D43D}" type="slidenum">
              <a:rPr lang="en-US" smtClean="0"/>
              <a:t>36</a:t>
            </a:fld>
            <a:endParaRPr lang="en-US" dirty="0"/>
          </a:p>
        </p:txBody>
      </p:sp>
      <p:pic>
        <p:nvPicPr>
          <p:cNvPr id="7" name="Picture 5" descr="DSCN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6010" y="1094933"/>
            <a:ext cx="3094490" cy="232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5854700" y="5561013"/>
            <a:ext cx="3048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Hg jet in a 15 T solenoid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with measured </a:t>
            </a:r>
            <a:r>
              <a:rPr lang="en-US" dirty="0">
                <a:solidFill>
                  <a:srgbClr val="FFFFFF"/>
                </a:solidFill>
              </a:rPr>
              <a:t>disruption length </a:t>
            </a:r>
            <a:r>
              <a:rPr lang="en-US" dirty="0" smtClean="0">
                <a:solidFill>
                  <a:srgbClr val="FFFFFF"/>
                </a:solidFill>
              </a:rPr>
              <a:t>~ </a:t>
            </a:r>
            <a:r>
              <a:rPr lang="en-US" dirty="0">
                <a:solidFill>
                  <a:srgbClr val="FFFFFF"/>
                </a:solidFill>
              </a:rPr>
              <a:t>28 cm</a:t>
            </a:r>
          </a:p>
        </p:txBody>
      </p:sp>
      <p:pic>
        <p:nvPicPr>
          <p:cNvPr id="9" name="Picture 4" descr="C:\data0\MERIT\MOVIES\Animation_16014_fat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5550" y="3517900"/>
            <a:ext cx="21336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8521700" y="4527550"/>
            <a:ext cx="571500" cy="28575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+mn-lt"/>
              </a:rPr>
              <a:t>1 cm</a:t>
            </a:r>
          </a:p>
        </p:txBody>
      </p: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 rot="5400000">
            <a:off x="8331994" y="4623594"/>
            <a:ext cx="381000" cy="158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 type="arrow" w="med" len="med"/>
            <a:tailEnd type="arrow" w="med" len="med"/>
          </a:ln>
        </p:spPr>
      </p:cxnSp>
      <p:pic>
        <p:nvPicPr>
          <p:cNvPr id="12" name="Picture 5" descr="MERI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200" y="3665111"/>
            <a:ext cx="5740814" cy="286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795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9538"/>
            <a:ext cx="7950200" cy="9318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TechnoIogy</a:t>
            </a:r>
            <a:r>
              <a:rPr lang="en-US" dirty="0" smtClean="0"/>
              <a:t> Challenges – Capture Solenoid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6500"/>
            <a:ext cx="8851900" cy="518327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Neutrino Factory and/or </a:t>
            </a:r>
            <a:r>
              <a:rPr lang="en-US" dirty="0" err="1" smtClean="0"/>
              <a:t>Muon</a:t>
            </a:r>
            <a:r>
              <a:rPr lang="en-US" dirty="0" smtClean="0"/>
              <a:t> Collider Facility requires challenging magnet design in several areas:</a:t>
            </a:r>
          </a:p>
          <a:p>
            <a:pPr lvl="1"/>
            <a:r>
              <a:rPr lang="en-US" dirty="0" smtClean="0"/>
              <a:t>Target Capture Solenoid (15-20T with large aperture) 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err="1" smtClean="0"/>
              <a:t>E</a:t>
            </a:r>
            <a:r>
              <a:rPr lang="en-US" baseline="-25000" dirty="0" err="1" smtClean="0"/>
              <a:t>stored</a:t>
            </a:r>
            <a:r>
              <a:rPr lang="en-US" baseline="-25000" dirty="0" smtClean="0"/>
              <a:t> </a:t>
            </a:r>
            <a:r>
              <a:rPr lang="en-US" dirty="0" smtClean="0"/>
              <a:t>~ 3 GJ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O(10MW) resistive </a:t>
            </a:r>
            <a:br>
              <a:rPr lang="en-US" dirty="0" smtClean="0"/>
            </a:br>
            <a:r>
              <a:rPr lang="en-US" dirty="0" smtClean="0"/>
              <a:t>coil in high radiation</a:t>
            </a:r>
            <a:br>
              <a:rPr lang="en-US" dirty="0" smtClean="0"/>
            </a:br>
            <a:r>
              <a:rPr lang="en-US" dirty="0" smtClean="0"/>
              <a:t>environment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Possible application </a:t>
            </a:r>
          </a:p>
          <a:p>
            <a:pPr marL="457200" lvl="1" indent="0">
              <a:buNone/>
            </a:pPr>
            <a:r>
              <a:rPr lang="en-US" dirty="0" smtClean="0"/>
              <a:t>for High Temperature</a:t>
            </a:r>
            <a:br>
              <a:rPr lang="en-US" dirty="0" smtClean="0"/>
            </a:br>
            <a:r>
              <a:rPr lang="en-US" dirty="0" smtClean="0"/>
              <a:t>Superconducting</a:t>
            </a:r>
            <a:br>
              <a:rPr lang="en-US" dirty="0" smtClean="0"/>
            </a:br>
            <a:r>
              <a:rPr lang="en-US" dirty="0" smtClean="0"/>
              <a:t>magnet technology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3878" y="2641600"/>
            <a:ext cx="5900121" cy="339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2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ooling Channel 90° Sectioned 2011090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r="3349"/>
          <a:stretch/>
        </p:blipFill>
        <p:spPr>
          <a:xfrm>
            <a:off x="2956963" y="3541066"/>
            <a:ext cx="6148937" cy="2886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20638"/>
            <a:ext cx="7531100" cy="817562"/>
          </a:xfrm>
        </p:spPr>
        <p:txBody>
          <a:bodyPr/>
          <a:lstStyle/>
          <a:p>
            <a:r>
              <a:rPr lang="en-GB" dirty="0" smtClean="0"/>
              <a:t>Technology Challenges -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" y="863600"/>
            <a:ext cx="8851900" cy="2677466"/>
          </a:xfrm>
        </p:spPr>
        <p:txBody>
          <a:bodyPr>
            <a:normAutofit/>
          </a:bodyPr>
          <a:lstStyle/>
          <a:p>
            <a:r>
              <a:rPr lang="en-GB" dirty="0" smtClean="0"/>
              <a:t>Tertiary production of </a:t>
            </a:r>
            <a:r>
              <a:rPr lang="en-GB" dirty="0" err="1" smtClean="0"/>
              <a:t>muon</a:t>
            </a:r>
            <a:r>
              <a:rPr lang="en-GB" dirty="0" smtClean="0"/>
              <a:t> beams </a:t>
            </a:r>
            <a:r>
              <a:rPr lang="en-GB" dirty="0" smtClean="0">
                <a:latin typeface="Wingdings 3" charset="2"/>
                <a:cs typeface="Wingdings 3" charset="2"/>
              </a:rPr>
              <a:t>a</a:t>
            </a:r>
            <a:r>
              <a:rPr lang="en-GB" dirty="0" smtClean="0">
                <a:cs typeface="Wingdings 3" charset="2"/>
              </a:rPr>
              <a:t> </a:t>
            </a:r>
          </a:p>
          <a:p>
            <a:pPr lvl="1"/>
            <a:r>
              <a:rPr lang="en-GB" sz="2200" dirty="0" smtClean="0"/>
              <a:t>Initial beam </a:t>
            </a:r>
            <a:r>
              <a:rPr lang="en-GB" sz="2200" dirty="0" err="1" smtClean="0"/>
              <a:t>emittance</a:t>
            </a:r>
            <a:r>
              <a:rPr lang="en-GB" sz="2200" dirty="0" smtClean="0"/>
              <a:t> intrinsically large</a:t>
            </a:r>
          </a:p>
          <a:p>
            <a:pPr lvl="1"/>
            <a:r>
              <a:rPr lang="en-GB" sz="2200" dirty="0"/>
              <a:t>C</a:t>
            </a:r>
            <a:r>
              <a:rPr lang="en-GB" sz="2200" dirty="0" smtClean="0"/>
              <a:t>ooling mechanism required</a:t>
            </a:r>
            <a:r>
              <a:rPr lang="en-GB" sz="2200" dirty="0"/>
              <a:t>,</a:t>
            </a:r>
            <a:r>
              <a:rPr lang="en-GB" sz="2200" dirty="0" smtClean="0"/>
              <a:t> but no radiation damping</a:t>
            </a:r>
          </a:p>
          <a:p>
            <a:r>
              <a:rPr lang="en-GB" dirty="0" err="1" smtClean="0"/>
              <a:t>Muon</a:t>
            </a:r>
            <a:r>
              <a:rPr lang="en-GB" dirty="0" smtClean="0"/>
              <a:t> Cooling </a:t>
            </a:r>
            <a:r>
              <a:rPr lang="en-GB" dirty="0" smtClean="0">
                <a:latin typeface="Wingdings 3" charset="2"/>
                <a:cs typeface="Wingdings 3" charset="2"/>
              </a:rPr>
              <a:t>a</a:t>
            </a:r>
            <a:r>
              <a:rPr lang="en-GB" dirty="0" smtClean="0">
                <a:cs typeface="Wingdings 3" charset="2"/>
              </a:rPr>
              <a:t> </a:t>
            </a:r>
            <a:r>
              <a:rPr lang="en-GB" dirty="0" smtClean="0"/>
              <a:t>Ionization Cooling </a:t>
            </a:r>
          </a:p>
          <a:p>
            <a:pPr lvl="2"/>
            <a:r>
              <a:rPr lang="en-GB" dirty="0" err="1" smtClean="0"/>
              <a:t>dE</a:t>
            </a:r>
            <a:r>
              <a:rPr lang="en-GB" dirty="0" smtClean="0"/>
              <a:t>/dx energy loss in materials</a:t>
            </a:r>
          </a:p>
          <a:p>
            <a:pPr lvl="2"/>
            <a:r>
              <a:rPr lang="en-GB" dirty="0" smtClean="0"/>
              <a:t>RF to replace </a:t>
            </a:r>
            <a:r>
              <a:rPr lang="en-GB" i="1" dirty="0" err="1" smtClean="0"/>
              <a:t>p</a:t>
            </a:r>
            <a:r>
              <a:rPr lang="en-GB" i="1" baseline="-25000" dirty="0" err="1" smtClean="0"/>
              <a:t>long</a:t>
            </a:r>
            <a:endParaRPr lang="en-GB" dirty="0" smtClean="0"/>
          </a:p>
          <a:p>
            <a:pPr lvl="1"/>
            <a:endParaRPr lang="en-GB" sz="20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 rot="20806502">
            <a:off x="3023203" y="3722577"/>
            <a:ext cx="1915887" cy="923318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394200" y="4520763"/>
            <a:ext cx="3771901" cy="1979831"/>
            <a:chOff x="8129139" y="4976594"/>
            <a:chExt cx="3243181" cy="1979831"/>
          </a:xfrm>
        </p:grpSpPr>
        <p:cxnSp>
          <p:nvCxnSpPr>
            <p:cNvPr id="10" name="Straight Arrow Connector 9"/>
            <p:cNvCxnSpPr>
              <a:stCxn id="15" idx="0"/>
            </p:cNvCxnSpPr>
            <p:nvPr/>
          </p:nvCxnSpPr>
          <p:spPr>
            <a:xfrm flipV="1">
              <a:off x="10087279" y="4976594"/>
              <a:ext cx="1285041" cy="13335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5" idx="0"/>
            </p:cNvCxnSpPr>
            <p:nvPr/>
          </p:nvCxnSpPr>
          <p:spPr>
            <a:xfrm flipH="1" flipV="1">
              <a:off x="8129139" y="5933301"/>
              <a:ext cx="1958140" cy="376793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302167" y="6310094"/>
              <a:ext cx="15702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2">
                      <a:lumMod val="25000"/>
                    </a:schemeClr>
                  </a:solidFill>
                </a:rPr>
                <a:t>Spectrometer</a:t>
              </a:r>
              <a:br>
                <a:rPr lang="en-US" dirty="0" smtClean="0">
                  <a:solidFill>
                    <a:schemeClr val="bg2">
                      <a:lumMod val="25000"/>
                    </a:schemeClr>
                  </a:solidFill>
                </a:rPr>
              </a:br>
              <a:r>
                <a:rPr lang="en-US" dirty="0" smtClean="0">
                  <a:solidFill>
                    <a:schemeClr val="bg2">
                      <a:lumMod val="25000"/>
                    </a:schemeClr>
                  </a:solidFill>
                </a:rPr>
                <a:t>Solenoids</a:t>
              </a:r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82640" y="5003800"/>
            <a:ext cx="3106188" cy="1511300"/>
            <a:chOff x="5730240" y="4851400"/>
            <a:chExt cx="3106188" cy="1511300"/>
          </a:xfrm>
        </p:grpSpPr>
        <p:cxnSp>
          <p:nvCxnSpPr>
            <p:cNvPr id="21" name="Straight Arrow Connector 20"/>
            <p:cNvCxnSpPr>
              <a:stCxn id="23" idx="1"/>
            </p:cNvCxnSpPr>
            <p:nvPr/>
          </p:nvCxnSpPr>
          <p:spPr>
            <a:xfrm flipH="1" flipV="1">
              <a:off x="6718300" y="4851400"/>
              <a:ext cx="650471" cy="1049635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5730240" y="5041900"/>
              <a:ext cx="1638531" cy="859136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368771" y="5439370"/>
              <a:ext cx="146765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RF-Coupling</a:t>
              </a:r>
              <a:br>
                <a:rPr lang="en-US" dirty="0" smtClean="0">
                  <a:solidFill>
                    <a:srgbClr val="FF0000"/>
                  </a:solidFill>
                </a:rPr>
              </a:br>
              <a:r>
                <a:rPr lang="en-US" dirty="0" smtClean="0">
                  <a:solidFill>
                    <a:srgbClr val="FF0000"/>
                  </a:solidFill>
                </a:rPr>
                <a:t>Coil (RFCC) </a:t>
              </a:r>
              <a:br>
                <a:rPr lang="en-US" dirty="0" smtClean="0">
                  <a:solidFill>
                    <a:srgbClr val="FF0000"/>
                  </a:solidFill>
                </a:rPr>
              </a:br>
              <a:r>
                <a:rPr lang="en-US" dirty="0" smtClean="0">
                  <a:solidFill>
                    <a:srgbClr val="FF0000"/>
                  </a:solidFill>
                </a:rPr>
                <a:t>Units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0800" y="3898900"/>
            <a:ext cx="297344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sz="2400" dirty="0">
                <a:solidFill>
                  <a:srgbClr val="FFFFFF"/>
                </a:solidFill>
              </a:rPr>
              <a:t>The </a:t>
            </a:r>
            <a:r>
              <a:rPr lang="en-GB" sz="2400" dirty="0" err="1">
                <a:solidFill>
                  <a:srgbClr val="FFFFFF"/>
                </a:solidFill>
              </a:rPr>
              <a:t>Muon</a:t>
            </a:r>
            <a:r>
              <a:rPr lang="en-GB" sz="2400" dirty="0">
                <a:solidFill>
                  <a:srgbClr val="FFFFFF"/>
                </a:solidFill>
              </a:rPr>
              <a:t> Ionization </a:t>
            </a:r>
            <a:br>
              <a:rPr lang="en-GB" sz="2400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Cooling Experiment: </a:t>
            </a:r>
            <a:br>
              <a:rPr lang="en-GB" sz="2400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Demonstrate the </a:t>
            </a:r>
            <a:br>
              <a:rPr lang="en-GB" sz="2400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method and validate</a:t>
            </a:r>
            <a:br>
              <a:rPr lang="en-GB" sz="2400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our simulations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2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Cooling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39</a:t>
            </a:fld>
            <a:endParaRPr lang="en-US"/>
          </a:p>
        </p:txBody>
      </p:sp>
      <p:pic>
        <p:nvPicPr>
          <p:cNvPr id="7" name="Content Placeholder 6" descr="Screen Shot 2012-07-10 at 10.27.53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4" t="12146" b="11598"/>
          <a:stretch/>
        </p:blipFill>
        <p:spPr>
          <a:xfrm>
            <a:off x="70156" y="1200250"/>
            <a:ext cx="9073844" cy="474335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43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PHYSICS MOTIVATIONs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78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Title 1"/>
          <p:cNvSpPr>
            <a:spLocks noGrp="1"/>
          </p:cNvSpPr>
          <p:nvPr>
            <p:ph type="title"/>
          </p:nvPr>
        </p:nvSpPr>
        <p:spPr>
          <a:xfrm>
            <a:off x="508000" y="109538"/>
            <a:ext cx="7747000" cy="93186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Technology Challenges - Cooling</a:t>
            </a: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18200" y="2143302"/>
            <a:ext cx="3124200" cy="2428697"/>
          </a:xfrm>
        </p:spPr>
        <p:txBody>
          <a:bodyPr>
            <a:normAutofit fontScale="85000" lnSpcReduction="20000"/>
          </a:bodyPr>
          <a:lstStyle/>
          <a:p>
            <a:pPr marL="228600" indent="-228600"/>
            <a:r>
              <a:rPr lang="en-US" dirty="0"/>
              <a:t>Some components beyond state-of-art:</a:t>
            </a:r>
          </a:p>
          <a:p>
            <a:pPr lvl="1"/>
            <a:r>
              <a:rPr lang="en-US" dirty="0" smtClean="0"/>
              <a:t>Very </a:t>
            </a:r>
            <a:r>
              <a:rPr lang="en-US" dirty="0"/>
              <a:t>high field HTS solenoids </a:t>
            </a:r>
            <a:r>
              <a:rPr lang="en-US" dirty="0" smtClean="0"/>
              <a:t>(≥30 T)</a:t>
            </a:r>
            <a:endParaRPr lang="en-US" dirty="0"/>
          </a:p>
          <a:p>
            <a:pPr lvl="1"/>
            <a:r>
              <a:rPr lang="en-US" dirty="0" smtClean="0"/>
              <a:t>High </a:t>
            </a:r>
            <a:r>
              <a:rPr lang="en-US" dirty="0"/>
              <a:t>gradient RF cavities operating in </a:t>
            </a:r>
            <a:r>
              <a:rPr lang="en-US" dirty="0" smtClean="0"/>
              <a:t>multi-Tesla </a:t>
            </a:r>
            <a:r>
              <a:rPr lang="en-US" dirty="0"/>
              <a:t>fields</a:t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1638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June 08, 2013</a:t>
            </a:r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Higgs and beyond @ Tohoku Univ.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159B6-1D9D-4F47-B7B3-C2A32A8C19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9400" y="1044575"/>
            <a:ext cx="886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buFont typeface="Arial" pitchFamily="34" charset="0"/>
              <a:buChar char="•"/>
              <a:defRPr/>
            </a:pP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Development </a:t>
            </a:r>
            <a:r>
              <a:rPr lang="en-US" sz="2400" kern="0" dirty="0">
                <a:solidFill>
                  <a:srgbClr val="FFFFFF"/>
                </a:solidFill>
                <a:latin typeface="Calibri" pitchFamily="34" charset="0"/>
              </a:rPr>
              <a:t>of a cooling channel design to reduce the 6D phase space by a factor of O(</a:t>
            </a: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10</a:t>
            </a:r>
            <a:r>
              <a:rPr lang="en-US" sz="2400" kern="0" baseline="30000" dirty="0" smtClean="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US" sz="2400" kern="0" dirty="0">
                <a:solidFill>
                  <a:srgbClr val="FFFFFF"/>
                </a:solidFill>
                <a:latin typeface="Calibri" pitchFamily="34" charset="0"/>
              </a:rPr>
              <a:t>-</a:t>
            </a: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10</a:t>
            </a:r>
            <a:r>
              <a:rPr lang="en-US" sz="2400" kern="0" baseline="30000" dirty="0" smtClean="0">
                <a:solidFill>
                  <a:srgbClr val="FFFFFF"/>
                </a:solidFill>
                <a:latin typeface="Calibri" pitchFamily="34" charset="0"/>
              </a:rPr>
              <a:t>7</a:t>
            </a: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)  </a:t>
            </a:r>
            <a:r>
              <a:rPr lang="en-US" sz="2400" kern="0" dirty="0" smtClean="0">
                <a:solidFill>
                  <a:srgbClr val="FFFFFF"/>
                </a:solidFill>
                <a:latin typeface="Arial"/>
                <a:cs typeface="Arial"/>
              </a:rPr>
              <a:t>→</a:t>
            </a: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 MC luminosity of </a:t>
            </a:r>
            <a:r>
              <a:rPr lang="en-US" sz="2400" kern="0" dirty="0">
                <a:solidFill>
                  <a:srgbClr val="FFFFFF"/>
                </a:solidFill>
                <a:latin typeface="Calibri" pitchFamily="34" charset="0"/>
              </a:rPr>
              <a:t>O(10</a:t>
            </a:r>
            <a:r>
              <a:rPr lang="en-US" sz="2400" kern="0" baseline="30000" dirty="0">
                <a:solidFill>
                  <a:srgbClr val="FFFFFF"/>
                </a:solidFill>
                <a:latin typeface="Calibri" pitchFamily="34" charset="0"/>
              </a:rPr>
              <a:t>34</a:t>
            </a:r>
            <a:r>
              <a:rPr lang="en-US" sz="2400" kern="0" dirty="0">
                <a:solidFill>
                  <a:srgbClr val="FFFFFF"/>
                </a:solidFill>
                <a:latin typeface="Calibri" pitchFamily="34" charset="0"/>
              </a:rPr>
              <a:t>) cm</a:t>
            </a:r>
            <a:r>
              <a:rPr lang="en-US" sz="2400" kern="0" baseline="30000" dirty="0">
                <a:solidFill>
                  <a:srgbClr val="FFFFFF"/>
                </a:solidFill>
                <a:latin typeface="Calibri" pitchFamily="34" charset="0"/>
              </a:rPr>
              <a:t>-</a:t>
            </a:r>
            <a:r>
              <a:rPr lang="en-US" sz="2400" kern="0" baseline="30000" dirty="0" smtClean="0">
                <a:solidFill>
                  <a:srgbClr val="FFFFFF"/>
                </a:solidFill>
                <a:latin typeface="Calibri" pitchFamily="34" charset="0"/>
              </a:rPr>
              <a:t>2</a:t>
            </a:r>
            <a:r>
              <a:rPr lang="en-US" sz="2400" kern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400" kern="0" dirty="0">
                <a:solidFill>
                  <a:srgbClr val="FFFFFF"/>
                </a:solidFill>
                <a:latin typeface="Calibri" pitchFamily="34" charset="0"/>
              </a:rPr>
              <a:t>s</a:t>
            </a:r>
            <a:r>
              <a:rPr lang="en-US" sz="2400" kern="0" baseline="30000" dirty="0">
                <a:solidFill>
                  <a:srgbClr val="FFFFFF"/>
                </a:solidFill>
                <a:latin typeface="Calibri" pitchFamily="34" charset="0"/>
              </a:rPr>
              <a:t>-1</a:t>
            </a:r>
            <a:endParaRPr lang="en-US" sz="1100" kern="0" baseline="300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082799"/>
            <a:ext cx="5880100" cy="4017037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16390" name="TextBox 11"/>
          <p:cNvSpPr txBox="1">
            <a:spLocks noChangeArrowheads="1"/>
          </p:cNvSpPr>
          <p:nvPr/>
        </p:nvSpPr>
        <p:spPr bwMode="auto">
          <a:xfrm>
            <a:off x="939801" y="2176463"/>
            <a:ext cx="124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R. Palmer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9973" y="2349917"/>
            <a:ext cx="2158927" cy="14773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Emittance</a:t>
            </a:r>
            <a:r>
              <a:rPr lang="en-US" dirty="0" smtClean="0"/>
              <a:t> Reduction</a:t>
            </a:r>
            <a:br>
              <a:rPr lang="en-US" dirty="0" smtClean="0"/>
            </a:br>
            <a:r>
              <a:rPr lang="en-US" dirty="0" smtClean="0"/>
              <a:t>via Ionization Cooling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" name="Left Arrow 7"/>
          <p:cNvSpPr/>
          <p:nvPr/>
        </p:nvSpPr>
        <p:spPr>
          <a:xfrm>
            <a:off x="3149600" y="3467100"/>
            <a:ext cx="1866900" cy="271245"/>
          </a:xfrm>
          <a:prstGeom prst="leftArrow">
            <a:avLst/>
          </a:prstGeom>
          <a:gradFill>
            <a:gsLst>
              <a:gs pos="1000">
                <a:schemeClr val="accent2">
                  <a:lumMod val="60000"/>
                  <a:lumOff val="40000"/>
                </a:schemeClr>
              </a:gs>
              <a:gs pos="100000">
                <a:srgbClr val="FF1114"/>
              </a:gs>
              <a:gs pos="41000">
                <a:schemeClr val="accent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956300" y="4394200"/>
            <a:ext cx="3086100" cy="2006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i="1" dirty="0">
                <a:solidFill>
                  <a:srgbClr val="000090"/>
                </a:solidFill>
              </a:rPr>
              <a:t>The program </a:t>
            </a:r>
            <a:r>
              <a:rPr lang="en-US" sz="2000" i="1" dirty="0" smtClean="0">
                <a:solidFill>
                  <a:srgbClr val="000090"/>
                </a:solidFill>
              </a:rPr>
              <a:t>targets critical </a:t>
            </a:r>
            <a:r>
              <a:rPr lang="en-US" sz="2000" i="1" dirty="0">
                <a:solidFill>
                  <a:srgbClr val="000090"/>
                </a:solidFill>
              </a:rPr>
              <a:t>magnet and cooling </a:t>
            </a:r>
            <a:r>
              <a:rPr lang="en-US" sz="2000" i="1" dirty="0" smtClean="0">
                <a:solidFill>
                  <a:srgbClr val="000090"/>
                </a:solidFill>
              </a:rPr>
              <a:t>cell technology  demonstrations within its feasibility phase.</a:t>
            </a:r>
            <a:endParaRPr lang="en-US" sz="20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9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09538"/>
            <a:ext cx="7607300" cy="931862"/>
          </a:xfrm>
        </p:spPr>
        <p:txBody>
          <a:bodyPr>
            <a:normAutofit/>
          </a:bodyPr>
          <a:lstStyle/>
          <a:p>
            <a:r>
              <a:rPr lang="en-GB" dirty="0" smtClean="0"/>
              <a:t>Technology Challenges – 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28700"/>
            <a:ext cx="8851900" cy="5003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 Viable Cooling Channel requires </a:t>
            </a:r>
          </a:p>
          <a:p>
            <a:pPr lvl="1"/>
            <a:r>
              <a:rPr lang="en-GB" dirty="0" smtClean="0"/>
              <a:t>Strong focusing and a large accelerating gradient to compensate for the energy loss in absorbers</a:t>
            </a:r>
          </a:p>
          <a:p>
            <a:pPr marL="747626" lvl="1" indent="-290479">
              <a:buNone/>
            </a:pPr>
            <a:r>
              <a:rPr lang="en-GB" dirty="0" smtClean="0">
                <a:latin typeface="Wingdings 3" charset="2"/>
                <a:cs typeface="Wingdings 3" charset="2"/>
              </a:rPr>
              <a:t>a	</a:t>
            </a:r>
            <a:r>
              <a:rPr lang="en-GB" dirty="0" smtClean="0">
                <a:cs typeface="Wingdings 3" charset="2"/>
              </a:rPr>
              <a:t>Large B- and E-fields superimposed</a:t>
            </a:r>
          </a:p>
          <a:p>
            <a:pPr marL="747626" lvl="1" indent="-290479">
              <a:buNone/>
            </a:pPr>
            <a:endParaRPr lang="en-GB" sz="1100" dirty="0" smtClean="0">
              <a:cs typeface="Wingdings 3" charset="2"/>
            </a:endParaRPr>
          </a:p>
          <a:p>
            <a:r>
              <a:rPr lang="en-GB" dirty="0" smtClean="0"/>
              <a:t>Operation of RF cavities in high magnetic fields is a necessary element for </a:t>
            </a:r>
            <a:r>
              <a:rPr lang="en-GB" dirty="0" err="1" smtClean="0"/>
              <a:t>muon</a:t>
            </a:r>
            <a:r>
              <a:rPr lang="en-GB" dirty="0" smtClean="0"/>
              <a:t> cooling</a:t>
            </a:r>
          </a:p>
          <a:p>
            <a:pPr marL="3492500" lvl="1" indent="-292100"/>
            <a:r>
              <a:rPr lang="en-GB" dirty="0" smtClean="0"/>
              <a:t>Control RF breakdown in the presence of high magnetic fields</a:t>
            </a:r>
          </a:p>
          <a:p>
            <a:pPr marL="3492500" lvl="1" indent="-292100"/>
            <a:r>
              <a:rPr lang="en-GB" dirty="0" smtClean="0"/>
              <a:t>The </a:t>
            </a:r>
            <a:r>
              <a:rPr lang="en-GB" dirty="0" err="1" smtClean="0"/>
              <a:t>MuCool</a:t>
            </a:r>
            <a:r>
              <a:rPr lang="en-GB" dirty="0" smtClean="0"/>
              <a:t> Test Area (MTA) at Fermilab is actively investigating:</a:t>
            </a:r>
          </a:p>
          <a:p>
            <a:pPr marL="3892550" lvl="2" indent="-292100"/>
            <a:r>
              <a:rPr lang="en-GB" dirty="0"/>
              <a:t>O</a:t>
            </a:r>
            <a:r>
              <a:rPr lang="en-GB" dirty="0" smtClean="0"/>
              <a:t>peration of RF cavities in the relevant regimes</a:t>
            </a:r>
          </a:p>
          <a:p>
            <a:pPr marL="3892550" lvl="2" indent="-292100"/>
            <a:r>
              <a:rPr lang="en-GB" dirty="0" smtClean="0"/>
              <a:t>Breakdown mitigation techniques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44" descr="MTA_BL_snout"/>
          <p:cNvPicPr>
            <a:picLocks noChangeAspect="1" noChangeArrowheads="1"/>
          </p:cNvPicPr>
          <p:nvPr/>
        </p:nvPicPr>
        <p:blipFill rotWithShape="1">
          <a:blip r:embed="rId2"/>
          <a:srcRect l="9999" r="7011"/>
          <a:stretch/>
        </p:blipFill>
        <p:spPr bwMode="auto">
          <a:xfrm>
            <a:off x="1" y="3492290"/>
            <a:ext cx="3428999" cy="275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45259" y="5486400"/>
            <a:ext cx="1586614" cy="824006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MTA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Beamline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386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9538"/>
            <a:ext cx="7747000" cy="931862"/>
          </a:xfrm>
        </p:spPr>
        <p:txBody>
          <a:bodyPr>
            <a:normAutofit/>
          </a:bodyPr>
          <a:lstStyle/>
          <a:p>
            <a:r>
              <a:rPr lang="en-US" dirty="0" smtClean="0"/>
              <a:t>RF Breakdown in Magnetic Fields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54658" y="990544"/>
            <a:ext cx="9024947" cy="5557072"/>
          </a:xfrm>
        </p:spPr>
        <p:txBody>
          <a:bodyPr/>
          <a:lstStyle/>
          <a:p>
            <a:pPr lvl="0">
              <a:defRPr/>
            </a:pPr>
            <a:r>
              <a:rPr lang="en-US" altLang="zh-CN" sz="2000" dirty="0" smtClean="0">
                <a:ea typeface="宋体" pitchFamily="2" charset="-122"/>
                <a:cs typeface="Calibri" pitchFamily="34" charset="0"/>
              </a:rPr>
              <a:t>The RF breakdown could be related by heating through field emission with external magnetic field and RF field: </a:t>
            </a:r>
          </a:p>
          <a:p>
            <a:pPr lvl="1">
              <a:defRPr/>
            </a:pPr>
            <a:r>
              <a:rPr lang="en-US" altLang="zh-CN" sz="1800" dirty="0" smtClean="0">
                <a:latin typeface="+mj-lt"/>
                <a:ea typeface="宋体" pitchFamily="2" charset="-122"/>
                <a:cs typeface="Calibri" pitchFamily="34" charset="0"/>
              </a:rPr>
              <a:t>External magnetic field</a:t>
            </a:r>
          </a:p>
          <a:p>
            <a:pPr lvl="1">
              <a:defRPr/>
            </a:pPr>
            <a:r>
              <a:rPr lang="en-US" altLang="zh-CN" sz="1800" dirty="0" err="1" smtClean="0">
                <a:latin typeface="+mj-lt"/>
                <a:ea typeface="宋体" pitchFamily="2" charset="-122"/>
                <a:cs typeface="Calibri" pitchFamily="34" charset="0"/>
              </a:rPr>
              <a:t>Ohmic</a:t>
            </a:r>
            <a:r>
              <a:rPr lang="en-US" altLang="zh-CN" sz="1800" dirty="0" smtClean="0">
                <a:latin typeface="+mj-lt"/>
                <a:ea typeface="宋体" pitchFamily="2" charset="-122"/>
                <a:cs typeface="Calibri" pitchFamily="34" charset="0"/>
              </a:rPr>
              <a:t> heating</a:t>
            </a:r>
          </a:p>
          <a:p>
            <a:pPr lvl="0">
              <a:defRPr/>
            </a:pPr>
            <a:r>
              <a:rPr lang="en-US" altLang="zh-CN" sz="2000" dirty="0" smtClean="0">
                <a:latin typeface="+mj-lt"/>
                <a:ea typeface="宋体" pitchFamily="2" charset="-122"/>
                <a:cs typeface="Calibri" pitchFamily="34" charset="0"/>
              </a:rPr>
              <a:t>Possible solutions</a:t>
            </a:r>
          </a:p>
          <a:p>
            <a:pPr lvl="1">
              <a:defRPr/>
            </a:pPr>
            <a:r>
              <a:rPr lang="en-US" altLang="zh-CN" sz="1800" b="1" i="1" dirty="0" err="1" smtClean="0">
                <a:latin typeface="+mj-lt"/>
                <a:ea typeface="宋体" pitchFamily="2" charset="-122"/>
                <a:cs typeface="Calibri" pitchFamily="34" charset="0"/>
              </a:rPr>
              <a:t>ExB</a:t>
            </a:r>
            <a:endParaRPr lang="en-US" altLang="zh-CN" sz="1800" b="1" i="1" dirty="0" smtClean="0">
              <a:latin typeface="+mj-lt"/>
              <a:ea typeface="宋体" pitchFamily="2" charset="-122"/>
              <a:cs typeface="Calibri" pitchFamily="34" charset="0"/>
            </a:endParaRPr>
          </a:p>
          <a:p>
            <a:pPr lvl="1">
              <a:defRPr/>
            </a:pPr>
            <a:r>
              <a:rPr lang="en-US" altLang="zh-CN" sz="1800" dirty="0" smtClean="0">
                <a:latin typeface="+mj-lt"/>
                <a:ea typeface="宋体" pitchFamily="2" charset="-122"/>
                <a:cs typeface="Calibri" pitchFamily="34" charset="0"/>
              </a:rPr>
              <a:t>Choice of materials</a:t>
            </a:r>
          </a:p>
          <a:p>
            <a:pPr lvl="1">
              <a:defRPr/>
            </a:pPr>
            <a:r>
              <a:rPr lang="en-US" altLang="zh-CN" sz="1800" dirty="0" smtClean="0">
                <a:latin typeface="+mj-lt"/>
                <a:ea typeface="宋体" pitchFamily="2" charset="-122"/>
                <a:cs typeface="Calibri" pitchFamily="34" charset="0"/>
              </a:rPr>
              <a:t>Surface preparation</a:t>
            </a:r>
          </a:p>
          <a:p>
            <a:pPr lvl="1">
              <a:defRPr/>
            </a:pPr>
            <a:r>
              <a:rPr lang="en-US" altLang="zh-CN" sz="1800" dirty="0" smtClean="0">
                <a:latin typeface="+mj-lt"/>
                <a:ea typeface="宋体" pitchFamily="2" charset="-122"/>
                <a:cs typeface="Calibri" pitchFamily="34" charset="0"/>
              </a:rPr>
              <a:t>Lower initial temperatures</a:t>
            </a: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6369" y="4014066"/>
            <a:ext cx="1713757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809639" y="4175126"/>
            <a:ext cx="11171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1200" b="1" dirty="0">
                <a:solidFill>
                  <a:schemeClr val="bg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E field contour</a:t>
            </a:r>
          </a:p>
        </p:txBody>
      </p:sp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5528" y="4013677"/>
            <a:ext cx="1570187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48076" y="4020206"/>
            <a:ext cx="1574113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2568281" y="5871804"/>
            <a:ext cx="70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1800" dirty="0">
                <a:solidFill>
                  <a:schemeClr val="bg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B=0 T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4320881" y="5884867"/>
            <a:ext cx="707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1800" dirty="0">
                <a:solidFill>
                  <a:schemeClr val="bg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B=1 T</a:t>
            </a: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 cstate="screen"/>
          <a:srcRect l="45630" b="18868"/>
          <a:stretch>
            <a:fillRect/>
          </a:stretch>
        </p:blipFill>
        <p:spPr bwMode="auto">
          <a:xfrm>
            <a:off x="3631320" y="2087326"/>
            <a:ext cx="2484422" cy="1547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416" y="4007387"/>
            <a:ext cx="2974335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6094926" y="5819552"/>
            <a:ext cx="2039213" cy="36933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1800" dirty="0" smtClean="0">
                <a:latin typeface="Calibri" pitchFamily="34" charset="0"/>
                <a:ea typeface="宋体" pitchFamily="2" charset="-122"/>
                <a:cs typeface="Calibri" pitchFamily="34" charset="0"/>
              </a:rPr>
              <a:t>Magnetic insulation</a:t>
            </a:r>
            <a:endParaRPr lang="en-US" altLang="zh-CN" sz="1800" dirty="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 cstate="screen"/>
          <a:srcRect r="52616" b="18868"/>
          <a:stretch>
            <a:fillRect/>
          </a:stretch>
        </p:blipFill>
        <p:spPr bwMode="auto">
          <a:xfrm>
            <a:off x="6174589" y="2080923"/>
            <a:ext cx="2372162" cy="1568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0" name="Elbow Connector 29"/>
          <p:cNvCxnSpPr/>
          <p:nvPr/>
        </p:nvCxnSpPr>
        <p:spPr>
          <a:xfrm>
            <a:off x="2568281" y="2183955"/>
            <a:ext cx="1331311" cy="404699"/>
          </a:xfrm>
          <a:prstGeom prst="bentConnector3">
            <a:avLst>
              <a:gd name="adj1" fmla="val 50000"/>
            </a:avLst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86923" y="1414857"/>
            <a:ext cx="659293" cy="369332"/>
          </a:xfrm>
          <a:prstGeom prst="rect">
            <a:avLst/>
          </a:prstGeom>
          <a:solidFill>
            <a:srgbClr val="58CAE8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D. Li</a:t>
            </a:r>
          </a:p>
        </p:txBody>
      </p:sp>
    </p:spTree>
    <p:extLst>
      <p:ext uri="{BB962C8B-B14F-4D97-AF65-F5344CB8AC3E}">
        <p14:creationId xmlns:p14="http://schemas.microsoft.com/office/powerpoint/2010/main" val="233724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9538"/>
            <a:ext cx="7747000" cy="931862"/>
          </a:xfrm>
        </p:spPr>
        <p:txBody>
          <a:bodyPr/>
          <a:lstStyle/>
          <a:p>
            <a:r>
              <a:rPr lang="en-GB" dirty="0" smtClean="0"/>
              <a:t>Technology Challenges - Acceleration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6500"/>
            <a:ext cx="9042400" cy="5003800"/>
          </a:xfrm>
        </p:spPr>
        <p:txBody>
          <a:bodyPr>
            <a:normAutofit fontScale="85000" lnSpcReduction="10000"/>
          </a:bodyPr>
          <a:lstStyle/>
          <a:p>
            <a:r>
              <a:rPr lang="en-GB" sz="3000" dirty="0" err="1"/>
              <a:t>Muons</a:t>
            </a:r>
            <a:r>
              <a:rPr lang="en-GB" sz="3000" dirty="0"/>
              <a:t> require an ultrafast accelerator chain</a:t>
            </a:r>
          </a:p>
          <a:p>
            <a:pPr marL="0" indent="0">
              <a:buNone/>
              <a:tabLst>
                <a:tab pos="338098" algn="l"/>
              </a:tabLst>
            </a:pPr>
            <a:r>
              <a:rPr lang="en-GB" sz="3000" dirty="0">
                <a:latin typeface="Wingdings 3" charset="2"/>
                <a:cs typeface="Wingdings 3" charset="2"/>
              </a:rPr>
              <a:t>	a</a:t>
            </a:r>
            <a:r>
              <a:rPr lang="en-GB" sz="3000" dirty="0">
                <a:cs typeface="Wingdings 3" charset="2"/>
              </a:rPr>
              <a:t> </a:t>
            </a:r>
            <a:r>
              <a:rPr lang="en-GB" sz="3000" i="1" dirty="0">
                <a:cs typeface="Wingdings 3" charset="2"/>
              </a:rPr>
              <a:t>Beyond the capability of most machines</a:t>
            </a:r>
            <a:endParaRPr lang="en-GB" sz="3000" i="1" dirty="0"/>
          </a:p>
          <a:p>
            <a:endParaRPr lang="en-GB" sz="1400" dirty="0"/>
          </a:p>
          <a:p>
            <a:r>
              <a:rPr lang="en-GB" sz="3000" dirty="0"/>
              <a:t>Several solutions for a </a:t>
            </a:r>
            <a:r>
              <a:rPr lang="en-GB" sz="3000" dirty="0" err="1"/>
              <a:t>muon</a:t>
            </a:r>
            <a:r>
              <a:rPr lang="en-GB" sz="3000" dirty="0"/>
              <a:t> acceleration scheme have been proposed:</a:t>
            </a:r>
          </a:p>
          <a:p>
            <a:pPr marL="3657600" lvl="1" indent="-228600"/>
            <a:r>
              <a:rPr lang="en-GB" sz="2600" dirty="0"/>
              <a:t>Superconducting </a:t>
            </a:r>
            <a:r>
              <a:rPr lang="en-GB" sz="2600" dirty="0" err="1"/>
              <a:t>Linacs</a:t>
            </a:r>
            <a:endParaRPr lang="en-GB" sz="2600" dirty="0"/>
          </a:p>
          <a:p>
            <a:pPr marL="3657600" lvl="1" indent="-228600"/>
            <a:r>
              <a:rPr lang="en-GB" sz="2600" dirty="0"/>
              <a:t>Recirculating Linear Accelerators (</a:t>
            </a:r>
            <a:r>
              <a:rPr lang="en-GB" sz="2600" dirty="0" smtClean="0"/>
              <a:t>RLAs)</a:t>
            </a:r>
          </a:p>
          <a:p>
            <a:pPr marL="3657600" lvl="1" indent="-228600"/>
            <a:r>
              <a:rPr lang="en-GB" sz="2600" dirty="0" smtClean="0"/>
              <a:t>Fixed</a:t>
            </a:r>
            <a:r>
              <a:rPr lang="en-GB" sz="2600" dirty="0"/>
              <a:t>-Field Alternating-Gradient (FFAG) Machines</a:t>
            </a:r>
          </a:p>
          <a:p>
            <a:pPr marL="4114800" lvl="4">
              <a:buFont typeface="Wingdings" charset="2"/>
              <a:buChar char="Ø"/>
            </a:pPr>
            <a:r>
              <a:rPr lang="en-GB" sz="2400" dirty="0"/>
              <a:t>EMMA at </a:t>
            </a:r>
            <a:r>
              <a:rPr lang="en-GB" sz="2400" dirty="0" err="1"/>
              <a:t>Daresbury</a:t>
            </a:r>
            <a:r>
              <a:rPr lang="en-GB" sz="2400" dirty="0"/>
              <a:t> Lab is a test of the </a:t>
            </a:r>
            <a:r>
              <a:rPr lang="en-GB" sz="2400" dirty="0" smtClean="0"/>
              <a:t>promising </a:t>
            </a:r>
            <a:r>
              <a:rPr lang="en-GB" sz="2400" dirty="0"/>
              <a:t>non-scaling type</a:t>
            </a:r>
          </a:p>
          <a:p>
            <a:pPr marL="3657600" lvl="1" indent="-228600"/>
            <a:r>
              <a:rPr lang="en-GB" sz="2600" dirty="0"/>
              <a:t>Rapid Cycling Synchrotrons (RCS/VRCS)</a:t>
            </a:r>
          </a:p>
          <a:p>
            <a:pPr marL="3657600" lvl="1" indent="-228600"/>
            <a:r>
              <a:rPr lang="en-GB" sz="2600" dirty="0"/>
              <a:t>Hybrid Machines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17" r="6734"/>
          <a:stretch/>
        </p:blipFill>
        <p:spPr>
          <a:xfrm>
            <a:off x="-15468" y="3140539"/>
            <a:ext cx="3438396" cy="306976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054" y="5558136"/>
            <a:ext cx="1143022" cy="457390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EMMA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301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109538"/>
            <a:ext cx="7277100" cy="931862"/>
          </a:xfrm>
        </p:spPr>
        <p:txBody>
          <a:bodyPr>
            <a:normAutofit/>
          </a:bodyPr>
          <a:lstStyle/>
          <a:p>
            <a:r>
              <a:rPr lang="en-US" dirty="0" smtClean="0"/>
              <a:t>An Initial Acceleration Scheme:  RLAs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44</a:t>
            </a:fld>
            <a:endParaRPr lang="en-US" dirty="0"/>
          </a:p>
        </p:txBody>
      </p: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71438" y="1095375"/>
            <a:ext cx="8937625" cy="4878388"/>
            <a:chOff x="72187" y="1094873"/>
            <a:chExt cx="8937107" cy="4879527"/>
          </a:xfrm>
        </p:grpSpPr>
        <p:sp>
          <p:nvSpPr>
            <p:cNvPr id="8" name="Rectangle 29"/>
            <p:cNvSpPr>
              <a:spLocks noChangeArrowheads="1"/>
            </p:cNvSpPr>
            <p:nvPr/>
          </p:nvSpPr>
          <p:spPr bwMode="auto">
            <a:xfrm flipV="1">
              <a:off x="72187" y="1094873"/>
              <a:ext cx="8927434" cy="2051215"/>
            </a:xfrm>
            <a:prstGeom prst="rect">
              <a:avLst/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pic>
          <p:nvPicPr>
            <p:cNvPr id="9" name="Picture 69" descr="Arc_1_3_top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017165" y="3153407"/>
              <a:ext cx="3992129" cy="282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0" descr="Arc_2_4_top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2192" y="3143365"/>
              <a:ext cx="3969628" cy="280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 flipV="1">
              <a:off x="3906493" y="3146834"/>
              <a:ext cx="1109663" cy="2803109"/>
            </a:xfrm>
            <a:prstGeom prst="rect">
              <a:avLst/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cxnSp>
          <p:nvCxnSpPr>
            <p:cNvPr id="12" name="Straight Connector 7"/>
            <p:cNvCxnSpPr>
              <a:cxnSpLocks noChangeShapeType="1"/>
            </p:cNvCxnSpPr>
            <p:nvPr/>
          </p:nvCxnSpPr>
          <p:spPr bwMode="auto">
            <a:xfrm flipV="1">
              <a:off x="3645314" y="4703500"/>
              <a:ext cx="2000250" cy="2379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Connector 22"/>
            <p:cNvCxnSpPr>
              <a:cxnSpLocks noChangeShapeType="1"/>
            </p:cNvCxnSpPr>
            <p:nvPr/>
          </p:nvCxnSpPr>
          <p:spPr bwMode="auto">
            <a:xfrm flipV="1">
              <a:off x="3797714" y="2915993"/>
              <a:ext cx="2000250" cy="2379"/>
            </a:xfrm>
            <a:prstGeom prst="line">
              <a:avLst/>
            </a:prstGeom>
            <a:noFill/>
            <a:ln w="254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4" name="Picture 18" descr="Arc_1_3_top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23986" y="2456331"/>
              <a:ext cx="1676815" cy="1295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9" descr="Arc_2_4_top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646947" y="2449791"/>
              <a:ext cx="1667364" cy="1287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 flipV="1">
              <a:off x="4303795" y="2411719"/>
              <a:ext cx="466092" cy="1286820"/>
            </a:xfrm>
            <a:prstGeom prst="rect">
              <a:avLst/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cxnSp>
          <p:nvCxnSpPr>
            <p:cNvPr id="17" name="Straight Connector 21"/>
            <p:cNvCxnSpPr>
              <a:cxnSpLocks noChangeShapeType="1"/>
            </p:cNvCxnSpPr>
            <p:nvPr/>
          </p:nvCxnSpPr>
          <p:spPr bwMode="auto">
            <a:xfrm flipV="1">
              <a:off x="4147767" y="3170373"/>
              <a:ext cx="840166" cy="109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Connector 23"/>
            <p:cNvCxnSpPr>
              <a:cxnSpLocks noChangeShapeType="1"/>
            </p:cNvCxnSpPr>
            <p:nvPr/>
          </p:nvCxnSpPr>
          <p:spPr bwMode="auto">
            <a:xfrm flipV="1">
              <a:off x="3660354" y="1736042"/>
              <a:ext cx="1797471" cy="11061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 flipV="1">
              <a:off x="84219" y="5763126"/>
              <a:ext cx="5012145" cy="204538"/>
            </a:xfrm>
            <a:prstGeom prst="rect">
              <a:avLst/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0" name="TextBox 30"/>
            <p:cNvSpPr txBox="1">
              <a:spLocks noChangeArrowheads="1"/>
            </p:cNvSpPr>
            <p:nvPr/>
          </p:nvSpPr>
          <p:spPr bwMode="auto">
            <a:xfrm>
              <a:off x="4199020" y="2502569"/>
              <a:ext cx="8301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rgbClr val="99FF99"/>
                  </a:solidFill>
                </a:rPr>
                <a:t>RLA  I</a:t>
              </a:r>
            </a:p>
          </p:txBody>
        </p:sp>
        <p:sp>
          <p:nvSpPr>
            <p:cNvPr id="21" name="TextBox 31"/>
            <p:cNvSpPr txBox="1">
              <a:spLocks noChangeArrowheads="1"/>
            </p:cNvSpPr>
            <p:nvPr/>
          </p:nvSpPr>
          <p:spPr bwMode="auto">
            <a:xfrm>
              <a:off x="4134847" y="4074695"/>
              <a:ext cx="8301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rgbClr val="99FF99"/>
                  </a:solidFill>
                </a:rPr>
                <a:t>RLA  II</a:t>
              </a:r>
            </a:p>
          </p:txBody>
        </p:sp>
        <p:sp>
          <p:nvSpPr>
            <p:cNvPr id="22" name="TextBox 32"/>
            <p:cNvSpPr txBox="1">
              <a:spLocks noChangeArrowheads="1"/>
            </p:cNvSpPr>
            <p:nvPr/>
          </p:nvSpPr>
          <p:spPr bwMode="auto">
            <a:xfrm>
              <a:off x="3978432" y="1259305"/>
              <a:ext cx="123123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rgbClr val="99FF99"/>
                  </a:solidFill>
                </a:rPr>
                <a:t>Pre-linac</a:t>
              </a:r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2677116" y="1621105"/>
              <a:ext cx="817563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244 MeV</a:t>
              </a:r>
            </a:p>
          </p:txBody>
        </p:sp>
        <p:sp>
          <p:nvSpPr>
            <p:cNvPr id="24" name="Text Box 16"/>
            <p:cNvSpPr txBox="1">
              <a:spLocks noChangeArrowheads="1"/>
            </p:cNvSpPr>
            <p:nvPr/>
          </p:nvSpPr>
          <p:spPr bwMode="auto">
            <a:xfrm>
              <a:off x="5548653" y="1617095"/>
              <a:ext cx="817563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900 MeV</a:t>
              </a:r>
            </a:p>
          </p:txBody>
        </p:sp>
        <p:sp>
          <p:nvSpPr>
            <p:cNvPr id="25" name="Text Box 16"/>
            <p:cNvSpPr txBox="1">
              <a:spLocks noChangeArrowheads="1"/>
            </p:cNvSpPr>
            <p:nvPr/>
          </p:nvSpPr>
          <p:spPr bwMode="auto">
            <a:xfrm>
              <a:off x="6182315" y="3044843"/>
              <a:ext cx="817563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3.6 GeV</a:t>
              </a: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2039442" y="3052859"/>
              <a:ext cx="817563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0.9 GeV</a:t>
              </a:r>
            </a:p>
          </p:txBody>
        </p:sp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96256" y="4484621"/>
              <a:ext cx="757989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3.6 GeV</a:t>
              </a: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8193505" y="4552801"/>
              <a:ext cx="794084" cy="259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12.6 GeV</a:t>
              </a:r>
            </a:p>
          </p:txBody>
        </p:sp>
        <p:sp>
          <p:nvSpPr>
            <p:cNvPr id="29" name="Text Box 16"/>
            <p:cNvSpPr txBox="1">
              <a:spLocks noChangeArrowheads="1"/>
            </p:cNvSpPr>
            <p:nvPr/>
          </p:nvSpPr>
          <p:spPr bwMode="auto">
            <a:xfrm>
              <a:off x="4042612" y="3205263"/>
              <a:ext cx="1143000" cy="397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86 m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0.6 GeV/pass</a:t>
              </a:r>
            </a:p>
          </p:txBody>
        </p:sp>
        <p:sp>
          <p:nvSpPr>
            <p:cNvPr id="30" name="Text Box 16"/>
            <p:cNvSpPr txBox="1">
              <a:spLocks noChangeArrowheads="1"/>
            </p:cNvSpPr>
            <p:nvPr/>
          </p:nvSpPr>
          <p:spPr bwMode="auto">
            <a:xfrm>
              <a:off x="4185068" y="1769489"/>
              <a:ext cx="817563" cy="24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202 m</a:t>
              </a:r>
            </a:p>
          </p:txBody>
        </p:sp>
        <p:sp>
          <p:nvSpPr>
            <p:cNvPr id="31" name="Text Box 16"/>
            <p:cNvSpPr txBox="1">
              <a:spLocks noChangeArrowheads="1"/>
            </p:cNvSpPr>
            <p:nvPr/>
          </p:nvSpPr>
          <p:spPr bwMode="auto">
            <a:xfrm>
              <a:off x="3934326" y="4737284"/>
              <a:ext cx="1383631" cy="397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pPr algn="ctr"/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255 m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rial" charset="0"/>
                  <a:cs typeface="Arial" charset="0"/>
                </a:rPr>
                <a:t>2 GeV/pass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437957" y="1259769"/>
            <a:ext cx="145492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S.A. </a:t>
            </a:r>
            <a:r>
              <a:rPr lang="en-US" dirty="0" err="1" smtClean="0">
                <a:solidFill>
                  <a:srgbClr val="FFFF00"/>
                </a:solidFill>
              </a:rPr>
              <a:t>Bogacz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24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Superconducting RF Development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7" name="Picture 6" descr="cavity_going_into_p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1841500"/>
            <a:ext cx="3419475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129337" y="1841500"/>
            <a:ext cx="2635344" cy="92333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Cavity going into test pit </a:t>
            </a:r>
          </a:p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in Newman </a:t>
            </a:r>
            <a:r>
              <a:rPr lang="en-US" sz="1800" dirty="0" smtClean="0">
                <a:solidFill>
                  <a:schemeClr val="bg1"/>
                </a:solidFill>
              </a:rPr>
              <a:t>basement </a:t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(Cornell University)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007100" y="6032500"/>
            <a:ext cx="2743200" cy="36988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Pit: 5m deep X 2.5m dia.</a:t>
            </a:r>
          </a:p>
        </p:txBody>
      </p:sp>
      <p:pic>
        <p:nvPicPr>
          <p:cNvPr id="14" name="Picture 5" descr="200mhz_cav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490663"/>
            <a:ext cx="5886449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673600" y="4178301"/>
            <a:ext cx="1473200" cy="4302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400mm BT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987550" y="5078413"/>
            <a:ext cx="2292350" cy="4302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Cavity length: 2 m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576638" y="1547813"/>
            <a:ext cx="2151062" cy="4302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Major dia.: 1.4 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35700" y="1295400"/>
            <a:ext cx="2352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201 MHz SCRF R&amp;D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85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508000" y="109538"/>
            <a:ext cx="7607300" cy="93186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Technology &amp; Design Challenges – Ring, Magnets, Detector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00" y="965200"/>
            <a:ext cx="8851900" cy="5461000"/>
          </a:xfrm>
        </p:spPr>
        <p:txBody>
          <a:bodyPr>
            <a:noAutofit/>
          </a:bodyPr>
          <a:lstStyle/>
          <a:p>
            <a:r>
              <a:rPr lang="en-US" sz="2400" dirty="0" err="1"/>
              <a:t>Emittances</a:t>
            </a:r>
            <a:r>
              <a:rPr lang="en-US" sz="2400" dirty="0"/>
              <a:t> are </a:t>
            </a:r>
            <a:r>
              <a:rPr lang="en-US" sz="2400" dirty="0" smtClean="0"/>
              <a:t>relatively large</a:t>
            </a:r>
            <a:r>
              <a:rPr lang="en-US" sz="2400" dirty="0"/>
              <a:t>, </a:t>
            </a:r>
            <a:r>
              <a:rPr lang="en-US" sz="2400" dirty="0" smtClean="0"/>
              <a:t>but </a:t>
            </a:r>
            <a:r>
              <a:rPr lang="en-US" sz="2400" dirty="0" err="1"/>
              <a:t>muons</a:t>
            </a:r>
            <a:r>
              <a:rPr lang="en-US" sz="2400" dirty="0"/>
              <a:t> circulate for </a:t>
            </a:r>
            <a:r>
              <a:rPr lang="en-US" sz="2400" dirty="0" smtClean="0"/>
              <a:t>~</a:t>
            </a:r>
            <a:r>
              <a:rPr lang="en-US" sz="2400" dirty="0"/>
              <a:t>1000 turns before </a:t>
            </a:r>
            <a:r>
              <a:rPr lang="en-US" sz="2400" dirty="0" smtClean="0"/>
              <a:t>decaying</a:t>
            </a:r>
            <a:endParaRPr lang="en-US" sz="2400" dirty="0"/>
          </a:p>
          <a:p>
            <a:pPr lvl="1"/>
            <a:r>
              <a:rPr lang="en-US" sz="2000" dirty="0" smtClean="0"/>
              <a:t>Lattice studies for 126 </a:t>
            </a:r>
            <a:r>
              <a:rPr lang="en-US" sz="2000" dirty="0" err="1" smtClean="0"/>
              <a:t>GeV</a:t>
            </a:r>
            <a:r>
              <a:rPr lang="en-US" sz="2000" dirty="0" smtClean="0"/>
              <a:t>, </a:t>
            </a:r>
            <a:br>
              <a:rPr lang="en-US" sz="2000" dirty="0" smtClean="0"/>
            </a:br>
            <a:r>
              <a:rPr lang="en-US" sz="2000" dirty="0" smtClean="0"/>
              <a:t>1.5 &amp; 3 </a:t>
            </a:r>
            <a:r>
              <a:rPr lang="en-US" sz="2000" dirty="0" err="1" smtClean="0"/>
              <a:t>TeV</a:t>
            </a:r>
            <a:r>
              <a:rPr lang="en-US" sz="2000" dirty="0" smtClean="0"/>
              <a:t> </a:t>
            </a:r>
            <a:r>
              <a:rPr lang="en-US" sz="2000" dirty="0" err="1" smtClean="0"/>
              <a:t>CoM</a:t>
            </a:r>
            <a:endParaRPr lang="en-US" sz="2000" dirty="0" smtClean="0"/>
          </a:p>
          <a:p>
            <a:pPr marL="457200" lvl="1" indent="0">
              <a:buNone/>
            </a:pPr>
            <a:endParaRPr lang="en-US" sz="800" dirty="0"/>
          </a:p>
          <a:p>
            <a:r>
              <a:rPr lang="en-US" sz="2400" dirty="0"/>
              <a:t>H</a:t>
            </a:r>
            <a:r>
              <a:rPr lang="en-US" sz="2400" dirty="0" smtClean="0"/>
              <a:t>igh </a:t>
            </a:r>
            <a:r>
              <a:rPr lang="en-US" sz="2400" dirty="0"/>
              <a:t>field dipoles </a:t>
            </a:r>
            <a:r>
              <a:rPr lang="en-US" sz="2400" dirty="0" smtClean="0"/>
              <a:t>and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quadrupoles</a:t>
            </a:r>
            <a:r>
              <a:rPr lang="en-US" sz="2400" dirty="0"/>
              <a:t> </a:t>
            </a:r>
            <a:r>
              <a:rPr lang="en-US" sz="2400" dirty="0" smtClean="0"/>
              <a:t>must </a:t>
            </a:r>
            <a:r>
              <a:rPr lang="en-US" sz="2400" dirty="0"/>
              <a:t>operate </a:t>
            </a:r>
            <a:br>
              <a:rPr lang="en-US" sz="2400" dirty="0"/>
            </a:br>
            <a:r>
              <a:rPr lang="en-US" sz="2400" dirty="0"/>
              <a:t>in </a:t>
            </a:r>
            <a:r>
              <a:rPr lang="en-US" sz="2400" dirty="0" smtClean="0"/>
              <a:t>high-rate </a:t>
            </a:r>
            <a:r>
              <a:rPr lang="en-US" sz="2400" dirty="0" err="1"/>
              <a:t>muon</a:t>
            </a:r>
            <a:r>
              <a:rPr lang="en-US" sz="2400" dirty="0"/>
              <a:t> decay </a:t>
            </a:r>
            <a:br>
              <a:rPr lang="en-US" sz="2400" dirty="0"/>
            </a:br>
            <a:r>
              <a:rPr lang="en-US" sz="2400" dirty="0"/>
              <a:t>backgrounds </a:t>
            </a:r>
            <a:endParaRPr lang="en-US" sz="2400" dirty="0" smtClean="0"/>
          </a:p>
          <a:p>
            <a:pPr lvl="1"/>
            <a:r>
              <a:rPr lang="en-US" sz="2000" dirty="0" smtClean="0"/>
              <a:t>Magnet designs under study</a:t>
            </a:r>
          </a:p>
          <a:p>
            <a:pPr marL="457200" lvl="1" indent="0">
              <a:buNone/>
            </a:pPr>
            <a:endParaRPr lang="en-US" sz="900" dirty="0"/>
          </a:p>
          <a:p>
            <a:r>
              <a:rPr lang="en-US" sz="2400" dirty="0" smtClean="0"/>
              <a:t>Detector </a:t>
            </a:r>
            <a:r>
              <a:rPr lang="en-US" sz="2400" dirty="0"/>
              <a:t>shielding &amp; </a:t>
            </a:r>
            <a:r>
              <a:rPr lang="en-US" sz="2400" dirty="0" smtClean="0"/>
              <a:t>performance</a:t>
            </a:r>
          </a:p>
          <a:p>
            <a:pPr lvl="1"/>
            <a:r>
              <a:rPr lang="en-US" sz="2000" dirty="0" smtClean="0"/>
              <a:t>Initial studies </a:t>
            </a:r>
            <a:r>
              <a:rPr lang="en-US" sz="2000" dirty="0"/>
              <a:t>for </a:t>
            </a:r>
            <a:r>
              <a:rPr lang="en-US" sz="2000" dirty="0" smtClean="0"/>
              <a:t>1.5 </a:t>
            </a:r>
            <a:r>
              <a:rPr lang="en-US" sz="2000" dirty="0" err="1" smtClean="0"/>
              <a:t>TeV</a:t>
            </a:r>
            <a:r>
              <a:rPr lang="en-US" sz="2000" dirty="0" smtClean="0"/>
              <a:t>, then 3 </a:t>
            </a:r>
            <a:r>
              <a:rPr lang="en-US" sz="2000" dirty="0" err="1" smtClean="0"/>
              <a:t>TeV</a:t>
            </a:r>
            <a:r>
              <a:rPr lang="en-US" sz="2000" dirty="0" smtClean="0"/>
              <a:t> and </a:t>
            </a:r>
            <a:br>
              <a:rPr lang="en-US" sz="2000" dirty="0" smtClean="0"/>
            </a:br>
            <a:r>
              <a:rPr lang="en-US" sz="2000" dirty="0" smtClean="0"/>
              <a:t>126 </a:t>
            </a:r>
            <a:r>
              <a:rPr lang="en-US" sz="2000" dirty="0" err="1" smtClean="0"/>
              <a:t>GeV</a:t>
            </a:r>
            <a:endParaRPr lang="en-US" sz="2000" dirty="0"/>
          </a:p>
          <a:p>
            <a:pPr lvl="1"/>
            <a:r>
              <a:rPr lang="en-US" sz="2000" dirty="0" smtClean="0"/>
              <a:t>Shielding configuration</a:t>
            </a:r>
            <a:endParaRPr lang="en-US" sz="2000" dirty="0"/>
          </a:p>
          <a:p>
            <a:pPr lvl="1"/>
            <a:r>
              <a:rPr lang="en-US" sz="2000" dirty="0" smtClean="0"/>
              <a:t>MARS background simulations</a:t>
            </a: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19458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June 08, 2013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Higgs and beyond @ Tohoku Univ.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DCB7A-0B15-4132-944F-F38E9F7D997D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9464" name="TextBox 12"/>
          <p:cNvSpPr txBox="1">
            <a:spLocks noChangeArrowheads="1"/>
          </p:cNvSpPr>
          <p:nvPr/>
        </p:nvSpPr>
        <p:spPr bwMode="auto">
          <a:xfrm>
            <a:off x="6883400" y="169545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MARS energy deposition map for 1.5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TeV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collider  dipole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24375" t="15000" r="20625" b="12500"/>
          <a:stretch>
            <a:fillRect/>
          </a:stretch>
        </p:blipFill>
        <p:spPr bwMode="auto">
          <a:xfrm rot="16200000">
            <a:off x="4648950" y="1651981"/>
            <a:ext cx="2221440" cy="219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 l="12188" t="15000" r="9375" b="20000"/>
          <a:stretch>
            <a:fillRect/>
          </a:stretch>
        </p:blipFill>
        <p:spPr bwMode="auto">
          <a:xfrm>
            <a:off x="5841241" y="4148920"/>
            <a:ext cx="2711558" cy="216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77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7978" y="58738"/>
            <a:ext cx="7977022" cy="1091972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Technology Challenges:  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>Heat Load </a:t>
            </a:r>
            <a:r>
              <a:rPr lang="en-US" dirty="0">
                <a:sym typeface="Symbol"/>
              </a:rPr>
              <a:t>in Arc </a:t>
            </a:r>
            <a:r>
              <a:rPr lang="en-US" dirty="0" smtClean="0">
                <a:sym typeface="Symbol"/>
              </a:rPr>
              <a:t>Magnets </a:t>
            </a:r>
            <a:r>
              <a:rPr lang="en-US" sz="2800" dirty="0" smtClean="0">
                <a:sym typeface="Symbol"/>
              </a:rPr>
              <a:t>(</a:t>
            </a:r>
            <a:r>
              <a:rPr lang="en-US" sz="2800" dirty="0" err="1" smtClean="0">
                <a:sym typeface="Symbol"/>
              </a:rPr>
              <a:t>N.Mokhov</a:t>
            </a:r>
            <a:r>
              <a:rPr lang="en-US" sz="2800" dirty="0" smtClean="0">
                <a:sym typeface="Symbol"/>
              </a:rPr>
              <a:t>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47</a:t>
            </a:fld>
            <a:endParaRPr lang="en-US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616285" y="4619555"/>
            <a:ext cx="791143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C00000"/>
                </a:solidFill>
                <a:latin typeface="Arial" pitchFamily="34" charset="0"/>
              </a:rPr>
              <a:t>Energy deposition: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in the ring dipole cold mass @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</a:rPr>
              <a:t>LHe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 temp  25 W/m  - a factor of ~5 too high!</a:t>
            </a:r>
          </a:p>
          <a:p>
            <a:pPr eaLnBrk="1" hangingPunct="1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                                                                                   W rods     80 W/m </a:t>
            </a:r>
          </a:p>
          <a:p>
            <a:pPr eaLnBrk="1" hangingPunct="1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                               in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the 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</a:rPr>
              <a:t>quadrupole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cold mass @</a:t>
            </a:r>
            <a:r>
              <a:rPr lang="en-US" sz="1400" dirty="0" err="1">
                <a:solidFill>
                  <a:schemeClr val="bg1"/>
                </a:solidFill>
                <a:latin typeface="Arial" pitchFamily="34" charset="0"/>
              </a:rPr>
              <a:t>LHe</a:t>
            </a: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</a:rPr>
              <a:t>temp  38 W/m</a:t>
            </a:r>
          </a:p>
          <a:p>
            <a:pPr eaLnBrk="1" hangingPunct="1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sym typeface="Symbol"/>
              </a:rPr>
              <a:t>                                in masks between magnets                    1.5-3 kW/m</a:t>
            </a:r>
            <a:endParaRPr lang="en-US" sz="1400" dirty="0">
              <a:solidFill>
                <a:schemeClr val="bg1"/>
              </a:solidFill>
              <a:latin typeface="Arial" pitchFamily="34" charset="0"/>
              <a:sym typeface="Symbol"/>
            </a:endParaRPr>
          </a:p>
          <a:p>
            <a:pPr eaLnBrk="1" hangingPunct="1"/>
            <a:r>
              <a:rPr lang="en-US" sz="1400" b="1" dirty="0" smtClean="0">
                <a:solidFill>
                  <a:srgbClr val="C00000"/>
                </a:solidFill>
                <a:latin typeface="Arial" pitchFamily="34" charset="0"/>
                <a:sym typeface="Symbol"/>
              </a:rPr>
              <a:t>Solutions:</a:t>
            </a:r>
          </a:p>
          <a:p>
            <a:pPr eaLnBrk="1" hangingPunct="1">
              <a:spcBef>
                <a:spcPts val="300"/>
              </a:spcBef>
            </a:pP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sym typeface="Symbol"/>
              </a:rPr>
              <a:t> abandon 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sym typeface="Symbol"/>
              </a:rPr>
              <a:t>the open-</a:t>
            </a:r>
            <a:r>
              <a:rPr lang="en-US" sz="1400" dirty="0" err="1">
                <a:solidFill>
                  <a:srgbClr val="FFFFFF"/>
                </a:solidFill>
                <a:latin typeface="Arial" pitchFamily="34" charset="0"/>
                <a:sym typeface="Symbol"/>
              </a:rPr>
              <a:t>midplane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sym typeface="Symbol"/>
              </a:rPr>
              <a:t> design, put W </a:t>
            </a: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sym typeface="Symbol"/>
              </a:rPr>
              <a:t>absorber 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  <a:sym typeface="Symbol"/>
              </a:rPr>
              <a:t>inside the </a:t>
            </a: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sym typeface="Symbol"/>
              </a:rPr>
              <a:t>dipole bore </a:t>
            </a:r>
          </a:p>
          <a:p>
            <a:pPr eaLnBrk="1" hangingPunct="1">
              <a:spcBef>
                <a:spcPts val="300"/>
              </a:spcBef>
            </a:pP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  <a:sym typeface="Symbol"/>
              </a:rPr>
              <a:t> </a:t>
            </a:r>
            <a:r>
              <a:rPr lang="en-US" sz="1400" dirty="0" smtClean="0">
                <a:solidFill>
                  <a:srgbClr val="FFFFFF"/>
                </a:solidFill>
                <a:latin typeface="Arial" pitchFamily="34" charset="0"/>
              </a:rPr>
              <a:t>sweep </a:t>
            </a:r>
            <a:r>
              <a:rPr lang="en-US" sz="1400" dirty="0">
                <a:solidFill>
                  <a:srgbClr val="FFFFFF"/>
                </a:solidFill>
                <a:latin typeface="Arial" pitchFamily="34" charset="0"/>
              </a:rPr>
              <a:t>away the decay electrons before they obtain considerable vertical displacement:  use combined-function magnets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77978" y="1502869"/>
            <a:ext cx="8368588" cy="3128020"/>
            <a:chOff x="277978" y="1375648"/>
            <a:chExt cx="8368588" cy="312802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52" b="5077"/>
            <a:stretch/>
          </p:blipFill>
          <p:spPr bwMode="auto">
            <a:xfrm>
              <a:off x="277978" y="1426854"/>
              <a:ext cx="2756610" cy="2830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0" b="5149"/>
            <a:stretch/>
          </p:blipFill>
          <p:spPr bwMode="auto">
            <a:xfrm>
              <a:off x="3034588" y="1426855"/>
              <a:ext cx="2740242" cy="2830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01" b="3273"/>
            <a:stretch/>
          </p:blipFill>
          <p:spPr bwMode="auto">
            <a:xfrm>
              <a:off x="5881420" y="1375648"/>
              <a:ext cx="2765146" cy="293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2"/>
            <p:cNvSpPr txBox="1">
              <a:spLocks noChangeArrowheads="1"/>
            </p:cNvSpPr>
            <p:nvPr/>
          </p:nvSpPr>
          <p:spPr bwMode="auto">
            <a:xfrm>
              <a:off x="3826695" y="4257447"/>
              <a:ext cx="146219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000" dirty="0" smtClean="0">
                  <a:solidFill>
                    <a:srgbClr val="FFFFFF"/>
                  </a:solidFill>
                  <a:latin typeface="Arial" pitchFamily="34" charset="0"/>
                </a:rPr>
                <a:t>Vertical view</a:t>
              </a:r>
              <a:endParaRPr lang="en-US" sz="1000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3" name="TextBox 2"/>
            <p:cNvSpPr txBox="1">
              <a:spLocks noChangeArrowheads="1"/>
            </p:cNvSpPr>
            <p:nvPr/>
          </p:nvSpPr>
          <p:spPr bwMode="auto">
            <a:xfrm>
              <a:off x="6380774" y="4257446"/>
              <a:ext cx="20463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000" dirty="0" smtClean="0">
                  <a:solidFill>
                    <a:srgbClr val="FFFFFF"/>
                  </a:solidFill>
                  <a:latin typeface="Arial" pitchFamily="34" charset="0"/>
                </a:rPr>
                <a:t>Cross-section view</a:t>
              </a:r>
              <a:endParaRPr lang="en-US" sz="1000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4" name="TextBox 2"/>
            <p:cNvSpPr txBox="1">
              <a:spLocks noChangeArrowheads="1"/>
            </p:cNvSpPr>
            <p:nvPr/>
          </p:nvSpPr>
          <p:spPr bwMode="auto">
            <a:xfrm>
              <a:off x="1018732" y="4257446"/>
              <a:ext cx="146219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000" dirty="0" smtClean="0">
                  <a:solidFill>
                    <a:srgbClr val="FFFFFF"/>
                  </a:solidFill>
                  <a:latin typeface="Arial" pitchFamily="34" charset="0"/>
                </a:rPr>
                <a:t>Horizontal view</a:t>
              </a:r>
              <a:endParaRPr lang="en-US" sz="1000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805370" y="1047890"/>
            <a:ext cx="351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 pitchFamily="34" charset="0"/>
                <a:sym typeface="Symbol"/>
              </a:rPr>
              <a:t>Decay products trajectories :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684275" y="1393535"/>
            <a:ext cx="307240" cy="0"/>
          </a:xfrm>
          <a:prstGeom prst="line">
            <a:avLst/>
          </a:prstGeom>
          <a:ln>
            <a:solidFill>
              <a:srgbClr val="2CE06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836425" y="1201510"/>
            <a:ext cx="307240" cy="0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836425" y="1393535"/>
            <a:ext cx="307240" cy="0"/>
          </a:xfrm>
          <a:prstGeom prst="line">
            <a:avLst/>
          </a:prstGeom>
          <a:ln>
            <a:solidFill>
              <a:srgbClr val="EE1EE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84275" y="1201510"/>
            <a:ext cx="307240" cy="0"/>
          </a:xfrm>
          <a:prstGeom prst="line">
            <a:avLst/>
          </a:prstGeom>
          <a:ln>
            <a:solidFill>
              <a:srgbClr val="3FB2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258880" y="1047890"/>
            <a:ext cx="49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sym typeface="Symbol"/>
              </a:rPr>
              <a:t>e</a:t>
            </a:r>
            <a:endParaRPr lang="en-US" sz="1200" dirty="0" smtClean="0">
              <a:solidFill>
                <a:srgbClr val="FFFFFF"/>
              </a:solidFill>
            </a:endParaRPr>
          </a:p>
          <a:p>
            <a:r>
              <a:rPr lang="en-US" sz="1200" dirty="0">
                <a:solidFill>
                  <a:srgbClr val="FFFFFF"/>
                </a:solidFill>
                <a:sym typeface="Symbol"/>
              </a:rPr>
              <a:t>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06730" y="1047890"/>
            <a:ext cx="49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sym typeface="Symbol"/>
              </a:rPr>
              <a:t></a:t>
            </a:r>
            <a:endParaRPr lang="en-US" sz="1200" dirty="0" smtClean="0">
              <a:solidFill>
                <a:srgbClr val="FFFFFF"/>
              </a:solidFill>
            </a:endParaRPr>
          </a:p>
          <a:p>
            <a:r>
              <a:rPr lang="en-US" sz="1200" dirty="0" smtClean="0">
                <a:solidFill>
                  <a:srgbClr val="FFFFFF"/>
                </a:solidFill>
              </a:rPr>
              <a:t>n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6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794641"/>
          </a:xfrm>
        </p:spPr>
        <p:txBody>
          <a:bodyPr/>
          <a:lstStyle/>
          <a:p>
            <a:r>
              <a:rPr lang="en-US" dirty="0" smtClean="0"/>
              <a:t>Backgrounds and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237742" y="6420146"/>
            <a:ext cx="2133600" cy="365125"/>
          </a:xfrm>
        </p:spPr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8500" y="6407446"/>
            <a:ext cx="3721628" cy="365125"/>
          </a:xfrm>
        </p:spPr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65100" y="6420146"/>
            <a:ext cx="2133600" cy="365125"/>
          </a:xfrm>
        </p:spPr>
        <p:txBody>
          <a:bodyPr/>
          <a:lstStyle/>
          <a:p>
            <a:fld id="{8A5FAC83-C8C4-8046-B35B-A89823688311}" type="slidenum">
              <a:rPr lang="en-US" smtClean="0"/>
              <a:t>48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228" y="1035575"/>
            <a:ext cx="4406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Much of the background is soft and out of time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Nanosecond time resolution can reduce backgrounds by three orders of magnitude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Requires a fast, pixelated tracker and calorimeter.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" name="Picture 7" descr="fl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891479"/>
            <a:ext cx="4267200" cy="312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28966" y="1048275"/>
            <a:ext cx="3887783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Non-ionizing background </a:t>
            </a:r>
            <a:r>
              <a:rPr lang="en-US" sz="1600" dirty="0">
                <a:solidFill>
                  <a:srgbClr val="3366FF"/>
                </a:solidFill>
              </a:rPr>
              <a:t>~</a:t>
            </a:r>
            <a:r>
              <a:rPr lang="en-US" sz="1600" dirty="0" smtClean="0">
                <a:solidFill>
                  <a:srgbClr val="3366FF"/>
                </a:solidFill>
              </a:rPr>
              <a:t> 0.1 x LHC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But crossing interval 10</a:t>
            </a:r>
            <a:r>
              <a:rPr lang="en-US" sz="1600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3366FF"/>
                </a:solidFill>
              </a:rPr>
              <a:t>s/25 ns  400 x </a:t>
            </a:r>
            <a:endParaRPr lang="en-US" sz="1600" dirty="0">
              <a:solidFill>
                <a:srgbClr val="3366FF"/>
              </a:solidFill>
            </a:endParaRPr>
          </a:p>
        </p:txBody>
      </p:sp>
      <p:pic>
        <p:nvPicPr>
          <p:cNvPr id="15" name="Content Placeholder 10" descr="spectr-new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" t="15644" r="64682" b="49927"/>
          <a:stretch/>
        </p:blipFill>
        <p:spPr>
          <a:xfrm>
            <a:off x="3912128" y="4020075"/>
            <a:ext cx="2673223" cy="24079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6" t="-1" r="66779" b="55167"/>
          <a:stretch/>
        </p:blipFill>
        <p:spPr>
          <a:xfrm>
            <a:off x="6431542" y="3998302"/>
            <a:ext cx="2676776" cy="24218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23152" y="6126133"/>
            <a:ext cx="8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23696" y="6089133"/>
            <a:ext cx="42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285154"/>
              </p:ext>
            </p:extLst>
          </p:nvPr>
        </p:nvGraphicFramePr>
        <p:xfrm>
          <a:off x="13228" y="3878560"/>
          <a:ext cx="3912129" cy="25288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9172"/>
                <a:gridCol w="1198914"/>
                <a:gridCol w="1304043"/>
              </a:tblGrid>
              <a:tr h="608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Rejection</a:t>
                      </a:r>
                      <a:endParaRPr lang="en-US" dirty="0"/>
                    </a:p>
                  </a:txBody>
                  <a:tcPr/>
                </a:tc>
              </a:tr>
              <a:tr h="608646">
                <a:tc>
                  <a:txBody>
                    <a:bodyPr/>
                    <a:lstStyle/>
                    <a:p>
                      <a:r>
                        <a:rPr lang="en-US" dirty="0" smtClean="0"/>
                        <a:t>Tracker 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ns,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dedx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9x10</a:t>
                      </a:r>
                      <a:r>
                        <a:rPr lang="en-US" baseline="30000" dirty="0" smtClean="0"/>
                        <a:t>-4</a:t>
                      </a:r>
                      <a:endParaRPr lang="en-US" baseline="30000" dirty="0"/>
                    </a:p>
                  </a:txBody>
                  <a:tcPr/>
                </a:tc>
              </a:tr>
              <a:tr h="608646">
                <a:tc>
                  <a:txBody>
                    <a:bodyPr/>
                    <a:lstStyle/>
                    <a:p>
                      <a:r>
                        <a:rPr lang="en-US" dirty="0" smtClean="0"/>
                        <a:t>Calorimeter neutrons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2.4x10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/>
                </a:tc>
              </a:tr>
              <a:tr h="608646">
                <a:tc>
                  <a:txBody>
                    <a:bodyPr/>
                    <a:lstStyle/>
                    <a:p>
                      <a:r>
                        <a:rPr lang="en-US" dirty="0" smtClean="0"/>
                        <a:t>Calorimeter photons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2.2x10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28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R&amp;D Progress – Some Highlights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Backup slide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3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76350" y="0"/>
            <a:ext cx="6978650" cy="838200"/>
          </a:xfrm>
        </p:spPr>
        <p:txBody>
          <a:bodyPr/>
          <a:lstStyle/>
          <a:p>
            <a:r>
              <a:rPr lang="en-US" dirty="0" smtClean="0"/>
              <a:t>The Physics Motivations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5900" y="736600"/>
            <a:ext cx="8851900" cy="59690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 </a:t>
            </a:r>
            <a:r>
              <a:rPr lang="en-US" sz="2400" dirty="0"/>
              <a:t>– an elementary charged lepton:</a:t>
            </a:r>
          </a:p>
          <a:p>
            <a:pPr lvl="1"/>
            <a:r>
              <a:rPr lang="en-US" sz="2000" dirty="0"/>
              <a:t>200 times heavier than the electron</a:t>
            </a:r>
          </a:p>
          <a:p>
            <a:pPr lvl="1"/>
            <a:r>
              <a:rPr lang="en-US" sz="2000" dirty="0"/>
              <a:t>2.2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dirty="0" err="1">
                <a:cs typeface="Symbol" charset="2"/>
              </a:rPr>
              <a:t>s</a:t>
            </a:r>
            <a:r>
              <a:rPr lang="en-US" sz="2000" dirty="0">
                <a:cs typeface="Symbol" charset="2"/>
              </a:rPr>
              <a:t> lifetime at </a:t>
            </a:r>
            <a:r>
              <a:rPr lang="en-US" sz="2000" dirty="0" smtClean="0">
                <a:cs typeface="Symbol" charset="2"/>
              </a:rPr>
              <a:t>rest</a:t>
            </a:r>
          </a:p>
          <a:p>
            <a:pPr lvl="1"/>
            <a:endParaRPr lang="en-US" sz="1200" dirty="0">
              <a:cs typeface="Symbol" charset="2"/>
            </a:endParaRPr>
          </a:p>
          <a:p>
            <a:r>
              <a:rPr lang="en-US" sz="2400" dirty="0">
                <a:cs typeface="Symbol" charset="2"/>
              </a:rPr>
              <a:t>P</a:t>
            </a:r>
            <a:r>
              <a:rPr lang="en-US" sz="2400" dirty="0" smtClean="0">
                <a:cs typeface="Symbol" charset="2"/>
              </a:rPr>
              <a:t>hysics </a:t>
            </a:r>
            <a:r>
              <a:rPr lang="en-US" sz="2400" dirty="0">
                <a:cs typeface="Symbol" charset="2"/>
              </a:rPr>
              <a:t>potential </a:t>
            </a:r>
            <a:r>
              <a:rPr lang="en-US" sz="2400" dirty="0" smtClean="0">
                <a:cs typeface="Symbol" charset="2"/>
              </a:rPr>
              <a:t>for </a:t>
            </a:r>
            <a:r>
              <a:rPr lang="en-US" sz="2400" dirty="0">
                <a:cs typeface="Symbol" charset="2"/>
              </a:rPr>
              <a:t>the HEP </a:t>
            </a:r>
            <a:r>
              <a:rPr lang="en-US" sz="2400" dirty="0" smtClean="0">
                <a:cs typeface="Symbol" charset="2"/>
              </a:rPr>
              <a:t>community using </a:t>
            </a:r>
            <a:r>
              <a:rPr lang="en-US" sz="2400" dirty="0" err="1" smtClean="0">
                <a:cs typeface="Symbol" charset="2"/>
              </a:rPr>
              <a:t>muon</a:t>
            </a:r>
            <a:r>
              <a:rPr lang="en-US" sz="2400" dirty="0" smtClean="0">
                <a:cs typeface="Symbol" charset="2"/>
              </a:rPr>
              <a:t> beams</a:t>
            </a:r>
            <a:endParaRPr lang="en-US" sz="2400" dirty="0">
              <a:cs typeface="Symbol" charset="2"/>
            </a:endParaRPr>
          </a:p>
          <a:p>
            <a:pPr lvl="1"/>
            <a:r>
              <a:rPr lang="en-US" sz="2000" dirty="0">
                <a:cs typeface="Symbol" charset="2"/>
              </a:rPr>
              <a:t>T</a:t>
            </a:r>
            <a:r>
              <a:rPr lang="en-US" sz="2000" dirty="0" smtClean="0">
                <a:cs typeface="Symbol" charset="2"/>
              </a:rPr>
              <a:t>ests </a:t>
            </a:r>
            <a:r>
              <a:rPr lang="en-US" sz="2000" dirty="0">
                <a:cs typeface="Symbol" charset="2"/>
              </a:rPr>
              <a:t>of Lepton Flavor </a:t>
            </a:r>
            <a:r>
              <a:rPr lang="en-US" sz="2000" dirty="0" smtClean="0">
                <a:cs typeface="Symbol" charset="2"/>
              </a:rPr>
              <a:t>Violation (mu2e conversion)</a:t>
            </a:r>
            <a:endParaRPr lang="en-US" sz="2000" dirty="0">
              <a:cs typeface="Symbol" charset="2"/>
            </a:endParaRPr>
          </a:p>
          <a:p>
            <a:pPr lvl="1"/>
            <a:r>
              <a:rPr lang="en-US" sz="2000" dirty="0">
                <a:cs typeface="Symbol" charset="2"/>
              </a:rPr>
              <a:t>A</a:t>
            </a:r>
            <a:r>
              <a:rPr lang="en-US" sz="2000" dirty="0" smtClean="0">
                <a:cs typeface="Symbol" charset="2"/>
              </a:rPr>
              <a:t>nomalous </a:t>
            </a:r>
            <a:r>
              <a:rPr lang="en-US" sz="2000" dirty="0">
                <a:cs typeface="Symbol" charset="2"/>
              </a:rPr>
              <a:t>magnetic moment </a:t>
            </a: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cs typeface="Symbol" charset="2"/>
              </a:rPr>
              <a:t> hints </a:t>
            </a:r>
            <a:r>
              <a:rPr lang="en-US" sz="2000" dirty="0">
                <a:cs typeface="Symbol" charset="2"/>
              </a:rPr>
              <a:t>of new physics (g-2</a:t>
            </a:r>
            <a:r>
              <a:rPr lang="en-US" sz="2000" dirty="0" smtClean="0">
                <a:cs typeface="Symbol" charset="2"/>
              </a:rPr>
              <a:t>)</a:t>
            </a:r>
          </a:p>
          <a:p>
            <a:pPr lvl="1"/>
            <a:endParaRPr lang="en-US" sz="2000" dirty="0">
              <a:cs typeface="Symbol" charset="2"/>
            </a:endParaRPr>
          </a:p>
          <a:p>
            <a:pPr lvl="1">
              <a:tabLst>
                <a:tab pos="2920658" algn="l"/>
              </a:tabLst>
            </a:pPr>
            <a:r>
              <a:rPr lang="en-US" sz="2000" dirty="0">
                <a:cs typeface="Symbol" charset="2"/>
              </a:rPr>
              <a:t>C</a:t>
            </a:r>
            <a:r>
              <a:rPr lang="en-US" sz="2000" dirty="0" smtClean="0">
                <a:cs typeface="Symbol" charset="2"/>
              </a:rPr>
              <a:t>an </a:t>
            </a:r>
            <a:r>
              <a:rPr lang="en-US" sz="2000" dirty="0">
                <a:cs typeface="Symbol" charset="2"/>
              </a:rPr>
              <a:t>provide equal fractions of </a:t>
            </a:r>
            <a:r>
              <a:rPr lang="en-US" sz="2000" dirty="0" smtClean="0">
                <a:cs typeface="Symbol" charset="2"/>
              </a:rPr>
              <a:t>electron </a:t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and </a:t>
            </a:r>
            <a:r>
              <a:rPr lang="en-US" sz="2000" dirty="0" err="1">
                <a:cs typeface="Symbol" charset="2"/>
              </a:rPr>
              <a:t>muon</a:t>
            </a:r>
            <a:r>
              <a:rPr lang="en-US" sz="2000" dirty="0">
                <a:cs typeface="Symbol" charset="2"/>
              </a:rPr>
              <a:t> neutrinos </a:t>
            </a:r>
            <a:r>
              <a:rPr lang="en-US" sz="2000" dirty="0" smtClean="0">
                <a:cs typeface="Symbol" charset="2"/>
              </a:rPr>
              <a:t>at high </a:t>
            </a:r>
            <a:r>
              <a:rPr lang="en-US" sz="2000" dirty="0">
                <a:cs typeface="Symbol" charset="2"/>
              </a:rPr>
              <a:t>intensity for </a:t>
            </a:r>
            <a:br>
              <a:rPr lang="en-US" sz="2000" dirty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studies </a:t>
            </a:r>
            <a:r>
              <a:rPr lang="en-US" sz="2000" dirty="0">
                <a:cs typeface="Symbol" charset="2"/>
              </a:rPr>
              <a:t>of neutrino oscillations – </a:t>
            </a:r>
            <a:r>
              <a:rPr lang="en-US" sz="2000" dirty="0" smtClean="0">
                <a:cs typeface="Symbol" charset="2"/>
              </a:rPr>
              <a:t/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the Neutrino </a:t>
            </a:r>
            <a:r>
              <a:rPr lang="en-US" sz="2000" dirty="0">
                <a:cs typeface="Symbol" charset="2"/>
              </a:rPr>
              <a:t>Factory concept</a:t>
            </a:r>
          </a:p>
          <a:p>
            <a:pPr lvl="1">
              <a:tabLst>
                <a:tab pos="3203200" algn="l"/>
              </a:tabLst>
            </a:pPr>
            <a:endParaRPr lang="en-US" sz="2000" dirty="0">
              <a:cs typeface="Symbol" charset="2"/>
            </a:endParaRPr>
          </a:p>
          <a:p>
            <a:pPr lvl="1"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Offers </a:t>
            </a:r>
            <a:r>
              <a:rPr lang="en-US" sz="2000" dirty="0">
                <a:cs typeface="Symbol" charset="2"/>
              </a:rPr>
              <a:t>a large coupling to the “Higgs mechanism</a:t>
            </a:r>
            <a:r>
              <a:rPr lang="en-US" sz="2000" dirty="0" smtClean="0">
                <a:cs typeface="Symbol" charset="2"/>
              </a:rPr>
              <a:t>”</a:t>
            </a:r>
          </a:p>
          <a:p>
            <a:pPr marL="457200" lvl="1" indent="0">
              <a:buNone/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 </a:t>
            </a:r>
          </a:p>
          <a:p>
            <a:pPr lvl="1"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As </a:t>
            </a:r>
            <a:r>
              <a:rPr lang="en-US" sz="2000" dirty="0">
                <a:cs typeface="Symbol" charset="2"/>
              </a:rPr>
              <a:t>with an 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collider, </a:t>
            </a:r>
            <a:r>
              <a:rPr lang="en-US" sz="2000" dirty="0" smtClean="0">
                <a:cs typeface="Symbol" charset="2"/>
              </a:rPr>
              <a:t>a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 would offer a precision probe of fundamental interactions – in contrast to hadron colliders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681"/>
              </p:ext>
            </p:extLst>
          </p:nvPr>
        </p:nvGraphicFramePr>
        <p:xfrm>
          <a:off x="6858001" y="3517901"/>
          <a:ext cx="1498599" cy="97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" name="Equation" r:id="rId3" imgW="800100" imgH="520700" progId="Equation.3">
                  <p:embed/>
                </p:oleObj>
              </mc:Choice>
              <mc:Fallback>
                <p:oleObj name="Equation" r:id="rId3" imgW="8001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1" y="3517901"/>
                        <a:ext cx="1498599" cy="97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hevron 9"/>
          <p:cNvSpPr/>
          <p:nvPr/>
        </p:nvSpPr>
        <p:spPr>
          <a:xfrm>
            <a:off x="5473700" y="3530601"/>
            <a:ext cx="1193800" cy="952500"/>
          </a:xfrm>
          <a:prstGeom prst="chevron">
            <a:avLst>
              <a:gd name="adj" fmla="val 9493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67500" y="3530600"/>
            <a:ext cx="18700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143612"/>
              </p:ext>
            </p:extLst>
          </p:nvPr>
        </p:nvGraphicFramePr>
        <p:xfrm>
          <a:off x="6656389" y="4572000"/>
          <a:ext cx="2043112" cy="997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" name="Equation" r:id="rId5" imgW="1041400" imgH="508000" progId="Equation.DSMT4">
                  <p:embed/>
                </p:oleObj>
              </mc:Choice>
              <mc:Fallback>
                <p:oleObj name="Equation" r:id="rId5" imgW="1041400" imgH="508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56389" y="4572000"/>
                        <a:ext cx="2043112" cy="997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1785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76350" y="20638"/>
            <a:ext cx="6978650" cy="741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MAP Design &amp;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57BFD-FA6F-474F-9970-06A46CAF4492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152400" y="5181600"/>
            <a:ext cx="4648200" cy="1219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Cooling </a:t>
            </a:r>
            <a:br>
              <a:rPr lang="en-US" sz="2000" dirty="0" smtClean="0">
                <a:solidFill>
                  <a:srgbClr val="0000FF"/>
                </a:solidFill>
                <a:latin typeface="Arial" charset="0"/>
              </a:rPr>
            </a:b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Channel</a:t>
            </a:r>
            <a:br>
              <a:rPr lang="en-US" sz="2000" dirty="0" smtClean="0">
                <a:solidFill>
                  <a:srgbClr val="0000FF"/>
                </a:solidFill>
                <a:latin typeface="Arial" charset="0"/>
              </a:rPr>
            </a:b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Concepts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876800" y="685800"/>
            <a:ext cx="4191000" cy="3276600"/>
            <a:chOff x="76200" y="838200"/>
            <a:chExt cx="4191000" cy="3276600"/>
          </a:xfrm>
          <a:solidFill>
            <a:schemeClr val="accent5">
              <a:lumMod val="75000"/>
            </a:schemeClr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76200" y="838200"/>
              <a:ext cx="4191000" cy="3276600"/>
            </a:xfrm>
            <a:prstGeom prst="roundRect">
              <a:avLst/>
            </a:prstGeom>
            <a:grpFill/>
            <a:ln w="9525" cap="flat" cmpd="sng" algn="ctr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r>
                <a:rPr lang="en-US" sz="1800" dirty="0" smtClean="0">
                  <a:solidFill>
                    <a:schemeClr val="bg1"/>
                  </a:solidFill>
                </a:rPr>
                <a:t>High Performance Computing</a:t>
              </a: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lang="en-US" sz="1800" dirty="0" smtClean="0">
                <a:solidFill>
                  <a:schemeClr val="bg1"/>
                </a:solidFill>
              </a:endParaRP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lang="en-US" sz="1800" dirty="0" smtClean="0">
                <a:solidFill>
                  <a:schemeClr val="bg1"/>
                </a:solidFill>
              </a:endParaRP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2857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buFont typeface="Arial"/>
                <a:buChar char="•"/>
                <a:tabLst/>
              </a:pPr>
              <a:endParaRPr lang="en-US" sz="500" dirty="0" smtClean="0">
                <a:solidFill>
                  <a:schemeClr val="bg1"/>
                </a:solidFill>
              </a:endParaRPr>
            </a:p>
            <a:p>
              <a:pPr marL="2857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buFont typeface="Arial"/>
                <a:buChar char="•"/>
                <a:tabLst/>
              </a:pPr>
              <a:r>
                <a:rPr lang="en-US" sz="1400" dirty="0" smtClean="0">
                  <a:solidFill>
                    <a:schemeClr val="bg1"/>
                  </a:solidFill>
                </a:rPr>
                <a:t>Code Parallelization (G4Beamline, ICOOL)</a:t>
              </a:r>
            </a:p>
            <a:p>
              <a:pPr marL="742950" lvl="1" indent="-285750" algn="l">
                <a:buClr>
                  <a:schemeClr val="accent4">
                    <a:lumMod val="20000"/>
                    <a:lumOff val="80000"/>
                  </a:schemeClr>
                </a:buClr>
                <a:buFont typeface="Wingdings" charset="2"/>
                <a:buChar char="Ø"/>
              </a:pPr>
              <a:r>
                <a:rPr lang="en-US" sz="1400" dirty="0" smtClean="0">
                  <a:solidFill>
                    <a:schemeClr val="bg1"/>
                  </a:solidFill>
                </a:rPr>
                <a:t>Performance improvements &gt; 10</a:t>
              </a:r>
              <a:r>
                <a:rPr lang="en-US" sz="1400" baseline="30000" dirty="0" smtClean="0">
                  <a:solidFill>
                    <a:schemeClr val="bg1"/>
                  </a:solidFill>
                </a:rPr>
                <a:t>4</a:t>
              </a:r>
              <a:endParaRPr lang="en-US" sz="1400" dirty="0" smtClean="0">
                <a:solidFill>
                  <a:schemeClr val="bg1"/>
                </a:solidFill>
              </a:endParaRPr>
            </a:p>
            <a:p>
              <a:pPr marL="2857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buFont typeface="Arial"/>
                <a:buChar char="•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Enables Multi-Objective Parallel Optimization</a:t>
              </a:r>
              <a:r>
                <a:rPr kumimoji="0" lang="en-US" sz="14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of Accelerator Designs</a:t>
              </a: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4">
                    <a:lumMod val="20000"/>
                    <a:lumOff val="80000"/>
                  </a:schemeClr>
                </a:buClr>
                <a:buSzPct val="80000"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1" name="Picture 10" descr="CroppedResize950400-Hopper-birds-eye-hero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371600"/>
              <a:ext cx="4072784" cy="1714856"/>
            </a:xfrm>
            <a:prstGeom prst="rect">
              <a:avLst/>
            </a:prstGeom>
            <a:grpFill/>
          </p:spPr>
        </p:pic>
        <p:pic>
          <p:nvPicPr>
            <p:cNvPr id="12" name="Picture 11" descr="nersc_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371600"/>
              <a:ext cx="982133" cy="342900"/>
            </a:xfrm>
            <a:prstGeom prst="rect">
              <a:avLst/>
            </a:prstGeom>
            <a:grpFill/>
          </p:spPr>
        </p:pic>
      </p:grpSp>
      <p:sp>
        <p:nvSpPr>
          <p:cNvPr id="9" name="Rounded Rectangle 8"/>
          <p:cNvSpPr/>
          <p:nvPr/>
        </p:nvSpPr>
        <p:spPr bwMode="auto">
          <a:xfrm>
            <a:off x="76200" y="685800"/>
            <a:ext cx="4724400" cy="4419600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MAP Design Efforts</a:t>
            </a: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charset="0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tabLst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SzPct val="80000"/>
              <a:buFont typeface="Arial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latin typeface="Arial" charset="0"/>
              </a:rPr>
              <a:t>Program Baselines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/>
              <a:buChar char="•"/>
              <a:tabLst/>
            </a:pPr>
            <a:r>
              <a:rPr lang="en-US" sz="1600" dirty="0" smtClean="0">
                <a:solidFill>
                  <a:srgbClr val="FFFF00"/>
                </a:solidFill>
              </a:rPr>
              <a:t>Staging Study (MASS) Contributions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337062"/>
            <a:ext cx="4267200" cy="3082538"/>
          </a:xfrm>
          <a:prstGeom prst="rect">
            <a:avLst/>
          </a:prstGeom>
        </p:spPr>
      </p:pic>
      <p:sp>
        <p:nvSpPr>
          <p:cNvPr id="18" name="Left Arrow 17"/>
          <p:cNvSpPr/>
          <p:nvPr/>
        </p:nvSpPr>
        <p:spPr>
          <a:xfrm>
            <a:off x="4318000" y="3686692"/>
            <a:ext cx="406400" cy="72251"/>
          </a:xfrm>
          <a:prstGeom prst="leftArrow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4318000" y="3909002"/>
            <a:ext cx="406400" cy="72251"/>
          </a:xfrm>
          <a:prstGeom prst="leftArrow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4318000" y="2895600"/>
            <a:ext cx="406400" cy="72251"/>
          </a:xfrm>
          <a:prstGeom prst="leftArrow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>
            <a:off x="4318000" y="2518549"/>
            <a:ext cx="406400" cy="72251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>
            <a:off x="4318000" y="2697480"/>
            <a:ext cx="406400" cy="72251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Arrow 27"/>
          <p:cNvSpPr/>
          <p:nvPr/>
        </p:nvSpPr>
        <p:spPr>
          <a:xfrm>
            <a:off x="4318000" y="3280549"/>
            <a:ext cx="406400" cy="72251"/>
          </a:xfrm>
          <a:prstGeom prst="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Arrow 28"/>
          <p:cNvSpPr/>
          <p:nvPr/>
        </p:nvSpPr>
        <p:spPr>
          <a:xfrm>
            <a:off x="4343400" y="1752600"/>
            <a:ext cx="406400" cy="72251"/>
          </a:xfrm>
          <a:prstGeom prst="leftArrow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 bwMode="auto">
          <a:xfrm>
            <a:off x="4876800" y="4419600"/>
            <a:ext cx="4191000" cy="1981200"/>
          </a:xfrm>
          <a:prstGeom prst="roundRect">
            <a:avLst/>
          </a:prstGeom>
          <a:noFill/>
          <a:ln w="9525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0000"/>
                  <a:lumOff val="80000"/>
                </a:schemeClr>
              </a:buClr>
              <a:buSzPct val="80000"/>
              <a:buFont typeface="Arial"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1" y="4023360"/>
            <a:ext cx="4267199" cy="245364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658937" y="5943600"/>
            <a:ext cx="2485063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90"/>
                </a:solidFill>
              </a:rPr>
              <a:t>Capture Solenoid (15-20T):</a:t>
            </a:r>
          </a:p>
          <a:p>
            <a:pPr algn="l"/>
            <a:r>
              <a:rPr lang="en-US" sz="1400" dirty="0" smtClean="0">
                <a:solidFill>
                  <a:srgbClr val="000090"/>
                </a:solidFill>
              </a:rPr>
              <a:t>~3 GJ large aperture magnet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3000" y="3962400"/>
            <a:ext cx="177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90"/>
                </a:solidFill>
              </a:rPr>
              <a:t>Liquid Hg Jet Target</a:t>
            </a:r>
            <a:endParaRPr lang="en-US" sz="1400" dirty="0">
              <a:solidFill>
                <a:srgbClr val="00009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6"/>
          <a:srcRect t="15571" b="21215"/>
          <a:stretch/>
        </p:blipFill>
        <p:spPr>
          <a:xfrm>
            <a:off x="3429000" y="5239512"/>
            <a:ext cx="1325134" cy="111268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5193526"/>
            <a:ext cx="1919934" cy="115867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502442" y="5181600"/>
            <a:ext cx="629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bg1"/>
                </a:solidFill>
              </a:rPr>
              <a:t>HCC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9000" y="6019800"/>
            <a:ext cx="1359567" cy="33855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000090"/>
                </a:solidFill>
              </a:rPr>
              <a:t>Guggenheim</a:t>
            </a:r>
            <a:endParaRPr lang="en-US" sz="1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3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ooling Channel 90° Sectioned 2011090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r="3349"/>
          <a:stretch/>
        </p:blipFill>
        <p:spPr>
          <a:xfrm>
            <a:off x="2956963" y="3541066"/>
            <a:ext cx="6148937" cy="2886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" y="20638"/>
            <a:ext cx="8204200" cy="665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Recent Progress I - MICE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10000"/>
            <a:ext cx="2819400" cy="2590800"/>
          </a:xfr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sz="2000" dirty="0" smtClean="0"/>
              <a:t>Currently preparing for MICE Step IV</a:t>
            </a:r>
          </a:p>
          <a:p>
            <a:r>
              <a:rPr lang="en-GB" sz="2000" dirty="0" smtClean="0"/>
              <a:t>Includes:</a:t>
            </a:r>
          </a:p>
          <a:p>
            <a:pPr lvl="1"/>
            <a:r>
              <a:rPr lang="en-GB" sz="1600" dirty="0" smtClean="0"/>
              <a:t>Spectrometer Solenoids</a:t>
            </a:r>
          </a:p>
          <a:p>
            <a:pPr lvl="1"/>
            <a:r>
              <a:rPr lang="en-GB" sz="1600" dirty="0" smtClean="0"/>
              <a:t>First Focus Coil</a:t>
            </a:r>
          </a:p>
          <a:p>
            <a:r>
              <a:rPr lang="en-GB" sz="2000" dirty="0" smtClean="0"/>
              <a:t>Provides:</a:t>
            </a:r>
          </a:p>
          <a:p>
            <a:pPr lvl="1"/>
            <a:r>
              <a:rPr lang="en-GB" sz="1600" dirty="0" smtClean="0"/>
              <a:t>Direct measurement of interactions with absorber materials</a:t>
            </a:r>
          </a:p>
          <a:p>
            <a:pPr lvl="1"/>
            <a:r>
              <a:rPr lang="en-GB" sz="1600" dirty="0" smtClean="0"/>
              <a:t>Important simulation input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3100" y="6426200"/>
            <a:ext cx="66421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Higgs and beyond @ Tohoku Univ.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 rot="20806502">
            <a:off x="2880702" y="3746571"/>
            <a:ext cx="1915887" cy="923318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5400" b="1" dirty="0">
                <a:ln w="12700">
                  <a:solidFill>
                    <a:srgbClr val="242852">
                      <a:satMod val="155000"/>
                    </a:srgbClr>
                  </a:solidFill>
                  <a:prstDash val="solid"/>
                </a:ln>
                <a:solidFill>
                  <a:srgbClr val="ACCBF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MICE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394200" y="4520763"/>
            <a:ext cx="3771901" cy="1979831"/>
            <a:chOff x="8129139" y="4976594"/>
            <a:chExt cx="3243181" cy="1979831"/>
          </a:xfrm>
        </p:grpSpPr>
        <p:cxnSp>
          <p:nvCxnSpPr>
            <p:cNvPr id="10" name="Straight Arrow Connector 9"/>
            <p:cNvCxnSpPr>
              <a:stCxn id="15" idx="0"/>
            </p:cNvCxnSpPr>
            <p:nvPr/>
          </p:nvCxnSpPr>
          <p:spPr>
            <a:xfrm flipV="1">
              <a:off x="10087279" y="4976594"/>
              <a:ext cx="1285041" cy="13335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5" idx="0"/>
            </p:cNvCxnSpPr>
            <p:nvPr/>
          </p:nvCxnSpPr>
          <p:spPr>
            <a:xfrm flipH="1" flipV="1">
              <a:off x="8129139" y="5933301"/>
              <a:ext cx="1958140" cy="376793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302167" y="6310094"/>
              <a:ext cx="15702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  <a:t>Spectrometer</a:t>
              </a:r>
              <a:b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ACCBF9">
                      <a:lumMod val="25000"/>
                    </a:srgbClr>
                  </a:solidFill>
                  <a:latin typeface="Arial"/>
                </a:rPr>
                <a:t>Solenoids</a:t>
              </a:r>
              <a:endParaRPr lang="en-US" sz="1800" dirty="0">
                <a:solidFill>
                  <a:srgbClr val="ACCBF9">
                    <a:lumMod val="25000"/>
                  </a:srgbClr>
                </a:solidFill>
                <a:latin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82640" y="5003800"/>
            <a:ext cx="3106188" cy="1511300"/>
            <a:chOff x="5730240" y="4851400"/>
            <a:chExt cx="3106188" cy="1511300"/>
          </a:xfrm>
        </p:grpSpPr>
        <p:cxnSp>
          <p:nvCxnSpPr>
            <p:cNvPr id="21" name="Straight Arrow Connector 20"/>
            <p:cNvCxnSpPr>
              <a:stCxn id="23" idx="1"/>
            </p:cNvCxnSpPr>
            <p:nvPr/>
          </p:nvCxnSpPr>
          <p:spPr>
            <a:xfrm flipH="1" flipV="1">
              <a:off x="6718300" y="4851400"/>
              <a:ext cx="650471" cy="1049635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5730240" y="5041900"/>
              <a:ext cx="1638531" cy="859136"/>
            </a:xfrm>
            <a:prstGeom prst="straightConnector1">
              <a:avLst/>
            </a:prstGeom>
            <a:ln>
              <a:solidFill>
                <a:srgbClr val="FF1114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368771" y="5439370"/>
              <a:ext cx="146765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RF-Coupling</a:t>
              </a:r>
              <a:br>
                <a:rPr lang="en-US" sz="1800" dirty="0" smtClean="0">
                  <a:solidFill>
                    <a:srgbClr val="FF0000"/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Coil (RFCC) </a:t>
              </a:r>
              <a:br>
                <a:rPr lang="en-US" sz="1800" dirty="0" smtClean="0">
                  <a:solidFill>
                    <a:srgbClr val="FF0000"/>
                  </a:solidFill>
                  <a:latin typeface="Arial"/>
                </a:rPr>
              </a:br>
              <a:r>
                <a:rPr lang="en-US" sz="1800" dirty="0" smtClean="0">
                  <a:solidFill>
                    <a:srgbClr val="FF0000"/>
                  </a:solidFill>
                  <a:latin typeface="Arial"/>
                </a:rPr>
                <a:t>Units</a:t>
              </a:r>
              <a:endParaRPr lang="en-US" sz="180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18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7"/>
          <a:stretch/>
        </p:blipFill>
        <p:spPr>
          <a:xfrm>
            <a:off x="5080001" y="609600"/>
            <a:ext cx="3149599" cy="31106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7787" y="2362200"/>
            <a:ext cx="304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First Spectrometer Solenoid</a:t>
            </a:r>
            <a:br>
              <a:rPr lang="en-US" sz="1800" dirty="0" smtClean="0">
                <a:solidFill>
                  <a:srgbClr val="FFFF00"/>
                </a:solidFill>
                <a:latin typeface="Arial"/>
              </a:rPr>
            </a:b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Now Commissioned!</a:t>
            </a:r>
            <a:endParaRPr lang="en-US" sz="1800" dirty="0">
              <a:solidFill>
                <a:srgbClr val="FFFF00"/>
              </a:solidFill>
              <a:latin typeface="Arial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934200" y="2971800"/>
            <a:ext cx="1219200" cy="1447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49530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3048000" y="3124200"/>
            <a:ext cx="2590800" cy="1447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" y="533400"/>
            <a:ext cx="34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First Coupling Coil Cold Mass</a:t>
            </a:r>
            <a:br>
              <a:rPr lang="en-US" sz="1800" dirty="0" smtClean="0">
                <a:solidFill>
                  <a:srgbClr val="FFFF00"/>
                </a:solidFill>
                <a:latin typeface="Arial"/>
              </a:rPr>
            </a:br>
            <a:r>
              <a:rPr lang="en-US" sz="1800" dirty="0" smtClean="0">
                <a:solidFill>
                  <a:srgbClr val="FFFF00"/>
                </a:solidFill>
                <a:latin typeface="Arial"/>
              </a:rPr>
              <a:t> Being Readied for Training</a:t>
            </a:r>
            <a:endParaRPr lang="en-US" sz="18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77900" y="3389094"/>
            <a:ext cx="340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srgbClr val="000090"/>
                </a:solidFill>
                <a:latin typeface="Arial"/>
              </a:rPr>
              <a:t>Fermilab Solenoid Test Facility</a:t>
            </a:r>
            <a:endParaRPr lang="en-US" sz="1800" dirty="0">
              <a:solidFill>
                <a:srgbClr val="00009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39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75" y="1206500"/>
            <a:ext cx="3378925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Progress II – Cavity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206500"/>
            <a:ext cx="5781040" cy="48641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Breakdown tests with Be and </a:t>
            </a:r>
            <a:r>
              <a:rPr lang="en-US" sz="2400" dirty="0" smtClean="0"/>
              <a:t>Cu Buttons</a:t>
            </a:r>
            <a:endParaRPr lang="en-US" sz="2400" dirty="0"/>
          </a:p>
          <a:p>
            <a:r>
              <a:rPr lang="en-US" sz="2400" dirty="0"/>
              <a:t>Both reached ~31 MV/m</a:t>
            </a:r>
          </a:p>
          <a:p>
            <a:r>
              <a:rPr lang="en-US" sz="2400" dirty="0" smtClean="0"/>
              <a:t>Cu </a:t>
            </a:r>
            <a:r>
              <a:rPr lang="en-US" sz="2400" dirty="0"/>
              <a:t>button shows significant </a:t>
            </a:r>
            <a:r>
              <a:rPr lang="en-US" sz="2400" dirty="0" smtClean="0"/>
              <a:t>pitting</a:t>
            </a:r>
          </a:p>
          <a:p>
            <a:r>
              <a:rPr lang="en-US" sz="2400" dirty="0"/>
              <a:t>Be button shows minimal </a:t>
            </a:r>
            <a:r>
              <a:rPr lang="en-US" sz="2400" dirty="0" smtClean="0"/>
              <a:t>damage</a:t>
            </a:r>
          </a:p>
          <a:p>
            <a:pPr marL="406400" indent="-406400">
              <a:buNone/>
            </a:pPr>
            <a:r>
              <a:rPr lang="en-US" sz="2400" dirty="0" smtClean="0">
                <a:latin typeface="Wingdings 3" charset="2"/>
                <a:cs typeface="Wingdings 3" charset="2"/>
              </a:rPr>
              <a:t>a</a:t>
            </a:r>
            <a:r>
              <a:rPr lang="en-US" sz="2400" dirty="0" smtClean="0">
                <a:cs typeface="Wingdings 3" charset="2"/>
              </a:rPr>
              <a:t> Materials choices offer the possibility of more robust operation in </a:t>
            </a:r>
            <a:r>
              <a:rPr lang="en-US" sz="2400" dirty="0" err="1" smtClean="0">
                <a:cs typeface="Wingdings 3" charset="2"/>
              </a:rPr>
              <a:t>mangetic</a:t>
            </a:r>
            <a:r>
              <a:rPr lang="en-US" sz="2400" dirty="0" smtClean="0">
                <a:cs typeface="Wingdings 3" charset="2"/>
              </a:rPr>
              <a:t> fields</a:t>
            </a:r>
            <a:endParaRPr lang="en-US" sz="2400" dirty="0">
              <a:latin typeface="Wingdings 3" charset="2"/>
              <a:cs typeface="Wingdings 3" charset="2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3" b="32445"/>
          <a:stretch/>
        </p:blipFill>
        <p:spPr>
          <a:xfrm>
            <a:off x="3285872" y="4419600"/>
            <a:ext cx="3134739" cy="208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409184"/>
            <a:ext cx="3158872" cy="21059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600" y="4457700"/>
            <a:ext cx="578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Cu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5872" y="4470400"/>
            <a:ext cx="561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8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Progress III – Vacuum RF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3062010" cy="2209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CF26B-2D57-4D69-8A36-791C8D1D5DB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19200"/>
            <a:ext cx="2946400" cy="2209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540252"/>
            <a:ext cx="3023527" cy="27432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505200" y="3611880"/>
            <a:ext cx="5562600" cy="267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66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0D8ED"/>
                </a:solidFill>
              </a:rPr>
              <a:t>Vacuum Tests at B = 0 T &amp; B = 3 T</a:t>
            </a:r>
          </a:p>
          <a:p>
            <a:pPr lvl="1"/>
            <a:r>
              <a:rPr lang="en-US" dirty="0" smtClean="0"/>
              <a:t>Two cycles: B</a:t>
            </a:r>
            <a:r>
              <a:rPr lang="en-US" baseline="-25000" dirty="0" smtClean="0"/>
              <a:t>0</a:t>
            </a:r>
            <a:r>
              <a:rPr lang="en-US" dirty="0"/>
              <a:t>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/>
              <a:t> B</a:t>
            </a:r>
            <a:r>
              <a:rPr lang="en-US" baseline="-25000" dirty="0" smtClean="0"/>
              <a:t>3</a:t>
            </a:r>
            <a:r>
              <a:rPr lang="en-US" dirty="0"/>
              <a:t> </a:t>
            </a:r>
            <a:r>
              <a:rPr lang="en-US" dirty="0">
                <a:latin typeface="Wingdings 3" charset="2"/>
                <a:cs typeface="Wingdings 3" charset="2"/>
              </a:rPr>
              <a:t>a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en-US" baseline="-25000" dirty="0" smtClean="0"/>
              <a:t>0</a:t>
            </a:r>
            <a:r>
              <a:rPr lang="en-US" dirty="0"/>
              <a:t> </a:t>
            </a:r>
            <a:r>
              <a:rPr lang="en-US" dirty="0">
                <a:latin typeface="Wingdings 3" charset="2"/>
                <a:cs typeface="Wingdings 3" charset="2"/>
              </a:rPr>
              <a:t>a</a:t>
            </a:r>
            <a:r>
              <a:rPr lang="en-US" dirty="0"/>
              <a:t> B</a:t>
            </a:r>
            <a:r>
              <a:rPr lang="en-US" baseline="-25000" dirty="0" smtClean="0"/>
              <a:t>3</a:t>
            </a:r>
          </a:p>
          <a:p>
            <a:r>
              <a:rPr lang="en-US" dirty="0" smtClean="0">
                <a:solidFill>
                  <a:srgbClr val="C0D8ED"/>
                </a:solidFill>
              </a:rPr>
              <a:t>No difference in maximum </a:t>
            </a:r>
            <a:r>
              <a:rPr lang="en-US" dirty="0">
                <a:solidFill>
                  <a:srgbClr val="C0D8ED"/>
                </a:solidFill>
              </a:rPr>
              <a:t>s</a:t>
            </a:r>
            <a:r>
              <a:rPr lang="en-US" dirty="0" smtClean="0">
                <a:solidFill>
                  <a:srgbClr val="C0D8ED"/>
                </a:solidFill>
              </a:rPr>
              <a:t>table </a:t>
            </a:r>
            <a:r>
              <a:rPr lang="en-US" dirty="0">
                <a:solidFill>
                  <a:srgbClr val="C0D8ED"/>
                </a:solidFill>
              </a:rPr>
              <a:t>o</a:t>
            </a:r>
            <a:r>
              <a:rPr lang="en-US" dirty="0" smtClean="0">
                <a:solidFill>
                  <a:srgbClr val="C0D8ED"/>
                </a:solidFill>
              </a:rPr>
              <a:t>perating gradient</a:t>
            </a:r>
          </a:p>
          <a:p>
            <a:pPr lvl="1"/>
            <a:r>
              <a:rPr lang="en-US" dirty="0" smtClean="0"/>
              <a:t>Gradient  </a:t>
            </a:r>
            <a:r>
              <a:rPr lang="en-US" dirty="0" smtClean="0">
                <a:latin typeface="Symbol" pitchFamily="18" charset="2"/>
              </a:rPr>
              <a:t>» </a:t>
            </a:r>
            <a:r>
              <a:rPr lang="en-US" dirty="0" smtClean="0"/>
              <a:t>25 MV/m</a:t>
            </a:r>
          </a:p>
          <a:p>
            <a:r>
              <a:rPr lang="en-US" dirty="0" smtClean="0">
                <a:solidFill>
                  <a:srgbClr val="C0D8ED"/>
                </a:solidFill>
              </a:rPr>
              <a:t>Demonstrates possibility of successful operation of vacuum cavities in magnetic fields with careful design</a:t>
            </a:r>
            <a:endParaRPr lang="en-US" dirty="0">
              <a:solidFill>
                <a:srgbClr val="C0D8E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0048" y="1270000"/>
            <a:ext cx="266090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All-</a:t>
            </a:r>
            <a:r>
              <a:rPr lang="en-US" sz="3600" dirty="0" smtClean="0">
                <a:solidFill>
                  <a:schemeClr val="bg1"/>
                </a:solidFill>
              </a:rPr>
              <a:t>Seasons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Cavity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(designed for both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vacuum and high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pressure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operation)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0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Progress IV:  High Pressure RF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1"/>
          </p:nvPr>
        </p:nvSpPr>
        <p:spPr>
          <a:xfrm>
            <a:off x="12700" y="990600"/>
            <a:ext cx="4483100" cy="249766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Gas-filled cavity</a:t>
            </a:r>
          </a:p>
          <a:p>
            <a:pPr lvl="1"/>
            <a:r>
              <a:rPr lang="en-US" dirty="0" smtClean="0"/>
              <a:t>Can moderate dark current and breakdown currents in magnetic fields</a:t>
            </a:r>
          </a:p>
          <a:p>
            <a:pPr lvl="1"/>
            <a:r>
              <a:rPr lang="en-US" dirty="0" smtClean="0"/>
              <a:t>Can contribute to cooling</a:t>
            </a:r>
          </a:p>
          <a:p>
            <a:pPr lvl="1"/>
            <a:r>
              <a:rPr lang="en-US" dirty="0" smtClean="0"/>
              <a:t>Is loaded, however, by beam-induced plasma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52387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Electronegative Species</a:t>
            </a:r>
          </a:p>
          <a:p>
            <a:pPr lvl="1"/>
            <a:r>
              <a:rPr lang="en-US" dirty="0" smtClean="0"/>
              <a:t>Dope primary gas</a:t>
            </a:r>
          </a:p>
          <a:p>
            <a:pPr lvl="1"/>
            <a:r>
              <a:rPr lang="en-US" dirty="0" smtClean="0"/>
              <a:t>Can moderate the loading effects of beam-induced plasma by scavenging the relatively mobile electrons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t>54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2701" y="3447336"/>
            <a:ext cx="4483100" cy="2947113"/>
            <a:chOff x="3" y="4411125"/>
            <a:chExt cx="3665614" cy="2336799"/>
          </a:xfrm>
        </p:grpSpPr>
        <p:sp>
          <p:nvSpPr>
            <p:cNvPr id="8" name="Date Placeholder 2"/>
            <p:cNvSpPr txBox="1">
              <a:spLocks/>
            </p:cNvSpPr>
            <p:nvPr/>
          </p:nvSpPr>
          <p:spPr>
            <a:xfrm>
              <a:off x="457200" y="6356347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4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/>
                <a:t>5/22/12</a:t>
              </a:r>
              <a:endParaRPr lang="en-US"/>
            </a:p>
          </p:txBody>
        </p:sp>
        <p:pic>
          <p:nvPicPr>
            <p:cNvPr id="9" name="Picture 8" descr="TUYA01_fig5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6" y="4411125"/>
              <a:ext cx="3657601" cy="2336799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0" name="Rectangle 9"/>
            <p:cNvSpPr/>
            <p:nvPr/>
          </p:nvSpPr>
          <p:spPr>
            <a:xfrm>
              <a:off x="1642534" y="5689594"/>
              <a:ext cx="393192" cy="21166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96997" y="5809725"/>
              <a:ext cx="1031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Beam 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" y="6396728"/>
              <a:ext cx="14426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Times"/>
                  <a:cs typeface="Times"/>
                </a:rPr>
                <a:t>E</a:t>
              </a:r>
              <a:r>
                <a:rPr lang="en-US" sz="1600" i="1" baseline="-25000" dirty="0" smtClean="0">
                  <a:latin typeface="Times"/>
                  <a:cs typeface="Times"/>
                </a:rPr>
                <a:t>0</a:t>
              </a:r>
              <a:r>
                <a:rPr lang="en-US" sz="1600" i="1" dirty="0" smtClean="0">
                  <a:latin typeface="Times"/>
                  <a:cs typeface="Times"/>
                </a:rPr>
                <a:t> = 25 MV/</a:t>
              </a:r>
              <a:r>
                <a:rPr lang="en-US" sz="1600" i="1" dirty="0" err="1" smtClean="0">
                  <a:latin typeface="Times"/>
                  <a:cs typeface="Times"/>
                </a:rPr>
                <a:t>m</a:t>
              </a:r>
              <a:endParaRPr lang="en-US" sz="1600" i="1" dirty="0">
                <a:latin typeface="Times"/>
                <a:cs typeface="Time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13022" y="3408775"/>
            <a:ext cx="4417191" cy="3052662"/>
            <a:chOff x="4613022" y="3950086"/>
            <a:chExt cx="4369438" cy="2865467"/>
          </a:xfrm>
        </p:grpSpPr>
        <p:sp>
          <p:nvSpPr>
            <p:cNvPr id="14" name="Slide Number Placeholder 4"/>
            <p:cNvSpPr txBox="1">
              <a:spLocks/>
            </p:cNvSpPr>
            <p:nvPr/>
          </p:nvSpPr>
          <p:spPr>
            <a:xfrm>
              <a:off x="6553200" y="6356350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4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AE7C9831-9F74-9F40-B9DD-F6C983AE2633}" type="slidenum">
                <a:rPr lang="en-US" smtClean="0"/>
                <a:pPr/>
                <a:t>54</a:t>
              </a:fld>
              <a:endParaRPr lang="en-US"/>
            </a:p>
          </p:txBody>
        </p:sp>
        <p:pic>
          <p:nvPicPr>
            <p:cNvPr id="15" name="Picture 14" descr="withB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3022" y="3986284"/>
              <a:ext cx="4369438" cy="277977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7839963" y="4517410"/>
              <a:ext cx="8899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Pure GH2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97631" y="3950086"/>
              <a:ext cx="2295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1% Dry Air (0.2 % O2) in GH2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32326" y="4811759"/>
              <a:ext cx="1041336" cy="895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B800"/>
                  </a:solidFill>
                </a:rPr>
                <a:t>1% Dry Air </a:t>
              </a:r>
            </a:p>
            <a:p>
              <a:r>
                <a:rPr lang="en-US" sz="1400" dirty="0" smtClean="0">
                  <a:solidFill>
                    <a:srgbClr val="00B800"/>
                  </a:solidFill>
                </a:rPr>
                <a:t>(0.2 % O2)</a:t>
              </a:r>
            </a:p>
            <a:p>
              <a:r>
                <a:rPr lang="en-US" sz="1400" dirty="0" smtClean="0">
                  <a:solidFill>
                    <a:srgbClr val="00B800"/>
                  </a:solidFill>
                </a:rPr>
                <a:t>in GH2 at </a:t>
              </a:r>
              <a:br>
                <a:rPr lang="en-US" sz="1400" dirty="0" smtClean="0">
                  <a:solidFill>
                    <a:srgbClr val="00B800"/>
                  </a:solidFill>
                </a:rPr>
              </a:br>
              <a:r>
                <a:rPr lang="en-US" sz="1400" dirty="0" smtClean="0">
                  <a:solidFill>
                    <a:srgbClr val="00B800"/>
                  </a:solidFill>
                </a:rPr>
                <a:t>B = 3 T</a:t>
              </a:r>
              <a:endParaRPr lang="en-US" sz="1400" dirty="0">
                <a:solidFill>
                  <a:srgbClr val="00B8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1604" y="6476999"/>
              <a:ext cx="14255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Times"/>
                  <a:cs typeface="Times"/>
                </a:rPr>
                <a:t>E</a:t>
              </a:r>
              <a:r>
                <a:rPr lang="en-US" sz="1600" i="1" baseline="-25000" dirty="0" smtClean="0">
                  <a:latin typeface="Times"/>
                  <a:cs typeface="Times"/>
                </a:rPr>
                <a:t>0 </a:t>
              </a:r>
              <a:r>
                <a:rPr lang="en-US" sz="1600" i="1" dirty="0" smtClean="0">
                  <a:latin typeface="Times"/>
                  <a:cs typeface="Times"/>
                </a:rPr>
                <a:t>= 25 MV/</a:t>
              </a:r>
              <a:r>
                <a:rPr lang="en-US" sz="1600" i="1" dirty="0" err="1" smtClean="0">
                  <a:latin typeface="Times"/>
                  <a:cs typeface="Times"/>
                </a:rPr>
                <a:t>m</a:t>
              </a:r>
              <a:endParaRPr lang="en-US" sz="1600" i="1" dirty="0">
                <a:latin typeface="Times"/>
                <a:cs typeface="Times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10800000">
              <a:off x="5287970" y="6117507"/>
              <a:ext cx="779219" cy="1"/>
            </a:xfrm>
            <a:prstGeom prst="straightConnector1">
              <a:avLst/>
            </a:prstGeom>
            <a:ln w="57150" cmpd="sng"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4489472" y="4637002"/>
              <a:ext cx="2238068" cy="1024320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4120117" y="5011208"/>
              <a:ext cx="2157449" cy="178253"/>
            </a:xfrm>
            <a:prstGeom prst="line">
              <a:avLst/>
            </a:prstGeom>
            <a:ln w="127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145790" y="5677674"/>
              <a:ext cx="1757057" cy="606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~50× change in </a:t>
              </a:r>
            </a:p>
            <a:p>
              <a:pPr algn="ctr"/>
              <a:r>
                <a:rPr lang="en-US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RF dissipation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4229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109538"/>
            <a:ext cx="697865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Recent Progress V:  High Field Magnets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1" y="850900"/>
            <a:ext cx="2559379" cy="2583132"/>
          </a:xfrm>
          <a:prstGeom prst="rect">
            <a:avLst/>
          </a:prstGeom>
        </p:spPr>
      </p:pic>
      <p:sp>
        <p:nvSpPr>
          <p:cNvPr id="8" name="Content Placeholder 10"/>
          <p:cNvSpPr>
            <a:spLocks noGrp="1"/>
          </p:cNvSpPr>
          <p:nvPr>
            <p:ph idx="1"/>
          </p:nvPr>
        </p:nvSpPr>
        <p:spPr>
          <a:xfrm>
            <a:off x="2716548" y="850900"/>
            <a:ext cx="6427452" cy="25831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Progress towards a demonstration of a final </a:t>
            </a:r>
            <a:br>
              <a:rPr lang="en-US" dirty="0" smtClean="0"/>
            </a:br>
            <a:r>
              <a:rPr lang="en-US" dirty="0" smtClean="0"/>
              <a:t>stage cooling solenoid:</a:t>
            </a:r>
          </a:p>
          <a:p>
            <a:r>
              <a:rPr lang="en-US" dirty="0" smtClean="0"/>
              <a:t>Demonstrated </a:t>
            </a:r>
            <a:r>
              <a:rPr lang="en-US" dirty="0"/>
              <a:t>15+ T (16+ T on coil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~</a:t>
            </a:r>
            <a:r>
              <a:rPr lang="en-US" dirty="0"/>
              <a:t>25 mm insert HTS solenoid </a:t>
            </a:r>
            <a:endParaRPr lang="en-US" dirty="0" smtClean="0"/>
          </a:p>
          <a:p>
            <a:pPr lvl="1"/>
            <a:r>
              <a:rPr lang="en-US" dirty="0" smtClean="0"/>
              <a:t>BNL/PBL YBCO Design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ighest </a:t>
            </a:r>
            <a:r>
              <a:rPr lang="en-US" dirty="0"/>
              <a:t>field ever in </a:t>
            </a:r>
            <a:r>
              <a:rPr lang="en-US" dirty="0" smtClean="0"/>
              <a:t>HTS-only solenoid (by a factor of ~1.5)</a:t>
            </a:r>
          </a:p>
          <a:p>
            <a:r>
              <a:rPr lang="en-US" dirty="0" smtClean="0"/>
              <a:t>Will soon begin preparations for a test with HTS insert + mid-</a:t>
            </a:r>
            <a:r>
              <a:rPr lang="en-US" dirty="0" err="1" smtClean="0"/>
              <a:t>sert</a:t>
            </a:r>
            <a:r>
              <a:rPr lang="en-US" dirty="0" smtClean="0"/>
              <a:t> in NC solenoid at NHFML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&gt;30 T</a:t>
            </a:r>
            <a:endParaRPr lang="en-US" dirty="0" smtClean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>
          <a:xfrm>
            <a:off x="165100" y="3776932"/>
            <a:ext cx="8686800" cy="2583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pic>
        <p:nvPicPr>
          <p:cNvPr id="11" name="Picture 3" descr="C:\Users\tshen\Documents\My work\2010 data and papers\2212 FNAL-development\Heating_rate_exp-length_depedence\FNAL-55 photos\Barrel-ends-open2.JPG"/>
          <p:cNvPicPr>
            <a:picLocks noChangeAspect="1" noChangeArrowheads="1"/>
          </p:cNvPicPr>
          <p:nvPr/>
        </p:nvPicPr>
        <p:blipFill>
          <a:blip r:embed="rId5" cstate="print"/>
          <a:srcRect l="25000" t="19669" r="25000" b="33471"/>
          <a:stretch>
            <a:fillRect/>
          </a:stretch>
        </p:blipFill>
        <p:spPr bwMode="auto">
          <a:xfrm>
            <a:off x="285421" y="4759864"/>
            <a:ext cx="2286000" cy="1600200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2716548" y="3124200"/>
            <a:ext cx="4448949" cy="3400425"/>
            <a:chOff x="2843548" y="3136900"/>
            <a:chExt cx="4448949" cy="3400425"/>
          </a:xfrm>
        </p:grpSpPr>
        <p:sp>
          <p:nvSpPr>
            <p:cNvPr id="13" name="Rectangle 12"/>
            <p:cNvSpPr/>
            <p:nvPr/>
          </p:nvSpPr>
          <p:spPr>
            <a:xfrm>
              <a:off x="2971800" y="3441700"/>
              <a:ext cx="3835400" cy="3095625"/>
            </a:xfrm>
            <a:prstGeom prst="rect">
              <a:avLst/>
            </a:prstGeom>
            <a:solidFill>
              <a:schemeClr val="bg1"/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508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8062249"/>
                </p:ext>
              </p:extLst>
            </p:nvPr>
          </p:nvGraphicFramePr>
          <p:xfrm>
            <a:off x="2843548" y="3136900"/>
            <a:ext cx="4448949" cy="3400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9" name="Graph" r:id="rId6" imgW="3879360" imgH="2964960" progId="Origin50.Graph">
                    <p:embed/>
                  </p:oleObj>
                </mc:Choice>
                <mc:Fallback>
                  <p:oleObj name="Graph" r:id="rId6" imgW="3879360" imgH="296496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548" y="3136900"/>
                          <a:ext cx="4448949" cy="3400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4" name="Picture 5" descr="C:\Users\tshen\Documents\My work\2010 data and papers\2212 FNAL-development\High-strength 2212 cable\photos\Cable_after_reaction\IMG_0606.JPG"/>
          <p:cNvPicPr>
            <a:picLocks noChangeAspect="1" noChangeArrowheads="1"/>
          </p:cNvPicPr>
          <p:nvPr/>
        </p:nvPicPr>
        <p:blipFill>
          <a:blip r:embed="rId8" cstate="print"/>
          <a:srcRect l="28333" t="26777" r="26667" b="24132"/>
          <a:stretch>
            <a:fillRect/>
          </a:stretch>
        </p:blipFill>
        <p:spPr bwMode="auto">
          <a:xfrm>
            <a:off x="6959600" y="3497532"/>
            <a:ext cx="2057400" cy="1676400"/>
          </a:xfrm>
          <a:prstGeom prst="rect">
            <a:avLst/>
          </a:prstGeom>
          <a:noFill/>
        </p:spPr>
      </p:pic>
      <p:cxnSp>
        <p:nvCxnSpPr>
          <p:cNvPr id="17" name="Straight Arrow Connector 16"/>
          <p:cNvCxnSpPr>
            <a:stCxn id="11" idx="3"/>
          </p:cNvCxnSpPr>
          <p:nvPr/>
        </p:nvCxnSpPr>
        <p:spPr>
          <a:xfrm flipV="1">
            <a:off x="2571421" y="5499100"/>
            <a:ext cx="1327479" cy="608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1"/>
          </p:cNvCxnSpPr>
          <p:nvPr/>
        </p:nvCxnSpPr>
        <p:spPr>
          <a:xfrm flipH="1">
            <a:off x="5644963" y="4335732"/>
            <a:ext cx="1314637" cy="424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0"/>
          <p:cNvSpPr txBox="1">
            <a:spLocks/>
          </p:cNvSpPr>
          <p:nvPr/>
        </p:nvSpPr>
        <p:spPr>
          <a:xfrm>
            <a:off x="0" y="3450333"/>
            <a:ext cx="2844800" cy="1309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BSCCO-2212 Cable - </a:t>
            </a:r>
          </a:p>
          <a:p>
            <a:pPr marL="0" indent="0">
              <a:buNone/>
            </a:pPr>
            <a:r>
              <a:rPr lang="en-US" dirty="0" smtClean="0"/>
              <a:t>Transport </a:t>
            </a:r>
            <a:r>
              <a:rPr lang="en-US" dirty="0"/>
              <a:t>measurements </a:t>
            </a:r>
            <a:r>
              <a:rPr lang="en-US" dirty="0" smtClean="0"/>
              <a:t>show that FNAL </a:t>
            </a:r>
            <a:r>
              <a:rPr lang="en-US" dirty="0"/>
              <a:t>cable attains 105%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of that of the single-strand </a:t>
            </a:r>
          </a:p>
        </p:txBody>
      </p:sp>
      <p:sp>
        <p:nvSpPr>
          <p:cNvPr id="22" name="Content Placeholder 10"/>
          <p:cNvSpPr txBox="1">
            <a:spLocks/>
          </p:cNvSpPr>
          <p:nvPr/>
        </p:nvSpPr>
        <p:spPr>
          <a:xfrm>
            <a:off x="6883400" y="5163401"/>
            <a:ext cx="2247900" cy="1309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Multi-strand cable utilizing  chemically compatible alloy and oxide layer to minimize cracks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10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33338"/>
            <a:ext cx="6978650" cy="627062"/>
          </a:xfrm>
        </p:spPr>
        <p:txBody>
          <a:bodyPr/>
          <a:lstStyle/>
          <a:p>
            <a:pPr algn="r"/>
            <a:r>
              <a:rPr lang="en-US" dirty="0" smtClean="0"/>
              <a:t>MAP </a:t>
            </a:r>
            <a:r>
              <a:rPr lang="en-US" dirty="0" smtClean="0"/>
              <a:t>Recent</a:t>
            </a:r>
            <a:r>
              <a:rPr lang="en-US" dirty="0" smtClean="0"/>
              <a:t> </a:t>
            </a:r>
            <a:r>
              <a:rPr lang="en-US" dirty="0" smtClean="0"/>
              <a:t>Technology Highlights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515359"/>
              </p:ext>
            </p:extLst>
          </p:nvPr>
        </p:nvGraphicFramePr>
        <p:xfrm>
          <a:off x="0" y="1028700"/>
          <a:ext cx="9004300" cy="538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9743293">
            <a:off x="3225351" y="3180832"/>
            <a:ext cx="2617098" cy="1015663"/>
          </a:xfrm>
          <a:prstGeom prst="rect">
            <a:avLst/>
          </a:prstGeom>
          <a:solidFill>
            <a:srgbClr val="800000"/>
          </a:solidFill>
          <a:effectLst>
            <a:glow rad="101600">
              <a:schemeClr val="tx2">
                <a:lumMod val="60000"/>
                <a:lumOff val="40000"/>
                <a:alpha val="75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Path to a Viable</a:t>
            </a:r>
            <a:b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Muon</a:t>
            </a: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Ionization </a:t>
            </a:r>
            <a:b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Cooling</a:t>
            </a: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Channel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0" y="901700"/>
            <a:ext cx="2273073" cy="164043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645150" y="1714500"/>
            <a:ext cx="69215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8138" y="4616450"/>
            <a:ext cx="2753162" cy="1907561"/>
            <a:chOff x="5242147" y="3701548"/>
            <a:chExt cx="4156350" cy="2756969"/>
          </a:xfrm>
        </p:grpSpPr>
        <p:pic>
          <p:nvPicPr>
            <p:cNvPr id="20" name="Picture 19" descr="withB.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2147" y="3802250"/>
              <a:ext cx="4118276" cy="2619990"/>
            </a:xfrm>
            <a:prstGeom prst="rect">
              <a:avLst/>
            </a:prstGeom>
            <a:solidFill>
              <a:srgbClr val="FFFFFF"/>
            </a:solidFill>
          </p:spPr>
        </p:pic>
        <p:grpSp>
          <p:nvGrpSpPr>
            <p:cNvPr id="21" name="Group 20"/>
            <p:cNvGrpSpPr/>
            <p:nvPr/>
          </p:nvGrpSpPr>
          <p:grpSpPr>
            <a:xfrm>
              <a:off x="5453270" y="3701548"/>
              <a:ext cx="3945227" cy="2756969"/>
              <a:chOff x="5453270" y="3701548"/>
              <a:chExt cx="3945227" cy="2756969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946817" y="4030127"/>
                <a:ext cx="1213197" cy="369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FF"/>
                    </a:solidFill>
                  </a:rPr>
                  <a:t>Pure GH2</a:t>
                </a:r>
                <a:endParaRPr lang="en-US" sz="1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747014" y="3701548"/>
                <a:ext cx="3605599" cy="4411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1% Dry Air (0.2% O2) in GH2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3270" y="6058175"/>
                <a:ext cx="1728280" cy="400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 smtClean="0">
                    <a:latin typeface="Times New Roman"/>
                    <a:cs typeface="Times New Roman"/>
                  </a:rPr>
                  <a:t>E</a:t>
                </a:r>
                <a:r>
                  <a:rPr lang="en-US" sz="1200" b="1" i="1" baseline="-25000" dirty="0" smtClean="0">
                    <a:latin typeface="Times New Roman"/>
                    <a:cs typeface="Times New Roman"/>
                  </a:rPr>
                  <a:t>0 </a:t>
                </a:r>
                <a:r>
                  <a:rPr lang="en-US" sz="1200" b="1" i="1" dirty="0" smtClean="0">
                    <a:latin typeface="Times New Roman"/>
                    <a:cs typeface="Times New Roman"/>
                  </a:rPr>
                  <a:t>= 25 MV/</a:t>
                </a:r>
                <a:r>
                  <a:rPr lang="en-US" sz="1200" b="1" i="1" dirty="0" err="1" smtClean="0">
                    <a:latin typeface="Times New Roman"/>
                    <a:cs typeface="Times New Roman"/>
                  </a:rPr>
                  <a:t>m</a:t>
                </a:r>
                <a:endParaRPr lang="en-US" sz="1200" b="1" i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641854" y="5459055"/>
                <a:ext cx="2866179" cy="735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~50X reduction in</a:t>
                </a:r>
              </a:p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RF  power dissipation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946816" y="4399431"/>
                <a:ext cx="1451681" cy="1323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1% Dry Air </a:t>
                </a:r>
              </a:p>
              <a:p>
                <a:pPr algn="r"/>
                <a:r>
                  <a:rPr lang="en-US" sz="1200" dirty="0" smtClean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(0.2 % O2)</a:t>
                </a:r>
              </a:p>
              <a:p>
                <a:pPr algn="r"/>
                <a:r>
                  <a:rPr lang="en-US" sz="1200" dirty="0" smtClean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in GH2 at </a:t>
                </a:r>
              </a:p>
              <a:p>
                <a:pPr algn="r"/>
                <a:r>
                  <a:rPr lang="en-US" sz="1200" dirty="0" smtClean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B = 3T</a:t>
                </a:r>
                <a:endParaRPr lang="en-US" sz="1200" dirty="0">
                  <a:solidFill>
                    <a:srgbClr val="00B05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3"/>
          <a:stretch/>
        </p:blipFill>
        <p:spPr bwMode="auto">
          <a:xfrm>
            <a:off x="6397365" y="4616450"/>
            <a:ext cx="2405322" cy="159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 descr="Shen_plot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80" y="920750"/>
            <a:ext cx="2290156" cy="1809750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 r="5824" b="12046"/>
          <a:stretch/>
        </p:blipFill>
        <p:spPr bwMode="auto">
          <a:xfrm>
            <a:off x="25400" y="17115"/>
            <a:ext cx="1466850" cy="117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Straight Arrow Connector 36"/>
          <p:cNvCxnSpPr/>
          <p:nvPr/>
        </p:nvCxnSpPr>
        <p:spPr>
          <a:xfrm>
            <a:off x="7879476" y="4083050"/>
            <a:ext cx="324724" cy="107950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648730" y="5972178"/>
            <a:ext cx="75487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670050" y="2139950"/>
            <a:ext cx="0" cy="73660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02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umulumi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0000" r="5938" b="6774"/>
          <a:stretch/>
        </p:blipFill>
        <p:spPr>
          <a:xfrm>
            <a:off x="4622800" y="1009650"/>
            <a:ext cx="4483100" cy="3276600"/>
          </a:xfrm>
          <a:prstGeom prst="rect">
            <a:avLst/>
          </a:prstGeom>
          <a:solidFill>
            <a:schemeClr val="bg1"/>
          </a:solidFill>
          <a:effectLst>
            <a:softEdge rad="254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Accelerator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57299"/>
            <a:ext cx="9042400" cy="558482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</a:t>
            </a:r>
            <a:r>
              <a:rPr lang="en-GB" dirty="0" smtClean="0"/>
              <a:t>arge </a:t>
            </a:r>
            <a:r>
              <a:rPr lang="en-GB" dirty="0" err="1" smtClean="0"/>
              <a:t>muon</a:t>
            </a:r>
            <a:r>
              <a:rPr lang="en-GB" dirty="0" smtClean="0"/>
              <a:t> mass strongly </a:t>
            </a:r>
            <a:br>
              <a:rPr lang="en-GB" dirty="0" smtClean="0"/>
            </a:br>
            <a:r>
              <a:rPr lang="en-GB" dirty="0" smtClean="0"/>
              <a:t>suppresses synchrotron </a:t>
            </a:r>
            <a:br>
              <a:rPr lang="en-GB" dirty="0" smtClean="0"/>
            </a:br>
            <a:r>
              <a:rPr lang="en-GB" dirty="0" smtClean="0"/>
              <a:t>radiation</a:t>
            </a:r>
          </a:p>
          <a:p>
            <a:pPr marL="914400" lvl="1" indent="-458788">
              <a:buNone/>
            </a:pPr>
            <a:r>
              <a:rPr lang="en-GB" dirty="0" smtClean="0">
                <a:latin typeface="Wingdings 3" charset="2"/>
                <a:cs typeface="Wingdings 3" charset="2"/>
              </a:rPr>
              <a:t>a	</a:t>
            </a:r>
            <a:r>
              <a:rPr lang="en-GB" dirty="0" err="1" smtClean="0"/>
              <a:t>Muons</a:t>
            </a:r>
            <a:r>
              <a:rPr lang="en-GB" dirty="0" smtClean="0"/>
              <a:t> can </a:t>
            </a:r>
            <a:r>
              <a:rPr lang="en-GB" dirty="0" smtClean="0">
                <a:solidFill>
                  <a:srgbClr val="FF0000"/>
                </a:solidFill>
              </a:rPr>
              <a:t>be accelerated and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stored using rings</a:t>
            </a:r>
            <a:r>
              <a:rPr lang="en-GB" dirty="0" smtClean="0"/>
              <a:t> at much </a:t>
            </a:r>
            <a:br>
              <a:rPr lang="en-GB" dirty="0" smtClean="0"/>
            </a:br>
            <a:r>
              <a:rPr lang="en-GB" dirty="0" smtClean="0"/>
              <a:t>higher energy than electrons </a:t>
            </a:r>
          </a:p>
          <a:p>
            <a:pPr marL="914400" lvl="1" indent="-458788">
              <a:buNone/>
            </a:pPr>
            <a:r>
              <a:rPr lang="en-GB" dirty="0" smtClean="0">
                <a:latin typeface="Wingdings 3" charset="2"/>
                <a:cs typeface="Wingdings 3" charset="2"/>
              </a:rPr>
              <a:t>a</a:t>
            </a:r>
            <a:r>
              <a:rPr lang="en-GB" dirty="0" smtClean="0"/>
              <a:t>	Colliding beams can be of </a:t>
            </a:r>
            <a:br>
              <a:rPr lang="en-GB" dirty="0" smtClean="0"/>
            </a:br>
            <a:r>
              <a:rPr lang="en-GB" dirty="0" smtClean="0"/>
              <a:t>higher quality with reduced </a:t>
            </a:r>
            <a:br>
              <a:rPr lang="en-GB" dirty="0" smtClean="0"/>
            </a:br>
            <a:r>
              <a:rPr lang="en-GB" dirty="0" err="1" smtClean="0"/>
              <a:t>beamstrahlung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914400" lvl="1" indent="-458788">
              <a:buNone/>
            </a:pPr>
            <a:endParaRPr lang="en-GB" sz="2800" dirty="0" smtClean="0"/>
          </a:p>
          <a:p>
            <a:r>
              <a:rPr lang="en-GB" dirty="0" smtClean="0"/>
              <a:t>Short </a:t>
            </a:r>
            <a:r>
              <a:rPr lang="en-GB" dirty="0" err="1" smtClean="0"/>
              <a:t>muon</a:t>
            </a:r>
            <a:r>
              <a:rPr lang="en-GB" dirty="0" smtClean="0"/>
              <a:t> lifetime has impacts as well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cceleration and storage time of a </a:t>
            </a:r>
            <a:r>
              <a:rPr lang="en-GB" dirty="0" err="1" smtClean="0"/>
              <a:t>muon</a:t>
            </a:r>
            <a:r>
              <a:rPr lang="en-GB" dirty="0" smtClean="0"/>
              <a:t> beam is limited</a:t>
            </a:r>
          </a:p>
          <a:p>
            <a:pPr lvl="1"/>
            <a:r>
              <a:rPr lang="en-GB" dirty="0" smtClean="0"/>
              <a:t>Collider </a:t>
            </a:r>
            <a:r>
              <a:rPr lang="en-GB" dirty="0" smtClean="0">
                <a:latin typeface="Wingdings 3" charset="2"/>
                <a:cs typeface="Wingdings 3" charset="2"/>
              </a:rPr>
              <a:t>a</a:t>
            </a:r>
            <a:r>
              <a:rPr lang="en-GB" dirty="0" smtClean="0"/>
              <a:t> a new class of decay backgrounds must be dealt with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Precision </a:t>
            </a:r>
            <a:r>
              <a:rPr lang="en-US" dirty="0">
                <a:solidFill>
                  <a:srgbClr val="FFFFFF"/>
                </a:solidFill>
              </a:rPr>
              <a:t>beam energy measurement by g-2 allows precision Higgs </a:t>
            </a:r>
            <a:r>
              <a:rPr lang="en-US" dirty="0" smtClean="0">
                <a:solidFill>
                  <a:srgbClr val="FFFFFF"/>
                </a:solidFill>
              </a:rPr>
              <a:t>width determination</a:t>
            </a:r>
            <a:br>
              <a:rPr lang="en-US" dirty="0" smtClean="0">
                <a:solidFill>
                  <a:srgbClr val="FFFFFF"/>
                </a:solidFill>
              </a:rPr>
            </a:br>
            <a:endParaRPr lang="en-US" sz="1200" dirty="0">
              <a:solidFill>
                <a:srgbClr val="FFFFFF"/>
              </a:solidFill>
            </a:endParaRPr>
          </a:p>
          <a:p>
            <a:r>
              <a:rPr lang="en-GB" dirty="0" err="1" smtClean="0"/>
              <a:t>Muon</a:t>
            </a:r>
            <a:r>
              <a:rPr lang="en-GB" dirty="0" smtClean="0"/>
              <a:t> beams produced as tertiary beams: </a:t>
            </a:r>
          </a:p>
          <a:p>
            <a:pPr lvl="1"/>
            <a:r>
              <a:rPr lang="en-GB" dirty="0" smtClean="0"/>
              <a:t>Offers key accelerator challenges</a:t>
            </a:r>
            <a:r>
              <a:rPr lang="en-GB" dirty="0" smtClean="0"/>
              <a:t>… </a:t>
            </a:r>
            <a:r>
              <a:rPr lang="en-GB" dirty="0" smtClean="0">
                <a:solidFill>
                  <a:srgbClr val="FF0000"/>
                </a:solidFill>
              </a:rPr>
              <a:t>Beam Cooling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 and beyond @ Tohoku Univ.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26497"/>
              </p:ext>
            </p:extLst>
          </p:nvPr>
        </p:nvGraphicFramePr>
        <p:xfrm>
          <a:off x="6362700" y="5817676"/>
          <a:ext cx="2070100" cy="456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Equation" r:id="rId4" imgW="749300" imgH="165100" progId="Equation.DSMT4">
                  <p:embed/>
                </p:oleObj>
              </mc:Choice>
              <mc:Fallback>
                <p:oleObj name="Equation" r:id="rId4" imgW="749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62700" y="5817676"/>
                        <a:ext cx="2070100" cy="456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5217184" y="2176079"/>
            <a:ext cx="2479016" cy="1138773"/>
          </a:xfrm>
          <a:prstGeom prst="rect">
            <a:avLst/>
          </a:prstGeom>
          <a:solidFill>
            <a:srgbClr val="BBE0E3">
              <a:alpha val="18039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Bef>
                <a:spcPct val="40000"/>
              </a:spcBef>
            </a:pPr>
            <a:r>
              <a:rPr lang="en-US" sz="2000" i="1" dirty="0" err="1">
                <a:latin typeface="Rockwell" pitchFamily="18" charset="0"/>
                <a:ea typeface="MS Mincho"/>
                <a:cs typeface="MS Mincho"/>
              </a:rPr>
              <a:t>Beamstrahlung</a:t>
            </a:r>
            <a:r>
              <a:rPr lang="en-US" sz="2000" i="1" dirty="0">
                <a:latin typeface="Rockwell" pitchFamily="18" charset="0"/>
                <a:ea typeface="MS Mincho"/>
                <a:cs typeface="MS Mincho"/>
              </a:rPr>
              <a:t> </a:t>
            </a:r>
            <a:r>
              <a:rPr lang="en-US" sz="2000" dirty="0">
                <a:latin typeface="Rockwell" pitchFamily="18" charset="0"/>
                <a:ea typeface="MS Mincho"/>
                <a:cs typeface="MS Mincho"/>
              </a:rPr>
              <a:t> in </a:t>
            </a:r>
            <a:br>
              <a:rPr lang="en-US" sz="2000" dirty="0">
                <a:latin typeface="Rockwell" pitchFamily="18" charset="0"/>
                <a:ea typeface="MS Mincho"/>
                <a:cs typeface="MS Mincho"/>
              </a:rPr>
            </a:br>
            <a:r>
              <a:rPr lang="en-US" sz="2000" u="sng" dirty="0">
                <a:latin typeface="Rockwell" pitchFamily="18" charset="0"/>
                <a:ea typeface="MS Mincho"/>
                <a:cs typeface="MS Mincho"/>
              </a:rPr>
              <a:t>any </a:t>
            </a:r>
            <a:r>
              <a:rPr lang="en-US" sz="2000" dirty="0">
                <a:latin typeface="Rockwell" pitchFamily="18" charset="0"/>
                <a:ea typeface="MS Mincho"/>
                <a:cs typeface="MS Mincho"/>
              </a:rPr>
              <a:t> </a:t>
            </a:r>
            <a:r>
              <a:rPr lang="en-US" sz="2000" i="1" dirty="0" err="1">
                <a:latin typeface="Rockwell" pitchFamily="18" charset="0"/>
                <a:ea typeface="MS Mincho"/>
                <a:cs typeface="MS Mincho"/>
              </a:rPr>
              <a:t>e+e</a:t>
            </a:r>
            <a:r>
              <a:rPr lang="en-US" sz="2000" i="1" dirty="0">
                <a:latin typeface="Rockwell" pitchFamily="18" charset="0"/>
                <a:ea typeface="MS Mincho"/>
                <a:cs typeface="MS Mincho"/>
              </a:rPr>
              <a:t>-</a:t>
            </a:r>
            <a:r>
              <a:rPr lang="en-US" sz="2000" dirty="0">
                <a:latin typeface="Rockwell" pitchFamily="18" charset="0"/>
                <a:ea typeface="MS Mincho"/>
                <a:cs typeface="MS Mincho"/>
              </a:rPr>
              <a:t> collider</a:t>
            </a:r>
          </a:p>
          <a:p>
            <a:pPr algn="ctr">
              <a:lnSpc>
                <a:spcPts val="2400"/>
              </a:lnSpc>
              <a:spcBef>
                <a:spcPct val="40000"/>
              </a:spcBef>
            </a:pPr>
            <a:r>
              <a:rPr lang="en-US" sz="2000" dirty="0">
                <a:ea typeface="MS Mincho"/>
                <a:cs typeface="MS Mincho"/>
                <a:sym typeface="Symbol" pitchFamily="18" charset="2"/>
              </a:rPr>
              <a:t>     E/E</a:t>
            </a:r>
            <a:r>
              <a:rPr lang="en-US" sz="2000" dirty="0">
                <a:latin typeface="Rockwell" pitchFamily="18" charset="0"/>
                <a:ea typeface="MS Mincho"/>
                <a:cs typeface="MS Mincho"/>
                <a:sym typeface="Symbol" pitchFamily="18" charset="2"/>
              </a:rPr>
              <a:t>  </a:t>
            </a:r>
            <a:r>
              <a:rPr lang="en-US" sz="2000" baseline="30000" dirty="0">
                <a:latin typeface="Rockwell" pitchFamily="18" charset="0"/>
                <a:ea typeface="MS Mincho"/>
                <a:cs typeface="MS Mincho"/>
                <a:sym typeface="Symbol" pitchFamily="18" charset="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72262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205" y="1308100"/>
            <a:ext cx="5474395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Physics Needs: Neutrinos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" y="939800"/>
            <a:ext cx="8851900" cy="52705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the neutrino sector it is critical to understand:</a:t>
            </a:r>
          </a:p>
          <a:p>
            <a:endParaRPr lang="en-US" dirty="0" smtClean="0"/>
          </a:p>
          <a:p>
            <a:pPr lvl="1"/>
            <a:r>
              <a:rPr lang="en-US" sz="2800" dirty="0" err="1" smtClean="0">
                <a:latin typeface="Symbol" charset="2"/>
                <a:cs typeface="Symbol" charset="2"/>
              </a:rPr>
              <a:t>d</a:t>
            </a:r>
            <a:r>
              <a:rPr lang="en-US" sz="2800" baseline="-25000" dirty="0" err="1" smtClean="0">
                <a:cs typeface="Symbol" charset="2"/>
              </a:rPr>
              <a:t>CP</a:t>
            </a:r>
            <a:r>
              <a:rPr lang="en-US" sz="2800" baseline="-25000" dirty="0" smtClean="0">
                <a:cs typeface="Symbol" charset="2"/>
              </a:rPr>
              <a:t/>
            </a:r>
            <a:br>
              <a:rPr lang="en-US" sz="2800" baseline="-25000" dirty="0" smtClean="0">
                <a:cs typeface="Symbol" charset="2"/>
              </a:rPr>
            </a:br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The mass hierarchy</a:t>
            </a:r>
          </a:p>
          <a:p>
            <a:pPr lvl="1"/>
            <a:endParaRPr lang="en-US" sz="2800" dirty="0" smtClean="0">
              <a:cs typeface="Symbol" charset="2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latin typeface="Symbol" charset="2"/>
                <a:cs typeface="Symbol" charset="2"/>
              </a:rPr>
              <a:t>q</a:t>
            </a:r>
            <a:r>
              <a:rPr lang="en-US" sz="2800" baseline="-25000" dirty="0" smtClean="0">
                <a:cs typeface="Symbol" charset="2"/>
              </a:rPr>
              <a:t>23 </a:t>
            </a:r>
            <a:r>
              <a:rPr lang="en-US" sz="2800" dirty="0" smtClean="0">
                <a:cs typeface="Symbol" charset="2"/>
              </a:rPr>
              <a:t>= 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  <a:r>
              <a:rPr lang="en-US" sz="2800" dirty="0" smtClean="0">
                <a:cs typeface="Symbol" charset="2"/>
              </a:rPr>
              <a:t>/4, </a:t>
            </a:r>
            <a:r>
              <a:rPr lang="en-US" sz="2800" dirty="0">
                <a:latin typeface="Symbol" charset="2"/>
                <a:cs typeface="Symbol" charset="2"/>
              </a:rPr>
              <a:t>q</a:t>
            </a:r>
            <a:r>
              <a:rPr lang="en-US" sz="2800" baseline="-25000" dirty="0">
                <a:cs typeface="Symbol" charset="2"/>
              </a:rPr>
              <a:t>23 </a:t>
            </a:r>
            <a:r>
              <a:rPr lang="en-US" sz="2800" dirty="0" smtClean="0">
                <a:cs typeface="Symbol" charset="2"/>
              </a:rPr>
              <a:t>&lt; </a:t>
            </a:r>
            <a:r>
              <a:rPr lang="en-US" sz="2800" dirty="0">
                <a:latin typeface="Symbol" charset="2"/>
                <a:cs typeface="Symbol" charset="2"/>
              </a:rPr>
              <a:t>p</a:t>
            </a:r>
            <a:r>
              <a:rPr lang="en-US" sz="2800" dirty="0">
                <a:cs typeface="Symbol" charset="2"/>
              </a:rPr>
              <a:t>/</a:t>
            </a:r>
            <a:r>
              <a:rPr lang="en-US" sz="2800" dirty="0" smtClean="0">
                <a:cs typeface="Symbol" charset="2"/>
              </a:rPr>
              <a:t>4</a:t>
            </a:r>
            <a:br>
              <a:rPr lang="en-US" sz="2800" dirty="0" smtClean="0">
                <a:cs typeface="Symbol" charset="2"/>
              </a:rPr>
            </a:br>
            <a:r>
              <a:rPr lang="en-US" sz="2800" dirty="0" smtClean="0">
                <a:cs typeface="Symbol" charset="2"/>
              </a:rPr>
              <a:t>or </a:t>
            </a:r>
            <a:r>
              <a:rPr lang="en-US" sz="2800" dirty="0" smtClean="0">
                <a:latin typeface="Symbol" charset="2"/>
                <a:cs typeface="Symbol" charset="2"/>
              </a:rPr>
              <a:t>q</a:t>
            </a:r>
            <a:r>
              <a:rPr lang="en-US" sz="2800" baseline="-25000" dirty="0" smtClean="0">
                <a:cs typeface="Symbol" charset="2"/>
              </a:rPr>
              <a:t>23 </a:t>
            </a:r>
            <a:r>
              <a:rPr lang="en-US" sz="2800" dirty="0" smtClean="0">
                <a:cs typeface="Symbol" charset="2"/>
              </a:rPr>
              <a:t>&gt; </a:t>
            </a:r>
            <a:r>
              <a:rPr lang="en-US" sz="2800" dirty="0">
                <a:latin typeface="Symbol" charset="2"/>
                <a:cs typeface="Symbol" charset="2"/>
              </a:rPr>
              <a:t>p</a:t>
            </a:r>
            <a:r>
              <a:rPr lang="en-US" sz="2800" dirty="0">
                <a:cs typeface="Symbol" charset="2"/>
              </a:rPr>
              <a:t>/</a:t>
            </a:r>
            <a:r>
              <a:rPr lang="en-US" sz="2800" dirty="0" smtClean="0">
                <a:cs typeface="Symbol" charset="2"/>
              </a:rPr>
              <a:t>4</a:t>
            </a:r>
          </a:p>
          <a:p>
            <a:pPr lvl="1"/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Resolve the LSND and other short baseline experimental anomalies  [perhaps using beams from a </a:t>
            </a:r>
            <a:r>
              <a:rPr lang="en-US" sz="2800" dirty="0" err="1" smtClean="0">
                <a:cs typeface="Symbol" charset="2"/>
              </a:rPr>
              <a:t>muon</a:t>
            </a:r>
            <a:r>
              <a:rPr lang="en-US" sz="2800" dirty="0" smtClean="0">
                <a:cs typeface="Symbol" charset="2"/>
              </a:rPr>
              <a:t> storage ring (</a:t>
            </a:r>
            <a:r>
              <a:rPr lang="en-US" sz="2800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sz="2800" dirty="0" err="1" smtClean="0">
                <a:solidFill>
                  <a:srgbClr val="FFFF00"/>
                </a:solidFill>
                <a:cs typeface="Symbol" charset="2"/>
              </a:rPr>
              <a:t>STORM</a:t>
            </a:r>
            <a:r>
              <a:rPr lang="en-US" sz="2800" dirty="0" smtClean="0">
                <a:cs typeface="Symbol" charset="2"/>
              </a:rPr>
              <a:t>) in a short baseline experiment]</a:t>
            </a:r>
          </a:p>
          <a:p>
            <a:pPr lvl="1"/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And continue to probe for signs new 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97800" y="5613400"/>
            <a:ext cx="106952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P. Huber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3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Physics Needs: Neutrinos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812800"/>
            <a:ext cx="8851900" cy="5003800"/>
          </a:xfrm>
        </p:spPr>
        <p:txBody>
          <a:bodyPr/>
          <a:lstStyle/>
          <a:p>
            <a:r>
              <a:rPr lang="en-US" dirty="0" smtClean="0"/>
              <a:t>CP violation physics reach of various facilities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Can we probe</a:t>
            </a:r>
            <a:br>
              <a:rPr lang="en-US" sz="2400" dirty="0" smtClean="0"/>
            </a:br>
            <a:r>
              <a:rPr lang="en-US" sz="2400" dirty="0" smtClean="0"/>
              <a:t>the CP violation</a:t>
            </a:r>
            <a:br>
              <a:rPr lang="en-US" sz="2400" dirty="0" smtClean="0"/>
            </a:br>
            <a:r>
              <a:rPr lang="en-US" sz="2400" dirty="0" smtClean="0"/>
              <a:t>in the neutrino</a:t>
            </a:r>
            <a:br>
              <a:rPr lang="en-US" sz="2400" dirty="0" smtClean="0"/>
            </a:br>
            <a:r>
              <a:rPr lang="en-US" sz="2400" dirty="0" smtClean="0"/>
              <a:t>sector at the </a:t>
            </a:r>
            <a:br>
              <a:rPr lang="en-US" sz="2400" dirty="0" smtClean="0"/>
            </a:br>
            <a:r>
              <a:rPr lang="en-US" sz="2400" dirty="0" smtClean="0"/>
              <a:t>same level as in</a:t>
            </a:r>
            <a:br>
              <a:rPr lang="en-US" sz="2400" dirty="0" smtClean="0"/>
            </a:br>
            <a:r>
              <a:rPr lang="en-US" sz="2400" dirty="0" smtClean="0"/>
              <a:t>the CKM Matrix?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434337"/>
            <a:ext cx="6629400" cy="4558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2700" y="6019800"/>
            <a:ext cx="661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P. Coloma, P. Huber, J. Kopp, W. Winter – article in preparation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11" idx="3"/>
          </p:cNvCxnSpPr>
          <p:nvPr/>
        </p:nvCxnSpPr>
        <p:spPr>
          <a:xfrm flipV="1">
            <a:off x="2329524" y="5181600"/>
            <a:ext cx="2890176" cy="54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400" y="4989302"/>
            <a:ext cx="2304124" cy="1477328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0.025 IDS-NF: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700kW target,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no cooling,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2×10</a:t>
            </a:r>
            <a:r>
              <a:rPr lang="en-US" baseline="30000" dirty="0" smtClean="0">
                <a:solidFill>
                  <a:srgbClr val="FFFFFF"/>
                </a:solidFill>
              </a:rPr>
              <a:t>8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s running time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10-15 </a:t>
            </a:r>
            <a:r>
              <a:rPr lang="en-US" dirty="0" err="1" smtClean="0">
                <a:solidFill>
                  <a:srgbClr val="FFFFFF"/>
                </a:solidFill>
              </a:rPr>
              <a:t>kTon</a:t>
            </a:r>
            <a:r>
              <a:rPr lang="en-US" dirty="0" smtClean="0">
                <a:solidFill>
                  <a:srgbClr val="FFFFFF"/>
                </a:solidFill>
              </a:rPr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293987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Physics Needs:  Colliders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8172" r="-8172"/>
          <a:stretch>
            <a:fillRect/>
          </a:stretch>
        </p:blipFill>
        <p:spPr>
          <a:xfrm>
            <a:off x="-647700" y="904433"/>
            <a:ext cx="9588468" cy="54201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08,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Higgs and beyond @ Tohoku Univ.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35900" y="3149600"/>
            <a:ext cx="123682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E. </a:t>
            </a:r>
            <a:r>
              <a:rPr lang="en-US" dirty="0" err="1" smtClean="0">
                <a:solidFill>
                  <a:srgbClr val="FFFF00"/>
                </a:solidFill>
              </a:rPr>
              <a:t>Eichten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443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P_FN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MAP_FNAL.potx</Template>
  <TotalTime>21826</TotalTime>
  <Words>3398</Words>
  <Application>Microsoft Macintosh PowerPoint</Application>
  <PresentationFormat>On-screen Show (4:3)</PresentationFormat>
  <Paragraphs>751</Paragraphs>
  <Slides>56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MAP_FNAL</vt:lpstr>
      <vt:lpstr>Equation</vt:lpstr>
      <vt:lpstr>Graph</vt:lpstr>
      <vt:lpstr>Muon Accelerators for the Next Generation of High Energy Physics Experiments   </vt:lpstr>
      <vt:lpstr>The Aims of the Muon Accelerator Program</vt:lpstr>
      <vt:lpstr>Outline</vt:lpstr>
      <vt:lpstr>THE PHYSICS MOTIVATIONs</vt:lpstr>
      <vt:lpstr>The Physics Motivations</vt:lpstr>
      <vt:lpstr>Muon Accelerator Physics</vt:lpstr>
      <vt:lpstr>The Physics Needs: Neutrinos (I)</vt:lpstr>
      <vt:lpstr>The Physics Needs: Neutrinos (II)</vt:lpstr>
      <vt:lpstr>The Physics Needs:  Colliders</vt:lpstr>
      <vt:lpstr>Muon Collider Reach</vt:lpstr>
      <vt:lpstr>Muon Accelerator Physics Scope</vt:lpstr>
      <vt:lpstr>Muon Accelerators</vt:lpstr>
      <vt:lpstr>Muon Collider Concept</vt:lpstr>
      <vt:lpstr>MAP Designs for a Muon-Based Higgs Factory and Energy Frontier Collider</vt:lpstr>
      <vt:lpstr>126 GeV Higgs Factory  </vt:lpstr>
      <vt:lpstr>Demonstration of cooling channel - MICE</vt:lpstr>
      <vt:lpstr>PowerPoint Presentation</vt:lpstr>
      <vt:lpstr>Multi-TeV Collider – 1.5 TeV Baseline</vt:lpstr>
      <vt:lpstr>Wall Plug Power Estimates</vt:lpstr>
      <vt:lpstr>Luminosity Production Metric</vt:lpstr>
      <vt:lpstr>Muon Collider and neutrino factory synergies</vt:lpstr>
      <vt:lpstr>Muon Collider - Neutrino Factory Comparison</vt:lpstr>
      <vt:lpstr>Muon Accelerator Staging Study (MASS)</vt:lpstr>
      <vt:lpstr>All proposed muon-based accelerators would easily fit at Fermilab </vt:lpstr>
      <vt:lpstr> Neutrinos from Stored Muons (arXiv: 1206.0294 (LOI), Fermilab P-1028) </vt:lpstr>
      <vt:lpstr>nStorm as an R&amp;D platform</vt:lpstr>
      <vt:lpstr>PowerPoint Presentation</vt:lpstr>
      <vt:lpstr>The Muon Accelerator Program Timeline</vt:lpstr>
      <vt:lpstr>The MAP Feasibility Assessment</vt:lpstr>
      <vt:lpstr>The Feasibility Assessment</vt:lpstr>
      <vt:lpstr>Concluding Remarks</vt:lpstr>
      <vt:lpstr>Some Thoughts…</vt:lpstr>
      <vt:lpstr>Conclusion</vt:lpstr>
      <vt:lpstr>THE R&amp;D CHALLENGES</vt:lpstr>
      <vt:lpstr>Technology Challenges – Tertiary Production</vt:lpstr>
      <vt:lpstr>Technology Challenges - Target</vt:lpstr>
      <vt:lpstr>TechnoIogy Challenges – Capture Solenoid</vt:lpstr>
      <vt:lpstr>Technology Challenges - Cooling</vt:lpstr>
      <vt:lpstr>Ionization Cooling</vt:lpstr>
      <vt:lpstr>Technology Challenges - Cooling</vt:lpstr>
      <vt:lpstr>Technology Challenges – RF</vt:lpstr>
      <vt:lpstr>RF Breakdown in Magnetic Fields</vt:lpstr>
      <vt:lpstr>Technology Challenges - Acceleration</vt:lpstr>
      <vt:lpstr>An Initial Acceleration Scheme:  RLAs</vt:lpstr>
      <vt:lpstr>Superconducting RF Development</vt:lpstr>
      <vt:lpstr>Technology &amp; Design Challenges – Ring, Magnets, Detector</vt:lpstr>
      <vt:lpstr>Technology Challenges:   Heat Load in Arc Magnets (N.Mokhov)</vt:lpstr>
      <vt:lpstr>Backgrounds and Detector</vt:lpstr>
      <vt:lpstr>Recent R&amp;D Progress – Some Highlights</vt:lpstr>
      <vt:lpstr>MAP Design &amp; Simulation</vt:lpstr>
      <vt:lpstr>Recent Progress I - MICE</vt:lpstr>
      <vt:lpstr>Recent Progress II – Cavity Materials</vt:lpstr>
      <vt:lpstr>Recent Progress III – Vacuum RF</vt:lpstr>
      <vt:lpstr>Recent Progress IV:  High Pressure RF</vt:lpstr>
      <vt:lpstr>Recent Progress V:  High Field Magnets</vt:lpstr>
      <vt:lpstr>MAP Recent Technology Highlights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Accelerator Division</cp:lastModifiedBy>
  <cp:revision>242</cp:revision>
  <cp:lastPrinted>2012-09-27T19:04:59Z</cp:lastPrinted>
  <dcterms:created xsi:type="dcterms:W3CDTF">2012-01-28T14:57:36Z</dcterms:created>
  <dcterms:modified xsi:type="dcterms:W3CDTF">2013-06-07T21:27:37Z</dcterms:modified>
</cp:coreProperties>
</file>