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7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9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03" r:id="rId5"/>
    <p:sldMasterId id="2147483815" r:id="rId6"/>
    <p:sldMasterId id="2147483842" r:id="rId7"/>
    <p:sldMasterId id="2147483855" r:id="rId8"/>
    <p:sldMasterId id="2147483867" r:id="rId9"/>
    <p:sldMasterId id="2147483881" r:id="rId10"/>
  </p:sldMasterIdLst>
  <p:notesMasterIdLst>
    <p:notesMasterId r:id="rId63"/>
  </p:notesMasterIdLst>
  <p:handoutMasterIdLst>
    <p:handoutMasterId r:id="rId64"/>
  </p:handoutMasterIdLst>
  <p:sldIdLst>
    <p:sldId id="1002" r:id="rId11"/>
    <p:sldId id="942" r:id="rId12"/>
    <p:sldId id="945" r:id="rId13"/>
    <p:sldId id="944" r:id="rId14"/>
    <p:sldId id="1008" r:id="rId15"/>
    <p:sldId id="894" r:id="rId16"/>
    <p:sldId id="874" r:id="rId17"/>
    <p:sldId id="833" r:id="rId18"/>
    <p:sldId id="950" r:id="rId19"/>
    <p:sldId id="951" r:id="rId20"/>
    <p:sldId id="952" r:id="rId21"/>
    <p:sldId id="929" r:id="rId22"/>
    <p:sldId id="973" r:id="rId23"/>
    <p:sldId id="975" r:id="rId24"/>
    <p:sldId id="953" r:id="rId25"/>
    <p:sldId id="976" r:id="rId26"/>
    <p:sldId id="981" r:id="rId27"/>
    <p:sldId id="1006" r:id="rId28"/>
    <p:sldId id="974" r:id="rId29"/>
    <p:sldId id="983" r:id="rId30"/>
    <p:sldId id="982" r:id="rId31"/>
    <p:sldId id="984" r:id="rId32"/>
    <p:sldId id="1004" r:id="rId33"/>
    <p:sldId id="960" r:id="rId34"/>
    <p:sldId id="920" r:id="rId35"/>
    <p:sldId id="921" r:id="rId36"/>
    <p:sldId id="927" r:id="rId37"/>
    <p:sldId id="962" r:id="rId38"/>
    <p:sldId id="963" r:id="rId39"/>
    <p:sldId id="964" r:id="rId40"/>
    <p:sldId id="1005" r:id="rId41"/>
    <p:sldId id="985" r:id="rId42"/>
    <p:sldId id="986" r:id="rId43"/>
    <p:sldId id="992" r:id="rId44"/>
    <p:sldId id="993" r:id="rId45"/>
    <p:sldId id="994" r:id="rId46"/>
    <p:sldId id="999" r:id="rId47"/>
    <p:sldId id="966" r:id="rId48"/>
    <p:sldId id="967" r:id="rId49"/>
    <p:sldId id="968" r:id="rId50"/>
    <p:sldId id="946" r:id="rId51"/>
    <p:sldId id="1001" r:id="rId52"/>
    <p:sldId id="971" r:id="rId53"/>
    <p:sldId id="1003" r:id="rId54"/>
    <p:sldId id="972" r:id="rId55"/>
    <p:sldId id="1009" r:id="rId56"/>
    <p:sldId id="969" r:id="rId57"/>
    <p:sldId id="978" r:id="rId58"/>
    <p:sldId id="979" r:id="rId59"/>
    <p:sldId id="980" r:id="rId60"/>
    <p:sldId id="1007" r:id="rId61"/>
    <p:sldId id="1000" r:id="rId62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3EE"/>
    <a:srgbClr val="0000FF"/>
    <a:srgbClr val="ABC5FF"/>
    <a:srgbClr val="008080"/>
    <a:srgbClr val="333399"/>
    <a:srgbClr val="0033CC"/>
    <a:srgbClr val="FF3300"/>
    <a:srgbClr val="DDF9FF"/>
    <a:srgbClr val="E6BA00"/>
    <a:srgbClr val="8FB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2" autoAdjust="0"/>
    <p:restoredTop sz="86410" autoAdjust="0"/>
  </p:normalViewPr>
  <p:slideViewPr>
    <p:cSldViewPr snapToGrid="0">
      <p:cViewPr varScale="1">
        <p:scale>
          <a:sx n="70" d="100"/>
          <a:sy n="70" d="100"/>
        </p:scale>
        <p:origin x="-1037" y="-77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theme" Target="theme/theme1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6DBC1E-E278-423B-B517-A105C6EEA669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961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6C4B7-F7CE-474D-A7F0-92C6F97ABEDE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36A42-879C-43C1-BC97-764A03B9F965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220417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05081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812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330200" y="-514350"/>
            <a:ext cx="19304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rgbClr val="5E574E"/>
                </a:solidFill>
                <a:latin typeface="Arial" pitchFamily="34" charset="0"/>
              </a:defRPr>
            </a:lvl1pPr>
          </a:lstStyle>
          <a:p>
            <a:r>
              <a:rPr lang="en-US"/>
              <a:t>http://alephwww.cern.ch/~bdl/lepc/lepc.ppt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229350"/>
            <a:ext cx="28448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solidFill>
                  <a:srgbClr val="5E574E"/>
                </a:solidFill>
                <a:latin typeface="Arial" pitchFamily="34" charset="0"/>
              </a:defRPr>
            </a:lvl1pPr>
          </a:lstStyle>
          <a:p>
            <a:r>
              <a:rPr lang="en-US"/>
              <a:t>Fabio Cerutti - Tampere HEP-EPS'99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04000" y="6229350"/>
            <a:ext cx="18288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rgbClr val="5E574E"/>
                </a:solidFill>
                <a:latin typeface="Arial" pitchFamily="34" charset="0"/>
              </a:defRPr>
            </a:lvl1pPr>
          </a:lstStyle>
          <a:p>
            <a:fld id="{8F061D22-3EF6-49C9-A5A2-4521111B5F4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272697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0667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92654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857250"/>
            <a:ext cx="4013200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857250"/>
            <a:ext cx="4013200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4751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614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6744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17895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1280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787289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65690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457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0500" y="0"/>
            <a:ext cx="2044700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5981700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3528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553200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857250"/>
            <a:ext cx="4013200" cy="542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857250"/>
            <a:ext cx="4013200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3648075"/>
            <a:ext cx="4013200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7430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553200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857250"/>
            <a:ext cx="4013200" cy="542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857250"/>
            <a:ext cx="4013200" cy="542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4098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4580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674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1580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37666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48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8276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4 APRIL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Alain Blondel TLEP3 </a:t>
            </a:r>
            <a:r>
              <a:rPr lang="fr-CH" dirty="0" err="1" smtClean="0">
                <a:solidFill>
                  <a:prstClr val="black">
                    <a:tint val="75000"/>
                  </a:prstClr>
                </a:solidFill>
              </a:rPr>
              <a:t>day</a:t>
            </a:r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   </a:t>
            </a:r>
            <a:r>
              <a:rPr lang="fr-CH" dirty="0" err="1" smtClean="0">
                <a:solidFill>
                  <a:prstClr val="black">
                    <a:tint val="75000"/>
                  </a:prstClr>
                </a:solidFill>
              </a:rPr>
              <a:t>precision</a:t>
            </a:r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fr-CH" dirty="0" err="1" smtClean="0">
                <a:solidFill>
                  <a:prstClr val="black">
                    <a:tint val="75000"/>
                  </a:prstClr>
                </a:solidFill>
              </a:rPr>
              <a:t>EWRCs</a:t>
            </a:r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4127" cy="131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96537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69763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204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4931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5A20-B2CB-44E7-ABC1-4ACB87689C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45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03.06.2013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845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7801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73527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31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03.06.2013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357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27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86885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29870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065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4306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47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87614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973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09093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86792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155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6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/>
              <a:t>04.06.2013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01576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777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2792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912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971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750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44405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1972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039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393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5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6279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160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\\cern.ch\dfs\Users\m\mike\Documents\MyDocs\LEP3\TLEP_HWZ_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4624"/>
            <a:ext cx="1804214" cy="18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8485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\\cern.ch\dfs\Users\m\mike\Documents\MyDocs\LEP3\TLEP_HWZ_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2098"/>
            <a:ext cx="1372166" cy="137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8594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81489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5365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780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7605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8738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515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03/06/2013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2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08.06.2013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4 APRIL 2013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b="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TLEP3 </a:t>
            </a:r>
            <a:r>
              <a:rPr lang="fr-CH" b="0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day</a:t>
            </a:r>
            <a:r>
              <a:rPr lang="fr-CH" b="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  </a:t>
            </a:r>
            <a:r>
              <a:rPr lang="fr-CH" b="0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precision</a:t>
            </a:r>
            <a:r>
              <a:rPr lang="fr-CH" b="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</a:t>
            </a:r>
            <a:r>
              <a:rPr lang="fr-CH" b="0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EWRCs</a:t>
            </a:r>
            <a:r>
              <a:rPr lang="fr-CH" b="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</a:t>
            </a:r>
            <a:endParaRPr lang="en-US" b="0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CE90276-BA16-4FEC-A67E-DD18CE5CC56C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500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08.06.2013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3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1" r:id="rId8"/>
    <p:sldLayoutId id="2147483812" r:id="rId9"/>
    <p:sldLayoutId id="2147483813" r:id="rId10"/>
    <p:sldLayoutId id="214748381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140AA7C-7BB1-404A-925B-7E83DA6985EF}" type="datetimeFigureOut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08/06/2013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306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88494FB-52B6-43F3-973F-74061783449B}" type="datetimeFigureOut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03/06/2013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2F8D75D-6ACE-407C-8D8D-DA840D932636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571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6553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857250"/>
            <a:ext cx="81788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-74613" y="166688"/>
            <a:ext cx="74613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6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5118100" y="6416675"/>
            <a:ext cx="40259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>
                <a:solidFill>
                  <a:srgbClr val="5E574E"/>
                </a:solidFill>
                <a:latin typeface="Helvetica" pitchFamily="34" charset="0"/>
              </a:rPr>
              <a:t>Alain Blondel </a:t>
            </a:r>
          </a:p>
          <a:p>
            <a:r>
              <a:rPr lang="en-US" b="0">
                <a:solidFill>
                  <a:srgbClr val="5E574E"/>
                </a:solidFill>
                <a:latin typeface="Helvetica" pitchFamily="34" charset="0"/>
              </a:rPr>
              <a:t>WIN 05 June 2005</a:t>
            </a:r>
            <a:endParaRPr lang="en-US" sz="20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2064" name="Rectangle 16"/>
          <p:cNvSpPr>
            <a:spLocks noChangeArrowheads="1"/>
          </p:cNvSpPr>
          <p:nvPr userDrawn="1"/>
        </p:nvSpPr>
        <p:spPr bwMode="auto">
          <a:xfrm>
            <a:off x="4262438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600">
              <a:solidFill>
                <a:srgbClr val="FFFFCC"/>
              </a:solidFill>
              <a:latin typeface="Comic Sans MS"/>
            </a:endParaRPr>
          </a:p>
        </p:txBody>
      </p:sp>
      <p:pic>
        <p:nvPicPr>
          <p:cNvPr id="2066" name="Picture 18" descr="unige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5129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4.xml"/><Relationship Id="rId5" Type="http://schemas.openxmlformats.org/officeDocument/2006/relationships/hyperlink" Target="http://arxiv.org/abs/1305.6498" TargetMode="Externa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3.emf"/><Relationship Id="rId2" Type="http://schemas.openxmlformats.org/officeDocument/2006/relationships/slideLayout" Target="../slideLayouts/slideLayout5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9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1.emf"/><Relationship Id="rId4" Type="http://schemas.openxmlformats.org/officeDocument/2006/relationships/oleObject" Target="../embeddings/oleObject4.bin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4.xml"/><Relationship Id="rId6" Type="http://schemas.openxmlformats.org/officeDocument/2006/relationships/hyperlink" Target="http://lcsim.org/papers/DBDPhysics.pdf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623459" y="1317139"/>
            <a:ext cx="3058886" cy="3091543"/>
          </a:xfrm>
          <a:prstGeom prst="ellipse">
            <a:avLst/>
          </a:prstGeom>
          <a:solidFill>
            <a:srgbClr val="E5F3EE">
              <a:alpha val="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Rectangle 4"/>
          <p:cNvSpPr/>
          <p:nvPr/>
        </p:nvSpPr>
        <p:spPr>
          <a:xfrm>
            <a:off x="598897" y="137049"/>
            <a:ext cx="8272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CIRCULAR HIGGS FACTORIES</a:t>
            </a:r>
            <a:endParaRPr lang="fr-CH" sz="5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17" descr="unige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3057" y="6486396"/>
            <a:ext cx="4237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>
                    <a:lumMod val="95000"/>
                  </a:schemeClr>
                </a:solidFill>
              </a:rPr>
              <a:t>Alain Blondel </a:t>
            </a:r>
            <a:r>
              <a:rPr lang="fr-CH" dirty="0" err="1" smtClean="0">
                <a:solidFill>
                  <a:schemeClr val="bg1">
                    <a:lumMod val="95000"/>
                  </a:schemeClr>
                </a:solidFill>
              </a:rPr>
              <a:t>Higgs</a:t>
            </a:r>
            <a:r>
              <a:rPr lang="fr-CH" dirty="0" smtClean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fr-CH" dirty="0" err="1" smtClean="0">
                <a:solidFill>
                  <a:schemeClr val="bg1">
                    <a:lumMod val="95000"/>
                  </a:schemeClr>
                </a:solidFill>
              </a:rPr>
              <a:t>Beyond</a:t>
            </a:r>
            <a:r>
              <a:rPr lang="fr-CH" dirty="0" smtClean="0">
                <a:solidFill>
                  <a:schemeClr val="bg1">
                    <a:lumMod val="95000"/>
                  </a:schemeClr>
                </a:solidFill>
              </a:rPr>
              <a:t>, Sendai    </a:t>
            </a:r>
            <a:r>
              <a:rPr lang="fr-CH" dirty="0" err="1" smtClean="0">
                <a:solidFill>
                  <a:schemeClr val="bg1">
                    <a:lumMod val="95000"/>
                  </a:schemeClr>
                </a:solidFill>
              </a:rPr>
              <a:t>June</a:t>
            </a:r>
            <a:r>
              <a:rPr lang="fr-CH" dirty="0" smtClean="0">
                <a:solidFill>
                  <a:schemeClr val="bg1">
                    <a:lumMod val="95000"/>
                  </a:schemeClr>
                </a:solidFill>
              </a:rPr>
              <a:t> 2013</a:t>
            </a:r>
            <a:endParaRPr lang="fr-CH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1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40" y="277680"/>
            <a:ext cx="6930880" cy="573468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791131" y="2578993"/>
            <a:ext cx="2016224" cy="201622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7289"/>
            <a:ext cx="55499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solidFill>
                  <a:srgbClr val="FF0000"/>
                </a:solidFill>
                <a:latin typeface="Calibri"/>
              </a:rPr>
              <a:t>105 km tunnel near FNAL</a:t>
            </a:r>
            <a:endParaRPr lang="en-GB" sz="4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7" y="5974266"/>
            <a:ext cx="9126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H. Piekarz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“… and … </a:t>
            </a:r>
            <a:r>
              <a:rPr lang="en-US" sz="1800" dirty="0">
                <a:solidFill>
                  <a:srgbClr val="000099"/>
                </a:solidFill>
                <a:latin typeface="Calibri"/>
              </a:rPr>
              <a:t>path to the future </a:t>
            </a:r>
            <a:r>
              <a:rPr lang="en-US" sz="1800" dirty="0" smtClean="0">
                <a:solidFill>
                  <a:srgbClr val="000099"/>
                </a:solidFill>
                <a:latin typeface="Calibri"/>
              </a:rPr>
              <a:t>of </a:t>
            </a:r>
            <a:r>
              <a:rPr lang="en-US" sz="1800" dirty="0">
                <a:solidFill>
                  <a:srgbClr val="000099"/>
                </a:solidFill>
                <a:latin typeface="Calibri"/>
              </a:rPr>
              <a:t>high energy particle physics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,” JINST 4, P08007 (2009)</a:t>
            </a:r>
            <a:endParaRPr lang="en-GB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72795" y="4521401"/>
            <a:ext cx="17267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solidFill>
                  <a:srgbClr val="0000FF"/>
                </a:solidFill>
                <a:latin typeface="Calibri"/>
              </a:rPr>
              <a:t>(+ FNAL plan B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0000FF"/>
                </a:solidFill>
                <a:latin typeface="Calibri"/>
              </a:rPr>
              <a:t>f</a:t>
            </a:r>
            <a:r>
              <a:rPr lang="en-US" sz="2000" i="1" dirty="0" smtClean="0">
                <a:solidFill>
                  <a:srgbClr val="0000FF"/>
                </a:solidFill>
                <a:latin typeface="Calibri"/>
              </a:rPr>
              <a:t>rom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solidFill>
                  <a:srgbClr val="0000FF"/>
                </a:solidFill>
                <a:latin typeface="Calibri"/>
              </a:rPr>
              <a:t>R. </a:t>
            </a:r>
            <a:r>
              <a:rPr lang="en-US" sz="2000" i="1" dirty="0" err="1" smtClean="0">
                <a:solidFill>
                  <a:srgbClr val="0000FF"/>
                </a:solidFill>
                <a:latin typeface="Calibri"/>
              </a:rPr>
              <a:t>Talman</a:t>
            </a:r>
            <a:r>
              <a:rPr lang="en-US" sz="2000" i="1" dirty="0" smtClean="0">
                <a:solidFill>
                  <a:srgbClr val="0000FF"/>
                </a:solidFill>
                <a:latin typeface="Calibri"/>
              </a:rPr>
              <a:t>)</a:t>
            </a:r>
            <a:endParaRPr lang="en-GB" sz="2000" i="1" dirty="0" smtClean="0">
              <a:solidFill>
                <a:srgbClr val="0000FF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i="1" dirty="0" smtClean="0">
              <a:solidFill>
                <a:srgbClr val="0000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3780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4057" y="533400"/>
            <a:ext cx="8229600" cy="850900"/>
          </a:xfrm>
        </p:spPr>
        <p:txBody>
          <a:bodyPr/>
          <a:lstStyle/>
          <a:p>
            <a:pPr algn="l"/>
            <a:r>
              <a:rPr lang="en-US" altLang="zh-CN" dirty="0" smtClean="0"/>
              <a:t>What is a (CHF + </a:t>
            </a:r>
            <a:r>
              <a:rPr lang="en-US" altLang="zh-CN" dirty="0" err="1" smtClean="0"/>
              <a:t>SppC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18791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Circular Higgs factory (phase I) + super </a:t>
            </a:r>
            <a:r>
              <a:rPr lang="en-US" altLang="zh-CN" dirty="0" err="1" smtClean="0"/>
              <a:t>pp</a:t>
            </a:r>
            <a:r>
              <a:rPr lang="en-US" altLang="zh-CN" dirty="0" smtClean="0"/>
              <a:t> collider (phase II) in the same tunnel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2012-11-15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4BBAEB-A9A6-4EE5-B7F0-47408F28582D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2339752" y="2780928"/>
            <a:ext cx="5184576" cy="194421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2339752" y="2636912"/>
            <a:ext cx="5184576" cy="1944216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797152"/>
            <a:ext cx="2209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err="1" smtClean="0">
                <a:solidFill>
                  <a:srgbClr val="002060"/>
                </a:solidFill>
                <a:ea typeface="宋体" charset="-122"/>
              </a:rPr>
              <a:t>e</a:t>
            </a:r>
            <a:r>
              <a:rPr lang="en-US" altLang="zh-CN" sz="2000" b="1" baseline="30000" dirty="0" err="1" smtClean="0">
                <a:solidFill>
                  <a:srgbClr val="002060"/>
                </a:solidFill>
                <a:ea typeface="宋体" charset="-122"/>
                <a:sym typeface="Symbol"/>
              </a:rPr>
              <a:t></a:t>
            </a:r>
            <a:r>
              <a:rPr lang="en-US" altLang="zh-CN" sz="2000" b="1" dirty="0" err="1" smtClean="0">
                <a:solidFill>
                  <a:srgbClr val="002060"/>
                </a:solidFill>
                <a:ea typeface="宋体" charset="-122"/>
              </a:rPr>
              <a:t>e</a:t>
            </a:r>
            <a:r>
              <a:rPr lang="en-US" altLang="zh-CN" sz="2000" b="1" baseline="30000" dirty="0">
                <a:solidFill>
                  <a:srgbClr val="002060"/>
                </a:solidFill>
                <a:ea typeface="宋体" charset="-122"/>
              </a:rPr>
              <a:t>+ </a:t>
            </a:r>
            <a:r>
              <a:rPr lang="en-US" altLang="zh-CN" sz="2000" b="1" dirty="0" smtClean="0">
                <a:solidFill>
                  <a:srgbClr val="002060"/>
                </a:solidFill>
                <a:ea typeface="宋体" charset="-122"/>
              </a:rPr>
              <a:t> Higgs Factory</a:t>
            </a:r>
            <a:endParaRPr lang="zh-CN" altLang="en-US" sz="2000" b="1" dirty="0">
              <a:solidFill>
                <a:srgbClr val="002060"/>
              </a:solidFill>
              <a:ea typeface="宋体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2044208" y="4437112"/>
            <a:ext cx="640560" cy="36004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1509" y="2092786"/>
            <a:ext cx="1366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err="1" smtClean="0">
                <a:solidFill>
                  <a:srgbClr val="C00000"/>
                </a:solidFill>
                <a:ea typeface="宋体" charset="-122"/>
              </a:rPr>
              <a:t>pp</a:t>
            </a:r>
            <a:r>
              <a:rPr lang="en-US" altLang="zh-CN" sz="2000" b="1" dirty="0" smtClean="0">
                <a:solidFill>
                  <a:srgbClr val="C00000"/>
                </a:solidFill>
                <a:ea typeface="宋体" charset="-122"/>
              </a:rPr>
              <a:t> collider </a:t>
            </a:r>
            <a:endParaRPr lang="zh-CN" altLang="en-US" sz="2000" b="1" dirty="0">
              <a:solidFill>
                <a:srgbClr val="C00000"/>
              </a:solidFill>
              <a:ea typeface="宋体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7020272" y="2492896"/>
            <a:ext cx="720080" cy="504056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304802"/>
            <a:ext cx="8458200" cy="3385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20" tIns="45711" rIns="91420" bIns="45711" rtlCol="0">
            <a:spAutoFit/>
          </a:bodyPr>
          <a:lstStyle/>
          <a:p>
            <a:pPr algn="ctr"/>
            <a:r>
              <a:rPr lang="en-US" sz="1600" b="1" dirty="0" smtClean="0">
                <a:latin typeface="Tahoma" pitchFamily="34" charset="0"/>
                <a:cs typeface="Tahoma" pitchFamily="34" charset="0"/>
              </a:rPr>
              <a:t>China Higgs Factory (CHF)</a:t>
            </a:r>
            <a:endParaRPr lang="en-US" sz="1600" b="1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97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HE_LHC%20option3_80km_UnderLake.pdf"/>
          <p:cNvPicPr/>
          <p:nvPr/>
        </p:nvPicPr>
        <p:blipFill>
          <a:blip r:embed="rId2" cstate="screen"/>
          <a:srcRect l="535" t="6667" r="2890"/>
          <a:stretch>
            <a:fillRect/>
          </a:stretch>
        </p:blipFill>
        <p:spPr>
          <a:xfrm>
            <a:off x="0" y="0"/>
            <a:ext cx="9144000" cy="6172200"/>
          </a:xfrm>
          <a:prstGeom prst="rect">
            <a:avLst/>
          </a:prstGeom>
        </p:spPr>
      </p:pic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9400" y="431800"/>
            <a:ext cx="6555000" cy="646331"/>
          </a:xfrm>
          <a:prstGeom prst="rect">
            <a:avLst/>
          </a:prstGeom>
          <a:solidFill>
            <a:srgbClr val="E5F3EE"/>
          </a:solidFill>
        </p:spPr>
        <p:txBody>
          <a:bodyPr wrap="none" rtlCol="0">
            <a:spAutoFit/>
          </a:bodyPr>
          <a:lstStyle/>
          <a:p>
            <a:r>
              <a:rPr lang="fr-CH" sz="1800" i="1" dirty="0" err="1" smtClean="0">
                <a:solidFill>
                  <a:srgbClr val="00B050"/>
                </a:solidFill>
                <a:latin typeface="+mn-lt"/>
              </a:rPr>
              <a:t>prefeasibility</a:t>
            </a:r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i="1" dirty="0" err="1" smtClean="0">
                <a:solidFill>
                  <a:srgbClr val="00B050"/>
                </a:solidFill>
                <a:latin typeface="+mn-lt"/>
              </a:rPr>
              <a:t>assessment</a:t>
            </a:r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 for an 80km </a:t>
            </a:r>
            <a:r>
              <a:rPr lang="fr-CH" sz="1800" i="1" dirty="0" err="1" smtClean="0">
                <a:solidFill>
                  <a:srgbClr val="00B050"/>
                </a:solidFill>
                <a:latin typeface="+mn-lt"/>
              </a:rPr>
              <a:t>project</a:t>
            </a:r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i="1" dirty="0" err="1" smtClean="0">
                <a:solidFill>
                  <a:srgbClr val="00B050"/>
                </a:solidFill>
                <a:latin typeface="+mn-lt"/>
              </a:rPr>
              <a:t>at</a:t>
            </a:r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  CERN</a:t>
            </a:r>
          </a:p>
          <a:p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John Osborne and Caroline </a:t>
            </a:r>
            <a:r>
              <a:rPr lang="fr-CH" sz="1800" i="1" dirty="0" err="1" smtClean="0">
                <a:solidFill>
                  <a:srgbClr val="00B050"/>
                </a:solidFill>
                <a:latin typeface="+mn-lt"/>
              </a:rPr>
              <a:t>Waiijer</a:t>
            </a:r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 ESPP </a:t>
            </a:r>
            <a:r>
              <a:rPr lang="fr-CH" sz="1800" i="1" dirty="0" err="1" smtClean="0">
                <a:solidFill>
                  <a:srgbClr val="00B050"/>
                </a:solidFill>
                <a:latin typeface="+mn-lt"/>
              </a:rPr>
              <a:t>contr</a:t>
            </a:r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. 165</a:t>
            </a:r>
            <a:endParaRPr lang="en-US" sz="1800" i="1" dirty="0" err="1" smtClean="0">
              <a:solidFill>
                <a:srgbClr val="00B05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9102" y="295555"/>
            <a:ext cx="8231741" cy="646331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pPr defTabSz="914210"/>
            <a:r>
              <a:rPr lang="fr-CH" sz="1800" dirty="0" smtClean="0">
                <a:solidFill>
                  <a:srgbClr val="0033CC"/>
                </a:solidFill>
                <a:latin typeface="Comic Sans MS"/>
              </a:rPr>
              <a:t>How </a:t>
            </a:r>
            <a:r>
              <a:rPr lang="fr-CH" sz="1800" dirty="0" err="1" smtClean="0">
                <a:solidFill>
                  <a:srgbClr val="0033CC"/>
                </a:solidFill>
                <a:latin typeface="Comic Sans MS"/>
              </a:rPr>
              <a:t>can</a:t>
            </a:r>
            <a:r>
              <a:rPr lang="fr-CH" sz="1800" dirty="0" smtClean="0">
                <a:solidFill>
                  <a:srgbClr val="0033CC"/>
                </a:solidFill>
                <a:latin typeface="Comic Sans MS"/>
              </a:rPr>
              <a:t> one </a:t>
            </a:r>
            <a:r>
              <a:rPr lang="fr-CH" sz="1800" dirty="0" err="1" smtClean="0">
                <a:solidFill>
                  <a:srgbClr val="0033CC"/>
                </a:solidFill>
                <a:latin typeface="Comic Sans MS"/>
              </a:rPr>
              <a:t>increase</a:t>
            </a:r>
            <a:r>
              <a:rPr lang="fr-CH" sz="1800" dirty="0" smtClean="0">
                <a:solidFill>
                  <a:srgbClr val="0033CC"/>
                </a:solidFill>
                <a:latin typeface="Comic Sans MS"/>
              </a:rPr>
              <a:t> over LEP 2 (</a:t>
            </a:r>
            <a:r>
              <a:rPr lang="fr-CH" sz="1800" dirty="0" err="1" smtClean="0">
                <a:solidFill>
                  <a:srgbClr val="0033CC"/>
                </a:solidFill>
                <a:latin typeface="Comic Sans MS"/>
              </a:rPr>
              <a:t>average</a:t>
            </a:r>
            <a:r>
              <a:rPr lang="fr-CH" sz="1800" dirty="0" smtClean="0">
                <a:solidFill>
                  <a:srgbClr val="0033CC"/>
                </a:solidFill>
                <a:latin typeface="Comic Sans MS"/>
              </a:rPr>
              <a:t>) </a:t>
            </a:r>
            <a:r>
              <a:rPr lang="fr-CH" sz="1800" dirty="0" err="1" smtClean="0">
                <a:solidFill>
                  <a:srgbClr val="0033CC"/>
                </a:solidFill>
                <a:latin typeface="Comic Sans MS"/>
              </a:rPr>
              <a:t>luminosity</a:t>
            </a:r>
            <a:r>
              <a:rPr lang="fr-CH" sz="1800" dirty="0" smtClean="0">
                <a:solidFill>
                  <a:srgbClr val="0033CC"/>
                </a:solidFill>
                <a:latin typeface="Comic Sans MS"/>
              </a:rPr>
              <a:t> by a factor 500 </a:t>
            </a:r>
          </a:p>
          <a:p>
            <a:pPr defTabSz="914210"/>
            <a:r>
              <a:rPr lang="fr-CH" sz="1800" dirty="0" err="1" smtClean="0">
                <a:solidFill>
                  <a:srgbClr val="0033CC"/>
                </a:solidFill>
                <a:latin typeface="Comic Sans MS"/>
              </a:rPr>
              <a:t>without</a:t>
            </a:r>
            <a:r>
              <a:rPr lang="fr-CH" sz="1800" dirty="0" smtClean="0">
                <a:solidFill>
                  <a:srgbClr val="0033CC"/>
                </a:solidFill>
                <a:latin typeface="Comic Sans MS"/>
              </a:rPr>
              <a:t> </a:t>
            </a:r>
            <a:r>
              <a:rPr lang="fr-CH" sz="1800" dirty="0" err="1" smtClean="0">
                <a:solidFill>
                  <a:srgbClr val="0033CC"/>
                </a:solidFill>
                <a:latin typeface="Comic Sans MS"/>
              </a:rPr>
              <a:t>exploding</a:t>
            </a:r>
            <a:r>
              <a:rPr lang="fr-CH" sz="1800" dirty="0" smtClean="0">
                <a:solidFill>
                  <a:srgbClr val="0033CC"/>
                </a:solidFill>
                <a:latin typeface="Comic Sans MS"/>
              </a:rPr>
              <a:t> the power bill?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6779" y="1073717"/>
            <a:ext cx="8670963" cy="2031325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defTabSz="914210"/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Answer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is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in the B-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factory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design: a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very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low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vertical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emittance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ring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with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</a:p>
          <a:p>
            <a:pPr defTabSz="914210"/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higher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intrinsic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luminosity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and a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small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value of 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Symbol"/>
              </a:rPr>
              <a:t></a:t>
            </a:r>
            <a:r>
              <a:rPr lang="fr-CH" sz="1800" baseline="-25000" dirty="0" smtClean="0">
                <a:solidFill>
                  <a:srgbClr val="000000"/>
                </a:solidFill>
                <a:latin typeface="Comic Sans MS"/>
                <a:sym typeface="Symbol"/>
              </a:rPr>
              <a:t>y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Symbol"/>
              </a:rPr>
              <a:t>* </a:t>
            </a:r>
            <a:endParaRPr lang="fr-CH" sz="1800" dirty="0" smtClean="0">
              <a:solidFill>
                <a:srgbClr val="000000"/>
              </a:solidFill>
              <a:latin typeface="Comic Sans MS"/>
            </a:endParaRPr>
          </a:p>
          <a:p>
            <a:pPr defTabSz="914210"/>
            <a:endParaRPr lang="fr-CH" sz="1800" dirty="0" smtClean="0">
              <a:solidFill>
                <a:srgbClr val="000000"/>
              </a:solidFill>
              <a:latin typeface="Comic Sans MS"/>
            </a:endParaRPr>
          </a:p>
          <a:p>
            <a:pPr defTabSz="914210"/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electrons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and positrons have a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much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higher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chance of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</a:rPr>
              <a:t>interacting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</a:t>
            </a:r>
          </a:p>
          <a:p>
            <a:pPr defTabSz="914210"/>
            <a:r>
              <a:rPr lang="fr-CH" sz="1800" dirty="0" smtClean="0">
                <a:solidFill>
                  <a:srgbClr val="000000"/>
                </a:solidFill>
                <a:latin typeface="Comic Sans MS"/>
              </a:rPr>
              <a:t>   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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much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shorter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lifetime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(few minutes) </a:t>
            </a:r>
          </a:p>
          <a:p>
            <a:pPr defTabSz="914210"/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      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feed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beam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continuously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with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a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ancillary</a:t>
            </a:r>
            <a:r>
              <a:rPr lang="fr-CH" sz="1800" dirty="0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  <a:latin typeface="Comic Sans MS"/>
                <a:sym typeface="Wingdings" pitchFamily="2" charset="2"/>
              </a:rPr>
              <a:t>accelerator</a:t>
            </a:r>
            <a:endParaRPr lang="fr-CH" sz="1800" dirty="0" smtClean="0">
              <a:solidFill>
                <a:srgbClr val="000000"/>
              </a:solidFill>
              <a:latin typeface="Comic Sans MS"/>
              <a:sym typeface="Wingdings" pitchFamily="2" charset="2"/>
            </a:endParaRPr>
          </a:p>
          <a:p>
            <a:pPr defTabSz="914210"/>
            <a:endParaRPr lang="en-US" sz="1800" dirty="0" err="1" smtClean="0">
              <a:solidFill>
                <a:srgbClr val="000000"/>
              </a:solidFill>
              <a:latin typeface="Comic Sans M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203" y="2861615"/>
            <a:ext cx="7927148" cy="382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94658" y="6376536"/>
            <a:ext cx="766883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Storage ring has </a:t>
            </a:r>
            <a:r>
              <a:rPr lang="fr-CH" sz="1800" dirty="0" err="1" smtClean="0">
                <a:latin typeface="+mj-lt"/>
              </a:rPr>
              <a:t>separate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beam</a:t>
            </a:r>
            <a:r>
              <a:rPr lang="fr-CH" sz="1800" dirty="0" smtClean="0">
                <a:latin typeface="+mj-lt"/>
              </a:rPr>
              <a:t> pipes for e+ and e-  for </a:t>
            </a:r>
            <a:r>
              <a:rPr lang="fr-CH" sz="1800" dirty="0" err="1" smtClean="0">
                <a:latin typeface="+mj-lt"/>
              </a:rPr>
              <a:t>multibunch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operation</a:t>
            </a:r>
            <a:r>
              <a:rPr lang="fr-CH" sz="1800" dirty="0" smtClean="0">
                <a:latin typeface="+mj-lt"/>
              </a:rPr>
              <a:t> </a:t>
            </a:r>
            <a:endParaRPr lang="fr-CH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390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4005"/>
            <a:ext cx="903649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dirty="0"/>
              <a:t>o</a:t>
            </a:r>
            <a:r>
              <a:rPr lang="en-GB" sz="2800" b="1" dirty="0" smtClean="0"/>
              <a:t>ption 1: </a:t>
            </a:r>
            <a:r>
              <a:rPr lang="en-GB" sz="2800" dirty="0" smtClean="0"/>
              <a:t>installation in the LHC tunnel </a:t>
            </a:r>
            <a:r>
              <a:rPr lang="en-GB" sz="2800" b="1" dirty="0" smtClean="0"/>
              <a:t>“LEP3” </a:t>
            </a: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+ </a:t>
            </a:r>
            <a:r>
              <a:rPr lang="en-US" sz="2000" b="1" dirty="0" smtClean="0">
                <a:solidFill>
                  <a:srgbClr val="0000FF"/>
                </a:solidFill>
              </a:rPr>
              <a:t>inexpensive  (only pay for new accelerator -- &lt;~2B CHF)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r>
              <a:rPr lang="en-US" sz="2000" b="1" dirty="0">
                <a:solidFill>
                  <a:srgbClr val="0000FF"/>
                </a:solidFill>
              </a:rPr>
              <a:t>+</a:t>
            </a:r>
            <a:r>
              <a:rPr lang="en-US" sz="2000" b="1" dirty="0" smtClean="0">
                <a:solidFill>
                  <a:srgbClr val="0000FF"/>
                </a:solidFill>
              </a:rPr>
              <a:t> tunnel exists</a:t>
            </a:r>
            <a:endParaRPr lang="en-GB" sz="2000" b="1" dirty="0" smtClean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+ reusing ATLAS and CMS detectors</a:t>
            </a:r>
          </a:p>
          <a:p>
            <a:pPr marL="457200" lvl="1" indent="0">
              <a:buNone/>
            </a:pPr>
            <a:r>
              <a:rPr lang="en-US" sz="2000" b="1" dirty="0">
                <a:solidFill>
                  <a:srgbClr val="0000FF"/>
                </a:solidFill>
              </a:rPr>
              <a:t>+</a:t>
            </a:r>
            <a:r>
              <a:rPr lang="en-US" sz="2000" b="1" dirty="0" smtClean="0">
                <a:solidFill>
                  <a:srgbClr val="0000FF"/>
                </a:solidFill>
              </a:rPr>
              <a:t> reusing LHC </a:t>
            </a:r>
            <a:r>
              <a:rPr lang="en-US" sz="2000" b="1" dirty="0" err="1" smtClean="0">
                <a:solidFill>
                  <a:srgbClr val="0000FF"/>
                </a:solidFill>
              </a:rPr>
              <a:t>cryoplants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- interference with LHC and HL-LHC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b="1" dirty="0"/>
              <a:t>o</a:t>
            </a:r>
            <a:r>
              <a:rPr lang="en-US" sz="2800" b="1" dirty="0" smtClean="0"/>
              <a:t>ption 2: </a:t>
            </a:r>
            <a:r>
              <a:rPr lang="en-US" sz="2800" dirty="0" smtClean="0"/>
              <a:t>in new 80-km tunnel </a:t>
            </a:r>
            <a:r>
              <a:rPr lang="en-US" sz="2800" b="1" dirty="0" smtClean="0"/>
              <a:t>“TLEP”</a:t>
            </a: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+ higher energy reach, 5-10x higher luminosity</a:t>
            </a: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+ decoupled from LHC/HL-LHC operation </a:t>
            </a:r>
            <a:r>
              <a:rPr lang="en-US" sz="2000" b="1" dirty="0">
                <a:solidFill>
                  <a:srgbClr val="0000FF"/>
                </a:solidFill>
              </a:rPr>
              <a:t>&amp;</a:t>
            </a:r>
            <a:r>
              <a:rPr lang="en-US" sz="2000" b="1" dirty="0" smtClean="0">
                <a:solidFill>
                  <a:srgbClr val="0000FF"/>
                </a:solidFill>
              </a:rPr>
              <a:t> construction</a:t>
            </a: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+ tunnel can later serve for VHE-LHC </a:t>
            </a:r>
            <a:r>
              <a:rPr lang="en-US" sz="2000" b="1" dirty="0" smtClean="0">
                <a:solidFill>
                  <a:srgbClr val="0000FF"/>
                </a:solidFill>
              </a:rPr>
              <a:t>100 </a:t>
            </a:r>
            <a:r>
              <a:rPr lang="en-US" sz="2000" b="1" dirty="0" err="1" smtClean="0">
                <a:solidFill>
                  <a:srgbClr val="0000FF"/>
                </a:solidFill>
              </a:rPr>
              <a:t>TeV</a:t>
            </a:r>
            <a:r>
              <a:rPr lang="en-US" sz="2000" b="1" dirty="0" smtClean="0">
                <a:solidFill>
                  <a:srgbClr val="0000FF"/>
                </a:solidFill>
              </a:rPr>
              <a:t> machine </a:t>
            </a:r>
            <a:r>
              <a:rPr lang="en-US" sz="2000" b="1" dirty="0" smtClean="0">
                <a:solidFill>
                  <a:srgbClr val="00B050"/>
                </a:solidFill>
              </a:rPr>
              <a:t>long term vision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- more expensive </a:t>
            </a:r>
            <a:r>
              <a:rPr lang="en-US" sz="2000" b="1" dirty="0" smtClean="0">
                <a:solidFill>
                  <a:srgbClr val="FF0000"/>
                </a:solidFill>
              </a:rPr>
              <a:t>because of tunnel </a:t>
            </a:r>
            <a:endParaRPr lang="en-GB" sz="2000" b="1" dirty="0" smtClean="0">
              <a:solidFill>
                <a:srgbClr val="0000CC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</p:spPr>
        <p:txBody>
          <a:bodyPr>
            <a:noAutofit/>
          </a:bodyPr>
          <a:lstStyle/>
          <a:p>
            <a:r>
              <a:rPr lang="en-US" sz="4300" dirty="0"/>
              <a:t>c</a:t>
            </a:r>
            <a:r>
              <a:rPr lang="en-US" sz="4300" dirty="0" smtClean="0"/>
              <a:t>ircular </a:t>
            </a:r>
            <a:r>
              <a:rPr lang="en-US" sz="4300" dirty="0" err="1" smtClean="0"/>
              <a:t>e</a:t>
            </a:r>
            <a:r>
              <a:rPr lang="en-US" sz="4300" baseline="30000" dirty="0" err="1" smtClean="0"/>
              <a:t>+</a:t>
            </a:r>
            <a:r>
              <a:rPr lang="en-US" sz="4300" dirty="0" err="1" smtClean="0"/>
              <a:t>e</a:t>
            </a:r>
            <a:r>
              <a:rPr lang="en-US" sz="4300" baseline="30000" dirty="0" smtClean="0"/>
              <a:t>-</a:t>
            </a:r>
            <a:r>
              <a:rPr lang="en-US" sz="4300" dirty="0" smtClean="0"/>
              <a:t> Higgs factories LEP3 &amp; TLEP</a:t>
            </a:r>
            <a:endParaRPr lang="en-US" sz="4300" dirty="0"/>
          </a:p>
        </p:txBody>
      </p:sp>
    </p:spTree>
    <p:extLst>
      <p:ext uri="{BB962C8B-B14F-4D97-AF65-F5344CB8AC3E}">
        <p14:creationId xmlns:p14="http://schemas.microsoft.com/office/powerpoint/2010/main" val="40810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188640"/>
                <a:ext cx="8676456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6000" b="1" dirty="0" smtClean="0">
                    <a:solidFill>
                      <a:srgbClr val="3333FF"/>
                    </a:solidFill>
                  </a:rPr>
                  <a:t>LEP3</a:t>
                </a:r>
                <a:r>
                  <a:rPr lang="en-US" sz="5300" b="1" dirty="0" smtClean="0">
                    <a:solidFill>
                      <a:srgbClr val="3333FF"/>
                    </a:solidFill>
                  </a:rPr>
                  <a:t>, </a:t>
                </a:r>
                <a:r>
                  <a:rPr lang="en-US" sz="6000" b="1" dirty="0" smtClean="0">
                    <a:solidFill>
                      <a:srgbClr val="3333FF"/>
                    </a:solidFill>
                  </a:rPr>
                  <a:t>TLEP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sz="4000" dirty="0" smtClean="0"/>
                  <a:t>(</a:t>
                </a:r>
                <a:r>
                  <a:rPr lang="en-US" sz="4000" dirty="0" err="1"/>
                  <a:t>e</a:t>
                </a:r>
                <a:r>
                  <a:rPr lang="en-US" sz="4000" baseline="30000" dirty="0" err="1"/>
                  <a:t>+</a:t>
                </a:r>
                <a:r>
                  <a:rPr lang="en-US" sz="4000" dirty="0" err="1"/>
                  <a:t>e</a:t>
                </a:r>
                <a:r>
                  <a:rPr lang="en-US" sz="4000" baseline="30000" dirty="0"/>
                  <a:t>- </a:t>
                </a:r>
                <a:r>
                  <a:rPr lang="en-US" sz="4000" dirty="0"/>
                  <a:t>-&gt; ZH, </a:t>
                </a:r>
                <a:r>
                  <a:rPr lang="en-US" sz="4000" dirty="0" err="1" smtClean="0"/>
                  <a:t>e</a:t>
                </a:r>
                <a:r>
                  <a:rPr lang="en-US" sz="4000" baseline="30000" dirty="0" err="1" smtClean="0"/>
                  <a:t>+</a:t>
                </a:r>
                <a:r>
                  <a:rPr lang="en-US" sz="4000" dirty="0" err="1" smtClean="0"/>
                  <a:t>e</a:t>
                </a:r>
                <a:r>
                  <a:rPr lang="en-US" sz="4000" baseline="30000" dirty="0" smtClean="0"/>
                  <a:t>- </a:t>
                </a:r>
                <a:r>
                  <a:rPr lang="en-US" sz="4000" dirty="0">
                    <a:cs typeface="Calibri"/>
                  </a:rPr>
                  <a:t>→</a:t>
                </a:r>
                <a:r>
                  <a:rPr lang="en-US" sz="4000" dirty="0"/>
                  <a:t> </a:t>
                </a:r>
                <a:r>
                  <a:rPr lang="en-US" sz="4000" dirty="0" smtClean="0"/>
                  <a:t>W</a:t>
                </a:r>
                <a:r>
                  <a:rPr lang="en-US" sz="4000" baseline="30000" dirty="0" smtClean="0"/>
                  <a:t>+</a:t>
                </a:r>
                <a:r>
                  <a:rPr lang="en-US" sz="4000" dirty="0" smtClean="0"/>
                  <a:t>W</a:t>
                </a:r>
                <a:r>
                  <a:rPr lang="en-US" sz="4000" baseline="30000" dirty="0" smtClean="0"/>
                  <a:t>-</a:t>
                </a:r>
                <a:r>
                  <a:rPr lang="en-US" sz="4000" dirty="0" smtClean="0"/>
                  <a:t>, </a:t>
                </a:r>
                <a:r>
                  <a:rPr lang="en-US" sz="4000" dirty="0" err="1"/>
                  <a:t>e</a:t>
                </a:r>
                <a:r>
                  <a:rPr lang="en-US" sz="4000" baseline="30000" dirty="0" err="1"/>
                  <a:t>+</a:t>
                </a:r>
                <a:r>
                  <a:rPr lang="en-US" sz="4000" dirty="0" err="1"/>
                  <a:t>e</a:t>
                </a:r>
                <a:r>
                  <a:rPr lang="en-US" sz="4000" baseline="30000" dirty="0"/>
                  <a:t>- </a:t>
                </a:r>
                <a:r>
                  <a:rPr lang="en-US" sz="4000" dirty="0">
                    <a:cs typeface="Calibri"/>
                  </a:rPr>
                  <a:t>→</a:t>
                </a:r>
                <a:r>
                  <a:rPr lang="en-US" sz="4000" dirty="0"/>
                  <a:t> </a:t>
                </a:r>
                <a:r>
                  <a:rPr lang="en-US" sz="4000" dirty="0" smtClean="0"/>
                  <a:t>Z,[</a:t>
                </a:r>
                <a:r>
                  <a:rPr lang="en-US" sz="4000" dirty="0" err="1" smtClean="0"/>
                  <a:t>e</a:t>
                </a:r>
                <a:r>
                  <a:rPr lang="en-US" sz="4000" baseline="30000" dirty="0" err="1" smtClean="0"/>
                  <a:t>+</a:t>
                </a:r>
                <a:r>
                  <a:rPr lang="en-US" sz="4000" dirty="0" err="1" smtClean="0"/>
                  <a:t>e</a:t>
                </a:r>
                <a:r>
                  <a:rPr lang="en-US" sz="4000" baseline="30000" dirty="0" smtClean="0"/>
                  <a:t>-</a:t>
                </a:r>
                <a:r>
                  <a:rPr lang="en-US" sz="4000" dirty="0">
                    <a:cs typeface="Calibri"/>
                  </a:rPr>
                  <a:t>→</a:t>
                </a:r>
                <a:r>
                  <a:rPr lang="en-US" sz="4000" dirty="0" smtClean="0"/>
                  <a:t> </a:t>
                </a:r>
                <a:r>
                  <a:rPr lang="en-US" sz="4000" i="1" dirty="0" smtClean="0"/>
                  <a:t>t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40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4000" b="0" i="1" smtClean="0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sz="4000" b="0" i="1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sz="4000" dirty="0"/>
                  <a:t> )</a:t>
                </a:r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188640"/>
                <a:ext cx="8676456" cy="1143000"/>
              </a:xfrm>
              <a:blipFill rotWithShape="1">
                <a:blip r:embed="rId2" cstate="print"/>
                <a:stretch>
                  <a:fillRect l="-1546" t="-28877" r="-1405" b="-34759"/>
                </a:stretch>
              </a:blipFill>
            </p:spPr>
            <p:txBody>
              <a:bodyPr/>
              <a:lstStyle/>
              <a:p>
                <a:r>
                  <a:rPr lang="en-GB" dirty="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k</a:t>
            </a:r>
            <a:r>
              <a:rPr lang="en-US" dirty="0" smtClean="0">
                <a:solidFill>
                  <a:srgbClr val="0000FF"/>
                </a:solidFill>
              </a:rPr>
              <a:t>ey parameters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34053"/>
              </p:ext>
            </p:extLst>
          </p:nvPr>
        </p:nvGraphicFramePr>
        <p:xfrm>
          <a:off x="39712" y="2060848"/>
          <a:ext cx="8996784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944"/>
                <a:gridCol w="2520280"/>
                <a:gridCol w="2408560"/>
              </a:tblGrid>
              <a:tr h="13904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LEP3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TLEP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smtClean="0"/>
                        <a:t>circumference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26.7</a:t>
                      </a:r>
                      <a:r>
                        <a:rPr lang="en-US" sz="2800" baseline="0" dirty="0" smtClean="0"/>
                        <a:t> km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en-US" sz="2800" dirty="0" smtClean="0"/>
                        <a:t>80 km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max beam energy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120 GeV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175 GeV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max no. of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dirty="0" smtClean="0"/>
                        <a:t>IPs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Luminosity/IP at 350 </a:t>
                      </a:r>
                      <a:r>
                        <a:rPr lang="en-US" sz="2400" b="1" dirty="0" err="1" smtClean="0"/>
                        <a:t>GeV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c.m</a:t>
                      </a:r>
                      <a:r>
                        <a:rPr lang="en-US" sz="2400" b="1" dirty="0" smtClean="0"/>
                        <a:t>.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1.3x10</a:t>
                      </a:r>
                      <a:r>
                        <a:rPr lang="en-US" sz="2800" baseline="30000" dirty="0" smtClean="0"/>
                        <a:t>34 </a:t>
                      </a:r>
                      <a:r>
                        <a:rPr lang="en-US" sz="2800" dirty="0" smtClean="0"/>
                        <a:t>cm</a:t>
                      </a:r>
                      <a:r>
                        <a:rPr lang="en-US" sz="2800" baseline="30000" dirty="0" smtClean="0"/>
                        <a:t>-2</a:t>
                      </a:r>
                      <a:r>
                        <a:rPr lang="en-US" sz="2800" dirty="0" smtClean="0"/>
                        <a:t>s</a:t>
                      </a:r>
                      <a:r>
                        <a:rPr lang="en-US" sz="2800" baseline="30000" dirty="0" smtClean="0"/>
                        <a:t>-1</a:t>
                      </a:r>
                      <a:r>
                        <a:rPr lang="en-US" sz="280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Luminosity/IP </a:t>
                      </a:r>
                      <a:r>
                        <a:rPr lang="en-US" sz="2400" b="1" dirty="0" smtClean="0"/>
                        <a:t>at 240 GeV </a:t>
                      </a:r>
                      <a:r>
                        <a:rPr lang="en-US" sz="2400" b="1" dirty="0" err="1" smtClean="0"/>
                        <a:t>c.m</a:t>
                      </a:r>
                      <a:r>
                        <a:rPr lang="en-US" sz="2400" b="1" dirty="0" smtClean="0"/>
                        <a:t>.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10</a:t>
                      </a:r>
                      <a:r>
                        <a:rPr lang="en-US" sz="2800" baseline="30000" dirty="0" smtClean="0"/>
                        <a:t>34 </a:t>
                      </a:r>
                      <a:r>
                        <a:rPr lang="en-US" sz="2800" dirty="0" smtClean="0"/>
                        <a:t>cm</a:t>
                      </a:r>
                      <a:r>
                        <a:rPr lang="en-US" sz="2800" baseline="30000" dirty="0" smtClean="0"/>
                        <a:t>-2</a:t>
                      </a:r>
                      <a:r>
                        <a:rPr lang="en-US" sz="2800" dirty="0" smtClean="0"/>
                        <a:t>s</a:t>
                      </a:r>
                      <a:r>
                        <a:rPr lang="en-US" sz="2800" baseline="30000" dirty="0" smtClean="0"/>
                        <a:t>-1</a:t>
                      </a:r>
                      <a:r>
                        <a:rPr lang="en-US" sz="2800" dirty="0" smtClean="0"/>
                        <a:t> </a:t>
                      </a:r>
                      <a:endParaRPr lang="en-GB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4.8x10</a:t>
                      </a:r>
                      <a:r>
                        <a:rPr lang="en-US" sz="2800" baseline="30000" dirty="0" smtClean="0"/>
                        <a:t>34 </a:t>
                      </a:r>
                      <a:r>
                        <a:rPr lang="en-US" sz="2800" dirty="0" smtClean="0"/>
                        <a:t>cm</a:t>
                      </a:r>
                      <a:r>
                        <a:rPr lang="en-US" sz="2800" baseline="30000" dirty="0" smtClean="0"/>
                        <a:t>-2</a:t>
                      </a:r>
                      <a:r>
                        <a:rPr lang="en-US" sz="2800" dirty="0" smtClean="0"/>
                        <a:t>s</a:t>
                      </a:r>
                      <a:r>
                        <a:rPr lang="en-US" sz="2800" baseline="30000" dirty="0" smtClean="0"/>
                        <a:t>-1</a:t>
                      </a:r>
                      <a:r>
                        <a:rPr lang="en-US" sz="280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Luminosity/IP </a:t>
                      </a:r>
                      <a:r>
                        <a:rPr lang="en-US" sz="2400" b="1" dirty="0" smtClean="0"/>
                        <a:t>at 160 GeV </a:t>
                      </a:r>
                      <a:r>
                        <a:rPr lang="en-US" sz="2400" b="1" dirty="0" err="1" smtClean="0"/>
                        <a:t>c.m</a:t>
                      </a:r>
                      <a:r>
                        <a:rPr lang="en-US" sz="2400" b="1" dirty="0" smtClean="0"/>
                        <a:t>.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5x10</a:t>
                      </a:r>
                      <a:r>
                        <a:rPr lang="en-US" sz="2800" baseline="30000" dirty="0" smtClean="0"/>
                        <a:t>34 </a:t>
                      </a:r>
                      <a:r>
                        <a:rPr lang="en-US" sz="2800" dirty="0" smtClean="0"/>
                        <a:t>cm</a:t>
                      </a:r>
                      <a:r>
                        <a:rPr lang="en-US" sz="2800" baseline="30000" dirty="0" smtClean="0"/>
                        <a:t>-2</a:t>
                      </a:r>
                      <a:r>
                        <a:rPr lang="en-US" sz="2800" dirty="0" smtClean="0"/>
                        <a:t>s</a:t>
                      </a:r>
                      <a:r>
                        <a:rPr lang="en-US" sz="2800" baseline="30000" dirty="0" smtClean="0"/>
                        <a:t>-1</a:t>
                      </a:r>
                      <a:r>
                        <a:rPr lang="en-US" sz="2800" dirty="0" smtClean="0"/>
                        <a:t> </a:t>
                      </a:r>
                      <a:endParaRPr lang="en-GB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1.6x10</a:t>
                      </a:r>
                      <a:r>
                        <a:rPr lang="en-US" sz="2800" baseline="30000" dirty="0" smtClean="0"/>
                        <a:t>35 </a:t>
                      </a:r>
                      <a:r>
                        <a:rPr lang="en-US" sz="2800" dirty="0" smtClean="0"/>
                        <a:t>cm</a:t>
                      </a:r>
                      <a:r>
                        <a:rPr lang="en-US" sz="2800" baseline="30000" dirty="0" smtClean="0"/>
                        <a:t>-2</a:t>
                      </a:r>
                      <a:r>
                        <a:rPr lang="en-US" sz="2800" dirty="0" smtClean="0"/>
                        <a:t>s</a:t>
                      </a:r>
                      <a:r>
                        <a:rPr lang="en-US" sz="2800" baseline="30000" dirty="0" smtClean="0"/>
                        <a:t>-1</a:t>
                      </a:r>
                      <a:r>
                        <a:rPr lang="en-US" sz="280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Luminosity/IP </a:t>
                      </a:r>
                      <a:r>
                        <a:rPr lang="en-US" sz="2400" b="1" dirty="0" smtClean="0"/>
                        <a:t>at 90 GeV </a:t>
                      </a:r>
                      <a:r>
                        <a:rPr lang="en-US" sz="2400" b="1" dirty="0" err="1" smtClean="0"/>
                        <a:t>c.m</a:t>
                      </a:r>
                      <a:r>
                        <a:rPr lang="en-US" sz="2400" b="1" dirty="0" smtClean="0"/>
                        <a:t>.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2x10</a:t>
                      </a:r>
                      <a:r>
                        <a:rPr lang="en-US" sz="2800" baseline="30000" dirty="0" smtClean="0"/>
                        <a:t>35 </a:t>
                      </a:r>
                      <a:r>
                        <a:rPr lang="en-US" sz="2800" dirty="0" smtClean="0"/>
                        <a:t>cm</a:t>
                      </a:r>
                      <a:r>
                        <a:rPr lang="en-US" sz="2800" baseline="30000" dirty="0" smtClean="0"/>
                        <a:t>-2</a:t>
                      </a:r>
                      <a:r>
                        <a:rPr lang="en-US" sz="2800" dirty="0" smtClean="0"/>
                        <a:t>s</a:t>
                      </a:r>
                      <a:r>
                        <a:rPr lang="en-US" sz="2800" baseline="30000" dirty="0" smtClean="0"/>
                        <a:t>-1</a:t>
                      </a:r>
                      <a:r>
                        <a:rPr lang="en-US" sz="2800" dirty="0" smtClean="0"/>
                        <a:t> </a:t>
                      </a:r>
                      <a:endParaRPr lang="en-GB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5.6 10</a:t>
                      </a:r>
                      <a:r>
                        <a:rPr lang="en-US" sz="2800" baseline="30000" dirty="0" smtClean="0"/>
                        <a:t>35 </a:t>
                      </a:r>
                      <a:r>
                        <a:rPr lang="en-US" sz="2800" dirty="0" smtClean="0"/>
                        <a:t>cm</a:t>
                      </a:r>
                      <a:r>
                        <a:rPr lang="en-US" sz="2800" baseline="30000" dirty="0" smtClean="0"/>
                        <a:t>-2</a:t>
                      </a:r>
                      <a:r>
                        <a:rPr lang="en-US" sz="2800" dirty="0" smtClean="0"/>
                        <a:t>s</a:t>
                      </a:r>
                      <a:r>
                        <a:rPr lang="en-US" sz="2800" baseline="30000" dirty="0" smtClean="0"/>
                        <a:t>-1</a:t>
                      </a:r>
                      <a:r>
                        <a:rPr lang="en-US" sz="280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7613" y="6240551"/>
            <a:ext cx="847174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dirty="0">
                <a:solidFill>
                  <a:prstClr val="black"/>
                </a:solidFill>
                <a:latin typeface="Calibri"/>
              </a:rPr>
              <a:t>a</a:t>
            </a: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t the  </a:t>
            </a:r>
            <a:r>
              <a:rPr lang="en-US" sz="2400" b="0" i="1" dirty="0" smtClean="0">
                <a:solidFill>
                  <a:prstClr val="black"/>
                </a:solidFill>
                <a:latin typeface="Calibri"/>
              </a:rPr>
              <a:t>Z</a:t>
            </a: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 pole </a:t>
            </a: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repeat the LEP </a:t>
            </a: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physics programme in a few minutes…</a:t>
            </a:r>
            <a:endParaRPr lang="en-GB" sz="24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8449" y="4573730"/>
            <a:ext cx="2369175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3200" dirty="0" smtClean="0">
                <a:latin typeface="+mn-lt"/>
              </a:rPr>
              <a:t>10-40 times </a:t>
            </a:r>
          </a:p>
          <a:p>
            <a:pPr algn="ctr"/>
            <a:r>
              <a:rPr lang="fr-CH" sz="3200" dirty="0" smtClean="0">
                <a:latin typeface="+mn-lt"/>
              </a:rPr>
              <a:t>ILC </a:t>
            </a:r>
            <a:r>
              <a:rPr lang="fr-CH" sz="3200" dirty="0" err="1" smtClean="0">
                <a:latin typeface="+mn-lt"/>
              </a:rPr>
              <a:t>lumi</a:t>
            </a:r>
            <a:endParaRPr lang="fr-CH" sz="3200" dirty="0" smtClean="0">
              <a:latin typeface="+mn-lt"/>
            </a:endParaRPr>
          </a:p>
          <a:p>
            <a:pPr algn="ctr"/>
            <a:r>
              <a:rPr lang="fr-CH" sz="3200" dirty="0" err="1" smtClean="0">
                <a:latin typeface="+mn-lt"/>
              </a:rPr>
              <a:t>at</a:t>
            </a:r>
            <a:r>
              <a:rPr lang="fr-CH" sz="3200" dirty="0" smtClean="0">
                <a:latin typeface="+mn-lt"/>
              </a:rPr>
              <a:t> ZH </a:t>
            </a:r>
            <a:r>
              <a:rPr lang="fr-CH" sz="3200" dirty="0" err="1" smtClean="0">
                <a:latin typeface="+mn-lt"/>
              </a:rPr>
              <a:t>thresh</a:t>
            </a:r>
            <a:r>
              <a:rPr lang="fr-CH" sz="3200" dirty="0" smtClean="0">
                <a:latin typeface="+mn-lt"/>
              </a:rPr>
              <a:t>.</a:t>
            </a:r>
            <a:endParaRPr lang="en-US" sz="3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2612" y="4565070"/>
            <a:ext cx="2369175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3200" dirty="0" smtClean="0">
                <a:latin typeface="+mn-lt"/>
              </a:rPr>
              <a:t>2-8 times </a:t>
            </a:r>
          </a:p>
          <a:p>
            <a:pPr algn="ctr"/>
            <a:r>
              <a:rPr lang="fr-CH" sz="3200" dirty="0" smtClean="0">
                <a:latin typeface="+mn-lt"/>
              </a:rPr>
              <a:t>ILC </a:t>
            </a:r>
            <a:r>
              <a:rPr lang="fr-CH" sz="3200" dirty="0" err="1" smtClean="0">
                <a:latin typeface="+mn-lt"/>
              </a:rPr>
              <a:t>lumi</a:t>
            </a:r>
            <a:endParaRPr lang="fr-CH" sz="3200" dirty="0" smtClean="0">
              <a:latin typeface="+mn-lt"/>
            </a:endParaRPr>
          </a:p>
          <a:p>
            <a:pPr algn="ctr"/>
            <a:r>
              <a:rPr lang="fr-CH" sz="3200" dirty="0" err="1" smtClean="0">
                <a:latin typeface="+mn-lt"/>
              </a:rPr>
              <a:t>at</a:t>
            </a:r>
            <a:r>
              <a:rPr lang="fr-CH" sz="3200" dirty="0" smtClean="0">
                <a:latin typeface="+mn-lt"/>
              </a:rPr>
              <a:t> ZH </a:t>
            </a:r>
            <a:r>
              <a:rPr lang="fr-CH" sz="3200" dirty="0" err="1" smtClean="0">
                <a:latin typeface="+mn-lt"/>
              </a:rPr>
              <a:t>thresh</a:t>
            </a:r>
            <a:r>
              <a:rPr lang="fr-CH" sz="3200" dirty="0" smtClean="0">
                <a:latin typeface="+mn-lt"/>
              </a:rPr>
              <a:t>.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1769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632" y="265279"/>
            <a:ext cx="7531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latin typeface="+mn-lt"/>
              </a:rPr>
              <a:t>Luminosity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estimates</a:t>
            </a:r>
            <a:r>
              <a:rPr lang="fr-CH" sz="2800" dirty="0" smtClean="0">
                <a:latin typeface="+mn-lt"/>
              </a:rPr>
              <a:t>, limitations … and solutions</a:t>
            </a:r>
            <a:endParaRPr lang="fr-CH" sz="18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281" y="1198880"/>
            <a:ext cx="906272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Going</a:t>
            </a:r>
            <a:r>
              <a:rPr lang="fr-CH" sz="2000" dirty="0" smtClean="0">
                <a:latin typeface="+mn-lt"/>
              </a:rPr>
              <a:t> to </a:t>
            </a:r>
            <a:r>
              <a:rPr lang="fr-CH" sz="2000" dirty="0" err="1" smtClean="0">
                <a:latin typeface="+mn-lt"/>
              </a:rPr>
              <a:t>higher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intensities</a:t>
            </a:r>
            <a:r>
              <a:rPr lang="fr-CH" sz="2000" dirty="0" smtClean="0">
                <a:latin typeface="+mn-lt"/>
              </a:rPr>
              <a:t>  and </a:t>
            </a:r>
            <a:r>
              <a:rPr lang="fr-CH" sz="2000" dirty="0" err="1" smtClean="0">
                <a:latin typeface="+mn-lt"/>
              </a:rPr>
              <a:t>small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bunch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length</a:t>
            </a:r>
            <a:r>
              <a:rPr lang="fr-CH" sz="2000" dirty="0" smtClean="0">
                <a:latin typeface="+mn-lt"/>
              </a:rPr>
              <a:t>  leads to </a:t>
            </a:r>
            <a:r>
              <a:rPr lang="fr-CH" sz="2000" dirty="0" err="1" smtClean="0">
                <a:latin typeface="+mn-lt"/>
              </a:rPr>
              <a:t>higher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beamstrahlung</a:t>
            </a:r>
            <a:endParaRPr lang="fr-CH" sz="2000" dirty="0" smtClean="0">
              <a:solidFill>
                <a:srgbClr val="0000FF"/>
              </a:solidFill>
              <a:latin typeface="+mn-lt"/>
            </a:endParaRPr>
          </a:p>
          <a:p>
            <a:r>
              <a:rPr lang="fr-CH" sz="2000" dirty="0" smtClean="0">
                <a:latin typeface="+mn-lt"/>
              </a:rPr>
              <a:t>(</a:t>
            </a:r>
            <a:r>
              <a:rPr lang="fr-CH" sz="2000" dirty="0" err="1" smtClean="0">
                <a:latin typeface="+mn-lt"/>
              </a:rPr>
              <a:t>beam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particles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radiate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energy</a:t>
            </a:r>
            <a:r>
              <a:rPr lang="fr-CH" sz="2000" dirty="0" smtClean="0">
                <a:latin typeface="+mn-lt"/>
              </a:rPr>
              <a:t> in the EM </a:t>
            </a:r>
            <a:r>
              <a:rPr lang="fr-CH" sz="2000" dirty="0" err="1" smtClean="0">
                <a:latin typeface="+mn-lt"/>
              </a:rPr>
              <a:t>field</a:t>
            </a:r>
            <a:r>
              <a:rPr lang="fr-CH" sz="2000" dirty="0" smtClean="0">
                <a:latin typeface="+mn-lt"/>
              </a:rPr>
              <a:t> of the </a:t>
            </a:r>
            <a:r>
              <a:rPr lang="fr-CH" sz="2000" dirty="0" err="1" smtClean="0">
                <a:latin typeface="+mn-lt"/>
              </a:rPr>
              <a:t>colliding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bunch</a:t>
            </a:r>
            <a:r>
              <a:rPr lang="fr-CH" sz="2000" dirty="0" smtClean="0">
                <a:latin typeface="+mn-lt"/>
              </a:rPr>
              <a:t>) </a:t>
            </a:r>
          </a:p>
          <a:p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This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is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well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known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for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linear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colliders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where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it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limits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the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resolution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and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precision</a:t>
            </a:r>
            <a:r>
              <a:rPr lang="fr-CH" sz="2000" b="0" i="1" dirty="0" smtClean="0">
                <a:solidFill>
                  <a:srgbClr val="00B050"/>
                </a:solidFill>
                <a:latin typeface="+mn-lt"/>
              </a:rPr>
              <a:t> in  center-of mass </a:t>
            </a:r>
            <a:r>
              <a:rPr lang="fr-CH" sz="2000" b="0" i="1" dirty="0" err="1" smtClean="0">
                <a:solidFill>
                  <a:srgbClr val="00B050"/>
                </a:solidFill>
                <a:latin typeface="+mn-lt"/>
              </a:rPr>
              <a:t>energy</a:t>
            </a:r>
            <a:endParaRPr lang="fr-CH" sz="2000" b="0" i="1" dirty="0">
              <a:solidFill>
                <a:srgbClr val="00B050"/>
              </a:solidFill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err="1" smtClean="0">
                <a:latin typeface="+mn-lt"/>
              </a:rPr>
              <a:t>Here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it</a:t>
            </a:r>
            <a:r>
              <a:rPr lang="fr-CH" sz="2000" dirty="0" smtClean="0">
                <a:latin typeface="+mn-lt"/>
              </a:rPr>
              <a:t> causes </a:t>
            </a:r>
            <a:r>
              <a:rPr lang="fr-CH" sz="2000" dirty="0" err="1" smtClean="0">
                <a:latin typeface="+mn-lt"/>
              </a:rPr>
              <a:t>loss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beam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particles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which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lose</a:t>
            </a:r>
            <a:r>
              <a:rPr lang="fr-CH" sz="2000" dirty="0" smtClean="0">
                <a:latin typeface="+mn-lt"/>
              </a:rPr>
              <a:t> more </a:t>
            </a:r>
            <a:r>
              <a:rPr lang="fr-CH" sz="2000" dirty="0" err="1" smtClean="0">
                <a:latin typeface="+mn-lt"/>
              </a:rPr>
              <a:t>than</a:t>
            </a:r>
            <a:r>
              <a:rPr lang="fr-CH" sz="2000" dirty="0" smtClean="0">
                <a:latin typeface="+mn-lt"/>
              </a:rPr>
              <a:t> a certain </a:t>
            </a:r>
            <a:r>
              <a:rPr lang="fr-CH" sz="2000" dirty="0" err="1" smtClean="0">
                <a:latin typeface="+mn-lt"/>
              </a:rPr>
              <a:t>momentum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err="1">
                <a:latin typeface="+mn-lt"/>
              </a:rPr>
              <a:t>a</a:t>
            </a:r>
            <a:r>
              <a:rPr lang="fr-CH" sz="2000" dirty="0" err="1" smtClean="0">
                <a:latin typeface="+mn-lt"/>
              </a:rPr>
              <a:t>cceptance</a:t>
            </a:r>
            <a:r>
              <a:rPr lang="fr-CH" sz="2000" dirty="0" smtClean="0">
                <a:latin typeface="+mn-lt"/>
              </a:rPr>
              <a:t> and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reduces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the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beam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lifetime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.  </a:t>
            </a:r>
            <a:r>
              <a:rPr lang="fr-CH" sz="2000" i="1" dirty="0" smtClean="0">
                <a:solidFill>
                  <a:srgbClr val="00B050"/>
                </a:solidFill>
                <a:latin typeface="+mn-lt"/>
              </a:rPr>
              <a:t>(</a:t>
            </a:r>
            <a:r>
              <a:rPr lang="fr-CH" sz="2000" i="1" dirty="0" err="1" smtClean="0">
                <a:solidFill>
                  <a:srgbClr val="00B050"/>
                </a:solidFill>
                <a:latin typeface="+mn-lt"/>
              </a:rPr>
              <a:t>Telnov</a:t>
            </a:r>
            <a:r>
              <a:rPr lang="fr-CH" sz="2000" i="1" dirty="0" smtClean="0">
                <a:solidFill>
                  <a:srgbClr val="00B050"/>
                </a:solidFill>
                <a:latin typeface="+mn-lt"/>
              </a:rPr>
              <a:t>)</a:t>
            </a: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To </a:t>
            </a:r>
            <a:r>
              <a:rPr lang="fr-CH" sz="2000" dirty="0" err="1" smtClean="0">
                <a:latin typeface="+mn-lt"/>
              </a:rPr>
              <a:t>keep</a:t>
            </a:r>
            <a:r>
              <a:rPr lang="fr-CH" sz="2000" dirty="0" smtClean="0">
                <a:latin typeface="+mn-lt"/>
              </a:rPr>
              <a:t> the </a:t>
            </a:r>
            <a:r>
              <a:rPr lang="fr-CH" sz="2000" dirty="0" err="1" smtClean="0">
                <a:latin typeface="+mn-lt"/>
              </a:rPr>
              <a:t>beams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colliding</a:t>
            </a:r>
            <a:r>
              <a:rPr lang="fr-CH" sz="2000" dirty="0" smtClean="0">
                <a:latin typeface="+mn-lt"/>
              </a:rPr>
              <a:t> 12000 times per second (in TLEP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4 IP) for 100 seconds one </a:t>
            </a:r>
            <a:r>
              <a:rPr lang="fr-CH" sz="2000" dirty="0" err="1" smtClean="0">
                <a:latin typeface="+mn-lt"/>
              </a:rPr>
              <a:t>needs</a:t>
            </a:r>
            <a:r>
              <a:rPr lang="fr-CH" sz="2000" dirty="0" smtClean="0">
                <a:latin typeface="+mn-lt"/>
              </a:rPr>
              <a:t> to </a:t>
            </a:r>
            <a:r>
              <a:rPr lang="fr-CH" sz="2000" dirty="0" err="1" smtClean="0">
                <a:latin typeface="+mn-lt"/>
              </a:rPr>
              <a:t>lose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less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than</a:t>
            </a:r>
            <a:r>
              <a:rPr lang="fr-CH" sz="2000" dirty="0" smtClean="0">
                <a:latin typeface="+mn-lt"/>
              </a:rPr>
              <a:t> 10</a:t>
            </a:r>
            <a:r>
              <a:rPr lang="fr-CH" sz="2000" baseline="30000" dirty="0" smtClean="0">
                <a:latin typeface="+mn-lt"/>
              </a:rPr>
              <a:t>-6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particle</a:t>
            </a:r>
            <a:r>
              <a:rPr lang="fr-CH" sz="2000" dirty="0" smtClean="0">
                <a:latin typeface="+mn-lt"/>
              </a:rPr>
              <a:t> per collision. </a:t>
            </a: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In a </a:t>
            </a:r>
            <a:r>
              <a:rPr lang="fr-CH" sz="2000" dirty="0" err="1" smtClean="0">
                <a:latin typeface="+mn-lt"/>
              </a:rPr>
              <a:t>circular</a:t>
            </a:r>
            <a:r>
              <a:rPr lang="fr-CH" sz="2000" dirty="0" smtClean="0">
                <a:latin typeface="+mn-lt"/>
              </a:rPr>
              <a:t> machine, the </a:t>
            </a:r>
            <a:r>
              <a:rPr lang="fr-CH" sz="2000" dirty="0" err="1" smtClean="0">
                <a:latin typeface="+mn-lt"/>
              </a:rPr>
              <a:t>energy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spread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increased</a:t>
            </a:r>
            <a:r>
              <a:rPr lang="fr-CH" sz="2000" dirty="0" smtClean="0">
                <a:latin typeface="+mn-lt"/>
              </a:rPr>
              <a:t> by ~30% of a few </a:t>
            </a:r>
            <a:r>
              <a:rPr lang="fr-CH" sz="2000" dirty="0" err="1" smtClean="0">
                <a:latin typeface="+mn-lt"/>
              </a:rPr>
              <a:t>permil</a:t>
            </a:r>
            <a:r>
              <a:rPr lang="fr-CH" sz="2000" dirty="0" smtClean="0">
                <a:latin typeface="+mn-lt"/>
              </a:rPr>
              <a:t> and the central </a:t>
            </a:r>
            <a:r>
              <a:rPr lang="fr-CH" sz="2000" dirty="0" err="1" smtClean="0">
                <a:latin typeface="+mn-lt"/>
              </a:rPr>
              <a:t>energy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essentially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unchanged</a:t>
            </a:r>
            <a:r>
              <a:rPr lang="fr-CH" sz="2000" dirty="0" smtClean="0">
                <a:latin typeface="+mn-lt"/>
              </a:rPr>
              <a:t>.  </a:t>
            </a:r>
            <a:endParaRPr lang="fr-CH" sz="2000" dirty="0">
              <a:latin typeface="+mn-lt"/>
            </a:endParaRPr>
          </a:p>
          <a:p>
            <a:r>
              <a:rPr lang="fr-CH" dirty="0" smtClean="0"/>
              <a:t> </a:t>
            </a:r>
          </a:p>
          <a:p>
            <a:endParaRPr lang="fr-CH" dirty="0"/>
          </a:p>
        </p:txBody>
      </p:sp>
      <p:sp>
        <p:nvSpPr>
          <p:cNvPr id="6" name="Oval 5"/>
          <p:cNvSpPr/>
          <p:nvPr/>
        </p:nvSpPr>
        <p:spPr>
          <a:xfrm>
            <a:off x="3332480" y="2611120"/>
            <a:ext cx="1534160" cy="111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83920" y="2667000"/>
            <a:ext cx="337312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257040" y="2578100"/>
            <a:ext cx="3302000" cy="88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57040" y="2667000"/>
            <a:ext cx="3302000" cy="5588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32000" y="231648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e</a:t>
            </a:r>
            <a:r>
              <a:rPr lang="fr-CH" sz="2000" baseline="30000" dirty="0" smtClean="0">
                <a:latin typeface="+mj-lt"/>
              </a:rPr>
              <a:t>-</a:t>
            </a:r>
            <a:endParaRPr lang="fr-CH" sz="20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0807" y="2208833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e</a:t>
            </a:r>
            <a:r>
              <a:rPr lang="fr-CH" sz="2000" baseline="30000" dirty="0" smtClean="0">
                <a:latin typeface="+mj-lt"/>
              </a:rPr>
              <a:t>-</a:t>
            </a:r>
            <a:endParaRPr lang="fr-CH" sz="20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51171" y="2578100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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916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1840"/>
            <a:ext cx="62280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  <a:cs typeface="Times New Roman" pitchFamily="18" charset="0"/>
              </a:rPr>
              <a:t>Ring </a:t>
            </a:r>
            <a:r>
              <a:rPr lang="en-US" sz="4400" dirty="0" smtClean="0">
                <a:latin typeface="+mj-lt"/>
                <a:cs typeface="Times New Roman" pitchFamily="18" charset="0"/>
              </a:rPr>
              <a:t>HFs – </a:t>
            </a:r>
            <a:r>
              <a:rPr lang="en-US" sz="4400" dirty="0" err="1" smtClean="0">
                <a:latin typeface="+mj-lt"/>
                <a:cs typeface="Times New Roman" pitchFamily="18" charset="0"/>
              </a:rPr>
              <a:t>beamstrahlung</a:t>
            </a:r>
            <a:endParaRPr lang="en-GB" sz="4400" dirty="0">
              <a:latin typeface="+mj-lt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26" y="3501008"/>
            <a:ext cx="4589463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1043608" y="3638258"/>
            <a:ext cx="347034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t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&gt;20 s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at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=1.0%</a:t>
            </a: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t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&gt;3 min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at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=1.5%</a:t>
            </a:r>
          </a:p>
          <a:p>
            <a:pPr algn="ctr" eaLnBrk="1" hangingPunct="1"/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t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&gt;20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min at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=2.0%</a:t>
            </a:r>
          </a:p>
          <a:p>
            <a:pPr algn="ctr" eaLnBrk="1" hangingPunct="1"/>
            <a:r>
              <a:rPr lang="en-US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t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&gt;4h at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=3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%</a:t>
            </a:r>
          </a:p>
        </p:txBody>
      </p:sp>
      <p:sp>
        <p:nvSpPr>
          <p:cNvPr id="7" name="Rectangle 6"/>
          <p:cNvSpPr/>
          <p:nvPr/>
        </p:nvSpPr>
        <p:spPr>
          <a:xfrm>
            <a:off x="108857" y="980728"/>
            <a:ext cx="8855631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simulation w </a:t>
            </a:r>
            <a:r>
              <a:rPr lang="en-US" sz="2400" dirty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360M </a:t>
            </a:r>
            <a:r>
              <a:rPr lang="en-US" sz="2400" dirty="0" err="1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macroparticles</a:t>
            </a:r>
            <a:r>
              <a:rPr lang="en-US" sz="2400" dirty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(guinea-pig)</a:t>
            </a:r>
            <a:endParaRPr lang="en-US" sz="2400" dirty="0">
              <a:solidFill>
                <a:prstClr val="black"/>
              </a:solidFill>
              <a:latin typeface="+mj-lt"/>
              <a:ea typeface="ＭＳ Ｐゴシック" pitchFamily="34" charset="-128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  <a:sym typeface="Symbol"/>
              </a:rPr>
              <a:t></a:t>
            </a: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varies </a:t>
            </a:r>
            <a:r>
              <a:rPr lang="en-US" sz="2400" dirty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exponentially </a:t>
            </a: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with momentu</a:t>
            </a:r>
            <a:r>
              <a:rPr lang="en-US" sz="2400" dirty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m</a:t>
            </a: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 acceptance </a:t>
            </a: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  <a:sym typeface="Symbol"/>
              </a:rPr>
              <a:t></a:t>
            </a:r>
            <a:r>
              <a:rPr lang="en-US" sz="2400" dirty="0" smtClean="0">
                <a:solidFill>
                  <a:prstClr val="black"/>
                </a:solidFill>
                <a:latin typeface="+mj-lt"/>
                <a:ea typeface="ＭＳ Ｐゴシック" pitchFamily="34" charset="-128"/>
              </a:rPr>
              <a:t>  </a:t>
            </a:r>
            <a:endParaRPr lang="en-US" sz="2400" dirty="0">
              <a:solidFill>
                <a:prstClr val="black"/>
              </a:solidFill>
              <a:latin typeface="+mj-lt"/>
              <a:ea typeface="ＭＳ Ｐゴシック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43" y="2269363"/>
            <a:ext cx="47393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+mj-lt"/>
              </a:rPr>
              <a:t>TLEP at 240 </a:t>
            </a:r>
            <a:r>
              <a:rPr lang="en-US" sz="2800" dirty="0" err="1" smtClean="0">
                <a:solidFill>
                  <a:srgbClr val="0000FF"/>
                </a:solidFill>
                <a:latin typeface="+mj-lt"/>
              </a:rPr>
              <a:t>GeV</a:t>
            </a:r>
            <a:r>
              <a:rPr lang="en-US" sz="2800" dirty="0" smtClean="0">
                <a:solidFill>
                  <a:srgbClr val="0000FF"/>
                </a:solidFill>
                <a:latin typeface="+mj-lt"/>
              </a:rPr>
              <a:t> post-collision </a:t>
            </a:r>
          </a:p>
          <a:p>
            <a:r>
              <a:rPr lang="en-US" sz="2800" i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800" i="1" dirty="0" smtClean="0">
                <a:solidFill>
                  <a:srgbClr val="0000FF"/>
                </a:solidFill>
                <a:latin typeface="+mj-lt"/>
              </a:rPr>
              <a:t>     </a:t>
            </a:r>
            <a:r>
              <a:rPr lang="en-US" sz="2800" i="1" dirty="0" smtClean="0">
                <a:solidFill>
                  <a:srgbClr val="0000FF"/>
                </a:solidFill>
                <a:latin typeface="+mj-lt"/>
              </a:rPr>
              <a:t>E</a:t>
            </a:r>
            <a:r>
              <a:rPr lang="en-US" sz="28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+mj-lt"/>
              </a:rPr>
              <a:t>tail → </a:t>
            </a:r>
            <a:r>
              <a:rPr lang="en-US" sz="2800" dirty="0" smtClean="0">
                <a:solidFill>
                  <a:srgbClr val="0000FF"/>
                </a:solidFill>
                <a:latin typeface="+mj-lt"/>
              </a:rPr>
              <a:t>lifetime </a:t>
            </a:r>
            <a:r>
              <a:rPr lang="en-US" sz="2800" dirty="0">
                <a:solidFill>
                  <a:prstClr val="black"/>
                </a:solidFill>
                <a:ea typeface="ＭＳ Ｐゴシック" pitchFamily="34" charset="-128"/>
                <a:sym typeface="Symbol"/>
              </a:rPr>
              <a:t></a:t>
            </a:r>
            <a:endParaRPr lang="en-GB" sz="28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1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635" y="3024496"/>
            <a:ext cx="4347280" cy="310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58861" y="5983320"/>
            <a:ext cx="3503179" cy="523220"/>
          </a:xfrm>
          <a:prstGeom prst="rect">
            <a:avLst/>
          </a:prstGeom>
          <a:solidFill>
            <a:srgbClr val="F79646">
              <a:lumMod val="40000"/>
              <a:lumOff val="60000"/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kern="0" dirty="0" smtClean="0">
                <a:solidFill>
                  <a:srgbClr val="FF0000"/>
                </a:solidFill>
              </a:rPr>
              <a:t>R-HF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beamstrahlung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more benign than for linear collider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32240" y="6436972"/>
            <a:ext cx="17098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M. Zanetti (MIT)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311493" y="2484806"/>
            <a:ext cx="3498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+mj-lt"/>
              </a:rPr>
              <a:t>luminosity </a:t>
            </a:r>
            <a:r>
              <a:rPr lang="en-US" sz="2800" i="1" dirty="0" smtClean="0">
                <a:solidFill>
                  <a:srgbClr val="00B050"/>
                </a:solidFill>
                <a:latin typeface="+mj-lt"/>
              </a:rPr>
              <a:t>E </a:t>
            </a:r>
            <a:r>
              <a:rPr lang="en-US" sz="2800" dirty="0" smtClean="0">
                <a:solidFill>
                  <a:srgbClr val="00B050"/>
                </a:solidFill>
                <a:latin typeface="+mj-lt"/>
              </a:rPr>
              <a:t>spectrum</a:t>
            </a:r>
            <a:endParaRPr lang="en-GB" sz="28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163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1840"/>
            <a:ext cx="55021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b="0" dirty="0" err="1">
                <a:solidFill>
                  <a:prstClr val="black"/>
                </a:solidFill>
                <a:latin typeface="Calibri"/>
              </a:rPr>
              <a:t>beamstrahlung</a:t>
            </a:r>
            <a:r>
              <a:rPr lang="en-US" sz="4400" b="0" dirty="0">
                <a:solidFill>
                  <a:prstClr val="black"/>
                </a:solidFill>
                <a:latin typeface="Calibri"/>
              </a:rPr>
              <a:t> lifetime</a:t>
            </a:r>
            <a:endParaRPr lang="en-GB" sz="44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2694" y="827190"/>
            <a:ext cx="868316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0" dirty="0">
                <a:solidFill>
                  <a:prstClr val="black"/>
                </a:solidFill>
                <a:latin typeface="Calibri"/>
                <a:ea typeface="ＭＳ Ｐゴシック" pitchFamily="34" charset="-128"/>
              </a:rPr>
              <a:t>simulation w 360M </a:t>
            </a:r>
            <a:r>
              <a:rPr lang="en-US" sz="2400" b="0" dirty="0" err="1">
                <a:solidFill>
                  <a:prstClr val="black"/>
                </a:solidFill>
                <a:latin typeface="Calibri"/>
                <a:ea typeface="ＭＳ Ｐゴシック" pitchFamily="34" charset="-128"/>
              </a:rPr>
              <a:t>macroparticles</a:t>
            </a:r>
            <a:r>
              <a:rPr lang="en-US" sz="2400" b="0" dirty="0">
                <a:solidFill>
                  <a:prstClr val="black"/>
                </a:solidFill>
                <a:latin typeface="Calibri"/>
                <a:ea typeface="ＭＳ Ｐゴシック" pitchFamily="34" charset="-128"/>
              </a:rPr>
              <a:t>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0" dirty="0">
                <a:solidFill>
                  <a:prstClr val="black"/>
                </a:solidFill>
                <a:latin typeface="Symbol" pitchFamily="18" charset="2"/>
                <a:ea typeface="ＭＳ Ｐゴシック" pitchFamily="34" charset="-128"/>
              </a:rPr>
              <a:t>t</a:t>
            </a:r>
            <a:r>
              <a:rPr lang="en-US" sz="2400" b="0" dirty="0">
                <a:solidFill>
                  <a:prstClr val="black"/>
                </a:solidFill>
                <a:latin typeface="Calibri"/>
                <a:ea typeface="ＭＳ Ｐゴシック" pitchFamily="34" charset="-128"/>
              </a:rPr>
              <a:t> varies exponentially w energy acceptance </a:t>
            </a:r>
            <a:r>
              <a:rPr lang="en-US" sz="2400" b="0" dirty="0">
                <a:solidFill>
                  <a:prstClr val="black"/>
                </a:solidFill>
                <a:latin typeface="Symbol" pitchFamily="18" charset="2"/>
                <a:ea typeface="ＭＳ Ｐゴシック" pitchFamily="34" charset="-128"/>
              </a:rPr>
              <a:t>h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0" dirty="0">
                <a:solidFill>
                  <a:prstClr val="black"/>
                </a:solidFill>
                <a:latin typeface="Calibri"/>
              </a:rPr>
              <a:t>post-collision </a:t>
            </a:r>
            <a:r>
              <a:rPr lang="en-US" sz="2400" b="0" i="1" dirty="0">
                <a:solidFill>
                  <a:prstClr val="black"/>
                </a:solidFill>
                <a:latin typeface="Calibri"/>
              </a:rPr>
              <a:t>E</a:t>
            </a:r>
            <a:r>
              <a:rPr lang="en-US" sz="2400" b="0" dirty="0">
                <a:solidFill>
                  <a:prstClr val="black"/>
                </a:solidFill>
                <a:latin typeface="Calibri"/>
              </a:rPr>
              <a:t> tail → lifetime </a:t>
            </a:r>
            <a:r>
              <a:rPr lang="en-US" sz="2400" b="0" dirty="0">
                <a:solidFill>
                  <a:prstClr val="black"/>
                </a:solidFill>
                <a:latin typeface="Symbol" pitchFamily="18" charset="2"/>
              </a:rPr>
              <a:t>t</a:t>
            </a:r>
            <a:r>
              <a:rPr lang="en-US" sz="2400" b="0" dirty="0">
                <a:solidFill>
                  <a:prstClr val="black"/>
                </a:solidFill>
                <a:latin typeface="Calibri"/>
              </a:rPr>
              <a:t> </a:t>
            </a:r>
            <a:endParaRPr lang="en-GB" sz="2400" b="0" dirty="0">
              <a:solidFill>
                <a:prstClr val="black"/>
              </a:solidFill>
              <a:latin typeface="Calibri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2400" b="0" dirty="0">
              <a:solidFill>
                <a:prstClr val="black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654" y="2060848"/>
            <a:ext cx="9143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3333FF"/>
                </a:solidFill>
                <a:latin typeface="Calibri"/>
              </a:rPr>
              <a:t>beam lifetime versus acceptance </a:t>
            </a:r>
            <a:r>
              <a:rPr lang="en-US" sz="3600" dirty="0" err="1">
                <a:solidFill>
                  <a:srgbClr val="3333FF"/>
                </a:solidFill>
                <a:latin typeface="Symbol" pitchFamily="18" charset="2"/>
              </a:rPr>
              <a:t>d</a:t>
            </a:r>
            <a:r>
              <a:rPr lang="en-US" sz="3600" baseline="-25000" dirty="0" err="1">
                <a:solidFill>
                  <a:srgbClr val="3333FF"/>
                </a:solidFill>
                <a:latin typeface="Calibri"/>
              </a:rPr>
              <a:t>max</a:t>
            </a:r>
            <a:r>
              <a:rPr lang="en-US" sz="3600" dirty="0">
                <a:solidFill>
                  <a:srgbClr val="3333FF"/>
                </a:solidFill>
                <a:latin typeface="Calibri"/>
              </a:rPr>
              <a:t> </a:t>
            </a:r>
            <a:r>
              <a:rPr lang="en-US" sz="3600" b="0" dirty="0">
                <a:solidFill>
                  <a:prstClr val="black"/>
                </a:solidFill>
                <a:latin typeface="Calibri"/>
              </a:rPr>
              <a:t>for </a:t>
            </a:r>
            <a:r>
              <a:rPr lang="en-US" sz="3600" b="0" dirty="0" smtClean="0">
                <a:solidFill>
                  <a:prstClr val="black"/>
                </a:solidFill>
                <a:latin typeface="Calibri"/>
              </a:rPr>
              <a:t>4 IPs: </a:t>
            </a:r>
            <a:endParaRPr lang="en-US" sz="3600" b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16" y="2626958"/>
            <a:ext cx="7308304" cy="4211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6340678"/>
            <a:ext cx="114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solidFill>
                  <a:prstClr val="black"/>
                </a:solidFill>
                <a:latin typeface="Calibri"/>
              </a:rPr>
              <a:t>M. Zanetti</a:t>
            </a:r>
            <a:endParaRPr lang="en-GB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640" y="5576655"/>
            <a:ext cx="4074316" cy="523220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000099"/>
                </a:solidFill>
                <a:latin typeface="Calibri"/>
              </a:rPr>
              <a:t>SuperKEKB</a:t>
            </a:r>
            <a:r>
              <a:rPr lang="en-US" sz="2800" dirty="0" smtClean="0">
                <a:solidFill>
                  <a:srgbClr val="000099"/>
                </a:solidFill>
                <a:latin typeface="Calibri"/>
              </a:rPr>
              <a:t>:</a:t>
            </a:r>
            <a:r>
              <a:rPr lang="en-US" sz="2800" dirty="0">
                <a:solidFill>
                  <a:srgbClr val="000099"/>
                </a:solidFill>
                <a:latin typeface="Calibri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Symbol" pitchFamily="18" charset="2"/>
              </a:rPr>
              <a:t>e</a:t>
            </a:r>
            <a:r>
              <a:rPr lang="en-US" sz="2800" baseline="-25000" dirty="0" err="1" smtClean="0">
                <a:solidFill>
                  <a:srgbClr val="000099"/>
                </a:solidFill>
                <a:latin typeface="Calibri"/>
              </a:rPr>
              <a:t>y</a:t>
            </a:r>
            <a:r>
              <a:rPr lang="en-US" sz="2800" dirty="0" smtClean="0">
                <a:solidFill>
                  <a:srgbClr val="000099"/>
                </a:solidFill>
                <a:latin typeface="Calibri"/>
              </a:rPr>
              <a:t>/</a:t>
            </a:r>
            <a:r>
              <a:rPr lang="en-US" sz="2800" dirty="0" smtClean="0">
                <a:solidFill>
                  <a:srgbClr val="000099"/>
                </a:solidFill>
                <a:latin typeface="Symbol" pitchFamily="18" charset="2"/>
              </a:rPr>
              <a:t>e</a:t>
            </a:r>
            <a:r>
              <a:rPr lang="en-US" sz="2800" baseline="-25000" dirty="0">
                <a:solidFill>
                  <a:srgbClr val="000099"/>
                </a:solidFill>
                <a:latin typeface="Calibri"/>
              </a:rPr>
              <a:t>x</a:t>
            </a:r>
            <a:r>
              <a:rPr lang="en-US" sz="2800" b="0" dirty="0" smtClean="0">
                <a:solidFill>
                  <a:srgbClr val="000099"/>
                </a:solidFill>
                <a:latin typeface="Calibri"/>
              </a:rPr>
              <a:t> </a:t>
            </a:r>
            <a:r>
              <a:rPr lang="en-US" sz="2800" dirty="0" smtClean="0">
                <a:solidFill>
                  <a:srgbClr val="000099"/>
                </a:solidFill>
                <a:latin typeface="Calibri"/>
              </a:rPr>
              <a:t>&lt;0.25%!</a:t>
            </a:r>
            <a:endParaRPr lang="en-GB" sz="2800" dirty="0">
              <a:solidFill>
                <a:srgbClr val="000099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635897" y="4077072"/>
            <a:ext cx="1670952" cy="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397684" y="3815462"/>
            <a:ext cx="18614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aseline="-25000" dirty="0" err="1" smtClean="0">
                <a:solidFill>
                  <a:srgbClr val="FF0000"/>
                </a:solidFill>
                <a:latin typeface="Calibri"/>
              </a:rPr>
              <a:t>y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/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aseline="-25000" dirty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2800" b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=0.4%</a:t>
            </a:r>
            <a:endParaRPr lang="en-US" sz="2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67744" y="3541544"/>
            <a:ext cx="18614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aseline="-25000" dirty="0" err="1" smtClean="0">
                <a:solidFill>
                  <a:srgbClr val="FF0000"/>
                </a:solidFill>
                <a:latin typeface="Calibri"/>
              </a:rPr>
              <a:t>y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/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aseline="-25000" dirty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2800" b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=0.1%</a:t>
            </a:r>
            <a:endParaRPr lang="en-US" sz="2800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58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8290" y="123765"/>
            <a:ext cx="5393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Luminosity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estimates</a:t>
            </a:r>
            <a:r>
              <a:rPr lang="fr-CH" sz="2000" dirty="0" smtClean="0">
                <a:latin typeface="+mn-lt"/>
              </a:rPr>
              <a:t>, limitations … and solutions</a:t>
            </a:r>
            <a:endParaRPr lang="fr-CH" dirty="0"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758962"/>
              </p:ext>
            </p:extLst>
          </p:nvPr>
        </p:nvGraphicFramePr>
        <p:xfrm>
          <a:off x="431166" y="2214538"/>
          <a:ext cx="7096124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124"/>
                <a:gridCol w="1438648"/>
                <a:gridCol w="1044451"/>
                <a:gridCol w="1044450"/>
                <a:gridCol w="1044451"/>
              </a:tblGrid>
              <a:tr h="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parameter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LEP2</a:t>
                      </a:r>
                      <a:endParaRPr lang="fr-CH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CH" dirty="0" smtClean="0"/>
                        <a:t>Ring </a:t>
                      </a:r>
                      <a:r>
                        <a:rPr lang="fr-CH" dirty="0" err="1" smtClean="0"/>
                        <a:t>Higgs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Factory</a:t>
                      </a:r>
                      <a:r>
                        <a:rPr lang="fr-CH" dirty="0" smtClean="0"/>
                        <a:t> @240 </a:t>
                      </a:r>
                      <a:r>
                        <a:rPr lang="fr-CH" dirty="0" err="1" smtClean="0"/>
                        <a:t>GeV</a:t>
                      </a:r>
                      <a:endParaRPr lang="fr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dirty="0" smtClean="0">
                          <a:solidFill>
                            <a:srgbClr val="000000"/>
                          </a:solidFill>
                          <a:latin typeface="Comic Sans MS"/>
                          <a:sym typeface="Symbol"/>
                        </a:rPr>
                        <a:t></a:t>
                      </a:r>
                      <a:r>
                        <a:rPr lang="fr-CH" sz="1800" baseline="-25000" dirty="0" smtClean="0">
                          <a:solidFill>
                            <a:srgbClr val="000000"/>
                          </a:solidFill>
                          <a:latin typeface="Comic Sans MS"/>
                          <a:sym typeface="Symbol"/>
                        </a:rPr>
                        <a:t>y</a:t>
                      </a:r>
                      <a:r>
                        <a:rPr lang="fr-CH" sz="1800" dirty="0" smtClean="0">
                          <a:solidFill>
                            <a:srgbClr val="000000"/>
                          </a:solidFill>
                          <a:latin typeface="Comic Sans MS"/>
                          <a:sym typeface="Symbol"/>
                        </a:rPr>
                        <a:t>* 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5cm</a:t>
                      </a:r>
                      <a:endParaRPr lang="fr-CH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CH" dirty="0" smtClean="0"/>
                        <a:t>1mm</a:t>
                      </a:r>
                      <a:endParaRPr lang="fr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RF </a:t>
                      </a:r>
                      <a:r>
                        <a:rPr lang="fr-CH" dirty="0" err="1" smtClean="0"/>
                        <a:t>frequency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352MHz</a:t>
                      </a:r>
                      <a:endParaRPr lang="fr-CH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CH" dirty="0" smtClean="0"/>
                        <a:t>~700</a:t>
                      </a:r>
                      <a:r>
                        <a:rPr lang="fr-CH" baseline="0" dirty="0" smtClean="0"/>
                        <a:t> MHz</a:t>
                      </a:r>
                      <a:endParaRPr lang="fr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Energy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loss</a:t>
                      </a:r>
                      <a:r>
                        <a:rPr lang="fr-CH" baseline="0" dirty="0" smtClean="0"/>
                        <a:t> per </a:t>
                      </a:r>
                      <a:r>
                        <a:rPr lang="fr-CH" baseline="0" dirty="0" err="1" smtClean="0"/>
                        <a:t>turn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 </a:t>
                      </a:r>
                      <a:r>
                        <a:rPr lang="fr-CH" dirty="0" err="1" smtClean="0"/>
                        <a:t>GeV</a:t>
                      </a:r>
                      <a:endParaRPr lang="fr-CH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CH" dirty="0" smtClean="0"/>
                        <a:t>2 (TLEP) -7 (LEP3) </a:t>
                      </a:r>
                      <a:r>
                        <a:rPr lang="fr-CH" dirty="0" err="1" smtClean="0"/>
                        <a:t>GeV</a:t>
                      </a:r>
                      <a:r>
                        <a:rPr lang="fr-CH" dirty="0" smtClean="0"/>
                        <a:t> </a:t>
                      </a:r>
                      <a:endParaRPr lang="fr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Beam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lifetime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from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Bhabha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scattering</a:t>
                      </a:r>
                      <a:r>
                        <a:rPr lang="fr-CH" dirty="0" smtClean="0"/>
                        <a:t> 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6hrs</a:t>
                      </a:r>
                      <a:endParaRPr lang="fr-CH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CH" dirty="0" smtClean="0"/>
                        <a:t>16</a:t>
                      </a:r>
                      <a:r>
                        <a:rPr lang="fr-CH" baseline="0" dirty="0" smtClean="0"/>
                        <a:t> min</a:t>
                      </a:r>
                      <a:endParaRPr lang="fr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smtClean="0"/>
                        <a:t>Emittance</a:t>
                      </a:r>
                      <a:r>
                        <a:rPr lang="fr-CH" b="1" baseline="0" dirty="0" smtClean="0"/>
                        <a:t> ratio  </a:t>
                      </a:r>
                      <a:r>
                        <a:rPr lang="fr-CH" b="1" baseline="0" dirty="0" smtClean="0">
                          <a:sym typeface="Symbol"/>
                        </a:rPr>
                        <a:t></a:t>
                      </a:r>
                      <a:r>
                        <a:rPr lang="fr-CH" b="1" baseline="-25000" dirty="0" smtClean="0">
                          <a:sym typeface="Symbol"/>
                        </a:rPr>
                        <a:t>x</a:t>
                      </a:r>
                      <a:r>
                        <a:rPr lang="fr-CH" b="1" baseline="0" dirty="0" smtClean="0">
                          <a:sym typeface="Symbol"/>
                        </a:rPr>
                        <a:t> / </a:t>
                      </a:r>
                      <a:r>
                        <a:rPr lang="fr-CH" b="1" baseline="-25000" dirty="0" smtClean="0">
                          <a:sym typeface="Symbol"/>
                        </a:rPr>
                        <a:t>y</a:t>
                      </a:r>
                      <a:endParaRPr lang="fr-CH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200</a:t>
                      </a:r>
                      <a:endParaRPr lang="fr-CH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200</a:t>
                      </a:r>
                      <a:endParaRPr lang="fr-CH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400</a:t>
                      </a:r>
                      <a:endParaRPr lang="fr-CH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800</a:t>
                      </a:r>
                      <a:endParaRPr lang="fr-CH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759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Beamstrahlung</a:t>
                      </a:r>
                      <a:r>
                        <a:rPr lang="fr-CH" baseline="0" dirty="0" smtClean="0"/>
                        <a:t> life time </a:t>
                      </a:r>
                      <a:endParaRPr lang="fr-CH" dirty="0" smtClean="0"/>
                    </a:p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Very</a:t>
                      </a:r>
                      <a:r>
                        <a:rPr lang="fr-CH" dirty="0" smtClean="0"/>
                        <a:t> long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C00000"/>
                          </a:solidFill>
                        </a:rPr>
                        <a:t>100s</a:t>
                      </a:r>
                      <a:endParaRPr lang="fr-CH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C00000"/>
                          </a:solidFill>
                        </a:rPr>
                        <a:t>100s</a:t>
                      </a:r>
                      <a:endParaRPr lang="fr-CH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C00000"/>
                          </a:solidFill>
                        </a:rPr>
                        <a:t>100s</a:t>
                      </a:r>
                      <a:endParaRPr lang="fr-CH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Required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err="1" smtClean="0"/>
                        <a:t>Momentum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Acceptance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uncritical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4%</a:t>
                      </a:r>
                      <a:endParaRPr lang="fr-CH" b="1" dirty="0" smtClean="0">
                        <a:solidFill>
                          <a:srgbClr val="FF0000"/>
                        </a:solidFill>
                        <a:sym typeface="Wingdings" pitchFamily="2" charset="2"/>
                      </a:endParaRPr>
                    </a:p>
                    <a:p>
                      <a:r>
                        <a:rPr lang="fr-CH" b="1" dirty="0" err="1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difficult</a:t>
                      </a:r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2.7%</a:t>
                      </a:r>
                    </a:p>
                    <a:p>
                      <a:r>
                        <a:rPr lang="fr-CH" dirty="0" smtClean="0">
                          <a:sym typeface="Wingdings" pitchFamily="2" charset="2"/>
                        </a:rPr>
                        <a:t>~OK</a:t>
                      </a:r>
                    </a:p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1.9%</a:t>
                      </a:r>
                    </a:p>
                    <a:p>
                      <a:r>
                        <a:rPr lang="fr-CH" b="1" dirty="0" smtClean="0">
                          <a:solidFill>
                            <a:srgbClr val="00B050"/>
                          </a:solidFill>
                          <a:sym typeface="Wingdings" pitchFamily="2" charset="2"/>
                        </a:rPr>
                        <a:t> good</a:t>
                      </a:r>
                    </a:p>
                    <a:p>
                      <a:endParaRPr lang="fr-C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469777" y="4639150"/>
            <a:ext cx="1564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  <a:sym typeface="Wingdings" pitchFamily="2" charset="2"/>
              </a:rPr>
              <a:t> </a:t>
            </a:r>
            <a:r>
              <a:rPr lang="fr-CH" dirty="0" err="1" smtClean="0">
                <a:solidFill>
                  <a:srgbClr val="C00000"/>
                </a:solidFill>
              </a:rPr>
              <a:t>Fix</a:t>
            </a:r>
            <a:r>
              <a:rPr lang="fr-CH" dirty="0" smtClean="0">
                <a:solidFill>
                  <a:srgbClr val="C00000"/>
                </a:solidFill>
              </a:rPr>
              <a:t>  </a:t>
            </a:r>
            <a:r>
              <a:rPr lang="fr-CH" dirty="0" err="1" smtClean="0">
                <a:solidFill>
                  <a:srgbClr val="C00000"/>
                </a:solidFill>
              </a:rPr>
              <a:t>this</a:t>
            </a:r>
            <a:endParaRPr lang="fr-CH" dirty="0" smtClean="0">
              <a:solidFill>
                <a:srgbClr val="C00000"/>
              </a:solidFill>
            </a:endParaRPr>
          </a:p>
          <a:p>
            <a:r>
              <a:rPr lang="fr-CH" dirty="0" smtClean="0">
                <a:solidFill>
                  <a:srgbClr val="C00000"/>
                </a:solidFill>
              </a:rPr>
              <a:t>For good performance</a:t>
            </a:r>
            <a:endParaRPr lang="fr-CH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1" y="830162"/>
            <a:ext cx="78936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Just </a:t>
            </a:r>
            <a:r>
              <a:rPr lang="fr-CH" sz="2000" dirty="0" err="1" smtClean="0">
                <a:latin typeface="+mj-lt"/>
              </a:rPr>
              <a:t>like</a:t>
            </a:r>
            <a:r>
              <a:rPr lang="fr-CH" sz="2000" dirty="0" smtClean="0">
                <a:latin typeface="+mj-lt"/>
              </a:rPr>
              <a:t> in the LC the mitigation of </a:t>
            </a:r>
            <a:r>
              <a:rPr lang="fr-CH" sz="2000" dirty="0" err="1" smtClean="0">
                <a:latin typeface="+mj-lt"/>
              </a:rPr>
              <a:t>beamstrahling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to </a:t>
            </a:r>
            <a:r>
              <a:rPr lang="fr-CH" sz="2000" dirty="0" err="1" smtClean="0">
                <a:latin typeface="+mj-lt"/>
              </a:rPr>
              <a:t>increase</a:t>
            </a:r>
            <a:r>
              <a:rPr lang="fr-CH" sz="2000" dirty="0" smtClean="0">
                <a:latin typeface="+mj-lt"/>
              </a:rPr>
              <a:t> the horizontal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size </a:t>
            </a:r>
            <a:r>
              <a:rPr lang="fr-CH" sz="2000" dirty="0" err="1" smtClean="0">
                <a:latin typeface="+mj-lt"/>
              </a:rPr>
              <a:t>while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keeping</a:t>
            </a:r>
            <a:r>
              <a:rPr lang="fr-CH" sz="2000" dirty="0" smtClean="0">
                <a:latin typeface="+mj-lt"/>
              </a:rPr>
              <a:t> a constant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area</a:t>
            </a:r>
          </a:p>
          <a:p>
            <a:r>
              <a:rPr lang="fr-CH" sz="2000" dirty="0" smtClean="0">
                <a:latin typeface="+mj-lt"/>
                <a:sym typeface="Wingdings" pitchFamily="2" charset="2"/>
              </a:rPr>
              <a:t>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increase</a:t>
            </a:r>
            <a:r>
              <a:rPr lang="fr-CH" sz="2000" dirty="0" smtClean="0">
                <a:latin typeface="+mj-lt"/>
                <a:sym typeface="Wingdings" pitchFamily="2" charset="2"/>
              </a:rPr>
              <a:t> ratio </a:t>
            </a:r>
            <a:r>
              <a:rPr lang="fr-CH" sz="2000" dirty="0">
                <a:latin typeface="+mj-lt"/>
                <a:sym typeface="Wingdings" pitchFamily="2" charset="2"/>
              </a:rPr>
              <a:t> </a:t>
            </a:r>
            <a:r>
              <a:rPr lang="fr-CH" sz="2000" dirty="0" smtClean="0">
                <a:latin typeface="+mj-lt"/>
                <a:sym typeface="Wingdings" pitchFamily="2" charset="2"/>
              </a:rPr>
              <a:t>of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emittances</a:t>
            </a:r>
            <a:r>
              <a:rPr lang="fr-CH" sz="2000" dirty="0" smtClean="0">
                <a:latin typeface="+mj-lt"/>
                <a:sym typeface="Wingdings" pitchFamily="2" charset="2"/>
              </a:rPr>
              <a:t> </a:t>
            </a:r>
            <a:r>
              <a:rPr lang="fr-CH" sz="2000" dirty="0" smtClean="0">
                <a:sym typeface="Symbol"/>
              </a:rPr>
              <a:t></a:t>
            </a:r>
            <a:r>
              <a:rPr lang="fr-CH" sz="2000" baseline="-25000" dirty="0">
                <a:sym typeface="Symbol"/>
              </a:rPr>
              <a:t>x</a:t>
            </a:r>
            <a:r>
              <a:rPr lang="fr-CH" sz="2000" dirty="0">
                <a:sym typeface="Symbol"/>
              </a:rPr>
              <a:t> / </a:t>
            </a:r>
            <a:r>
              <a:rPr lang="fr-CH" sz="2000" baseline="-25000" dirty="0" smtClean="0">
                <a:sym typeface="Symbol"/>
              </a:rPr>
              <a:t>y  </a:t>
            </a:r>
            <a:r>
              <a:rPr lang="fr-CH" sz="2000" dirty="0">
                <a:solidFill>
                  <a:srgbClr val="FF0000"/>
                </a:solidFill>
                <a:latin typeface="+mj-lt"/>
                <a:sym typeface="Symbol"/>
              </a:rPr>
              <a:t> </a:t>
            </a:r>
            <a:r>
              <a:rPr lang="fr-CH" sz="2000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</a:t>
            </a:r>
            <a:r>
              <a:rPr lang="fr-CH" sz="2000" dirty="0" smtClean="0">
                <a:solidFill>
                  <a:srgbClr val="FF0000"/>
                </a:solidFill>
                <a:latin typeface="+mj-lt"/>
                <a:sym typeface="Symbol"/>
              </a:rPr>
              <a:t>flat </a:t>
            </a:r>
            <a:r>
              <a:rPr lang="fr-CH" sz="2000" dirty="0" err="1">
                <a:solidFill>
                  <a:srgbClr val="FF0000"/>
                </a:solidFill>
                <a:latin typeface="+mj-lt"/>
                <a:sym typeface="Symbol"/>
              </a:rPr>
              <a:t>beams</a:t>
            </a:r>
            <a:r>
              <a:rPr lang="fr-CH" sz="2000" dirty="0">
                <a:solidFill>
                  <a:srgbClr val="FF0000"/>
                </a:solidFill>
                <a:latin typeface="+mj-lt"/>
                <a:sym typeface="Symbol"/>
              </a:rPr>
              <a:t>!</a:t>
            </a:r>
            <a:endParaRPr lang="fr-CH" sz="2000" dirty="0">
              <a:solidFill>
                <a:srgbClr val="FF0000"/>
              </a:solidFill>
              <a:latin typeface="+mj-lt"/>
            </a:endParaRPr>
          </a:p>
          <a:p>
            <a:r>
              <a:rPr lang="fr-CH" sz="2000" dirty="0" smtClean="0">
                <a:latin typeface="+mj-lt"/>
              </a:rPr>
              <a:t> </a:t>
            </a:r>
            <a:endParaRPr lang="fr-CH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545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894" y="205105"/>
            <a:ext cx="7371442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+mn-lt"/>
              </a:rPr>
              <a:t>                       Why </a:t>
            </a:r>
            <a:r>
              <a:rPr lang="en-US" sz="3200" dirty="0">
                <a:solidFill>
                  <a:srgbClr val="0000FF"/>
                </a:solidFill>
                <a:latin typeface="+mn-lt"/>
              </a:rPr>
              <a:t>a Higgs factory?  </a:t>
            </a:r>
          </a:p>
          <a:p>
            <a:endParaRPr lang="en-US" sz="1800" dirty="0">
              <a:latin typeface="+mn-lt"/>
            </a:endParaRPr>
          </a:p>
          <a:p>
            <a:r>
              <a:rPr lang="en-US" sz="1600" dirty="0">
                <a:solidFill>
                  <a:srgbClr val="008080"/>
                </a:solidFill>
                <a:latin typeface="+mn-lt"/>
              </a:rPr>
              <a:t>Question 1: </a:t>
            </a:r>
            <a:r>
              <a:rPr lang="en-US" sz="1600" dirty="0">
                <a:latin typeface="+mn-lt"/>
              </a:rPr>
              <a:t>is the H(126) </a:t>
            </a:r>
            <a:r>
              <a:rPr lang="en-US" sz="1600" u="sng" dirty="0">
                <a:solidFill>
                  <a:srgbClr val="0000FF"/>
                </a:solidFill>
                <a:latin typeface="+mn-lt"/>
              </a:rPr>
              <a:t>The</a:t>
            </a:r>
            <a:r>
              <a:rPr lang="en-US" sz="1600" dirty="0">
                <a:latin typeface="+mn-lt"/>
              </a:rPr>
              <a:t> Higgs boson</a:t>
            </a:r>
          </a:p>
          <a:p>
            <a:r>
              <a:rPr lang="en-US" sz="1600" dirty="0">
                <a:latin typeface="+mn-lt"/>
              </a:rPr>
              <a:t> -- do we know well enough </a:t>
            </a:r>
            <a:r>
              <a:rPr lang="en-US" sz="1600" dirty="0" smtClean="0">
                <a:latin typeface="+mn-lt"/>
              </a:rPr>
              <a:t>from LHC</a:t>
            </a:r>
            <a:r>
              <a:rPr lang="en-US" sz="1600" dirty="0">
                <a:latin typeface="+mn-lt"/>
              </a:rPr>
              <a:t>?</a:t>
            </a:r>
          </a:p>
          <a:p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-- how precisely do we need to know before we are convinced? </a:t>
            </a:r>
          </a:p>
          <a:p>
            <a:endParaRPr lang="en-US" sz="1600" dirty="0">
              <a:latin typeface="+mn-lt"/>
            </a:endParaRPr>
          </a:p>
          <a:p>
            <a:r>
              <a:rPr lang="en-US" sz="1600" dirty="0">
                <a:solidFill>
                  <a:srgbClr val="008080"/>
                </a:solidFill>
                <a:latin typeface="+mn-lt"/>
              </a:rPr>
              <a:t>Question 2: </a:t>
            </a:r>
            <a:r>
              <a:rPr lang="en-US" sz="1600" dirty="0">
                <a:latin typeface="+mn-lt"/>
              </a:rPr>
              <a:t>is there something else in sight? </a:t>
            </a:r>
          </a:p>
          <a:p>
            <a:r>
              <a:rPr lang="en-US" sz="1600" dirty="0">
                <a:latin typeface="+mn-lt"/>
              </a:rPr>
              <a:t> -- known </a:t>
            </a:r>
            <a:r>
              <a:rPr lang="en-US" sz="1600" dirty="0" smtClean="0">
                <a:latin typeface="+mn-lt"/>
              </a:rPr>
              <a:t>unknown facts need answer </a:t>
            </a:r>
          </a:p>
          <a:p>
            <a:r>
              <a:rPr lang="en-US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       neutrino masses, (Dirac, and/or </a:t>
            </a:r>
            <a:r>
              <a:rPr lang="en-US" sz="1600" dirty="0" err="1" smtClean="0">
                <a:latin typeface="+mn-lt"/>
              </a:rPr>
              <a:t>Majorana</a:t>
            </a:r>
            <a:r>
              <a:rPr lang="en-US" sz="1600" dirty="0" smtClean="0">
                <a:latin typeface="+mn-lt"/>
              </a:rPr>
              <a:t>, sterile and right handed, CPV, MH..) </a:t>
            </a:r>
          </a:p>
          <a:p>
            <a:r>
              <a:rPr lang="en-US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       non baryonic dark matter,  </a:t>
            </a:r>
          </a:p>
          <a:p>
            <a:r>
              <a:rPr lang="en-US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       </a:t>
            </a:r>
            <a:r>
              <a:rPr lang="en-US" sz="1600" dirty="0">
                <a:latin typeface="+mn-lt"/>
              </a:rPr>
              <a:t>A</a:t>
            </a:r>
            <a:r>
              <a:rPr lang="en-US" sz="1600" dirty="0" smtClean="0">
                <a:latin typeface="+mn-lt"/>
              </a:rPr>
              <a:t>ccelerated expansion of the Universe</a:t>
            </a:r>
          </a:p>
          <a:p>
            <a:r>
              <a:rPr lang="en-US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       Matter-antimatter Asymmetry </a:t>
            </a:r>
          </a:p>
          <a:p>
            <a:r>
              <a:rPr lang="en-US" sz="1600" dirty="0" smtClean="0">
                <a:latin typeface="+mn-lt"/>
              </a:rPr>
              <a:t> -- </a:t>
            </a:r>
            <a:r>
              <a:rPr lang="en-US" sz="1600" dirty="0">
                <a:latin typeface="+mn-lt"/>
              </a:rPr>
              <a:t>can the Higgs be used as search tool for new </a:t>
            </a:r>
            <a:r>
              <a:rPr lang="en-US" sz="1600" dirty="0" smtClean="0">
                <a:latin typeface="+mn-lt"/>
              </a:rPr>
              <a:t>physics that answer these questions?</a:t>
            </a:r>
            <a:endParaRPr lang="en-US" sz="1600" dirty="0">
              <a:latin typeface="+mn-lt"/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  <a:latin typeface="+mn-lt"/>
              </a:rPr>
              <a:t> --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precision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measurements sensitive to the existence of new particles through loops </a:t>
            </a:r>
            <a:endParaRPr lang="en-US" sz="1600" dirty="0" smtClean="0">
              <a:solidFill>
                <a:srgbClr val="000000"/>
              </a:solidFill>
              <a:latin typeface="+mn-lt"/>
            </a:endParaRPr>
          </a:p>
          <a:p>
            <a:pPr lvl="0"/>
            <a:r>
              <a:rPr lang="en-US" sz="1600" dirty="0">
                <a:solidFill>
                  <a:srgbClr val="C00000"/>
                </a:solidFill>
                <a:latin typeface="+mn-lt"/>
              </a:rPr>
              <a:t>-- how precisely do we need to know before we are convinced? </a:t>
            </a:r>
            <a:endParaRPr lang="en-US" sz="1600" dirty="0" smtClean="0">
              <a:solidFill>
                <a:srgbClr val="000000"/>
              </a:solidFill>
              <a:latin typeface="+mn-lt"/>
            </a:endParaRP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solidFill>
                  <a:srgbClr val="008080"/>
                </a:solidFill>
                <a:latin typeface="+mn-lt"/>
              </a:rPr>
              <a:t>Question 3:</a:t>
            </a:r>
            <a:r>
              <a:rPr lang="en-US" sz="1800" dirty="0" smtClean="0">
                <a:latin typeface="+mn-lt"/>
              </a:rPr>
              <a:t> which </a:t>
            </a:r>
            <a:r>
              <a:rPr lang="en-US" sz="1800" dirty="0">
                <a:latin typeface="+mn-lt"/>
              </a:rPr>
              <a:t>Higgs factories ?</a:t>
            </a:r>
          </a:p>
          <a:p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-- HL-LHC</a:t>
            </a:r>
          </a:p>
          <a:p>
            <a:r>
              <a:rPr lang="en-US" sz="1800" dirty="0">
                <a:latin typeface="+mn-lt"/>
              </a:rPr>
              <a:t> -- (</a:t>
            </a:r>
            <a:r>
              <a:rPr lang="en-US" sz="1800" dirty="0" smtClean="0">
                <a:latin typeface="+mn-lt"/>
              </a:rPr>
              <a:t>V)HE-LHC</a:t>
            </a:r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 -- </a:t>
            </a:r>
            <a:r>
              <a:rPr lang="en-US" sz="1800" dirty="0" err="1">
                <a:latin typeface="+mn-lt"/>
              </a:rPr>
              <a:t>mu+mu</a:t>
            </a:r>
            <a:r>
              <a:rPr lang="en-US" sz="1800" dirty="0">
                <a:latin typeface="+mn-lt"/>
              </a:rPr>
              <a:t>- </a:t>
            </a:r>
          </a:p>
          <a:p>
            <a:r>
              <a:rPr lang="en-US" sz="1800" dirty="0">
                <a:latin typeface="+mn-lt"/>
              </a:rPr>
              <a:t> -- gamma-gamma </a:t>
            </a:r>
          </a:p>
          <a:p>
            <a:r>
              <a:rPr lang="en-US" sz="1800" dirty="0">
                <a:latin typeface="+mn-lt"/>
              </a:rPr>
              <a:t> -- </a:t>
            </a:r>
            <a:r>
              <a:rPr lang="en-US" sz="1800" dirty="0" err="1">
                <a:latin typeface="+mn-lt"/>
              </a:rPr>
              <a:t>e+e</a:t>
            </a:r>
            <a:r>
              <a:rPr lang="en-US" sz="1800" dirty="0">
                <a:latin typeface="+mn-lt"/>
              </a:rPr>
              <a:t>- : linear and circular </a:t>
            </a:r>
            <a:endParaRPr lang="fr-CH" sz="18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767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653"/>
            <a:ext cx="76431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Existing (</a:t>
            </a:r>
            <a:r>
              <a:rPr lang="en-US" dirty="0" smtClean="0">
                <a:solidFill>
                  <a:srgbClr val="0070C0"/>
                </a:solidFill>
              </a:rPr>
              <a:t>blue</a:t>
            </a:r>
            <a:r>
              <a:rPr lang="en-US" dirty="0" smtClean="0"/>
              <a:t>) and future (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) storage rings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31740"/>
            <a:ext cx="7704856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22004" y="6004738"/>
            <a:ext cx="1321996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0" dirty="0" smtClean="0">
                <a:solidFill>
                  <a:prstClr val="white"/>
                </a:solidFill>
              </a:rPr>
              <a:t>Plot from L. </a:t>
            </a:r>
            <a:r>
              <a:rPr lang="en-US" sz="1600" b="0" dirty="0" err="1" smtClean="0">
                <a:solidFill>
                  <a:prstClr val="white"/>
                </a:solidFill>
              </a:rPr>
              <a:t>Rivkin</a:t>
            </a:r>
            <a:r>
              <a:rPr lang="en-US" sz="1600" b="0" dirty="0" smtClean="0">
                <a:solidFill>
                  <a:prstClr val="white"/>
                </a:solidFill>
              </a:rPr>
              <a:t>, 2</a:t>
            </a:r>
            <a:r>
              <a:rPr lang="en-US" sz="1600" b="0" baseline="30000" dirty="0" smtClean="0">
                <a:solidFill>
                  <a:prstClr val="white"/>
                </a:solidFill>
              </a:rPr>
              <a:t>nd</a:t>
            </a:r>
            <a:r>
              <a:rPr lang="en-US" sz="1600" b="0" dirty="0" smtClean="0">
                <a:solidFill>
                  <a:prstClr val="white"/>
                </a:solidFill>
              </a:rPr>
              <a:t> TLEP3 day</a:t>
            </a:r>
            <a:endParaRPr lang="en-GB" sz="1600" b="0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051720" y="908720"/>
            <a:ext cx="5770284" cy="551151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9035890">
            <a:off x="6795737" y="139848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sz="1800" b="0" dirty="0" smtClean="0">
                <a:solidFill>
                  <a:srgbClr val="FFC000"/>
                </a:solidFill>
                <a:latin typeface="Calibri"/>
              </a:rPr>
              <a:t>Κ</a:t>
            </a:r>
            <a:r>
              <a:rPr lang="el-GR" sz="1800" b="0" baseline="-25000" dirty="0" smtClean="0">
                <a:solidFill>
                  <a:srgbClr val="FFC000"/>
                </a:solidFill>
                <a:latin typeface="Calibri"/>
              </a:rPr>
              <a:t>ε</a:t>
            </a:r>
            <a:r>
              <a:rPr lang="en-US" sz="1800" b="0" dirty="0" smtClean="0">
                <a:solidFill>
                  <a:srgbClr val="FFC000"/>
                </a:solidFill>
                <a:latin typeface="Calibri"/>
              </a:rPr>
              <a:t>=500</a:t>
            </a:r>
            <a:endParaRPr lang="en-GB" sz="1800" b="0" baseline="-25000" dirty="0">
              <a:solidFill>
                <a:srgbClr val="FFC000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204120" y="1229852"/>
            <a:ext cx="5770284" cy="55115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9035890">
            <a:off x="7035819" y="164894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sz="1800" b="0" dirty="0" smtClean="0">
                <a:solidFill>
                  <a:srgbClr val="FF0000"/>
                </a:solidFill>
                <a:latin typeface="Calibri"/>
              </a:rPr>
              <a:t>Κ</a:t>
            </a:r>
            <a:r>
              <a:rPr lang="el-GR" sz="1800" b="0" baseline="-25000" dirty="0" smtClean="0">
                <a:solidFill>
                  <a:srgbClr val="FF0000"/>
                </a:solidFill>
                <a:latin typeface="Calibri"/>
              </a:rPr>
              <a:t>ε</a:t>
            </a:r>
            <a:r>
              <a:rPr lang="en-US" sz="1800" b="0" dirty="0" smtClean="0">
                <a:solidFill>
                  <a:srgbClr val="FF0000"/>
                </a:solidFill>
                <a:latin typeface="Calibri"/>
              </a:rPr>
              <a:t>=1000</a:t>
            </a:r>
            <a:endParaRPr lang="en-GB" sz="1800" b="0" baseline="-250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330108" y="1544266"/>
            <a:ext cx="5770284" cy="551151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035890">
            <a:off x="7188219" y="190254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sz="1800" b="0" dirty="0" smtClean="0">
                <a:solidFill>
                  <a:srgbClr val="7030A0"/>
                </a:solidFill>
                <a:latin typeface="Calibri"/>
              </a:rPr>
              <a:t>Κ</a:t>
            </a:r>
            <a:r>
              <a:rPr lang="el-GR" sz="1800" b="0" baseline="-25000" dirty="0" smtClean="0">
                <a:solidFill>
                  <a:srgbClr val="7030A0"/>
                </a:solidFill>
                <a:latin typeface="Calibri"/>
              </a:rPr>
              <a:t>ε</a:t>
            </a:r>
            <a:r>
              <a:rPr lang="en-US" sz="1800" b="0" dirty="0" smtClean="0">
                <a:solidFill>
                  <a:srgbClr val="7030A0"/>
                </a:solidFill>
                <a:latin typeface="Calibri"/>
              </a:rPr>
              <a:t>=2000</a:t>
            </a:r>
            <a:endParaRPr lang="en-GB" sz="1800" b="0" baseline="-25000" dirty="0">
              <a:solidFill>
                <a:srgbClr val="7030A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709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3028" y="337456"/>
            <a:ext cx="8860971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u="sng" dirty="0" smtClean="0">
                <a:solidFill>
                  <a:srgbClr val="0000FF"/>
                </a:solidFill>
                <a:latin typeface="+mj-lt"/>
              </a:rPr>
              <a:t>Conclusions on </a:t>
            </a:r>
            <a:r>
              <a:rPr lang="fr-CH" sz="2400" u="sng" dirty="0" err="1" smtClean="0">
                <a:solidFill>
                  <a:srgbClr val="0000FF"/>
                </a:solidFill>
                <a:latin typeface="+mj-lt"/>
              </a:rPr>
              <a:t>beamstrahlung</a:t>
            </a:r>
            <a:r>
              <a:rPr lang="fr-CH" sz="2400" u="sng" dirty="0">
                <a:solidFill>
                  <a:srgbClr val="0000FF"/>
                </a:solidFill>
                <a:latin typeface="+mj-lt"/>
              </a:rPr>
              <a:t> </a:t>
            </a:r>
            <a:r>
              <a:rPr lang="fr-CH" sz="2400" u="sng" dirty="0" smtClean="0">
                <a:solidFill>
                  <a:srgbClr val="0000FF"/>
                </a:solidFill>
                <a:latin typeface="+mj-lt"/>
              </a:rPr>
              <a:t>and </a:t>
            </a:r>
            <a:r>
              <a:rPr lang="fr-CH" sz="2400" u="sng" dirty="0" err="1" smtClean="0">
                <a:solidFill>
                  <a:srgbClr val="0000FF"/>
                </a:solidFill>
                <a:latin typeface="+mj-lt"/>
              </a:rPr>
              <a:t>luminosity</a:t>
            </a:r>
            <a:endParaRPr lang="fr-CH" sz="2400" u="sng" dirty="0" smtClean="0">
              <a:solidFill>
                <a:srgbClr val="0000FF"/>
              </a:solidFill>
              <a:latin typeface="+mj-lt"/>
            </a:endParaRP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The </a:t>
            </a:r>
            <a:r>
              <a:rPr lang="fr-CH" sz="2000" dirty="0" err="1" smtClean="0">
                <a:latin typeface="+mj-lt"/>
              </a:rPr>
              <a:t>effect</a:t>
            </a:r>
            <a:r>
              <a:rPr lang="fr-CH" sz="2000" dirty="0" smtClean="0">
                <a:latin typeface="+mj-lt"/>
              </a:rPr>
              <a:t> must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understood</a:t>
            </a:r>
            <a:r>
              <a:rPr lang="fr-CH" sz="2000" dirty="0" smtClean="0">
                <a:latin typeface="+mj-lt"/>
              </a:rPr>
              <a:t> by </a:t>
            </a:r>
            <a:r>
              <a:rPr lang="fr-CH" sz="2000" dirty="0" err="1" smtClean="0">
                <a:latin typeface="+mj-lt"/>
              </a:rPr>
              <a:t>analytical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calculations</a:t>
            </a:r>
            <a:r>
              <a:rPr lang="fr-CH" sz="2000" dirty="0" smtClean="0">
                <a:latin typeface="+mj-lt"/>
              </a:rPr>
              <a:t> (</a:t>
            </a:r>
            <a:r>
              <a:rPr lang="fr-CH" sz="2000" dirty="0" err="1" smtClean="0">
                <a:latin typeface="+mj-lt"/>
              </a:rPr>
              <a:t>Telnov</a:t>
            </a:r>
            <a:r>
              <a:rPr lang="fr-CH" sz="2000" dirty="0" smtClean="0">
                <a:latin typeface="+mj-lt"/>
              </a:rPr>
              <a:t>) </a:t>
            </a:r>
          </a:p>
          <a:p>
            <a:r>
              <a:rPr lang="fr-CH" sz="2000" dirty="0" smtClean="0">
                <a:latin typeface="+mj-lt"/>
              </a:rPr>
              <a:t>as </a:t>
            </a:r>
            <a:r>
              <a:rPr lang="fr-CH" sz="2000" dirty="0" err="1" smtClean="0">
                <a:latin typeface="+mj-lt"/>
              </a:rPr>
              <a:t>well</a:t>
            </a:r>
            <a:r>
              <a:rPr lang="fr-CH" sz="2000" dirty="0" smtClean="0">
                <a:latin typeface="+mj-lt"/>
              </a:rPr>
              <a:t> as simulations (</a:t>
            </a:r>
            <a:r>
              <a:rPr lang="fr-CH" sz="2000" dirty="0" err="1" smtClean="0">
                <a:latin typeface="+mj-lt"/>
              </a:rPr>
              <a:t>Zanetti</a:t>
            </a:r>
            <a:r>
              <a:rPr lang="fr-CH" sz="2000" dirty="0" smtClean="0">
                <a:latin typeface="+mj-lt"/>
              </a:rPr>
              <a:t>).  </a:t>
            </a: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err="1">
                <a:solidFill>
                  <a:srgbClr val="00B050"/>
                </a:solidFill>
                <a:latin typeface="+mj-lt"/>
              </a:rPr>
              <a:t>We</a:t>
            </a:r>
            <a:r>
              <a:rPr lang="fr-CH" sz="2000" dirty="0">
                <a:solidFill>
                  <a:srgbClr val="00B050"/>
                </a:solidFill>
                <a:latin typeface="+mj-lt"/>
              </a:rPr>
              <a:t> have </a:t>
            </a:r>
            <a:r>
              <a:rPr lang="fr-CH" sz="2000" dirty="0" err="1">
                <a:solidFill>
                  <a:srgbClr val="00B050"/>
                </a:solidFill>
                <a:latin typeface="+mj-lt"/>
              </a:rPr>
              <a:t>now</a:t>
            </a:r>
            <a:r>
              <a:rPr lang="fr-CH" sz="2000" dirty="0">
                <a:solidFill>
                  <a:srgbClr val="00B050"/>
                </a:solidFill>
                <a:latin typeface="+mj-lt"/>
              </a:rPr>
              <a:t> a consistent set of </a:t>
            </a:r>
            <a:r>
              <a:rPr lang="fr-CH" sz="2000" dirty="0" err="1">
                <a:solidFill>
                  <a:srgbClr val="00B050"/>
                </a:solidFill>
                <a:latin typeface="+mj-lt"/>
              </a:rPr>
              <a:t>parameters</a:t>
            </a:r>
            <a:r>
              <a:rPr lang="fr-CH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fr-CH" sz="20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j-lt"/>
              </a:rPr>
              <a:t>achieving</a:t>
            </a:r>
            <a:r>
              <a:rPr lang="fr-CH" sz="2000" dirty="0" smtClean="0">
                <a:solidFill>
                  <a:srgbClr val="00B050"/>
                </a:solidFill>
                <a:latin typeface="+mj-lt"/>
              </a:rPr>
              <a:t>  2 </a:t>
            </a:r>
            <a:r>
              <a:rPr lang="fr-CH" sz="2000" dirty="0">
                <a:solidFill>
                  <a:srgbClr val="00B050"/>
                </a:solidFill>
                <a:latin typeface="+mj-lt"/>
              </a:rPr>
              <a:t>10</a:t>
            </a:r>
            <a:r>
              <a:rPr lang="fr-CH" sz="2000" baseline="30000" dirty="0">
                <a:solidFill>
                  <a:srgbClr val="00B050"/>
                </a:solidFill>
                <a:latin typeface="+mj-lt"/>
              </a:rPr>
              <a:t>35</a:t>
            </a:r>
            <a:r>
              <a:rPr lang="fr-CH" sz="2000" dirty="0">
                <a:solidFill>
                  <a:srgbClr val="00B050"/>
                </a:solidFill>
                <a:latin typeface="+mj-lt"/>
              </a:rPr>
              <a:t>/cm</a:t>
            </a:r>
            <a:r>
              <a:rPr lang="fr-CH" sz="2000" baseline="30000" dirty="0">
                <a:solidFill>
                  <a:srgbClr val="00B050"/>
                </a:solidFill>
                <a:latin typeface="+mj-lt"/>
              </a:rPr>
              <a:t>2</a:t>
            </a:r>
            <a:r>
              <a:rPr lang="fr-CH" sz="2000" dirty="0">
                <a:solidFill>
                  <a:srgbClr val="00B050"/>
                </a:solidFill>
                <a:latin typeface="+mj-lt"/>
              </a:rPr>
              <a:t>/s @240 </a:t>
            </a:r>
            <a:r>
              <a:rPr lang="fr-CH" sz="2000" dirty="0" err="1" smtClean="0">
                <a:solidFill>
                  <a:srgbClr val="00B050"/>
                </a:solidFill>
                <a:latin typeface="+mj-lt"/>
              </a:rPr>
              <a:t>GeV</a:t>
            </a:r>
            <a:endParaRPr lang="fr-CH" sz="2000" baseline="30000" dirty="0">
              <a:solidFill>
                <a:srgbClr val="00B050"/>
              </a:solidFill>
              <a:latin typeface="+mj-lt"/>
            </a:endParaRP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Improvement</a:t>
            </a:r>
            <a:r>
              <a:rPr lang="fr-CH" sz="2000" dirty="0" smtClean="0">
                <a:latin typeface="+mj-lt"/>
              </a:rPr>
              <a:t> in the emittance ratio w.r.t. LEP2  </a:t>
            </a:r>
            <a:r>
              <a:rPr lang="fr-CH" sz="2000" dirty="0" err="1" smtClean="0">
                <a:latin typeface="+mj-lt"/>
              </a:rPr>
              <a:t>desirable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from</a:t>
            </a:r>
            <a:r>
              <a:rPr lang="fr-CH" sz="2000" dirty="0" smtClean="0">
                <a:latin typeface="+mj-lt"/>
              </a:rPr>
              <a:t> about 250  up to  &gt;500 .. Set </a:t>
            </a:r>
            <a:r>
              <a:rPr lang="fr-CH" sz="2000" dirty="0" err="1" smtClean="0">
                <a:latin typeface="+mj-lt"/>
              </a:rPr>
              <a:t>aim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1000. 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Synchrotron light sources (</a:t>
            </a:r>
            <a:r>
              <a:rPr lang="fr-CH" sz="2000" dirty="0" err="1" smtClean="0">
                <a:latin typeface="+mj-lt"/>
              </a:rPr>
              <a:t>Diamond</a:t>
            </a:r>
            <a:r>
              <a:rPr lang="fr-CH" sz="2000" dirty="0" smtClean="0">
                <a:latin typeface="+mj-lt"/>
              </a:rPr>
              <a:t>, SLS) </a:t>
            </a:r>
            <a:r>
              <a:rPr lang="fr-CH" sz="2000" dirty="0" err="1" smtClean="0">
                <a:latin typeface="+mj-lt"/>
              </a:rPr>
              <a:t>routinely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achieve</a:t>
            </a:r>
            <a:r>
              <a:rPr lang="fr-CH" sz="2000" dirty="0" smtClean="0">
                <a:latin typeface="+mj-lt"/>
              </a:rPr>
              <a:t> ratio </a:t>
            </a:r>
            <a:r>
              <a:rPr lang="fr-CH" sz="2000" dirty="0" err="1" smtClean="0">
                <a:latin typeface="+mj-lt"/>
              </a:rPr>
              <a:t>better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than</a:t>
            </a:r>
            <a:r>
              <a:rPr lang="fr-CH" sz="2000" dirty="0" smtClean="0">
                <a:latin typeface="+mj-lt"/>
              </a:rPr>
              <a:t> 1000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solidFill>
                  <a:srgbClr val="0000FF"/>
                </a:solidFill>
                <a:latin typeface="+mj-lt"/>
              </a:rPr>
              <a:t>Topping</a:t>
            </a:r>
            <a:r>
              <a:rPr lang="fr-CH" sz="2000" dirty="0" smtClean="0">
                <a:solidFill>
                  <a:srgbClr val="0000FF"/>
                </a:solidFill>
                <a:latin typeface="+mj-lt"/>
              </a:rPr>
              <a:t> up </a:t>
            </a:r>
            <a:r>
              <a:rPr lang="fr-CH" sz="2000" dirty="0" err="1" smtClean="0">
                <a:solidFill>
                  <a:srgbClr val="0000FF"/>
                </a:solidFill>
                <a:latin typeface="+mj-lt"/>
              </a:rPr>
              <a:t>is</a:t>
            </a:r>
            <a:r>
              <a:rPr lang="fr-CH" sz="2000" dirty="0" smtClean="0">
                <a:solidFill>
                  <a:srgbClr val="0000FF"/>
                </a:solidFill>
                <a:latin typeface="+mj-lt"/>
              </a:rPr>
              <a:t> key to </a:t>
            </a:r>
            <a:r>
              <a:rPr lang="fr-CH" sz="2000" dirty="0" err="1" smtClean="0">
                <a:solidFill>
                  <a:srgbClr val="0000FF"/>
                </a:solidFill>
                <a:latin typeface="+mj-lt"/>
              </a:rPr>
              <a:t>success</a:t>
            </a:r>
            <a:r>
              <a:rPr lang="fr-CH" sz="2000" dirty="0" smtClean="0">
                <a:solidFill>
                  <a:srgbClr val="0000FF"/>
                </a:solidFill>
                <a:latin typeface="+mj-lt"/>
              </a:rPr>
              <a:t>: </a:t>
            </a:r>
          </a:p>
          <a:p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LEP </a:t>
            </a:r>
            <a:r>
              <a:rPr lang="fr-CH" sz="2000" dirty="0" err="1" smtClean="0">
                <a:latin typeface="+mj-lt"/>
              </a:rPr>
              <a:t>optics</a:t>
            </a:r>
            <a:r>
              <a:rPr lang="fr-CH" sz="2000" dirty="0" smtClean="0">
                <a:latin typeface="+mj-lt"/>
              </a:rPr>
              <a:t> corrections </a:t>
            </a:r>
            <a:r>
              <a:rPr lang="fr-CH" sz="2000" dirty="0" err="1" smtClean="0">
                <a:latin typeface="+mj-lt"/>
              </a:rPr>
              <a:t>had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repeated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each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fill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.</a:t>
            </a:r>
            <a:r>
              <a:rPr lang="fr-CH" sz="2000" dirty="0" smtClean="0">
                <a:latin typeface="+mj-lt"/>
              </a:rPr>
              <a:t> </a:t>
            </a:r>
          </a:p>
          <a:p>
            <a:endParaRPr lang="fr-CH" sz="2000" dirty="0" smtClean="0">
              <a:latin typeface="+mj-lt"/>
              <a:sym typeface="Wingdings" pitchFamily="2" charset="2"/>
            </a:endParaRPr>
          </a:p>
          <a:p>
            <a:r>
              <a:rPr lang="fr-CH" sz="2000" dirty="0" smtClean="0">
                <a:latin typeface="+mj-lt"/>
                <a:sym typeface="Wingdings" pitchFamily="2" charset="2"/>
              </a:rPr>
              <a:t> </a:t>
            </a:r>
            <a:r>
              <a:rPr lang="fr-CH" sz="2000" dirty="0" smtClean="0">
                <a:latin typeface="+mj-lt"/>
              </a:rPr>
              <a:t>Smart </a:t>
            </a:r>
            <a:r>
              <a:rPr lang="fr-CH" sz="2000" dirty="0" err="1" smtClean="0">
                <a:latin typeface="+mj-lt"/>
              </a:rPr>
              <a:t>orbit</a:t>
            </a:r>
            <a:r>
              <a:rPr lang="fr-CH" sz="2000" dirty="0" smtClean="0">
                <a:latin typeface="+mj-lt"/>
              </a:rPr>
              <a:t> corrections (y and D</a:t>
            </a:r>
            <a:r>
              <a:rPr lang="fr-CH" sz="2000" baseline="-25000" dirty="0" smtClean="0">
                <a:latin typeface="+mj-lt"/>
              </a:rPr>
              <a:t>y</a:t>
            </a:r>
            <a:r>
              <a:rPr lang="fr-CH" sz="2000" dirty="0" smtClean="0">
                <a:latin typeface="+mj-lt"/>
              </a:rPr>
              <a:t> corrections, </a:t>
            </a:r>
            <a:r>
              <a:rPr lang="fr-CH" sz="2000" dirty="0" err="1" smtClean="0">
                <a:latin typeface="+mj-lt"/>
              </a:rPr>
              <a:t>coupling</a:t>
            </a:r>
            <a:r>
              <a:rPr lang="fr-CH" sz="2000" dirty="0" smtClean="0">
                <a:latin typeface="+mj-lt"/>
              </a:rPr>
              <a:t> etc..) have to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included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design </a:t>
            </a:r>
            <a:r>
              <a:rPr lang="fr-CH" sz="2000" dirty="0" err="1" smtClean="0">
                <a:latin typeface="+mj-lt"/>
              </a:rPr>
              <a:t>level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  </a:t>
            </a:r>
          </a:p>
          <a:p>
            <a:r>
              <a:rPr lang="fr-CH" sz="2000" dirty="0" smtClean="0">
                <a:latin typeface="+mj-lt"/>
              </a:rPr>
              <a:t>NB: </a:t>
            </a:r>
            <a:r>
              <a:rPr lang="fr-CH" sz="2000" dirty="0" err="1" smtClean="0">
                <a:latin typeface="+mj-lt"/>
              </a:rPr>
              <a:t>Chinese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colleagues</a:t>
            </a:r>
            <a:r>
              <a:rPr lang="fr-CH" sz="2000" dirty="0" smtClean="0">
                <a:latin typeface="+mj-lt"/>
              </a:rPr>
              <a:t> are </a:t>
            </a:r>
            <a:r>
              <a:rPr lang="fr-CH" sz="2000" dirty="0" err="1" smtClean="0">
                <a:latin typeface="+mj-lt"/>
              </a:rPr>
              <a:t>working</a:t>
            </a:r>
            <a:r>
              <a:rPr lang="fr-CH" sz="2000" dirty="0" smtClean="0">
                <a:latin typeface="+mj-lt"/>
              </a:rPr>
              <a:t> on </a:t>
            </a:r>
            <a:r>
              <a:rPr lang="fr-CH" sz="2000" dirty="0" err="1" smtClean="0">
                <a:latin typeface="+mj-lt"/>
              </a:rPr>
              <a:t>designing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optics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larger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mom</a:t>
            </a:r>
            <a:r>
              <a:rPr lang="fr-CH" sz="2000" dirty="0" smtClean="0">
                <a:latin typeface="+mj-lt"/>
              </a:rPr>
              <a:t>. </a:t>
            </a:r>
            <a:r>
              <a:rPr lang="fr-CH" sz="2000" dirty="0" err="1">
                <a:latin typeface="+mj-lt"/>
              </a:rPr>
              <a:t>a</a:t>
            </a:r>
            <a:r>
              <a:rPr lang="fr-CH" sz="2000" dirty="0" err="1" smtClean="0">
                <a:latin typeface="+mj-lt"/>
              </a:rPr>
              <a:t>cceptance</a:t>
            </a:r>
            <a:r>
              <a:rPr lang="fr-CH" sz="2000" dirty="0" smtClean="0">
                <a:latin typeface="+mj-lt"/>
              </a:rPr>
              <a:t>. (Wang et al., IPAC’13)</a:t>
            </a:r>
            <a:endParaRPr lang="fr-CH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06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1" y="739146"/>
            <a:ext cx="33020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696" y="1789339"/>
            <a:ext cx="421957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0" y="161471"/>
            <a:ext cx="5617029" cy="1091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52248" y="1252589"/>
            <a:ext cx="25664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hlinkClick r:id="rId5"/>
              </a:rPr>
              <a:t>http://arxiv.org/abs/1305.6498</a:t>
            </a:r>
            <a:r>
              <a:rPr lang="fr-CH" dirty="0"/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33838" y="5462832"/>
            <a:ext cx="5310162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+mj-lt"/>
              </a:rPr>
              <a:t>Note: </a:t>
            </a:r>
            <a:r>
              <a:rPr lang="fr-CH" dirty="0" err="1" smtClean="0">
                <a:latin typeface="+mj-lt"/>
              </a:rPr>
              <a:t>we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consistently</a:t>
            </a:r>
            <a:r>
              <a:rPr lang="fr-CH" dirty="0" smtClean="0">
                <a:latin typeface="+mj-lt"/>
              </a:rPr>
              <a:t> use 4 </a:t>
            </a:r>
            <a:r>
              <a:rPr lang="fr-CH" dirty="0" err="1" smtClean="0">
                <a:latin typeface="+mj-lt"/>
              </a:rPr>
              <a:t>IPs</a:t>
            </a:r>
            <a:r>
              <a:rPr lang="fr-CH" dirty="0" smtClean="0">
                <a:latin typeface="+mj-lt"/>
              </a:rPr>
              <a:t> as </a:t>
            </a:r>
            <a:r>
              <a:rPr lang="fr-CH" dirty="0" err="1" smtClean="0">
                <a:latin typeface="+mj-lt"/>
              </a:rPr>
              <a:t>this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is</a:t>
            </a:r>
            <a:r>
              <a:rPr lang="fr-CH" dirty="0" smtClean="0">
                <a:latin typeface="+mj-lt"/>
              </a:rPr>
              <a:t> the least </a:t>
            </a:r>
            <a:r>
              <a:rPr lang="fr-CH" dirty="0" err="1" smtClean="0">
                <a:latin typeface="+mj-lt"/>
              </a:rPr>
              <a:t>extrap</a:t>
            </a:r>
            <a:r>
              <a:rPr lang="fr-CH" dirty="0" smtClean="0">
                <a:latin typeface="+mj-lt"/>
              </a:rPr>
              <a:t> </a:t>
            </a:r>
            <a:r>
              <a:rPr lang="fr-CH" dirty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from</a:t>
            </a:r>
            <a:r>
              <a:rPr lang="fr-CH" dirty="0" smtClean="0">
                <a:latin typeface="+mj-lt"/>
              </a:rPr>
              <a:t> LEP2</a:t>
            </a:r>
          </a:p>
          <a:p>
            <a:r>
              <a:rPr lang="fr-CH" dirty="0" smtClean="0">
                <a:latin typeface="+mj-lt"/>
              </a:rPr>
              <a:t>It </a:t>
            </a:r>
            <a:r>
              <a:rPr lang="fr-CH" dirty="0" err="1" smtClean="0">
                <a:latin typeface="+mj-lt"/>
              </a:rPr>
              <a:t>is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expected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that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luminosity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grows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like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sqrt</a:t>
            </a:r>
            <a:r>
              <a:rPr lang="fr-CH" dirty="0" smtClean="0">
                <a:latin typeface="+mj-lt"/>
              </a:rPr>
              <a:t>(N</a:t>
            </a:r>
            <a:r>
              <a:rPr lang="fr-CH" baseline="-25000" dirty="0" smtClean="0">
                <a:latin typeface="+mj-lt"/>
              </a:rPr>
              <a:t>IP</a:t>
            </a:r>
            <a:r>
              <a:rPr lang="fr-CH" dirty="0" smtClean="0">
                <a:latin typeface="+mj-lt"/>
              </a:rPr>
              <a:t>) </a:t>
            </a:r>
          </a:p>
          <a:p>
            <a:endParaRPr lang="fr-CH" dirty="0" smtClean="0">
              <a:latin typeface="+mj-lt"/>
            </a:endParaRPr>
          </a:p>
          <a:p>
            <a:r>
              <a:rPr lang="fr-CH" dirty="0" smtClean="0">
                <a:latin typeface="+mj-lt"/>
              </a:rPr>
              <a:t>So  total </a:t>
            </a:r>
            <a:r>
              <a:rPr lang="fr-CH" dirty="0" err="1" smtClean="0">
                <a:latin typeface="+mj-lt"/>
              </a:rPr>
              <a:t>luminosity</a:t>
            </a:r>
            <a:r>
              <a:rPr lang="fr-CH" dirty="0" smtClean="0">
                <a:latin typeface="+mj-lt"/>
              </a:rPr>
              <a:t> for a machine </a:t>
            </a:r>
            <a:r>
              <a:rPr lang="fr-CH" dirty="0" err="1" smtClean="0">
                <a:latin typeface="+mj-lt"/>
              </a:rPr>
              <a:t>with</a:t>
            </a:r>
            <a:r>
              <a:rPr lang="fr-CH" dirty="0" smtClean="0">
                <a:latin typeface="+mj-lt"/>
              </a:rPr>
              <a:t> 2 IP </a:t>
            </a:r>
            <a:r>
              <a:rPr lang="fr-CH" dirty="0" err="1" smtClean="0">
                <a:latin typeface="+mj-lt"/>
              </a:rPr>
              <a:t>should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be</a:t>
            </a:r>
            <a:r>
              <a:rPr lang="fr-CH" dirty="0" smtClean="0"/>
              <a:t> </a:t>
            </a:r>
          </a:p>
          <a:p>
            <a:r>
              <a:rPr lang="fr-CH" dirty="0">
                <a:latin typeface="French Script MT" pitchFamily="66" charset="0"/>
              </a:rPr>
              <a:t> </a:t>
            </a:r>
            <a:r>
              <a:rPr lang="fr-CH" dirty="0" smtClean="0">
                <a:latin typeface="French Script MT" pitchFamily="66" charset="0"/>
              </a:rPr>
              <a:t>           L </a:t>
            </a:r>
            <a:r>
              <a:rPr lang="fr-CH" dirty="0" smtClean="0">
                <a:latin typeface="+mj-lt"/>
              </a:rPr>
              <a:t>(2.IP) = </a:t>
            </a:r>
            <a:r>
              <a:rPr lang="fr-CH" dirty="0">
                <a:latin typeface="French Script MT" pitchFamily="66" charset="0"/>
              </a:rPr>
              <a:t>L </a:t>
            </a:r>
            <a:r>
              <a:rPr lang="fr-CH" dirty="0" smtClean="0"/>
              <a:t>(4.IP)/</a:t>
            </a:r>
            <a:r>
              <a:rPr lang="fr-CH" dirty="0" err="1" smtClean="0"/>
              <a:t>sqrt</a:t>
            </a:r>
            <a:r>
              <a:rPr lang="fr-CH" dirty="0" smtClean="0"/>
              <a:t>(2) </a:t>
            </a:r>
          </a:p>
          <a:p>
            <a:r>
              <a:rPr lang="fr-CH" dirty="0" smtClean="0">
                <a:latin typeface="+mj-lt"/>
              </a:rPr>
              <a:t>This </a:t>
            </a:r>
            <a:r>
              <a:rPr lang="fr-CH" dirty="0" err="1" smtClean="0">
                <a:latin typeface="+mj-lt"/>
              </a:rPr>
              <a:t>will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need</a:t>
            </a:r>
            <a:r>
              <a:rPr lang="fr-CH" dirty="0" smtClean="0">
                <a:latin typeface="+mj-lt"/>
              </a:rPr>
              <a:t> to </a:t>
            </a:r>
            <a:r>
              <a:rPr lang="fr-CH" dirty="0" err="1" smtClean="0">
                <a:latin typeface="+mj-lt"/>
              </a:rPr>
              <a:t>be</a:t>
            </a:r>
            <a:r>
              <a:rPr lang="fr-CH" dirty="0" smtClean="0">
                <a:latin typeface="+mj-lt"/>
              </a:rPr>
              <a:t> </a:t>
            </a:r>
            <a:r>
              <a:rPr lang="fr-CH" dirty="0" err="1" smtClean="0">
                <a:latin typeface="+mj-lt"/>
              </a:rPr>
              <a:t>verified</a:t>
            </a:r>
            <a:r>
              <a:rPr lang="fr-CH" dirty="0" smtClean="0">
                <a:latin typeface="+mj-lt"/>
              </a:rPr>
              <a:t> by </a:t>
            </a:r>
            <a:r>
              <a:rPr lang="fr-CH" dirty="0" err="1" smtClean="0">
                <a:latin typeface="+mj-lt"/>
              </a:rPr>
              <a:t>proper</a:t>
            </a:r>
            <a:r>
              <a:rPr lang="fr-CH" dirty="0" smtClean="0">
                <a:latin typeface="+mj-lt"/>
              </a:rPr>
              <a:t> simulation. </a:t>
            </a:r>
            <a:endParaRPr lang="fr-CH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107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827314"/>
            <a:ext cx="5649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/>
              <a:t>Full </a:t>
            </a:r>
            <a:r>
              <a:rPr lang="fr-CH" sz="2000" dirty="0" err="1" smtClean="0"/>
              <a:t>facility</a:t>
            </a:r>
            <a:r>
              <a:rPr lang="fr-CH" sz="2000" dirty="0" smtClean="0"/>
              <a:t> power </a:t>
            </a:r>
            <a:r>
              <a:rPr lang="fr-CH" sz="2000" dirty="0" err="1" smtClean="0"/>
              <a:t>consumption</a:t>
            </a:r>
            <a:r>
              <a:rPr lang="fr-CH" sz="2000" dirty="0" smtClean="0"/>
              <a:t> (</a:t>
            </a:r>
            <a:r>
              <a:rPr lang="fr-CH" sz="2000" dirty="0" err="1" smtClean="0"/>
              <a:t>except</a:t>
            </a:r>
            <a:r>
              <a:rPr lang="fr-CH" sz="2000" dirty="0" smtClean="0"/>
              <a:t> detectors)</a:t>
            </a:r>
            <a:endParaRPr lang="fr-CH" sz="2000" dirty="0"/>
          </a:p>
        </p:txBody>
      </p:sp>
      <p:pic>
        <p:nvPicPr>
          <p:cNvPr id="191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8" y="1430792"/>
            <a:ext cx="4376057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057" y="1298801"/>
            <a:ext cx="4767943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798" y="3870551"/>
            <a:ext cx="809381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Notes:   1.   In a </a:t>
            </a:r>
            <a:r>
              <a:rPr lang="fr-CH" sz="2000" dirty="0" err="1" smtClean="0">
                <a:latin typeface="+mj-lt"/>
              </a:rPr>
              <a:t>circular</a:t>
            </a:r>
            <a:r>
              <a:rPr lang="fr-CH" sz="2000" dirty="0" smtClean="0">
                <a:latin typeface="+mj-lt"/>
              </a:rPr>
              <a:t> machine the RF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operated</a:t>
            </a:r>
            <a:r>
              <a:rPr lang="fr-CH" sz="2000" dirty="0" smtClean="0">
                <a:latin typeface="+mj-lt"/>
              </a:rPr>
              <a:t> in standing </a:t>
            </a:r>
            <a:r>
              <a:rPr lang="fr-CH" sz="2000" dirty="0" err="1" smtClean="0">
                <a:latin typeface="+mj-lt"/>
              </a:rPr>
              <a:t>wave</a:t>
            </a:r>
            <a:r>
              <a:rPr lang="fr-CH" sz="2000" dirty="0" smtClean="0">
                <a:latin typeface="+mj-lt"/>
              </a:rPr>
              <a:t> (CW) </a:t>
            </a:r>
          </a:p>
          <a:p>
            <a:r>
              <a:rPr lang="fr-CH" sz="2000" dirty="0" smtClean="0">
                <a:latin typeface="+mj-lt"/>
              </a:rPr>
              <a:t>	    </a:t>
            </a:r>
            <a:r>
              <a:rPr lang="fr-CH" sz="2000" dirty="0" err="1" smtClean="0">
                <a:latin typeface="+mj-lt"/>
              </a:rPr>
              <a:t>this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more efficient (55-60%) </a:t>
            </a:r>
            <a:r>
              <a:rPr lang="fr-CH" sz="2000" dirty="0" err="1" smtClean="0">
                <a:latin typeface="+mj-lt"/>
              </a:rPr>
              <a:t>than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pulsed</a:t>
            </a:r>
            <a:r>
              <a:rPr lang="fr-CH" sz="2000" dirty="0" smtClean="0">
                <a:latin typeface="+mj-lt"/>
              </a:rPr>
              <a:t> mode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2.  The RF power system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the main </a:t>
            </a:r>
            <a:r>
              <a:rPr lang="fr-CH" sz="2000" dirty="0" err="1" smtClean="0">
                <a:latin typeface="+mj-lt"/>
              </a:rPr>
              <a:t>cost</a:t>
            </a:r>
            <a:r>
              <a:rPr lang="fr-CH" sz="2000" dirty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                    </a:t>
            </a:r>
            <a:r>
              <a:rPr lang="fr-CH" sz="2000" dirty="0" err="1" smtClean="0">
                <a:latin typeface="+mj-lt"/>
              </a:rPr>
              <a:t>this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independent</a:t>
            </a:r>
            <a:r>
              <a:rPr lang="fr-CH" sz="2000" dirty="0" smtClean="0">
                <a:latin typeface="+mj-lt"/>
              </a:rPr>
              <a:t> on the size of the ring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</a:t>
            </a:r>
            <a:r>
              <a:rPr lang="fr-CH" sz="2000" dirty="0" smtClean="0">
                <a:latin typeface="+mj-lt"/>
                <a:sym typeface="Wingdings" pitchFamily="2" charset="2"/>
              </a:rPr>
              <a:t> </a:t>
            </a:r>
            <a:r>
              <a:rPr lang="fr-CH" sz="2000" dirty="0" err="1" smtClean="0">
                <a:latin typeface="+mj-lt"/>
              </a:rPr>
              <a:t>Except</a:t>
            </a:r>
            <a:r>
              <a:rPr lang="fr-CH" sz="2000" dirty="0" smtClean="0">
                <a:latin typeface="+mj-lt"/>
              </a:rPr>
              <a:t> for the tunnel, all ring machines have </a:t>
            </a:r>
            <a:r>
              <a:rPr lang="fr-CH" sz="2000" dirty="0" err="1" smtClean="0">
                <a:latin typeface="+mj-lt"/>
              </a:rPr>
              <a:t>similar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costs</a:t>
            </a:r>
            <a:r>
              <a:rPr lang="fr-CH" sz="2000" dirty="0" smtClean="0">
                <a:latin typeface="+mj-lt"/>
              </a:rPr>
              <a:t>!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3. total power </a:t>
            </a:r>
            <a:r>
              <a:rPr lang="fr-CH" sz="2000" dirty="0" err="1" smtClean="0">
                <a:latin typeface="+mj-lt"/>
              </a:rPr>
              <a:t>consemption</a:t>
            </a:r>
            <a:r>
              <a:rPr lang="fr-CH" sz="2000" dirty="0" smtClean="0">
                <a:latin typeface="+mj-lt"/>
              </a:rPr>
              <a:t> &lt;300 MW (or </a:t>
            </a:r>
            <a:r>
              <a:rPr lang="fr-CH" sz="2000" dirty="0" err="1" smtClean="0">
                <a:latin typeface="+mj-lt"/>
              </a:rPr>
              <a:t>other</a:t>
            </a:r>
            <a:r>
              <a:rPr lang="fr-CH" sz="2000" dirty="0" smtClean="0">
                <a:latin typeface="+mj-lt"/>
              </a:rPr>
              <a:t> value)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                     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design </a:t>
            </a:r>
            <a:r>
              <a:rPr lang="fr-CH" sz="2000" dirty="0" err="1" smtClean="0">
                <a:latin typeface="+mj-lt"/>
              </a:rPr>
              <a:t>parameter</a:t>
            </a:r>
            <a:r>
              <a:rPr lang="fr-CH" sz="2000" dirty="0" smtClean="0">
                <a:latin typeface="+mj-lt"/>
              </a:rPr>
              <a:t>     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           </a:t>
            </a:r>
            <a:endParaRPr lang="fr-CH" dirty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42896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0"/>
            <a:ext cx="8610600" cy="762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Performance of e+  e- colliders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685800"/>
            <a:ext cx="8610600" cy="5819775"/>
          </a:xfrm>
        </p:spPr>
        <p:txBody>
          <a:bodyPr>
            <a:noAutofit/>
          </a:bodyPr>
          <a:lstStyle/>
          <a:p>
            <a:r>
              <a:rPr lang="en-US" sz="1800" dirty="0" smtClean="0"/>
              <a:t>Luminosity : </a:t>
            </a:r>
            <a:r>
              <a:rPr lang="en-US" sz="1800" b="1" dirty="0" smtClean="0">
                <a:solidFill>
                  <a:srgbClr val="0000FF"/>
                </a:solidFill>
              </a:rPr>
              <a:t>Circular colliders can have several </a:t>
            </a:r>
            <a:r>
              <a:rPr lang="en-US" sz="1800" b="1" dirty="0" smtClean="0">
                <a:solidFill>
                  <a:srgbClr val="0000FF"/>
                </a:solidFill>
              </a:rPr>
              <a:t>IP’s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sz="1800" dirty="0"/>
          </a:p>
          <a:p>
            <a:pPr lvl="2"/>
            <a:r>
              <a:rPr lang="en-US" sz="1400" dirty="0" smtClean="0"/>
              <a:t> </a:t>
            </a:r>
            <a:r>
              <a:rPr lang="en-US" sz="1800" dirty="0" err="1" smtClean="0"/>
              <a:t>Lumi</a:t>
            </a:r>
            <a:r>
              <a:rPr lang="en-US" sz="1800" dirty="0" smtClean="0"/>
              <a:t> </a:t>
            </a:r>
            <a:r>
              <a:rPr lang="en-US" sz="1800" dirty="0" smtClean="0"/>
              <a:t>upgrade (</a:t>
            </a:r>
            <a:r>
              <a:rPr lang="en-US" sz="1800" dirty="0"/>
              <a:t>×3) now envisioned at ILC : luminosity is the </a:t>
            </a:r>
            <a:r>
              <a:rPr lang="en-US" sz="1800" dirty="0" smtClean="0"/>
              <a:t>key at low </a:t>
            </a:r>
            <a:r>
              <a:rPr lang="en-US" sz="1800" dirty="0" smtClean="0"/>
              <a:t>energy!</a:t>
            </a:r>
            <a:endParaRPr lang="en-US" sz="1800" dirty="0" smtClean="0"/>
          </a:p>
          <a:p>
            <a:pPr lvl="2"/>
            <a:r>
              <a:rPr lang="en-US" sz="1800" dirty="0" smtClean="0"/>
              <a:t>Crossing point between circular and linear colliders ~ </a:t>
            </a:r>
            <a:r>
              <a:rPr lang="en-US" sz="1800" dirty="0" smtClean="0"/>
              <a:t>400 </a:t>
            </a:r>
            <a:r>
              <a:rPr lang="en-US" sz="1800" dirty="0" err="1" smtClean="0"/>
              <a:t>GeV</a:t>
            </a:r>
            <a:endParaRPr lang="en-US" sz="1800" dirty="0" smtClean="0"/>
          </a:p>
          <a:p>
            <a:pPr lvl="2"/>
            <a:r>
              <a:rPr lang="en-US" sz="1800" dirty="0" smtClean="0"/>
              <a:t>With fewer IP’s expect luminosity of facility to scale </a:t>
            </a:r>
            <a:r>
              <a:rPr lang="en-US" sz="1800" dirty="0" err="1" smtClean="0"/>
              <a:t>approx</a:t>
            </a:r>
            <a:r>
              <a:rPr lang="en-US" sz="1800" dirty="0" smtClean="0"/>
              <a:t> as  (N</a:t>
            </a:r>
            <a:r>
              <a:rPr lang="en-US" sz="1800" baseline="-25000" dirty="0" smtClean="0"/>
              <a:t>IP</a:t>
            </a:r>
            <a:r>
              <a:rPr lang="en-US" sz="1800" dirty="0" smtClean="0"/>
              <a:t>)</a:t>
            </a:r>
            <a:r>
              <a:rPr lang="en-US" sz="1800" baseline="30000" dirty="0" smtClean="0"/>
              <a:t>0.5 – 1</a:t>
            </a:r>
            <a:endParaRPr lang="en-US" sz="1800" dirty="0"/>
          </a:p>
          <a:p>
            <a:pPr lvl="1"/>
            <a:endParaRPr lang="en-US" sz="1600" dirty="0"/>
          </a:p>
        </p:txBody>
      </p:sp>
      <p:pic>
        <p:nvPicPr>
          <p:cNvPr id="7" name="Picture 6" descr="Roy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15" y="1254053"/>
            <a:ext cx="7299246" cy="415171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914305" y="1908301"/>
            <a:ext cx="3802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dirty="0" smtClean="0">
                <a:solidFill>
                  <a:srgbClr val="0000CC"/>
                </a:solidFill>
                <a:latin typeface="Corbel"/>
              </a:rPr>
              <a:t>TLEP : Instantaneous </a:t>
            </a:r>
            <a:r>
              <a:rPr kumimoji="1" lang="en-US" dirty="0" err="1" smtClean="0">
                <a:solidFill>
                  <a:srgbClr val="0000CC"/>
                </a:solidFill>
                <a:latin typeface="Corbel"/>
              </a:rPr>
              <a:t>lumi</a:t>
            </a:r>
            <a:r>
              <a:rPr kumimoji="1" lang="en-US" dirty="0" smtClean="0">
                <a:solidFill>
                  <a:srgbClr val="0000CC"/>
                </a:solidFill>
                <a:latin typeface="Corbel"/>
              </a:rPr>
              <a:t> at each IP (for 4 IP’s)</a:t>
            </a:r>
          </a:p>
          <a:p>
            <a:r>
              <a:rPr kumimoji="1" lang="en-US" dirty="0">
                <a:solidFill>
                  <a:srgbClr val="0000CC"/>
                </a:solidFill>
                <a:latin typeface="Corbel"/>
              </a:rPr>
              <a:t> </a:t>
            </a:r>
            <a:r>
              <a:rPr kumimoji="1" lang="en-US" dirty="0" smtClean="0">
                <a:solidFill>
                  <a:srgbClr val="0000CC"/>
                </a:solidFill>
                <a:latin typeface="Corbel"/>
              </a:rPr>
              <a:t>             </a:t>
            </a:r>
            <a:r>
              <a:rPr kumimoji="1" lang="en-US" dirty="0" smtClean="0">
                <a:solidFill>
                  <a:srgbClr val="CC0099"/>
                </a:solidFill>
                <a:latin typeface="Corbel"/>
              </a:rPr>
              <a:t>Instantaneous </a:t>
            </a:r>
            <a:r>
              <a:rPr kumimoji="1" lang="en-US" dirty="0" err="1" smtClean="0">
                <a:solidFill>
                  <a:srgbClr val="CC0099"/>
                </a:solidFill>
                <a:latin typeface="Corbel"/>
              </a:rPr>
              <a:t>lumi</a:t>
            </a:r>
            <a:r>
              <a:rPr kumimoji="1" lang="en-US" dirty="0" smtClean="0">
                <a:solidFill>
                  <a:srgbClr val="CC0099"/>
                </a:solidFill>
                <a:latin typeface="Corbel"/>
              </a:rPr>
              <a:t> summed over 4 IP’s</a:t>
            </a:r>
            <a:endParaRPr kumimoji="1" lang="en-US" dirty="0">
              <a:solidFill>
                <a:srgbClr val="0000CC"/>
              </a:solidFill>
              <a:latin typeface="Corbe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2169911"/>
            <a:ext cx="801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smtClean="0">
                <a:solidFill>
                  <a:srgbClr val="CC0099"/>
                </a:solidFill>
                <a:latin typeface="Corbel"/>
              </a:rPr>
              <a:t>Z, 2.10</a:t>
            </a:r>
            <a:r>
              <a:rPr kumimoji="1" lang="en-US" b="0" baseline="30000" dirty="0" smtClean="0">
                <a:solidFill>
                  <a:srgbClr val="CC0099"/>
                </a:solidFill>
                <a:latin typeface="Corbel"/>
              </a:rPr>
              <a:t>36</a:t>
            </a:r>
            <a:endParaRPr kumimoji="1" lang="en-US" b="0" baseline="30000" dirty="0">
              <a:solidFill>
                <a:srgbClr val="CC0099"/>
              </a:solidFill>
              <a:latin typeface="Corbe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71954" y="2553888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smtClean="0">
                <a:solidFill>
                  <a:srgbClr val="CC0099"/>
                </a:solidFill>
                <a:latin typeface="Corbel"/>
              </a:rPr>
              <a:t>WW, </a:t>
            </a:r>
            <a:r>
              <a:rPr kumimoji="1" lang="en-US" b="0" dirty="0">
                <a:solidFill>
                  <a:srgbClr val="CC0099"/>
                </a:solidFill>
                <a:latin typeface="Corbel"/>
              </a:rPr>
              <a:t>6</a:t>
            </a:r>
            <a:r>
              <a:rPr kumimoji="1" lang="en-US" b="0" dirty="0" smtClean="0">
                <a:solidFill>
                  <a:srgbClr val="CC0099"/>
                </a:solidFill>
                <a:latin typeface="Corbel"/>
              </a:rPr>
              <a:t>.10</a:t>
            </a:r>
            <a:r>
              <a:rPr kumimoji="1" lang="en-US" b="0" baseline="30000" dirty="0" smtClean="0">
                <a:solidFill>
                  <a:srgbClr val="CC0099"/>
                </a:solidFill>
                <a:latin typeface="Corbel"/>
              </a:rPr>
              <a:t>35</a:t>
            </a:r>
            <a:endParaRPr kumimoji="1" lang="en-US" b="0" baseline="30000" dirty="0">
              <a:solidFill>
                <a:srgbClr val="CC0099"/>
              </a:solidFill>
              <a:latin typeface="Corbe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2957" y="2931911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smtClean="0">
                <a:solidFill>
                  <a:srgbClr val="CC0099"/>
                </a:solidFill>
                <a:latin typeface="Corbel"/>
              </a:rPr>
              <a:t>HZ</a:t>
            </a:r>
            <a:r>
              <a:rPr kumimoji="1" lang="en-US" b="0" dirty="0">
                <a:solidFill>
                  <a:srgbClr val="CC0099"/>
                </a:solidFill>
                <a:latin typeface="Corbel"/>
              </a:rPr>
              <a:t>, </a:t>
            </a:r>
            <a:r>
              <a:rPr kumimoji="1" lang="en-US" b="0" dirty="0" smtClean="0">
                <a:solidFill>
                  <a:srgbClr val="CC0099"/>
                </a:solidFill>
                <a:latin typeface="Corbel"/>
              </a:rPr>
              <a:t>2.10</a:t>
            </a:r>
            <a:r>
              <a:rPr kumimoji="1" lang="en-US" b="0" baseline="30000" dirty="0" smtClean="0">
                <a:solidFill>
                  <a:srgbClr val="CC0099"/>
                </a:solidFill>
                <a:latin typeface="Corbel"/>
              </a:rPr>
              <a:t>35</a:t>
            </a:r>
            <a:endParaRPr kumimoji="1" lang="en-US" b="0" baseline="30000" dirty="0">
              <a:solidFill>
                <a:srgbClr val="CC0099"/>
              </a:solidFill>
              <a:latin typeface="Corbe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2136" y="3208136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err="1">
                <a:solidFill>
                  <a:srgbClr val="CC0099"/>
                </a:solidFill>
                <a:latin typeface="Corbel"/>
              </a:rPr>
              <a:t>t</a:t>
            </a:r>
            <a:r>
              <a:rPr kumimoji="1" lang="en-US" b="0" dirty="0" err="1" smtClean="0">
                <a:solidFill>
                  <a:srgbClr val="CC0099"/>
                </a:solidFill>
                <a:latin typeface="Corbel"/>
              </a:rPr>
              <a:t>t</a:t>
            </a:r>
            <a:r>
              <a:rPr kumimoji="1" lang="en-US" b="0" dirty="0" smtClean="0">
                <a:solidFill>
                  <a:srgbClr val="CC0099"/>
                </a:solidFill>
                <a:latin typeface="Corbel"/>
              </a:rPr>
              <a:t> , 5.10</a:t>
            </a:r>
            <a:r>
              <a:rPr kumimoji="1" lang="en-US" b="0" baseline="30000" dirty="0" smtClean="0">
                <a:solidFill>
                  <a:srgbClr val="CC0099"/>
                </a:solidFill>
                <a:latin typeface="Corbel"/>
              </a:rPr>
              <a:t>34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94408" y="5039380"/>
            <a:ext cx="918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200" b="0" dirty="0">
                <a:solidFill>
                  <a:srgbClr val="00B050"/>
                </a:solidFill>
                <a:latin typeface="Arial" charset="0"/>
              </a:rPr>
              <a:t>R</a:t>
            </a:r>
            <a:r>
              <a:rPr kumimoji="1" lang="en-US" sz="1200" b="0" dirty="0" smtClean="0">
                <a:solidFill>
                  <a:srgbClr val="00B050"/>
                </a:solidFill>
                <a:latin typeface="Arial" charset="0"/>
              </a:rPr>
              <a:t>. </a:t>
            </a:r>
            <a:r>
              <a:rPr kumimoji="1" lang="en-US" sz="1200" b="0" dirty="0" err="1" smtClean="0">
                <a:solidFill>
                  <a:srgbClr val="00B050"/>
                </a:solidFill>
                <a:latin typeface="Arial" charset="0"/>
              </a:rPr>
              <a:t>Aleksan</a:t>
            </a:r>
            <a:endParaRPr kumimoji="1" lang="en-GB" sz="1200" b="0" dirty="0">
              <a:solidFill>
                <a:srgbClr val="00B05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27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30301"/>
            <a:ext cx="8432800" cy="1295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dirty="0" smtClean="0"/>
              <a:t>For a light Higgs </a:t>
            </a:r>
            <a:r>
              <a:rPr lang="en-GB" sz="2000" dirty="0" smtClean="0"/>
              <a:t>it is produced by the “</a:t>
            </a:r>
            <a:r>
              <a:rPr lang="en-GB" sz="2000" dirty="0" err="1" smtClean="0"/>
              <a:t>higgstrahlung</a:t>
            </a:r>
            <a:r>
              <a:rPr lang="en-GB" sz="2000" dirty="0" smtClean="0"/>
              <a:t>” process close to threshold</a:t>
            </a:r>
          </a:p>
          <a:p>
            <a:pPr>
              <a:buNone/>
            </a:pPr>
            <a:r>
              <a:rPr lang="en-GB" sz="2000" dirty="0" smtClean="0"/>
              <a:t>Production </a:t>
            </a:r>
            <a:r>
              <a:rPr lang="en-GB" sz="2000" dirty="0" err="1" smtClean="0"/>
              <a:t>xsection</a:t>
            </a:r>
            <a:r>
              <a:rPr lang="en-GB" sz="2000" dirty="0" smtClean="0"/>
              <a:t> has a maximum at near threshold ~200 </a:t>
            </a:r>
            <a:r>
              <a:rPr lang="en-GB" sz="2000" dirty="0" err="1" smtClean="0"/>
              <a:t>fb</a:t>
            </a:r>
            <a:endParaRPr lang="en-GB" sz="2000" dirty="0" smtClean="0"/>
          </a:p>
          <a:p>
            <a:pPr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            10</a:t>
            </a:r>
            <a:r>
              <a:rPr lang="en-GB" sz="2000" baseline="30000" dirty="0" smtClean="0">
                <a:solidFill>
                  <a:srgbClr val="C00000"/>
                </a:solidFill>
              </a:rPr>
              <a:t>34</a:t>
            </a:r>
            <a:r>
              <a:rPr lang="en-GB" sz="2000" dirty="0" smtClean="0">
                <a:solidFill>
                  <a:srgbClr val="C00000"/>
                </a:solidFill>
              </a:rPr>
              <a:t>/cm</a:t>
            </a:r>
            <a:r>
              <a:rPr lang="en-GB" sz="2000" baseline="30000" dirty="0" smtClean="0">
                <a:solidFill>
                  <a:srgbClr val="C00000"/>
                </a:solidFill>
              </a:rPr>
              <a:t>2</a:t>
            </a:r>
            <a:r>
              <a:rPr lang="en-GB" sz="2000" dirty="0" smtClean="0">
                <a:solidFill>
                  <a:srgbClr val="C00000"/>
                </a:solidFill>
              </a:rPr>
              <a:t>/s </a:t>
            </a:r>
            <a:r>
              <a:rPr lang="en-GB" sz="2000" dirty="0" smtClean="0">
                <a:solidFill>
                  <a:srgbClr val="C00000"/>
                </a:solidFill>
                <a:sym typeface="Wingdings" pitchFamily="2" charset="2"/>
              </a:rPr>
              <a:t>  20’000 HZ events per year.</a:t>
            </a:r>
            <a:r>
              <a:rPr lang="en-GB" sz="2000" dirty="0" smtClean="0">
                <a:sym typeface="Wingdings" pitchFamily="2" charset="2"/>
              </a:rPr>
              <a:t> </a:t>
            </a:r>
            <a:endParaRPr lang="en-GB" sz="2000" dirty="0"/>
          </a:p>
        </p:txBody>
      </p:sp>
      <p:sp>
        <p:nvSpPr>
          <p:cNvPr id="7" name="Freeform 6"/>
          <p:cNvSpPr/>
          <p:nvPr/>
        </p:nvSpPr>
        <p:spPr>
          <a:xfrm>
            <a:off x="903767" y="3066016"/>
            <a:ext cx="914400" cy="1828800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732567" y="3060700"/>
            <a:ext cx="925033" cy="90908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43000" y="45847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 smtClean="0"/>
              <a:t>+</a:t>
            </a:r>
            <a:endParaRPr lang="en-GB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30607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2107116" y="359410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Z*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0" y="45201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0" y="306070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71450" y="5778500"/>
            <a:ext cx="8896350" cy="6463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33CC"/>
                </a:solidFill>
              </a:rPr>
              <a:t>For a Higgs of 125GeV, a centre of mass energy of 240GeV is sufficient </a:t>
            </a:r>
          </a:p>
          <a:p>
            <a:r>
              <a:rPr lang="en-GB" sz="1800" dirty="0" smtClean="0">
                <a:solidFill>
                  <a:srgbClr val="0033CC"/>
                </a:solidFill>
                <a:sym typeface="Wingdings" pitchFamily="2" charset="2"/>
              </a:rPr>
              <a:t> kinematical constraint near threshold for high precision in mass, width, selection purity </a:t>
            </a:r>
            <a:endParaRPr lang="en-GB" sz="1800" dirty="0">
              <a:solidFill>
                <a:srgbClr val="0033CC"/>
              </a:solidFill>
            </a:endParaRPr>
          </a:p>
        </p:txBody>
      </p:sp>
      <p:grpSp>
        <p:nvGrpSpPr>
          <p:cNvPr id="4" name="Group 20"/>
          <p:cNvGrpSpPr/>
          <p:nvPr/>
        </p:nvGrpSpPr>
        <p:grpSpPr>
          <a:xfrm>
            <a:off x="1828800" y="3930799"/>
            <a:ext cx="914400" cy="76200"/>
            <a:chOff x="0" y="4336312"/>
            <a:chExt cx="5486400" cy="1864240"/>
          </a:xfrm>
        </p:grpSpPr>
        <p:grpSp>
          <p:nvGrpSpPr>
            <p:cNvPr id="5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6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34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32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9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11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2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3" name="Group 97"/>
          <p:cNvGrpSpPr/>
          <p:nvPr/>
        </p:nvGrpSpPr>
        <p:grpSpPr>
          <a:xfrm>
            <a:off x="3367555" y="3694455"/>
            <a:ext cx="770481" cy="1828800"/>
            <a:chOff x="3367555" y="4062755"/>
            <a:chExt cx="770481" cy="1828800"/>
          </a:xfrm>
        </p:grpSpPr>
        <p:grpSp>
          <p:nvGrpSpPr>
            <p:cNvPr id="20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21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22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23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5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6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4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3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4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5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30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9" name="Freeform 88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0" name="Freeform 89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7" name="Freeform 86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8" name="Freeform 87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36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37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38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1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2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9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9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0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40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41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5" name="Freeform 74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6" name="Freeform 75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2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3" name="Freeform 72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4" name="Freeform 73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97" name="Rectangle 96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4813300" y="2984500"/>
            <a:ext cx="39757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>
                <a:latin typeface="+mn-lt"/>
              </a:rPr>
              <a:t>Z – </a:t>
            </a:r>
            <a:r>
              <a:rPr lang="fr-CH" sz="3200" dirty="0" err="1" smtClean="0">
                <a:latin typeface="+mn-lt"/>
              </a:rPr>
              <a:t>tagging</a:t>
            </a:r>
            <a:r>
              <a:rPr lang="fr-CH" sz="3200" dirty="0" smtClean="0">
                <a:latin typeface="+mn-lt"/>
              </a:rPr>
              <a:t> </a:t>
            </a:r>
          </a:p>
          <a:p>
            <a:r>
              <a:rPr lang="fr-CH" sz="3200" dirty="0" smtClean="0">
                <a:latin typeface="+mn-lt"/>
              </a:rPr>
              <a:t>   by </a:t>
            </a:r>
            <a:r>
              <a:rPr lang="fr-CH" sz="3200" dirty="0" err="1" smtClean="0">
                <a:latin typeface="+mn-lt"/>
              </a:rPr>
              <a:t>missing</a:t>
            </a:r>
            <a:r>
              <a:rPr lang="fr-CH" sz="3200" dirty="0" smtClean="0">
                <a:latin typeface="+mn-lt"/>
              </a:rPr>
              <a:t> mass</a:t>
            </a:r>
            <a:r>
              <a:rPr lang="fr-CH" sz="1800" dirty="0" smtClean="0">
                <a:latin typeface="+mn-lt"/>
              </a:rPr>
              <a:t> </a:t>
            </a:r>
            <a:endParaRPr lang="en-US" sz="1800" dirty="0" err="1" smtClean="0">
              <a:latin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5816" y="314324"/>
            <a:ext cx="6145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>
                <a:latin typeface="+mn-lt"/>
              </a:rPr>
              <a:t>Higgs</a:t>
            </a:r>
            <a:r>
              <a:rPr lang="fr-CH" sz="2400" dirty="0">
                <a:latin typeface="+mn-lt"/>
              </a:rPr>
              <a:t> Production </a:t>
            </a:r>
            <a:r>
              <a:rPr lang="fr-CH" sz="2400" dirty="0" err="1" smtClean="0">
                <a:latin typeface="+mn-lt"/>
              </a:rPr>
              <a:t>Mechanism</a:t>
            </a:r>
            <a:r>
              <a:rPr lang="fr-CH" sz="2400" dirty="0" smtClean="0">
                <a:latin typeface="+mn-lt"/>
              </a:rPr>
              <a:t> in e+ e- collisions</a:t>
            </a:r>
            <a:endParaRPr lang="fr-CH" sz="24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35092" y="3073400"/>
            <a:ext cx="5599408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732421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Freeform 29"/>
          <p:cNvSpPr/>
          <p:nvPr/>
        </p:nvSpPr>
        <p:spPr>
          <a:xfrm>
            <a:off x="268767" y="3447016"/>
            <a:ext cx="914400" cy="1828800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2097567" y="3441700"/>
            <a:ext cx="925033" cy="90908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8000" y="49657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 smtClean="0"/>
              <a:t>+</a:t>
            </a:r>
            <a:endParaRPr lang="en-GB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584200" y="34417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1472116" y="397510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Z*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2413000" y="49011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413000" y="344170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endParaRPr lang="en-GB" dirty="0"/>
          </a:p>
        </p:txBody>
      </p:sp>
      <p:grpSp>
        <p:nvGrpSpPr>
          <p:cNvPr id="2" name="Group 20"/>
          <p:cNvGrpSpPr/>
          <p:nvPr/>
        </p:nvGrpSpPr>
        <p:grpSpPr>
          <a:xfrm>
            <a:off x="1193800" y="4311799"/>
            <a:ext cx="914400" cy="76200"/>
            <a:chOff x="0" y="4336312"/>
            <a:chExt cx="5486400" cy="1864240"/>
          </a:xfrm>
        </p:grpSpPr>
        <p:grpSp>
          <p:nvGrpSpPr>
            <p:cNvPr id="3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4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50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48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6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7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42" name="Freeform 41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9" name="Group 97"/>
          <p:cNvGrpSpPr/>
          <p:nvPr/>
        </p:nvGrpSpPr>
        <p:grpSpPr>
          <a:xfrm>
            <a:off x="2732555" y="4075455"/>
            <a:ext cx="770481" cy="1828800"/>
            <a:chOff x="3367555" y="4062755"/>
            <a:chExt cx="770481" cy="1828800"/>
          </a:xfrm>
        </p:grpSpPr>
        <p:grpSp>
          <p:nvGrpSpPr>
            <p:cNvPr id="10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11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12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13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3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4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4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1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2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5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16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7" name="Freeform 76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8" name="Freeform 77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7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5" name="Freeform 74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6" name="Freeform 75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18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19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20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69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0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67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8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2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23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63" name="Freeform 62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4" name="Freeform 63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4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61" name="Freeform 6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2" name="Freeform 6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54" name="Rectangle 53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749800" y="241300"/>
            <a:ext cx="39757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>
                <a:solidFill>
                  <a:srgbClr val="C00000"/>
                </a:solidFill>
                <a:latin typeface="+mn-lt"/>
              </a:rPr>
              <a:t>Z – </a:t>
            </a:r>
            <a:r>
              <a:rPr lang="fr-CH" sz="3200" dirty="0" err="1" smtClean="0">
                <a:solidFill>
                  <a:srgbClr val="C00000"/>
                </a:solidFill>
                <a:latin typeface="+mn-lt"/>
              </a:rPr>
              <a:t>tagging</a:t>
            </a:r>
            <a:r>
              <a:rPr lang="fr-CH" sz="3200" dirty="0" smtClean="0">
                <a:solidFill>
                  <a:srgbClr val="C00000"/>
                </a:solidFill>
                <a:latin typeface="+mn-lt"/>
              </a:rPr>
              <a:t> </a:t>
            </a:r>
          </a:p>
          <a:p>
            <a:r>
              <a:rPr lang="fr-CH" sz="3200" dirty="0" smtClean="0">
                <a:solidFill>
                  <a:srgbClr val="C00000"/>
                </a:solidFill>
                <a:latin typeface="+mn-lt"/>
              </a:rPr>
              <a:t>   by </a:t>
            </a:r>
            <a:r>
              <a:rPr lang="fr-CH" sz="3200" dirty="0" err="1" smtClean="0">
                <a:solidFill>
                  <a:srgbClr val="C00000"/>
                </a:solidFill>
                <a:latin typeface="+mn-lt"/>
              </a:rPr>
              <a:t>missing</a:t>
            </a:r>
            <a:r>
              <a:rPr lang="fr-CH" sz="3200" dirty="0" smtClean="0">
                <a:solidFill>
                  <a:srgbClr val="C00000"/>
                </a:solidFill>
                <a:latin typeface="+mn-lt"/>
              </a:rPr>
              <a:t> mass</a:t>
            </a:r>
            <a:r>
              <a:rPr lang="fr-CH" sz="1800" dirty="0" smtClean="0">
                <a:solidFill>
                  <a:srgbClr val="C00000"/>
                </a:solidFill>
                <a:latin typeface="+mn-lt"/>
              </a:rPr>
              <a:t> </a:t>
            </a:r>
            <a:endParaRPr lang="en-US" sz="1800" dirty="0" err="1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670300" y="203200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ILC</a:t>
            </a:r>
            <a:r>
              <a:rPr lang="fr-CH" sz="1800" dirty="0" smtClean="0">
                <a:latin typeface="+mn-lt"/>
              </a:rPr>
              <a:t> </a:t>
            </a:r>
            <a:endParaRPr lang="en-US" sz="1800" dirty="0" err="1" smtClean="0">
              <a:latin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817174" y="1308100"/>
            <a:ext cx="40607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total rate </a:t>
            </a:r>
            <a:r>
              <a:rPr lang="fr-CH" sz="1800" dirty="0" smtClean="0">
                <a:latin typeface="+mn-lt"/>
                <a:sym typeface="Symbol"/>
              </a:rPr>
              <a:t> g</a:t>
            </a:r>
            <a:r>
              <a:rPr lang="fr-CH" sz="1800" baseline="-25000" dirty="0" smtClean="0">
                <a:latin typeface="+mn-lt"/>
                <a:sym typeface="Symbol"/>
              </a:rPr>
              <a:t>HZZ</a:t>
            </a:r>
            <a:r>
              <a:rPr lang="fr-CH" sz="1800" baseline="30000" dirty="0" smtClean="0">
                <a:latin typeface="+mn-lt"/>
                <a:sym typeface="Symbol"/>
              </a:rPr>
              <a:t>2</a:t>
            </a:r>
          </a:p>
          <a:p>
            <a:r>
              <a:rPr lang="fr-CH" sz="1800" dirty="0" smtClean="0">
                <a:latin typeface="+mn-lt"/>
                <a:sym typeface="Symbol"/>
              </a:rPr>
              <a:t>ZZZ final state </a:t>
            </a:r>
            <a:r>
              <a:rPr lang="fr-CH" sz="1800" dirty="0" smtClean="0">
                <a:sym typeface="Symbol"/>
              </a:rPr>
              <a:t> g</a:t>
            </a:r>
            <a:r>
              <a:rPr lang="fr-CH" sz="1800" baseline="-25000" dirty="0" smtClean="0">
                <a:sym typeface="Symbol"/>
              </a:rPr>
              <a:t>HZZ</a:t>
            </a:r>
            <a:r>
              <a:rPr lang="fr-CH" sz="1800" baseline="30000" dirty="0" smtClean="0">
                <a:sym typeface="Symbol"/>
              </a:rPr>
              <a:t>4</a:t>
            </a:r>
            <a:r>
              <a:rPr lang="fr-CH" sz="1800" dirty="0" smtClean="0">
                <a:sym typeface="Symbol"/>
              </a:rPr>
              <a:t>/ </a:t>
            </a:r>
            <a:r>
              <a:rPr lang="fr-CH" sz="1800" baseline="-25000" dirty="0" smtClean="0">
                <a:sym typeface="Symbol"/>
              </a:rPr>
              <a:t>H</a:t>
            </a:r>
            <a:endParaRPr lang="fr-CH" sz="1800" dirty="0" smtClean="0">
              <a:sym typeface="Symbol"/>
            </a:endParaRPr>
          </a:p>
          <a:p>
            <a:r>
              <a:rPr lang="fr-CH" sz="1800" dirty="0" smtClean="0">
                <a:latin typeface="+mn-lt"/>
                <a:sym typeface="Wingdings" pitchFamily="2" charset="2"/>
              </a:rPr>
              <a:t> </a:t>
            </a:r>
            <a:r>
              <a:rPr lang="fr-CH" sz="1800" dirty="0" err="1" smtClean="0">
                <a:latin typeface="+mn-lt"/>
                <a:sym typeface="Wingdings" pitchFamily="2" charset="2"/>
              </a:rPr>
              <a:t>measure</a:t>
            </a:r>
            <a:r>
              <a:rPr lang="fr-CH" sz="1800" dirty="0" smtClean="0">
                <a:latin typeface="+mn-lt"/>
                <a:sym typeface="Wingdings" pitchFamily="2" charset="2"/>
              </a:rPr>
              <a:t> total </a:t>
            </a:r>
            <a:r>
              <a:rPr lang="fr-CH" sz="1800" dirty="0" err="1" smtClean="0">
                <a:latin typeface="+mn-lt"/>
                <a:sym typeface="Wingdings" pitchFamily="2" charset="2"/>
              </a:rPr>
              <a:t>width</a:t>
            </a:r>
            <a:r>
              <a:rPr lang="fr-CH" sz="1800" dirty="0" smtClean="0">
                <a:latin typeface="+mn-lt"/>
                <a:sym typeface="Wingdings" pitchFamily="2" charset="2"/>
              </a:rPr>
              <a:t> </a:t>
            </a:r>
            <a:r>
              <a:rPr lang="fr-CH" sz="1800" dirty="0" smtClean="0">
                <a:sym typeface="Symbol"/>
              </a:rPr>
              <a:t></a:t>
            </a:r>
            <a:r>
              <a:rPr lang="fr-CH" sz="1800" baseline="-25000" dirty="0" smtClean="0">
                <a:sym typeface="Symbol"/>
              </a:rPr>
              <a:t>H</a:t>
            </a:r>
          </a:p>
          <a:p>
            <a:r>
              <a:rPr lang="fr-CH" sz="1800" dirty="0" err="1" smtClean="0">
                <a:latin typeface="+mn-lt"/>
                <a:sym typeface="Symbol"/>
              </a:rPr>
              <a:t>empty</a:t>
            </a:r>
            <a:r>
              <a:rPr lang="fr-CH" sz="1800" dirty="0" smtClean="0">
                <a:latin typeface="+mn-lt"/>
                <a:sym typeface="Symbol"/>
              </a:rPr>
              <a:t> </a:t>
            </a:r>
            <a:r>
              <a:rPr lang="fr-CH" sz="1800" dirty="0" err="1" smtClean="0">
                <a:latin typeface="+mn-lt"/>
                <a:sym typeface="Symbol"/>
              </a:rPr>
              <a:t>recoil</a:t>
            </a:r>
            <a:r>
              <a:rPr lang="fr-CH" sz="1800" dirty="0" smtClean="0">
                <a:latin typeface="+mn-lt"/>
                <a:sym typeface="Symbol"/>
              </a:rPr>
              <a:t> = invisible </a:t>
            </a:r>
            <a:r>
              <a:rPr lang="fr-CH" sz="1800" dirty="0" err="1" smtClean="0">
                <a:latin typeface="+mn-lt"/>
                <a:sym typeface="Symbol"/>
              </a:rPr>
              <a:t>width</a:t>
            </a:r>
            <a:endParaRPr lang="fr-CH" sz="1800" dirty="0" smtClean="0">
              <a:latin typeface="+mn-lt"/>
              <a:sym typeface="Symbol"/>
            </a:endParaRPr>
          </a:p>
          <a:p>
            <a:r>
              <a:rPr lang="fr-CH" sz="1800" dirty="0" smtClean="0">
                <a:latin typeface="+mn-lt"/>
                <a:sym typeface="Symbol"/>
              </a:rPr>
              <a:t>‘</a:t>
            </a:r>
            <a:r>
              <a:rPr lang="fr-CH" sz="1800" dirty="0" err="1" smtClean="0">
                <a:latin typeface="+mn-lt"/>
                <a:sym typeface="Symbol"/>
              </a:rPr>
              <a:t>funny</a:t>
            </a:r>
            <a:r>
              <a:rPr lang="fr-CH" sz="1800" dirty="0" smtClean="0">
                <a:latin typeface="+mn-lt"/>
                <a:sym typeface="Symbol"/>
              </a:rPr>
              <a:t> </a:t>
            </a:r>
            <a:r>
              <a:rPr lang="fr-CH" sz="1800" dirty="0" err="1" smtClean="0">
                <a:latin typeface="+mn-lt"/>
                <a:sym typeface="Symbol"/>
              </a:rPr>
              <a:t>recoil</a:t>
            </a:r>
            <a:r>
              <a:rPr lang="fr-CH" sz="1800" dirty="0" smtClean="0">
                <a:latin typeface="+mn-lt"/>
                <a:sym typeface="Symbol"/>
              </a:rPr>
              <a:t>’ = </a:t>
            </a:r>
            <a:r>
              <a:rPr lang="fr-CH" sz="1800" dirty="0" err="1" smtClean="0">
                <a:latin typeface="+mn-lt"/>
                <a:sym typeface="Symbol"/>
              </a:rPr>
              <a:t>exotic</a:t>
            </a:r>
            <a:r>
              <a:rPr lang="fr-CH" sz="1800" dirty="0" smtClean="0">
                <a:latin typeface="+mn-lt"/>
                <a:sym typeface="Symbol"/>
              </a:rPr>
              <a:t> </a:t>
            </a:r>
            <a:r>
              <a:rPr lang="fr-CH" sz="1800" dirty="0" err="1" smtClean="0">
                <a:latin typeface="+mn-lt"/>
                <a:sym typeface="Symbol"/>
              </a:rPr>
              <a:t>Higgs</a:t>
            </a:r>
            <a:r>
              <a:rPr lang="fr-CH" sz="1800" dirty="0" smtClean="0">
                <a:latin typeface="+mn-lt"/>
                <a:sym typeface="Symbol"/>
              </a:rPr>
              <a:t> </a:t>
            </a:r>
            <a:r>
              <a:rPr lang="fr-CH" sz="1800" dirty="0" err="1" smtClean="0">
                <a:latin typeface="+mn-lt"/>
                <a:sym typeface="Symbol"/>
              </a:rPr>
              <a:t>decay</a:t>
            </a:r>
            <a:endParaRPr lang="fr-CH" sz="1800" dirty="0" smtClean="0">
              <a:latin typeface="+mn-lt"/>
              <a:sym typeface="Symbol"/>
            </a:endParaRPr>
          </a:p>
          <a:p>
            <a:r>
              <a:rPr lang="fr-CH" sz="1800" dirty="0" err="1" smtClean="0">
                <a:latin typeface="+mn-lt"/>
                <a:sym typeface="Symbol"/>
              </a:rPr>
              <a:t>easy</a:t>
            </a:r>
            <a:r>
              <a:rPr lang="fr-CH" sz="1800" dirty="0" smtClean="0">
                <a:latin typeface="+mn-lt"/>
                <a:sym typeface="Symbol"/>
              </a:rPr>
              <a:t> control </a:t>
            </a:r>
            <a:r>
              <a:rPr lang="fr-CH" sz="1800" dirty="0" err="1" smtClean="0">
                <a:latin typeface="+mn-lt"/>
                <a:sym typeface="Symbol"/>
              </a:rPr>
              <a:t>below</a:t>
            </a:r>
            <a:r>
              <a:rPr lang="fr-CH" sz="1800" dirty="0" smtClean="0">
                <a:latin typeface="+mn-lt"/>
                <a:sym typeface="Symbol"/>
              </a:rPr>
              <a:t> </a:t>
            </a:r>
            <a:r>
              <a:rPr lang="fr-CH" sz="1800" dirty="0" err="1" smtClean="0">
                <a:latin typeface="+mn-lt"/>
                <a:sym typeface="Symbol"/>
              </a:rPr>
              <a:t>theshold</a:t>
            </a:r>
            <a:r>
              <a:rPr lang="fr-CH" sz="1800" dirty="0" smtClean="0">
                <a:latin typeface="+mn-lt"/>
                <a:sym typeface="Symbol"/>
              </a:rPr>
              <a:t> </a:t>
            </a:r>
            <a:r>
              <a:rPr lang="fr-CH" sz="1800" baseline="-25000" dirty="0" smtClean="0">
                <a:latin typeface="+mn-lt"/>
                <a:sym typeface="Wingdings" pitchFamily="2" charset="2"/>
              </a:rPr>
              <a:t> </a:t>
            </a:r>
            <a:r>
              <a:rPr lang="fr-CH" sz="1800" dirty="0" smtClean="0">
                <a:latin typeface="+mn-lt"/>
                <a:sym typeface="Symbol"/>
              </a:rPr>
              <a:t> </a:t>
            </a:r>
            <a:endParaRPr lang="en-US" sz="1800" dirty="0" err="1" smtClean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819150"/>
            <a:ext cx="8178800" cy="5429250"/>
          </a:xfrm>
          <a:prstGeom prst="rect">
            <a:avLst/>
          </a:prstGeom>
        </p:spPr>
        <p:txBody>
          <a:bodyPr/>
          <a:lstStyle/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1. Similar precisions to the 250/350 </a:t>
            </a:r>
            <a:r>
              <a:rPr lang="en-US" sz="1800" dirty="0" err="1" smtClean="0"/>
              <a:t>GeV</a:t>
            </a:r>
            <a:r>
              <a:rPr lang="en-US" sz="1800" dirty="0" smtClean="0"/>
              <a:t> Higgs factory for </a:t>
            </a:r>
            <a:r>
              <a:rPr lang="en-US" sz="1800" dirty="0" err="1" smtClean="0"/>
              <a:t>W,Z,b,g,tau,charm</a:t>
            </a:r>
            <a:r>
              <a:rPr lang="en-US" sz="1800" dirty="0" smtClean="0"/>
              <a:t>, gamma and total </a:t>
            </a:r>
            <a:r>
              <a:rPr lang="en-US" sz="1800" dirty="0" smtClean="0"/>
              <a:t>width. Invisible width best done at 240-250.  </a:t>
            </a:r>
            <a:endParaRPr lang="en-US" sz="1800" dirty="0" smtClean="0"/>
          </a:p>
          <a:p>
            <a:pPr lvl="1">
              <a:buNone/>
            </a:pPr>
            <a:endParaRPr lang="fr-CH" sz="1800" dirty="0" smtClean="0"/>
          </a:p>
          <a:p>
            <a:pPr lvl="1">
              <a:buNone/>
            </a:pPr>
            <a:r>
              <a:rPr lang="fr-CH" sz="1800" dirty="0" smtClean="0"/>
              <a:t>2. </a:t>
            </a:r>
            <a:r>
              <a:rPr lang="fr-CH" sz="1800" dirty="0" err="1" smtClean="0"/>
              <a:t>ttH</a:t>
            </a:r>
            <a:r>
              <a:rPr lang="fr-CH" sz="1800" dirty="0" smtClean="0"/>
              <a:t> </a:t>
            </a:r>
            <a:r>
              <a:rPr lang="fr-CH" sz="1800" dirty="0" err="1" smtClean="0"/>
              <a:t>coupling</a:t>
            </a:r>
            <a:r>
              <a:rPr lang="fr-CH" sz="1800" dirty="0" smtClean="0"/>
              <a:t> possible </a:t>
            </a:r>
            <a:r>
              <a:rPr lang="fr-CH" sz="1800" dirty="0" err="1" smtClean="0"/>
              <a:t>with</a:t>
            </a:r>
            <a:r>
              <a:rPr lang="fr-CH" sz="1800" dirty="0" smtClean="0"/>
              <a:t> </a:t>
            </a:r>
            <a:r>
              <a:rPr lang="fr-CH" sz="1800" dirty="0" err="1" smtClean="0"/>
              <a:t>similar</a:t>
            </a:r>
            <a:r>
              <a:rPr lang="fr-CH" sz="1800" dirty="0" smtClean="0"/>
              <a:t> </a:t>
            </a:r>
            <a:r>
              <a:rPr lang="fr-CH" sz="1800" dirty="0" err="1" smtClean="0"/>
              <a:t>precision</a:t>
            </a:r>
            <a:r>
              <a:rPr lang="fr-CH" sz="1800" dirty="0" smtClean="0"/>
              <a:t> as HL-LHC </a:t>
            </a:r>
            <a:r>
              <a:rPr lang="fr-CH" sz="1800" dirty="0" smtClean="0"/>
              <a:t>(4%) </a:t>
            </a:r>
            <a:endParaRPr lang="fr-CH" sz="1800" dirty="0" smtClean="0"/>
          </a:p>
          <a:p>
            <a:pPr lvl="1">
              <a:buNone/>
            </a:pPr>
            <a:endParaRPr lang="fr-CH" sz="1800" dirty="0" smtClean="0"/>
          </a:p>
          <a:p>
            <a:pPr lvl="1">
              <a:buNone/>
            </a:pPr>
            <a:r>
              <a:rPr lang="fr-CH" sz="1800" dirty="0" smtClean="0"/>
              <a:t>3. </a:t>
            </a:r>
            <a:r>
              <a:rPr lang="fr-CH" sz="1800" dirty="0" err="1" smtClean="0"/>
              <a:t>Higgs</a:t>
            </a:r>
            <a:r>
              <a:rPr lang="fr-CH" sz="1800" dirty="0" smtClean="0"/>
              <a:t> self </a:t>
            </a:r>
            <a:r>
              <a:rPr lang="fr-CH" sz="1800" dirty="0" err="1" smtClean="0"/>
              <a:t>coupling</a:t>
            </a:r>
            <a:r>
              <a:rPr lang="fr-CH" sz="1800" dirty="0" smtClean="0"/>
              <a:t> </a:t>
            </a:r>
            <a:r>
              <a:rPr lang="fr-CH" sz="1800" dirty="0" err="1" smtClean="0"/>
              <a:t>also</a:t>
            </a:r>
            <a:r>
              <a:rPr lang="fr-CH" sz="1800" dirty="0" smtClean="0"/>
              <a:t> </a:t>
            </a:r>
            <a:r>
              <a:rPr lang="fr-CH" sz="1800" dirty="0" err="1" smtClean="0"/>
              <a:t>very</a:t>
            </a:r>
            <a:r>
              <a:rPr lang="fr-CH" sz="1800" dirty="0" smtClean="0"/>
              <a:t> </a:t>
            </a:r>
            <a:r>
              <a:rPr lang="fr-CH" sz="1800" dirty="0" err="1" smtClean="0"/>
              <a:t>difficult</a:t>
            </a:r>
            <a:r>
              <a:rPr lang="fr-CH" sz="1800" dirty="0" smtClean="0"/>
              <a:t>…  </a:t>
            </a:r>
            <a:r>
              <a:rPr lang="fr-CH" sz="1800" dirty="0" err="1" smtClean="0"/>
              <a:t>precision</a:t>
            </a:r>
            <a:r>
              <a:rPr lang="fr-CH" sz="1800" dirty="0" smtClean="0"/>
              <a:t> </a:t>
            </a:r>
            <a:endParaRPr lang="fr-CH" sz="1800" dirty="0" smtClean="0"/>
          </a:p>
          <a:p>
            <a:pPr lvl="1">
              <a:buNone/>
            </a:pPr>
            <a:r>
              <a:rPr lang="fr-CH" sz="1800" dirty="0"/>
              <a:t> </a:t>
            </a:r>
            <a:r>
              <a:rPr lang="fr-CH" sz="1800" dirty="0" smtClean="0"/>
              <a:t>        </a:t>
            </a:r>
            <a:r>
              <a:rPr lang="fr-CH" sz="1800" dirty="0" smtClean="0"/>
              <a:t>30</a:t>
            </a:r>
            <a:r>
              <a:rPr lang="fr-CH" sz="1800" dirty="0" smtClean="0"/>
              <a:t>% </a:t>
            </a:r>
            <a:r>
              <a:rPr lang="fr-CH" sz="1800" dirty="0" err="1" smtClean="0"/>
              <a:t>at</a:t>
            </a:r>
            <a:r>
              <a:rPr lang="fr-CH" sz="1800" dirty="0" smtClean="0"/>
              <a:t> 1 </a:t>
            </a:r>
            <a:r>
              <a:rPr lang="fr-CH" sz="1800" dirty="0" err="1" smtClean="0"/>
              <a:t>TeV</a:t>
            </a:r>
            <a:r>
              <a:rPr lang="fr-CH" sz="1800" dirty="0" smtClean="0"/>
              <a:t> </a:t>
            </a:r>
            <a:r>
              <a:rPr lang="fr-CH" sz="1800" dirty="0" err="1" smtClean="0"/>
              <a:t>similar</a:t>
            </a:r>
            <a:r>
              <a:rPr lang="fr-CH" sz="1800" dirty="0" smtClean="0"/>
              <a:t> to HL-LHC </a:t>
            </a:r>
            <a:r>
              <a:rPr lang="fr-CH" sz="1800" dirty="0" err="1" smtClean="0"/>
              <a:t>prelim</a:t>
            </a:r>
            <a:r>
              <a:rPr lang="fr-CH" sz="1800" dirty="0" smtClean="0"/>
              <a:t>. </a:t>
            </a:r>
            <a:r>
              <a:rPr lang="fr-CH" sz="1800" dirty="0" err="1"/>
              <a:t>e</a:t>
            </a:r>
            <a:r>
              <a:rPr lang="fr-CH" sz="1800" dirty="0" err="1" smtClean="0"/>
              <a:t>stimates</a:t>
            </a:r>
            <a:r>
              <a:rPr lang="fr-CH" sz="1800" dirty="0" smtClean="0"/>
              <a:t> </a:t>
            </a:r>
          </a:p>
          <a:p>
            <a:pPr lvl="1">
              <a:buNone/>
            </a:pPr>
            <a:r>
              <a:rPr lang="fr-CH" sz="1800" dirty="0"/>
              <a:t> </a:t>
            </a:r>
            <a:r>
              <a:rPr lang="fr-CH" sz="1800" dirty="0" smtClean="0"/>
              <a:t>        10-20% </a:t>
            </a:r>
            <a:r>
              <a:rPr lang="fr-CH" sz="1800" dirty="0" err="1" smtClean="0"/>
              <a:t>at</a:t>
            </a:r>
            <a:r>
              <a:rPr lang="fr-CH" sz="1800" dirty="0" smtClean="0"/>
              <a:t> 3 </a:t>
            </a:r>
            <a:r>
              <a:rPr lang="fr-CH" sz="1800" dirty="0" err="1" smtClean="0"/>
              <a:t>TeV</a:t>
            </a:r>
            <a:r>
              <a:rPr lang="fr-CH" sz="1800" dirty="0" smtClean="0"/>
              <a:t> (CLIC) </a:t>
            </a:r>
          </a:p>
          <a:p>
            <a:pPr lvl="1">
              <a:buNone/>
            </a:pPr>
            <a:r>
              <a:rPr lang="fr-CH" sz="1800" dirty="0"/>
              <a:t> </a:t>
            </a:r>
            <a:r>
              <a:rPr lang="fr-CH" sz="1800" dirty="0" smtClean="0"/>
              <a:t>      </a:t>
            </a:r>
            <a:r>
              <a:rPr lang="fr-CH" sz="1800" dirty="0" smtClean="0">
                <a:sym typeface="Wingdings" pitchFamily="2" charset="2"/>
              </a:rPr>
              <a:t> </a:t>
            </a:r>
            <a:r>
              <a:rPr lang="fr-CH" sz="1800" dirty="0" smtClean="0"/>
              <a:t>   percent-</a:t>
            </a:r>
            <a:r>
              <a:rPr lang="fr-CH" sz="1800" dirty="0" err="1" smtClean="0"/>
              <a:t>level</a:t>
            </a:r>
            <a:r>
              <a:rPr lang="fr-CH" sz="1800" dirty="0" smtClean="0"/>
              <a:t> </a:t>
            </a:r>
            <a:r>
              <a:rPr lang="fr-CH" sz="1800" dirty="0" err="1" smtClean="0"/>
              <a:t>precision</a:t>
            </a:r>
            <a:r>
              <a:rPr lang="fr-CH" sz="1800" dirty="0" smtClean="0"/>
              <a:t> </a:t>
            </a:r>
            <a:r>
              <a:rPr lang="fr-CH" sz="1800" dirty="0" err="1" smtClean="0"/>
              <a:t>might</a:t>
            </a:r>
            <a:r>
              <a:rPr lang="fr-CH" sz="1800" dirty="0" smtClean="0"/>
              <a:t> </a:t>
            </a:r>
            <a:r>
              <a:rPr lang="fr-CH" sz="1800" dirty="0" err="1" smtClean="0"/>
              <a:t>need</a:t>
            </a:r>
            <a:r>
              <a:rPr lang="fr-CH" sz="1800" dirty="0" smtClean="0"/>
              <a:t> to </a:t>
            </a:r>
            <a:r>
              <a:rPr lang="fr-CH" sz="1800" dirty="0" err="1" smtClean="0"/>
              <a:t>wait</a:t>
            </a:r>
            <a:r>
              <a:rPr lang="fr-CH" sz="1800" dirty="0" smtClean="0"/>
              <a:t> for a 100 </a:t>
            </a:r>
            <a:r>
              <a:rPr lang="fr-CH" sz="1800" dirty="0" err="1" smtClean="0"/>
              <a:t>TeV</a:t>
            </a:r>
            <a:r>
              <a:rPr lang="fr-CH" sz="1800" dirty="0" smtClean="0"/>
              <a:t> machine</a:t>
            </a:r>
            <a:endParaRPr lang="fr-CH" sz="1800" dirty="0" smtClean="0"/>
          </a:p>
          <a:p>
            <a:pPr lvl="1">
              <a:buNone/>
            </a:pPr>
            <a:r>
              <a:rPr lang="fr-CH" sz="1800" dirty="0" smtClean="0"/>
              <a:t>         </a:t>
            </a:r>
            <a:endParaRPr lang="fr-CH" sz="1800" dirty="0" smtClean="0"/>
          </a:p>
          <a:p>
            <a:pPr lvl="1">
              <a:buNone/>
            </a:pPr>
            <a:r>
              <a:rPr lang="fr-CH" sz="1800" b="1" dirty="0" smtClean="0">
                <a:solidFill>
                  <a:srgbClr val="0033CC"/>
                </a:solidFill>
                <a:sym typeface="Wingdings" pitchFamily="2" charset="2"/>
              </a:rPr>
              <a:t> </a:t>
            </a:r>
            <a:r>
              <a:rPr lang="fr-CH" sz="1800" b="1" u="sng" dirty="0" smtClean="0">
                <a:solidFill>
                  <a:srgbClr val="0033CC"/>
                </a:solidFill>
              </a:rPr>
              <a:t>For</a:t>
            </a:r>
            <a:r>
              <a:rPr lang="fr-CH" sz="1800" b="1" u="sng" dirty="0" smtClean="0">
                <a:solidFill>
                  <a:srgbClr val="0033CC"/>
                </a:solidFill>
              </a:rPr>
              <a:t> </a:t>
            </a:r>
            <a:r>
              <a:rPr lang="fr-CH" sz="1800" b="1" u="sng" dirty="0" smtClean="0">
                <a:solidFill>
                  <a:srgbClr val="0033CC"/>
                </a:solidFill>
              </a:rPr>
              <a:t>the </a:t>
            </a:r>
            <a:r>
              <a:rPr lang="fr-CH" sz="1800" b="1" u="sng" dirty="0" err="1" smtClean="0">
                <a:solidFill>
                  <a:srgbClr val="0033CC"/>
                </a:solidFill>
              </a:rPr>
              <a:t>study</a:t>
            </a:r>
            <a:r>
              <a:rPr lang="fr-CH" sz="1800" b="1" u="sng" dirty="0" smtClean="0">
                <a:solidFill>
                  <a:srgbClr val="0033CC"/>
                </a:solidFill>
              </a:rPr>
              <a:t> of H(126) </a:t>
            </a:r>
            <a:r>
              <a:rPr lang="fr-CH" sz="1800" b="1" u="sng" dirty="0" err="1" smtClean="0">
                <a:solidFill>
                  <a:srgbClr val="0033CC"/>
                </a:solidFill>
              </a:rPr>
              <a:t>alone</a:t>
            </a:r>
            <a:r>
              <a:rPr lang="fr-CH" sz="1800" b="1" dirty="0" smtClean="0">
                <a:solidFill>
                  <a:srgbClr val="0033CC"/>
                </a:solidFill>
              </a:rPr>
              <a:t>, and </a:t>
            </a:r>
            <a:r>
              <a:rPr lang="fr-CH" sz="1800" b="1" dirty="0" err="1" smtClean="0">
                <a:solidFill>
                  <a:srgbClr val="0033CC"/>
                </a:solidFill>
              </a:rPr>
              <a:t>given</a:t>
            </a:r>
            <a:r>
              <a:rPr lang="fr-CH" sz="1800" b="1" dirty="0" smtClean="0">
                <a:solidFill>
                  <a:srgbClr val="0033CC"/>
                </a:solidFill>
              </a:rPr>
              <a:t> the existence of HL-LHC, an </a:t>
            </a:r>
            <a:r>
              <a:rPr lang="fr-CH" sz="1800" b="1" dirty="0" err="1" smtClean="0">
                <a:solidFill>
                  <a:srgbClr val="0033CC"/>
                </a:solidFill>
              </a:rPr>
              <a:t>e+e</a:t>
            </a:r>
            <a:r>
              <a:rPr lang="fr-CH" sz="1800" b="1" dirty="0" smtClean="0">
                <a:solidFill>
                  <a:srgbClr val="0033CC"/>
                </a:solidFill>
              </a:rPr>
              <a:t>- </a:t>
            </a:r>
            <a:r>
              <a:rPr lang="fr-CH" sz="1800" b="1" dirty="0" err="1" smtClean="0">
                <a:solidFill>
                  <a:srgbClr val="0033CC"/>
                </a:solidFill>
              </a:rPr>
              <a:t>collider</a:t>
            </a:r>
            <a:r>
              <a:rPr lang="fr-CH" sz="1800" b="1" dirty="0" smtClean="0">
                <a:solidFill>
                  <a:srgbClr val="0033CC"/>
                </a:solidFill>
              </a:rPr>
              <a:t> </a:t>
            </a:r>
            <a:r>
              <a:rPr lang="fr-CH" sz="1800" b="1" dirty="0" err="1" smtClean="0">
                <a:solidFill>
                  <a:srgbClr val="0033CC"/>
                </a:solidFill>
              </a:rPr>
              <a:t>with</a:t>
            </a:r>
            <a:r>
              <a:rPr lang="fr-CH" sz="1800" b="1" dirty="0" smtClean="0">
                <a:solidFill>
                  <a:srgbClr val="0033CC"/>
                </a:solidFill>
              </a:rPr>
              <a:t> </a:t>
            </a:r>
            <a:r>
              <a:rPr lang="fr-CH" sz="1800" b="1" dirty="0" err="1" smtClean="0">
                <a:solidFill>
                  <a:srgbClr val="0033CC"/>
                </a:solidFill>
              </a:rPr>
              <a:t>energy</a:t>
            </a:r>
            <a:r>
              <a:rPr lang="fr-CH" sz="1800" b="1" dirty="0" smtClean="0">
                <a:solidFill>
                  <a:srgbClr val="0033CC"/>
                </a:solidFill>
              </a:rPr>
              <a:t> </a:t>
            </a:r>
            <a:r>
              <a:rPr lang="fr-CH" sz="1800" b="1" dirty="0" err="1" smtClean="0">
                <a:solidFill>
                  <a:srgbClr val="0033CC"/>
                </a:solidFill>
              </a:rPr>
              <a:t>above</a:t>
            </a:r>
            <a:r>
              <a:rPr lang="fr-CH" sz="1800" b="1" dirty="0" smtClean="0">
                <a:solidFill>
                  <a:srgbClr val="0033CC"/>
                </a:solidFill>
              </a:rPr>
              <a:t> 350 </a:t>
            </a:r>
            <a:r>
              <a:rPr lang="fr-CH" sz="1800" b="1" dirty="0" err="1" smtClean="0">
                <a:solidFill>
                  <a:srgbClr val="0033CC"/>
                </a:solidFill>
              </a:rPr>
              <a:t>GeV</a:t>
            </a:r>
            <a:r>
              <a:rPr lang="fr-CH" sz="1800" b="1" dirty="0" smtClean="0">
                <a:solidFill>
                  <a:srgbClr val="0033CC"/>
                </a:solidFill>
              </a:rPr>
              <a:t> </a:t>
            </a:r>
            <a:r>
              <a:rPr lang="fr-CH" sz="1800" b="1" dirty="0" err="1" smtClean="0">
                <a:solidFill>
                  <a:srgbClr val="0033CC"/>
                </a:solidFill>
              </a:rPr>
              <a:t>is</a:t>
            </a:r>
            <a:r>
              <a:rPr lang="fr-CH" sz="1800" b="1" dirty="0" smtClean="0">
                <a:solidFill>
                  <a:srgbClr val="0033CC"/>
                </a:solidFill>
              </a:rPr>
              <a:t> </a:t>
            </a:r>
            <a:r>
              <a:rPr lang="fr-CH" sz="1800" b="1" dirty="0" smtClean="0">
                <a:solidFill>
                  <a:srgbClr val="0033CC"/>
                </a:solidFill>
              </a:rPr>
              <a:t>not </a:t>
            </a:r>
            <a:r>
              <a:rPr lang="fr-CH" sz="1800" b="1" dirty="0" err="1" smtClean="0">
                <a:solidFill>
                  <a:srgbClr val="0033CC"/>
                </a:solidFill>
              </a:rPr>
              <a:t>compelling</a:t>
            </a:r>
            <a:r>
              <a:rPr lang="fr-CH" sz="1800" b="1" dirty="0" smtClean="0">
                <a:solidFill>
                  <a:srgbClr val="0033CC"/>
                </a:solidFill>
              </a:rPr>
              <a:t>  w.r.t. one </a:t>
            </a:r>
            <a:r>
              <a:rPr lang="fr-CH" sz="1800" b="1" dirty="0" err="1" smtClean="0">
                <a:solidFill>
                  <a:srgbClr val="0033CC"/>
                </a:solidFill>
              </a:rPr>
              <a:t>working</a:t>
            </a:r>
            <a:r>
              <a:rPr lang="fr-CH" sz="1800" b="1" dirty="0" smtClean="0">
                <a:solidFill>
                  <a:srgbClr val="0033CC"/>
                </a:solidFill>
              </a:rPr>
              <a:t> in the 240 </a:t>
            </a:r>
            <a:r>
              <a:rPr lang="fr-CH" sz="1800" b="1" dirty="0" err="1" smtClean="0">
                <a:solidFill>
                  <a:srgbClr val="0033CC"/>
                </a:solidFill>
              </a:rPr>
              <a:t>GeV</a:t>
            </a:r>
            <a:r>
              <a:rPr lang="fr-CH" sz="1800" b="1" dirty="0" smtClean="0">
                <a:solidFill>
                  <a:srgbClr val="0033CC"/>
                </a:solidFill>
              </a:rPr>
              <a:t> – 350 </a:t>
            </a:r>
            <a:r>
              <a:rPr lang="fr-CH" sz="1800" b="1" dirty="0" err="1" smtClean="0">
                <a:solidFill>
                  <a:srgbClr val="0033CC"/>
                </a:solidFill>
              </a:rPr>
              <a:t>geV</a:t>
            </a:r>
            <a:r>
              <a:rPr lang="fr-CH" sz="1800" b="1" dirty="0" smtClean="0">
                <a:solidFill>
                  <a:srgbClr val="0033CC"/>
                </a:solidFill>
              </a:rPr>
              <a:t> </a:t>
            </a:r>
            <a:r>
              <a:rPr lang="fr-CH" sz="1800" b="1" dirty="0" err="1" smtClean="0">
                <a:solidFill>
                  <a:srgbClr val="0033CC"/>
                </a:solidFill>
              </a:rPr>
              <a:t>energy</a:t>
            </a:r>
            <a:r>
              <a:rPr lang="fr-CH" sz="1800" b="1" dirty="0" smtClean="0">
                <a:solidFill>
                  <a:srgbClr val="0033CC"/>
                </a:solidFill>
              </a:rPr>
              <a:t> range. </a:t>
            </a:r>
            <a:r>
              <a:rPr lang="fr-CH" sz="1800" dirty="0" smtClean="0"/>
              <a:t> </a:t>
            </a:r>
            <a:endParaRPr lang="fr-CH" sz="1800" dirty="0" smtClean="0"/>
          </a:p>
          <a:p>
            <a:pPr lvl="1">
              <a:buNone/>
            </a:pPr>
            <a:endParaRPr lang="fr-CH" sz="1800" dirty="0" smtClean="0"/>
          </a:p>
          <a:p>
            <a:pPr lvl="1">
              <a:buNone/>
            </a:pPr>
            <a:r>
              <a:rPr lang="fr-CH" sz="1600" dirty="0" smtClean="0">
                <a:sym typeface="Wingdings" pitchFamily="2" charset="2"/>
              </a:rPr>
              <a:t> </a:t>
            </a:r>
            <a:r>
              <a:rPr lang="fr-CH" sz="1800" b="1" dirty="0">
                <a:solidFill>
                  <a:srgbClr val="00B050"/>
                </a:solidFill>
                <a:sym typeface="Wingdings" pitchFamily="2" charset="2"/>
              </a:rPr>
              <a:t>T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he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stronger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motivation for a high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energy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e+e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-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collider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will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exist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if new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particle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found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(or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inferrred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) </a:t>
            </a:r>
            <a:r>
              <a:rPr lang="fr-CH" sz="1800" b="1" dirty="0" err="1" smtClean="0">
                <a:solidFill>
                  <a:srgbClr val="00B050"/>
                </a:solidFill>
                <a:sym typeface="Wingdings" pitchFamily="2" charset="2"/>
              </a:rPr>
              <a:t>at</a:t>
            </a:r>
            <a:r>
              <a:rPr lang="fr-CH" sz="1800" b="1" dirty="0" smtClean="0">
                <a:solidFill>
                  <a:srgbClr val="00B050"/>
                </a:solidFill>
                <a:sym typeface="Wingdings" pitchFamily="2" charset="2"/>
              </a:rPr>
              <a:t> LHC, </a:t>
            </a:r>
            <a:r>
              <a:rPr lang="fr-CH" sz="1800" b="1" i="1" dirty="0" smtClean="0">
                <a:solidFill>
                  <a:srgbClr val="00B050"/>
                </a:solidFill>
                <a:sym typeface="Wingdings" pitchFamily="2" charset="2"/>
              </a:rPr>
              <a:t> for </a:t>
            </a:r>
            <a:r>
              <a:rPr lang="fr-CH" sz="1800" b="1" i="1" dirty="0" err="1" smtClean="0">
                <a:solidFill>
                  <a:srgbClr val="00B050"/>
                </a:solidFill>
                <a:sym typeface="Wingdings" pitchFamily="2" charset="2"/>
              </a:rPr>
              <a:t>which</a:t>
            </a:r>
            <a:r>
              <a:rPr lang="fr-CH" sz="1800" b="1" i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CH" sz="1800" b="1" i="1" dirty="0" err="1" smtClean="0">
                <a:solidFill>
                  <a:srgbClr val="00B050"/>
                </a:solidFill>
                <a:sym typeface="Wingdings" pitchFamily="2" charset="2"/>
              </a:rPr>
              <a:t>e+e</a:t>
            </a:r>
            <a:r>
              <a:rPr lang="fr-CH" sz="1800" b="1" i="1" dirty="0" smtClean="0">
                <a:solidFill>
                  <a:srgbClr val="00B050"/>
                </a:solidFill>
                <a:sym typeface="Wingdings" pitchFamily="2" charset="2"/>
              </a:rPr>
              <a:t>- collisions </a:t>
            </a:r>
            <a:r>
              <a:rPr lang="fr-CH" sz="1800" b="1" i="1" dirty="0" err="1" smtClean="0">
                <a:solidFill>
                  <a:srgbClr val="00B050"/>
                </a:solidFill>
                <a:sym typeface="Wingdings" pitchFamily="2" charset="2"/>
              </a:rPr>
              <a:t>would</a:t>
            </a:r>
            <a:r>
              <a:rPr lang="fr-CH" sz="1800" b="1" i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CH" sz="1800" b="1" i="1" dirty="0" err="1" smtClean="0">
                <a:solidFill>
                  <a:srgbClr val="00B050"/>
                </a:solidFill>
                <a:sym typeface="Wingdings" pitchFamily="2" charset="2"/>
              </a:rPr>
              <a:t>bring</a:t>
            </a:r>
            <a:r>
              <a:rPr lang="fr-CH" sz="1800" b="1" i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CH" sz="1800" b="1" i="1" dirty="0" err="1">
                <a:solidFill>
                  <a:srgbClr val="00B050"/>
                </a:solidFill>
                <a:sym typeface="Wingdings" pitchFamily="2" charset="2"/>
              </a:rPr>
              <a:t>s</a:t>
            </a:r>
            <a:r>
              <a:rPr lang="fr-CH" sz="1800" b="1" i="1" dirty="0" err="1" smtClean="0">
                <a:solidFill>
                  <a:srgbClr val="00B050"/>
                </a:solidFill>
                <a:sym typeface="Wingdings" pitchFamily="2" charset="2"/>
              </a:rPr>
              <a:t>ubstantial</a:t>
            </a:r>
            <a:r>
              <a:rPr lang="fr-CH" sz="1800" b="1" i="1" dirty="0" smtClean="0">
                <a:solidFill>
                  <a:srgbClr val="00B050"/>
                </a:solidFill>
                <a:sym typeface="Wingdings" pitchFamily="2" charset="2"/>
              </a:rPr>
              <a:t> new information</a:t>
            </a:r>
            <a:endParaRPr lang="fr-CH" sz="1800" b="1" i="1" dirty="0" smtClean="0">
              <a:solidFill>
                <a:srgbClr val="00B050"/>
              </a:solidFill>
            </a:endParaRP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endParaRPr lang="fr-CH" sz="1600" dirty="0" smtClean="0"/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dirty="0" smtClean="0"/>
              <a:t>Higgs Physics with </a:t>
            </a:r>
            <a:r>
              <a:rPr lang="en-US" sz="2800" dirty="0" err="1" smtClean="0"/>
              <a:t>e</a:t>
            </a:r>
            <a:r>
              <a:rPr lang="en-US" sz="28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800" dirty="0" err="1" smtClean="0"/>
              <a:t>e</a:t>
            </a:r>
            <a:r>
              <a:rPr lang="en-US" sz="28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800" dirty="0" smtClean="0"/>
              <a:t> colliders above 350 </a:t>
            </a:r>
            <a:r>
              <a:rPr lang="en-US" sz="2800" dirty="0" err="1" smtClean="0"/>
              <a:t>GeV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5940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5" y="1182911"/>
            <a:ext cx="9211964" cy="519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-180975"/>
            <a:ext cx="8610600" cy="762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Higgs factory performances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16379"/>
            <a:ext cx="8178800" cy="542925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Precision on couplings, cross sections, mass, </a:t>
            </a:r>
            <a:r>
              <a:rPr lang="en-US" sz="2000" dirty="0" smtClean="0"/>
              <a:t>width,</a:t>
            </a:r>
            <a:r>
              <a:rPr lang="en-US" sz="2000" dirty="0"/>
              <a:t> </a:t>
            </a:r>
            <a:r>
              <a:rPr lang="en-US" sz="1800" dirty="0" smtClean="0"/>
              <a:t>Summary </a:t>
            </a:r>
            <a:r>
              <a:rPr lang="en-US" sz="1800" dirty="0" smtClean="0"/>
              <a:t>of the ICFA HF2012 workshop (FNAL, Nov. 2012</a:t>
            </a:r>
            <a:r>
              <a:rPr lang="en-US" sz="1800" dirty="0" smtClean="0"/>
              <a:t>) </a:t>
            </a:r>
            <a:r>
              <a:rPr lang="en-US" sz="1800" dirty="0" smtClean="0">
                <a:solidFill>
                  <a:srgbClr val="00B050"/>
                </a:solidFill>
              </a:rPr>
              <a:t>arxiv1302:3318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362200" y="1491343"/>
            <a:ext cx="1284514" cy="4680857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ounded Rectangle 13"/>
          <p:cNvSpPr/>
          <p:nvPr/>
        </p:nvSpPr>
        <p:spPr>
          <a:xfrm>
            <a:off x="3505201" y="1480456"/>
            <a:ext cx="3418114" cy="4691743"/>
          </a:xfrm>
          <a:prstGeom prst="round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Rounded Rectangle 14"/>
          <p:cNvSpPr/>
          <p:nvPr/>
        </p:nvSpPr>
        <p:spPr>
          <a:xfrm>
            <a:off x="6585857" y="990600"/>
            <a:ext cx="2340429" cy="541496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984171" y="5974897"/>
            <a:ext cx="5159829" cy="83099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Circular Higgs Factory really goes to</a:t>
            </a:r>
          </a:p>
          <a:p>
            <a:pPr algn="ctr" eaLnBrk="1" hangingPunct="1">
              <a:buFontTx/>
              <a:buNone/>
            </a:pPr>
            <a:r>
              <a:rPr lang="en-US" sz="2400" dirty="0">
                <a:solidFill>
                  <a:srgbClr val="FFFF00"/>
                </a:solidFill>
                <a:latin typeface="+mj-lt"/>
              </a:rPr>
              <a:t>p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recision at few </a:t>
            </a:r>
            <a:r>
              <a:rPr lang="en-US" sz="2400" dirty="0" err="1" smtClean="0">
                <a:solidFill>
                  <a:srgbClr val="FFFF00"/>
                </a:solidFill>
                <a:latin typeface="+mj-lt"/>
              </a:rPr>
              <a:t>permil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 level</a:t>
            </a:r>
            <a:r>
              <a:rPr lang="en-US" sz="2400" b="0" dirty="0" smtClean="0">
                <a:solidFill>
                  <a:srgbClr val="FFFF00"/>
                </a:solidFill>
              </a:rPr>
              <a:t>.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06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draft_colider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616" y="552450"/>
            <a:ext cx="2793384" cy="4360794"/>
          </a:xfrm>
          <a:prstGeom prst="rect">
            <a:avLst/>
          </a:prstGeom>
        </p:spPr>
      </p:pic>
      <p:pic>
        <p:nvPicPr>
          <p:cNvPr id="10" name="Picture 9" descr="TLEP_ILC_Widt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00050"/>
            <a:ext cx="6179948" cy="4191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5597525"/>
            <a:ext cx="2133600" cy="365125"/>
          </a:xfrm>
        </p:spPr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704850"/>
            <a:ext cx="8229600" cy="4525963"/>
          </a:xfrm>
        </p:spPr>
        <p:txBody>
          <a:bodyPr/>
          <a:lstStyle/>
          <a:p>
            <a:r>
              <a:rPr lang="en-US" sz="2000" dirty="0" smtClean="0"/>
              <a:t>Same assumptions as for HL-LHC for a sound comparison</a:t>
            </a:r>
          </a:p>
          <a:p>
            <a:pPr lvl="1"/>
            <a:r>
              <a:rPr lang="en-US" sz="1800" dirty="0" smtClean="0"/>
              <a:t>Assume no exotic decay for the SM scalar </a:t>
            </a:r>
            <a:endParaRPr lang="en-US" sz="1800" b="0" dirty="0">
              <a:solidFill>
                <a:schemeClr val="tx1"/>
              </a:solidFill>
            </a:endParaRP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00050" lvl="1" indent="0">
              <a:buNone/>
            </a:pPr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endParaRPr lang="en-US" sz="20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ILC complements HL-LHC for (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Hcc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 , </a:t>
            </a:r>
            <a:r>
              <a:rPr lang="en-US" sz="1600" dirty="0" err="1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err="1" smtClean="0"/>
              <a:t>inv</a:t>
            </a:r>
            <a:r>
              <a:rPr lang="en-US" sz="1600" dirty="0" smtClean="0"/>
              <a:t>)  </a:t>
            </a:r>
          </a:p>
          <a:p>
            <a:pPr lvl="2"/>
            <a:r>
              <a:rPr lang="en-US" sz="1600" dirty="0"/>
              <a:t> </a:t>
            </a:r>
            <a:r>
              <a:rPr lang="en-US" sz="1500" dirty="0" smtClean="0"/>
              <a:t>TLEP </a:t>
            </a:r>
            <a:r>
              <a:rPr lang="en-US" sz="1500" dirty="0" smtClean="0"/>
              <a:t>reaches the sub-per-cent precision (&gt;1 </a:t>
            </a:r>
            <a:r>
              <a:rPr lang="en-US" sz="1500" dirty="0" err="1" smtClean="0"/>
              <a:t>TeV</a:t>
            </a:r>
            <a:r>
              <a:rPr lang="en-US" sz="1500" dirty="0" smtClean="0"/>
              <a:t> BSM Physics</a:t>
            </a:r>
            <a:r>
              <a:rPr lang="en-US" sz="1500" dirty="0" smtClean="0"/>
              <a:t>)</a:t>
            </a:r>
          </a:p>
          <a:p>
            <a:pPr marL="914400" lvl="2" indent="0">
              <a:buNone/>
            </a:pPr>
            <a:endParaRPr lang="en-US" sz="1500" dirty="0" smtClean="0"/>
          </a:p>
        </p:txBody>
      </p:sp>
      <p:sp>
        <p:nvSpPr>
          <p:cNvPr id="11" name="Oval 10"/>
          <p:cNvSpPr/>
          <p:nvPr/>
        </p:nvSpPr>
        <p:spPr bwMode="auto">
          <a:xfrm>
            <a:off x="693548" y="2005506"/>
            <a:ext cx="2835275" cy="1066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12" descr="TLEP_ILC_Width_Zoo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2" y="405306"/>
            <a:ext cx="6172200" cy="418574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>
            <a:off x="715322" y="2157906"/>
            <a:ext cx="4953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15322" y="2767506"/>
            <a:ext cx="4953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5744522" y="2157906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97461"/>
              </p:ext>
            </p:extLst>
          </p:nvPr>
        </p:nvGraphicFramePr>
        <p:xfrm>
          <a:off x="5744522" y="2234106"/>
          <a:ext cx="707574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12" name="Equation" r:id="rId6" imgW="330200" imgH="177800" progId="Equation.3">
                  <p:embed/>
                </p:oleObj>
              </mc:Choice>
              <mc:Fallback>
                <p:oleObj name="Equation" r:id="rId6" imgW="330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44522" y="2234106"/>
                        <a:ext cx="707574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978162" y="4895850"/>
            <a:ext cx="937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J. Ellis et al.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36699" y="4782920"/>
            <a:ext cx="383162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3"/>
            <a:r>
              <a:rPr lang="en-US" sz="1500" b="1" dirty="0">
                <a:latin typeface="+mn-lt"/>
              </a:rPr>
              <a:t>Progress on the theoretical side also </a:t>
            </a:r>
            <a:r>
              <a:rPr lang="en-US" sz="1500" b="1" dirty="0" smtClean="0">
                <a:latin typeface="+mn-lt"/>
              </a:rPr>
              <a:t>needed</a:t>
            </a:r>
            <a:endParaRPr lang="en-US" sz="15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3428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189"/>
            <a:ext cx="9144000" cy="390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41325" y="3845779"/>
            <a:ext cx="82677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33CC"/>
                </a:solidFill>
                <a:latin typeface="+mn-lt"/>
              </a:rPr>
              <a:t>The LHC is a Higgs Factory !</a:t>
            </a:r>
          </a:p>
          <a:p>
            <a:r>
              <a:rPr lang="en-US" sz="1600" dirty="0" smtClean="0">
                <a:latin typeface="+mn-lt"/>
              </a:rPr>
              <a:t>1M Higgs already produced – more than most other Higgs factory projects.</a:t>
            </a:r>
          </a:p>
          <a:p>
            <a:r>
              <a:rPr lang="en-US" sz="1600" dirty="0" smtClean="0">
                <a:latin typeface="+mn-lt"/>
              </a:rPr>
              <a:t>15 Higgs bosons / minute – and more to come (gain factor 3 going to 13 </a:t>
            </a:r>
            <a:r>
              <a:rPr lang="en-US" sz="1600" dirty="0" err="1" smtClean="0">
                <a:latin typeface="+mn-lt"/>
              </a:rPr>
              <a:t>TeV</a:t>
            </a:r>
            <a:r>
              <a:rPr lang="en-US" sz="1600" dirty="0" smtClean="0">
                <a:latin typeface="+mn-lt"/>
              </a:rPr>
              <a:t>)</a:t>
            </a:r>
          </a:p>
          <a:p>
            <a:endParaRPr lang="fr-CH" sz="1600" dirty="0" smtClean="0">
              <a:latin typeface="+mn-lt"/>
            </a:endParaRPr>
          </a:p>
          <a:p>
            <a:r>
              <a:rPr lang="fr-CH" sz="1600" dirty="0" err="1" smtClean="0">
                <a:latin typeface="+mn-lt"/>
              </a:rPr>
              <a:t>Difficulties</a:t>
            </a:r>
            <a:r>
              <a:rPr lang="fr-CH" sz="1600" dirty="0" smtClean="0">
                <a:latin typeface="+mn-lt"/>
              </a:rPr>
              <a:t>: </a:t>
            </a:r>
            <a:r>
              <a:rPr lang="fr-CH" sz="1600" dirty="0" err="1" smtClean="0">
                <a:latin typeface="+mn-lt"/>
              </a:rPr>
              <a:t>several</a:t>
            </a:r>
            <a:r>
              <a:rPr lang="fr-CH" sz="1600" dirty="0" smtClean="0">
                <a:latin typeface="+mn-lt"/>
              </a:rPr>
              <a:t> production </a:t>
            </a:r>
            <a:r>
              <a:rPr lang="fr-CH" sz="1600" dirty="0" err="1" smtClean="0">
                <a:latin typeface="+mn-lt"/>
              </a:rPr>
              <a:t>mechanisms</a:t>
            </a:r>
            <a:r>
              <a:rPr lang="fr-CH" sz="1600" dirty="0" smtClean="0">
                <a:latin typeface="+mn-lt"/>
              </a:rPr>
              <a:t> to </a:t>
            </a:r>
            <a:r>
              <a:rPr lang="fr-CH" sz="1600" dirty="0" err="1" smtClean="0">
                <a:latin typeface="+mn-lt"/>
              </a:rPr>
              <a:t>disentangle</a:t>
            </a:r>
            <a:r>
              <a:rPr lang="fr-CH" sz="1600" dirty="0" smtClean="0">
                <a:latin typeface="+mn-lt"/>
              </a:rPr>
              <a:t> and </a:t>
            </a:r>
          </a:p>
          <a:p>
            <a:r>
              <a:rPr lang="fr-CH" sz="1600" dirty="0" err="1" smtClean="0">
                <a:latin typeface="+mn-lt"/>
              </a:rPr>
              <a:t>significant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systematics</a:t>
            </a:r>
            <a:r>
              <a:rPr lang="fr-CH" sz="1600" dirty="0" smtClean="0">
                <a:latin typeface="+mn-lt"/>
              </a:rPr>
              <a:t> in the production cross-sections 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</a:t>
            </a:r>
            <a:r>
              <a:rPr lang="fr-CH" sz="1600" baseline="-25000" dirty="0" err="1" smtClean="0">
                <a:solidFill>
                  <a:srgbClr val="0033CC"/>
                </a:solidFill>
                <a:sym typeface="Symbol"/>
              </a:rPr>
              <a:t>prod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</a:t>
            </a:r>
            <a:r>
              <a:rPr lang="fr-CH" sz="1600" dirty="0" smtClean="0"/>
              <a:t>.  </a:t>
            </a:r>
          </a:p>
          <a:p>
            <a:r>
              <a:rPr lang="fr-CH" sz="1600" dirty="0" smtClean="0">
                <a:solidFill>
                  <a:srgbClr val="0033CC"/>
                </a:solidFill>
              </a:rPr>
              <a:t>Challenge </a:t>
            </a:r>
            <a:r>
              <a:rPr lang="fr-CH" sz="1600" dirty="0" err="1" smtClean="0">
                <a:solidFill>
                  <a:srgbClr val="0033CC"/>
                </a:solidFill>
              </a:rPr>
              <a:t>will</a:t>
            </a:r>
            <a:r>
              <a:rPr lang="fr-CH" sz="1600" dirty="0" smtClean="0">
                <a:solidFill>
                  <a:srgbClr val="0033CC"/>
                </a:solidFill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</a:rPr>
              <a:t>be</a:t>
            </a:r>
            <a:r>
              <a:rPr lang="fr-CH" sz="1600" dirty="0" smtClean="0">
                <a:solidFill>
                  <a:srgbClr val="0033CC"/>
                </a:solidFill>
              </a:rPr>
              <a:t> to </a:t>
            </a:r>
            <a:r>
              <a:rPr lang="fr-CH" sz="1600" dirty="0" err="1" smtClean="0">
                <a:solidFill>
                  <a:srgbClr val="0033CC"/>
                </a:solidFill>
              </a:rPr>
              <a:t>reduce</a:t>
            </a:r>
            <a:r>
              <a:rPr lang="fr-CH" sz="1600" dirty="0" smtClean="0">
                <a:solidFill>
                  <a:srgbClr val="0033CC"/>
                </a:solidFill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</a:rPr>
              <a:t>systematics</a:t>
            </a:r>
            <a:r>
              <a:rPr lang="fr-CH" sz="1600" dirty="0" smtClean="0">
                <a:solidFill>
                  <a:srgbClr val="0033CC"/>
                </a:solidFill>
              </a:rPr>
              <a:t> by </a:t>
            </a:r>
            <a:r>
              <a:rPr lang="fr-CH" sz="1600" dirty="0" err="1" smtClean="0">
                <a:solidFill>
                  <a:srgbClr val="0033CC"/>
                </a:solidFill>
              </a:rPr>
              <a:t>measuring</a:t>
            </a:r>
            <a:r>
              <a:rPr lang="fr-CH" sz="1600" dirty="0" smtClean="0">
                <a:solidFill>
                  <a:srgbClr val="0033CC"/>
                </a:solidFill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</a:rPr>
              <a:t>related</a:t>
            </a:r>
            <a:r>
              <a:rPr lang="fr-CH" sz="1600" dirty="0" smtClean="0">
                <a:solidFill>
                  <a:srgbClr val="0033CC"/>
                </a:solidFill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</a:rPr>
              <a:t>processes</a:t>
            </a:r>
            <a:r>
              <a:rPr lang="fr-CH" sz="1600" dirty="0" smtClean="0">
                <a:solidFill>
                  <a:srgbClr val="0033CC"/>
                </a:solidFill>
              </a:rPr>
              <a:t>. </a:t>
            </a:r>
          </a:p>
          <a:p>
            <a:endParaRPr lang="fr-CH" sz="1600" dirty="0" smtClean="0">
              <a:solidFill>
                <a:srgbClr val="0033CC"/>
              </a:solidFill>
            </a:endParaRPr>
          </a:p>
          <a:p>
            <a:r>
              <a:rPr lang="fr-CH" sz="1600" dirty="0" smtClean="0">
                <a:solidFill>
                  <a:srgbClr val="0033CC"/>
                </a:solidFill>
                <a:sym typeface="Symbol"/>
              </a:rPr>
              <a:t></a:t>
            </a:r>
            <a:r>
              <a:rPr lang="fr-CH" sz="1600" baseline="-25000" dirty="0" smtClean="0">
                <a:solidFill>
                  <a:srgbClr val="0033CC"/>
                </a:solidFill>
                <a:sym typeface="Symbol"/>
              </a:rPr>
              <a:t>i</a:t>
            </a:r>
            <a:r>
              <a:rPr lang="fr-CH" sz="1600" baseline="-25000" dirty="0" smtClean="0">
                <a:solidFill>
                  <a:srgbClr val="0033CC"/>
                </a:solidFill>
                <a:sym typeface="Wingdings" pitchFamily="2" charset="2"/>
              </a:rPr>
              <a:t>f 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</a:t>
            </a:r>
            <a:r>
              <a:rPr lang="fr-CH" sz="1600" baseline="30000" dirty="0" err="1" smtClean="0">
                <a:solidFill>
                  <a:srgbClr val="0033CC"/>
                </a:solidFill>
                <a:sym typeface="Symbol"/>
              </a:rPr>
              <a:t>observed</a:t>
            </a:r>
            <a:r>
              <a:rPr lang="fr-CH" sz="1600" baseline="30000" dirty="0" smtClean="0">
                <a:solidFill>
                  <a:srgbClr val="0033CC"/>
                </a:solidFill>
                <a:sym typeface="Symbol"/>
              </a:rPr>
              <a:t>   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 </a:t>
            </a:r>
            <a:r>
              <a:rPr lang="fr-CH" sz="1600" baseline="-25000" dirty="0" err="1" smtClean="0">
                <a:solidFill>
                  <a:srgbClr val="0033CC"/>
                </a:solidFill>
                <a:sym typeface="Symbol"/>
              </a:rPr>
              <a:t>prod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 (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g</a:t>
            </a:r>
            <a:r>
              <a:rPr lang="fr-CH" sz="1600" baseline="-25000" dirty="0" err="1" smtClean="0">
                <a:solidFill>
                  <a:srgbClr val="0033CC"/>
                </a:solidFill>
                <a:sym typeface="Symbol"/>
              </a:rPr>
              <a:t>Hi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)</a:t>
            </a:r>
            <a:r>
              <a:rPr lang="fr-CH" sz="1600" baseline="30000" dirty="0" smtClean="0">
                <a:solidFill>
                  <a:srgbClr val="0033CC"/>
                </a:solidFill>
                <a:sym typeface="Symbol"/>
              </a:rPr>
              <a:t>2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(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g</a:t>
            </a:r>
            <a:r>
              <a:rPr lang="fr-CH" sz="1600" baseline="-25000" dirty="0" err="1" smtClean="0">
                <a:solidFill>
                  <a:srgbClr val="0033CC"/>
                </a:solidFill>
                <a:sym typeface="Symbol"/>
              </a:rPr>
              <a:t>Hf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)</a:t>
            </a:r>
            <a:r>
              <a:rPr lang="fr-CH" sz="1600" baseline="30000" dirty="0" smtClean="0">
                <a:solidFill>
                  <a:srgbClr val="0033CC"/>
                </a:solidFill>
                <a:sym typeface="Symbol"/>
              </a:rPr>
              <a:t>2     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extract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couplings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to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anything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you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can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see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or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produce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from</a:t>
            </a:r>
            <a:endParaRPr lang="fr-CH" sz="1600" dirty="0" smtClean="0">
              <a:solidFill>
                <a:srgbClr val="0033CC"/>
              </a:solidFill>
              <a:sym typeface="Symbol"/>
            </a:endParaRPr>
          </a:p>
          <a:p>
            <a:r>
              <a:rPr lang="fr-CH" sz="1600" dirty="0" smtClean="0">
                <a:solidFill>
                  <a:srgbClr val="0033CC"/>
                </a:solidFill>
                <a:sym typeface="Symbol"/>
              </a:rPr>
              <a:t>                                        </a:t>
            </a:r>
            <a:r>
              <a:rPr lang="fr-CH" sz="1600" baseline="-25000" dirty="0" smtClean="0">
                <a:solidFill>
                  <a:srgbClr val="0033CC"/>
                </a:solidFill>
                <a:sym typeface="Symbol"/>
              </a:rPr>
              <a:t>H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              if i=f  as in WZ </a:t>
            </a:r>
            <a:r>
              <a:rPr lang="fr-CH" sz="1600" dirty="0" err="1" smtClean="0">
                <a:solidFill>
                  <a:srgbClr val="0033CC"/>
                </a:solidFill>
                <a:sym typeface="Symbol"/>
              </a:rPr>
              <a:t>with</a:t>
            </a:r>
            <a:r>
              <a:rPr lang="fr-CH" sz="1600" dirty="0" smtClean="0">
                <a:solidFill>
                  <a:srgbClr val="0033CC"/>
                </a:solidFill>
                <a:sym typeface="Symbol"/>
              </a:rPr>
              <a:t> H</a:t>
            </a:r>
            <a:r>
              <a:rPr lang="fr-CH" sz="1600" dirty="0" smtClean="0">
                <a:solidFill>
                  <a:srgbClr val="0033CC"/>
                </a:solidFill>
                <a:sym typeface="Wingdings" pitchFamily="2" charset="2"/>
              </a:rPr>
              <a:t> ZZ  </a:t>
            </a:r>
            <a:r>
              <a:rPr lang="fr-CH" sz="1600" dirty="0" err="1" smtClean="0">
                <a:solidFill>
                  <a:srgbClr val="0033CC"/>
                </a:solidFill>
                <a:sym typeface="Wingdings" pitchFamily="2" charset="2"/>
              </a:rPr>
              <a:t>absolute</a:t>
            </a:r>
            <a:r>
              <a:rPr lang="fr-CH" sz="1600" dirty="0" smtClean="0">
                <a:solidFill>
                  <a:srgbClr val="0033CC"/>
                </a:solidFill>
                <a:sym typeface="Wingdings" pitchFamily="2" charset="2"/>
              </a:rPr>
              <a:t> </a:t>
            </a:r>
            <a:r>
              <a:rPr lang="fr-CH" sz="1600" dirty="0" err="1" smtClean="0">
                <a:solidFill>
                  <a:srgbClr val="0033CC"/>
                </a:solidFill>
                <a:sym typeface="Wingdings" pitchFamily="2" charset="2"/>
              </a:rPr>
              <a:t>normalization</a:t>
            </a:r>
            <a:r>
              <a:rPr lang="fr-CH" sz="1600" dirty="0" smtClean="0">
                <a:solidFill>
                  <a:srgbClr val="0033CC"/>
                </a:solidFill>
                <a:sym typeface="Wingdings" pitchFamily="2" charset="2"/>
              </a:rPr>
              <a:t>  </a:t>
            </a:r>
            <a:r>
              <a:rPr lang="fr-CH" sz="1600" baseline="30000" dirty="0" smtClean="0">
                <a:solidFill>
                  <a:srgbClr val="0033CC"/>
                </a:solidFill>
                <a:sym typeface="Symbol"/>
              </a:rPr>
              <a:t> </a:t>
            </a:r>
            <a:endParaRPr lang="fr-CH" sz="1600" dirty="0" smtClean="0">
              <a:solidFill>
                <a:srgbClr val="0033CC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270125" y="6286500"/>
            <a:ext cx="9398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51888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LEP_ILC_NoWidt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79600"/>
            <a:ext cx="5655590" cy="38354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 bwMode="auto">
          <a:xfrm>
            <a:off x="761999" y="3276600"/>
            <a:ext cx="2759075" cy="990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10" descr="TLEP_ILC_NoWidth_Zoo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79600"/>
            <a:ext cx="5655590" cy="3835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8492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200" b="1" dirty="0"/>
              <a:t>P</a:t>
            </a:r>
            <a:r>
              <a:rPr lang="en-US" sz="3200" b="1" dirty="0" smtClean="0"/>
              <a:t>erformance Comparison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1" y="1600200"/>
            <a:ext cx="8905875" cy="4525963"/>
          </a:xfrm>
          <a:prstGeom prst="rect">
            <a:avLst/>
          </a:prstGeom>
        </p:spPr>
        <p:txBody>
          <a:bodyPr/>
          <a:lstStyle/>
          <a:p>
            <a:r>
              <a:rPr lang="en-US" sz="2000" dirty="0" smtClean="0"/>
              <a:t>Same conclusion when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baseline="-25000" dirty="0" smtClean="0"/>
              <a:t>H</a:t>
            </a:r>
            <a:r>
              <a:rPr lang="en-US" sz="2000" dirty="0" smtClean="0"/>
              <a:t> is a free parameter in the fit 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457200" lvl="1" indent="0">
              <a:buNone/>
            </a:pPr>
            <a:endParaRPr lang="en-US" sz="1500" dirty="0" smtClean="0"/>
          </a:p>
          <a:p>
            <a:pPr lvl="1"/>
            <a:endParaRPr lang="en-US" sz="1500" dirty="0" smtClean="0"/>
          </a:p>
          <a:p>
            <a:pPr marL="914400" lvl="2" indent="0">
              <a:buNone/>
            </a:pPr>
            <a:endParaRPr lang="en-US" sz="1500" dirty="0"/>
          </a:p>
          <a:p>
            <a:pPr marL="914400" lvl="2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TLEP </a:t>
            </a:r>
            <a:r>
              <a:rPr lang="en-US" sz="1800" b="1" dirty="0" smtClean="0">
                <a:solidFill>
                  <a:srgbClr val="FF0000"/>
                </a:solidFill>
              </a:rPr>
              <a:t>: sub-percent precision, adequate for BSM Physics sensitivity beyond 1 </a:t>
            </a:r>
            <a:r>
              <a:rPr lang="en-US" sz="1800" b="1" dirty="0" err="1" smtClean="0">
                <a:solidFill>
                  <a:srgbClr val="FF0000"/>
                </a:solidFill>
              </a:rPr>
              <a:t>TeV</a:t>
            </a:r>
            <a:endParaRPr lang="en-US" sz="18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0111578"/>
              </p:ext>
            </p:extLst>
          </p:nvPr>
        </p:nvGraphicFramePr>
        <p:xfrm>
          <a:off x="481597" y="1028700"/>
          <a:ext cx="621506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2" name="Equation" r:id="rId5" imgW="3835400" imgH="241300" progId="Equation.3">
                  <p:embed/>
                </p:oleObj>
              </mc:Choice>
              <mc:Fallback>
                <p:oleObj name="Equation" r:id="rId5" imgW="3835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1597" y="1028700"/>
                        <a:ext cx="6215063" cy="390525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Connector 19"/>
          <p:cNvCxnSpPr/>
          <p:nvPr/>
        </p:nvCxnSpPr>
        <p:spPr bwMode="auto">
          <a:xfrm>
            <a:off x="754874" y="3505200"/>
            <a:ext cx="450292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733328" y="4114800"/>
            <a:ext cx="45244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655705"/>
              </p:ext>
            </p:extLst>
          </p:nvPr>
        </p:nvGraphicFramePr>
        <p:xfrm>
          <a:off x="0" y="3657600"/>
          <a:ext cx="466392" cy="251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3" name="Equation" r:id="rId7" imgW="330200" imgH="177800" progId="Equation.3">
                  <p:embed/>
                </p:oleObj>
              </mc:Choice>
              <mc:Fallback>
                <p:oleObj name="Equation" r:id="rId7" imgW="330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3657600"/>
                        <a:ext cx="466392" cy="251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/>
          <p:nvPr/>
        </p:nvCxnSpPr>
        <p:spPr bwMode="auto">
          <a:xfrm flipH="1">
            <a:off x="457200" y="3429000"/>
            <a:ext cx="9192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687465"/>
              </p:ext>
            </p:extLst>
          </p:nvPr>
        </p:nvGraphicFramePr>
        <p:xfrm>
          <a:off x="5427812" y="3201670"/>
          <a:ext cx="364172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726"/>
                <a:gridCol w="685800"/>
                <a:gridCol w="762000"/>
                <a:gridCol w="762000"/>
                <a:gridCol w="8381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80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30000" dirty="0" err="1" smtClean="0">
                          <a:solidFill>
                            <a:srgbClr val="800000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400" dirty="0" err="1" smtClean="0">
                          <a:solidFill>
                            <a:srgbClr val="80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30000" dirty="0" smtClean="0">
                          <a:solidFill>
                            <a:srgbClr val="800000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endParaRPr lang="en-US" sz="1400" baseline="30000" dirty="0">
                        <a:solidFill>
                          <a:srgbClr val="800000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CC"/>
                          </a:solidFill>
                        </a:rPr>
                        <a:t>ILC350</a:t>
                      </a:r>
                      <a:endParaRPr lang="en-US" sz="12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CC"/>
                          </a:solidFill>
                        </a:rPr>
                        <a:t>ILC1000</a:t>
                      </a:r>
                      <a:endParaRPr lang="en-US" sz="12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TLEP240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TLEP350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5%</a:t>
                      </a:r>
                      <a:endParaRPr lang="en-US" sz="1400" b="1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5%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3%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5505750" y="2647950"/>
            <a:ext cx="3485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1600" b="1" dirty="0" smtClean="0">
                <a:solidFill>
                  <a:srgbClr val="009900"/>
                </a:solidFill>
                <a:latin typeface="+mn-lt"/>
              </a:rPr>
              <a:t>Expected precision on </a:t>
            </a:r>
            <a:r>
              <a:rPr lang="en-US" sz="1600" b="1" dirty="0">
                <a:solidFill>
                  <a:srgbClr val="009900"/>
                </a:solidFill>
                <a:latin typeface="+mn-lt"/>
              </a:rPr>
              <a:t>the total </a:t>
            </a:r>
            <a:r>
              <a:rPr lang="en-US" sz="1600" b="1" dirty="0" smtClean="0">
                <a:solidFill>
                  <a:srgbClr val="009900"/>
                </a:solidFill>
                <a:latin typeface="+mn-lt"/>
              </a:rPr>
              <a:t>width</a:t>
            </a:r>
            <a:endParaRPr lang="en-US" sz="1600" b="1" dirty="0">
              <a:solidFill>
                <a:srgbClr val="00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120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6172" y="1589314"/>
            <a:ext cx="747775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4400" dirty="0" smtClean="0"/>
              <a:t>TERA-Z and </a:t>
            </a:r>
            <a:r>
              <a:rPr lang="fr-CH" sz="4400" dirty="0" err="1" smtClean="0"/>
              <a:t>Oku</a:t>
            </a:r>
            <a:r>
              <a:rPr lang="fr-CH" sz="4400" dirty="0" smtClean="0"/>
              <a:t>-W</a:t>
            </a:r>
          </a:p>
          <a:p>
            <a:endParaRPr lang="fr-CH" sz="4400" dirty="0"/>
          </a:p>
          <a:p>
            <a:pPr algn="ctr"/>
            <a:r>
              <a:rPr lang="fr-CH" sz="4400" dirty="0" err="1" smtClean="0">
                <a:solidFill>
                  <a:srgbClr val="00B050"/>
                </a:solidFill>
              </a:rPr>
              <a:t>Precision</a:t>
            </a:r>
            <a:r>
              <a:rPr lang="fr-CH" sz="4400" dirty="0" smtClean="0">
                <a:solidFill>
                  <a:srgbClr val="00B050"/>
                </a:solidFill>
              </a:rPr>
              <a:t> tests of the </a:t>
            </a:r>
          </a:p>
          <a:p>
            <a:pPr algn="ctr"/>
            <a:r>
              <a:rPr lang="fr-CH" sz="4400" dirty="0" err="1" smtClean="0">
                <a:solidFill>
                  <a:srgbClr val="00B050"/>
                </a:solidFill>
              </a:rPr>
              <a:t>closure</a:t>
            </a:r>
            <a:r>
              <a:rPr lang="fr-CH" sz="4400" dirty="0" smtClean="0">
                <a:solidFill>
                  <a:srgbClr val="00B050"/>
                </a:solidFill>
              </a:rPr>
              <a:t> of the Standard Model</a:t>
            </a:r>
            <a:endParaRPr lang="fr-CH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07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300"/>
            </a:gs>
            <a:gs pos="50000">
              <a:schemeClr val="bg1"/>
            </a:gs>
            <a:gs pos="100000">
              <a:srgbClr val="00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451" name="Picture 3" descr="R:\alain\electroweak\talk-blois\41.jpg"/>
          <p:cNvPicPr>
            <a:picLocks noChangeAspect="1" noChangeArrowheads="1"/>
          </p:cNvPicPr>
          <p:nvPr/>
        </p:nvPicPr>
        <p:blipFill>
          <a:blip r:embed="rId2" cstate="print"/>
          <a:srcRect t="20200" r="2876"/>
          <a:stretch>
            <a:fillRect/>
          </a:stretch>
        </p:blipFill>
        <p:spPr bwMode="auto">
          <a:xfrm>
            <a:off x="22225" y="0"/>
            <a:ext cx="5897563" cy="6858000"/>
          </a:xfrm>
          <a:prstGeom prst="rect">
            <a:avLst/>
          </a:prstGeom>
          <a:noFill/>
        </p:spPr>
      </p:pic>
      <p:sp>
        <p:nvSpPr>
          <p:cNvPr id="616453" name="Rectangle 5"/>
          <p:cNvSpPr>
            <a:spLocks noChangeArrowheads="1"/>
          </p:cNvSpPr>
          <p:nvPr/>
        </p:nvSpPr>
        <p:spPr bwMode="auto">
          <a:xfrm>
            <a:off x="536575" y="3789363"/>
            <a:ext cx="5254625" cy="1552575"/>
          </a:xfrm>
          <a:prstGeom prst="rect">
            <a:avLst/>
          </a:prstGeom>
          <a:noFill/>
          <a:ln w="57150" cmpd="thinThick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6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16454" name="Text Box 6"/>
          <p:cNvSpPr txBox="1">
            <a:spLocks noChangeArrowheads="1"/>
          </p:cNvSpPr>
          <p:nvPr/>
        </p:nvSpPr>
        <p:spPr bwMode="auto">
          <a:xfrm>
            <a:off x="6067425" y="525463"/>
            <a:ext cx="28289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CH">
                <a:solidFill>
                  <a:srgbClr val="FFFFCC"/>
                </a:solidFill>
                <a:latin typeface="Comic Sans MS"/>
              </a:rPr>
              <a:t>relations to the well measured</a:t>
            </a:r>
          </a:p>
          <a:p>
            <a:pPr algn="ctr"/>
            <a:r>
              <a:rPr lang="fr-CH" sz="1800">
                <a:solidFill>
                  <a:srgbClr val="FFFFCC"/>
                </a:solidFill>
                <a:latin typeface="Comic Sans MS"/>
              </a:rPr>
              <a:t> </a:t>
            </a:r>
            <a:r>
              <a:rPr lang="fr-CH" sz="2400">
                <a:solidFill>
                  <a:srgbClr val="FFFFCC"/>
                </a:solidFill>
                <a:latin typeface="Comic Sans MS"/>
              </a:rPr>
              <a:t>G</a:t>
            </a:r>
            <a:r>
              <a:rPr lang="fr-CH" sz="2400" baseline="-25000">
                <a:solidFill>
                  <a:srgbClr val="FFFFCC"/>
                </a:solidFill>
                <a:latin typeface="Comic Sans MS"/>
              </a:rPr>
              <a:t>F</a:t>
            </a:r>
            <a:r>
              <a:rPr lang="fr-CH" sz="2400">
                <a:solidFill>
                  <a:srgbClr val="FFFFCC"/>
                </a:solidFill>
                <a:latin typeface="Comic Sans MS"/>
              </a:rPr>
              <a:t> m</a:t>
            </a:r>
            <a:r>
              <a:rPr lang="fr-CH" sz="2400" baseline="-25000">
                <a:solidFill>
                  <a:srgbClr val="FFFFCC"/>
                </a:solidFill>
                <a:latin typeface="Comic Sans MS"/>
              </a:rPr>
              <a:t>Z </a:t>
            </a:r>
            <a:r>
              <a:rPr lang="fr-CH" sz="2400">
                <a:solidFill>
                  <a:srgbClr val="FFFFCC"/>
                </a:solidFill>
                <a:latin typeface="Symbol" pitchFamily="18" charset="2"/>
              </a:rPr>
              <a:t>a</a:t>
            </a:r>
            <a:r>
              <a:rPr lang="fr-CH" sz="2400" baseline="-25000">
                <a:solidFill>
                  <a:srgbClr val="FFFFCC"/>
                </a:solidFill>
                <a:latin typeface="Comic Sans MS"/>
              </a:rPr>
              <a:t>QED</a:t>
            </a:r>
            <a:endParaRPr lang="en-GB" sz="24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16455" name="Text Box 7"/>
          <p:cNvSpPr txBox="1">
            <a:spLocks noChangeArrowheads="1"/>
          </p:cNvSpPr>
          <p:nvPr/>
        </p:nvSpPr>
        <p:spPr bwMode="auto">
          <a:xfrm>
            <a:off x="6294438" y="1893888"/>
            <a:ext cx="2582862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600">
                <a:solidFill>
                  <a:srgbClr val="FF7C80"/>
                </a:solidFill>
                <a:latin typeface="Symbol" pitchFamily="18" charset="2"/>
              </a:rPr>
              <a:t>Dr 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= </a:t>
            </a:r>
            <a:r>
              <a:rPr lang="fr-CH" sz="1600">
                <a:solidFill>
                  <a:srgbClr val="FF7C80"/>
                </a:solidFill>
                <a:latin typeface="Symbol" pitchFamily="18" charset="2"/>
              </a:rPr>
              <a:t>a /p  (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m</a:t>
            </a:r>
            <a:r>
              <a:rPr lang="fr-CH" sz="1600" baseline="-25000">
                <a:solidFill>
                  <a:srgbClr val="FF7C80"/>
                </a:solidFill>
                <a:latin typeface="Comic Sans MS"/>
              </a:rPr>
              <a:t>top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/m</a:t>
            </a:r>
            <a:r>
              <a:rPr lang="fr-CH" sz="1600" baseline="-25000">
                <a:solidFill>
                  <a:srgbClr val="FF7C80"/>
                </a:solidFill>
                <a:latin typeface="Comic Sans MS"/>
              </a:rPr>
              <a:t>Z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)</a:t>
            </a:r>
            <a:r>
              <a:rPr lang="fr-CH" sz="1600" baseline="30000">
                <a:solidFill>
                  <a:srgbClr val="FF7C80"/>
                </a:solidFill>
                <a:latin typeface="Comic Sans MS"/>
              </a:rPr>
              <a:t>2</a:t>
            </a:r>
          </a:p>
          <a:p>
            <a:r>
              <a:rPr lang="fr-CH" sz="1600" baseline="30000">
                <a:solidFill>
                  <a:srgbClr val="FF7C80"/>
                </a:solidFill>
                <a:latin typeface="Comic Sans MS"/>
              </a:rPr>
              <a:t> </a:t>
            </a:r>
          </a:p>
          <a:p>
            <a:r>
              <a:rPr lang="fr-CH" sz="1600" baseline="30000">
                <a:solidFill>
                  <a:srgbClr val="FF7C80"/>
                </a:solidFill>
                <a:latin typeface="Comic Sans MS"/>
              </a:rPr>
              <a:t>      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- </a:t>
            </a:r>
            <a:r>
              <a:rPr lang="fr-CH" sz="1600">
                <a:solidFill>
                  <a:srgbClr val="FF7C80"/>
                </a:solidFill>
                <a:latin typeface="Symbol" pitchFamily="18" charset="2"/>
              </a:rPr>
              <a:t>a /4p  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log </a:t>
            </a:r>
            <a:r>
              <a:rPr lang="fr-CH" sz="1600">
                <a:solidFill>
                  <a:srgbClr val="FF7C80"/>
                </a:solidFill>
                <a:latin typeface="Symbol" pitchFamily="18" charset="2"/>
              </a:rPr>
              <a:t>(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m</a:t>
            </a:r>
            <a:r>
              <a:rPr lang="fr-CH" sz="1600" baseline="-25000">
                <a:solidFill>
                  <a:srgbClr val="FF7C80"/>
                </a:solidFill>
                <a:latin typeface="Comic Sans MS"/>
              </a:rPr>
              <a:t>h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/m</a:t>
            </a:r>
            <a:r>
              <a:rPr lang="fr-CH" sz="1600" baseline="-25000">
                <a:solidFill>
                  <a:srgbClr val="FF7C80"/>
                </a:solidFill>
                <a:latin typeface="Comic Sans MS"/>
              </a:rPr>
              <a:t>Z</a:t>
            </a:r>
            <a:r>
              <a:rPr lang="fr-CH" sz="1600">
                <a:solidFill>
                  <a:srgbClr val="FF7C80"/>
                </a:solidFill>
                <a:latin typeface="Comic Sans MS"/>
              </a:rPr>
              <a:t>)</a:t>
            </a:r>
            <a:r>
              <a:rPr lang="fr-CH" sz="1600" baseline="30000">
                <a:solidFill>
                  <a:srgbClr val="FF7C80"/>
                </a:solidFill>
                <a:latin typeface="Comic Sans MS"/>
              </a:rPr>
              <a:t>2</a:t>
            </a:r>
            <a:r>
              <a:rPr lang="fr-CH" sz="1600">
                <a:solidFill>
                  <a:srgbClr val="FFFFCC"/>
                </a:solidFill>
                <a:latin typeface="Comic Sans MS"/>
              </a:rPr>
              <a:t> </a:t>
            </a:r>
            <a:endParaRPr lang="en-GB" sz="16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16456" name="Text Box 8"/>
          <p:cNvSpPr txBox="1">
            <a:spLocks noChangeArrowheads="1"/>
          </p:cNvSpPr>
          <p:nvPr/>
        </p:nvSpPr>
        <p:spPr bwMode="auto">
          <a:xfrm>
            <a:off x="6511925" y="1196975"/>
            <a:ext cx="1647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600">
                <a:solidFill>
                  <a:srgbClr val="FFFFCC"/>
                </a:solidFill>
                <a:latin typeface="Comic Sans MS"/>
              </a:rPr>
              <a:t>at first order:</a:t>
            </a:r>
            <a:endParaRPr lang="en-GB" sz="16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16458" name="Text Box 10"/>
          <p:cNvSpPr txBox="1">
            <a:spLocks noChangeArrowheads="1"/>
          </p:cNvSpPr>
          <p:nvPr/>
        </p:nvSpPr>
        <p:spPr bwMode="auto">
          <a:xfrm>
            <a:off x="5886450" y="3098800"/>
            <a:ext cx="3300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CH" sz="1600">
                <a:solidFill>
                  <a:srgbClr val="3399FF"/>
                </a:solidFill>
                <a:latin typeface="Symbol" pitchFamily="18" charset="2"/>
              </a:rPr>
              <a:t>e</a:t>
            </a:r>
            <a:r>
              <a:rPr lang="fr-CH" sz="1600" baseline="-25000">
                <a:solidFill>
                  <a:srgbClr val="3399FF"/>
                </a:solidFill>
                <a:latin typeface="Symbol" pitchFamily="18" charset="2"/>
              </a:rPr>
              <a:t>3  </a:t>
            </a:r>
            <a:r>
              <a:rPr lang="fr-CH" sz="1600">
                <a:solidFill>
                  <a:srgbClr val="3399FF"/>
                </a:solidFill>
                <a:latin typeface="Comic Sans MS"/>
              </a:rPr>
              <a:t>= cos</a:t>
            </a:r>
            <a:r>
              <a:rPr lang="fr-CH" sz="1600" baseline="30000">
                <a:solidFill>
                  <a:srgbClr val="3399FF"/>
                </a:solidFill>
                <a:latin typeface="Comic Sans MS"/>
              </a:rPr>
              <a:t>2</a:t>
            </a:r>
            <a:r>
              <a:rPr lang="fr-CH" sz="1600">
                <a:solidFill>
                  <a:srgbClr val="3399FF"/>
                </a:solidFill>
                <a:latin typeface="Symbol" pitchFamily="18" charset="2"/>
              </a:rPr>
              <a:t>q</a:t>
            </a:r>
            <a:r>
              <a:rPr lang="fr-CH" sz="1600" baseline="-25000">
                <a:solidFill>
                  <a:srgbClr val="3399FF"/>
                </a:solidFill>
                <a:latin typeface="Comic Sans MS"/>
              </a:rPr>
              <a:t>w</a:t>
            </a:r>
            <a:r>
              <a:rPr lang="fr-CH" sz="1600">
                <a:solidFill>
                  <a:srgbClr val="3399FF"/>
                </a:solidFill>
                <a:latin typeface="Comic Sans MS"/>
              </a:rPr>
              <a:t> </a:t>
            </a:r>
            <a:r>
              <a:rPr lang="fr-CH" sz="1600">
                <a:solidFill>
                  <a:srgbClr val="3399FF"/>
                </a:solidFill>
                <a:latin typeface="Symbol" pitchFamily="18" charset="2"/>
              </a:rPr>
              <a:t>a /9p  </a:t>
            </a:r>
            <a:r>
              <a:rPr lang="fr-CH" sz="1600">
                <a:solidFill>
                  <a:srgbClr val="3399FF"/>
                </a:solidFill>
                <a:latin typeface="Comic Sans MS"/>
              </a:rPr>
              <a:t>log </a:t>
            </a:r>
            <a:r>
              <a:rPr lang="fr-CH" sz="1600">
                <a:solidFill>
                  <a:srgbClr val="3399FF"/>
                </a:solidFill>
                <a:latin typeface="Symbol" pitchFamily="18" charset="2"/>
              </a:rPr>
              <a:t>(</a:t>
            </a:r>
            <a:r>
              <a:rPr lang="fr-CH" sz="1600">
                <a:solidFill>
                  <a:srgbClr val="3399FF"/>
                </a:solidFill>
                <a:latin typeface="Comic Sans MS"/>
              </a:rPr>
              <a:t>m</a:t>
            </a:r>
            <a:r>
              <a:rPr lang="fr-CH" sz="1600" baseline="-25000">
                <a:solidFill>
                  <a:srgbClr val="3399FF"/>
                </a:solidFill>
                <a:latin typeface="Comic Sans MS"/>
              </a:rPr>
              <a:t>h</a:t>
            </a:r>
            <a:r>
              <a:rPr lang="fr-CH" sz="1600">
                <a:solidFill>
                  <a:srgbClr val="3399FF"/>
                </a:solidFill>
                <a:latin typeface="Comic Sans MS"/>
              </a:rPr>
              <a:t>/m</a:t>
            </a:r>
            <a:r>
              <a:rPr lang="fr-CH" sz="1600" baseline="-25000">
                <a:solidFill>
                  <a:srgbClr val="3399FF"/>
                </a:solidFill>
                <a:latin typeface="Comic Sans MS"/>
              </a:rPr>
              <a:t>Z</a:t>
            </a:r>
            <a:r>
              <a:rPr lang="fr-CH" sz="1600">
                <a:solidFill>
                  <a:srgbClr val="3399FF"/>
                </a:solidFill>
                <a:latin typeface="Comic Sans MS"/>
              </a:rPr>
              <a:t>)</a:t>
            </a:r>
            <a:r>
              <a:rPr lang="fr-CH" sz="1600" baseline="30000">
                <a:solidFill>
                  <a:srgbClr val="3399FF"/>
                </a:solidFill>
                <a:latin typeface="Comic Sans MS"/>
              </a:rPr>
              <a:t>2</a:t>
            </a:r>
            <a:r>
              <a:rPr lang="fr-CH" sz="1600">
                <a:solidFill>
                  <a:srgbClr val="FFFFCC"/>
                </a:solidFill>
                <a:latin typeface="Comic Sans MS"/>
              </a:rPr>
              <a:t>  </a:t>
            </a:r>
            <a:endParaRPr lang="en-GB" sz="16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16459" name="Text Box 11"/>
          <p:cNvSpPr txBox="1">
            <a:spLocks noChangeArrowheads="1"/>
          </p:cNvSpPr>
          <p:nvPr/>
        </p:nvSpPr>
        <p:spPr bwMode="auto">
          <a:xfrm>
            <a:off x="6280150" y="3897313"/>
            <a:ext cx="27098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600">
                <a:solidFill>
                  <a:srgbClr val="00CC66"/>
                </a:solidFill>
                <a:latin typeface="Symbol" pitchFamily="18" charset="2"/>
              </a:rPr>
              <a:t>d</a:t>
            </a:r>
            <a:r>
              <a:rPr lang="fr-CH" sz="1600" baseline="-25000">
                <a:solidFill>
                  <a:srgbClr val="00CC66"/>
                </a:solidFill>
                <a:latin typeface="Symbol" pitchFamily="18" charset="2"/>
              </a:rPr>
              <a:t>n</a:t>
            </a:r>
            <a:r>
              <a:rPr lang="fr-CH" sz="1600" baseline="-25000">
                <a:solidFill>
                  <a:srgbClr val="00CC66"/>
                </a:solidFill>
                <a:latin typeface="Comic Sans MS"/>
              </a:rPr>
              <a:t>b</a:t>
            </a:r>
            <a:r>
              <a:rPr lang="fr-CH" sz="1600">
                <a:solidFill>
                  <a:srgbClr val="00CC66"/>
                </a:solidFill>
                <a:latin typeface="Symbol" pitchFamily="18" charset="2"/>
              </a:rPr>
              <a:t> </a:t>
            </a:r>
            <a:r>
              <a:rPr lang="fr-CH" sz="1600">
                <a:solidFill>
                  <a:srgbClr val="00CC66"/>
                </a:solidFill>
                <a:latin typeface="Comic Sans MS"/>
              </a:rPr>
              <a:t>=20/13 </a:t>
            </a:r>
            <a:r>
              <a:rPr lang="fr-CH" sz="1600">
                <a:solidFill>
                  <a:srgbClr val="00CC66"/>
                </a:solidFill>
                <a:latin typeface="Symbol" pitchFamily="18" charset="2"/>
              </a:rPr>
              <a:t>a /p  (</a:t>
            </a:r>
            <a:r>
              <a:rPr lang="fr-CH" sz="1600">
                <a:solidFill>
                  <a:srgbClr val="00CC66"/>
                </a:solidFill>
                <a:latin typeface="Comic Sans MS"/>
              </a:rPr>
              <a:t>m</a:t>
            </a:r>
            <a:r>
              <a:rPr lang="fr-CH" sz="1600" baseline="-25000">
                <a:solidFill>
                  <a:srgbClr val="00CC66"/>
                </a:solidFill>
                <a:latin typeface="Comic Sans MS"/>
              </a:rPr>
              <a:t>top</a:t>
            </a:r>
            <a:r>
              <a:rPr lang="fr-CH" sz="1600">
                <a:solidFill>
                  <a:srgbClr val="00CC66"/>
                </a:solidFill>
                <a:latin typeface="Comic Sans MS"/>
              </a:rPr>
              <a:t>/m</a:t>
            </a:r>
            <a:r>
              <a:rPr lang="fr-CH" sz="1600" baseline="-25000">
                <a:solidFill>
                  <a:srgbClr val="00CC66"/>
                </a:solidFill>
                <a:latin typeface="Comic Sans MS"/>
              </a:rPr>
              <a:t>Z</a:t>
            </a:r>
            <a:r>
              <a:rPr lang="fr-CH" sz="1600">
                <a:solidFill>
                  <a:srgbClr val="00CC66"/>
                </a:solidFill>
                <a:latin typeface="Comic Sans MS"/>
              </a:rPr>
              <a:t>)</a:t>
            </a:r>
            <a:r>
              <a:rPr lang="fr-CH" sz="1600" baseline="30000">
                <a:solidFill>
                  <a:srgbClr val="00CC66"/>
                </a:solidFill>
                <a:latin typeface="Comic Sans MS"/>
              </a:rPr>
              <a:t>2</a:t>
            </a:r>
          </a:p>
          <a:p>
            <a:endParaRPr lang="en-GB" sz="160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16460" name="Text Box 12"/>
          <p:cNvSpPr txBox="1">
            <a:spLocks noChangeArrowheads="1"/>
          </p:cNvSpPr>
          <p:nvPr/>
        </p:nvSpPr>
        <p:spPr bwMode="auto">
          <a:xfrm>
            <a:off x="5949951" y="4637088"/>
            <a:ext cx="3236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complete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formulae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at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 2d </a:t>
            </a:r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order</a:t>
            </a:r>
            <a:endParaRPr lang="fr-CH" sz="1600" dirty="0">
              <a:solidFill>
                <a:srgbClr val="FFFFCC"/>
              </a:solidFill>
              <a:latin typeface="Comic Sans MS"/>
            </a:endParaRPr>
          </a:p>
          <a:p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including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 </a:t>
            </a:r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strong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 corrections </a:t>
            </a:r>
          </a:p>
          <a:p>
            <a:r>
              <a:rPr lang="fr-CH" sz="1600" dirty="0">
                <a:solidFill>
                  <a:srgbClr val="FFFFCC"/>
                </a:solidFill>
                <a:latin typeface="Comic Sans MS"/>
              </a:rPr>
              <a:t>are </a:t>
            </a:r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available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 in </a:t>
            </a:r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fitting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 codes</a:t>
            </a:r>
          </a:p>
          <a:p>
            <a:endParaRPr lang="fr-CH" sz="1600" dirty="0">
              <a:solidFill>
                <a:srgbClr val="FFFFCC"/>
              </a:solidFill>
              <a:latin typeface="Comic Sans MS"/>
            </a:endParaRPr>
          </a:p>
          <a:p>
            <a:r>
              <a:rPr lang="fr-CH" sz="1600" dirty="0" err="1">
                <a:solidFill>
                  <a:srgbClr val="FFFFCC"/>
                </a:solidFill>
                <a:latin typeface="Comic Sans MS"/>
              </a:rPr>
              <a:t>e.g</a:t>
            </a:r>
            <a:r>
              <a:rPr lang="fr-CH" sz="1600" dirty="0">
                <a:solidFill>
                  <a:srgbClr val="FFFFCC"/>
                </a:solidFill>
                <a:latin typeface="Comic Sans MS"/>
              </a:rPr>
              <a:t>. ZFITTER </a:t>
            </a:r>
            <a:r>
              <a:rPr lang="fr-CH" sz="1600" dirty="0" smtClean="0">
                <a:solidFill>
                  <a:srgbClr val="FFFFCC"/>
                </a:solidFill>
                <a:latin typeface="Comic Sans MS"/>
              </a:rPr>
              <a:t>, GFITTER</a:t>
            </a:r>
            <a:endParaRPr lang="en-GB" sz="1600" dirty="0">
              <a:solidFill>
                <a:srgbClr val="FFFFCC"/>
              </a:solidFill>
              <a:latin typeface="Comic Sans MS"/>
            </a:endParaRPr>
          </a:p>
        </p:txBody>
      </p:sp>
      <p:sp>
        <p:nvSpPr>
          <p:cNvPr id="616461" name="Text Box 13"/>
          <p:cNvSpPr txBox="1">
            <a:spLocks noChangeArrowheads="1"/>
          </p:cNvSpPr>
          <p:nvPr/>
        </p:nvSpPr>
        <p:spPr bwMode="auto">
          <a:xfrm>
            <a:off x="6599238" y="0"/>
            <a:ext cx="139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2800">
                <a:solidFill>
                  <a:srgbClr val="FFFFCC"/>
                </a:solidFill>
                <a:latin typeface="Comic Sans MS"/>
              </a:rPr>
              <a:t>EWRCs</a:t>
            </a:r>
            <a:endParaRPr lang="en-GB" sz="2800">
              <a:solidFill>
                <a:srgbClr val="FFFFCC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28242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022" y="143635"/>
            <a:ext cx="8267520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                   </a:t>
            </a:r>
            <a:r>
              <a:rPr lang="fr-CH" sz="2800" b="0" dirty="0" err="1" smtClean="0">
                <a:solidFill>
                  <a:prstClr val="black"/>
                </a:solidFill>
                <a:latin typeface="Calibri"/>
              </a:rPr>
              <a:t>Example</a:t>
            </a: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(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from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Langacker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&amp;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Erler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PDG 2011)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		</a:t>
            </a:r>
            <a:r>
              <a:rPr lang="el-GR" sz="1800" dirty="0" smtClean="0">
                <a:solidFill>
                  <a:srgbClr val="0000FF"/>
                </a:solidFill>
                <a:latin typeface="Calibri"/>
                <a:sym typeface="Symbol"/>
              </a:rPr>
              <a:t></a:t>
            </a:r>
            <a:r>
              <a:rPr lang="el-GR" sz="1800" dirty="0">
                <a:solidFill>
                  <a:srgbClr val="0000FF"/>
                </a:solidFill>
                <a:latin typeface="Calibri"/>
              </a:rPr>
              <a:t>ρ</a:t>
            </a:r>
            <a:r>
              <a:rPr lang="fr-CH" sz="1800" dirty="0">
                <a:solidFill>
                  <a:srgbClr val="0000FF"/>
                </a:solidFill>
                <a:latin typeface="Calibri"/>
              </a:rPr>
              <a:t> 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=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</a:t>
            </a:r>
            <a:r>
              <a:rPr lang="fr-CH" sz="1800" b="0" baseline="-25000" dirty="0" smtClean="0">
                <a:solidFill>
                  <a:prstClr val="black"/>
                </a:solidFill>
                <a:latin typeface="Calibri"/>
                <a:sym typeface="Symbol"/>
              </a:rPr>
              <a:t>1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=(M</a:t>
            </a:r>
            <a:r>
              <a:rPr lang="fr-CH" sz="1800" b="0" baseline="-25000" dirty="0" smtClean="0">
                <a:solidFill>
                  <a:prstClr val="black"/>
                </a:solidFill>
                <a:latin typeface="Calibri"/>
                <a:sym typeface="Symbol"/>
              </a:rPr>
              <a:t>Z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) . </a:t>
            </a:r>
            <a:r>
              <a:rPr lang="fr-CH" sz="1800" dirty="0" smtClean="0">
                <a:solidFill>
                  <a:srgbClr val="00B050"/>
                </a:solidFill>
                <a:latin typeface="Calibri"/>
                <a:sym typeface="Symbol"/>
              </a:rPr>
              <a:t>T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		</a:t>
            </a:r>
            <a:r>
              <a:rPr lang="fr-CH" sz="1800" dirty="0" smtClean="0">
                <a:solidFill>
                  <a:srgbClr val="0000FF"/>
                </a:solidFill>
                <a:latin typeface="Calibri"/>
                <a:sym typeface="Symbol"/>
              </a:rPr>
              <a:t></a:t>
            </a:r>
            <a:r>
              <a:rPr lang="fr-CH" sz="1800" baseline="-25000" dirty="0" smtClean="0">
                <a:solidFill>
                  <a:srgbClr val="0000FF"/>
                </a:solidFill>
                <a:latin typeface="Calibri"/>
                <a:sym typeface="Symbol"/>
              </a:rPr>
              <a:t>3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=4 sin</a:t>
            </a:r>
            <a:r>
              <a:rPr lang="fr-CH" sz="1800" b="0" baseline="30000" dirty="0" smtClean="0">
                <a:solidFill>
                  <a:prstClr val="black"/>
                </a:solidFill>
                <a:latin typeface="Calibri"/>
                <a:sym typeface="Symbol"/>
              </a:rPr>
              <a:t>2</a:t>
            </a:r>
            <a:r>
              <a:rPr lang="el-GR" sz="1800" b="0" dirty="0" smtClean="0">
                <a:solidFill>
                  <a:prstClr val="black"/>
                </a:solidFill>
                <a:latin typeface="Calibri"/>
                <a:sym typeface="Symbol"/>
              </a:rPr>
              <a:t>θ</a:t>
            </a:r>
            <a:r>
              <a:rPr lang="fr-CH" sz="1800" b="0" baseline="-25000" dirty="0" smtClean="0">
                <a:solidFill>
                  <a:prstClr val="black"/>
                </a:solidFill>
                <a:latin typeface="Calibri"/>
                <a:sym typeface="Symbol"/>
              </a:rPr>
              <a:t>W 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</a:t>
            </a:r>
            <a:r>
              <a:rPr lang="fr-CH" sz="1800" b="0" dirty="0">
                <a:solidFill>
                  <a:prstClr val="black"/>
                </a:solidFill>
                <a:latin typeface="Calibri"/>
                <a:sym typeface="Symbol"/>
              </a:rPr>
              <a:t>(M</a:t>
            </a:r>
            <a:r>
              <a:rPr lang="fr-CH" sz="1800" b="0" baseline="-25000" dirty="0">
                <a:solidFill>
                  <a:prstClr val="black"/>
                </a:solidFill>
                <a:latin typeface="Calibri"/>
                <a:sym typeface="Symbol"/>
              </a:rPr>
              <a:t>Z</a:t>
            </a:r>
            <a:r>
              <a:rPr lang="fr-CH" sz="1800" b="0" dirty="0">
                <a:solidFill>
                  <a:prstClr val="black"/>
                </a:solidFill>
                <a:latin typeface="Calibri"/>
                <a:sym typeface="Symbol"/>
              </a:rPr>
              <a:t>) . </a:t>
            </a:r>
            <a:r>
              <a:rPr lang="fr-CH" sz="1800" dirty="0">
                <a:solidFill>
                  <a:srgbClr val="00B050"/>
                </a:solidFill>
                <a:latin typeface="Calibri"/>
                <a:sym typeface="Symbol"/>
              </a:rPr>
              <a:t>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dirty="0" smtClean="0">
              <a:solidFill>
                <a:prstClr val="black"/>
              </a:solidFill>
              <a:latin typeface="Calibri"/>
              <a:sym typeface="Symbo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From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the EW fit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sz="1800" dirty="0" smtClean="0">
                <a:solidFill>
                  <a:srgbClr val="FF0000"/>
                </a:solidFill>
                <a:latin typeface="Calibri"/>
                <a:sym typeface="Symbol"/>
              </a:rPr>
              <a:t></a:t>
            </a:r>
            <a:r>
              <a:rPr lang="el-GR" sz="1800" dirty="0" smtClean="0">
                <a:solidFill>
                  <a:srgbClr val="FF0000"/>
                </a:solidFill>
                <a:latin typeface="Calibri"/>
              </a:rPr>
              <a:t>ρ</a:t>
            </a:r>
            <a:r>
              <a:rPr lang="fr-CH" sz="18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l-GR" sz="1800" dirty="0" smtClean="0">
                <a:solidFill>
                  <a:srgbClr val="FF0000"/>
                </a:solidFill>
                <a:latin typeface="Calibri"/>
              </a:rPr>
              <a:t>= </a:t>
            </a:r>
            <a:r>
              <a:rPr lang="fr-CH" sz="1800" dirty="0" smtClean="0">
                <a:solidFill>
                  <a:srgbClr val="FF0000"/>
                </a:solidFill>
                <a:latin typeface="Calibri"/>
              </a:rPr>
              <a:t>0</a:t>
            </a:r>
            <a:r>
              <a:rPr lang="el-GR" sz="1800" dirty="0" smtClean="0">
                <a:solidFill>
                  <a:srgbClr val="FF0000"/>
                </a:solidFill>
                <a:latin typeface="Calibri"/>
              </a:rPr>
              <a:t>.</a:t>
            </a:r>
            <a:r>
              <a:rPr lang="fr-CH" sz="18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l-GR" sz="1800" dirty="0" smtClean="0">
                <a:solidFill>
                  <a:srgbClr val="FF0000"/>
                </a:solidFill>
                <a:latin typeface="Calibri"/>
              </a:rPr>
              <a:t>0004+0.0003−0.0004</a:t>
            </a:r>
            <a:r>
              <a:rPr lang="fr-CH" sz="1800" dirty="0" smtClean="0">
                <a:solidFill>
                  <a:srgbClr val="FF0000"/>
                </a:solidFill>
                <a:latin typeface="Calibri"/>
              </a:rPr>
              <a:t>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--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is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consistent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with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0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at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1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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--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is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sensitive to non-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conventional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Higgs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bosons (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e.g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. in SU(2) triplet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with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‘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funny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v.e.v.s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--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is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sensitive to Isospin violation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Symbol"/>
              </a:rPr>
              <a:t>such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as m</a:t>
            </a:r>
            <a:r>
              <a:rPr lang="fr-CH" sz="1800" b="0" baseline="-25000" dirty="0" smtClean="0">
                <a:solidFill>
                  <a:prstClr val="black"/>
                </a:solidFill>
                <a:latin typeface="Calibri"/>
                <a:sym typeface="Symbol"/>
              </a:rPr>
              <a:t>t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Symbol"/>
              </a:rPr>
              <a:t>  m</a:t>
            </a:r>
            <a:r>
              <a:rPr lang="fr-CH" sz="1800" b="0" baseline="-25000" dirty="0" smtClean="0">
                <a:solidFill>
                  <a:prstClr val="black"/>
                </a:solidFill>
                <a:latin typeface="Calibri"/>
                <a:sym typeface="Symbol"/>
              </a:rPr>
              <a:t>b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baseline="-25000" dirty="0" smtClean="0">
              <a:solidFill>
                <a:prstClr val="black"/>
              </a:solidFill>
              <a:latin typeface="Calibri"/>
              <a:sym typeface="Symbo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baseline="-25000" dirty="0">
              <a:solidFill>
                <a:prstClr val="black"/>
              </a:solidFill>
              <a:latin typeface="Calibri"/>
              <a:sym typeface="Symbo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dirty="0" smtClean="0">
              <a:solidFill>
                <a:prstClr val="black"/>
              </a:solidFill>
              <a:latin typeface="Calibri"/>
              <a:sym typeface="Symbo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l-GR" sz="1800" b="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l-GR" sz="1800" b="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27" y="3121897"/>
            <a:ext cx="840253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914172"/>
            <a:ext cx="4297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Present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b="0" dirty="0" err="1">
                <a:solidFill>
                  <a:prstClr val="black"/>
                </a:solidFill>
                <a:latin typeface="Calibri"/>
              </a:rPr>
              <a:t>m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easurement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implies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</a:t>
            </a:r>
            <a:endParaRPr lang="fr-CH" sz="1800" b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482" y="4786989"/>
            <a:ext cx="3922880" cy="9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74557" y="6179840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Similarly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: </a:t>
            </a:r>
            <a:endParaRPr lang="fr-CH" sz="1800" b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712" y="5723218"/>
            <a:ext cx="44386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68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714" y="206829"/>
            <a:ext cx="8821902" cy="8094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latin typeface="+mj-lt"/>
              </a:rPr>
              <a:t>Beam</a:t>
            </a:r>
            <a:r>
              <a:rPr lang="fr-CH" sz="2800" dirty="0" smtClean="0">
                <a:latin typeface="+mj-lt"/>
              </a:rPr>
              <a:t> </a:t>
            </a:r>
            <a:r>
              <a:rPr lang="fr-CH" sz="2800" dirty="0" err="1" smtClean="0">
                <a:latin typeface="+mj-lt"/>
              </a:rPr>
              <a:t>polarization</a:t>
            </a:r>
            <a:r>
              <a:rPr lang="fr-CH" sz="2800" dirty="0" smtClean="0">
                <a:latin typeface="+mj-lt"/>
              </a:rPr>
              <a:t> in Ring HF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a crucial </a:t>
            </a:r>
            <a:r>
              <a:rPr lang="fr-CH" sz="2000" dirty="0" err="1" smtClean="0">
                <a:latin typeface="+mj-lt"/>
              </a:rPr>
              <a:t>tool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precise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of the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by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(~100 </a:t>
            </a:r>
            <a:r>
              <a:rPr lang="fr-CH" sz="2000" dirty="0" err="1" smtClean="0">
                <a:latin typeface="+mj-lt"/>
              </a:rPr>
              <a:t>keV</a:t>
            </a:r>
            <a:r>
              <a:rPr lang="fr-CH" sz="2000" dirty="0" smtClean="0">
                <a:latin typeface="+mj-lt"/>
              </a:rPr>
              <a:t>)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LEP transverse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achieved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routinely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the Z </a:t>
            </a:r>
            <a:r>
              <a:rPr lang="fr-CH" sz="2000" dirty="0" err="1" smtClean="0">
                <a:latin typeface="+mj-lt"/>
              </a:rPr>
              <a:t>peak</a:t>
            </a:r>
            <a:r>
              <a:rPr lang="fr-CH" sz="2000" dirty="0" smtClean="0">
                <a:latin typeface="+mj-lt"/>
              </a:rPr>
              <a:t> and </a:t>
            </a:r>
            <a:r>
              <a:rPr lang="fr-CH" sz="2000" dirty="0" err="1" smtClean="0">
                <a:latin typeface="+mj-lt"/>
              </a:rPr>
              <a:t>was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intrumental</a:t>
            </a:r>
            <a:r>
              <a:rPr lang="fr-CH" sz="2000" dirty="0" smtClean="0">
                <a:latin typeface="+mj-lt"/>
              </a:rPr>
              <a:t> in the 10</a:t>
            </a:r>
            <a:r>
              <a:rPr lang="fr-CH" sz="2000" baseline="30000" dirty="0" smtClean="0">
                <a:latin typeface="+mj-lt"/>
              </a:rPr>
              <a:t>-3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 of the Z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which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led</a:t>
            </a:r>
            <a:r>
              <a:rPr lang="fr-CH" sz="2000" dirty="0" smtClean="0">
                <a:latin typeface="+mj-lt"/>
              </a:rPr>
              <a:t> to the </a:t>
            </a:r>
            <a:r>
              <a:rPr lang="fr-CH" sz="2000" dirty="0" err="1" smtClean="0">
                <a:latin typeface="+mj-lt"/>
              </a:rPr>
              <a:t>prediction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of the top quark mass (179+- 20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) for </a:t>
            </a:r>
            <a:r>
              <a:rPr lang="fr-CH" sz="2000" dirty="0" err="1" smtClean="0">
                <a:latin typeface="+mj-lt"/>
              </a:rPr>
              <a:t>winter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conf</a:t>
            </a:r>
            <a:r>
              <a:rPr lang="fr-CH" sz="2000" dirty="0" smtClean="0">
                <a:latin typeface="+mj-lt"/>
              </a:rPr>
              <a:t>.  1994. </a:t>
            </a: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in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collisions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observed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only</a:t>
            </a:r>
            <a:r>
              <a:rPr lang="fr-CH" sz="2000" dirty="0" smtClean="0">
                <a:latin typeface="+mj-lt"/>
              </a:rPr>
              <a:t> once (40% </a:t>
            </a:r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BBTS = 0.04)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high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destroyed</a:t>
            </a:r>
            <a:r>
              <a:rPr lang="fr-CH" sz="2000" dirty="0" smtClean="0">
                <a:latin typeface="+mj-lt"/>
              </a:rPr>
              <a:t> by the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spread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above</a:t>
            </a:r>
            <a:r>
              <a:rPr lang="fr-CH" sz="2000" dirty="0" smtClean="0">
                <a:latin typeface="+mj-lt"/>
              </a:rPr>
              <a:t> 60 </a:t>
            </a:r>
            <a:r>
              <a:rPr lang="fr-CH" sz="2000" dirty="0" err="1" smtClean="0">
                <a:latin typeface="+mj-lt"/>
              </a:rPr>
              <a:t>GeV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At</a:t>
            </a:r>
            <a:r>
              <a:rPr lang="fr-CH" sz="2000" dirty="0" smtClean="0">
                <a:latin typeface="+mj-lt"/>
              </a:rPr>
              <a:t> TLEP (</a:t>
            </a:r>
            <a:r>
              <a:rPr lang="fr-CH" sz="2000" dirty="0" err="1" smtClean="0">
                <a:latin typeface="+mj-lt"/>
              </a:rPr>
              <a:t>because</a:t>
            </a:r>
            <a:r>
              <a:rPr lang="fr-CH" sz="2000" dirty="0" smtClean="0">
                <a:latin typeface="+mj-lt"/>
              </a:rPr>
              <a:t> radius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larger</a:t>
            </a:r>
            <a:r>
              <a:rPr lang="fr-CH" sz="2000" dirty="0" smtClean="0">
                <a:latin typeface="+mj-lt"/>
              </a:rPr>
              <a:t>)  </a:t>
            </a:r>
            <a:r>
              <a:rPr lang="fr-CH" sz="2000" dirty="0" err="1" smtClean="0">
                <a:latin typeface="+mj-lt"/>
              </a:rPr>
              <a:t>this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corresponcds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availability</a:t>
            </a:r>
            <a:r>
              <a:rPr lang="fr-CH" sz="2000" dirty="0" smtClean="0">
                <a:latin typeface="+mj-lt"/>
              </a:rPr>
              <a:t> of transverse </a:t>
            </a:r>
          </a:p>
          <a:p>
            <a:r>
              <a:rPr lang="fr-CH" sz="2000" dirty="0" err="1">
                <a:latin typeface="+mj-lt"/>
              </a:rPr>
              <a:t>p</a:t>
            </a:r>
            <a:r>
              <a:rPr lang="fr-CH" sz="2000" dirty="0" err="1" smtClean="0">
                <a:latin typeface="+mj-lt"/>
              </a:rPr>
              <a:t>olarization</a:t>
            </a:r>
            <a:r>
              <a:rPr lang="fr-CH" sz="2000" dirty="0" smtClean="0">
                <a:latin typeface="+mj-lt"/>
              </a:rPr>
              <a:t> for 80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beams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plan to use ‘single’ </a:t>
            </a:r>
            <a:r>
              <a:rPr lang="fr-CH" sz="2000" dirty="0" err="1" smtClean="0">
                <a:latin typeface="+mj-lt"/>
              </a:rPr>
              <a:t>bunches</a:t>
            </a:r>
            <a:r>
              <a:rPr lang="fr-CH" sz="2000" dirty="0" smtClean="0">
                <a:latin typeface="+mj-lt"/>
              </a:rPr>
              <a:t> (non-</a:t>
            </a:r>
            <a:r>
              <a:rPr lang="fr-CH" sz="2000" dirty="0" err="1" smtClean="0">
                <a:latin typeface="+mj-lt"/>
              </a:rPr>
              <a:t>interacting</a:t>
            </a:r>
            <a:r>
              <a:rPr lang="fr-CH" sz="2000" dirty="0" smtClean="0">
                <a:latin typeface="+mj-lt"/>
              </a:rPr>
              <a:t>) to </a:t>
            </a:r>
            <a:r>
              <a:rPr lang="fr-CH" sz="2000" dirty="0" err="1" smtClean="0">
                <a:latin typeface="+mj-lt"/>
              </a:rPr>
              <a:t>measure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continuously</a:t>
            </a:r>
            <a:r>
              <a:rPr lang="fr-CH" sz="2000" dirty="0" smtClean="0">
                <a:latin typeface="+mj-lt"/>
              </a:rPr>
              <a:t> and </a:t>
            </a:r>
            <a:r>
              <a:rPr lang="fr-CH" sz="2000" dirty="0" err="1" smtClean="0">
                <a:latin typeface="+mj-lt"/>
              </a:rPr>
              <a:t>eliminate</a:t>
            </a:r>
            <a:r>
              <a:rPr lang="fr-CH" sz="2000" dirty="0" smtClean="0">
                <a:latin typeface="+mj-lt"/>
              </a:rPr>
              <a:t> interpolation </a:t>
            </a:r>
            <a:r>
              <a:rPr lang="fr-CH" sz="2000" dirty="0" err="1" smtClean="0">
                <a:latin typeface="+mj-lt"/>
              </a:rPr>
              <a:t>between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measurements</a:t>
            </a:r>
            <a:endParaRPr lang="fr-CH" sz="2000" dirty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  <a:sym typeface="Wingdings" pitchFamily="2" charset="2"/>
              </a:rPr>
              <a:t> 100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keV</a:t>
            </a:r>
            <a:r>
              <a:rPr lang="fr-CH" sz="2000" dirty="0" smtClean="0">
                <a:latin typeface="+mj-lt"/>
                <a:sym typeface="Wingdings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beam</a:t>
            </a:r>
            <a:r>
              <a:rPr lang="fr-CH" sz="2000" dirty="0" smtClean="0">
                <a:latin typeface="+mj-lt"/>
                <a:sym typeface="Wingdings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energy</a:t>
            </a:r>
            <a:r>
              <a:rPr lang="fr-CH" sz="2000" dirty="0" smtClean="0">
                <a:latin typeface="+mj-lt"/>
                <a:sym typeface="Wingdings" pitchFamily="2" charset="2"/>
              </a:rPr>
              <a:t> calibration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around</a:t>
            </a:r>
            <a:r>
              <a:rPr lang="fr-CH" sz="2000" dirty="0" smtClean="0">
                <a:latin typeface="+mj-lt"/>
                <a:sym typeface="Wingdings" pitchFamily="2" charset="2"/>
              </a:rPr>
              <a:t> Z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peak</a:t>
            </a:r>
            <a:r>
              <a:rPr lang="fr-CH" sz="2000" dirty="0" smtClean="0">
                <a:latin typeface="+mj-lt"/>
                <a:sym typeface="Wingdings" pitchFamily="2" charset="2"/>
              </a:rPr>
              <a:t> and W pair </a:t>
            </a:r>
            <a:r>
              <a:rPr lang="fr-CH" sz="2000" dirty="0" err="1" smtClean="0">
                <a:latin typeface="+mj-lt"/>
                <a:sym typeface="Wingdings" pitchFamily="2" charset="2"/>
              </a:rPr>
              <a:t>threshold</a:t>
            </a:r>
            <a:r>
              <a:rPr lang="fr-CH" sz="2000" dirty="0" smtClean="0">
                <a:latin typeface="+mj-lt"/>
                <a:sym typeface="Wingdings" pitchFamily="2" charset="2"/>
              </a:rPr>
              <a:t>. 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solidFill>
                  <a:srgbClr val="FF0000"/>
                </a:solidFill>
                <a:sym typeface="Symbol"/>
              </a:rPr>
              <a:t></a:t>
            </a:r>
            <a:r>
              <a:rPr lang="fr-CH" sz="2000" dirty="0" err="1" smtClean="0">
                <a:solidFill>
                  <a:srgbClr val="FF0000"/>
                </a:solidFill>
                <a:sym typeface="Symbol"/>
              </a:rPr>
              <a:t>m</a:t>
            </a:r>
            <a:r>
              <a:rPr lang="fr-CH" sz="2000" baseline="-25000" dirty="0" err="1" smtClean="0">
                <a:solidFill>
                  <a:srgbClr val="FF0000"/>
                </a:solidFill>
                <a:sym typeface="Symbol"/>
              </a:rPr>
              <a:t>Z</a:t>
            </a:r>
            <a:r>
              <a:rPr lang="fr-CH" sz="2000" baseline="-250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fr-CH" sz="2000" dirty="0">
                <a:solidFill>
                  <a:srgbClr val="FF0000"/>
                </a:solidFill>
                <a:latin typeface="+mj-lt"/>
                <a:sym typeface="Symbol"/>
              </a:rPr>
              <a:t>~0.1 </a:t>
            </a:r>
            <a:r>
              <a:rPr lang="fr-CH" sz="2000" dirty="0" smtClean="0">
                <a:solidFill>
                  <a:srgbClr val="FF0000"/>
                </a:solidFill>
                <a:latin typeface="+mj-lt"/>
                <a:sym typeface="Symbol"/>
              </a:rPr>
              <a:t>MeV, </a:t>
            </a:r>
            <a:r>
              <a:rPr lang="fr-CH" sz="2000" dirty="0" smtClean="0">
                <a:solidFill>
                  <a:srgbClr val="FF0000"/>
                </a:solidFill>
                <a:sym typeface="Symbol"/>
              </a:rPr>
              <a:t></a:t>
            </a:r>
            <a:r>
              <a:rPr lang="fr-CH" sz="2000" baseline="-25000" dirty="0" smtClean="0">
                <a:solidFill>
                  <a:srgbClr val="FF0000"/>
                </a:solidFill>
                <a:sym typeface="Symbol"/>
              </a:rPr>
              <a:t>Z </a:t>
            </a:r>
            <a:r>
              <a:rPr lang="fr-CH" sz="2000" dirty="0">
                <a:solidFill>
                  <a:srgbClr val="FF0000"/>
                </a:solidFill>
                <a:sym typeface="Symbol"/>
              </a:rPr>
              <a:t>~</a:t>
            </a:r>
            <a:r>
              <a:rPr lang="fr-CH" sz="2000" dirty="0">
                <a:solidFill>
                  <a:srgbClr val="FF0000"/>
                </a:solidFill>
                <a:latin typeface="+mj-lt"/>
                <a:sym typeface="Symbol"/>
              </a:rPr>
              <a:t>0.1 MeV, </a:t>
            </a:r>
            <a:r>
              <a:rPr lang="fr-CH" sz="2000" dirty="0" smtClean="0">
                <a:solidFill>
                  <a:srgbClr val="FF0000"/>
                </a:solidFill>
                <a:latin typeface="+mj-lt"/>
                <a:sym typeface="Symbol"/>
              </a:rPr>
              <a:t> m</a:t>
            </a:r>
            <a:r>
              <a:rPr lang="fr-CH" sz="2000" baseline="-25000" dirty="0" smtClean="0">
                <a:solidFill>
                  <a:srgbClr val="FF0000"/>
                </a:solidFill>
                <a:latin typeface="+mj-lt"/>
                <a:sym typeface="Symbol"/>
              </a:rPr>
              <a:t>W</a:t>
            </a:r>
            <a:r>
              <a:rPr lang="fr-CH" sz="2000" dirty="0" smtClean="0">
                <a:solidFill>
                  <a:srgbClr val="FF0000"/>
                </a:solidFill>
                <a:latin typeface="+mj-lt"/>
                <a:sym typeface="Symbol"/>
              </a:rPr>
              <a:t> ~ 0.5 MeV</a:t>
            </a:r>
            <a:endParaRPr lang="fr-CH" sz="2000" dirty="0">
              <a:solidFill>
                <a:srgbClr val="FF0000"/>
              </a:solidFill>
              <a:latin typeface="+mj-lt"/>
            </a:endParaRPr>
          </a:p>
          <a:p>
            <a:endParaRPr lang="fr-CH" sz="2000" dirty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endParaRPr lang="fr-CH" sz="2000" dirty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endParaRPr lang="fr-CH" sz="2000" dirty="0">
              <a:latin typeface="+mj-lt"/>
            </a:endParaRPr>
          </a:p>
          <a:p>
            <a:endParaRPr lang="fr-CH" sz="1800" dirty="0" smtClean="0">
              <a:latin typeface="+mj-lt"/>
            </a:endParaRPr>
          </a:p>
          <a:p>
            <a:endParaRPr lang="fr-CH" dirty="0">
              <a:latin typeface="+mj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360" t="3874"/>
          <a:stretch>
            <a:fillRect/>
          </a:stretch>
        </p:blipFill>
        <p:spPr bwMode="auto">
          <a:xfrm>
            <a:off x="7019919" y="-76201"/>
            <a:ext cx="2124081" cy="209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8484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88640"/>
            <a:ext cx="86677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32240" y="1170514"/>
            <a:ext cx="1062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>
                <a:solidFill>
                  <a:schemeClr val="accent3">
                    <a:lumMod val="75000"/>
                  </a:schemeClr>
                </a:solidFill>
              </a:rPr>
              <a:t>PAC 1995</a:t>
            </a:r>
            <a:endParaRPr lang="fr-CH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1363390"/>
            <a:ext cx="4866896" cy="4606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635" y="1583795"/>
            <a:ext cx="4563210" cy="130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080" y="3068960"/>
            <a:ext cx="4670320" cy="137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33447" y="4599130"/>
            <a:ext cx="4445128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endParaRPr lang="fr-CH" dirty="0"/>
          </a:p>
          <a:p>
            <a:r>
              <a:rPr lang="fr-CH" dirty="0" smtClean="0"/>
              <a:t>This </a:t>
            </a:r>
            <a:r>
              <a:rPr lang="fr-CH" dirty="0" err="1"/>
              <a:t>w</a:t>
            </a:r>
            <a:r>
              <a:rPr lang="fr-CH" dirty="0" err="1" smtClean="0"/>
              <a:t>as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ever</a:t>
            </a:r>
            <a:r>
              <a:rPr lang="fr-CH" dirty="0" smtClean="0"/>
              <a:t> </a:t>
            </a:r>
            <a:r>
              <a:rPr lang="fr-CH" dirty="0" err="1" smtClean="0"/>
              <a:t>tried</a:t>
            </a:r>
            <a:r>
              <a:rPr lang="fr-CH" dirty="0" smtClean="0"/>
              <a:t> 3 times!</a:t>
            </a:r>
          </a:p>
          <a:p>
            <a:r>
              <a:rPr lang="fr-CH" dirty="0" smtClean="0"/>
              <a:t>Best </a:t>
            </a:r>
            <a:r>
              <a:rPr lang="fr-CH" dirty="0" err="1" smtClean="0"/>
              <a:t>result</a:t>
            </a:r>
            <a:r>
              <a:rPr lang="fr-CH" dirty="0" smtClean="0"/>
              <a:t>: P = 40%  , </a:t>
            </a:r>
            <a:r>
              <a:rPr lang="fr-CH" dirty="0" smtClean="0">
                <a:sym typeface="Symbol"/>
              </a:rPr>
              <a:t></a:t>
            </a:r>
            <a:r>
              <a:rPr lang="fr-CH" baseline="30000" dirty="0" smtClean="0">
                <a:sym typeface="Symbol"/>
              </a:rPr>
              <a:t>*</a:t>
            </a:r>
            <a:r>
              <a:rPr lang="fr-CH" baseline="-25000" dirty="0" smtClean="0">
                <a:sym typeface="Symbol"/>
              </a:rPr>
              <a:t>y</a:t>
            </a:r>
            <a:r>
              <a:rPr lang="fr-CH" dirty="0" smtClean="0">
                <a:sym typeface="Symbol"/>
              </a:rPr>
              <a:t>= 0.04  , one IP</a:t>
            </a:r>
          </a:p>
          <a:p>
            <a:r>
              <a:rPr lang="fr-CH" dirty="0" err="1" smtClean="0">
                <a:sym typeface="Symbol"/>
              </a:rPr>
              <a:t>Assuming</a:t>
            </a:r>
            <a:r>
              <a:rPr lang="fr-CH" dirty="0" smtClean="0">
                <a:sym typeface="Symbol"/>
              </a:rPr>
              <a:t> 4 IP and </a:t>
            </a:r>
            <a:r>
              <a:rPr lang="fr-CH" dirty="0">
                <a:sym typeface="Symbol"/>
              </a:rPr>
              <a:t></a:t>
            </a:r>
            <a:r>
              <a:rPr lang="fr-CH" baseline="30000" dirty="0">
                <a:sym typeface="Symbol"/>
              </a:rPr>
              <a:t>*</a:t>
            </a:r>
            <a:r>
              <a:rPr lang="fr-CH" baseline="-25000" dirty="0">
                <a:sym typeface="Symbol"/>
              </a:rPr>
              <a:t>y</a:t>
            </a:r>
            <a:r>
              <a:rPr lang="fr-CH" dirty="0">
                <a:sym typeface="Symbol"/>
              </a:rPr>
              <a:t>= </a:t>
            </a:r>
            <a:r>
              <a:rPr lang="fr-CH" dirty="0" smtClean="0">
                <a:sym typeface="Symbol"/>
              </a:rPr>
              <a:t>0.01 </a:t>
            </a:r>
            <a:r>
              <a:rPr lang="fr-CH" dirty="0" smtClean="0">
                <a:sym typeface="Wingdings" pitchFamily="2" charset="2"/>
              </a:rPr>
              <a:t> </a:t>
            </a:r>
          </a:p>
          <a:p>
            <a:endParaRPr lang="fr-CH" b="1" dirty="0" smtClean="0">
              <a:solidFill>
                <a:srgbClr val="0000FF"/>
              </a:solidFill>
              <a:sym typeface="Wingdings" pitchFamily="2" charset="2"/>
            </a:endParaRPr>
          </a:p>
          <a:p>
            <a:r>
              <a:rPr lang="fr-CH" b="1" dirty="0" err="1" smtClean="0">
                <a:solidFill>
                  <a:srgbClr val="0000FF"/>
                </a:solidFill>
                <a:sym typeface="Wingdings" pitchFamily="2" charset="2"/>
              </a:rPr>
              <a:t>reduce</a:t>
            </a:r>
            <a:r>
              <a:rPr lang="fr-CH" b="1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fr-CH" b="1" dirty="0" err="1" smtClean="0">
                <a:solidFill>
                  <a:srgbClr val="0000FF"/>
                </a:solidFill>
                <a:sym typeface="Wingdings" pitchFamily="2" charset="2"/>
              </a:rPr>
              <a:t>luminositiy</a:t>
            </a:r>
            <a:r>
              <a:rPr lang="fr-CH" b="1" dirty="0" smtClean="0">
                <a:solidFill>
                  <a:srgbClr val="0000FF"/>
                </a:solidFill>
                <a:sym typeface="Wingdings" pitchFamily="2" charset="2"/>
              </a:rPr>
              <a:t> x 10  </a:t>
            </a:r>
            <a:r>
              <a:rPr lang="fr-CH" b="1" dirty="0" err="1" smtClean="0">
                <a:solidFill>
                  <a:srgbClr val="0000FF"/>
                </a:solidFill>
                <a:sym typeface="Wingdings" pitchFamily="2" charset="2"/>
              </a:rPr>
              <a:t>still</a:t>
            </a:r>
            <a:r>
              <a:rPr lang="fr-CH" b="1" dirty="0" smtClean="0">
                <a:solidFill>
                  <a:srgbClr val="0000FF"/>
                </a:solidFill>
                <a:sym typeface="Wingdings" pitchFamily="2" charset="2"/>
              </a:rPr>
              <a:t>, 10</a:t>
            </a:r>
            <a:r>
              <a:rPr lang="fr-CH" b="1" baseline="30000" dirty="0" smtClean="0">
                <a:solidFill>
                  <a:srgbClr val="0000FF"/>
                </a:solidFill>
                <a:sym typeface="Wingdings" pitchFamily="2" charset="2"/>
              </a:rPr>
              <a:t>11 </a:t>
            </a:r>
            <a:r>
              <a:rPr lang="fr-CH" b="1" dirty="0" smtClean="0">
                <a:solidFill>
                  <a:srgbClr val="0000FF"/>
                </a:solidFill>
                <a:sym typeface="Wingdings" pitchFamily="2" charset="2"/>
              </a:rPr>
              <a:t>Z @ P=40%</a:t>
            </a:r>
            <a:endParaRPr lang="fr-CH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2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41" y="953725"/>
            <a:ext cx="5670630" cy="215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56765" y="362852"/>
            <a:ext cx="2775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Measurement</a:t>
            </a:r>
            <a:r>
              <a:rPr lang="fr-CH" sz="2400" b="1" dirty="0" smtClean="0"/>
              <a:t> of A</a:t>
            </a:r>
            <a:r>
              <a:rPr lang="fr-CH" sz="2400" b="1" baseline="-25000" dirty="0" smtClean="0"/>
              <a:t>LR</a:t>
            </a:r>
            <a:endParaRPr lang="fr-CH" sz="24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573" y="3086907"/>
            <a:ext cx="6255695" cy="181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131" y="5471627"/>
            <a:ext cx="3825425" cy="32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09394" y="5796862"/>
            <a:ext cx="6272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A</a:t>
            </a:r>
            <a:r>
              <a:rPr lang="fr-CH" baseline="-25000" dirty="0" smtClean="0">
                <a:sym typeface="Symbol"/>
              </a:rPr>
              <a:t>LR  </a:t>
            </a:r>
            <a:r>
              <a:rPr lang="fr-CH" dirty="0" smtClean="0">
                <a:sym typeface="Symbol"/>
              </a:rPr>
              <a:t>= 0.000015  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  10</a:t>
            </a:r>
            <a:r>
              <a:rPr lang="fr-CH" baseline="30000" dirty="0" smtClean="0">
                <a:sym typeface="Symbol"/>
              </a:rPr>
              <a:t>11</a:t>
            </a:r>
            <a:r>
              <a:rPr lang="fr-CH" dirty="0" smtClean="0">
                <a:sym typeface="Symbol"/>
              </a:rPr>
              <a:t> Z  and 40% </a:t>
            </a:r>
            <a:r>
              <a:rPr lang="fr-CH" dirty="0" err="1" smtClean="0">
                <a:sym typeface="Symbol"/>
              </a:rPr>
              <a:t>polarization</a:t>
            </a:r>
            <a:r>
              <a:rPr lang="fr-CH" dirty="0" smtClean="0">
                <a:sym typeface="Symbol"/>
              </a:rPr>
              <a:t> in collisions.</a:t>
            </a:r>
          </a:p>
          <a:p>
            <a:endParaRPr lang="fr-CH" dirty="0" smtClean="0">
              <a:sym typeface="Symbol"/>
            </a:endParaRPr>
          </a:p>
          <a:p>
            <a:r>
              <a:rPr lang="fr-CH" b="1" dirty="0" smtClean="0">
                <a:solidFill>
                  <a:srgbClr val="0000FF"/>
                </a:solidFill>
                <a:sym typeface="Symbol"/>
              </a:rPr>
              <a:t>sin</a:t>
            </a:r>
            <a:r>
              <a:rPr lang="fr-CH" b="1" baseline="30000" dirty="0" smtClean="0">
                <a:solidFill>
                  <a:srgbClr val="0000FF"/>
                </a:solidFill>
                <a:sym typeface="Symbol"/>
              </a:rPr>
              <a:t>2</a:t>
            </a:r>
            <a:r>
              <a:rPr lang="el-GR" b="1" dirty="0" smtClean="0">
                <a:solidFill>
                  <a:srgbClr val="0000FF"/>
                </a:solidFill>
                <a:sym typeface="Symbol"/>
              </a:rPr>
              <a:t>θ</a:t>
            </a:r>
            <a:r>
              <a:rPr lang="fr-CH" b="1" baseline="-25000" dirty="0" err="1" smtClean="0">
                <a:solidFill>
                  <a:srgbClr val="0000FF"/>
                </a:solidFill>
                <a:sym typeface="Symbol"/>
              </a:rPr>
              <a:t>W</a:t>
            </a:r>
            <a:r>
              <a:rPr lang="fr-CH" b="1" baseline="30000" dirty="0" err="1" smtClean="0">
                <a:solidFill>
                  <a:srgbClr val="0000FF"/>
                </a:solidFill>
                <a:sym typeface="Symbol"/>
              </a:rPr>
              <a:t>eff</a:t>
            </a:r>
            <a:r>
              <a:rPr lang="fr-CH" b="1" baseline="30000" dirty="0" smtClean="0">
                <a:solidFill>
                  <a:srgbClr val="0000FF"/>
                </a:solidFill>
                <a:sym typeface="Symbol"/>
              </a:rPr>
              <a:t>   </a:t>
            </a:r>
            <a:r>
              <a:rPr lang="fr-CH" b="1" dirty="0" smtClean="0">
                <a:solidFill>
                  <a:srgbClr val="0000FF"/>
                </a:solidFill>
                <a:sym typeface="Symbol"/>
              </a:rPr>
              <a:t>(stat) = O(2.10</a:t>
            </a:r>
            <a:r>
              <a:rPr lang="fr-CH" b="1" baseline="30000" dirty="0" smtClean="0">
                <a:solidFill>
                  <a:srgbClr val="0000FF"/>
                </a:solidFill>
                <a:sym typeface="Symbol"/>
              </a:rPr>
              <a:t>-6</a:t>
            </a:r>
            <a:r>
              <a:rPr lang="fr-CH" b="1" dirty="0" smtClean="0">
                <a:solidFill>
                  <a:srgbClr val="0000FF"/>
                </a:solidFill>
                <a:sym typeface="Symbol"/>
              </a:rPr>
              <a:t>)</a:t>
            </a:r>
          </a:p>
          <a:p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2366755" y="5437964"/>
            <a:ext cx="845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A</a:t>
            </a:r>
            <a:r>
              <a:rPr lang="fr-CH" baseline="-25000" dirty="0" smtClean="0">
                <a:sym typeface="Symbol"/>
              </a:rPr>
              <a:t>LR  </a:t>
            </a:r>
            <a:r>
              <a:rPr lang="fr-CH" dirty="0" smtClean="0">
                <a:sym typeface="Symbol"/>
              </a:rPr>
              <a:t>= </a:t>
            </a:r>
          </a:p>
          <a:p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521550" y="5634244"/>
            <a:ext cx="9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statistics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1466655" y="4914165"/>
            <a:ext cx="6989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Verifies</a:t>
            </a:r>
            <a:r>
              <a:rPr lang="fr-CH" b="1" dirty="0" smtClean="0"/>
              <a:t> </a:t>
            </a:r>
            <a:r>
              <a:rPr lang="fr-CH" b="1" dirty="0" err="1" smtClean="0"/>
              <a:t>polarimeter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experimentally</a:t>
            </a:r>
            <a:r>
              <a:rPr lang="fr-CH" b="1" dirty="0" smtClean="0"/>
              <a:t> </a:t>
            </a:r>
            <a:r>
              <a:rPr lang="fr-CH" b="1" dirty="0" err="1" smtClean="0"/>
              <a:t>measured</a:t>
            </a:r>
            <a:r>
              <a:rPr lang="fr-CH" b="1" dirty="0" smtClean="0"/>
              <a:t> cross-section ratios 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40447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" y="77173"/>
            <a:ext cx="8610600" cy="537845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Precision tests of EWSB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37</a:t>
            </a:fld>
            <a:endParaRPr lang="en-US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759021"/>
              </p:ext>
            </p:extLst>
          </p:nvPr>
        </p:nvGraphicFramePr>
        <p:xfrm>
          <a:off x="1" y="600075"/>
          <a:ext cx="5382162" cy="4536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74"/>
                <a:gridCol w="1087087"/>
                <a:gridCol w="1176256"/>
                <a:gridCol w="1261445"/>
              </a:tblGrid>
              <a:tr h="136988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LEP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ILC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TLEP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17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√s ~ </a:t>
                      </a:r>
                      <a:r>
                        <a:rPr lang="en-US" sz="1400" b="1" dirty="0" err="1" smtClean="0">
                          <a:solidFill>
                            <a:srgbClr val="009900"/>
                          </a:solidFill>
                        </a:rPr>
                        <a:t>m</a:t>
                      </a:r>
                      <a:r>
                        <a:rPr lang="en-US" sz="1400" b="1" baseline="-25000" dirty="0" err="1" smtClean="0">
                          <a:solidFill>
                            <a:srgbClr val="009900"/>
                          </a:solidFill>
                        </a:rPr>
                        <a:t>Z</a:t>
                      </a:r>
                      <a:endParaRPr lang="en-US" sz="1400" b="1" baseline="-25000" dirty="0" smtClean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Mega-Z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Giga-Z</a:t>
                      </a:r>
                      <a:endParaRPr lang="en-US" sz="14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Tera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-Z</a:t>
                      </a:r>
                      <a:endParaRPr lang="en-US" sz="14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59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#Z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/ year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Polarization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Precision </a:t>
                      </a:r>
                      <a:r>
                        <a:rPr lang="en-US" sz="1400" b="1" baseline="0" dirty="0" err="1" smtClean="0">
                          <a:solidFill>
                            <a:srgbClr val="CC0099"/>
                          </a:solidFill>
                        </a:rPr>
                        <a:t>vs</a:t>
                      </a: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LEP1/SLD</a:t>
                      </a:r>
                      <a:endParaRPr lang="en-US" sz="1400" b="1" baseline="0" dirty="0" smtClean="0">
                        <a:solidFill>
                          <a:srgbClr val="CC0099"/>
                        </a:solidFill>
                      </a:endParaRP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Error on </a:t>
                      </a:r>
                      <a:r>
                        <a:rPr lang="en-US" sz="1400" b="1" baseline="0" dirty="0" err="1" smtClean="0">
                          <a:solidFill>
                            <a:srgbClr val="CC0099"/>
                          </a:solidFill>
                        </a:rPr>
                        <a:t>m</a:t>
                      </a:r>
                      <a:r>
                        <a:rPr lang="en-US" sz="1400" b="1" baseline="-25000" dirty="0" err="1" smtClean="0">
                          <a:solidFill>
                            <a:srgbClr val="CC0099"/>
                          </a:solidFill>
                        </a:rPr>
                        <a:t>Z</a:t>
                      </a: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, </a:t>
                      </a: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sz="1400" b="1" baseline="-25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Z</a:t>
                      </a:r>
                      <a:endParaRPr lang="en-US" sz="1400" b="1" baseline="-25000" dirty="0">
                        <a:solidFill>
                          <a:srgbClr val="CC0099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×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Yes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(T)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 MeV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Few 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Easy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1/5 to 1/10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–</a:t>
                      </a:r>
                      <a:endParaRPr lang="en-US" sz="1400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(&gt;10</a:t>
                      </a:r>
                      <a:r>
                        <a:rPr lang="en-US" sz="11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000000"/>
                          </a:solidFill>
                        </a:rPr>
                        <a:t>b,c,</a:t>
                      </a:r>
                      <a:r>
                        <a:rPr lang="en-US" sz="1100" baseline="0" dirty="0" err="1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t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sz="1400" baseline="300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Yes (T,L)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~1/100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&lt; 0.1 MeV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√s ~ 2m</a:t>
                      </a:r>
                      <a:r>
                        <a:rPr lang="en-US" sz="1400" b="1" baseline="-25000" dirty="0" smtClean="0">
                          <a:solidFill>
                            <a:srgbClr val="009900"/>
                          </a:solidFill>
                        </a:rPr>
                        <a:t>W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#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W pairs / year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rgbClr val="800000"/>
                          </a:solidFill>
                        </a:rPr>
                        <a:t>Polarization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Error on </a:t>
                      </a:r>
                      <a:r>
                        <a:rPr lang="en-US" sz="1400" b="1" baseline="0" dirty="0" err="1" smtClean="0">
                          <a:solidFill>
                            <a:srgbClr val="CC0099"/>
                          </a:solidFill>
                        </a:rPr>
                        <a:t>m</a:t>
                      </a:r>
                      <a:r>
                        <a:rPr lang="en-US" sz="1400" b="1" baseline="-25000" dirty="0" err="1" smtClean="0">
                          <a:solidFill>
                            <a:srgbClr val="CC0099"/>
                          </a:solidFill>
                        </a:rPr>
                        <a:t>W</a:t>
                      </a:r>
                      <a:endParaRPr lang="en-US" sz="1400" b="1" baseline="-25000" dirty="0" smtClean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Few dozens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US" sz="1400" baseline="300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220 MeV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2×10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Easy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7 MeV</a:t>
                      </a:r>
                      <a:endParaRPr lang="en-US" sz="1400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2.5×10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</a:rPr>
                        <a:t>Yes (T)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0.5 MeV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√s =</a:t>
                      </a:r>
                      <a:r>
                        <a:rPr lang="en-US" sz="1400" b="1" baseline="0" dirty="0" smtClean="0">
                          <a:solidFill>
                            <a:srgbClr val="009900"/>
                          </a:solidFill>
                        </a:rPr>
                        <a:t> 240 </a:t>
                      </a:r>
                      <a:r>
                        <a:rPr lang="en-US" sz="1400" b="1" baseline="0" dirty="0" err="1" smtClean="0">
                          <a:solidFill>
                            <a:srgbClr val="009900"/>
                          </a:solidFill>
                        </a:rPr>
                        <a:t>GeV</a:t>
                      </a:r>
                      <a:endParaRPr lang="en-US" sz="1400" b="1" baseline="-25000" dirty="0" smtClean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aseline="30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Oku-W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# W pairs / 5 years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Error on </a:t>
                      </a:r>
                      <a:r>
                        <a:rPr lang="en-US" sz="1400" b="1" baseline="0" dirty="0" err="1" smtClean="0">
                          <a:solidFill>
                            <a:srgbClr val="CC0099"/>
                          </a:solidFill>
                        </a:rPr>
                        <a:t>m</a:t>
                      </a:r>
                      <a:r>
                        <a:rPr lang="en-US" sz="1400" b="1" baseline="-25000" dirty="0" err="1" smtClean="0">
                          <a:solidFill>
                            <a:srgbClr val="CC0099"/>
                          </a:solidFill>
                        </a:rPr>
                        <a:t>W</a:t>
                      </a:r>
                      <a:endParaRPr lang="en-US" sz="1400" b="1" baseline="-25000" dirty="0" smtClean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4×10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33 MeV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4×10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3 MeV</a:t>
                      </a:r>
                      <a:endParaRPr lang="en-US" sz="1400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2×10</a:t>
                      </a:r>
                      <a:r>
                        <a:rPr lang="en-US" sz="1400" baseline="30000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0.5 MeV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√s ~ 350</a:t>
                      </a:r>
                      <a:r>
                        <a:rPr lang="en-US" sz="1400" b="1" baseline="0" dirty="0" smtClean="0">
                          <a:solidFill>
                            <a:srgbClr val="009900"/>
                          </a:solidFill>
                        </a:rPr>
                        <a:t> </a:t>
                      </a:r>
                      <a:r>
                        <a:rPr lang="en-US" sz="1400" b="1" baseline="0" dirty="0" err="1" smtClean="0">
                          <a:solidFill>
                            <a:srgbClr val="009900"/>
                          </a:solidFill>
                        </a:rPr>
                        <a:t>GeV</a:t>
                      </a:r>
                      <a:endParaRPr lang="en-US" sz="1400" b="1" baseline="-25000" dirty="0" smtClean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Mega-Top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3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rgbClr val="800000"/>
                          </a:solidFill>
                        </a:rPr>
                        <a:t># top pairs / 5 years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Error on </a:t>
                      </a:r>
                      <a:r>
                        <a:rPr lang="en-US" sz="1400" b="1" baseline="0" dirty="0" err="1" smtClean="0">
                          <a:solidFill>
                            <a:srgbClr val="CC0099"/>
                          </a:solidFill>
                        </a:rPr>
                        <a:t>m</a:t>
                      </a:r>
                      <a:r>
                        <a:rPr lang="en-US" sz="1400" b="1" baseline="-25000" dirty="0" err="1" smtClean="0">
                          <a:solidFill>
                            <a:srgbClr val="CC0099"/>
                          </a:solidFill>
                        </a:rPr>
                        <a:t>top</a:t>
                      </a:r>
                      <a:endParaRPr lang="en-US" sz="1400" b="1" baseline="-25000" dirty="0" smtClean="0">
                        <a:solidFill>
                          <a:srgbClr val="CC0099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CC0099"/>
                          </a:solidFill>
                        </a:rPr>
                        <a:t>Error on </a:t>
                      </a:r>
                      <a:r>
                        <a:rPr lang="en-US" sz="1400" b="1" baseline="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l</a:t>
                      </a:r>
                      <a:r>
                        <a:rPr lang="en-US" sz="1400" b="1" baseline="-25000" dirty="0" err="1" smtClean="0">
                          <a:solidFill>
                            <a:srgbClr val="CC0099"/>
                          </a:solidFill>
                        </a:rPr>
                        <a:t>t</a:t>
                      </a:r>
                      <a:endParaRPr lang="en-US" sz="1400" b="1" baseline="-25000" dirty="0" smtClean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</a:rPr>
                        <a:t>– </a:t>
                      </a:r>
                      <a:endParaRPr lang="en-US" sz="1400" b="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–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–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</a:rPr>
                        <a:t>100,000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30 MeV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40%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</a:rPr>
                        <a:t>500,000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13 MeV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15%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3" descr="\\cern.ch\dfs\Users\j\janot\Public\SSI2001\wwcross0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651" y="2895600"/>
            <a:ext cx="1477710" cy="122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J:\MyDocs\zline_aleph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651" y="1447800"/>
            <a:ext cx="1477710" cy="120009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ww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786" y="3714750"/>
            <a:ext cx="920733" cy="9108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58361" y="1170801"/>
            <a:ext cx="1752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Asymmetries,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Lineshape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46922" y="2667000"/>
            <a:ext cx="1411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WW threshold scan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3133" y="3256776"/>
            <a:ext cx="1184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WW production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0705" y="4629150"/>
            <a:ext cx="1247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tt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 threshold scan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11" descr="\\cern.ch\dfs\Users\j\janot\Public\GIF2001\ttH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385" y="4888229"/>
            <a:ext cx="1069181" cy="85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9576" y="5326023"/>
            <a:ext cx="7845944" cy="15696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libri"/>
              </a:rPr>
              <a:t>TLEP : Repeat the LEP1 physics </a:t>
            </a:r>
            <a:r>
              <a:rPr lang="en-US" sz="1600" dirty="0" err="1" smtClean="0">
                <a:solidFill>
                  <a:srgbClr val="FF0000"/>
                </a:solidFill>
                <a:latin typeface="Calibri"/>
              </a:rPr>
              <a:t>programme</a:t>
            </a:r>
            <a:r>
              <a:rPr lang="en-US" sz="1600" dirty="0" smtClean="0">
                <a:solidFill>
                  <a:srgbClr val="FF0000"/>
                </a:solidFill>
                <a:latin typeface="Calibri"/>
              </a:rPr>
              <a:t> every 15 </a:t>
            </a:r>
            <a:r>
              <a:rPr lang="en-US" sz="1600" dirty="0" err="1" smtClean="0">
                <a:solidFill>
                  <a:srgbClr val="FF0000"/>
                </a:solidFill>
                <a:latin typeface="Calibri"/>
              </a:rPr>
              <a:t>mn</a:t>
            </a:r>
            <a:endParaRPr lang="en-US" sz="1600" dirty="0" smtClean="0">
              <a:solidFill>
                <a:srgbClr val="FF0000"/>
              </a:solidFill>
              <a:latin typeface="Calibri"/>
            </a:endParaRPr>
          </a:p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      </a:t>
            </a:r>
            <a:r>
              <a:rPr lang="en-US" sz="1600" dirty="0" smtClean="0">
                <a:solidFill>
                  <a:srgbClr val="0000CC"/>
                </a:solidFill>
                <a:latin typeface="Calibri"/>
              </a:rPr>
              <a:t>Transverse polarization up to the WW threshold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Exquisite beam energy determination (10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keV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r>
              <a:rPr lang="en-US" sz="1600" dirty="0">
                <a:solidFill>
                  <a:srgbClr val="0000CC"/>
                </a:solidFill>
                <a:latin typeface="Calibri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Calibri"/>
              </a:rPr>
              <a:t>      Longitudinal </a:t>
            </a:r>
            <a:r>
              <a:rPr lang="en-US" sz="1600" dirty="0">
                <a:solidFill>
                  <a:srgbClr val="0000CC"/>
                </a:solidFill>
                <a:latin typeface="Calibri"/>
              </a:rPr>
              <a:t>polarization at the Z </a:t>
            </a:r>
            <a:r>
              <a:rPr lang="en-US" sz="1600" dirty="0" smtClean="0">
                <a:solidFill>
                  <a:srgbClr val="0000CC"/>
                </a:solidFill>
                <a:latin typeface="Calibri"/>
              </a:rPr>
              <a:t>pole</a:t>
            </a:r>
            <a:endParaRPr lang="en-US" sz="1600" dirty="0" smtClean="0">
              <a:solidFill>
                <a:prstClr val="black"/>
              </a:solidFill>
              <a:latin typeface="Calibri"/>
            </a:endParaRPr>
          </a:p>
          <a:p>
            <a:pPr marL="742950" lvl="4" indent="-285750">
              <a:buFont typeface="Wingdings" charset="2"/>
              <a:buChar char="Ø"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Measure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sin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θ</a:t>
            </a:r>
            <a:r>
              <a:rPr lang="en-US" sz="1600" baseline="-25000" dirty="0">
                <a:solidFill>
                  <a:prstClr val="black"/>
                </a:solidFill>
                <a:latin typeface="Calibri"/>
              </a:rPr>
              <a:t>W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to 2.10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-6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from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A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</a:rPr>
              <a:t>LR</a:t>
            </a:r>
          </a:p>
          <a:p>
            <a:pPr marL="742950" lvl="4" indent="-285750">
              <a:buFont typeface="Wingdings" charset="2"/>
              <a:buChar char="Ø"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Statistics, statistics …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58586" y="4519196"/>
            <a:ext cx="244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-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787" y="4857749"/>
            <a:ext cx="1062399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561" y="62299"/>
            <a:ext cx="2044722" cy="27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33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20T_iron_v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4600" y="2880889"/>
            <a:ext cx="2590800" cy="199591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38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610600" cy="762000"/>
          </a:xfrm>
        </p:spPr>
        <p:txBody>
          <a:bodyPr>
            <a:normAutofit/>
          </a:bodyPr>
          <a:lstStyle/>
          <a:p>
            <a:r>
              <a:rPr lang="en-US" sz="2800" b="1" dirty="0"/>
              <a:t>The Next-to-Next </a:t>
            </a:r>
            <a:r>
              <a:rPr lang="en-US" sz="2800" b="1" dirty="0" smtClean="0"/>
              <a:t>Facility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914400"/>
            <a:ext cx="8610600" cy="5378450"/>
          </a:xfrm>
          <a:ln>
            <a:noFill/>
          </a:ln>
        </p:spPr>
        <p:txBody>
          <a:bodyPr/>
          <a:lstStyle/>
          <a:p>
            <a:r>
              <a:rPr lang="en-US" sz="1800" dirty="0" smtClean="0"/>
              <a:t>TLEP can be upgraded to VHE-LHC</a:t>
            </a:r>
          </a:p>
          <a:p>
            <a:pPr lvl="1"/>
            <a:r>
              <a:rPr lang="en-US" sz="1600" dirty="0" smtClean="0"/>
              <a:t>Re-use the 80 km tunnel to reach </a:t>
            </a:r>
            <a:r>
              <a:rPr lang="en-US" sz="1600" dirty="0" smtClean="0">
                <a:solidFill>
                  <a:srgbClr val="FF0000"/>
                </a:solidFill>
              </a:rPr>
              <a:t>80-100 </a:t>
            </a:r>
            <a:r>
              <a:rPr lang="en-US" sz="1600" dirty="0" err="1" smtClean="0">
                <a:solidFill>
                  <a:srgbClr val="FF0000"/>
                </a:solidFill>
              </a:rPr>
              <a:t>TeV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/>
              <a:t>pp</a:t>
            </a:r>
            <a:r>
              <a:rPr lang="en-US" sz="1600" dirty="0" smtClean="0"/>
              <a:t> collisions</a:t>
            </a:r>
          </a:p>
          <a:p>
            <a:pPr lvl="1"/>
            <a:r>
              <a:rPr lang="en-US" sz="1600" dirty="0"/>
              <a:t>N</a:t>
            </a:r>
            <a:r>
              <a:rPr lang="en-US" sz="1600" dirty="0" smtClean="0"/>
              <a:t>eed </a:t>
            </a:r>
            <a:r>
              <a:rPr lang="en-US" sz="1600" dirty="0" smtClean="0"/>
              <a:t>to develop 16-20 T SC magnets</a:t>
            </a:r>
          </a:p>
          <a:p>
            <a:pPr lvl="2"/>
            <a:r>
              <a:rPr lang="en-US" sz="1600" dirty="0" smtClean="0"/>
              <a:t>Needs </a:t>
            </a:r>
            <a:r>
              <a:rPr lang="en-US" sz="1600" dirty="0" smtClean="0"/>
              <a:t>R&amp;D </a:t>
            </a:r>
            <a:r>
              <a:rPr lang="en-US" sz="1600" dirty="0" smtClean="0"/>
              <a:t>and time (TLEP won’t delay VHE-LHC)</a:t>
            </a:r>
          </a:p>
          <a:p>
            <a:pPr lvl="1"/>
            <a:r>
              <a:rPr lang="en-US" sz="1600" dirty="0" smtClean="0"/>
              <a:t>Early conceptual design </a:t>
            </a:r>
            <a:endParaRPr lang="en-US" sz="1600" dirty="0" smtClean="0"/>
          </a:p>
          <a:p>
            <a:pPr lvl="2"/>
            <a:r>
              <a:rPr lang="en-US" sz="1600" dirty="0" smtClean="0"/>
              <a:t>Using multiple SC materials</a:t>
            </a:r>
            <a:endParaRPr lang="en-US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686" y="914400"/>
            <a:ext cx="2315714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6553200" y="1371600"/>
            <a:ext cx="838200" cy="381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 descr="20T_coil_v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3200400"/>
            <a:ext cx="3779816" cy="1354661"/>
          </a:xfrm>
          <a:prstGeom prst="rect">
            <a:avLst/>
          </a:prstGeom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36063" y="4648200"/>
            <a:ext cx="2250737" cy="154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7375" y="4913914"/>
            <a:ext cx="4704825" cy="13344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555933" y="4111823"/>
            <a:ext cx="806267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smtClean="0">
                <a:solidFill>
                  <a:srgbClr val="000000"/>
                </a:solidFill>
              </a:rPr>
              <a:t>L. Rossi </a:t>
            </a: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61408" y="4913914"/>
            <a:ext cx="824592" cy="9534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2400" b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29000" y="4913914"/>
            <a:ext cx="682939" cy="9534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2400" b="0">
              <a:solidFill>
                <a:srgbClr val="FFFFFF"/>
              </a:solidFill>
            </a:endParaRPr>
          </a:p>
        </p:txBody>
      </p:sp>
      <p:sp>
        <p:nvSpPr>
          <p:cNvPr id="20" name="ZoneTexte 17"/>
          <p:cNvSpPr txBox="1"/>
          <p:nvPr/>
        </p:nvSpPr>
        <p:spPr>
          <a:xfrm>
            <a:off x="3200400" y="5939135"/>
            <a:ext cx="1191324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sz="16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20 T field!</a:t>
            </a:r>
            <a:endParaRPr kumimoji="1" lang="en-US" sz="1600" i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3505200" y="3657600"/>
            <a:ext cx="669925" cy="228600"/>
          </a:xfrm>
          <a:prstGeom prst="roundRec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28" name="Curved Connector 27"/>
          <p:cNvCxnSpPr>
            <a:stCxn id="26" idx="3"/>
          </p:cNvCxnSpPr>
          <p:nvPr/>
        </p:nvCxnSpPr>
        <p:spPr bwMode="auto">
          <a:xfrm flipV="1">
            <a:off x="4175125" y="3505200"/>
            <a:ext cx="1463675" cy="2667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ounded Rectangle 28"/>
          <p:cNvSpPr/>
          <p:nvPr/>
        </p:nvSpPr>
        <p:spPr bwMode="auto">
          <a:xfrm>
            <a:off x="7086600" y="3276600"/>
            <a:ext cx="1295400" cy="990600"/>
          </a:xfrm>
          <a:prstGeom prst="roundRec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31" name="Curved Connector 30"/>
          <p:cNvCxnSpPr/>
          <p:nvPr/>
        </p:nvCxnSpPr>
        <p:spPr bwMode="auto">
          <a:xfrm rot="5400000">
            <a:off x="7391400" y="4419600"/>
            <a:ext cx="533400" cy="2286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6135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39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179" y="0"/>
            <a:ext cx="8610600" cy="762000"/>
          </a:xfrm>
        </p:spPr>
        <p:txBody>
          <a:bodyPr>
            <a:normAutofit/>
          </a:bodyPr>
          <a:lstStyle/>
          <a:p>
            <a:r>
              <a:rPr lang="en-US" sz="2800" b="1" dirty="0"/>
              <a:t>The Next-to-Next </a:t>
            </a:r>
            <a:r>
              <a:rPr lang="en-US" sz="2800" b="1" dirty="0" smtClean="0"/>
              <a:t>Facility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914400"/>
            <a:ext cx="8610600" cy="5378450"/>
          </a:xfrm>
        </p:spPr>
        <p:txBody>
          <a:bodyPr/>
          <a:lstStyle/>
          <a:p>
            <a:r>
              <a:rPr lang="en-US" sz="2000" dirty="0" smtClean="0"/>
              <a:t>Performance comparison for the SM scalar </a:t>
            </a:r>
          </a:p>
          <a:p>
            <a:pPr lvl="1"/>
            <a:r>
              <a:rPr lang="en-US" sz="1800" dirty="0" smtClean="0"/>
              <a:t>Measurement of the more difficult couplings : </a:t>
            </a:r>
            <a:r>
              <a:rPr lang="en-US" sz="1800" dirty="0" err="1" smtClean="0"/>
              <a:t>g</a:t>
            </a:r>
            <a:r>
              <a:rPr lang="en-US" sz="1800" baseline="-25000" dirty="0" err="1" smtClean="0"/>
              <a:t>Htt</a:t>
            </a:r>
            <a:r>
              <a:rPr lang="en-US" sz="1800" dirty="0" smtClean="0"/>
              <a:t> (Yukawa) and </a:t>
            </a:r>
            <a:r>
              <a:rPr lang="en-US" sz="1800" dirty="0" err="1" smtClean="0"/>
              <a:t>g</a:t>
            </a:r>
            <a:r>
              <a:rPr lang="en-US" sz="1800" baseline="-25000" dirty="0" err="1" smtClean="0"/>
              <a:t>HHH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(self) </a:t>
            </a:r>
            <a:endParaRPr lang="en-US" sz="1800" dirty="0"/>
          </a:p>
          <a:p>
            <a:pPr lvl="2"/>
            <a:r>
              <a:rPr lang="en-US" sz="1600" b="1" dirty="0" smtClean="0"/>
              <a:t>In </a:t>
            </a:r>
            <a:r>
              <a:rPr lang="en-US" sz="1600" b="1" dirty="0" err="1" smtClean="0"/>
              <a:t>e</a:t>
            </a:r>
            <a:r>
              <a:rPr lang="en-US" sz="1600" b="1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b="1" dirty="0" err="1" smtClean="0"/>
              <a:t>e</a:t>
            </a:r>
            <a:r>
              <a:rPr lang="en-US" sz="1600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b="1" dirty="0" smtClean="0"/>
              <a:t> collisions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marL="914400" lvl="2" indent="0">
              <a:buNone/>
            </a:pPr>
            <a:endParaRPr lang="en-US" sz="1600" dirty="0" smtClean="0"/>
          </a:p>
          <a:p>
            <a:pPr lvl="2"/>
            <a:r>
              <a:rPr lang="en-US" sz="1600" b="1" dirty="0" smtClean="0"/>
              <a:t>In </a:t>
            </a:r>
            <a:r>
              <a:rPr lang="en-US" sz="1600" b="1" dirty="0" err="1" smtClean="0"/>
              <a:t>pp</a:t>
            </a:r>
            <a:r>
              <a:rPr lang="en-US" sz="1600" b="1" dirty="0" smtClean="0"/>
              <a:t> collisions </a:t>
            </a:r>
            <a:endParaRPr lang="en-US" sz="1600" b="1" dirty="0"/>
          </a:p>
        </p:txBody>
      </p:sp>
      <p:pic>
        <p:nvPicPr>
          <p:cNvPr id="7" name="Picture 6" descr="HiggsCrossSection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73499"/>
            <a:ext cx="3124200" cy="2746101"/>
          </a:xfrm>
          <a:prstGeom prst="rect">
            <a:avLst/>
          </a:prstGeom>
        </p:spPr>
      </p:pic>
      <p:pic>
        <p:nvPicPr>
          <p:cNvPr id="8" name="Picture 7" descr="VHELH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140687"/>
            <a:ext cx="6020470" cy="2107713"/>
          </a:xfrm>
          <a:prstGeom prst="rect">
            <a:avLst/>
          </a:prstGeom>
        </p:spPr>
      </p:pic>
      <p:pic>
        <p:nvPicPr>
          <p:cNvPr id="9" name="Picture 8" descr="eeZHH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667" y="2282324"/>
            <a:ext cx="1765933" cy="790682"/>
          </a:xfrm>
          <a:prstGeom prst="rect">
            <a:avLst/>
          </a:prstGeom>
        </p:spPr>
      </p:pic>
      <p:pic>
        <p:nvPicPr>
          <p:cNvPr id="10" name="Picture 9" descr="eettH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82324"/>
            <a:ext cx="1770491" cy="790682"/>
          </a:xfrm>
          <a:prstGeom prst="rect">
            <a:avLst/>
          </a:prstGeom>
        </p:spPr>
      </p:pic>
      <p:pic>
        <p:nvPicPr>
          <p:cNvPr id="11" name="Picture 10" descr="eeHnn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204" y="2133600"/>
            <a:ext cx="1604451" cy="10668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 flipV="1">
            <a:off x="5098462" y="2319356"/>
            <a:ext cx="387938" cy="3476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endCxn id="15" idx="1"/>
          </p:cNvCxnSpPr>
          <p:nvPr/>
        </p:nvCxnSpPr>
        <p:spPr bwMode="auto">
          <a:xfrm>
            <a:off x="5104583" y="2687747"/>
            <a:ext cx="305617" cy="27015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410200" y="2133600"/>
            <a:ext cx="310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1200" dirty="0" smtClean="0">
                <a:solidFill>
                  <a:srgbClr val="000000"/>
                </a:solidFill>
                <a:latin typeface="Corbel"/>
              </a:rPr>
              <a:t>H</a:t>
            </a:r>
            <a:endParaRPr kumimoji="1" lang="en-US" sz="120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0200" y="2819400"/>
            <a:ext cx="310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1200" dirty="0" smtClean="0">
                <a:solidFill>
                  <a:srgbClr val="000000"/>
                </a:solidFill>
                <a:latin typeface="Corbel"/>
              </a:rPr>
              <a:t>H</a:t>
            </a:r>
            <a:endParaRPr kumimoji="1" lang="en-US" sz="120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829470" y="4191000"/>
            <a:ext cx="838200" cy="2025650"/>
          </a:xfrm>
          <a:prstGeom prst="rect">
            <a:avLst/>
          </a:prstGeom>
          <a:solidFill>
            <a:srgbClr val="FF6600">
              <a:alpha val="2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182270" y="4191000"/>
            <a:ext cx="914400" cy="2025650"/>
          </a:xfrm>
          <a:prstGeom prst="rect">
            <a:avLst/>
          </a:prstGeom>
          <a:solidFill>
            <a:srgbClr val="0000CC">
              <a:alpha val="2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8015" y="3879077"/>
            <a:ext cx="9687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100" b="0" dirty="0" smtClean="0">
                <a:solidFill>
                  <a:prstClr val="black"/>
                </a:solidFill>
                <a:latin typeface="Arial" charset="0"/>
              </a:rPr>
              <a:t>M. </a:t>
            </a:r>
            <a:r>
              <a:rPr kumimoji="1" lang="en-US" sz="1100" b="0" dirty="0" err="1" smtClean="0">
                <a:solidFill>
                  <a:prstClr val="black"/>
                </a:solidFill>
                <a:latin typeface="Arial" charset="0"/>
              </a:rPr>
              <a:t>Mangano</a:t>
            </a:r>
            <a:endParaRPr kumimoji="1" lang="en-GB" sz="1100" b="0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34" name="Straight Connector 33"/>
          <p:cNvCxnSpPr>
            <a:endCxn id="15" idx="2"/>
          </p:cNvCxnSpPr>
          <p:nvPr/>
        </p:nvCxnSpPr>
        <p:spPr bwMode="auto">
          <a:xfrm>
            <a:off x="5104583" y="2687747"/>
            <a:ext cx="461078" cy="40865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8" name="Groupe 20"/>
          <p:cNvGrpSpPr/>
          <p:nvPr/>
        </p:nvGrpSpPr>
        <p:grpSpPr>
          <a:xfrm>
            <a:off x="6324600" y="5156694"/>
            <a:ext cx="2369713" cy="939306"/>
            <a:chOff x="3930479" y="4361902"/>
            <a:chExt cx="2369713" cy="939306"/>
          </a:xfrm>
        </p:grpSpPr>
        <p:grpSp>
          <p:nvGrpSpPr>
            <p:cNvPr id="39" name="Groupe 54"/>
            <p:cNvGrpSpPr/>
            <p:nvPr/>
          </p:nvGrpSpPr>
          <p:grpSpPr>
            <a:xfrm>
              <a:off x="3930479" y="4437112"/>
              <a:ext cx="1607370" cy="795434"/>
              <a:chOff x="3477356" y="2742976"/>
              <a:chExt cx="1607370" cy="795434"/>
            </a:xfrm>
          </p:grpSpPr>
          <p:pic>
            <p:nvPicPr>
              <p:cNvPr id="45" name="Picture 1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7356" y="2747763"/>
                <a:ext cx="1044362" cy="7906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6" name="Rectangle 45"/>
              <p:cNvSpPr/>
              <p:nvPr/>
            </p:nvSpPr>
            <p:spPr>
              <a:xfrm>
                <a:off x="4521718" y="2747763"/>
                <a:ext cx="563008" cy="790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fr-FR" sz="2400" b="0" dirty="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47" name="Connecteur droit 57"/>
              <p:cNvCxnSpPr>
                <a:stCxn id="46" idx="1"/>
                <a:endCxn id="46" idx="3"/>
              </p:cNvCxnSpPr>
              <p:nvPr/>
            </p:nvCxnSpPr>
            <p:spPr>
              <a:xfrm>
                <a:off x="4521718" y="3143087"/>
                <a:ext cx="5630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ZoneTexte 58"/>
              <p:cNvSpPr txBox="1"/>
              <p:nvPr/>
            </p:nvSpPr>
            <p:spPr>
              <a:xfrm>
                <a:off x="4571041" y="2742976"/>
                <a:ext cx="370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fr-FR" sz="2400" b="0" dirty="0" smtClean="0">
                    <a:solidFill>
                      <a:srgbClr val="000000"/>
                    </a:solidFill>
                    <a:latin typeface="Arial" charset="0"/>
                  </a:rPr>
                  <a:t>H</a:t>
                </a:r>
                <a:endParaRPr kumimoji="1" lang="fr-FR" sz="24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5537849" y="4441899"/>
              <a:ext cx="762343" cy="790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fr-FR" sz="2400" b="0">
                <a:solidFill>
                  <a:srgbClr val="FFFFFF"/>
                </a:solidFill>
              </a:endParaRPr>
            </a:p>
          </p:txBody>
        </p:sp>
        <p:cxnSp>
          <p:nvCxnSpPr>
            <p:cNvPr id="41" name="Connecteur droit 9"/>
            <p:cNvCxnSpPr>
              <a:stCxn id="40" idx="1"/>
            </p:cNvCxnSpPr>
            <p:nvPr/>
          </p:nvCxnSpPr>
          <p:spPr>
            <a:xfrm>
              <a:off x="5537849" y="4837223"/>
              <a:ext cx="762343" cy="395323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60"/>
            <p:cNvCxnSpPr>
              <a:stCxn id="40" idx="1"/>
            </p:cNvCxnSpPr>
            <p:nvPr/>
          </p:nvCxnSpPr>
          <p:spPr>
            <a:xfrm flipV="1">
              <a:off x="5537849" y="4441899"/>
              <a:ext cx="762343" cy="395324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19"/>
            <p:cNvSpPr txBox="1"/>
            <p:nvPr/>
          </p:nvSpPr>
          <p:spPr>
            <a:xfrm>
              <a:off x="5548406" y="4361902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sz="2400" b="0" dirty="0" smtClean="0">
                  <a:solidFill>
                    <a:srgbClr val="000000"/>
                  </a:solidFill>
                  <a:latin typeface="Arial" charset="0"/>
                </a:rPr>
                <a:t>H</a:t>
              </a:r>
              <a:endParaRPr kumimoji="1" lang="fr-FR" sz="2400" b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" name="ZoneTexte 62"/>
            <p:cNvSpPr txBox="1"/>
            <p:nvPr/>
          </p:nvSpPr>
          <p:spPr>
            <a:xfrm>
              <a:off x="5548406" y="4901098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sz="2400" b="0" dirty="0" smtClean="0">
                  <a:solidFill>
                    <a:srgbClr val="000000"/>
                  </a:solidFill>
                  <a:latin typeface="Arial" charset="0"/>
                </a:rPr>
                <a:t>H</a:t>
              </a:r>
              <a:endParaRPr kumimoji="1" lang="fr-FR" sz="2400" b="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881000" y="3929390"/>
            <a:ext cx="7098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100" b="0" dirty="0" smtClean="0">
                <a:solidFill>
                  <a:prstClr val="black"/>
                </a:solidFill>
                <a:latin typeface="Arial" charset="0"/>
              </a:rPr>
              <a:t>HE-LHC</a:t>
            </a:r>
            <a:endParaRPr kumimoji="1" lang="en-GB" sz="1100" b="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03088" y="3929390"/>
            <a:ext cx="8167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100" b="0" dirty="0" smtClean="0">
                <a:solidFill>
                  <a:prstClr val="black"/>
                </a:solidFill>
                <a:latin typeface="Arial" charset="0"/>
              </a:rPr>
              <a:t>VHE-LHC</a:t>
            </a:r>
            <a:endParaRPr kumimoji="1" lang="en-GB" sz="1100" b="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3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LLHCPesk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973580"/>
            <a:ext cx="5342892" cy="369754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28" y="152400"/>
            <a:ext cx="8774564" cy="568419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HL-LHC  (</a:t>
            </a:r>
            <a:r>
              <a:rPr lang="en-US" sz="2400" b="1" dirty="0" smtClean="0">
                <a:sym typeface="Symbol"/>
              </a:rPr>
              <a:t></a:t>
            </a:r>
            <a:r>
              <a:rPr lang="en-US" sz="2400" b="1" dirty="0" smtClean="0"/>
              <a:t>3 ab</a:t>
            </a:r>
            <a:r>
              <a:rPr lang="en-US" sz="2400" b="1" baseline="30000" dirty="0" smtClean="0"/>
              <a:t>-1</a:t>
            </a:r>
            <a:r>
              <a:rPr lang="en-US" sz="2400" b="1" dirty="0" smtClean="0"/>
              <a:t> at 14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):  </a:t>
            </a:r>
          </a:p>
          <a:p>
            <a:pPr marL="0" indent="0">
              <a:buNone/>
            </a:pPr>
            <a:r>
              <a:rPr lang="en-US" sz="2000" dirty="0" smtClean="0"/>
              <a:t>Highest-priority </a:t>
            </a:r>
            <a:r>
              <a:rPr lang="en-US" sz="2000" dirty="0" smtClean="0"/>
              <a:t>recommendation from European </a:t>
            </a:r>
            <a:r>
              <a:rPr lang="en-US" sz="2000" dirty="0" smtClean="0"/>
              <a:t>Strategy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57567" y="921187"/>
            <a:ext cx="8390892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+mn-lt"/>
              </a:rPr>
              <a:t>c) The </a:t>
            </a:r>
            <a:r>
              <a:rPr lang="en-US" sz="1600" b="1" dirty="0">
                <a:latin typeface="+mn-lt"/>
              </a:rPr>
              <a:t>discovery of the Higgs boson </a:t>
            </a:r>
            <a:r>
              <a:rPr lang="en-US" sz="1600" dirty="0">
                <a:latin typeface="+mn-lt"/>
              </a:rPr>
              <a:t>is the start of a major </a:t>
            </a:r>
            <a:r>
              <a:rPr lang="en-US" sz="1600" dirty="0" err="1">
                <a:latin typeface="+mn-lt"/>
              </a:rPr>
              <a:t>programme</a:t>
            </a:r>
            <a:r>
              <a:rPr lang="en-US" sz="1600" dirty="0">
                <a:latin typeface="+mn-lt"/>
              </a:rPr>
              <a:t> of work to measure this particle’s properties with the </a:t>
            </a:r>
            <a:r>
              <a:rPr lang="en-US" sz="1600" b="1" dirty="0">
                <a:latin typeface="+mn-lt"/>
              </a:rPr>
              <a:t>highest possible precision for testing the validity of the Standard Model and to search for further new physics at the energy frontier</a:t>
            </a:r>
            <a:r>
              <a:rPr lang="en-US" sz="1600" dirty="0">
                <a:latin typeface="+mn-lt"/>
              </a:rPr>
              <a:t>. </a:t>
            </a:r>
            <a:endParaRPr lang="en-US" sz="1600" dirty="0" smtClean="0">
              <a:latin typeface="+mn-lt"/>
            </a:endParaRPr>
          </a:p>
          <a:p>
            <a:pPr algn="just"/>
            <a:r>
              <a:rPr lang="en-US" sz="1600" dirty="0" smtClean="0">
                <a:latin typeface="+mn-lt"/>
              </a:rPr>
              <a:t>The </a:t>
            </a:r>
            <a:r>
              <a:rPr lang="en-US" sz="1600" dirty="0">
                <a:latin typeface="+mn-lt"/>
              </a:rPr>
              <a:t>LHC is in a unique position to pursue this </a:t>
            </a:r>
            <a:r>
              <a:rPr lang="en-US" sz="1600" dirty="0" err="1">
                <a:latin typeface="+mn-lt"/>
              </a:rPr>
              <a:t>programme</a:t>
            </a:r>
            <a:r>
              <a:rPr lang="en-US" sz="1600" dirty="0">
                <a:latin typeface="+mn-lt"/>
              </a:rPr>
              <a:t>. </a:t>
            </a:r>
            <a:endParaRPr lang="en-US" sz="1600" dirty="0" smtClean="0">
              <a:latin typeface="+mn-lt"/>
            </a:endParaRPr>
          </a:p>
        </p:txBody>
      </p:sp>
      <p:graphicFrame>
        <p:nvGraphicFramePr>
          <p:cNvPr id="10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004924"/>
              </p:ext>
            </p:extLst>
          </p:nvPr>
        </p:nvGraphicFramePr>
        <p:xfrm>
          <a:off x="428625" y="2192490"/>
          <a:ext cx="2819399" cy="325972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914400"/>
                <a:gridCol w="914400"/>
                <a:gridCol w="990599"/>
              </a:tblGrid>
              <a:tr h="293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LHC </a:t>
                      </a:r>
                      <a:endParaRPr lang="fr-FR" sz="14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HL-LHC </a:t>
                      </a:r>
                      <a:endParaRPr lang="fr-FR" sz="14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End date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2021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2030-35?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55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92760" algn="ctr"/>
                        </a:tabLst>
                      </a:pPr>
                      <a:r>
                        <a:rPr lang="en-US" sz="1200" dirty="0">
                          <a:effectLst/>
                        </a:rPr>
                        <a:t>N</a:t>
                      </a:r>
                      <a:r>
                        <a:rPr lang="en-US" sz="1200" baseline="-25000" dirty="0">
                          <a:effectLst/>
                        </a:rPr>
                        <a:t>H	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1.7 x 10</a:t>
                      </a:r>
                      <a:r>
                        <a:rPr lang="en-US" sz="1200" baseline="30000" dirty="0">
                          <a:effectLst/>
                        </a:rPr>
                        <a:t>7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1.7 x 10</a:t>
                      </a:r>
                      <a:r>
                        <a:rPr lang="en-US" sz="1200" baseline="30000" dirty="0">
                          <a:effectLst/>
                        </a:rPr>
                        <a:t>8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lang="en-US" sz="1200" dirty="0" err="1" smtClean="0">
                          <a:effectLst/>
                        </a:rPr>
                        <a:t>m</a:t>
                      </a:r>
                      <a:r>
                        <a:rPr lang="en-US" sz="1200" baseline="-25000" dirty="0" err="1" smtClean="0">
                          <a:effectLst/>
                        </a:rPr>
                        <a:t>H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(MeV)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100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50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sym typeface="Symbol"/>
                        </a:rPr>
                        <a:t>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sym typeface="Symbol"/>
                        </a:rPr>
                        <a:t>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6.5 –  5.1%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5.4 – 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1.5% 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Hgg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Hgg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11 –  5.7%</a:t>
                      </a:r>
                      <a:endParaRPr lang="fr-FR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7.5 –  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2.7%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Hww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Hww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5.7 – 2.7%</a:t>
                      </a:r>
                      <a:endParaRPr lang="fr-FR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4.5 – 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1.0%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HZZ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HZZ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5.7 – 2.7%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4.5 – 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1.0%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197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HHH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HHH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--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&lt; 30% 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sym typeface="Symbol"/>
                        </a:rPr>
                        <a:t>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sym typeface="Symbol"/>
                        </a:rPr>
                        <a:t>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&lt;</a:t>
                      </a:r>
                      <a:r>
                        <a:rPr lang="en-US" sz="1300" dirty="0" smtClean="0">
                          <a:effectLst/>
                        </a:rPr>
                        <a:t>30%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&lt;</a:t>
                      </a:r>
                      <a:r>
                        <a:rPr lang="en-US" sz="1300" dirty="0" smtClean="0">
                          <a:effectLst/>
                        </a:rPr>
                        <a:t>10%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sym typeface="Symbol"/>
                        </a:rPr>
                        <a:t>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</a:t>
                      </a:r>
                      <a:r>
                        <a:rPr lang="en-US" sz="1200" baseline="-25000" dirty="0">
                          <a:effectLst/>
                          <a:sym typeface="Symbol"/>
                        </a:rPr>
                        <a:t>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8.5 – 5.1%</a:t>
                      </a:r>
                      <a:endParaRPr lang="fr-FR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5.4 – 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2.0%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Hcc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Hcc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--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--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Hbb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Hbb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 – 6.9%</a:t>
                      </a:r>
                      <a:endParaRPr lang="fr-FR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11 </a:t>
                      </a:r>
                      <a:r>
                        <a:rPr lang="en-US" sz="1300" dirty="0" smtClean="0">
                          <a:effectLst/>
                        </a:rPr>
                        <a:t>– </a:t>
                      </a:r>
                      <a:r>
                        <a:rPr lang="en-US" sz="1300" b="1" dirty="0" smtClean="0">
                          <a:solidFill>
                            <a:srgbClr val="FF0000"/>
                          </a:solidFill>
                          <a:effectLst/>
                        </a:rPr>
                        <a:t>2.7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  <a:tr h="226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Δg</a:t>
                      </a:r>
                      <a:r>
                        <a:rPr lang="en-US" sz="1200" baseline="-25000" dirty="0" err="1">
                          <a:effectLst/>
                        </a:rPr>
                        <a:t>Htt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baseline="-25000" dirty="0" err="1">
                          <a:effectLst/>
                        </a:rPr>
                        <a:t>Htt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14 – 8.7%</a:t>
                      </a:r>
                      <a:endParaRPr lang="fr-FR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8.0 – 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3.9%</a:t>
                      </a:r>
                      <a:endParaRPr lang="fr-FR" sz="13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932" marR="62932" marT="0" marB="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953000" y="4114800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?</a:t>
            </a:r>
            <a:endParaRPr lang="en-US" sz="2000" dirty="0">
              <a:solidFill>
                <a:srgbClr val="00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67600" y="4114800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?</a:t>
            </a:r>
            <a:endParaRPr lang="en-US" sz="2000" dirty="0">
              <a:solidFill>
                <a:srgbClr val="00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4800" y="4114800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?</a:t>
            </a:r>
            <a:endParaRPr lang="en-US" sz="2000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5966" y="4725768"/>
            <a:ext cx="4301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+mn-lt"/>
              </a:rPr>
              <a:t>In bold, theory uncertainty are assumed to be divided by a factor 2,</a:t>
            </a:r>
          </a:p>
          <a:p>
            <a:r>
              <a:rPr lang="en-US" sz="1200" i="1" dirty="0">
                <a:latin typeface="+mn-lt"/>
              </a:rPr>
              <a:t>e</a:t>
            </a:r>
            <a:r>
              <a:rPr lang="en-US" sz="1200" i="1" dirty="0" smtClean="0">
                <a:latin typeface="+mn-lt"/>
              </a:rPr>
              <a:t>xperimental uncertainties are assumed to scale with 1/√L,</a:t>
            </a:r>
          </a:p>
          <a:p>
            <a:r>
              <a:rPr lang="en-US" sz="1200" i="1" dirty="0">
                <a:latin typeface="+mn-lt"/>
              </a:rPr>
              <a:t>a</a:t>
            </a:r>
            <a:r>
              <a:rPr lang="en-US" sz="1200" i="1" dirty="0" smtClean="0">
                <a:latin typeface="+mn-lt"/>
              </a:rPr>
              <a:t>nd analysis performance are assumed to be identical as today</a:t>
            </a:r>
            <a:endParaRPr lang="en-US" sz="1200" i="1" dirty="0">
              <a:latin typeface="+mn-lt"/>
            </a:endParaRPr>
          </a:p>
        </p:txBody>
      </p:sp>
      <p:sp>
        <p:nvSpPr>
          <p:cNvPr id="17" name="ZoneTexte 17"/>
          <p:cNvSpPr txBox="1"/>
          <p:nvPr/>
        </p:nvSpPr>
        <p:spPr>
          <a:xfrm>
            <a:off x="73527" y="5728891"/>
            <a:ext cx="5206781" cy="108952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sz="1800" b="1" dirty="0" err="1">
                <a:latin typeface="+mn-lt"/>
              </a:rPr>
              <a:t>C</a:t>
            </a:r>
            <a:r>
              <a:rPr lang="fr-FR" sz="1800" b="1" dirty="0" err="1" smtClean="0">
                <a:latin typeface="+mn-lt"/>
              </a:rPr>
              <a:t>oupling</a:t>
            </a:r>
            <a:r>
              <a:rPr lang="fr-FR" sz="1800" b="1" dirty="0" smtClean="0">
                <a:latin typeface="+mn-lt"/>
              </a:rPr>
              <a:t> </a:t>
            </a:r>
            <a:r>
              <a:rPr lang="fr-FR" sz="1800" b="1" dirty="0" err="1" smtClean="0">
                <a:latin typeface="+mn-lt"/>
              </a:rPr>
              <a:t>measurements</a:t>
            </a:r>
            <a:r>
              <a:rPr lang="fr-FR" sz="1800" b="1" dirty="0" smtClean="0">
                <a:latin typeface="+mn-lt"/>
              </a:rPr>
              <a:t> </a:t>
            </a:r>
            <a:r>
              <a:rPr lang="fr-FR" sz="1800" b="1" dirty="0" err="1" smtClean="0">
                <a:latin typeface="+mn-lt"/>
              </a:rPr>
              <a:t>with</a:t>
            </a:r>
            <a:r>
              <a:rPr lang="fr-FR" sz="1800" b="1" dirty="0" smtClean="0">
                <a:latin typeface="+mn-lt"/>
              </a:rPr>
              <a:t> </a:t>
            </a:r>
            <a:r>
              <a:rPr lang="fr-FR" sz="1800" b="1" dirty="0" err="1" smtClean="0">
                <a:latin typeface="+mn-lt"/>
              </a:rPr>
              <a:t>precision</a:t>
            </a:r>
            <a:r>
              <a:rPr lang="fr-FR" sz="1800" b="1" dirty="0" smtClean="0">
                <a:latin typeface="+mn-lt"/>
              </a:rPr>
              <a:t> :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fr-FR" sz="1800" b="1" dirty="0" smtClean="0">
                <a:latin typeface="+mn-lt"/>
              </a:rPr>
              <a:t>in the range </a:t>
            </a:r>
            <a:r>
              <a:rPr lang="fr-FR" sz="1800" b="1" dirty="0" smtClean="0">
                <a:solidFill>
                  <a:srgbClr val="0000CC"/>
                </a:solidFill>
                <a:latin typeface="+mn-lt"/>
              </a:rPr>
              <a:t>6-15% </a:t>
            </a:r>
            <a:r>
              <a:rPr lang="fr-FR" sz="1800" b="1" dirty="0" err="1" smtClean="0">
                <a:latin typeface="+mn-lt"/>
              </a:rPr>
              <a:t>with</a:t>
            </a:r>
            <a:r>
              <a:rPr lang="fr-FR" sz="1800" b="1" dirty="0" smtClean="0">
                <a:latin typeface="+mn-lt"/>
              </a:rPr>
              <a:t> LHC - 300 fb</a:t>
            </a:r>
            <a:r>
              <a:rPr lang="fr-FR" sz="1800" b="1" baseline="30000" dirty="0" smtClean="0">
                <a:latin typeface="+mn-lt"/>
              </a:rPr>
              <a:t>-1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fr-FR" sz="1800" b="1" dirty="0" smtClean="0">
                <a:latin typeface="+mn-lt"/>
              </a:rPr>
              <a:t>in the range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</a:rPr>
              <a:t>1-4%</a:t>
            </a:r>
            <a:r>
              <a:rPr lang="fr-FR" sz="1800" b="1" dirty="0" smtClean="0">
                <a:latin typeface="+mn-lt"/>
              </a:rPr>
              <a:t> </a:t>
            </a:r>
            <a:r>
              <a:rPr lang="fr-FR" sz="1800" b="1" dirty="0" err="1" smtClean="0">
                <a:latin typeface="+mn-lt"/>
              </a:rPr>
              <a:t>with</a:t>
            </a:r>
            <a:r>
              <a:rPr lang="fr-FR" sz="1800" b="1" dirty="0" smtClean="0">
                <a:latin typeface="+mn-lt"/>
              </a:rPr>
              <a:t> HL-LHC - 3000 fb</a:t>
            </a:r>
            <a:r>
              <a:rPr lang="fr-FR" sz="1800" b="1" baseline="30000" dirty="0" smtClean="0">
                <a:latin typeface="+mn-lt"/>
              </a:rPr>
              <a:t>-1</a:t>
            </a:r>
            <a:endParaRPr lang="fr-FR" sz="1800" b="1" dirty="0" smtClean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9160" y="2396429"/>
            <a:ext cx="2162550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i="1" dirty="0">
                <a:latin typeface="+mn-lt"/>
              </a:rPr>
              <a:t>No </a:t>
            </a:r>
            <a:r>
              <a:rPr lang="fr-FR" sz="1200" i="1" dirty="0" err="1">
                <a:latin typeface="+mn-lt"/>
              </a:rPr>
              <a:t>measurement</a:t>
            </a:r>
            <a:r>
              <a:rPr lang="fr-FR" sz="1200" i="1" dirty="0">
                <a:latin typeface="+mn-lt"/>
              </a:rPr>
              <a:t> </a:t>
            </a:r>
            <a:r>
              <a:rPr lang="fr-FR" sz="1200" i="1" dirty="0" err="1">
                <a:latin typeface="+mn-lt"/>
              </a:rPr>
              <a:t>g</a:t>
            </a:r>
            <a:r>
              <a:rPr lang="fr-FR" sz="1200" i="1" baseline="-25000" dirty="0" err="1">
                <a:latin typeface="+mn-lt"/>
              </a:rPr>
              <a:t>Hcc</a:t>
            </a:r>
            <a:r>
              <a:rPr lang="fr-FR" sz="1200" i="1" dirty="0">
                <a:latin typeface="+mn-lt"/>
              </a:rPr>
              <a:t> and </a:t>
            </a:r>
            <a:r>
              <a:rPr lang="fr-FR" sz="1200" i="1" dirty="0">
                <a:latin typeface="Symbol" charset="2"/>
                <a:cs typeface="Symbol" charset="2"/>
              </a:rPr>
              <a:t>G</a:t>
            </a:r>
            <a:r>
              <a:rPr lang="fr-FR" sz="1200" i="1" baseline="-25000" dirty="0">
                <a:latin typeface="+mn-lt"/>
              </a:rPr>
              <a:t>H</a:t>
            </a:r>
          </a:p>
          <a:p>
            <a:r>
              <a:rPr lang="fr-FR" sz="1200" i="1" dirty="0">
                <a:latin typeface="+mn-lt"/>
              </a:rPr>
              <a:t>Assume no </a:t>
            </a:r>
            <a:r>
              <a:rPr lang="fr-FR" sz="1200" i="1" dirty="0" err="1" smtClean="0">
                <a:latin typeface="+mn-lt"/>
              </a:rPr>
              <a:t>exotic</a:t>
            </a:r>
            <a:r>
              <a:rPr lang="fr-FR" sz="1200" i="1" dirty="0" smtClean="0">
                <a:latin typeface="+mn-lt"/>
              </a:rPr>
              <a:t> </a:t>
            </a:r>
            <a:r>
              <a:rPr lang="fr-FR" sz="1200" i="1" dirty="0" err="1" smtClean="0">
                <a:latin typeface="+mn-lt"/>
              </a:rPr>
              <a:t>Scalar</a:t>
            </a:r>
            <a:r>
              <a:rPr lang="fr-FR" sz="1200" i="1" dirty="0" smtClean="0">
                <a:latin typeface="+mn-lt"/>
              </a:rPr>
              <a:t> </a:t>
            </a:r>
            <a:r>
              <a:rPr lang="fr-FR" sz="1200" i="1" dirty="0" err="1" smtClean="0">
                <a:latin typeface="+mn-lt"/>
              </a:rPr>
              <a:t>decays</a:t>
            </a:r>
            <a:endParaRPr lang="fr-FR" sz="1100" i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02194" y="5913536"/>
            <a:ext cx="2798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NB: </a:t>
            </a:r>
            <a:r>
              <a:rPr lang="fr-CH" dirty="0" err="1" smtClean="0"/>
              <a:t>at</a:t>
            </a:r>
            <a:r>
              <a:rPr lang="fr-CH" dirty="0" smtClean="0"/>
              <a:t> LEP </a:t>
            </a:r>
            <a:r>
              <a:rPr lang="fr-CH" dirty="0" err="1" smtClean="0"/>
              <a:t>theory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</a:t>
            </a:r>
          </a:p>
          <a:p>
            <a:r>
              <a:rPr lang="fr-CH" dirty="0" err="1"/>
              <a:t>improved</a:t>
            </a:r>
            <a:r>
              <a:rPr lang="fr-CH" dirty="0"/>
              <a:t> </a:t>
            </a:r>
            <a:r>
              <a:rPr lang="fr-CH" dirty="0" smtClean="0"/>
              <a:t> by factor 10 or more….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4505737" y="6436756"/>
            <a:ext cx="77457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rgbClr val="00B050"/>
                </a:solidFill>
              </a:rPr>
              <a:t>B. </a:t>
            </a:r>
            <a:r>
              <a:rPr lang="fr-CH" i="1" dirty="0" err="1" smtClean="0">
                <a:solidFill>
                  <a:srgbClr val="00B050"/>
                </a:solidFill>
              </a:rPr>
              <a:t>Mele</a:t>
            </a:r>
            <a:endParaRPr lang="fr-CH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50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tHHH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853" y="1642646"/>
            <a:ext cx="5875147" cy="39842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40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914400"/>
            <a:ext cx="8610600" cy="5378450"/>
          </a:xfrm>
          <a:ln>
            <a:noFill/>
          </a:ln>
        </p:spPr>
        <p:txBody>
          <a:bodyPr/>
          <a:lstStyle/>
          <a:p>
            <a:r>
              <a:rPr lang="en-US" sz="2000" dirty="0" smtClean="0"/>
              <a:t>Performance comparison for the SM scalar (cont’d)</a:t>
            </a:r>
          </a:p>
          <a:p>
            <a:pPr lvl="1"/>
            <a:r>
              <a:rPr lang="en-US" sz="1800" dirty="0" smtClean="0"/>
              <a:t>Only </a:t>
            </a:r>
            <a:r>
              <a:rPr lang="en-US" sz="1800" dirty="0" err="1" smtClean="0"/>
              <a:t>ttH</a:t>
            </a:r>
            <a:r>
              <a:rPr lang="en-US" sz="1800" dirty="0" smtClean="0"/>
              <a:t> and HHH couplings</a:t>
            </a:r>
          </a:p>
          <a:p>
            <a:pPr lvl="2"/>
            <a:r>
              <a:rPr lang="en-US" sz="1600" dirty="0" smtClean="0"/>
              <a:t>Other couplings benefit only marginally from high √s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r>
              <a:rPr lang="en-US" sz="1600" dirty="0" smtClean="0"/>
              <a:t>VHE-LHC : Largest New Physics reach and best potential for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Htt</a:t>
            </a:r>
            <a:r>
              <a:rPr lang="en-US" sz="1600" dirty="0" smtClean="0"/>
              <a:t> and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HHH</a:t>
            </a:r>
            <a:endParaRPr lang="en-US" sz="1600" baseline="-250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marL="914400" lvl="2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152400"/>
            <a:ext cx="8610600" cy="762000"/>
          </a:xfrm>
          <a:ln>
            <a:noFill/>
          </a:ln>
        </p:spPr>
        <p:txBody>
          <a:bodyPr/>
          <a:lstStyle/>
          <a:p>
            <a:r>
              <a:rPr lang="en-US" dirty="0"/>
              <a:t>The Next-to-Next </a:t>
            </a:r>
            <a:r>
              <a:rPr lang="en-US" dirty="0" smtClean="0"/>
              <a:t>Facility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667000" y="3147536"/>
            <a:ext cx="1600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257800" y="5112652"/>
            <a:ext cx="1600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562600" y="4712542"/>
            <a:ext cx="897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2000" b="0" dirty="0" smtClean="0">
                <a:solidFill>
                  <a:srgbClr val="000000"/>
                </a:solidFill>
                <a:latin typeface="Corbel"/>
              </a:rPr>
              <a:t>√s, NP</a:t>
            </a:r>
            <a:endParaRPr kumimoji="1" lang="en-US" sz="2000" b="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0" y="2766536"/>
            <a:ext cx="897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2000" b="0" dirty="0" smtClean="0">
                <a:solidFill>
                  <a:srgbClr val="000000"/>
                </a:solidFill>
                <a:latin typeface="Corbel"/>
              </a:rPr>
              <a:t>√s, NP</a:t>
            </a:r>
            <a:endParaRPr kumimoji="1" lang="en-US" sz="2000" b="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48669" y="5605046"/>
            <a:ext cx="5807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600" dirty="0" smtClean="0">
                <a:solidFill>
                  <a:srgbClr val="0000CC"/>
                </a:solidFill>
                <a:latin typeface="Corbel"/>
              </a:rPr>
              <a:t>ILC500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, </a:t>
            </a:r>
            <a:r>
              <a:rPr kumimoji="1" lang="en-US" sz="1600" dirty="0" smtClean="0">
                <a:solidFill>
                  <a:srgbClr val="FF0000"/>
                </a:solidFill>
                <a:latin typeface="Corbel"/>
              </a:rPr>
              <a:t>HL-LHC</a:t>
            </a:r>
            <a:r>
              <a:rPr kumimoji="1" lang="en-US" sz="1600" dirty="0">
                <a:solidFill>
                  <a:srgbClr val="000000"/>
                </a:solidFill>
                <a:latin typeface="Corbel"/>
              </a:rPr>
              <a:t> 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          </a:t>
            </a:r>
            <a:r>
              <a:rPr kumimoji="1" lang="en-US" sz="1600" dirty="0" smtClean="0">
                <a:solidFill>
                  <a:srgbClr val="0000CC"/>
                </a:solidFill>
                <a:latin typeface="Corbel"/>
              </a:rPr>
              <a:t>ILC1TeV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, </a:t>
            </a:r>
            <a:r>
              <a:rPr kumimoji="1" lang="en-US" sz="1600" dirty="0" smtClean="0">
                <a:solidFill>
                  <a:srgbClr val="FF0000"/>
                </a:solidFill>
                <a:latin typeface="Corbel"/>
              </a:rPr>
              <a:t>HE-LHC</a:t>
            </a:r>
            <a:r>
              <a:rPr kumimoji="1" lang="en-US" sz="1600" dirty="0">
                <a:solidFill>
                  <a:srgbClr val="000000"/>
                </a:solidFill>
                <a:latin typeface="Corbel"/>
              </a:rPr>
              <a:t> 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           </a:t>
            </a:r>
            <a:r>
              <a:rPr kumimoji="1" lang="en-US" sz="1600" dirty="0" smtClean="0">
                <a:solidFill>
                  <a:srgbClr val="0000CC"/>
                </a:solidFill>
                <a:latin typeface="Corbel"/>
              </a:rPr>
              <a:t>CLIC3TeV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, </a:t>
            </a:r>
            <a:r>
              <a:rPr kumimoji="1" lang="en-US" sz="1600" dirty="0">
                <a:solidFill>
                  <a:srgbClr val="FF0000"/>
                </a:solidFill>
                <a:latin typeface="Corbel"/>
              </a:rPr>
              <a:t>V</a:t>
            </a:r>
            <a:r>
              <a:rPr kumimoji="1" lang="en-US" sz="1600" dirty="0" smtClean="0">
                <a:solidFill>
                  <a:srgbClr val="FF0000"/>
                </a:solidFill>
                <a:latin typeface="Corbel"/>
              </a:rPr>
              <a:t>HE-LHC</a:t>
            </a:r>
            <a:endParaRPr kumimoji="1" lang="en-US" sz="160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2" name="Left Brace 31"/>
          <p:cNvSpPr/>
          <p:nvPr/>
        </p:nvSpPr>
        <p:spPr bwMode="auto">
          <a:xfrm rot="5400000">
            <a:off x="2494845" y="4803422"/>
            <a:ext cx="231648" cy="152400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4" name="Left Brace 33"/>
          <p:cNvSpPr/>
          <p:nvPr/>
        </p:nvSpPr>
        <p:spPr bwMode="auto">
          <a:xfrm rot="5400000">
            <a:off x="4399845" y="4803422"/>
            <a:ext cx="231648" cy="152400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" name="Left Brace 34"/>
          <p:cNvSpPr/>
          <p:nvPr/>
        </p:nvSpPr>
        <p:spPr bwMode="auto">
          <a:xfrm rot="5400000">
            <a:off x="6523514" y="4664000"/>
            <a:ext cx="231639" cy="1808931"/>
          </a:xfrm>
          <a:prstGeom prst="leftBrace">
            <a:avLst>
              <a:gd name="adj1" fmla="val 0"/>
              <a:gd name="adj2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36" name="Curved Connector 35"/>
          <p:cNvCxnSpPr>
            <a:stCxn id="32" idx="1"/>
          </p:cNvCxnSpPr>
          <p:nvPr/>
        </p:nvCxnSpPr>
        <p:spPr bwMode="auto">
          <a:xfrm rot="5400000" flipH="1" flipV="1">
            <a:off x="2029234" y="4659433"/>
            <a:ext cx="1371600" cy="208731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Curved Connector 36"/>
          <p:cNvCxnSpPr>
            <a:stCxn id="34" idx="1"/>
          </p:cNvCxnSpPr>
          <p:nvPr/>
        </p:nvCxnSpPr>
        <p:spPr bwMode="auto">
          <a:xfrm rot="16200000" flipV="1">
            <a:off x="3236768" y="4170696"/>
            <a:ext cx="1547336" cy="101046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Curved Connector 38"/>
          <p:cNvCxnSpPr>
            <a:stCxn id="35" idx="1"/>
          </p:cNvCxnSpPr>
          <p:nvPr/>
        </p:nvCxnSpPr>
        <p:spPr bwMode="auto">
          <a:xfrm rot="16200000" flipV="1">
            <a:off x="4538867" y="3352179"/>
            <a:ext cx="1828800" cy="237213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2534468" y="5224046"/>
            <a:ext cx="46283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452819" y="2023646"/>
            <a:ext cx="15980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100" b="0" dirty="0" smtClean="0">
                <a:solidFill>
                  <a:srgbClr val="000000"/>
                </a:solidFill>
                <a:latin typeface="Corbel"/>
              </a:rPr>
              <a:t>(NP=New Physics reach)</a:t>
            </a:r>
            <a:endParaRPr kumimoji="1" lang="en-US" sz="1100" b="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23276" y="4919246"/>
            <a:ext cx="686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100" b="0" dirty="0" smtClean="0">
                <a:solidFill>
                  <a:prstClr val="black"/>
                </a:solidFill>
                <a:latin typeface="Arial" charset="0"/>
              </a:rPr>
              <a:t>HF2012</a:t>
            </a:r>
            <a:endParaRPr kumimoji="1" lang="en-GB" sz="1100" b="0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534468" y="3395246"/>
            <a:ext cx="0" cy="50701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 flipH="1">
            <a:off x="2514599" y="3623847"/>
            <a:ext cx="45719" cy="45719"/>
          </a:xfrm>
          <a:prstGeom prst="rect">
            <a:avLst/>
          </a:prstGeom>
          <a:solidFill>
            <a:srgbClr val="009900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7" name="Straight Arrow Connector 16"/>
          <p:cNvCxnSpPr>
            <a:stCxn id="18" idx="0"/>
            <a:endCxn id="10" idx="3"/>
          </p:cNvCxnSpPr>
          <p:nvPr/>
        </p:nvCxnSpPr>
        <p:spPr bwMode="auto">
          <a:xfrm flipV="1">
            <a:off x="706871" y="3646707"/>
            <a:ext cx="1807728" cy="9677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81000" y="4614446"/>
            <a:ext cx="651741" cy="338554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sz="1600" dirty="0" smtClean="0">
                <a:solidFill>
                  <a:srgbClr val="009900"/>
                </a:solidFill>
                <a:latin typeface="Corbel"/>
              </a:rPr>
              <a:t>TLEP</a:t>
            </a:r>
            <a:endParaRPr kumimoji="1" lang="en-US" sz="1600" dirty="0">
              <a:solidFill>
                <a:srgbClr val="009900"/>
              </a:solidFill>
              <a:latin typeface="Corbel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7230598"/>
              </p:ext>
            </p:extLst>
          </p:nvPr>
        </p:nvGraphicFramePr>
        <p:xfrm>
          <a:off x="7251700" y="3505200"/>
          <a:ext cx="57467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85" name="Equation" r:id="rId4" imgW="406400" imgH="177800" progId="Equation.3">
                  <p:embed/>
                </p:oleObj>
              </mc:Choice>
              <mc:Fallback>
                <p:oleObj name="Equation" r:id="rId4" imgW="4064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51700" y="3505200"/>
                        <a:ext cx="574675" cy="25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/>
          <p:cNvCxnSpPr/>
          <p:nvPr/>
        </p:nvCxnSpPr>
        <p:spPr bwMode="auto">
          <a:xfrm>
            <a:off x="7162800" y="3336739"/>
            <a:ext cx="0" cy="6256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641815" y="3988713"/>
            <a:ext cx="1230387" cy="43088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sz="1100" b="0" dirty="0" smtClean="0">
                <a:solidFill>
                  <a:prstClr val="black"/>
                </a:solidFill>
                <a:latin typeface="Arial" charset="0"/>
              </a:rPr>
              <a:t>J. Wells et al.</a:t>
            </a:r>
          </a:p>
          <a:p>
            <a:r>
              <a:rPr kumimoji="1" lang="en-US" sz="1100" b="0" dirty="0" smtClean="0">
                <a:solidFill>
                  <a:prstClr val="black"/>
                </a:solidFill>
                <a:latin typeface="Arial" charset="0"/>
              </a:rPr>
              <a:t>arXiV:1305.6397</a:t>
            </a:r>
            <a:endParaRPr kumimoji="1" lang="en-GB" sz="1100" b="0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1" name="Straight Arrow Connector 10"/>
          <p:cNvCxnSpPr>
            <a:stCxn id="29" idx="0"/>
          </p:cNvCxnSpPr>
          <p:nvPr/>
        </p:nvCxnSpPr>
        <p:spPr bwMode="auto">
          <a:xfrm flipH="1" flipV="1">
            <a:off x="7826375" y="3756025"/>
            <a:ext cx="430634" cy="2326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3802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863" y="191770"/>
            <a:ext cx="74465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the moment </a:t>
            </a:r>
            <a:r>
              <a:rPr lang="fr-CH" sz="1800" dirty="0" err="1" smtClean="0">
                <a:latin typeface="+mn-lt"/>
              </a:rPr>
              <a:t>we</a:t>
            </a:r>
            <a:r>
              <a:rPr lang="fr-CH" sz="1800" dirty="0" smtClean="0">
                <a:latin typeface="+mn-lt"/>
              </a:rPr>
              <a:t> do not know for sure </a:t>
            </a:r>
            <a:r>
              <a:rPr lang="fr-CH" sz="1800" dirty="0" err="1" smtClean="0">
                <a:latin typeface="+mn-lt"/>
              </a:rPr>
              <a:t>what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most</a:t>
            </a:r>
            <a:r>
              <a:rPr lang="fr-CH" sz="1800" dirty="0" smtClean="0">
                <a:latin typeface="+mn-lt"/>
              </a:rPr>
              <a:t> sensible 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scenario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    </a:t>
            </a:r>
            <a:r>
              <a:rPr lang="fr-CH" sz="1800" b="0" dirty="0" smtClean="0">
                <a:latin typeface="+mn-lt"/>
              </a:rPr>
              <a:t>LHC </a:t>
            </a:r>
            <a:r>
              <a:rPr lang="fr-CH" sz="1800" b="0" dirty="0" err="1" smtClean="0">
                <a:latin typeface="+mn-lt"/>
              </a:rPr>
              <a:t>offered</a:t>
            </a:r>
            <a:r>
              <a:rPr lang="fr-CH" sz="1800" b="0" dirty="0" smtClean="0">
                <a:latin typeface="+mn-lt"/>
              </a:rPr>
              <a:t> 3 possible scenarios:  (</a:t>
            </a:r>
            <a:r>
              <a:rPr lang="fr-CH" sz="1800" b="0" dirty="0" err="1" smtClean="0">
                <a:latin typeface="+mn-lt"/>
              </a:rPr>
              <a:t>could</a:t>
            </a:r>
            <a:r>
              <a:rPr lang="fr-CH" sz="1800" b="0" dirty="0" smtClean="0">
                <a:latin typeface="+mn-lt"/>
              </a:rPr>
              <a:t> not </a:t>
            </a:r>
            <a:r>
              <a:rPr lang="fr-CH" sz="1800" b="0" dirty="0" err="1" smtClean="0">
                <a:latin typeface="+mn-lt"/>
              </a:rPr>
              <a:t>lose</a:t>
            </a:r>
            <a:r>
              <a:rPr lang="fr-CH" sz="1800" b="0" dirty="0" smtClean="0">
                <a:latin typeface="+mn-lt"/>
              </a:rPr>
              <a:t>)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26862" y="1299210"/>
            <a:ext cx="1764828" cy="1907261"/>
          </a:xfrm>
          <a:prstGeom prst="rect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Discover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that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there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is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nothing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in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this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energy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range.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sym typeface="Wingdings" pitchFamily="2" charset="2"/>
              </a:rPr>
              <a:t> </a:t>
            </a:r>
            <a:r>
              <a:rPr lang="fr-CH" dirty="0" smtClean="0"/>
              <a:t>This </a:t>
            </a:r>
            <a:r>
              <a:rPr lang="fr-CH" dirty="0" err="1" smtClean="0"/>
              <a:t>would</a:t>
            </a:r>
            <a:r>
              <a:rPr lang="fr-CH" dirty="0" smtClean="0"/>
              <a:t> have been a </a:t>
            </a:r>
            <a:r>
              <a:rPr lang="fr-CH" dirty="0" err="1" smtClean="0"/>
              <a:t>great</a:t>
            </a:r>
            <a:r>
              <a:rPr lang="fr-CH" dirty="0" smtClean="0"/>
              <a:t> surprise and a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 smtClean="0">
                <a:solidFill>
                  <a:srgbClr val="C00000"/>
                </a:solidFill>
              </a:rPr>
              <a:t>great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discovery</a:t>
            </a:r>
            <a:r>
              <a:rPr lang="fr-CH" dirty="0">
                <a:solidFill>
                  <a:srgbClr val="C00000"/>
                </a:solidFill>
              </a:rPr>
              <a:t>!</a:t>
            </a:r>
            <a:endParaRPr kumimoji="0" lang="fr-CH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049742" y="1299210"/>
            <a:ext cx="2303308" cy="1493520"/>
          </a:xfrm>
          <a:prstGeom prst="rect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Discover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SM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Higgs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Boson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and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that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nothing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else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solidFill>
                  <a:srgbClr val="0000FF"/>
                </a:solidFill>
              </a:rPr>
              <a:t>i</a:t>
            </a:r>
            <a:r>
              <a:rPr lang="fr-CH" dirty="0" err="1" smtClean="0">
                <a:solidFill>
                  <a:srgbClr val="0000FF"/>
                </a:solidFill>
              </a:rPr>
              <a:t>s</a:t>
            </a:r>
            <a:r>
              <a:rPr lang="fr-CH" dirty="0" smtClean="0">
                <a:solidFill>
                  <a:srgbClr val="0000FF"/>
                </a:solidFill>
              </a:rPr>
              <a:t> </a:t>
            </a:r>
            <a:r>
              <a:rPr lang="fr-CH" dirty="0" err="1" smtClean="0">
                <a:solidFill>
                  <a:srgbClr val="0000FF"/>
                </a:solidFill>
              </a:rPr>
              <a:t>within</a:t>
            </a:r>
            <a:r>
              <a:rPr lang="fr-CH" dirty="0" smtClean="0">
                <a:solidFill>
                  <a:srgbClr val="0000FF"/>
                </a:solidFill>
              </a:rPr>
              <a:t> </a:t>
            </a:r>
            <a:r>
              <a:rPr lang="fr-CH" baseline="0" dirty="0" err="1" smtClean="0">
                <a:solidFill>
                  <a:srgbClr val="0000FF"/>
                </a:solidFill>
              </a:rPr>
              <a:t>reach</a:t>
            </a:r>
            <a:endParaRPr lang="fr-CH" baseline="0" dirty="0" smtClean="0">
              <a:solidFill>
                <a:srgbClr val="0000FF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CH" dirty="0" smtClean="0"/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/>
              <a:buChar char="è"/>
              <a:tabLst/>
            </a:pPr>
            <a:r>
              <a:rPr lang="fr-CH" dirty="0" smtClean="0"/>
              <a:t>Most Standard scenario</a:t>
            </a:r>
          </a:p>
          <a:p>
            <a:r>
              <a:rPr lang="fr-CH" dirty="0" err="1">
                <a:solidFill>
                  <a:srgbClr val="C00000"/>
                </a:solidFill>
              </a:rPr>
              <a:t>great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discovery</a:t>
            </a:r>
            <a:r>
              <a:rPr lang="fr-CH" dirty="0">
                <a:solidFill>
                  <a:srgbClr val="C00000"/>
                </a:solidFill>
              </a:rPr>
              <a:t>!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endParaRPr lang="fr-CH" baseline="0" dirty="0">
              <a:solidFill>
                <a:srgbClr val="C0000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280622" y="1370330"/>
            <a:ext cx="1541307" cy="995680"/>
          </a:xfrm>
          <a:prstGeom prst="rect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Discover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many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new </a:t>
            </a:r>
            <a:r>
              <a:rPr kumimoji="0" lang="fr-CH" sz="1400" b="1" i="0" u="none" strike="noStrike" cap="none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effects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or </a:t>
            </a:r>
            <a:r>
              <a:rPr kumimoji="0" lang="fr-CH" sz="1400" b="1" i="0" u="none" strike="noStrike" cap="none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particles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endParaRPr lang="fr-CH" baseline="0" dirty="0">
              <a:solidFill>
                <a:srgbClr val="0000FF"/>
              </a:solidFill>
            </a:endParaRPr>
          </a:p>
          <a:p>
            <a:r>
              <a:rPr lang="fr-CH" dirty="0" err="1">
                <a:solidFill>
                  <a:srgbClr val="C00000"/>
                </a:solidFill>
              </a:rPr>
              <a:t>great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discovery</a:t>
            </a:r>
            <a:r>
              <a:rPr lang="fr-CH" dirty="0">
                <a:solidFill>
                  <a:srgbClr val="C00000"/>
                </a:solidFill>
              </a:rPr>
              <a:t>!</a:t>
            </a:r>
            <a:endParaRPr kumimoji="0" lang="fr-CH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1721" y="3253670"/>
            <a:ext cx="635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rgbClr val="C00000"/>
                </a:solidFill>
                <a:latin typeface="+mn-lt"/>
              </a:rPr>
              <a:t>NO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9742" y="3294142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u="sng" dirty="0" smtClean="0">
                <a:latin typeface="+mn-lt"/>
              </a:rPr>
              <a:t>So far </a:t>
            </a:r>
            <a:r>
              <a:rPr lang="fr-CH" sz="1800" u="sng" dirty="0" err="1" smtClean="0">
                <a:latin typeface="+mn-lt"/>
              </a:rPr>
              <a:t>we</a:t>
            </a:r>
            <a:r>
              <a:rPr lang="fr-CH" sz="1800" u="sng" dirty="0" smtClean="0">
                <a:latin typeface="+mn-lt"/>
              </a:rPr>
              <a:t> are </a:t>
            </a:r>
            <a:r>
              <a:rPr lang="fr-CH" sz="1800" u="sng" dirty="0" err="1" smtClean="0">
                <a:latin typeface="+mn-lt"/>
              </a:rPr>
              <a:t>here</a:t>
            </a:r>
            <a:r>
              <a:rPr lang="fr-CH" sz="1800" u="sng" dirty="0" smtClean="0">
                <a:latin typeface="+mn-lt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01035" y="3206471"/>
            <a:ext cx="1926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n-lt"/>
              </a:rPr>
              <a:t>Keep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looking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smtClean="0">
                <a:latin typeface="+mn-lt"/>
              </a:rPr>
              <a:t>in </a:t>
            </a:r>
            <a:r>
              <a:rPr lang="fr-CH" sz="1800" dirty="0" smtClean="0">
                <a:latin typeface="+mn-lt"/>
              </a:rPr>
              <a:t>13/14 </a:t>
            </a:r>
            <a:r>
              <a:rPr lang="fr-CH" sz="1800" dirty="0" err="1" smtClean="0">
                <a:latin typeface="+mn-lt"/>
              </a:rPr>
              <a:t>TeV</a:t>
            </a:r>
            <a:r>
              <a:rPr lang="fr-CH" sz="1800" dirty="0" smtClean="0">
                <a:latin typeface="+mn-lt"/>
              </a:rPr>
              <a:t> data!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68756" y="4398010"/>
            <a:ext cx="2513830" cy="461665"/>
          </a:xfrm>
          <a:prstGeom prst="rect">
            <a:avLst/>
          </a:prstGeom>
          <a:noFill/>
          <a:ln w="57150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dirty="0" err="1" smtClean="0">
                <a:latin typeface="+mn-lt"/>
              </a:rPr>
              <a:t>Answer</a:t>
            </a:r>
            <a:r>
              <a:rPr lang="fr-CH" sz="2400" dirty="0" smtClean="0">
                <a:latin typeface="+mn-lt"/>
              </a:rPr>
              <a:t> in 2018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469130" y="3761502"/>
            <a:ext cx="1060778" cy="575548"/>
          </a:xfrm>
          <a:prstGeom prst="straightConnector1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6094730" y="3900001"/>
            <a:ext cx="762000" cy="437049"/>
          </a:xfrm>
          <a:prstGeom prst="straightConnector1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4668756" y="4966970"/>
            <a:ext cx="861152" cy="335280"/>
          </a:xfrm>
          <a:prstGeom prst="straightConnector1">
            <a:avLst/>
          </a:prstGeom>
          <a:noFill/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6094730" y="4966970"/>
            <a:ext cx="956545" cy="335280"/>
          </a:xfrm>
          <a:prstGeom prst="straightConnector1">
            <a:avLst/>
          </a:prstGeom>
          <a:noFill/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011805" y="5442704"/>
            <a:ext cx="1745991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High </a:t>
            </a:r>
            <a:r>
              <a:rPr lang="fr-CH" sz="1800" dirty="0" err="1" smtClean="0">
                <a:latin typeface="+mn-lt"/>
              </a:rPr>
              <a:t>precision</a:t>
            </a:r>
            <a:endParaRPr lang="fr-CH" sz="1800" dirty="0" smtClean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32270" y="5452864"/>
            <a:ext cx="1521570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High </a:t>
            </a:r>
            <a:r>
              <a:rPr lang="fr-CH" sz="1800" dirty="0" err="1" smtClean="0">
                <a:latin typeface="+mn-lt"/>
              </a:rPr>
              <a:t>energy</a:t>
            </a:r>
            <a:endParaRPr lang="fr-CH" sz="1800" dirty="0" smtClean="0">
              <a:latin typeface="+mn-lt"/>
            </a:endParaRPr>
          </a:p>
        </p:txBody>
      </p:sp>
      <p:cxnSp>
        <p:nvCxnSpPr>
          <p:cNvPr id="7" name="Straight Arrow Connector 6"/>
          <p:cNvCxnSpPr>
            <a:stCxn id="9" idx="2"/>
          </p:cNvCxnSpPr>
          <p:nvPr/>
        </p:nvCxnSpPr>
        <p:spPr bwMode="auto">
          <a:xfrm>
            <a:off x="4201396" y="2792730"/>
            <a:ext cx="0" cy="46094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425529" y="3258304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latin typeface="+mn-lt"/>
              </a:rPr>
              <a:t>But….</a:t>
            </a:r>
            <a:endParaRPr lang="fr-CH" sz="18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69130" y="5939056"/>
            <a:ext cx="2314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BE PREPARED!</a:t>
            </a:r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4336455"/>
            <a:ext cx="2864374" cy="584775"/>
          </a:xfrm>
          <a:prstGeom prst="rect">
            <a:avLst/>
          </a:prstGeom>
          <a:solidFill>
            <a:srgbClr val="E5F3EE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Also</a:t>
            </a:r>
            <a:r>
              <a:rPr lang="fr-CH" sz="1600" dirty="0" smtClean="0"/>
              <a:t>: </a:t>
            </a:r>
            <a:r>
              <a:rPr lang="fr-CH" sz="1600" dirty="0" err="1" smtClean="0"/>
              <a:t>understand</a:t>
            </a:r>
            <a:r>
              <a:rPr lang="fr-CH" sz="1600" dirty="0"/>
              <a:t> </a:t>
            </a:r>
            <a:r>
              <a:rPr lang="fr-CH" sz="1600" dirty="0" err="1" smtClean="0"/>
              <a:t>scaling</a:t>
            </a:r>
            <a:r>
              <a:rPr lang="fr-CH" sz="1600" dirty="0" smtClean="0"/>
              <a:t> </a:t>
            </a:r>
          </a:p>
          <a:p>
            <a:r>
              <a:rPr lang="fr-CH" sz="1600" dirty="0" smtClean="0"/>
              <a:t>of LHC </a:t>
            </a:r>
            <a:r>
              <a:rPr lang="fr-CH" sz="1600" dirty="0" err="1" smtClean="0"/>
              <a:t>errors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luminosity</a:t>
            </a:r>
            <a:endParaRPr lang="fr-CH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050126" y="4598065"/>
            <a:ext cx="532760" cy="0"/>
          </a:xfrm>
          <a:prstGeom prst="straightConnector1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3662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5781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Recommendation from European </a:t>
            </a:r>
            <a:r>
              <a:rPr lang="en-US" sz="3200" b="1" dirty="0" smtClean="0"/>
              <a:t>Strategy (2)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High-priority large-scale scientific activities </a:t>
            </a:r>
          </a:p>
          <a:p>
            <a:pPr lvl="1"/>
            <a:r>
              <a:rPr lang="en-US" sz="1800" dirty="0" smtClean="0"/>
              <a:t>Second-highest priority, recommendation #2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r>
              <a:rPr lang="en-US" sz="1600" dirty="0" smtClean="0"/>
              <a:t>Excerpt from the CERN Council deliberation document (22-Mar-2013)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Facing the Scalar Sector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altLang="en-US" smtClean="0"/>
              <a:t>Brussels, 29-31 May 2013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42</a:t>
            </a:fld>
            <a:endParaRPr lang="en-US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381000" y="1676400"/>
            <a:ext cx="8604956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latin typeface="+mn-lt"/>
              </a:rPr>
              <a:t>d) To stay at the forefront of particle physics, Europe needs to be in </a:t>
            </a:r>
            <a:r>
              <a:rPr lang="en-US" sz="1600" b="1" dirty="0" smtClean="0">
                <a:latin typeface="+mn-lt"/>
              </a:rPr>
              <a:t>a position </a:t>
            </a:r>
            <a:r>
              <a:rPr lang="en-US" sz="1600" b="1" dirty="0">
                <a:latin typeface="+mn-lt"/>
              </a:rPr>
              <a:t>to propose an ambitious post-LHC accelerator project at </a:t>
            </a:r>
            <a:r>
              <a:rPr lang="en-US" sz="1600" b="1" dirty="0" smtClean="0">
                <a:latin typeface="+mn-lt"/>
              </a:rPr>
              <a:t>CERN by </a:t>
            </a:r>
            <a:r>
              <a:rPr lang="en-US" sz="1600" b="1" dirty="0">
                <a:latin typeface="+mn-lt"/>
              </a:rPr>
              <a:t>the time of the next Strategy update, when physics results from </a:t>
            </a:r>
            <a:r>
              <a:rPr lang="en-US" sz="1600" b="1" dirty="0" smtClean="0">
                <a:latin typeface="+mn-lt"/>
              </a:rPr>
              <a:t>the LHC </a:t>
            </a:r>
            <a:r>
              <a:rPr lang="en-US" sz="1600" b="1" dirty="0">
                <a:latin typeface="+mn-lt"/>
              </a:rPr>
              <a:t>running at 14 </a:t>
            </a:r>
            <a:r>
              <a:rPr lang="en-US" sz="1600" b="1" dirty="0" err="1">
                <a:latin typeface="+mn-lt"/>
              </a:rPr>
              <a:t>TeV</a:t>
            </a:r>
            <a:r>
              <a:rPr lang="en-US" sz="1600" b="1" dirty="0">
                <a:latin typeface="+mn-lt"/>
              </a:rPr>
              <a:t> will be available.</a:t>
            </a:r>
          </a:p>
          <a:p>
            <a:pPr algn="just"/>
            <a:endParaRPr lang="en-US" sz="1600" dirty="0" smtClean="0">
              <a:latin typeface="+mn-lt"/>
            </a:endParaRPr>
          </a:p>
          <a:p>
            <a:pPr algn="just"/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CERN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should undertake design studies for accelerator projects in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global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context, with emphasis on </a:t>
            </a:r>
            <a:r>
              <a:rPr lang="en-US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proton-proton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and </a:t>
            </a:r>
            <a:r>
              <a:rPr lang="en-US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electron-positron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high-energy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frontier machines.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These design studies should be coupled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 a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vigorous accelerator R&amp;D </a:t>
            </a:r>
            <a:r>
              <a:rPr lang="en-US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programme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including high-field magnets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and high-gradient 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accelerating structures, </a:t>
            </a:r>
            <a:r>
              <a:rPr lang="en-US" sz="1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 collaboration with national </a:t>
            </a:r>
            <a:r>
              <a:rPr lang="en-US" sz="1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institutes, laboratories </a:t>
            </a:r>
            <a:r>
              <a:rPr lang="en-US" sz="1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and universities worldwide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fr-FR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Ellipse 3"/>
          <p:cNvSpPr/>
          <p:nvPr/>
        </p:nvSpPr>
        <p:spPr>
          <a:xfrm>
            <a:off x="3886200" y="1958876"/>
            <a:ext cx="4495800" cy="327124"/>
          </a:xfrm>
          <a:prstGeom prst="ellipse">
            <a:avLst/>
          </a:prstGeom>
          <a:noFill/>
          <a:ln w="28575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CC0099"/>
              </a:solidFill>
            </a:endParaRPr>
          </a:p>
        </p:txBody>
      </p:sp>
      <p:sp>
        <p:nvSpPr>
          <p:cNvPr id="12" name="Ellipse 6"/>
          <p:cNvSpPr/>
          <p:nvPr/>
        </p:nvSpPr>
        <p:spPr>
          <a:xfrm>
            <a:off x="2362200" y="2743200"/>
            <a:ext cx="1447800" cy="228600"/>
          </a:xfrm>
          <a:prstGeom prst="ellipse">
            <a:avLst/>
          </a:prstGeom>
          <a:noFill/>
          <a:ln w="28575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CC0099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" y="4267200"/>
            <a:ext cx="8856984" cy="203132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9900"/>
                </a:solidFill>
                <a:latin typeface="+mn-lt"/>
              </a:rPr>
              <a:t>The two most promising lines of development </a:t>
            </a:r>
            <a:r>
              <a:rPr lang="en-US" sz="1400" b="1" dirty="0">
                <a:latin typeface="+mn-lt"/>
              </a:rPr>
              <a:t>towards the new </a:t>
            </a:r>
            <a:r>
              <a:rPr lang="en-US" sz="1400" b="1" dirty="0" smtClean="0">
                <a:latin typeface="+mn-lt"/>
              </a:rPr>
              <a:t>high energy</a:t>
            </a:r>
            <a:r>
              <a:rPr lang="en-US" sz="1400" b="1" dirty="0">
                <a:latin typeface="+mn-lt"/>
              </a:rPr>
              <a:t> </a:t>
            </a:r>
            <a:r>
              <a:rPr lang="en-US" sz="1400" b="1" dirty="0" smtClean="0">
                <a:latin typeface="+mn-lt"/>
              </a:rPr>
              <a:t>frontier </a:t>
            </a:r>
            <a:r>
              <a:rPr lang="en-US" sz="1400" b="1" dirty="0">
                <a:latin typeface="+mn-lt"/>
              </a:rPr>
              <a:t>after the LHC are </a:t>
            </a:r>
            <a:r>
              <a:rPr lang="en-US" sz="1400" b="1" dirty="0">
                <a:solidFill>
                  <a:schemeClr val="tx2"/>
                </a:solidFill>
                <a:latin typeface="+mn-lt"/>
              </a:rPr>
              <a:t>proton-proton</a:t>
            </a:r>
            <a:r>
              <a:rPr lang="en-US" sz="1400" b="1" dirty="0">
                <a:solidFill>
                  <a:srgbClr val="009900"/>
                </a:solidFill>
                <a:latin typeface="+mn-lt"/>
              </a:rPr>
              <a:t> and </a:t>
            </a:r>
            <a:r>
              <a:rPr lang="en-US" sz="1400" b="1" dirty="0">
                <a:solidFill>
                  <a:srgbClr val="FF0000"/>
                </a:solidFill>
                <a:latin typeface="+mn-lt"/>
              </a:rPr>
              <a:t>electron-positron </a:t>
            </a:r>
            <a:r>
              <a:rPr lang="en-US" sz="1400" b="1" dirty="0">
                <a:solidFill>
                  <a:srgbClr val="009900"/>
                </a:solidFill>
                <a:latin typeface="+mn-lt"/>
              </a:rPr>
              <a:t>colliders</a:t>
            </a:r>
            <a:r>
              <a:rPr lang="en-US" sz="1400" b="1" dirty="0">
                <a:latin typeface="+mn-lt"/>
              </a:rPr>
              <a:t>. </a:t>
            </a:r>
            <a:r>
              <a:rPr lang="en-US" sz="1400" b="1" dirty="0" smtClean="0">
                <a:latin typeface="+mn-lt"/>
              </a:rPr>
              <a:t>Focused design studies </a:t>
            </a:r>
            <a:r>
              <a:rPr lang="en-US" sz="1400" b="1" dirty="0">
                <a:latin typeface="+mn-lt"/>
              </a:rPr>
              <a:t>are required </a:t>
            </a:r>
            <a:r>
              <a:rPr lang="en-US" sz="1400" b="1" u="sng" dirty="0">
                <a:latin typeface="+mn-lt"/>
              </a:rPr>
              <a:t>in both fields</a:t>
            </a:r>
            <a:r>
              <a:rPr lang="en-US" sz="1400" b="1" dirty="0">
                <a:latin typeface="+mn-lt"/>
              </a:rPr>
              <a:t>, together with vigorous accelerator R&amp;D supported </a:t>
            </a:r>
            <a:r>
              <a:rPr lang="en-US" sz="1400" b="1" dirty="0" smtClean="0">
                <a:latin typeface="+mn-lt"/>
              </a:rPr>
              <a:t>by </a:t>
            </a:r>
            <a:r>
              <a:rPr lang="en-US" sz="1400" b="1" u="sng" dirty="0" smtClean="0">
                <a:latin typeface="+mn-lt"/>
              </a:rPr>
              <a:t>adequate </a:t>
            </a:r>
            <a:r>
              <a:rPr lang="en-US" sz="1400" b="1" u="sng" dirty="0">
                <a:latin typeface="+mn-lt"/>
              </a:rPr>
              <a:t>resources and driven by collaborations involving CERN and national </a:t>
            </a:r>
            <a:r>
              <a:rPr lang="en-US" sz="1400" b="1" u="sng" dirty="0" smtClean="0">
                <a:latin typeface="+mn-lt"/>
              </a:rPr>
              <a:t>institutes, universities </a:t>
            </a:r>
            <a:r>
              <a:rPr lang="en-US" sz="1400" b="1" u="sng" dirty="0">
                <a:latin typeface="+mn-lt"/>
              </a:rPr>
              <a:t>and laboratories worldwide</a:t>
            </a:r>
            <a:r>
              <a:rPr lang="en-US" sz="1400" b="1" dirty="0">
                <a:latin typeface="+mn-lt"/>
              </a:rPr>
              <a:t>. The Compact Linear Collider </a:t>
            </a:r>
            <a:r>
              <a:rPr lang="en-US" sz="1400" b="1" dirty="0">
                <a:solidFill>
                  <a:srgbClr val="FF0000"/>
                </a:solidFill>
                <a:latin typeface="+mn-lt"/>
              </a:rPr>
              <a:t>(CLIC)</a:t>
            </a:r>
            <a:r>
              <a:rPr lang="en-US" sz="1400" b="1" dirty="0">
                <a:latin typeface="+mn-lt"/>
              </a:rPr>
              <a:t> is an </a:t>
            </a:r>
            <a:r>
              <a:rPr lang="en-US" sz="1400" b="1" dirty="0" smtClean="0">
                <a:latin typeface="+mn-lt"/>
              </a:rPr>
              <a:t>electron-positron</a:t>
            </a:r>
            <a:endParaRPr lang="en-US" sz="1400" b="1" dirty="0">
              <a:latin typeface="+mn-lt"/>
            </a:endParaRPr>
          </a:p>
          <a:p>
            <a:r>
              <a:rPr lang="en-US" sz="1400" b="1" dirty="0">
                <a:latin typeface="+mn-lt"/>
              </a:rPr>
              <a:t>machine based on a novel two-beam acceleration technique, which could, in </a:t>
            </a:r>
            <a:r>
              <a:rPr lang="en-US" sz="1400" b="1" dirty="0" smtClean="0">
                <a:latin typeface="+mn-lt"/>
              </a:rPr>
              <a:t>stages, reach </a:t>
            </a:r>
            <a:r>
              <a:rPr lang="en-US" sz="1400" b="1" dirty="0">
                <a:latin typeface="+mn-lt"/>
              </a:rPr>
              <a:t>a </a:t>
            </a:r>
            <a:r>
              <a:rPr lang="en-US" sz="1400" b="1" dirty="0" err="1">
                <a:latin typeface="+mn-lt"/>
              </a:rPr>
              <a:t>centre</a:t>
            </a:r>
            <a:r>
              <a:rPr lang="en-US" sz="1400" b="1" dirty="0">
                <a:latin typeface="+mn-lt"/>
              </a:rPr>
              <a:t>-of-mass energy up to 3 </a:t>
            </a:r>
            <a:r>
              <a:rPr lang="en-US" sz="1400" b="1" dirty="0" err="1">
                <a:latin typeface="+mn-lt"/>
              </a:rPr>
              <a:t>TeV</a:t>
            </a:r>
            <a:r>
              <a:rPr lang="en-US" sz="1400" b="1" dirty="0">
                <a:latin typeface="+mn-lt"/>
              </a:rPr>
              <a:t>. A Conceptual Design Report for CLIC has </a:t>
            </a:r>
            <a:r>
              <a:rPr lang="en-US" sz="1400" b="1" dirty="0" smtClean="0">
                <a:latin typeface="+mn-lt"/>
              </a:rPr>
              <a:t>already been </a:t>
            </a:r>
            <a:r>
              <a:rPr lang="en-US" sz="1400" b="1" dirty="0">
                <a:latin typeface="+mn-lt"/>
              </a:rPr>
              <a:t>prepared. Possible proton-proton machines of higher energy than the LHC include </a:t>
            </a:r>
            <a:r>
              <a:rPr lang="en-US" sz="1400" b="1" dirty="0" smtClean="0">
                <a:solidFill>
                  <a:srgbClr val="0000CC"/>
                </a:solidFill>
                <a:latin typeface="+mn-lt"/>
              </a:rPr>
              <a:t>HE-LHC</a:t>
            </a:r>
            <a:r>
              <a:rPr lang="en-US" sz="1400" b="1" dirty="0">
                <a:latin typeface="+mn-lt"/>
              </a:rPr>
              <a:t>, roughly doubling the </a:t>
            </a:r>
            <a:r>
              <a:rPr lang="en-US" sz="1400" b="1" dirty="0" err="1">
                <a:latin typeface="+mn-lt"/>
              </a:rPr>
              <a:t>centre</a:t>
            </a:r>
            <a:r>
              <a:rPr lang="en-US" sz="1400" b="1" dirty="0">
                <a:latin typeface="+mn-lt"/>
              </a:rPr>
              <a:t>-of-mass energy in the present tunnel, and </a:t>
            </a:r>
            <a:r>
              <a:rPr lang="en-US" sz="1400" b="1" dirty="0" smtClean="0">
                <a:solidFill>
                  <a:srgbClr val="0000CC"/>
                </a:solidFill>
                <a:latin typeface="+mn-lt"/>
              </a:rPr>
              <a:t>VHE-</a:t>
            </a:r>
            <a:r>
              <a:rPr lang="en-US" sz="1400" b="1" dirty="0">
                <a:solidFill>
                  <a:srgbClr val="0000CC"/>
                </a:solidFill>
                <a:latin typeface="+mn-lt"/>
              </a:rPr>
              <a:t>LHC</a:t>
            </a:r>
            <a:r>
              <a:rPr lang="en-US" sz="1400" b="1" dirty="0">
                <a:latin typeface="+mn-lt"/>
              </a:rPr>
              <a:t>, aimed </a:t>
            </a:r>
            <a:r>
              <a:rPr lang="en-US" sz="1400" b="1" dirty="0" smtClean="0">
                <a:latin typeface="+mn-lt"/>
              </a:rPr>
              <a:t>at reaching </a:t>
            </a:r>
            <a:r>
              <a:rPr lang="en-US" sz="1400" b="1" dirty="0">
                <a:latin typeface="+mn-lt"/>
              </a:rPr>
              <a:t>up to 100 </a:t>
            </a:r>
            <a:r>
              <a:rPr lang="en-US" sz="1400" b="1" dirty="0" err="1">
                <a:latin typeface="+mn-lt"/>
              </a:rPr>
              <a:t>TeV</a:t>
            </a:r>
            <a:r>
              <a:rPr lang="en-US" sz="1400" b="1" dirty="0">
                <a:latin typeface="+mn-lt"/>
              </a:rPr>
              <a:t> in </a:t>
            </a:r>
            <a:r>
              <a:rPr lang="en-US" sz="1400" b="1" dirty="0">
                <a:solidFill>
                  <a:srgbClr val="009900"/>
                </a:solidFill>
                <a:latin typeface="+mn-lt"/>
              </a:rPr>
              <a:t>a new circular 80km tunnel</a:t>
            </a:r>
            <a:r>
              <a:rPr lang="en-US" sz="1400" b="1" dirty="0">
                <a:latin typeface="+mn-lt"/>
              </a:rPr>
              <a:t>. </a:t>
            </a:r>
            <a:r>
              <a:rPr lang="en-US" sz="1400" b="1" u="sng" dirty="0">
                <a:latin typeface="+mn-lt"/>
              </a:rPr>
              <a:t>A large </a:t>
            </a:r>
            <a:r>
              <a:rPr lang="en-US" sz="1400" b="1" u="sng" dirty="0" smtClean="0">
                <a:latin typeface="+mn-lt"/>
              </a:rPr>
              <a:t>tunnel such as </a:t>
            </a:r>
            <a:r>
              <a:rPr lang="en-US" sz="1400" b="1" u="sng" dirty="0">
                <a:latin typeface="+mn-lt"/>
              </a:rPr>
              <a:t>this could </a:t>
            </a:r>
            <a:r>
              <a:rPr lang="en-US" sz="1400" b="1" u="sng" dirty="0" smtClean="0">
                <a:latin typeface="+mn-lt"/>
              </a:rPr>
              <a:t>also host </a:t>
            </a:r>
            <a:r>
              <a:rPr lang="en-US" sz="1400" b="1" u="sng" dirty="0">
                <a:latin typeface="+mn-lt"/>
              </a:rPr>
              <a:t>a </a:t>
            </a:r>
            <a:r>
              <a:rPr lang="en-US" sz="1400" b="1" u="sng" dirty="0">
                <a:solidFill>
                  <a:srgbClr val="FF0000"/>
                </a:solidFill>
                <a:latin typeface="+mn-lt"/>
              </a:rPr>
              <a:t>circular </a:t>
            </a:r>
            <a:r>
              <a:rPr lang="en-US" sz="1400" b="1" u="sng" dirty="0" err="1" smtClean="0">
                <a:solidFill>
                  <a:srgbClr val="FF0000"/>
                </a:solidFill>
                <a:latin typeface="+mn-lt"/>
              </a:rPr>
              <a:t>e</a:t>
            </a:r>
            <a:r>
              <a:rPr lang="en-US" sz="1400" b="1" u="sng" baseline="30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+</a:t>
            </a:r>
            <a:r>
              <a:rPr lang="en-US" sz="1400" b="1" u="sng" dirty="0" err="1" smtClean="0">
                <a:solidFill>
                  <a:srgbClr val="FF0000"/>
                </a:solidFill>
                <a:latin typeface="+mn-lt"/>
              </a:rPr>
              <a:t>e</a:t>
            </a:r>
            <a:r>
              <a:rPr lang="en-US" sz="1400" b="1" u="sng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r>
              <a:rPr lang="en-US" sz="1400" b="1" u="sng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400" b="1" u="sng" dirty="0">
                <a:solidFill>
                  <a:srgbClr val="FF0000"/>
                </a:solidFill>
                <a:latin typeface="+mn-lt"/>
              </a:rPr>
              <a:t>machine (TLEP) </a:t>
            </a:r>
            <a:r>
              <a:rPr lang="en-US" sz="1400" b="1" u="sng" dirty="0">
                <a:latin typeface="+mn-lt"/>
              </a:rPr>
              <a:t>reaching energies up to 350 </a:t>
            </a:r>
            <a:r>
              <a:rPr lang="en-US" sz="1400" b="1" u="sng" dirty="0" err="1">
                <a:latin typeface="+mn-lt"/>
              </a:rPr>
              <a:t>GeV</a:t>
            </a:r>
            <a:r>
              <a:rPr lang="en-US" sz="1400" b="1" u="sng" dirty="0">
                <a:latin typeface="+mn-lt"/>
              </a:rPr>
              <a:t> with </a:t>
            </a:r>
            <a:r>
              <a:rPr lang="en-US" sz="1400" b="1" u="sng" dirty="0" smtClean="0">
                <a:latin typeface="+mn-lt"/>
              </a:rPr>
              <a:t>high </a:t>
            </a:r>
            <a:r>
              <a:rPr lang="fr-FR" sz="1400" b="1" u="sng" dirty="0" err="1" smtClean="0">
                <a:latin typeface="+mn-lt"/>
              </a:rPr>
              <a:t>luminosity</a:t>
            </a:r>
            <a:r>
              <a:rPr lang="fr-FR" sz="1400" b="1" dirty="0">
                <a:latin typeface="+mn-lt"/>
              </a:rPr>
              <a:t>.</a:t>
            </a:r>
          </a:p>
        </p:txBody>
      </p:sp>
      <p:sp>
        <p:nvSpPr>
          <p:cNvPr id="15" name="Ellipse 6"/>
          <p:cNvSpPr/>
          <p:nvPr/>
        </p:nvSpPr>
        <p:spPr>
          <a:xfrm>
            <a:off x="304800" y="2971800"/>
            <a:ext cx="3429000" cy="228600"/>
          </a:xfrm>
          <a:prstGeom prst="ellipse">
            <a:avLst/>
          </a:prstGeom>
          <a:noFill/>
          <a:ln w="28575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1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7154" y="0"/>
            <a:ext cx="7291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smtClean="0">
                <a:latin typeface="+mn-lt"/>
              </a:rPr>
              <a:t>Design </a:t>
            </a:r>
            <a:r>
              <a:rPr lang="fr-CH" sz="1800" dirty="0" err="1" smtClean="0">
                <a:latin typeface="+mn-lt"/>
              </a:rPr>
              <a:t>Study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now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starting</a:t>
            </a:r>
            <a:r>
              <a:rPr lang="fr-CH" sz="1800" dirty="0" smtClean="0">
                <a:latin typeface="+mn-lt"/>
              </a:rPr>
              <a:t> ! </a:t>
            </a:r>
            <a:endParaRPr lang="fr-CH" sz="1800" dirty="0">
              <a:latin typeface="+mn-lt"/>
            </a:endParaRPr>
          </a:p>
          <a:p>
            <a:r>
              <a:rPr lang="fr-CH" sz="1800" dirty="0" err="1" smtClean="0">
                <a:latin typeface="+mn-lt"/>
              </a:rPr>
              <a:t>Visit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http://tlep.web.cern.ch 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 </a:t>
            </a:r>
          </a:p>
          <a:p>
            <a:r>
              <a:rPr lang="fr-CH" sz="1800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  </a:t>
            </a:r>
            <a:r>
              <a:rPr lang="fr-CH" sz="1800" dirty="0" smtClean="0">
                <a:latin typeface="+mn-lt"/>
              </a:rPr>
              <a:t>and </a:t>
            </a:r>
            <a:r>
              <a:rPr lang="fr-CH" sz="1800" dirty="0" err="1" smtClean="0">
                <a:latin typeface="+mn-lt"/>
              </a:rPr>
              <a:t>suscribe</a:t>
            </a:r>
            <a:r>
              <a:rPr lang="fr-CH" sz="1800" dirty="0" smtClean="0">
                <a:latin typeface="+mn-lt"/>
              </a:rPr>
              <a:t> for </a:t>
            </a:r>
            <a:r>
              <a:rPr lang="fr-CH" sz="1800" dirty="0" err="1" smtClean="0">
                <a:latin typeface="+mn-lt"/>
              </a:rPr>
              <a:t>work</a:t>
            </a:r>
            <a:r>
              <a:rPr lang="fr-CH" sz="1800" dirty="0" smtClean="0">
                <a:latin typeface="+mn-lt"/>
              </a:rPr>
              <a:t>, informations, newsletter </a:t>
            </a:r>
          </a:p>
        </p:txBody>
      </p:sp>
      <p:pic>
        <p:nvPicPr>
          <p:cNvPr id="1792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1" t="20419" r="5126" b="6188"/>
          <a:stretch/>
        </p:blipFill>
        <p:spPr bwMode="auto">
          <a:xfrm>
            <a:off x="881741" y="981127"/>
            <a:ext cx="7241903" cy="3945761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0449" y="5130540"/>
            <a:ext cx="687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Global </a:t>
            </a:r>
            <a:r>
              <a:rPr lang="fr-CH" sz="1800" dirty="0" smtClean="0">
                <a:latin typeface="+mn-lt"/>
              </a:rPr>
              <a:t>collaboration: </a:t>
            </a:r>
            <a:r>
              <a:rPr lang="fr-CH" sz="1800" dirty="0" err="1" smtClean="0">
                <a:latin typeface="+mn-lt"/>
              </a:rPr>
              <a:t>collaborators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from</a:t>
            </a:r>
            <a:r>
              <a:rPr lang="fr-CH" sz="1800" dirty="0" smtClean="0">
                <a:latin typeface="+mn-lt"/>
              </a:rPr>
              <a:t> Europe, US, </a:t>
            </a:r>
            <a:r>
              <a:rPr lang="fr-CH" sz="1800" dirty="0" err="1" smtClean="0">
                <a:latin typeface="+mn-lt"/>
              </a:rPr>
              <a:t>Japan</a:t>
            </a:r>
            <a:r>
              <a:rPr lang="fr-CH" sz="1800" dirty="0" smtClean="0">
                <a:latin typeface="+mn-lt"/>
              </a:rPr>
              <a:t>, China 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smtClean="0">
                <a:latin typeface="+mn-lt"/>
                <a:sym typeface="Wingdings" pitchFamily="2" charset="2"/>
              </a:rPr>
              <a:t> </a:t>
            </a:r>
            <a:endParaRPr lang="fr-CH" sz="1800" dirty="0" smtClean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5365" y="5521643"/>
            <a:ext cx="7394653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Next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events</a:t>
            </a:r>
            <a:r>
              <a:rPr lang="fr-CH" sz="2000" dirty="0" smtClean="0">
                <a:latin typeface="+mj-lt"/>
              </a:rPr>
              <a:t>: TLEP workshops 25-26 July 2013, </a:t>
            </a:r>
            <a:r>
              <a:rPr lang="fr-CH" sz="2000" dirty="0" err="1" smtClean="0">
                <a:latin typeface="+mj-lt"/>
              </a:rPr>
              <a:t>Fermilab</a:t>
            </a:r>
            <a:endParaRPr lang="fr-CH" sz="2000" dirty="0" smtClean="0">
              <a:latin typeface="+mj-lt"/>
            </a:endParaRP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                       16-18 </a:t>
            </a:r>
            <a:r>
              <a:rPr lang="fr-CH" sz="2000" dirty="0" err="1" smtClean="0">
                <a:latin typeface="+mj-lt"/>
              </a:rPr>
              <a:t>October</a:t>
            </a:r>
            <a:r>
              <a:rPr lang="fr-CH" sz="2000" dirty="0" smtClean="0">
                <a:latin typeface="+mj-lt"/>
              </a:rPr>
              <a:t>, CERN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Joint VHE-LHC+ TLEP  kick-off meeting in </a:t>
            </a:r>
            <a:r>
              <a:rPr lang="fr-CH" sz="2000" dirty="0" err="1">
                <a:latin typeface="+mj-lt"/>
              </a:rPr>
              <a:t>F</a:t>
            </a:r>
            <a:r>
              <a:rPr lang="fr-CH" sz="2000" dirty="0" err="1" smtClean="0">
                <a:latin typeface="+mj-lt"/>
              </a:rPr>
              <a:t>ebruary</a:t>
            </a:r>
            <a:r>
              <a:rPr lang="fr-CH" sz="2000" dirty="0" smtClean="0">
                <a:latin typeface="+mj-lt"/>
              </a:rPr>
              <a:t> 2014</a:t>
            </a:r>
            <a:endParaRPr lang="fr-CH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71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29" y="424543"/>
            <a:ext cx="7996718" cy="4439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1" y="5027386"/>
            <a:ext cx="6085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The distribution of the country of origin reflects the youth of the TLEP project and the </a:t>
            </a:r>
            <a:r>
              <a:rPr lang="en-US" dirty="0" smtClean="0">
                <a:latin typeface="+mj-lt"/>
              </a:rPr>
              <a:t>very different </a:t>
            </a:r>
            <a:r>
              <a:rPr lang="en-US" dirty="0">
                <a:latin typeface="+mj-lt"/>
              </a:rPr>
              <a:t>levels of awareness in the different countries</a:t>
            </a:r>
            <a:r>
              <a:rPr lang="en-US" b="0" dirty="0"/>
              <a:t>.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304801" y="116766"/>
            <a:ext cx="2731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/>
              <a:t>The first 200 </a:t>
            </a:r>
            <a:r>
              <a:rPr lang="fr-CH" sz="1800" dirty="0" err="1" smtClean="0"/>
              <a:t>subscribers</a:t>
            </a:r>
            <a:r>
              <a:rPr lang="fr-CH" dirty="0" smtClean="0"/>
              <a:t>: </a:t>
            </a:r>
            <a:endParaRPr lang="fr-CH" dirty="0"/>
          </a:p>
        </p:txBody>
      </p:sp>
      <p:sp>
        <p:nvSpPr>
          <p:cNvPr id="6" name="TextBox 5"/>
          <p:cNvSpPr txBox="1"/>
          <p:nvPr/>
        </p:nvSpPr>
        <p:spPr>
          <a:xfrm>
            <a:off x="7663543" y="1915886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 smtClean="0">
                <a:solidFill>
                  <a:srgbClr val="00B050"/>
                </a:solidFill>
              </a:rPr>
              <a:t>Janot</a:t>
            </a:r>
            <a:endParaRPr lang="fr-CH" i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1057" y="5671457"/>
            <a:ext cx="64225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The audience is remarkably </a:t>
            </a:r>
            <a:r>
              <a:rPr lang="en-US" dirty="0" smtClean="0">
                <a:latin typeface="+mj-lt"/>
              </a:rPr>
              <a:t>well balanced </a:t>
            </a:r>
            <a:r>
              <a:rPr lang="en-US" dirty="0">
                <a:latin typeface="+mj-lt"/>
              </a:rPr>
              <a:t>between Accelerator, Experiment, and Phenomenology -- the agreement with </a:t>
            </a:r>
            <a:r>
              <a:rPr lang="en-US" dirty="0" smtClean="0">
                <a:latin typeface="+mj-lt"/>
              </a:rPr>
              <a:t>the three </a:t>
            </a:r>
            <a:r>
              <a:rPr lang="en-US" dirty="0" err="1">
                <a:latin typeface="+mj-lt"/>
              </a:rPr>
              <a:t>colour</a:t>
            </a:r>
            <a:r>
              <a:rPr lang="en-US" dirty="0">
                <a:latin typeface="+mj-lt"/>
              </a:rPr>
              <a:t> model is too good to be a statistical fluctuation!</a:t>
            </a:r>
            <a:endParaRPr lang="fr-CH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01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647700"/>
            <a:ext cx="7848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" y="2928257"/>
            <a:ext cx="125066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Zimmermann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3321337" y="2926768"/>
            <a:ext cx="61266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Janot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6053719" y="2926764"/>
            <a:ext cx="612668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Janot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6360053" y="391886"/>
            <a:ext cx="18998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Conveners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</a:t>
            </a:r>
            <a:r>
              <a:rPr lang="fr-CH" dirty="0" err="1" smtClean="0"/>
              <a:t>interim</a:t>
            </a:r>
            <a:r>
              <a:rPr lang="fr-CH" dirty="0" smtClean="0"/>
              <a:t>.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169" y="2361987"/>
            <a:ext cx="1053660" cy="61051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4" name="Rectangle 3"/>
          <p:cNvSpPr/>
          <p:nvPr/>
        </p:nvSpPr>
        <p:spPr>
          <a:xfrm>
            <a:off x="649288" y="1349231"/>
            <a:ext cx="541337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1100" y="1349231"/>
            <a:ext cx="500063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00213" y="1349231"/>
            <a:ext cx="522287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33613" y="1349231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81300" y="1349231"/>
            <a:ext cx="534988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16288" y="1349231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60800" y="1349231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00550" y="1349231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40300" y="1349231"/>
            <a:ext cx="541338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81638" y="1349231"/>
            <a:ext cx="554037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35675" y="1349231"/>
            <a:ext cx="561975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97650" y="1349231"/>
            <a:ext cx="539750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7164388" y="1349231"/>
            <a:ext cx="977900" cy="5746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0363" y="1493693"/>
            <a:ext cx="652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alibri" pitchFamily="1" charset="0"/>
              </a:rPr>
              <a:t>1980</a:t>
            </a:r>
            <a:endParaRPr lang="en-GB" b="1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436688" y="1504806"/>
            <a:ext cx="652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1990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563813" y="1493693"/>
            <a:ext cx="652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2000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587750" y="1500043"/>
            <a:ext cx="652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2010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670425" y="1514331"/>
            <a:ext cx="652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2020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761038" y="1504806"/>
            <a:ext cx="652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2030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973" y="2361987"/>
            <a:ext cx="814196" cy="61051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829" y="2361986"/>
            <a:ext cx="1130929" cy="610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65667" y="2458171"/>
            <a:ext cx="592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1" charset="0"/>
              </a:rPr>
              <a:t>LHC</a:t>
            </a:r>
            <a:endParaRPr lang="en-GB" sz="2000" b="1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964182" y="2475634"/>
            <a:ext cx="1062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046857" y="2480396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111694" y="2489921"/>
            <a:ext cx="771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Proto.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861" y="2361987"/>
            <a:ext cx="1135111" cy="61051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079819" y="2361334"/>
            <a:ext cx="936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080" y="3248144"/>
            <a:ext cx="815136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341" y="3248144"/>
            <a:ext cx="1211616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1842042" y="3343996"/>
            <a:ext cx="941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1" charset="0"/>
              </a:rPr>
              <a:t>HL-LHC</a:t>
            </a:r>
            <a:endParaRPr lang="en-GB" sz="2000" b="1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347117" y="3353521"/>
            <a:ext cx="1060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247230" y="3366221"/>
            <a:ext cx="869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022" y="3248144"/>
            <a:ext cx="1382057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3070767" y="3239221"/>
            <a:ext cx="1538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038" y="4973261"/>
            <a:ext cx="1938483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272" y="4975539"/>
            <a:ext cx="1488727" cy="59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2864653" y="5072795"/>
            <a:ext cx="11095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Calibri" pitchFamily="1" charset="0"/>
              </a:rPr>
              <a:t>V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1" charset="0"/>
              </a:rPr>
              <a:t>HE-LHC</a:t>
            </a:r>
            <a:endParaRPr lang="en-GB" sz="2000" b="1" dirty="0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6039338" y="5064981"/>
            <a:ext cx="1060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972" y="4973261"/>
            <a:ext cx="1642066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4232763" y="4982013"/>
            <a:ext cx="1538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434234" name="TextBox 25"/>
          <p:cNvSpPr txBox="1">
            <a:spLocks noChangeArrowheads="1"/>
          </p:cNvSpPr>
          <p:nvPr/>
        </p:nvSpPr>
        <p:spPr bwMode="auto">
          <a:xfrm>
            <a:off x="385763" y="260350"/>
            <a:ext cx="42604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000000"/>
                </a:solidFill>
                <a:latin typeface="Calibri" pitchFamily="1" charset="0"/>
              </a:rPr>
              <a:t>tentative time line </a:t>
            </a:r>
            <a:endParaRPr lang="en-GB" sz="4000" dirty="0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6869113" y="1514331"/>
            <a:ext cx="652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  <a:latin typeface="Calibri" pitchFamily="1" charset="0"/>
              </a:rPr>
              <a:t>2040</a:t>
            </a:r>
            <a:endParaRPr lang="en-GB" b="1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889" y="4227826"/>
            <a:ext cx="1331763" cy="588148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934" y="4221351"/>
            <a:ext cx="1838767" cy="59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2877029" y="4318608"/>
            <a:ext cx="6815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Calibri" pitchFamily="1" charset="0"/>
              </a:rPr>
              <a:t>TLEP</a:t>
            </a:r>
            <a:endParaRPr lang="en-GB" sz="2000" b="1" dirty="0">
              <a:solidFill>
                <a:srgbClr val="000000"/>
              </a:solidFill>
              <a:latin typeface="Calibri" pitchFamily="1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5324613" y="4342126"/>
            <a:ext cx="1060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Constr.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6569563" y="4318608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349" y="4219074"/>
            <a:ext cx="1191540" cy="5969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4245139" y="4227826"/>
            <a:ext cx="1538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Design,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R&amp;D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55273" y="4982013"/>
            <a:ext cx="744362" cy="588148"/>
          </a:xfrm>
          <a:prstGeom prst="rect">
            <a:avLst/>
          </a:prstGeom>
          <a:gradFill>
            <a:gsLst>
              <a:gs pos="0">
                <a:srgbClr val="CCCCFF"/>
              </a:gs>
              <a:gs pos="0">
                <a:srgbClr val="99CCFF"/>
              </a:gs>
              <a:gs pos="36000">
                <a:srgbClr val="9966FF"/>
              </a:gs>
              <a:gs pos="96000">
                <a:srgbClr val="CC99FF"/>
              </a:gs>
              <a:gs pos="98000">
                <a:srgbClr val="99CCFF"/>
              </a:gs>
              <a:gs pos="100000">
                <a:srgbClr val="CCCC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7742726" y="5064981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latin typeface="Calibri" pitchFamily="1" charset="0"/>
              </a:rPr>
              <a:t>Physics</a:t>
            </a:r>
            <a:endParaRPr lang="en-GB" b="1" dirty="0">
              <a:solidFill>
                <a:srgbClr val="FFFFFF"/>
              </a:solidFill>
              <a:latin typeface="Calibri" pitchFamily="1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653337" y="4213136"/>
            <a:ext cx="746297" cy="602837"/>
          </a:xfrm>
          <a:prstGeom prst="rect">
            <a:avLst/>
          </a:prstGeom>
          <a:gradFill>
            <a:gsLst>
              <a:gs pos="0">
                <a:srgbClr val="CCCCFF"/>
              </a:gs>
              <a:gs pos="0">
                <a:srgbClr val="99CCFF"/>
              </a:gs>
              <a:gs pos="36000">
                <a:srgbClr val="9966FF"/>
              </a:gs>
              <a:gs pos="96000">
                <a:srgbClr val="CC99FF"/>
              </a:gs>
              <a:gs pos="98000">
                <a:srgbClr val="99CCFF"/>
              </a:gs>
              <a:gs pos="100000">
                <a:srgbClr val="CCCC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0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7086" y="-314547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637" y="555175"/>
            <a:ext cx="8229600" cy="61830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sz="2000" b="1" dirty="0" smtClean="0"/>
              <a:t>Discovery  of H(126)  </a:t>
            </a:r>
            <a:r>
              <a:rPr lang="en-US" sz="2000" b="1" dirty="0" smtClean="0"/>
              <a:t>focuses studies of the next machine</a:t>
            </a:r>
            <a:endParaRPr lang="en-US" sz="2000" b="1" dirty="0" smtClean="0"/>
          </a:p>
          <a:p>
            <a:pPr lvl="1"/>
            <a:r>
              <a:rPr lang="en-US" sz="1600" b="1" dirty="0" smtClean="0"/>
              <a:t>News ideas emerging for </a:t>
            </a:r>
            <a:r>
              <a:rPr lang="en-US" sz="1600" b="1" dirty="0" smtClean="0"/>
              <a:t>Higgs</a:t>
            </a:r>
            <a:r>
              <a:rPr lang="en-US" sz="1600" b="1" dirty="0" smtClean="0"/>
              <a:t> </a:t>
            </a:r>
            <a:r>
              <a:rPr lang="en-US" sz="1600" b="1" dirty="0" smtClean="0"/>
              <a:t>factories and beyond</a:t>
            </a:r>
          </a:p>
          <a:p>
            <a:pPr lvl="2"/>
            <a:r>
              <a:rPr lang="en-US" sz="1600" b="1" dirty="0" smtClean="0"/>
              <a:t>Prospects for the future look very </a:t>
            </a:r>
            <a:r>
              <a:rPr lang="en-US" sz="1600" b="1" dirty="0" smtClean="0"/>
              <a:t>promising</a:t>
            </a:r>
          </a:p>
          <a:p>
            <a:pPr lvl="2"/>
            <a:r>
              <a:rPr lang="en-US" sz="1600" b="1" i="1" dirty="0" smtClean="0">
                <a:solidFill>
                  <a:srgbClr val="0000FF"/>
                </a:solidFill>
              </a:rPr>
              <a:t>The HL-LHC is already an impressive Higgs Factory</a:t>
            </a:r>
          </a:p>
          <a:p>
            <a:pPr lvl="2"/>
            <a:endParaRPr lang="en-US" sz="1600" b="1" dirty="0" smtClean="0"/>
          </a:p>
          <a:p>
            <a:r>
              <a:rPr lang="en-US" sz="2000" b="1" dirty="0" smtClean="0"/>
              <a:t>It is important to choose the right machine for the future</a:t>
            </a:r>
          </a:p>
          <a:p>
            <a:pPr lvl="1"/>
            <a:r>
              <a:rPr lang="en-US" sz="1600" b="1" dirty="0" smtClean="0"/>
              <a:t>Cannot afford to be wrong for 10 billion CHF </a:t>
            </a:r>
            <a:r>
              <a:rPr lang="en-US" sz="1600" b="1" dirty="0" smtClean="0"/>
              <a:t>!</a:t>
            </a:r>
          </a:p>
          <a:p>
            <a:pPr marL="457200" lvl="1" indent="0">
              <a:buNone/>
            </a:pPr>
            <a:r>
              <a:rPr lang="en-US" sz="1600" b="1" dirty="0" smtClean="0"/>
              <a:t>--    </a:t>
            </a:r>
            <a:r>
              <a:rPr lang="en-US" sz="1600" b="1" dirty="0" smtClean="0">
                <a:solidFill>
                  <a:srgbClr val="0000FF"/>
                </a:solidFill>
              </a:rPr>
              <a:t>Must bring order of magnitude improvement </a:t>
            </a:r>
            <a:r>
              <a:rPr lang="en-US" sz="1600" b="1" dirty="0" err="1" smtClean="0">
                <a:solidFill>
                  <a:srgbClr val="0000FF"/>
                </a:solidFill>
              </a:rPr>
              <a:t>wrt</a:t>
            </a:r>
            <a:r>
              <a:rPr lang="en-US" sz="1600" b="1" dirty="0" smtClean="0">
                <a:solidFill>
                  <a:srgbClr val="0000FF"/>
                </a:solidFill>
              </a:rPr>
              <a:t> LHC</a:t>
            </a:r>
          </a:p>
          <a:p>
            <a:pPr marL="457200" lvl="1" indent="0">
              <a:buNone/>
            </a:pP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A large </a:t>
            </a:r>
            <a:r>
              <a:rPr lang="en-US" sz="2000" b="1" dirty="0" err="1" smtClean="0"/>
              <a:t>e+e</a:t>
            </a:r>
            <a:r>
              <a:rPr lang="en-US" sz="2000" b="1" dirty="0" smtClean="0"/>
              <a:t>- storage ring collider seems the best complement to the LHC</a:t>
            </a:r>
          </a:p>
          <a:p>
            <a:pPr lvl="1"/>
            <a:r>
              <a:rPr lang="en-US" sz="1600" b="1" dirty="0" err="1" smtClean="0"/>
              <a:t>Permil</a:t>
            </a:r>
            <a:r>
              <a:rPr lang="en-US" sz="1600" b="1" dirty="0" smtClean="0"/>
              <a:t> precision on Higgs Couplings </a:t>
            </a:r>
          </a:p>
          <a:p>
            <a:pPr lvl="1"/>
            <a:r>
              <a:rPr lang="en-US" sz="1600" b="1" dirty="0" smtClean="0"/>
              <a:t>Unbeatable precision on EW quantities (</a:t>
            </a:r>
            <a:r>
              <a:rPr lang="en-US" sz="1600" b="1" dirty="0" err="1" smtClean="0"/>
              <a:t>m</a:t>
            </a:r>
            <a:r>
              <a:rPr lang="en-US" sz="1600" b="1" baseline="-25000" dirty="0" err="1" smtClean="0"/>
              <a:t>Z</a:t>
            </a:r>
            <a:r>
              <a:rPr lang="en-US" sz="1600" b="1" baseline="-25000" dirty="0" smtClean="0"/>
              <a:t> </a:t>
            </a:r>
            <a:r>
              <a:rPr lang="en-US" sz="1600" b="1" dirty="0" smtClean="0"/>
              <a:t>, </a:t>
            </a:r>
            <a:r>
              <a:rPr lang="en-US" sz="1600" b="1" dirty="0" smtClean="0">
                <a:sym typeface="Symbol"/>
              </a:rPr>
              <a:t></a:t>
            </a:r>
            <a:r>
              <a:rPr lang="en-US" sz="1600" b="1" baseline="-25000" dirty="0" smtClean="0">
                <a:sym typeface="Symbol"/>
              </a:rPr>
              <a:t>Z</a:t>
            </a:r>
            <a:r>
              <a:rPr lang="en-US" sz="1600" b="1" dirty="0" smtClean="0">
                <a:sym typeface="Symbol"/>
              </a:rPr>
              <a:t>, </a:t>
            </a:r>
            <a:r>
              <a:rPr lang="en-US" sz="1600" b="1" dirty="0" err="1" smtClean="0">
                <a:sym typeface="Symbol"/>
              </a:rPr>
              <a:t>m</a:t>
            </a:r>
            <a:r>
              <a:rPr lang="en-US" sz="1600" b="1" baseline="-25000" dirty="0" err="1" smtClean="0">
                <a:sym typeface="Symbol"/>
              </a:rPr>
              <a:t>W</a:t>
            </a:r>
            <a:r>
              <a:rPr lang="en-US" sz="1600" b="1" dirty="0" smtClean="0">
                <a:sym typeface="Symbol"/>
              </a:rPr>
              <a:t> , A</a:t>
            </a:r>
            <a:r>
              <a:rPr lang="en-US" sz="1600" b="1" baseline="-25000" dirty="0" smtClean="0">
                <a:sym typeface="Symbol"/>
              </a:rPr>
              <a:t>LR</a:t>
            </a:r>
            <a:r>
              <a:rPr lang="en-US" sz="1600" b="1" dirty="0" smtClean="0">
                <a:sym typeface="Symbol"/>
              </a:rPr>
              <a:t> , </a:t>
            </a:r>
            <a:r>
              <a:rPr lang="en-US" sz="1600" b="1" dirty="0" err="1" smtClean="0">
                <a:sym typeface="Symbol"/>
              </a:rPr>
              <a:t>R</a:t>
            </a:r>
            <a:r>
              <a:rPr lang="en-US" sz="1600" b="1" baseline="-25000" dirty="0" err="1" smtClean="0">
                <a:sym typeface="Symbol"/>
              </a:rPr>
              <a:t>b</a:t>
            </a:r>
            <a:r>
              <a:rPr lang="en-US" sz="1600" b="1" dirty="0" smtClean="0">
                <a:sym typeface="Symbol"/>
              </a:rPr>
              <a:t> </a:t>
            </a:r>
            <a:r>
              <a:rPr lang="en-US" sz="1600" b="1" dirty="0" err="1" smtClean="0">
                <a:sym typeface="Symbol"/>
              </a:rPr>
              <a:t>etc</a:t>
            </a:r>
            <a:r>
              <a:rPr lang="en-US" sz="1600" b="1" dirty="0" smtClean="0">
                <a:sym typeface="Symbol"/>
              </a:rPr>
              <a:t>, etc…..) </a:t>
            </a:r>
            <a:endParaRPr lang="en-US" sz="1600" b="1" dirty="0" smtClean="0"/>
          </a:p>
          <a:p>
            <a:pPr lvl="1"/>
            <a:r>
              <a:rPr lang="en-US" sz="1600" b="1" dirty="0" smtClean="0"/>
              <a:t>Most mature technology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A first step towards a 100 </a:t>
            </a:r>
            <a:r>
              <a:rPr lang="en-US" sz="1600" b="1" dirty="0" err="1" smtClean="0">
                <a:solidFill>
                  <a:srgbClr val="FF0000"/>
                </a:solidFill>
              </a:rPr>
              <a:t>TeV</a:t>
            </a:r>
            <a:r>
              <a:rPr lang="en-US" sz="1600" b="1" dirty="0" smtClean="0">
                <a:solidFill>
                  <a:srgbClr val="FF0000"/>
                </a:solidFill>
              </a:rPr>
              <a:t> proton </a:t>
            </a:r>
            <a:r>
              <a:rPr lang="en-US" sz="1600" b="1" dirty="0" err="1" smtClean="0">
                <a:solidFill>
                  <a:srgbClr val="FF0000"/>
                </a:solidFill>
              </a:rPr>
              <a:t>proton</a:t>
            </a:r>
            <a:r>
              <a:rPr lang="en-US" sz="1600" b="1" dirty="0" smtClean="0">
                <a:solidFill>
                  <a:srgbClr val="FF0000"/>
                </a:solidFill>
              </a:rPr>
              <a:t> collider and a long term vision.</a:t>
            </a:r>
          </a:p>
          <a:p>
            <a:pPr marL="457200" lvl="1" indent="0">
              <a:buNone/>
            </a:pPr>
            <a:endParaRPr lang="en-US" sz="1600" b="1" dirty="0" smtClean="0"/>
          </a:p>
          <a:p>
            <a:r>
              <a:rPr lang="en-US" sz="2000" b="1" dirty="0" smtClean="0"/>
              <a:t>Results of the  LHC run at 14 </a:t>
            </a:r>
            <a:r>
              <a:rPr lang="en-US" sz="2000" b="1" dirty="0" err="1" smtClean="0"/>
              <a:t>TeV</a:t>
            </a:r>
            <a:r>
              <a:rPr lang="en-US" sz="2000" b="1" dirty="0" smtClean="0"/>
              <a:t> will be a necessary and precious input</a:t>
            </a:r>
          </a:p>
          <a:p>
            <a:pPr lvl="1"/>
            <a:r>
              <a:rPr lang="en-US" sz="1600" b="1" dirty="0" smtClean="0"/>
              <a:t>Towards an ambitious medium and long term vision </a:t>
            </a:r>
            <a:endParaRPr lang="en-US" sz="1600" b="1" dirty="0" smtClean="0"/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In Europe: Decision </a:t>
            </a:r>
            <a:r>
              <a:rPr lang="en-US" sz="1600" b="1" dirty="0" smtClean="0">
                <a:solidFill>
                  <a:srgbClr val="FF0000"/>
                </a:solidFill>
              </a:rPr>
              <a:t>to be taken by </a:t>
            </a:r>
            <a:r>
              <a:rPr lang="en-US" sz="1600" b="1" dirty="0" smtClean="0">
                <a:solidFill>
                  <a:srgbClr val="FF0000"/>
                </a:solidFill>
              </a:rPr>
              <a:t>2018 </a:t>
            </a:r>
            <a:endParaRPr lang="en-US" sz="1600" b="1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--   Design study recommended and being organized</a:t>
            </a:r>
          </a:p>
          <a:p>
            <a:pPr marL="457200" lvl="1" indent="0">
              <a:buNone/>
            </a:pPr>
            <a:r>
              <a:rPr lang="en-US" sz="1600" b="1" u="sng" dirty="0" smtClean="0">
                <a:solidFill>
                  <a:srgbClr val="00B050"/>
                </a:solidFill>
              </a:rPr>
              <a:t>--   A circular H.F.  in Japan would benefit from the great experience of KEK B factory!</a:t>
            </a:r>
            <a:endParaRPr lang="en-US" sz="1600" b="1" u="sng" dirty="0">
              <a:solidFill>
                <a:srgbClr val="00B050"/>
              </a:solidFill>
            </a:endParaRPr>
          </a:p>
          <a:p>
            <a:pPr marL="114300" indent="0">
              <a:buNone/>
            </a:pPr>
            <a:endParaRPr lang="en-US" sz="2400" dirty="0" smtClean="0"/>
          </a:p>
        </p:txBody>
      </p:sp>
      <p:sp>
        <p:nvSpPr>
          <p:cNvPr id="8" name="Oval 7"/>
          <p:cNvSpPr/>
          <p:nvPr/>
        </p:nvSpPr>
        <p:spPr>
          <a:xfrm>
            <a:off x="6727372" y="3722915"/>
            <a:ext cx="2416628" cy="8599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dirty="0" smtClean="0">
                <a:solidFill>
                  <a:srgbClr val="00B050"/>
                </a:solidFill>
              </a:rPr>
              <a:t>The </a:t>
            </a:r>
            <a:r>
              <a:rPr lang="fr-CH" sz="1800" dirty="0" err="1" smtClean="0">
                <a:solidFill>
                  <a:srgbClr val="00B050"/>
                </a:solidFill>
              </a:rPr>
              <a:t>numbers</a:t>
            </a:r>
            <a:r>
              <a:rPr lang="fr-CH" sz="1800" dirty="0">
                <a:solidFill>
                  <a:srgbClr val="00B050"/>
                </a:solidFill>
              </a:rPr>
              <a:t> </a:t>
            </a:r>
            <a:r>
              <a:rPr lang="fr-CH" sz="1800" dirty="0" smtClean="0">
                <a:solidFill>
                  <a:srgbClr val="00B050"/>
                </a:solidFill>
              </a:rPr>
              <a:t>   </a:t>
            </a:r>
            <a:r>
              <a:rPr lang="fr-CH" sz="1800" dirty="0" err="1" smtClean="0">
                <a:solidFill>
                  <a:srgbClr val="00B050"/>
                </a:solidFill>
              </a:rPr>
              <a:t>speak</a:t>
            </a:r>
            <a:r>
              <a:rPr lang="fr-CH" sz="1800" dirty="0" smtClean="0">
                <a:solidFill>
                  <a:srgbClr val="00B050"/>
                </a:solidFill>
              </a:rPr>
              <a:t> for </a:t>
            </a:r>
            <a:r>
              <a:rPr lang="fr-CH" sz="1800" dirty="0" err="1" smtClean="0">
                <a:solidFill>
                  <a:srgbClr val="00B050"/>
                </a:solidFill>
              </a:rPr>
              <a:t>themselves</a:t>
            </a:r>
            <a:r>
              <a:rPr lang="fr-CH" sz="1800" dirty="0" smtClean="0">
                <a:solidFill>
                  <a:srgbClr val="00B050"/>
                </a:solidFill>
              </a:rPr>
              <a:t>!</a:t>
            </a:r>
            <a:r>
              <a:rPr lang="fr-CH" dirty="0" smtClean="0">
                <a:solidFill>
                  <a:srgbClr val="00B050"/>
                </a:solidFill>
              </a:rPr>
              <a:t> </a:t>
            </a:r>
            <a:endParaRPr lang="fr-CH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681049"/>
              </p:ext>
            </p:extLst>
          </p:nvPr>
        </p:nvGraphicFramePr>
        <p:xfrm>
          <a:off x="-15479" y="908720"/>
          <a:ext cx="9144001" cy="57288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3303"/>
                <a:gridCol w="815926"/>
                <a:gridCol w="1012645"/>
                <a:gridCol w="1097510"/>
                <a:gridCol w="1071539"/>
                <a:gridCol w="1071539"/>
                <a:gridCol w="1071539"/>
              </a:tblGrid>
              <a:tr h="2645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LEP2 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LHeC</a:t>
                      </a:r>
                      <a:endParaRPr lang="en-GB" sz="2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LEP3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TLEP-Z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TLEP-H</a:t>
                      </a:r>
                      <a:endParaRPr lang="en-GB" sz="2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TLEP-t</a:t>
                      </a:r>
                      <a:endParaRPr lang="en-GB" sz="2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40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beam </a:t>
                      </a:r>
                      <a:r>
                        <a:rPr lang="en-GB" sz="2000" dirty="0">
                          <a:effectLst/>
                        </a:rPr>
                        <a:t>energy </a:t>
                      </a:r>
                      <a:r>
                        <a:rPr lang="en-GB" sz="2000" dirty="0" err="1">
                          <a:effectLst/>
                        </a:rPr>
                        <a:t>E</a:t>
                      </a:r>
                      <a:r>
                        <a:rPr lang="en-GB" sz="1400" dirty="0" err="1">
                          <a:effectLst/>
                        </a:rPr>
                        <a:t>b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2000" dirty="0">
                          <a:effectLst/>
                        </a:rPr>
                        <a:t>[GeV]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circumference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de-DE" sz="2000" dirty="0" smtClean="0">
                          <a:effectLst/>
                        </a:rPr>
                        <a:t>[km</a:t>
                      </a:r>
                      <a:r>
                        <a:rPr lang="de-DE" sz="2000" dirty="0">
                          <a:effectLst/>
                        </a:rPr>
                        <a:t>]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beam current [mA]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#bunches/beam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#e</a:t>
                      </a:r>
                      <a:r>
                        <a:rPr lang="de-DE" sz="1400" dirty="0">
                          <a:effectLst/>
                        </a:rPr>
                        <a:t>−</a:t>
                      </a:r>
                      <a:r>
                        <a:rPr lang="de-DE" sz="2000" dirty="0">
                          <a:effectLst/>
                        </a:rPr>
                        <a:t>/beam [10</a:t>
                      </a:r>
                      <a:r>
                        <a:rPr lang="de-DE" sz="2000" baseline="30000" dirty="0">
                          <a:effectLst/>
                        </a:rPr>
                        <a:t>12</a:t>
                      </a:r>
                      <a:r>
                        <a:rPr lang="de-DE" sz="2000" dirty="0">
                          <a:effectLst/>
                        </a:rPr>
                        <a:t>]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</a:rPr>
                        <a:t>horizontal emittance </a:t>
                      </a:r>
                      <a:r>
                        <a:rPr lang="de-DE" sz="2000" dirty="0">
                          <a:effectLst/>
                        </a:rPr>
                        <a:t>[nm]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</a:rPr>
                        <a:t>vertical emittance </a:t>
                      </a:r>
                      <a:r>
                        <a:rPr lang="de-DE" sz="2000" dirty="0">
                          <a:effectLst/>
                        </a:rPr>
                        <a:t>[nm]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bending </a:t>
                      </a:r>
                      <a:r>
                        <a:rPr lang="de-DE" sz="2000" dirty="0" smtClean="0">
                          <a:effectLst/>
                        </a:rPr>
                        <a:t>radius </a:t>
                      </a:r>
                      <a:r>
                        <a:rPr lang="en-GB" sz="2000" dirty="0">
                          <a:effectLst/>
                        </a:rPr>
                        <a:t>[km]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partition </a:t>
                      </a:r>
                      <a:r>
                        <a:rPr lang="en-GB" sz="2000" dirty="0">
                          <a:effectLst/>
                        </a:rPr>
                        <a:t>number </a:t>
                      </a:r>
                      <a:r>
                        <a:rPr lang="en-GB" sz="2000" dirty="0" err="1">
                          <a:effectLst/>
                        </a:rPr>
                        <a:t>J</a:t>
                      </a:r>
                      <a:r>
                        <a:rPr lang="en-GB" sz="1400" baseline="-25000" dirty="0" err="1">
                          <a:effectLst/>
                        </a:rPr>
                        <a:t>ε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momentum comp. </a:t>
                      </a:r>
                      <a:r>
                        <a:rPr lang="en-GB" sz="2000" dirty="0">
                          <a:effectLst/>
                        </a:rPr>
                        <a:t>α</a:t>
                      </a:r>
                      <a:r>
                        <a:rPr lang="en-GB" sz="1400" baseline="-25000" dirty="0">
                          <a:effectLst/>
                        </a:rPr>
                        <a:t>c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2000" dirty="0">
                          <a:effectLst/>
                        </a:rPr>
                        <a:t>[10</a:t>
                      </a:r>
                      <a:r>
                        <a:rPr lang="en-GB" sz="2000" baseline="30000" dirty="0">
                          <a:effectLst/>
                        </a:rPr>
                        <a:t>−5</a:t>
                      </a:r>
                      <a:r>
                        <a:rPr lang="en-GB" sz="2000" dirty="0">
                          <a:effectLst/>
                        </a:rPr>
                        <a:t>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SR </a:t>
                      </a:r>
                      <a:r>
                        <a:rPr lang="de-DE" sz="2000" dirty="0" smtClean="0">
                          <a:effectLst/>
                        </a:rPr>
                        <a:t>power/beam </a:t>
                      </a:r>
                      <a:r>
                        <a:rPr lang="de-DE" sz="2000" dirty="0">
                          <a:effectLst/>
                        </a:rPr>
                        <a:t>[MW] </a:t>
                      </a:r>
                      <a:endParaRPr lang="en-GB" sz="20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β</a:t>
                      </a:r>
                      <a:r>
                        <a:rPr lang="de-DE" sz="2000" baseline="30000" dirty="0">
                          <a:effectLst/>
                        </a:rPr>
                        <a:t>∗</a:t>
                      </a:r>
                      <a:r>
                        <a:rPr lang="de-DE" sz="2000" baseline="-25000" dirty="0">
                          <a:effectLst/>
                        </a:rPr>
                        <a:t>x </a:t>
                      </a:r>
                      <a:r>
                        <a:rPr lang="de-DE" sz="2000" dirty="0" smtClean="0">
                          <a:effectLst/>
                        </a:rPr>
                        <a:t>[m</a:t>
                      </a:r>
                      <a:r>
                        <a:rPr lang="de-DE" sz="2000" dirty="0">
                          <a:effectLst/>
                        </a:rPr>
                        <a:t>] </a:t>
                      </a:r>
                      <a:endParaRPr lang="en-GB" sz="20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β</a:t>
                      </a:r>
                      <a:r>
                        <a:rPr lang="de-DE" sz="2000" baseline="30000" dirty="0">
                          <a:effectLst/>
                        </a:rPr>
                        <a:t>∗</a:t>
                      </a:r>
                      <a:r>
                        <a:rPr lang="de-DE" sz="2000" baseline="-25000" dirty="0">
                          <a:effectLst/>
                        </a:rPr>
                        <a:t>y</a:t>
                      </a:r>
                      <a:r>
                        <a:rPr lang="de-DE" sz="2000" dirty="0">
                          <a:effectLst/>
                        </a:rPr>
                        <a:t> [cm] </a:t>
                      </a:r>
                      <a:endParaRPr lang="en-GB" sz="20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σ</a:t>
                      </a:r>
                      <a:r>
                        <a:rPr lang="de-DE" sz="2000" baseline="30000" dirty="0">
                          <a:effectLst/>
                        </a:rPr>
                        <a:t>∗</a:t>
                      </a:r>
                      <a:r>
                        <a:rPr lang="de-DE" sz="2000" baseline="-25000" dirty="0">
                          <a:effectLst/>
                        </a:rPr>
                        <a:t>x</a:t>
                      </a:r>
                      <a:r>
                        <a:rPr lang="de-DE" sz="2000" dirty="0">
                          <a:effectLst/>
                        </a:rPr>
                        <a:t> [</a:t>
                      </a:r>
                      <a:r>
                        <a:rPr lang="en-GB" sz="2000" dirty="0">
                          <a:effectLst/>
                        </a:rPr>
                        <a:t>μ</a:t>
                      </a:r>
                      <a:r>
                        <a:rPr lang="de-DE" sz="2000" dirty="0">
                          <a:effectLst/>
                        </a:rPr>
                        <a:t>m] </a:t>
                      </a:r>
                      <a:endParaRPr lang="en-GB" sz="20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σ</a:t>
                      </a:r>
                      <a:r>
                        <a:rPr lang="de-DE" sz="2000" baseline="30000" dirty="0">
                          <a:effectLst/>
                        </a:rPr>
                        <a:t>∗</a:t>
                      </a:r>
                      <a:r>
                        <a:rPr lang="de-DE" sz="2000" baseline="-25000" dirty="0">
                          <a:effectLst/>
                        </a:rPr>
                        <a:t>y</a:t>
                      </a:r>
                      <a:r>
                        <a:rPr lang="de-DE" sz="2000" dirty="0">
                          <a:effectLst/>
                        </a:rPr>
                        <a:t> [</a:t>
                      </a:r>
                      <a:r>
                        <a:rPr lang="en-GB" sz="2000" dirty="0">
                          <a:effectLst/>
                        </a:rPr>
                        <a:t>μ</a:t>
                      </a:r>
                      <a:r>
                        <a:rPr lang="de-DE" sz="2000" dirty="0">
                          <a:effectLst/>
                        </a:rPr>
                        <a:t>m]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hourglass </a:t>
                      </a:r>
                      <a:r>
                        <a:rPr lang="en-GB" sz="2000" dirty="0" err="1">
                          <a:effectLst/>
                        </a:rPr>
                        <a:t>F</a:t>
                      </a:r>
                      <a:r>
                        <a:rPr lang="en-GB" sz="2000" baseline="-25000" dirty="0" err="1">
                          <a:effectLst/>
                        </a:rPr>
                        <a:t>hg</a:t>
                      </a:r>
                      <a:r>
                        <a:rPr lang="en-GB" sz="2000" baseline="-25000" dirty="0">
                          <a:effectLst/>
                        </a:rPr>
                        <a:t> </a:t>
                      </a:r>
                      <a:endParaRPr lang="en-GB" sz="20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 err="1" smtClean="0">
                          <a:effectLst/>
                        </a:rPr>
                        <a:t>ΔE</a:t>
                      </a:r>
                      <a:r>
                        <a:rPr lang="en-GB" sz="2000" baseline="30000" dirty="0" err="1" smtClean="0">
                          <a:effectLst/>
                        </a:rPr>
                        <a:t>SR</a:t>
                      </a:r>
                      <a:r>
                        <a:rPr lang="en-GB" sz="2000" baseline="-25000" dirty="0" err="1" smtClean="0">
                          <a:effectLst/>
                        </a:rPr>
                        <a:t>loss</a:t>
                      </a:r>
                      <a:r>
                        <a:rPr lang="en-GB" sz="2000" dirty="0" smtClean="0">
                          <a:effectLst/>
                        </a:rPr>
                        <a:t>/turn [GeV</a:t>
                      </a:r>
                      <a:r>
                        <a:rPr lang="en-GB" sz="2000" dirty="0">
                          <a:effectLst/>
                        </a:rPr>
                        <a:t>] 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104.5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26.7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2.3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3.1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18.5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270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3.5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0.98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3.41</a:t>
                      </a:r>
                      <a:endParaRPr lang="en-GB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26.7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2808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2.6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8.1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0.18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30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0.99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0.44</a:t>
                      </a:r>
                      <a:endParaRPr lang="en-GB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120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26.7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7.2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0.10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2.6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8.1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0.32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0.59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6.99</a:t>
                      </a:r>
                      <a:endParaRPr lang="en-GB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45.5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80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1180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2625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2000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30.8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0.15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9.0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1.0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9</a:t>
                      </a:r>
                      <a:r>
                        <a:rPr lang="en-GB" sz="2000" dirty="0" smtClean="0">
                          <a:effectLst/>
                        </a:rPr>
                        <a:t>.0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78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0.39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0.71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0.04</a:t>
                      </a:r>
                      <a:endParaRPr lang="en-GB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120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80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24.3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80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40.5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9.4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0.05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9.0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50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0.22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0.75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2.1</a:t>
                      </a:r>
                      <a:endParaRPr lang="en-GB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175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80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5.4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12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9.0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20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0.1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9.0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1.0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1.0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50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0.2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0.1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63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0.32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0.65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9.3</a:t>
                      </a: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-15479" y="46333"/>
            <a:ext cx="59123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b="0" dirty="0">
                <a:solidFill>
                  <a:prstClr val="black"/>
                </a:solidFill>
                <a:latin typeface="Calibri"/>
              </a:rPr>
              <a:t>LEP3/TLEP parameters -1</a:t>
            </a:r>
          </a:p>
        </p:txBody>
      </p:sp>
      <p:sp>
        <p:nvSpPr>
          <p:cNvPr id="4" name="Rectangle 3"/>
          <p:cNvSpPr/>
          <p:nvPr/>
        </p:nvSpPr>
        <p:spPr>
          <a:xfrm>
            <a:off x="2945738" y="2780928"/>
            <a:ext cx="5946742" cy="64807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45738" y="1844824"/>
            <a:ext cx="5946742" cy="2880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6623" y="4528127"/>
            <a:ext cx="5946742" cy="64807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948264" y="815774"/>
            <a:ext cx="0" cy="3693346"/>
          </a:xfrm>
          <a:prstGeom prst="straightConnector1">
            <a:avLst/>
          </a:prstGeom>
          <a:ln w="47625">
            <a:solidFill>
              <a:srgbClr val="FF0000">
                <a:alpha val="50000"/>
              </a:srgb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42724" y="46333"/>
            <a:ext cx="3799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Calibri"/>
              </a:rPr>
              <a:t>soon at </a:t>
            </a:r>
            <a:r>
              <a:rPr lang="en-US" sz="2400" dirty="0" err="1">
                <a:solidFill>
                  <a:srgbClr val="FF0000"/>
                </a:solidFill>
                <a:latin typeface="Calibri"/>
              </a:rPr>
              <a:t>SuperKEKB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aseline="-25000" dirty="0" err="1">
                <a:solidFill>
                  <a:srgbClr val="FF0000"/>
                </a:solidFill>
                <a:latin typeface="Calibri"/>
              </a:rPr>
              <a:t>x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*=0.03 m, </a:t>
            </a:r>
            <a:r>
              <a:rPr lang="en-US" sz="2400" dirty="0" err="1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aseline="-25000" dirty="0" err="1">
                <a:solidFill>
                  <a:srgbClr val="FF0000"/>
                </a:solidFill>
                <a:latin typeface="Calibri"/>
              </a:rPr>
              <a:t>Y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*=0.03 cm </a:t>
            </a:r>
            <a:endParaRPr lang="en-GB" sz="24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24490" y="6454222"/>
            <a:ext cx="3799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solidFill>
                  <a:srgbClr val="FF0000"/>
                </a:solidFill>
                <a:latin typeface="Calibri"/>
              </a:rPr>
              <a:t>SuperKEKB:</a:t>
            </a:r>
            <a:r>
              <a:rPr lang="en-US" sz="2400" dirty="0" err="1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400" baseline="-25000" dirty="0" err="1">
                <a:solidFill>
                  <a:srgbClr val="FF0000"/>
                </a:solidFill>
                <a:latin typeface="Calibri"/>
              </a:rPr>
              <a:t>y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/</a:t>
            </a:r>
            <a:r>
              <a:rPr lang="en-US" sz="2400" dirty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400" baseline="-25000" dirty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=0.25% </a:t>
            </a:r>
            <a:endParaRPr lang="en-GB" sz="24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131840" y="3429000"/>
            <a:ext cx="1656184" cy="3256054"/>
          </a:xfrm>
          <a:prstGeom prst="straightConnector1">
            <a:avLst/>
          </a:prstGeom>
          <a:ln w="47625">
            <a:solidFill>
              <a:srgbClr val="FF0000">
                <a:alpha val="50000"/>
              </a:srgb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724128" y="4528128"/>
            <a:ext cx="1368152" cy="2156926"/>
          </a:xfrm>
          <a:prstGeom prst="straightConnector1">
            <a:avLst/>
          </a:prstGeom>
          <a:ln w="47625">
            <a:solidFill>
              <a:srgbClr val="000099">
                <a:alpha val="50000"/>
              </a:srgb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63888" y="6466701"/>
            <a:ext cx="5727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000099"/>
                </a:solidFill>
                <a:latin typeface="Calibri"/>
              </a:rPr>
              <a:t>e</a:t>
            </a:r>
            <a:r>
              <a:rPr lang="en-US" sz="2400" dirty="0" smtClean="0">
                <a:solidFill>
                  <a:srgbClr val="000099"/>
                </a:solidFill>
                <a:latin typeface="Calibri"/>
              </a:rPr>
              <a:t>ven with 1/5 SR power (10 MW) still &gt; </a:t>
            </a:r>
            <a:r>
              <a:rPr lang="en-US" sz="2400" i="1" dirty="0" smtClean="0">
                <a:solidFill>
                  <a:srgbClr val="000099"/>
                </a:solidFill>
                <a:latin typeface="Calibri"/>
              </a:rPr>
              <a:t>L</a:t>
            </a:r>
            <a:r>
              <a:rPr lang="en-US" sz="2400" i="1" baseline="-25000" dirty="0" smtClean="0">
                <a:solidFill>
                  <a:srgbClr val="000099"/>
                </a:solidFill>
                <a:latin typeface="Calibri"/>
              </a:rPr>
              <a:t>ILC</a:t>
            </a:r>
            <a:r>
              <a:rPr lang="en-US" sz="2400" i="1" dirty="0" smtClean="0">
                <a:solidFill>
                  <a:srgbClr val="000099"/>
                </a:solidFill>
                <a:latin typeface="Calibri"/>
              </a:rPr>
              <a:t>!</a:t>
            </a:r>
            <a:endParaRPr lang="en-GB" sz="2400" i="1" dirty="0">
              <a:solidFill>
                <a:srgbClr val="000099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48264" y="4221088"/>
            <a:ext cx="576064" cy="307040"/>
          </a:xfrm>
          <a:prstGeom prst="ellipse">
            <a:avLst/>
          </a:prstGeom>
          <a:noFill/>
          <a:ln w="508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14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5" grpId="0"/>
      <p:bldP spid="14" grpId="0"/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739440"/>
              </p:ext>
            </p:extLst>
          </p:nvPr>
        </p:nvGraphicFramePr>
        <p:xfrm>
          <a:off x="0" y="764705"/>
          <a:ext cx="9144001" cy="58467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3848"/>
                <a:gridCol w="720080"/>
                <a:gridCol w="895777"/>
                <a:gridCol w="1094747"/>
                <a:gridCol w="1091868"/>
                <a:gridCol w="1091868"/>
                <a:gridCol w="1045813"/>
              </a:tblGrid>
              <a:tr h="290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LEP2 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LHeC</a:t>
                      </a:r>
                      <a:endParaRPr lang="en-GB" sz="20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LEP3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TLEP-Z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TLEP-H</a:t>
                      </a:r>
                      <a:endParaRPr lang="en-GB" sz="2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TLEP-t</a:t>
                      </a:r>
                      <a:endParaRPr lang="en-GB" sz="2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419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 smtClean="0">
                          <a:effectLst/>
                        </a:rPr>
                        <a:t>V</a:t>
                      </a:r>
                      <a:r>
                        <a:rPr lang="en-GB" sz="2000" baseline="-25000" dirty="0" err="1" smtClean="0">
                          <a:effectLst/>
                        </a:rPr>
                        <a:t>RF,tot</a:t>
                      </a:r>
                      <a:r>
                        <a:rPr lang="en-GB" sz="2000" baseline="-25000" dirty="0" smtClean="0">
                          <a:effectLst/>
                        </a:rPr>
                        <a:t> </a:t>
                      </a:r>
                      <a:r>
                        <a:rPr lang="en-GB" sz="2000" dirty="0">
                          <a:effectLst/>
                        </a:rPr>
                        <a:t>[GV]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lang="en-GB" sz="2000" baseline="-25000" dirty="0" err="1">
                          <a:effectLst/>
                        </a:rPr>
                        <a:t>max,RF</a:t>
                      </a:r>
                      <a:r>
                        <a:rPr lang="en-GB" sz="2000" dirty="0">
                          <a:effectLst/>
                        </a:rPr>
                        <a:t> [%]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ξ</a:t>
                      </a:r>
                      <a:r>
                        <a:rPr lang="en-GB" sz="2000" baseline="-25000" dirty="0" err="1">
                          <a:effectLst/>
                        </a:rPr>
                        <a:t>x</a:t>
                      </a:r>
                      <a:r>
                        <a:rPr lang="en-GB" sz="2000" dirty="0">
                          <a:effectLst/>
                        </a:rPr>
                        <a:t>/IP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ξ</a:t>
                      </a:r>
                      <a:r>
                        <a:rPr lang="en-GB" sz="2000" baseline="-25000" dirty="0" err="1">
                          <a:effectLst/>
                        </a:rPr>
                        <a:t>y</a:t>
                      </a:r>
                      <a:r>
                        <a:rPr lang="en-GB" sz="2000" dirty="0">
                          <a:effectLst/>
                        </a:rPr>
                        <a:t>/IP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f</a:t>
                      </a:r>
                      <a:r>
                        <a:rPr lang="en-GB" sz="2000" baseline="-25000" dirty="0" err="1">
                          <a:effectLst/>
                        </a:rPr>
                        <a:t>s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2000" dirty="0">
                          <a:effectLst/>
                        </a:rPr>
                        <a:t>[kHz]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E</a:t>
                      </a:r>
                      <a:r>
                        <a:rPr lang="en-GB" sz="2000" baseline="-25000" dirty="0" err="1">
                          <a:effectLst/>
                        </a:rPr>
                        <a:t>acc</a:t>
                      </a:r>
                      <a:r>
                        <a:rPr lang="en-GB" sz="2000" dirty="0">
                          <a:effectLst/>
                        </a:rPr>
                        <a:t> [MV/m]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eff. RF length [m]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f</a:t>
                      </a:r>
                      <a:r>
                        <a:rPr lang="en-GB" sz="2000" baseline="-25000" dirty="0" err="1">
                          <a:effectLst/>
                        </a:rPr>
                        <a:t>RF</a:t>
                      </a:r>
                      <a:r>
                        <a:rPr lang="en-GB" sz="2000" dirty="0">
                          <a:effectLst/>
                        </a:rPr>
                        <a:t> [MHz]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δ</a:t>
                      </a:r>
                      <a:r>
                        <a:rPr lang="en-GB" sz="2000" baseline="30000" dirty="0" err="1">
                          <a:effectLst/>
                        </a:rPr>
                        <a:t>SR</a:t>
                      </a:r>
                      <a:r>
                        <a:rPr lang="en-GB" sz="2000" baseline="-25000" dirty="0" err="1">
                          <a:effectLst/>
                        </a:rPr>
                        <a:t>rms</a:t>
                      </a:r>
                      <a:r>
                        <a:rPr lang="en-GB" sz="2000" dirty="0">
                          <a:effectLst/>
                        </a:rPr>
                        <a:t> [%]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σ</a:t>
                      </a:r>
                      <a:r>
                        <a:rPr lang="en-GB" sz="2000" baseline="30000" dirty="0" err="1">
                          <a:effectLst/>
                        </a:rPr>
                        <a:t>SR</a:t>
                      </a:r>
                      <a:r>
                        <a:rPr lang="en-GB" sz="2000" baseline="-25000" dirty="0" err="1">
                          <a:effectLst/>
                        </a:rPr>
                        <a:t>z,rms</a:t>
                      </a:r>
                      <a:r>
                        <a:rPr lang="en-GB" sz="2000" baseline="-25000" dirty="0">
                          <a:effectLst/>
                        </a:rPr>
                        <a:t> </a:t>
                      </a:r>
                      <a:r>
                        <a:rPr lang="en-GB" sz="2000" dirty="0">
                          <a:effectLst/>
                        </a:rPr>
                        <a:t>[cm]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i="1" dirty="0">
                          <a:effectLst/>
                        </a:rPr>
                        <a:t>L</a:t>
                      </a:r>
                      <a:r>
                        <a:rPr lang="en-GB" sz="2000" dirty="0">
                          <a:effectLst/>
                        </a:rPr>
                        <a:t>/IP[10</a:t>
                      </a:r>
                      <a:r>
                        <a:rPr lang="en-GB" sz="2000" baseline="30000" dirty="0">
                          <a:effectLst/>
                        </a:rPr>
                        <a:t>32</a:t>
                      </a:r>
                      <a:r>
                        <a:rPr lang="en-GB" sz="2000" dirty="0">
                          <a:effectLst/>
                        </a:rPr>
                        <a:t>cm</a:t>
                      </a:r>
                      <a:r>
                        <a:rPr lang="en-GB" sz="2000" baseline="30000" dirty="0">
                          <a:effectLst/>
                        </a:rPr>
                        <a:t>−2</a:t>
                      </a:r>
                      <a:r>
                        <a:rPr lang="en-GB" sz="2000" dirty="0">
                          <a:effectLst/>
                        </a:rPr>
                        <a:t>s</a:t>
                      </a:r>
                      <a:r>
                        <a:rPr lang="en-GB" sz="2000" baseline="30000" dirty="0">
                          <a:effectLst/>
                        </a:rPr>
                        <a:t>−1</a:t>
                      </a:r>
                      <a:r>
                        <a:rPr lang="en-GB" sz="2000" dirty="0">
                          <a:effectLst/>
                        </a:rPr>
                        <a:t>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number of IPs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 smtClean="0">
                          <a:effectLst/>
                        </a:rPr>
                        <a:t>Rad.Bhabha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baseline="0" dirty="0" err="1" smtClean="0">
                          <a:effectLst/>
                        </a:rPr>
                        <a:t>b.</a:t>
                      </a:r>
                      <a:r>
                        <a:rPr lang="en-GB" sz="2000" dirty="0" err="1" smtClean="0">
                          <a:effectLst/>
                        </a:rPr>
                        <a:t>lifetime</a:t>
                      </a:r>
                      <a:r>
                        <a:rPr lang="en-GB" sz="2000" dirty="0" smtClean="0">
                          <a:effectLst/>
                        </a:rPr>
                        <a:t> </a:t>
                      </a:r>
                      <a:r>
                        <a:rPr lang="en-GB" sz="2000" dirty="0">
                          <a:effectLst/>
                        </a:rPr>
                        <a:t>[min]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ϒ</a:t>
                      </a:r>
                      <a:r>
                        <a:rPr lang="en-GB" sz="2000" baseline="-25000" dirty="0">
                          <a:effectLst/>
                        </a:rPr>
                        <a:t>BS</a:t>
                      </a:r>
                      <a:r>
                        <a:rPr lang="en-GB" sz="2000" dirty="0">
                          <a:effectLst/>
                        </a:rPr>
                        <a:t> [10</a:t>
                      </a:r>
                      <a:r>
                        <a:rPr lang="en-GB" sz="2000" baseline="30000" dirty="0">
                          <a:effectLst/>
                        </a:rPr>
                        <a:t>−4</a:t>
                      </a:r>
                      <a:r>
                        <a:rPr lang="en-GB" sz="2000" dirty="0">
                          <a:effectLst/>
                        </a:rPr>
                        <a:t>]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n</a:t>
                      </a:r>
                      <a:r>
                        <a:rPr lang="en-GB" sz="2000" baseline="-25000" dirty="0" err="1">
                          <a:effectLst/>
                        </a:rPr>
                        <a:t>γ</a:t>
                      </a:r>
                      <a:r>
                        <a:rPr lang="en-GB" sz="2000" dirty="0">
                          <a:effectLst/>
                        </a:rPr>
                        <a:t>/collision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aseline="0" dirty="0" err="1" smtClean="0">
                          <a:effectLst/>
                          <a:latin typeface="Symbol" pitchFamily="18" charset="2"/>
                        </a:rPr>
                        <a:t>Dd</a:t>
                      </a:r>
                      <a:r>
                        <a:rPr lang="en-GB" sz="2000" baseline="30000" dirty="0" err="1" smtClean="0">
                          <a:effectLst/>
                        </a:rPr>
                        <a:t>BS</a:t>
                      </a:r>
                      <a:r>
                        <a:rPr lang="en-GB" sz="2000" dirty="0" smtClean="0">
                          <a:effectLst/>
                        </a:rPr>
                        <a:t>/collision </a:t>
                      </a:r>
                      <a:r>
                        <a:rPr lang="en-GB" sz="2000" dirty="0">
                          <a:effectLst/>
                        </a:rPr>
                        <a:t>[MeV]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 err="1" smtClean="0">
                          <a:effectLst/>
                          <a:latin typeface="Symbol" pitchFamily="18" charset="2"/>
                        </a:rPr>
                        <a:t>Dd</a:t>
                      </a:r>
                      <a:r>
                        <a:rPr lang="en-GB" sz="2000" baseline="30000" dirty="0" err="1" smtClean="0">
                          <a:effectLst/>
                        </a:rPr>
                        <a:t>BS</a:t>
                      </a:r>
                      <a:r>
                        <a:rPr lang="en-GB" sz="2000" baseline="-25000" dirty="0" err="1" smtClean="0">
                          <a:effectLst/>
                        </a:rPr>
                        <a:t>rms</a:t>
                      </a:r>
                      <a:r>
                        <a:rPr lang="en-GB" sz="2000" dirty="0" smtClean="0">
                          <a:effectLst/>
                        </a:rPr>
                        <a:t>/collision </a:t>
                      </a:r>
                      <a:r>
                        <a:rPr lang="en-GB" sz="2000" dirty="0">
                          <a:effectLst/>
                        </a:rPr>
                        <a:t>[MeV] 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3.64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0.77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0.065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1.6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7.5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485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352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0.22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1.61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1.25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360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0.3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0.5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0.66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N/A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N/A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0.65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11.9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721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0.12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0.69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N/A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N/A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0.16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0.07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12.0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5.7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0.08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2.19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600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700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0.23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0.31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94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18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9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0.60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31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44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2.0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4.0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0.12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0.12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1.29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20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100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700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0.06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0.19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10335</a:t>
                      </a:r>
                      <a:endParaRPr lang="en-GB" sz="20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2 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37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0.41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3.6</a:t>
                      </a:r>
                      <a:endParaRPr lang="en-GB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6.2</a:t>
                      </a:r>
                      <a:endParaRPr lang="en-GB" sz="20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9.4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0.44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300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700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490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12.0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4.9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0.43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600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700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95</a:t>
                      </a:r>
                      <a:endParaRPr lang="en-GB" sz="2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-35446" y="5899"/>
            <a:ext cx="59123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b="0" dirty="0">
                <a:solidFill>
                  <a:prstClr val="black"/>
                </a:solidFill>
                <a:latin typeface="Calibri"/>
              </a:rPr>
              <a:t>LEP3/TLEP parameters -2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3848" y="1700808"/>
            <a:ext cx="648072" cy="57606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995936" y="476672"/>
            <a:ext cx="2376264" cy="1224136"/>
          </a:xfrm>
          <a:prstGeom prst="straightConnector1">
            <a:avLst/>
          </a:prstGeom>
          <a:ln w="476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72200" y="0"/>
            <a:ext cx="27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Calibri"/>
              </a:rPr>
              <a:t>LEP2 was not beam-beam limited</a:t>
            </a:r>
            <a:endParaRPr lang="en-GB" sz="24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34834"/>
            <a:ext cx="9252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Calibri"/>
              </a:rPr>
              <a:t>LEP data for 94.5 - 101 GeV consistently suggest a beam-beam limit of ~0.115 (</a:t>
            </a:r>
            <a:r>
              <a:rPr lang="en-US" sz="1800" dirty="0" err="1">
                <a:solidFill>
                  <a:srgbClr val="FF0000"/>
                </a:solidFill>
                <a:latin typeface="Calibri"/>
              </a:rPr>
              <a:t>R.Assmann</a:t>
            </a:r>
            <a:r>
              <a:rPr lang="en-US" sz="1800" dirty="0">
                <a:solidFill>
                  <a:srgbClr val="FF0000"/>
                </a:solidFill>
                <a:latin typeface="Calibri"/>
              </a:rPr>
              <a:t>, K. C.)</a:t>
            </a:r>
            <a:endParaRPr lang="en-GB" sz="1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58397" y="4077072"/>
            <a:ext cx="5946742" cy="43204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58397" y="4661520"/>
            <a:ext cx="5946742" cy="43204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05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087" y="215900"/>
            <a:ext cx="4091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>
                <a:latin typeface="+mn-lt"/>
              </a:rPr>
              <a:t>Some</a:t>
            </a:r>
            <a:r>
              <a:rPr lang="fr-CH" sz="2400" dirty="0" smtClean="0">
                <a:latin typeface="+mn-lt"/>
              </a:rPr>
              <a:t> guidance </a:t>
            </a:r>
            <a:r>
              <a:rPr lang="fr-CH" sz="2400" dirty="0" err="1" smtClean="0">
                <a:latin typeface="+mn-lt"/>
              </a:rPr>
              <a:t>from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theorists</a:t>
            </a:r>
            <a:r>
              <a:rPr lang="fr-CH" sz="2400" dirty="0" smtClean="0">
                <a:latin typeface="+mn-lt"/>
              </a:rPr>
              <a:t>:</a:t>
            </a:r>
            <a:endParaRPr lang="en-US" sz="2400" dirty="0" err="1" smtClean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92100" y="857250"/>
            <a:ext cx="8293100" cy="54292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1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physics affects the Higgs couplings</a:t>
            </a:r>
          </a:p>
          <a:p>
            <a:pPr marL="742950" marR="0" lvl="1" indent="-28575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SUSY                                                                     , for </a:t>
            </a:r>
            <a:r>
              <a:rPr kumimoji="1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tan</a:t>
            </a:r>
            <a:r>
              <a:rPr kumimoji="1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cs typeface="Symbol" charset="2"/>
              </a:rPr>
              <a:t>b</a:t>
            </a: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= 5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pitchFamily="2" charset="2"/>
              <a:buChar char="y"/>
              <a:tabLst/>
              <a:defRPr/>
            </a:pPr>
            <a:endParaRPr kumimoji="1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Composite Higgs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pitchFamily="2" charset="2"/>
              <a:buChar char="y"/>
              <a:tabLst/>
              <a:defRPr/>
            </a:pPr>
            <a:endParaRPr kumimoji="1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Top partners 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pitchFamily="2" charset="2"/>
              <a:buChar char="y"/>
              <a:tabLst/>
              <a:defRPr/>
            </a:pPr>
            <a:endParaRPr kumimoji="1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Other models may give up to 5% deviations with respect to the Standard Model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endParaRPr kumimoji="1" lang="en-US" sz="1600" b="0" kern="0" dirty="0" smtClean="0"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1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</a:rPr>
              <a:t>Sensitivity</a:t>
            </a:r>
            <a:r>
              <a:rPr kumimoji="1" lang="en-US" sz="2400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</a:rPr>
              <a:t> to “</a:t>
            </a:r>
            <a:r>
              <a:rPr kumimoji="1" lang="en-US" sz="2400" i="0" u="none" strike="noStrike" kern="0" cap="none" spc="0" normalizeH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</a:rPr>
              <a:t>TeV</a:t>
            </a:r>
            <a:r>
              <a:rPr kumimoji="1" lang="en-US" sz="2400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</a:rPr>
              <a:t>” new physics needs </a:t>
            </a:r>
            <a:r>
              <a:rPr kumimoji="1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</a:rPr>
              <a:t>per-cent to sub-per-cent accuracy on couplings for 5 sigma discovery.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pitchFamily="2" charset="2"/>
              <a:buChar char="y"/>
              <a:tabLst/>
              <a:defRPr/>
            </a:pPr>
            <a:endParaRPr kumimoji="1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1" lang="en-US" sz="200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LHC discovery/(or not) at 13 </a:t>
            </a:r>
            <a:r>
              <a:rPr kumimoji="1" lang="en-US" sz="2000" i="0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TeV</a:t>
            </a:r>
            <a:r>
              <a:rPr kumimoji="1" lang="en-US" sz="200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will be crucial</a:t>
            </a:r>
            <a:r>
              <a:rPr kumimoji="1" lang="en-US" sz="2000" i="0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to understand the </a:t>
            </a:r>
            <a:r>
              <a:rPr kumimoji="1" lang="en-US" sz="200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strategy for future collider projects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pitchFamily="2" charset="2"/>
              <a:buChar char="y"/>
              <a:tabLst/>
              <a:defRPr/>
            </a:pPr>
            <a:endParaRPr kumimoji="1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4" name="Picture 3" descr="ghbb_mA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427" y="1295400"/>
            <a:ext cx="2573173" cy="427948"/>
          </a:xfrm>
          <a:prstGeom prst="rect">
            <a:avLst/>
          </a:prstGeom>
          <a:solidFill>
            <a:srgbClr val="FFEEE5"/>
          </a:solidFill>
          <a:ln>
            <a:noFill/>
          </a:ln>
        </p:spPr>
      </p:pic>
      <p:pic>
        <p:nvPicPr>
          <p:cNvPr id="5" name="Picture 4" descr="ghff_compos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65" y="1848908"/>
            <a:ext cx="731535" cy="437092"/>
          </a:xfrm>
          <a:prstGeom prst="rect">
            <a:avLst/>
          </a:prstGeom>
        </p:spPr>
      </p:pic>
      <p:pic>
        <p:nvPicPr>
          <p:cNvPr id="6" name="Picture 5" descr="ghVV_compos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696" y="1832449"/>
            <a:ext cx="2099504" cy="453551"/>
          </a:xfrm>
          <a:prstGeom prst="rect">
            <a:avLst/>
          </a:prstGeom>
        </p:spPr>
      </p:pic>
      <p:pic>
        <p:nvPicPr>
          <p:cNvPr id="7" name="Picture 6" descr="ghgg_to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79" y="2423760"/>
            <a:ext cx="4478821" cy="4718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7800" y="5715439"/>
            <a:ext cx="8966200" cy="501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US" b="0" dirty="0" smtClean="0">
                <a:solidFill>
                  <a:srgbClr val="00B050"/>
                </a:solidFill>
              </a:rPr>
              <a:t> R.S. Gupta, H. </a:t>
            </a:r>
            <a:r>
              <a:rPr lang="en-US" b="0" dirty="0" err="1" smtClean="0">
                <a:solidFill>
                  <a:srgbClr val="00B050"/>
                </a:solidFill>
              </a:rPr>
              <a:t>Rzehak</a:t>
            </a:r>
            <a:r>
              <a:rPr lang="en-US" b="0" dirty="0" smtClean="0">
                <a:solidFill>
                  <a:srgbClr val="00B050"/>
                </a:solidFill>
              </a:rPr>
              <a:t>, J.D. Wells, “How well do we need to measure Higgs boson couplings?”, arXiv:1206.3560 (2012)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b="0" dirty="0" smtClean="0">
                <a:solidFill>
                  <a:srgbClr val="00B050"/>
                </a:solidFill>
                <a:cs typeface="Arial"/>
              </a:rPr>
              <a:t>H. Baer et al., “</a:t>
            </a:r>
            <a:r>
              <a:rPr lang="en-US" b="0" dirty="0" smtClean="0">
                <a:solidFill>
                  <a:srgbClr val="00B050"/>
                </a:solidFill>
              </a:rPr>
              <a:t>Physics at the International Linear Collider”, in preparation, </a:t>
            </a:r>
            <a:r>
              <a:rPr lang="en-US" b="0" dirty="0" smtClean="0">
                <a:solidFill>
                  <a:srgbClr val="00B050"/>
                </a:solidFill>
                <a:hlinkClick r:id="rId6"/>
              </a:rPr>
              <a:t>http://lcsim.org/papers/DBDPhysics.pdf</a:t>
            </a:r>
            <a:endParaRPr lang="en-US" b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8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beam-beam effect (single collision) 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2012" y="5308205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000" b="0" i="1" dirty="0" smtClean="0">
                <a:solidFill>
                  <a:srgbClr val="0000CC"/>
                </a:solidFill>
                <a:latin typeface="Calibri"/>
              </a:rPr>
              <a:t>TLEP: negligible </a:t>
            </a:r>
            <a:r>
              <a:rPr lang="en-US" sz="4000" b="0" i="1" dirty="0" err="1" smtClean="0">
                <a:solidFill>
                  <a:srgbClr val="0000CC"/>
                </a:solidFill>
                <a:latin typeface="Calibri"/>
              </a:rPr>
              <a:t>beamstrahlung</a:t>
            </a:r>
            <a:r>
              <a:rPr lang="en-US" sz="4000" b="0" i="1" dirty="0" smtClean="0">
                <a:solidFill>
                  <a:srgbClr val="0000CC"/>
                </a:solidFill>
                <a:latin typeface="Calibri"/>
              </a:rPr>
              <a:t> apart </a:t>
            </a:r>
            <a:r>
              <a:rPr lang="en-US" sz="4000" b="0" i="1" dirty="0">
                <a:solidFill>
                  <a:srgbClr val="0000CC"/>
                </a:solidFill>
                <a:latin typeface="Calibri"/>
              </a:rPr>
              <a:t>for </a:t>
            </a:r>
            <a:r>
              <a:rPr lang="en-US" sz="4000" b="0" i="1" dirty="0" smtClean="0">
                <a:solidFill>
                  <a:srgbClr val="0000CC"/>
                </a:solidFill>
                <a:latin typeface="Calibri"/>
              </a:rPr>
              <a:t>effect on beam </a:t>
            </a:r>
            <a:r>
              <a:rPr lang="en-US" sz="4000" b="0" i="1" dirty="0">
                <a:solidFill>
                  <a:srgbClr val="0000CC"/>
                </a:solidFill>
                <a:latin typeface="Calibri"/>
              </a:rPr>
              <a:t>lifetime </a:t>
            </a:r>
            <a:endParaRPr lang="en-GB" sz="4000" b="0" i="1" dirty="0">
              <a:solidFill>
                <a:srgbClr val="0000CC"/>
              </a:solidFill>
              <a:latin typeface="Calibri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917320"/>
              </p:ext>
            </p:extLst>
          </p:nvPr>
        </p:nvGraphicFramePr>
        <p:xfrm>
          <a:off x="0" y="1412776"/>
          <a:ext cx="914400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888"/>
                <a:gridCol w="1296144"/>
                <a:gridCol w="1224136"/>
                <a:gridCol w="1512168"/>
                <a:gridCol w="1547664"/>
              </a:tblGrid>
              <a:tr h="37084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TLEP-H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TLEP-t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ILC (250)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ILC</a:t>
                      </a:r>
                      <a:r>
                        <a:rPr lang="en-US" sz="2800" baseline="0" dirty="0" smtClean="0"/>
                        <a:t> (350)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beam energy </a:t>
                      </a:r>
                      <a:r>
                        <a:rPr lang="en-US" sz="2800" baseline="0" dirty="0" smtClean="0"/>
                        <a:t> [GeV]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120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175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i="0" dirty="0" smtClean="0"/>
                        <a:t>disruption</a:t>
                      </a:r>
                      <a:r>
                        <a:rPr lang="en-US" sz="2800" i="1" dirty="0" smtClean="0"/>
                        <a:t> </a:t>
                      </a:r>
                      <a:r>
                        <a:rPr lang="en-US" sz="2800" i="1" dirty="0" err="1" smtClean="0"/>
                        <a:t>D</a:t>
                      </a:r>
                      <a:r>
                        <a:rPr lang="en-US" sz="2800" i="1" baseline="-25000" dirty="0" err="1" smtClean="0"/>
                        <a:t>y</a:t>
                      </a:r>
                      <a:endParaRPr lang="en-GB" sz="28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2.2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23.4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84.5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ϒ</a:t>
                      </a:r>
                      <a:r>
                        <a:rPr lang="en-GB" sz="2800" baseline="-25000" dirty="0" smtClean="0">
                          <a:effectLst/>
                        </a:rPr>
                        <a:t>BS</a:t>
                      </a:r>
                      <a:r>
                        <a:rPr lang="en-GB" sz="2800" dirty="0" smtClean="0">
                          <a:effectLst/>
                        </a:rPr>
                        <a:t> [10</a:t>
                      </a:r>
                      <a:r>
                        <a:rPr lang="en-GB" sz="2800" baseline="30000" dirty="0" smtClean="0">
                          <a:effectLst/>
                        </a:rPr>
                        <a:t>−4</a:t>
                      </a:r>
                      <a:r>
                        <a:rPr lang="en-GB" sz="2800" dirty="0" smtClean="0">
                          <a:effectLst/>
                        </a:rPr>
                        <a:t>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207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310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err="1" smtClean="0">
                          <a:effectLst/>
                        </a:rPr>
                        <a:t>n</a:t>
                      </a:r>
                      <a:r>
                        <a:rPr lang="en-GB" sz="2800" baseline="-25000" dirty="0" err="1" smtClean="0">
                          <a:effectLst/>
                        </a:rPr>
                        <a:t>γ</a:t>
                      </a:r>
                      <a:r>
                        <a:rPr lang="en-GB" sz="2800" dirty="0" smtClean="0">
                          <a:effectLst/>
                        </a:rPr>
                        <a:t>/collision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0.50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0.51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1.17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1.24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aseline="0" dirty="0" err="1" smtClean="0">
                          <a:effectLst/>
                          <a:latin typeface="Symbol" pitchFamily="18" charset="2"/>
                        </a:rPr>
                        <a:t>Dd</a:t>
                      </a:r>
                      <a:r>
                        <a:rPr lang="en-GB" sz="2800" baseline="30000" dirty="0" err="1" smtClean="0">
                          <a:effectLst/>
                        </a:rPr>
                        <a:t>BS</a:t>
                      </a:r>
                      <a:r>
                        <a:rPr lang="en-GB" sz="2800" dirty="0" smtClean="0">
                          <a:effectLst/>
                        </a:rPr>
                        <a:t>/collision [MeV]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1265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2670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+mn-cs"/>
                        </a:rPr>
                        <a:t>Dd</a:t>
                      </a:r>
                      <a:r>
                        <a:rPr kumimoji="0" lang="en-GB" sz="2800" b="0" i="0" u="none" strike="noStrike" kern="1200" cap="none" spc="0" normalizeH="0" baseline="30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BS</a:t>
                      </a:r>
                      <a:r>
                        <a:rPr kumimoji="0" lang="en-GB" sz="28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/collision [MeV] </a:t>
                      </a:r>
                      <a:endParaRPr kumimoji="0" lang="en-GB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1338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2760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491880" y="4005064"/>
            <a:ext cx="2520279" cy="1071736"/>
          </a:xfrm>
          <a:prstGeom prst="rect">
            <a:avLst/>
          </a:prstGeom>
          <a:noFill/>
          <a:ln w="508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7412" y="3964868"/>
            <a:ext cx="3126589" cy="11119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01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590" y="0"/>
            <a:ext cx="750940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2933945"/>
            <a:ext cx="9144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LEP = 16 Million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hadronic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Z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decays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, 1.7 Million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leptonic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</a:rPr>
              <a:t>decays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10</a:t>
            </a:r>
            <a:r>
              <a:rPr lang="fr-CH" sz="1800" b="0" baseline="30000" dirty="0" smtClean="0">
                <a:solidFill>
                  <a:prstClr val="black"/>
                </a:solidFill>
                <a:latin typeface="Calibri"/>
              </a:rPr>
              <a:t>31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/cm</a:t>
            </a:r>
            <a:r>
              <a:rPr lang="fr-CH" sz="1800" b="0" baseline="30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/s 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 0.3 Z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events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per second + 4 times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that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rate in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Bhabhas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= 1.5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events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per second.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dirty="0">
              <a:solidFill>
                <a:prstClr val="black"/>
              </a:solidFill>
              <a:latin typeface="Calibri"/>
              <a:sym typeface="Wingdings" pitchFamily="2" charset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10</a:t>
            </a:r>
            <a:r>
              <a:rPr lang="fr-CH" sz="1800" baseline="300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36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/cm</a:t>
            </a:r>
            <a:r>
              <a:rPr lang="fr-CH" sz="1800" baseline="30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/s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 </a:t>
            </a:r>
            <a:r>
              <a:rPr lang="fr-CH" sz="1800" b="0" dirty="0">
                <a:solidFill>
                  <a:prstClr val="black"/>
                </a:solidFill>
                <a:latin typeface="Calibri"/>
                <a:sym typeface="Wingdings" pitchFamily="2" charset="2"/>
              </a:rPr>
              <a:t>3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0’000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events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per second  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30KHz 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…. 120 KHz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with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the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Bhabhas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                                   		10</a:t>
            </a:r>
            <a:r>
              <a:rPr lang="fr-CH" sz="1800" b="0" baseline="300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7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seconds  3 10</a:t>
            </a:r>
            <a:r>
              <a:rPr lang="fr-CH" sz="1800" b="0" baseline="300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11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Z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decays</a:t>
            </a: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.  </a:t>
            </a:r>
            <a:r>
              <a:rPr lang="fr-CH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TeraZ</a:t>
            </a:r>
            <a:endParaRPr lang="fr-CH" sz="1800" b="0" dirty="0" smtClean="0">
              <a:solidFill>
                <a:prstClr val="black"/>
              </a:solidFill>
              <a:latin typeface="Calibri"/>
              <a:sym typeface="Wingdings" pitchFamily="2" charset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4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CHALLENGE  I  design of detector and DAQ system to </a:t>
            </a:r>
            <a:r>
              <a:rPr lang="fr-CH" sz="24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keep</a:t>
            </a:r>
            <a:r>
              <a:rPr lang="fr-CH" sz="24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high</a:t>
            </a:r>
            <a:r>
              <a:rPr lang="fr-CH" sz="24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400" dirty="0">
                <a:solidFill>
                  <a:srgbClr val="0000FF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4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                         </a:t>
            </a:r>
            <a:r>
              <a:rPr lang="fr-CH" sz="24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precision</a:t>
            </a:r>
            <a:r>
              <a:rPr lang="fr-CH" sz="24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in cross-section </a:t>
            </a:r>
            <a:r>
              <a:rPr lang="fr-CH" sz="24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measurement</a:t>
            </a:r>
            <a:endParaRPr lang="fr-CH" sz="2400" dirty="0" smtClean="0">
              <a:solidFill>
                <a:srgbClr val="0000FF"/>
              </a:solidFill>
              <a:latin typeface="Calibri"/>
              <a:sym typeface="Wingdings" pitchFamily="2" charset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800" b="0" dirty="0">
              <a:solidFill>
                <a:prstClr val="black"/>
              </a:solidFill>
              <a:latin typeface="Calibri"/>
              <a:sym typeface="Wingdings" pitchFamily="2" charset="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Small angle e+e-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is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necessary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for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luminosity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determination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as large angle e+e-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is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dominated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by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Z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decays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themselves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404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651" y="1"/>
            <a:ext cx="65450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6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538" y="371475"/>
            <a:ext cx="6638925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2324100" y="762000"/>
            <a:ext cx="5054600" cy="488950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2120900" y="673100"/>
            <a:ext cx="5334000" cy="5156200"/>
          </a:xfrm>
          <a:prstGeom prst="line">
            <a:avLst/>
          </a:prstGeom>
          <a:noFill/>
          <a:ln w="63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2463800" y="5435600"/>
            <a:ext cx="0" cy="139700"/>
          </a:xfrm>
          <a:prstGeom prst="line">
            <a:avLst/>
          </a:prstGeom>
          <a:noFill/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7061200" y="1016000"/>
            <a:ext cx="0" cy="139700"/>
          </a:xfrm>
          <a:prstGeom prst="line">
            <a:avLst/>
          </a:prstGeom>
          <a:noFill/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6781800" y="1130300"/>
            <a:ext cx="12700" cy="482600"/>
          </a:xfrm>
          <a:prstGeom prst="line">
            <a:avLst/>
          </a:prstGeom>
          <a:noFill/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6642100" y="1460500"/>
            <a:ext cx="0" cy="38100"/>
          </a:xfrm>
          <a:prstGeom prst="line">
            <a:avLst/>
          </a:prstGeom>
          <a:noFill/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6565900" y="1536700"/>
            <a:ext cx="0" cy="38100"/>
          </a:xfrm>
          <a:prstGeom prst="line">
            <a:avLst/>
          </a:prstGeom>
          <a:noFill/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4737100" y="3302000"/>
            <a:ext cx="0" cy="38100"/>
          </a:xfrm>
          <a:prstGeom prst="line">
            <a:avLst/>
          </a:prstGeom>
          <a:noFill/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216400" y="3810000"/>
            <a:ext cx="0" cy="38100"/>
          </a:xfrm>
          <a:prstGeom prst="line">
            <a:avLst/>
          </a:prstGeom>
          <a:noFill/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597400" y="28956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b</a:t>
            </a:r>
            <a:endParaRPr lang="en-US" sz="1800" dirty="0" err="1" smtClean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25700" y="4876800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latin typeface="+mj-lt"/>
                <a:sym typeface="Symbol"/>
              </a:rPr>
              <a:t></a:t>
            </a:r>
            <a:endParaRPr lang="en-US" sz="2400" dirty="0" err="1" smtClean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64000" y="3340100"/>
            <a:ext cx="3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latin typeface="+mj-lt"/>
                <a:sym typeface="Symbol"/>
              </a:rPr>
              <a:t></a:t>
            </a:r>
            <a:endParaRPr lang="en-US" sz="2400" dirty="0" err="1" smtClean="0"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65400" y="876300"/>
            <a:ext cx="1561646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Full HL-LHC</a:t>
            </a:r>
            <a:endParaRPr lang="en-US" sz="1800" dirty="0" err="1" smtClean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73800" y="1092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Z</a:t>
            </a:r>
            <a:endParaRPr lang="en-US" sz="1800" dirty="0" err="1" smtClean="0"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07100" y="128270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W</a:t>
            </a:r>
            <a:endParaRPr lang="en-US" sz="1800" dirty="0" err="1" smtClean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77000" y="8509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H</a:t>
            </a:r>
            <a:endParaRPr lang="en-US" sz="1800" dirty="0" err="1" smtClean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21500" y="6731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t</a:t>
            </a:r>
            <a:endParaRPr lang="en-US" sz="1800" dirty="0" err="1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1785" y="365124"/>
            <a:ext cx="8782215" cy="571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0400" y="431800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i="1" dirty="0" smtClean="0">
                <a:solidFill>
                  <a:srgbClr val="00B050"/>
                </a:solidFill>
                <a:latin typeface="+mn-lt"/>
              </a:rPr>
              <a:t>Wyatt, </a:t>
            </a:r>
            <a:r>
              <a:rPr lang="fr-CH" sz="1800" i="1" dirty="0" err="1" smtClean="0">
                <a:solidFill>
                  <a:srgbClr val="00B050"/>
                </a:solidFill>
                <a:latin typeface="+mn-lt"/>
              </a:rPr>
              <a:t>Cracow</a:t>
            </a:r>
            <a:endParaRPr lang="en-US" sz="1800" i="1" dirty="0" err="1" smtClean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1785" y="4829175"/>
            <a:ext cx="564578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ILC:</a:t>
            </a:r>
            <a:endParaRPr lang="fr-CH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7850" y="1143000"/>
            <a:ext cx="8119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>
                <a:latin typeface="+mn-lt"/>
              </a:rPr>
              <a:t>Circular</a:t>
            </a:r>
            <a:r>
              <a:rPr lang="fr-CH" sz="2400" dirty="0" smtClean="0">
                <a:latin typeface="+mn-lt"/>
              </a:rPr>
              <a:t> e+e- </a:t>
            </a:r>
            <a:r>
              <a:rPr lang="fr-CH" sz="2400" dirty="0" err="1" smtClean="0">
                <a:latin typeface="+mn-lt"/>
              </a:rPr>
              <a:t>colliders</a:t>
            </a:r>
            <a:r>
              <a:rPr lang="fr-CH" sz="2400" dirty="0" smtClean="0">
                <a:latin typeface="+mn-lt"/>
              </a:rPr>
              <a:t> to </a:t>
            </a:r>
            <a:r>
              <a:rPr lang="fr-CH" sz="2400" dirty="0" err="1" smtClean="0">
                <a:latin typeface="+mn-lt"/>
              </a:rPr>
              <a:t>study</a:t>
            </a:r>
            <a:r>
              <a:rPr lang="fr-CH" sz="2400" dirty="0" smtClean="0">
                <a:latin typeface="+mn-lt"/>
              </a:rPr>
              <a:t> THE BOSON X(126)</a:t>
            </a:r>
            <a:endParaRPr lang="en-US" sz="2400" dirty="0" err="1" smtClean="0">
              <a:latin typeface="+mn-lt"/>
            </a:endParaRPr>
          </a:p>
        </p:txBody>
      </p:sp>
      <p:pic>
        <p:nvPicPr>
          <p:cNvPr id="150529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22438" y="3114675"/>
            <a:ext cx="5970587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7850" y="5566459"/>
            <a:ext cx="4161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a </a:t>
            </a:r>
            <a:r>
              <a:rPr lang="fr-CH" sz="1800" dirty="0" err="1" smtClean="0">
                <a:latin typeface="+mn-lt"/>
              </a:rPr>
              <a:t>relatively</a:t>
            </a:r>
            <a:r>
              <a:rPr lang="fr-CH" sz="1800" dirty="0" smtClean="0">
                <a:latin typeface="+mn-lt"/>
              </a:rPr>
              <a:t>  </a:t>
            </a:r>
            <a:r>
              <a:rPr lang="fr-CH" sz="1800" dirty="0" err="1" smtClean="0">
                <a:latin typeface="+mn-lt"/>
              </a:rPr>
              <a:t>young</a:t>
            </a:r>
            <a:r>
              <a:rPr lang="fr-CH" sz="1800" dirty="0" smtClean="0">
                <a:latin typeface="+mn-lt"/>
              </a:rPr>
              <a:t> concept </a:t>
            </a:r>
          </a:p>
          <a:p>
            <a:r>
              <a:rPr lang="fr-CH" sz="1800" dirty="0" smtClean="0">
                <a:latin typeface="+mn-lt"/>
              </a:rPr>
              <a:t>(</a:t>
            </a:r>
            <a:r>
              <a:rPr lang="fr-CH" sz="1800" dirty="0" err="1" smtClean="0">
                <a:latin typeface="+mn-lt"/>
              </a:rPr>
              <a:t>although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there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were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many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predecessors</a:t>
            </a:r>
            <a:r>
              <a:rPr lang="fr-CH" sz="1800" dirty="0" smtClean="0">
                <a:latin typeface="+mn-lt"/>
              </a:rPr>
              <a:t>)</a:t>
            </a:r>
            <a:endParaRPr lang="en-US" sz="1800" dirty="0" err="1" smtClean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7" y="33811"/>
            <a:ext cx="8672002" cy="68335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5908629"/>
            <a:ext cx="671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KEK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1053061" y="404664"/>
            <a:ext cx="6839214" cy="631242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53061" y="3717032"/>
            <a:ext cx="3456000" cy="0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91765" y="3735395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12.7 km</a:t>
            </a:r>
            <a:endParaRPr lang="en-GB" sz="1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5327" y="1628800"/>
            <a:ext cx="4454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FF0000"/>
                </a:solidFill>
                <a:latin typeface="Calibri"/>
              </a:rPr>
              <a:t>80 km ring in KEK area</a:t>
            </a:r>
            <a:endParaRPr lang="en-GB" sz="3600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824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Contport">
  <a:themeElements>
    <a:clrScheme name="Contport 1">
      <a:dk1>
        <a:srgbClr val="5E574E"/>
      </a:dk1>
      <a:lt1>
        <a:srgbClr val="FFFFCC"/>
      </a:lt1>
      <a:dk2>
        <a:srgbClr val="000000"/>
      </a:dk2>
      <a:lt2>
        <a:srgbClr val="FFCC00"/>
      </a:lt2>
      <a:accent1>
        <a:srgbClr val="CC9900"/>
      </a:accent1>
      <a:accent2>
        <a:srgbClr val="FF6600"/>
      </a:accent2>
      <a:accent3>
        <a:srgbClr val="AAAAAA"/>
      </a:accent3>
      <a:accent4>
        <a:srgbClr val="DADAAE"/>
      </a:accent4>
      <a:accent5>
        <a:srgbClr val="E2CAAA"/>
      </a:accent5>
      <a:accent6>
        <a:srgbClr val="E75C00"/>
      </a:accent6>
      <a:hlink>
        <a:srgbClr val="FF0000"/>
      </a:hlink>
      <a:folHlink>
        <a:srgbClr val="FFFFCC"/>
      </a:folHlink>
    </a:clrScheme>
    <a:fontScheme name="Contport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8">
        <a:dk1>
          <a:srgbClr val="009999"/>
        </a:dk1>
        <a:lt1>
          <a:srgbClr val="FFCC00"/>
        </a:lt1>
        <a:dk2>
          <a:srgbClr val="339933"/>
        </a:dk2>
        <a:lt2>
          <a:srgbClr val="FFFF00"/>
        </a:lt2>
        <a:accent1>
          <a:srgbClr val="FF6600"/>
        </a:accent1>
        <a:accent2>
          <a:srgbClr val="FFCC00"/>
        </a:accent2>
        <a:accent3>
          <a:srgbClr val="ADCAAD"/>
        </a:accent3>
        <a:accent4>
          <a:srgbClr val="DAAE00"/>
        </a:accent4>
        <a:accent5>
          <a:srgbClr val="FFB8AA"/>
        </a:accent5>
        <a:accent6>
          <a:srgbClr val="E7B900"/>
        </a:accent6>
        <a:hlink>
          <a:srgbClr val="FFFFCC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47037</TotalTime>
  <Words>4286</Words>
  <Application>Microsoft Office PowerPoint</Application>
  <PresentationFormat>On-screen Show (4:3)</PresentationFormat>
  <Paragraphs>1086</Paragraphs>
  <Slides>52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1_Office Theme</vt:lpstr>
      <vt:lpstr>Theme1</vt:lpstr>
      <vt:lpstr>1_Theme1</vt:lpstr>
      <vt:lpstr>2_Theme1</vt:lpstr>
      <vt:lpstr>Office Theme</vt:lpstr>
      <vt:lpstr>3_Theme1</vt:lpstr>
      <vt:lpstr>2_Office Theme</vt:lpstr>
      <vt:lpstr>3_Office Theme</vt:lpstr>
      <vt:lpstr>Contport</vt:lpstr>
      <vt:lpstr>4_Office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a (CHF + SppC)</vt:lpstr>
      <vt:lpstr>PowerPoint Presentation</vt:lpstr>
      <vt:lpstr>PowerPoint Presentation</vt:lpstr>
      <vt:lpstr>circular e+e- Higgs factories LEP3 &amp; TLEP</vt:lpstr>
      <vt:lpstr>LEP3, TLEP (e+e- -&gt; ZH, e+e- → W+W-, e+e- → Z,[e+e-→ tt ̅] )</vt:lpstr>
      <vt:lpstr>PowerPoint Presentation</vt:lpstr>
      <vt:lpstr>PowerPoint Presentation</vt:lpstr>
      <vt:lpstr>PowerPoint Presentation</vt:lpstr>
      <vt:lpstr>PowerPoint Presentation</vt:lpstr>
      <vt:lpstr>Existing (blue) and future (red) storage rings</vt:lpstr>
      <vt:lpstr>PowerPoint Presentation</vt:lpstr>
      <vt:lpstr>PowerPoint Presentation</vt:lpstr>
      <vt:lpstr>PowerPoint Presentation</vt:lpstr>
      <vt:lpstr>Performance of e+  e- colliders </vt:lpstr>
      <vt:lpstr>PowerPoint Presentation</vt:lpstr>
      <vt:lpstr>PowerPoint Presentation</vt:lpstr>
      <vt:lpstr>Higgs Physics with e+e- colliders above 350 GeV</vt:lpstr>
      <vt:lpstr>Higgs factory performances</vt:lpstr>
      <vt:lpstr>PowerPoint Presentation</vt:lpstr>
      <vt:lpstr>Performance Comparison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Next-to-Next Facility</vt:lpstr>
      <vt:lpstr>The Next-to-Next Facility</vt:lpstr>
      <vt:lpstr>The Next-to-Next Facility</vt:lpstr>
      <vt:lpstr>PowerPoint Presentation</vt:lpstr>
      <vt:lpstr>Recommendation from European Strategy (2) 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  <vt:lpstr>PowerPoint Presentation</vt:lpstr>
      <vt:lpstr>beam-beam effect (single collision) 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161</cp:revision>
  <cp:lastPrinted>2001-11-08T10:22:42Z</cp:lastPrinted>
  <dcterms:created xsi:type="dcterms:W3CDTF">2007-04-25T04:41:04Z</dcterms:created>
  <dcterms:modified xsi:type="dcterms:W3CDTF">2013-06-08T02:52:06Z</dcterms:modified>
</cp:coreProperties>
</file>