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slides/slide34.xml" ContentType="application/vnd.openxmlformats-officedocument.presentationml.slide+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Default Extension="tiff" ContentType="image/tiff"/>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9"/>
  </p:notesMasterIdLst>
  <p:sldIdLst>
    <p:sldId id="256" r:id="rId2"/>
    <p:sldId id="397" r:id="rId3"/>
    <p:sldId id="342" r:id="rId4"/>
    <p:sldId id="283" r:id="rId5"/>
    <p:sldId id="401" r:id="rId6"/>
    <p:sldId id="402" r:id="rId7"/>
    <p:sldId id="403" r:id="rId8"/>
    <p:sldId id="404" r:id="rId9"/>
    <p:sldId id="422" r:id="rId10"/>
    <p:sldId id="423" r:id="rId11"/>
    <p:sldId id="377" r:id="rId12"/>
    <p:sldId id="384" r:id="rId13"/>
    <p:sldId id="378" r:id="rId14"/>
    <p:sldId id="439" r:id="rId15"/>
    <p:sldId id="430" r:id="rId16"/>
    <p:sldId id="438" r:id="rId17"/>
    <p:sldId id="380" r:id="rId18"/>
    <p:sldId id="420" r:id="rId19"/>
    <p:sldId id="424" r:id="rId20"/>
    <p:sldId id="409" r:id="rId21"/>
    <p:sldId id="410" r:id="rId22"/>
    <p:sldId id="427" r:id="rId23"/>
    <p:sldId id="411" r:id="rId24"/>
    <p:sldId id="405" r:id="rId25"/>
    <p:sldId id="406" r:id="rId26"/>
    <p:sldId id="412" r:id="rId27"/>
    <p:sldId id="440" r:id="rId28"/>
    <p:sldId id="432" r:id="rId29"/>
    <p:sldId id="413" r:id="rId30"/>
    <p:sldId id="429" r:id="rId31"/>
    <p:sldId id="431" r:id="rId32"/>
    <p:sldId id="416" r:id="rId33"/>
    <p:sldId id="434" r:id="rId34"/>
    <p:sldId id="435" r:id="rId35"/>
    <p:sldId id="436" r:id="rId36"/>
    <p:sldId id="437" r:id="rId37"/>
    <p:sldId id="425" r:id="rId38"/>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FA6CAA"/>
    <a:srgbClr val="FA413E"/>
    <a:srgbClr val="FAB3C7"/>
    <a:srgbClr val="CACB01"/>
    <a:srgbClr val="048916"/>
    <a:srgbClr val="4803C7"/>
    <a:srgbClr val="CBCAFF"/>
    <a:srgbClr val="FFF83B"/>
    <a:srgbClr val="60FF56"/>
    <a:srgbClr val="F9FFB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7178" autoAdjust="0"/>
    <p:restoredTop sz="95822" autoAdjust="0"/>
  </p:normalViewPr>
  <p:slideViewPr>
    <p:cSldViewPr snapToGrid="0" snapToObjects="1">
      <p:cViewPr>
        <p:scale>
          <a:sx n="100" d="100"/>
          <a:sy n="100" d="100"/>
        </p:scale>
        <p:origin x="-944" y="-48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7" d="100"/>
          <a:sy n="97" d="100"/>
        </p:scale>
        <p:origin x="-2704" y="-11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E5CB67-0FA7-4D4D-BCCB-9874099851F2}" type="datetimeFigureOut">
              <a:rPr lang="ja-JP" altLang="en-US" smtClean="0"/>
              <a:pPr/>
              <a:t>13.6.8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AFCFC9-1D1E-5247-A2C5-76A0778BB5A9}"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スライド イメージ プレースホルダ 1"/>
          <p:cNvSpPr>
            <a:spLocks noGrp="1" noRot="1" noChangeAspect="1"/>
          </p:cNvSpPr>
          <p:nvPr>
            <p:ph type="sldImg"/>
          </p:nvPr>
        </p:nvSpPr>
        <p:spPr>
          <a:ln/>
        </p:spPr>
      </p:sp>
      <p:sp>
        <p:nvSpPr>
          <p:cNvPr id="48131" name="ノート プレースホルダ 2"/>
          <p:cNvSpPr>
            <a:spLocks noGrp="1"/>
          </p:cNvSpPr>
          <p:nvPr>
            <p:ph type="body" idx="1"/>
          </p:nvPr>
        </p:nvSpPr>
        <p:spPr>
          <a:noFill/>
          <a:ln/>
        </p:spPr>
        <p:txBody>
          <a:bodyPr/>
          <a:lstStyle/>
          <a:p>
            <a:r>
              <a:rPr lang="en-US" altLang="ja-JP" smtClean="0">
                <a:latin typeface="Times" pitchFamily="-111" charset="0"/>
                <a:ea typeface="Osaka" pitchFamily="-111" charset="-128"/>
                <a:cs typeface="Osaka" pitchFamily="-111" charset="-128"/>
              </a:rPr>
              <a:t>Minimum design - common fund, site dependent - host</a:t>
            </a:r>
            <a:endParaRPr lang="ja-JP" altLang="en-US" smtClean="0">
              <a:latin typeface="Times" pitchFamily="-111" charset="0"/>
              <a:ea typeface="Osaka" pitchFamily="-111" charset="-128"/>
              <a:cs typeface="Osaka" pitchFamily="-111" charset="-128"/>
            </a:endParaRPr>
          </a:p>
        </p:txBody>
      </p:sp>
      <p:sp>
        <p:nvSpPr>
          <p:cNvPr id="48132" name="スライド番号プレースホルダ 3"/>
          <p:cNvSpPr>
            <a:spLocks noGrp="1"/>
          </p:cNvSpPr>
          <p:nvPr>
            <p:ph type="sldNum" sz="quarter" idx="5"/>
          </p:nvPr>
        </p:nvSpPr>
        <p:spPr>
          <a:noFill/>
        </p:spPr>
        <p:txBody>
          <a:bodyPr/>
          <a:lstStyle/>
          <a:p>
            <a:fld id="{0A2C9571-FF49-C64A-BAA3-7B74D97D963E}" type="slidenum">
              <a:rPr lang="en-US" altLang="ja-JP" smtClean="0">
                <a:latin typeface="Times" pitchFamily="-111" charset="0"/>
                <a:ea typeface="Osaka" pitchFamily="-111" charset="-128"/>
                <a:cs typeface="Osaka" pitchFamily="-111" charset="-128"/>
              </a:rPr>
              <a:pPr/>
              <a:t>32</a:t>
            </a:fld>
            <a:endParaRPr lang="en-US" altLang="ja-JP" smtClean="0">
              <a:latin typeface="Times" pitchFamily="-111" charset="0"/>
              <a:ea typeface="Osaka" pitchFamily="-111" charset="-128"/>
              <a:cs typeface="Osaka" pitchFamily="-111"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70859F72-7539-4D49-A8B3-FA4E37C9A9D5}" type="datetimeFigureOut">
              <a:rPr lang="ja-JP" altLang="en-US" smtClean="0"/>
              <a:pPr/>
              <a:t>13.6.8</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631987E0-5488-4D49-9052-83109E966046}"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923624"/>
          </a:xfrm>
          <a:prstGeom prst="rect">
            <a:avLst/>
          </a:prstGeom>
        </p:spPr>
        <p:txBody>
          <a:bodyPr vert="horz" lIns="91440" tIns="45720" rIns="91440" bIns="45720" rtlCol="0" anchor="ctr">
            <a:normAutofit/>
          </a:bodyPr>
          <a:lstStyle/>
          <a:p>
            <a:r>
              <a:rPr lang="ja-JP" altLang="en-US" dirty="0" smtClean="0"/>
              <a:t>マスタ タイトルの書式設定</a:t>
            </a:r>
            <a:endParaRPr lang="ja-JP" altLang="en-US" dirty="0"/>
          </a:p>
        </p:txBody>
      </p:sp>
      <p:sp>
        <p:nvSpPr>
          <p:cNvPr id="3" name="テキスト プレースホルダ 2"/>
          <p:cNvSpPr>
            <a:spLocks noGrp="1"/>
          </p:cNvSpPr>
          <p:nvPr>
            <p:ph type="body" idx="1"/>
          </p:nvPr>
        </p:nvSpPr>
        <p:spPr>
          <a:xfrm>
            <a:off x="457200" y="1351886"/>
            <a:ext cx="8229600" cy="4774278"/>
          </a:xfrm>
          <a:prstGeom prst="rect">
            <a:avLst/>
          </a:prstGeom>
        </p:spPr>
        <p:txBody>
          <a:bodyPr vert="horz" lIns="91440" tIns="45720" rIns="91440" bIns="45720" rtlCol="0">
            <a:normAutofit/>
          </a:bodyPr>
          <a:lstStyle/>
          <a:p>
            <a:pPr lvl="0"/>
            <a:r>
              <a:rPr lang="ja-JP" altLang="en-US" dirty="0" smtClean="0"/>
              <a:t>マスタ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859F72-7539-4D49-A8B3-FA4E37C9A9D5}" type="datetimeFigureOut">
              <a:rPr lang="ja-JP" altLang="en-US" smtClean="0"/>
              <a:pPr/>
              <a:t>13.6.8</a:t>
            </a:fld>
            <a:endParaRPr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1987E0-5488-4D49-9052-83109E966046}" type="slidenum">
              <a:rPr lang="ja-JP" altLang="en-US" smtClean="0"/>
              <a:pPr/>
              <a:t>‹#›</a:t>
            </a:fld>
            <a:endParaRPr lang="ja-JP" alt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3600" kern="1200">
          <a:solidFill>
            <a:schemeClr val="accent2">
              <a:lumMod val="40000"/>
              <a:lumOff val="60000"/>
            </a:schemeClr>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2800" kern="1200">
          <a:solidFill>
            <a:srgbClr val="B7DEE8"/>
          </a:solidFill>
          <a:latin typeface="+mn-lt"/>
          <a:ea typeface="+mn-ea"/>
          <a:cs typeface="+mn-cs"/>
        </a:defRPr>
      </a:lvl1pPr>
      <a:lvl2pPr marL="742950" indent="-285750" algn="l" defTabSz="457200" rtl="0" eaLnBrk="1" latinLnBrk="0" hangingPunct="1">
        <a:spcBef>
          <a:spcPct val="20000"/>
        </a:spcBef>
        <a:buFont typeface="Arial"/>
        <a:buChar char="–"/>
        <a:defRPr kumimoji="1" sz="2400" kern="1200">
          <a:solidFill>
            <a:schemeClr val="accent3">
              <a:lumMod val="40000"/>
              <a:lumOff val="60000"/>
            </a:schemeClr>
          </a:solidFill>
          <a:latin typeface="+mn-lt"/>
          <a:ea typeface="+mn-ea"/>
          <a:cs typeface="+mn-cs"/>
        </a:defRPr>
      </a:lvl2pPr>
      <a:lvl3pPr marL="1143000" indent="-228600" algn="l" defTabSz="457200" rtl="0" eaLnBrk="1" latinLnBrk="0" hangingPunct="1">
        <a:spcBef>
          <a:spcPct val="20000"/>
        </a:spcBef>
        <a:buFont typeface="Arial"/>
        <a:buChar char="•"/>
        <a:defRPr kumimoji="1" sz="2000" kern="1200">
          <a:solidFill>
            <a:srgbClr val="FCD5B5"/>
          </a:solidFill>
          <a:latin typeface="+mn-lt"/>
          <a:ea typeface="+mn-ea"/>
          <a:cs typeface="+mn-cs"/>
        </a:defRPr>
      </a:lvl3pPr>
      <a:lvl4pPr marL="1600200" indent="-228600" algn="l" defTabSz="457200" rtl="0" eaLnBrk="1" latinLnBrk="0" hangingPunct="1">
        <a:spcBef>
          <a:spcPct val="20000"/>
        </a:spcBef>
        <a:buFont typeface="Arial"/>
        <a:buChar char="–"/>
        <a:defRPr kumimoji="1" sz="18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tiff"/><Relationship Id="rId3" Type="http://schemas.openxmlformats.org/officeDocument/2006/relationships/image" Target="../media/image19.tif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microsoft.com/office/2007/relationships/hdphoto" Target="NULL"/><Relationship Id="rId4" Type="http://schemas.openxmlformats.org/officeDocument/2006/relationships/image" Target="../media/image25.jpe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7" Type="http://schemas.microsoft.com/office/2007/relationships/hdphoto" Target="NUL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jpeg"/><Relationship Id="rId3" Type="http://schemas.openxmlformats.org/officeDocument/2006/relationships/image" Target="../media/image29.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0.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tiff"/><Relationship Id="rId3" Type="http://schemas.openxmlformats.org/officeDocument/2006/relationships/image" Target="../media/image32.tif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tif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 Id="rId3" Type="http://schemas.openxmlformats.org/officeDocument/2006/relationships/image" Target="../media/image35.tiff"/></Relationships>
</file>

<file path=ppt/slides/_rels/slide36.xml.rels><?xml version="1.0" encoding="UTF-8" standalone="yes"?>
<Relationships xmlns="http://schemas.openxmlformats.org/package/2006/relationships"><Relationship Id="rId3" Type="http://schemas.openxmlformats.org/officeDocument/2006/relationships/image" Target="../media/image37.tiff"/><Relationship Id="rId4" Type="http://schemas.openxmlformats.org/officeDocument/2006/relationships/image" Target="../media/image38.tiff"/><Relationship Id="rId1" Type="http://schemas.openxmlformats.org/officeDocument/2006/relationships/slideLayout" Target="../slideLayouts/slideLayout2.xml"/><Relationship Id="rId2" Type="http://schemas.openxmlformats.org/officeDocument/2006/relationships/image" Target="../media/image36.tif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860043"/>
            <a:ext cx="6731000" cy="1470025"/>
          </a:xfrm>
        </p:spPr>
        <p:txBody>
          <a:bodyPr>
            <a:normAutofit/>
          </a:bodyPr>
          <a:lstStyle/>
          <a:p>
            <a:r>
              <a:rPr lang="en-US" altLang="ja-JP" dirty="0" smtClean="0">
                <a:solidFill>
                  <a:srgbClr val="CCFFCC"/>
                </a:solidFill>
                <a:latin typeface="Times"/>
                <a:ea typeface="ＤＦＰ中楷書体"/>
                <a:cs typeface="Times"/>
              </a:rPr>
              <a:t>The ILC Project</a:t>
            </a:r>
            <a:endParaRPr lang="ja-JP" altLang="en-US" dirty="0">
              <a:solidFill>
                <a:srgbClr val="D99694"/>
              </a:solidFill>
              <a:latin typeface="Times"/>
              <a:ea typeface="ＤＦＰ中楷書体"/>
              <a:cs typeface="Times"/>
            </a:endParaRPr>
          </a:p>
        </p:txBody>
      </p:sp>
      <p:sp>
        <p:nvSpPr>
          <p:cNvPr id="3" name="サブタイトル 2"/>
          <p:cNvSpPr>
            <a:spLocks noGrp="1"/>
          </p:cNvSpPr>
          <p:nvPr>
            <p:ph type="subTitle" idx="1"/>
          </p:nvPr>
        </p:nvSpPr>
        <p:spPr>
          <a:xfrm>
            <a:off x="1041400" y="4292600"/>
            <a:ext cx="6400800" cy="2324100"/>
          </a:xfrm>
        </p:spPr>
        <p:txBody>
          <a:bodyPr>
            <a:normAutofit/>
          </a:bodyPr>
          <a:lstStyle/>
          <a:p>
            <a:r>
              <a:rPr lang="en-US" altLang="ja-JP" sz="1600" dirty="0" smtClean="0">
                <a:solidFill>
                  <a:schemeClr val="accent6">
                    <a:lumMod val="40000"/>
                    <a:lumOff val="60000"/>
                  </a:schemeClr>
                </a:solidFill>
                <a:latin typeface="ＤＦＰ中楷書体"/>
                <a:ea typeface="ＤＦＰ中楷書体"/>
                <a:cs typeface="ＤＦＰ中楷書体"/>
              </a:rPr>
              <a:t>Hitoshi Yamamoto</a:t>
            </a:r>
          </a:p>
          <a:p>
            <a:r>
              <a:rPr lang="en-US" altLang="ja-JP" sz="1600" dirty="0" smtClean="0">
                <a:solidFill>
                  <a:schemeClr val="accent6">
                    <a:lumMod val="40000"/>
                    <a:lumOff val="60000"/>
                  </a:schemeClr>
                </a:solidFill>
                <a:latin typeface="ＤＦＰ中楷書体"/>
                <a:ea typeface="ＤＦＰ中楷書体"/>
                <a:cs typeface="ＤＦＰ中楷書体"/>
              </a:rPr>
              <a:t>Tohoku University</a:t>
            </a:r>
          </a:p>
          <a:p>
            <a:endParaRPr lang="en-US" altLang="ja-JP" sz="1600" dirty="0" smtClean="0">
              <a:latin typeface="ＤＦＰ中楷書体"/>
              <a:ea typeface="ＤＦＰ中楷書体"/>
              <a:cs typeface="ＤＦＰ中楷書体"/>
            </a:endParaRPr>
          </a:p>
          <a:p>
            <a:r>
              <a:rPr lang="en-US" altLang="ja-JP" sz="1600" dirty="0" smtClean="0">
                <a:latin typeface="ＤＦＰ中楷書体"/>
                <a:ea typeface="ＤＦＰ中楷書体"/>
                <a:cs typeface="ＤＦＰ中楷書体"/>
              </a:rPr>
              <a:t>Higgs and Beyond</a:t>
            </a:r>
          </a:p>
          <a:p>
            <a:r>
              <a:rPr lang="en-US" altLang="ja-JP" sz="1600" dirty="0" smtClean="0">
                <a:latin typeface="ＤＦＰ中楷書体"/>
                <a:ea typeface="ＤＦＰ中楷書体"/>
                <a:cs typeface="ＤＦＰ中楷書体"/>
              </a:rPr>
              <a:t>June 8, 2013, Tohoku University</a:t>
            </a:r>
          </a:p>
        </p:txBody>
      </p:sp>
      <p:pic>
        <p:nvPicPr>
          <p:cNvPr id="5" name="図 4" descr="ILC-blackcut.jpg"/>
          <p:cNvPicPr>
            <a:picLocks noChangeAspect="1"/>
          </p:cNvPicPr>
          <p:nvPr/>
        </p:nvPicPr>
        <p:blipFill>
          <a:blip r:embed="rId2"/>
          <a:stretch>
            <a:fillRect/>
          </a:stretch>
        </p:blipFill>
        <p:spPr>
          <a:xfrm>
            <a:off x="6070560" y="2527300"/>
            <a:ext cx="3022679" cy="42799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4800" y="152400"/>
            <a:ext cx="6400800" cy="762000"/>
          </a:xfrm>
        </p:spPr>
        <p:txBody>
          <a:bodyPr>
            <a:normAutofit/>
          </a:bodyPr>
          <a:lstStyle/>
          <a:p>
            <a:r>
              <a:rPr lang="en-US" altLang="ja-JP" sz="3600" b="0" dirty="0" smtClean="0"/>
              <a:t>ILC Detector</a:t>
            </a:r>
            <a:endParaRPr lang="ja-JP" altLang="en-US" sz="3600" b="0" dirty="0"/>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10</a:t>
            </a:fld>
            <a:endParaRPr lang="en-US" altLang="ja-JP"/>
          </a:p>
        </p:txBody>
      </p:sp>
      <p:sp>
        <p:nvSpPr>
          <p:cNvPr id="6" name="コンテンツ プレースホルダ 5"/>
          <p:cNvSpPr>
            <a:spLocks noGrp="1"/>
          </p:cNvSpPr>
          <p:nvPr>
            <p:ph idx="1"/>
          </p:nvPr>
        </p:nvSpPr>
        <p:spPr>
          <a:xfrm>
            <a:off x="533399" y="1143000"/>
            <a:ext cx="4963627" cy="1524000"/>
          </a:xfrm>
        </p:spPr>
        <p:txBody>
          <a:bodyPr>
            <a:normAutofit fontScale="92500" lnSpcReduction="10000"/>
          </a:bodyPr>
          <a:lstStyle/>
          <a:p>
            <a:r>
              <a:rPr lang="en-US" altLang="ja-JP" sz="2000" dirty="0" smtClean="0">
                <a:solidFill>
                  <a:srgbClr val="FEFFFD"/>
                </a:solidFill>
                <a:latin typeface="Times"/>
                <a:cs typeface="Times"/>
              </a:rPr>
              <a:t>Concept of </a:t>
            </a:r>
            <a:r>
              <a:rPr lang="en-US" altLang="ja-JP" sz="2000" dirty="0" err="1" smtClean="0">
                <a:solidFill>
                  <a:srgbClr val="FEFFFD"/>
                </a:solidFill>
                <a:latin typeface="Times"/>
                <a:cs typeface="Times"/>
              </a:rPr>
              <a:t>SiD</a:t>
            </a:r>
            <a:r>
              <a:rPr lang="en-US" altLang="ja-JP" sz="2000" dirty="0" smtClean="0">
                <a:solidFill>
                  <a:srgbClr val="FEFFFD"/>
                </a:solidFill>
                <a:latin typeface="Times"/>
                <a:cs typeface="Times"/>
              </a:rPr>
              <a:t>, ILD : Particle Flow (PFA)</a:t>
            </a:r>
          </a:p>
          <a:p>
            <a:pPr lvl="1"/>
            <a:r>
              <a:rPr lang="en-US" altLang="ja-JP" sz="1600" dirty="0" smtClean="0">
                <a:solidFill>
                  <a:schemeClr val="accent1">
                    <a:lumMod val="60000"/>
                    <a:lumOff val="40000"/>
                  </a:schemeClr>
                </a:solidFill>
                <a:latin typeface="Times"/>
                <a:cs typeface="Times"/>
              </a:rPr>
              <a:t>× 2 better jet energy resolution than LHC</a:t>
            </a:r>
          </a:p>
          <a:p>
            <a:pPr lvl="1"/>
            <a:r>
              <a:rPr lang="en-US" altLang="ja-JP" sz="1600" dirty="0" smtClean="0">
                <a:solidFill>
                  <a:schemeClr val="accent1">
                    <a:lumMod val="60000"/>
                    <a:lumOff val="40000"/>
                  </a:schemeClr>
                </a:solidFill>
                <a:latin typeface="Times"/>
                <a:cs typeface="Times"/>
              </a:rPr>
              <a:t>Quark (</a:t>
            </a:r>
            <a:r>
              <a:rPr lang="en-US" altLang="ja-JP" sz="1600" dirty="0" err="1" smtClean="0">
                <a:solidFill>
                  <a:schemeClr val="accent1">
                    <a:lumMod val="60000"/>
                    <a:lumOff val="40000"/>
                  </a:schemeClr>
                </a:solidFill>
                <a:latin typeface="Times"/>
                <a:cs typeface="Times"/>
              </a:rPr>
              <a:t>b/c</a:t>
            </a:r>
            <a:r>
              <a:rPr lang="en-US" altLang="ja-JP" sz="1600" dirty="0" smtClean="0">
                <a:solidFill>
                  <a:schemeClr val="accent1">
                    <a:lumMod val="60000"/>
                    <a:lumOff val="40000"/>
                  </a:schemeClr>
                </a:solidFill>
                <a:latin typeface="Times"/>
                <a:cs typeface="Times"/>
              </a:rPr>
              <a:t>) flavor identification by </a:t>
            </a:r>
            <a:r>
              <a:rPr lang="en-US" altLang="ja-JP" sz="1600" dirty="0" err="1" smtClean="0">
                <a:solidFill>
                  <a:schemeClr val="accent1">
                    <a:lumMod val="60000"/>
                    <a:lumOff val="40000"/>
                  </a:schemeClr>
                </a:solidFill>
                <a:latin typeface="Times"/>
                <a:cs typeface="Times"/>
              </a:rPr>
              <a:t>vertexing</a:t>
            </a:r>
            <a:endParaRPr lang="en-US" altLang="ja-JP" sz="1600" dirty="0" smtClean="0">
              <a:solidFill>
                <a:schemeClr val="accent1">
                  <a:lumMod val="60000"/>
                  <a:lumOff val="40000"/>
                </a:schemeClr>
              </a:solidFill>
              <a:latin typeface="Times"/>
              <a:cs typeface="Times"/>
            </a:endParaRPr>
          </a:p>
          <a:p>
            <a:pPr lvl="1"/>
            <a:endParaRPr lang="en-US" altLang="ja-JP" sz="1600" dirty="0" smtClean="0">
              <a:solidFill>
                <a:schemeClr val="accent1">
                  <a:lumMod val="60000"/>
                  <a:lumOff val="40000"/>
                </a:schemeClr>
              </a:solidFill>
              <a:latin typeface="Times"/>
              <a:cs typeface="Times"/>
            </a:endParaRPr>
          </a:p>
          <a:p>
            <a:pPr>
              <a:buNone/>
            </a:pPr>
            <a:r>
              <a:rPr lang="en-US" altLang="ja-JP" sz="2000" dirty="0" smtClean="0">
                <a:solidFill>
                  <a:srgbClr val="F5899E"/>
                </a:solidFill>
                <a:latin typeface="Times"/>
                <a:cs typeface="Times"/>
              </a:rPr>
              <a:t>→ Requires high granularity (</a:t>
            </a:r>
            <a:r>
              <a:rPr lang="en-US" altLang="ja-JP" sz="2000" dirty="0" err="1" smtClean="0">
                <a:solidFill>
                  <a:srgbClr val="F5899E"/>
                </a:solidFill>
                <a:latin typeface="Times"/>
                <a:cs typeface="Times"/>
              </a:rPr>
              <a:t>wrt</a:t>
            </a:r>
            <a:r>
              <a:rPr lang="en-US" altLang="ja-JP" sz="2000" dirty="0" smtClean="0">
                <a:solidFill>
                  <a:srgbClr val="F5899E"/>
                </a:solidFill>
                <a:latin typeface="Times"/>
                <a:cs typeface="Times"/>
              </a:rPr>
              <a:t> LHC)</a:t>
            </a:r>
          </a:p>
        </p:txBody>
      </p:sp>
      <p:grpSp>
        <p:nvGrpSpPr>
          <p:cNvPr id="3" name="図形グループ 97"/>
          <p:cNvGrpSpPr/>
          <p:nvPr/>
        </p:nvGrpSpPr>
        <p:grpSpPr>
          <a:xfrm>
            <a:off x="5315472" y="381000"/>
            <a:ext cx="3581400" cy="2110842"/>
            <a:chOff x="3352800" y="1447006"/>
            <a:chExt cx="5562600" cy="3219545"/>
          </a:xfrm>
        </p:grpSpPr>
        <p:pic>
          <p:nvPicPr>
            <p:cNvPr id="11" name="図 10" descr="evt2.png"/>
            <p:cNvPicPr>
              <a:picLocks noChangeAspect="1"/>
            </p:cNvPicPr>
            <p:nvPr/>
          </p:nvPicPr>
          <p:blipFill>
            <a:blip r:embed="rId2"/>
            <a:srcRect l="19166" t="8889" r="13333" b="2222"/>
            <a:stretch>
              <a:fillRect/>
            </a:stretch>
          </p:blipFill>
          <p:spPr>
            <a:xfrm rot="10800000">
              <a:off x="3352800" y="1447800"/>
              <a:ext cx="3124200" cy="3085630"/>
            </a:xfrm>
            <a:prstGeom prst="rect">
              <a:avLst/>
            </a:prstGeom>
            <a:ln w="25400" cap="flat" cmpd="sng" algn="ctr">
              <a:solidFill>
                <a:srgbClr val="CEB966"/>
              </a:solidFill>
              <a:prstDash val="solid"/>
              <a:round/>
              <a:headEnd type="none" w="med" len="med"/>
              <a:tailEnd type="none" w="med" len="med"/>
            </a:ln>
          </p:spPr>
        </p:pic>
        <p:grpSp>
          <p:nvGrpSpPr>
            <p:cNvPr id="5" name="図形グループ 94"/>
            <p:cNvGrpSpPr/>
            <p:nvPr/>
          </p:nvGrpSpPr>
          <p:grpSpPr>
            <a:xfrm>
              <a:off x="5486400" y="1447006"/>
              <a:ext cx="3429000" cy="3219545"/>
              <a:chOff x="5486400" y="1447006"/>
              <a:chExt cx="3429000" cy="3219545"/>
            </a:xfrm>
          </p:grpSpPr>
          <p:sp>
            <p:nvSpPr>
              <p:cNvPr id="13" name="テキスト ボックス 12"/>
              <p:cNvSpPr txBox="1"/>
              <p:nvPr/>
            </p:nvSpPr>
            <p:spPr>
              <a:xfrm>
                <a:off x="6149301" y="3962400"/>
                <a:ext cx="2766099" cy="704151"/>
              </a:xfrm>
              <a:prstGeom prst="rect">
                <a:avLst/>
              </a:prstGeom>
              <a:noFill/>
              <a:ln>
                <a:noFill/>
              </a:ln>
            </p:spPr>
            <p:txBody>
              <a:bodyPr wrap="square" rtlCol="0">
                <a:spAutoFit/>
              </a:bodyPr>
              <a:lstStyle/>
              <a:p>
                <a:pPr algn="r"/>
                <a:r>
                  <a:rPr kumimoji="1" lang="en-US" altLang="ja-JP" sz="1200" dirty="0" smtClean="0">
                    <a:solidFill>
                      <a:srgbClr val="8EB4E3"/>
                    </a:solidFill>
                    <a:latin typeface="ヒラギノ角ゴ Pro W3"/>
                    <a:ea typeface="ヒラギノ角ゴ Pro W3"/>
                    <a:cs typeface="ヒラギノ角ゴ Pro W3"/>
                  </a:rPr>
                  <a:t>I</a:t>
                </a:r>
                <a:r>
                  <a:rPr kumimoji="1" lang="en-US" altLang="ja-JP" sz="1200" dirty="0" smtClean="0">
                    <a:solidFill>
                      <a:srgbClr val="FFFFFF"/>
                    </a:solidFill>
                    <a:latin typeface="ヒラギノ角ゴ Pro W3"/>
                    <a:ea typeface="ヒラギノ角ゴ Pro W3"/>
                    <a:cs typeface="ヒラギノ角ゴ Pro W3"/>
                  </a:rPr>
                  <a:t>LC</a:t>
                </a:r>
                <a:r>
                  <a:rPr kumimoji="1" lang="ja-JP" altLang="en-US" sz="1200" dirty="0" smtClean="0">
                    <a:solidFill>
                      <a:srgbClr val="FFFFFF"/>
                    </a:solidFill>
                    <a:latin typeface="ヒラギノ角ゴ Pro W3"/>
                    <a:ea typeface="ヒラギノ角ゴ Pro W3"/>
                    <a:cs typeface="ヒラギノ角ゴ Pro W3"/>
                  </a:rPr>
                  <a:t>：</a:t>
                </a:r>
                <a:r>
                  <a:rPr lang="en-US" altLang="ja-JP" sz="1200" dirty="0" smtClean="0">
                    <a:solidFill>
                      <a:srgbClr val="FFFFFF"/>
                    </a:solidFill>
                    <a:latin typeface="ヒラギノ角ゴ Pro W3"/>
                    <a:ea typeface="ヒラギノ角ゴ Pro W3"/>
                    <a:cs typeface="ヒラギノ角ゴ Pro W3"/>
                  </a:rPr>
                  <a:t>detect track </a:t>
                </a:r>
              </a:p>
              <a:p>
                <a:pPr algn="r"/>
                <a:r>
                  <a:rPr lang="en-US" altLang="ja-JP" sz="1200" dirty="0" smtClean="0">
                    <a:solidFill>
                      <a:srgbClr val="FFFFFF"/>
                    </a:solidFill>
                    <a:latin typeface="ヒラギノ角ゴ Pro W3"/>
                    <a:ea typeface="ヒラギノ角ゴ Pro W3"/>
                    <a:cs typeface="ヒラギノ角ゴ Pro W3"/>
                  </a:rPr>
                  <a:t>o</a:t>
                </a:r>
                <a:r>
                  <a:rPr kumimoji="1" lang="en-US" altLang="ja-JP" sz="1200" dirty="0" smtClean="0">
                    <a:solidFill>
                      <a:srgbClr val="FFFFFF"/>
                    </a:solidFill>
                    <a:latin typeface="ヒラギノ角ゴ Pro W3"/>
                    <a:ea typeface="ヒラギノ角ゴ Pro W3"/>
                    <a:cs typeface="ヒラギノ角ゴ Pro W3"/>
                  </a:rPr>
                  <a:t>f each particle</a:t>
                </a:r>
                <a:endParaRPr kumimoji="1" lang="ja-JP" altLang="en-US" sz="1200" dirty="0">
                  <a:solidFill>
                    <a:srgbClr val="FFFFFF"/>
                  </a:solidFill>
                  <a:latin typeface="ヒラギノ角ゴ Pro W3"/>
                  <a:ea typeface="ヒラギノ角ゴ Pro W3"/>
                  <a:cs typeface="ヒラギノ角ゴ Pro W3"/>
                </a:endParaRPr>
              </a:p>
            </p:txBody>
          </p:sp>
          <p:pic>
            <p:nvPicPr>
              <p:cNvPr id="14" name="図 13" descr="evt2.png"/>
              <p:cNvPicPr>
                <a:picLocks noChangeAspect="1"/>
              </p:cNvPicPr>
              <p:nvPr/>
            </p:nvPicPr>
            <p:blipFill>
              <a:blip r:embed="rId2"/>
              <a:srcRect l="16667" t="63333" r="55833"/>
              <a:stretch>
                <a:fillRect/>
              </a:stretch>
            </p:blipFill>
            <p:spPr>
              <a:xfrm rot="10800000">
                <a:off x="6400800" y="1447800"/>
                <a:ext cx="2514600" cy="2514600"/>
              </a:xfrm>
              <a:prstGeom prst="ellipse">
                <a:avLst/>
              </a:prstGeom>
              <a:ln w="38100" cap="rnd" cmpd="sng" algn="ctr">
                <a:solidFill>
                  <a:schemeClr val="accent2"/>
                </a:solidFill>
                <a:prstDash val="solid"/>
                <a:round/>
                <a:headEnd type="none" w="med" len="med"/>
                <a:tailEnd type="none" w="med" len="med"/>
              </a:ln>
              <a:effectLst>
                <a:outerShdw blurRad="50800" dist="38100" dir="3360000">
                  <a:srgbClr val="000000">
                    <a:alpha val="43000"/>
                  </a:srgbClr>
                </a:outerShdw>
              </a:effectLst>
            </p:spPr>
          </p:pic>
          <p:sp>
            <p:nvSpPr>
              <p:cNvPr id="16" name="円/楕円 15"/>
              <p:cNvSpPr/>
              <p:nvPr/>
            </p:nvSpPr>
            <p:spPr>
              <a:xfrm>
                <a:off x="5486400" y="1447800"/>
                <a:ext cx="990600" cy="990600"/>
              </a:xfrm>
              <a:prstGeom prst="ellipse">
                <a:avLst/>
              </a:prstGeom>
              <a:gradFill flip="none" rotWithShape="1">
                <a:gsLst>
                  <a:gs pos="20000">
                    <a:schemeClr val="accent2">
                      <a:tint val="9000"/>
                      <a:alpha val="53000"/>
                    </a:schemeClr>
                  </a:gs>
                  <a:gs pos="100000">
                    <a:schemeClr val="accent2">
                      <a:tint val="70000"/>
                      <a:satMod val="100000"/>
                      <a:alpha val="53000"/>
                    </a:schemeClr>
                  </a:gs>
                </a:gsLst>
                <a:path path="circle">
                  <a:fillToRect l="-15000" t="-15000" r="115000" b="115000"/>
                </a:path>
                <a:tileRect/>
              </a:gra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solidFill>
                    <a:srgbClr val="8EB4E3"/>
                  </a:solidFill>
                </a:endParaRPr>
              </a:p>
            </p:txBody>
          </p:sp>
          <p:cxnSp>
            <p:nvCxnSpPr>
              <p:cNvPr id="18" name="直線コネクタ 17"/>
              <p:cNvCxnSpPr>
                <a:stCxn id="16" idx="0"/>
                <a:endCxn id="14" idx="4"/>
              </p:cNvCxnSpPr>
              <p:nvPr/>
            </p:nvCxnSpPr>
            <p:spPr>
              <a:xfrm rot="5400000" flipH="1" flipV="1">
                <a:off x="6819900" y="609600"/>
                <a:ext cx="1588" cy="1676400"/>
              </a:xfrm>
              <a:prstGeom prst="line">
                <a:avLst/>
              </a:prstGeom>
              <a:ln w="25400" cap="flat" cmpd="sng" algn="ctr">
                <a:solidFill>
                  <a:schemeClr val="accent2"/>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1" name="直線コネクタ 20"/>
              <p:cNvCxnSpPr>
                <a:stCxn id="16" idx="3"/>
                <a:endCxn id="14" idx="7"/>
              </p:cNvCxnSpPr>
              <p:nvPr/>
            </p:nvCxnSpPr>
            <p:spPr>
              <a:xfrm rot="16200000" flipH="1">
                <a:off x="5549855" y="2374944"/>
                <a:ext cx="1300815" cy="1137585"/>
              </a:xfrm>
              <a:prstGeom prst="line">
                <a:avLst/>
              </a:prstGeom>
              <a:ln w="25400" cap="flat" cmpd="sng" algn="ctr">
                <a:solidFill>
                  <a:schemeClr val="accent2"/>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grpSp>
        <p:nvGrpSpPr>
          <p:cNvPr id="7" name="図形グループ 95"/>
          <p:cNvGrpSpPr/>
          <p:nvPr/>
        </p:nvGrpSpPr>
        <p:grpSpPr>
          <a:xfrm>
            <a:off x="6915671" y="2109546"/>
            <a:ext cx="2152129" cy="2201769"/>
            <a:chOff x="4953001" y="3048002"/>
            <a:chExt cx="3342669" cy="3294219"/>
          </a:xfrm>
        </p:grpSpPr>
        <p:pic>
          <p:nvPicPr>
            <p:cNvPr id="23" name="図 22" descr="flavtag2.png"/>
            <p:cNvPicPr>
              <a:picLocks noChangeAspect="1"/>
            </p:cNvPicPr>
            <p:nvPr/>
          </p:nvPicPr>
          <p:blipFill>
            <a:blip r:embed="rId3"/>
            <a:srcRect l="10573" t="28487" r="31277" b="14540"/>
            <a:stretch>
              <a:fillRect/>
            </a:stretch>
          </p:blipFill>
          <p:spPr>
            <a:xfrm>
              <a:off x="5619145" y="3898254"/>
              <a:ext cx="2676525" cy="1946563"/>
            </a:xfrm>
            <a:prstGeom prst="ellipse">
              <a:avLst/>
            </a:prstGeom>
            <a:ln w="41275" cap="rnd">
              <a:solidFill>
                <a:schemeClr val="accent2"/>
              </a:solidFill>
              <a:prstDash val="solid"/>
            </a:ln>
            <a:effectLst/>
          </p:spPr>
        </p:pic>
        <p:grpSp>
          <p:nvGrpSpPr>
            <p:cNvPr id="8" name="図形グループ 63"/>
            <p:cNvGrpSpPr/>
            <p:nvPr/>
          </p:nvGrpSpPr>
          <p:grpSpPr>
            <a:xfrm>
              <a:off x="7276092" y="5820185"/>
              <a:ext cx="873670" cy="522036"/>
              <a:chOff x="2780292" y="2602164"/>
              <a:chExt cx="873670" cy="522036"/>
            </a:xfrm>
          </p:grpSpPr>
          <p:cxnSp>
            <p:nvCxnSpPr>
              <p:cNvPr id="28" name="直線コネクタ 27"/>
              <p:cNvCxnSpPr/>
              <p:nvPr/>
            </p:nvCxnSpPr>
            <p:spPr>
              <a:xfrm>
                <a:off x="2971800" y="3048000"/>
                <a:ext cx="533400" cy="1588"/>
              </a:xfrm>
              <a:prstGeom prst="line">
                <a:avLst/>
              </a:prstGeom>
              <a:ln w="635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9" name="直線コネクタ 28"/>
              <p:cNvCxnSpPr/>
              <p:nvPr/>
            </p:nvCxnSpPr>
            <p:spPr>
              <a:xfrm rot="5400000">
                <a:off x="3430588" y="3048000"/>
                <a:ext cx="150812" cy="1588"/>
              </a:xfrm>
              <a:prstGeom prst="line">
                <a:avLst/>
              </a:prstGeom>
              <a:ln w="635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0" name="直線コネクタ 29"/>
              <p:cNvCxnSpPr/>
              <p:nvPr/>
            </p:nvCxnSpPr>
            <p:spPr>
              <a:xfrm rot="5400000">
                <a:off x="2897188" y="3046412"/>
                <a:ext cx="150812" cy="1588"/>
              </a:xfrm>
              <a:prstGeom prst="line">
                <a:avLst/>
              </a:prstGeom>
              <a:ln w="6350" cap="flat" cmpd="sng" algn="ctr">
                <a:solidFill>
                  <a:srgbClr val="FFFF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1" name="テキスト ボックス 30"/>
              <p:cNvSpPr txBox="1"/>
              <p:nvPr/>
            </p:nvSpPr>
            <p:spPr>
              <a:xfrm>
                <a:off x="2780292" y="2602164"/>
                <a:ext cx="873670" cy="368388"/>
              </a:xfrm>
              <a:prstGeom prst="rect">
                <a:avLst/>
              </a:prstGeom>
              <a:noFill/>
            </p:spPr>
            <p:txBody>
              <a:bodyPr wrap="square" rtlCol="0">
                <a:spAutoFit/>
              </a:bodyPr>
              <a:lstStyle/>
              <a:p>
                <a:r>
                  <a:rPr kumimoji="1" lang="en-US" altLang="ja-JP" sz="1000" dirty="0" smtClean="0">
                    <a:solidFill>
                      <a:srgbClr val="8EB4E3"/>
                    </a:solidFill>
                    <a:latin typeface="Lucida Bright"/>
                    <a:cs typeface="Lucida Bright"/>
                  </a:rPr>
                  <a:t>1 mm</a:t>
                </a:r>
                <a:endParaRPr kumimoji="1" lang="ja-JP" altLang="en-US" sz="1000" dirty="0">
                  <a:solidFill>
                    <a:srgbClr val="8EB4E3"/>
                  </a:solidFill>
                  <a:latin typeface="Lucida Bright"/>
                  <a:cs typeface="Lucida Bright"/>
                </a:endParaRPr>
              </a:p>
            </p:txBody>
          </p:sp>
        </p:grpSp>
        <p:cxnSp>
          <p:nvCxnSpPr>
            <p:cNvPr id="26" name="直線矢印コネクタ 25"/>
            <p:cNvCxnSpPr/>
            <p:nvPr/>
          </p:nvCxnSpPr>
          <p:spPr>
            <a:xfrm rot="16200000" flipV="1">
              <a:off x="4804963" y="3196040"/>
              <a:ext cx="1198924" cy="902848"/>
            </a:xfrm>
            <a:prstGeom prst="straightConnector1">
              <a:avLst/>
            </a:prstGeom>
            <a:ln w="25400" cap="flat" cmpd="sng" algn="ctr">
              <a:solidFill>
                <a:schemeClr val="accent2"/>
              </a:solidFill>
              <a:prstDash val="sysDash"/>
              <a:round/>
              <a:headEnd type="none" w="med" len="med"/>
              <a:tailEnd type="triangle" w="med" len="lg"/>
            </a:ln>
            <a:effectLst/>
          </p:spPr>
          <p:style>
            <a:lnRef idx="2">
              <a:schemeClr val="accent1"/>
            </a:lnRef>
            <a:fillRef idx="0">
              <a:schemeClr val="accent1"/>
            </a:fillRef>
            <a:effectRef idx="1">
              <a:schemeClr val="accent1"/>
            </a:effectRef>
            <a:fontRef idx="minor">
              <a:schemeClr val="tx1"/>
            </a:fontRef>
          </p:style>
        </p:cxnSp>
        <p:sp>
          <p:nvSpPr>
            <p:cNvPr id="27" name="テキスト ボックス 26"/>
            <p:cNvSpPr txBox="1"/>
            <p:nvPr/>
          </p:nvSpPr>
          <p:spPr>
            <a:xfrm>
              <a:off x="6565972" y="5060489"/>
              <a:ext cx="1386892" cy="368388"/>
            </a:xfrm>
            <a:prstGeom prst="rect">
              <a:avLst/>
            </a:prstGeom>
            <a:noFill/>
          </p:spPr>
          <p:txBody>
            <a:bodyPr wrap="square" rtlCol="0">
              <a:spAutoFit/>
            </a:bodyPr>
            <a:lstStyle/>
            <a:p>
              <a:r>
                <a:rPr kumimoji="1" lang="en-US" altLang="ja-JP" sz="1000" dirty="0" smtClean="0">
                  <a:solidFill>
                    <a:srgbClr val="8EB4E3"/>
                  </a:solidFill>
                  <a:latin typeface="ヒラギノ角ゴ Pro W6"/>
                  <a:ea typeface="ヒラギノ角ゴ Pro W6"/>
                  <a:cs typeface="ヒラギノ角ゴ Pro W6"/>
                </a:rPr>
                <a:t>Vertexes</a:t>
              </a:r>
              <a:endParaRPr kumimoji="1" lang="ja-JP" altLang="en-US" sz="1000" dirty="0">
                <a:solidFill>
                  <a:srgbClr val="8EB4E3"/>
                </a:solidFill>
                <a:latin typeface="ヒラギノ角ゴ Pro W6"/>
                <a:ea typeface="ヒラギノ角ゴ Pro W6"/>
                <a:cs typeface="ヒラギノ角ゴ Pro W6"/>
              </a:endParaRPr>
            </a:p>
          </p:txBody>
        </p:sp>
      </p:grpSp>
      <p:cxnSp>
        <p:nvCxnSpPr>
          <p:cNvPr id="34" name="直線矢印コネクタ 33"/>
          <p:cNvCxnSpPr/>
          <p:nvPr/>
        </p:nvCxnSpPr>
        <p:spPr>
          <a:xfrm flipV="1">
            <a:off x="3810000" y="901700"/>
            <a:ext cx="129540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 name="AutoShape 5"/>
          <p:cNvSpPr>
            <a:spLocks noChangeArrowheads="1"/>
          </p:cNvSpPr>
          <p:nvPr/>
        </p:nvSpPr>
        <p:spPr bwMode="auto">
          <a:xfrm>
            <a:off x="685800" y="2590800"/>
            <a:ext cx="4133850" cy="2514600"/>
          </a:xfrm>
          <a:prstGeom prst="roundRect">
            <a:avLst>
              <a:gd name="adj" fmla="val 16667"/>
            </a:avLst>
          </a:prstGeom>
          <a:solidFill>
            <a:schemeClr val="accent1"/>
          </a:solidFill>
          <a:ln w="9525">
            <a:solidFill>
              <a:schemeClr val="tx1"/>
            </a:solidFill>
            <a:round/>
            <a:headEnd/>
            <a:tailEnd/>
          </a:ln>
        </p:spPr>
        <p:txBody>
          <a:bodyPr wrap="none" anchor="ctr">
            <a:prstTxWarp prst="textNoShape">
              <a:avLst/>
            </a:prstTxWarp>
          </a:bodyPr>
          <a:lstStyle/>
          <a:p>
            <a:pPr algn="ctr"/>
            <a:endParaRPr lang="ja-JP" altLang="en-US"/>
          </a:p>
        </p:txBody>
      </p:sp>
      <p:sp>
        <p:nvSpPr>
          <p:cNvPr id="37" name="Text Box 7"/>
          <p:cNvSpPr txBox="1">
            <a:spLocks noChangeArrowheads="1"/>
          </p:cNvSpPr>
          <p:nvPr/>
        </p:nvSpPr>
        <p:spPr bwMode="auto">
          <a:xfrm>
            <a:off x="762000" y="2667000"/>
            <a:ext cx="4275137" cy="2308324"/>
          </a:xfrm>
          <a:prstGeom prst="rect">
            <a:avLst/>
          </a:prstGeom>
          <a:noFill/>
          <a:ln w="9525">
            <a:noFill/>
            <a:miter lim="800000"/>
            <a:headEnd/>
            <a:tailEnd/>
          </a:ln>
        </p:spPr>
        <p:txBody>
          <a:bodyPr wrap="square">
            <a:prstTxWarp prst="textNoShape">
              <a:avLst/>
            </a:prstTxWarp>
            <a:spAutoFit/>
          </a:bodyPr>
          <a:lstStyle/>
          <a:p>
            <a:r>
              <a:rPr lang="en-US" altLang="ja-JP" sz="1600" dirty="0" err="1" smtClean="0">
                <a:solidFill>
                  <a:schemeClr val="bg2">
                    <a:lumMod val="50000"/>
                  </a:schemeClr>
                </a:solidFill>
              </a:rPr>
              <a:t>Vertexing</a:t>
            </a:r>
            <a:r>
              <a:rPr lang="en-US" altLang="ja-JP" sz="1600" dirty="0" smtClean="0">
                <a:solidFill>
                  <a:schemeClr val="bg2">
                    <a:lumMod val="50000"/>
                  </a:schemeClr>
                </a:solidFill>
              </a:rPr>
              <a:t> (e.g. fine-pixel CCD)</a:t>
            </a:r>
          </a:p>
          <a:p>
            <a:pPr lvl="1">
              <a:buFont typeface="Wingdings" pitchFamily="-1" charset="2"/>
              <a:buChar char="l"/>
            </a:pPr>
            <a:r>
              <a:rPr lang="en-US" altLang="ja-JP" sz="1600" dirty="0" smtClean="0"/>
              <a:t>Pixel area</a:t>
            </a:r>
            <a:r>
              <a:rPr lang="ja-JP" altLang="en-US" sz="1600" dirty="0" smtClean="0"/>
              <a:t>　　</a:t>
            </a:r>
            <a:r>
              <a:rPr lang="en-US" altLang="ja-JP" sz="1600" dirty="0" smtClean="0"/>
              <a:t>                  1/1000</a:t>
            </a:r>
          </a:p>
          <a:p>
            <a:pPr lvl="1">
              <a:buFont typeface="Wingdings" pitchFamily="-1" charset="2"/>
              <a:buChar char="l"/>
            </a:pPr>
            <a:r>
              <a:rPr lang="en-US" altLang="ja-JP" sz="1600" dirty="0" smtClean="0"/>
              <a:t>Material                                 1/30</a:t>
            </a:r>
          </a:p>
          <a:p>
            <a:pPr lvl="1">
              <a:buFont typeface="Wingdings" pitchFamily="-1" charset="2"/>
              <a:buChar char="l"/>
            </a:pPr>
            <a:r>
              <a:rPr lang="en-US" altLang="ja-JP" sz="1600" dirty="0" smtClean="0"/>
              <a:t>Vertex resolution</a:t>
            </a:r>
            <a:r>
              <a:rPr lang="ja-JP" altLang="en-US" sz="1600" dirty="0" smtClean="0"/>
              <a:t>　</a:t>
            </a:r>
            <a:r>
              <a:rPr lang="ja-JP" altLang="en-US" sz="1600" dirty="0"/>
              <a:t>　</a:t>
            </a:r>
            <a:r>
              <a:rPr lang="ja-JP" altLang="en-US" sz="1600" dirty="0" smtClean="0"/>
              <a:t>　</a:t>
            </a:r>
            <a:r>
              <a:rPr lang="en-US" altLang="ja-JP" sz="1600" dirty="0" smtClean="0"/>
              <a:t>        1/20</a:t>
            </a:r>
          </a:p>
          <a:p>
            <a:pPr>
              <a:buFont typeface="Wingdings" pitchFamily="-1" charset="2"/>
              <a:buNone/>
            </a:pPr>
            <a:r>
              <a:rPr lang="en-US" altLang="ja-JP" sz="1600" dirty="0" smtClean="0">
                <a:solidFill>
                  <a:srgbClr val="10253F"/>
                </a:solidFill>
              </a:rPr>
              <a:t>Main tracker (e.g. TPC) </a:t>
            </a:r>
          </a:p>
          <a:p>
            <a:pPr lvl="1">
              <a:buFont typeface="Wingdings" pitchFamily="-1" charset="2"/>
              <a:buChar char="l"/>
            </a:pPr>
            <a:r>
              <a:rPr lang="en-US" altLang="ja-JP" sz="1600" dirty="0" smtClean="0"/>
              <a:t>Material                                     1/6</a:t>
            </a:r>
          </a:p>
          <a:p>
            <a:pPr lvl="1">
              <a:buFont typeface="Wingdings" pitchFamily="-1" charset="2"/>
              <a:buChar char="l"/>
            </a:pPr>
            <a:r>
              <a:rPr lang="en-US" altLang="ja-JP" sz="1600" dirty="0" smtClean="0"/>
              <a:t>Momentum resolution</a:t>
            </a:r>
            <a:r>
              <a:rPr lang="ja-JP" altLang="en-US" sz="1600" dirty="0" smtClean="0"/>
              <a:t>　</a:t>
            </a:r>
            <a:r>
              <a:rPr lang="en-US" altLang="ja-JP" sz="1600" dirty="0" smtClean="0"/>
              <a:t>   </a:t>
            </a:r>
            <a:r>
              <a:rPr lang="ja-JP" altLang="en-US" sz="1600" dirty="0" smtClean="0"/>
              <a:t>　</a:t>
            </a:r>
            <a:r>
              <a:rPr lang="en-US" altLang="ja-JP" sz="1600" dirty="0" smtClean="0"/>
              <a:t>1/10</a:t>
            </a:r>
          </a:p>
          <a:p>
            <a:pPr>
              <a:buFont typeface="Wingdings" pitchFamily="-1" charset="2"/>
              <a:buNone/>
            </a:pPr>
            <a:r>
              <a:rPr lang="en-US" altLang="ja-JP" sz="1600" dirty="0" smtClean="0">
                <a:solidFill>
                  <a:srgbClr val="10253F"/>
                </a:solidFill>
              </a:rPr>
              <a:t>Calorimeter (Si-W and </a:t>
            </a:r>
            <a:r>
              <a:rPr lang="en-US" altLang="ja-JP" sz="1600" dirty="0" err="1" smtClean="0">
                <a:solidFill>
                  <a:srgbClr val="10253F"/>
                </a:solidFill>
              </a:rPr>
              <a:t>Schint+MPPC</a:t>
            </a:r>
            <a:r>
              <a:rPr lang="en-US" altLang="ja-JP" sz="1600" dirty="0" smtClean="0">
                <a:solidFill>
                  <a:srgbClr val="10253F"/>
                </a:solidFill>
              </a:rPr>
              <a:t>-W/Fe)</a:t>
            </a:r>
          </a:p>
          <a:p>
            <a:pPr lvl="1">
              <a:buFont typeface="Wingdings" pitchFamily="-1" charset="2"/>
              <a:buChar char="l"/>
            </a:pPr>
            <a:r>
              <a:rPr lang="en-US" altLang="ja-JP" sz="1600" dirty="0" smtClean="0"/>
              <a:t>Cell area                                 1/200</a:t>
            </a:r>
            <a:endParaRPr lang="ja-JP" altLang="en-US" sz="1600" dirty="0"/>
          </a:p>
        </p:txBody>
      </p:sp>
      <p:sp>
        <p:nvSpPr>
          <p:cNvPr id="40" name="テキスト ボックス 39"/>
          <p:cNvSpPr txBox="1"/>
          <p:nvPr/>
        </p:nvSpPr>
        <p:spPr>
          <a:xfrm>
            <a:off x="685800" y="5410200"/>
            <a:ext cx="3191687" cy="923330"/>
          </a:xfrm>
          <a:prstGeom prst="rect">
            <a:avLst/>
          </a:prstGeom>
          <a:noFill/>
        </p:spPr>
        <p:txBody>
          <a:bodyPr wrap="none" rtlCol="0">
            <a:spAutoFit/>
          </a:bodyPr>
          <a:lstStyle/>
          <a:p>
            <a:r>
              <a:rPr lang="en-US" altLang="ja-JP" sz="1800" dirty="0" smtClean="0">
                <a:solidFill>
                  <a:srgbClr val="FFFF00"/>
                </a:solidFill>
                <a:latin typeface="Times"/>
                <a:cs typeface="Times"/>
              </a:rPr>
              <a:t>Detector elements </a:t>
            </a:r>
            <a:r>
              <a:rPr lang="en-US" altLang="ja-JP" sz="1800" dirty="0" err="1" smtClean="0">
                <a:solidFill>
                  <a:srgbClr val="FFFF00"/>
                </a:solidFill>
                <a:latin typeface="Times"/>
                <a:cs typeface="Times"/>
              </a:rPr>
              <a:t>R&amp;Ds</a:t>
            </a:r>
            <a:r>
              <a:rPr lang="en-US" altLang="ja-JP" sz="1800" dirty="0" smtClean="0">
                <a:solidFill>
                  <a:srgbClr val="FFFF00"/>
                </a:solidFill>
                <a:latin typeface="Times"/>
                <a:cs typeface="Times"/>
              </a:rPr>
              <a:t>:</a:t>
            </a:r>
          </a:p>
          <a:p>
            <a:r>
              <a:rPr lang="en-US" altLang="ja-JP" sz="1800" dirty="0" smtClean="0">
                <a:solidFill>
                  <a:srgbClr val="FFFF00"/>
                </a:solidFill>
                <a:latin typeface="Times"/>
                <a:cs typeface="Times"/>
              </a:rPr>
              <a:t> Principles proven</a:t>
            </a:r>
          </a:p>
          <a:p>
            <a:r>
              <a:rPr lang="en-US" altLang="ja-JP" sz="1800" dirty="0" smtClean="0">
                <a:solidFill>
                  <a:srgbClr val="FFFF00"/>
                </a:solidFill>
                <a:latin typeface="Times"/>
                <a:cs typeface="Times"/>
              </a:rPr>
              <a:t> Now R&amp;D is in systematization</a:t>
            </a:r>
          </a:p>
        </p:txBody>
      </p:sp>
      <p:pic>
        <p:nvPicPr>
          <p:cNvPr id="41" name="図 40"/>
          <p:cNvPicPr>
            <a:picLocks noChangeAspect="1"/>
          </p:cNvPicPr>
          <p:nvPr/>
        </p:nvPicPr>
        <p:blipFill>
          <a:blip r:embed="rId4"/>
          <a:stretch>
            <a:fillRect/>
          </a:stretch>
        </p:blipFill>
        <p:spPr>
          <a:xfrm>
            <a:off x="5312556" y="4448012"/>
            <a:ext cx="3324726" cy="2273463"/>
          </a:xfrm>
          <a:prstGeom prst="rect">
            <a:avLst/>
          </a:prstGeom>
        </p:spPr>
      </p:pic>
      <p:sp>
        <p:nvSpPr>
          <p:cNvPr id="42" name="テキスト ボックス 41"/>
          <p:cNvSpPr txBox="1"/>
          <p:nvPr/>
        </p:nvSpPr>
        <p:spPr>
          <a:xfrm>
            <a:off x="5497027" y="3968314"/>
            <a:ext cx="1780856" cy="369332"/>
          </a:xfrm>
          <a:prstGeom prst="rect">
            <a:avLst/>
          </a:prstGeom>
          <a:noFill/>
        </p:spPr>
        <p:txBody>
          <a:bodyPr wrap="none" rtlCol="0">
            <a:spAutoFit/>
          </a:bodyPr>
          <a:lstStyle/>
          <a:p>
            <a:r>
              <a:rPr lang="en-US" altLang="ja-JP" sz="1800" dirty="0" smtClean="0">
                <a:solidFill>
                  <a:srgbClr val="FEFFFD"/>
                </a:solidFill>
                <a:latin typeface="Times"/>
                <a:cs typeface="Times"/>
              </a:rPr>
              <a:t>Vertex resolution</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ＤＦＰ中楷書体"/>
                <a:ea typeface="ＤＦＰ中楷書体"/>
                <a:cs typeface="ＤＦＰ中楷書体"/>
              </a:rPr>
              <a:t>ILC Organization (old)</a:t>
            </a:r>
            <a:endParaRPr lang="ja-JP" altLang="en-US" dirty="0">
              <a:latin typeface="ＤＦＰ中楷書体"/>
              <a:ea typeface="ＤＦＰ中楷書体"/>
              <a:cs typeface="ＤＦＰ中楷書体"/>
            </a:endParaRPr>
          </a:p>
        </p:txBody>
      </p:sp>
      <p:sp>
        <p:nvSpPr>
          <p:cNvPr id="3" name="コンテンツ プレースホルダ 2"/>
          <p:cNvSpPr>
            <a:spLocks noGrp="1"/>
          </p:cNvSpPr>
          <p:nvPr>
            <p:ph idx="1"/>
          </p:nvPr>
        </p:nvSpPr>
        <p:spPr>
          <a:xfrm>
            <a:off x="457200" y="1123286"/>
            <a:ext cx="8229600" cy="540414"/>
          </a:xfrm>
        </p:spPr>
        <p:txBody>
          <a:bodyPr>
            <a:normAutofit/>
          </a:bodyPr>
          <a:lstStyle/>
          <a:p>
            <a:r>
              <a:rPr lang="en-US" altLang="ja-JP" sz="2400" dirty="0" smtClean="0">
                <a:solidFill>
                  <a:schemeClr val="tx2">
                    <a:lumMod val="75000"/>
                  </a:schemeClr>
                </a:solidFill>
                <a:latin typeface="ＤＦＰ中楷書体"/>
                <a:ea typeface="ＤＦＰ中楷書体"/>
                <a:cs typeface="ＤＦＰ中楷書体"/>
              </a:rPr>
              <a:t>Until June 2013</a:t>
            </a:r>
            <a:endParaRPr lang="ja-JP" altLang="en-US" sz="2400" dirty="0">
              <a:solidFill>
                <a:schemeClr val="tx2">
                  <a:lumMod val="75000"/>
                </a:schemeClr>
              </a:solidFill>
              <a:latin typeface="ＤＦＰ中楷書体"/>
              <a:ea typeface="ＤＦＰ中楷書体"/>
              <a:cs typeface="ＤＦＰ中楷書体"/>
            </a:endParaRPr>
          </a:p>
        </p:txBody>
      </p:sp>
      <p:sp>
        <p:nvSpPr>
          <p:cNvPr id="4" name="角丸四角形 3"/>
          <p:cNvSpPr/>
          <p:nvPr/>
        </p:nvSpPr>
        <p:spPr>
          <a:xfrm>
            <a:off x="3162300" y="1803400"/>
            <a:ext cx="2971800" cy="8509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dirty="0" smtClean="0">
                <a:solidFill>
                  <a:schemeClr val="bg1"/>
                </a:solidFill>
                <a:latin typeface="ＤＦＰ中楷書体"/>
                <a:ea typeface="ＤＦＰ中楷書体"/>
                <a:cs typeface="ＤＦＰ中楷書体"/>
              </a:rPr>
              <a:t>ILCSC</a:t>
            </a:r>
          </a:p>
          <a:p>
            <a:pPr algn="ctr"/>
            <a:r>
              <a:rPr lang="en-US" altLang="ja-JP" sz="1400" dirty="0" smtClean="0">
                <a:solidFill>
                  <a:schemeClr val="bg1"/>
                </a:solidFill>
                <a:latin typeface="ＤＦＰ中楷書体"/>
                <a:ea typeface="ＤＦＰ中楷書体"/>
                <a:cs typeface="ＤＦＰ中楷書体"/>
              </a:rPr>
              <a:t>Chair: Jonathan Bagger</a:t>
            </a:r>
            <a:endParaRPr kumimoji="1" lang="ja-JP" altLang="en-US" sz="1400" dirty="0">
              <a:solidFill>
                <a:schemeClr val="bg1"/>
              </a:solidFill>
              <a:latin typeface="ＤＦＰ中楷書体"/>
              <a:ea typeface="ＤＦＰ中楷書体"/>
              <a:cs typeface="ＤＦＰ中楷書体"/>
            </a:endParaRPr>
          </a:p>
        </p:txBody>
      </p:sp>
      <p:sp>
        <p:nvSpPr>
          <p:cNvPr id="5" name="角丸四角形 4"/>
          <p:cNvSpPr/>
          <p:nvPr/>
        </p:nvSpPr>
        <p:spPr>
          <a:xfrm>
            <a:off x="1028700" y="3479800"/>
            <a:ext cx="3302000" cy="8509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dirty="0" smtClean="0">
                <a:solidFill>
                  <a:schemeClr val="bg1"/>
                </a:solidFill>
                <a:latin typeface="ＤＦＰ中楷書体"/>
                <a:ea typeface="ＤＦＰ中楷書体"/>
                <a:cs typeface="ＤＦＰ中楷書体"/>
              </a:rPr>
              <a:t>GDE</a:t>
            </a:r>
          </a:p>
          <a:p>
            <a:pPr algn="ctr"/>
            <a:r>
              <a:rPr lang="en-US" altLang="ja-JP" sz="1400" dirty="0" smtClean="0">
                <a:solidFill>
                  <a:schemeClr val="bg1"/>
                </a:solidFill>
                <a:latin typeface="ＤＦＰ中楷書体"/>
                <a:ea typeface="ＤＦＰ中楷書体"/>
                <a:cs typeface="ＤＦＰ中楷書体"/>
              </a:rPr>
              <a:t>Director: Barry </a:t>
            </a:r>
            <a:r>
              <a:rPr lang="en-US" altLang="ja-JP" sz="1400" dirty="0" err="1" smtClean="0">
                <a:solidFill>
                  <a:schemeClr val="bg1"/>
                </a:solidFill>
                <a:latin typeface="ＤＦＰ中楷書体"/>
                <a:ea typeface="ＤＦＰ中楷書体"/>
                <a:cs typeface="ＤＦＰ中楷書体"/>
              </a:rPr>
              <a:t>Barish</a:t>
            </a:r>
            <a:endParaRPr lang="en-US" altLang="ja-JP" sz="1400" dirty="0" smtClean="0">
              <a:solidFill>
                <a:schemeClr val="bg1"/>
              </a:solidFill>
              <a:latin typeface="ＤＦＰ中楷書体"/>
              <a:ea typeface="ＤＦＰ中楷書体"/>
              <a:cs typeface="ＤＦＰ中楷書体"/>
            </a:endParaRPr>
          </a:p>
        </p:txBody>
      </p:sp>
      <p:sp>
        <p:nvSpPr>
          <p:cNvPr id="6" name="角丸四角形 5"/>
          <p:cNvSpPr/>
          <p:nvPr/>
        </p:nvSpPr>
        <p:spPr>
          <a:xfrm>
            <a:off x="5018340" y="3473451"/>
            <a:ext cx="3302000" cy="8509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dirty="0" smtClean="0">
                <a:solidFill>
                  <a:schemeClr val="bg1"/>
                </a:solidFill>
                <a:latin typeface="ＤＦＰ中楷書体"/>
                <a:ea typeface="ＤＦＰ中楷書体"/>
                <a:cs typeface="ＤＦＰ中楷書体"/>
              </a:rPr>
              <a:t>RD</a:t>
            </a:r>
          </a:p>
          <a:p>
            <a:pPr algn="ctr"/>
            <a:r>
              <a:rPr lang="en-US" altLang="ja-JP" sz="1400" dirty="0" smtClean="0">
                <a:solidFill>
                  <a:schemeClr val="bg1"/>
                </a:solidFill>
                <a:latin typeface="ＤＦＰ中楷書体"/>
                <a:ea typeface="ＤＦＰ中楷書体"/>
                <a:cs typeface="ＤＦＰ中楷書体"/>
              </a:rPr>
              <a:t>Director: </a:t>
            </a:r>
            <a:r>
              <a:rPr lang="en-US" altLang="ja-JP" sz="1400" dirty="0" err="1" smtClean="0">
                <a:solidFill>
                  <a:schemeClr val="bg1"/>
                </a:solidFill>
                <a:latin typeface="ＤＦＰ中楷書体"/>
                <a:ea typeface="ＤＦＰ中楷書体"/>
                <a:cs typeface="ＤＦＰ中楷書体"/>
              </a:rPr>
              <a:t>Sakue</a:t>
            </a:r>
            <a:r>
              <a:rPr lang="en-US" altLang="ja-JP" sz="1400" dirty="0" smtClean="0">
                <a:solidFill>
                  <a:schemeClr val="bg1"/>
                </a:solidFill>
                <a:latin typeface="ＤＦＰ中楷書体"/>
                <a:ea typeface="ＤＦＰ中楷書体"/>
                <a:cs typeface="ＤＦＰ中楷書体"/>
              </a:rPr>
              <a:t> Yamada</a:t>
            </a:r>
          </a:p>
        </p:txBody>
      </p:sp>
      <p:cxnSp>
        <p:nvCxnSpPr>
          <p:cNvPr id="19" name="カギ線コネクタ 18"/>
          <p:cNvCxnSpPr>
            <a:stCxn id="4" idx="2"/>
            <a:endCxn id="6" idx="0"/>
          </p:cNvCxnSpPr>
          <p:nvPr/>
        </p:nvCxnSpPr>
        <p:spPr>
          <a:xfrm rot="16200000" flipH="1">
            <a:off x="5249195" y="2053305"/>
            <a:ext cx="819151" cy="2021140"/>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23" name="Shape 22"/>
          <p:cNvCxnSpPr/>
          <p:nvPr/>
        </p:nvCxnSpPr>
        <p:spPr>
          <a:xfrm rot="10800000" flipV="1">
            <a:off x="2679700" y="3067050"/>
            <a:ext cx="1968500" cy="406400"/>
          </a:xfrm>
          <a:prstGeom prst="bentConnector2">
            <a:avLst/>
          </a:prstGeom>
        </p:spPr>
        <p:style>
          <a:lnRef idx="2">
            <a:schemeClr val="accent1"/>
          </a:lnRef>
          <a:fillRef idx="0">
            <a:schemeClr val="accent1"/>
          </a:fillRef>
          <a:effectRef idx="1">
            <a:schemeClr val="accent1"/>
          </a:effectRef>
          <a:fontRef idx="minor">
            <a:schemeClr val="tx1"/>
          </a:fontRef>
        </p:style>
      </p:cxnSp>
      <p:sp>
        <p:nvSpPr>
          <p:cNvPr id="25" name="テキスト ボックス 24"/>
          <p:cNvSpPr txBox="1"/>
          <p:nvPr/>
        </p:nvSpPr>
        <p:spPr>
          <a:xfrm>
            <a:off x="2203881" y="4469368"/>
            <a:ext cx="1390124" cy="369332"/>
          </a:xfrm>
          <a:prstGeom prst="rect">
            <a:avLst/>
          </a:prstGeom>
          <a:noFill/>
        </p:spPr>
        <p:txBody>
          <a:bodyPr wrap="none" rtlCol="0">
            <a:spAutoFit/>
          </a:bodyPr>
          <a:lstStyle/>
          <a:p>
            <a:r>
              <a:rPr lang="en-US" altLang="ja-JP" dirty="0" smtClean="0">
                <a:latin typeface="ＤＦＰ中楷書体"/>
                <a:ea typeface="ＤＦＰ中楷書体"/>
                <a:cs typeface="ＤＦＰ中楷書体"/>
              </a:rPr>
              <a:t>Accelerator</a:t>
            </a:r>
            <a:endParaRPr kumimoji="1" lang="ja-JP" altLang="en-US" dirty="0">
              <a:latin typeface="ＤＦＰ中楷書体"/>
              <a:ea typeface="ＤＦＰ中楷書体"/>
              <a:cs typeface="ＤＦＰ中楷書体"/>
            </a:endParaRPr>
          </a:p>
        </p:txBody>
      </p:sp>
      <p:sp>
        <p:nvSpPr>
          <p:cNvPr id="26" name="テキスト ボックス 25"/>
          <p:cNvSpPr txBox="1"/>
          <p:nvPr/>
        </p:nvSpPr>
        <p:spPr>
          <a:xfrm>
            <a:off x="5869970" y="4469368"/>
            <a:ext cx="1980029" cy="369332"/>
          </a:xfrm>
          <a:prstGeom prst="rect">
            <a:avLst/>
          </a:prstGeom>
          <a:noFill/>
        </p:spPr>
        <p:txBody>
          <a:bodyPr wrap="none" rtlCol="0">
            <a:spAutoFit/>
          </a:bodyPr>
          <a:lstStyle/>
          <a:p>
            <a:r>
              <a:rPr lang="en-US" altLang="ja-JP" dirty="0" smtClean="0">
                <a:latin typeface="ＤＦＰ中楷書体"/>
                <a:ea typeface="ＤＦＰ中楷書体"/>
                <a:cs typeface="ＤＦＰ中楷書体"/>
              </a:rPr>
              <a:t>Physics/Detector</a:t>
            </a:r>
            <a:endParaRPr kumimoji="1" lang="ja-JP" altLang="en-US" dirty="0">
              <a:latin typeface="ＤＦＰ中楷書体"/>
              <a:ea typeface="ＤＦＰ中楷書体"/>
              <a:cs typeface="ＤＦＰ中楷書体"/>
            </a:endParaRPr>
          </a:p>
        </p:txBody>
      </p:sp>
      <p:sp>
        <p:nvSpPr>
          <p:cNvPr id="27" name="テキスト ボックス 26"/>
          <p:cNvSpPr txBox="1"/>
          <p:nvPr/>
        </p:nvSpPr>
        <p:spPr>
          <a:xfrm>
            <a:off x="1674358" y="5717232"/>
            <a:ext cx="6122189" cy="830997"/>
          </a:xfrm>
          <a:prstGeom prst="rect">
            <a:avLst/>
          </a:prstGeom>
          <a:noFill/>
        </p:spPr>
        <p:txBody>
          <a:bodyPr wrap="none" rtlCol="0">
            <a:spAutoFit/>
          </a:bodyPr>
          <a:lstStyle/>
          <a:p>
            <a:r>
              <a:rPr lang="en-US" altLang="ja-JP" sz="2400" dirty="0" smtClean="0">
                <a:solidFill>
                  <a:srgbClr val="FFFFFF"/>
                </a:solidFill>
                <a:latin typeface="ＤＦＰ中楷書体"/>
                <a:ea typeface="ＤＦＰ中楷書体"/>
                <a:cs typeface="ＤＦＰ中楷書体"/>
              </a:rPr>
              <a:t>Mandate : TDR (Technical Design Report)</a:t>
            </a:r>
          </a:p>
          <a:p>
            <a:r>
              <a:rPr kumimoji="1" lang="en-US" altLang="ja-JP" sz="2400" dirty="0" smtClean="0">
                <a:solidFill>
                  <a:srgbClr val="FFFFFF"/>
                </a:solidFill>
                <a:latin typeface="ＤＦＰ中楷書体"/>
                <a:ea typeface="ＤＦＰ中楷書体"/>
                <a:cs typeface="ＤＦＰ中楷書体"/>
              </a:rPr>
              <a:t>              (</a:t>
            </a:r>
            <a:r>
              <a:rPr kumimoji="1" lang="en-US" altLang="ja-JP" sz="2000" dirty="0" smtClean="0">
                <a:solidFill>
                  <a:srgbClr val="F9FFB9"/>
                </a:solidFill>
                <a:latin typeface="ＤＦＰ中楷書体"/>
                <a:ea typeface="ＤＦＰ中楷書体"/>
                <a:cs typeface="ＤＦＰ中楷書体"/>
              </a:rPr>
              <a:t>DBD for the detectors)</a:t>
            </a:r>
            <a:endParaRPr kumimoji="1" lang="ja-JP" altLang="en-US" sz="2400" dirty="0">
              <a:solidFill>
                <a:srgbClr val="F9FFB9"/>
              </a:solidFill>
              <a:latin typeface="ＤＦＰ中楷書体"/>
              <a:ea typeface="ＤＦＰ中楷書体"/>
              <a:cs typeface="ＤＦＰ中楷書体"/>
            </a:endParaRPr>
          </a:p>
        </p:txBody>
      </p:sp>
      <p:sp>
        <p:nvSpPr>
          <p:cNvPr id="28" name="テキスト ボックス 27"/>
          <p:cNvSpPr txBox="1"/>
          <p:nvPr/>
        </p:nvSpPr>
        <p:spPr>
          <a:xfrm>
            <a:off x="1119180" y="4927600"/>
            <a:ext cx="3011152" cy="369332"/>
          </a:xfrm>
          <a:prstGeom prst="rect">
            <a:avLst/>
          </a:prstGeom>
          <a:noFill/>
        </p:spPr>
        <p:txBody>
          <a:bodyPr wrap="none" rtlCol="0">
            <a:spAutoFit/>
          </a:bodyPr>
          <a:lstStyle/>
          <a:p>
            <a:pPr algn="ctr"/>
            <a:r>
              <a:rPr kumimoji="1" lang="en-US" altLang="ja-JP" dirty="0" smtClean="0">
                <a:solidFill>
                  <a:srgbClr val="CCFFCC"/>
                </a:solidFill>
                <a:latin typeface="ＤＦＰ中楷書体"/>
                <a:ea typeface="ＤＦＰ中楷書体"/>
                <a:cs typeface="ＤＦＰ中楷書体"/>
              </a:rPr>
              <a:t>GDE : Global Design Effort</a:t>
            </a:r>
          </a:p>
        </p:txBody>
      </p:sp>
      <p:sp>
        <p:nvSpPr>
          <p:cNvPr id="29" name="テキスト ボックス 28"/>
          <p:cNvSpPr txBox="1"/>
          <p:nvPr/>
        </p:nvSpPr>
        <p:spPr>
          <a:xfrm>
            <a:off x="5018340" y="4927600"/>
            <a:ext cx="2905207" cy="369332"/>
          </a:xfrm>
          <a:prstGeom prst="rect">
            <a:avLst/>
          </a:prstGeom>
          <a:noFill/>
        </p:spPr>
        <p:txBody>
          <a:bodyPr wrap="none" rtlCol="0">
            <a:spAutoFit/>
          </a:bodyPr>
          <a:lstStyle/>
          <a:p>
            <a:pPr algn="ctr"/>
            <a:r>
              <a:rPr lang="en-US" altLang="ja-JP" dirty="0" smtClean="0">
                <a:solidFill>
                  <a:srgbClr val="CCFFCC"/>
                </a:solidFill>
                <a:latin typeface="ＤＦＰ中楷書体"/>
                <a:ea typeface="ＤＦＰ中楷書体"/>
                <a:cs typeface="ＤＦＰ中楷書体"/>
              </a:rPr>
              <a:t>RD </a:t>
            </a:r>
            <a:r>
              <a:rPr kumimoji="1" lang="en-US" altLang="ja-JP" dirty="0" smtClean="0">
                <a:solidFill>
                  <a:srgbClr val="CCFFCC"/>
                </a:solidFill>
                <a:latin typeface="ＤＦＰ中楷書体"/>
                <a:ea typeface="ＤＦＰ中楷書体"/>
                <a:cs typeface="ＤＦＰ中楷書体"/>
              </a:rPr>
              <a:t>: Research Directorate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sz="2800" dirty="0" smtClean="0">
                <a:latin typeface="ＤＦＰ中楷書体"/>
                <a:ea typeface="ＤＦＰ中楷書体"/>
                <a:cs typeface="ＤＦＰ中楷書体"/>
              </a:rPr>
              <a:t>ILC TDR Draft Completion Ceremony</a:t>
            </a:r>
            <a:endParaRPr lang="ja-JP" altLang="en-US" sz="2800" dirty="0">
              <a:latin typeface="ＤＦＰ中楷書体"/>
              <a:ea typeface="ＤＦＰ中楷書体"/>
              <a:cs typeface="ＤＦＰ中楷書体"/>
            </a:endParaRPr>
          </a:p>
        </p:txBody>
      </p:sp>
      <p:sp>
        <p:nvSpPr>
          <p:cNvPr id="15" name="スライド番号プレースホルダ 3"/>
          <p:cNvSpPr>
            <a:spLocks noGrp="1"/>
          </p:cNvSpPr>
          <p:nvPr>
            <p:ph type="sldNum" sz="quarter" idx="12"/>
          </p:nvPr>
        </p:nvSpPr>
        <p:spPr>
          <a:xfrm>
            <a:off x="7924800" y="6416675"/>
            <a:ext cx="762000" cy="365125"/>
          </a:xfrm>
        </p:spPr>
        <p:txBody>
          <a:bodyPr/>
          <a:lstStyle/>
          <a:p>
            <a:pPr>
              <a:defRPr/>
            </a:pPr>
            <a:fld id="{FD0FDBD3-6B77-9647-AD3E-B02F35DDD76D}" type="slidenum">
              <a:rPr lang="en-US" altLang="ja-JP" smtClean="0"/>
              <a:pPr>
                <a:defRPr/>
              </a:pPr>
              <a:t>12</a:t>
            </a:fld>
            <a:endParaRPr lang="en-US" altLang="ja-JP"/>
          </a:p>
        </p:txBody>
      </p:sp>
      <p:pic>
        <p:nvPicPr>
          <p:cNvPr id="16" name="図 15" descr="64080_388988207853409_63520518_n.jpg"/>
          <p:cNvPicPr>
            <a:picLocks noChangeAspect="1"/>
          </p:cNvPicPr>
          <p:nvPr/>
        </p:nvPicPr>
        <p:blipFill>
          <a:blip r:embed="rId2"/>
          <a:stretch>
            <a:fillRect/>
          </a:stretch>
        </p:blipFill>
        <p:spPr>
          <a:xfrm>
            <a:off x="2374900" y="1358900"/>
            <a:ext cx="4600222" cy="2587625"/>
          </a:xfrm>
          <a:prstGeom prst="rect">
            <a:avLst/>
          </a:prstGeom>
        </p:spPr>
      </p:pic>
      <p:sp>
        <p:nvSpPr>
          <p:cNvPr id="17" name="テキスト ボックス 16"/>
          <p:cNvSpPr txBox="1"/>
          <p:nvPr/>
        </p:nvSpPr>
        <p:spPr>
          <a:xfrm>
            <a:off x="1274012" y="3946525"/>
            <a:ext cx="6519734" cy="2616101"/>
          </a:xfrm>
          <a:prstGeom prst="rect">
            <a:avLst/>
          </a:prstGeom>
          <a:noFill/>
        </p:spPr>
        <p:txBody>
          <a:bodyPr wrap="none" rtlCol="0">
            <a:spAutoFit/>
          </a:bodyPr>
          <a:lstStyle/>
          <a:p>
            <a:pPr algn="ctr"/>
            <a:r>
              <a:rPr lang="en-US" altLang="ja-JP" sz="2000" dirty="0" smtClean="0">
                <a:solidFill>
                  <a:schemeClr val="accent1">
                    <a:lumMod val="40000"/>
                    <a:lumOff val="60000"/>
                  </a:schemeClr>
                </a:solidFill>
                <a:latin typeface="ＤＦＰ中楷書体"/>
                <a:ea typeface="ＤＦＰ中楷書体"/>
                <a:cs typeface="ＤＦＰ中楷書体"/>
              </a:rPr>
              <a:t>Dec. 15, 2012</a:t>
            </a:r>
          </a:p>
          <a:p>
            <a:pPr algn="ctr"/>
            <a:r>
              <a:rPr lang="en-US" altLang="ja-JP" sz="2000" dirty="0" smtClean="0">
                <a:solidFill>
                  <a:schemeClr val="accent1">
                    <a:lumMod val="40000"/>
                    <a:lumOff val="60000"/>
                  </a:schemeClr>
                </a:solidFill>
                <a:latin typeface="ＤＦＰ中楷書体"/>
                <a:ea typeface="ＤＦＰ中楷書体"/>
                <a:cs typeface="ＤＦＰ中楷書体"/>
              </a:rPr>
              <a:t>Tokyo</a:t>
            </a:r>
          </a:p>
          <a:p>
            <a:pPr algn="ctr"/>
            <a:endParaRPr lang="en-US" altLang="ja-JP" sz="2000" dirty="0" smtClean="0">
              <a:solidFill>
                <a:srgbClr val="FFEB36"/>
              </a:solidFill>
              <a:latin typeface="ＤＦＰ中楷書体"/>
              <a:ea typeface="ＤＦＰ中楷書体"/>
              <a:cs typeface="ＤＦＰ中楷書体"/>
            </a:endParaRPr>
          </a:p>
          <a:p>
            <a:pPr algn="ctr"/>
            <a:r>
              <a:rPr lang="en-US" altLang="ja-JP" sz="2000" dirty="0" smtClean="0">
                <a:solidFill>
                  <a:srgbClr val="FFEB36"/>
                </a:solidFill>
                <a:latin typeface="ＤＦＰ中楷書体"/>
                <a:ea typeface="ＤＦＰ中楷書体"/>
                <a:cs typeface="ＤＦＰ中楷書体"/>
              </a:rPr>
              <a:t>The TDR draft was handed from Barry </a:t>
            </a:r>
            <a:r>
              <a:rPr lang="en-US" altLang="ja-JP" sz="2000" dirty="0" err="1" smtClean="0">
                <a:solidFill>
                  <a:srgbClr val="FFEB36"/>
                </a:solidFill>
                <a:latin typeface="ＤＦＰ中楷書体"/>
                <a:ea typeface="ＤＦＰ中楷書体"/>
                <a:cs typeface="ＤＦＰ中楷書体"/>
              </a:rPr>
              <a:t>Barish</a:t>
            </a:r>
            <a:r>
              <a:rPr lang="en-US" altLang="ja-JP" sz="2000" dirty="0" smtClean="0">
                <a:solidFill>
                  <a:srgbClr val="FFEB36"/>
                </a:solidFill>
                <a:latin typeface="ＤＦＰ中楷書体"/>
                <a:ea typeface="ＤＦＰ中楷書体"/>
                <a:cs typeface="ＤＦＰ中楷書体"/>
              </a:rPr>
              <a:t> (GDE) </a:t>
            </a:r>
          </a:p>
          <a:p>
            <a:pPr algn="ctr"/>
            <a:r>
              <a:rPr lang="en-US" altLang="ja-JP" sz="2000" dirty="0" smtClean="0">
                <a:solidFill>
                  <a:srgbClr val="FFEB36"/>
                </a:solidFill>
                <a:latin typeface="ＤＦＰ中楷書体"/>
                <a:ea typeface="ＤＦＰ中楷書体"/>
                <a:cs typeface="ＤＦＰ中楷書体"/>
              </a:rPr>
              <a:t>and </a:t>
            </a:r>
            <a:r>
              <a:rPr lang="en-US" altLang="ja-JP" sz="2000" dirty="0" err="1" smtClean="0">
                <a:solidFill>
                  <a:srgbClr val="FFEB36"/>
                </a:solidFill>
                <a:latin typeface="ＤＦＰ中楷書体"/>
                <a:ea typeface="ＤＦＰ中楷書体"/>
                <a:cs typeface="ＤＦＰ中楷書体"/>
              </a:rPr>
              <a:t>Sakue</a:t>
            </a:r>
            <a:r>
              <a:rPr lang="en-US" altLang="ja-JP" sz="2000" dirty="0" smtClean="0">
                <a:solidFill>
                  <a:srgbClr val="FFEB36"/>
                </a:solidFill>
                <a:latin typeface="ＤＦＰ中楷書体"/>
                <a:ea typeface="ＤＦＰ中楷書体"/>
                <a:cs typeface="ＤＦＰ中楷書体"/>
              </a:rPr>
              <a:t> Yamada  (RD) to Jonathan Bagger (ILCSC).</a:t>
            </a:r>
          </a:p>
          <a:p>
            <a:pPr algn="ctr"/>
            <a:endParaRPr lang="en-US" altLang="ja-JP" sz="2000" dirty="0" smtClean="0">
              <a:solidFill>
                <a:srgbClr val="FFEB36"/>
              </a:solidFill>
              <a:latin typeface="ＤＦＰ中楷書体"/>
              <a:ea typeface="ＤＦＰ中楷書体"/>
              <a:cs typeface="ＤＦＰ中楷書体"/>
            </a:endParaRPr>
          </a:p>
          <a:p>
            <a:pPr algn="ctr"/>
            <a:r>
              <a:rPr lang="en-US" altLang="ja-JP" sz="2400" dirty="0" smtClean="0">
                <a:solidFill>
                  <a:schemeClr val="accent2">
                    <a:lumMod val="60000"/>
                    <a:lumOff val="40000"/>
                  </a:schemeClr>
                </a:solidFill>
                <a:latin typeface="ＤＦＰ中楷書体"/>
                <a:ea typeface="ＤＦＰ中楷書体"/>
                <a:cs typeface="ＤＦＰ中楷書体"/>
              </a:rPr>
              <a:t>ILC is now technically ready.</a:t>
            </a:r>
          </a:p>
          <a:p>
            <a:pPr algn="ctr"/>
            <a:endParaRPr kumimoji="1" lang="ja-JP" altLang="en-US" sz="2000" dirty="0">
              <a:solidFill>
                <a:srgbClr val="C3FFC8"/>
              </a:solidFill>
              <a:latin typeface="ＤＦＰ中楷書体"/>
              <a:ea typeface="ＤＦＰ中楷書体"/>
              <a:cs typeface="ＤＦＰ中楷書体"/>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 name="正方形/長方形 19"/>
          <p:cNvSpPr/>
          <p:nvPr/>
        </p:nvSpPr>
        <p:spPr>
          <a:xfrm>
            <a:off x="457200" y="2312432"/>
            <a:ext cx="8432800" cy="2983468"/>
          </a:xfrm>
          <a:prstGeom prst="rect">
            <a:avLst/>
          </a:prstGeom>
          <a:noFill/>
          <a:ln>
            <a:solidFill>
              <a:srgbClr val="FA6CA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en-US" altLang="ja-JP" sz="2800" dirty="0" smtClean="0">
                <a:latin typeface="ＤＦＰ中楷書体"/>
                <a:ea typeface="ＤＦＰ中楷書体"/>
                <a:cs typeface="ＤＦＰ中楷書体"/>
              </a:rPr>
              <a:t>New International Organization (ILC+CLIC)</a:t>
            </a:r>
            <a:endParaRPr lang="ja-JP" altLang="en-US" sz="2800" dirty="0">
              <a:latin typeface="ＤＦＰ中楷書体"/>
              <a:ea typeface="ＤＦＰ中楷書体"/>
              <a:cs typeface="ＤＦＰ中楷書体"/>
            </a:endParaRPr>
          </a:p>
        </p:txBody>
      </p:sp>
      <p:sp>
        <p:nvSpPr>
          <p:cNvPr id="4" name="角丸四角形 3"/>
          <p:cNvSpPr/>
          <p:nvPr/>
        </p:nvSpPr>
        <p:spPr>
          <a:xfrm>
            <a:off x="3162300" y="2565400"/>
            <a:ext cx="2971800" cy="8509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dirty="0" smtClean="0">
                <a:solidFill>
                  <a:schemeClr val="bg1"/>
                </a:solidFill>
                <a:latin typeface="ＤＦＰ中楷書体"/>
                <a:ea typeface="ＤＦＰ中楷書体"/>
                <a:cs typeface="ＤＦＰ中楷書体"/>
              </a:rPr>
              <a:t>LC</a:t>
            </a:r>
            <a:r>
              <a:rPr lang="en-US" altLang="ja-JP" dirty="0" smtClean="0">
                <a:solidFill>
                  <a:schemeClr val="bg1"/>
                </a:solidFill>
                <a:latin typeface="ＤＦＰ中楷書体"/>
                <a:ea typeface="ＤＦＰ中楷書体"/>
                <a:cs typeface="ＤＦＰ中楷書体"/>
              </a:rPr>
              <a:t> Collaboration Director</a:t>
            </a:r>
            <a:endParaRPr kumimoji="1" lang="en-US" altLang="ja-JP" dirty="0" smtClean="0">
              <a:solidFill>
                <a:schemeClr val="bg1"/>
              </a:solidFill>
              <a:latin typeface="ＤＦＰ中楷書体"/>
              <a:ea typeface="ＤＦＰ中楷書体"/>
              <a:cs typeface="ＤＦＰ中楷書体"/>
            </a:endParaRPr>
          </a:p>
          <a:p>
            <a:pPr algn="ctr"/>
            <a:r>
              <a:rPr lang="en-US" altLang="ja-JP" sz="1400" dirty="0" smtClean="0">
                <a:solidFill>
                  <a:schemeClr val="bg1"/>
                </a:solidFill>
                <a:latin typeface="ＤＦＰ中楷書体"/>
                <a:ea typeface="ＤＦＰ中楷書体"/>
                <a:cs typeface="ＤＦＰ中楷書体"/>
              </a:rPr>
              <a:t>Lyn Evans</a:t>
            </a:r>
            <a:endParaRPr kumimoji="1" lang="ja-JP" altLang="en-US" sz="1400" dirty="0">
              <a:solidFill>
                <a:schemeClr val="bg1"/>
              </a:solidFill>
              <a:latin typeface="ＤＦＰ中楷書体"/>
              <a:ea typeface="ＤＦＰ中楷書体"/>
              <a:cs typeface="ＤＦＰ中楷書体"/>
            </a:endParaRPr>
          </a:p>
        </p:txBody>
      </p:sp>
      <p:sp>
        <p:nvSpPr>
          <p:cNvPr id="5" name="角丸四角形 4"/>
          <p:cNvSpPr/>
          <p:nvPr/>
        </p:nvSpPr>
        <p:spPr>
          <a:xfrm>
            <a:off x="723900" y="4241800"/>
            <a:ext cx="1955800" cy="8509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dirty="0" smtClean="0">
                <a:solidFill>
                  <a:schemeClr val="bg1"/>
                </a:solidFill>
                <a:latin typeface="ＤＦＰ中楷書体"/>
                <a:ea typeface="ＤＦＰ中楷書体"/>
                <a:cs typeface="ＤＦＰ中楷書体"/>
              </a:rPr>
              <a:t>ILC accelerator</a:t>
            </a:r>
            <a:endParaRPr lang="en-US" altLang="ja-JP" sz="1400" dirty="0" smtClean="0">
              <a:solidFill>
                <a:schemeClr val="bg1"/>
              </a:solidFill>
              <a:latin typeface="ＤＦＰ中楷書体"/>
              <a:ea typeface="ＤＦＰ中楷書体"/>
              <a:cs typeface="ＤＦＰ中楷書体"/>
            </a:endParaRPr>
          </a:p>
          <a:p>
            <a:pPr algn="ctr"/>
            <a:r>
              <a:rPr lang="en-US" altLang="ja-JP" sz="1400" dirty="0" smtClean="0">
                <a:solidFill>
                  <a:schemeClr val="bg1"/>
                </a:solidFill>
                <a:latin typeface="ＤＦＰ中楷書体"/>
                <a:ea typeface="ＤＦＰ中楷書体"/>
                <a:cs typeface="ＤＦＰ中楷書体"/>
              </a:rPr>
              <a:t>Mike Harrison</a:t>
            </a:r>
            <a:endParaRPr lang="ja-JP" altLang="en-US" dirty="0" smtClean="0">
              <a:solidFill>
                <a:schemeClr val="bg1"/>
              </a:solidFill>
              <a:latin typeface="ＤＦＰ中楷書体"/>
              <a:ea typeface="ＤＦＰ中楷書体"/>
              <a:cs typeface="ＤＦＰ中楷書体"/>
            </a:endParaRPr>
          </a:p>
        </p:txBody>
      </p:sp>
      <p:sp>
        <p:nvSpPr>
          <p:cNvPr id="6" name="角丸四角形 5"/>
          <p:cNvSpPr/>
          <p:nvPr/>
        </p:nvSpPr>
        <p:spPr>
          <a:xfrm>
            <a:off x="5956300" y="4241800"/>
            <a:ext cx="2743200" cy="8509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dirty="0" smtClean="0">
                <a:solidFill>
                  <a:schemeClr val="bg1"/>
                </a:solidFill>
                <a:latin typeface="ＤＦＰ中楷書体"/>
                <a:ea typeface="ＤＦＰ中楷書体"/>
                <a:cs typeface="ＤＦＰ中楷書体"/>
              </a:rPr>
              <a:t>ILC/CLIC Phys./</a:t>
            </a:r>
            <a:r>
              <a:rPr lang="en-US" altLang="ja-JP" dirty="0" err="1" smtClean="0">
                <a:solidFill>
                  <a:schemeClr val="bg1"/>
                </a:solidFill>
                <a:latin typeface="ＤＦＰ中楷書体"/>
                <a:ea typeface="ＤＦＰ中楷書体"/>
                <a:cs typeface="ＤＦＰ中楷書体"/>
              </a:rPr>
              <a:t>Det</a:t>
            </a:r>
            <a:r>
              <a:rPr lang="en-US" altLang="ja-JP" dirty="0" smtClean="0">
                <a:solidFill>
                  <a:schemeClr val="bg1"/>
                </a:solidFill>
                <a:latin typeface="ＤＦＰ中楷書体"/>
                <a:ea typeface="ＤＦＰ中楷書体"/>
                <a:cs typeface="ＤＦＰ中楷書体"/>
              </a:rPr>
              <a:t>.</a:t>
            </a:r>
            <a:endParaRPr lang="ja-JP" altLang="en-US" dirty="0" smtClean="0">
              <a:solidFill>
                <a:schemeClr val="bg1"/>
              </a:solidFill>
              <a:latin typeface="ＤＦＰ中楷書体"/>
              <a:ea typeface="ＤＦＰ中楷書体"/>
              <a:cs typeface="ＤＦＰ中楷書体"/>
            </a:endParaRPr>
          </a:p>
          <a:p>
            <a:pPr algn="ctr"/>
            <a:r>
              <a:rPr lang="en-US" altLang="ja-JP" sz="1400" dirty="0" smtClean="0">
                <a:solidFill>
                  <a:schemeClr val="bg1"/>
                </a:solidFill>
                <a:latin typeface="ＤＦＰ中楷書体"/>
                <a:ea typeface="ＤＦＰ中楷書体"/>
                <a:cs typeface="ＤＦＰ中楷書体"/>
              </a:rPr>
              <a:t>Hitoshi Yamamoto</a:t>
            </a:r>
          </a:p>
        </p:txBody>
      </p:sp>
      <p:cxnSp>
        <p:nvCxnSpPr>
          <p:cNvPr id="19" name="カギ線コネクタ 18"/>
          <p:cNvCxnSpPr>
            <a:stCxn id="4" idx="2"/>
            <a:endCxn id="6" idx="0"/>
          </p:cNvCxnSpPr>
          <p:nvPr/>
        </p:nvCxnSpPr>
        <p:spPr>
          <a:xfrm rot="16200000" flipH="1">
            <a:off x="5575300" y="2489200"/>
            <a:ext cx="825500" cy="2679700"/>
          </a:xfrm>
          <a:prstGeom prst="bentConnector3">
            <a:avLst>
              <a:gd name="adj1" fmla="val 50000"/>
            </a:avLst>
          </a:prstGeom>
        </p:spPr>
        <p:style>
          <a:lnRef idx="2">
            <a:schemeClr val="accent1"/>
          </a:lnRef>
          <a:fillRef idx="0">
            <a:schemeClr val="accent1"/>
          </a:fillRef>
          <a:effectRef idx="1">
            <a:schemeClr val="accent1"/>
          </a:effectRef>
          <a:fontRef idx="minor">
            <a:schemeClr val="tx1"/>
          </a:fontRef>
        </p:style>
      </p:cxnSp>
      <p:cxnSp>
        <p:nvCxnSpPr>
          <p:cNvPr id="23" name="Shape 22"/>
          <p:cNvCxnSpPr/>
          <p:nvPr/>
        </p:nvCxnSpPr>
        <p:spPr>
          <a:xfrm rot="10800000" flipV="1">
            <a:off x="1701800" y="3829049"/>
            <a:ext cx="2946400" cy="406401"/>
          </a:xfrm>
          <a:prstGeom prst="bentConnector3">
            <a:avLst>
              <a:gd name="adj1" fmla="val 100216"/>
            </a:avLst>
          </a:prstGeom>
        </p:spPr>
        <p:style>
          <a:lnRef idx="2">
            <a:schemeClr val="accent1"/>
          </a:lnRef>
          <a:fillRef idx="0">
            <a:schemeClr val="accent1"/>
          </a:fillRef>
          <a:effectRef idx="1">
            <a:schemeClr val="accent1"/>
          </a:effectRef>
          <a:fontRef idx="minor">
            <a:schemeClr val="tx1"/>
          </a:fontRef>
        </p:style>
      </p:cxnSp>
      <p:sp>
        <p:nvSpPr>
          <p:cNvPr id="27" name="テキスト ボックス 26"/>
          <p:cNvSpPr txBox="1"/>
          <p:nvPr/>
        </p:nvSpPr>
        <p:spPr>
          <a:xfrm>
            <a:off x="1136345" y="5458767"/>
            <a:ext cx="6660798" cy="707886"/>
          </a:xfrm>
          <a:prstGeom prst="rect">
            <a:avLst/>
          </a:prstGeom>
          <a:noFill/>
        </p:spPr>
        <p:txBody>
          <a:bodyPr wrap="none" rtlCol="0">
            <a:spAutoFit/>
          </a:bodyPr>
          <a:lstStyle/>
          <a:p>
            <a:r>
              <a:rPr kumimoji="1" lang="en-US" altLang="ja-JP" sz="2000" dirty="0" smtClean="0">
                <a:solidFill>
                  <a:schemeClr val="accent5">
                    <a:lumMod val="60000"/>
                    <a:lumOff val="40000"/>
                  </a:schemeClr>
                </a:solidFill>
                <a:latin typeface="ＤＦＰ中楷書体"/>
                <a:ea typeface="ＤＦＰ中楷書体"/>
                <a:cs typeface="ＤＦＰ中楷書体"/>
              </a:rPr>
              <a:t>To be officially started on Feb. 21, 2013 in Vancouver.</a:t>
            </a:r>
          </a:p>
          <a:p>
            <a:r>
              <a:rPr lang="en-US" altLang="ja-JP" sz="2000" dirty="0" smtClean="0">
                <a:solidFill>
                  <a:srgbClr val="FA6CAA"/>
                </a:solidFill>
                <a:latin typeface="ＤＦＰ中楷書体"/>
                <a:ea typeface="ＤＦＰ中楷書体"/>
                <a:cs typeface="ＤＦＰ中楷書体"/>
              </a:rPr>
              <a:t>Primary Goal: ‘Realize the ILC’- Lyn Evans</a:t>
            </a:r>
            <a:endParaRPr kumimoji="1" lang="ja-JP" altLang="en-US" sz="2000" dirty="0">
              <a:solidFill>
                <a:srgbClr val="FA6CAA"/>
              </a:solidFill>
              <a:latin typeface="ＤＦＰ中楷書体"/>
              <a:ea typeface="ＤＦＰ中楷書体"/>
              <a:cs typeface="ＤＦＰ中楷書体"/>
            </a:endParaRPr>
          </a:p>
        </p:txBody>
      </p:sp>
      <p:sp>
        <p:nvSpPr>
          <p:cNvPr id="16" name="角丸四角形 15"/>
          <p:cNvSpPr/>
          <p:nvPr/>
        </p:nvSpPr>
        <p:spPr>
          <a:xfrm>
            <a:off x="3162300" y="4241800"/>
            <a:ext cx="2349500" cy="8509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dirty="0" smtClean="0">
                <a:solidFill>
                  <a:schemeClr val="bg1"/>
                </a:solidFill>
                <a:latin typeface="ＤＦＰ中楷書体"/>
                <a:ea typeface="ＤＦＰ中楷書体"/>
                <a:cs typeface="ＤＦＰ中楷書体"/>
              </a:rPr>
              <a:t>CLIC accelerator</a:t>
            </a:r>
            <a:endParaRPr lang="ja-JP" altLang="en-US" dirty="0" smtClean="0">
              <a:solidFill>
                <a:schemeClr val="bg1"/>
              </a:solidFill>
              <a:latin typeface="ＤＦＰ中楷書体"/>
              <a:ea typeface="ＤＦＰ中楷書体"/>
              <a:cs typeface="ＤＦＰ中楷書体"/>
            </a:endParaRPr>
          </a:p>
          <a:p>
            <a:pPr algn="ctr"/>
            <a:r>
              <a:rPr lang="en-US" altLang="ja-JP" sz="1400" dirty="0" err="1" smtClean="0">
                <a:solidFill>
                  <a:schemeClr val="bg1"/>
                </a:solidFill>
                <a:latin typeface="ＤＦＰ中楷書体"/>
                <a:ea typeface="ＤＦＰ中楷書体"/>
                <a:cs typeface="ＤＦＰ中楷書体"/>
              </a:rPr>
              <a:t>Steinar</a:t>
            </a:r>
            <a:r>
              <a:rPr lang="en-US" altLang="ja-JP" sz="1400" dirty="0" smtClean="0">
                <a:solidFill>
                  <a:schemeClr val="bg1"/>
                </a:solidFill>
                <a:latin typeface="ＤＦＰ中楷書体"/>
                <a:ea typeface="ＤＦＰ中楷書体"/>
                <a:cs typeface="ＤＦＰ中楷書体"/>
              </a:rPr>
              <a:t> </a:t>
            </a:r>
            <a:r>
              <a:rPr lang="en-US" altLang="ja-JP" sz="1400" dirty="0" err="1" smtClean="0">
                <a:solidFill>
                  <a:schemeClr val="bg1"/>
                </a:solidFill>
                <a:latin typeface="ＤＦＰ中楷書体"/>
                <a:ea typeface="ＤＦＰ中楷書体"/>
                <a:cs typeface="ＤＦＰ中楷書体"/>
              </a:rPr>
              <a:t>Stapnes</a:t>
            </a:r>
            <a:endParaRPr lang="en-US" altLang="ja-JP" sz="1400" dirty="0" smtClean="0">
              <a:solidFill>
                <a:schemeClr val="bg1"/>
              </a:solidFill>
              <a:latin typeface="ＤＦＰ中楷書体"/>
              <a:ea typeface="ＤＦＰ中楷書体"/>
              <a:cs typeface="ＤＦＰ中楷書体"/>
            </a:endParaRPr>
          </a:p>
        </p:txBody>
      </p:sp>
      <p:cxnSp>
        <p:nvCxnSpPr>
          <p:cNvPr id="24" name="直線コネクタ 23"/>
          <p:cNvCxnSpPr/>
          <p:nvPr/>
        </p:nvCxnSpPr>
        <p:spPr>
          <a:xfrm rot="5400000" flipH="1" flipV="1">
            <a:off x="4133849" y="4032250"/>
            <a:ext cx="406402" cy="1588"/>
          </a:xfrm>
          <a:prstGeom prst="line">
            <a:avLst/>
          </a:prstGeom>
        </p:spPr>
        <p:style>
          <a:lnRef idx="2">
            <a:schemeClr val="accent1"/>
          </a:lnRef>
          <a:fillRef idx="0">
            <a:schemeClr val="accent1"/>
          </a:fillRef>
          <a:effectRef idx="1">
            <a:schemeClr val="accent1"/>
          </a:effectRef>
          <a:fontRef idx="minor">
            <a:schemeClr val="tx1"/>
          </a:fontRef>
        </p:style>
      </p:cxnSp>
      <p:sp>
        <p:nvSpPr>
          <p:cNvPr id="30" name="角丸四角形 29"/>
          <p:cNvSpPr/>
          <p:nvPr/>
        </p:nvSpPr>
        <p:spPr>
          <a:xfrm>
            <a:off x="3352800" y="1308100"/>
            <a:ext cx="2578100" cy="8509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kumimoji="1" lang="en-US" altLang="ja-JP" dirty="0" smtClean="0">
                <a:solidFill>
                  <a:schemeClr val="bg1"/>
                </a:solidFill>
                <a:latin typeface="ＤＦＰ中楷書体"/>
                <a:ea typeface="ＤＦＰ中楷書体"/>
                <a:cs typeface="ＤＦＰ中楷書体"/>
              </a:rPr>
              <a:t>LC</a:t>
            </a:r>
            <a:r>
              <a:rPr lang="en-US" altLang="ja-JP" dirty="0" smtClean="0">
                <a:solidFill>
                  <a:schemeClr val="bg1"/>
                </a:solidFill>
                <a:latin typeface="ＤＦＰ中楷書体"/>
                <a:ea typeface="ＤＦＰ中楷書体"/>
                <a:cs typeface="ＤＦＰ中楷書体"/>
              </a:rPr>
              <a:t> Board</a:t>
            </a:r>
            <a:endParaRPr kumimoji="1" lang="en-US" altLang="ja-JP" dirty="0" smtClean="0">
              <a:solidFill>
                <a:schemeClr val="bg1"/>
              </a:solidFill>
              <a:latin typeface="ＤＦＰ中楷書体"/>
              <a:ea typeface="ＤＦＰ中楷書体"/>
              <a:cs typeface="ＤＦＰ中楷書体"/>
            </a:endParaRPr>
          </a:p>
          <a:p>
            <a:pPr algn="ctr"/>
            <a:r>
              <a:rPr lang="en-US" altLang="ja-JP" sz="1400" dirty="0" smtClean="0">
                <a:solidFill>
                  <a:schemeClr val="bg1"/>
                </a:solidFill>
                <a:latin typeface="ＤＦＰ中楷書体"/>
                <a:ea typeface="ＤＦＰ中楷書体"/>
                <a:cs typeface="ＤＦＰ中楷書体"/>
              </a:rPr>
              <a:t>Chair : Sachio </a:t>
            </a:r>
            <a:r>
              <a:rPr lang="en-US" altLang="ja-JP" sz="1400" dirty="0" err="1" smtClean="0">
                <a:solidFill>
                  <a:schemeClr val="bg1"/>
                </a:solidFill>
                <a:latin typeface="ＤＦＰ中楷書体"/>
                <a:ea typeface="ＤＦＰ中楷書体"/>
                <a:cs typeface="ＤＦＰ中楷書体"/>
              </a:rPr>
              <a:t>Komamiya</a:t>
            </a:r>
            <a:endParaRPr kumimoji="1" lang="ja-JP" altLang="en-US" sz="1400" dirty="0">
              <a:solidFill>
                <a:schemeClr val="bg1"/>
              </a:solidFill>
              <a:latin typeface="ＤＦＰ中楷書体"/>
              <a:ea typeface="ＤＦＰ中楷書体"/>
              <a:cs typeface="ＤＦＰ中楷書体"/>
            </a:endParaRPr>
          </a:p>
        </p:txBody>
      </p:sp>
      <p:cxnSp>
        <p:nvCxnSpPr>
          <p:cNvPr id="32" name="直線コネクタ 31"/>
          <p:cNvCxnSpPr>
            <a:endCxn id="4" idx="0"/>
          </p:cNvCxnSpPr>
          <p:nvPr/>
        </p:nvCxnSpPr>
        <p:spPr>
          <a:xfrm rot="5400000">
            <a:off x="4445000" y="2362200"/>
            <a:ext cx="406400" cy="1588"/>
          </a:xfrm>
          <a:prstGeom prst="line">
            <a:avLst/>
          </a:prstGeom>
        </p:spPr>
        <p:style>
          <a:lnRef idx="2">
            <a:schemeClr val="accent1"/>
          </a:lnRef>
          <a:fillRef idx="0">
            <a:schemeClr val="accent1"/>
          </a:fillRef>
          <a:effectRef idx="1">
            <a:schemeClr val="accent1"/>
          </a:effectRef>
          <a:fontRef idx="minor">
            <a:schemeClr val="tx1"/>
          </a:fontRef>
        </p:style>
      </p:cxnSp>
      <p:pic>
        <p:nvPicPr>
          <p:cNvPr id="33" name="図 32"/>
          <p:cNvPicPr>
            <a:picLocks noChangeAspect="1"/>
          </p:cNvPicPr>
          <p:nvPr/>
        </p:nvPicPr>
        <p:blipFill>
          <a:blip r:embed="rId2"/>
          <a:stretch>
            <a:fillRect/>
          </a:stretch>
        </p:blipFill>
        <p:spPr>
          <a:xfrm>
            <a:off x="6353372" y="2299970"/>
            <a:ext cx="1660328" cy="1103630"/>
          </a:xfrm>
          <a:prstGeom prst="rect">
            <a:avLst/>
          </a:prstGeom>
        </p:spPr>
      </p:pic>
      <p:sp>
        <p:nvSpPr>
          <p:cNvPr id="34" name="テキスト ボックス 33"/>
          <p:cNvSpPr txBox="1"/>
          <p:nvPr/>
        </p:nvSpPr>
        <p:spPr>
          <a:xfrm>
            <a:off x="6847996" y="3327400"/>
            <a:ext cx="1165704" cy="369332"/>
          </a:xfrm>
          <a:prstGeom prst="rect">
            <a:avLst/>
          </a:prstGeom>
          <a:noFill/>
        </p:spPr>
        <p:txBody>
          <a:bodyPr wrap="none" rtlCol="0">
            <a:spAutoFit/>
          </a:bodyPr>
          <a:lstStyle/>
          <a:p>
            <a:r>
              <a:rPr lang="en-US" altLang="ja-JP" dirty="0" smtClean="0">
                <a:latin typeface="Times"/>
                <a:ea typeface="ＤＦＰ中楷書体"/>
                <a:cs typeface="Times"/>
              </a:rPr>
              <a:t>Lyn Evans</a:t>
            </a:r>
            <a:endParaRPr kumimoji="1" lang="ja-JP" altLang="en-US" dirty="0">
              <a:latin typeface="Times"/>
              <a:ea typeface="ＤＦＰ中楷書体"/>
              <a:cs typeface="Times"/>
            </a:endParaRPr>
          </a:p>
        </p:txBody>
      </p:sp>
      <p:sp>
        <p:nvSpPr>
          <p:cNvPr id="35" name="テキスト ボックス 34"/>
          <p:cNvSpPr txBox="1"/>
          <p:nvPr/>
        </p:nvSpPr>
        <p:spPr>
          <a:xfrm>
            <a:off x="2585821" y="6221968"/>
            <a:ext cx="4037446" cy="400110"/>
          </a:xfrm>
          <a:prstGeom prst="rect">
            <a:avLst/>
          </a:prstGeom>
          <a:noFill/>
        </p:spPr>
        <p:txBody>
          <a:bodyPr wrap="none" rtlCol="0">
            <a:spAutoFit/>
          </a:bodyPr>
          <a:lstStyle/>
          <a:p>
            <a:r>
              <a:rPr kumimoji="1" lang="en-US" altLang="ja-JP" sz="2000" dirty="0" smtClean="0">
                <a:solidFill>
                  <a:schemeClr val="accent5">
                    <a:lumMod val="60000"/>
                    <a:lumOff val="40000"/>
                  </a:schemeClr>
                </a:solidFill>
                <a:latin typeface="ＤＦＰ中楷書体"/>
                <a:ea typeface="ＤＦＰ中楷書体"/>
                <a:cs typeface="ＤＦＰ中楷書体"/>
              </a:rPr>
              <a:t>2013 </a:t>
            </a:r>
            <a:r>
              <a:rPr kumimoji="1" lang="en-US" altLang="ja-JP" sz="2000" dirty="0" err="1" smtClean="0">
                <a:solidFill>
                  <a:schemeClr val="accent5">
                    <a:lumMod val="60000"/>
                    <a:lumOff val="40000"/>
                  </a:schemeClr>
                </a:solidFill>
                <a:latin typeface="ＤＦＰ中楷書体"/>
                <a:ea typeface="ＤＦＰ中楷書体"/>
                <a:cs typeface="ＤＦＰ中楷書体"/>
              </a:rPr>
              <a:t>Feb~Jun</a:t>
            </a:r>
            <a:r>
              <a:rPr kumimoji="1" lang="en-US" altLang="ja-JP" sz="2000" dirty="0" smtClean="0">
                <a:solidFill>
                  <a:schemeClr val="accent5">
                    <a:lumMod val="60000"/>
                    <a:lumOff val="40000"/>
                  </a:schemeClr>
                </a:solidFill>
                <a:latin typeface="ＤＦＰ中楷書体"/>
                <a:ea typeface="ＤＦＰ中楷書体"/>
                <a:cs typeface="ＤＦＰ中楷書体"/>
              </a:rPr>
              <a:t> : transition period</a:t>
            </a:r>
            <a:endParaRPr kumimoji="1" lang="ja-JP" altLang="en-US" sz="2000" dirty="0">
              <a:solidFill>
                <a:schemeClr val="accent5">
                  <a:lumMod val="60000"/>
                  <a:lumOff val="40000"/>
                </a:schemeClr>
              </a:solidFill>
              <a:latin typeface="ＤＦＰ中楷書体"/>
              <a:ea typeface="ＤＦＰ中楷書体"/>
              <a:cs typeface="ＤＦＰ中楷書体"/>
            </a:endParaRPr>
          </a:p>
        </p:txBody>
      </p:sp>
      <p:sp>
        <p:nvSpPr>
          <p:cNvPr id="17" name="角丸四角形 16"/>
          <p:cNvSpPr/>
          <p:nvPr/>
        </p:nvSpPr>
        <p:spPr>
          <a:xfrm>
            <a:off x="723900" y="2566194"/>
            <a:ext cx="1955800" cy="850900"/>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altLang="ja-JP" dirty="0" smtClean="0">
                <a:solidFill>
                  <a:schemeClr val="bg1"/>
                </a:solidFill>
                <a:latin typeface="ＤＦＰ中楷書体"/>
                <a:ea typeface="ＤＦＰ中楷書体"/>
                <a:cs typeface="ＤＦＰ中楷書体"/>
              </a:rPr>
              <a:t>Deputy Director</a:t>
            </a:r>
            <a:endParaRPr lang="en-US" altLang="ja-JP" sz="1400" dirty="0" smtClean="0">
              <a:solidFill>
                <a:schemeClr val="bg1"/>
              </a:solidFill>
              <a:latin typeface="ＤＦＰ中楷書体"/>
              <a:ea typeface="ＤＦＰ中楷書体"/>
              <a:cs typeface="ＤＦＰ中楷書体"/>
            </a:endParaRPr>
          </a:p>
          <a:p>
            <a:pPr algn="ctr"/>
            <a:r>
              <a:rPr lang="en-US" altLang="ja-JP" sz="1400" dirty="0" smtClean="0">
                <a:solidFill>
                  <a:schemeClr val="bg1"/>
                </a:solidFill>
                <a:latin typeface="ＤＦＰ中楷書体"/>
                <a:ea typeface="ＤＦＰ中楷書体"/>
                <a:cs typeface="ＤＦＰ中楷書体"/>
              </a:rPr>
              <a:t>Hitoshi Murayama</a:t>
            </a:r>
            <a:endParaRPr lang="ja-JP" altLang="en-US" dirty="0" smtClean="0">
              <a:solidFill>
                <a:schemeClr val="bg1"/>
              </a:solidFill>
              <a:latin typeface="ＤＦＰ中楷書体"/>
              <a:ea typeface="ＤＦＰ中楷書体"/>
              <a:cs typeface="ＤＦＰ中楷書体"/>
            </a:endParaRPr>
          </a:p>
        </p:txBody>
      </p:sp>
      <p:cxnSp>
        <p:nvCxnSpPr>
          <p:cNvPr id="22" name="直線コネクタ 21"/>
          <p:cNvCxnSpPr/>
          <p:nvPr/>
        </p:nvCxnSpPr>
        <p:spPr>
          <a:xfrm>
            <a:off x="2679700" y="2946400"/>
            <a:ext cx="4826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21" name="テキスト ボックス 20"/>
          <p:cNvSpPr txBox="1"/>
          <p:nvPr/>
        </p:nvSpPr>
        <p:spPr>
          <a:xfrm>
            <a:off x="723900" y="1854200"/>
            <a:ext cx="2635945" cy="461665"/>
          </a:xfrm>
          <a:prstGeom prst="rect">
            <a:avLst/>
          </a:prstGeom>
          <a:noFill/>
        </p:spPr>
        <p:txBody>
          <a:bodyPr wrap="none" rtlCol="0">
            <a:spAutoFit/>
          </a:bodyPr>
          <a:lstStyle/>
          <a:p>
            <a:r>
              <a:rPr kumimoji="1" lang="en-US" altLang="ja-JP" sz="2400" dirty="0" smtClean="0">
                <a:latin typeface="Times"/>
                <a:cs typeface="Times"/>
              </a:rPr>
              <a:t>LCC </a:t>
            </a:r>
            <a:r>
              <a:rPr kumimoji="1" lang="en-US" altLang="ja-JP" dirty="0" smtClean="0">
                <a:latin typeface="Times"/>
                <a:cs typeface="Times"/>
              </a:rPr>
              <a:t>(LC Collaboration)</a:t>
            </a:r>
            <a:endParaRPr kumimoji="1" lang="ja-JP" altLang="en-US" dirty="0">
              <a:latin typeface="Times"/>
              <a:cs typeface="Time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a:xfrm>
            <a:off x="7924800" y="6416675"/>
            <a:ext cx="762000" cy="365125"/>
          </a:xfrm>
        </p:spPr>
        <p:txBody>
          <a:bodyPr/>
          <a:lstStyle/>
          <a:p>
            <a:pPr>
              <a:defRPr/>
            </a:pPr>
            <a:fld id="{FD0FDBD3-6B77-9647-AD3E-B02F35DDD76D}" type="slidenum">
              <a:rPr lang="en-US" altLang="ja-JP" smtClean="0"/>
              <a:pPr>
                <a:defRPr/>
              </a:pPr>
              <a:t>14</a:t>
            </a:fld>
            <a:endParaRPr lang="en-US" altLang="ja-JP"/>
          </a:p>
        </p:txBody>
      </p:sp>
      <p:sp>
        <p:nvSpPr>
          <p:cNvPr id="5" name="タイトル 1"/>
          <p:cNvSpPr>
            <a:spLocks noGrp="1"/>
          </p:cNvSpPr>
          <p:nvPr>
            <p:ph type="title"/>
          </p:nvPr>
        </p:nvSpPr>
        <p:spPr>
          <a:xfrm>
            <a:off x="609600" y="215900"/>
            <a:ext cx="8229600" cy="939800"/>
          </a:xfrm>
        </p:spPr>
        <p:txBody>
          <a:bodyPr>
            <a:normAutofit/>
          </a:bodyPr>
          <a:lstStyle/>
          <a:p>
            <a:r>
              <a:rPr lang="en-US" altLang="ja-JP" sz="3200" b="0" dirty="0" smtClean="0">
                <a:latin typeface="Helvetica"/>
                <a:cs typeface="Helvetica"/>
              </a:rPr>
              <a:t>TDR/DBD</a:t>
            </a:r>
            <a:endParaRPr lang="ja-JP" altLang="en-US" sz="3200" b="0" dirty="0">
              <a:latin typeface="Helvetica"/>
              <a:cs typeface="Helvetica"/>
            </a:endParaRPr>
          </a:p>
        </p:txBody>
      </p:sp>
      <p:sp>
        <p:nvSpPr>
          <p:cNvPr id="6" name="コンテンツ プレースホルダ 2"/>
          <p:cNvSpPr>
            <a:spLocks noGrp="1"/>
          </p:cNvSpPr>
          <p:nvPr>
            <p:ph idx="1"/>
          </p:nvPr>
        </p:nvSpPr>
        <p:spPr>
          <a:xfrm>
            <a:off x="609600" y="1333500"/>
            <a:ext cx="8001000" cy="4648200"/>
          </a:xfrm>
        </p:spPr>
        <p:txBody>
          <a:bodyPr>
            <a:normAutofit/>
          </a:bodyPr>
          <a:lstStyle/>
          <a:p>
            <a:r>
              <a:rPr lang="en-US" altLang="ja-JP" sz="2000" dirty="0" smtClean="0">
                <a:solidFill>
                  <a:schemeClr val="accent1">
                    <a:lumMod val="60000"/>
                    <a:lumOff val="40000"/>
                  </a:schemeClr>
                </a:solidFill>
                <a:latin typeface="Helvetica"/>
                <a:cs typeface="Helvetica"/>
              </a:rPr>
              <a:t>Now ‘really’ complete.</a:t>
            </a:r>
          </a:p>
          <a:p>
            <a:pPr lvl="1"/>
            <a:r>
              <a:rPr lang="en-US" altLang="ja-JP" sz="1600" dirty="0" smtClean="0">
                <a:solidFill>
                  <a:srgbClr val="85FF82"/>
                </a:solidFill>
                <a:latin typeface="Helvetica"/>
                <a:cs typeface="Helvetica"/>
              </a:rPr>
              <a:t>Vol1  Executive Summary</a:t>
            </a:r>
          </a:p>
          <a:p>
            <a:pPr lvl="1"/>
            <a:r>
              <a:rPr lang="en-US" altLang="ja-JP" sz="1600" dirty="0" smtClean="0">
                <a:solidFill>
                  <a:srgbClr val="85FF82"/>
                </a:solidFill>
                <a:latin typeface="Helvetica"/>
                <a:cs typeface="Helvetica"/>
              </a:rPr>
              <a:t>Vol2  Physics</a:t>
            </a:r>
          </a:p>
          <a:p>
            <a:pPr lvl="1"/>
            <a:r>
              <a:rPr lang="en-US" altLang="ja-JP" sz="1600" dirty="0" smtClean="0">
                <a:solidFill>
                  <a:srgbClr val="85FF82"/>
                </a:solidFill>
                <a:latin typeface="Helvetica"/>
                <a:cs typeface="Helvetica"/>
              </a:rPr>
              <a:t>Vol3  Accelerator Part 1 &amp; 2</a:t>
            </a:r>
          </a:p>
          <a:p>
            <a:pPr lvl="1"/>
            <a:r>
              <a:rPr lang="en-US" altLang="ja-JP" sz="1600" dirty="0" smtClean="0">
                <a:solidFill>
                  <a:srgbClr val="85FF82"/>
                </a:solidFill>
                <a:latin typeface="Helvetica"/>
                <a:cs typeface="Helvetica"/>
              </a:rPr>
              <a:t>Vol4  Detectors (DBD)</a:t>
            </a:r>
          </a:p>
          <a:p>
            <a:pPr lvl="1"/>
            <a:r>
              <a:rPr lang="en-US" altLang="ja-JP" sz="1600" dirty="0" smtClean="0">
                <a:solidFill>
                  <a:srgbClr val="85FF82"/>
                </a:solidFill>
                <a:latin typeface="Helvetica"/>
                <a:cs typeface="Helvetica"/>
              </a:rPr>
              <a:t>Outreach document</a:t>
            </a:r>
          </a:p>
          <a:p>
            <a:pPr lvl="1"/>
            <a:endParaRPr lang="en-US" altLang="ja-JP" sz="1600" dirty="0" smtClean="0">
              <a:solidFill>
                <a:srgbClr val="85FF82"/>
              </a:solidFill>
              <a:latin typeface="Helvetica"/>
              <a:cs typeface="Helvetica"/>
            </a:endParaRPr>
          </a:p>
          <a:p>
            <a:r>
              <a:rPr lang="en-US" altLang="ja-JP" sz="2000" dirty="0" smtClean="0">
                <a:solidFill>
                  <a:srgbClr val="E2D5A3"/>
                </a:solidFill>
                <a:latin typeface="Helvetica"/>
                <a:cs typeface="Helvetica"/>
              </a:rPr>
              <a:t>Sent to the printer</a:t>
            </a:r>
          </a:p>
          <a:p>
            <a:r>
              <a:rPr lang="en-US" altLang="ja-JP" sz="2000" dirty="0" smtClean="0">
                <a:solidFill>
                  <a:srgbClr val="E2D5A3"/>
                </a:solidFill>
                <a:latin typeface="Helvetica"/>
                <a:cs typeface="Helvetica"/>
              </a:rPr>
              <a:t>Not ready for E-distribution yet</a:t>
            </a:r>
          </a:p>
          <a:p>
            <a:pPr lvl="1"/>
            <a:r>
              <a:rPr lang="en-US" altLang="ja-JP" sz="1600" dirty="0" smtClean="0">
                <a:solidFill>
                  <a:srgbClr val="85FF82"/>
                </a:solidFill>
                <a:latin typeface="Helvetica"/>
                <a:cs typeface="Helvetica"/>
              </a:rPr>
              <a:t>Ready soon!</a:t>
            </a:r>
          </a:p>
          <a:p>
            <a:pPr lvl="1"/>
            <a:endParaRPr lang="en-US" altLang="ja-JP" sz="1600" dirty="0" smtClean="0">
              <a:solidFill>
                <a:srgbClr val="85FF82"/>
              </a:solidFill>
              <a:latin typeface="Helvetica"/>
              <a:cs typeface="Helvetica"/>
            </a:endParaRPr>
          </a:p>
          <a:p>
            <a:r>
              <a:rPr lang="en-US" altLang="ja-JP" sz="2000" dirty="0" smtClean="0">
                <a:solidFill>
                  <a:srgbClr val="E2D5A3"/>
                </a:solidFill>
                <a:latin typeface="Helvetica"/>
                <a:cs typeface="Helvetica"/>
              </a:rPr>
              <a:t>Official </a:t>
            </a:r>
            <a:r>
              <a:rPr lang="en-US" altLang="ja-JP" sz="2000" dirty="0" err="1" smtClean="0">
                <a:solidFill>
                  <a:srgbClr val="E2D5A3"/>
                </a:solidFill>
                <a:latin typeface="Helvetica"/>
                <a:cs typeface="Helvetica"/>
              </a:rPr>
              <a:t>devut</a:t>
            </a:r>
            <a:endParaRPr lang="en-US" altLang="ja-JP" sz="2000" dirty="0" smtClean="0">
              <a:solidFill>
                <a:srgbClr val="E2D5A3"/>
              </a:solidFill>
              <a:latin typeface="Helvetica"/>
              <a:cs typeface="Helvetica"/>
            </a:endParaRPr>
          </a:p>
          <a:p>
            <a:pPr lvl="1"/>
            <a:r>
              <a:rPr lang="en-US" altLang="ja-JP" sz="1600" dirty="0" smtClean="0">
                <a:solidFill>
                  <a:srgbClr val="85FF82"/>
                </a:solidFill>
                <a:latin typeface="Helvetica"/>
                <a:cs typeface="Helvetica"/>
              </a:rPr>
              <a:t>June 12 ‘ILC a worldwide event – from design to reality’</a:t>
            </a:r>
          </a:p>
          <a:p>
            <a:pPr lvl="1">
              <a:buNone/>
            </a:pPr>
            <a:r>
              <a:rPr lang="en-US" altLang="ja-JP" sz="1600" dirty="0" smtClean="0">
                <a:solidFill>
                  <a:srgbClr val="85FF82"/>
                </a:solidFill>
                <a:latin typeface="Helvetica"/>
                <a:cs typeface="Helvetica"/>
              </a:rPr>
              <a:t>     The Asian part : at Tokyo U.</a:t>
            </a:r>
          </a:p>
        </p:txBody>
      </p:sp>
      <p:pic>
        <p:nvPicPr>
          <p:cNvPr id="8" name="図 7" descr="TDRES-front.tiff"/>
          <p:cNvPicPr>
            <a:picLocks noChangeAspect="1"/>
          </p:cNvPicPr>
          <p:nvPr/>
        </p:nvPicPr>
        <p:blipFill>
          <a:blip r:embed="rId2"/>
          <a:stretch>
            <a:fillRect/>
          </a:stretch>
        </p:blipFill>
        <p:spPr>
          <a:xfrm>
            <a:off x="6789102" y="723900"/>
            <a:ext cx="2050098" cy="2472480"/>
          </a:xfrm>
          <a:prstGeom prst="rect">
            <a:avLst/>
          </a:prstGeom>
        </p:spPr>
      </p:pic>
      <p:pic>
        <p:nvPicPr>
          <p:cNvPr id="9" name="図 8" descr="TDRoutreach.tiff"/>
          <p:cNvPicPr>
            <a:picLocks noChangeAspect="1"/>
          </p:cNvPicPr>
          <p:nvPr/>
        </p:nvPicPr>
        <p:blipFill>
          <a:blip r:embed="rId3"/>
          <a:stretch>
            <a:fillRect/>
          </a:stretch>
        </p:blipFill>
        <p:spPr>
          <a:xfrm>
            <a:off x="6898534" y="3873500"/>
            <a:ext cx="1940666" cy="2514600"/>
          </a:xfrm>
          <a:prstGeom prst="rect">
            <a:avLst/>
          </a:prstGeom>
        </p:spPr>
      </p:pic>
      <p:sp>
        <p:nvSpPr>
          <p:cNvPr id="10" name="テキスト ボックス 9"/>
          <p:cNvSpPr txBox="1"/>
          <p:nvPr/>
        </p:nvSpPr>
        <p:spPr>
          <a:xfrm>
            <a:off x="7411434" y="3504168"/>
            <a:ext cx="1026731" cy="369332"/>
          </a:xfrm>
          <a:prstGeom prst="rect">
            <a:avLst/>
          </a:prstGeom>
          <a:noFill/>
        </p:spPr>
        <p:txBody>
          <a:bodyPr wrap="none" rtlCol="0">
            <a:spAutoFit/>
          </a:bodyPr>
          <a:lstStyle/>
          <a:p>
            <a:r>
              <a:rPr kumimoji="1" lang="en-US" altLang="ja-JP" dirty="0" smtClean="0"/>
              <a:t>outreach</a:t>
            </a:r>
            <a:endParaRPr kumimoji="1" lang="ja-JP" altLang="en-US" dirty="0"/>
          </a:p>
        </p:txBody>
      </p:sp>
      <p:sp>
        <p:nvSpPr>
          <p:cNvPr id="11" name="テキスト ボックス 10"/>
          <p:cNvSpPr txBox="1"/>
          <p:nvPr/>
        </p:nvSpPr>
        <p:spPr>
          <a:xfrm>
            <a:off x="7411434" y="354568"/>
            <a:ext cx="569387" cy="369332"/>
          </a:xfrm>
          <a:prstGeom prst="rect">
            <a:avLst/>
          </a:prstGeom>
          <a:noFill/>
        </p:spPr>
        <p:txBody>
          <a:bodyPr wrap="none" rtlCol="0">
            <a:spAutoFit/>
          </a:bodyPr>
          <a:lstStyle/>
          <a:p>
            <a:r>
              <a:rPr lang="en-US" altLang="ja-JP" dirty="0" smtClean="0"/>
              <a:t>TDR</a:t>
            </a:r>
            <a:endParaRPr kumimoji="1" lang="ja-JP"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0285" y="-25400"/>
            <a:ext cx="8229600" cy="923624"/>
          </a:xfrm>
        </p:spPr>
        <p:txBody>
          <a:bodyPr>
            <a:normAutofit/>
          </a:bodyPr>
          <a:lstStyle/>
          <a:p>
            <a:r>
              <a:rPr lang="en-US" altLang="ja-JP" sz="2800" dirty="0" smtClean="0">
                <a:latin typeface="ＤＦＰ中楷書体"/>
                <a:ea typeface="ＤＦＰ中楷書体"/>
                <a:cs typeface="ＤＦＰ中楷書体"/>
              </a:rPr>
              <a:t>‘ILC TDR June Event’</a:t>
            </a:r>
            <a:endParaRPr lang="ja-JP" altLang="en-US" sz="2800" dirty="0">
              <a:latin typeface="ＤＦＰ中楷書体"/>
              <a:ea typeface="ＤＦＰ中楷書体"/>
              <a:cs typeface="ＤＦＰ中楷書体"/>
            </a:endParaRPr>
          </a:p>
        </p:txBody>
      </p:sp>
      <p:pic>
        <p:nvPicPr>
          <p:cNvPr id="7" name="図 6" descr="2013-06_Poster_ILC-TDR-Handcover-Event.jpg"/>
          <p:cNvPicPr>
            <a:picLocks noChangeAspect="1"/>
          </p:cNvPicPr>
          <p:nvPr/>
        </p:nvPicPr>
        <p:blipFill>
          <a:blip r:embed="rId2"/>
          <a:stretch>
            <a:fillRect/>
          </a:stretch>
        </p:blipFill>
        <p:spPr>
          <a:xfrm>
            <a:off x="165101" y="825500"/>
            <a:ext cx="4216400" cy="5960356"/>
          </a:xfrm>
          <a:prstGeom prst="rect">
            <a:avLst/>
          </a:prstGeom>
        </p:spPr>
      </p:pic>
      <p:sp>
        <p:nvSpPr>
          <p:cNvPr id="8" name="テキスト ボックス 7"/>
          <p:cNvSpPr txBox="1"/>
          <p:nvPr/>
        </p:nvSpPr>
        <p:spPr>
          <a:xfrm>
            <a:off x="4876800" y="898224"/>
            <a:ext cx="4147289" cy="5386090"/>
          </a:xfrm>
          <a:prstGeom prst="rect">
            <a:avLst/>
          </a:prstGeom>
          <a:noFill/>
        </p:spPr>
        <p:txBody>
          <a:bodyPr wrap="none" rtlCol="0">
            <a:spAutoFit/>
          </a:bodyPr>
          <a:lstStyle/>
          <a:p>
            <a:r>
              <a:rPr kumimoji="1" lang="en-US" altLang="ja-JP" sz="2400" dirty="0" smtClean="0"/>
              <a:t>On June 12, 2013, Ceremony is </a:t>
            </a:r>
          </a:p>
          <a:p>
            <a:r>
              <a:rPr kumimoji="1" lang="en-US" altLang="ja-JP" sz="2400" dirty="0" smtClean="0"/>
              <a:t>relayed </a:t>
            </a:r>
            <a:r>
              <a:rPr lang="en-US" altLang="ja-JP" sz="2400" dirty="0" smtClean="0"/>
              <a:t>from Asia to Europe to </a:t>
            </a:r>
          </a:p>
          <a:p>
            <a:r>
              <a:rPr lang="en-US" altLang="ja-JP" sz="2400" dirty="0" smtClean="0"/>
              <a:t>Americas.</a:t>
            </a:r>
          </a:p>
          <a:p>
            <a:endParaRPr lang="en-US" altLang="ja-JP" sz="2400" dirty="0" smtClean="0"/>
          </a:p>
          <a:p>
            <a:r>
              <a:rPr lang="en-US" altLang="ja-JP" sz="2400" dirty="0" smtClean="0">
                <a:solidFill>
                  <a:schemeClr val="accent2">
                    <a:lumMod val="40000"/>
                    <a:lumOff val="60000"/>
                  </a:schemeClr>
                </a:solidFill>
              </a:rPr>
              <a:t>Asia: Tokyo University</a:t>
            </a:r>
          </a:p>
          <a:p>
            <a:r>
              <a:rPr lang="en-US" altLang="ja-JP" sz="2400" dirty="0" smtClean="0">
                <a:solidFill>
                  <a:schemeClr val="accent2">
                    <a:lumMod val="40000"/>
                    <a:lumOff val="60000"/>
                  </a:schemeClr>
                </a:solidFill>
              </a:rPr>
              <a:t>Europe: CERN</a:t>
            </a:r>
          </a:p>
          <a:p>
            <a:r>
              <a:rPr lang="en-US" altLang="ja-JP" sz="2400" dirty="0" smtClean="0">
                <a:solidFill>
                  <a:schemeClr val="accent2">
                    <a:lumMod val="40000"/>
                    <a:lumOff val="60000"/>
                  </a:schemeClr>
                </a:solidFill>
              </a:rPr>
              <a:t>Americas: </a:t>
            </a:r>
            <a:r>
              <a:rPr lang="en-US" altLang="ja-JP" sz="2400" dirty="0" err="1" smtClean="0">
                <a:solidFill>
                  <a:schemeClr val="accent2">
                    <a:lumMod val="40000"/>
                    <a:lumOff val="60000"/>
                  </a:schemeClr>
                </a:solidFill>
              </a:rPr>
              <a:t>Fermilab</a:t>
            </a:r>
            <a:endParaRPr lang="en-US" altLang="ja-JP" sz="2400" dirty="0" smtClean="0">
              <a:solidFill>
                <a:schemeClr val="accent2">
                  <a:lumMod val="40000"/>
                  <a:lumOff val="60000"/>
                </a:schemeClr>
              </a:solidFill>
            </a:endParaRPr>
          </a:p>
          <a:p>
            <a:endParaRPr kumimoji="1" lang="en-US" altLang="ja-JP" sz="2400" dirty="0" smtClean="0"/>
          </a:p>
          <a:p>
            <a:r>
              <a:rPr lang="en-US" altLang="ja-JP" sz="2400" dirty="0" smtClean="0">
                <a:solidFill>
                  <a:srgbClr val="CCFFCC"/>
                </a:solidFill>
              </a:rPr>
              <a:t>The event will mark</a:t>
            </a:r>
          </a:p>
          <a:p>
            <a:pPr marL="342900" indent="-342900">
              <a:buAutoNum type="arabicPeriod"/>
            </a:pPr>
            <a:r>
              <a:rPr kumimoji="1" lang="en-US" altLang="ja-JP" sz="2400" dirty="0" smtClean="0">
                <a:solidFill>
                  <a:srgbClr val="CCFFCC"/>
                </a:solidFill>
              </a:rPr>
              <a:t>Completion of the ILC TDR</a:t>
            </a:r>
          </a:p>
          <a:p>
            <a:pPr marL="342900" indent="-342900">
              <a:buAutoNum type="arabicPeriod"/>
            </a:pPr>
            <a:r>
              <a:rPr lang="en-US" altLang="ja-JP" sz="2400" dirty="0" smtClean="0">
                <a:solidFill>
                  <a:srgbClr val="CCFFCC"/>
                </a:solidFill>
              </a:rPr>
              <a:t>Full start of the management </a:t>
            </a:r>
          </a:p>
          <a:p>
            <a:pPr marL="342900" indent="-342900"/>
            <a:r>
              <a:rPr lang="en-US" altLang="ja-JP" sz="2400" dirty="0" smtClean="0">
                <a:solidFill>
                  <a:srgbClr val="CCFFCC"/>
                </a:solidFill>
              </a:rPr>
              <a:t>     by the LCC</a:t>
            </a:r>
          </a:p>
          <a:p>
            <a:pPr marL="342900" indent="-342900"/>
            <a:endParaRPr kumimoji="1" lang="en-US" altLang="ja-JP" sz="2400" dirty="0" smtClean="0">
              <a:solidFill>
                <a:srgbClr val="CCFFCC"/>
              </a:solidFill>
            </a:endParaRPr>
          </a:p>
          <a:p>
            <a:pPr marL="342900" indent="-342900"/>
            <a:r>
              <a:rPr lang="en-US" altLang="ja-JP" sz="1600" dirty="0" smtClean="0">
                <a:solidFill>
                  <a:srgbClr val="E6B9B8"/>
                </a:solidFill>
              </a:rPr>
              <a:t>http://www.linearcollider.org/events/2013/</a:t>
            </a:r>
          </a:p>
          <a:p>
            <a:pPr marL="342900" indent="-342900"/>
            <a:r>
              <a:rPr lang="en-US" altLang="ja-JP" sz="1600" dirty="0" err="1" smtClean="0">
                <a:solidFill>
                  <a:srgbClr val="E6B9B8"/>
                </a:solidFill>
              </a:rPr>
              <a:t>ilc-tdr-world-wide-event</a:t>
            </a:r>
            <a:endParaRPr kumimoji="1" lang="ja-JP" altLang="en-US" sz="1600" dirty="0">
              <a:solidFill>
                <a:srgbClr val="E6B9B8"/>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Times line  </a:t>
            </a:r>
            <a:br>
              <a:rPr lang="en-US" altLang="ja-JP" dirty="0" smtClean="0"/>
            </a:br>
            <a:r>
              <a:rPr lang="en-US" altLang="ja-JP" sz="2667" dirty="0" smtClean="0">
                <a:solidFill>
                  <a:srgbClr val="F9FFB9"/>
                </a:solidFill>
              </a:rPr>
              <a:t>(The possible best scenario)</a:t>
            </a:r>
            <a:endParaRPr lang="ja-JP" altLang="en-US" dirty="0">
              <a:solidFill>
                <a:srgbClr val="F9FFB9"/>
              </a:solidFill>
            </a:endParaRPr>
          </a:p>
        </p:txBody>
      </p:sp>
      <p:sp>
        <p:nvSpPr>
          <p:cNvPr id="3" name="コンテンツ プレースホルダ 2"/>
          <p:cNvSpPr>
            <a:spLocks noGrp="1"/>
          </p:cNvSpPr>
          <p:nvPr>
            <p:ph idx="1"/>
          </p:nvPr>
        </p:nvSpPr>
        <p:spPr>
          <a:xfrm>
            <a:off x="457200" y="1364586"/>
            <a:ext cx="8229600" cy="4774278"/>
          </a:xfrm>
        </p:spPr>
        <p:txBody>
          <a:bodyPr/>
          <a:lstStyle/>
          <a:p>
            <a:r>
              <a:rPr lang="en-US" altLang="ja-JP" dirty="0" smtClean="0"/>
              <a:t>End 2013</a:t>
            </a:r>
          </a:p>
          <a:p>
            <a:pPr lvl="1"/>
            <a:r>
              <a:rPr lang="en-US" altLang="ja-JP" dirty="0" smtClean="0"/>
              <a:t>Japanese government announces its intention to host the ILC. It will start negotiation with other government.</a:t>
            </a:r>
          </a:p>
          <a:p>
            <a:r>
              <a:rPr lang="en-US" altLang="ja-JP" dirty="0" smtClean="0"/>
              <a:t>2013-2015</a:t>
            </a:r>
          </a:p>
          <a:p>
            <a:pPr lvl="1"/>
            <a:r>
              <a:rPr lang="en-US" altLang="ja-JP" dirty="0" smtClean="0"/>
              <a:t>Negotiations among governments</a:t>
            </a:r>
          </a:p>
          <a:p>
            <a:pPr lvl="1"/>
            <a:r>
              <a:rPr lang="en-US" altLang="ja-JP" dirty="0" smtClean="0"/>
              <a:t>Finish </a:t>
            </a:r>
            <a:r>
              <a:rPr lang="en-US" altLang="ja-JP" dirty="0" err="1" smtClean="0"/>
              <a:t>R&amp;Ds</a:t>
            </a:r>
            <a:r>
              <a:rPr lang="en-US" altLang="ja-JP" dirty="0" smtClean="0"/>
              <a:t>. Prepare for the international lab.</a:t>
            </a:r>
          </a:p>
          <a:p>
            <a:r>
              <a:rPr lang="en-US" altLang="ja-JP" dirty="0" smtClean="0"/>
              <a:t>2015-2016</a:t>
            </a:r>
          </a:p>
          <a:p>
            <a:pPr lvl="1"/>
            <a:r>
              <a:rPr lang="en-US" altLang="ja-JP" dirty="0" err="1" smtClean="0"/>
              <a:t>BIdding</a:t>
            </a:r>
            <a:r>
              <a:rPr lang="en-US" altLang="ja-JP" dirty="0" smtClean="0"/>
              <a:t> for construction, start construction</a:t>
            </a:r>
          </a:p>
          <a:p>
            <a:r>
              <a:rPr lang="en-US" altLang="ja-JP" smtClean="0"/>
              <a:t>2026-2027</a:t>
            </a:r>
            <a:endParaRPr lang="en-US" altLang="ja-JP" dirty="0" smtClean="0"/>
          </a:p>
          <a:p>
            <a:pPr lvl="1"/>
            <a:r>
              <a:rPr lang="en-US" altLang="ja-JP" dirty="0" smtClean="0"/>
              <a:t>Start operation</a:t>
            </a:r>
            <a:endParaRPr lang="ja-JP"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latin typeface="ＤＦＰ中楷書体"/>
                <a:ea typeface="ＤＦＰ中楷書体"/>
                <a:cs typeface="ＤＦＰ中楷書体"/>
              </a:rPr>
              <a:t>Nature Editorial</a:t>
            </a:r>
            <a:endParaRPr lang="ja-JP" altLang="en-US" dirty="0">
              <a:latin typeface="ＤＦＰ中楷書体"/>
              <a:ea typeface="ＤＦＰ中楷書体"/>
              <a:cs typeface="ＤＦＰ中楷書体"/>
            </a:endParaRPr>
          </a:p>
        </p:txBody>
      </p:sp>
      <p:pic>
        <p:nvPicPr>
          <p:cNvPr id="4" name="コンテンツ プレースホルダ 3" descr="nature-webpage.jpg"/>
          <p:cNvPicPr>
            <a:picLocks noGrp="1" noChangeAspect="1"/>
          </p:cNvPicPr>
          <p:nvPr>
            <p:ph idx="1"/>
          </p:nvPr>
        </p:nvPicPr>
        <p:blipFill>
          <a:blip r:embed="rId2"/>
          <a:srcRect l="-7466" r="-7466"/>
          <a:stretch>
            <a:fillRect/>
          </a:stretch>
        </p:blipFill>
        <p:spPr>
          <a:xfrm>
            <a:off x="457200" y="1453486"/>
            <a:ext cx="8229600" cy="4774278"/>
          </a:xfrm>
        </p:spPr>
      </p:pic>
      <p:sp>
        <p:nvSpPr>
          <p:cNvPr id="5" name="テキスト ボックス 4"/>
          <p:cNvSpPr txBox="1"/>
          <p:nvPr/>
        </p:nvSpPr>
        <p:spPr>
          <a:xfrm>
            <a:off x="3822700" y="1097886"/>
            <a:ext cx="1632203" cy="369332"/>
          </a:xfrm>
          <a:prstGeom prst="rect">
            <a:avLst/>
          </a:prstGeom>
          <a:noFill/>
        </p:spPr>
        <p:txBody>
          <a:bodyPr wrap="none" rtlCol="0">
            <a:spAutoFit/>
          </a:bodyPr>
          <a:lstStyle/>
          <a:p>
            <a:r>
              <a:rPr kumimoji="1" lang="en-US" altLang="ja-JP" dirty="0" smtClean="0">
                <a:latin typeface="ＤＦＰ中楷書体"/>
                <a:ea typeface="ＤＦＰ中楷書体"/>
                <a:cs typeface="ＤＦＰ中楷書体"/>
              </a:rPr>
              <a:t>2012 Dec. 19</a:t>
            </a:r>
            <a:endParaRPr kumimoji="1" lang="ja-JP" altLang="en-US" dirty="0">
              <a:latin typeface="ＤＦＰ中楷書体"/>
              <a:ea typeface="ＤＦＰ中楷書体"/>
              <a:cs typeface="ＤＦＰ中楷書体"/>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57200"/>
            <a:ext cx="8229600" cy="792162"/>
          </a:xfrm>
        </p:spPr>
        <p:txBody>
          <a:bodyPr>
            <a:normAutofit/>
          </a:bodyPr>
          <a:lstStyle/>
          <a:p>
            <a:r>
              <a:rPr lang="en-US" altLang="ja-JP" sz="3200" b="0" dirty="0" smtClean="0">
                <a:latin typeface="Helvetica"/>
                <a:cs typeface="Helvetica"/>
              </a:rPr>
              <a:t>NATURE Editorial </a:t>
            </a:r>
            <a:r>
              <a:rPr lang="en-US" altLang="ja-JP" sz="2400" b="0" dirty="0" smtClean="0">
                <a:latin typeface="Helvetica"/>
                <a:cs typeface="Helvetica"/>
              </a:rPr>
              <a:t>(Dec 20, 2012)</a:t>
            </a:r>
            <a:endParaRPr lang="ja-JP" altLang="en-US" sz="2000" b="0" dirty="0">
              <a:latin typeface="Helvetica"/>
              <a:cs typeface="Helvetica"/>
            </a:endParaRPr>
          </a:p>
        </p:txBody>
      </p:sp>
      <p:sp>
        <p:nvSpPr>
          <p:cNvPr id="3" name="コンテンツ プレースホルダ 2"/>
          <p:cNvSpPr>
            <a:spLocks noGrp="1"/>
          </p:cNvSpPr>
          <p:nvPr>
            <p:ph idx="1"/>
          </p:nvPr>
        </p:nvSpPr>
        <p:spPr>
          <a:xfrm>
            <a:off x="457200" y="1930400"/>
            <a:ext cx="8382000" cy="2616200"/>
          </a:xfrm>
        </p:spPr>
        <p:txBody>
          <a:bodyPr>
            <a:normAutofit/>
          </a:bodyPr>
          <a:lstStyle/>
          <a:p>
            <a:pPr>
              <a:buNone/>
            </a:pPr>
            <a:endParaRPr lang="en-US" altLang="ja-JP" sz="2000" dirty="0" smtClean="0">
              <a:solidFill>
                <a:srgbClr val="CCFFCC"/>
              </a:solidFill>
              <a:latin typeface="Helvetica"/>
              <a:cs typeface="Helvetica"/>
            </a:endParaRPr>
          </a:p>
          <a:p>
            <a:r>
              <a:rPr lang="en-US" altLang="ja-JP" sz="2000" dirty="0" smtClean="0">
                <a:solidFill>
                  <a:srgbClr val="CCFFCC"/>
                </a:solidFill>
                <a:latin typeface="Helvetica"/>
                <a:cs typeface="Helvetica"/>
              </a:rPr>
              <a:t>Statements of support from overseas will not guarantee that the ILC will go ahead. Japan’s opaque government will still have to debate the </a:t>
            </a:r>
            <a:r>
              <a:rPr lang="en-US" altLang="ja-JP" sz="2000" dirty="0" err="1" smtClean="0">
                <a:solidFill>
                  <a:srgbClr val="CCFFCC"/>
                </a:solidFill>
                <a:latin typeface="Helvetica"/>
                <a:cs typeface="Helvetica"/>
              </a:rPr>
              <a:t>programme’s</a:t>
            </a:r>
            <a:r>
              <a:rPr lang="en-US" altLang="ja-JP" sz="2000" dirty="0" smtClean="0">
                <a:solidFill>
                  <a:srgbClr val="CCFFCC"/>
                </a:solidFill>
                <a:latin typeface="Helvetica"/>
                <a:cs typeface="Helvetica"/>
              </a:rPr>
              <a:t> merits internally and come up with a process for committing to its construction. But </a:t>
            </a:r>
            <a:r>
              <a:rPr lang="en-US" altLang="ja-JP" sz="2000" dirty="0" smtClean="0">
                <a:solidFill>
                  <a:srgbClr val="FAC090"/>
                </a:solidFill>
                <a:latin typeface="Helvetica"/>
                <a:cs typeface="Helvetica"/>
              </a:rPr>
              <a:t>an early show of support could give the collider the push it needs to get under way. That would be a great victory for Japan, and the world.</a:t>
            </a:r>
          </a:p>
        </p:txBody>
      </p:sp>
      <p:sp>
        <p:nvSpPr>
          <p:cNvPr id="4" name="スライド番号プレースホルダ 3"/>
          <p:cNvSpPr>
            <a:spLocks noGrp="1"/>
          </p:cNvSpPr>
          <p:nvPr>
            <p:ph type="sldNum" sz="quarter" idx="12"/>
          </p:nvPr>
        </p:nvSpPr>
        <p:spPr>
          <a:xfrm>
            <a:off x="6553200" y="6394450"/>
            <a:ext cx="2133600" cy="365125"/>
          </a:xfrm>
        </p:spPr>
        <p:txBody>
          <a:bodyPr/>
          <a:lstStyle/>
          <a:p>
            <a:pPr>
              <a:defRPr/>
            </a:pPr>
            <a:fld id="{FD0FDBD3-6B77-9647-AD3E-B02F35DDD76D}" type="slidenum">
              <a:rPr lang="en-US" altLang="ja-JP" smtClean="0"/>
              <a:pPr>
                <a:defRPr/>
              </a:pPr>
              <a:t>18</a:t>
            </a:fld>
            <a:endParaRPr lang="en-US" altLang="ja-JP"/>
          </a:p>
        </p:txBody>
      </p:sp>
      <p:sp>
        <p:nvSpPr>
          <p:cNvPr id="5" name="テキスト ボックス 4"/>
          <p:cNvSpPr txBox="1"/>
          <p:nvPr/>
        </p:nvSpPr>
        <p:spPr>
          <a:xfrm>
            <a:off x="1295400" y="1244600"/>
            <a:ext cx="6276077" cy="400110"/>
          </a:xfrm>
          <a:prstGeom prst="rect">
            <a:avLst/>
          </a:prstGeom>
          <a:noFill/>
        </p:spPr>
        <p:txBody>
          <a:bodyPr wrap="none" rtlCol="0">
            <a:spAutoFit/>
          </a:bodyPr>
          <a:lstStyle/>
          <a:p>
            <a:r>
              <a:rPr lang="en-US" altLang="ja-JP" sz="2000" dirty="0" smtClean="0">
                <a:solidFill>
                  <a:srgbClr val="E0503E"/>
                </a:solidFill>
              </a:rPr>
              <a:t>http://www.nature.com/news/head-of-the-line-1.12064</a:t>
            </a:r>
            <a:endParaRPr kumimoji="1" lang="ja-JP" altLang="en-US" sz="2000" dirty="0">
              <a:solidFill>
                <a:srgbClr val="E0503E"/>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31800"/>
            <a:ext cx="8229600" cy="792162"/>
          </a:xfrm>
        </p:spPr>
        <p:txBody>
          <a:bodyPr>
            <a:normAutofit fontScale="90000"/>
          </a:bodyPr>
          <a:lstStyle/>
          <a:p>
            <a:r>
              <a:rPr lang="en-US" altLang="ja-JP" sz="3200" b="0" dirty="0" smtClean="0">
                <a:latin typeface="Helvetica"/>
                <a:cs typeface="Helvetica"/>
              </a:rPr>
              <a:t>European Strategy</a:t>
            </a:r>
            <a:br>
              <a:rPr lang="en-US" altLang="ja-JP" sz="3200" b="0" dirty="0" smtClean="0">
                <a:latin typeface="Helvetica"/>
                <a:cs typeface="Helvetica"/>
              </a:rPr>
            </a:br>
            <a:r>
              <a:rPr lang="en-US" altLang="ja-JP" sz="2667" dirty="0" smtClean="0">
                <a:latin typeface="Helvetica"/>
                <a:cs typeface="Helvetica"/>
              </a:rPr>
              <a:t>- March 22, 2013 -</a:t>
            </a:r>
            <a:endParaRPr lang="ja-JP" altLang="en-US" sz="3200" b="0" dirty="0">
              <a:latin typeface="Helvetica"/>
              <a:cs typeface="Helvetica"/>
            </a:endParaRPr>
          </a:p>
        </p:txBody>
      </p:sp>
      <p:sp>
        <p:nvSpPr>
          <p:cNvPr id="3" name="コンテンツ プレースホルダ 2"/>
          <p:cNvSpPr>
            <a:spLocks noGrp="1"/>
          </p:cNvSpPr>
          <p:nvPr>
            <p:ph idx="1"/>
          </p:nvPr>
        </p:nvSpPr>
        <p:spPr>
          <a:xfrm>
            <a:off x="457200" y="1930400"/>
            <a:ext cx="8382000" cy="4152900"/>
          </a:xfrm>
        </p:spPr>
        <p:txBody>
          <a:bodyPr>
            <a:normAutofit/>
          </a:bodyPr>
          <a:lstStyle/>
          <a:p>
            <a:r>
              <a:rPr lang="en-US" altLang="ja-JP" sz="2400" dirty="0" smtClean="0"/>
              <a:t>There is a strong scientific case for an electron-positron collider, complementary to the LHC, that can study the properties of the Higgs boson and other particles with unprecedented precision and whose energy can be upgraded. The Technical Design Report of the International Linear </a:t>
            </a:r>
            <a:r>
              <a:rPr lang="en-US" altLang="ja-JP" sz="2400" dirty="0" err="1" smtClean="0"/>
              <a:t>Collider(ILC</a:t>
            </a:r>
            <a:r>
              <a:rPr lang="en-US" altLang="ja-JP" sz="2400" dirty="0" smtClean="0"/>
              <a:t>) has been completed, with large European participatio</a:t>
            </a:r>
            <a:r>
              <a:rPr lang="en-US" altLang="ja-JP" sz="2400" dirty="0" smtClean="0">
                <a:solidFill>
                  <a:schemeClr val="accent5">
                    <a:lumMod val="40000"/>
                    <a:lumOff val="60000"/>
                  </a:schemeClr>
                </a:solidFill>
              </a:rPr>
              <a:t>n. </a:t>
            </a:r>
            <a:r>
              <a:rPr lang="en-US" altLang="ja-JP" sz="2400" dirty="0" smtClean="0">
                <a:solidFill>
                  <a:schemeClr val="accent6">
                    <a:lumMod val="60000"/>
                    <a:lumOff val="40000"/>
                  </a:schemeClr>
                </a:solidFill>
              </a:rPr>
              <a:t>The initiative from the Japanese particle physics community to host the ILC in Japan is most welcome</a:t>
            </a:r>
            <a:r>
              <a:rPr lang="en-US" altLang="ja-JP" sz="2400" dirty="0" smtClean="0"/>
              <a:t>, and </a:t>
            </a:r>
            <a:r>
              <a:rPr lang="en-US" altLang="ja-JP" sz="2400" dirty="0" smtClean="0">
                <a:solidFill>
                  <a:srgbClr val="FAC090"/>
                </a:solidFill>
              </a:rPr>
              <a:t>European groups are eager to participate. Europe looks forward to a proposal from Japan to discuss a possible participation.</a:t>
            </a:r>
            <a:endParaRPr lang="en-US" altLang="ja-JP" sz="2400" dirty="0" smtClean="0">
              <a:solidFill>
                <a:srgbClr val="FAC090"/>
              </a:solidFill>
              <a:latin typeface="Helvetica"/>
              <a:cs typeface="Helvetica"/>
            </a:endParaRP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19</a:t>
            </a:fld>
            <a:endParaRPr lang="en-US" altLang="ja-JP"/>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43000" y="669543"/>
            <a:ext cx="6731000" cy="1470025"/>
          </a:xfrm>
        </p:spPr>
        <p:txBody>
          <a:bodyPr>
            <a:normAutofit/>
          </a:bodyPr>
          <a:lstStyle/>
          <a:p>
            <a:r>
              <a:rPr lang="en-US" altLang="ja-JP" dirty="0" smtClean="0">
                <a:solidFill>
                  <a:srgbClr val="CCFFCC"/>
                </a:solidFill>
                <a:latin typeface="ＤＦＰ中楷書体"/>
                <a:ea typeface="ＤＦＰ中楷書体"/>
                <a:cs typeface="ＤＦＰ中楷書体"/>
              </a:rPr>
              <a:t>Four reasons for the recent </a:t>
            </a:r>
            <a:br>
              <a:rPr lang="en-US" altLang="ja-JP" dirty="0" smtClean="0">
                <a:solidFill>
                  <a:srgbClr val="CCFFCC"/>
                </a:solidFill>
                <a:latin typeface="ＤＦＰ中楷書体"/>
                <a:ea typeface="ＤＦＰ中楷書体"/>
                <a:cs typeface="ＤＦＰ中楷書体"/>
              </a:rPr>
            </a:br>
            <a:r>
              <a:rPr lang="en-US" altLang="ja-JP" dirty="0" smtClean="0">
                <a:solidFill>
                  <a:srgbClr val="CCFFCC"/>
                </a:solidFill>
                <a:latin typeface="ＤＦＰ中楷書体"/>
                <a:ea typeface="ＤＦＰ中楷書体"/>
                <a:cs typeface="ＤＦＰ中楷書体"/>
              </a:rPr>
              <a:t>progress of the ILC situation</a:t>
            </a:r>
            <a:r>
              <a:rPr lang="ja-JP" altLang="en-US" dirty="0" smtClean="0">
                <a:solidFill>
                  <a:srgbClr val="CCFFCC"/>
                </a:solidFill>
                <a:latin typeface="ＤＦＰ中楷書体"/>
                <a:ea typeface="ＤＦＰ中楷書体"/>
                <a:cs typeface="ＤＦＰ中楷書体"/>
              </a:rPr>
              <a:t>：</a:t>
            </a:r>
            <a:endParaRPr lang="ja-JP" altLang="en-US" dirty="0">
              <a:solidFill>
                <a:srgbClr val="D99694"/>
              </a:solidFill>
              <a:latin typeface="ＤＦＰ中楷書体"/>
              <a:ea typeface="ＤＦＰ中楷書体"/>
              <a:cs typeface="ＤＦＰ中楷書体"/>
            </a:endParaRPr>
          </a:p>
        </p:txBody>
      </p:sp>
      <p:sp>
        <p:nvSpPr>
          <p:cNvPr id="3" name="サブタイトル 2"/>
          <p:cNvSpPr>
            <a:spLocks noGrp="1"/>
          </p:cNvSpPr>
          <p:nvPr>
            <p:ph type="subTitle" idx="1"/>
          </p:nvPr>
        </p:nvSpPr>
        <p:spPr>
          <a:xfrm>
            <a:off x="952500" y="2743200"/>
            <a:ext cx="7353300" cy="3314700"/>
          </a:xfrm>
        </p:spPr>
        <p:txBody>
          <a:bodyPr>
            <a:normAutofit lnSpcReduction="10000"/>
          </a:bodyPr>
          <a:lstStyle/>
          <a:p>
            <a:pPr>
              <a:buFont typeface="Wingdings" charset="2"/>
              <a:buChar char="l"/>
            </a:pPr>
            <a:r>
              <a:rPr lang="en-US" altLang="ja-JP" sz="2400" dirty="0" smtClean="0">
                <a:solidFill>
                  <a:schemeClr val="accent6">
                    <a:lumMod val="40000"/>
                    <a:lumOff val="60000"/>
                  </a:schemeClr>
                </a:solidFill>
                <a:latin typeface="ＤＦＰ中楷書体"/>
                <a:ea typeface="ＤＦＰ中楷書体"/>
                <a:cs typeface="ＤＦＰ中楷書体"/>
              </a:rPr>
              <a:t> The discovery of the Higgs-like particle</a:t>
            </a:r>
          </a:p>
          <a:p>
            <a:pPr>
              <a:buFont typeface="Wingdings" charset="2"/>
              <a:buChar char="l"/>
            </a:pPr>
            <a:endParaRPr lang="en-US" altLang="ja-JP" sz="2400" dirty="0" smtClean="0">
              <a:solidFill>
                <a:schemeClr val="accent6">
                  <a:lumMod val="40000"/>
                  <a:lumOff val="60000"/>
                </a:schemeClr>
              </a:solidFill>
              <a:latin typeface="ＤＦＰ中楷書体"/>
              <a:ea typeface="ＤＦＰ中楷書体"/>
              <a:cs typeface="ＤＦＰ中楷書体"/>
            </a:endParaRPr>
          </a:p>
          <a:p>
            <a:pPr>
              <a:buFont typeface="Wingdings" charset="2"/>
              <a:buChar char="l"/>
            </a:pPr>
            <a:r>
              <a:rPr lang="en-US" altLang="ja-JP" sz="2400" dirty="0" smtClean="0">
                <a:solidFill>
                  <a:schemeClr val="accent6">
                    <a:lumMod val="40000"/>
                    <a:lumOff val="60000"/>
                  </a:schemeClr>
                </a:solidFill>
                <a:latin typeface="ＤＦＰ中楷書体"/>
                <a:ea typeface="ＤＦＰ中楷書体"/>
                <a:cs typeface="ＤＦＰ中楷書体"/>
              </a:rPr>
              <a:t> Completion of the ILC TDR</a:t>
            </a:r>
          </a:p>
          <a:p>
            <a:pPr>
              <a:buFont typeface="Wingdings" charset="2"/>
              <a:buChar char="l"/>
            </a:pPr>
            <a:endParaRPr lang="en-US" altLang="ja-JP" sz="2400" dirty="0" smtClean="0">
              <a:solidFill>
                <a:schemeClr val="accent6">
                  <a:lumMod val="40000"/>
                  <a:lumOff val="60000"/>
                </a:schemeClr>
              </a:solidFill>
              <a:latin typeface="ＤＦＰ中楷書体"/>
              <a:ea typeface="ＤＦＰ中楷書体"/>
              <a:cs typeface="ＤＦＰ中楷書体"/>
            </a:endParaRPr>
          </a:p>
          <a:p>
            <a:pPr>
              <a:buFont typeface="Wingdings" charset="2"/>
              <a:buChar char="l"/>
            </a:pPr>
            <a:r>
              <a:rPr lang="en-US" altLang="ja-JP" sz="2400" dirty="0" smtClean="0">
                <a:solidFill>
                  <a:schemeClr val="accent6">
                    <a:lumMod val="40000"/>
                    <a:lumOff val="60000"/>
                  </a:schemeClr>
                </a:solidFill>
                <a:latin typeface="ＤＦＰ中楷書体"/>
                <a:ea typeface="ＤＦＰ中楷書体"/>
                <a:cs typeface="ＤＦＰ中楷書体"/>
              </a:rPr>
              <a:t> Expressions of international supports</a:t>
            </a:r>
          </a:p>
          <a:p>
            <a:pPr>
              <a:buFont typeface="Wingdings" charset="2"/>
              <a:buChar char="l"/>
            </a:pPr>
            <a:endParaRPr lang="ja-JP" altLang="en-US" sz="2400" dirty="0" smtClean="0">
              <a:solidFill>
                <a:schemeClr val="accent6">
                  <a:lumMod val="40000"/>
                  <a:lumOff val="60000"/>
                </a:schemeClr>
              </a:solidFill>
              <a:latin typeface="ＤＦＰ中楷書体"/>
              <a:ea typeface="ＤＦＰ中楷書体"/>
              <a:cs typeface="ＤＦＰ中楷書体"/>
            </a:endParaRPr>
          </a:p>
          <a:p>
            <a:pPr>
              <a:buFont typeface="Wingdings" charset="2"/>
              <a:buChar char="l"/>
            </a:pPr>
            <a:r>
              <a:rPr lang="en-US" altLang="ja-JP" sz="2400" dirty="0" smtClean="0">
                <a:solidFill>
                  <a:schemeClr val="accent6">
                    <a:lumMod val="40000"/>
                    <a:lumOff val="60000"/>
                  </a:schemeClr>
                </a:solidFill>
                <a:latin typeface="ＤＦＰ中楷書体"/>
                <a:ea typeface="ＤＦＰ中楷書体"/>
                <a:cs typeface="ＤＦＰ中楷書体"/>
              </a:rPr>
              <a:t> Announcement of the Japanese government that it will call for negotiations with other countries</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KEK Roadmap 2007</a:t>
            </a:r>
            <a:endParaRPr lang="ja-JP" altLang="en-US" sz="3200" b="0" dirty="0">
              <a:latin typeface="Helvetica"/>
              <a:cs typeface="Helvetica"/>
            </a:endParaRPr>
          </a:p>
        </p:txBody>
      </p:sp>
      <p:sp>
        <p:nvSpPr>
          <p:cNvPr id="3" name="コンテンツ プレースホルダ 2"/>
          <p:cNvSpPr>
            <a:spLocks noGrp="1"/>
          </p:cNvSpPr>
          <p:nvPr>
            <p:ph idx="1"/>
          </p:nvPr>
        </p:nvSpPr>
        <p:spPr>
          <a:xfrm>
            <a:off x="723900" y="5410200"/>
            <a:ext cx="8229600" cy="1447800"/>
          </a:xfrm>
        </p:spPr>
        <p:txBody>
          <a:bodyPr>
            <a:normAutofit fontScale="92500" lnSpcReduction="10000"/>
          </a:bodyPr>
          <a:lstStyle/>
          <a:p>
            <a:r>
              <a:rPr lang="en-US" altLang="ja-JP" sz="2400" dirty="0" smtClean="0">
                <a:latin typeface="Helvetica"/>
                <a:cs typeface="Helvetica"/>
              </a:rPr>
              <a:t>A 5-year plan formed through town hall meetings in 2007</a:t>
            </a:r>
          </a:p>
          <a:p>
            <a:pPr lvl="1"/>
            <a:r>
              <a:rPr lang="en-US" altLang="ja-JP" sz="2000" dirty="0" smtClean="0">
                <a:solidFill>
                  <a:schemeClr val="accent1">
                    <a:lumMod val="60000"/>
                    <a:lumOff val="40000"/>
                  </a:schemeClr>
                </a:solidFill>
                <a:latin typeface="Helvetica"/>
                <a:cs typeface="Helvetica"/>
              </a:rPr>
              <a:t>ILC at the top of the pyramid</a:t>
            </a:r>
          </a:p>
          <a:p>
            <a:r>
              <a:rPr lang="en-US" altLang="ja-JP" sz="2400" dirty="0" smtClean="0">
                <a:latin typeface="Helvetica"/>
                <a:cs typeface="Helvetica"/>
              </a:rPr>
              <a:t>Recently went through an update</a:t>
            </a:r>
          </a:p>
          <a:p>
            <a:pPr lvl="1"/>
            <a:r>
              <a:rPr lang="en-US" altLang="ja-JP" sz="2000" dirty="0" smtClean="0">
                <a:latin typeface="Helvetica"/>
                <a:cs typeface="Helvetica"/>
              </a:rPr>
              <a:t>just released</a:t>
            </a: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20</a:t>
            </a:fld>
            <a:endParaRPr lang="en-US" altLang="ja-JP"/>
          </a:p>
        </p:txBody>
      </p:sp>
      <p:pic>
        <p:nvPicPr>
          <p:cNvPr id="9" name="図 8"/>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801416" y="914400"/>
            <a:ext cx="5666184" cy="4292151"/>
          </a:xfrm>
          <a:prstGeom prst="rect">
            <a:avLst/>
          </a:prstGeom>
          <a:ln>
            <a:noFill/>
          </a:ln>
          <a:effectLst>
            <a:outerShdw blurRad="292100" dist="139700" dir="2700000" algn="tl" rotWithShape="0">
              <a:srgbClr val="333333">
                <a:alpha val="65000"/>
              </a:srgbClr>
            </a:outerShdw>
          </a:effectLst>
        </p:spPr>
      </p:pic>
      <p:sp>
        <p:nvSpPr>
          <p:cNvPr id="7" name="テキスト ボックス 2"/>
          <p:cNvSpPr txBox="1"/>
          <p:nvPr/>
        </p:nvSpPr>
        <p:spPr>
          <a:xfrm>
            <a:off x="6629400" y="1447800"/>
            <a:ext cx="755235" cy="400110"/>
          </a:xfrm>
          <a:prstGeom prst="rect">
            <a:avLst/>
          </a:prstGeom>
          <a:noFill/>
        </p:spPr>
        <p:txBody>
          <a:bodyPr wrap="none" rtlCol="0">
            <a:spAutoFit/>
          </a:bodyPr>
          <a:lstStyle/>
          <a:p>
            <a:r>
              <a:rPr kumimoji="1" lang="en-US" altLang="ja-JP" sz="2000" b="1" dirty="0" smtClean="0">
                <a:solidFill>
                  <a:schemeClr val="accent4">
                    <a:lumMod val="75000"/>
                  </a:schemeClr>
                </a:solidFill>
                <a:effectLst>
                  <a:outerShdw blurRad="38100" dist="38100" dir="2700000" algn="tl">
                    <a:srgbClr val="000000">
                      <a:alpha val="43137"/>
                    </a:srgbClr>
                  </a:outerShdw>
                </a:effectLst>
              </a:rPr>
              <a:t>2007</a:t>
            </a:r>
            <a:endParaRPr kumimoji="1" lang="ja-JP" altLang="en-US" sz="2000" b="1" dirty="0">
              <a:solidFill>
                <a:schemeClr val="accent4">
                  <a:lumMod val="75000"/>
                </a:schemeClr>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92100"/>
            <a:ext cx="8229600" cy="792162"/>
          </a:xfrm>
        </p:spPr>
        <p:txBody>
          <a:bodyPr>
            <a:normAutofit/>
          </a:bodyPr>
          <a:lstStyle/>
          <a:p>
            <a:r>
              <a:rPr lang="en-US" altLang="ja-JP" sz="3200" b="0" dirty="0" smtClean="0">
                <a:latin typeface="Helvetica"/>
                <a:cs typeface="Helvetica"/>
              </a:rPr>
              <a:t>KEK roadmap 2013</a:t>
            </a:r>
            <a:endParaRPr lang="ja-JP" altLang="en-US" sz="3200" b="0" dirty="0">
              <a:latin typeface="Helvetica"/>
              <a:cs typeface="Helvetica"/>
            </a:endParaRPr>
          </a:p>
        </p:txBody>
      </p:sp>
      <p:sp>
        <p:nvSpPr>
          <p:cNvPr id="3" name="コンテンツ プレースホルダ 2"/>
          <p:cNvSpPr>
            <a:spLocks noGrp="1"/>
          </p:cNvSpPr>
          <p:nvPr>
            <p:ph idx="1"/>
          </p:nvPr>
        </p:nvSpPr>
        <p:spPr>
          <a:xfrm>
            <a:off x="457200" y="1866900"/>
            <a:ext cx="8382000" cy="3543300"/>
          </a:xfrm>
        </p:spPr>
        <p:txBody>
          <a:bodyPr>
            <a:normAutofit/>
          </a:bodyPr>
          <a:lstStyle/>
          <a:p>
            <a:r>
              <a:rPr lang="en-US" altLang="ja-JP" dirty="0" smtClean="0">
                <a:solidFill>
                  <a:srgbClr val="CCFFCC"/>
                </a:solidFill>
              </a:rPr>
              <a:t>KEK will play a central role in </a:t>
            </a:r>
            <a:r>
              <a:rPr lang="en-US" altLang="ja-JP" dirty="0" smtClean="0">
                <a:solidFill>
                  <a:schemeClr val="accent6">
                    <a:lumMod val="60000"/>
                    <a:lumOff val="40000"/>
                  </a:schemeClr>
                </a:solidFill>
              </a:rPr>
              <a:t>creating an international preparatory group and will lead the effort on advanced R&amp;D, the engineering design of the apparatus and facility, and the organizational design </a:t>
            </a:r>
            <a:r>
              <a:rPr lang="en-US" altLang="ja-JP" dirty="0" smtClean="0">
                <a:solidFill>
                  <a:srgbClr val="CCFFCC"/>
                </a:solidFill>
              </a:rPr>
              <a:t>toward groundbreaking for the linear collider project to be hosted in Japan, within the framework of a global collaboration. </a:t>
            </a:r>
            <a:endParaRPr lang="en-US" altLang="ja-JP" sz="2000" dirty="0" smtClean="0">
              <a:solidFill>
                <a:srgbClr val="CCFFCC"/>
              </a:solidFill>
            </a:endParaRP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21</a:t>
            </a:fld>
            <a:endParaRPr lang="en-US" altLang="ja-JP"/>
          </a:p>
        </p:txBody>
      </p:sp>
      <p:sp>
        <p:nvSpPr>
          <p:cNvPr id="5" name="テキスト ボックス 4"/>
          <p:cNvSpPr txBox="1"/>
          <p:nvPr/>
        </p:nvSpPr>
        <p:spPr>
          <a:xfrm>
            <a:off x="3746500" y="1122690"/>
            <a:ext cx="1690036" cy="523220"/>
          </a:xfrm>
          <a:prstGeom prst="rect">
            <a:avLst/>
          </a:prstGeom>
          <a:noFill/>
        </p:spPr>
        <p:txBody>
          <a:bodyPr wrap="none" rtlCol="0">
            <a:spAutoFit/>
          </a:bodyPr>
          <a:lstStyle/>
          <a:p>
            <a:r>
              <a:rPr lang="en-US" altLang="ja-JP" sz="2800" dirty="0" smtClean="0"/>
              <a:t>On the ILC</a:t>
            </a:r>
            <a:endParaRPr kumimoji="1" lang="ja-JP" alt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JAHEP </a:t>
            </a:r>
            <a:r>
              <a:rPr lang="en-US" altLang="ja-JP" sz="2222" b="0" dirty="0" smtClean="0">
                <a:latin typeface="Helvetica"/>
                <a:cs typeface="Helvetica"/>
              </a:rPr>
              <a:t>(Japan Association of High Energy Physicists)</a:t>
            </a:r>
            <a:endParaRPr lang="ja-JP" altLang="en-US" sz="3200" b="0" dirty="0">
              <a:latin typeface="Helvetica"/>
              <a:cs typeface="Helvetica"/>
            </a:endParaRPr>
          </a:p>
        </p:txBody>
      </p:sp>
      <p:sp>
        <p:nvSpPr>
          <p:cNvPr id="3" name="コンテンツ プレースホルダ 2"/>
          <p:cNvSpPr>
            <a:spLocks noGrp="1"/>
          </p:cNvSpPr>
          <p:nvPr>
            <p:ph idx="1"/>
          </p:nvPr>
        </p:nvSpPr>
        <p:spPr>
          <a:xfrm>
            <a:off x="457200" y="990600"/>
            <a:ext cx="8382000" cy="5334000"/>
          </a:xfrm>
        </p:spPr>
        <p:txBody>
          <a:bodyPr>
            <a:normAutofit lnSpcReduction="10000"/>
          </a:bodyPr>
          <a:lstStyle/>
          <a:p>
            <a:r>
              <a:rPr lang="en-US" altLang="ja-JP" dirty="0" smtClean="0">
                <a:latin typeface="Helvetica"/>
                <a:cs typeface="Helvetica"/>
              </a:rPr>
              <a:t>A report on large projects </a:t>
            </a:r>
            <a:r>
              <a:rPr lang="en-US" altLang="ja-JP" sz="2400" dirty="0" smtClean="0">
                <a:latin typeface="Helvetica"/>
                <a:cs typeface="Helvetica"/>
              </a:rPr>
              <a:t>(March 2012)</a:t>
            </a:r>
          </a:p>
          <a:p>
            <a:pPr lvl="1"/>
            <a:r>
              <a:rPr lang="en-US" altLang="ja-JP" dirty="0" smtClean="0">
                <a:solidFill>
                  <a:srgbClr val="FFEB36"/>
                </a:solidFill>
                <a:latin typeface="Helvetica"/>
                <a:cs typeface="Helvetica"/>
              </a:rPr>
              <a:t>After 2 years of intensive meetings listening to a large amount of  talks and opinions </a:t>
            </a:r>
          </a:p>
          <a:p>
            <a:pPr lvl="1"/>
            <a:r>
              <a:rPr lang="en-US" altLang="ja-JP" dirty="0" smtClean="0">
                <a:solidFill>
                  <a:srgbClr val="E2D5A3"/>
                </a:solidFill>
                <a:latin typeface="Helvetica"/>
                <a:cs typeface="Helvetica"/>
              </a:rPr>
              <a:t>ILC and neutrino experiment at highest priority.</a:t>
            </a:r>
          </a:p>
          <a:p>
            <a:pPr lvl="1"/>
            <a:r>
              <a:rPr lang="en-US" altLang="ja-JP" dirty="0" smtClean="0">
                <a:solidFill>
                  <a:srgbClr val="E2D5A3"/>
                </a:solidFill>
                <a:latin typeface="Helvetica"/>
                <a:cs typeface="Helvetica"/>
              </a:rPr>
              <a:t>On ILC:</a:t>
            </a:r>
          </a:p>
          <a:p>
            <a:pPr lvl="1">
              <a:buNone/>
            </a:pPr>
            <a:r>
              <a:rPr lang="en-US" altLang="ja-JP" dirty="0" smtClean="0">
                <a:latin typeface="Helvetica"/>
                <a:cs typeface="Helvetica"/>
              </a:rPr>
              <a:t>    </a:t>
            </a:r>
            <a:r>
              <a:rPr lang="en-US" altLang="ja-JP" dirty="0" smtClean="0">
                <a:solidFill>
                  <a:srgbClr val="E8FF88"/>
                </a:solidFill>
                <a:latin typeface="Helvetica"/>
                <a:cs typeface="Helvetica"/>
              </a:rPr>
              <a:t>Should a new particle such as a Higgs boson with a mass below approximately 1~TeV be confirmed at LHC, Japan should take the leadership role in an early realization of an </a:t>
            </a:r>
            <a:r>
              <a:rPr lang="en-US" altLang="ja-JP" dirty="0" err="1" smtClean="0">
                <a:solidFill>
                  <a:srgbClr val="E8FF88"/>
                </a:solidFill>
                <a:latin typeface="Helvetica"/>
                <a:cs typeface="Helvetica"/>
              </a:rPr>
              <a:t>e+e</a:t>
            </a:r>
            <a:r>
              <a:rPr lang="en-US" altLang="ja-JP" dirty="0" smtClean="0">
                <a:solidFill>
                  <a:srgbClr val="E8FF88"/>
                </a:solidFill>
                <a:latin typeface="Helvetica"/>
                <a:cs typeface="Helvetica"/>
              </a:rPr>
              <a:t>- linear collider.  In particular, if the particle is light, experiments at low collision energy should be started at the earliest possible time.  </a:t>
            </a:r>
          </a:p>
          <a:p>
            <a:pPr lvl="1">
              <a:buNone/>
            </a:pPr>
            <a:endParaRPr lang="en-US" altLang="ja-JP" dirty="0" smtClean="0">
              <a:solidFill>
                <a:srgbClr val="E8FF88"/>
              </a:solidFill>
              <a:latin typeface="Helvetica"/>
              <a:cs typeface="Helvetica"/>
            </a:endParaRPr>
          </a:p>
          <a:p>
            <a:pPr lvl="1">
              <a:buNone/>
            </a:pPr>
            <a:r>
              <a:rPr lang="en-US" altLang="ja-JP" dirty="0" smtClean="0">
                <a:solidFill>
                  <a:srgbClr val="FF9B8A"/>
                </a:solidFill>
                <a:latin typeface="Helvetica"/>
                <a:cs typeface="Helvetica"/>
              </a:rPr>
              <a:t>(Now, Higgs particle has been found and it is ‘light’)</a:t>
            </a: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22</a:t>
            </a:fld>
            <a:endParaRPr lang="en-US" altLang="ja-JP"/>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JAHEP</a:t>
            </a:r>
            <a:endParaRPr lang="ja-JP" altLang="en-US" sz="3200" b="0" dirty="0">
              <a:latin typeface="Helvetica"/>
              <a:cs typeface="Helvetica"/>
            </a:endParaRPr>
          </a:p>
        </p:txBody>
      </p:sp>
      <p:sp>
        <p:nvSpPr>
          <p:cNvPr id="3" name="コンテンツ プレースホルダ 2"/>
          <p:cNvSpPr>
            <a:spLocks noGrp="1"/>
          </p:cNvSpPr>
          <p:nvPr>
            <p:ph idx="1"/>
          </p:nvPr>
        </p:nvSpPr>
        <p:spPr>
          <a:xfrm>
            <a:off x="457200" y="1143000"/>
            <a:ext cx="8382000" cy="5105400"/>
          </a:xfrm>
        </p:spPr>
        <p:txBody>
          <a:bodyPr>
            <a:normAutofit/>
          </a:bodyPr>
          <a:lstStyle/>
          <a:p>
            <a:r>
              <a:rPr lang="en-US" altLang="ja-JP" dirty="0" smtClean="0">
                <a:latin typeface="Helvetica"/>
                <a:cs typeface="Helvetica"/>
              </a:rPr>
              <a:t>A proposal for staging of ILC </a:t>
            </a:r>
            <a:r>
              <a:rPr lang="en-US" altLang="ja-JP" sz="2400" dirty="0" smtClean="0">
                <a:latin typeface="Helvetica"/>
                <a:cs typeface="Helvetica"/>
              </a:rPr>
              <a:t>(October 2012)</a:t>
            </a:r>
            <a:endParaRPr lang="en-US" altLang="ja-JP" dirty="0" smtClean="0">
              <a:latin typeface="Helvetica"/>
              <a:cs typeface="Helvetica"/>
            </a:endParaRPr>
          </a:p>
          <a:p>
            <a:pPr lvl="1"/>
            <a:r>
              <a:rPr lang="en-US" altLang="ja-JP" dirty="0" smtClean="0">
                <a:solidFill>
                  <a:srgbClr val="FF9B8A"/>
                </a:solidFill>
                <a:latin typeface="Helvetica"/>
                <a:cs typeface="Helvetica"/>
              </a:rPr>
              <a:t>Staging</a:t>
            </a:r>
          </a:p>
          <a:p>
            <a:pPr lvl="2"/>
            <a:r>
              <a:rPr lang="en-US" altLang="ja-JP" dirty="0" smtClean="0">
                <a:solidFill>
                  <a:srgbClr val="E8FF88"/>
                </a:solidFill>
                <a:latin typeface="Helvetica"/>
                <a:cs typeface="Helvetica"/>
              </a:rPr>
              <a:t>A Higgs factory with a CM energy of ~250 </a:t>
            </a:r>
            <a:r>
              <a:rPr lang="en-US" altLang="ja-JP" dirty="0" err="1" smtClean="0">
                <a:solidFill>
                  <a:srgbClr val="E8FF88"/>
                </a:solidFill>
                <a:latin typeface="Helvetica"/>
                <a:cs typeface="Helvetica"/>
              </a:rPr>
              <a:t>GeV</a:t>
            </a:r>
            <a:r>
              <a:rPr lang="en-US" altLang="ja-JP" dirty="0" smtClean="0">
                <a:solidFill>
                  <a:srgbClr val="E8FF88"/>
                </a:solidFill>
                <a:latin typeface="Helvetica"/>
                <a:cs typeface="Helvetica"/>
              </a:rPr>
              <a:t> to start</a:t>
            </a:r>
          </a:p>
          <a:p>
            <a:pPr lvl="2"/>
            <a:r>
              <a:rPr lang="en-US" altLang="ja-JP" dirty="0" smtClean="0">
                <a:solidFill>
                  <a:srgbClr val="E8FF88"/>
                </a:solidFill>
                <a:latin typeface="Helvetica"/>
                <a:cs typeface="Helvetica"/>
              </a:rPr>
              <a:t>Upgraded in stages to ~500 </a:t>
            </a:r>
            <a:r>
              <a:rPr lang="en-US" altLang="ja-JP" dirty="0" err="1" smtClean="0">
                <a:solidFill>
                  <a:srgbClr val="E8FF88"/>
                </a:solidFill>
                <a:latin typeface="Helvetica"/>
                <a:cs typeface="Helvetica"/>
              </a:rPr>
              <a:t>GeV</a:t>
            </a:r>
            <a:r>
              <a:rPr lang="en-US" altLang="ja-JP" dirty="0" smtClean="0">
                <a:solidFill>
                  <a:srgbClr val="E8FF88"/>
                </a:solidFill>
                <a:latin typeface="Helvetica"/>
                <a:cs typeface="Helvetica"/>
              </a:rPr>
              <a:t> (RDR baseline)</a:t>
            </a:r>
          </a:p>
          <a:p>
            <a:pPr lvl="2"/>
            <a:r>
              <a:rPr lang="en-US" altLang="ja-JP" dirty="0" smtClean="0">
                <a:solidFill>
                  <a:srgbClr val="E8FF88"/>
                </a:solidFill>
                <a:latin typeface="Helvetica"/>
                <a:cs typeface="Helvetica"/>
              </a:rPr>
              <a:t>Technical expandability to ~1 </a:t>
            </a:r>
            <a:r>
              <a:rPr lang="en-US" altLang="ja-JP" dirty="0" err="1" smtClean="0">
                <a:solidFill>
                  <a:srgbClr val="E8FF88"/>
                </a:solidFill>
                <a:latin typeface="Helvetica"/>
                <a:cs typeface="Helvetica"/>
              </a:rPr>
              <a:t>TeV</a:t>
            </a:r>
            <a:r>
              <a:rPr lang="en-US" altLang="ja-JP" dirty="0" smtClean="0">
                <a:solidFill>
                  <a:srgbClr val="E8FF88"/>
                </a:solidFill>
                <a:latin typeface="Helvetica"/>
                <a:cs typeface="Helvetica"/>
              </a:rPr>
              <a:t> to be secured</a:t>
            </a:r>
          </a:p>
          <a:p>
            <a:pPr lvl="2"/>
            <a:endParaRPr lang="en-US" altLang="ja-JP" dirty="0" smtClean="0">
              <a:solidFill>
                <a:srgbClr val="E8FF88"/>
              </a:solidFill>
              <a:latin typeface="Helvetica"/>
              <a:cs typeface="Helvetica"/>
            </a:endParaRPr>
          </a:p>
          <a:p>
            <a:pPr lvl="1"/>
            <a:endParaRPr lang="en-US" altLang="ja-JP" dirty="0" smtClean="0">
              <a:solidFill>
                <a:srgbClr val="FF9B8A"/>
              </a:solidFill>
              <a:latin typeface="Helvetica"/>
              <a:cs typeface="Helvetica"/>
            </a:endParaRPr>
          </a:p>
          <a:p>
            <a:pPr lvl="1"/>
            <a:r>
              <a:rPr lang="en-US" altLang="ja-JP" dirty="0" smtClean="0">
                <a:solidFill>
                  <a:srgbClr val="FF9B8A"/>
                </a:solidFill>
                <a:latin typeface="Helvetica"/>
                <a:cs typeface="Helvetica"/>
              </a:rPr>
              <a:t>Guideline for cost sharing</a:t>
            </a:r>
          </a:p>
          <a:p>
            <a:pPr lvl="2"/>
            <a:r>
              <a:rPr lang="en-US" altLang="ja-JP" dirty="0" smtClean="0">
                <a:solidFill>
                  <a:srgbClr val="E8FF88"/>
                </a:solidFill>
                <a:latin typeface="Helvetica"/>
                <a:cs typeface="Helvetica"/>
              </a:rPr>
              <a:t>The host country to cover 50% of the expenses (construction) of the overall project of the 500 </a:t>
            </a:r>
            <a:r>
              <a:rPr lang="en-US" altLang="ja-JP" dirty="0" err="1" smtClean="0">
                <a:solidFill>
                  <a:srgbClr val="E8FF88"/>
                </a:solidFill>
                <a:latin typeface="Helvetica"/>
                <a:cs typeface="Helvetica"/>
              </a:rPr>
              <a:t>GeV</a:t>
            </a:r>
            <a:r>
              <a:rPr lang="en-US" altLang="ja-JP" dirty="0" smtClean="0">
                <a:solidFill>
                  <a:srgbClr val="E8FF88"/>
                </a:solidFill>
                <a:latin typeface="Helvetica"/>
                <a:cs typeface="Helvetica"/>
              </a:rPr>
              <a:t> machine.</a:t>
            </a:r>
          </a:p>
          <a:p>
            <a:pPr lvl="2"/>
            <a:r>
              <a:rPr lang="en-US" altLang="ja-JP" dirty="0" smtClean="0">
                <a:solidFill>
                  <a:srgbClr val="E8FF88"/>
                </a:solidFill>
                <a:latin typeface="Helvetica"/>
                <a:cs typeface="Helvetica"/>
              </a:rPr>
              <a:t>The actual contribution, however, should be left to negotiations among the governments.</a:t>
            </a: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23</a:t>
            </a:fld>
            <a:endParaRPr lang="en-US" altLang="ja-JP"/>
          </a:p>
        </p:txBody>
      </p:sp>
      <p:sp>
        <p:nvSpPr>
          <p:cNvPr id="5" name="テキスト ボックス 4"/>
          <p:cNvSpPr txBox="1"/>
          <p:nvPr/>
        </p:nvSpPr>
        <p:spPr>
          <a:xfrm>
            <a:off x="1130300" y="3305145"/>
            <a:ext cx="6812707" cy="400110"/>
          </a:xfrm>
          <a:prstGeom prst="rect">
            <a:avLst/>
          </a:prstGeom>
          <a:noFill/>
        </p:spPr>
        <p:txBody>
          <a:bodyPr wrap="none" rtlCol="0">
            <a:spAutoFit/>
          </a:bodyPr>
          <a:lstStyle/>
          <a:p>
            <a:r>
              <a:rPr kumimoji="1" lang="en-US" altLang="ja-JP" sz="2000" dirty="0" smtClean="0"/>
              <a:t>This is now an official proposal of the Japanese HEP community.</a:t>
            </a:r>
            <a:endParaRPr kumimoji="1" lang="ja-JP" alt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24</a:t>
            </a:fld>
            <a:endParaRPr lang="en-US" altLang="ja-JP" dirty="0"/>
          </a:p>
        </p:txBody>
      </p:sp>
      <p:pic>
        <p:nvPicPr>
          <p:cNvPr id="5" name="図 4"/>
          <p:cNvPicPr>
            <a:picLocks noChangeAspect="1"/>
          </p:cNvPicPr>
          <p:nvPr/>
        </p:nvPicPr>
        <p:blipFill>
          <a:blip r:embed="rId2"/>
          <a:stretch>
            <a:fillRect/>
          </a:stretch>
        </p:blipFill>
        <p:spPr>
          <a:xfrm>
            <a:off x="990600" y="2195584"/>
            <a:ext cx="2362200" cy="3367016"/>
          </a:xfrm>
          <a:prstGeom prst="rect">
            <a:avLst/>
          </a:prstGeom>
        </p:spPr>
      </p:pic>
      <p:sp>
        <p:nvSpPr>
          <p:cNvPr id="6" name="テキスト ボックス 5"/>
          <p:cNvSpPr txBox="1"/>
          <p:nvPr/>
        </p:nvSpPr>
        <p:spPr>
          <a:xfrm>
            <a:off x="1256095" y="112693"/>
            <a:ext cx="6512094" cy="954107"/>
          </a:xfrm>
          <a:prstGeom prst="rect">
            <a:avLst/>
          </a:prstGeom>
          <a:noFill/>
        </p:spPr>
        <p:txBody>
          <a:bodyPr wrap="none" rtlCol="0">
            <a:spAutoFit/>
          </a:bodyPr>
          <a:lstStyle/>
          <a:p>
            <a:pPr algn="ctr"/>
            <a:r>
              <a:rPr kumimoji="1" lang="en-US" altLang="ja-JP" sz="2800" dirty="0" smtClean="0">
                <a:solidFill>
                  <a:srgbClr val="E8FF88"/>
                </a:solidFill>
              </a:rPr>
              <a:t>LDP  </a:t>
            </a:r>
            <a:r>
              <a:rPr kumimoji="1" lang="en-US" altLang="ja-JP" dirty="0" smtClean="0">
                <a:solidFill>
                  <a:srgbClr val="E8FF88"/>
                </a:solidFill>
              </a:rPr>
              <a:t>(Liberal Democratic Party) </a:t>
            </a:r>
            <a:r>
              <a:rPr kumimoji="1" lang="en-US" altLang="ja-JP" sz="2800" dirty="0" smtClean="0">
                <a:solidFill>
                  <a:srgbClr val="E8FF88"/>
                </a:solidFill>
              </a:rPr>
              <a:t>Victory</a:t>
            </a:r>
          </a:p>
          <a:p>
            <a:pPr algn="ctr"/>
            <a:r>
              <a:rPr lang="en-US" altLang="ja-JP" sz="2800" dirty="0" smtClean="0">
                <a:solidFill>
                  <a:srgbClr val="E8FF88"/>
                </a:solidFill>
              </a:rPr>
              <a:t>i</a:t>
            </a:r>
            <a:r>
              <a:rPr kumimoji="1" lang="en-US" altLang="ja-JP" sz="2800" dirty="0" smtClean="0">
                <a:solidFill>
                  <a:srgbClr val="E8FF88"/>
                </a:solidFill>
              </a:rPr>
              <a:t>n the lower-house election in Oct, 2012</a:t>
            </a:r>
            <a:endParaRPr kumimoji="1" lang="ja-JP" altLang="en-US" sz="2800" dirty="0">
              <a:solidFill>
                <a:srgbClr val="E8FF88"/>
              </a:solidFill>
            </a:endParaRPr>
          </a:p>
        </p:txBody>
      </p:sp>
      <p:sp>
        <p:nvSpPr>
          <p:cNvPr id="7" name="テキスト ボックス 6"/>
          <p:cNvSpPr txBox="1"/>
          <p:nvPr/>
        </p:nvSpPr>
        <p:spPr>
          <a:xfrm>
            <a:off x="609600" y="5638800"/>
            <a:ext cx="3087504" cy="830997"/>
          </a:xfrm>
          <a:prstGeom prst="rect">
            <a:avLst/>
          </a:prstGeom>
          <a:noFill/>
        </p:spPr>
        <p:txBody>
          <a:bodyPr wrap="none" rtlCol="0">
            <a:spAutoFit/>
          </a:bodyPr>
          <a:lstStyle/>
          <a:p>
            <a:pPr algn="ctr"/>
            <a:r>
              <a:rPr kumimoji="1" lang="en-US" altLang="ja-JP" dirty="0" smtClean="0">
                <a:solidFill>
                  <a:srgbClr val="FFDCE2"/>
                </a:solidFill>
              </a:rPr>
              <a:t>LDP policy document</a:t>
            </a:r>
          </a:p>
          <a:p>
            <a:pPr algn="ctr"/>
            <a:r>
              <a:rPr lang="en-US" altLang="ja-JP" dirty="0" smtClean="0">
                <a:solidFill>
                  <a:srgbClr val="FFDCE2"/>
                </a:solidFill>
              </a:rPr>
              <a:t>for the election</a:t>
            </a:r>
            <a:endParaRPr kumimoji="1" lang="ja-JP" altLang="en-US" dirty="0">
              <a:solidFill>
                <a:srgbClr val="FFDCE2"/>
              </a:solidFill>
            </a:endParaRPr>
          </a:p>
        </p:txBody>
      </p:sp>
      <p:sp>
        <p:nvSpPr>
          <p:cNvPr id="8" name="テキスト ボックス 7"/>
          <p:cNvSpPr txBox="1"/>
          <p:nvPr/>
        </p:nvSpPr>
        <p:spPr>
          <a:xfrm>
            <a:off x="609600" y="1295400"/>
            <a:ext cx="2835632" cy="707886"/>
          </a:xfrm>
          <a:prstGeom prst="rect">
            <a:avLst/>
          </a:prstGeom>
          <a:noFill/>
        </p:spPr>
        <p:txBody>
          <a:bodyPr wrap="none" rtlCol="0">
            <a:spAutoFit/>
          </a:bodyPr>
          <a:lstStyle/>
          <a:p>
            <a:pPr algn="ctr"/>
            <a:r>
              <a:rPr lang="en-US" altLang="ja-JP" sz="2000" dirty="0" smtClean="0">
                <a:solidFill>
                  <a:srgbClr val="FFDCE2"/>
                </a:solidFill>
              </a:rPr>
              <a:t>Our new prime minister</a:t>
            </a:r>
          </a:p>
          <a:p>
            <a:pPr algn="ctr"/>
            <a:r>
              <a:rPr kumimoji="1" lang="en-US" altLang="ja-JP" sz="2000" dirty="0" err="1" smtClean="0">
                <a:solidFill>
                  <a:srgbClr val="FFDCE2"/>
                </a:solidFill>
              </a:rPr>
              <a:t>Shinzo</a:t>
            </a:r>
            <a:r>
              <a:rPr kumimoji="1" lang="en-US" altLang="ja-JP" sz="2000" dirty="0" smtClean="0">
                <a:solidFill>
                  <a:srgbClr val="FFDCE2"/>
                </a:solidFill>
              </a:rPr>
              <a:t> Abe</a:t>
            </a:r>
            <a:endParaRPr kumimoji="1" lang="ja-JP" altLang="en-US" sz="2000" dirty="0">
              <a:solidFill>
                <a:srgbClr val="FFDCE2"/>
              </a:solidFill>
            </a:endParaRPr>
          </a:p>
        </p:txBody>
      </p:sp>
      <p:cxnSp>
        <p:nvCxnSpPr>
          <p:cNvPr id="10" name="直線矢印コネクタ 9"/>
          <p:cNvCxnSpPr>
            <a:stCxn id="8" idx="2"/>
          </p:cNvCxnSpPr>
          <p:nvPr/>
        </p:nvCxnSpPr>
        <p:spPr>
          <a:xfrm rot="5400000">
            <a:off x="1748651" y="2159635"/>
            <a:ext cx="435114" cy="122416"/>
          </a:xfrm>
          <a:prstGeom prst="straightConnector1">
            <a:avLst/>
          </a:prstGeom>
          <a:ln>
            <a:solidFill>
              <a:srgbClr val="FFEB36"/>
            </a:solidFill>
            <a:tailEnd type="arrow"/>
          </a:ln>
        </p:spPr>
        <p:style>
          <a:lnRef idx="2">
            <a:schemeClr val="accent1"/>
          </a:lnRef>
          <a:fillRef idx="0">
            <a:schemeClr val="accent1"/>
          </a:fillRef>
          <a:effectRef idx="1">
            <a:schemeClr val="accent1"/>
          </a:effectRef>
          <a:fontRef idx="minor">
            <a:schemeClr val="tx1"/>
          </a:fontRef>
        </p:style>
      </p:cxnSp>
      <p:sp>
        <p:nvSpPr>
          <p:cNvPr id="9" name="コンテンツ プレースホルダ 8"/>
          <p:cNvSpPr>
            <a:spLocks noGrp="1"/>
          </p:cNvSpPr>
          <p:nvPr>
            <p:ph idx="1"/>
          </p:nvPr>
        </p:nvSpPr>
        <p:spPr>
          <a:xfrm>
            <a:off x="3581400" y="2514600"/>
            <a:ext cx="5410200" cy="3810000"/>
          </a:xfrm>
        </p:spPr>
        <p:txBody>
          <a:bodyPr/>
          <a:lstStyle/>
          <a:p>
            <a:pPr marL="179388" indent="-14288">
              <a:buNone/>
            </a:pPr>
            <a:r>
              <a:rPr lang="en-US" altLang="ja-JP" dirty="0" smtClean="0">
                <a:solidFill>
                  <a:srgbClr val="CCFFCC"/>
                </a:solidFill>
                <a:latin typeface="Helvetica"/>
                <a:cs typeface="Helvetica"/>
              </a:rPr>
              <a:t>The ILC appears twice explicitly in the policy document:</a:t>
            </a:r>
          </a:p>
          <a:p>
            <a:pPr lvl="1"/>
            <a:r>
              <a:rPr lang="en-US" altLang="ja-JP" dirty="0" smtClean="0">
                <a:latin typeface="Helvetica"/>
                <a:cs typeface="Helvetica"/>
              </a:rPr>
              <a:t>Science and technology policies</a:t>
            </a:r>
          </a:p>
          <a:p>
            <a:pPr lvl="1"/>
            <a:r>
              <a:rPr lang="en-US" altLang="ja-JP" dirty="0" smtClean="0">
                <a:latin typeface="Helvetica"/>
                <a:cs typeface="Helvetica"/>
              </a:rPr>
              <a:t>Creation of top-class research centers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a:xfrm>
            <a:off x="914400" y="1143000"/>
            <a:ext cx="7620000" cy="5257800"/>
          </a:xfrm>
        </p:spPr>
        <p:txBody>
          <a:bodyPr>
            <a:noAutofit/>
          </a:bodyPr>
          <a:lstStyle/>
          <a:p>
            <a:pPr>
              <a:buNone/>
            </a:pPr>
            <a:r>
              <a:rPr lang="en-US" altLang="ja-JP" sz="1800" dirty="0" smtClean="0">
                <a:solidFill>
                  <a:schemeClr val="accent3">
                    <a:lumMod val="40000"/>
                    <a:lumOff val="60000"/>
                  </a:schemeClr>
                </a:solidFill>
                <a:latin typeface="ヒラギノ丸ゴ Pro W4"/>
                <a:ea typeface="ヒラギノ丸ゴ Pro W4"/>
                <a:cs typeface="ヒラギノ丸ゴ Pro W4"/>
              </a:rPr>
              <a:t>32 Rebuilding true command tower functions that strongly advance science and technology policies</a:t>
            </a:r>
          </a:p>
          <a:p>
            <a:pPr lvl="1"/>
            <a:r>
              <a:rPr lang="en-US" altLang="ja-JP" sz="1600" dirty="0" smtClean="0">
                <a:solidFill>
                  <a:schemeClr val="tx1"/>
                </a:solidFill>
                <a:latin typeface="ヒラギノ丸ゴ Pro W4"/>
                <a:ea typeface="ヒラギノ丸ゴ Pro W4"/>
                <a:cs typeface="ヒラギノ丸ゴ Pro W4"/>
              </a:rPr>
              <a:t>…We will actively promote the critical fields of energy creation, energy conservation, energy storage, etc. as knowledge-concentrated national strategies - for example, </a:t>
            </a:r>
            <a:r>
              <a:rPr lang="en-US" altLang="ja-JP" sz="1600" dirty="0" smtClean="0">
                <a:solidFill>
                  <a:srgbClr val="E0796F"/>
                </a:solidFill>
                <a:latin typeface="ヒラギノ丸ゴ Pro W4"/>
                <a:ea typeface="ヒラギノ丸ゴ Pro W4"/>
                <a:cs typeface="ヒラギノ丸ゴ Pro W4"/>
              </a:rPr>
              <a:t>our country should be able to play a leading role in creation of international centers for scientific innovations such as the ILC (the international linear collider) project which is a grand project in the field of particle physics.</a:t>
            </a:r>
          </a:p>
          <a:p>
            <a:pPr lvl="1"/>
            <a:endParaRPr lang="en-US" altLang="ja-JP" sz="1600" dirty="0" smtClean="0">
              <a:latin typeface="ヒラギノ丸ゴ Pro W4"/>
              <a:ea typeface="ヒラギノ丸ゴ Pro W4"/>
              <a:cs typeface="ヒラギノ丸ゴ Pro W4"/>
            </a:endParaRPr>
          </a:p>
          <a:p>
            <a:pPr>
              <a:buNone/>
            </a:pPr>
            <a:r>
              <a:rPr lang="en-US" altLang="ja-JP" sz="1800" dirty="0" smtClean="0">
                <a:solidFill>
                  <a:srgbClr val="EBE3C2"/>
                </a:solidFill>
                <a:latin typeface="ヒラギノ丸ゴ Pro W4"/>
                <a:ea typeface="ヒラギノ丸ゴ Pro W4"/>
                <a:cs typeface="ヒラギノ丸ゴ Pro W4"/>
              </a:rPr>
              <a:t>92 Creation of globally top-class centers for research and development</a:t>
            </a:r>
          </a:p>
          <a:p>
            <a:pPr lvl="1"/>
            <a:r>
              <a:rPr lang="en-US" altLang="ja-JP" sz="1600" dirty="0" smtClean="0">
                <a:solidFill>
                  <a:srgbClr val="FFFFFF"/>
                </a:solidFill>
                <a:latin typeface="ヒラギノ丸ゴ Pro W4"/>
                <a:ea typeface="ヒラギノ丸ゴ Pro W4"/>
                <a:cs typeface="ヒラギノ丸ゴ Pro W4"/>
              </a:rPr>
              <a:t>…We will significantly strengthen supports for universities and public research facilities that perform studies at levels above the intentional standards, such as significant expansion of </a:t>
            </a:r>
            <a:r>
              <a:rPr lang="en-US" altLang="ja-JP" sz="1600" dirty="0" err="1" smtClean="0">
                <a:solidFill>
                  <a:srgbClr val="FFFFFF"/>
                </a:solidFill>
                <a:latin typeface="ヒラギノ丸ゴ Pro W4"/>
                <a:ea typeface="ヒラギノ丸ゴ Pro W4"/>
                <a:cs typeface="ヒラギノ丸ゴ Pro W4"/>
              </a:rPr>
              <a:t>WPIs</a:t>
            </a:r>
            <a:r>
              <a:rPr lang="en-US" altLang="ja-JP" sz="1600" dirty="0" smtClean="0">
                <a:solidFill>
                  <a:srgbClr val="FFFFFF"/>
                </a:solidFill>
                <a:latin typeface="ヒラギノ丸ゴ Pro W4"/>
                <a:ea typeface="ヒラギノ丸ゴ Pro W4"/>
                <a:cs typeface="ヒラギノ丸ゴ Pro W4"/>
              </a:rPr>
              <a:t> and </a:t>
            </a:r>
            <a:r>
              <a:rPr lang="en-US" altLang="ja-JP" sz="1600" dirty="0" smtClean="0">
                <a:solidFill>
                  <a:srgbClr val="E0796F"/>
                </a:solidFill>
                <a:latin typeface="ヒラギノ丸ゴ Pro W4"/>
                <a:ea typeface="ヒラギノ丸ゴ Pro W4"/>
                <a:cs typeface="ヒラギノ丸ゴ Pro W4"/>
              </a:rPr>
              <a:t>playing a leading role in creation of international centers for scientific innovations such as the ILC (the international linear collider construction) project which is a grand project in the field of particle physics.</a:t>
            </a:r>
            <a:endParaRPr lang="ja-JP" altLang="en-US" sz="1600" dirty="0">
              <a:solidFill>
                <a:srgbClr val="E0796F"/>
              </a:solidFill>
              <a:latin typeface="ヒラギノ丸ゴ Pro W4"/>
              <a:ea typeface="ヒラギノ丸ゴ Pro W4"/>
              <a:cs typeface="ヒラギノ丸ゴ Pro W4"/>
            </a:endParaRP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25</a:t>
            </a:fld>
            <a:endParaRPr lang="en-US" altLang="ja-JP" dirty="0"/>
          </a:p>
        </p:txBody>
      </p:sp>
      <p:sp>
        <p:nvSpPr>
          <p:cNvPr id="6" name="テキスト ボックス 5"/>
          <p:cNvSpPr txBox="1"/>
          <p:nvPr/>
        </p:nvSpPr>
        <p:spPr>
          <a:xfrm>
            <a:off x="861140" y="112693"/>
            <a:ext cx="7301999" cy="954107"/>
          </a:xfrm>
          <a:prstGeom prst="rect">
            <a:avLst/>
          </a:prstGeom>
          <a:noFill/>
        </p:spPr>
        <p:txBody>
          <a:bodyPr wrap="none" rtlCol="0">
            <a:spAutoFit/>
          </a:bodyPr>
          <a:lstStyle/>
          <a:p>
            <a:pPr algn="ctr"/>
            <a:r>
              <a:rPr kumimoji="1" lang="en-US" altLang="ja-JP" sz="2800" dirty="0" smtClean="0">
                <a:solidFill>
                  <a:srgbClr val="E8FF88"/>
                </a:solidFill>
              </a:rPr>
              <a:t>LDP  </a:t>
            </a:r>
            <a:r>
              <a:rPr kumimoji="1" lang="en-US" altLang="ja-JP" dirty="0" smtClean="0">
                <a:solidFill>
                  <a:srgbClr val="E8FF88"/>
                </a:solidFill>
              </a:rPr>
              <a:t>(Liberal Democratic Party) : New Ruling Party</a:t>
            </a:r>
            <a:endParaRPr kumimoji="1" lang="en-US" altLang="ja-JP" sz="2800" dirty="0" smtClean="0">
              <a:solidFill>
                <a:srgbClr val="E8FF88"/>
              </a:solidFill>
            </a:endParaRPr>
          </a:p>
          <a:p>
            <a:pPr algn="ctr"/>
            <a:r>
              <a:rPr kumimoji="1" lang="en-US" altLang="ja-JP" sz="2800" dirty="0" smtClean="0">
                <a:solidFill>
                  <a:srgbClr val="E8FF88"/>
                </a:solidFill>
              </a:rPr>
              <a:t>Election ‘promises’</a:t>
            </a:r>
            <a:endParaRPr kumimoji="1" lang="ja-JP" altLang="en-US" sz="2800" dirty="0">
              <a:solidFill>
                <a:srgbClr val="E8FF88"/>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Political Parties</a:t>
            </a:r>
            <a:endParaRPr lang="ja-JP" altLang="en-US" sz="3200" b="0" dirty="0">
              <a:latin typeface="Helvetica"/>
              <a:cs typeface="Helvetica"/>
            </a:endParaRPr>
          </a:p>
        </p:txBody>
      </p:sp>
      <p:sp>
        <p:nvSpPr>
          <p:cNvPr id="3" name="コンテンツ プレースホルダ 2"/>
          <p:cNvSpPr>
            <a:spLocks noGrp="1"/>
          </p:cNvSpPr>
          <p:nvPr>
            <p:ph idx="1"/>
          </p:nvPr>
        </p:nvSpPr>
        <p:spPr>
          <a:xfrm>
            <a:off x="304800" y="838200"/>
            <a:ext cx="8534400" cy="5883275"/>
          </a:xfrm>
        </p:spPr>
        <p:txBody>
          <a:bodyPr>
            <a:normAutofit fontScale="92500" lnSpcReduction="10000"/>
          </a:bodyPr>
          <a:lstStyle/>
          <a:p>
            <a:r>
              <a:rPr lang="en-US" altLang="ja-JP" sz="2400" dirty="0" smtClean="0">
                <a:latin typeface="Helvetica"/>
                <a:cs typeface="Helvetica"/>
              </a:rPr>
              <a:t>‘Federation of diet members for promotion of the ILC’ </a:t>
            </a:r>
            <a:endParaRPr lang="en-US" altLang="ja-JP" sz="2400" dirty="0" smtClean="0">
              <a:solidFill>
                <a:srgbClr val="FF9B8A"/>
              </a:solidFill>
              <a:latin typeface="Helvetica"/>
              <a:cs typeface="Helvetica"/>
            </a:endParaRPr>
          </a:p>
          <a:p>
            <a:pPr lvl="1"/>
            <a:r>
              <a:rPr lang="en-US" altLang="ja-JP" sz="2000" dirty="0" smtClean="0">
                <a:solidFill>
                  <a:srgbClr val="FF9B8A"/>
                </a:solidFill>
                <a:latin typeface="Helvetica"/>
                <a:cs typeface="Helvetica"/>
              </a:rPr>
              <a:t>Established in 2008</a:t>
            </a:r>
          </a:p>
          <a:p>
            <a:pPr lvl="1"/>
            <a:r>
              <a:rPr lang="en-US" altLang="ja-JP" sz="2000" dirty="0" smtClean="0">
                <a:solidFill>
                  <a:srgbClr val="FF9B8A"/>
                </a:solidFill>
                <a:latin typeface="Helvetica"/>
                <a:cs typeface="Helvetica"/>
              </a:rPr>
              <a:t>Expanded to a multi-</a:t>
            </a:r>
            <a:r>
              <a:rPr lang="en-US" altLang="ja-JP" sz="2000" dirty="0" err="1" smtClean="0">
                <a:solidFill>
                  <a:srgbClr val="FF9B8A"/>
                </a:solidFill>
                <a:latin typeface="Helvetica"/>
                <a:cs typeface="Helvetica"/>
              </a:rPr>
              <a:t>partizan</a:t>
            </a:r>
            <a:r>
              <a:rPr lang="en-US" altLang="ja-JP" sz="2000" dirty="0" smtClean="0">
                <a:solidFill>
                  <a:srgbClr val="FF9B8A"/>
                </a:solidFill>
                <a:latin typeface="Helvetica"/>
                <a:cs typeface="Helvetica"/>
              </a:rPr>
              <a:t> group</a:t>
            </a: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pPr lvl="1">
              <a:buFont typeface="Wingdings" charset="2"/>
              <a:buChar char="n"/>
            </a:pPr>
            <a:endParaRPr lang="en-US" altLang="ja-JP" sz="2000" dirty="0" smtClean="0">
              <a:solidFill>
                <a:srgbClr val="FF9B8A"/>
              </a:solidFill>
              <a:latin typeface="Helvetica"/>
              <a:cs typeface="Helvetica"/>
            </a:endParaRPr>
          </a:p>
          <a:p>
            <a:pPr lvl="1">
              <a:buFont typeface="Wingdings" charset="2"/>
              <a:buChar char="n"/>
            </a:pPr>
            <a:r>
              <a:rPr lang="en-US" altLang="ja-JP" sz="2000" dirty="0" smtClean="0">
                <a:solidFill>
                  <a:srgbClr val="FF9B8A"/>
                </a:solidFill>
                <a:latin typeface="Helvetica"/>
                <a:cs typeface="Helvetica"/>
              </a:rPr>
              <a:t>Previous PM Noda made a positive remark on ILC in one of the symposiums co-hosted by the federation.</a:t>
            </a:r>
          </a:p>
          <a:p>
            <a:pPr lvl="1">
              <a:buFont typeface="Wingdings" charset="2"/>
              <a:buChar char="n"/>
            </a:pPr>
            <a:r>
              <a:rPr lang="en-US" altLang="ja-JP" sz="2000" dirty="0" smtClean="0">
                <a:solidFill>
                  <a:srgbClr val="FF9B8A"/>
                </a:solidFill>
                <a:latin typeface="Helvetica"/>
                <a:cs typeface="Helvetica"/>
              </a:rPr>
              <a:t>Re-invigorated after the Higgs discovery: now ~150 members!</a:t>
            </a:r>
          </a:p>
          <a:p>
            <a:pPr lvl="1">
              <a:buFont typeface="Wingdings" charset="2"/>
              <a:buChar char="n"/>
            </a:pPr>
            <a:r>
              <a:rPr lang="en-US" altLang="ja-JP" sz="2000" dirty="0" smtClean="0">
                <a:solidFill>
                  <a:srgbClr val="FF9B8A"/>
                </a:solidFill>
                <a:latin typeface="Helvetica"/>
                <a:cs typeface="Helvetica"/>
              </a:rPr>
              <a:t>New chair: Mr. Kawamura </a:t>
            </a:r>
            <a:r>
              <a:rPr lang="en-US" altLang="ja-JP" sz="1800" dirty="0" smtClean="0">
                <a:solidFill>
                  <a:srgbClr val="FF9B8A"/>
                </a:solidFill>
                <a:latin typeface="Helvetica"/>
                <a:cs typeface="Helvetica"/>
              </a:rPr>
              <a:t>(former MEXT minister)</a:t>
            </a:r>
            <a:endParaRPr lang="en-US" altLang="ja-JP" sz="1600" dirty="0" smtClean="0">
              <a:solidFill>
                <a:schemeClr val="accent1">
                  <a:lumMod val="60000"/>
                  <a:lumOff val="40000"/>
                </a:schemeClr>
              </a:solidFill>
              <a:latin typeface="Helvetica"/>
              <a:cs typeface="Helvetica"/>
            </a:endParaRPr>
          </a:p>
          <a:p>
            <a:pPr lvl="1">
              <a:buNone/>
            </a:pPr>
            <a:r>
              <a:rPr lang="en-US" altLang="ja-JP" sz="2000" dirty="0" smtClean="0">
                <a:solidFill>
                  <a:schemeClr val="accent1">
                    <a:lumMod val="60000"/>
                    <a:lumOff val="40000"/>
                  </a:schemeClr>
                </a:solidFill>
                <a:latin typeface="Helvetica"/>
                <a:cs typeface="Helvetica"/>
              </a:rPr>
              <a:t>              </a:t>
            </a: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26</a:t>
            </a:fld>
            <a:endParaRPr lang="en-US" altLang="ja-JP"/>
          </a:p>
        </p:txBody>
      </p:sp>
      <p:pic>
        <p:nvPicPr>
          <p:cNvPr id="5" name="図 5" descr="CFS2.jpg"/>
          <p:cNvPicPr>
            <a:picLocks noChangeAspect="1"/>
          </p:cNvPicPr>
          <p:nvPr/>
        </p:nvPicPr>
        <p:blipFill>
          <a:blip r:embed="rId2" cstate="print">
            <a:extLst>
              <a:ext uri="{BEBA8EAE-BF5A-486C-A8C5-ECC9F3942E4B}">
                <a14:imgProp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14:imgLayer r:embed="rId3">
                    <a14:imgEffect>
                      <a14:sharpenSoften amount="25000"/>
                    </a14:imgEffect>
                  </a14:imgLayer>
                </a14:imgProps>
              </a:ex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09600" y="1955800"/>
            <a:ext cx="5270500" cy="2843816"/>
          </a:xfrm>
          <a:prstGeom prst="rect">
            <a:avLst/>
          </a:prstGeom>
          <a:noFill/>
          <a:ln w="9525">
            <a:noFill/>
            <a:miter lim="800000"/>
            <a:headEnd/>
            <a:tailEnd/>
          </a:ln>
        </p:spPr>
      </p:pic>
      <p:pic>
        <p:nvPicPr>
          <p:cNvPr id="6" name="図 5"/>
          <p:cNvPicPr>
            <a:picLocks noChangeAspect="1"/>
          </p:cNvPicPr>
          <p:nvPr/>
        </p:nvPicPr>
        <p:blipFill rotWithShape="1">
          <a:blip r:embed="rId4"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p:blipFill>
        <p:spPr>
          <a:xfrm>
            <a:off x="6731000" y="3562349"/>
            <a:ext cx="1415409" cy="1275367"/>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57200"/>
            <a:ext cx="8229600" cy="1219200"/>
          </a:xfrm>
        </p:spPr>
        <p:txBody>
          <a:bodyPr>
            <a:normAutofit/>
          </a:bodyPr>
          <a:lstStyle/>
          <a:p>
            <a:r>
              <a:rPr lang="en-US" altLang="ja-JP" sz="3200" b="0" dirty="0" smtClean="0"/>
              <a:t>Report by the Association of Corporate Executives (</a:t>
            </a:r>
            <a:r>
              <a:rPr lang="ja-JP" altLang="en-US" sz="3200" b="0" dirty="0" smtClean="0"/>
              <a:t>経済同友会）</a:t>
            </a:r>
            <a:endParaRPr lang="ja-JP" altLang="en-US" sz="3200" b="0" dirty="0"/>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27</a:t>
            </a:fld>
            <a:endParaRPr lang="en-US" altLang="ja-JP"/>
          </a:p>
        </p:txBody>
      </p:sp>
      <p:sp>
        <p:nvSpPr>
          <p:cNvPr id="8" name="テキスト ボックス 7"/>
          <p:cNvSpPr txBox="1"/>
          <p:nvPr/>
        </p:nvSpPr>
        <p:spPr>
          <a:xfrm>
            <a:off x="762000" y="4038600"/>
            <a:ext cx="8007320" cy="1631216"/>
          </a:xfrm>
          <a:prstGeom prst="rect">
            <a:avLst/>
          </a:prstGeom>
          <a:noFill/>
        </p:spPr>
        <p:txBody>
          <a:bodyPr wrap="none" rtlCol="0">
            <a:spAutoFit/>
          </a:bodyPr>
          <a:lstStyle/>
          <a:p>
            <a:r>
              <a:rPr kumimoji="1" lang="en-US" altLang="ja-JP" sz="2000" dirty="0" smtClean="0">
                <a:solidFill>
                  <a:schemeClr val="accent3">
                    <a:lumMod val="60000"/>
                    <a:lumOff val="40000"/>
                  </a:schemeClr>
                </a:solidFill>
              </a:rPr>
              <a:t>‘… On down-selecting the Japanese candidate sites to one, it is</a:t>
            </a:r>
          </a:p>
          <a:p>
            <a:r>
              <a:rPr lang="en-US" altLang="ja-JP" sz="2000" dirty="0" smtClean="0">
                <a:solidFill>
                  <a:schemeClr val="accent3">
                    <a:lumMod val="60000"/>
                    <a:lumOff val="40000"/>
                  </a:schemeClr>
                </a:solidFill>
              </a:rPr>
              <a:t>important to proceed with a fair selection process in order to build</a:t>
            </a:r>
          </a:p>
          <a:p>
            <a:r>
              <a:rPr kumimoji="1" lang="en-US" altLang="ja-JP" sz="2000" dirty="0" smtClean="0">
                <a:solidFill>
                  <a:schemeClr val="accent3">
                    <a:lumMod val="60000"/>
                    <a:lumOff val="40000"/>
                  </a:schemeClr>
                </a:solidFill>
              </a:rPr>
              <a:t>an All-Japan framework. The selection process should be based on </a:t>
            </a:r>
          </a:p>
          <a:p>
            <a:r>
              <a:rPr lang="en-US" altLang="ja-JP" sz="2000" dirty="0" smtClean="0">
                <a:solidFill>
                  <a:schemeClr val="accent3">
                    <a:lumMod val="60000"/>
                    <a:lumOff val="40000"/>
                  </a:schemeClr>
                </a:solidFill>
              </a:rPr>
              <a:t>the results of the geological and technical studies being conducted by</a:t>
            </a:r>
          </a:p>
          <a:p>
            <a:r>
              <a:rPr kumimoji="1" lang="en-US" altLang="ja-JP" sz="2000" dirty="0" smtClean="0">
                <a:solidFill>
                  <a:schemeClr val="accent3">
                    <a:lumMod val="60000"/>
                    <a:lumOff val="40000"/>
                  </a:schemeClr>
                </a:solidFill>
              </a:rPr>
              <a:t>experts, </a:t>
            </a:r>
            <a:r>
              <a:rPr lang="en-US" altLang="ja-JP" sz="2000" dirty="0" smtClean="0">
                <a:solidFill>
                  <a:schemeClr val="accent3">
                    <a:lumMod val="60000"/>
                    <a:lumOff val="40000"/>
                  </a:schemeClr>
                </a:solidFill>
              </a:rPr>
              <a:t>and should be decided fairly.’</a:t>
            </a:r>
            <a:endParaRPr kumimoji="1" lang="ja-JP" altLang="en-US" sz="2000" dirty="0">
              <a:solidFill>
                <a:schemeClr val="accent3">
                  <a:lumMod val="60000"/>
                  <a:lumOff val="40000"/>
                </a:schemeClr>
              </a:solidFill>
            </a:endParaRPr>
          </a:p>
        </p:txBody>
      </p:sp>
      <p:sp>
        <p:nvSpPr>
          <p:cNvPr id="6" name="テキスト ボックス 5"/>
          <p:cNvSpPr txBox="1"/>
          <p:nvPr/>
        </p:nvSpPr>
        <p:spPr>
          <a:xfrm>
            <a:off x="762000" y="2286000"/>
            <a:ext cx="7613207" cy="1015663"/>
          </a:xfrm>
          <a:prstGeom prst="rect">
            <a:avLst/>
          </a:prstGeom>
          <a:noFill/>
        </p:spPr>
        <p:txBody>
          <a:bodyPr wrap="none" rtlCol="0">
            <a:spAutoFit/>
          </a:bodyPr>
          <a:lstStyle/>
          <a:p>
            <a:r>
              <a:rPr kumimoji="1" lang="en-US" altLang="ja-JP" sz="2000" dirty="0" smtClean="0">
                <a:solidFill>
                  <a:schemeClr val="accent3">
                    <a:lumMod val="60000"/>
                    <a:lumOff val="40000"/>
                  </a:schemeClr>
                </a:solidFill>
              </a:rPr>
              <a:t>‘… The Japanese government should announce the intention </a:t>
            </a:r>
          </a:p>
          <a:p>
            <a:r>
              <a:rPr lang="en-US" altLang="ja-JP" sz="2000" dirty="0" smtClean="0">
                <a:solidFill>
                  <a:schemeClr val="accent3">
                    <a:lumMod val="60000"/>
                    <a:lumOff val="40000"/>
                  </a:schemeClr>
                </a:solidFill>
              </a:rPr>
              <a:t>to site the ILC in Japan, and propose to related countries to begin</a:t>
            </a:r>
          </a:p>
          <a:p>
            <a:r>
              <a:rPr lang="en-US" altLang="ja-JP" sz="2000" dirty="0" smtClean="0">
                <a:solidFill>
                  <a:schemeClr val="accent3">
                    <a:lumMod val="60000"/>
                    <a:lumOff val="40000"/>
                  </a:schemeClr>
                </a:solidFill>
              </a:rPr>
              <a:t>discussions toward its realization. ‘</a:t>
            </a:r>
            <a:endParaRPr kumimoji="1" lang="ja-JP" altLang="en-US" sz="2000" dirty="0">
              <a:solidFill>
                <a:schemeClr val="accent3">
                  <a:lumMod val="60000"/>
                  <a:lumOff val="40000"/>
                </a:schemeClr>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Activities of the new Federation (Diet)</a:t>
            </a:r>
            <a:endParaRPr lang="ja-JP" altLang="en-US" sz="3200" b="0" dirty="0">
              <a:latin typeface="Helvetica"/>
              <a:cs typeface="Helvetica"/>
            </a:endParaRPr>
          </a:p>
        </p:txBody>
      </p:sp>
      <p:sp>
        <p:nvSpPr>
          <p:cNvPr id="5" name="コンテンツ プレースホルダ 2"/>
          <p:cNvSpPr>
            <a:spLocks noGrp="1"/>
          </p:cNvSpPr>
          <p:nvPr>
            <p:ph idx="1"/>
          </p:nvPr>
        </p:nvSpPr>
        <p:spPr>
          <a:xfrm>
            <a:off x="304800" y="838200"/>
            <a:ext cx="8534400" cy="6019800"/>
          </a:xfrm>
        </p:spPr>
        <p:txBody>
          <a:bodyPr>
            <a:normAutofit/>
          </a:bodyPr>
          <a:lstStyle/>
          <a:p>
            <a:pPr marL="623888" indent="-411163"/>
            <a:r>
              <a:rPr lang="en-US" altLang="ja-JP" sz="2400" dirty="0" smtClean="0">
                <a:solidFill>
                  <a:srgbClr val="F5F1E0"/>
                </a:solidFill>
                <a:latin typeface="Helvetica"/>
                <a:cs typeface="Helvetica"/>
              </a:rPr>
              <a:t>General meetings</a:t>
            </a:r>
          </a:p>
          <a:p>
            <a:pPr marL="725488" lvl="1" indent="-103188"/>
            <a:r>
              <a:rPr lang="en-US" altLang="ja-JP" sz="2000" dirty="0" smtClean="0">
                <a:solidFill>
                  <a:srgbClr val="FF9B8A"/>
                </a:solidFill>
                <a:latin typeface="Helvetica"/>
                <a:cs typeface="Helvetica"/>
              </a:rPr>
              <a:t> Feb 1. 2013 : re-establishing the federation</a:t>
            </a:r>
          </a:p>
          <a:p>
            <a:pPr marL="990664" lvl="2" indent="-103188">
              <a:buNone/>
            </a:pPr>
            <a:r>
              <a:rPr lang="en-US" altLang="ja-JP" sz="1800" dirty="0" smtClean="0">
                <a:solidFill>
                  <a:srgbClr val="CCFFCC"/>
                </a:solidFill>
                <a:latin typeface="Helvetica"/>
                <a:cs typeface="Helvetica"/>
              </a:rPr>
              <a:t>Huge attendance: </a:t>
            </a:r>
          </a:p>
          <a:p>
            <a:pPr marL="990664" lvl="2" indent="-103188">
              <a:buNone/>
            </a:pPr>
            <a:r>
              <a:rPr lang="en-US" altLang="ja-JP" sz="1800" dirty="0" smtClean="0">
                <a:solidFill>
                  <a:srgbClr val="CCFFCC"/>
                </a:solidFill>
                <a:latin typeface="Helvetica"/>
                <a:cs typeface="Helvetica"/>
              </a:rPr>
              <a:t>  45 diet members and 25 proxies + researchers/companies</a:t>
            </a:r>
          </a:p>
          <a:p>
            <a:pPr marL="623888" lvl="1" indent="-1588"/>
            <a:r>
              <a:rPr lang="en-US" altLang="ja-JP" sz="2000" dirty="0" smtClean="0">
                <a:solidFill>
                  <a:srgbClr val="FF9B8A"/>
                </a:solidFill>
                <a:latin typeface="Helvetica"/>
                <a:cs typeface="Helvetica"/>
              </a:rPr>
              <a:t> Feb 26, 2013 : re-organization</a:t>
            </a:r>
          </a:p>
          <a:p>
            <a:pPr marL="623888" lvl="1" indent="-1588"/>
            <a:r>
              <a:rPr lang="en-US" altLang="ja-JP" sz="2000" dirty="0" smtClean="0">
                <a:solidFill>
                  <a:srgbClr val="FF9B8A"/>
                </a:solidFill>
                <a:latin typeface="Helvetica"/>
                <a:cs typeface="Helvetica"/>
              </a:rPr>
              <a:t> March 25, 2013 : invite Lyn Evans (LC collaboration director).</a:t>
            </a:r>
          </a:p>
          <a:p>
            <a:pPr marL="623888" lvl="1" indent="-1588"/>
            <a:r>
              <a:rPr lang="en-US" altLang="ja-JP" sz="2000" dirty="0" smtClean="0">
                <a:solidFill>
                  <a:srgbClr val="FF9B8A"/>
                </a:solidFill>
                <a:latin typeface="Helvetica"/>
                <a:cs typeface="Helvetica"/>
              </a:rPr>
              <a:t> Apr : two general meetings held</a:t>
            </a:r>
          </a:p>
          <a:p>
            <a:pPr marL="623888" lvl="1" indent="-1588"/>
            <a:endParaRPr lang="en-US" altLang="ja-JP" sz="2000" dirty="0" smtClean="0">
              <a:solidFill>
                <a:srgbClr val="FF9B8A"/>
              </a:solidFill>
              <a:latin typeface="Helvetica"/>
              <a:cs typeface="Helvetica"/>
            </a:endParaRPr>
          </a:p>
          <a:p>
            <a:pPr marL="623888" indent="-411163"/>
            <a:r>
              <a:rPr lang="en-US" altLang="ja-JP" sz="2400" dirty="0" smtClean="0">
                <a:solidFill>
                  <a:schemeClr val="accent1">
                    <a:lumMod val="20000"/>
                    <a:lumOff val="80000"/>
                  </a:schemeClr>
                </a:solidFill>
                <a:latin typeface="Helvetica"/>
                <a:cs typeface="Helvetica"/>
              </a:rPr>
              <a:t>Mini-lecture series</a:t>
            </a:r>
          </a:p>
          <a:p>
            <a:pPr marL="623888" lvl="2" indent="-1588">
              <a:buSzPct val="65000"/>
              <a:buFont typeface="Wingdings" charset="2"/>
              <a:buChar char="n"/>
              <a:tabLst>
                <a:tab pos="1079500" algn="l"/>
              </a:tabLst>
            </a:pPr>
            <a:r>
              <a:rPr lang="en-US" altLang="ja-JP" sz="2000" dirty="0" smtClean="0">
                <a:solidFill>
                  <a:srgbClr val="FF9B8A"/>
                </a:solidFill>
                <a:latin typeface="Helvetica"/>
                <a:cs typeface="Helvetica"/>
              </a:rPr>
              <a:t> </a:t>
            </a:r>
            <a:r>
              <a:rPr lang="en-US" altLang="ja-JP" sz="2000" dirty="0" err="1" smtClean="0">
                <a:solidFill>
                  <a:srgbClr val="FF9B8A"/>
                </a:solidFill>
                <a:latin typeface="Helvetica"/>
                <a:cs typeface="Helvetica"/>
              </a:rPr>
              <a:t>eg</a:t>
            </a:r>
            <a:r>
              <a:rPr lang="en-US" altLang="ja-JP" sz="2000" dirty="0" smtClean="0">
                <a:solidFill>
                  <a:srgbClr val="FF9B8A"/>
                </a:solidFill>
                <a:latin typeface="Helvetica"/>
                <a:cs typeface="Helvetica"/>
              </a:rPr>
              <a:t>: March 13, by </a:t>
            </a:r>
            <a:r>
              <a:rPr lang="en-US" altLang="ja-JP" sz="2000" dirty="0" err="1" smtClean="0">
                <a:solidFill>
                  <a:srgbClr val="FF9B8A"/>
                </a:solidFill>
                <a:latin typeface="Helvetica"/>
                <a:cs typeface="Helvetica"/>
              </a:rPr>
              <a:t>Sakue</a:t>
            </a:r>
            <a:r>
              <a:rPr lang="en-US" altLang="ja-JP" sz="2000" dirty="0" smtClean="0">
                <a:solidFill>
                  <a:srgbClr val="FF9B8A"/>
                </a:solidFill>
                <a:latin typeface="Helvetica"/>
                <a:cs typeface="Helvetica"/>
              </a:rPr>
              <a:t> Yamada etc.</a:t>
            </a:r>
          </a:p>
          <a:p>
            <a:pPr marL="623888" lvl="2" indent="-1588">
              <a:buSzPct val="65000"/>
              <a:buFont typeface="Wingdings" charset="2"/>
              <a:buChar char="n"/>
              <a:tabLst>
                <a:tab pos="1079500" algn="l"/>
              </a:tabLst>
            </a:pPr>
            <a:endParaRPr lang="en-US" altLang="ja-JP" sz="2000" dirty="0" smtClean="0">
              <a:solidFill>
                <a:srgbClr val="FF9B8A"/>
              </a:solidFill>
              <a:latin typeface="Helvetica"/>
              <a:cs typeface="Helvetica"/>
            </a:endParaRPr>
          </a:p>
          <a:p>
            <a:pPr marL="622300" indent="-444500">
              <a:tabLst>
                <a:tab pos="1079500" algn="l"/>
              </a:tabLst>
            </a:pPr>
            <a:r>
              <a:rPr lang="en-US" altLang="ja-JP" sz="2400" dirty="0" smtClean="0">
                <a:solidFill>
                  <a:srgbClr val="F5F1E0"/>
                </a:solidFill>
                <a:latin typeface="Helvetica"/>
                <a:cs typeface="Helvetica"/>
              </a:rPr>
              <a:t>Visit Washington DC</a:t>
            </a:r>
          </a:p>
          <a:p>
            <a:pPr marL="723900" lvl="1" indent="-101600">
              <a:tabLst>
                <a:tab pos="1079500" algn="l"/>
              </a:tabLst>
            </a:pPr>
            <a:r>
              <a:rPr lang="en-US" altLang="ja-JP" sz="2000" dirty="0" smtClean="0">
                <a:solidFill>
                  <a:srgbClr val="FF9B8A"/>
                </a:solidFill>
                <a:latin typeface="Helvetica"/>
                <a:cs typeface="Helvetica"/>
              </a:rPr>
              <a:t> </a:t>
            </a:r>
            <a:r>
              <a:rPr lang="en-US" altLang="ja-JP" sz="2000" dirty="0" smtClean="0">
                <a:solidFill>
                  <a:srgbClr val="FF9B8A"/>
                </a:solidFill>
                <a:latin typeface="Helvetica"/>
                <a:cs typeface="Helvetica"/>
              </a:rPr>
              <a:t>Co-</a:t>
            </a:r>
            <a:r>
              <a:rPr lang="en-US" altLang="ja-JP" sz="2000" dirty="0" smtClean="0">
                <a:solidFill>
                  <a:srgbClr val="FF9B8A"/>
                </a:solidFill>
                <a:latin typeface="Helvetica"/>
                <a:cs typeface="Helvetica"/>
              </a:rPr>
              <a:t>host US-Japan symposium, Apr 30-May 1, 2013</a:t>
            </a:r>
          </a:p>
          <a:p>
            <a:pPr marL="723900" lvl="1" indent="-101600">
              <a:tabLst>
                <a:tab pos="1079500" algn="l"/>
              </a:tabLst>
            </a:pPr>
            <a:r>
              <a:rPr lang="en-US" altLang="ja-JP" sz="2000" dirty="0" smtClean="0">
                <a:solidFill>
                  <a:srgbClr val="FF9B8A"/>
                </a:solidFill>
                <a:latin typeface="Helvetica"/>
                <a:cs typeface="Helvetica"/>
              </a:rPr>
              <a:t> goal : enlarge US-Japan collaboration on the ILC</a:t>
            </a:r>
            <a:endParaRPr lang="en-US" altLang="ja-JP" dirty="0" smtClean="0">
              <a:solidFill>
                <a:srgbClr val="FF9B8A"/>
              </a:solidFill>
              <a:latin typeface="Helvetica"/>
              <a:cs typeface="Helvetica"/>
            </a:endParaRPr>
          </a:p>
          <a:p>
            <a:endParaRPr lang="en-US" altLang="ja-JP" sz="2400" dirty="0" smtClean="0">
              <a:solidFill>
                <a:schemeClr val="accent1">
                  <a:lumMod val="20000"/>
                  <a:lumOff val="80000"/>
                </a:schemeClr>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endParaRPr lang="en-US" altLang="ja-JP" sz="2400" dirty="0" smtClean="0">
              <a:solidFill>
                <a:srgbClr val="FF9B8A"/>
              </a:solidFill>
              <a:latin typeface="Helvetica"/>
              <a:cs typeface="Helvetica"/>
            </a:endParaRPr>
          </a:p>
          <a:p>
            <a:pPr>
              <a:buNone/>
            </a:pPr>
            <a:endParaRPr lang="en-US" altLang="ja-JP" sz="2400" dirty="0" smtClean="0">
              <a:solidFill>
                <a:srgbClr val="FF9B8A"/>
              </a:solidFill>
              <a:latin typeface="Helvetica"/>
              <a:cs typeface="Helvetica"/>
            </a:endParaRPr>
          </a:p>
        </p:txBody>
      </p:sp>
      <p:sp>
        <p:nvSpPr>
          <p:cNvPr id="6" name="スライド番号プレースホルダ 3"/>
          <p:cNvSpPr>
            <a:spLocks noGrp="1"/>
          </p:cNvSpPr>
          <p:nvPr>
            <p:ph type="sldNum" sz="quarter" idx="12"/>
          </p:nvPr>
        </p:nvSpPr>
        <p:spPr>
          <a:xfrm>
            <a:off x="7924800" y="6416675"/>
            <a:ext cx="762000" cy="365125"/>
          </a:xfrm>
        </p:spPr>
        <p:txBody>
          <a:bodyPr/>
          <a:lstStyle/>
          <a:p>
            <a:pPr>
              <a:defRPr/>
            </a:pPr>
            <a:fld id="{FD0FDBD3-6B77-9647-AD3E-B02F35DDD76D}" type="slidenum">
              <a:rPr lang="en-US" altLang="ja-JP" smtClean="0"/>
              <a:pPr>
                <a:defRPr/>
              </a:pPr>
              <a:t>28</a:t>
            </a:fld>
            <a:endParaRPr lang="en-US" altLang="ja-JP"/>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Science-Industry Alliance</a:t>
            </a:r>
            <a:endParaRPr lang="ja-JP" altLang="en-US" sz="3200" b="0" dirty="0">
              <a:latin typeface="Helvetica"/>
              <a:cs typeface="Helvetica"/>
            </a:endParaRPr>
          </a:p>
        </p:txBody>
      </p:sp>
      <p:sp>
        <p:nvSpPr>
          <p:cNvPr id="3" name="コンテンツ プレースホルダ 2"/>
          <p:cNvSpPr>
            <a:spLocks noGrp="1"/>
          </p:cNvSpPr>
          <p:nvPr>
            <p:ph idx="1"/>
          </p:nvPr>
        </p:nvSpPr>
        <p:spPr>
          <a:xfrm>
            <a:off x="304800" y="990600"/>
            <a:ext cx="8534400" cy="3048000"/>
          </a:xfrm>
        </p:spPr>
        <p:txBody>
          <a:bodyPr>
            <a:normAutofit/>
          </a:bodyPr>
          <a:lstStyle/>
          <a:p>
            <a:r>
              <a:rPr lang="en-US" altLang="ja-JP" sz="2000" dirty="0" smtClean="0">
                <a:latin typeface="Helvetica"/>
                <a:cs typeface="Helvetica"/>
              </a:rPr>
              <a:t>‘Advanced Accelerator Association for promoting science and technology (AAA)’ </a:t>
            </a:r>
            <a:endParaRPr lang="en-US" altLang="ja-JP" sz="2000" dirty="0" smtClean="0">
              <a:solidFill>
                <a:srgbClr val="FF9B8A"/>
              </a:solidFill>
              <a:latin typeface="Helvetica"/>
              <a:cs typeface="Helvetica"/>
            </a:endParaRPr>
          </a:p>
          <a:p>
            <a:pPr lvl="1"/>
            <a:r>
              <a:rPr lang="en-US" altLang="ja-JP" sz="1800" dirty="0" smtClean="0">
                <a:solidFill>
                  <a:srgbClr val="FF9B8A"/>
                </a:solidFill>
                <a:latin typeface="Helvetica"/>
                <a:cs typeface="Helvetica"/>
              </a:rPr>
              <a:t>Established in 2008</a:t>
            </a:r>
          </a:p>
          <a:p>
            <a:pPr lvl="1"/>
            <a:r>
              <a:rPr lang="en-US" altLang="ja-JP" sz="1800" dirty="0" smtClean="0">
                <a:solidFill>
                  <a:srgbClr val="FF9B8A"/>
                </a:solidFill>
                <a:latin typeface="Helvetica"/>
                <a:cs typeface="Helvetica"/>
              </a:rPr>
              <a:t>Headed by a former CEO of Mitsubishi Heavy Industries: Mr. </a:t>
            </a:r>
            <a:r>
              <a:rPr lang="en-US" altLang="ja-JP" sz="1800" dirty="0" err="1" smtClean="0">
                <a:solidFill>
                  <a:srgbClr val="FF9B8A"/>
                </a:solidFill>
                <a:latin typeface="Helvetica"/>
                <a:cs typeface="Helvetica"/>
              </a:rPr>
              <a:t>Nishioka</a:t>
            </a:r>
            <a:endParaRPr lang="en-US" altLang="ja-JP" sz="1800" dirty="0" smtClean="0">
              <a:solidFill>
                <a:srgbClr val="FF9B8A"/>
              </a:solidFill>
              <a:latin typeface="Helvetica"/>
              <a:cs typeface="Helvetica"/>
            </a:endParaRPr>
          </a:p>
          <a:p>
            <a:pPr lvl="1"/>
            <a:r>
              <a:rPr lang="en-US" altLang="ja-JP" sz="1800" dirty="0" smtClean="0">
                <a:solidFill>
                  <a:srgbClr val="FF9B8A"/>
                </a:solidFill>
                <a:latin typeface="Helvetica"/>
                <a:cs typeface="Helvetica"/>
              </a:rPr>
              <a:t>Hitachi, Toshiba, Mitsubishi, etc.</a:t>
            </a:r>
          </a:p>
          <a:p>
            <a:pPr lvl="1"/>
            <a:r>
              <a:rPr lang="en-US" altLang="ja-JP" sz="1800" dirty="0" smtClean="0">
                <a:solidFill>
                  <a:srgbClr val="FF9B8A"/>
                </a:solidFill>
                <a:latin typeface="Helvetica"/>
                <a:cs typeface="Helvetica"/>
              </a:rPr>
              <a:t>~90 industries + ~30 universities</a:t>
            </a:r>
            <a:endParaRPr lang="en-US" altLang="ja-JP" sz="2000" dirty="0" smtClean="0">
              <a:solidFill>
                <a:srgbClr val="FF9B8A"/>
              </a:solidFill>
              <a:latin typeface="Helvetica"/>
              <a:cs typeface="Helvetica"/>
            </a:endParaRPr>
          </a:p>
          <a:p>
            <a:endParaRPr lang="en-US" altLang="ja-JP" sz="1800" dirty="0" smtClean="0">
              <a:solidFill>
                <a:srgbClr val="FF9B8A"/>
              </a:solidFill>
              <a:latin typeface="Helvetica"/>
              <a:cs typeface="Helvetica"/>
            </a:endParaRPr>
          </a:p>
          <a:p>
            <a:endParaRPr lang="en-US" altLang="ja-JP" sz="2000" dirty="0" smtClean="0">
              <a:solidFill>
                <a:srgbClr val="FF9B8A"/>
              </a:solidFill>
              <a:latin typeface="Helvetica"/>
              <a:cs typeface="Helvetica"/>
            </a:endParaRPr>
          </a:p>
          <a:p>
            <a:endParaRPr lang="en-US" altLang="ja-JP" sz="2000" dirty="0" smtClean="0">
              <a:solidFill>
                <a:srgbClr val="FF9B8A"/>
              </a:solidFill>
              <a:latin typeface="Helvetica"/>
              <a:cs typeface="Helvetica"/>
            </a:endParaRPr>
          </a:p>
          <a:p>
            <a:endParaRPr lang="en-US" altLang="ja-JP" sz="2000" dirty="0" smtClean="0">
              <a:solidFill>
                <a:srgbClr val="FF9B8A"/>
              </a:solidFill>
              <a:latin typeface="Helvetica"/>
              <a:cs typeface="Helvetica"/>
            </a:endParaRPr>
          </a:p>
          <a:p>
            <a:endParaRPr lang="en-US" altLang="ja-JP" sz="2000" dirty="0" smtClean="0">
              <a:solidFill>
                <a:srgbClr val="FF9B8A"/>
              </a:solidFill>
              <a:latin typeface="Helvetica"/>
              <a:cs typeface="Helvetica"/>
            </a:endParaRPr>
          </a:p>
          <a:p>
            <a:endParaRPr lang="en-US" altLang="ja-JP" sz="2000" dirty="0" smtClean="0">
              <a:solidFill>
                <a:srgbClr val="FF9B8A"/>
              </a:solidFill>
              <a:latin typeface="Helvetica"/>
              <a:cs typeface="Helvetica"/>
            </a:endParaRPr>
          </a:p>
          <a:p>
            <a:endParaRPr lang="en-US" altLang="ja-JP" sz="2000" dirty="0" smtClean="0">
              <a:solidFill>
                <a:srgbClr val="FF9B8A"/>
              </a:solidFill>
              <a:latin typeface="Helvetica"/>
              <a:cs typeface="Helvetica"/>
            </a:endParaRP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29</a:t>
            </a:fld>
            <a:endParaRPr lang="en-US" altLang="ja-JP"/>
          </a:p>
        </p:txBody>
      </p:sp>
      <p:pic>
        <p:nvPicPr>
          <p:cNvPr id="11" name="図 10"/>
          <p:cNvPicPr>
            <a:picLocks noChangeAspect="1"/>
          </p:cNvPicPr>
          <p:nvPr/>
        </p:nvPicPr>
        <p:blipFill rotWithShape="1">
          <a:blip r:embed="rId2" cstate="print">
            <a:extLst>
              <a:ext uri="{BEBA8EAE-BF5A-486C-A8C5-ECC9F3942E4B}">
                <a14:imgProp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14:imgLayer r:embed="rId7">
                    <a14:imgEffect>
                      <a14:sharpenSoften amount="25000"/>
                    </a14:imgEffect>
                  </a14:imgLayer>
                </a14:imgProps>
              </a:ex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p:blipFill>
        <p:spPr>
          <a:xfrm>
            <a:off x="4597115" y="3238500"/>
            <a:ext cx="4292885" cy="3048000"/>
          </a:xfrm>
          <a:prstGeom prst="rect">
            <a:avLst/>
          </a:prstGeom>
        </p:spPr>
      </p:pic>
      <p:sp>
        <p:nvSpPr>
          <p:cNvPr id="12" name="テキスト ボックス 11"/>
          <p:cNvSpPr txBox="1"/>
          <p:nvPr/>
        </p:nvSpPr>
        <p:spPr>
          <a:xfrm>
            <a:off x="381000" y="3688140"/>
            <a:ext cx="3886200" cy="2308324"/>
          </a:xfrm>
          <a:prstGeom prst="rect">
            <a:avLst/>
          </a:prstGeom>
          <a:noFill/>
        </p:spPr>
        <p:txBody>
          <a:bodyPr wrap="square" rtlCol="0">
            <a:spAutoFit/>
          </a:bodyPr>
          <a:lstStyle/>
          <a:p>
            <a:r>
              <a:rPr lang="en-US" altLang="ja-JP" sz="2400" dirty="0" smtClean="0">
                <a:solidFill>
                  <a:srgbClr val="E8FF88"/>
                </a:solidFill>
              </a:rPr>
              <a:t>Intensive activities:</a:t>
            </a:r>
            <a:r>
              <a:rPr kumimoji="1" lang="en-US" altLang="ja-JP" sz="2400" dirty="0" smtClean="0">
                <a:solidFill>
                  <a:srgbClr val="E8FF88"/>
                </a:solidFill>
              </a:rPr>
              <a:t> </a:t>
            </a:r>
          </a:p>
          <a:p>
            <a:pPr>
              <a:buFont typeface="Arial"/>
              <a:buChar char="•"/>
            </a:pPr>
            <a:r>
              <a:rPr kumimoji="1" lang="en-US" altLang="ja-JP" sz="2000" dirty="0" smtClean="0">
                <a:solidFill>
                  <a:srgbClr val="FFEB36"/>
                </a:solidFill>
              </a:rPr>
              <a:t> Lecture series, symposiums</a:t>
            </a:r>
          </a:p>
          <a:p>
            <a:pPr>
              <a:buFont typeface="Arial"/>
              <a:buChar char="•"/>
            </a:pPr>
            <a:r>
              <a:rPr lang="en-US" altLang="ja-JP" sz="2000" dirty="0" smtClean="0">
                <a:solidFill>
                  <a:srgbClr val="FFEB36"/>
                </a:solidFill>
              </a:rPr>
              <a:t> Civil engineering study</a:t>
            </a:r>
          </a:p>
          <a:p>
            <a:pPr>
              <a:buFont typeface="Arial"/>
              <a:buChar char="•"/>
            </a:pPr>
            <a:r>
              <a:rPr kumimoji="1" lang="en-US" altLang="ja-JP" sz="2000" dirty="0" smtClean="0">
                <a:solidFill>
                  <a:srgbClr val="FFEB36"/>
                </a:solidFill>
              </a:rPr>
              <a:t> </a:t>
            </a:r>
            <a:r>
              <a:rPr lang="en-US" altLang="ja-JP" sz="2000" dirty="0" smtClean="0">
                <a:solidFill>
                  <a:srgbClr val="FFEB36"/>
                </a:solidFill>
              </a:rPr>
              <a:t>Studies on l</a:t>
            </a:r>
            <a:r>
              <a:rPr kumimoji="1" lang="en-US" altLang="ja-JP" sz="2000" dirty="0" smtClean="0">
                <a:solidFill>
                  <a:srgbClr val="FFEB36"/>
                </a:solidFill>
              </a:rPr>
              <a:t>arge projects</a:t>
            </a:r>
          </a:p>
          <a:p>
            <a:pPr>
              <a:buFont typeface="Arial"/>
              <a:buChar char="•"/>
            </a:pPr>
            <a:r>
              <a:rPr lang="en-US" altLang="ja-JP" sz="2000" dirty="0" smtClean="0">
                <a:solidFill>
                  <a:srgbClr val="FFEB36"/>
                </a:solidFill>
              </a:rPr>
              <a:t> Science-industry cooperation</a:t>
            </a:r>
          </a:p>
          <a:p>
            <a:pPr>
              <a:buFont typeface="Arial"/>
              <a:buChar char="•"/>
            </a:pPr>
            <a:r>
              <a:rPr lang="en-US" altLang="ja-JP" sz="2000" dirty="0" smtClean="0">
                <a:solidFill>
                  <a:srgbClr val="FFEB36"/>
                </a:solidFill>
              </a:rPr>
              <a:t> …</a:t>
            </a:r>
          </a:p>
          <a:p>
            <a:endParaRPr kumimoji="1" lang="ja-JP" altLang="en-US" sz="2000" dirty="0">
              <a:solidFill>
                <a:srgbClr val="FFEB36"/>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図 1"/>
          <p:cNvPicPr>
            <a:picLocks noChangeAspect="1"/>
          </p:cNvPicPr>
          <p:nvPr/>
        </p:nvPicPr>
        <p:blipFill>
          <a:blip r:embed="rId2"/>
          <a:stretch>
            <a:fillRect/>
          </a:stretch>
        </p:blipFill>
        <p:spPr>
          <a:xfrm>
            <a:off x="2469439" y="1081618"/>
            <a:ext cx="4296841" cy="2991704"/>
          </a:xfrm>
          <a:prstGeom prst="rect">
            <a:avLst/>
          </a:prstGeom>
        </p:spPr>
      </p:pic>
      <p:sp>
        <p:nvSpPr>
          <p:cNvPr id="3" name="テキスト ボックス 2"/>
          <p:cNvSpPr txBox="1"/>
          <p:nvPr/>
        </p:nvSpPr>
        <p:spPr>
          <a:xfrm>
            <a:off x="1721094" y="253598"/>
            <a:ext cx="5483592" cy="584776"/>
          </a:xfrm>
          <a:prstGeom prst="rect">
            <a:avLst/>
          </a:prstGeom>
          <a:noFill/>
          <a:effectLst/>
        </p:spPr>
        <p:txBody>
          <a:bodyPr wrap="none" rtlCol="0">
            <a:spAutoFit/>
          </a:bodyPr>
          <a:lstStyle/>
          <a:p>
            <a:r>
              <a:rPr kumimoji="1" lang="en-US" altLang="ja-JP" sz="3200" dirty="0" smtClean="0">
                <a:solidFill>
                  <a:schemeClr val="accent6">
                    <a:lumMod val="40000"/>
                    <a:lumOff val="60000"/>
                  </a:schemeClr>
                </a:solidFill>
                <a:latin typeface="Times"/>
                <a:cs typeface="Times"/>
              </a:rPr>
              <a:t>Discovery of Higgs-like particle</a:t>
            </a:r>
            <a:endParaRPr kumimoji="1" lang="ja-JP" altLang="en-US" sz="3200" dirty="0">
              <a:solidFill>
                <a:schemeClr val="accent6">
                  <a:lumMod val="40000"/>
                  <a:lumOff val="60000"/>
                </a:schemeClr>
              </a:solidFill>
              <a:latin typeface="Times"/>
              <a:cs typeface="Times"/>
            </a:endParaRPr>
          </a:p>
        </p:txBody>
      </p:sp>
      <p:sp>
        <p:nvSpPr>
          <p:cNvPr id="4" name="テキスト ボックス 3"/>
          <p:cNvSpPr txBox="1"/>
          <p:nvPr/>
        </p:nvSpPr>
        <p:spPr>
          <a:xfrm>
            <a:off x="818444" y="4300096"/>
            <a:ext cx="7830255" cy="2431435"/>
          </a:xfrm>
          <a:prstGeom prst="rect">
            <a:avLst/>
          </a:prstGeom>
          <a:noFill/>
        </p:spPr>
        <p:txBody>
          <a:bodyPr wrap="square" rtlCol="0">
            <a:spAutoFit/>
          </a:bodyPr>
          <a:lstStyle/>
          <a:p>
            <a:r>
              <a:rPr kumimoji="1" lang="en-US" altLang="ja-JP" sz="2000" dirty="0" smtClean="0">
                <a:solidFill>
                  <a:schemeClr val="accent2">
                    <a:lumMod val="40000"/>
                    <a:lumOff val="60000"/>
                  </a:schemeClr>
                </a:solidFill>
              </a:rPr>
              <a:t>▸ </a:t>
            </a:r>
            <a:r>
              <a:rPr lang="en-US" altLang="ja-JP" sz="2000" dirty="0" smtClean="0">
                <a:solidFill>
                  <a:schemeClr val="accent2">
                    <a:lumMod val="40000"/>
                    <a:lumOff val="60000"/>
                  </a:schemeClr>
                </a:solidFill>
                <a:latin typeface="Times"/>
                <a:cs typeface="Times"/>
              </a:rPr>
              <a:t>The fine-tuning problem of the SM became </a:t>
            </a:r>
            <a:r>
              <a:rPr lang="en-US" altLang="ja-JP" sz="2000" dirty="0" smtClean="0">
                <a:solidFill>
                  <a:srgbClr val="FF0000"/>
                </a:solidFill>
                <a:latin typeface="Times"/>
                <a:cs typeface="Times"/>
              </a:rPr>
              <a:t>real</a:t>
            </a:r>
            <a:r>
              <a:rPr lang="en-US" altLang="ja-JP" sz="2000" dirty="0" smtClean="0">
                <a:solidFill>
                  <a:srgbClr val="FAC090"/>
                </a:solidFill>
                <a:latin typeface="Times"/>
                <a:cs typeface="Times"/>
              </a:rPr>
              <a:t>.</a:t>
            </a:r>
            <a:r>
              <a:rPr lang="en-US" altLang="ja-JP" sz="2000" dirty="0" smtClean="0">
                <a:solidFill>
                  <a:schemeClr val="accent2">
                    <a:lumMod val="40000"/>
                    <a:lumOff val="60000"/>
                  </a:schemeClr>
                </a:solidFill>
                <a:latin typeface="Times"/>
                <a:cs typeface="Times"/>
              </a:rPr>
              <a:t> (unless ‘</a:t>
            </a:r>
            <a:r>
              <a:rPr lang="en-US" altLang="ja-JP" sz="2000" dirty="0" err="1" smtClean="0">
                <a:solidFill>
                  <a:schemeClr val="accent2">
                    <a:lumMod val="40000"/>
                    <a:lumOff val="60000"/>
                  </a:schemeClr>
                </a:solidFill>
                <a:latin typeface="Times"/>
                <a:cs typeface="Times"/>
              </a:rPr>
              <a:t>multiverse</a:t>
            </a:r>
            <a:r>
              <a:rPr lang="en-US" altLang="ja-JP" sz="2000" dirty="0" smtClean="0">
                <a:solidFill>
                  <a:schemeClr val="accent2">
                    <a:lumMod val="40000"/>
                    <a:lumOff val="60000"/>
                  </a:schemeClr>
                </a:solidFill>
                <a:latin typeface="Times"/>
                <a:cs typeface="Times"/>
              </a:rPr>
              <a:t>’)</a:t>
            </a:r>
            <a:endParaRPr kumimoji="1" lang="en-US" altLang="ja-JP" sz="2000" dirty="0" smtClean="0">
              <a:solidFill>
                <a:schemeClr val="accent2">
                  <a:lumMod val="40000"/>
                  <a:lumOff val="60000"/>
                </a:schemeClr>
              </a:solidFill>
              <a:latin typeface="Times"/>
              <a:cs typeface="Times"/>
            </a:endParaRPr>
          </a:p>
          <a:p>
            <a:r>
              <a:rPr lang="en-US" altLang="ja-JP" sz="2000" dirty="0" smtClean="0">
                <a:solidFill>
                  <a:schemeClr val="accent2">
                    <a:lumMod val="40000"/>
                    <a:lumOff val="60000"/>
                  </a:schemeClr>
                </a:solidFill>
                <a:latin typeface="Times"/>
                <a:cs typeface="Times"/>
              </a:rPr>
              <a:t>▸ The problem of </a:t>
            </a:r>
            <a:r>
              <a:rPr lang="en-US" altLang="ja-JP" sz="2000" dirty="0" smtClean="0">
                <a:solidFill>
                  <a:srgbClr val="FF0000"/>
                </a:solidFill>
                <a:latin typeface="Times"/>
                <a:cs typeface="Times"/>
              </a:rPr>
              <a:t>missing dark matter </a:t>
            </a:r>
            <a:r>
              <a:rPr lang="en-US" altLang="ja-JP" sz="2000" dirty="0" smtClean="0">
                <a:solidFill>
                  <a:schemeClr val="accent2">
                    <a:lumMod val="40000"/>
                    <a:lumOff val="60000"/>
                  </a:schemeClr>
                </a:solidFill>
                <a:latin typeface="Times"/>
                <a:cs typeface="Times"/>
              </a:rPr>
              <a:t>in the SM became </a:t>
            </a:r>
            <a:r>
              <a:rPr lang="en-US" altLang="ja-JP" sz="2000" dirty="0" err="1" smtClean="0">
                <a:solidFill>
                  <a:schemeClr val="accent2">
                    <a:lumMod val="40000"/>
                    <a:lumOff val="60000"/>
                  </a:schemeClr>
                </a:solidFill>
                <a:latin typeface="Times"/>
                <a:cs typeface="Times"/>
              </a:rPr>
              <a:t>accute</a:t>
            </a:r>
            <a:endParaRPr lang="en-US" altLang="ja-JP" sz="2000" dirty="0" smtClean="0">
              <a:solidFill>
                <a:schemeClr val="accent2">
                  <a:lumMod val="40000"/>
                  <a:lumOff val="60000"/>
                </a:schemeClr>
              </a:solidFill>
              <a:latin typeface="Times"/>
              <a:cs typeface="Times"/>
            </a:endParaRPr>
          </a:p>
          <a:p>
            <a:r>
              <a:rPr lang="en-US" altLang="ja-JP" sz="2000" dirty="0" smtClean="0">
                <a:solidFill>
                  <a:schemeClr val="accent2">
                    <a:lumMod val="40000"/>
                    <a:lumOff val="60000"/>
                  </a:schemeClr>
                </a:solidFill>
                <a:latin typeface="Times"/>
                <a:cs typeface="Times"/>
              </a:rPr>
              <a:t>▸ </a:t>
            </a:r>
            <a:r>
              <a:rPr lang="en-US" altLang="ja-JP" sz="2000" dirty="0" smtClean="0">
                <a:solidFill>
                  <a:srgbClr val="95B3D7"/>
                </a:solidFill>
                <a:latin typeface="Times"/>
                <a:cs typeface="Times"/>
              </a:rPr>
              <a:t>: Compelling reasons for the next step.</a:t>
            </a:r>
            <a:endParaRPr kumimoji="1" lang="en-US" altLang="ja-JP" sz="2000" dirty="0" smtClean="0">
              <a:solidFill>
                <a:srgbClr val="95B3D7"/>
              </a:solidFill>
              <a:latin typeface="Times"/>
              <a:cs typeface="Times"/>
            </a:endParaRPr>
          </a:p>
          <a:p>
            <a:endParaRPr lang="en-US" altLang="ja-JP" sz="2400" dirty="0" smtClean="0">
              <a:solidFill>
                <a:srgbClr val="FAB3C7"/>
              </a:solidFill>
            </a:endParaRPr>
          </a:p>
          <a:p>
            <a:r>
              <a:rPr lang="en-US" altLang="ja-JP" sz="2400" dirty="0" smtClean="0">
                <a:solidFill>
                  <a:srgbClr val="FAB3C7"/>
                </a:solidFill>
              </a:rPr>
              <a:t>A new era of particle physics has begun!</a:t>
            </a:r>
          </a:p>
          <a:p>
            <a:r>
              <a:rPr lang="en-US" altLang="ja-JP" sz="2400" dirty="0" smtClean="0">
                <a:solidFill>
                  <a:srgbClr val="FF0000"/>
                </a:solidFill>
              </a:rPr>
              <a:t>The ILC is designed to lead the new era.</a:t>
            </a:r>
            <a:endParaRPr lang="ja-JP" altLang="en-US" sz="2400" dirty="0" smtClean="0">
              <a:solidFill>
                <a:srgbClr val="FF0000"/>
              </a:solidFill>
            </a:endParaRPr>
          </a:p>
          <a:p>
            <a:endParaRPr kumimoji="1" lang="ja-JP" altLang="en-US" sz="2000" dirty="0">
              <a:solidFill>
                <a:schemeClr val="accent2">
                  <a:lumMod val="40000"/>
                  <a:lumOff val="60000"/>
                </a:schemeClr>
              </a:solidFill>
            </a:endParaRPr>
          </a:p>
        </p:txBody>
      </p:sp>
      <p:sp>
        <p:nvSpPr>
          <p:cNvPr id="5" name="テキスト ボックス 4"/>
          <p:cNvSpPr txBox="1"/>
          <p:nvPr/>
        </p:nvSpPr>
        <p:spPr>
          <a:xfrm>
            <a:off x="4944620" y="748597"/>
            <a:ext cx="247897" cy="646331"/>
          </a:xfrm>
          <a:prstGeom prst="rect">
            <a:avLst/>
          </a:prstGeom>
          <a:noFill/>
        </p:spPr>
        <p:txBody>
          <a:bodyPr wrap="none" rtlCol="0">
            <a:spAutoFit/>
          </a:bodyPr>
          <a:lstStyle/>
          <a:p>
            <a:endParaRPr lang="en-US" altLang="ja-JP" dirty="0" smtClean="0">
              <a:solidFill>
                <a:srgbClr val="60FF56"/>
              </a:solidFill>
            </a:endParaRPr>
          </a:p>
          <a:p>
            <a:endParaRPr kumimoji="1" lang="ja-JP" altLang="en-US" dirty="0">
              <a:solidFill>
                <a:srgbClr val="60FF56"/>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655762"/>
          </a:xfrm>
        </p:spPr>
        <p:txBody>
          <a:bodyPr>
            <a:normAutofit/>
          </a:bodyPr>
          <a:lstStyle/>
          <a:p>
            <a:r>
              <a:rPr lang="en-US" altLang="ja-JP" dirty="0" smtClean="0"/>
              <a:t>US-Japan Symposium </a:t>
            </a:r>
            <a:br>
              <a:rPr lang="en-US" altLang="ja-JP" dirty="0" smtClean="0"/>
            </a:br>
            <a:r>
              <a:rPr lang="en-US" altLang="ja-JP" dirty="0" smtClean="0"/>
              <a:t>on Advanced Science and Technology</a:t>
            </a:r>
            <a:br>
              <a:rPr lang="en-US" altLang="ja-JP" dirty="0" smtClean="0"/>
            </a:br>
            <a:r>
              <a:rPr lang="en-US" altLang="ja-JP" sz="2400" dirty="0" smtClean="0">
                <a:solidFill>
                  <a:srgbClr val="CCFFCC"/>
                </a:solidFill>
              </a:rPr>
              <a:t>Apr 30, 2013, Washington DC</a:t>
            </a:r>
            <a:endParaRPr lang="ja-JP" altLang="en-US" dirty="0">
              <a:solidFill>
                <a:srgbClr val="CCFFCC"/>
              </a:solidFill>
            </a:endParaRPr>
          </a:p>
        </p:txBody>
      </p:sp>
      <p:sp>
        <p:nvSpPr>
          <p:cNvPr id="3" name="コンテンツ プレースホルダ 2"/>
          <p:cNvSpPr>
            <a:spLocks noGrp="1"/>
          </p:cNvSpPr>
          <p:nvPr>
            <p:ph idx="1"/>
          </p:nvPr>
        </p:nvSpPr>
        <p:spPr>
          <a:xfrm>
            <a:off x="457200" y="2095500"/>
            <a:ext cx="5816600" cy="4483100"/>
          </a:xfrm>
        </p:spPr>
        <p:txBody>
          <a:bodyPr>
            <a:normAutofit fontScale="92500" lnSpcReduction="20000"/>
          </a:bodyPr>
          <a:lstStyle/>
          <a:p>
            <a:r>
              <a:rPr lang="en-US" altLang="ja-JP" sz="2000" dirty="0" smtClean="0">
                <a:latin typeface="Helvetica"/>
                <a:cs typeface="Helvetica"/>
              </a:rPr>
              <a:t>Speakers from Japan</a:t>
            </a:r>
          </a:p>
          <a:p>
            <a:pPr lvl="1"/>
            <a:r>
              <a:rPr lang="en-US" altLang="ja-JP" sz="1800" dirty="0" smtClean="0">
                <a:latin typeface="Helvetica"/>
                <a:cs typeface="Helvetica"/>
              </a:rPr>
              <a:t>Shimomura: MEXT </a:t>
            </a:r>
            <a:r>
              <a:rPr lang="en-US" altLang="ja-JP" sz="1800" dirty="0" err="1" smtClean="0">
                <a:latin typeface="Helvetica"/>
                <a:cs typeface="Helvetica"/>
              </a:rPr>
              <a:t>mininster</a:t>
            </a:r>
            <a:endParaRPr lang="en-US" altLang="ja-JP" sz="1800" dirty="0" smtClean="0">
              <a:latin typeface="Helvetica"/>
              <a:cs typeface="Helvetica"/>
            </a:endParaRPr>
          </a:p>
          <a:p>
            <a:pPr lvl="1"/>
            <a:r>
              <a:rPr lang="en-US" altLang="ja-JP" sz="1800" dirty="0" smtClean="0">
                <a:latin typeface="Helvetica"/>
                <a:cs typeface="Helvetica"/>
              </a:rPr>
              <a:t>Kawamura: chair of the federation of diet members for ILC, former MEXT minister</a:t>
            </a:r>
          </a:p>
          <a:p>
            <a:pPr lvl="1"/>
            <a:r>
              <a:rPr lang="en-US" altLang="ja-JP" sz="1800" dirty="0" smtClean="0">
                <a:latin typeface="Helvetica"/>
                <a:cs typeface="Helvetica"/>
              </a:rPr>
              <a:t>Masuda: former minister of interior</a:t>
            </a:r>
          </a:p>
          <a:p>
            <a:pPr lvl="1"/>
            <a:r>
              <a:rPr lang="en-US" altLang="ja-JP" sz="1800" dirty="0" smtClean="0">
                <a:latin typeface="Helvetica"/>
                <a:cs typeface="Helvetica"/>
              </a:rPr>
              <a:t>etc.</a:t>
            </a:r>
          </a:p>
          <a:p>
            <a:r>
              <a:rPr lang="en-US" altLang="ja-JP" sz="2000" dirty="0" smtClean="0">
                <a:latin typeface="Helvetica"/>
                <a:cs typeface="Helvetica"/>
              </a:rPr>
              <a:t>Speakers from the US</a:t>
            </a:r>
          </a:p>
          <a:p>
            <a:pPr lvl="1"/>
            <a:r>
              <a:rPr lang="en-US" altLang="ja-JP" sz="1800" dirty="0" smtClean="0">
                <a:latin typeface="Helvetica"/>
                <a:cs typeface="Helvetica"/>
              </a:rPr>
              <a:t>Daniel B. </a:t>
            </a:r>
            <a:r>
              <a:rPr lang="en-US" altLang="ja-JP" sz="1800" dirty="0" err="1" smtClean="0">
                <a:latin typeface="Helvetica"/>
                <a:cs typeface="Helvetica"/>
              </a:rPr>
              <a:t>Poneman</a:t>
            </a:r>
            <a:r>
              <a:rPr lang="en-US" altLang="ja-JP" sz="1800" dirty="0" smtClean="0">
                <a:latin typeface="Helvetica"/>
                <a:cs typeface="Helvetica"/>
              </a:rPr>
              <a:t>: deputy secretary of energy</a:t>
            </a:r>
          </a:p>
          <a:p>
            <a:pPr lvl="1"/>
            <a:r>
              <a:rPr lang="en-US" altLang="ja-JP" sz="1800" dirty="0" smtClean="0">
                <a:latin typeface="Helvetica"/>
                <a:cs typeface="Helvetica"/>
              </a:rPr>
              <a:t>L.K. Len: OHEP DOE</a:t>
            </a:r>
          </a:p>
          <a:p>
            <a:pPr lvl="1"/>
            <a:r>
              <a:rPr lang="en-US" altLang="ja-JP" sz="1800" dirty="0" smtClean="0">
                <a:latin typeface="Helvetica"/>
                <a:cs typeface="Helvetica"/>
              </a:rPr>
              <a:t>Tony </a:t>
            </a:r>
            <a:r>
              <a:rPr lang="en-US" altLang="ja-JP" sz="1800" dirty="0" err="1" smtClean="0">
                <a:latin typeface="Helvetica"/>
                <a:cs typeface="Helvetica"/>
              </a:rPr>
              <a:t>Favale</a:t>
            </a:r>
            <a:r>
              <a:rPr lang="en-US" altLang="ja-JP" sz="1800" dirty="0" smtClean="0">
                <a:latin typeface="Helvetica"/>
                <a:cs typeface="Helvetica"/>
              </a:rPr>
              <a:t>: president, AES</a:t>
            </a:r>
          </a:p>
          <a:p>
            <a:pPr lvl="1"/>
            <a:r>
              <a:rPr lang="en-US" altLang="ja-JP" sz="1800" dirty="0" smtClean="0">
                <a:latin typeface="Helvetica"/>
                <a:cs typeface="Helvetica"/>
              </a:rPr>
              <a:t>etc.</a:t>
            </a:r>
          </a:p>
          <a:p>
            <a:pPr lvl="1"/>
            <a:endParaRPr lang="en-US" altLang="ja-JP" sz="1800" dirty="0" smtClean="0">
              <a:latin typeface="Helvetica"/>
              <a:cs typeface="Helvetica"/>
            </a:endParaRPr>
          </a:p>
          <a:p>
            <a:r>
              <a:rPr lang="en-US" altLang="ja-JP" sz="2200" dirty="0" smtClean="0">
                <a:latin typeface="Helvetica"/>
                <a:cs typeface="Helvetica"/>
              </a:rPr>
              <a:t>In the morning, an agreement was signed between US and Japan on </a:t>
            </a:r>
            <a:r>
              <a:rPr lang="en-US" altLang="ja-JP" sz="2200" dirty="0" err="1" smtClean="0">
                <a:latin typeface="Helvetica"/>
                <a:cs typeface="Helvetica"/>
              </a:rPr>
              <a:t>coorperation</a:t>
            </a:r>
            <a:r>
              <a:rPr lang="en-US" altLang="ja-JP" sz="2200" dirty="0" smtClean="0">
                <a:latin typeface="Helvetica"/>
                <a:cs typeface="Helvetica"/>
              </a:rPr>
              <a:t> in science and technology</a:t>
            </a:r>
          </a:p>
          <a:p>
            <a:pPr lvl="1"/>
            <a:r>
              <a:rPr lang="en-US" altLang="ja-JP" sz="1800" dirty="0" smtClean="0">
                <a:latin typeface="Helvetica"/>
                <a:cs typeface="Helvetica"/>
              </a:rPr>
              <a:t>A HEP annex is being written</a:t>
            </a:r>
          </a:p>
          <a:p>
            <a:pPr lvl="1"/>
            <a:endParaRPr lang="ja-JP" altLang="en-US" sz="1800" dirty="0">
              <a:latin typeface="Helvetica"/>
              <a:cs typeface="Helvetica"/>
            </a:endParaRPr>
          </a:p>
        </p:txBody>
      </p:sp>
      <p:pic>
        <p:nvPicPr>
          <p:cNvPr id="4" name="図 3" descr="USJsympo.jpg"/>
          <p:cNvPicPr>
            <a:picLocks noChangeAspect="1"/>
          </p:cNvPicPr>
          <p:nvPr/>
        </p:nvPicPr>
        <p:blipFill>
          <a:blip r:embed="rId2"/>
          <a:stretch>
            <a:fillRect/>
          </a:stretch>
        </p:blipFill>
        <p:spPr>
          <a:xfrm>
            <a:off x="5960533" y="3441700"/>
            <a:ext cx="3183467" cy="23876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655762"/>
          </a:xfrm>
        </p:spPr>
        <p:txBody>
          <a:bodyPr>
            <a:normAutofit/>
          </a:bodyPr>
          <a:lstStyle/>
          <a:p>
            <a:r>
              <a:rPr lang="en-US" altLang="ja-JP" dirty="0" smtClean="0"/>
              <a:t>Lyn Evans visits PM Abe et al.</a:t>
            </a:r>
            <a:br>
              <a:rPr lang="en-US" altLang="ja-JP" dirty="0" smtClean="0"/>
            </a:br>
            <a:r>
              <a:rPr lang="en-US" altLang="ja-JP" sz="2400" dirty="0" smtClean="0">
                <a:solidFill>
                  <a:srgbClr val="CCFFCC"/>
                </a:solidFill>
              </a:rPr>
              <a:t>Apr 25-27, 2013, Tokyo</a:t>
            </a:r>
            <a:endParaRPr lang="ja-JP" altLang="en-US" dirty="0">
              <a:solidFill>
                <a:srgbClr val="CCFFCC"/>
              </a:solidFill>
            </a:endParaRPr>
          </a:p>
        </p:txBody>
      </p:sp>
      <p:sp>
        <p:nvSpPr>
          <p:cNvPr id="3" name="コンテンツ プレースホルダ 2"/>
          <p:cNvSpPr>
            <a:spLocks noGrp="1"/>
          </p:cNvSpPr>
          <p:nvPr>
            <p:ph idx="1"/>
          </p:nvPr>
        </p:nvSpPr>
        <p:spPr>
          <a:xfrm>
            <a:off x="457200" y="2095500"/>
            <a:ext cx="4622800" cy="4483100"/>
          </a:xfrm>
        </p:spPr>
        <p:txBody>
          <a:bodyPr>
            <a:normAutofit/>
          </a:bodyPr>
          <a:lstStyle/>
          <a:p>
            <a:r>
              <a:rPr lang="en-US" altLang="ja-JP" sz="2000" dirty="0" smtClean="0">
                <a:latin typeface="Helvetica"/>
                <a:cs typeface="Helvetica"/>
              </a:rPr>
              <a:t>Visited</a:t>
            </a:r>
          </a:p>
          <a:p>
            <a:pPr lvl="1"/>
            <a:r>
              <a:rPr lang="en-US" altLang="ja-JP" sz="1600" dirty="0" smtClean="0">
                <a:latin typeface="Helvetica"/>
                <a:cs typeface="Helvetica"/>
              </a:rPr>
              <a:t>Prime Minister </a:t>
            </a:r>
            <a:r>
              <a:rPr lang="en-US" altLang="ja-JP" sz="1600" dirty="0" err="1" smtClean="0">
                <a:latin typeface="Helvetica"/>
                <a:cs typeface="Helvetica"/>
              </a:rPr>
              <a:t>Shinzo</a:t>
            </a:r>
            <a:r>
              <a:rPr lang="en-US" altLang="ja-JP" sz="1600" dirty="0" smtClean="0">
                <a:latin typeface="Helvetica"/>
                <a:cs typeface="Helvetica"/>
              </a:rPr>
              <a:t> Abe</a:t>
            </a:r>
          </a:p>
          <a:p>
            <a:pPr lvl="1"/>
            <a:r>
              <a:rPr lang="en-US" altLang="ja-JP" sz="1600" dirty="0" err="1" smtClean="0">
                <a:latin typeface="Helvetica"/>
                <a:cs typeface="Helvetica"/>
              </a:rPr>
              <a:t>Miinitster</a:t>
            </a:r>
            <a:r>
              <a:rPr lang="en-US" altLang="ja-JP" sz="1600" dirty="0" smtClean="0">
                <a:latin typeface="Helvetica"/>
                <a:cs typeface="Helvetica"/>
              </a:rPr>
              <a:t> of </a:t>
            </a:r>
            <a:r>
              <a:rPr lang="en-US" altLang="ja-JP" sz="1600" dirty="0" err="1" smtClean="0">
                <a:latin typeface="Helvetica"/>
                <a:cs typeface="Helvetica"/>
              </a:rPr>
              <a:t>sicence</a:t>
            </a:r>
            <a:r>
              <a:rPr lang="en-US" altLang="ja-JP" sz="1600" dirty="0" smtClean="0">
                <a:latin typeface="Helvetica"/>
                <a:cs typeface="Helvetica"/>
              </a:rPr>
              <a:t> and technology, </a:t>
            </a:r>
            <a:r>
              <a:rPr lang="en-US" altLang="ja-JP" sz="1600" dirty="0" err="1" smtClean="0">
                <a:latin typeface="Helvetica"/>
                <a:cs typeface="Helvetica"/>
              </a:rPr>
              <a:t>Ichita</a:t>
            </a:r>
            <a:r>
              <a:rPr lang="en-US" altLang="ja-JP" sz="1600" dirty="0" smtClean="0">
                <a:latin typeface="Helvetica"/>
                <a:cs typeface="Helvetica"/>
              </a:rPr>
              <a:t> </a:t>
            </a:r>
            <a:r>
              <a:rPr lang="en-US" altLang="ja-JP" sz="1600" dirty="0" err="1" smtClean="0">
                <a:latin typeface="Helvetica"/>
                <a:cs typeface="Helvetica"/>
              </a:rPr>
              <a:t>yamamoto</a:t>
            </a:r>
            <a:r>
              <a:rPr lang="en-US" altLang="ja-JP" sz="1600" dirty="0" smtClean="0">
                <a:latin typeface="Helvetica"/>
                <a:cs typeface="Helvetica"/>
              </a:rPr>
              <a:t>:</a:t>
            </a:r>
          </a:p>
          <a:p>
            <a:pPr lvl="1"/>
            <a:r>
              <a:rPr lang="en-US" altLang="ja-JP" sz="1600" dirty="0" smtClean="0">
                <a:latin typeface="Helvetica"/>
                <a:cs typeface="Helvetica"/>
              </a:rPr>
              <a:t>Takeo Kawamura: chair of the federation of diet members for ILC, former MEXT minister</a:t>
            </a:r>
          </a:p>
          <a:p>
            <a:pPr lvl="2">
              <a:buNone/>
            </a:pPr>
            <a:r>
              <a:rPr lang="en-US" altLang="ja-JP" sz="1200" dirty="0" smtClean="0">
                <a:latin typeface="Helvetica"/>
                <a:cs typeface="Helvetica"/>
              </a:rPr>
              <a:t>With </a:t>
            </a:r>
            <a:r>
              <a:rPr lang="en-US" altLang="ja-JP" sz="1200" dirty="0" err="1" smtClean="0">
                <a:latin typeface="Helvetica"/>
                <a:cs typeface="Helvetica"/>
              </a:rPr>
              <a:t>Koshiba</a:t>
            </a:r>
            <a:r>
              <a:rPr lang="en-US" altLang="ja-JP" sz="1200" dirty="0" smtClean="0">
                <a:latin typeface="Helvetica"/>
                <a:cs typeface="Helvetica"/>
              </a:rPr>
              <a:t>, Murayama, Yamashita</a:t>
            </a:r>
          </a:p>
          <a:p>
            <a:pPr lvl="1"/>
            <a:r>
              <a:rPr lang="en-US" altLang="ja-JP" sz="1800" dirty="0" err="1" smtClean="0">
                <a:latin typeface="Helvetica"/>
                <a:cs typeface="Helvetica"/>
              </a:rPr>
              <a:t>Hakubun</a:t>
            </a:r>
            <a:r>
              <a:rPr lang="en-US" altLang="ja-JP" sz="1800" dirty="0" smtClean="0">
                <a:latin typeface="Helvetica"/>
                <a:cs typeface="Helvetica"/>
              </a:rPr>
              <a:t> Shimomura: MEXT minister</a:t>
            </a:r>
          </a:p>
          <a:p>
            <a:pPr lvl="1"/>
            <a:r>
              <a:rPr lang="en-US" altLang="ja-JP" sz="1800" dirty="0" err="1" smtClean="0">
                <a:latin typeface="Helvetica"/>
                <a:cs typeface="Helvetica"/>
              </a:rPr>
              <a:t>HIroya</a:t>
            </a:r>
            <a:r>
              <a:rPr lang="en-US" altLang="ja-JP" sz="1800" dirty="0" smtClean="0">
                <a:latin typeface="Helvetica"/>
                <a:cs typeface="Helvetica"/>
              </a:rPr>
              <a:t> Masuda: former minister of interior</a:t>
            </a:r>
          </a:p>
          <a:p>
            <a:pPr lvl="1"/>
            <a:r>
              <a:rPr lang="en-US" altLang="ja-JP" sz="1800" dirty="0" err="1" smtClean="0">
                <a:latin typeface="Helvetica"/>
                <a:cs typeface="Helvetica"/>
              </a:rPr>
              <a:t>Kiyohiko</a:t>
            </a:r>
            <a:r>
              <a:rPr lang="en-US" altLang="ja-JP" sz="1800" dirty="0" smtClean="0">
                <a:latin typeface="Helvetica"/>
                <a:cs typeface="Helvetica"/>
              </a:rPr>
              <a:t> Ito: managing director JACE</a:t>
            </a:r>
          </a:p>
          <a:p>
            <a:pPr lvl="1"/>
            <a:r>
              <a:rPr lang="en-US" altLang="ja-JP" sz="1800" dirty="0" smtClean="0">
                <a:latin typeface="Helvetica"/>
                <a:cs typeface="Helvetica"/>
              </a:rPr>
              <a:t>etc. etc.</a:t>
            </a:r>
          </a:p>
          <a:p>
            <a:pPr lvl="1">
              <a:buNone/>
            </a:pPr>
            <a:endParaRPr lang="ja-JP" altLang="en-US" sz="1800" dirty="0">
              <a:latin typeface="Helvetica"/>
              <a:cs typeface="Helvetica"/>
            </a:endParaRPr>
          </a:p>
        </p:txBody>
      </p:sp>
      <p:pic>
        <p:nvPicPr>
          <p:cNvPr id="5" name="図 4" descr="JapanAbe1.jpg"/>
          <p:cNvPicPr>
            <a:picLocks noChangeAspect="1"/>
          </p:cNvPicPr>
          <p:nvPr/>
        </p:nvPicPr>
        <p:blipFill>
          <a:blip r:embed="rId2"/>
          <a:stretch>
            <a:fillRect/>
          </a:stretch>
        </p:blipFill>
        <p:spPr>
          <a:xfrm>
            <a:off x="5664201" y="4368186"/>
            <a:ext cx="3352799" cy="2210414"/>
          </a:xfrm>
          <a:prstGeom prst="rect">
            <a:avLst/>
          </a:prstGeom>
        </p:spPr>
      </p:pic>
      <p:pic>
        <p:nvPicPr>
          <p:cNvPr id="6" name="図 5" descr="27ilc1_1.jpg"/>
          <p:cNvPicPr>
            <a:picLocks noChangeAspect="1"/>
          </p:cNvPicPr>
          <p:nvPr/>
        </p:nvPicPr>
        <p:blipFill>
          <a:blip r:embed="rId3"/>
          <a:stretch>
            <a:fillRect/>
          </a:stretch>
        </p:blipFill>
        <p:spPr>
          <a:xfrm>
            <a:off x="5867400" y="1930400"/>
            <a:ext cx="3124200" cy="2160485"/>
          </a:xfrm>
          <a:prstGeom prst="rect">
            <a:avLst/>
          </a:prstGeom>
        </p:spPr>
      </p:pic>
      <p:cxnSp>
        <p:nvCxnSpPr>
          <p:cNvPr id="8" name="直線矢印コネクタ 7"/>
          <p:cNvCxnSpPr/>
          <p:nvPr/>
        </p:nvCxnSpPr>
        <p:spPr>
          <a:xfrm rot="16200000" flipH="1">
            <a:off x="7670800" y="1587500"/>
            <a:ext cx="927100" cy="8890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9" name="テキスト ボックス 8"/>
          <p:cNvSpPr txBox="1"/>
          <p:nvPr/>
        </p:nvSpPr>
        <p:spPr>
          <a:xfrm>
            <a:off x="7721600" y="800100"/>
            <a:ext cx="923149" cy="369332"/>
          </a:xfrm>
          <a:prstGeom prst="rect">
            <a:avLst/>
          </a:prstGeom>
          <a:noFill/>
        </p:spPr>
        <p:txBody>
          <a:bodyPr wrap="none" rtlCol="0">
            <a:spAutoFit/>
          </a:bodyPr>
          <a:lstStyle/>
          <a:p>
            <a:r>
              <a:rPr kumimoji="1" lang="en-US" altLang="ja-JP" dirty="0" smtClean="0"/>
              <a:t>PM Abe</a:t>
            </a:r>
            <a:endParaRPr kumimoji="1" lang="ja-JP"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タイトル 1"/>
          <p:cNvSpPr>
            <a:spLocks noGrp="1"/>
          </p:cNvSpPr>
          <p:nvPr>
            <p:ph type="title"/>
          </p:nvPr>
        </p:nvSpPr>
        <p:spPr>
          <a:xfrm>
            <a:off x="304800" y="355600"/>
            <a:ext cx="5943600" cy="762000"/>
          </a:xfrm>
        </p:spPr>
        <p:txBody>
          <a:bodyPr>
            <a:normAutofit/>
          </a:bodyPr>
          <a:lstStyle/>
          <a:p>
            <a:pPr algn="ctr"/>
            <a:r>
              <a:rPr lang="en-US" altLang="ja-JP" dirty="0" smtClean="0"/>
              <a:t>Two Candidate Sites</a:t>
            </a:r>
            <a:endParaRPr lang="ja-JP" altLang="en-US" dirty="0" smtClean="0"/>
          </a:p>
        </p:txBody>
      </p:sp>
      <p:sp>
        <p:nvSpPr>
          <p:cNvPr id="47107" name="コンテンツ プレースホルダ 2"/>
          <p:cNvSpPr>
            <a:spLocks noGrp="1"/>
          </p:cNvSpPr>
          <p:nvPr>
            <p:ph idx="1"/>
          </p:nvPr>
        </p:nvSpPr>
        <p:spPr>
          <a:xfrm>
            <a:off x="685800" y="1591092"/>
            <a:ext cx="8013700" cy="4343400"/>
          </a:xfrm>
        </p:spPr>
        <p:txBody>
          <a:bodyPr/>
          <a:lstStyle/>
          <a:p>
            <a:r>
              <a:rPr lang="en-US" altLang="ja-JP" sz="2000" dirty="0" smtClean="0">
                <a:solidFill>
                  <a:srgbClr val="CCFFCC"/>
                </a:solidFill>
                <a:latin typeface="Helvetica"/>
                <a:cs typeface="Helvetica"/>
              </a:rPr>
              <a:t>Kyushu</a:t>
            </a:r>
          </a:p>
          <a:p>
            <a:pPr lvl="1"/>
            <a:r>
              <a:rPr lang="en-US" altLang="ja-JP" sz="1800" dirty="0" err="1" smtClean="0">
                <a:latin typeface="Helvetica"/>
                <a:cs typeface="Helvetica"/>
              </a:rPr>
              <a:t>Sefuri</a:t>
            </a:r>
            <a:r>
              <a:rPr lang="en-US" altLang="ja-JP" sz="1800" dirty="0" smtClean="0">
                <a:latin typeface="Helvetica"/>
                <a:cs typeface="Helvetica"/>
              </a:rPr>
              <a:t> mountains</a:t>
            </a:r>
          </a:p>
          <a:p>
            <a:r>
              <a:rPr lang="en-US" altLang="ja-JP" sz="2000" dirty="0" smtClean="0">
                <a:solidFill>
                  <a:srgbClr val="CCFFCC"/>
                </a:solidFill>
                <a:latin typeface="Helvetica"/>
                <a:cs typeface="Helvetica"/>
              </a:rPr>
              <a:t>Tohoku</a:t>
            </a:r>
          </a:p>
          <a:p>
            <a:pPr lvl="1"/>
            <a:r>
              <a:rPr lang="en-US" altLang="ja-JP" sz="1800" dirty="0" err="1" smtClean="0">
                <a:latin typeface="Helvetica"/>
                <a:cs typeface="Helvetica"/>
              </a:rPr>
              <a:t>Kitakami</a:t>
            </a:r>
            <a:r>
              <a:rPr lang="en-US" altLang="ja-JP" sz="1800" dirty="0" smtClean="0">
                <a:latin typeface="Helvetica"/>
                <a:cs typeface="Helvetica"/>
              </a:rPr>
              <a:t> mountains</a:t>
            </a:r>
          </a:p>
          <a:p>
            <a:pPr>
              <a:buFont typeface="Osaka" pitchFamily="-111" charset="-128"/>
              <a:buNone/>
            </a:pPr>
            <a:endParaRPr lang="en-US" altLang="ja-JP" sz="2000" dirty="0" smtClean="0">
              <a:latin typeface="Helvetica"/>
              <a:cs typeface="Helvetica"/>
            </a:endParaRPr>
          </a:p>
          <a:p>
            <a:pPr lvl="1">
              <a:buFont typeface="Wingdings" pitchFamily="-111" charset="2"/>
              <a:buNone/>
            </a:pPr>
            <a:r>
              <a:rPr lang="en-US" altLang="ja-JP" sz="2000" dirty="0" smtClean="0">
                <a:solidFill>
                  <a:srgbClr val="FFEB36"/>
                </a:solidFill>
                <a:latin typeface="Helvetica"/>
                <a:cs typeface="Helvetica"/>
              </a:rPr>
              <a:t>Strong and stable granite bedrocks</a:t>
            </a:r>
          </a:p>
          <a:p>
            <a:pPr lvl="1">
              <a:buFont typeface="Wingdings" pitchFamily="-111" charset="2"/>
              <a:buNone/>
            </a:pPr>
            <a:endParaRPr lang="en-US" altLang="ja-JP" sz="1800" dirty="0" smtClean="0">
              <a:solidFill>
                <a:srgbClr val="FEFFFD"/>
              </a:solidFill>
              <a:latin typeface="Helvetica"/>
              <a:cs typeface="Helvetica"/>
            </a:endParaRPr>
          </a:p>
          <a:p>
            <a:pPr marL="0">
              <a:buFont typeface="Wingdings" pitchFamily="-111" charset="2"/>
              <a:buNone/>
            </a:pPr>
            <a:r>
              <a:rPr lang="en-US" altLang="ja-JP" sz="2200" dirty="0" smtClean="0">
                <a:solidFill>
                  <a:srgbClr val="FF9B8A"/>
                </a:solidFill>
                <a:latin typeface="Helvetica"/>
                <a:cs typeface="Helvetica"/>
              </a:rPr>
              <a:t>One of them will be chosen by end of July 2013 based on:</a:t>
            </a:r>
          </a:p>
          <a:p>
            <a:pPr marL="379476" lvl="1" indent="-342900"/>
            <a:r>
              <a:rPr lang="en-US" altLang="ja-JP" sz="1800" dirty="0" smtClean="0">
                <a:solidFill>
                  <a:srgbClr val="CCFFCC"/>
                </a:solidFill>
                <a:latin typeface="Helvetica"/>
                <a:cs typeface="Helvetica"/>
              </a:rPr>
              <a:t>Geology and technical aspects</a:t>
            </a:r>
          </a:p>
          <a:p>
            <a:pPr marL="379476" lvl="1" indent="-342900"/>
            <a:r>
              <a:rPr lang="en-US" altLang="ja-JP" sz="1800" dirty="0" smtClean="0">
                <a:solidFill>
                  <a:srgbClr val="CCFFCC"/>
                </a:solidFill>
                <a:latin typeface="Helvetica"/>
                <a:cs typeface="Helvetica"/>
              </a:rPr>
              <a:t>Infrastructure and economic ripple effects</a:t>
            </a:r>
          </a:p>
          <a:p>
            <a:pPr lvl="1">
              <a:buFont typeface="Wingdings" pitchFamily="-111" charset="2"/>
              <a:buNone/>
            </a:pPr>
            <a:endParaRPr lang="en-US" altLang="ja-JP" sz="1800" dirty="0" smtClean="0">
              <a:solidFill>
                <a:srgbClr val="FEFFFD"/>
              </a:solidFill>
              <a:latin typeface="Helvetica"/>
              <a:cs typeface="Helvetica"/>
            </a:endParaRPr>
          </a:p>
          <a:p>
            <a:pPr>
              <a:buFont typeface="Wingdings" pitchFamily="-111" charset="2"/>
              <a:buNone/>
            </a:pPr>
            <a:endParaRPr lang="en-US" altLang="ja-JP" sz="2200" dirty="0" smtClean="0">
              <a:solidFill>
                <a:srgbClr val="FEFFFD"/>
              </a:solidFill>
              <a:latin typeface="Helvetica"/>
              <a:cs typeface="Helvetica"/>
            </a:endParaRPr>
          </a:p>
        </p:txBody>
      </p:sp>
      <p:pic>
        <p:nvPicPr>
          <p:cNvPr id="47108" name="図 3" descr="japan-map.jpg"/>
          <p:cNvPicPr>
            <a:picLocks noChangeAspect="1"/>
          </p:cNvPicPr>
          <p:nvPr/>
        </p:nvPicPr>
        <p:blipFill>
          <a:blip r:embed="rId3"/>
          <a:srcRect/>
          <a:stretch>
            <a:fillRect/>
          </a:stretch>
        </p:blipFill>
        <p:spPr bwMode="auto">
          <a:xfrm>
            <a:off x="6248400" y="0"/>
            <a:ext cx="2895600" cy="3862388"/>
          </a:xfrm>
          <a:prstGeom prst="rect">
            <a:avLst/>
          </a:prstGeom>
          <a:noFill/>
          <a:ln w="9525">
            <a:noFill/>
            <a:miter lim="800000"/>
            <a:headEnd/>
            <a:tailEnd/>
          </a:ln>
        </p:spPr>
      </p:pic>
      <p:sp>
        <p:nvSpPr>
          <p:cNvPr id="47109" name="円/楕円 4"/>
          <p:cNvSpPr>
            <a:spLocks noChangeArrowheads="1"/>
          </p:cNvSpPr>
          <p:nvPr/>
        </p:nvSpPr>
        <p:spPr bwMode="auto">
          <a:xfrm>
            <a:off x="8331200" y="1404938"/>
            <a:ext cx="114300" cy="261937"/>
          </a:xfrm>
          <a:prstGeom prst="ellipse">
            <a:avLst/>
          </a:prstGeom>
          <a:noFill/>
          <a:ln w="15875" cap="flat" cmpd="sng" algn="ctr">
            <a:solidFill>
              <a:srgbClr val="800000"/>
            </a:solidFill>
            <a:prstDash val="solid"/>
            <a:miter lim="800000"/>
            <a:headEnd type="none" w="med" len="med"/>
            <a:tailEnd type="none" w="med" len="med"/>
          </a:ln>
          <a:effectLst>
            <a:outerShdw blurRad="50800" dist="12700" dir="2700000">
              <a:schemeClr val="tx1">
                <a:alpha val="76000"/>
              </a:schemeClr>
            </a:outerShdw>
          </a:effectLst>
        </p:spPr>
        <p:txBody>
          <a:bodyPr>
            <a:prstTxWarp prst="textNoShape">
              <a:avLst/>
            </a:prstTxWarp>
          </a:bodyPr>
          <a:lstStyle/>
          <a:p>
            <a:pPr>
              <a:defRPr/>
            </a:pPr>
            <a:endParaRPr lang="ja-JP" altLang="en-US">
              <a:latin typeface="Helvetica" pitchFamily="-109" charset="0"/>
              <a:ea typeface="Osaka" pitchFamily="-109" charset="-128"/>
              <a:cs typeface="Osaka" pitchFamily="-109" charset="-128"/>
            </a:endParaRPr>
          </a:p>
        </p:txBody>
      </p:sp>
      <p:sp>
        <p:nvSpPr>
          <p:cNvPr id="47110" name="円/楕円 5"/>
          <p:cNvSpPr>
            <a:spLocks noChangeArrowheads="1"/>
          </p:cNvSpPr>
          <p:nvPr/>
        </p:nvSpPr>
        <p:spPr bwMode="auto">
          <a:xfrm flipH="1">
            <a:off x="6719888" y="2967038"/>
            <a:ext cx="190500" cy="106362"/>
          </a:xfrm>
          <a:prstGeom prst="ellipse">
            <a:avLst/>
          </a:prstGeom>
          <a:noFill/>
          <a:ln w="12700" cap="flat" cmpd="sng" algn="ctr">
            <a:solidFill>
              <a:srgbClr val="800000"/>
            </a:solidFill>
            <a:prstDash val="solid"/>
            <a:miter lim="800000"/>
            <a:headEnd type="none" w="med" len="med"/>
            <a:tailEnd type="none" w="med" len="med"/>
          </a:ln>
          <a:effectLst>
            <a:outerShdw blurRad="50800" dist="12700" dir="2760000">
              <a:schemeClr val="tx1"/>
            </a:outerShdw>
          </a:effectLst>
        </p:spPr>
        <p:txBody>
          <a:bodyPr>
            <a:prstTxWarp prst="textNoShape">
              <a:avLst/>
            </a:prstTxWarp>
          </a:bodyPr>
          <a:lstStyle/>
          <a:p>
            <a:pPr>
              <a:defRPr/>
            </a:pPr>
            <a:endParaRPr lang="ja-JP" altLang="en-US">
              <a:latin typeface="Helvetica" pitchFamily="-109" charset="0"/>
              <a:ea typeface="Osaka" pitchFamily="-109" charset="-128"/>
              <a:cs typeface="Osaka" pitchFamily="-109" charset="-128"/>
            </a:endParaRPr>
          </a:p>
        </p:txBody>
      </p:sp>
      <p:sp>
        <p:nvSpPr>
          <p:cNvPr id="47111" name="テキスト ボックス 6"/>
          <p:cNvSpPr txBox="1">
            <a:spLocks noChangeArrowheads="1"/>
          </p:cNvSpPr>
          <p:nvPr/>
        </p:nvSpPr>
        <p:spPr bwMode="auto">
          <a:xfrm>
            <a:off x="6281738" y="2484438"/>
            <a:ext cx="668272" cy="338554"/>
          </a:xfrm>
          <a:prstGeom prst="rect">
            <a:avLst/>
          </a:prstGeom>
          <a:noFill/>
          <a:ln w="9525">
            <a:noFill/>
            <a:miter lim="800000"/>
            <a:headEnd/>
            <a:tailEnd/>
          </a:ln>
        </p:spPr>
        <p:txBody>
          <a:bodyPr wrap="none">
            <a:prstTxWarp prst="textNoShape">
              <a:avLst/>
            </a:prstTxWarp>
            <a:spAutoFit/>
          </a:bodyPr>
          <a:lstStyle/>
          <a:p>
            <a:pPr>
              <a:buFontTx/>
              <a:buNone/>
            </a:pPr>
            <a:r>
              <a:rPr lang="en-US" altLang="ja-JP" sz="1600" dirty="0" err="1" smtClean="0">
                <a:solidFill>
                  <a:srgbClr val="1F497D"/>
                </a:solidFill>
              </a:rPr>
              <a:t>Sefuri</a:t>
            </a:r>
            <a:endParaRPr lang="ja-JP" altLang="en-US" sz="1600" dirty="0">
              <a:solidFill>
                <a:srgbClr val="1F497D"/>
              </a:solidFill>
            </a:endParaRPr>
          </a:p>
        </p:txBody>
      </p:sp>
      <p:sp>
        <p:nvSpPr>
          <p:cNvPr id="47112" name="テキスト ボックス 7"/>
          <p:cNvSpPr txBox="1">
            <a:spLocks noChangeArrowheads="1"/>
          </p:cNvSpPr>
          <p:nvPr/>
        </p:nvSpPr>
        <p:spPr bwMode="auto">
          <a:xfrm>
            <a:off x="8077200" y="1138238"/>
            <a:ext cx="901910" cy="338554"/>
          </a:xfrm>
          <a:prstGeom prst="rect">
            <a:avLst/>
          </a:prstGeom>
          <a:noFill/>
          <a:ln w="9525">
            <a:noFill/>
            <a:miter lim="800000"/>
            <a:headEnd/>
            <a:tailEnd/>
          </a:ln>
        </p:spPr>
        <p:txBody>
          <a:bodyPr wrap="none">
            <a:prstTxWarp prst="textNoShape">
              <a:avLst/>
            </a:prstTxWarp>
            <a:spAutoFit/>
          </a:bodyPr>
          <a:lstStyle/>
          <a:p>
            <a:pPr>
              <a:buFontTx/>
              <a:buNone/>
            </a:pPr>
            <a:r>
              <a:rPr lang="en-US" altLang="ja-JP" sz="1600" dirty="0" err="1" smtClean="0">
                <a:solidFill>
                  <a:schemeClr val="bg2"/>
                </a:solidFill>
              </a:rPr>
              <a:t>Kitakami</a:t>
            </a:r>
            <a:endParaRPr lang="ja-JP" altLang="en-US" sz="1600" dirty="0">
              <a:solidFill>
                <a:schemeClr val="bg2"/>
              </a:solidFill>
            </a:endParaRPr>
          </a:p>
        </p:txBody>
      </p:sp>
      <p:sp>
        <p:nvSpPr>
          <p:cNvPr id="47116" name="Rectangle 9"/>
          <p:cNvSpPr>
            <a:spLocks noGrp="1" noChangeArrowheads="1"/>
          </p:cNvSpPr>
          <p:nvPr>
            <p:ph type="sldNum" sz="quarter" idx="11"/>
          </p:nvPr>
        </p:nvSpPr>
        <p:spPr>
          <a:noFill/>
        </p:spPr>
        <p:txBody>
          <a:bodyPr/>
          <a:lstStyle/>
          <a:p>
            <a:fld id="{62862DF4-4DF8-3445-BA69-B76F315406D7}" type="slidenum">
              <a:rPr lang="en-US" altLang="ja-JP">
                <a:latin typeface="Helvetica" pitchFamily="-111" charset="0"/>
                <a:ea typeface="Osaka" pitchFamily="-111" charset="-128"/>
                <a:cs typeface="Osaka" pitchFamily="-111" charset="-128"/>
              </a:rPr>
              <a:pPr/>
              <a:t>32</a:t>
            </a:fld>
            <a:endParaRPr lang="en-US" altLang="ja-JP" dirty="0">
              <a:latin typeface="Helvetica" pitchFamily="-111" charset="0"/>
              <a:ea typeface="Osaka" pitchFamily="-111" charset="-128"/>
              <a:cs typeface="Osaka" pitchFamily="-111" charset="-128"/>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Regional Organizations : Kyushu</a:t>
            </a:r>
            <a:endParaRPr lang="ja-JP" altLang="en-US" sz="3200" b="0" dirty="0">
              <a:latin typeface="Helvetica"/>
              <a:cs typeface="Helvetica"/>
            </a:endParaRPr>
          </a:p>
        </p:txBody>
      </p:sp>
      <p:sp>
        <p:nvSpPr>
          <p:cNvPr id="3" name="コンテンツ プレースホルダ 2"/>
          <p:cNvSpPr>
            <a:spLocks noGrp="1"/>
          </p:cNvSpPr>
          <p:nvPr>
            <p:ph idx="1"/>
          </p:nvPr>
        </p:nvSpPr>
        <p:spPr>
          <a:xfrm>
            <a:off x="76200" y="914400"/>
            <a:ext cx="8382000" cy="5943600"/>
          </a:xfrm>
        </p:spPr>
        <p:txBody>
          <a:bodyPr>
            <a:normAutofit/>
          </a:bodyPr>
          <a:lstStyle/>
          <a:p>
            <a:r>
              <a:rPr lang="en-US" altLang="ja-JP" sz="2400" dirty="0" smtClean="0">
                <a:latin typeface="Helvetica"/>
                <a:cs typeface="Helvetica"/>
              </a:rPr>
              <a:t>Kyushu</a:t>
            </a:r>
          </a:p>
          <a:p>
            <a:pPr lvl="1"/>
            <a:r>
              <a:rPr lang="en-US" altLang="ja-JP" sz="2000" dirty="0" smtClean="0">
                <a:solidFill>
                  <a:srgbClr val="FF9B8A"/>
                </a:solidFill>
                <a:latin typeface="Helvetica"/>
                <a:cs typeface="Helvetica"/>
              </a:rPr>
              <a:t>‘Association of Advanced Fundamental Science and Future Accelerators’</a:t>
            </a:r>
          </a:p>
          <a:p>
            <a:pPr lvl="2"/>
            <a:r>
              <a:rPr lang="en-US" altLang="ja-JP" sz="2000" dirty="0" smtClean="0">
                <a:solidFill>
                  <a:srgbClr val="E8FF88"/>
                </a:solidFill>
                <a:latin typeface="Helvetica"/>
                <a:cs typeface="Helvetica"/>
              </a:rPr>
              <a:t>Established in 2007</a:t>
            </a:r>
          </a:p>
          <a:p>
            <a:pPr lvl="2"/>
            <a:r>
              <a:rPr lang="en-US" altLang="ja-JP" sz="2000" dirty="0" smtClean="0">
                <a:solidFill>
                  <a:srgbClr val="E8FF88"/>
                </a:solidFill>
                <a:latin typeface="Helvetica"/>
                <a:cs typeface="Helvetica"/>
              </a:rPr>
              <a:t>Local governments, companies and universities</a:t>
            </a:r>
          </a:p>
          <a:p>
            <a:pPr lvl="1"/>
            <a:r>
              <a:rPr lang="en-US" altLang="ja-JP" sz="2000" dirty="0" smtClean="0">
                <a:solidFill>
                  <a:srgbClr val="FF9B8A"/>
                </a:solidFill>
                <a:latin typeface="Helvetica"/>
                <a:cs typeface="Helvetica"/>
              </a:rPr>
              <a:t>‘Kyushu and Saga Universities Promoting ILC’</a:t>
            </a:r>
          </a:p>
          <a:p>
            <a:pPr lvl="2"/>
            <a:r>
              <a:rPr lang="en-US" altLang="ja-JP" sz="2000" dirty="0" smtClean="0">
                <a:solidFill>
                  <a:srgbClr val="E8FF88"/>
                </a:solidFill>
                <a:latin typeface="Helvetica"/>
                <a:cs typeface="Helvetica"/>
              </a:rPr>
              <a:t>Established in 2007</a:t>
            </a:r>
          </a:p>
          <a:p>
            <a:pPr lvl="1"/>
            <a:r>
              <a:rPr lang="en-US" altLang="ja-JP" sz="2000" dirty="0" smtClean="0">
                <a:solidFill>
                  <a:srgbClr val="FF9B8A"/>
                </a:solidFill>
                <a:latin typeface="Helvetica"/>
                <a:cs typeface="Helvetica"/>
              </a:rPr>
              <a:t>‘ILC-Asia-Kyushu Conference Promoting ILC’</a:t>
            </a:r>
          </a:p>
          <a:p>
            <a:pPr lvl="2"/>
            <a:r>
              <a:rPr lang="en-US" altLang="ja-JP" sz="2000" dirty="0" smtClean="0">
                <a:solidFill>
                  <a:srgbClr val="E8FF88"/>
                </a:solidFill>
                <a:latin typeface="Helvetica"/>
                <a:cs typeface="Helvetica"/>
              </a:rPr>
              <a:t>Established in 2013 Feb 14</a:t>
            </a:r>
            <a:endParaRPr lang="en-US" altLang="ja-JP" dirty="0" smtClean="0">
              <a:solidFill>
                <a:srgbClr val="E8FF88"/>
              </a:solidFill>
              <a:latin typeface="Helvetica"/>
              <a:cs typeface="Helvetica"/>
            </a:endParaRPr>
          </a:p>
          <a:p>
            <a:pPr lvl="1"/>
            <a:r>
              <a:rPr lang="en-US" altLang="ja-JP" sz="2000" dirty="0" smtClean="0">
                <a:solidFill>
                  <a:srgbClr val="FF9B8A"/>
                </a:solidFill>
                <a:latin typeface="Helvetica"/>
                <a:cs typeface="Helvetica"/>
              </a:rPr>
              <a:t>‘City of </a:t>
            </a:r>
            <a:r>
              <a:rPr lang="en-US" altLang="ja-JP" sz="2000" dirty="0" err="1" smtClean="0">
                <a:solidFill>
                  <a:srgbClr val="FF9B8A"/>
                </a:solidFill>
                <a:latin typeface="Helvetica"/>
                <a:cs typeface="Helvetica"/>
              </a:rPr>
              <a:t>Karatsu</a:t>
            </a:r>
            <a:r>
              <a:rPr lang="en-US" altLang="ja-JP" sz="2000" dirty="0" smtClean="0">
                <a:solidFill>
                  <a:srgbClr val="FF9B8A"/>
                </a:solidFill>
                <a:latin typeface="Helvetica"/>
                <a:cs typeface="Helvetica"/>
              </a:rPr>
              <a:t> Conference Promoting ILC’</a:t>
            </a:r>
          </a:p>
          <a:p>
            <a:pPr lvl="2"/>
            <a:r>
              <a:rPr lang="en-US" altLang="ja-JP" sz="2000" dirty="0" smtClean="0">
                <a:solidFill>
                  <a:srgbClr val="E8FF88"/>
                </a:solidFill>
                <a:latin typeface="Helvetica"/>
                <a:cs typeface="Helvetica"/>
              </a:rPr>
              <a:t>Established in 2013 Feb 19</a:t>
            </a:r>
          </a:p>
          <a:p>
            <a:pPr lvl="1"/>
            <a:r>
              <a:rPr lang="en-US" altLang="ja-JP" sz="2000" dirty="0" smtClean="0">
                <a:solidFill>
                  <a:srgbClr val="FF9B8A"/>
                </a:solidFill>
                <a:latin typeface="Helvetica"/>
                <a:cs typeface="Helvetica"/>
              </a:rPr>
              <a:t>‘City of Saga Conference Promoting ILC’</a:t>
            </a:r>
          </a:p>
          <a:p>
            <a:pPr lvl="2"/>
            <a:r>
              <a:rPr lang="en-US" altLang="ja-JP" sz="2000" dirty="0" smtClean="0">
                <a:solidFill>
                  <a:srgbClr val="E8FF88"/>
                </a:solidFill>
                <a:latin typeface="Helvetica"/>
                <a:cs typeface="Helvetica"/>
              </a:rPr>
              <a:t>Established in 2013 Feb 26</a:t>
            </a:r>
            <a:endParaRPr lang="en-US" altLang="ja-JP" dirty="0" smtClean="0">
              <a:solidFill>
                <a:srgbClr val="E8FF88"/>
              </a:solidFill>
              <a:latin typeface="Helvetica"/>
              <a:cs typeface="Helvetica"/>
            </a:endParaRPr>
          </a:p>
          <a:p>
            <a:pPr lvl="1">
              <a:buNone/>
            </a:pPr>
            <a:endParaRPr lang="en-US" altLang="ja-JP" sz="2000" dirty="0" smtClean="0">
              <a:solidFill>
                <a:srgbClr val="FF9B8A"/>
              </a:solidFill>
              <a:latin typeface="Helvetica"/>
              <a:cs typeface="Helvetica"/>
            </a:endParaRP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33</a:t>
            </a:fld>
            <a:endParaRPr lang="en-US" altLang="ja-JP"/>
          </a:p>
        </p:txBody>
      </p:sp>
      <p:pic>
        <p:nvPicPr>
          <p:cNvPr id="5" name="図 4" descr="ILC唐津市推進協議会.tiff"/>
          <p:cNvPicPr>
            <a:picLocks noChangeAspect="1"/>
          </p:cNvPicPr>
          <p:nvPr/>
        </p:nvPicPr>
        <p:blipFill>
          <a:blip r:embed="rId2"/>
          <a:stretch>
            <a:fillRect/>
          </a:stretch>
        </p:blipFill>
        <p:spPr>
          <a:xfrm>
            <a:off x="6297859" y="2819400"/>
            <a:ext cx="2846142" cy="1924050"/>
          </a:xfrm>
          <a:prstGeom prst="rect">
            <a:avLst/>
          </a:prstGeom>
        </p:spPr>
      </p:pic>
      <p:pic>
        <p:nvPicPr>
          <p:cNvPr id="6" name="図 5" descr="ILC佐賀市推進協議会.tiff"/>
          <p:cNvPicPr>
            <a:picLocks noChangeAspect="1"/>
          </p:cNvPicPr>
          <p:nvPr/>
        </p:nvPicPr>
        <p:blipFill>
          <a:blip r:embed="rId3"/>
          <a:stretch>
            <a:fillRect/>
          </a:stretch>
        </p:blipFill>
        <p:spPr>
          <a:xfrm>
            <a:off x="6299200" y="4876800"/>
            <a:ext cx="2844800" cy="1836057"/>
          </a:xfrm>
          <a:prstGeom prst="rect">
            <a:avLst/>
          </a:prstGeom>
        </p:spPr>
      </p:pic>
      <p:sp>
        <p:nvSpPr>
          <p:cNvPr id="7" name="テキスト ボックス 6"/>
          <p:cNvSpPr txBox="1"/>
          <p:nvPr/>
        </p:nvSpPr>
        <p:spPr>
          <a:xfrm>
            <a:off x="7216911" y="2450068"/>
            <a:ext cx="1698489" cy="369332"/>
          </a:xfrm>
          <a:prstGeom prst="rect">
            <a:avLst/>
          </a:prstGeom>
          <a:noFill/>
        </p:spPr>
        <p:txBody>
          <a:bodyPr wrap="none" rtlCol="0">
            <a:spAutoFit/>
          </a:bodyPr>
          <a:lstStyle/>
          <a:p>
            <a:r>
              <a:rPr kumimoji="1" lang="en-US" altLang="ja-JP" sz="1800" dirty="0" smtClean="0">
                <a:solidFill>
                  <a:schemeClr val="accent1">
                    <a:lumMod val="40000"/>
                    <a:lumOff val="60000"/>
                  </a:schemeClr>
                </a:solidFill>
              </a:rPr>
              <a:t>City of </a:t>
            </a:r>
            <a:r>
              <a:rPr kumimoji="1" lang="en-US" altLang="ja-JP" sz="1800" dirty="0" err="1" smtClean="0">
                <a:solidFill>
                  <a:schemeClr val="accent1">
                    <a:lumMod val="40000"/>
                    <a:lumOff val="60000"/>
                  </a:schemeClr>
                </a:solidFill>
              </a:rPr>
              <a:t>Karatsu</a:t>
            </a:r>
            <a:r>
              <a:rPr kumimoji="1" lang="en-US" altLang="ja-JP" sz="1800" dirty="0" smtClean="0">
                <a:solidFill>
                  <a:schemeClr val="accent1">
                    <a:lumMod val="40000"/>
                    <a:lumOff val="60000"/>
                  </a:schemeClr>
                </a:solidFill>
              </a:rPr>
              <a:t> </a:t>
            </a:r>
          </a:p>
        </p:txBody>
      </p:sp>
      <p:sp>
        <p:nvSpPr>
          <p:cNvPr id="8" name="テキスト ボックス 7"/>
          <p:cNvSpPr txBox="1"/>
          <p:nvPr/>
        </p:nvSpPr>
        <p:spPr>
          <a:xfrm>
            <a:off x="4806329" y="6336268"/>
            <a:ext cx="1442071" cy="369332"/>
          </a:xfrm>
          <a:prstGeom prst="rect">
            <a:avLst/>
          </a:prstGeom>
          <a:noFill/>
        </p:spPr>
        <p:txBody>
          <a:bodyPr wrap="none" rtlCol="0">
            <a:spAutoFit/>
          </a:bodyPr>
          <a:lstStyle/>
          <a:p>
            <a:r>
              <a:rPr kumimoji="1" lang="en-US" altLang="ja-JP" sz="1800" dirty="0" smtClean="0">
                <a:solidFill>
                  <a:schemeClr val="accent1">
                    <a:lumMod val="40000"/>
                    <a:lumOff val="60000"/>
                  </a:schemeClr>
                </a:solidFill>
              </a:rPr>
              <a:t>City of Saga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Regional Organizations : Tohoku</a:t>
            </a:r>
            <a:endParaRPr lang="ja-JP" altLang="en-US" sz="3200" b="0" dirty="0">
              <a:latin typeface="Helvetica"/>
              <a:cs typeface="Helvetica"/>
            </a:endParaRPr>
          </a:p>
        </p:txBody>
      </p:sp>
      <p:sp>
        <p:nvSpPr>
          <p:cNvPr id="3" name="コンテンツ プレースホルダ 2"/>
          <p:cNvSpPr>
            <a:spLocks noGrp="1"/>
          </p:cNvSpPr>
          <p:nvPr>
            <p:ph idx="1"/>
          </p:nvPr>
        </p:nvSpPr>
        <p:spPr>
          <a:xfrm>
            <a:off x="457200" y="457200"/>
            <a:ext cx="8382000" cy="5638800"/>
          </a:xfrm>
        </p:spPr>
        <p:txBody>
          <a:bodyPr>
            <a:normAutofit/>
          </a:bodyPr>
          <a:lstStyle/>
          <a:p>
            <a:pPr lvl="2">
              <a:buNone/>
            </a:pPr>
            <a:endParaRPr lang="en-US" altLang="ja-JP" sz="2000" dirty="0" smtClean="0">
              <a:solidFill>
                <a:srgbClr val="E8FF88"/>
              </a:solidFill>
              <a:latin typeface="Helvetica"/>
              <a:cs typeface="Helvetica"/>
            </a:endParaRPr>
          </a:p>
          <a:p>
            <a:pPr lvl="1"/>
            <a:r>
              <a:rPr lang="en-US" altLang="ja-JP" sz="2000" dirty="0" smtClean="0">
                <a:solidFill>
                  <a:srgbClr val="FF9B8A"/>
                </a:solidFill>
                <a:latin typeface="Helvetica"/>
                <a:cs typeface="Helvetica"/>
              </a:rPr>
              <a:t>‘Tohoku Conference for the Promotion of the ILC’</a:t>
            </a:r>
            <a:endParaRPr lang="en-US" altLang="ja-JP" sz="1800" dirty="0" smtClean="0">
              <a:solidFill>
                <a:srgbClr val="E8FF88"/>
              </a:solidFill>
              <a:latin typeface="Helvetica"/>
              <a:cs typeface="Helvetica"/>
            </a:endParaRPr>
          </a:p>
          <a:p>
            <a:pPr lvl="2"/>
            <a:r>
              <a:rPr lang="en-US" altLang="ja-JP" sz="1800" dirty="0" smtClean="0">
                <a:solidFill>
                  <a:srgbClr val="E8FF88"/>
                </a:solidFill>
                <a:latin typeface="Helvetica"/>
                <a:cs typeface="Helvetica"/>
              </a:rPr>
              <a:t>Local governments, companies and universities</a:t>
            </a:r>
          </a:p>
          <a:p>
            <a:pPr lvl="2"/>
            <a:r>
              <a:rPr lang="en-US" altLang="ja-JP" sz="1800" dirty="0" smtClean="0">
                <a:solidFill>
                  <a:srgbClr val="E8FF88"/>
                </a:solidFill>
                <a:latin typeface="Helvetica"/>
                <a:cs typeface="Helvetica"/>
              </a:rPr>
              <a:t>Cities of </a:t>
            </a:r>
            <a:r>
              <a:rPr lang="en-US" altLang="ja-JP" sz="1800" dirty="0" err="1" smtClean="0">
                <a:solidFill>
                  <a:srgbClr val="E8FF88"/>
                </a:solidFill>
                <a:latin typeface="Helvetica"/>
                <a:cs typeface="Helvetica"/>
              </a:rPr>
              <a:t>Oshu</a:t>
            </a:r>
            <a:r>
              <a:rPr lang="en-US" altLang="ja-JP" sz="1800" dirty="0" smtClean="0">
                <a:solidFill>
                  <a:srgbClr val="E8FF88"/>
                </a:solidFill>
                <a:latin typeface="Helvetica"/>
                <a:cs typeface="Helvetica"/>
              </a:rPr>
              <a:t>, </a:t>
            </a:r>
            <a:r>
              <a:rPr lang="en-US" altLang="ja-JP" sz="1800" dirty="0" err="1" smtClean="0">
                <a:solidFill>
                  <a:srgbClr val="E8FF88"/>
                </a:solidFill>
                <a:latin typeface="Helvetica"/>
                <a:cs typeface="Helvetica"/>
              </a:rPr>
              <a:t>Ichinoseki</a:t>
            </a:r>
            <a:r>
              <a:rPr lang="en-US" altLang="ja-JP" sz="1800" dirty="0" smtClean="0">
                <a:solidFill>
                  <a:srgbClr val="E8FF88"/>
                </a:solidFill>
                <a:latin typeface="Helvetica"/>
                <a:cs typeface="Helvetica"/>
              </a:rPr>
              <a:t>, </a:t>
            </a:r>
            <a:r>
              <a:rPr lang="en-US" altLang="ja-JP" sz="1800" dirty="0" err="1" smtClean="0">
                <a:solidFill>
                  <a:srgbClr val="E8FF88"/>
                </a:solidFill>
                <a:latin typeface="Helvetica"/>
                <a:cs typeface="Helvetica"/>
              </a:rPr>
              <a:t>Kesennuma</a:t>
            </a:r>
            <a:r>
              <a:rPr lang="en-US" altLang="ja-JP" sz="1800" dirty="0" smtClean="0">
                <a:solidFill>
                  <a:srgbClr val="E8FF88"/>
                </a:solidFill>
                <a:latin typeface="Helvetica"/>
                <a:cs typeface="Helvetica"/>
              </a:rPr>
              <a:t> joined the Tohoku Conference for the Promotion of the ILC</a:t>
            </a:r>
          </a:p>
          <a:p>
            <a:pPr lvl="3"/>
            <a:r>
              <a:rPr lang="en-US" altLang="ja-JP" sz="1600" dirty="0" smtClean="0">
                <a:solidFill>
                  <a:srgbClr val="E8FF88"/>
                </a:solidFill>
                <a:latin typeface="Helvetica"/>
                <a:cs typeface="Helvetica"/>
              </a:rPr>
              <a:t>2013 Mar 6</a:t>
            </a:r>
          </a:p>
          <a:p>
            <a:pPr lvl="2"/>
            <a:r>
              <a:rPr lang="en-US" altLang="ja-JP" sz="1800" dirty="0" smtClean="0">
                <a:solidFill>
                  <a:srgbClr val="E8FF88"/>
                </a:solidFill>
                <a:latin typeface="Helvetica"/>
                <a:cs typeface="Helvetica"/>
              </a:rPr>
              <a:t>New members joining rapidly now!</a:t>
            </a:r>
          </a:p>
          <a:p>
            <a:pPr lvl="1"/>
            <a:r>
              <a:rPr lang="en-US" altLang="ja-JP" sz="2000" dirty="0" smtClean="0">
                <a:solidFill>
                  <a:srgbClr val="FF9B8A"/>
                </a:solidFill>
                <a:latin typeface="Helvetica"/>
                <a:cs typeface="Helvetica"/>
              </a:rPr>
              <a:t>‘Tohoku University Council for the Promotion of the ILC’</a:t>
            </a:r>
          </a:p>
          <a:p>
            <a:pPr lvl="2"/>
            <a:r>
              <a:rPr lang="en-US" altLang="ja-JP" sz="1800" dirty="0" smtClean="0">
                <a:solidFill>
                  <a:srgbClr val="E8FF88"/>
                </a:solidFill>
                <a:latin typeface="Helvetica"/>
                <a:cs typeface="Helvetica"/>
              </a:rPr>
              <a:t>Established in 2012</a:t>
            </a:r>
          </a:p>
          <a:p>
            <a:pPr lvl="1"/>
            <a:r>
              <a:rPr lang="en-US" altLang="ja-JP" sz="2000" dirty="0" smtClean="0">
                <a:solidFill>
                  <a:srgbClr val="FF9B8A"/>
                </a:solidFill>
                <a:latin typeface="Helvetica"/>
                <a:cs typeface="Helvetica"/>
              </a:rPr>
              <a:t>‘Federation of Assembly Members Promoting the ILC’</a:t>
            </a:r>
          </a:p>
          <a:p>
            <a:pPr lvl="2"/>
            <a:r>
              <a:rPr lang="en-US" altLang="ja-JP" sz="1800" dirty="0" smtClean="0">
                <a:solidFill>
                  <a:srgbClr val="E8FF88"/>
                </a:solidFill>
                <a:latin typeface="Helvetica"/>
                <a:cs typeface="Helvetica"/>
              </a:rPr>
              <a:t>Iwate Prefecture : established 2013 Mar 13</a:t>
            </a:r>
          </a:p>
          <a:p>
            <a:pPr lvl="2"/>
            <a:r>
              <a:rPr lang="en-US" altLang="ja-JP" sz="1800" dirty="0" smtClean="0">
                <a:solidFill>
                  <a:srgbClr val="E8FF88"/>
                </a:solidFill>
                <a:latin typeface="Helvetica"/>
                <a:cs typeface="Helvetica"/>
              </a:rPr>
              <a:t>Miyagi Prefecture : to be established at next assembly</a:t>
            </a:r>
          </a:p>
          <a:p>
            <a:pPr lvl="1">
              <a:buNone/>
            </a:pPr>
            <a:endParaRPr lang="en-US" altLang="ja-JP" sz="2000" dirty="0" smtClean="0">
              <a:solidFill>
                <a:srgbClr val="E8FF88"/>
              </a:solidFill>
              <a:latin typeface="Helvetica"/>
              <a:cs typeface="Helvetica"/>
            </a:endParaRPr>
          </a:p>
          <a:p>
            <a:pPr lvl="1"/>
            <a:endParaRPr lang="en-US" altLang="ja-JP" dirty="0" smtClean="0">
              <a:solidFill>
                <a:srgbClr val="E8FF88"/>
              </a:solidFill>
              <a:latin typeface="Helvetica"/>
              <a:cs typeface="Helvetica"/>
            </a:endParaRPr>
          </a:p>
          <a:p>
            <a:pPr lvl="1"/>
            <a:endParaRPr lang="en-US" altLang="ja-JP" dirty="0" smtClean="0">
              <a:solidFill>
                <a:srgbClr val="E8FF88"/>
              </a:solidFill>
              <a:latin typeface="Helvetica"/>
              <a:cs typeface="Helvetica"/>
            </a:endParaRP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34</a:t>
            </a:fld>
            <a:endParaRPr lang="en-US" altLang="ja-JP"/>
          </a:p>
        </p:txBody>
      </p:sp>
      <p:pic>
        <p:nvPicPr>
          <p:cNvPr id="6" name="図 5" descr="岩手推進協KEK.tiff"/>
          <p:cNvPicPr>
            <a:picLocks noChangeAspect="1"/>
          </p:cNvPicPr>
          <p:nvPr/>
        </p:nvPicPr>
        <p:blipFill>
          <a:blip r:embed="rId2"/>
          <a:stretch>
            <a:fillRect/>
          </a:stretch>
        </p:blipFill>
        <p:spPr>
          <a:xfrm>
            <a:off x="6096000" y="4800600"/>
            <a:ext cx="2819400" cy="1865930"/>
          </a:xfrm>
          <a:prstGeom prst="rect">
            <a:avLst/>
          </a:prstGeom>
        </p:spPr>
      </p:pic>
      <p:sp>
        <p:nvSpPr>
          <p:cNvPr id="7" name="テキスト ボックス 6"/>
          <p:cNvSpPr txBox="1"/>
          <p:nvPr/>
        </p:nvSpPr>
        <p:spPr>
          <a:xfrm>
            <a:off x="3268621" y="6059269"/>
            <a:ext cx="2827379" cy="646331"/>
          </a:xfrm>
          <a:prstGeom prst="rect">
            <a:avLst/>
          </a:prstGeom>
          <a:noFill/>
        </p:spPr>
        <p:txBody>
          <a:bodyPr wrap="none" rtlCol="0">
            <a:spAutoFit/>
          </a:bodyPr>
          <a:lstStyle/>
          <a:p>
            <a:r>
              <a:rPr kumimoji="1" lang="en-US" altLang="ja-JP" sz="1800" dirty="0" smtClean="0">
                <a:solidFill>
                  <a:schemeClr val="accent1">
                    <a:lumMod val="20000"/>
                    <a:lumOff val="80000"/>
                  </a:schemeClr>
                </a:solidFill>
              </a:rPr>
              <a:t>Iwate Assembly Members</a:t>
            </a:r>
          </a:p>
          <a:p>
            <a:r>
              <a:rPr lang="en-US" altLang="ja-JP" sz="1800" dirty="0" smtClean="0">
                <a:solidFill>
                  <a:schemeClr val="accent1">
                    <a:lumMod val="20000"/>
                    <a:lumOff val="80000"/>
                  </a:schemeClr>
                </a:solidFill>
              </a:rPr>
              <a:t>visiting KEK</a:t>
            </a:r>
            <a:endParaRPr kumimoji="1" lang="ja-JP" altLang="en-US" sz="1800" dirty="0">
              <a:solidFill>
                <a:schemeClr val="accent1">
                  <a:lumMod val="20000"/>
                  <a:lumOff val="80000"/>
                </a:schemeClr>
              </a:solidFill>
            </a:endParaRPr>
          </a:p>
        </p:txBody>
      </p:sp>
      <p:sp>
        <p:nvSpPr>
          <p:cNvPr id="8" name="テキスト ボックス 7"/>
          <p:cNvSpPr txBox="1"/>
          <p:nvPr/>
        </p:nvSpPr>
        <p:spPr>
          <a:xfrm>
            <a:off x="502181" y="5159514"/>
            <a:ext cx="4365298" cy="707886"/>
          </a:xfrm>
          <a:prstGeom prst="rect">
            <a:avLst/>
          </a:prstGeom>
          <a:noFill/>
        </p:spPr>
        <p:txBody>
          <a:bodyPr wrap="none" rtlCol="0">
            <a:spAutoFit/>
          </a:bodyPr>
          <a:lstStyle/>
          <a:p>
            <a:r>
              <a:rPr kumimoji="1" lang="en-US" altLang="ja-JP" sz="2000" dirty="0" smtClean="0">
                <a:solidFill>
                  <a:srgbClr val="FFB6BF"/>
                </a:solidFill>
              </a:rPr>
              <a:t>~300 newspaper articles on ILC </a:t>
            </a:r>
            <a:r>
              <a:rPr lang="en-US" altLang="ja-JP" sz="2000" dirty="0" smtClean="0">
                <a:solidFill>
                  <a:srgbClr val="FFB6BF"/>
                </a:solidFill>
              </a:rPr>
              <a:t>this year</a:t>
            </a:r>
          </a:p>
          <a:p>
            <a:r>
              <a:rPr lang="en-US" altLang="ja-JP" sz="2000" dirty="0" smtClean="0">
                <a:solidFill>
                  <a:srgbClr val="FFB6BF"/>
                </a:solidFill>
              </a:rPr>
              <a:t>by major journals in Iwate and Miyagi</a:t>
            </a:r>
            <a:endParaRPr kumimoji="1" lang="ja-JP" altLang="en-US" sz="2000" dirty="0">
              <a:solidFill>
                <a:srgbClr val="FFB6BF"/>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Regional Activities </a:t>
            </a:r>
            <a:r>
              <a:rPr lang="en-US" altLang="ja-JP" sz="2800" b="0" dirty="0" smtClean="0">
                <a:latin typeface="Helvetica"/>
                <a:cs typeface="Helvetica"/>
              </a:rPr>
              <a:t>(both regions)</a:t>
            </a:r>
            <a:endParaRPr lang="ja-JP" altLang="en-US" sz="2800" b="0" dirty="0">
              <a:latin typeface="Helvetica"/>
              <a:cs typeface="Helvetica"/>
            </a:endParaRPr>
          </a:p>
        </p:txBody>
      </p:sp>
      <p:sp>
        <p:nvSpPr>
          <p:cNvPr id="3" name="コンテンツ プレースホルダ 2"/>
          <p:cNvSpPr>
            <a:spLocks noGrp="1"/>
          </p:cNvSpPr>
          <p:nvPr>
            <p:ph idx="1"/>
          </p:nvPr>
        </p:nvSpPr>
        <p:spPr>
          <a:xfrm>
            <a:off x="457200" y="762000"/>
            <a:ext cx="8382000" cy="5943600"/>
          </a:xfrm>
        </p:spPr>
        <p:txBody>
          <a:bodyPr>
            <a:normAutofit/>
          </a:bodyPr>
          <a:lstStyle/>
          <a:p>
            <a:r>
              <a:rPr lang="en-US" altLang="ja-JP" sz="2400" dirty="0" smtClean="0">
                <a:latin typeface="Helvetica"/>
                <a:cs typeface="Helvetica"/>
              </a:rPr>
              <a:t>Geological survey</a:t>
            </a:r>
          </a:p>
          <a:p>
            <a:pPr lvl="1">
              <a:buFont typeface="Arial"/>
              <a:buChar char="•"/>
            </a:pPr>
            <a:r>
              <a:rPr lang="en-US" altLang="ja-JP" sz="2000" dirty="0" smtClean="0">
                <a:solidFill>
                  <a:srgbClr val="FF9B8A"/>
                </a:solidFill>
                <a:latin typeface="Helvetica"/>
                <a:cs typeface="Helvetica"/>
              </a:rPr>
              <a:t>Borings, seismic surveys, electrical surveys, etc.</a:t>
            </a:r>
          </a:p>
          <a:p>
            <a:pPr lvl="1">
              <a:buFont typeface="Arial"/>
              <a:buChar char="•"/>
            </a:pPr>
            <a:r>
              <a:rPr lang="en-US" altLang="ja-JP" sz="2000" dirty="0" smtClean="0">
                <a:solidFill>
                  <a:srgbClr val="FF9B8A"/>
                </a:solidFill>
                <a:latin typeface="Helvetica"/>
                <a:cs typeface="Helvetica"/>
              </a:rPr>
              <a:t>Field studies (reconnaissance)</a:t>
            </a:r>
          </a:p>
          <a:p>
            <a:r>
              <a:rPr lang="en-US" altLang="ja-JP" sz="2400" dirty="0" smtClean="0">
                <a:solidFill>
                  <a:schemeClr val="accent5">
                    <a:lumMod val="40000"/>
                    <a:lumOff val="60000"/>
                  </a:schemeClr>
                </a:solidFill>
                <a:latin typeface="Helvetica"/>
                <a:cs typeface="Helvetica"/>
              </a:rPr>
              <a:t>Study on international academic city</a:t>
            </a:r>
          </a:p>
          <a:p>
            <a:pPr>
              <a:buNone/>
            </a:pPr>
            <a:r>
              <a:rPr lang="en-US" altLang="ja-JP" sz="2400" dirty="0" smtClean="0">
                <a:solidFill>
                  <a:schemeClr val="accent5">
                    <a:lumMod val="40000"/>
                    <a:lumOff val="60000"/>
                  </a:schemeClr>
                </a:solidFill>
                <a:latin typeface="Helvetica"/>
                <a:cs typeface="Helvetica"/>
              </a:rPr>
              <a:t>     and economic ripple effects</a:t>
            </a:r>
          </a:p>
          <a:p>
            <a:pPr lvl="1">
              <a:buFont typeface="Arial"/>
              <a:buChar char="•"/>
            </a:pPr>
            <a:r>
              <a:rPr lang="en-US" altLang="ja-JP" sz="2000" dirty="0" smtClean="0">
                <a:solidFill>
                  <a:srgbClr val="FF9B8A"/>
                </a:solidFill>
                <a:latin typeface="Helvetica"/>
                <a:cs typeface="Helvetica"/>
              </a:rPr>
              <a:t>Residences, medical, educations, etc.</a:t>
            </a:r>
          </a:p>
          <a:p>
            <a:pPr lvl="1">
              <a:buFont typeface="Arial"/>
              <a:buChar char="•"/>
            </a:pPr>
            <a:r>
              <a:rPr lang="en-US" altLang="ja-JP" sz="2000" dirty="0" smtClean="0">
                <a:solidFill>
                  <a:srgbClr val="FF9B8A"/>
                </a:solidFill>
                <a:latin typeface="Helvetica"/>
                <a:cs typeface="Helvetica"/>
              </a:rPr>
              <a:t>Official reports produced</a:t>
            </a:r>
          </a:p>
          <a:p>
            <a:r>
              <a:rPr lang="en-US" altLang="ja-JP" sz="2400" dirty="0" smtClean="0">
                <a:latin typeface="Helvetica"/>
                <a:cs typeface="Helvetica"/>
              </a:rPr>
              <a:t>Outreaching to local public</a:t>
            </a:r>
          </a:p>
          <a:p>
            <a:pPr lvl="1">
              <a:buFont typeface="Arial"/>
              <a:buChar char="•"/>
            </a:pPr>
            <a:r>
              <a:rPr lang="en-US" altLang="ja-JP" sz="2000" dirty="0" smtClean="0">
                <a:solidFill>
                  <a:srgbClr val="FF9B8A"/>
                </a:solidFill>
                <a:latin typeface="Helvetica"/>
                <a:cs typeface="Helvetica"/>
              </a:rPr>
              <a:t>Lectures, symposiums, science cafes etc.</a:t>
            </a:r>
          </a:p>
          <a:p>
            <a:pPr lvl="2">
              <a:buNone/>
            </a:pPr>
            <a:r>
              <a:rPr lang="en-US" altLang="ja-JP" sz="1800" dirty="0" smtClean="0">
                <a:solidFill>
                  <a:srgbClr val="CCFFCC"/>
                </a:solidFill>
                <a:latin typeface="Helvetica"/>
                <a:cs typeface="Helvetica"/>
              </a:rPr>
              <a:t>high school lectures (&gt;10k students) and </a:t>
            </a:r>
          </a:p>
          <a:p>
            <a:pPr lvl="2">
              <a:buNone/>
            </a:pPr>
            <a:r>
              <a:rPr lang="en-US" altLang="ja-JP" sz="1800" dirty="0" smtClean="0">
                <a:solidFill>
                  <a:srgbClr val="CCFFCC"/>
                </a:solidFill>
                <a:latin typeface="Helvetica"/>
                <a:cs typeface="Helvetica"/>
              </a:rPr>
              <a:t>&gt;50 public lectures, etc. after 2010.</a:t>
            </a:r>
          </a:p>
          <a:p>
            <a:pPr lvl="1">
              <a:buFont typeface="Arial"/>
              <a:buChar char="•"/>
            </a:pPr>
            <a:r>
              <a:rPr lang="en-US" altLang="ja-JP" sz="2000" dirty="0" smtClean="0">
                <a:solidFill>
                  <a:srgbClr val="FF9B8A"/>
                </a:solidFill>
                <a:latin typeface="Helvetica"/>
                <a:cs typeface="Helvetica"/>
              </a:rPr>
              <a:t>Meetings to explain site studies</a:t>
            </a:r>
          </a:p>
          <a:p>
            <a:pPr lvl="1">
              <a:buFont typeface="Arial"/>
              <a:buChar char="•"/>
            </a:pPr>
            <a:r>
              <a:rPr lang="en-US" altLang="ja-JP" sz="2000" dirty="0" smtClean="0">
                <a:solidFill>
                  <a:srgbClr val="FF9B8A"/>
                </a:solidFill>
                <a:latin typeface="Helvetica"/>
                <a:cs typeface="Helvetica"/>
              </a:rPr>
              <a:t>Production of PR DVDs</a:t>
            </a: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35</a:t>
            </a:fld>
            <a:endParaRPr lang="en-US" altLang="ja-JP"/>
          </a:p>
        </p:txBody>
      </p:sp>
      <p:pic>
        <p:nvPicPr>
          <p:cNvPr id="5" name="図 4"/>
          <p:cNvPicPr>
            <a:picLocks noChangeAspect="1"/>
          </p:cNvPicPr>
          <p:nvPr/>
        </p:nvPicPr>
        <p:blipFill>
          <a:blip r:embed="rId2"/>
          <a:stretch>
            <a:fillRect/>
          </a:stretch>
        </p:blipFill>
        <p:spPr>
          <a:xfrm>
            <a:off x="6248973" y="2057400"/>
            <a:ext cx="2779868" cy="1848612"/>
          </a:xfrm>
          <a:prstGeom prst="rect">
            <a:avLst/>
          </a:prstGeom>
        </p:spPr>
      </p:pic>
      <p:sp>
        <p:nvSpPr>
          <p:cNvPr id="6" name="テキスト ボックス 5"/>
          <p:cNvSpPr txBox="1"/>
          <p:nvPr/>
        </p:nvSpPr>
        <p:spPr>
          <a:xfrm>
            <a:off x="7357075" y="1581090"/>
            <a:ext cx="1710725" cy="400110"/>
          </a:xfrm>
          <a:prstGeom prst="rect">
            <a:avLst/>
          </a:prstGeom>
          <a:noFill/>
        </p:spPr>
        <p:txBody>
          <a:bodyPr wrap="none" rtlCol="0">
            <a:spAutoFit/>
          </a:bodyPr>
          <a:lstStyle/>
          <a:p>
            <a:r>
              <a:rPr kumimoji="1" lang="en-US" altLang="ja-JP" sz="2000" dirty="0" smtClean="0">
                <a:solidFill>
                  <a:schemeClr val="accent1">
                    <a:lumMod val="40000"/>
                    <a:lumOff val="60000"/>
                  </a:schemeClr>
                </a:solidFill>
              </a:rPr>
              <a:t>Science Cafe</a:t>
            </a:r>
            <a:endParaRPr kumimoji="1" lang="ja-JP" altLang="en-US" sz="2000" dirty="0">
              <a:solidFill>
                <a:schemeClr val="accent1">
                  <a:lumMod val="40000"/>
                  <a:lumOff val="60000"/>
                </a:schemeClr>
              </a:solidFill>
            </a:endParaRPr>
          </a:p>
        </p:txBody>
      </p:sp>
      <p:pic>
        <p:nvPicPr>
          <p:cNvPr id="7" name="図 6" descr="ILCシンポ.tiff"/>
          <p:cNvPicPr>
            <a:picLocks noChangeAspect="1"/>
          </p:cNvPicPr>
          <p:nvPr/>
        </p:nvPicPr>
        <p:blipFill>
          <a:blip r:embed="rId3"/>
          <a:stretch>
            <a:fillRect/>
          </a:stretch>
        </p:blipFill>
        <p:spPr>
          <a:xfrm>
            <a:off x="5406271" y="5135774"/>
            <a:ext cx="3585329" cy="1569826"/>
          </a:xfrm>
          <a:prstGeom prst="rect">
            <a:avLst/>
          </a:prstGeom>
        </p:spPr>
      </p:pic>
      <p:sp>
        <p:nvSpPr>
          <p:cNvPr id="8" name="テキスト ボックス 7"/>
          <p:cNvSpPr txBox="1"/>
          <p:nvPr/>
        </p:nvSpPr>
        <p:spPr>
          <a:xfrm>
            <a:off x="3733374" y="6229290"/>
            <a:ext cx="1524426" cy="400110"/>
          </a:xfrm>
          <a:prstGeom prst="rect">
            <a:avLst/>
          </a:prstGeom>
          <a:noFill/>
        </p:spPr>
        <p:txBody>
          <a:bodyPr wrap="none" rtlCol="0">
            <a:spAutoFit/>
          </a:bodyPr>
          <a:lstStyle/>
          <a:p>
            <a:r>
              <a:rPr kumimoji="1" lang="en-US" altLang="ja-JP" sz="2000" dirty="0" smtClean="0">
                <a:solidFill>
                  <a:schemeClr val="accent1">
                    <a:lumMod val="40000"/>
                    <a:lumOff val="60000"/>
                  </a:schemeClr>
                </a:solidFill>
              </a:rPr>
              <a:t>Symposium</a:t>
            </a:r>
            <a:endParaRPr kumimoji="1" lang="ja-JP" altLang="en-US" sz="2000" dirty="0">
              <a:solidFill>
                <a:schemeClr val="accent1">
                  <a:lumMod val="40000"/>
                  <a:lumOff val="60000"/>
                </a:scheme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6200"/>
            <a:ext cx="8229600" cy="792162"/>
          </a:xfrm>
        </p:spPr>
        <p:txBody>
          <a:bodyPr>
            <a:normAutofit/>
          </a:bodyPr>
          <a:lstStyle/>
          <a:p>
            <a:r>
              <a:rPr lang="en-US" altLang="ja-JP" sz="3200" b="0" dirty="0" smtClean="0">
                <a:latin typeface="Helvetica"/>
                <a:cs typeface="Helvetica"/>
              </a:rPr>
              <a:t>National Coverage of the ILC</a:t>
            </a:r>
            <a:endParaRPr lang="ja-JP" altLang="en-US" sz="3200" b="0" dirty="0">
              <a:latin typeface="Helvetica"/>
              <a:cs typeface="Helvetica"/>
            </a:endParaRPr>
          </a:p>
        </p:txBody>
      </p:sp>
      <p:sp>
        <p:nvSpPr>
          <p:cNvPr id="3" name="コンテンツ プレースホルダ 2"/>
          <p:cNvSpPr>
            <a:spLocks noGrp="1"/>
          </p:cNvSpPr>
          <p:nvPr>
            <p:ph idx="1"/>
          </p:nvPr>
        </p:nvSpPr>
        <p:spPr>
          <a:xfrm>
            <a:off x="457200" y="685800"/>
            <a:ext cx="8382000" cy="5638800"/>
          </a:xfrm>
        </p:spPr>
        <p:txBody>
          <a:bodyPr>
            <a:normAutofit/>
          </a:bodyPr>
          <a:lstStyle/>
          <a:p>
            <a:pPr lvl="2">
              <a:buNone/>
            </a:pPr>
            <a:endParaRPr lang="en-US" altLang="ja-JP" sz="2000" dirty="0" smtClean="0">
              <a:solidFill>
                <a:srgbClr val="E8FF88"/>
              </a:solidFill>
              <a:latin typeface="Helvetica"/>
              <a:cs typeface="Helvetica"/>
            </a:endParaRPr>
          </a:p>
          <a:p>
            <a:r>
              <a:rPr lang="en-US" altLang="ja-JP" sz="2400" dirty="0" smtClean="0">
                <a:latin typeface="Helvetica"/>
                <a:cs typeface="Helvetica"/>
              </a:rPr>
              <a:t>Many TV and newspaper </a:t>
            </a:r>
            <a:r>
              <a:rPr lang="en-US" altLang="ja-JP" sz="2400" dirty="0" err="1" smtClean="0">
                <a:latin typeface="Helvetica"/>
                <a:cs typeface="Helvetica"/>
              </a:rPr>
              <a:t>coverages</a:t>
            </a:r>
            <a:endParaRPr lang="en-US" altLang="ja-JP" sz="2400" dirty="0" smtClean="0">
              <a:latin typeface="Helvetica"/>
              <a:cs typeface="Helvetica"/>
            </a:endParaRPr>
          </a:p>
          <a:p>
            <a:pPr lvl="1"/>
            <a:r>
              <a:rPr lang="en-US" altLang="ja-JP" sz="2000" dirty="0" smtClean="0">
                <a:solidFill>
                  <a:srgbClr val="FF9B8A"/>
                </a:solidFill>
                <a:latin typeface="Helvetica"/>
                <a:cs typeface="Helvetica"/>
              </a:rPr>
              <a:t>‘Close-up Today’ (</a:t>
            </a:r>
            <a:r>
              <a:rPr lang="ja-JP" altLang="en-US" sz="2000" dirty="0" smtClean="0">
                <a:solidFill>
                  <a:srgbClr val="FF9B8A"/>
                </a:solidFill>
                <a:latin typeface="Helvetica"/>
                <a:cs typeface="Helvetica"/>
              </a:rPr>
              <a:t>クロースアップ現代）</a:t>
            </a:r>
            <a:r>
              <a:rPr lang="en-US" altLang="ja-JP" sz="2000" dirty="0" smtClean="0">
                <a:solidFill>
                  <a:srgbClr val="FF9B8A"/>
                </a:solidFill>
                <a:latin typeface="Helvetica"/>
                <a:cs typeface="Helvetica"/>
              </a:rPr>
              <a:t>Feb 2013</a:t>
            </a:r>
            <a:endParaRPr lang="en-US" altLang="ja-JP" sz="1800" dirty="0" smtClean="0">
              <a:solidFill>
                <a:srgbClr val="E8FF88"/>
              </a:solidFill>
              <a:latin typeface="Helvetica"/>
              <a:cs typeface="Helvetica"/>
            </a:endParaRPr>
          </a:p>
          <a:p>
            <a:pPr lvl="2">
              <a:buNone/>
            </a:pPr>
            <a:r>
              <a:rPr lang="en-US" altLang="ja-JP" sz="1800" dirty="0" smtClean="0">
                <a:solidFill>
                  <a:srgbClr val="E8FF88"/>
                </a:solidFill>
                <a:latin typeface="Helvetica"/>
                <a:cs typeface="Helvetica"/>
              </a:rPr>
              <a:t>NHK’s flag-ship news program (30 min)</a:t>
            </a:r>
          </a:p>
          <a:p>
            <a:pPr lvl="2">
              <a:buNone/>
            </a:pPr>
            <a:r>
              <a:rPr lang="en-US" altLang="ja-JP" sz="1800" dirty="0" smtClean="0">
                <a:solidFill>
                  <a:srgbClr val="E8FF88"/>
                </a:solidFill>
                <a:latin typeface="Helvetica"/>
                <a:cs typeface="Helvetica"/>
              </a:rPr>
              <a:t>‘Go beyond Higgs – Japan’s Large Accelerator Project’</a:t>
            </a:r>
          </a:p>
          <a:p>
            <a:pPr lvl="1"/>
            <a:endParaRPr lang="en-US" altLang="ja-JP" sz="2000" dirty="0" smtClean="0">
              <a:solidFill>
                <a:srgbClr val="E8FF88"/>
              </a:solidFill>
              <a:latin typeface="Helvetica"/>
              <a:cs typeface="Helvetica"/>
            </a:endParaRPr>
          </a:p>
          <a:p>
            <a:pPr lvl="1"/>
            <a:endParaRPr lang="en-US" altLang="ja-JP" dirty="0" smtClean="0">
              <a:solidFill>
                <a:srgbClr val="E8FF88"/>
              </a:solidFill>
              <a:latin typeface="Helvetica"/>
              <a:cs typeface="Helvetica"/>
            </a:endParaRPr>
          </a:p>
          <a:p>
            <a:pPr lvl="1"/>
            <a:endParaRPr lang="en-US" altLang="ja-JP" dirty="0" smtClean="0">
              <a:solidFill>
                <a:srgbClr val="E8FF88"/>
              </a:solidFill>
              <a:latin typeface="Helvetica"/>
              <a:cs typeface="Helvetica"/>
            </a:endParaRP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36</a:t>
            </a:fld>
            <a:endParaRPr lang="en-US" altLang="ja-JP"/>
          </a:p>
        </p:txBody>
      </p:sp>
      <p:pic>
        <p:nvPicPr>
          <p:cNvPr id="9" name="図 8" descr="村山closeup現代.tiff"/>
          <p:cNvPicPr>
            <a:picLocks noChangeAspect="1"/>
          </p:cNvPicPr>
          <p:nvPr/>
        </p:nvPicPr>
        <p:blipFill>
          <a:blip r:embed="rId2"/>
          <a:stretch>
            <a:fillRect/>
          </a:stretch>
        </p:blipFill>
        <p:spPr>
          <a:xfrm>
            <a:off x="1600200" y="3048000"/>
            <a:ext cx="2514600" cy="1527343"/>
          </a:xfrm>
          <a:prstGeom prst="rect">
            <a:avLst/>
          </a:prstGeom>
        </p:spPr>
      </p:pic>
      <p:pic>
        <p:nvPicPr>
          <p:cNvPr id="10" name="図 9" descr="現地調査.tiff"/>
          <p:cNvPicPr>
            <a:picLocks noChangeAspect="1"/>
          </p:cNvPicPr>
          <p:nvPr/>
        </p:nvPicPr>
        <p:blipFill>
          <a:blip r:embed="rId3"/>
          <a:stretch>
            <a:fillRect/>
          </a:stretch>
        </p:blipFill>
        <p:spPr>
          <a:xfrm>
            <a:off x="838200" y="4800600"/>
            <a:ext cx="3289300" cy="1766067"/>
          </a:xfrm>
          <a:prstGeom prst="rect">
            <a:avLst/>
          </a:prstGeom>
        </p:spPr>
      </p:pic>
      <p:pic>
        <p:nvPicPr>
          <p:cNvPr id="11" name="図 10" descr="国谷.tiff"/>
          <p:cNvPicPr>
            <a:picLocks noChangeAspect="1"/>
          </p:cNvPicPr>
          <p:nvPr/>
        </p:nvPicPr>
        <p:blipFill>
          <a:blip r:embed="rId4"/>
          <a:stretch>
            <a:fillRect/>
          </a:stretch>
        </p:blipFill>
        <p:spPr>
          <a:xfrm>
            <a:off x="5486400" y="3022600"/>
            <a:ext cx="3098800" cy="3454400"/>
          </a:xfrm>
          <a:prstGeom prst="rect">
            <a:avLst/>
          </a:prstGeom>
        </p:spPr>
      </p:pic>
      <p:sp>
        <p:nvSpPr>
          <p:cNvPr id="12" name="テキスト ボックス 11"/>
          <p:cNvSpPr txBox="1"/>
          <p:nvPr/>
        </p:nvSpPr>
        <p:spPr>
          <a:xfrm>
            <a:off x="5842000" y="2667000"/>
            <a:ext cx="2481268" cy="369332"/>
          </a:xfrm>
          <a:prstGeom prst="rect">
            <a:avLst/>
          </a:prstGeom>
          <a:noFill/>
        </p:spPr>
        <p:txBody>
          <a:bodyPr wrap="none" rtlCol="0">
            <a:spAutoFit/>
          </a:bodyPr>
          <a:lstStyle/>
          <a:p>
            <a:r>
              <a:rPr kumimoji="1" lang="en-US" altLang="ja-JP" sz="1800" dirty="0" smtClean="0">
                <a:solidFill>
                  <a:schemeClr val="accent1">
                    <a:lumMod val="20000"/>
                    <a:lumOff val="80000"/>
                  </a:schemeClr>
                </a:solidFill>
              </a:rPr>
              <a:t>Anchor: Hiroko </a:t>
            </a:r>
            <a:r>
              <a:rPr kumimoji="1" lang="en-US" altLang="ja-JP" sz="1800" dirty="0" err="1" smtClean="0">
                <a:solidFill>
                  <a:schemeClr val="accent1">
                    <a:lumMod val="20000"/>
                    <a:lumOff val="80000"/>
                  </a:schemeClr>
                </a:solidFill>
              </a:rPr>
              <a:t>Kuniya</a:t>
            </a:r>
            <a:endParaRPr kumimoji="1" lang="ja-JP" altLang="en-US" sz="1800" dirty="0">
              <a:solidFill>
                <a:schemeClr val="accent1">
                  <a:lumMod val="20000"/>
                  <a:lumOff val="80000"/>
                </a:scheme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9400"/>
            <a:ext cx="8229600" cy="792162"/>
          </a:xfrm>
        </p:spPr>
        <p:txBody>
          <a:bodyPr>
            <a:normAutofit/>
          </a:bodyPr>
          <a:lstStyle/>
          <a:p>
            <a:r>
              <a:rPr lang="en-US" altLang="ja-JP" sz="3200" b="0" dirty="0" smtClean="0">
                <a:latin typeface="Helvetica"/>
                <a:cs typeface="Helvetica"/>
              </a:rPr>
              <a:t>Summary</a:t>
            </a:r>
            <a:endParaRPr lang="ja-JP" altLang="en-US" sz="2000" b="0" dirty="0">
              <a:latin typeface="Helvetica"/>
              <a:cs typeface="Helvetica"/>
            </a:endParaRPr>
          </a:p>
        </p:txBody>
      </p:sp>
      <p:sp>
        <p:nvSpPr>
          <p:cNvPr id="3" name="コンテンツ プレースホルダ 2"/>
          <p:cNvSpPr>
            <a:spLocks noGrp="1"/>
          </p:cNvSpPr>
          <p:nvPr>
            <p:ph idx="1"/>
          </p:nvPr>
        </p:nvSpPr>
        <p:spPr>
          <a:xfrm>
            <a:off x="622300" y="1071562"/>
            <a:ext cx="8064500" cy="5284788"/>
          </a:xfrm>
        </p:spPr>
        <p:txBody>
          <a:bodyPr>
            <a:normAutofit fontScale="92500" lnSpcReduction="10000"/>
          </a:bodyPr>
          <a:lstStyle/>
          <a:p>
            <a:r>
              <a:rPr lang="en-US" altLang="ja-JP" sz="2400" dirty="0" smtClean="0">
                <a:solidFill>
                  <a:srgbClr val="CCFFCC"/>
                </a:solidFill>
                <a:latin typeface="Helvetica"/>
                <a:cs typeface="Helvetica"/>
              </a:rPr>
              <a:t>The ILC is technically ready.</a:t>
            </a:r>
          </a:p>
          <a:p>
            <a:endParaRPr lang="en-US" altLang="ja-JP" sz="2400" dirty="0" smtClean="0">
              <a:solidFill>
                <a:srgbClr val="CCFFCC"/>
              </a:solidFill>
              <a:latin typeface="Helvetica"/>
              <a:cs typeface="Helvetica"/>
            </a:endParaRPr>
          </a:p>
          <a:p>
            <a:r>
              <a:rPr lang="en-US" altLang="ja-JP" sz="2400" dirty="0" smtClean="0">
                <a:solidFill>
                  <a:srgbClr val="CCFFCC"/>
                </a:solidFill>
                <a:latin typeface="Helvetica"/>
                <a:cs typeface="Helvetica"/>
              </a:rPr>
              <a:t>There are strong supports from the international scientific community. </a:t>
            </a:r>
            <a:r>
              <a:rPr lang="en-US" altLang="ja-JP" sz="2400" dirty="0" smtClean="0">
                <a:solidFill>
                  <a:schemeClr val="accent2">
                    <a:lumMod val="60000"/>
                    <a:lumOff val="40000"/>
                  </a:schemeClr>
                </a:solidFill>
                <a:latin typeface="Helvetica"/>
                <a:cs typeface="Helvetica"/>
              </a:rPr>
              <a:t>(will they translate to commitments?)</a:t>
            </a:r>
          </a:p>
          <a:p>
            <a:endParaRPr lang="en-US" altLang="ja-JP" sz="2400" dirty="0" smtClean="0">
              <a:solidFill>
                <a:srgbClr val="CCFFCC"/>
              </a:solidFill>
              <a:latin typeface="Helvetica"/>
              <a:cs typeface="Helvetica"/>
            </a:endParaRPr>
          </a:p>
          <a:p>
            <a:r>
              <a:rPr lang="en-US" altLang="ja-JP" sz="2400" dirty="0" smtClean="0">
                <a:solidFill>
                  <a:srgbClr val="CCFFCC"/>
                </a:solidFill>
                <a:latin typeface="Helvetica"/>
                <a:cs typeface="Helvetica"/>
              </a:rPr>
              <a:t>Japanese government is now willing to negotiate with other governments toward </a:t>
            </a:r>
            <a:r>
              <a:rPr lang="en-US" altLang="ja-JP" sz="2400" dirty="0" err="1" smtClean="0">
                <a:solidFill>
                  <a:srgbClr val="CCFFCC"/>
                </a:solidFill>
                <a:latin typeface="Helvetica"/>
                <a:cs typeface="Helvetica"/>
              </a:rPr>
              <a:t>siting</a:t>
            </a:r>
            <a:r>
              <a:rPr lang="en-US" altLang="ja-JP" sz="2400" dirty="0" smtClean="0">
                <a:solidFill>
                  <a:srgbClr val="CCFFCC"/>
                </a:solidFill>
                <a:latin typeface="Helvetica"/>
                <a:cs typeface="Helvetica"/>
              </a:rPr>
              <a:t> the ILC in Japan.</a:t>
            </a:r>
          </a:p>
          <a:p>
            <a:endParaRPr lang="en-US" altLang="ja-JP" sz="2400" dirty="0" smtClean="0">
              <a:solidFill>
                <a:srgbClr val="CCFFCC"/>
              </a:solidFill>
              <a:latin typeface="Helvetica"/>
              <a:cs typeface="Helvetica"/>
            </a:endParaRPr>
          </a:p>
          <a:p>
            <a:r>
              <a:rPr lang="en-US" altLang="ja-JP" sz="2400" dirty="0" smtClean="0">
                <a:solidFill>
                  <a:srgbClr val="CCFFCC"/>
                </a:solidFill>
                <a:latin typeface="Helvetica"/>
                <a:cs typeface="Helvetica"/>
              </a:rPr>
              <a:t>If the negotiation fails, there will be no ILC in Japan (and probably anywhere).</a:t>
            </a:r>
          </a:p>
          <a:p>
            <a:endParaRPr lang="en-US" altLang="ja-JP" sz="2400" dirty="0" smtClean="0">
              <a:solidFill>
                <a:srgbClr val="CCFFCC"/>
              </a:solidFill>
              <a:latin typeface="Helvetica"/>
              <a:cs typeface="Helvetica"/>
            </a:endParaRPr>
          </a:p>
          <a:p>
            <a:r>
              <a:rPr lang="en-US" altLang="ja-JP" sz="2400" dirty="0" smtClean="0">
                <a:solidFill>
                  <a:srgbClr val="CCFFCC"/>
                </a:solidFill>
                <a:latin typeface="Helvetica"/>
                <a:cs typeface="Helvetica"/>
              </a:rPr>
              <a:t>In order for the governments of Americas and Europe to commit substantial resources to </a:t>
            </a:r>
            <a:r>
              <a:rPr lang="en-US" altLang="ja-JP" sz="2400" smtClean="0">
                <a:solidFill>
                  <a:srgbClr val="CCFFCC"/>
                </a:solidFill>
                <a:latin typeface="Helvetica"/>
                <a:cs typeface="Helvetica"/>
              </a:rPr>
              <a:t>the ILC, </a:t>
            </a:r>
            <a:r>
              <a:rPr lang="en-US" altLang="ja-JP" sz="2400" dirty="0" smtClean="0">
                <a:solidFill>
                  <a:srgbClr val="CCFFCC"/>
                </a:solidFill>
                <a:latin typeface="Helvetica"/>
                <a:cs typeface="Helvetica"/>
              </a:rPr>
              <a:t>your support is essential.</a:t>
            </a:r>
          </a:p>
          <a:p>
            <a:pPr>
              <a:buNone/>
            </a:pPr>
            <a:endParaRPr lang="en-US" altLang="ja-JP" sz="2400" dirty="0" smtClean="0">
              <a:solidFill>
                <a:srgbClr val="CCFFCC"/>
              </a:solidFill>
              <a:latin typeface="Helvetica"/>
              <a:cs typeface="Helvetica"/>
            </a:endParaRPr>
          </a:p>
          <a:p>
            <a:endParaRPr lang="en-US" altLang="ja-JP" sz="2400" dirty="0" smtClean="0">
              <a:solidFill>
                <a:srgbClr val="CCFFCC"/>
              </a:solidFill>
              <a:latin typeface="Helvetica"/>
              <a:cs typeface="Helvetica"/>
            </a:endParaRPr>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37</a:t>
            </a:fld>
            <a:endParaRPr lang="en-US" altLang="ja-JP"/>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664632" y="274638"/>
            <a:ext cx="5790267" cy="790484"/>
          </a:xfrm>
        </p:spPr>
        <p:txBody>
          <a:bodyPr>
            <a:normAutofit/>
          </a:bodyPr>
          <a:lstStyle/>
          <a:p>
            <a:r>
              <a:rPr lang="en-US" altLang="ja-JP" dirty="0" smtClean="0">
                <a:latin typeface="ＤＦＰ中楷書体"/>
                <a:ea typeface="ＤＦＰ中楷書体"/>
                <a:cs typeface="ＤＦＰ中楷書体"/>
              </a:rPr>
              <a:t>ILC </a:t>
            </a:r>
            <a:r>
              <a:rPr lang="en-US" altLang="ja-JP" sz="2400" dirty="0" smtClean="0">
                <a:latin typeface="ＤＦＰ中楷書体"/>
                <a:ea typeface="ＤＦＰ中楷書体"/>
                <a:cs typeface="ＤＦＰ中楷書体"/>
              </a:rPr>
              <a:t>(International Linear Collider)</a:t>
            </a:r>
            <a:endParaRPr lang="ja-JP" altLang="en-US" dirty="0">
              <a:latin typeface="ＤＦＰ中楷書体"/>
              <a:ea typeface="ＤＦＰ中楷書体"/>
              <a:cs typeface="ＤＦＰ中楷書体"/>
            </a:endParaRPr>
          </a:p>
        </p:txBody>
      </p:sp>
      <p:pic>
        <p:nvPicPr>
          <p:cNvPr id="19" name="図 18" descr="ILC-SchemeTDR-e1345563241776.jpe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977900" y="1320800"/>
            <a:ext cx="7233415" cy="3284706"/>
          </a:xfrm>
          <a:prstGeom prst="rect">
            <a:avLst/>
          </a:prstGeom>
        </p:spPr>
      </p:pic>
      <p:sp>
        <p:nvSpPr>
          <p:cNvPr id="21" name="テキスト ボックス 20"/>
          <p:cNvSpPr txBox="1"/>
          <p:nvPr/>
        </p:nvSpPr>
        <p:spPr>
          <a:xfrm rot="20544549">
            <a:off x="4712952" y="3734211"/>
            <a:ext cx="621008" cy="276999"/>
          </a:xfrm>
          <a:prstGeom prst="rect">
            <a:avLst/>
          </a:prstGeom>
          <a:noFill/>
        </p:spPr>
        <p:txBody>
          <a:bodyPr wrap="none" rtlCol="0">
            <a:spAutoFit/>
          </a:bodyPr>
          <a:lstStyle/>
          <a:p>
            <a:r>
              <a:rPr kumimoji="1" lang="en-US" altLang="ja-JP" sz="1200" b="1" dirty="0" smtClean="0">
                <a:solidFill>
                  <a:schemeClr val="bg1"/>
                </a:solidFill>
                <a:latin typeface="Arial"/>
                <a:ea typeface="Arial"/>
              </a:rPr>
              <a:t>31 km</a:t>
            </a:r>
            <a:endParaRPr kumimoji="1" lang="ja-JP" altLang="en-US" sz="1200" b="1" dirty="0">
              <a:solidFill>
                <a:schemeClr val="bg1"/>
              </a:solidFill>
              <a:latin typeface="Arial"/>
              <a:ea typeface="Arial"/>
            </a:endParaRPr>
          </a:p>
        </p:txBody>
      </p:sp>
      <p:sp>
        <p:nvSpPr>
          <p:cNvPr id="23" name="テキスト ボックス 22"/>
          <p:cNvSpPr txBox="1"/>
          <p:nvPr/>
        </p:nvSpPr>
        <p:spPr>
          <a:xfrm rot="20580000">
            <a:off x="3545564" y="1902714"/>
            <a:ext cx="1176374" cy="276999"/>
          </a:xfrm>
          <a:prstGeom prst="rect">
            <a:avLst/>
          </a:prstGeom>
          <a:noFill/>
        </p:spPr>
        <p:txBody>
          <a:bodyPr wrap="none" rtlCol="0">
            <a:spAutoFit/>
          </a:bodyPr>
          <a:lstStyle/>
          <a:p>
            <a:r>
              <a:rPr kumimoji="1" lang="en-US" altLang="ja-JP" sz="1200" b="1" dirty="0" smtClean="0">
                <a:solidFill>
                  <a:schemeClr val="bg1"/>
                </a:solidFill>
                <a:latin typeface="Arial"/>
                <a:ea typeface="Arial"/>
              </a:rPr>
              <a:t>Damping ring</a:t>
            </a:r>
            <a:endParaRPr kumimoji="1" lang="ja-JP" altLang="en-US" sz="1200" b="1" dirty="0">
              <a:solidFill>
                <a:schemeClr val="bg1"/>
              </a:solidFill>
              <a:latin typeface="Arial"/>
              <a:ea typeface="Arial"/>
            </a:endParaRPr>
          </a:p>
        </p:txBody>
      </p:sp>
      <p:sp>
        <p:nvSpPr>
          <p:cNvPr id="24" name="テキスト ボックス 23"/>
          <p:cNvSpPr txBox="1"/>
          <p:nvPr/>
        </p:nvSpPr>
        <p:spPr>
          <a:xfrm rot="20580000">
            <a:off x="1516321" y="2996522"/>
            <a:ext cx="928635" cy="276999"/>
          </a:xfrm>
          <a:prstGeom prst="rect">
            <a:avLst/>
          </a:prstGeom>
          <a:noFill/>
        </p:spPr>
        <p:txBody>
          <a:bodyPr wrap="none" rtlCol="0">
            <a:spAutoFit/>
          </a:bodyPr>
          <a:lstStyle/>
          <a:p>
            <a:r>
              <a:rPr kumimoji="1" lang="en-US" altLang="ja-JP" sz="1200" b="1" dirty="0" smtClean="0">
                <a:solidFill>
                  <a:schemeClr val="bg1"/>
                </a:solidFill>
                <a:latin typeface="Arial"/>
                <a:ea typeface="Arial"/>
              </a:rPr>
              <a:t>Main </a:t>
            </a:r>
            <a:r>
              <a:rPr kumimoji="1" lang="en-US" altLang="ja-JP" sz="1200" b="1" dirty="0" err="1" smtClean="0">
                <a:solidFill>
                  <a:schemeClr val="bg1"/>
                </a:solidFill>
                <a:latin typeface="Arial"/>
                <a:ea typeface="Arial"/>
              </a:rPr>
              <a:t>linac</a:t>
            </a:r>
            <a:endParaRPr kumimoji="1" lang="ja-JP" altLang="en-US" sz="1200" b="1" dirty="0">
              <a:solidFill>
                <a:schemeClr val="bg1"/>
              </a:solidFill>
              <a:latin typeface="Arial"/>
              <a:ea typeface="Arial"/>
            </a:endParaRPr>
          </a:p>
        </p:txBody>
      </p:sp>
      <p:sp>
        <p:nvSpPr>
          <p:cNvPr id="25" name="テキスト ボックス 24"/>
          <p:cNvSpPr txBox="1"/>
          <p:nvPr/>
        </p:nvSpPr>
        <p:spPr>
          <a:xfrm rot="20580000">
            <a:off x="5743762" y="1744830"/>
            <a:ext cx="928635" cy="276999"/>
          </a:xfrm>
          <a:prstGeom prst="rect">
            <a:avLst/>
          </a:prstGeom>
          <a:noFill/>
        </p:spPr>
        <p:txBody>
          <a:bodyPr wrap="none" rtlCol="0">
            <a:spAutoFit/>
          </a:bodyPr>
          <a:lstStyle/>
          <a:p>
            <a:r>
              <a:rPr kumimoji="1" lang="en-US" altLang="ja-JP" sz="1200" b="1" dirty="0" smtClean="0">
                <a:solidFill>
                  <a:schemeClr val="bg1"/>
                </a:solidFill>
                <a:latin typeface="Arial"/>
                <a:ea typeface="Arial"/>
              </a:rPr>
              <a:t>Main </a:t>
            </a:r>
            <a:r>
              <a:rPr kumimoji="1" lang="en-US" altLang="ja-JP" sz="1200" b="1" dirty="0" err="1" smtClean="0">
                <a:solidFill>
                  <a:schemeClr val="bg1"/>
                </a:solidFill>
                <a:latin typeface="Arial"/>
                <a:ea typeface="Arial"/>
              </a:rPr>
              <a:t>linac</a:t>
            </a:r>
            <a:endParaRPr kumimoji="1" lang="ja-JP" altLang="en-US" sz="1200" b="1" dirty="0">
              <a:solidFill>
                <a:schemeClr val="bg1"/>
              </a:solidFill>
              <a:latin typeface="Arial"/>
              <a:ea typeface="Arial"/>
            </a:endParaRPr>
          </a:p>
        </p:txBody>
      </p:sp>
      <p:sp>
        <p:nvSpPr>
          <p:cNvPr id="27" name="テキスト ボックス 26"/>
          <p:cNvSpPr txBox="1"/>
          <p:nvPr/>
        </p:nvSpPr>
        <p:spPr>
          <a:xfrm rot="20853768">
            <a:off x="1685270" y="4009712"/>
            <a:ext cx="783312" cy="276999"/>
          </a:xfrm>
          <a:prstGeom prst="rect">
            <a:avLst/>
          </a:prstGeom>
          <a:noFill/>
        </p:spPr>
        <p:txBody>
          <a:bodyPr wrap="none" rtlCol="0">
            <a:spAutoFit/>
          </a:bodyPr>
          <a:lstStyle/>
          <a:p>
            <a:r>
              <a:rPr lang="en-US" altLang="ja-JP" sz="1200" b="1" dirty="0" smtClean="0">
                <a:solidFill>
                  <a:schemeClr val="bg1"/>
                </a:solidFill>
                <a:latin typeface="Arial"/>
                <a:ea typeface="Arial"/>
              </a:rPr>
              <a:t>electron</a:t>
            </a:r>
            <a:endParaRPr kumimoji="1" lang="ja-JP" altLang="en-US" sz="1200" b="1" dirty="0">
              <a:solidFill>
                <a:schemeClr val="bg1"/>
              </a:solidFill>
              <a:latin typeface="Arial"/>
              <a:ea typeface="Arial"/>
            </a:endParaRPr>
          </a:p>
        </p:txBody>
      </p:sp>
      <p:sp>
        <p:nvSpPr>
          <p:cNvPr id="28" name="テキスト ボックス 27"/>
          <p:cNvSpPr txBox="1"/>
          <p:nvPr/>
        </p:nvSpPr>
        <p:spPr>
          <a:xfrm rot="20383533">
            <a:off x="6856385" y="2492566"/>
            <a:ext cx="1253543" cy="276999"/>
          </a:xfrm>
          <a:prstGeom prst="rect">
            <a:avLst/>
          </a:prstGeom>
          <a:noFill/>
        </p:spPr>
        <p:txBody>
          <a:bodyPr wrap="none" rtlCol="0">
            <a:spAutoFit/>
          </a:bodyPr>
          <a:lstStyle/>
          <a:p>
            <a:r>
              <a:rPr lang="en-US" altLang="ja-JP" sz="1200" b="1" dirty="0" smtClean="0">
                <a:solidFill>
                  <a:schemeClr val="bg1"/>
                </a:solidFill>
                <a:latin typeface="Arial"/>
                <a:ea typeface="Arial"/>
              </a:rPr>
              <a:t>Positron beam</a:t>
            </a:r>
            <a:endParaRPr kumimoji="1" lang="ja-JP" altLang="en-US" sz="1200" b="1" dirty="0">
              <a:solidFill>
                <a:schemeClr val="bg1"/>
              </a:solidFill>
              <a:latin typeface="Arial"/>
              <a:ea typeface="Arial"/>
            </a:endParaRPr>
          </a:p>
        </p:txBody>
      </p:sp>
      <p:sp>
        <p:nvSpPr>
          <p:cNvPr id="30" name="テキスト ボックス 29"/>
          <p:cNvSpPr txBox="1"/>
          <p:nvPr/>
        </p:nvSpPr>
        <p:spPr>
          <a:xfrm>
            <a:off x="1285868" y="5156200"/>
            <a:ext cx="6622326" cy="923330"/>
          </a:xfrm>
          <a:prstGeom prst="rect">
            <a:avLst/>
          </a:prstGeom>
          <a:noFill/>
        </p:spPr>
        <p:txBody>
          <a:bodyPr wrap="none" rtlCol="0">
            <a:spAutoFit/>
          </a:bodyPr>
          <a:lstStyle/>
          <a:p>
            <a:pPr>
              <a:buFont typeface="Wingdings" charset="2"/>
              <a:buChar char="l"/>
            </a:pPr>
            <a:r>
              <a:rPr kumimoji="1" lang="en-US" altLang="ja-JP" dirty="0" smtClean="0">
                <a:solidFill>
                  <a:srgbClr val="B7DEE8"/>
                </a:solidFill>
              </a:rPr>
              <a:t> </a:t>
            </a:r>
            <a:r>
              <a:rPr kumimoji="1" lang="en-US" altLang="ja-JP" dirty="0" smtClean="0">
                <a:solidFill>
                  <a:schemeClr val="accent5">
                    <a:lumMod val="40000"/>
                    <a:lumOff val="60000"/>
                  </a:schemeClr>
                </a:solidFill>
              </a:rPr>
              <a:t>500 </a:t>
            </a:r>
            <a:r>
              <a:rPr kumimoji="1" lang="en-US" altLang="ja-JP" dirty="0" err="1" smtClean="0">
                <a:solidFill>
                  <a:schemeClr val="accent5">
                    <a:lumMod val="40000"/>
                    <a:lumOff val="60000"/>
                  </a:schemeClr>
                </a:solidFill>
              </a:rPr>
              <a:t>GeV</a:t>
            </a:r>
            <a:r>
              <a:rPr kumimoji="1" lang="en-US" altLang="ja-JP" dirty="0" smtClean="0">
                <a:solidFill>
                  <a:schemeClr val="accent5">
                    <a:lumMod val="40000"/>
                    <a:lumOff val="60000"/>
                  </a:schemeClr>
                </a:solidFill>
              </a:rPr>
              <a:t> CM with 31 km </a:t>
            </a:r>
            <a:r>
              <a:rPr lang="en-US" altLang="en-US" dirty="0" smtClean="0">
                <a:solidFill>
                  <a:schemeClr val="accent5">
                    <a:lumMod val="40000"/>
                    <a:lumOff val="60000"/>
                  </a:schemeClr>
                </a:solidFill>
              </a:rPr>
              <a:t>→ upgrade  later to ~ 1TeV CM with 50 km</a:t>
            </a:r>
          </a:p>
          <a:p>
            <a:pPr>
              <a:buFont typeface="Wingdings" charset="2"/>
              <a:buChar char="l"/>
            </a:pPr>
            <a:r>
              <a:rPr lang="en-US" altLang="en-US" dirty="0" smtClean="0">
                <a:solidFill>
                  <a:schemeClr val="accent5">
                    <a:lumMod val="40000"/>
                    <a:lumOff val="60000"/>
                  </a:schemeClr>
                </a:solidFill>
              </a:rPr>
              <a:t> Beam size at IP : 6 nm </a:t>
            </a:r>
            <a:r>
              <a:rPr lang="en-US" altLang="en-US" dirty="0" err="1" smtClean="0">
                <a:solidFill>
                  <a:schemeClr val="accent5">
                    <a:lumMod val="40000"/>
                    <a:lumOff val="60000"/>
                  </a:schemeClr>
                </a:solidFill>
              </a:rPr>
              <a:t>x</a:t>
            </a:r>
            <a:r>
              <a:rPr lang="en-US" altLang="en-US" dirty="0" smtClean="0">
                <a:solidFill>
                  <a:schemeClr val="accent5">
                    <a:lumMod val="40000"/>
                    <a:lumOff val="60000"/>
                  </a:schemeClr>
                </a:solidFill>
              </a:rPr>
              <a:t> 500 nm </a:t>
            </a:r>
            <a:r>
              <a:rPr lang="en-US" altLang="en-US" dirty="0" err="1" smtClean="0">
                <a:solidFill>
                  <a:schemeClr val="accent5">
                    <a:lumMod val="40000"/>
                    <a:lumOff val="60000"/>
                  </a:schemeClr>
                </a:solidFill>
              </a:rPr>
              <a:t>x</a:t>
            </a:r>
            <a:r>
              <a:rPr lang="en-US" altLang="en-US" dirty="0" smtClean="0">
                <a:solidFill>
                  <a:schemeClr val="accent5">
                    <a:lumMod val="40000"/>
                    <a:lumOff val="60000"/>
                  </a:schemeClr>
                </a:solidFill>
              </a:rPr>
              <a:t> 300 </a:t>
            </a:r>
            <a:r>
              <a:rPr lang="en-US" altLang="en-US" dirty="0" smtClean="0">
                <a:solidFill>
                  <a:schemeClr val="accent5">
                    <a:lumMod val="40000"/>
                    <a:lumOff val="60000"/>
                  </a:schemeClr>
                </a:solidFill>
                <a:latin typeface="Symbol" charset="2"/>
                <a:cs typeface="Symbol" charset="2"/>
              </a:rPr>
              <a:t>m</a:t>
            </a:r>
            <a:r>
              <a:rPr lang="en-US" altLang="en-US" dirty="0" smtClean="0">
                <a:solidFill>
                  <a:schemeClr val="accent5">
                    <a:lumMod val="40000"/>
                    <a:lumOff val="60000"/>
                  </a:schemeClr>
                </a:solidFill>
              </a:rPr>
              <a:t>m</a:t>
            </a:r>
          </a:p>
          <a:p>
            <a:pPr>
              <a:buFont typeface="Wingdings" charset="2"/>
              <a:buChar char="l"/>
            </a:pPr>
            <a:r>
              <a:rPr kumimoji="1" lang="en-US" altLang="ja-JP" dirty="0" smtClean="0">
                <a:solidFill>
                  <a:schemeClr val="accent5">
                    <a:lumMod val="40000"/>
                    <a:lumOff val="60000"/>
                  </a:schemeClr>
                </a:solidFill>
              </a:rPr>
              <a:t> Luminosity  ~ 2 </a:t>
            </a:r>
            <a:r>
              <a:rPr kumimoji="1" lang="en-US" altLang="ja-JP" dirty="0" err="1" smtClean="0">
                <a:solidFill>
                  <a:schemeClr val="accent5">
                    <a:lumMod val="40000"/>
                    <a:lumOff val="60000"/>
                  </a:schemeClr>
                </a:solidFill>
              </a:rPr>
              <a:t>x</a:t>
            </a:r>
            <a:r>
              <a:rPr kumimoji="1" lang="en-US" altLang="ja-JP" dirty="0" smtClean="0">
                <a:solidFill>
                  <a:schemeClr val="accent5">
                    <a:lumMod val="40000"/>
                    <a:lumOff val="60000"/>
                  </a:schemeClr>
                </a:solidFill>
              </a:rPr>
              <a:t> 10</a:t>
            </a:r>
            <a:r>
              <a:rPr kumimoji="1" lang="en-US" altLang="ja-JP" baseline="30000" dirty="0" smtClean="0">
                <a:solidFill>
                  <a:schemeClr val="accent5">
                    <a:lumMod val="40000"/>
                    <a:lumOff val="60000"/>
                  </a:schemeClr>
                </a:solidFill>
              </a:rPr>
              <a:t>34</a:t>
            </a:r>
            <a:r>
              <a:rPr kumimoji="1" lang="en-US" altLang="ja-JP" dirty="0" smtClean="0">
                <a:solidFill>
                  <a:schemeClr val="accent5">
                    <a:lumMod val="40000"/>
                    <a:lumOff val="60000"/>
                  </a:schemeClr>
                </a:solidFill>
              </a:rPr>
              <a:t> /cm</a:t>
            </a:r>
            <a:r>
              <a:rPr lang="en-US" altLang="ja-JP" baseline="30000" dirty="0" smtClean="0">
                <a:solidFill>
                  <a:schemeClr val="accent5">
                    <a:lumMod val="40000"/>
                    <a:lumOff val="60000"/>
                  </a:schemeClr>
                </a:solidFill>
              </a:rPr>
              <a:t>2</a:t>
            </a:r>
            <a:r>
              <a:rPr lang="en-US" altLang="ja-JP" dirty="0" smtClean="0">
                <a:solidFill>
                  <a:schemeClr val="accent5">
                    <a:lumMod val="40000"/>
                    <a:lumOff val="60000"/>
                  </a:schemeClr>
                </a:solidFill>
              </a:rPr>
              <a:t>s</a:t>
            </a:r>
            <a:endParaRPr kumimoji="1" lang="ja-JP" altLang="en-US" baseline="30000" dirty="0">
              <a:solidFill>
                <a:schemeClr val="accent5">
                  <a:lumMod val="40000"/>
                  <a:lumOff val="6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91" name="Rectangle 2"/>
          <p:cNvSpPr>
            <a:spLocks noChangeArrowheads="1"/>
          </p:cNvSpPr>
          <p:nvPr/>
        </p:nvSpPr>
        <p:spPr bwMode="auto">
          <a:xfrm>
            <a:off x="863600" y="292100"/>
            <a:ext cx="7010400" cy="685800"/>
          </a:xfrm>
          <a:prstGeom prst="rect">
            <a:avLst/>
          </a:prstGeom>
          <a:noFill/>
          <a:ln w="9525">
            <a:noFill/>
            <a:miter lim="800000"/>
            <a:headEnd/>
            <a:tailEnd/>
          </a:ln>
          <a:effectLst>
            <a:outerShdw blurRad="50800" dist="38100" dir="2700000">
              <a:srgbClr val="000000">
                <a:alpha val="43000"/>
              </a:srgbClr>
            </a:outerShdw>
          </a:effectLst>
        </p:spPr>
        <p:txBody>
          <a:bodyPr anchor="ctr">
            <a:prstTxWarp prst="textNoShape">
              <a:avLst/>
            </a:prstTxWarp>
          </a:bodyPr>
          <a:lstStyle/>
          <a:p>
            <a:pPr algn="ctr">
              <a:defRPr/>
            </a:pPr>
            <a:r>
              <a:rPr lang="en-US" altLang="ja-JP" sz="3600" dirty="0" smtClean="0">
                <a:solidFill>
                  <a:schemeClr val="accent6">
                    <a:lumMod val="40000"/>
                    <a:lumOff val="60000"/>
                  </a:schemeClr>
                </a:solidFill>
                <a:latin typeface="Arial" charset="0"/>
                <a:ea typeface="ＭＳ Ｐゴシック" charset="-128"/>
                <a:cs typeface="ＭＳ Ｐゴシック" charset="-128"/>
              </a:rPr>
              <a:t>ILC </a:t>
            </a:r>
            <a:r>
              <a:rPr lang="en-US" altLang="ja-JP" sz="3600" dirty="0">
                <a:solidFill>
                  <a:schemeClr val="accent6">
                    <a:lumMod val="40000"/>
                    <a:lumOff val="60000"/>
                  </a:schemeClr>
                </a:solidFill>
                <a:latin typeface="Arial" charset="0"/>
                <a:ea typeface="ＭＳ Ｐゴシック" charset="-128"/>
                <a:cs typeface="ＭＳ Ｐゴシック" charset="-128"/>
              </a:rPr>
              <a:t>features : cleanliness</a:t>
            </a:r>
          </a:p>
        </p:txBody>
      </p:sp>
      <p:sp>
        <p:nvSpPr>
          <p:cNvPr id="16387" name="Rectangle 3"/>
          <p:cNvSpPr>
            <a:spLocks noChangeArrowheads="1"/>
          </p:cNvSpPr>
          <p:nvPr/>
        </p:nvSpPr>
        <p:spPr bwMode="auto">
          <a:xfrm>
            <a:off x="863600" y="1066800"/>
            <a:ext cx="7467600" cy="25781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accent2"/>
              </a:buClr>
              <a:buSzPct val="55000"/>
              <a:buFont typeface="Osaka" pitchFamily="-84" charset="-128"/>
              <a:buChar char="■"/>
            </a:pPr>
            <a:r>
              <a:rPr lang="en-US" altLang="ja-JP" sz="2400" dirty="0">
                <a:solidFill>
                  <a:schemeClr val="accent5">
                    <a:lumMod val="60000"/>
                    <a:lumOff val="40000"/>
                  </a:schemeClr>
                </a:solidFill>
              </a:rPr>
              <a:t>Collision of two elementary particles</a:t>
            </a:r>
            <a:endParaRPr lang="en-US" altLang="ja-JP" sz="2400" dirty="0" smtClean="0">
              <a:solidFill>
                <a:schemeClr val="accent5">
                  <a:lumMod val="60000"/>
                  <a:lumOff val="40000"/>
                </a:schemeClr>
              </a:solidFill>
            </a:endParaRPr>
          </a:p>
          <a:p>
            <a:pPr marL="742950" lvl="1" indent="-285750">
              <a:spcBef>
                <a:spcPct val="20000"/>
              </a:spcBef>
              <a:buSzPct val="60000"/>
              <a:buFont typeface="Wingdings" pitchFamily="-84" charset="2"/>
              <a:buChar char="l"/>
            </a:pPr>
            <a:r>
              <a:rPr lang="en-US" altLang="ja-JP" sz="2000" dirty="0" smtClean="0"/>
              <a:t>proton + proton at LHC</a:t>
            </a:r>
          </a:p>
          <a:p>
            <a:pPr marL="1200150" lvl="2" indent="-285750">
              <a:spcBef>
                <a:spcPct val="20000"/>
              </a:spcBef>
              <a:buSzPct val="60000"/>
              <a:buFont typeface="Wingdings" pitchFamily="-84" charset="2"/>
              <a:buChar char="l"/>
            </a:pPr>
            <a:r>
              <a:rPr lang="en-US" altLang="ja-JP" dirty="0" smtClean="0">
                <a:solidFill>
                  <a:schemeClr val="accent3">
                    <a:lumMod val="60000"/>
                    <a:lumOff val="40000"/>
                  </a:schemeClr>
                </a:solidFill>
              </a:rPr>
              <a:t>Proton </a:t>
            </a:r>
            <a:r>
              <a:rPr lang="en-US" altLang="ja-JP" dirty="0">
                <a:solidFill>
                  <a:schemeClr val="accent3">
                    <a:lumMod val="60000"/>
                    <a:lumOff val="40000"/>
                  </a:schemeClr>
                </a:solidFill>
              </a:rPr>
              <a:t>= 3 quarks + </a:t>
            </a:r>
            <a:r>
              <a:rPr lang="en-US" altLang="ja-JP" dirty="0" smtClean="0">
                <a:solidFill>
                  <a:schemeClr val="accent3">
                    <a:lumMod val="60000"/>
                    <a:lumOff val="40000"/>
                  </a:schemeClr>
                </a:solidFill>
              </a:rPr>
              <a:t>gluons</a:t>
            </a:r>
          </a:p>
          <a:p>
            <a:pPr marL="742950" lvl="1" indent="-285750">
              <a:spcBef>
                <a:spcPct val="20000"/>
              </a:spcBef>
              <a:buSzPct val="60000"/>
              <a:buFont typeface="Wingdings" pitchFamily="-84" charset="2"/>
              <a:buChar char="l"/>
            </a:pPr>
            <a:r>
              <a:rPr lang="en-US" altLang="ja-JP" sz="2000" dirty="0" smtClean="0"/>
              <a:t>electron + positron at ILC</a:t>
            </a:r>
          </a:p>
          <a:p>
            <a:pPr marL="742950" lvl="1" indent="-285750">
              <a:spcBef>
                <a:spcPct val="20000"/>
              </a:spcBef>
              <a:buSzPct val="60000"/>
            </a:pPr>
            <a:r>
              <a:rPr lang="en-US" altLang="ja-JP" dirty="0">
                <a:solidFill>
                  <a:schemeClr val="accent2">
                    <a:lumMod val="40000"/>
                    <a:lumOff val="60000"/>
                  </a:schemeClr>
                </a:solidFill>
              </a:rPr>
              <a:t>→ Signal is clearly seen without much noises</a:t>
            </a:r>
            <a:endParaRPr lang="en-US" altLang="ja-JP" sz="2000" dirty="0">
              <a:solidFill>
                <a:schemeClr val="accent2">
                  <a:lumMod val="40000"/>
                  <a:lumOff val="60000"/>
                </a:schemeClr>
              </a:solidFill>
            </a:endParaRPr>
          </a:p>
          <a:p>
            <a:pPr marL="742950" lvl="1" indent="-285750">
              <a:spcBef>
                <a:spcPct val="20000"/>
              </a:spcBef>
              <a:buSzPct val="60000"/>
              <a:buFont typeface="Wingdings" pitchFamily="-84" charset="2"/>
              <a:buChar char="l"/>
            </a:pPr>
            <a:endParaRPr lang="en-US" altLang="ja-JP" sz="2400" dirty="0">
              <a:solidFill>
                <a:srgbClr val="B00716"/>
              </a:solidFill>
            </a:endParaRPr>
          </a:p>
        </p:txBody>
      </p:sp>
      <p:pic>
        <p:nvPicPr>
          <p:cNvPr id="16388" name="Picture 30"/>
          <p:cNvPicPr>
            <a:picLocks noChangeAspect="1" noChangeArrowheads="1"/>
          </p:cNvPicPr>
          <p:nvPr/>
        </p:nvPicPr>
        <p:blipFill>
          <a:blip r:embed="rId2"/>
          <a:srcRect/>
          <a:stretch>
            <a:fillRect/>
          </a:stretch>
        </p:blipFill>
        <p:spPr bwMode="auto">
          <a:xfrm>
            <a:off x="1600200" y="4297363"/>
            <a:ext cx="2476500" cy="2187575"/>
          </a:xfrm>
          <a:prstGeom prst="rect">
            <a:avLst/>
          </a:prstGeom>
          <a:noFill/>
          <a:ln w="9525">
            <a:noFill/>
            <a:miter lim="800000"/>
            <a:headEnd/>
            <a:tailEnd/>
          </a:ln>
        </p:spPr>
      </p:pic>
      <p:pic>
        <p:nvPicPr>
          <p:cNvPr id="16389" name="Picture 31" descr="event-v2"/>
          <p:cNvPicPr>
            <a:picLocks noChangeAspect="1" noChangeArrowheads="1"/>
          </p:cNvPicPr>
          <p:nvPr/>
        </p:nvPicPr>
        <p:blipFill>
          <a:blip r:embed="rId3"/>
          <a:srcRect l="1683" r="1683"/>
          <a:stretch>
            <a:fillRect/>
          </a:stretch>
        </p:blipFill>
        <p:spPr bwMode="auto">
          <a:xfrm>
            <a:off x="5064125" y="4330700"/>
            <a:ext cx="2879725" cy="2159000"/>
          </a:xfrm>
          <a:prstGeom prst="rect">
            <a:avLst/>
          </a:prstGeom>
          <a:noFill/>
          <a:ln w="9525">
            <a:noFill/>
            <a:miter lim="800000"/>
            <a:headEnd/>
            <a:tailEnd/>
          </a:ln>
        </p:spPr>
      </p:pic>
      <p:sp>
        <p:nvSpPr>
          <p:cNvPr id="16390" name="テキスト ボックス 11"/>
          <p:cNvSpPr txBox="1">
            <a:spLocks noChangeArrowheads="1"/>
          </p:cNvSpPr>
          <p:nvPr/>
        </p:nvSpPr>
        <p:spPr bwMode="auto">
          <a:xfrm>
            <a:off x="1676400" y="3886200"/>
            <a:ext cx="646113" cy="369888"/>
          </a:xfrm>
          <a:prstGeom prst="rect">
            <a:avLst/>
          </a:prstGeom>
          <a:noFill/>
          <a:ln w="9525">
            <a:noFill/>
            <a:miter lim="800000"/>
            <a:headEnd/>
            <a:tailEnd/>
          </a:ln>
        </p:spPr>
        <p:txBody>
          <a:bodyPr wrap="none">
            <a:prstTxWarp prst="textNoShape">
              <a:avLst/>
            </a:prstTxWarp>
            <a:spAutoFit/>
          </a:bodyPr>
          <a:lstStyle/>
          <a:p>
            <a:r>
              <a:rPr lang="en-US" altLang="ja-JP"/>
              <a:t>LHC</a:t>
            </a:r>
            <a:endParaRPr lang="ja-JP" altLang="en-US"/>
          </a:p>
        </p:txBody>
      </p:sp>
      <p:sp>
        <p:nvSpPr>
          <p:cNvPr id="16391" name="テキスト ボックス 12"/>
          <p:cNvSpPr txBox="1">
            <a:spLocks noChangeArrowheads="1"/>
          </p:cNvSpPr>
          <p:nvPr/>
        </p:nvSpPr>
        <p:spPr bwMode="auto">
          <a:xfrm>
            <a:off x="5080000" y="3911600"/>
            <a:ext cx="479425" cy="369888"/>
          </a:xfrm>
          <a:prstGeom prst="rect">
            <a:avLst/>
          </a:prstGeom>
          <a:noFill/>
          <a:ln w="9525">
            <a:noFill/>
            <a:miter lim="800000"/>
            <a:headEnd/>
            <a:tailEnd/>
          </a:ln>
        </p:spPr>
        <p:txBody>
          <a:bodyPr wrap="none">
            <a:prstTxWarp prst="textNoShape">
              <a:avLst/>
            </a:prstTxWarp>
            <a:spAutoFit/>
          </a:bodyPr>
          <a:lstStyle/>
          <a:p>
            <a:r>
              <a:rPr lang="en-US" altLang="ja-JP" dirty="0"/>
              <a:t>LC</a:t>
            </a:r>
            <a:endParaRPr lang="ja-JP" altLang="en-US" dirty="0"/>
          </a:p>
        </p:txBody>
      </p:sp>
      <p:grpSp>
        <p:nvGrpSpPr>
          <p:cNvPr id="2" name="図形グループ 18"/>
          <p:cNvGrpSpPr>
            <a:grpSpLocks/>
          </p:cNvGrpSpPr>
          <p:nvPr/>
        </p:nvGrpSpPr>
        <p:grpSpPr bwMode="auto">
          <a:xfrm>
            <a:off x="5702300" y="4495800"/>
            <a:ext cx="2065338" cy="1727200"/>
            <a:chOff x="5702300" y="4165600"/>
            <a:chExt cx="2064765" cy="1727200"/>
          </a:xfrm>
        </p:grpSpPr>
        <p:sp>
          <p:nvSpPr>
            <p:cNvPr id="14" name="円/楕円 13"/>
            <p:cNvSpPr/>
            <p:nvPr/>
          </p:nvSpPr>
          <p:spPr>
            <a:xfrm>
              <a:off x="5702300" y="4838700"/>
              <a:ext cx="1066504" cy="1054100"/>
            </a:xfrm>
            <a:prstGeom prst="ellipse">
              <a:avLst/>
            </a:prstGeom>
            <a:noFill/>
            <a:ln w="31750">
              <a:solidFill>
                <a:schemeClr val="accent6">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p>
          </p:txBody>
        </p:sp>
        <p:cxnSp>
          <p:nvCxnSpPr>
            <p:cNvPr id="16" name="直線コネクタ 15"/>
            <p:cNvCxnSpPr/>
            <p:nvPr/>
          </p:nvCxnSpPr>
          <p:spPr>
            <a:xfrm rot="5400000">
              <a:off x="6254539" y="4603768"/>
              <a:ext cx="419100" cy="126965"/>
            </a:xfrm>
            <a:prstGeom prst="line">
              <a:avLst/>
            </a:prstGeom>
            <a:ln w="34925" cap="flat" cmpd="sng" algn="ctr">
              <a:solidFill>
                <a:schemeClr val="accent6">
                  <a:lumMod val="60000"/>
                  <a:lumOff val="4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18" name="テキスト ボックス 17"/>
            <p:cNvSpPr txBox="1"/>
            <p:nvPr/>
          </p:nvSpPr>
          <p:spPr>
            <a:xfrm>
              <a:off x="6248248" y="4165600"/>
              <a:ext cx="1518817" cy="338138"/>
            </a:xfrm>
            <a:prstGeom prst="rect">
              <a:avLst/>
            </a:prstGeom>
            <a:noFill/>
          </p:spPr>
          <p:txBody>
            <a:bodyPr wrap="none">
              <a:spAutoFit/>
            </a:bodyPr>
            <a:lstStyle/>
            <a:p>
              <a:pPr>
                <a:defRPr/>
              </a:pPr>
              <a:r>
                <a:rPr lang="en-US" altLang="ja-JP" sz="1600" dirty="0">
                  <a:solidFill>
                    <a:schemeClr val="accent6">
                      <a:lumMod val="60000"/>
                      <a:lumOff val="40000"/>
                    </a:schemeClr>
                  </a:solidFill>
                  <a:latin typeface="Arial" pitchFamily="-1" charset="0"/>
                  <a:ea typeface="ＭＳ Ｐゴシック" pitchFamily="-1" charset="-128"/>
                  <a:cs typeface="ＭＳ Ｐゴシック" pitchFamily="-1" charset="-128"/>
                </a:rPr>
                <a:t>All  from Higgs</a:t>
              </a:r>
              <a:endParaRPr lang="ja-JP" altLang="en-US" sz="1600" dirty="0">
                <a:solidFill>
                  <a:schemeClr val="accent6">
                    <a:lumMod val="60000"/>
                    <a:lumOff val="40000"/>
                  </a:schemeClr>
                </a:solidFill>
                <a:latin typeface="Arial" pitchFamily="-1" charset="0"/>
                <a:ea typeface="ＭＳ Ｐゴシック" pitchFamily="-1" charset="-128"/>
                <a:cs typeface="ＭＳ Ｐゴシック" pitchFamily="-1" charset="-128"/>
              </a:endParaRPr>
            </a:p>
          </p:txBody>
        </p:sp>
      </p:grpSp>
      <p:sp>
        <p:nvSpPr>
          <p:cNvPr id="20" name="テキスト ボックス 19"/>
          <p:cNvSpPr txBox="1">
            <a:spLocks noChangeArrowheads="1"/>
          </p:cNvSpPr>
          <p:nvPr/>
        </p:nvSpPr>
        <p:spPr bwMode="auto">
          <a:xfrm>
            <a:off x="1311275" y="3149600"/>
            <a:ext cx="3334379" cy="646331"/>
          </a:xfrm>
          <a:prstGeom prst="rect">
            <a:avLst/>
          </a:prstGeom>
          <a:noFill/>
          <a:ln w="9525">
            <a:noFill/>
            <a:miter lim="800000"/>
            <a:headEnd/>
            <a:tailEnd/>
          </a:ln>
        </p:spPr>
        <p:txBody>
          <a:bodyPr wrap="none">
            <a:prstTxWarp prst="textNoShape">
              <a:avLst/>
            </a:prstTxWarp>
            <a:spAutoFit/>
          </a:bodyPr>
          <a:lstStyle/>
          <a:p>
            <a:pPr marL="0" lvl="1"/>
            <a:r>
              <a:rPr lang="en-US" altLang="ja-JP" dirty="0">
                <a:solidFill>
                  <a:srgbClr val="E6B9B8"/>
                </a:solidFill>
              </a:rPr>
              <a:t>→ Theoretically clean</a:t>
            </a:r>
            <a:r>
              <a:rPr lang="en-US" altLang="ja-JP" dirty="0" smtClean="0">
                <a:solidFill>
                  <a:srgbClr val="E6B9B8"/>
                </a:solidFill>
              </a:rPr>
              <a:t> </a:t>
            </a:r>
          </a:p>
          <a:p>
            <a:pPr marL="0" lvl="1"/>
            <a:r>
              <a:rPr lang="en-US" altLang="ja-JP" dirty="0" smtClean="0">
                <a:solidFill>
                  <a:srgbClr val="E6B9B8"/>
                </a:solidFill>
              </a:rPr>
              <a:t>      (</a:t>
            </a:r>
            <a:r>
              <a:rPr lang="en-US" altLang="ja-JP" dirty="0">
                <a:solidFill>
                  <a:srgbClr val="E6B9B8"/>
                </a:solidFill>
              </a:rPr>
              <a:t>less theoretical uncertainties)</a:t>
            </a:r>
          </a:p>
        </p:txBody>
      </p:sp>
      <p:sp>
        <p:nvSpPr>
          <p:cNvPr id="13" name="テキスト ボックス 12"/>
          <p:cNvSpPr txBox="1">
            <a:spLocks noChangeArrowheads="1"/>
          </p:cNvSpPr>
          <p:nvPr/>
        </p:nvSpPr>
        <p:spPr bwMode="auto">
          <a:xfrm>
            <a:off x="1320800" y="2844800"/>
            <a:ext cx="2594656" cy="369332"/>
          </a:xfrm>
          <a:prstGeom prst="rect">
            <a:avLst/>
          </a:prstGeom>
          <a:noFill/>
          <a:ln w="9525">
            <a:noFill/>
            <a:miter lim="800000"/>
            <a:headEnd/>
            <a:tailEnd/>
          </a:ln>
        </p:spPr>
        <p:txBody>
          <a:bodyPr wrap="none">
            <a:prstTxWarp prst="textNoShape">
              <a:avLst/>
            </a:prstTxWarp>
            <a:spAutoFit/>
          </a:bodyPr>
          <a:lstStyle/>
          <a:p>
            <a:pPr marL="0" lvl="1"/>
            <a:r>
              <a:rPr lang="en-US" altLang="ja-JP" dirty="0">
                <a:solidFill>
                  <a:srgbClr val="E6B9B8"/>
                </a:solidFill>
              </a:rPr>
              <a:t>→ Trigger-less data taking</a:t>
            </a:r>
          </a:p>
        </p:txBody>
      </p:sp>
      <p:grpSp>
        <p:nvGrpSpPr>
          <p:cNvPr id="38" name="図形グループ 12"/>
          <p:cNvGrpSpPr/>
          <p:nvPr/>
        </p:nvGrpSpPr>
        <p:grpSpPr>
          <a:xfrm>
            <a:off x="5279494" y="1665488"/>
            <a:ext cx="809490" cy="809490"/>
            <a:chOff x="457200" y="2133600"/>
            <a:chExt cx="927100" cy="927100"/>
          </a:xfrm>
        </p:grpSpPr>
        <p:sp>
          <p:nvSpPr>
            <p:cNvPr id="51" name="円/楕円 50"/>
            <p:cNvSpPr/>
            <p:nvPr/>
          </p:nvSpPr>
          <p:spPr>
            <a:xfrm>
              <a:off x="457200" y="2133600"/>
              <a:ext cx="927100" cy="927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2" name="円/楕円 51"/>
            <p:cNvSpPr/>
            <p:nvPr/>
          </p:nvSpPr>
          <p:spPr>
            <a:xfrm>
              <a:off x="609600" y="2482850"/>
              <a:ext cx="215900" cy="2159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53" name="円/楕円 52"/>
            <p:cNvSpPr/>
            <p:nvPr/>
          </p:nvSpPr>
          <p:spPr>
            <a:xfrm>
              <a:off x="914400" y="2711450"/>
              <a:ext cx="215900" cy="2159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54" name="円/楕円 53"/>
            <p:cNvSpPr/>
            <p:nvPr/>
          </p:nvSpPr>
          <p:spPr>
            <a:xfrm>
              <a:off x="914400" y="2298700"/>
              <a:ext cx="215900" cy="2159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a:p>
          </p:txBody>
        </p:sp>
      </p:grpSp>
      <p:grpSp>
        <p:nvGrpSpPr>
          <p:cNvPr id="39" name="図形グループ 13"/>
          <p:cNvGrpSpPr/>
          <p:nvPr/>
        </p:nvGrpSpPr>
        <p:grpSpPr>
          <a:xfrm>
            <a:off x="8107165" y="1665488"/>
            <a:ext cx="809490" cy="809490"/>
            <a:chOff x="457200" y="2133600"/>
            <a:chExt cx="927100" cy="927100"/>
          </a:xfrm>
        </p:grpSpPr>
        <p:sp>
          <p:nvSpPr>
            <p:cNvPr id="47" name="円/楕円 46"/>
            <p:cNvSpPr/>
            <p:nvPr/>
          </p:nvSpPr>
          <p:spPr>
            <a:xfrm>
              <a:off x="457200" y="2133600"/>
              <a:ext cx="927100" cy="9271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8" name="円/楕円 47"/>
            <p:cNvSpPr/>
            <p:nvPr/>
          </p:nvSpPr>
          <p:spPr>
            <a:xfrm>
              <a:off x="609600" y="2482850"/>
              <a:ext cx="215900" cy="2159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49" name="円/楕円 48"/>
            <p:cNvSpPr/>
            <p:nvPr/>
          </p:nvSpPr>
          <p:spPr>
            <a:xfrm>
              <a:off x="914400" y="2711450"/>
              <a:ext cx="215900" cy="215900"/>
            </a:xfrm>
            <a:prstGeom prst="ellipse">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sp>
          <p:nvSpPr>
            <p:cNvPr id="50" name="円/楕円 49"/>
            <p:cNvSpPr/>
            <p:nvPr/>
          </p:nvSpPr>
          <p:spPr>
            <a:xfrm>
              <a:off x="914400" y="2298700"/>
              <a:ext cx="215900" cy="215900"/>
            </a:xfrm>
            <a:prstGeom prst="ellipse">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endParaRPr kumimoji="1" lang="ja-JP" altLang="en-US"/>
            </a:p>
          </p:txBody>
        </p:sp>
      </p:grpSp>
      <p:cxnSp>
        <p:nvCxnSpPr>
          <p:cNvPr id="40" name="直線矢印コネクタ 39"/>
          <p:cNvCxnSpPr/>
          <p:nvPr/>
        </p:nvCxnSpPr>
        <p:spPr>
          <a:xfrm>
            <a:off x="6088984" y="2070233"/>
            <a:ext cx="890808" cy="13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41" name="直線矢印コネクタ 40"/>
          <p:cNvCxnSpPr/>
          <p:nvPr/>
        </p:nvCxnSpPr>
        <p:spPr>
          <a:xfrm rot="10800000" flipV="1">
            <a:off x="7260713" y="2070233"/>
            <a:ext cx="846453" cy="13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2" name="テキスト ボックス 41"/>
          <p:cNvSpPr txBox="1"/>
          <p:nvPr/>
        </p:nvSpPr>
        <p:spPr>
          <a:xfrm>
            <a:off x="7943851" y="2448580"/>
            <a:ext cx="1060688" cy="307777"/>
          </a:xfrm>
          <a:prstGeom prst="rect">
            <a:avLst/>
          </a:prstGeom>
          <a:noFill/>
        </p:spPr>
        <p:txBody>
          <a:bodyPr wrap="square" rtlCol="0">
            <a:spAutoFit/>
          </a:bodyPr>
          <a:lstStyle/>
          <a:p>
            <a:r>
              <a:rPr lang="en-US" altLang="ja-JP" sz="1400" dirty="0" smtClean="0">
                <a:solidFill>
                  <a:schemeClr val="bg2">
                    <a:lumMod val="40000"/>
                    <a:lumOff val="60000"/>
                  </a:schemeClr>
                </a:solidFill>
              </a:rPr>
              <a:t>proton</a:t>
            </a:r>
            <a:endParaRPr kumimoji="1" lang="ja-JP" altLang="en-US" sz="1400" dirty="0">
              <a:solidFill>
                <a:schemeClr val="bg2">
                  <a:lumMod val="40000"/>
                  <a:lumOff val="60000"/>
                </a:schemeClr>
              </a:solidFill>
            </a:endParaRPr>
          </a:p>
        </p:txBody>
      </p:sp>
      <p:sp>
        <p:nvSpPr>
          <p:cNvPr id="43" name="テキスト ボックス 42"/>
          <p:cNvSpPr txBox="1"/>
          <p:nvPr/>
        </p:nvSpPr>
        <p:spPr>
          <a:xfrm>
            <a:off x="6109458" y="1531121"/>
            <a:ext cx="690919" cy="307777"/>
          </a:xfrm>
          <a:prstGeom prst="rect">
            <a:avLst/>
          </a:prstGeom>
          <a:noFill/>
        </p:spPr>
        <p:txBody>
          <a:bodyPr wrap="square" rtlCol="0">
            <a:spAutoFit/>
          </a:bodyPr>
          <a:lstStyle/>
          <a:p>
            <a:r>
              <a:rPr lang="en-US" altLang="ja-JP" sz="1400" dirty="0" smtClean="0"/>
              <a:t>quark</a:t>
            </a:r>
            <a:endParaRPr kumimoji="1" lang="ja-JP" altLang="en-US" sz="1400" dirty="0"/>
          </a:p>
        </p:txBody>
      </p:sp>
      <p:cxnSp>
        <p:nvCxnSpPr>
          <p:cNvPr id="44" name="直線矢印コネクタ 43"/>
          <p:cNvCxnSpPr>
            <a:stCxn id="43" idx="1"/>
          </p:cNvCxnSpPr>
          <p:nvPr/>
        </p:nvCxnSpPr>
        <p:spPr>
          <a:xfrm rot="10800000" flipV="1">
            <a:off x="5839600" y="1685009"/>
            <a:ext cx="269859" cy="152241"/>
          </a:xfrm>
          <a:prstGeom prst="straightConnector1">
            <a:avLst/>
          </a:prstGeom>
          <a:ln w="1270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45" name="テキスト ボックス 44"/>
          <p:cNvSpPr txBox="1"/>
          <p:nvPr/>
        </p:nvSpPr>
        <p:spPr>
          <a:xfrm>
            <a:off x="6288873" y="2206245"/>
            <a:ext cx="900254" cy="307777"/>
          </a:xfrm>
          <a:prstGeom prst="rect">
            <a:avLst/>
          </a:prstGeom>
          <a:noFill/>
        </p:spPr>
        <p:txBody>
          <a:bodyPr wrap="square" rtlCol="0">
            <a:spAutoFit/>
          </a:bodyPr>
          <a:lstStyle/>
          <a:p>
            <a:r>
              <a:rPr kumimoji="1" lang="en-US" altLang="ja-JP" sz="1400" dirty="0" smtClean="0"/>
              <a:t>gluon</a:t>
            </a:r>
            <a:endParaRPr kumimoji="1" lang="ja-JP" altLang="en-US" sz="1400" dirty="0"/>
          </a:p>
        </p:txBody>
      </p:sp>
      <p:cxnSp>
        <p:nvCxnSpPr>
          <p:cNvPr id="46" name="直線矢印コネクタ 45"/>
          <p:cNvCxnSpPr>
            <a:stCxn id="45" idx="1"/>
          </p:cNvCxnSpPr>
          <p:nvPr/>
        </p:nvCxnSpPr>
        <p:spPr>
          <a:xfrm rot="10800000">
            <a:off x="5954059" y="2206248"/>
            <a:ext cx="334815" cy="153887"/>
          </a:xfrm>
          <a:prstGeom prst="straightConnector1">
            <a:avLst/>
          </a:prstGeom>
          <a:ln w="12700" cap="flat" cmpd="sng" algn="ctr">
            <a:solidFill>
              <a:schemeClr val="tx1"/>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55" name="テキスト ボックス 54"/>
          <p:cNvSpPr txBox="1"/>
          <p:nvPr/>
        </p:nvSpPr>
        <p:spPr>
          <a:xfrm>
            <a:off x="5919104" y="2473523"/>
            <a:ext cx="1060688" cy="307777"/>
          </a:xfrm>
          <a:prstGeom prst="rect">
            <a:avLst/>
          </a:prstGeom>
          <a:noFill/>
        </p:spPr>
        <p:txBody>
          <a:bodyPr wrap="square" rtlCol="0">
            <a:spAutoFit/>
          </a:bodyPr>
          <a:lstStyle/>
          <a:p>
            <a:r>
              <a:rPr lang="en-US" altLang="ja-JP" sz="1400" dirty="0" smtClean="0">
                <a:solidFill>
                  <a:schemeClr val="bg2">
                    <a:lumMod val="40000"/>
                    <a:lumOff val="60000"/>
                  </a:schemeClr>
                </a:solidFill>
              </a:rPr>
              <a:t>proton</a:t>
            </a:r>
            <a:endParaRPr kumimoji="1" lang="ja-JP" altLang="en-US" sz="1400" dirty="0">
              <a:solidFill>
                <a:schemeClr val="bg2">
                  <a:lumMod val="40000"/>
                  <a:lumOff val="60000"/>
                </a:schemeClr>
              </a:solidFill>
            </a:endParaRPr>
          </a:p>
        </p:txBody>
      </p:sp>
      <p:sp>
        <p:nvSpPr>
          <p:cNvPr id="56" name="円/楕円 55"/>
          <p:cNvSpPr/>
          <p:nvPr/>
        </p:nvSpPr>
        <p:spPr>
          <a:xfrm>
            <a:off x="5871735" y="3214132"/>
            <a:ext cx="100706" cy="10070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57" name="円/楕円 56"/>
          <p:cNvSpPr/>
          <p:nvPr/>
        </p:nvSpPr>
        <p:spPr>
          <a:xfrm>
            <a:off x="8405660" y="3227930"/>
            <a:ext cx="100706" cy="100706"/>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kumimoji="1" lang="ja-JP" altLang="en-US"/>
          </a:p>
        </p:txBody>
      </p:sp>
      <p:cxnSp>
        <p:nvCxnSpPr>
          <p:cNvPr id="58" name="直線矢印コネクタ 57"/>
          <p:cNvCxnSpPr>
            <a:stCxn id="56" idx="6"/>
          </p:cNvCxnSpPr>
          <p:nvPr/>
        </p:nvCxnSpPr>
        <p:spPr>
          <a:xfrm>
            <a:off x="5972441" y="3264485"/>
            <a:ext cx="850831" cy="119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9" name="直線矢印コネクタ 58"/>
          <p:cNvCxnSpPr>
            <a:stCxn id="57" idx="2"/>
          </p:cNvCxnSpPr>
          <p:nvPr/>
        </p:nvCxnSpPr>
        <p:spPr>
          <a:xfrm rot="10800000">
            <a:off x="7467362" y="3278284"/>
            <a:ext cx="938298" cy="1"/>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60" name="テキスト ボックス 59"/>
          <p:cNvSpPr txBox="1"/>
          <p:nvPr/>
        </p:nvSpPr>
        <p:spPr>
          <a:xfrm>
            <a:off x="5870431" y="3328636"/>
            <a:ext cx="1445695" cy="307777"/>
          </a:xfrm>
          <a:prstGeom prst="rect">
            <a:avLst/>
          </a:prstGeom>
          <a:noFill/>
        </p:spPr>
        <p:txBody>
          <a:bodyPr wrap="square" rtlCol="0">
            <a:spAutoFit/>
          </a:bodyPr>
          <a:lstStyle/>
          <a:p>
            <a:r>
              <a:rPr lang="en-US" altLang="ja-JP" sz="1400" dirty="0" smtClean="0">
                <a:solidFill>
                  <a:schemeClr val="bg2">
                    <a:lumMod val="40000"/>
                    <a:lumOff val="60000"/>
                  </a:schemeClr>
                </a:solidFill>
              </a:rPr>
              <a:t>electron</a:t>
            </a:r>
            <a:endParaRPr kumimoji="1" lang="ja-JP" altLang="en-US" sz="1400" dirty="0">
              <a:solidFill>
                <a:schemeClr val="bg2">
                  <a:lumMod val="40000"/>
                  <a:lumOff val="60000"/>
                </a:schemeClr>
              </a:solidFill>
            </a:endParaRPr>
          </a:p>
        </p:txBody>
      </p:sp>
      <p:sp>
        <p:nvSpPr>
          <p:cNvPr id="61" name="テキスト ボックス 60"/>
          <p:cNvSpPr txBox="1"/>
          <p:nvPr/>
        </p:nvSpPr>
        <p:spPr>
          <a:xfrm>
            <a:off x="7734062" y="3328639"/>
            <a:ext cx="895403" cy="307777"/>
          </a:xfrm>
          <a:prstGeom prst="rect">
            <a:avLst/>
          </a:prstGeom>
          <a:noFill/>
        </p:spPr>
        <p:txBody>
          <a:bodyPr wrap="square" rtlCol="0">
            <a:spAutoFit/>
          </a:bodyPr>
          <a:lstStyle/>
          <a:p>
            <a:r>
              <a:rPr lang="en-US" altLang="ja-JP" sz="1400" dirty="0" smtClean="0">
                <a:solidFill>
                  <a:srgbClr val="FF0000"/>
                </a:solidFill>
              </a:rPr>
              <a:t>positron</a:t>
            </a:r>
            <a:endParaRPr kumimoji="1" lang="ja-JP" altLang="en-US" sz="1400" dirty="0">
              <a:solidFill>
                <a:srgbClr val="FF0000"/>
              </a:solidFill>
            </a:endParaRPr>
          </a:p>
        </p:txBody>
      </p:sp>
      <p:sp>
        <p:nvSpPr>
          <p:cNvPr id="62" name="テキスト ボックス 61"/>
          <p:cNvSpPr txBox="1"/>
          <p:nvPr/>
        </p:nvSpPr>
        <p:spPr>
          <a:xfrm>
            <a:off x="7060962" y="1531121"/>
            <a:ext cx="556563" cy="369332"/>
          </a:xfrm>
          <a:prstGeom prst="rect">
            <a:avLst/>
          </a:prstGeom>
          <a:noFill/>
        </p:spPr>
        <p:txBody>
          <a:bodyPr wrap="none" rtlCol="0">
            <a:spAutoFit/>
          </a:bodyPr>
          <a:lstStyle/>
          <a:p>
            <a:r>
              <a:rPr kumimoji="1" lang="en-US" altLang="ja-JP" dirty="0" smtClean="0"/>
              <a:t>LHC</a:t>
            </a:r>
            <a:endParaRPr kumimoji="1" lang="ja-JP" altLang="en-US" dirty="0"/>
          </a:p>
        </p:txBody>
      </p:sp>
      <p:sp>
        <p:nvSpPr>
          <p:cNvPr id="63" name="テキスト ボックス 62"/>
          <p:cNvSpPr txBox="1"/>
          <p:nvPr/>
        </p:nvSpPr>
        <p:spPr>
          <a:xfrm>
            <a:off x="7063199" y="2844800"/>
            <a:ext cx="466794" cy="369332"/>
          </a:xfrm>
          <a:prstGeom prst="rect">
            <a:avLst/>
          </a:prstGeom>
          <a:noFill/>
        </p:spPr>
        <p:txBody>
          <a:bodyPr wrap="none" rtlCol="0">
            <a:spAutoFit/>
          </a:bodyPr>
          <a:lstStyle/>
          <a:p>
            <a:r>
              <a:rPr kumimoji="1" lang="en-US" altLang="ja-JP" dirty="0" smtClean="0"/>
              <a:t>ILC</a:t>
            </a:r>
            <a:endParaRPr kumimoji="1" lang="ja-JP"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3" grpId="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410" name="図 7"/>
          <p:cNvPicPr>
            <a:picLocks noChangeAspect="1"/>
          </p:cNvPicPr>
          <p:nvPr/>
        </p:nvPicPr>
        <p:blipFill>
          <a:blip r:embed="rId2"/>
          <a:srcRect/>
          <a:stretch>
            <a:fillRect/>
          </a:stretch>
        </p:blipFill>
        <p:spPr bwMode="auto">
          <a:xfrm>
            <a:off x="5092700" y="3970338"/>
            <a:ext cx="2781300" cy="2640012"/>
          </a:xfrm>
          <a:prstGeom prst="rect">
            <a:avLst/>
          </a:prstGeom>
          <a:noFill/>
          <a:ln w="9525">
            <a:noFill/>
            <a:miter lim="800000"/>
            <a:headEnd/>
            <a:tailEnd/>
          </a:ln>
        </p:spPr>
      </p:pic>
      <p:pic>
        <p:nvPicPr>
          <p:cNvPr id="17411" name="図 5"/>
          <p:cNvPicPr>
            <a:picLocks noChangeAspect="1"/>
          </p:cNvPicPr>
          <p:nvPr/>
        </p:nvPicPr>
        <p:blipFill>
          <a:blip r:embed="rId3"/>
          <a:srcRect/>
          <a:stretch>
            <a:fillRect/>
          </a:stretch>
        </p:blipFill>
        <p:spPr bwMode="auto">
          <a:xfrm>
            <a:off x="774700" y="3805238"/>
            <a:ext cx="3022461" cy="2805112"/>
          </a:xfrm>
          <a:prstGeom prst="rect">
            <a:avLst/>
          </a:prstGeom>
          <a:noFill/>
          <a:ln w="9525">
            <a:noFill/>
            <a:miter lim="800000"/>
            <a:headEnd/>
            <a:tailEnd/>
          </a:ln>
        </p:spPr>
      </p:pic>
      <p:sp>
        <p:nvSpPr>
          <p:cNvPr id="41991" name="Rectangle 2"/>
          <p:cNvSpPr>
            <a:spLocks noChangeArrowheads="1"/>
          </p:cNvSpPr>
          <p:nvPr/>
        </p:nvSpPr>
        <p:spPr bwMode="auto">
          <a:xfrm>
            <a:off x="863600" y="292100"/>
            <a:ext cx="7010400" cy="685800"/>
          </a:xfrm>
          <a:prstGeom prst="rect">
            <a:avLst/>
          </a:prstGeom>
          <a:noFill/>
          <a:ln w="9525">
            <a:noFill/>
            <a:miter lim="800000"/>
            <a:headEnd/>
            <a:tailEnd/>
          </a:ln>
          <a:effectLst>
            <a:outerShdw blurRad="50800" dist="38100" dir="2700000">
              <a:srgbClr val="000000">
                <a:alpha val="43000"/>
              </a:srgbClr>
            </a:outerShdw>
          </a:effectLst>
        </p:spPr>
        <p:txBody>
          <a:bodyPr anchor="ctr">
            <a:prstTxWarp prst="textNoShape">
              <a:avLst/>
            </a:prstTxWarp>
          </a:bodyPr>
          <a:lstStyle/>
          <a:p>
            <a:pPr algn="ctr">
              <a:defRPr/>
            </a:pPr>
            <a:r>
              <a:rPr lang="en-US" altLang="ja-JP" sz="3600" dirty="0" smtClean="0">
                <a:solidFill>
                  <a:schemeClr val="accent6">
                    <a:lumMod val="40000"/>
                    <a:lumOff val="60000"/>
                  </a:schemeClr>
                </a:solidFill>
                <a:latin typeface="Arial" charset="0"/>
                <a:ea typeface="ＭＳ Ｐゴシック" charset="-128"/>
                <a:cs typeface="ＭＳ Ｐゴシック" charset="-128"/>
              </a:rPr>
              <a:t>ILC </a:t>
            </a:r>
            <a:r>
              <a:rPr lang="en-US" altLang="ja-JP" sz="3600" dirty="0">
                <a:solidFill>
                  <a:schemeClr val="accent6">
                    <a:lumMod val="40000"/>
                    <a:lumOff val="60000"/>
                  </a:schemeClr>
                </a:solidFill>
                <a:latin typeface="Arial" charset="0"/>
                <a:ea typeface="ＭＳ Ｐゴシック" charset="-128"/>
                <a:cs typeface="ＭＳ Ｐゴシック" charset="-128"/>
              </a:rPr>
              <a:t>features : control</a:t>
            </a:r>
          </a:p>
        </p:txBody>
      </p:sp>
      <p:sp>
        <p:nvSpPr>
          <p:cNvPr id="17413" name="Rectangle 3"/>
          <p:cNvSpPr>
            <a:spLocks noChangeArrowheads="1"/>
          </p:cNvSpPr>
          <p:nvPr/>
        </p:nvSpPr>
        <p:spPr bwMode="auto">
          <a:xfrm>
            <a:off x="863600" y="1181100"/>
            <a:ext cx="7467600" cy="18796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accent2"/>
              </a:buClr>
              <a:buSzPct val="55000"/>
              <a:buFont typeface="Osaka" pitchFamily="-84" charset="-128"/>
              <a:buChar char="■"/>
            </a:pPr>
            <a:r>
              <a:rPr lang="en-US" altLang="ja-JP" sz="2400" dirty="0">
                <a:solidFill>
                  <a:schemeClr val="accent2">
                    <a:lumMod val="40000"/>
                    <a:lumOff val="60000"/>
                  </a:schemeClr>
                </a:solidFill>
              </a:rPr>
              <a:t>Initial state of electron-positron interaction :</a:t>
            </a:r>
          </a:p>
          <a:p>
            <a:pPr marL="742950" lvl="1" indent="-285750">
              <a:spcBef>
                <a:spcPct val="20000"/>
              </a:spcBef>
              <a:buSzPct val="60000"/>
              <a:buFont typeface="Wingdings" pitchFamily="-84" charset="2"/>
              <a:buChar char="l"/>
            </a:pPr>
            <a:r>
              <a:rPr lang="en-US" altLang="ja-JP" sz="2000" dirty="0">
                <a:solidFill>
                  <a:schemeClr val="accent3">
                    <a:lumMod val="40000"/>
                    <a:lumOff val="60000"/>
                  </a:schemeClr>
                </a:solidFill>
              </a:rPr>
              <a:t>Energy-momentum 4-vector is specified</a:t>
            </a:r>
          </a:p>
          <a:p>
            <a:pPr marL="742950" lvl="1" indent="-285750">
              <a:spcBef>
                <a:spcPct val="20000"/>
              </a:spcBef>
              <a:buSzPct val="60000"/>
              <a:buFont typeface="Wingdings" pitchFamily="-84" charset="2"/>
              <a:buChar char="l"/>
            </a:pPr>
            <a:r>
              <a:rPr lang="en-US" altLang="ja-JP" sz="2000" dirty="0">
                <a:solidFill>
                  <a:schemeClr val="accent3">
                    <a:lumMod val="40000"/>
                    <a:lumOff val="60000"/>
                  </a:schemeClr>
                </a:solidFill>
              </a:rPr>
              <a:t>Electron </a:t>
            </a:r>
            <a:r>
              <a:rPr lang="en-US" altLang="ja-JP" sz="2000" dirty="0" smtClean="0">
                <a:solidFill>
                  <a:schemeClr val="accent3">
                    <a:lumMod val="40000"/>
                    <a:lumOff val="60000"/>
                  </a:schemeClr>
                </a:solidFill>
              </a:rPr>
              <a:t>polarization (90%) </a:t>
            </a:r>
            <a:r>
              <a:rPr lang="en-US" altLang="ja-JP" sz="2000" dirty="0">
                <a:solidFill>
                  <a:schemeClr val="accent3">
                    <a:lumMod val="40000"/>
                    <a:lumOff val="60000"/>
                  </a:schemeClr>
                </a:solidFill>
              </a:rPr>
              <a:t>is specified</a:t>
            </a:r>
          </a:p>
          <a:p>
            <a:pPr marL="1200150" lvl="2" indent="-285750">
              <a:spcBef>
                <a:spcPct val="20000"/>
              </a:spcBef>
              <a:buSzPct val="60000"/>
              <a:buFont typeface="Wingdings" pitchFamily="-84" charset="2"/>
              <a:buChar char="l"/>
            </a:pPr>
            <a:r>
              <a:rPr lang="en-US" altLang="ja-JP" dirty="0"/>
              <a:t>Positron </a:t>
            </a:r>
            <a:r>
              <a:rPr lang="en-US" altLang="ja-JP" dirty="0" smtClean="0"/>
              <a:t>polarization (60%) </a:t>
            </a:r>
            <a:r>
              <a:rPr lang="en-US" altLang="ja-JP" dirty="0"/>
              <a:t>is </a:t>
            </a:r>
            <a:r>
              <a:rPr lang="en-US" altLang="ja-JP" dirty="0" smtClean="0"/>
              <a:t>optional (30% comes for free)</a:t>
            </a:r>
            <a:endParaRPr lang="en-US" altLang="ja-JP" dirty="0"/>
          </a:p>
        </p:txBody>
      </p:sp>
      <p:sp>
        <p:nvSpPr>
          <p:cNvPr id="17414" name="テキスト ボックス 11"/>
          <p:cNvSpPr txBox="1">
            <a:spLocks noChangeArrowheads="1"/>
          </p:cNvSpPr>
          <p:nvPr/>
        </p:nvSpPr>
        <p:spPr bwMode="auto">
          <a:xfrm>
            <a:off x="7886700" y="4102100"/>
            <a:ext cx="646113" cy="369888"/>
          </a:xfrm>
          <a:prstGeom prst="rect">
            <a:avLst/>
          </a:prstGeom>
          <a:noFill/>
          <a:ln w="9525">
            <a:noFill/>
            <a:miter lim="800000"/>
            <a:headEnd/>
            <a:tailEnd/>
          </a:ln>
        </p:spPr>
        <p:txBody>
          <a:bodyPr wrap="none">
            <a:prstTxWarp prst="textNoShape">
              <a:avLst/>
            </a:prstTxWarp>
            <a:spAutoFit/>
          </a:bodyPr>
          <a:lstStyle/>
          <a:p>
            <a:r>
              <a:rPr lang="en-US" altLang="ja-JP"/>
              <a:t>LHC</a:t>
            </a:r>
            <a:endParaRPr lang="ja-JP" altLang="en-US"/>
          </a:p>
        </p:txBody>
      </p:sp>
      <p:sp>
        <p:nvSpPr>
          <p:cNvPr id="17415" name="テキスト ボックス 12"/>
          <p:cNvSpPr txBox="1">
            <a:spLocks noChangeArrowheads="1"/>
          </p:cNvSpPr>
          <p:nvPr/>
        </p:nvSpPr>
        <p:spPr bwMode="auto">
          <a:xfrm>
            <a:off x="3835400" y="4000500"/>
            <a:ext cx="479425" cy="369888"/>
          </a:xfrm>
          <a:prstGeom prst="rect">
            <a:avLst/>
          </a:prstGeom>
          <a:noFill/>
          <a:ln w="9525">
            <a:noFill/>
            <a:miter lim="800000"/>
            <a:headEnd/>
            <a:tailEnd/>
          </a:ln>
        </p:spPr>
        <p:txBody>
          <a:bodyPr wrap="none">
            <a:prstTxWarp prst="textNoShape">
              <a:avLst/>
            </a:prstTxWarp>
            <a:spAutoFit/>
          </a:bodyPr>
          <a:lstStyle/>
          <a:p>
            <a:r>
              <a:rPr lang="en-US" altLang="ja-JP" dirty="0" smtClean="0"/>
              <a:t>ILC</a:t>
            </a:r>
            <a:endParaRPr lang="ja-JP" altLang="en-US" dirty="0"/>
          </a:p>
        </p:txBody>
      </p:sp>
      <p:sp>
        <p:nvSpPr>
          <p:cNvPr id="17416" name="テキスト ボックス 6"/>
          <p:cNvSpPr txBox="1">
            <a:spLocks noChangeArrowheads="1"/>
          </p:cNvSpPr>
          <p:nvPr/>
        </p:nvSpPr>
        <p:spPr bwMode="auto">
          <a:xfrm>
            <a:off x="444500" y="2768600"/>
            <a:ext cx="4527251" cy="954107"/>
          </a:xfrm>
          <a:prstGeom prst="rect">
            <a:avLst/>
          </a:prstGeom>
          <a:noFill/>
          <a:ln w="9525">
            <a:noFill/>
            <a:miter lim="800000"/>
            <a:headEnd/>
            <a:tailEnd/>
          </a:ln>
        </p:spPr>
        <p:txBody>
          <a:bodyPr wrap="none">
            <a:prstTxWarp prst="textNoShape">
              <a:avLst/>
            </a:prstTxWarp>
            <a:spAutoFit/>
          </a:bodyPr>
          <a:lstStyle/>
          <a:p>
            <a:r>
              <a:rPr lang="en-US" altLang="ja-JP" sz="2000" dirty="0">
                <a:solidFill>
                  <a:schemeClr val="accent3">
                    <a:lumMod val="60000"/>
                    <a:lumOff val="40000"/>
                  </a:schemeClr>
                </a:solidFill>
              </a:rPr>
              <a:t>Energy-momentum 4-vector </a:t>
            </a:r>
            <a:endParaRPr lang="en-US" altLang="ja-JP" dirty="0">
              <a:solidFill>
                <a:schemeClr val="accent3">
                  <a:lumMod val="60000"/>
                  <a:lumOff val="40000"/>
                </a:schemeClr>
              </a:solidFill>
            </a:endParaRPr>
          </a:p>
          <a:p>
            <a:r>
              <a:rPr lang="en-US" altLang="ja-JP" dirty="0"/>
              <a:t>→ e.g. recoil mass analysis</a:t>
            </a:r>
          </a:p>
          <a:p>
            <a:r>
              <a:rPr lang="en-US" altLang="ja-JP" dirty="0">
                <a:solidFill>
                  <a:schemeClr val="accent2">
                    <a:lumMod val="40000"/>
                    <a:lumOff val="60000"/>
                  </a:schemeClr>
                </a:solidFill>
              </a:rPr>
              <a:t>    </a:t>
            </a:r>
            <a:r>
              <a:rPr lang="en-US" altLang="ja-JP" sz="1600" dirty="0">
                <a:solidFill>
                  <a:schemeClr val="accent2">
                    <a:lumMod val="40000"/>
                    <a:lumOff val="60000"/>
                  </a:schemeClr>
                </a:solidFill>
              </a:rPr>
              <a:t>Higgs to ALL (including invisible final state) is seen  </a:t>
            </a:r>
            <a:endParaRPr lang="ja-JP" altLang="en-US" sz="1600" dirty="0">
              <a:solidFill>
                <a:schemeClr val="accent2">
                  <a:lumMod val="40000"/>
                  <a:lumOff val="6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テキスト ボックス 8"/>
          <p:cNvSpPr txBox="1">
            <a:spLocks noChangeArrowheads="1"/>
          </p:cNvSpPr>
          <p:nvPr/>
        </p:nvSpPr>
        <p:spPr bwMode="auto">
          <a:xfrm>
            <a:off x="838200" y="368300"/>
            <a:ext cx="3975100" cy="584776"/>
          </a:xfrm>
          <a:prstGeom prst="rect">
            <a:avLst/>
          </a:prstGeom>
          <a:noFill/>
          <a:ln w="9525">
            <a:noFill/>
            <a:miter lim="800000"/>
            <a:headEnd/>
            <a:tailEnd/>
          </a:ln>
        </p:spPr>
        <p:txBody>
          <a:bodyPr>
            <a:prstTxWarp prst="textNoShape">
              <a:avLst/>
            </a:prstTxWarp>
            <a:spAutoFit/>
          </a:bodyPr>
          <a:lstStyle/>
          <a:p>
            <a:r>
              <a:rPr lang="en-US" altLang="ja-JP" sz="3200" dirty="0">
                <a:solidFill>
                  <a:schemeClr val="accent3">
                    <a:lumMod val="60000"/>
                    <a:lumOff val="40000"/>
                  </a:schemeClr>
                </a:solidFill>
              </a:rPr>
              <a:t>Electron polarization   </a:t>
            </a:r>
            <a:endParaRPr lang="ja-JP" altLang="en-US" sz="2800" dirty="0">
              <a:solidFill>
                <a:schemeClr val="accent3">
                  <a:lumMod val="60000"/>
                  <a:lumOff val="40000"/>
                </a:schemeClr>
              </a:solidFill>
            </a:endParaRPr>
          </a:p>
        </p:txBody>
      </p:sp>
      <p:grpSp>
        <p:nvGrpSpPr>
          <p:cNvPr id="2" name="図形グループ 39"/>
          <p:cNvGrpSpPr/>
          <p:nvPr/>
        </p:nvGrpSpPr>
        <p:grpSpPr>
          <a:xfrm>
            <a:off x="4787900" y="1308100"/>
            <a:ext cx="3270250" cy="1524000"/>
            <a:chOff x="4787900" y="1308100"/>
            <a:chExt cx="3270250" cy="1524000"/>
          </a:xfrm>
          <a:solidFill>
            <a:srgbClr val="C0504D"/>
          </a:solidFill>
        </p:grpSpPr>
        <p:cxnSp>
          <p:nvCxnSpPr>
            <p:cNvPr id="11" name="直線矢印コネクタ 10"/>
            <p:cNvCxnSpPr/>
            <p:nvPr/>
          </p:nvCxnSpPr>
          <p:spPr>
            <a:xfrm>
              <a:off x="4787900" y="1308100"/>
              <a:ext cx="1054100" cy="762000"/>
            </a:xfrm>
            <a:prstGeom prst="straightConnector1">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cxnSp>
        <p:cxnSp>
          <p:nvCxnSpPr>
            <p:cNvPr id="12" name="直線矢印コネクタ 11"/>
            <p:cNvCxnSpPr/>
            <p:nvPr/>
          </p:nvCxnSpPr>
          <p:spPr>
            <a:xfrm flipV="1">
              <a:off x="4787900" y="2057402"/>
              <a:ext cx="1054100" cy="774698"/>
            </a:xfrm>
            <a:prstGeom prst="straightConnector1">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cxnSp>
        <p:grpSp>
          <p:nvGrpSpPr>
            <p:cNvPr id="3" name="図形グループ 27"/>
            <p:cNvGrpSpPr/>
            <p:nvPr/>
          </p:nvGrpSpPr>
          <p:grpSpPr>
            <a:xfrm rot="160352">
              <a:off x="5832477" y="1962150"/>
              <a:ext cx="1101724" cy="175683"/>
              <a:chOff x="3492501" y="2379133"/>
              <a:chExt cx="1527174" cy="273050"/>
            </a:xfrm>
            <a:grpFill/>
            <a:scene3d>
              <a:camera prst="orthographicFront">
                <a:rot lat="0" lon="0" rev="120000"/>
              </a:camera>
              <a:lightRig rig="threePt" dir="t"/>
            </a:scene3d>
          </p:grpSpPr>
          <p:sp>
            <p:nvSpPr>
              <p:cNvPr id="18" name="アーチ 17"/>
              <p:cNvSpPr/>
              <p:nvPr/>
            </p:nvSpPr>
            <p:spPr>
              <a:xfrm>
                <a:off x="3492501" y="2461683"/>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19" name="アーチ 18"/>
              <p:cNvSpPr/>
              <p:nvPr/>
            </p:nvSpPr>
            <p:spPr>
              <a:xfrm rot="10800000">
                <a:off x="3683001" y="2436283"/>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20" name="アーチ 19"/>
              <p:cNvSpPr/>
              <p:nvPr/>
            </p:nvSpPr>
            <p:spPr>
              <a:xfrm>
                <a:off x="3875618" y="2433108"/>
                <a:ext cx="190499" cy="198966"/>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21" name="アーチ 20"/>
              <p:cNvSpPr/>
              <p:nvPr/>
            </p:nvSpPr>
            <p:spPr>
              <a:xfrm>
                <a:off x="4258735" y="2433108"/>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23" name="アーチ 22"/>
              <p:cNvSpPr/>
              <p:nvPr/>
            </p:nvSpPr>
            <p:spPr>
              <a:xfrm rot="10800000">
                <a:off x="4067176" y="2420408"/>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24" name="アーチ 23"/>
              <p:cNvSpPr/>
              <p:nvPr/>
            </p:nvSpPr>
            <p:spPr>
              <a:xfrm rot="10800000">
                <a:off x="4448176" y="2407708"/>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25" name="アーチ 24"/>
              <p:cNvSpPr/>
              <p:nvPr/>
            </p:nvSpPr>
            <p:spPr>
              <a:xfrm>
                <a:off x="4639735" y="2407708"/>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26" name="アーチ 25"/>
              <p:cNvSpPr/>
              <p:nvPr/>
            </p:nvSpPr>
            <p:spPr>
              <a:xfrm rot="10800000">
                <a:off x="4829176" y="2379133"/>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grpSp>
        <p:sp>
          <p:nvSpPr>
            <p:cNvPr id="29" name="円/楕円 28"/>
            <p:cNvSpPr/>
            <p:nvPr/>
          </p:nvSpPr>
          <p:spPr>
            <a:xfrm>
              <a:off x="6927850" y="1841500"/>
              <a:ext cx="368300" cy="368300"/>
            </a:xfrm>
            <a:prstGeom prst="ellipse">
              <a:avLst/>
            </a:prstGeom>
            <a:ln w="19050" cap="flat" cmpd="sng" algn="ctr">
              <a:solidFill>
                <a:schemeClr val="accent2">
                  <a:shade val="95000"/>
                  <a:satMod val="105000"/>
                </a:schemeClr>
              </a:solidFill>
              <a:prstDash val="solid"/>
              <a:round/>
              <a:headEnd type="none" w="med" len="med"/>
              <a:tailEnd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p>
          </p:txBody>
        </p:sp>
        <p:cxnSp>
          <p:nvCxnSpPr>
            <p:cNvPr id="31" name="直線矢印コネクタ 30"/>
            <p:cNvCxnSpPr>
              <a:stCxn id="29" idx="7"/>
            </p:cNvCxnSpPr>
            <p:nvPr/>
          </p:nvCxnSpPr>
          <p:spPr>
            <a:xfrm rot="5400000" flipH="1" flipV="1">
              <a:off x="7280314" y="1409700"/>
              <a:ext cx="447636" cy="523836"/>
            </a:xfrm>
            <a:prstGeom prst="straightConnector1">
              <a:avLst/>
            </a:prstGeom>
            <a:ln w="19050" cap="flat" cmpd="sng" algn="ctr">
              <a:solidFill>
                <a:schemeClr val="accent2">
                  <a:shade val="95000"/>
                  <a:satMod val="105000"/>
                </a:schemeClr>
              </a:solidFill>
              <a:prstDash val="solid"/>
              <a:round/>
              <a:headEnd type="none" w="med" len="med"/>
              <a:tailEnd type="arrow" w="med" len="med"/>
            </a:ln>
          </p:spPr>
          <p:style>
            <a:lnRef idx="1">
              <a:schemeClr val="accent2"/>
            </a:lnRef>
            <a:fillRef idx="3">
              <a:schemeClr val="accent2"/>
            </a:fillRef>
            <a:effectRef idx="2">
              <a:schemeClr val="accent2"/>
            </a:effectRef>
            <a:fontRef idx="minor">
              <a:schemeClr val="lt1"/>
            </a:fontRef>
          </p:style>
        </p:cxnSp>
        <p:cxnSp>
          <p:nvCxnSpPr>
            <p:cNvPr id="33" name="直線矢印コネクタ 32"/>
            <p:cNvCxnSpPr>
              <a:stCxn id="29" idx="6"/>
            </p:cNvCxnSpPr>
            <p:nvPr/>
          </p:nvCxnSpPr>
          <p:spPr>
            <a:xfrm>
              <a:off x="7296150" y="2025650"/>
              <a:ext cx="762000" cy="1588"/>
            </a:xfrm>
            <a:prstGeom prst="straightConnector1">
              <a:avLst/>
            </a:prstGeom>
            <a:ln w="19050" cap="flat" cmpd="sng" algn="ctr">
              <a:solidFill>
                <a:schemeClr val="accent2">
                  <a:shade val="95000"/>
                  <a:satMod val="105000"/>
                </a:schemeClr>
              </a:solidFill>
              <a:prstDash val="solid"/>
              <a:round/>
              <a:headEnd type="none" w="med" len="med"/>
              <a:tailEnd type="arrow" w="med" len="med"/>
            </a:ln>
          </p:spPr>
          <p:style>
            <a:lnRef idx="1">
              <a:schemeClr val="accent2"/>
            </a:lnRef>
            <a:fillRef idx="3">
              <a:schemeClr val="accent2"/>
            </a:fillRef>
            <a:effectRef idx="2">
              <a:schemeClr val="accent2"/>
            </a:effectRef>
            <a:fontRef idx="minor">
              <a:schemeClr val="lt1"/>
            </a:fontRef>
          </p:style>
        </p:cxnSp>
        <p:cxnSp>
          <p:nvCxnSpPr>
            <p:cNvPr id="35" name="直線矢印コネクタ 34"/>
            <p:cNvCxnSpPr>
              <a:stCxn id="29" idx="5"/>
            </p:cNvCxnSpPr>
            <p:nvPr/>
          </p:nvCxnSpPr>
          <p:spPr>
            <a:xfrm rot="16200000" flipH="1">
              <a:off x="7286664" y="2111414"/>
              <a:ext cx="460336" cy="549236"/>
            </a:xfrm>
            <a:prstGeom prst="straightConnector1">
              <a:avLst/>
            </a:prstGeom>
            <a:ln w="19050" cap="flat" cmpd="sng" algn="ctr">
              <a:solidFill>
                <a:schemeClr val="accent2">
                  <a:shade val="95000"/>
                  <a:satMod val="105000"/>
                </a:schemeClr>
              </a:solidFill>
              <a:prstDash val="solid"/>
              <a:round/>
              <a:headEnd type="none" w="med" len="med"/>
              <a:tailEnd type="arrow" w="med" len="med"/>
            </a:ln>
          </p:spPr>
          <p:style>
            <a:lnRef idx="1">
              <a:schemeClr val="accent2"/>
            </a:lnRef>
            <a:fillRef idx="3">
              <a:schemeClr val="accent2"/>
            </a:fillRef>
            <a:effectRef idx="2">
              <a:schemeClr val="accent2"/>
            </a:effectRef>
            <a:fontRef idx="minor">
              <a:schemeClr val="lt1"/>
            </a:fontRef>
          </p:style>
        </p:cxnSp>
      </p:grpSp>
      <p:sp>
        <p:nvSpPr>
          <p:cNvPr id="18436" name="テキスト ボックス 40"/>
          <p:cNvSpPr txBox="1">
            <a:spLocks noChangeArrowheads="1"/>
          </p:cNvSpPr>
          <p:nvPr/>
        </p:nvSpPr>
        <p:spPr bwMode="auto">
          <a:xfrm>
            <a:off x="5016500" y="1149350"/>
            <a:ext cx="403225" cy="369888"/>
          </a:xfrm>
          <a:prstGeom prst="rect">
            <a:avLst/>
          </a:prstGeom>
          <a:noFill/>
          <a:ln w="9525">
            <a:noFill/>
            <a:miter lim="800000"/>
            <a:headEnd/>
            <a:tailEnd/>
          </a:ln>
        </p:spPr>
        <p:txBody>
          <a:bodyPr wrap="none">
            <a:prstTxWarp prst="textNoShape">
              <a:avLst/>
            </a:prstTxWarp>
            <a:spAutoFit/>
          </a:bodyPr>
          <a:lstStyle/>
          <a:p>
            <a:r>
              <a:rPr lang="en-US" altLang="ja-JP"/>
              <a:t>e</a:t>
            </a:r>
            <a:r>
              <a:rPr lang="en-US" altLang="ja-JP" baseline="30000">
                <a:latin typeface="Symbol" pitchFamily="-84" charset="2"/>
                <a:ea typeface="Symbol" pitchFamily="-84" charset="2"/>
                <a:cs typeface="Symbol" pitchFamily="-84" charset="2"/>
              </a:rPr>
              <a:t>+</a:t>
            </a:r>
            <a:endParaRPr lang="ja-JP" altLang="en-US" baseline="30000">
              <a:latin typeface="Symbol" pitchFamily="-84" charset="2"/>
              <a:ea typeface="Symbol" pitchFamily="-84" charset="2"/>
              <a:cs typeface="Symbol" pitchFamily="-84" charset="2"/>
            </a:endParaRPr>
          </a:p>
        </p:txBody>
      </p:sp>
      <p:sp>
        <p:nvSpPr>
          <p:cNvPr id="18437" name="テキスト ボックス 41"/>
          <p:cNvSpPr txBox="1">
            <a:spLocks noChangeArrowheads="1"/>
          </p:cNvSpPr>
          <p:nvPr/>
        </p:nvSpPr>
        <p:spPr bwMode="auto">
          <a:xfrm>
            <a:off x="5029200" y="2559050"/>
            <a:ext cx="390525" cy="369888"/>
          </a:xfrm>
          <a:prstGeom prst="rect">
            <a:avLst/>
          </a:prstGeom>
          <a:noFill/>
          <a:ln w="9525">
            <a:noFill/>
            <a:miter lim="800000"/>
            <a:headEnd/>
            <a:tailEnd/>
          </a:ln>
        </p:spPr>
        <p:txBody>
          <a:bodyPr wrap="none">
            <a:prstTxWarp prst="textNoShape">
              <a:avLst/>
            </a:prstTxWarp>
            <a:spAutoFit/>
          </a:bodyPr>
          <a:lstStyle/>
          <a:p>
            <a:r>
              <a:rPr lang="en-US" altLang="ja-JP"/>
              <a:t>e</a:t>
            </a:r>
            <a:r>
              <a:rPr lang="en-US" altLang="ja-JP" baseline="30000">
                <a:latin typeface="Symbol" pitchFamily="-84" charset="2"/>
                <a:ea typeface="Symbol" pitchFamily="-84" charset="2"/>
                <a:cs typeface="Symbol" pitchFamily="-84" charset="2"/>
              </a:rPr>
              <a:t>-</a:t>
            </a:r>
            <a:endParaRPr lang="ja-JP" altLang="en-US" baseline="30000">
              <a:latin typeface="Symbol" pitchFamily="-84" charset="2"/>
              <a:ea typeface="Symbol" pitchFamily="-84" charset="2"/>
              <a:cs typeface="Symbol" pitchFamily="-84" charset="2"/>
            </a:endParaRPr>
          </a:p>
        </p:txBody>
      </p:sp>
      <p:sp>
        <p:nvSpPr>
          <p:cNvPr id="18438" name="テキスト ボックス 42"/>
          <p:cNvSpPr txBox="1">
            <a:spLocks noChangeArrowheads="1"/>
          </p:cNvSpPr>
          <p:nvPr/>
        </p:nvSpPr>
        <p:spPr bwMode="auto">
          <a:xfrm>
            <a:off x="6057900" y="1593850"/>
            <a:ext cx="450850" cy="338138"/>
          </a:xfrm>
          <a:prstGeom prst="rect">
            <a:avLst/>
          </a:prstGeom>
          <a:noFill/>
          <a:ln w="9525">
            <a:noFill/>
            <a:miter lim="800000"/>
            <a:headEnd/>
            <a:tailEnd/>
          </a:ln>
        </p:spPr>
        <p:txBody>
          <a:bodyPr wrap="none">
            <a:prstTxWarp prst="textNoShape">
              <a:avLst/>
            </a:prstTxWarp>
            <a:spAutoFit/>
          </a:bodyPr>
          <a:lstStyle/>
          <a:p>
            <a:r>
              <a:rPr lang="en-US" altLang="ja-JP" sz="1600">
                <a:latin typeface="Symbol" pitchFamily="-84" charset="2"/>
                <a:ea typeface="Symbol" pitchFamily="-84" charset="2"/>
                <a:cs typeface="Symbol" pitchFamily="-84" charset="2"/>
              </a:rPr>
              <a:t>g</a:t>
            </a:r>
            <a:r>
              <a:rPr lang="en-US" altLang="ja-JP" sz="1600"/>
              <a:t>,Z</a:t>
            </a:r>
            <a:endParaRPr lang="ja-JP" altLang="en-US" sz="1600"/>
          </a:p>
        </p:txBody>
      </p:sp>
      <p:sp>
        <p:nvSpPr>
          <p:cNvPr id="18439" name="テキスト ボックス 43"/>
          <p:cNvSpPr txBox="1">
            <a:spLocks noChangeArrowheads="1"/>
          </p:cNvSpPr>
          <p:nvPr/>
        </p:nvSpPr>
        <p:spPr bwMode="auto">
          <a:xfrm>
            <a:off x="5924550" y="2114550"/>
            <a:ext cx="728663" cy="338138"/>
          </a:xfrm>
          <a:prstGeom prst="rect">
            <a:avLst/>
          </a:prstGeom>
          <a:noFill/>
          <a:ln w="9525">
            <a:noFill/>
            <a:miter lim="800000"/>
            <a:headEnd/>
            <a:tailEnd/>
          </a:ln>
        </p:spPr>
        <p:txBody>
          <a:bodyPr wrap="none">
            <a:prstTxWarp prst="textNoShape">
              <a:avLst/>
            </a:prstTxWarp>
            <a:spAutoFit/>
          </a:bodyPr>
          <a:lstStyle/>
          <a:p>
            <a:r>
              <a:rPr lang="en-US" altLang="ja-JP" sz="1600"/>
              <a:t>(B,A</a:t>
            </a:r>
            <a:r>
              <a:rPr lang="en-US" altLang="ja-JP" sz="1600" baseline="30000"/>
              <a:t>0</a:t>
            </a:r>
            <a:r>
              <a:rPr lang="en-US" altLang="ja-JP" sz="1600"/>
              <a:t>)</a:t>
            </a:r>
            <a:endParaRPr lang="ja-JP" altLang="en-US" sz="1600"/>
          </a:p>
        </p:txBody>
      </p:sp>
      <p:sp>
        <p:nvSpPr>
          <p:cNvPr id="45" name="Rectangle 3"/>
          <p:cNvSpPr>
            <a:spLocks noChangeArrowheads="1"/>
          </p:cNvSpPr>
          <p:nvPr/>
        </p:nvSpPr>
        <p:spPr bwMode="auto">
          <a:xfrm>
            <a:off x="241300" y="1181100"/>
            <a:ext cx="4521200" cy="35179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accent2"/>
              </a:buClr>
              <a:buSzPct val="55000"/>
              <a:defRPr/>
            </a:pPr>
            <a:r>
              <a:rPr lang="en-US" altLang="ja-JP" sz="2000" dirty="0">
                <a:solidFill>
                  <a:schemeClr val="accent6">
                    <a:lumMod val="60000"/>
                    <a:lumOff val="40000"/>
                  </a:schemeClr>
                </a:solidFill>
                <a:latin typeface="Arial" pitchFamily="-1" charset="0"/>
                <a:ea typeface="ＭＳ Ｐゴシック" pitchFamily="-1" charset="-128"/>
                <a:cs typeface="ＭＳ Ｐゴシック" pitchFamily="-1" charset="-128"/>
              </a:rPr>
              <a:t>Specify the intermediate state</a:t>
            </a:r>
          </a:p>
          <a:p>
            <a:pPr marL="742950" lvl="1" indent="-285750">
              <a:spcBef>
                <a:spcPct val="20000"/>
              </a:spcBef>
              <a:buSzPct val="60000"/>
              <a:buFont typeface="Wingdings" pitchFamily="-1" charset="2"/>
              <a:buChar char="l"/>
              <a:defRPr/>
            </a:pPr>
            <a:r>
              <a:rPr lang="en-US" altLang="ja-JP" dirty="0">
                <a:solidFill>
                  <a:schemeClr val="accent3">
                    <a:lumMod val="60000"/>
                    <a:lumOff val="40000"/>
                  </a:schemeClr>
                </a:solidFill>
                <a:latin typeface="Arial" pitchFamily="-1" charset="0"/>
                <a:ea typeface="ＭＳ Ｐゴシック" pitchFamily="-1" charset="-128"/>
                <a:cs typeface="ＭＳ Ｐゴシック" pitchFamily="-1" charset="-128"/>
              </a:rPr>
              <a:t>Right-handed </a:t>
            </a:r>
            <a:r>
              <a:rPr lang="en-US" altLang="ja-JP" dirty="0" err="1">
                <a:solidFill>
                  <a:schemeClr val="accent3">
                    <a:lumMod val="60000"/>
                    <a:lumOff val="40000"/>
                  </a:schemeClr>
                </a:solidFill>
                <a:latin typeface="Arial" pitchFamily="-1" charset="0"/>
                <a:ea typeface="ＭＳ Ｐゴシック" pitchFamily="-1" charset="-128"/>
                <a:cs typeface="ＭＳ Ｐゴシック" pitchFamily="-1" charset="-128"/>
              </a:rPr>
              <a:t>e</a:t>
            </a:r>
            <a:r>
              <a:rPr lang="en-US" altLang="ja-JP" dirty="0">
                <a:solidFill>
                  <a:schemeClr val="accent3">
                    <a:lumMod val="60000"/>
                    <a:lumOff val="40000"/>
                  </a:schemeClr>
                </a:solidFill>
                <a:latin typeface="Arial" pitchFamily="-1" charset="0"/>
                <a:ea typeface="ＭＳ Ｐゴシック" pitchFamily="-1" charset="-128"/>
                <a:cs typeface="ＭＳ Ｐゴシック" pitchFamily="-1" charset="-128"/>
              </a:rPr>
              <a:t>- turns off A</a:t>
            </a:r>
            <a:r>
              <a:rPr lang="en-US" altLang="ja-JP" baseline="30000" dirty="0">
                <a:solidFill>
                  <a:schemeClr val="accent3">
                    <a:lumMod val="60000"/>
                    <a:lumOff val="40000"/>
                  </a:schemeClr>
                </a:solidFill>
                <a:latin typeface="Arial" pitchFamily="-1" charset="0"/>
                <a:ea typeface="ＭＳ Ｐゴシック" pitchFamily="-1" charset="-128"/>
                <a:cs typeface="ＭＳ Ｐゴシック" pitchFamily="-1" charset="-128"/>
              </a:rPr>
              <a:t>0</a:t>
            </a:r>
          </a:p>
          <a:p>
            <a:pPr marL="1200150" lvl="2" indent="-285750">
              <a:spcBef>
                <a:spcPct val="20000"/>
              </a:spcBef>
              <a:buSzPct val="60000"/>
              <a:buFont typeface="Wingdings" pitchFamily="-1" charset="2"/>
              <a:buChar char="l"/>
              <a:defRPr/>
            </a:pPr>
            <a:r>
              <a:rPr lang="en-US" altLang="ja-JP" sz="1600" dirty="0">
                <a:solidFill>
                  <a:schemeClr val="accent1">
                    <a:lumMod val="40000"/>
                    <a:lumOff val="60000"/>
                  </a:schemeClr>
                </a:solidFill>
                <a:latin typeface="Arial" pitchFamily="-1" charset="0"/>
                <a:ea typeface="ＭＳ Ｐゴシック" pitchFamily="-1" charset="-128"/>
                <a:cs typeface="ＭＳ Ｐゴシック" pitchFamily="-1" charset="-128"/>
              </a:rPr>
              <a:t>Information on the character of the final state </a:t>
            </a:r>
          </a:p>
          <a:p>
            <a:pPr marL="742950" lvl="1" indent="-285750">
              <a:spcBef>
                <a:spcPct val="20000"/>
              </a:spcBef>
              <a:buSzPct val="60000"/>
              <a:buFont typeface="Wingdings" pitchFamily="-1" charset="2"/>
              <a:buChar char="l"/>
              <a:defRPr/>
            </a:pPr>
            <a:endParaRPr lang="en-US" altLang="ja-JP" baseline="30000" dirty="0">
              <a:solidFill>
                <a:srgbClr val="008000"/>
              </a:solidFill>
              <a:latin typeface="Arial" pitchFamily="-1" charset="0"/>
              <a:ea typeface="ＭＳ Ｐゴシック" pitchFamily="-1" charset="-128"/>
              <a:cs typeface="ＭＳ Ｐゴシック" pitchFamily="-1" charset="-128"/>
            </a:endParaRPr>
          </a:p>
          <a:p>
            <a:pPr marL="742950" lvl="1" indent="-285750">
              <a:spcBef>
                <a:spcPct val="20000"/>
              </a:spcBef>
              <a:buSzPct val="60000"/>
              <a:buFont typeface="Wingdings" pitchFamily="-1" charset="2"/>
              <a:buChar char="l"/>
              <a:defRPr/>
            </a:pPr>
            <a:endParaRPr lang="en-US" altLang="ja-JP" baseline="30000" dirty="0">
              <a:solidFill>
                <a:srgbClr val="008000"/>
              </a:solidFill>
              <a:latin typeface="Arial" pitchFamily="-1" charset="0"/>
              <a:ea typeface="ＭＳ Ｐゴシック" pitchFamily="-1" charset="-128"/>
              <a:cs typeface="ＭＳ Ｐゴシック" pitchFamily="-1" charset="-128"/>
            </a:endParaRPr>
          </a:p>
          <a:p>
            <a:pPr marL="742950" lvl="1" indent="-285750">
              <a:spcBef>
                <a:spcPct val="20000"/>
              </a:spcBef>
              <a:buSzPct val="60000"/>
              <a:buFont typeface="Wingdings" pitchFamily="-1" charset="2"/>
              <a:buChar char="l"/>
              <a:defRPr/>
            </a:pPr>
            <a:endParaRPr lang="en-US" altLang="ja-JP" baseline="30000" dirty="0">
              <a:solidFill>
                <a:srgbClr val="008000"/>
              </a:solidFill>
              <a:latin typeface="Arial" pitchFamily="-1" charset="0"/>
              <a:ea typeface="ＭＳ Ｐゴシック" pitchFamily="-1" charset="-128"/>
              <a:cs typeface="ＭＳ Ｐゴシック" pitchFamily="-1" charset="-128"/>
            </a:endParaRPr>
          </a:p>
          <a:p>
            <a:pPr marL="285750" indent="-285750">
              <a:spcBef>
                <a:spcPct val="20000"/>
              </a:spcBef>
              <a:buSzPct val="60000"/>
              <a:defRPr/>
            </a:pPr>
            <a:r>
              <a:rPr lang="en-US" altLang="ja-JP" sz="2000" dirty="0">
                <a:solidFill>
                  <a:srgbClr val="FAC090"/>
                </a:solidFill>
                <a:latin typeface="Arial" pitchFamily="-1" charset="0"/>
                <a:ea typeface="ＭＳ Ｐゴシック" pitchFamily="-1" charset="-128"/>
                <a:cs typeface="ＭＳ Ｐゴシック" pitchFamily="-1" charset="-128"/>
              </a:rPr>
              <a:t>Right-handed </a:t>
            </a:r>
            <a:r>
              <a:rPr lang="en-US" altLang="ja-JP" sz="2000" dirty="0" err="1">
                <a:solidFill>
                  <a:srgbClr val="FAC090"/>
                </a:solidFill>
                <a:latin typeface="Arial" pitchFamily="-1" charset="0"/>
                <a:ea typeface="ＭＳ Ｐゴシック" pitchFamily="-1" charset="-128"/>
                <a:cs typeface="ＭＳ Ｐゴシック" pitchFamily="-1" charset="-128"/>
              </a:rPr>
              <a:t>e</a:t>
            </a:r>
            <a:r>
              <a:rPr lang="en-US" altLang="ja-JP" sz="2000" dirty="0">
                <a:solidFill>
                  <a:srgbClr val="FAC090"/>
                </a:solidFill>
                <a:latin typeface="Arial" pitchFamily="-1" charset="0"/>
                <a:ea typeface="ＭＳ Ｐゴシック" pitchFamily="-1" charset="-128"/>
                <a:cs typeface="ＭＳ Ｐゴシック" pitchFamily="-1" charset="-128"/>
              </a:rPr>
              <a:t>- turns off W</a:t>
            </a:r>
          </a:p>
          <a:p>
            <a:pPr marL="1200150" lvl="2" indent="-285750">
              <a:spcBef>
                <a:spcPct val="20000"/>
              </a:spcBef>
              <a:buSzPct val="60000"/>
              <a:buFont typeface="Wingdings" charset="2"/>
              <a:buChar char="l"/>
              <a:defRPr/>
            </a:pPr>
            <a:r>
              <a:rPr lang="en-US" altLang="ja-JP" sz="1600" dirty="0">
                <a:solidFill>
                  <a:srgbClr val="B9CDE5"/>
                </a:solidFill>
                <a:latin typeface="Arial" pitchFamily="-1" charset="0"/>
                <a:ea typeface="ＭＳ Ｐゴシック" pitchFamily="-1" charset="-128"/>
                <a:cs typeface="ＭＳ Ｐゴシック" pitchFamily="-1" charset="-128"/>
              </a:rPr>
              <a:t>Background rejection</a:t>
            </a:r>
          </a:p>
        </p:txBody>
      </p:sp>
      <p:grpSp>
        <p:nvGrpSpPr>
          <p:cNvPr id="4" name="図形グループ 78"/>
          <p:cNvGrpSpPr>
            <a:grpSpLocks/>
          </p:cNvGrpSpPr>
          <p:nvPr/>
        </p:nvGrpSpPr>
        <p:grpSpPr bwMode="auto">
          <a:xfrm>
            <a:off x="5099050" y="3333750"/>
            <a:ext cx="2633663" cy="1577975"/>
            <a:chOff x="4806950" y="3333750"/>
            <a:chExt cx="2634091" cy="1578669"/>
          </a:xfrm>
        </p:grpSpPr>
        <p:cxnSp>
          <p:nvCxnSpPr>
            <p:cNvPr id="47" name="直線矢印コネクタ 46"/>
            <p:cNvCxnSpPr/>
            <p:nvPr/>
          </p:nvCxnSpPr>
          <p:spPr>
            <a:xfrm>
              <a:off x="4806950" y="3333750"/>
              <a:ext cx="1428982" cy="431990"/>
            </a:xfrm>
            <a:prstGeom prst="straightConnector1">
              <a:avLst/>
            </a:prstGeom>
            <a:ln w="25400" cap="flat" cmpd="sng" algn="ctr">
              <a:solidFill>
                <a:schemeClr val="accent1">
                  <a:lumMod val="7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cxnSp>
        <p:cxnSp>
          <p:nvCxnSpPr>
            <p:cNvPr id="48" name="直線矢印コネクタ 47"/>
            <p:cNvCxnSpPr/>
            <p:nvPr/>
          </p:nvCxnSpPr>
          <p:spPr>
            <a:xfrm flipV="1">
              <a:off x="4806950" y="4451842"/>
              <a:ext cx="1428982" cy="406579"/>
            </a:xfrm>
            <a:prstGeom prst="straightConnector1">
              <a:avLst/>
            </a:prstGeom>
            <a:ln w="25400" cap="flat" cmpd="sng" algn="ctr">
              <a:solidFill>
                <a:schemeClr val="accent1">
                  <a:lumMod val="7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cxnSp>
        <p:grpSp>
          <p:nvGrpSpPr>
            <p:cNvPr id="5" name="図形グループ 77"/>
            <p:cNvGrpSpPr>
              <a:grpSpLocks/>
            </p:cNvGrpSpPr>
            <p:nvPr/>
          </p:nvGrpSpPr>
          <p:grpSpPr bwMode="auto">
            <a:xfrm>
              <a:off x="6237681" y="3337725"/>
              <a:ext cx="1203360" cy="1574694"/>
              <a:chOff x="6237681" y="3337725"/>
              <a:chExt cx="1203360" cy="1574694"/>
            </a:xfrm>
          </p:grpSpPr>
          <p:sp>
            <p:nvSpPr>
              <p:cNvPr id="54" name="アーチ 53"/>
              <p:cNvSpPr/>
              <p:nvPr/>
            </p:nvSpPr>
            <p:spPr>
              <a:xfrm rot="20827674">
                <a:off x="6249252" y="3649138"/>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5" name="アーチ 54"/>
              <p:cNvSpPr/>
              <p:nvPr/>
            </p:nvSpPr>
            <p:spPr>
              <a:xfrm rot="10027674">
                <a:off x="6394482" y="3593097"/>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6" name="アーチ 55"/>
              <p:cNvSpPr/>
              <p:nvPr/>
            </p:nvSpPr>
            <p:spPr>
              <a:xfrm rot="20827674">
                <a:off x="6546551" y="3555585"/>
                <a:ext cx="154064" cy="174519"/>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7" name="アーチ 56"/>
              <p:cNvSpPr/>
              <p:nvPr/>
            </p:nvSpPr>
            <p:spPr>
              <a:xfrm rot="20827674">
                <a:off x="6847779" y="3486653"/>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8" name="アーチ 57"/>
              <p:cNvSpPr/>
              <p:nvPr/>
            </p:nvSpPr>
            <p:spPr>
              <a:xfrm rot="10027674">
                <a:off x="6694270" y="3510306"/>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9" name="アーチ 58"/>
              <p:cNvSpPr/>
              <p:nvPr/>
            </p:nvSpPr>
            <p:spPr>
              <a:xfrm rot="10027674">
                <a:off x="6992174" y="3430803"/>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60" name="アーチ 59"/>
              <p:cNvSpPr/>
              <p:nvPr/>
            </p:nvSpPr>
            <p:spPr>
              <a:xfrm rot="20827674">
                <a:off x="7143202" y="3396290"/>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61" name="アーチ 60"/>
              <p:cNvSpPr/>
              <p:nvPr/>
            </p:nvSpPr>
            <p:spPr>
              <a:xfrm rot="10027674">
                <a:off x="7286977" y="3337725"/>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67" name="アーチ 66"/>
              <p:cNvSpPr/>
              <p:nvPr/>
            </p:nvSpPr>
            <p:spPr>
              <a:xfrm rot="1385887">
                <a:off x="6237681" y="4387837"/>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68" name="アーチ 67"/>
              <p:cNvSpPr/>
              <p:nvPr/>
            </p:nvSpPr>
            <p:spPr>
              <a:xfrm rot="12185887">
                <a:off x="6388136" y="4427784"/>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69" name="アーチ 68"/>
              <p:cNvSpPr/>
              <p:nvPr/>
            </p:nvSpPr>
            <p:spPr>
              <a:xfrm rot="1385887">
                <a:off x="6531061" y="4486037"/>
                <a:ext cx="154064" cy="174519"/>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70" name="アーチ 69"/>
              <p:cNvSpPr/>
              <p:nvPr/>
            </p:nvSpPr>
            <p:spPr>
              <a:xfrm rot="1385887">
                <a:off x="6817520" y="4607888"/>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71" name="アーチ 70"/>
              <p:cNvSpPr/>
              <p:nvPr/>
            </p:nvSpPr>
            <p:spPr>
              <a:xfrm rot="12185887">
                <a:off x="6679388" y="4536865"/>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72" name="アーチ 71"/>
              <p:cNvSpPr/>
              <p:nvPr/>
            </p:nvSpPr>
            <p:spPr>
              <a:xfrm rot="12185887">
                <a:off x="6967187" y="4647500"/>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73" name="アーチ 72"/>
              <p:cNvSpPr/>
              <p:nvPr/>
            </p:nvSpPr>
            <p:spPr>
              <a:xfrm rot="1385887">
                <a:off x="7109689" y="4708276"/>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74" name="アーチ 73"/>
              <p:cNvSpPr/>
              <p:nvPr/>
            </p:nvSpPr>
            <p:spPr>
              <a:xfrm rot="12185887">
                <a:off x="7260448" y="4745326"/>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grpSp>
        <p:cxnSp>
          <p:nvCxnSpPr>
            <p:cNvPr id="76" name="直線コネクタ 75"/>
            <p:cNvCxnSpPr/>
            <p:nvPr/>
          </p:nvCxnSpPr>
          <p:spPr>
            <a:xfrm rot="16200000" flipH="1">
              <a:off x="5880177" y="4096086"/>
              <a:ext cx="705160" cy="6351"/>
            </a:xfrm>
            <a:prstGeom prst="line">
              <a:avLst/>
            </a:prstGeom>
            <a:ln w="25400" cap="flat" cmpd="sng" algn="ctr">
              <a:solidFill>
                <a:schemeClr val="accent1">
                  <a:lumMod val="75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
        <p:nvSpPr>
          <p:cNvPr id="18442" name="テキスト ボックス 79"/>
          <p:cNvSpPr txBox="1">
            <a:spLocks noChangeArrowheads="1"/>
          </p:cNvSpPr>
          <p:nvPr/>
        </p:nvSpPr>
        <p:spPr bwMode="auto">
          <a:xfrm>
            <a:off x="5270500" y="4679950"/>
            <a:ext cx="390525" cy="369888"/>
          </a:xfrm>
          <a:prstGeom prst="rect">
            <a:avLst/>
          </a:prstGeom>
          <a:noFill/>
          <a:ln w="9525">
            <a:noFill/>
            <a:miter lim="800000"/>
            <a:headEnd/>
            <a:tailEnd/>
          </a:ln>
        </p:spPr>
        <p:txBody>
          <a:bodyPr wrap="none">
            <a:prstTxWarp prst="textNoShape">
              <a:avLst/>
            </a:prstTxWarp>
            <a:spAutoFit/>
          </a:bodyPr>
          <a:lstStyle/>
          <a:p>
            <a:r>
              <a:rPr lang="en-US" altLang="ja-JP"/>
              <a:t>e</a:t>
            </a:r>
            <a:r>
              <a:rPr lang="en-US" altLang="ja-JP" baseline="30000">
                <a:latin typeface="Symbol" pitchFamily="-84" charset="2"/>
                <a:ea typeface="Symbol" pitchFamily="-84" charset="2"/>
                <a:cs typeface="Symbol" pitchFamily="-84" charset="2"/>
              </a:rPr>
              <a:t>-</a:t>
            </a:r>
            <a:endParaRPr lang="ja-JP" altLang="en-US" baseline="30000">
              <a:latin typeface="Symbol" pitchFamily="-84" charset="2"/>
              <a:ea typeface="Symbol" pitchFamily="-84" charset="2"/>
              <a:cs typeface="Symbol" pitchFamily="-84" charset="2"/>
            </a:endParaRPr>
          </a:p>
        </p:txBody>
      </p:sp>
      <p:sp>
        <p:nvSpPr>
          <p:cNvPr id="18443" name="テキスト ボックス 80"/>
          <p:cNvSpPr txBox="1">
            <a:spLocks noChangeArrowheads="1"/>
          </p:cNvSpPr>
          <p:nvPr/>
        </p:nvSpPr>
        <p:spPr bwMode="auto">
          <a:xfrm>
            <a:off x="5232400" y="3067050"/>
            <a:ext cx="403225" cy="369888"/>
          </a:xfrm>
          <a:prstGeom prst="rect">
            <a:avLst/>
          </a:prstGeom>
          <a:noFill/>
          <a:ln w="9525">
            <a:noFill/>
            <a:miter lim="800000"/>
            <a:headEnd/>
            <a:tailEnd/>
          </a:ln>
        </p:spPr>
        <p:txBody>
          <a:bodyPr wrap="none">
            <a:prstTxWarp prst="textNoShape">
              <a:avLst/>
            </a:prstTxWarp>
            <a:spAutoFit/>
          </a:bodyPr>
          <a:lstStyle/>
          <a:p>
            <a:r>
              <a:rPr lang="en-US" altLang="ja-JP"/>
              <a:t>e</a:t>
            </a:r>
            <a:r>
              <a:rPr lang="en-US" altLang="ja-JP" baseline="30000">
                <a:latin typeface="Symbol" pitchFamily="-84" charset="2"/>
                <a:ea typeface="Symbol" pitchFamily="-84" charset="2"/>
                <a:cs typeface="Symbol" pitchFamily="-84" charset="2"/>
              </a:rPr>
              <a:t>+</a:t>
            </a:r>
            <a:endParaRPr lang="ja-JP" altLang="en-US" baseline="30000">
              <a:latin typeface="Symbol" pitchFamily="-84" charset="2"/>
              <a:ea typeface="Symbol" pitchFamily="-84" charset="2"/>
              <a:cs typeface="Symbol" pitchFamily="-84" charset="2"/>
            </a:endParaRPr>
          </a:p>
        </p:txBody>
      </p:sp>
      <p:sp>
        <p:nvSpPr>
          <p:cNvPr id="18444" name="テキスト ボックス 81"/>
          <p:cNvSpPr txBox="1">
            <a:spLocks noChangeArrowheads="1"/>
          </p:cNvSpPr>
          <p:nvPr/>
        </p:nvSpPr>
        <p:spPr bwMode="auto">
          <a:xfrm>
            <a:off x="7696200" y="3187700"/>
            <a:ext cx="458788" cy="338138"/>
          </a:xfrm>
          <a:prstGeom prst="rect">
            <a:avLst/>
          </a:prstGeom>
          <a:noFill/>
          <a:ln w="9525">
            <a:noFill/>
            <a:miter lim="800000"/>
            <a:headEnd/>
            <a:tailEnd/>
          </a:ln>
        </p:spPr>
        <p:txBody>
          <a:bodyPr wrap="none">
            <a:prstTxWarp prst="textNoShape">
              <a:avLst/>
            </a:prstTxWarp>
            <a:spAutoFit/>
          </a:bodyPr>
          <a:lstStyle/>
          <a:p>
            <a:r>
              <a:rPr lang="en-US" altLang="ja-JP" sz="1600"/>
              <a:t>W</a:t>
            </a:r>
            <a:r>
              <a:rPr lang="en-US" altLang="ja-JP" sz="1600" baseline="30000"/>
              <a:t>+</a:t>
            </a:r>
            <a:endParaRPr lang="ja-JP" altLang="en-US" sz="1600" baseline="30000">
              <a:latin typeface="Symbol" pitchFamily="-84" charset="2"/>
              <a:ea typeface="Symbol" pitchFamily="-84" charset="2"/>
              <a:cs typeface="Symbol" pitchFamily="-84" charset="2"/>
            </a:endParaRPr>
          </a:p>
        </p:txBody>
      </p:sp>
      <p:sp>
        <p:nvSpPr>
          <p:cNvPr id="18445" name="テキスト ボックス 82"/>
          <p:cNvSpPr txBox="1">
            <a:spLocks noChangeArrowheads="1"/>
          </p:cNvSpPr>
          <p:nvPr/>
        </p:nvSpPr>
        <p:spPr bwMode="auto">
          <a:xfrm>
            <a:off x="7683500" y="4730750"/>
            <a:ext cx="454025" cy="338138"/>
          </a:xfrm>
          <a:prstGeom prst="rect">
            <a:avLst/>
          </a:prstGeom>
          <a:noFill/>
          <a:ln w="9525">
            <a:noFill/>
            <a:miter lim="800000"/>
            <a:headEnd/>
            <a:tailEnd/>
          </a:ln>
        </p:spPr>
        <p:txBody>
          <a:bodyPr wrap="none">
            <a:prstTxWarp prst="textNoShape">
              <a:avLst/>
            </a:prstTxWarp>
            <a:spAutoFit/>
          </a:bodyPr>
          <a:lstStyle/>
          <a:p>
            <a:r>
              <a:rPr lang="en-US" altLang="ja-JP" sz="1600"/>
              <a:t>W</a:t>
            </a:r>
            <a:r>
              <a:rPr lang="en-US" altLang="ja-JP" sz="1600" baseline="30000">
                <a:latin typeface="Symbol" pitchFamily="-84" charset="2"/>
                <a:ea typeface="Symbol" pitchFamily="-84" charset="2"/>
                <a:cs typeface="Symbol" pitchFamily="-84" charset="2"/>
              </a:rPr>
              <a:t>-</a:t>
            </a:r>
            <a:endParaRPr lang="ja-JP" altLang="en-US" sz="1600" baseline="30000">
              <a:latin typeface="Symbol" pitchFamily="-84" charset="2"/>
              <a:ea typeface="Symbol" pitchFamily="-84" charset="2"/>
              <a:cs typeface="Symbol" pitchFamily="-84" charset="2"/>
            </a:endParaRPr>
          </a:p>
        </p:txBody>
      </p:sp>
      <p:pic>
        <p:nvPicPr>
          <p:cNvPr id="18446" name="Picture 5"/>
          <p:cNvPicPr>
            <a:picLocks noGrp="1" noChangeAspect="1" noChangeArrowheads="1"/>
          </p:cNvPicPr>
          <p:nvPr>
            <p:ph sz="half" idx="1"/>
          </p:nvPr>
        </p:nvPicPr>
        <p:blipFill>
          <a:blip r:embed="rId2"/>
          <a:srcRect/>
          <a:stretch>
            <a:fillRect/>
          </a:stretch>
        </p:blipFill>
        <p:spPr>
          <a:xfrm>
            <a:off x="355600" y="3992563"/>
            <a:ext cx="4660900" cy="2573337"/>
          </a:xfrm>
        </p:spPr>
      </p:pic>
      <p:sp>
        <p:nvSpPr>
          <p:cNvPr id="18447" name="テキスト ボックス 84"/>
          <p:cNvSpPr txBox="1">
            <a:spLocks noChangeArrowheads="1"/>
          </p:cNvSpPr>
          <p:nvPr/>
        </p:nvSpPr>
        <p:spPr bwMode="auto">
          <a:xfrm>
            <a:off x="5054600" y="5854700"/>
            <a:ext cx="3606013" cy="646331"/>
          </a:xfrm>
          <a:prstGeom prst="rect">
            <a:avLst/>
          </a:prstGeom>
          <a:noFill/>
          <a:ln w="9525">
            <a:noFill/>
            <a:miter lim="800000"/>
            <a:headEnd/>
            <a:tailEnd/>
          </a:ln>
        </p:spPr>
        <p:txBody>
          <a:bodyPr wrap="none">
            <a:prstTxWarp prst="textNoShape">
              <a:avLst/>
            </a:prstTxWarp>
            <a:spAutoFit/>
          </a:bodyPr>
          <a:lstStyle/>
          <a:p>
            <a:r>
              <a:rPr lang="en-US" altLang="ja-JP" dirty="0"/>
              <a:t>e.g. </a:t>
            </a:r>
            <a:r>
              <a:rPr lang="en-US" altLang="ja-JP" dirty="0" err="1"/>
              <a:t>acoplanar</a:t>
            </a:r>
            <a:r>
              <a:rPr lang="en-US" altLang="ja-JP" dirty="0"/>
              <a:t> </a:t>
            </a:r>
            <a:r>
              <a:rPr lang="en-US" altLang="ja-JP" dirty="0" err="1"/>
              <a:t>muon</a:t>
            </a:r>
            <a:r>
              <a:rPr lang="en-US" altLang="ja-JP" dirty="0"/>
              <a:t> pair </a:t>
            </a:r>
            <a:r>
              <a:rPr lang="en-US" altLang="ja-JP" dirty="0" err="1" smtClean="0"/>
              <a:t>produciton</a:t>
            </a:r>
            <a:endParaRPr lang="en-US" altLang="ja-JP" dirty="0" smtClean="0"/>
          </a:p>
          <a:p>
            <a:r>
              <a:rPr lang="en-US" altLang="ja-JP" dirty="0" smtClean="0"/>
              <a:t>        such as </a:t>
            </a:r>
            <a:r>
              <a:rPr lang="en-US" altLang="ja-JP" dirty="0" err="1" smtClean="0"/>
              <a:t>smuon</a:t>
            </a:r>
            <a:r>
              <a:rPr lang="en-US" altLang="ja-JP" dirty="0" smtClean="0"/>
              <a:t> pair production</a:t>
            </a:r>
            <a:endParaRPr lang="ja-JP"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テキスト ボックス 8"/>
          <p:cNvSpPr txBox="1">
            <a:spLocks noChangeArrowheads="1"/>
          </p:cNvSpPr>
          <p:nvPr/>
        </p:nvSpPr>
        <p:spPr bwMode="auto">
          <a:xfrm>
            <a:off x="1651000" y="457200"/>
            <a:ext cx="6261100" cy="523220"/>
          </a:xfrm>
          <a:prstGeom prst="rect">
            <a:avLst/>
          </a:prstGeom>
          <a:noFill/>
          <a:ln w="9525">
            <a:noFill/>
            <a:miter lim="800000"/>
            <a:headEnd/>
            <a:tailEnd/>
          </a:ln>
        </p:spPr>
        <p:txBody>
          <a:bodyPr>
            <a:prstTxWarp prst="textNoShape">
              <a:avLst/>
            </a:prstTxWarp>
            <a:spAutoFit/>
          </a:bodyPr>
          <a:lstStyle/>
          <a:p>
            <a:r>
              <a:rPr lang="en-US" altLang="ja-JP" sz="2800" dirty="0">
                <a:solidFill>
                  <a:schemeClr val="accent3">
                    <a:lumMod val="60000"/>
                    <a:lumOff val="40000"/>
                  </a:schemeClr>
                </a:solidFill>
              </a:rPr>
              <a:t>Measurement errors of Higgs couplings</a:t>
            </a:r>
            <a:endParaRPr lang="ja-JP" altLang="en-US" sz="2400" dirty="0">
              <a:solidFill>
                <a:schemeClr val="accent3">
                  <a:lumMod val="60000"/>
                  <a:lumOff val="40000"/>
                </a:schemeClr>
              </a:solidFill>
            </a:endParaRPr>
          </a:p>
        </p:txBody>
      </p:sp>
      <p:pic>
        <p:nvPicPr>
          <p:cNvPr id="19459" name="図 52"/>
          <p:cNvPicPr>
            <a:picLocks noChangeAspect="1"/>
          </p:cNvPicPr>
          <p:nvPr/>
        </p:nvPicPr>
        <p:blipFill>
          <a:blip r:embed="rId2"/>
          <a:srcRect/>
          <a:stretch>
            <a:fillRect/>
          </a:stretch>
        </p:blipFill>
        <p:spPr bwMode="auto">
          <a:xfrm>
            <a:off x="2120900" y="1701800"/>
            <a:ext cx="4521200" cy="2946400"/>
          </a:xfrm>
          <a:prstGeom prst="rect">
            <a:avLst/>
          </a:prstGeom>
          <a:noFill/>
          <a:ln w="9525">
            <a:noFill/>
            <a:miter lim="800000"/>
            <a:headEnd/>
            <a:tailEnd/>
          </a:ln>
        </p:spPr>
      </p:pic>
      <p:sp>
        <p:nvSpPr>
          <p:cNvPr id="19460" name="テキスト ボックス 61"/>
          <p:cNvSpPr txBox="1">
            <a:spLocks noChangeArrowheads="1"/>
          </p:cNvSpPr>
          <p:nvPr/>
        </p:nvSpPr>
        <p:spPr bwMode="auto">
          <a:xfrm>
            <a:off x="5422900" y="1346200"/>
            <a:ext cx="1236663" cy="369888"/>
          </a:xfrm>
          <a:prstGeom prst="rect">
            <a:avLst/>
          </a:prstGeom>
          <a:noFill/>
          <a:ln w="9525">
            <a:noFill/>
            <a:miter lim="800000"/>
            <a:headEnd/>
            <a:tailEnd/>
          </a:ln>
        </p:spPr>
        <p:txBody>
          <a:bodyPr wrap="none">
            <a:prstTxWarp prst="textNoShape">
              <a:avLst/>
            </a:prstTxWarp>
            <a:spAutoFit/>
          </a:bodyPr>
          <a:lstStyle/>
          <a:p>
            <a:r>
              <a:rPr lang="en-US" altLang="ja-JP"/>
              <a:t>D. Zerwas</a:t>
            </a:r>
            <a:endParaRPr lang="ja-JP" altLang="en-US"/>
          </a:p>
        </p:txBody>
      </p:sp>
      <p:sp>
        <p:nvSpPr>
          <p:cNvPr id="19461" name="テキスト ボックス 62"/>
          <p:cNvSpPr txBox="1">
            <a:spLocks noChangeArrowheads="1"/>
          </p:cNvSpPr>
          <p:nvPr/>
        </p:nvSpPr>
        <p:spPr bwMode="auto">
          <a:xfrm>
            <a:off x="2044700" y="990600"/>
            <a:ext cx="5159375" cy="369888"/>
          </a:xfrm>
          <a:prstGeom prst="rect">
            <a:avLst/>
          </a:prstGeom>
          <a:noFill/>
          <a:ln w="9525">
            <a:noFill/>
            <a:miter lim="800000"/>
            <a:headEnd/>
            <a:tailEnd/>
          </a:ln>
        </p:spPr>
        <p:txBody>
          <a:bodyPr wrap="none">
            <a:prstTxWarp prst="textNoShape">
              <a:avLst/>
            </a:prstTxWarp>
            <a:spAutoFit/>
          </a:bodyPr>
          <a:lstStyle/>
          <a:p>
            <a:r>
              <a:rPr lang="en-US" altLang="ja-JP">
                <a:solidFill>
                  <a:srgbClr val="E04305"/>
                </a:solidFill>
              </a:rPr>
              <a:t>LHC 14 TeV 3000 fb-1 </a:t>
            </a:r>
            <a:r>
              <a:rPr lang="en-US" altLang="ja-JP"/>
              <a:t>and</a:t>
            </a:r>
            <a:r>
              <a:rPr lang="en-US" altLang="ja-JP">
                <a:solidFill>
                  <a:srgbClr val="984807"/>
                </a:solidFill>
              </a:rPr>
              <a:t> </a:t>
            </a:r>
            <a:r>
              <a:rPr lang="en-US" altLang="ja-JP">
                <a:solidFill>
                  <a:srgbClr val="F6BF60"/>
                </a:solidFill>
              </a:rPr>
              <a:t>LC 500 GeV 500 fb-1</a:t>
            </a:r>
            <a:endParaRPr lang="ja-JP" altLang="en-US">
              <a:solidFill>
                <a:srgbClr val="F6BF60"/>
              </a:solidFill>
            </a:endParaRPr>
          </a:p>
        </p:txBody>
      </p:sp>
      <p:sp>
        <p:nvSpPr>
          <p:cNvPr id="19462" name="テキスト ボックス 64"/>
          <p:cNvSpPr txBox="1">
            <a:spLocks noChangeArrowheads="1"/>
          </p:cNvSpPr>
          <p:nvPr/>
        </p:nvSpPr>
        <p:spPr bwMode="auto">
          <a:xfrm>
            <a:off x="673100" y="4889500"/>
            <a:ext cx="7589112" cy="646331"/>
          </a:xfrm>
          <a:prstGeom prst="rect">
            <a:avLst/>
          </a:prstGeom>
          <a:noFill/>
          <a:ln w="9525">
            <a:noFill/>
            <a:miter lim="800000"/>
            <a:headEnd/>
            <a:tailEnd/>
          </a:ln>
        </p:spPr>
        <p:txBody>
          <a:bodyPr wrap="none">
            <a:prstTxWarp prst="textNoShape">
              <a:avLst/>
            </a:prstTxWarp>
            <a:spAutoFit/>
          </a:bodyPr>
          <a:lstStyle/>
          <a:p>
            <a:r>
              <a:rPr lang="en-US" altLang="ja-JP" dirty="0"/>
              <a:t>Apart from top and </a:t>
            </a:r>
            <a:r>
              <a:rPr lang="en-US" altLang="ja-JP" dirty="0" err="1">
                <a:latin typeface="Symbol" pitchFamily="-84" charset="2"/>
                <a:ea typeface="Symbol" pitchFamily="-84" charset="2"/>
                <a:cs typeface="Symbol" pitchFamily="-84" charset="2"/>
              </a:rPr>
              <a:t>g</a:t>
            </a:r>
            <a:r>
              <a:rPr lang="en-US" altLang="ja-JP" dirty="0">
                <a:latin typeface="Symbol" pitchFamily="-84" charset="2"/>
                <a:ea typeface="Symbol" pitchFamily="-84" charset="2"/>
                <a:cs typeface="Symbol" pitchFamily="-84" charset="2"/>
              </a:rPr>
              <a:t>,</a:t>
            </a:r>
            <a:r>
              <a:rPr lang="en-US" altLang="ja-JP" dirty="0" smtClean="0">
                <a:latin typeface="Symbol" pitchFamily="-84" charset="2"/>
                <a:ea typeface="Symbol" pitchFamily="-84" charset="2"/>
                <a:cs typeface="Symbol" pitchFamily="-84" charset="2"/>
              </a:rPr>
              <a:t> </a:t>
            </a:r>
            <a:r>
              <a:rPr lang="en-US" altLang="ja-JP" dirty="0" smtClean="0">
                <a:ea typeface="Symbol" pitchFamily="-84" charset="2"/>
                <a:cs typeface="Symbol" pitchFamily="-84" charset="2"/>
              </a:rPr>
              <a:t>IL</a:t>
            </a:r>
            <a:r>
              <a:rPr lang="en-US" altLang="ja-JP" dirty="0" smtClean="0">
                <a:ea typeface="Arial" pitchFamily="-84" charset="0"/>
                <a:cs typeface="Arial" pitchFamily="-84" charset="0"/>
              </a:rPr>
              <a:t>C </a:t>
            </a:r>
            <a:r>
              <a:rPr lang="en-US" altLang="ja-JP" dirty="0">
                <a:ea typeface="Arial" pitchFamily="-84" charset="0"/>
                <a:cs typeface="Arial" pitchFamily="-84" charset="0"/>
              </a:rPr>
              <a:t>errors are 1/4~1/10 of LHC</a:t>
            </a:r>
          </a:p>
          <a:p>
            <a:r>
              <a:rPr lang="en-US" altLang="ja-JP" dirty="0">
                <a:solidFill>
                  <a:srgbClr val="800000"/>
                </a:solidFill>
                <a:ea typeface="Arial" pitchFamily="-84" charset="0"/>
                <a:cs typeface="Arial" pitchFamily="-84" charset="0"/>
              </a:rPr>
              <a:t> </a:t>
            </a:r>
            <a:r>
              <a:rPr lang="en-US" altLang="ja-JP" dirty="0">
                <a:solidFill>
                  <a:schemeClr val="accent6">
                    <a:lumMod val="60000"/>
                    <a:lumOff val="40000"/>
                  </a:schemeClr>
                </a:solidFill>
                <a:ea typeface="Arial" pitchFamily="-84" charset="0"/>
                <a:cs typeface="Arial" pitchFamily="-84" charset="0"/>
              </a:rPr>
              <a:t>(statistical equivalent: 1~2 orders of magnitude </a:t>
            </a:r>
            <a:r>
              <a:rPr lang="en-US" altLang="ja-JP" dirty="0" smtClean="0">
                <a:solidFill>
                  <a:schemeClr val="accent6">
                    <a:lumMod val="60000"/>
                    <a:lumOff val="40000"/>
                  </a:schemeClr>
                </a:solidFill>
                <a:ea typeface="Arial" pitchFamily="-84" charset="0"/>
                <a:cs typeface="Arial" pitchFamily="-84" charset="0"/>
              </a:rPr>
              <a:t>more- at about the same cost )</a:t>
            </a:r>
            <a:endParaRPr lang="en-US" altLang="ja-JP" dirty="0">
              <a:solidFill>
                <a:schemeClr val="accent6">
                  <a:lumMod val="60000"/>
                  <a:lumOff val="40000"/>
                </a:schemeClr>
              </a:solidFill>
              <a:latin typeface="Symbol" pitchFamily="-84" charset="2"/>
              <a:ea typeface="Symbol" pitchFamily="-84" charset="2"/>
              <a:cs typeface="Symbol" pitchFamily="-84" charset="2"/>
            </a:endParaRPr>
          </a:p>
        </p:txBody>
      </p:sp>
      <p:sp>
        <p:nvSpPr>
          <p:cNvPr id="7" name="テキスト ボックス 6"/>
          <p:cNvSpPr txBox="1"/>
          <p:nvPr/>
        </p:nvSpPr>
        <p:spPr>
          <a:xfrm>
            <a:off x="2146300" y="5600700"/>
            <a:ext cx="3570208" cy="646331"/>
          </a:xfrm>
          <a:prstGeom prst="rect">
            <a:avLst/>
          </a:prstGeom>
          <a:noFill/>
        </p:spPr>
        <p:txBody>
          <a:bodyPr wrap="none" rtlCol="0">
            <a:spAutoFit/>
          </a:bodyPr>
          <a:lstStyle/>
          <a:p>
            <a:r>
              <a:rPr kumimoji="1" lang="en-US" altLang="ja-JP" dirty="0" smtClean="0">
                <a:solidFill>
                  <a:srgbClr val="CCFFCC"/>
                </a:solidFill>
              </a:rPr>
              <a:t>• LHC</a:t>
            </a:r>
            <a:r>
              <a:rPr lang="en-US" altLang="ja-JP" dirty="0" smtClean="0">
                <a:solidFill>
                  <a:srgbClr val="CCFFCC"/>
                </a:solidFill>
              </a:rPr>
              <a:t> may improve </a:t>
            </a:r>
            <a:r>
              <a:rPr lang="en-US" altLang="ja-JP" dirty="0" err="1" smtClean="0">
                <a:solidFill>
                  <a:srgbClr val="CCFFCC"/>
                </a:solidFill>
              </a:rPr>
              <a:t>systematics</a:t>
            </a:r>
            <a:endParaRPr lang="en-US" altLang="ja-JP" dirty="0" smtClean="0">
              <a:solidFill>
                <a:srgbClr val="CCFFCC"/>
              </a:solidFill>
            </a:endParaRPr>
          </a:p>
          <a:p>
            <a:r>
              <a:rPr kumimoji="1" lang="en-US" altLang="ja-JP" dirty="0" smtClean="0">
                <a:solidFill>
                  <a:srgbClr val="CCFFCC"/>
                </a:solidFill>
              </a:rPr>
              <a:t>• ILC may improve analysis methods</a:t>
            </a:r>
            <a:endParaRPr kumimoji="1" lang="ja-JP" altLang="en-US" dirty="0">
              <a:solidFill>
                <a:srgbClr val="CCFFCC"/>
              </a:solidFill>
            </a:endParaRPr>
          </a:p>
        </p:txBody>
      </p:sp>
      <p:sp>
        <p:nvSpPr>
          <p:cNvPr id="8" name="テキスト ボックス 7"/>
          <p:cNvSpPr txBox="1"/>
          <p:nvPr/>
        </p:nvSpPr>
        <p:spPr>
          <a:xfrm>
            <a:off x="1397000" y="6286500"/>
            <a:ext cx="5999559" cy="400110"/>
          </a:xfrm>
          <a:prstGeom prst="rect">
            <a:avLst/>
          </a:prstGeom>
          <a:noFill/>
        </p:spPr>
        <p:txBody>
          <a:bodyPr wrap="none" rtlCol="0">
            <a:spAutoFit/>
          </a:bodyPr>
          <a:lstStyle/>
          <a:p>
            <a:r>
              <a:rPr kumimoji="1" lang="en-US" altLang="ja-JP" sz="2000" dirty="0" smtClean="0">
                <a:solidFill>
                  <a:schemeClr val="accent6">
                    <a:lumMod val="40000"/>
                    <a:lumOff val="60000"/>
                  </a:schemeClr>
                </a:solidFill>
              </a:rPr>
              <a:t>Great prospect for HEP : ILC and LHC running in parallel!</a:t>
            </a:r>
            <a:endParaRPr kumimoji="1" lang="ja-JP" altLang="en-US" sz="2000" dirty="0">
              <a:solidFill>
                <a:schemeClr val="accent6">
                  <a:lumMod val="40000"/>
                  <a:lumOff val="60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52400"/>
            <a:ext cx="6934200" cy="762000"/>
          </a:xfrm>
        </p:spPr>
        <p:txBody>
          <a:bodyPr>
            <a:normAutofit/>
          </a:bodyPr>
          <a:lstStyle/>
          <a:p>
            <a:r>
              <a:rPr lang="en-US" altLang="ja-JP" sz="3600" b="0" dirty="0" smtClean="0"/>
              <a:t>ILC Accelerator</a:t>
            </a:r>
            <a:endParaRPr lang="ja-JP" altLang="en-US" sz="3600" b="0" dirty="0"/>
          </a:p>
        </p:txBody>
      </p:sp>
      <p:sp>
        <p:nvSpPr>
          <p:cNvPr id="4" name="スライド番号プレースホルダ 3"/>
          <p:cNvSpPr>
            <a:spLocks noGrp="1"/>
          </p:cNvSpPr>
          <p:nvPr>
            <p:ph type="sldNum" sz="quarter" idx="12"/>
          </p:nvPr>
        </p:nvSpPr>
        <p:spPr/>
        <p:txBody>
          <a:bodyPr/>
          <a:lstStyle/>
          <a:p>
            <a:pPr>
              <a:defRPr/>
            </a:pPr>
            <a:fld id="{FD0FDBD3-6B77-9647-AD3E-B02F35DDD76D}" type="slidenum">
              <a:rPr lang="en-US" altLang="ja-JP" smtClean="0"/>
              <a:pPr>
                <a:defRPr/>
              </a:pPr>
              <a:t>9</a:t>
            </a:fld>
            <a:endParaRPr lang="en-US" altLang="ja-JP"/>
          </a:p>
        </p:txBody>
      </p:sp>
      <p:sp>
        <p:nvSpPr>
          <p:cNvPr id="6" name="コンテンツ プレースホルダ 5"/>
          <p:cNvSpPr>
            <a:spLocks noGrp="1"/>
          </p:cNvSpPr>
          <p:nvPr>
            <p:ph idx="1"/>
          </p:nvPr>
        </p:nvSpPr>
        <p:spPr>
          <a:xfrm>
            <a:off x="152400" y="838200"/>
            <a:ext cx="6248400" cy="5943600"/>
          </a:xfrm>
        </p:spPr>
        <p:txBody>
          <a:bodyPr>
            <a:normAutofit/>
          </a:bodyPr>
          <a:lstStyle/>
          <a:p>
            <a:r>
              <a:rPr lang="en-US" altLang="ja-JP" sz="2000" dirty="0" smtClean="0">
                <a:solidFill>
                  <a:schemeClr val="accent6">
                    <a:lumMod val="40000"/>
                    <a:lumOff val="60000"/>
                  </a:schemeClr>
                </a:solidFill>
                <a:latin typeface="Times"/>
                <a:cs typeface="Times"/>
              </a:rPr>
              <a:t>Ultra-small beam</a:t>
            </a:r>
          </a:p>
          <a:p>
            <a:pPr lvl="1"/>
            <a:r>
              <a:rPr lang="en-US" altLang="ja-JP" sz="1800" dirty="0" smtClean="0">
                <a:solidFill>
                  <a:srgbClr val="FEFFFD"/>
                </a:solidFill>
                <a:latin typeface="Times"/>
                <a:cs typeface="Times"/>
              </a:rPr>
              <a:t>Low </a:t>
            </a:r>
            <a:r>
              <a:rPr lang="en-US" altLang="ja-JP" sz="1800" dirty="0" err="1" smtClean="0">
                <a:solidFill>
                  <a:srgbClr val="FEFFFD"/>
                </a:solidFill>
                <a:latin typeface="Times"/>
                <a:cs typeface="Times"/>
              </a:rPr>
              <a:t>emittance</a:t>
            </a:r>
            <a:r>
              <a:rPr lang="en-US" altLang="ja-JP" sz="1800" dirty="0" smtClean="0">
                <a:solidFill>
                  <a:srgbClr val="FEFFFD"/>
                </a:solidFill>
                <a:latin typeface="Times"/>
                <a:cs typeface="Times"/>
              </a:rPr>
              <a:t> : KEK ATF (Accelerator Test Facility)</a:t>
            </a:r>
            <a:endParaRPr lang="en-US" altLang="ja-JP" sz="1800" dirty="0" smtClean="0">
              <a:solidFill>
                <a:srgbClr val="CBC4E9"/>
              </a:solidFill>
              <a:latin typeface="Times"/>
              <a:cs typeface="Times"/>
            </a:endParaRPr>
          </a:p>
          <a:p>
            <a:pPr lvl="2"/>
            <a:r>
              <a:rPr lang="en-US" altLang="ja-JP" sz="1600" dirty="0" smtClean="0">
                <a:solidFill>
                  <a:schemeClr val="tx2">
                    <a:lumMod val="75000"/>
                  </a:schemeClr>
                </a:solidFill>
                <a:latin typeface="Times"/>
                <a:cs typeface="Times"/>
              </a:rPr>
              <a:t>Achieved the ILC goal.</a:t>
            </a:r>
          </a:p>
          <a:p>
            <a:pPr lvl="1"/>
            <a:r>
              <a:rPr lang="en-US" altLang="ja-JP" sz="1800" dirty="0" smtClean="0">
                <a:solidFill>
                  <a:srgbClr val="FEFFFD"/>
                </a:solidFill>
                <a:latin typeface="Times"/>
                <a:cs typeface="Times"/>
              </a:rPr>
              <a:t>Small vertical beam size : KEK ATF2</a:t>
            </a:r>
          </a:p>
          <a:p>
            <a:pPr lvl="2"/>
            <a:r>
              <a:rPr lang="en-US" altLang="ja-JP" sz="1600" dirty="0" smtClean="0">
                <a:solidFill>
                  <a:srgbClr val="C4BD97"/>
                </a:solidFill>
                <a:latin typeface="Times"/>
                <a:cs typeface="Times"/>
              </a:rPr>
              <a:t>Goal = 37 nm, 70 nm achieved</a:t>
            </a:r>
          </a:p>
          <a:p>
            <a:pPr lvl="3"/>
            <a:r>
              <a:rPr lang="en-US" altLang="ja-JP" sz="1400" dirty="0" smtClean="0">
                <a:solidFill>
                  <a:srgbClr val="C4BD97"/>
                </a:solidFill>
                <a:latin typeface="Times"/>
                <a:cs typeface="Times"/>
              </a:rPr>
              <a:t>Limit is in measurement. No basic problem seen.</a:t>
            </a:r>
          </a:p>
          <a:p>
            <a:pPr lvl="1"/>
            <a:r>
              <a:rPr lang="en-US" altLang="ja-JP" sz="1800" dirty="0" smtClean="0">
                <a:solidFill>
                  <a:srgbClr val="FEFFFD"/>
                </a:solidFill>
                <a:latin typeface="Times"/>
                <a:cs typeface="Times"/>
              </a:rPr>
              <a:t>Stabilize the beam at nm scale:  KEK ATF2</a:t>
            </a:r>
          </a:p>
          <a:p>
            <a:pPr lvl="2"/>
            <a:r>
              <a:rPr lang="en-US" altLang="ja-JP" sz="1600" dirty="0" smtClean="0">
                <a:solidFill>
                  <a:srgbClr val="C4BD97"/>
                </a:solidFill>
                <a:latin typeface="Times"/>
                <a:cs typeface="Times"/>
              </a:rPr>
              <a:t>Feedback system successful (FONT)</a:t>
            </a:r>
          </a:p>
          <a:p>
            <a:r>
              <a:rPr lang="en-US" altLang="ja-JP" sz="2000" dirty="0" smtClean="0">
                <a:solidFill>
                  <a:srgbClr val="FCD5B5"/>
                </a:solidFill>
                <a:latin typeface="Times"/>
                <a:cs typeface="Times"/>
              </a:rPr>
              <a:t>Main acceleration</a:t>
            </a:r>
          </a:p>
          <a:p>
            <a:pPr lvl="1"/>
            <a:r>
              <a:rPr lang="en-US" altLang="ja-JP" sz="1800" dirty="0" smtClean="0">
                <a:solidFill>
                  <a:schemeClr val="tx1"/>
                </a:solidFill>
                <a:latin typeface="Times"/>
                <a:cs typeface="Times"/>
              </a:rPr>
              <a:t>Accelerating cavity </a:t>
            </a:r>
          </a:p>
          <a:p>
            <a:pPr lvl="2"/>
            <a:r>
              <a:rPr lang="en-US" altLang="ja-JP" sz="1600" dirty="0" smtClean="0">
                <a:solidFill>
                  <a:srgbClr val="C4BD97"/>
                </a:solidFill>
                <a:latin typeface="Times"/>
                <a:cs typeface="Times"/>
              </a:rPr>
              <a:t>Spec: 31.5 MV/</a:t>
            </a:r>
            <a:r>
              <a:rPr lang="en-US" altLang="ja-JP" sz="1600" dirty="0" err="1" smtClean="0">
                <a:solidFill>
                  <a:srgbClr val="C4BD97"/>
                </a:solidFill>
                <a:latin typeface="Times"/>
                <a:cs typeface="Times"/>
              </a:rPr>
              <a:t>m</a:t>
            </a:r>
            <a:r>
              <a:rPr lang="en-US" altLang="ja-JP" sz="1600" dirty="0" smtClean="0">
                <a:solidFill>
                  <a:srgbClr val="C4BD97"/>
                </a:solidFill>
                <a:latin typeface="Times"/>
                <a:cs typeface="Times"/>
              </a:rPr>
              <a:t> ±(&lt;20%)</a:t>
            </a:r>
          </a:p>
          <a:p>
            <a:pPr lvl="2"/>
            <a:r>
              <a:rPr lang="en-US" altLang="ja-JP" sz="1600" dirty="0" smtClean="0">
                <a:solidFill>
                  <a:srgbClr val="C4BD97"/>
                </a:solidFill>
                <a:latin typeface="Times"/>
                <a:cs typeface="Times"/>
              </a:rPr>
              <a:t>&gt;80% yield achieved (90% goal)</a:t>
            </a:r>
          </a:p>
          <a:p>
            <a:pPr lvl="1"/>
            <a:r>
              <a:rPr lang="en-US" altLang="ja-JP" sz="1800" dirty="0" err="1" smtClean="0">
                <a:solidFill>
                  <a:srgbClr val="FFFFFF"/>
                </a:solidFill>
                <a:latin typeface="Times"/>
                <a:cs typeface="Times"/>
              </a:rPr>
              <a:t>Cryomodule</a:t>
            </a:r>
            <a:r>
              <a:rPr lang="en-US" altLang="ja-JP" sz="1800" dirty="0" smtClean="0">
                <a:solidFill>
                  <a:srgbClr val="FFFFFF"/>
                </a:solidFill>
                <a:latin typeface="Times"/>
                <a:cs typeface="Times"/>
              </a:rPr>
              <a:t> assembly</a:t>
            </a:r>
          </a:p>
          <a:p>
            <a:pPr lvl="2"/>
            <a:r>
              <a:rPr lang="en-US" altLang="ja-JP" sz="1600" dirty="0" smtClean="0">
                <a:solidFill>
                  <a:srgbClr val="C4BD97"/>
                </a:solidFill>
                <a:latin typeface="Times"/>
                <a:cs typeface="Times"/>
              </a:rPr>
              <a:t>Combine cavities from all over the world</a:t>
            </a:r>
          </a:p>
          <a:p>
            <a:pPr lvl="3"/>
            <a:r>
              <a:rPr lang="en-US" altLang="ja-JP" sz="1400" dirty="0" smtClean="0">
                <a:solidFill>
                  <a:srgbClr val="C4BD97"/>
                </a:solidFill>
                <a:latin typeface="Times"/>
                <a:cs typeface="Times"/>
              </a:rPr>
              <a:t>KEK S1-global successful</a:t>
            </a:r>
          </a:p>
          <a:p>
            <a:endParaRPr lang="en-US" altLang="ja-JP" sz="2000" dirty="0" smtClean="0">
              <a:solidFill>
                <a:srgbClr val="FEFFFD"/>
              </a:solidFill>
              <a:latin typeface="Times"/>
              <a:cs typeface="Times"/>
            </a:endParaRPr>
          </a:p>
          <a:p>
            <a:r>
              <a:rPr lang="en-US" altLang="ja-JP" sz="2000" dirty="0" smtClean="0">
                <a:solidFill>
                  <a:srgbClr val="85FF82"/>
                </a:solidFill>
                <a:latin typeface="Times"/>
                <a:cs typeface="Times"/>
              </a:rPr>
              <a:t>ILC technology is now ready</a:t>
            </a:r>
            <a:endParaRPr lang="en-US" altLang="ja-JP" sz="1600" dirty="0" smtClean="0">
              <a:solidFill>
                <a:srgbClr val="85FF82"/>
              </a:solidFill>
              <a:latin typeface="Times"/>
              <a:cs typeface="Times"/>
            </a:endParaRPr>
          </a:p>
        </p:txBody>
      </p:sp>
      <p:pic>
        <p:nvPicPr>
          <p:cNvPr id="15" name="図 14"/>
          <p:cNvPicPr>
            <a:picLocks noChangeAspect="1"/>
          </p:cNvPicPr>
          <p:nvPr/>
        </p:nvPicPr>
        <p:blipFill>
          <a:blip r:embed="rId2"/>
          <a:stretch>
            <a:fillRect/>
          </a:stretch>
        </p:blipFill>
        <p:spPr>
          <a:xfrm>
            <a:off x="6705600" y="2286000"/>
            <a:ext cx="2117863" cy="2025782"/>
          </a:xfrm>
          <a:prstGeom prst="rect">
            <a:avLst/>
          </a:prstGeom>
        </p:spPr>
      </p:pic>
      <p:pic>
        <p:nvPicPr>
          <p:cNvPr id="17" name="図 16" descr="20100622Di-015256.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5257800" y="4511732"/>
            <a:ext cx="3719222" cy="1736668"/>
          </a:xfrm>
          <a:prstGeom prst="rect">
            <a:avLst/>
          </a:prstGeom>
          <a:ln>
            <a:solidFill>
              <a:srgbClr val="0000FF"/>
            </a:solidFill>
          </a:ln>
          <a:effectLst>
            <a:outerShdw blurRad="508000" dist="101600" dir="2700000" algn="tl" rotWithShape="0">
              <a:srgbClr val="000000">
                <a:alpha val="43000"/>
              </a:srgbClr>
            </a:outerShdw>
          </a:effectLst>
        </p:spPr>
      </p:pic>
      <p:cxnSp>
        <p:nvCxnSpPr>
          <p:cNvPr id="19" name="直線矢印コネクタ 18"/>
          <p:cNvCxnSpPr/>
          <p:nvPr/>
        </p:nvCxnSpPr>
        <p:spPr>
          <a:xfrm>
            <a:off x="3352800" y="1752600"/>
            <a:ext cx="3200400" cy="685800"/>
          </a:xfrm>
          <a:prstGeom prst="straightConnector1">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cxnSp>
        <p:nvCxnSpPr>
          <p:cNvPr id="20" name="直線矢印コネクタ 19"/>
          <p:cNvCxnSpPr/>
          <p:nvPr/>
        </p:nvCxnSpPr>
        <p:spPr>
          <a:xfrm>
            <a:off x="3911600" y="5410200"/>
            <a:ext cx="1270000" cy="1588"/>
          </a:xfrm>
          <a:prstGeom prst="straightConnector1">
            <a:avLst/>
          </a:prstGeom>
          <a:ln>
            <a:solidFill>
              <a:schemeClr val="accent1">
                <a:lumMod val="40000"/>
                <a:lumOff val="60000"/>
              </a:schemeClr>
            </a:solidFill>
            <a:tailEnd type="arrow"/>
          </a:ln>
        </p:spPr>
        <p:style>
          <a:lnRef idx="2">
            <a:schemeClr val="accent1"/>
          </a:lnRef>
          <a:fillRef idx="0">
            <a:schemeClr val="accent1"/>
          </a:fillRef>
          <a:effectRef idx="1">
            <a:schemeClr val="accent1"/>
          </a:effectRef>
          <a:fontRef idx="minor">
            <a:schemeClr val="tx1"/>
          </a:fontRef>
        </p:style>
      </p:cxnSp>
      <p:pic>
        <p:nvPicPr>
          <p:cNvPr id="24" name="図 23" descr="ring.jpg"/>
          <p:cNvPicPr>
            <a:picLocks noChangeAspect="1"/>
          </p:cNvPicPr>
          <p:nvPr/>
        </p:nvPicPr>
        <p:blipFill>
          <a:blip r:embed="rId4"/>
          <a:stretch>
            <a:fillRect/>
          </a:stretch>
        </p:blipFill>
        <p:spPr>
          <a:xfrm>
            <a:off x="6416760" y="228600"/>
            <a:ext cx="2574840" cy="1974318"/>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4345</TotalTime>
  <Words>2823</Words>
  <Application>Microsoft Macintosh PowerPoint</Application>
  <PresentationFormat>画面に合わせる (4:3)</PresentationFormat>
  <Paragraphs>457</Paragraphs>
  <Slides>37</Slides>
  <Notes>1</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37</vt:i4>
      </vt:variant>
    </vt:vector>
  </HeadingPairs>
  <TitlesOfParts>
    <vt:vector size="38" baseType="lpstr">
      <vt:lpstr>Office テーマ</vt:lpstr>
      <vt:lpstr>The ILC Project</vt:lpstr>
      <vt:lpstr>Four reasons for the recent  progress of the ILC situation：</vt:lpstr>
      <vt:lpstr>スライド 3</vt:lpstr>
      <vt:lpstr>ILC (International Linear Collider)</vt:lpstr>
      <vt:lpstr>スライド 5</vt:lpstr>
      <vt:lpstr>スライド 6</vt:lpstr>
      <vt:lpstr>スライド 7</vt:lpstr>
      <vt:lpstr>スライド 8</vt:lpstr>
      <vt:lpstr>ILC Accelerator</vt:lpstr>
      <vt:lpstr>ILC Detector</vt:lpstr>
      <vt:lpstr>ILC Organization (old)</vt:lpstr>
      <vt:lpstr>ILC TDR Draft Completion Ceremony</vt:lpstr>
      <vt:lpstr>New International Organization (ILC+CLIC)</vt:lpstr>
      <vt:lpstr>TDR/DBD</vt:lpstr>
      <vt:lpstr>‘ILC TDR June Event’</vt:lpstr>
      <vt:lpstr>Times line   (The possible best scenario)</vt:lpstr>
      <vt:lpstr>Nature Editorial</vt:lpstr>
      <vt:lpstr>NATURE Editorial (Dec 20, 2012)</vt:lpstr>
      <vt:lpstr>European Strategy - March 22, 2013 -</vt:lpstr>
      <vt:lpstr>KEK Roadmap 2007</vt:lpstr>
      <vt:lpstr>KEK roadmap 2013</vt:lpstr>
      <vt:lpstr>JAHEP (Japan Association of High Energy Physicists)</vt:lpstr>
      <vt:lpstr>JAHEP</vt:lpstr>
      <vt:lpstr>スライド 24</vt:lpstr>
      <vt:lpstr>スライド 25</vt:lpstr>
      <vt:lpstr>Political Parties</vt:lpstr>
      <vt:lpstr>Report by the Association of Corporate Executives (経済同友会）</vt:lpstr>
      <vt:lpstr>Activities of the new Federation (Diet)</vt:lpstr>
      <vt:lpstr>Science-Industry Alliance</vt:lpstr>
      <vt:lpstr>US-Japan Symposium  on Advanced Science and Technology Apr 30, 2013, Washington DC</vt:lpstr>
      <vt:lpstr>Lyn Evans visits PM Abe et al. Apr 25-27, 2013, Tokyo</vt:lpstr>
      <vt:lpstr>Two Candidate Sites</vt:lpstr>
      <vt:lpstr>Regional Organizations : Kyushu</vt:lpstr>
      <vt:lpstr>Regional Organizations : Tohoku</vt:lpstr>
      <vt:lpstr>Regional Activities (both regions)</vt:lpstr>
      <vt:lpstr>National Coverage of the ILC</vt:lpstr>
      <vt:lpstr>Summary</vt:lpstr>
    </vt:vector>
  </TitlesOfParts>
  <Manager/>
  <Company>東北大学</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subject/>
  <dc:creator>山本 均</dc:creator>
  <cp:keywords/>
  <dc:description/>
  <cp:lastModifiedBy>山本 均</cp:lastModifiedBy>
  <cp:revision>102</cp:revision>
  <cp:lastPrinted>2013-01-22T00:18:09Z</cp:lastPrinted>
  <dcterms:created xsi:type="dcterms:W3CDTF">2013-06-07T23:27:51Z</dcterms:created>
  <dcterms:modified xsi:type="dcterms:W3CDTF">2013-06-07T23:32:43Z</dcterms:modified>
  <cp:category/>
</cp:coreProperties>
</file>