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50" r:id="rId2"/>
    <p:sldMasterId id="2147483658" r:id="rId3"/>
  </p:sldMasterIdLst>
  <p:notesMasterIdLst>
    <p:notesMasterId r:id="rId22"/>
  </p:notesMasterIdLst>
  <p:sldIdLst>
    <p:sldId id="261" r:id="rId4"/>
    <p:sldId id="282" r:id="rId5"/>
    <p:sldId id="263" r:id="rId6"/>
    <p:sldId id="271" r:id="rId7"/>
    <p:sldId id="274" r:id="rId8"/>
    <p:sldId id="275" r:id="rId9"/>
    <p:sldId id="291" r:id="rId10"/>
    <p:sldId id="283" r:id="rId11"/>
    <p:sldId id="278" r:id="rId12"/>
    <p:sldId id="292" r:id="rId13"/>
    <p:sldId id="289" r:id="rId14"/>
    <p:sldId id="279" r:id="rId15"/>
    <p:sldId id="280" r:id="rId16"/>
    <p:sldId id="288" r:id="rId17"/>
    <p:sldId id="287" r:id="rId18"/>
    <p:sldId id="285" r:id="rId19"/>
    <p:sldId id="290" r:id="rId20"/>
    <p:sldId id="293" r:id="rId21"/>
  </p:sldIdLst>
  <p:sldSz cx="9144000" cy="6858000" type="screen4x3"/>
  <p:notesSz cx="7099300" cy="10234613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C2C420"/>
    <a:srgbClr val="B5BE1B"/>
    <a:srgbClr val="AFC419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4545" autoAdjust="0"/>
    <p:restoredTop sz="94660"/>
  </p:normalViewPr>
  <p:slideViewPr>
    <p:cSldViewPr snapToObjects="1">
      <p:cViewPr varScale="1">
        <p:scale>
          <a:sx n="92" d="100"/>
          <a:sy n="92" d="100"/>
        </p:scale>
        <p:origin x="-864" y="-120"/>
      </p:cViewPr>
      <p:guideLst>
        <p:guide orient="horz" pos="384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38" tIns="49519" rIns="99038" bIns="49519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38" tIns="49519" rIns="99038" bIns="49519" rtlCol="0"/>
          <a:lstStyle>
            <a:lvl1pPr algn="r">
              <a:defRPr sz="1300"/>
            </a:lvl1pPr>
          </a:lstStyle>
          <a:p>
            <a:fld id="{389D7936-4776-417F-A093-7B0B3DD7DF72}" type="datetimeFigureOut">
              <a:rPr lang="de-DE" smtClean="0"/>
              <a:pPr/>
              <a:t>14.04.2014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8" tIns="49519" rIns="99038" bIns="49519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38" tIns="49519" rIns="99038" bIns="49519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38" tIns="49519" rIns="99038" bIns="49519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38" tIns="49519" rIns="99038" bIns="49519" rtlCol="0" anchor="b"/>
          <a:lstStyle>
            <a:lvl1pPr algn="r">
              <a:defRPr sz="1300"/>
            </a:lvl1pPr>
          </a:lstStyle>
          <a:p>
            <a:fld id="{C58334F4-BBE0-466D-8A8D-8869AE82A8C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4618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Mehrstufiges Angebot für Jugendliche und Lehrkräfte …</a:t>
            </a:r>
          </a:p>
          <a:p>
            <a:pPr marL="495191" indent="-495191">
              <a:buFontTx/>
              <a:buChar char="-"/>
            </a:pPr>
            <a:r>
              <a:rPr lang="de-DE" altLang="de-DE" sz="3500" dirty="0">
                <a:latin typeface="Arial Narrow" pitchFamily="34" charset="0"/>
              </a:rPr>
              <a:t>Basisprogramm</a:t>
            </a:r>
          </a:p>
          <a:p>
            <a:pPr marL="495191" indent="-495191">
              <a:buFontTx/>
              <a:buChar char="-"/>
            </a:pPr>
            <a:r>
              <a:rPr lang="de-DE" altLang="de-DE" sz="3500" dirty="0">
                <a:latin typeface="Arial Narrow" pitchFamily="34" charset="0"/>
              </a:rPr>
              <a:t>Qualifizierungsprogramm</a:t>
            </a:r>
          </a:p>
          <a:p>
            <a:pPr marL="495191" indent="-495191">
              <a:buFontTx/>
              <a:buChar char="-"/>
            </a:pPr>
            <a:r>
              <a:rPr lang="de-DE" altLang="de-DE" sz="3500" dirty="0">
                <a:latin typeface="Arial Narrow" pitchFamily="34" charset="0"/>
              </a:rPr>
              <a:t>Vertiefungsprogramm</a:t>
            </a:r>
          </a:p>
          <a:p>
            <a:pPr marL="495191" indent="-495191">
              <a:buFontTx/>
              <a:buChar char="-"/>
            </a:pPr>
            <a:r>
              <a:rPr lang="de-DE" altLang="de-DE" sz="3500" dirty="0">
                <a:latin typeface="Arial Narrow" pitchFamily="34" charset="0"/>
              </a:rPr>
              <a:t>Forschungsmitarbeit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76552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905000" y="609600"/>
            <a:ext cx="6553200" cy="914400"/>
          </a:xfrm>
        </p:spPr>
        <p:txBody>
          <a:bodyPr/>
          <a:lstStyle>
            <a:lvl1pPr>
              <a:tabLst/>
              <a:defRPr/>
            </a:lvl1pPr>
          </a:lstStyle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867400" cy="1271865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3EEE9-719E-4AFE-8923-3F0A12584E7E}" type="datetime1">
              <a:rPr lang="de-DE" smtClean="0"/>
              <a:pPr/>
              <a:t>14.04.2014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123522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BC4-9272-4E91-A839-B9559FB3F9D1}" type="datetime1">
              <a:rPr lang="de-DE" smtClean="0"/>
              <a:pPr/>
              <a:t>14.04.2014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1905000" y="1412776"/>
            <a:ext cx="6781800" cy="4813995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73116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486400" cy="10139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20688"/>
            <a:ext cx="6781800" cy="720080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>
            <a:normAutofit/>
          </a:bodyPr>
          <a:lstStyle>
            <a:lvl1pPr>
              <a:defRPr sz="3500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BBF70E1A-33EA-45EC-B329-3FEAEBE55B7B}" type="datetime1">
              <a:rPr lang="de-DE" smtClean="0"/>
              <a:pPr/>
              <a:t>14.04.2014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Präsentationstitel, Autor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3.xml"/><Relationship Id="rId3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1"/>
            <a:ext cx="67818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90C0F124-574C-4C1D-B4D5-8A26D4B98D3D}" type="datetime1">
              <a:rPr lang="de-DE" smtClean="0"/>
              <a:pPr/>
              <a:t>14.04.2014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Präsentationstitel, Autor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67511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484784"/>
            <a:ext cx="6781800" cy="4641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4" r:id="rId2"/>
    <p:sldLayoutId id="2147483655" r:id="rId3"/>
    <p:sldLayoutId id="2147483656" r:id="rId4"/>
    <p:sldLayoutId id="2147483657" r:id="rId5"/>
    <p:sldLayoutId id="2147483652" r:id="rId6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1"/>
            <a:ext cx="6781800" cy="43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1C89D3A7-4142-44D9-8683-7FB062307A76}" type="datetime1">
              <a:rPr lang="de-DE" smtClean="0"/>
              <a:pPr/>
              <a:t>14.04.2014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Präsentationstitel, Autor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youtube.com/playlist?list=PLC28F9A8255546CA0" TargetMode="External"/><Relationship Id="rId1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teilchenwelt.de/material/" TargetMode="External"/><Relationship Id="rId4" Type="http://schemas.openxmlformats.org/officeDocument/2006/relationships/hyperlink" Target="http://www.teilchenwelt.de/forum" TargetMode="External"/><Relationship Id="rId5" Type="http://schemas.openxmlformats.org/officeDocument/2006/relationships/hyperlink" Target="http://www.teilchenwelt.de/newsletter" TargetMode="External"/><Relationship Id="rId6" Type="http://schemas.openxmlformats.org/officeDocument/2006/relationships/image" Target="../media/image26.png"/><Relationship Id="rId7" Type="http://schemas.openxmlformats.org/officeDocument/2006/relationships/hyperlink" Target="https://twitter.com/@teilchenwelt" TargetMode="External"/><Relationship Id="rId8" Type="http://schemas.openxmlformats.org/officeDocument/2006/relationships/image" Target="../media/image27.png"/><Relationship Id="rId9" Type="http://schemas.openxmlformats.org/officeDocument/2006/relationships/hyperlink" Target="https://www.facebook.com/teilchenwelt" TargetMode="External"/><Relationship Id="rId10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hyperlink" Target="http://www.teilchenwelt.de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://www.youtube.com/watch?v=KWAdSDsdOD4" TargetMode="Externa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standorte" TargetMode="External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2" Type="http://schemas.openxmlformats.org/officeDocument/2006/relationships/hyperlink" Target="mailto:stadtxy@teilchenwelt.d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Netzwerk Teilchenwelt	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524000"/>
            <a:ext cx="5619328" cy="2514600"/>
          </a:xfrm>
        </p:spPr>
        <p:txBody>
          <a:bodyPr>
            <a:normAutofit/>
          </a:bodyPr>
          <a:lstStyle/>
          <a:p>
            <a:r>
              <a:rPr lang="de-DE" dirty="0" smtClean="0"/>
              <a:t>(Astro-)Teilchenphysik… </a:t>
            </a:r>
          </a:p>
          <a:p>
            <a:r>
              <a:rPr lang="de-DE" dirty="0" smtClean="0"/>
              <a:t>  ...erleben, vermitteln,  erforschen</a:t>
            </a:r>
          </a:p>
          <a:p>
            <a:endParaRPr lang="de-DE" dirty="0" smtClean="0"/>
          </a:p>
          <a:p>
            <a:r>
              <a:rPr lang="de-DE" dirty="0" smtClean="0"/>
              <a:t>		</a:t>
            </a:r>
            <a:r>
              <a:rPr lang="de-DE" sz="1600" dirty="0" smtClean="0"/>
              <a:t>Lisa Leander (</a:t>
            </a:r>
            <a:r>
              <a:rPr lang="de-DE" sz="1600" dirty="0" err="1" smtClean="0"/>
              <a:t>webredaktion@teilchenwelt.de</a:t>
            </a:r>
            <a:r>
              <a:rPr lang="de-DE" sz="1600" dirty="0" smtClean="0"/>
              <a:t>), 15.04.2014</a:t>
            </a:r>
          </a:p>
          <a:p>
            <a:r>
              <a:rPr lang="de-DE" sz="1600" dirty="0" smtClean="0"/>
              <a:t>		Workshop für Lehrkräfte 13.-18.4.2014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6095999"/>
            <a:ext cx="732759" cy="711417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6096000"/>
            <a:ext cx="2063750" cy="605480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950475"/>
            <a:ext cx="1371600" cy="907525"/>
          </a:xfrm>
          <a:prstGeom prst="rect">
            <a:avLst/>
          </a:prstGeom>
        </p:spPr>
      </p:pic>
      <p:pic>
        <p:nvPicPr>
          <p:cNvPr id="14" name="Bild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6700" y="6096000"/>
            <a:ext cx="1435212" cy="605480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-427951" y="503909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600"/>
            <a:ext cx="6781800" cy="6588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b="1" dirty="0"/>
              <a:t>Ihre Möglichkeiten als </a:t>
            </a:r>
            <a:r>
              <a:rPr b="1" dirty="0" smtClean="0"/>
              <a:t>Lehrkraft</a:t>
            </a:r>
            <a:endParaRPr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1556792"/>
            <a:ext cx="6988175" cy="4525367"/>
          </a:xfrm>
        </p:spPr>
        <p:txBody>
          <a:bodyPr rtlCol="0">
            <a:noAutofit/>
          </a:bodyPr>
          <a:lstStyle/>
          <a:p>
            <a:pPr marL="0" indent="0">
              <a:buNone/>
            </a:pPr>
            <a:r>
              <a:rPr lang="de-DE" sz="2000" b="1" dirty="0" smtClean="0"/>
              <a:t>Für </a:t>
            </a:r>
            <a:r>
              <a:rPr lang="de-DE" sz="2000" b="1" dirty="0"/>
              <a:t>Fortbildner/Fachleiter etc:</a:t>
            </a:r>
          </a:p>
          <a:p>
            <a:r>
              <a:rPr lang="de-DE" sz="2000" dirty="0" smtClean="0"/>
              <a:t>Organisation </a:t>
            </a:r>
            <a:r>
              <a:rPr lang="de-DE" sz="2000" dirty="0"/>
              <a:t>von Fortbildungen mit Wissenschaftlern des </a:t>
            </a:r>
            <a:r>
              <a:rPr lang="de-DE" sz="2000" dirty="0" smtClean="0"/>
              <a:t>Netzwerks (gerne </a:t>
            </a:r>
            <a:r>
              <a:rPr lang="de-DE" sz="2000" dirty="0"/>
              <a:t>auch für Fachleiter o.ä.)</a:t>
            </a:r>
          </a:p>
          <a:p>
            <a:r>
              <a:rPr lang="de-DE" sz="2000" dirty="0" smtClean="0"/>
              <a:t>Weiterleitung </a:t>
            </a:r>
            <a:r>
              <a:rPr lang="de-DE" sz="2000" dirty="0"/>
              <a:t>von Informationen, Angebote, Materialien</a:t>
            </a:r>
          </a:p>
          <a:p>
            <a:pPr marL="0" indent="0">
              <a:buNone/>
            </a:pPr>
            <a:r>
              <a:rPr sz="2000" dirty="0" smtClean="0"/>
              <a:t>… Ihrer Kreativität sind keine Grenzen gesetzt!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sz="1800" dirty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sz="1800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9761" y="4003155"/>
            <a:ext cx="3597039" cy="2387599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4003155"/>
            <a:ext cx="3581400" cy="23876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17731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600"/>
            <a:ext cx="6781800" cy="6588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b="1" dirty="0"/>
              <a:t>Ihre Möglichkeiten als </a:t>
            </a:r>
            <a:r>
              <a:rPr b="1" dirty="0" smtClean="0"/>
              <a:t>Lehrkraft</a:t>
            </a:r>
            <a:endParaRPr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1556792"/>
            <a:ext cx="6988175" cy="4525367"/>
          </a:xfrm>
        </p:spPr>
        <p:txBody>
          <a:bodyPr rtlCol="0">
            <a:noAutofit/>
          </a:bodyPr>
          <a:lstStyle/>
          <a:p>
            <a:pPr>
              <a:buNone/>
              <a:defRPr/>
            </a:pPr>
            <a:r>
              <a:rPr lang="de-DE" sz="2000" b="1" dirty="0" smtClean="0"/>
              <a:t>Kooperation mit Joachim Herz Stiftung:</a:t>
            </a:r>
          </a:p>
          <a:p>
            <a:pPr>
              <a:defRPr/>
            </a:pPr>
            <a:r>
              <a:rPr lang="de-DE" sz="2000" dirty="0" smtClean="0"/>
              <a:t>Seit 01.09.2013 im </a:t>
            </a:r>
            <a:r>
              <a:rPr lang="de-DE" sz="2000" dirty="0"/>
              <a:t>Teilprojekt "Unterrichtsmaterial Teilchenphysik".</a:t>
            </a:r>
            <a:r>
              <a:rPr lang="de-DE" sz="2000" dirty="0" smtClean="0"/>
              <a:t> </a:t>
            </a:r>
          </a:p>
          <a:p>
            <a:pPr>
              <a:defRPr/>
            </a:pPr>
            <a:r>
              <a:rPr lang="de-DE" sz="2000" dirty="0" smtClean="0"/>
              <a:t>Entwicklung von Materialien zur Teilchenphysik, die sich direkt im Unterricht einsetzen lassen</a:t>
            </a:r>
          </a:p>
          <a:p>
            <a:pPr>
              <a:defRPr/>
            </a:pPr>
            <a:r>
              <a:rPr lang="de-DE" sz="2000" dirty="0" smtClean="0"/>
              <a:t>Überarbeitung des Bereichs </a:t>
            </a:r>
            <a:r>
              <a:rPr lang="de-DE" sz="2000" dirty="0"/>
              <a:t>Teilchenphysik</a:t>
            </a:r>
            <a:r>
              <a:rPr lang="de-DE" sz="2000" dirty="0" smtClean="0"/>
              <a:t> auf </a:t>
            </a:r>
            <a:r>
              <a:rPr lang="de-DE" sz="2000" dirty="0" err="1" smtClean="0"/>
              <a:t>LEIFIphysik.de</a:t>
            </a:r>
            <a:endParaRPr lang="de-DE" sz="2000" dirty="0" smtClean="0"/>
          </a:p>
          <a:p>
            <a:pPr>
              <a:defRPr/>
            </a:pPr>
            <a:r>
              <a:rPr lang="de-DE" sz="2000" dirty="0" smtClean="0"/>
              <a:t>Kickoff</a:t>
            </a:r>
            <a:r>
              <a:rPr lang="de-DE" sz="2000" dirty="0"/>
              <a:t>-Meeting</a:t>
            </a:r>
            <a:r>
              <a:rPr lang="de-DE" sz="2000" dirty="0" smtClean="0"/>
              <a:t> im November 2013, nächste Woche </a:t>
            </a:r>
          </a:p>
          <a:p>
            <a:pPr>
              <a:buNone/>
              <a:defRPr/>
            </a:pPr>
            <a:r>
              <a:rPr lang="de-DE" sz="2000" dirty="0"/>
              <a:t>	</a:t>
            </a:r>
            <a:r>
              <a:rPr lang="de-DE" sz="2000" dirty="0" smtClean="0"/>
              <a:t>Workshop am CERN</a:t>
            </a:r>
            <a:endParaRPr sz="1800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9724" y="4283498"/>
            <a:ext cx="3497076" cy="2247836"/>
          </a:xfrm>
          <a:prstGeom prst="rect">
            <a:avLst/>
          </a:prstGeom>
        </p:spPr>
      </p:pic>
      <p:pic>
        <p:nvPicPr>
          <p:cNvPr id="5" name="Bild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4283498"/>
            <a:ext cx="3551159" cy="2247836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17731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el 1"/>
          <p:cNvSpPr>
            <a:spLocks noGrp="1"/>
          </p:cNvSpPr>
          <p:nvPr>
            <p:ph type="ctrTitle"/>
          </p:nvPr>
        </p:nvSpPr>
        <p:spPr>
          <a:xfrm>
            <a:off x="1905000" y="609600"/>
            <a:ext cx="6781800" cy="658813"/>
          </a:xfrm>
        </p:spPr>
        <p:txBody>
          <a:bodyPr/>
          <a:lstStyle/>
          <a:p>
            <a:r>
              <a:rPr altLang="de-DE" b="1" dirty="0">
                <a:latin typeface="Arial Narrow" pitchFamily="34" charset="0"/>
              </a:rPr>
              <a:t>Aktiv als Teilchenwelt-</a:t>
            </a:r>
            <a:r>
              <a:rPr altLang="de-DE" b="1" dirty="0" err="1">
                <a:latin typeface="Arial Narrow" pitchFamily="34" charset="0"/>
              </a:rPr>
              <a:t>MultiplikatorIn</a:t>
            </a:r>
            <a:endParaRPr altLang="de-DE" b="1" dirty="0">
              <a:latin typeface="Arial Narrow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1412875"/>
            <a:ext cx="6781800" cy="489644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dirty="0"/>
              <a:t>Beispiel: Teilchenphysik-Masterclasses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sz="2800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400" dirty="0"/>
              <a:t>Termin </a:t>
            </a:r>
            <a:r>
              <a:rPr sz="2400" dirty="0" smtClean="0"/>
              <a:t>vereinbaren mit lokalem Standort</a:t>
            </a:r>
            <a:endParaRPr sz="2400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400" dirty="0"/>
              <a:t>Zeitumfang: 5 </a:t>
            </a:r>
            <a:r>
              <a:rPr lang="de-DE" sz="2400" dirty="0" smtClean="0"/>
              <a:t>–</a:t>
            </a:r>
            <a:r>
              <a:rPr sz="2400" dirty="0" smtClean="0"/>
              <a:t> 6 Stunden</a:t>
            </a:r>
            <a:endParaRPr sz="2400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400" dirty="0"/>
              <a:t>Ca. 20 </a:t>
            </a:r>
            <a:r>
              <a:rPr sz="2400" dirty="0" smtClean="0"/>
              <a:t>Schüler</a:t>
            </a:r>
            <a:endParaRPr sz="2400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400" dirty="0"/>
              <a:t>Alter: 15-19 Jahre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400" dirty="0" smtClean="0"/>
              <a:t>PC-Raum </a:t>
            </a:r>
            <a:r>
              <a:rPr sz="2400" dirty="0"/>
              <a:t>mit 1 PC pro </a:t>
            </a:r>
            <a:r>
              <a:rPr sz="2400" dirty="0" smtClean="0"/>
              <a:t/>
            </a:r>
            <a:br>
              <a:rPr sz="2400" dirty="0" smtClean="0"/>
            </a:br>
            <a:r>
              <a:rPr sz="2400" dirty="0" smtClean="0"/>
              <a:t>2 </a:t>
            </a:r>
            <a:r>
              <a:rPr sz="2400" dirty="0"/>
              <a:t>Schüler, </a:t>
            </a:r>
            <a:r>
              <a:rPr sz="2400" dirty="0" err="1" smtClean="0"/>
              <a:t>Beamer</a:t>
            </a:r>
            <a:endParaRPr sz="24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de-DE" sz="2400" dirty="0" smtClean="0"/>
              <a:t>Keine Kosten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de-DE" sz="2400" dirty="0" smtClean="0"/>
              <a:t>Vor- und Nachbereitungsmaterialien einsetzen</a:t>
            </a:r>
            <a:endParaRPr sz="2400" dirty="0"/>
          </a:p>
        </p:txBody>
      </p:sp>
      <p:pic>
        <p:nvPicPr>
          <p:cNvPr id="23555" name="Grafik 5" descr="pic-schueler-kreuzgymnasium-raetsel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284985"/>
            <a:ext cx="3048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2757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ctrTitle"/>
          </p:nvPr>
        </p:nvSpPr>
        <p:spPr>
          <a:xfrm>
            <a:off x="1905000" y="609600"/>
            <a:ext cx="6781800" cy="658813"/>
          </a:xfrm>
        </p:spPr>
        <p:txBody>
          <a:bodyPr>
            <a:normAutofit/>
          </a:bodyPr>
          <a:lstStyle/>
          <a:p>
            <a:r>
              <a:rPr altLang="de-DE" b="1" dirty="0" smtClean="0">
                <a:latin typeface="Arial Narrow" pitchFamily="34" charset="0"/>
              </a:rPr>
              <a:t>A</a:t>
            </a:r>
            <a:r>
              <a:rPr lang="de-DE" altLang="de-DE" b="1" dirty="0" smtClean="0">
                <a:latin typeface="Arial Narrow" pitchFamily="34" charset="0"/>
              </a:rPr>
              <a:t>s</a:t>
            </a:r>
            <a:r>
              <a:rPr altLang="de-DE" b="1" dirty="0" smtClean="0">
                <a:latin typeface="Arial Narrow" pitchFamily="34" charset="0"/>
              </a:rPr>
              <a:t>troteilchen-Projekte </a:t>
            </a:r>
            <a:endParaRPr altLang="de-DE" b="1" dirty="0">
              <a:latin typeface="Arial Narrow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1412875"/>
            <a:ext cx="6781800" cy="511175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200" dirty="0"/>
              <a:t>Zwei Experimente zum Nachweis kosmischer </a:t>
            </a:r>
            <a:r>
              <a:rPr sz="2200" dirty="0" smtClean="0"/>
              <a:t>Myonen: Kamiokanne </a:t>
            </a:r>
            <a:r>
              <a:rPr sz="2200" dirty="0"/>
              <a:t>und </a:t>
            </a:r>
            <a:r>
              <a:rPr sz="2200" dirty="0" smtClean="0"/>
              <a:t>Szintillationszähler</a:t>
            </a:r>
            <a:r>
              <a:rPr lang="de-DE" sz="2200" dirty="0" smtClean="0"/>
              <a:t> (</a:t>
            </a:r>
            <a:r>
              <a:rPr lang="de-DE" sz="2200" dirty="0" err="1" smtClean="0"/>
              <a:t>CosMO</a:t>
            </a:r>
            <a:r>
              <a:rPr lang="de-DE" sz="2200" dirty="0" smtClean="0"/>
              <a:t>)</a:t>
            </a:r>
            <a:endParaRPr sz="22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200" dirty="0"/>
              <a:t>Geeignet für Projektwochen und kleinere Gruppen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200" dirty="0"/>
              <a:t>Zur Ausleihe </a:t>
            </a:r>
            <a:r>
              <a:rPr sz="2200" dirty="0" smtClean="0"/>
              <a:t>an </a:t>
            </a:r>
            <a:r>
              <a:rPr lang="de-DE" sz="2200" dirty="0" smtClean="0"/>
              <a:t>den</a:t>
            </a:r>
            <a:r>
              <a:rPr sz="2200" dirty="0" smtClean="0"/>
              <a:t> Standorten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de-DE" sz="2200" dirty="0" smtClean="0"/>
              <a:t>Nur nach vorh</a:t>
            </a:r>
            <a:r>
              <a:rPr sz="2200" dirty="0" smtClean="0"/>
              <a:t>eriger Fortbildung!!!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200" dirty="0" smtClean="0"/>
              <a:t>Auch möglich: Bau einer Nebelkammer (</a:t>
            </a:r>
            <a:r>
              <a:rPr lang="de-DE" sz="2200" dirty="0" smtClean="0"/>
              <a:t>nächster </a:t>
            </a:r>
            <a:r>
              <a:rPr sz="2200" dirty="0" smtClean="0"/>
              <a:t>Workshop)</a:t>
            </a:r>
            <a:endParaRPr dirty="0"/>
          </a:p>
        </p:txBody>
      </p:sp>
      <p:pic>
        <p:nvPicPr>
          <p:cNvPr id="24579" name="Grafik 6" descr="pic-lehrer-cosmic-vermitteln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581" y="1628775"/>
            <a:ext cx="3334243" cy="223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7194" t="6170" r="10000" b="3952"/>
          <a:stretch/>
        </p:blipFill>
        <p:spPr bwMode="auto">
          <a:xfrm>
            <a:off x="5652120" y="1628775"/>
            <a:ext cx="2870934" cy="223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988835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ctrTitle"/>
          </p:nvPr>
        </p:nvSpPr>
        <p:spPr>
          <a:xfrm>
            <a:off x="1905000" y="609600"/>
            <a:ext cx="6781800" cy="658813"/>
          </a:xfrm>
        </p:spPr>
        <p:txBody>
          <a:bodyPr>
            <a:normAutofit/>
          </a:bodyPr>
          <a:lstStyle/>
          <a:p>
            <a:r>
              <a:rPr altLang="de-DE" b="1" dirty="0" smtClean="0">
                <a:latin typeface="Arial Narrow" pitchFamily="34" charset="0"/>
              </a:rPr>
              <a:t>A</a:t>
            </a:r>
            <a:r>
              <a:rPr lang="de-DE" altLang="de-DE" b="1" dirty="0" smtClean="0">
                <a:latin typeface="Arial Narrow" pitchFamily="34" charset="0"/>
              </a:rPr>
              <a:t>s</a:t>
            </a:r>
            <a:r>
              <a:rPr altLang="de-DE" b="1" dirty="0" smtClean="0">
                <a:latin typeface="Arial Narrow" pitchFamily="34" charset="0"/>
              </a:rPr>
              <a:t>troteilchen-Projekte </a:t>
            </a:r>
            <a:endParaRPr altLang="de-DE" b="1" dirty="0">
              <a:latin typeface="Arial Narrow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1412875"/>
            <a:ext cx="6781800" cy="5111750"/>
          </a:xfrm>
        </p:spPr>
        <p:txBody>
          <a:bodyPr rtlCol="0">
            <a:normAutofit/>
          </a:bodyPr>
          <a:lstStyle/>
          <a:p>
            <a:pPr>
              <a:buNone/>
              <a:defRPr/>
            </a:pPr>
            <a:r>
              <a:rPr lang="de-DE" sz="2400" b="1" dirty="0" smtClean="0"/>
              <a:t>In Probephase: </a:t>
            </a:r>
            <a:r>
              <a:rPr lang="de-DE" sz="2400" b="1" dirty="0" err="1" smtClean="0"/>
              <a:t>Auger-Masterclass</a:t>
            </a:r>
            <a:endParaRPr lang="de-DE" sz="2400" b="1" dirty="0" smtClean="0"/>
          </a:p>
          <a:p>
            <a:pPr>
              <a:defRPr/>
            </a:pPr>
            <a:r>
              <a:rPr lang="de-DE" sz="2400" dirty="0" smtClean="0"/>
              <a:t>Mehrere Standorte testen bereits eintägige Astroteilchen-Veranstaltungen</a:t>
            </a:r>
          </a:p>
          <a:p>
            <a:pPr>
              <a:defRPr/>
            </a:pPr>
            <a:r>
              <a:rPr lang="de-DE" sz="2400" dirty="0" smtClean="0"/>
              <a:t>Außerdem: International </a:t>
            </a:r>
            <a:r>
              <a:rPr lang="de-DE" sz="2400" dirty="0" err="1" smtClean="0"/>
              <a:t>Cosmic</a:t>
            </a:r>
            <a:r>
              <a:rPr lang="de-DE" sz="2400" dirty="0" smtClean="0"/>
              <a:t> </a:t>
            </a:r>
            <a:r>
              <a:rPr lang="de-DE" sz="2400" dirty="0" smtClean="0"/>
              <a:t>Day</a:t>
            </a:r>
            <a:endParaRPr lang="de-DE" sz="2400" dirty="0"/>
          </a:p>
          <a:p>
            <a:pPr>
              <a:defRPr/>
            </a:pPr>
            <a:r>
              <a:rPr lang="de-DE" sz="2400" dirty="0" smtClean="0"/>
              <a:t>DESY </a:t>
            </a:r>
            <a:r>
              <a:rPr lang="de-DE" sz="2400" dirty="0"/>
              <a:t>in </a:t>
            </a:r>
            <a:r>
              <a:rPr lang="de-DE" sz="2400" dirty="0" smtClean="0"/>
              <a:t>Zeuthen und </a:t>
            </a:r>
          </a:p>
          <a:p>
            <a:pPr>
              <a:buNone/>
              <a:defRPr/>
            </a:pPr>
            <a:r>
              <a:rPr lang="de-DE" sz="2400" dirty="0"/>
              <a:t>	</a:t>
            </a:r>
            <a:r>
              <a:rPr lang="de-DE" sz="2400" dirty="0" smtClean="0"/>
              <a:t>andere </a:t>
            </a:r>
            <a:r>
              <a:rPr lang="de-DE" sz="2400" dirty="0" smtClean="0"/>
              <a:t>Standorte </a:t>
            </a:r>
            <a:r>
              <a:rPr lang="de-DE" sz="2400" dirty="0" smtClean="0"/>
              <a:t>arbeiten </a:t>
            </a:r>
          </a:p>
          <a:p>
            <a:pPr>
              <a:buNone/>
              <a:defRPr/>
            </a:pPr>
            <a:r>
              <a:rPr lang="de-DE" sz="2400" dirty="0"/>
              <a:t>	</a:t>
            </a:r>
            <a:r>
              <a:rPr lang="de-DE" sz="2400" dirty="0" smtClean="0"/>
              <a:t>an </a:t>
            </a:r>
            <a:r>
              <a:rPr lang="de-DE" sz="2400" dirty="0" smtClean="0"/>
              <a:t>Konzept </a:t>
            </a:r>
            <a:r>
              <a:rPr lang="de-DE" sz="2400" dirty="0" smtClean="0"/>
              <a:t>für</a:t>
            </a:r>
            <a:r>
              <a:rPr lang="de-DE" sz="2400" dirty="0"/>
              <a:t> </a:t>
            </a:r>
            <a:r>
              <a:rPr lang="de-DE" sz="2400" dirty="0" err="1" smtClean="0"/>
              <a:t>Masterclass</a:t>
            </a:r>
            <a:endParaRPr lang="de-DE" sz="2400" dirty="0" smtClean="0"/>
          </a:p>
          <a:p>
            <a:pPr>
              <a:buNone/>
              <a:defRPr/>
            </a:pPr>
            <a:r>
              <a:rPr lang="de-DE" sz="2400" dirty="0" smtClean="0"/>
              <a:t>	mit Daten</a:t>
            </a:r>
            <a:r>
              <a:rPr lang="de-DE" sz="2400" dirty="0"/>
              <a:t> </a:t>
            </a:r>
            <a:r>
              <a:rPr lang="de-DE" sz="2400" dirty="0" smtClean="0"/>
              <a:t>des </a:t>
            </a:r>
            <a:r>
              <a:rPr lang="de-DE" sz="2400" dirty="0"/>
              <a:t>Auger</a:t>
            </a:r>
            <a:r>
              <a:rPr lang="de-DE" sz="2400" dirty="0" smtClean="0"/>
              <a:t>-</a:t>
            </a:r>
          </a:p>
          <a:p>
            <a:pPr>
              <a:buNone/>
              <a:defRPr/>
            </a:pPr>
            <a:r>
              <a:rPr lang="de-DE" sz="2400" dirty="0"/>
              <a:t>	</a:t>
            </a:r>
            <a:r>
              <a:rPr lang="de-DE" sz="2400" dirty="0" smtClean="0"/>
              <a:t>Experimentes</a:t>
            </a:r>
            <a:endParaRPr lang="de-DE" sz="2400" dirty="0" smtClean="0"/>
          </a:p>
          <a:p>
            <a:pPr fontAlgn="auto">
              <a:spcAft>
                <a:spcPts val="0"/>
              </a:spcAft>
              <a:buNone/>
              <a:defRPr/>
            </a:pPr>
            <a:endParaRPr lang="de-DE" sz="2400" dirty="0" smtClean="0"/>
          </a:p>
          <a:p>
            <a:pPr fontAlgn="auto">
              <a:spcAft>
                <a:spcPts val="0"/>
              </a:spcAft>
              <a:buNone/>
              <a:defRPr/>
            </a:pPr>
            <a:endParaRPr sz="2400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537" y="3294456"/>
            <a:ext cx="3180263" cy="249674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988835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600"/>
            <a:ext cx="6781800" cy="6588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b="1" dirty="0" smtClean="0"/>
              <a:t>Interaktiv als Teilchenwelt-Multiplikator</a:t>
            </a:r>
            <a:endParaRPr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5580112" y="1586498"/>
            <a:ext cx="3294757" cy="2528301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de-DE" sz="1800" dirty="0" smtClean="0"/>
              <a:t>Unterrichtsmaterialien nutzen</a:t>
            </a:r>
          </a:p>
          <a:p>
            <a:pPr>
              <a:buNone/>
              <a:defRPr/>
            </a:pPr>
            <a:r>
              <a:rPr lang="de-DE" sz="1800" dirty="0" smtClean="0"/>
              <a:t>   </a:t>
            </a:r>
            <a:r>
              <a:rPr lang="de-DE" sz="1800" dirty="0" smtClean="0">
                <a:hlinkClick r:id="rId3"/>
              </a:rPr>
              <a:t>http://www.teilchenwelt.de/material/</a:t>
            </a:r>
            <a:endParaRPr lang="de-DE" sz="18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de-DE" sz="1800" dirty="0" smtClean="0"/>
              <a:t>Austausch | Fragen stellen | </a:t>
            </a:r>
            <a:br>
              <a:rPr lang="de-DE" sz="1800" dirty="0" smtClean="0"/>
            </a:br>
            <a:r>
              <a:rPr lang="de-DE" sz="1800" dirty="0" smtClean="0"/>
              <a:t>von Projekten berichten: </a:t>
            </a:r>
            <a:r>
              <a:rPr lang="de-DE" sz="1800" dirty="0" smtClean="0">
                <a:hlinkClick r:id="rId4"/>
              </a:rPr>
              <a:t>www.teilchenwelt.de/forum</a:t>
            </a:r>
            <a:endParaRPr lang="de-DE" sz="18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de-DE" sz="1800" dirty="0" smtClean="0"/>
              <a:t>Newsletter *</a:t>
            </a:r>
            <a:r>
              <a:rPr lang="de-DE" sz="1800" dirty="0" err="1" smtClean="0"/>
              <a:t>teilchenwelten</a:t>
            </a:r>
            <a:r>
              <a:rPr lang="de-DE" sz="1800" dirty="0" smtClean="0"/>
              <a:t>* </a:t>
            </a:r>
            <a:r>
              <a:rPr lang="de-DE" sz="1800" dirty="0" smtClean="0">
                <a:hlinkClick r:id="rId5"/>
              </a:rPr>
              <a:t>www.teilchenwelt.de/newsletter</a:t>
            </a:r>
            <a:endParaRPr lang="de-DE" sz="1800" dirty="0" smtClean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de-DE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8192" y="1522502"/>
            <a:ext cx="3727196" cy="226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437112"/>
            <a:ext cx="15716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0076" y="4455398"/>
            <a:ext cx="14097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399012"/>
            <a:ext cx="24288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863944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ctrTitle"/>
          </p:nvPr>
        </p:nvSpPr>
        <p:spPr>
          <a:xfrm>
            <a:off x="1905000" y="609600"/>
            <a:ext cx="6781800" cy="658813"/>
          </a:xfrm>
        </p:spPr>
        <p:txBody>
          <a:bodyPr>
            <a:normAutofit/>
          </a:bodyPr>
          <a:lstStyle/>
          <a:p>
            <a:r>
              <a:rPr lang="de-DE" altLang="de-DE" b="1" dirty="0" smtClean="0">
                <a:latin typeface="Arial Narrow" pitchFamily="34" charset="0"/>
              </a:rPr>
              <a:t>Kommende </a:t>
            </a:r>
            <a:r>
              <a:rPr lang="de-DE" altLang="de-DE" b="1" dirty="0">
                <a:latin typeface="Arial Narrow" pitchFamily="34" charset="0"/>
              </a:rPr>
              <a:t>T</a:t>
            </a:r>
            <a:r>
              <a:rPr lang="de-DE" altLang="de-DE" b="1" dirty="0" smtClean="0">
                <a:latin typeface="Arial Narrow" pitchFamily="34" charset="0"/>
              </a:rPr>
              <a:t>ermine</a:t>
            </a:r>
            <a:endParaRPr altLang="de-DE" b="1" dirty="0">
              <a:latin typeface="Arial Narrow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de-DE" dirty="0" smtClean="0"/>
              <a:t>11.-14. Juni: Workshop für Jugendliche am CERN</a:t>
            </a:r>
          </a:p>
          <a:p>
            <a:r>
              <a:rPr lang="de-DE" dirty="0" smtClean="0"/>
              <a:t>19.-31. Oktober: Projektwochen </a:t>
            </a:r>
          </a:p>
          <a:p>
            <a:r>
              <a:rPr lang="de-DE" dirty="0" smtClean="0"/>
              <a:t>26.-31. Oktober: Workshop für Lehrkräfte am CERN</a:t>
            </a:r>
          </a:p>
          <a:p>
            <a:r>
              <a:rPr lang="de-DE" dirty="0" smtClean="0"/>
              <a:t>12.-15. November: Workshop für Jugendliche am CERN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70711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el 1"/>
          <p:cNvSpPr>
            <a:spLocks noGrp="1"/>
          </p:cNvSpPr>
          <p:nvPr>
            <p:ph type="ctrTitle"/>
          </p:nvPr>
        </p:nvSpPr>
        <p:spPr>
          <a:xfrm>
            <a:off x="1905000" y="609600"/>
            <a:ext cx="6781800" cy="658813"/>
          </a:xfrm>
        </p:spPr>
        <p:txBody>
          <a:bodyPr>
            <a:normAutofit/>
          </a:bodyPr>
          <a:lstStyle/>
          <a:p>
            <a:r>
              <a:rPr lang="de-DE" altLang="de-DE" dirty="0" smtClean="0">
                <a:latin typeface="Arial Narrow" pitchFamily="34" charset="0"/>
              </a:rPr>
              <a:t>Zum Ausklang...</a:t>
            </a:r>
            <a:endParaRPr altLang="de-DE" dirty="0">
              <a:latin typeface="Arial Narrow" pitchFamily="34" charset="0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317" y="1676400"/>
            <a:ext cx="7201483" cy="40386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70711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6095999"/>
            <a:ext cx="732759" cy="711417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6095999"/>
            <a:ext cx="2063750" cy="605480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950475"/>
            <a:ext cx="1371600" cy="907525"/>
          </a:xfrm>
          <a:prstGeom prst="rect">
            <a:avLst/>
          </a:prstGeom>
        </p:spPr>
      </p:pic>
      <p:pic>
        <p:nvPicPr>
          <p:cNvPr id="14" name="Bild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6700" y="6096000"/>
            <a:ext cx="1435212" cy="605480"/>
          </a:xfrm>
          <a:prstGeom prst="rect">
            <a:avLst/>
          </a:prstGeom>
        </p:spPr>
      </p:pic>
      <p:sp>
        <p:nvSpPr>
          <p:cNvPr id="10" name="Titel 1"/>
          <p:cNvSpPr txBox="1">
            <a:spLocks/>
          </p:cNvSpPr>
          <p:nvPr/>
        </p:nvSpPr>
        <p:spPr>
          <a:xfrm>
            <a:off x="2743200" y="914400"/>
            <a:ext cx="4536504" cy="31836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825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  <a:t>Vermittlung von Teilchenphysik liegt uns am Herzen!</a:t>
            </a:r>
            <a:b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</a:b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  <a:t/>
            </a:r>
            <a:b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</a:b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  <a:t>Sie sind unsere wichtigsten Multiplikatoren!</a:t>
            </a: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  <a:t/>
            </a:r>
            <a:b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</a:b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  <a:t/>
            </a:r>
            <a:b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</a:b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  <a:t>Mehr Informationen unter </a:t>
            </a:r>
            <a:b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</a:b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  <a:hlinkClick r:id="rId6"/>
              </a:rPr>
              <a:t>www.teilchenwelt.de</a:t>
            </a: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  <a:t> </a:t>
            </a:r>
            <a:b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</a:b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  <a:t/>
            </a:r>
            <a:b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j-ea"/>
                <a:cs typeface="+mj-cs"/>
              </a:rPr>
            </a:br>
            <a:endParaRPr kumimoji="0" lang="de-DE" sz="3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Zur Einstimmung 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1300" t="13067" r="16694" b="15710"/>
          <a:stretch/>
        </p:blipFill>
        <p:spPr bwMode="auto">
          <a:xfrm>
            <a:off x="1920984" y="1484784"/>
            <a:ext cx="6765816" cy="4641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8210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Ein Netzwerk…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05000" y="1484784"/>
            <a:ext cx="6781800" cy="48245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de-DE" sz="2600" dirty="0"/>
              <a:t>z</a:t>
            </a:r>
            <a:r>
              <a:rPr lang="de-DE" sz="2600" dirty="0" smtClean="0"/>
              <a:t>wischen</a:t>
            </a:r>
          </a:p>
          <a:p>
            <a:pPr lvl="1"/>
            <a:r>
              <a:rPr lang="de-DE" sz="3000" dirty="0" smtClean="0"/>
              <a:t>Wissenschaftlern</a:t>
            </a:r>
          </a:p>
          <a:p>
            <a:pPr lvl="1"/>
            <a:r>
              <a:rPr lang="de-DE" sz="3000" dirty="0"/>
              <a:t>Jugendlichen</a:t>
            </a:r>
            <a:r>
              <a:rPr lang="de-DE" sz="3000" dirty="0" smtClean="0"/>
              <a:t> </a:t>
            </a:r>
          </a:p>
          <a:p>
            <a:pPr lvl="2"/>
            <a:r>
              <a:rPr lang="de-DE" dirty="0" smtClean="0"/>
              <a:t>15-19 Jahre</a:t>
            </a:r>
          </a:p>
          <a:p>
            <a:pPr lvl="1"/>
            <a:r>
              <a:rPr lang="de-DE" sz="3000" dirty="0"/>
              <a:t>Lehrkräften</a:t>
            </a:r>
          </a:p>
          <a:p>
            <a:pPr lvl="2"/>
            <a:r>
              <a:rPr lang="de-DE" dirty="0"/>
              <a:t>a</a:t>
            </a:r>
            <a:r>
              <a:rPr lang="de-DE" dirty="0" smtClean="0"/>
              <a:t>n Schulen, Schülerlaboren, Schülerforschungszentren, Museen etc.</a:t>
            </a:r>
          </a:p>
          <a:p>
            <a:pPr lvl="2"/>
            <a:endParaRPr lang="de-DE" dirty="0" smtClean="0"/>
          </a:p>
          <a:p>
            <a:pPr>
              <a:buFont typeface="Wingdings" pitchFamily="2" charset="2"/>
              <a:buChar char="à"/>
            </a:pPr>
            <a:r>
              <a:rPr lang="de-DE" sz="2600" dirty="0"/>
              <a:t>i</a:t>
            </a:r>
            <a:r>
              <a:rPr lang="de-DE" sz="2600" dirty="0" smtClean="0"/>
              <a:t>n direktem </a:t>
            </a:r>
            <a:r>
              <a:rPr lang="de-DE" sz="2600" dirty="0"/>
              <a:t>Kontakt zum CERN </a:t>
            </a:r>
            <a:endParaRPr lang="de-DE" sz="2600" dirty="0" smtClean="0"/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sz="2200" b="1" dirty="0">
                <a:solidFill>
                  <a:srgbClr val="C2C420"/>
                </a:solidFill>
              </a:rPr>
              <a:t>(Astro-)Teilchenphysik</a:t>
            </a:r>
          </a:p>
          <a:p>
            <a:pPr>
              <a:buNone/>
            </a:pPr>
            <a:r>
              <a:rPr lang="de-DE" sz="2200" b="1" dirty="0">
                <a:solidFill>
                  <a:srgbClr val="C2C420"/>
                </a:solidFill>
              </a:rPr>
              <a:t>…erleben…vermitteln…erforschen</a:t>
            </a:r>
          </a:p>
          <a:p>
            <a:endParaRPr lang="de-DE" dirty="0">
              <a:solidFill>
                <a:srgbClr val="C2C420"/>
              </a:solidFill>
            </a:endParaRPr>
          </a:p>
        </p:txBody>
      </p:sp>
      <p:pic>
        <p:nvPicPr>
          <p:cNvPr id="4" name="Grafik 3" descr="pic-schueler-mcdd-vermittel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1429656"/>
            <a:ext cx="2366420" cy="1584133"/>
          </a:xfrm>
          <a:prstGeom prst="rect">
            <a:avLst/>
          </a:prstGeom>
        </p:spPr>
      </p:pic>
      <p:pic>
        <p:nvPicPr>
          <p:cNvPr id="5" name="Grafik 4" descr="0710027_LHC-Tunn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5040" y="4738316"/>
            <a:ext cx="2411760" cy="157100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/>
              <a:t>Projektziele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/>
        <p:txBody>
          <a:bodyPr>
            <a:noAutofit/>
          </a:bodyPr>
          <a:lstStyle/>
          <a:p>
            <a:r>
              <a:rPr lang="de-DE" sz="2700" dirty="0" smtClean="0"/>
              <a:t>Verbreitung der Faszination Teilchenphysik und Astroteilchenphysik</a:t>
            </a:r>
          </a:p>
          <a:p>
            <a:r>
              <a:rPr lang="de-DE" sz="2700" dirty="0" smtClean="0"/>
              <a:t>Authentische</a:t>
            </a:r>
            <a:r>
              <a:rPr lang="de-DE" sz="2700" dirty="0"/>
              <a:t> </a:t>
            </a:r>
            <a:r>
              <a:rPr lang="de-DE" sz="2700" dirty="0" smtClean="0"/>
              <a:t>Erfahrungen	</a:t>
            </a:r>
          </a:p>
          <a:p>
            <a:pPr>
              <a:buNone/>
            </a:pPr>
            <a:r>
              <a:rPr lang="de-DE" sz="2700" dirty="0"/>
              <a:t>	</a:t>
            </a:r>
            <a:r>
              <a:rPr lang="de-DE" sz="2700" dirty="0" smtClean="0"/>
              <a:t>mit Forschung </a:t>
            </a:r>
          </a:p>
          <a:p>
            <a:r>
              <a:rPr lang="de-DE" sz="2700" dirty="0" smtClean="0"/>
              <a:t>Grundlagenforschung als </a:t>
            </a:r>
          </a:p>
          <a:p>
            <a:pPr>
              <a:buNone/>
            </a:pPr>
            <a:r>
              <a:rPr lang="de-DE" sz="2700" dirty="0" smtClean="0"/>
              <a:t>	Erkenntnisgewinn</a:t>
            </a:r>
          </a:p>
          <a:p>
            <a:r>
              <a:rPr lang="de-DE" sz="2700" dirty="0" smtClean="0"/>
              <a:t>Bessere Sichtbarkeit des CERN					 in Deutschland</a:t>
            </a:r>
          </a:p>
          <a:p>
            <a:r>
              <a:rPr lang="de-DE" sz="2700" dirty="0" smtClean="0"/>
              <a:t>Ausbildung junger Wissenschaftler in Kommunikation</a:t>
            </a:r>
          </a:p>
        </p:txBody>
      </p:sp>
      <p:pic>
        <p:nvPicPr>
          <p:cNvPr id="6" name="Grafik 5" descr="pic-timeprojectionchamber-ali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2204" y="2060848"/>
            <a:ext cx="1908228" cy="2420887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59632" y="764704"/>
            <a:ext cx="3024336" cy="5472608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de-DE" sz="3000" b="1" dirty="0" smtClean="0"/>
              <a:t>Bundesweite Struktur</a:t>
            </a:r>
          </a:p>
          <a:p>
            <a:pPr marL="0" indent="0" algn="r">
              <a:buNone/>
            </a:pPr>
            <a:endParaRPr lang="de-DE" sz="1000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/>
              <a:t>24 Institute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/>
              <a:t>22 Standorte</a:t>
            </a:r>
          </a:p>
          <a:p>
            <a:pPr marL="0" indent="0" algn="r">
              <a:spcBef>
                <a:spcPts val="0"/>
              </a:spcBef>
              <a:buNone/>
            </a:pPr>
            <a:endParaRPr lang="de-DE" sz="1000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/>
              <a:t>24 Standorte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/>
              <a:t>Teilchenphysik-Masterclasses</a:t>
            </a:r>
          </a:p>
          <a:p>
            <a:pPr marL="0" indent="0" algn="r">
              <a:spcBef>
                <a:spcPts val="0"/>
              </a:spcBef>
              <a:buNone/>
            </a:pPr>
            <a:endParaRPr lang="de-DE" sz="1000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/>
              <a:t>20 Standorte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/>
              <a:t>„International Masterclasses“</a:t>
            </a:r>
          </a:p>
          <a:p>
            <a:pPr marL="0" indent="0" algn="r">
              <a:spcBef>
                <a:spcPts val="0"/>
              </a:spcBef>
              <a:buNone/>
            </a:pPr>
            <a:endParaRPr lang="de-DE" sz="1000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/>
              <a:t>13 Standorte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/>
              <a:t>Fortbildungen für Lehrkräfte</a:t>
            </a:r>
          </a:p>
          <a:p>
            <a:pPr marL="0" indent="0" algn="r">
              <a:spcBef>
                <a:spcPts val="0"/>
              </a:spcBef>
              <a:buNone/>
            </a:pPr>
            <a:endParaRPr lang="de-DE" sz="1000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/>
              <a:t>13 Standorte</a:t>
            </a:r>
            <a:endParaRPr lang="de-DE" sz="2000" dirty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/>
              <a:t>Astroteilchen-Experimente</a:t>
            </a:r>
            <a:endParaRPr lang="de-DE" sz="3000" b="1" dirty="0" smtClean="0"/>
          </a:p>
          <a:p>
            <a:pPr marL="0" indent="0" algn="r">
              <a:spcBef>
                <a:spcPts val="0"/>
              </a:spcBef>
              <a:buNone/>
            </a:pPr>
            <a:endParaRPr lang="de-DE" sz="3000" b="1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>
                <a:hlinkClick r:id="rId2"/>
              </a:rPr>
              <a:t>stadtxy@teilchenwelt.de</a:t>
            </a:r>
            <a:endParaRPr lang="de-DE" sz="2000" dirty="0"/>
          </a:p>
          <a:p>
            <a:pPr marL="0" indent="0" algn="r">
              <a:spcBef>
                <a:spcPts val="0"/>
              </a:spcBef>
              <a:buNone/>
            </a:pPr>
            <a:r>
              <a:rPr lang="de-DE" sz="2000" dirty="0" smtClean="0">
                <a:hlinkClick r:id="rId3"/>
              </a:rPr>
              <a:t>www.teilchenwelt.de/standorte</a:t>
            </a:r>
            <a:r>
              <a:rPr lang="de-DE" sz="2000" dirty="0" smtClean="0"/>
              <a:t> </a:t>
            </a:r>
            <a:endParaRPr lang="de-DE" sz="2000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8784" y="0"/>
            <a:ext cx="4479032" cy="5899492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4500" y="5888062"/>
            <a:ext cx="2349500" cy="698500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5888062"/>
            <a:ext cx="2146300" cy="533400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3564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6776" y="632301"/>
            <a:ext cx="7617224" cy="720080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Stufenprogramm des Netzwerks: Jugendliche</a:t>
            </a:r>
            <a:endParaRPr lang="de-DE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1835696" y="1575755"/>
            <a:ext cx="975176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de-DE" sz="1200" b="1" dirty="0" smtClean="0">
                <a:solidFill>
                  <a:schemeClr val="bg1"/>
                </a:solidFill>
                <a:latin typeface="Arial Narrow" pitchFamily="34" charset="0"/>
              </a:rPr>
              <a:t>Zahlen für </a:t>
            </a:r>
          </a:p>
          <a:p>
            <a:pPr algn="ctr"/>
            <a:r>
              <a:rPr lang="de-DE" sz="1200" b="1" dirty="0" smtClean="0">
                <a:solidFill>
                  <a:schemeClr val="bg1"/>
                </a:solidFill>
                <a:latin typeface="Arial Narrow" pitchFamily="34" charset="0"/>
              </a:rPr>
              <a:t>2010/2011/2012</a:t>
            </a:r>
            <a:endParaRPr lang="de-DE" sz="1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483768" y="2164794"/>
            <a:ext cx="1313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  <a:latin typeface="Arial Narrow" pitchFamily="34" charset="0"/>
              </a:rPr>
              <a:t>Lehrkräfte</a:t>
            </a:r>
            <a:endParaRPr lang="de-DE" sz="2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767561" y="1225327"/>
            <a:ext cx="143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  <a:latin typeface="Arial Narrow" pitchFamily="34" charset="0"/>
              </a:rPr>
              <a:t>Jugendliche</a:t>
            </a:r>
            <a:endParaRPr lang="de-DE" sz="2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788024" y="3155069"/>
            <a:ext cx="28083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Qualifizierungs-Programm</a:t>
            </a:r>
          </a:p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62|149|108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572000" y="4091173"/>
            <a:ext cx="264514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Basis-Programm</a:t>
            </a:r>
          </a:p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2135|4390|3315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543442" y="4091173"/>
            <a:ext cx="21644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Basis-Programm</a:t>
            </a:r>
          </a:p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60|240|440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818159" y="3464996"/>
            <a:ext cx="18897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err="1" smtClean="0">
                <a:solidFill>
                  <a:schemeClr val="bg1"/>
                </a:solidFill>
                <a:latin typeface="Arial Narrow" pitchFamily="34" charset="0"/>
              </a:rPr>
              <a:t>Qualifizierungs-Progr</a:t>
            </a:r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 48|131|88</a:t>
            </a:r>
            <a:endParaRPr lang="de-DE" sz="1300" b="1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979712" y="2866888"/>
            <a:ext cx="18897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CERN </a:t>
            </a:r>
          </a:p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23|53|48</a:t>
            </a:r>
            <a:endParaRPr lang="de-DE" sz="1300" b="1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615449" y="1352381"/>
            <a:ext cx="1980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  <a:latin typeface="Arial Narrow" pitchFamily="34" charset="0"/>
              </a:rPr>
              <a:t>Bisherige Teilnehmerzahlen</a:t>
            </a:r>
          </a:p>
          <a:p>
            <a:r>
              <a:rPr lang="de-DE" sz="1000" b="1" dirty="0" smtClean="0">
                <a:solidFill>
                  <a:schemeClr val="bg1"/>
                </a:solidFill>
                <a:latin typeface="Arial Narrow" pitchFamily="34" charset="0"/>
              </a:rPr>
              <a:t>2010|2011|2012</a:t>
            </a:r>
            <a:endParaRPr lang="de-DE" sz="10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1" name="Bild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752491"/>
            <a:ext cx="7937500" cy="1905000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 flipH="1">
            <a:off x="1069576" y="3657491"/>
            <a:ext cx="20546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2013:</a:t>
            </a:r>
          </a:p>
          <a:p>
            <a:endParaRPr lang="de-DE" b="1" dirty="0" smtClean="0"/>
          </a:p>
          <a:p>
            <a:pPr>
              <a:buFont typeface="Arial"/>
              <a:buChar char="•"/>
            </a:pPr>
            <a:r>
              <a:rPr lang="de-DE" dirty="0" smtClean="0"/>
              <a:t> 91 </a:t>
            </a:r>
            <a:r>
              <a:rPr lang="de-DE" dirty="0" err="1" smtClean="0"/>
              <a:t>Teilchenphysik-Masterclasses</a:t>
            </a:r>
            <a:r>
              <a:rPr lang="de-DE" dirty="0" smtClean="0"/>
              <a:t>,</a:t>
            </a:r>
          </a:p>
          <a:p>
            <a:r>
              <a:rPr lang="de-DE" dirty="0" smtClean="0"/>
              <a:t>			</a:t>
            </a:r>
          </a:p>
          <a:p>
            <a:pPr>
              <a:buFont typeface="Arial"/>
              <a:buChar char="•"/>
            </a:pPr>
            <a:r>
              <a:rPr lang="de-DE" dirty="0" smtClean="0"/>
              <a:t> 19 International</a:t>
            </a:r>
          </a:p>
          <a:p>
            <a:r>
              <a:rPr lang="de-DE" dirty="0" err="1" smtClean="0"/>
              <a:t>Masterclasses</a:t>
            </a:r>
            <a:endParaRPr lang="de-DE" dirty="0" smtClean="0"/>
          </a:p>
          <a:p>
            <a:endParaRPr lang="de-DE" dirty="0" smtClean="0"/>
          </a:p>
          <a:p>
            <a:pPr>
              <a:buFont typeface="Arial"/>
              <a:buChar char="•"/>
            </a:pPr>
            <a:r>
              <a:rPr lang="de-DE" dirty="0" smtClean="0"/>
              <a:t> 51 Astroteilchen-</a:t>
            </a:r>
          </a:p>
          <a:p>
            <a:r>
              <a:rPr lang="de-DE" dirty="0" smtClean="0"/>
              <a:t>Veranstaltungen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 flipH="1">
            <a:off x="3707904" y="3942420"/>
            <a:ext cx="20546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b="1" dirty="0" smtClean="0"/>
          </a:p>
          <a:p>
            <a:pPr>
              <a:buFont typeface="Arial"/>
              <a:buChar char="•"/>
            </a:pPr>
            <a:r>
              <a:rPr lang="de-DE" dirty="0" smtClean="0"/>
              <a:t> 161 „Teilchenwelt-Botschafter“</a:t>
            </a:r>
          </a:p>
          <a:p>
            <a:r>
              <a:rPr lang="de-DE" dirty="0" smtClean="0"/>
              <a:t>		</a:t>
            </a:r>
          </a:p>
          <a:p>
            <a:pPr>
              <a:buFont typeface="Arial"/>
              <a:buChar char="•"/>
            </a:pPr>
            <a:r>
              <a:rPr lang="de-DE" dirty="0" smtClean="0"/>
              <a:t> 78 Astroteilchen-Forschungswochen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 flipH="1">
            <a:off x="6569024" y="3957439"/>
            <a:ext cx="20546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b="1" dirty="0" smtClean="0"/>
          </a:p>
          <a:p>
            <a:pPr>
              <a:buFont typeface="Arial"/>
              <a:buChar char="•"/>
            </a:pPr>
            <a:r>
              <a:rPr lang="de-DE" dirty="0" smtClean="0"/>
              <a:t> 59 Jugendliche bei </a:t>
            </a:r>
            <a:r>
              <a:rPr lang="de-DE" dirty="0" err="1" smtClean="0"/>
              <a:t>CERN-Workshops</a:t>
            </a:r>
            <a:endParaRPr lang="de-DE" dirty="0" smtClean="0"/>
          </a:p>
          <a:p>
            <a:r>
              <a:rPr lang="de-DE" dirty="0" smtClean="0"/>
              <a:t>		</a:t>
            </a:r>
          </a:p>
          <a:p>
            <a:pPr>
              <a:buFont typeface="Arial"/>
              <a:buChar char="•"/>
            </a:pPr>
            <a:r>
              <a:rPr lang="de-DE" dirty="0" smtClean="0"/>
              <a:t> 7 Projekte bei</a:t>
            </a:r>
          </a:p>
          <a:p>
            <a:r>
              <a:rPr lang="de-DE" dirty="0" smtClean="0"/>
              <a:t>Projektwochen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894987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 smtClean="0"/>
              <a:t>Seit 2013: </a:t>
            </a:r>
            <a:r>
              <a:rPr lang="de-DE" sz="3200" b="1" dirty="0" err="1" smtClean="0"/>
              <a:t>Teilchenwelt-Alumni</a:t>
            </a:r>
            <a:endParaRPr lang="de-DE" sz="32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209799"/>
            <a:ext cx="6781800" cy="3063465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8210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3443" y="620688"/>
            <a:ext cx="7143358" cy="720080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Stufenprogramm des Netzwerks: Lehrkräfte</a:t>
            </a:r>
            <a:endParaRPr lang="de-DE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1835696" y="1575755"/>
            <a:ext cx="975176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36000" rIns="36000" rtlCol="0">
            <a:spAutoFit/>
          </a:bodyPr>
          <a:lstStyle/>
          <a:p>
            <a:pPr algn="ctr"/>
            <a:r>
              <a:rPr lang="de-DE" sz="1200" b="1" dirty="0" smtClean="0">
                <a:solidFill>
                  <a:schemeClr val="bg1"/>
                </a:solidFill>
                <a:latin typeface="Arial Narrow" pitchFamily="34" charset="0"/>
              </a:rPr>
              <a:t>Zahlen für </a:t>
            </a:r>
          </a:p>
          <a:p>
            <a:pPr algn="ctr"/>
            <a:r>
              <a:rPr lang="de-DE" sz="1200" b="1" dirty="0" smtClean="0">
                <a:solidFill>
                  <a:schemeClr val="bg1"/>
                </a:solidFill>
                <a:latin typeface="Arial Narrow" pitchFamily="34" charset="0"/>
              </a:rPr>
              <a:t>2010/2011/2012</a:t>
            </a:r>
            <a:endParaRPr lang="de-DE" sz="1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483768" y="2164794"/>
            <a:ext cx="1313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  <a:latin typeface="Arial Narrow" pitchFamily="34" charset="0"/>
              </a:rPr>
              <a:t>Lehrkräfte</a:t>
            </a:r>
            <a:endParaRPr lang="de-DE" sz="2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767561" y="1225327"/>
            <a:ext cx="143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  <a:latin typeface="Arial Narrow" pitchFamily="34" charset="0"/>
              </a:rPr>
              <a:t>Jugendliche</a:t>
            </a:r>
            <a:endParaRPr lang="de-DE" sz="2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588224" y="2454039"/>
            <a:ext cx="201622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Vertiefungs-Programm</a:t>
            </a:r>
          </a:p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20|43|53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788024" y="3155069"/>
            <a:ext cx="28083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Qualifizierungs-Programm</a:t>
            </a:r>
          </a:p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62|149|108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572000" y="4091173"/>
            <a:ext cx="264514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Basis-Programm</a:t>
            </a:r>
          </a:p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2135|4390|3315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543442" y="4091173"/>
            <a:ext cx="21644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Basis-Programm</a:t>
            </a:r>
          </a:p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60|240|440</a:t>
            </a:r>
            <a:endParaRPr lang="de-DE" sz="13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818159" y="3464996"/>
            <a:ext cx="18897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Qualifizierungs-</a:t>
            </a:r>
            <a:r>
              <a:rPr lang="de-DE" sz="1300" b="1" dirty="0" err="1" smtClean="0">
                <a:solidFill>
                  <a:schemeClr val="bg1"/>
                </a:solidFill>
                <a:latin typeface="Arial Narrow" pitchFamily="34" charset="0"/>
              </a:rPr>
              <a:t>Progr</a:t>
            </a:r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. 48|13</a:t>
            </a:r>
            <a:endParaRPr lang="de-DE" sz="1300" b="1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979712" y="2866888"/>
            <a:ext cx="18897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CERN </a:t>
            </a:r>
          </a:p>
          <a:p>
            <a:pPr algn="ctr"/>
            <a:r>
              <a:rPr lang="de-DE" sz="1300" b="1" dirty="0" smtClean="0">
                <a:solidFill>
                  <a:schemeClr val="bg1"/>
                </a:solidFill>
                <a:latin typeface="Arial Narrow" pitchFamily="34" charset="0"/>
              </a:rPr>
              <a:t>23|53|48</a:t>
            </a:r>
            <a:endParaRPr lang="de-DE" sz="1300" b="1" dirty="0" smtClean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615449" y="1352381"/>
            <a:ext cx="1980000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chemeClr val="bg1"/>
                </a:solidFill>
                <a:latin typeface="Arial Narrow" pitchFamily="34" charset="0"/>
              </a:rPr>
              <a:t>Bisherige Teilnehmerzahlen</a:t>
            </a:r>
          </a:p>
          <a:p>
            <a:r>
              <a:rPr lang="de-DE" sz="1000" b="1" dirty="0" smtClean="0">
                <a:solidFill>
                  <a:schemeClr val="bg1"/>
                </a:solidFill>
                <a:latin typeface="Arial Narrow" pitchFamily="34" charset="0"/>
              </a:rPr>
              <a:t>2010|2011|2012</a:t>
            </a:r>
            <a:endParaRPr lang="de-DE" sz="1000" b="1" dirty="0">
              <a:solidFill>
                <a:schemeClr val="bg2">
                  <a:lumMod val="2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2" name="Bild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729812"/>
            <a:ext cx="7937500" cy="1917700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 flipH="1">
            <a:off x="1069576" y="3657491"/>
            <a:ext cx="20546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2013:</a:t>
            </a:r>
          </a:p>
          <a:p>
            <a:endParaRPr lang="de-DE" b="1" dirty="0" smtClean="0"/>
          </a:p>
          <a:p>
            <a:pPr>
              <a:buFont typeface="Arial"/>
              <a:buChar char="•"/>
            </a:pPr>
            <a:r>
              <a:rPr lang="de-DE" dirty="0" smtClean="0"/>
              <a:t>15 Teilchenphysik-Fortbildungen			</a:t>
            </a:r>
          </a:p>
          <a:p>
            <a:pPr>
              <a:buFont typeface="Arial"/>
              <a:buChar char="•"/>
            </a:pPr>
            <a:r>
              <a:rPr lang="de-DE" dirty="0" smtClean="0"/>
              <a:t> 5 Astroteilchen-</a:t>
            </a:r>
          </a:p>
          <a:p>
            <a:r>
              <a:rPr lang="de-DE" dirty="0" smtClean="0"/>
              <a:t>Fortbildungen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 flipH="1">
            <a:off x="3869457" y="3647512"/>
            <a:ext cx="20546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b="1" dirty="0" smtClean="0"/>
          </a:p>
          <a:p>
            <a:endParaRPr lang="de-DE" b="1" dirty="0" smtClean="0"/>
          </a:p>
          <a:p>
            <a:pPr>
              <a:buFont typeface="Arial"/>
              <a:buChar char="•"/>
            </a:pPr>
            <a:r>
              <a:rPr lang="de-DE" dirty="0" smtClean="0"/>
              <a:t> 127 Lehrkräfte u.</a:t>
            </a:r>
          </a:p>
          <a:p>
            <a:r>
              <a:rPr lang="de-DE" dirty="0" smtClean="0"/>
              <a:t>Projektleiter als „Teilchenwelt-Botschafter“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 flipH="1">
            <a:off x="6549824" y="3657491"/>
            <a:ext cx="2054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b="1" dirty="0" smtClean="0"/>
          </a:p>
          <a:p>
            <a:endParaRPr lang="de-DE" b="1" dirty="0" smtClean="0"/>
          </a:p>
          <a:p>
            <a:pPr>
              <a:buFont typeface="Arial"/>
              <a:buChar char="•"/>
            </a:pPr>
            <a:r>
              <a:rPr lang="de-DE" dirty="0" smtClean="0"/>
              <a:t> 26 Teilnehmer bei </a:t>
            </a:r>
            <a:r>
              <a:rPr lang="de-DE" dirty="0" err="1" smtClean="0"/>
              <a:t>CERN-Workshops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373771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600"/>
            <a:ext cx="6781800" cy="6588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b="1" dirty="0"/>
              <a:t>Ihre Möglichkeiten als </a:t>
            </a:r>
            <a:r>
              <a:rPr b="1" dirty="0" smtClean="0"/>
              <a:t>Lehrkraft</a:t>
            </a:r>
            <a:endParaRPr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0"/>
          </p:nvPr>
        </p:nvSpPr>
        <p:spPr>
          <a:xfrm>
            <a:off x="1905000" y="1556792"/>
            <a:ext cx="6988175" cy="452536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000" dirty="0" smtClean="0"/>
              <a:t>Teilnahme an Fortbildungen an den Standorten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de-DE" sz="2000" dirty="0"/>
              <a:t>T</a:t>
            </a:r>
            <a:r>
              <a:rPr sz="2000" dirty="0" smtClean="0"/>
              <a:t>eilchenphysik-Masterclasses </a:t>
            </a:r>
            <a:r>
              <a:rPr sz="2000" dirty="0"/>
              <a:t>organisieren</a:t>
            </a:r>
          </a:p>
          <a:p>
            <a:pPr>
              <a:defRPr/>
            </a:pPr>
            <a:r>
              <a:rPr lang="de-DE" sz="2000" dirty="0"/>
              <a:t>Projektwochen zur </a:t>
            </a:r>
            <a:r>
              <a:rPr lang="de-DE" sz="2000" dirty="0" smtClean="0"/>
              <a:t>Astro-/Teilchenphysik </a:t>
            </a:r>
            <a:r>
              <a:rPr lang="de-DE" sz="2000" dirty="0"/>
              <a:t>an Ihrer Einrichtung durchführen</a:t>
            </a:r>
          </a:p>
          <a:p>
            <a:pPr>
              <a:defRPr/>
            </a:pPr>
            <a:r>
              <a:rPr lang="de-DE" sz="2000" dirty="0"/>
              <a:t>Betreuung von Forschungsprojekten und </a:t>
            </a:r>
            <a:r>
              <a:rPr lang="de-DE" sz="2000" dirty="0" smtClean="0"/>
              <a:t>Qualifizierungsmöglichkeiten </a:t>
            </a:r>
            <a:r>
              <a:rPr lang="de-DE" sz="2000" dirty="0"/>
              <a:t>für </a:t>
            </a:r>
            <a:r>
              <a:rPr lang="de-DE" sz="2000" dirty="0" smtClean="0"/>
              <a:t>Schüler übernehmen </a:t>
            </a:r>
            <a:r>
              <a:rPr lang="de-DE" sz="2000" dirty="0"/>
              <a:t>oder vermitteln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000" dirty="0" smtClean="0"/>
              <a:t>Erstellung eigener Unterrichtsmaterialien oder Unterrichtsreihen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de-DE" sz="2000" dirty="0" smtClean="0"/>
              <a:t>Mitarbeit bei der Entwicklung der NTW Kontextmaterialien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000" dirty="0" smtClean="0"/>
              <a:t>Für </a:t>
            </a:r>
            <a:r>
              <a:rPr sz="2000" dirty="0"/>
              <a:t>CERN-Workshop bewerben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sz="2000" dirty="0"/>
              <a:t>Für (Teil-</a:t>
            </a:r>
            <a:r>
              <a:rPr sz="2000" dirty="0" smtClean="0"/>
              <a:t>)Forschungsabordnung bewerben</a:t>
            </a:r>
            <a:endParaRPr lang="de-DE" sz="20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de-DE" sz="2000" dirty="0" smtClean="0"/>
              <a:t>An Lehrer-Stammtischen teilnehmen</a:t>
            </a:r>
            <a:endParaRPr sz="2000" dirty="0" smtClean="0"/>
          </a:p>
          <a:p>
            <a:pPr marL="0" indent="0">
              <a:buNone/>
            </a:pPr>
            <a:endParaRPr lang="de-DE" sz="1800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sz="1800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sz="18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17731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772</Words>
  <Application>Microsoft Macintosh PowerPoint</Application>
  <PresentationFormat>Bildschirmpräsentation (4:3)</PresentationFormat>
  <Paragraphs>204</Paragraphs>
  <Slides>18</Slides>
  <Notes>10</Notes>
  <HiddenSlides>0</HiddenSlides>
  <MMClips>0</MMClips>
  <ScaleCrop>false</ScaleCrop>
  <HeadingPairs>
    <vt:vector size="4" baseType="variant">
      <vt:variant>
        <vt:lpstr>Entwurfsvorlage</vt:lpstr>
      </vt:variant>
      <vt:variant>
        <vt:i4>3</vt:i4>
      </vt:variant>
      <vt:variant>
        <vt:lpstr>Folientitel</vt:lpstr>
      </vt:variant>
      <vt:variant>
        <vt:i4>18</vt:i4>
      </vt:variant>
    </vt:vector>
  </HeadingPairs>
  <TitlesOfParts>
    <vt:vector size="21" baseType="lpstr">
      <vt:lpstr>Office-Design</vt:lpstr>
      <vt:lpstr>Office-Design</vt:lpstr>
      <vt:lpstr>Office-Design</vt:lpstr>
      <vt:lpstr>Netzwerk Teilchenwelt </vt:lpstr>
      <vt:lpstr>Zur Einstimmung …</vt:lpstr>
      <vt:lpstr>Ein Netzwerk…</vt:lpstr>
      <vt:lpstr>Projektziele</vt:lpstr>
      <vt:lpstr>Folie 5</vt:lpstr>
      <vt:lpstr>Stufenprogramm des Netzwerks: Jugendliche</vt:lpstr>
      <vt:lpstr>Seit 2013: Teilchenwelt-Alumni</vt:lpstr>
      <vt:lpstr>Stufenprogramm des Netzwerks: Lehrkräfte</vt:lpstr>
      <vt:lpstr>Ihre Möglichkeiten als Lehrkraft</vt:lpstr>
      <vt:lpstr>Ihre Möglichkeiten als Lehrkraft</vt:lpstr>
      <vt:lpstr>Ihre Möglichkeiten als Lehrkraft</vt:lpstr>
      <vt:lpstr>Aktiv als Teilchenwelt-MultiplikatorIn</vt:lpstr>
      <vt:lpstr>Astroteilchen-Projekte </vt:lpstr>
      <vt:lpstr>Astroteilchen-Projekte </vt:lpstr>
      <vt:lpstr>Interaktiv als Teilchenwelt-Multiplikator</vt:lpstr>
      <vt:lpstr>Kommende Termine</vt:lpstr>
      <vt:lpstr>Zum Ausklang...</vt:lpstr>
      <vt:lpstr>Folie 18</vt:lpstr>
    </vt:vector>
  </TitlesOfParts>
  <Company>Entenhausen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Lisa Leander</cp:lastModifiedBy>
  <cp:revision>64</cp:revision>
  <cp:lastPrinted>2013-10-30T19:39:40Z</cp:lastPrinted>
  <dcterms:created xsi:type="dcterms:W3CDTF">2014-04-14T09:41:57Z</dcterms:created>
  <dcterms:modified xsi:type="dcterms:W3CDTF">2014-04-14T09:48:34Z</dcterms:modified>
</cp:coreProperties>
</file>