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06" r:id="rId2"/>
    <p:sldId id="314" r:id="rId3"/>
    <p:sldId id="312" r:id="rId4"/>
    <p:sldId id="344" r:id="rId5"/>
    <p:sldId id="345" r:id="rId6"/>
    <p:sldId id="317" r:id="rId7"/>
    <p:sldId id="268" r:id="rId8"/>
    <p:sldId id="281" r:id="rId9"/>
    <p:sldId id="269" r:id="rId10"/>
    <p:sldId id="270" r:id="rId11"/>
    <p:sldId id="271" r:id="rId12"/>
    <p:sldId id="272" r:id="rId13"/>
    <p:sldId id="274" r:id="rId14"/>
    <p:sldId id="273" r:id="rId15"/>
    <p:sldId id="275" r:id="rId16"/>
    <p:sldId id="276" r:id="rId17"/>
    <p:sldId id="277" r:id="rId18"/>
    <p:sldId id="279" r:id="rId19"/>
    <p:sldId id="322" r:id="rId20"/>
    <p:sldId id="319" r:id="rId21"/>
    <p:sldId id="321" r:id="rId22"/>
    <p:sldId id="346" r:id="rId23"/>
    <p:sldId id="323" r:id="rId24"/>
    <p:sldId id="324" r:id="rId25"/>
    <p:sldId id="283" r:id="rId26"/>
    <p:sldId id="284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27" r:id="rId44"/>
  </p:sldIdLst>
  <p:sldSz cx="12192000" cy="6858000"/>
  <p:notesSz cx="6797675" cy="9872663"/>
  <p:defaultTextStyle>
    <a:defPPr>
      <a:defRPr lang="en-US"/>
    </a:defPPr>
    <a:lvl1pPr marL="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7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6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14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92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70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9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28" algn="l" defTabSz="9143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58901"/>
    <a:srgbClr val="894501"/>
    <a:srgbClr val="293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126" y="105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E034-BA50-4142-A50D-8B5C780B7EF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51389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0B2A0-ABED-4EB5-B28E-CD5A5F2365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33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7" indent="0" algn="ctr">
              <a:buNone/>
              <a:defRPr sz="1800"/>
            </a:lvl3pPr>
            <a:lvl4pPr marL="1371536" indent="0" algn="ctr">
              <a:buNone/>
              <a:defRPr sz="1600"/>
            </a:lvl4pPr>
            <a:lvl5pPr marL="1828714" indent="0" algn="ctr">
              <a:buNone/>
              <a:defRPr sz="1600"/>
            </a:lvl5pPr>
            <a:lvl6pPr marL="2285892" indent="0" algn="ctr">
              <a:buNone/>
              <a:defRPr sz="1600"/>
            </a:lvl6pPr>
            <a:lvl7pPr marL="2743070" indent="0" algn="ctr">
              <a:buNone/>
              <a:defRPr sz="1600"/>
            </a:lvl7pPr>
            <a:lvl8pPr marL="3200249" indent="0" algn="ctr">
              <a:buNone/>
              <a:defRPr sz="1600"/>
            </a:lvl8pPr>
            <a:lvl9pPr marL="365742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77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 lvl="0">
              <a:defRPr sz="1800"/>
            </a:pPr>
            <a:r>
              <a:rPr sz="5906"/>
              <a:t>Title Text</a:t>
            </a:r>
          </a:p>
        </p:txBody>
      </p:sp>
      <p:sp>
        <p:nvSpPr>
          <p:cNvPr id="10" name="Shape 1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  <a:lvl2pPr>
              <a:defRPr>
                <a:latin typeface="Helvetica" pitchFamily="34" charset="0"/>
              </a:defRPr>
            </a:lvl2pPr>
            <a:lvl3pPr>
              <a:defRPr>
                <a:latin typeface="Helvetica" pitchFamily="34" charset="0"/>
              </a:defRPr>
            </a:lvl3pPr>
            <a:lvl4pPr>
              <a:defRPr>
                <a:latin typeface="Helvetica" pitchFamily="34" charset="0"/>
              </a:defRPr>
            </a:lvl4pPr>
            <a:lvl5pPr>
              <a:defRPr>
                <a:latin typeface="Helvetica" pitchFamily="34" charset="0"/>
              </a:defRPr>
            </a:lvl5pPr>
          </a:lstStyle>
          <a:p>
            <a:pPr lvl="0">
              <a:defRPr sz="1800"/>
            </a:pPr>
            <a:r>
              <a:rPr sz="2953"/>
              <a:t>Body Level One</a:t>
            </a:r>
          </a:p>
          <a:p>
            <a:pPr lvl="1">
              <a:defRPr sz="1800"/>
            </a:pPr>
            <a:r>
              <a:rPr sz="2953"/>
              <a:t>Body Level Two</a:t>
            </a:r>
          </a:p>
          <a:p>
            <a:pPr lvl="2">
              <a:defRPr sz="1800"/>
            </a:pPr>
            <a:r>
              <a:rPr sz="2953"/>
              <a:t>Body Level Three</a:t>
            </a:r>
          </a:p>
          <a:p>
            <a:pPr lvl="3">
              <a:defRPr sz="1800"/>
            </a:pPr>
            <a:r>
              <a:rPr sz="2953"/>
              <a:t>Body Level Four</a:t>
            </a:r>
          </a:p>
          <a:p>
            <a:pPr lvl="4">
              <a:defRPr sz="1800"/>
            </a:pPr>
            <a:r>
              <a:rPr sz="2953"/>
              <a:t>Body Level Five</a:t>
            </a:r>
          </a:p>
        </p:txBody>
      </p: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7633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>
                <a:latin typeface="Helvetica" pitchFamily="34" charset="0"/>
              </a:defRPr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Helvetica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88" y="6356350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Helvetica" pitchFamily="34" charset="0"/>
                <a:ea typeface="ＭＳ Ｐゴシック" charset="0"/>
                <a:cs typeface="Helvetica" pitchFamily="34" charset="0"/>
              </a:defRPr>
            </a:lvl1pPr>
          </a:lstStyle>
          <a:p>
            <a:pPr>
              <a:defRPr/>
            </a:pPr>
            <a:r>
              <a:rPr lang="en-US" smtClean="0"/>
              <a:t>Document reference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pPr>
              <a:defRPr/>
            </a:pPr>
            <a:fld id="{AAF1184C-E130-4E5E-B213-F85887D0991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5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1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07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558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7" indent="0">
              <a:buNone/>
              <a:defRPr sz="1800" b="1"/>
            </a:lvl3pPr>
            <a:lvl4pPr marL="1371536" indent="0">
              <a:buNone/>
              <a:defRPr sz="1600" b="1"/>
            </a:lvl4pPr>
            <a:lvl5pPr marL="1828714" indent="0">
              <a:buNone/>
              <a:defRPr sz="1600" b="1"/>
            </a:lvl5pPr>
            <a:lvl6pPr marL="2285892" indent="0">
              <a:buNone/>
              <a:defRPr sz="1600" b="1"/>
            </a:lvl6pPr>
            <a:lvl7pPr marL="2743070" indent="0">
              <a:buNone/>
              <a:defRPr sz="1600" b="1"/>
            </a:lvl7pPr>
            <a:lvl8pPr marL="3200249" indent="0">
              <a:buNone/>
              <a:defRPr sz="1600" b="1"/>
            </a:lvl8pPr>
            <a:lvl9pPr marL="365742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4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28/10/2014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0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8A12C00E-4B7E-4DAB-B559-5AD629EA2E02}" type="datetimeFigureOut">
              <a:rPr lang="en-GB" smtClean="0"/>
              <a:pPr/>
              <a:t>28/10/2014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fld id="{62B2AAAE-8D98-4530-81F4-B2008CF6865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45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7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7" indent="0">
              <a:buNone/>
              <a:defRPr sz="2400"/>
            </a:lvl3pPr>
            <a:lvl4pPr marL="1371536" indent="0">
              <a:buNone/>
              <a:defRPr sz="2000"/>
            </a:lvl4pPr>
            <a:lvl5pPr marL="1828714" indent="0">
              <a:buNone/>
              <a:defRPr sz="2000"/>
            </a:lvl5pPr>
            <a:lvl6pPr marL="2285892" indent="0">
              <a:buNone/>
              <a:defRPr sz="2000"/>
            </a:lvl6pPr>
            <a:lvl7pPr marL="2743070" indent="0">
              <a:buNone/>
              <a:defRPr sz="2000"/>
            </a:lvl7pPr>
            <a:lvl8pPr marL="3200249" indent="0">
              <a:buNone/>
              <a:defRPr sz="2000"/>
            </a:lvl8pPr>
            <a:lvl9pPr marL="365742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7" indent="0">
              <a:buNone/>
              <a:defRPr sz="1200"/>
            </a:lvl3pPr>
            <a:lvl4pPr marL="1371536" indent="0">
              <a:buNone/>
              <a:defRPr sz="1000"/>
            </a:lvl4pPr>
            <a:lvl5pPr marL="1828714" indent="0">
              <a:buNone/>
              <a:defRPr sz="1000"/>
            </a:lvl5pPr>
            <a:lvl6pPr marL="2285892" indent="0">
              <a:buNone/>
              <a:defRPr sz="1000"/>
            </a:lvl6pPr>
            <a:lvl7pPr marL="2743070" indent="0">
              <a:buNone/>
              <a:defRPr sz="1000"/>
            </a:lvl7pPr>
            <a:lvl8pPr marL="3200249" indent="0">
              <a:buNone/>
              <a:defRPr sz="1000"/>
            </a:lvl8pPr>
            <a:lvl9pPr marL="365742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6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35" tIns="45718" rIns="91435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35" tIns="45718" rIns="91435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C00E-4B7E-4DAB-B559-5AD629EA2E02}" type="datetimeFigureOut">
              <a:rPr lang="en-GB" smtClean="0"/>
              <a:t>28/10/2014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AAAE-8D98-4530-81F4-B2008CF686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18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35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0" indent="-228590" algn="l" defTabSz="91435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4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03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82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60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8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16" indent="-228590" algn="l" defTabSz="91435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7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6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4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92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70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9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28" algn="l" defTabSz="9143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4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microsoft.com/office/2007/relationships/hdphoto" Target="../media/hdphoto3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3.png"/><Relationship Id="rId5" Type="http://schemas.openxmlformats.org/officeDocument/2006/relationships/image" Target="../media/image28.jpeg"/><Relationship Id="rId10" Type="http://schemas.openxmlformats.org/officeDocument/2006/relationships/image" Target="../media/image32.png"/><Relationship Id="rId4" Type="http://schemas.microsoft.com/office/2007/relationships/hdphoto" Target="../media/hdphoto1.wdp"/><Relationship Id="rId9" Type="http://schemas.microsoft.com/office/2007/relationships/hdphoto" Target="../media/hdphoto2.wdp"/><Relationship Id="rId1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image" Target="../media/image27.png"/><Relationship Id="rId7" Type="http://schemas.microsoft.com/office/2007/relationships/hdphoto" Target="../media/hdphoto3.wdp"/><Relationship Id="rId12" Type="http://schemas.openxmlformats.org/officeDocument/2006/relationships/image" Target="../media/image32.png"/><Relationship Id="rId2" Type="http://schemas.openxmlformats.org/officeDocument/2006/relationships/image" Target="../media/image26.jpeg"/><Relationship Id="rId16" Type="http://schemas.microsoft.com/office/2007/relationships/hdphoto" Target="../media/hdphoto4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microsoft.com/office/2007/relationships/hdphoto" Target="../media/hdphoto2.wdp"/><Relationship Id="rId5" Type="http://schemas.openxmlformats.org/officeDocument/2006/relationships/image" Target="../media/image28.jpeg"/><Relationship Id="rId15" Type="http://schemas.openxmlformats.org/officeDocument/2006/relationships/image" Target="../media/image37.png"/><Relationship Id="rId10" Type="http://schemas.openxmlformats.org/officeDocument/2006/relationships/image" Target="../media/image31.png"/><Relationship Id="rId4" Type="http://schemas.microsoft.com/office/2007/relationships/hdphoto" Target="../media/hdphoto1.wdp"/><Relationship Id="rId9" Type="http://schemas.openxmlformats.org/officeDocument/2006/relationships/image" Target="../media/image30.png"/><Relationship Id="rId1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mailto:drescher@th.physik.uni-frankfurt.de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spa.royalsocietypublishing.org/content/87/595/277" TargetMode="External"/><Relationship Id="rId5" Type="http://schemas.openxmlformats.org/officeDocument/2006/relationships/hyperlink" Target="http://dx.doi.org/10.1103/PhysRev.43.491" TargetMode="External"/><Relationship Id="rId4" Type="http://schemas.openxmlformats.org/officeDocument/2006/relationships/hyperlink" Target="http://en.wikipedia.org/wiki/Digital_object_identifie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t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tif"/><Relationship Id="rId5" Type="http://schemas.openxmlformats.org/officeDocument/2006/relationships/image" Target="../media/image12.tif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4" b="81"/>
          <a:stretch/>
        </p:blipFill>
        <p:spPr>
          <a:xfrm rot="10800000">
            <a:off x="0" y="0"/>
            <a:ext cx="12209839" cy="7482253"/>
          </a:xfrm>
          <a:prstGeom prst="rect">
            <a:avLst/>
          </a:prstGeom>
        </p:spPr>
      </p:pic>
      <p:sp>
        <p:nvSpPr>
          <p:cNvPr id="14339" name="Text Placeholder 2"/>
          <p:cNvSpPr>
            <a:spLocks noGrp="1"/>
          </p:cNvSpPr>
          <p:nvPr>
            <p:ph type="body" idx="10"/>
          </p:nvPr>
        </p:nvSpPr>
        <p:spPr>
          <a:xfrm>
            <a:off x="207191" y="5338207"/>
            <a:ext cx="4088609" cy="1368152"/>
          </a:xfrm>
        </p:spPr>
        <p:txBody>
          <a:bodyPr>
            <a:normAutofit/>
          </a:bodyPr>
          <a:lstStyle/>
          <a:p>
            <a:r>
              <a:rPr lang="en-US" altLang="en-US" sz="2400" b="1" dirty="0" err="1" smtClean="0">
                <a:solidFill>
                  <a:schemeClr val="bg1"/>
                </a:solidFill>
                <a:latin typeface="Helvetica" pitchFamily="34" charset="0"/>
              </a:rPr>
              <a:t>Nebelkammer</a:t>
            </a:r>
            <a:r>
              <a:rPr lang="en-US" altLang="en-US" sz="2400" b="1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n-US" altLang="en-US" sz="2400" b="1" smtClean="0">
                <a:solidFill>
                  <a:schemeClr val="bg1"/>
                </a:solidFill>
                <a:latin typeface="Helvetica" pitchFamily="34" charset="0"/>
              </a:rPr>
              <a:t>Workshop </a:t>
            </a:r>
            <a:r>
              <a:rPr lang="en-US" altLang="en-US" sz="1800" smtClean="0">
                <a:solidFill>
                  <a:schemeClr val="bg1"/>
                </a:solidFill>
                <a:latin typeface="Helvetica" pitchFamily="34" charset="0"/>
              </a:rPr>
              <a:t>Julia.Woithe</a:t>
            </a:r>
            <a:r>
              <a:rPr lang="en-US" altLang="en-US" sz="1800" dirty="0" smtClean="0">
                <a:solidFill>
                  <a:schemeClr val="bg1"/>
                </a:solidFill>
                <a:latin typeface="Helvetica" pitchFamily="34" charset="0"/>
              </a:rPr>
              <a:t>@cern.ch</a:t>
            </a:r>
          </a:p>
        </p:txBody>
      </p:sp>
      <p:pic>
        <p:nvPicPr>
          <p:cNvPr id="14342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787" y="99410"/>
            <a:ext cx="1916298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F1184C-E130-4E5E-B213-F85887D0991C}" type="slidenum">
              <a:rPr lang="en-US" altLang="en-US" smtClean="0">
                <a:latin typeface="Helvetica" pitchFamily="34" charset="0"/>
              </a:rPr>
              <a:pPr>
                <a:defRPr/>
              </a:pPr>
              <a:t>1</a:t>
            </a:fld>
            <a:endParaRPr lang="en-US" altLang="en-US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5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944" y="1825625"/>
            <a:ext cx="3638111" cy="4351338"/>
          </a:xfrm>
        </p:spPr>
      </p:pic>
      <p:pic>
        <p:nvPicPr>
          <p:cNvPr id="5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1800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171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26" y="1825625"/>
            <a:ext cx="5439947" cy="4351338"/>
          </a:xfrm>
        </p:spPr>
      </p:pic>
      <p:pic>
        <p:nvPicPr>
          <p:cNvPr id="5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1800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60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31" y="2110154"/>
            <a:ext cx="4275669" cy="342000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416" y="2110154"/>
            <a:ext cx="4275786" cy="3420000"/>
          </a:xfrm>
          <a:prstGeom prst="rect">
            <a:avLst/>
          </a:prstGeom>
        </p:spPr>
      </p:pic>
      <p:pic>
        <p:nvPicPr>
          <p:cNvPr id="5" name="pasted-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61800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159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590" y="1825625"/>
            <a:ext cx="5438819" cy="4351338"/>
          </a:xfrm>
        </p:spPr>
      </p:pic>
    </p:spTree>
    <p:extLst>
      <p:ext uri="{BB962C8B-B14F-4D97-AF65-F5344CB8AC3E}">
        <p14:creationId xmlns:p14="http://schemas.microsoft.com/office/powerpoint/2010/main" val="376074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905" y="1825625"/>
            <a:ext cx="7740190" cy="4351338"/>
          </a:xfrm>
        </p:spPr>
      </p:pic>
    </p:spTree>
    <p:extLst>
      <p:ext uri="{BB962C8B-B14F-4D97-AF65-F5344CB8AC3E}">
        <p14:creationId xmlns:p14="http://schemas.microsoft.com/office/powerpoint/2010/main" val="425142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837" y="1825625"/>
            <a:ext cx="5442325" cy="4351338"/>
          </a:xfrm>
        </p:spPr>
      </p:pic>
    </p:spTree>
    <p:extLst>
      <p:ext uri="{BB962C8B-B14F-4D97-AF65-F5344CB8AC3E}">
        <p14:creationId xmlns:p14="http://schemas.microsoft.com/office/powerpoint/2010/main" val="22924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73" y="1825625"/>
            <a:ext cx="5440654" cy="4351338"/>
          </a:xfrm>
        </p:spPr>
      </p:pic>
      <p:pic>
        <p:nvPicPr>
          <p:cNvPr id="4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1800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74709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Helvetica" pitchFamily="34" charset="0"/>
              </a:rPr>
              <a:t>Build your cloud chamber - step by 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868" y="1825625"/>
            <a:ext cx="5438263" cy="4351338"/>
          </a:xfrm>
        </p:spPr>
      </p:pic>
    </p:spTree>
    <p:extLst>
      <p:ext uri="{BB962C8B-B14F-4D97-AF65-F5344CB8AC3E}">
        <p14:creationId xmlns:p14="http://schemas.microsoft.com/office/powerpoint/2010/main" val="87397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Helvetica" pitchFamily="34" charset="0"/>
              </a:rPr>
              <a:t>Build your cloud chamber - step by 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14" y="1825625"/>
            <a:ext cx="5439172" cy="4351338"/>
          </a:xfrm>
        </p:spPr>
      </p:pic>
    </p:spTree>
    <p:extLst>
      <p:ext uri="{BB962C8B-B14F-4D97-AF65-F5344CB8AC3E}">
        <p14:creationId xmlns:p14="http://schemas.microsoft.com/office/powerpoint/2010/main" val="54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>
                <a:ea typeface="Helvetica Neue Thin"/>
                <a:cs typeface="Helvetica Neue Thin"/>
                <a:sym typeface="Helvetica Neue Thin"/>
              </a:rPr>
              <a:t>Selbstbau einer </a:t>
            </a:r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Nebelkammer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2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9483" y="2476499"/>
            <a:ext cx="1905001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3500" y="2476499"/>
            <a:ext cx="1905000" cy="1905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roup 43"/>
          <p:cNvGrpSpPr/>
          <p:nvPr/>
        </p:nvGrpSpPr>
        <p:grpSpPr>
          <a:xfrm>
            <a:off x="7833867" y="2476499"/>
            <a:ext cx="1905001" cy="1905001"/>
            <a:chOff x="0" y="0"/>
            <a:chExt cx="3810000" cy="3810000"/>
          </a:xfrm>
        </p:grpSpPr>
        <p:sp>
          <p:nvSpPr>
            <p:cNvPr id="7" name="Shape 39"/>
            <p:cNvSpPr/>
            <p:nvPr/>
          </p:nvSpPr>
          <p:spPr>
            <a:xfrm>
              <a:off x="0" y="0"/>
              <a:ext cx="3810000" cy="381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8" name="Shape 40"/>
            <p:cNvSpPr/>
            <p:nvPr/>
          </p:nvSpPr>
          <p:spPr>
            <a:xfrm>
              <a:off x="130174" y="133348"/>
              <a:ext cx="3568701" cy="3568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0B95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sp>
          <p:nvSpPr>
            <p:cNvPr id="9" name="Shape 41"/>
            <p:cNvSpPr/>
            <p:nvPr/>
          </p:nvSpPr>
          <p:spPr>
            <a:xfrm>
              <a:off x="532891" y="532891"/>
              <a:ext cx="2744218" cy="274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  <p:pic>
          <p:nvPicPr>
            <p:cNvPr id="10" name="pasted-image.ti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27059" y="827059"/>
              <a:ext cx="2155882" cy="21558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40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Shopping List 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6"/>
          <a:stretch/>
        </p:blipFill>
        <p:spPr>
          <a:xfrm>
            <a:off x="1424819" y="2233379"/>
            <a:ext cx="9269338" cy="286708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553236" y="1421910"/>
            <a:ext cx="792000" cy="792000"/>
            <a:chOff x="5493781" y="4956760"/>
            <a:chExt cx="792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5493781" y="4956760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80" t="7205" r="21486" b="8635"/>
            <a:stretch/>
          </p:blipFill>
          <p:spPr>
            <a:xfrm>
              <a:off x="5516693" y="4977714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9192834" y="1399880"/>
            <a:ext cx="792000" cy="792000"/>
            <a:chOff x="7446884" y="4932295"/>
            <a:chExt cx="792000" cy="792000"/>
          </a:xfrm>
        </p:grpSpPr>
        <p:sp>
          <p:nvSpPr>
            <p:cNvPr id="25" name="Rounded Rectangle 24"/>
            <p:cNvSpPr/>
            <p:nvPr/>
          </p:nvSpPr>
          <p:spPr>
            <a:xfrm>
              <a:off x="7446884" y="4932295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9647" y="4954325"/>
              <a:ext cx="756000" cy="756000"/>
            </a:xfrm>
            <a:prstGeom prst="roundRect">
              <a:avLst>
                <a:gd name="adj" fmla="val 15407"/>
              </a:avLst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</p:pic>
      </p:grpSp>
      <p:sp>
        <p:nvSpPr>
          <p:cNvPr id="20" name="Rectangle 19"/>
          <p:cNvSpPr/>
          <p:nvPr/>
        </p:nvSpPr>
        <p:spPr>
          <a:xfrm>
            <a:off x="5021717" y="5200977"/>
            <a:ext cx="567244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584200">
              <a:spcBef>
                <a:spcPts val="2800"/>
              </a:spcBef>
              <a:defRPr sz="1800"/>
            </a:pPr>
            <a:r>
              <a:rPr lang="en-US" sz="1500" b="1" dirty="0" err="1" smtClean="0">
                <a:sym typeface="Helvetica Neue Light"/>
              </a:rPr>
              <a:t>Aufgabe</a:t>
            </a:r>
            <a:r>
              <a:rPr lang="en-US" sz="1500" b="1" dirty="0" smtClean="0">
                <a:sym typeface="Helvetica Neue Light"/>
              </a:rPr>
              <a:t>: </a:t>
            </a:r>
            <a:r>
              <a:rPr lang="en-US" sz="1500" dirty="0" err="1" smtClean="0">
                <a:sym typeface="Helvetica Neue Light"/>
              </a:rPr>
              <a:t>Beobachten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Sie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Ihre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Nebelkammer</a:t>
            </a:r>
            <a:r>
              <a:rPr lang="en-US" sz="1500" dirty="0" smtClean="0">
                <a:sym typeface="Helvetica Neue Light"/>
              </a:rPr>
              <a:t>. </a:t>
            </a:r>
            <a:r>
              <a:rPr lang="en-US" sz="1500" dirty="0" err="1" smtClean="0">
                <a:sym typeface="Helvetica Neue Light"/>
              </a:rPr>
              <a:t>Beschreiben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Sie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sichtbare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Spuren</a:t>
            </a:r>
            <a:r>
              <a:rPr lang="en-US" sz="1500" dirty="0" smtClean="0">
                <a:sym typeface="Helvetica Neue Light"/>
              </a:rPr>
              <a:t> (Form, </a:t>
            </a:r>
            <a:r>
              <a:rPr lang="en-US" sz="1500" dirty="0" err="1" smtClean="0">
                <a:sym typeface="Helvetica Neue Light"/>
              </a:rPr>
              <a:t>Länge</a:t>
            </a:r>
            <a:r>
              <a:rPr lang="en-US" sz="1500" dirty="0" smtClean="0">
                <a:sym typeface="Helvetica Neue Light"/>
              </a:rPr>
              <a:t>, </a:t>
            </a:r>
            <a:r>
              <a:rPr lang="en-US" sz="1500" dirty="0" err="1" smtClean="0">
                <a:sym typeface="Helvetica Neue Light"/>
              </a:rPr>
              <a:t>Breite</a:t>
            </a:r>
            <a:r>
              <a:rPr lang="en-US" sz="1500" dirty="0" smtClean="0">
                <a:sym typeface="Helvetica Neue Light"/>
              </a:rPr>
              <a:t>, …). </a:t>
            </a:r>
            <a:r>
              <a:rPr lang="en-US" sz="1500" dirty="0" err="1" smtClean="0">
                <a:sym typeface="Helvetica Neue Light"/>
              </a:rPr>
              <a:t>Diskutieren</a:t>
            </a:r>
            <a:r>
              <a:rPr lang="en-US" sz="1500" dirty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Sie</a:t>
            </a:r>
            <a:r>
              <a:rPr lang="en-US" sz="1500" dirty="0" smtClean="0">
                <a:sym typeface="Helvetica Neue Light"/>
              </a:rPr>
              <a:t> in der </a:t>
            </a:r>
            <a:r>
              <a:rPr lang="en-US" sz="1500" dirty="0" err="1" smtClean="0">
                <a:sym typeface="Helvetica Neue Light"/>
              </a:rPr>
              <a:t>Kleingruppe</a:t>
            </a:r>
            <a:r>
              <a:rPr lang="en-US" sz="1500" dirty="0" smtClean="0">
                <a:sym typeface="Helvetica Neue Light"/>
              </a:rPr>
              <a:t>, </a:t>
            </a:r>
            <a:r>
              <a:rPr lang="en-US" sz="1500" dirty="0" err="1" smtClean="0">
                <a:sym typeface="Helvetica Neue Light"/>
              </a:rPr>
              <a:t>durch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welche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Teilchen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diese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Spuren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hervorgerufen</a:t>
            </a:r>
            <a:r>
              <a:rPr lang="en-US" sz="1500" dirty="0" smtClean="0">
                <a:sym typeface="Helvetica Neue Light"/>
              </a:rPr>
              <a:t> </a:t>
            </a:r>
            <a:r>
              <a:rPr lang="en-US" sz="1500" dirty="0" err="1" smtClean="0">
                <a:sym typeface="Helvetica Neue Light"/>
              </a:rPr>
              <a:t>werden</a:t>
            </a:r>
            <a:r>
              <a:rPr lang="en-US" sz="1500" dirty="0" smtClean="0">
                <a:sym typeface="Helvetica Neue Light"/>
              </a:rPr>
              <a:t>.</a:t>
            </a:r>
            <a:endParaRPr lang="en-US" sz="1500" dirty="0">
              <a:sym typeface="Helvetica Neue Light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424819" y="394208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394208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393503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3" t="12449" r="2895" b="11979"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393503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3" t="12449" r="2895" b="11979"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213910"/>
            <a:ext cx="0" cy="39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6426291" y="1415202"/>
            <a:ext cx="792000" cy="1187374"/>
            <a:chOff x="6426291" y="1415202"/>
            <a:chExt cx="792000" cy="1187374"/>
          </a:xfrm>
        </p:grpSpPr>
        <p:grpSp>
          <p:nvGrpSpPr>
            <p:cNvPr id="34" name="Group 33"/>
            <p:cNvGrpSpPr/>
            <p:nvPr/>
          </p:nvGrpSpPr>
          <p:grpSpPr>
            <a:xfrm>
              <a:off x="6426291" y="1415202"/>
              <a:ext cx="792000" cy="792000"/>
              <a:chOff x="6413182" y="4921354"/>
              <a:chExt cx="792000" cy="792000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6413182" y="492135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" name="Picture 6"/>
              <p:cNvPicPr>
                <a:picLocks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60000"/>
                        </a14:imgEffect>
                        <a14:imgEffect>
                          <a14:colorTemperature colorTemp="6501"/>
                        </a14:imgEffect>
                        <a14:imgEffect>
                          <a14:saturation sat="129000"/>
                        </a14:imgEffect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750" r="18250"/>
              <a:stretch/>
            </p:blipFill>
            <p:spPr>
              <a:xfrm>
                <a:off x="6436180" y="4942779"/>
                <a:ext cx="756000" cy="756000"/>
              </a:xfrm>
              <a:prstGeom prst="roundRect">
                <a:avLst>
                  <a:gd name="adj" fmla="val 15407"/>
                </a:avLst>
              </a:prstGeom>
            </p:spPr>
          </p:pic>
        </p:grpSp>
        <p:cxnSp>
          <p:nvCxnSpPr>
            <p:cNvPr id="48" name="Straight Arrow Connector 47"/>
            <p:cNvCxnSpPr/>
            <p:nvPr/>
          </p:nvCxnSpPr>
          <p:spPr>
            <a:xfrm>
              <a:off x="6822291" y="2206576"/>
              <a:ext cx="0" cy="39600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/>
          <p:cNvCxnSpPr/>
          <p:nvPr/>
        </p:nvCxnSpPr>
        <p:spPr>
          <a:xfrm>
            <a:off x="9595971" y="2213910"/>
            <a:ext cx="0" cy="1908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993940" y="1407091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85" t="38573" r="5730" b="693"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299346" y="1415202"/>
            <a:ext cx="792000" cy="1590858"/>
            <a:chOff x="7299346" y="1415202"/>
            <a:chExt cx="792000" cy="1590858"/>
          </a:xfrm>
        </p:grpSpPr>
        <p:grpSp>
          <p:nvGrpSpPr>
            <p:cNvPr id="55" name="Group 54"/>
            <p:cNvGrpSpPr/>
            <p:nvPr/>
          </p:nvGrpSpPr>
          <p:grpSpPr>
            <a:xfrm>
              <a:off x="7299346" y="1415202"/>
              <a:ext cx="792000" cy="1590858"/>
              <a:chOff x="6426291" y="1415202"/>
              <a:chExt cx="792000" cy="1590858"/>
            </a:xfrm>
          </p:grpSpPr>
          <p:sp>
            <p:nvSpPr>
              <p:cNvPr id="58" name="Rounded Rectangle 57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>
                <a:off x="6822291" y="2206576"/>
                <a:ext cx="0" cy="799484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3" name="Content Placeholder 5"/>
            <p:cNvPicPr preferRelativeResize="0">
              <a:picLocks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" t="12214" r="15254"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39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Abbau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0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342" y="33147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Inverse Shopping </a:t>
            </a:r>
            <a:r>
              <a:rPr lang="en-US" dirty="0" smtClean="0">
                <a:latin typeface="Helvetica" pitchFamily="34" charset="0"/>
              </a:rPr>
              <a:t>List 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6"/>
          <a:stretch/>
        </p:blipFill>
        <p:spPr>
          <a:xfrm>
            <a:off x="1424819" y="2233379"/>
            <a:ext cx="9269338" cy="2867085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5553236" y="1421910"/>
            <a:ext cx="792000" cy="792000"/>
            <a:chOff x="5493781" y="4956760"/>
            <a:chExt cx="792000" cy="792000"/>
          </a:xfrm>
        </p:grpSpPr>
        <p:sp>
          <p:nvSpPr>
            <p:cNvPr id="23" name="Rounded Rectangle 22"/>
            <p:cNvSpPr/>
            <p:nvPr/>
          </p:nvSpPr>
          <p:spPr>
            <a:xfrm>
              <a:off x="5493781" y="4956760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80" t="7205" r="21486" b="8635"/>
            <a:stretch/>
          </p:blipFill>
          <p:spPr>
            <a:xfrm>
              <a:off x="5516693" y="4977714"/>
              <a:ext cx="756000" cy="756000"/>
            </a:xfrm>
            <a:prstGeom prst="roundRect">
              <a:avLst>
                <a:gd name="adj" fmla="val 14173"/>
              </a:avLst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9192834" y="1399880"/>
            <a:ext cx="792000" cy="792000"/>
            <a:chOff x="7446884" y="4932295"/>
            <a:chExt cx="792000" cy="792000"/>
          </a:xfrm>
        </p:grpSpPr>
        <p:sp>
          <p:nvSpPr>
            <p:cNvPr id="25" name="Rounded Rectangle 24"/>
            <p:cNvSpPr/>
            <p:nvPr/>
          </p:nvSpPr>
          <p:spPr>
            <a:xfrm>
              <a:off x="7446884" y="4932295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9647" y="4954325"/>
              <a:ext cx="756000" cy="756000"/>
            </a:xfrm>
            <a:prstGeom prst="roundRect">
              <a:avLst>
                <a:gd name="adj" fmla="val 15407"/>
              </a:avLst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</p:pic>
      </p:grpSp>
      <p:grpSp>
        <p:nvGrpSpPr>
          <p:cNvPr id="34" name="Group 33"/>
          <p:cNvGrpSpPr/>
          <p:nvPr/>
        </p:nvGrpSpPr>
        <p:grpSpPr>
          <a:xfrm>
            <a:off x="6426291" y="1415202"/>
            <a:ext cx="792000" cy="792000"/>
            <a:chOff x="6413182" y="4921354"/>
            <a:chExt cx="792000" cy="792000"/>
          </a:xfrm>
        </p:grpSpPr>
        <p:sp>
          <p:nvSpPr>
            <p:cNvPr id="24" name="Rounded Rectangle 23"/>
            <p:cNvSpPr/>
            <p:nvPr/>
          </p:nvSpPr>
          <p:spPr>
            <a:xfrm>
              <a:off x="6413182" y="4921354"/>
              <a:ext cx="792000" cy="792000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60000"/>
                      </a14:imgEffect>
                      <a14:imgEffect>
                        <a14:colorTemperature colorTemp="6501"/>
                      </a14:imgEffect>
                      <a14:imgEffect>
                        <a14:saturation sat="129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0" r="18250"/>
            <a:stretch/>
          </p:blipFill>
          <p:spPr>
            <a:xfrm>
              <a:off x="6436180" y="4942779"/>
              <a:ext cx="756000" cy="756000"/>
            </a:xfrm>
            <a:prstGeom prst="roundRect">
              <a:avLst>
                <a:gd name="adj" fmla="val 15407"/>
              </a:avLst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1424819" y="3942080"/>
            <a:ext cx="792000" cy="2043727"/>
            <a:chOff x="1255112" y="3149600"/>
            <a:chExt cx="792000" cy="2043727"/>
          </a:xfrm>
        </p:grpSpPr>
        <p:grpSp>
          <p:nvGrpSpPr>
            <p:cNvPr id="31" name="Group 30"/>
            <p:cNvGrpSpPr/>
            <p:nvPr/>
          </p:nvGrpSpPr>
          <p:grpSpPr>
            <a:xfrm>
              <a:off x="1255112" y="4401327"/>
              <a:ext cx="792000" cy="792000"/>
              <a:chOff x="394842" y="4898424"/>
              <a:chExt cx="792000" cy="792000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394842" y="4898424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842" y="5063056"/>
                <a:ext cx="785638" cy="452023"/>
              </a:xfrm>
              <a:prstGeom prst="ellipse">
                <a:avLst/>
              </a:prstGeom>
            </p:spPr>
          </p:pic>
        </p:grpSp>
        <p:cxnSp>
          <p:nvCxnSpPr>
            <p:cNvPr id="37" name="Straight Arrow Connector 36"/>
            <p:cNvCxnSpPr>
              <a:stCxn id="6" idx="0"/>
            </p:cNvCxnSpPr>
            <p:nvPr/>
          </p:nvCxnSpPr>
          <p:spPr>
            <a:xfrm flipV="1">
              <a:off x="1651112" y="3149600"/>
              <a:ext cx="0" cy="1251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2295322" y="3942080"/>
            <a:ext cx="792000" cy="2050523"/>
            <a:chOff x="2125615" y="3149600"/>
            <a:chExt cx="792000" cy="2050523"/>
          </a:xfrm>
        </p:grpSpPr>
        <p:grpSp>
          <p:nvGrpSpPr>
            <p:cNvPr id="30" name="Group 29"/>
            <p:cNvGrpSpPr/>
            <p:nvPr/>
          </p:nvGrpSpPr>
          <p:grpSpPr>
            <a:xfrm>
              <a:off x="2125615" y="4408123"/>
              <a:ext cx="792000" cy="792000"/>
              <a:chOff x="1716597" y="4927851"/>
              <a:chExt cx="792000" cy="792000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1716597" y="4927851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31793" y="5185791"/>
                <a:ext cx="776804" cy="329288"/>
              </a:xfrm>
              <a:prstGeom prst="rect">
                <a:avLst/>
              </a:prstGeom>
            </p:spPr>
          </p:pic>
        </p:grpSp>
        <p:cxnSp>
          <p:nvCxnSpPr>
            <p:cNvPr id="40" name="Straight Arrow Connector 39"/>
            <p:cNvCxnSpPr>
              <a:stCxn id="18" idx="0"/>
            </p:cNvCxnSpPr>
            <p:nvPr/>
          </p:nvCxnSpPr>
          <p:spPr>
            <a:xfrm flipV="1">
              <a:off x="2521615" y="3149600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165825" y="3935037"/>
            <a:ext cx="792000" cy="2050770"/>
            <a:chOff x="2996118" y="3142557"/>
            <a:chExt cx="792000" cy="2050770"/>
          </a:xfrm>
        </p:grpSpPr>
        <p:grpSp>
          <p:nvGrpSpPr>
            <p:cNvPr id="29" name="Group 28"/>
            <p:cNvGrpSpPr/>
            <p:nvPr/>
          </p:nvGrpSpPr>
          <p:grpSpPr>
            <a:xfrm>
              <a:off x="2996118" y="4401327"/>
              <a:ext cx="792000" cy="792000"/>
              <a:chOff x="2663759" y="4914557"/>
              <a:chExt cx="792000" cy="792000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2663759" y="4914557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3" t="12449" r="2895" b="11979"/>
              <a:stretch/>
            </p:blipFill>
            <p:spPr>
              <a:xfrm rot="463726">
                <a:off x="2702689" y="5137125"/>
                <a:ext cx="709262" cy="360457"/>
              </a:xfrm>
              <a:prstGeom prst="rect">
                <a:avLst/>
              </a:prstGeom>
            </p:spPr>
          </p:pic>
        </p:grpSp>
        <p:cxnSp>
          <p:nvCxnSpPr>
            <p:cNvPr id="41" name="Straight Arrow Connector 40"/>
            <p:cNvCxnSpPr/>
            <p:nvPr/>
          </p:nvCxnSpPr>
          <p:spPr>
            <a:xfrm flipV="1">
              <a:off x="3389679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4035185" y="3935037"/>
            <a:ext cx="792000" cy="2050770"/>
            <a:chOff x="3865478" y="3142557"/>
            <a:chExt cx="792000" cy="2050770"/>
          </a:xfrm>
        </p:grpSpPr>
        <p:grpSp>
          <p:nvGrpSpPr>
            <p:cNvPr id="28" name="Group 27"/>
            <p:cNvGrpSpPr/>
            <p:nvPr/>
          </p:nvGrpSpPr>
          <p:grpSpPr>
            <a:xfrm>
              <a:off x="3865478" y="4401327"/>
              <a:ext cx="792000" cy="792000"/>
              <a:chOff x="3640651" y="4916305"/>
              <a:chExt cx="792000" cy="792000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3640651" y="4916305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50000"/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100000"/>
                        </a14:imgEffect>
                        <a14:imgEffect>
                          <a14:brightnessContrast bright="29000" contrast="4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43" t="12449" r="2895" b="11979"/>
              <a:stretch/>
            </p:blipFill>
            <p:spPr>
              <a:xfrm rot="20886387" flipH="1">
                <a:off x="3676327" y="5124195"/>
                <a:ext cx="731732" cy="399313"/>
              </a:xfrm>
              <a:prstGeom prst="rect">
                <a:avLst/>
              </a:prstGeom>
            </p:spPr>
          </p:pic>
        </p:grpSp>
        <p:cxnSp>
          <p:nvCxnSpPr>
            <p:cNvPr id="42" name="Straight Arrow Connector 41"/>
            <p:cNvCxnSpPr/>
            <p:nvPr/>
          </p:nvCxnSpPr>
          <p:spPr>
            <a:xfrm flipV="1">
              <a:off x="4257717" y="3142557"/>
              <a:ext cx="0" cy="1258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Arrow Connector 42"/>
          <p:cNvCxnSpPr/>
          <p:nvPr/>
        </p:nvCxnSpPr>
        <p:spPr>
          <a:xfrm>
            <a:off x="5949525" y="2213910"/>
            <a:ext cx="0" cy="39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822291" y="2206576"/>
            <a:ext cx="0" cy="396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9595971" y="2213910"/>
            <a:ext cx="0" cy="19080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3993940" y="1407091"/>
            <a:ext cx="792000" cy="1598969"/>
            <a:chOff x="3017217" y="1367751"/>
            <a:chExt cx="792000" cy="1598969"/>
          </a:xfrm>
        </p:grpSpPr>
        <p:grpSp>
          <p:nvGrpSpPr>
            <p:cNvPr id="32" name="Group 31"/>
            <p:cNvGrpSpPr/>
            <p:nvPr/>
          </p:nvGrpSpPr>
          <p:grpSpPr>
            <a:xfrm>
              <a:off x="3017217" y="1367751"/>
              <a:ext cx="792000" cy="792000"/>
              <a:chOff x="4597075" y="4901466"/>
              <a:chExt cx="792000" cy="792000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4597075" y="4901466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6" name="Content Placeholder 3"/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85" t="38573" r="5730" b="693"/>
              <a:stretch/>
            </p:blipFill>
            <p:spPr>
              <a:xfrm>
                <a:off x="4612755" y="5131004"/>
                <a:ext cx="756000" cy="424715"/>
              </a:xfrm>
              <a:prstGeom prst="rect">
                <a:avLst/>
              </a:prstGeom>
            </p:spPr>
          </p:pic>
        </p:grpSp>
        <p:cxnSp>
          <p:nvCxnSpPr>
            <p:cNvPr id="50" name="Straight Arrow Connector 49"/>
            <p:cNvCxnSpPr/>
            <p:nvPr/>
          </p:nvCxnSpPr>
          <p:spPr>
            <a:xfrm flipH="1">
              <a:off x="3396348" y="2159751"/>
              <a:ext cx="3248" cy="80696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1" name="Content Placeholder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392" y="4464064"/>
            <a:ext cx="2983434" cy="1988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56" name="Group 55"/>
          <p:cNvGrpSpPr/>
          <p:nvPr/>
        </p:nvGrpSpPr>
        <p:grpSpPr>
          <a:xfrm>
            <a:off x="7299346" y="1415202"/>
            <a:ext cx="792000" cy="1590858"/>
            <a:chOff x="7299346" y="1415202"/>
            <a:chExt cx="792000" cy="1590858"/>
          </a:xfrm>
        </p:grpSpPr>
        <p:grpSp>
          <p:nvGrpSpPr>
            <p:cNvPr id="57" name="Group 56"/>
            <p:cNvGrpSpPr/>
            <p:nvPr/>
          </p:nvGrpSpPr>
          <p:grpSpPr>
            <a:xfrm>
              <a:off x="7299346" y="1415202"/>
              <a:ext cx="792000" cy="1590858"/>
              <a:chOff x="6426291" y="1415202"/>
              <a:chExt cx="792000" cy="1590858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6426291" y="1415202"/>
                <a:ext cx="792000" cy="792000"/>
              </a:xfrm>
              <a:prstGeom prst="round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>
                <a:off x="6822291" y="2206576"/>
                <a:ext cx="0" cy="799484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8" name="Content Placeholder 5"/>
            <p:cNvPicPr preferRelativeResize="0">
              <a:picLocks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50000"/>
                      </a14:imgEffect>
                      <a14:imgEffect>
                        <a14:brightnessContrast bright="16000" contrast="-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" t="12214" r="15254"/>
            <a:stretch/>
          </p:blipFill>
          <p:spPr>
            <a:xfrm>
              <a:off x="7317346" y="1436627"/>
              <a:ext cx="756000" cy="756000"/>
            </a:xfrm>
            <a:prstGeom prst="round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89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>
                <a:ea typeface="Helvetica Neue Thin"/>
                <a:cs typeface="Helvetica Neue Thin"/>
                <a:sym typeface="Helvetica Neue Thin"/>
              </a:rPr>
              <a:t>Diskussion der </a:t>
            </a:r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Beobachtungen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… am Whiteboard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351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Zusatzmaterial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 lvl="0">
              <a:defRPr sz="1800"/>
            </a:pPr>
            <a:r>
              <a:rPr sz="3867" dirty="0"/>
              <a:t>Air Shower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6813106" y="6306844"/>
            <a:ext cx="5142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http://th.physik.uni-frankfurt.de/~drescher/CASSIM/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2900" y="1715589"/>
            <a:ext cx="11517923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Cosmic Ray Air Shower Pictures</a:t>
            </a: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/>
            </a:r>
            <a:b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by H.-J.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Drescher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 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  <a:hlinkClick r:id="rId2"/>
              </a:rPr>
              <a:t>drescher@th.physik.uni-frankfurt.de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Air showers are cascades of secondary particles induced in the atmosphere by high energy cosmic rays. What you see here is a </a:t>
            </a:r>
            <a:r>
              <a:rPr kumimoji="0" lang="en-US" alt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visualisation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realistic simulations of these showers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Of course, not all of the particles in a shower are displayed, there are far too many! The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fraction displayed here is about 1e-6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sampled with a </a:t>
            </a: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thinning algorithm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  <p:pic>
        <p:nvPicPr>
          <p:cNvPr id="8" name="Screen Shot 2013-11-21 at 15.22.0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579" y="3968516"/>
            <a:ext cx="3027485" cy="22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52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ny-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631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9485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3388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6994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4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3269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vetica" pitchFamily="34" charset="0"/>
              </a:rPr>
              <a:t>Outline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 sz="1800"/>
            </a:pP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Geschichte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 sz="1800"/>
            </a:pP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Anleitung </a:t>
            </a: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und Sicherheit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 sz="1800"/>
            </a:pP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Selbstbau einer Nebelkammer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 sz="1800"/>
            </a:pP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Abbau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  <a:defRPr sz="1800"/>
            </a:pPr>
            <a:r>
              <a:rPr lang="de-DE" dirty="0" smtClean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Diskussion </a:t>
            </a:r>
            <a:r>
              <a:rPr lang="de-DE" dirty="0">
                <a:latin typeface="Helvetica" pitchFamily="34" charset="0"/>
                <a:ea typeface="Helvetica Neue Thin"/>
                <a:cs typeface="Helvetica Neue Thin"/>
                <a:sym typeface="Helvetica Neue Thin"/>
              </a:rPr>
              <a:t>der Beobachtungen</a:t>
            </a:r>
          </a:p>
          <a:p>
            <a:pPr marL="0" indent="0">
              <a:buNone/>
            </a:pP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2" y="0"/>
            <a:ext cx="9143998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85754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5714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0920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58829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9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798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2436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11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84246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2701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al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8901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ee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23990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Geschichte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0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gamma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3518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ny-hadr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0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6386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creen Shot 2013-11-21 at 15.22.0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631" y="4698630"/>
            <a:ext cx="2778370" cy="1977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ny-muon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1" y="-17585"/>
            <a:ext cx="9143999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233787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4010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49053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10487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0750" t="18195" r="29938" b="20464"/>
          <a:stretch/>
        </p:blipFill>
        <p:spPr>
          <a:xfrm>
            <a:off x="484728" y="367427"/>
            <a:ext cx="11149520" cy="6486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" y="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Helvetica" pitchFamily="34" charset="0"/>
              </a:rPr>
              <a:t>http</a:t>
            </a:r>
            <a:r>
              <a:rPr lang="en-US" dirty="0">
                <a:latin typeface="Helvetica" pitchFamily="34" charset="0"/>
              </a:rPr>
              <a:t>://www.teilchenwelt.de/material/materialien-fuer-lehrkraefte/selbstbau-einer-nebelkammer/de</a:t>
            </a:r>
            <a:endParaRPr lang="en-GB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3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3773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</a:rPr>
              <a:t>History</a:t>
            </a:r>
            <a:endParaRPr lang="en-GB" dirty="0">
              <a:latin typeface="Helvetica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53622"/>
            <a:ext cx="5157787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Charles T. R. Wilson (1869 - 1959)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1977534"/>
            <a:ext cx="5157787" cy="1316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Helvetica" pitchFamily="34" charset="0"/>
              </a:rPr>
              <a:t>This Scottish physicist perfected the first (expansion) cloud chamber in 1911 and received the Nobel Prize in 1927.</a:t>
            </a: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  <a:p>
            <a:pPr marL="0" lvl="0" indent="0">
              <a:buNone/>
            </a:pPr>
            <a:endParaRPr lang="en-US" sz="1100" i="1" dirty="0" smtClean="0">
              <a:latin typeface="Helvetica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153622"/>
            <a:ext cx="5183188" cy="823912"/>
          </a:xfrm>
        </p:spPr>
        <p:txBody>
          <a:bodyPr/>
          <a:lstStyle/>
          <a:p>
            <a:pPr lvl="0"/>
            <a:r>
              <a:rPr lang="en-US" dirty="0">
                <a:latin typeface="Helvetica" pitchFamily="34" charset="0"/>
              </a:rPr>
              <a:t>Carl Anderson (1905 - 1991)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977534"/>
            <a:ext cx="5424853" cy="3684588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>
                <a:latin typeface="Helvetica" pitchFamily="34" charset="0"/>
              </a:rPr>
              <a:t>This physicist discovered the positron in 1932 and the </a:t>
            </a:r>
            <a:r>
              <a:rPr lang="en-US" sz="2000" dirty="0" err="1">
                <a:latin typeface="Helvetica" pitchFamily="34" charset="0"/>
              </a:rPr>
              <a:t>muon</a:t>
            </a:r>
            <a:r>
              <a:rPr lang="en-US" sz="2000" dirty="0">
                <a:latin typeface="Helvetica" pitchFamily="34" charset="0"/>
              </a:rPr>
              <a:t> in 1936 using a cloud chamber. He received the Nobel Prize in 1936.</a:t>
            </a:r>
          </a:p>
          <a:p>
            <a:endParaRPr lang="en-GB" dirty="0"/>
          </a:p>
        </p:txBody>
      </p:sp>
      <p:pic>
        <p:nvPicPr>
          <p:cNvPr id="7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1583" y="3068514"/>
            <a:ext cx="3399695" cy="2365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7228499" y="2933554"/>
            <a:ext cx="2848481" cy="272856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9"/>
          <p:cNvSpPr/>
          <p:nvPr/>
        </p:nvSpPr>
        <p:spPr>
          <a:xfrm>
            <a:off x="6185268" y="5794063"/>
            <a:ext cx="54117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/>
            </a:pPr>
            <a:r>
              <a:rPr lang="en-US" sz="1100" i="1" dirty="0">
                <a:latin typeface="Helvetica" pitchFamily="34" charset="0"/>
              </a:rPr>
              <a:t>Carl D. Anderson (1905–1991) - Anderson, Carl D. (1933</a:t>
            </a:r>
            <a:r>
              <a:rPr lang="en-US" sz="1100" i="1" dirty="0" smtClean="0">
                <a:latin typeface="Helvetica" pitchFamily="34" charset="0"/>
              </a:rPr>
              <a:t>).  </a:t>
            </a:r>
            <a:r>
              <a:rPr lang="en-US" sz="1100" i="1" dirty="0">
                <a:latin typeface="Helvetica" pitchFamily="34" charset="0"/>
              </a:rPr>
              <a:t>"The Positive Electron". Physical Review 43 (6): 491–494. 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4"/>
              </a:rPr>
              <a:t>DOI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:</a:t>
            </a:r>
            <a:r>
              <a:rPr lang="en-US" sz="1100" i="1" dirty="0">
                <a:solidFill>
                  <a:srgbClr val="0645AD"/>
                </a:solidFill>
                <a:latin typeface="Helvetica" pitchFamily="34" charset="0"/>
                <a:hlinkClick r:id="rId5"/>
              </a:rPr>
              <a:t>10.1103/PhysRev.43.491</a:t>
            </a:r>
            <a:r>
              <a:rPr lang="en-US" sz="1100" i="1" dirty="0">
                <a:solidFill>
                  <a:srgbClr val="323333"/>
                </a:solidFill>
                <a:latin typeface="Helvetica" pitchFamily="34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9788" y="5624786"/>
            <a:ext cx="48664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100" i="1" dirty="0">
                <a:latin typeface="Helvetica" pitchFamily="34" charset="0"/>
              </a:rPr>
              <a:t>C. T. R. WILSON: On an Expansion Apparatus for Making Visible the Tracks of </a:t>
            </a:r>
            <a:r>
              <a:rPr lang="en-US" sz="1100" i="1" dirty="0" err="1">
                <a:latin typeface="Helvetica" pitchFamily="34" charset="0"/>
              </a:rPr>
              <a:t>Ionising</a:t>
            </a:r>
            <a:r>
              <a:rPr lang="en-US" sz="1100" i="1" dirty="0">
                <a:latin typeface="Helvetica" pitchFamily="34" charset="0"/>
              </a:rPr>
              <a:t> Particles in Gases and Some Results Obtained by Its Use. Proc. R. Soc. </a:t>
            </a:r>
            <a:r>
              <a:rPr lang="en-US" sz="1100" i="1" dirty="0" err="1">
                <a:latin typeface="Helvetica" pitchFamily="34" charset="0"/>
              </a:rPr>
              <a:t>Lond</a:t>
            </a:r>
            <a:r>
              <a:rPr lang="en-US" sz="1100" i="1" dirty="0">
                <a:latin typeface="Helvetica" pitchFamily="34" charset="0"/>
              </a:rPr>
              <a:t>. A. 1912 87 277-292  DOI:</a:t>
            </a:r>
            <a:r>
              <a:rPr lang="en-US" sz="1100" i="1" dirty="0">
                <a:latin typeface="Helvetica" pitchFamily="34" charset="0"/>
                <a:hlinkClick r:id="rId6"/>
              </a:rPr>
              <a:t>10.1098/rspa.1912.0081</a:t>
            </a:r>
            <a:endParaRPr lang="en-US" sz="1100" i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9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ea typeface="Helvetica Neue Thin"/>
                <a:cs typeface="Helvetica Neue Thin"/>
                <a:sym typeface="Helvetica Neue Thin"/>
              </a:rPr>
              <a:t>Anleitung </a:t>
            </a:r>
            <a:r>
              <a:rPr lang="de-DE" dirty="0">
                <a:ea typeface="Helvetica Neue Thin"/>
                <a:cs typeface="Helvetica Neue Thin"/>
                <a:sym typeface="Helvetica Neue Thin"/>
              </a:rPr>
              <a:t>und Sicherheit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5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14" y="1825625"/>
            <a:ext cx="543917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64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000" y="1872761"/>
            <a:ext cx="3240000" cy="32400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72761"/>
            <a:ext cx="4118516" cy="32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3484" y="1872761"/>
            <a:ext cx="4050000" cy="3240000"/>
          </a:xfrm>
          <a:prstGeom prst="rect">
            <a:avLst/>
          </a:prstGeom>
        </p:spPr>
      </p:pic>
      <p:pic>
        <p:nvPicPr>
          <p:cNvPr id="6" name="pasted-image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asted-image.ti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asted-image.ti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239994" y="5274000"/>
            <a:ext cx="1584000" cy="1584000"/>
          </a:xfrm>
          <a:prstGeom prst="rect">
            <a:avLst/>
          </a:prstGeom>
          <a:ln w="12700"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42582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Helvetica" pitchFamily="34" charset="0"/>
              </a:rPr>
              <a:t>Build your cloud </a:t>
            </a:r>
            <a:r>
              <a:rPr lang="en-US" dirty="0" smtClean="0">
                <a:latin typeface="Helvetica" pitchFamily="34" charset="0"/>
              </a:rPr>
              <a:t>chamber - step </a:t>
            </a:r>
            <a:r>
              <a:rPr lang="en-US" dirty="0">
                <a:latin typeface="Helvetica" pitchFamily="34" charset="0"/>
              </a:rPr>
              <a:t>by </a:t>
            </a:r>
            <a:r>
              <a:rPr lang="en-US" dirty="0" smtClean="0">
                <a:latin typeface="Helvetica" pitchFamily="34" charset="0"/>
              </a:rPr>
              <a:t>step</a:t>
            </a:r>
            <a:endParaRPr lang="en-GB" dirty="0">
              <a:latin typeface="Helvetica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14" y="1825625"/>
            <a:ext cx="5439172" cy="4351338"/>
          </a:xfrm>
        </p:spPr>
      </p:pic>
      <p:pic>
        <p:nvPicPr>
          <p:cNvPr id="4" name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89739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asted-image.t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39484" y="5201375"/>
            <a:ext cx="1584000" cy="158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10433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324</Words>
  <Application>Microsoft Office PowerPoint</Application>
  <PresentationFormat>Widescreen</PresentationFormat>
  <Paragraphs>50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ＭＳ Ｐゴシック</vt:lpstr>
      <vt:lpstr>Arial</vt:lpstr>
      <vt:lpstr>Calibri</vt:lpstr>
      <vt:lpstr>Calibri Light</vt:lpstr>
      <vt:lpstr>Helvetica</vt:lpstr>
      <vt:lpstr>Helvetica Neue Light</vt:lpstr>
      <vt:lpstr>Helvetica Neue Thin</vt:lpstr>
      <vt:lpstr>Times New Roman</vt:lpstr>
      <vt:lpstr>Office Theme</vt:lpstr>
      <vt:lpstr>PowerPoint Presentation</vt:lpstr>
      <vt:lpstr>PowerPoint Presentation</vt:lpstr>
      <vt:lpstr>Outline</vt:lpstr>
      <vt:lpstr>Geschichte</vt:lpstr>
      <vt:lpstr>History</vt:lpstr>
      <vt:lpstr>Anleitung und Sicherheit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Build your cloud chamber - step by step</vt:lpstr>
      <vt:lpstr>Selbstbau einer Nebelkammer</vt:lpstr>
      <vt:lpstr>Shopping List </vt:lpstr>
      <vt:lpstr>Abbau</vt:lpstr>
      <vt:lpstr>Inverse Shopping List </vt:lpstr>
      <vt:lpstr>Diskussion der Beobachtungen</vt:lpstr>
      <vt:lpstr>Zusatzmaterial</vt:lpstr>
      <vt:lpstr>Air Shower 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 Woithe</dc:creator>
  <cp:lastModifiedBy>Julia Woithe</cp:lastModifiedBy>
  <cp:revision>72</cp:revision>
  <cp:lastPrinted>2014-08-29T11:28:05Z</cp:lastPrinted>
  <dcterms:created xsi:type="dcterms:W3CDTF">2014-08-27T09:53:32Z</dcterms:created>
  <dcterms:modified xsi:type="dcterms:W3CDTF">2014-10-28T10:26:50Z</dcterms:modified>
</cp:coreProperties>
</file>