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01" r:id="rId1"/>
  </p:sldMasterIdLst>
  <p:notesMasterIdLst>
    <p:notesMasterId r:id="rId27"/>
  </p:notesMasterIdLst>
  <p:sldIdLst>
    <p:sldId id="256" r:id="rId2"/>
    <p:sldId id="390" r:id="rId3"/>
    <p:sldId id="372" r:id="rId4"/>
    <p:sldId id="389" r:id="rId5"/>
    <p:sldId id="391" r:id="rId6"/>
    <p:sldId id="338" r:id="rId7"/>
    <p:sldId id="402" r:id="rId8"/>
    <p:sldId id="367" r:id="rId9"/>
    <p:sldId id="401" r:id="rId10"/>
    <p:sldId id="357" r:id="rId11"/>
    <p:sldId id="400" r:id="rId12"/>
    <p:sldId id="393" r:id="rId13"/>
    <p:sldId id="398" r:id="rId14"/>
    <p:sldId id="380" r:id="rId15"/>
    <p:sldId id="396" r:id="rId16"/>
    <p:sldId id="397" r:id="rId17"/>
    <p:sldId id="399" r:id="rId18"/>
    <p:sldId id="382" r:id="rId19"/>
    <p:sldId id="346" r:id="rId20"/>
    <p:sldId id="347" r:id="rId21"/>
    <p:sldId id="386" r:id="rId22"/>
    <p:sldId id="359" r:id="rId23"/>
    <p:sldId id="345" r:id="rId24"/>
    <p:sldId id="309" r:id="rId25"/>
    <p:sldId id="368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57" autoAdjust="0"/>
    <p:restoredTop sz="94660"/>
  </p:normalViewPr>
  <p:slideViewPr>
    <p:cSldViewPr>
      <p:cViewPr varScale="1">
        <p:scale>
          <a:sx n="51" d="100"/>
          <a:sy n="51" d="100"/>
        </p:scale>
        <p:origin x="-120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5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8ED68DE-8694-43D8-9B88-B4CB080F3A80}" type="datetimeFigureOut">
              <a:rPr lang="en-US"/>
              <a:pPr>
                <a:defRPr/>
              </a:pPr>
              <a:t>10/27/2013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136B487-3F69-4763-AAFD-7778E13E9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563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p3d extrusionH="74600" prstMaterial="legacyMatte">
            <a:bevelT w="13500" h="13500" prst="angle"/>
            <a:bevelB w="13500" h="13500" prst="angle"/>
            <a:extrusionClr>
              <a:srgbClr val="F6E4D2"/>
            </a:extrusionClr>
          </a:sp3d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3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362200"/>
          </a:xfrm>
        </p:spPr>
        <p:txBody>
          <a:bodyPr/>
          <a:lstStyle>
            <a:lvl1pPr marL="0" indent="0" algn="ctr">
              <a:lnSpc>
                <a:spcPct val="140000"/>
              </a:lnSpc>
              <a:buFont typeface="Monotype Sorts" pitchFamily="1" charset="2"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46246-054D-48F7-8858-D98BB59168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753C2-A76F-41F4-BB13-C23EC3FEA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924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4BAC9-0521-4E21-87DF-DF5EE3B5BF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04800" y="152400"/>
            <a:ext cx="7924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4229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143000"/>
            <a:ext cx="4229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810000"/>
            <a:ext cx="4229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810000"/>
            <a:ext cx="4229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A6AC-BA73-44B5-9424-4408B1D44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696200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Fall 2013 HEPiX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787FE-4119-4211-AE05-64DE0D007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8" t="1389" r="7678" b="1389"/>
          <a:stretch/>
        </p:blipFill>
        <p:spPr>
          <a:xfrm>
            <a:off x="8018780" y="0"/>
            <a:ext cx="1097280" cy="1066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6F868-DE0B-4F8C-BCC9-445B9B7E58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Fall 2013 HEPiX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DEB13-F005-4C13-9AE6-A7B20E996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Fall 2013 HEPiX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20D6C-92B5-4D59-86CB-DBD903D7E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5995E-F63D-4E05-90DE-7109B71C5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9F0C4-1AAC-4218-808B-07477C5B0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78C34-CE64-4776-AC33-0D4081F3B8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2FCC3-65BB-4DCB-B08B-DB3ACE3F71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NUL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7924800" cy="838200"/>
          </a:xfrm>
          <a:prstGeom prst="rect">
            <a:avLst/>
          </a:prstGeom>
          <a:gradFill rotWithShape="0">
            <a:gsLst>
              <a:gs pos="0">
                <a:srgbClr val="D3C4B4"/>
              </a:gs>
              <a:gs pos="100000">
                <a:srgbClr val="F6E4D2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74600" prstMaterial="legacyMatte">
            <a:bevelT w="13500" h="13500" prst="angle"/>
            <a:bevelB w="13500" h="13500" prst="angle"/>
            <a:extrusionClr>
              <a:srgbClr val="FCF5EE"/>
            </a:extrusionClr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flatTx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21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215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38513" y="6477000"/>
            <a:ext cx="49672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defRPr sz="1200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29-Oct-2013</a:t>
            </a:r>
            <a:endParaRPr lang="en-US"/>
          </a:p>
        </p:txBody>
      </p:sp>
      <p:sp>
        <p:nvSpPr>
          <p:cNvPr id="26215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" y="6477000"/>
            <a:ext cx="30194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defRPr sz="1200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Fall 2013 HEPiX</a:t>
            </a:r>
            <a:endParaRPr lang="en-US" dirty="0"/>
          </a:p>
        </p:txBody>
      </p:sp>
      <p:sp>
        <p:nvSpPr>
          <p:cNvPr id="2621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770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defRPr sz="1200">
                <a:solidFill>
                  <a:srgbClr val="FFCC00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C240F606-AE00-4664-BAE4-BD8BFB3F1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2153" name="Line 9"/>
          <p:cNvSpPr>
            <a:spLocks noChangeShapeType="1"/>
          </p:cNvSpPr>
          <p:nvPr/>
        </p:nvSpPr>
        <p:spPr bwMode="auto">
          <a:xfrm>
            <a:off x="304800" y="6477000"/>
            <a:ext cx="8610600" cy="0"/>
          </a:xfrm>
          <a:prstGeom prst="line">
            <a:avLst/>
          </a:prstGeom>
          <a:noFill/>
          <a:ln w="12700">
            <a:solidFill>
              <a:srgbClr val="6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553" y="76200"/>
            <a:ext cx="699247" cy="990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  <p:sldLayoutId id="2147483921" r:id="rId12"/>
    <p:sldLayoutId id="2147483922" r:id="rId13"/>
  </p:sldLayoutIdLst>
  <p:transition/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5pPr>
      <a:lvl6pPr marL="4572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6pPr>
      <a:lvl7pPr marL="9144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7pPr>
      <a:lvl8pPr marL="13716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8pPr>
      <a:lvl9pPr marL="18288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lr>
          <a:srgbClr val="800000"/>
        </a:buClr>
        <a:buFont typeface="Monotype Sorts" pitchFamily="2" charset="2"/>
        <a:buChar char="T"/>
        <a:defRPr sz="2400">
          <a:solidFill>
            <a:srgbClr val="8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Monotype Sorts" pitchFamily="2" charset="2"/>
        <a:buChar char="q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75000"/>
        <a:buFont typeface="Monotype Sorts" pitchFamily="2" charset="2"/>
        <a:buChar char="z"/>
        <a:defRPr>
          <a:solidFill>
            <a:srgbClr val="993300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600000"/>
        </a:buClr>
        <a:buSzPct val="60000"/>
        <a:buFont typeface="Monotype Sorts" pitchFamily="2" charset="2"/>
        <a:buChar char="s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PerfsonarDeployment" TargetMode="External"/><Relationship Id="rId2" Type="http://schemas.openxmlformats.org/officeDocument/2006/relationships/hyperlink" Target="http://www.usatlas.bnl.gov/twiki/bin/view/Projects/PerfSONAR_PS_Mesh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satlas.bnl.gov/twiki/bin/view/Projects/LHCperfSONAR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PerfModDash/PerfModDash" TargetMode="External"/><Relationship Id="rId3" Type="http://schemas.openxmlformats.org/officeDocument/2006/relationships/hyperlink" Target="http://code.google.com/p/perfsonar-ps/wiki/pSPerformanceToolkit33" TargetMode="External"/><Relationship Id="rId7" Type="http://schemas.openxmlformats.org/officeDocument/2006/relationships/hyperlink" Target="https://www.opensciencegrid.org/bin/view/Documentation/NetworkingInOSG" TargetMode="External"/><Relationship Id="rId2" Type="http://schemas.openxmlformats.org/officeDocument/2006/relationships/hyperlink" Target="http://psps.perfsonar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satlas.bnl.gov/twiki/bin/view/Projects/LHCperfSONAR" TargetMode="External"/><Relationship Id="rId5" Type="http://schemas.openxmlformats.org/officeDocument/2006/relationships/hyperlink" Target="http://perfsonar.racf.bnl.gov:8080/exda/" TargetMode="External"/><Relationship Id="rId10" Type="http://schemas.openxmlformats.org/officeDocument/2006/relationships/hyperlink" Target="http://twiki.cern.ch/twiki/bin/view/LCG/PerfsonarDeployment" TargetMode="External"/><Relationship Id="rId4" Type="http://schemas.openxmlformats.org/officeDocument/2006/relationships/hyperlink" Target="https://perfsonar.racf.bnl.gov:8443/exda/" TargetMode="External"/><Relationship Id="rId9" Type="http://schemas.openxmlformats.org/officeDocument/2006/relationships/hyperlink" Target="http://perfsonar.racf.bnl.gov:8080/PsDisplay-1.0-SNAPSHOT/matrices.jsp?id=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hyperlink" Target="https://130.199.185.78:8443/exda/?page=25&amp;cloudName=LHCON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erfsonar.racf.bnl.gov:8080/exda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perfsonar.racf.bnl.gov:8080/PsDisplay-1.0-SNAPSHOT/matrices.jsp?id=62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satlas.bnl.gov/twiki/bin/view/Projects/PerfSONAR_PS_Mesh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458200" cy="1981200"/>
          </a:xfrm>
          <a:sp3d extrusionH="74600" prstMaterial="legacyMatte">
            <a:bevelT w="13500" h="13500" prst="angle"/>
            <a:bevelB w="13500" h="13500" prst="angle"/>
            <a:extrusionClr>
              <a:srgbClr val="FCF5EE"/>
            </a:extrusionClr>
          </a:sp3d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4000" dirty="0"/>
              <a:t>Deploying </a:t>
            </a:r>
            <a:r>
              <a:rPr lang="en-US" sz="4000" dirty="0" err="1"/>
              <a:t>perfSONAR</a:t>
            </a:r>
            <a:r>
              <a:rPr lang="en-US" sz="4000" dirty="0"/>
              <a:t>-PS </a:t>
            </a:r>
            <a:r>
              <a:rPr lang="en-US" sz="4000" dirty="0" smtClean="0"/>
              <a:t>for</a:t>
            </a:r>
            <a:br>
              <a:rPr lang="en-US" sz="4000" dirty="0" smtClean="0"/>
            </a:br>
            <a:r>
              <a:rPr lang="en-US" sz="4000" dirty="0" smtClean="0"/>
              <a:t>WLCG</a:t>
            </a:r>
            <a:r>
              <a:rPr lang="en-US" sz="4000" dirty="0"/>
              <a:t>: An Overview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3124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Shawn McKee/University of Michigan</a:t>
            </a:r>
          </a:p>
          <a:p>
            <a:pPr eaLnBrk="1" hangingPunct="1">
              <a:defRPr/>
            </a:pPr>
            <a:r>
              <a:rPr lang="en-US" sz="1400" dirty="0" smtClean="0">
                <a:solidFill>
                  <a:srgbClr val="00B050"/>
                </a:solidFill>
              </a:rPr>
              <a:t>WLCG PS Deployment TF Co-chair </a:t>
            </a:r>
            <a:endParaRPr lang="en-US" sz="1400" dirty="0" smtClean="0">
              <a:solidFill>
                <a:srgbClr val="00B050"/>
              </a:solidFill>
            </a:endParaRPr>
          </a:p>
          <a:p>
            <a:pPr lvl="0" eaLnBrk="1" hangingPunct="1">
              <a:defRPr/>
            </a:pPr>
            <a:r>
              <a:rPr lang="en-US" dirty="0">
                <a:solidFill>
                  <a:srgbClr val="002060"/>
                </a:solidFill>
              </a:rPr>
              <a:t>Fall 2013 </a:t>
            </a:r>
            <a:r>
              <a:rPr lang="en-US" dirty="0" err="1" smtClean="0">
                <a:solidFill>
                  <a:srgbClr val="002060"/>
                </a:solidFill>
              </a:rPr>
              <a:t>HEPiX</a:t>
            </a:r>
            <a:endParaRPr lang="en-US" sz="1400" dirty="0" smtClean="0">
              <a:solidFill>
                <a:srgbClr val="00B050"/>
              </a:solidFill>
            </a:endParaRPr>
          </a:p>
          <a:p>
            <a:pPr eaLnBrk="1" hangingPunct="1">
              <a:defRPr/>
            </a:pPr>
            <a:r>
              <a:rPr lang="en-US" dirty="0" smtClean="0"/>
              <a:t>Ann Arbor, Michigan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Octo</a:t>
            </a:r>
            <a:r>
              <a:rPr lang="en-US" dirty="0" smtClean="0"/>
              <a:t>ber </a:t>
            </a:r>
            <a:r>
              <a:rPr lang="en-US" dirty="0" smtClean="0"/>
              <a:t>29</a:t>
            </a:r>
            <a:r>
              <a:rPr lang="en-US" baseline="30000" dirty="0" smtClean="0"/>
              <a:t>th</a:t>
            </a:r>
            <a:r>
              <a:rPr lang="en-US" dirty="0" smtClean="0"/>
              <a:t>,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WLCG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334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Simone Campana and I are leading a WLCG (Worldwide LHC Computing Grid) operations task-force for </a:t>
            </a:r>
            <a:r>
              <a:rPr lang="en-US" dirty="0" err="1" smtClean="0"/>
              <a:t>perfSONAR</a:t>
            </a:r>
            <a:r>
              <a:rPr lang="en-US" dirty="0" smtClean="0"/>
              <a:t>: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Encouraging all sites to deploy and register two instances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All sites to use the </a:t>
            </a:r>
            <a:r>
              <a:rPr lang="en-US" dirty="0" smtClean="0">
                <a:hlinkClick r:id="rId2"/>
              </a:rPr>
              <a:t>“mesh” configuration </a:t>
            </a:r>
            <a:endParaRPr lang="en-US" dirty="0" smtClean="0"/>
          </a:p>
          <a:p>
            <a:pPr lvl="1">
              <a:lnSpc>
                <a:spcPct val="100000"/>
              </a:lnSpc>
            </a:pPr>
            <a:r>
              <a:rPr lang="en-US" dirty="0" smtClean="0"/>
              <a:t>One set of test parameters to be used everywhere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Detailed instructions </a:t>
            </a:r>
            <a:r>
              <a:rPr lang="en-US" dirty="0"/>
              <a:t>at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twiki.cern.ch/twiki/bin/view/LCG/PerfsonarDeployment</a:t>
            </a:r>
            <a:r>
              <a:rPr lang="en-US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C00000"/>
                </a:solidFill>
                <a:effectLst/>
              </a:rPr>
              <a:t>Simone presented </a:t>
            </a:r>
            <a:r>
              <a:rPr lang="en-US" b="1" dirty="0" smtClean="0">
                <a:solidFill>
                  <a:srgbClr val="C00000"/>
                </a:solidFill>
                <a:effectLst/>
              </a:rPr>
              <a:t>at CHEP 2013 </a:t>
            </a:r>
            <a:r>
              <a:rPr lang="en-US" b="1" dirty="0" smtClean="0">
                <a:solidFill>
                  <a:srgbClr val="C00000"/>
                </a:solidFill>
                <a:effectLst/>
              </a:rPr>
              <a:t>bringing perfSONAR-PS to an international audience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The current dashboard is a central source for network information. We also need to make sure we are gathering the right metrics and making them easily accessible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We need to encourage discussion about the types of metrics our frameworks and applications would like concerning the network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54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802889"/>
          </a:xfrm>
        </p:spPr>
        <p:txBody>
          <a:bodyPr/>
          <a:lstStyle/>
          <a:p>
            <a:r>
              <a:rPr lang="en-US" dirty="0" smtClean="0"/>
              <a:t>WLCG deployment </a:t>
            </a:r>
            <a:r>
              <a:rPr lang="en-US" dirty="0"/>
              <a:t>p</a:t>
            </a:r>
            <a:r>
              <a:rPr lang="en-US" dirty="0" smtClean="0"/>
              <a:t>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994" y="1143000"/>
            <a:ext cx="8653806" cy="53340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WLCG choose to deploy </a:t>
            </a:r>
            <a:r>
              <a:rPr lang="en-US" dirty="0" err="1" smtClean="0"/>
              <a:t>perfSONAR</a:t>
            </a:r>
            <a:r>
              <a:rPr lang="en-US" dirty="0" smtClean="0"/>
              <a:t>-PS at all sites worldwide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A dedicated WLCG Operations Task-Force was started in Fall </a:t>
            </a:r>
            <a:r>
              <a:rPr lang="en-US" dirty="0" smtClean="0"/>
              <a:t>2012</a:t>
            </a: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Sites are organized in regions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Based on geographical locations and experiments computing models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All sites are expected to deploy a bandwidth host and a latency </a:t>
            </a:r>
            <a:r>
              <a:rPr lang="en-US" dirty="0" smtClean="0"/>
              <a:t>host</a:t>
            </a: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Regular testing is setup using a centralized (“mesh”) configuration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Bandwidth tests: 30 seconds tests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every 6 hours intra-region, 12 hours for T2-T1 inter-region, 1 week elsewhere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Latency tests; 10 Hz of packets to each WLCG site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err="1" smtClean="0"/>
              <a:t>Traceroute</a:t>
            </a:r>
            <a:r>
              <a:rPr lang="en-US" dirty="0" smtClean="0"/>
              <a:t> tests between all WLCG sites each hour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Ping(ER) tests between all site every 20 minutes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 October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Simone.Campana@cern.ch – CHEP 2013, Amsterdam, NL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E00EB-A6AA-1E42-8416-B27BFB26FD7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3220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WLCG Deployment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066800"/>
            <a:ext cx="6944610" cy="5334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1667470"/>
            <a:ext cx="19707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115 sites shown, estimated ~150 sites eventually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962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</a:t>
            </a:r>
            <a:r>
              <a:rPr lang="en-US" dirty="0" err="1" smtClean="0"/>
              <a:t>perfSONAR</a:t>
            </a:r>
            <a:r>
              <a:rPr lang="en-US" dirty="0" smtClean="0"/>
              <a:t>-PS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Throughput:</a:t>
            </a:r>
            <a:r>
              <a:rPr lang="en-US" dirty="0"/>
              <a:t> Notice problems and debug network, also help differentiate server problems from path problems</a:t>
            </a:r>
          </a:p>
          <a:p>
            <a:r>
              <a:rPr lang="en-US" dirty="0">
                <a:solidFill>
                  <a:srgbClr val="0070C0"/>
                </a:solidFill>
              </a:rPr>
              <a:t>Latency: </a:t>
            </a:r>
            <a:r>
              <a:rPr lang="en-US" dirty="0"/>
              <a:t>Notice route changes, asymmetric routes</a:t>
            </a:r>
          </a:p>
          <a:p>
            <a:pPr lvl="1"/>
            <a:r>
              <a:rPr lang="en-US" dirty="0"/>
              <a:t>Watch for excessive Packet Loss</a:t>
            </a:r>
          </a:p>
          <a:p>
            <a:r>
              <a:rPr lang="en-US" dirty="0"/>
              <a:t>On-demand tests and NPAD/NDT diagnostics via web</a:t>
            </a:r>
          </a:p>
          <a:p>
            <a:r>
              <a:rPr lang="en-US" dirty="0">
                <a:solidFill>
                  <a:srgbClr val="00B050"/>
                </a:solidFill>
              </a:rPr>
              <a:t>Optionally:</a:t>
            </a:r>
            <a:r>
              <a:rPr lang="en-US" dirty="0"/>
              <a:t> Install additional </a:t>
            </a:r>
            <a:r>
              <a:rPr lang="en-US" dirty="0" err="1"/>
              <a:t>perfSONAR</a:t>
            </a:r>
            <a:r>
              <a:rPr lang="en-US" dirty="0"/>
              <a:t> nodes inside local network, and/or at periphery </a:t>
            </a:r>
          </a:p>
          <a:p>
            <a:pPr lvl="1"/>
            <a:r>
              <a:rPr lang="en-US" dirty="0"/>
              <a:t>Characterize local performance and internal packet loss</a:t>
            </a:r>
          </a:p>
          <a:p>
            <a:pPr lvl="1"/>
            <a:r>
              <a:rPr lang="en-US" dirty="0"/>
              <a:t>Separate WAN performance from internal performance</a:t>
            </a:r>
          </a:p>
          <a:p>
            <a:r>
              <a:rPr lang="en-US" dirty="0"/>
              <a:t>Daily Dashboard check of own site, and peers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7233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Debugging Network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154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effectLst/>
              </a:rPr>
              <a:t>Using perfSONAR-PS we (the VOs) identify network problems by observing degradation in regular metrics for a particular “path”</a:t>
            </a:r>
          </a:p>
          <a:p>
            <a:pPr lvl="1"/>
            <a:r>
              <a:rPr lang="en-US" dirty="0" smtClean="0"/>
              <a:t>Packet-loss appearance in Latency tests</a:t>
            </a:r>
          </a:p>
          <a:p>
            <a:pPr lvl="1"/>
            <a:r>
              <a:rPr lang="en-US" dirty="0" smtClean="0"/>
              <a:t>Significant and persistent decrease in bandwidth</a:t>
            </a:r>
          </a:p>
          <a:p>
            <a:pPr lvl="1"/>
            <a:r>
              <a:rPr lang="en-US" dirty="0" smtClean="0"/>
              <a:t>Currently requires a “human” to trigger. </a:t>
            </a:r>
          </a:p>
          <a:p>
            <a:r>
              <a:rPr lang="en-US" dirty="0" smtClean="0">
                <a:effectLst/>
              </a:rPr>
              <a:t>Next check for correlation with other metric changes between sites at either end and other sites (is the problem likely at one of the ends or in the middle?)</a:t>
            </a:r>
          </a:p>
          <a:p>
            <a:r>
              <a:rPr lang="en-US" dirty="0" smtClean="0">
                <a:effectLst/>
              </a:rPr>
              <a:t>Correlate with paths and </a:t>
            </a:r>
            <a:r>
              <a:rPr lang="en-US" dirty="0" err="1" smtClean="0">
                <a:effectLst/>
              </a:rPr>
              <a:t>traceroute</a:t>
            </a:r>
            <a:r>
              <a:rPr lang="en-US" dirty="0" smtClean="0">
                <a:effectLst/>
              </a:rPr>
              <a:t> information.  Something changed in the routing? Known issue in the path?</a:t>
            </a:r>
          </a:p>
          <a:p>
            <a:r>
              <a:rPr lang="en-US" b="1" dirty="0" smtClean="0">
                <a:effectLst/>
              </a:rPr>
              <a:t>In general NOT as easy to do all this as we would like with the current </a:t>
            </a:r>
            <a:r>
              <a:rPr lang="en-US" b="1" dirty="0" err="1" smtClean="0">
                <a:effectLst/>
              </a:rPr>
              <a:t>perfSONAR</a:t>
            </a:r>
            <a:r>
              <a:rPr lang="en-US" b="1" dirty="0" smtClean="0">
                <a:effectLst/>
              </a:rPr>
              <a:t>-PS toolkit</a:t>
            </a:r>
            <a:endParaRPr lang="en-US" b="1" dirty="0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4888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Stories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The deployment of perfSONAR-PS toolkit instances has found numerous network issues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In USATLAS the first time sites deployed PS, we found numerous network issues (dirty fibers, misconfigurations) as soon as we started regular testing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Once the scheduled tests were in place we found problems as network configurations were changed.  Some recent examples: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OU routing changed from NLR to Internet2 and we almost immediately identified a path problem.  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AGLT2 suddenly saw significant transfer slowdowns but just to some Tier-2s.  Used PS measurements to identify a dirty jumper in Chicago after a networking change.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Transitions to using LHCONE were tracked with PS tests.  Nebraska and OU both saw problems in one direction identified by PS tests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Similar experiences in Europe and Asia as PS testing was deployed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In general, </a:t>
            </a:r>
            <a:r>
              <a:rPr lang="en-US" u="sng" dirty="0" smtClean="0"/>
              <a:t>subtle problems abound</a:t>
            </a:r>
            <a:r>
              <a:rPr lang="en-US" dirty="0" smtClean="0"/>
              <a:t> and it requires standard measurements to identify them and isolate them.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652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66800"/>
            <a:ext cx="6059646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Example: Fix </a:t>
            </a:r>
            <a:r>
              <a:rPr lang="en-US" sz="2800" dirty="0" err="1" smtClean="0"/>
              <a:t>Assymetric</a:t>
            </a:r>
            <a:r>
              <a:rPr lang="en-US" sz="2800" dirty="0" smtClean="0"/>
              <a:t> Throughput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3140" y="2514600"/>
            <a:ext cx="7185660" cy="394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3657600"/>
            <a:ext cx="28956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Asymmetric throughput between peer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sites IU and AGLT2 resolved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8153400" y="4419600"/>
            <a:ext cx="0" cy="8382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1600200" y="3048000"/>
            <a:ext cx="0" cy="8382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0450213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Problem at MSU</a:t>
            </a:r>
            <a:r>
              <a:rPr lang="en-US" sz="2400" dirty="0" smtClean="0"/>
              <a:t> after routing upgrade work, noticed small 0.7ms latency increase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 err="1" smtClean="0"/>
              <a:t>Traceroute</a:t>
            </a:r>
            <a:r>
              <a:rPr lang="en-US" sz="2400" dirty="0" smtClean="0"/>
              <a:t> found an unintended route change (packets destined to MSU were going through UM) 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 smtClean="0"/>
              <a:t> routing </a:t>
            </a:r>
            <a:r>
              <a:rPr lang="en-US" sz="2400" dirty="0" err="1" smtClean="0"/>
              <a:t>prefs</a:t>
            </a:r>
            <a:r>
              <a:rPr lang="en-US" sz="2400" dirty="0" smtClean="0"/>
              <a:t>  quickly fixed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29-Oct-2013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819400"/>
            <a:ext cx="6477000" cy="339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 bwMode="auto">
          <a:xfrm flipV="1">
            <a:off x="5486400" y="4191000"/>
            <a:ext cx="0" cy="8382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Problem Solving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301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Level </a:t>
            </a:r>
            <a:r>
              <a:rPr lang="en-US" dirty="0" err="1" smtClean="0"/>
              <a:t>perfSONAR</a:t>
            </a:r>
            <a:r>
              <a:rPr lang="en-US" dirty="0" smtClean="0"/>
              <a:t>-PS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If we want to rely upon network metrics we need to be sure we understand what we are collecting and how we are collecting it.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All sites </a:t>
            </a:r>
            <a:r>
              <a:rPr lang="en-US" u="sng" dirty="0" smtClean="0"/>
              <a:t>should</a:t>
            </a:r>
            <a:r>
              <a:rPr lang="en-US" dirty="0" smtClean="0"/>
              <a:t> co-locate </a:t>
            </a:r>
            <a:r>
              <a:rPr lang="en-US" dirty="0" err="1" smtClean="0"/>
              <a:t>perfSONAR</a:t>
            </a:r>
            <a:r>
              <a:rPr lang="en-US" dirty="0" smtClean="0"/>
              <a:t>-PS instances with their storage resources (same subnet and switches)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If some sites are not doing this we need to flag them appropriately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B050"/>
                </a:solidFill>
              </a:rPr>
              <a:t>The complete set of metrics: latency/packet-loss, bandwidth and </a:t>
            </a:r>
            <a:r>
              <a:rPr lang="en-US" dirty="0" err="1" smtClean="0">
                <a:solidFill>
                  <a:srgbClr val="00B050"/>
                </a:solidFill>
              </a:rPr>
              <a:t>traceroute</a:t>
            </a:r>
            <a:r>
              <a:rPr lang="en-US" dirty="0" smtClean="0">
                <a:solidFill>
                  <a:srgbClr val="00B050"/>
                </a:solidFill>
              </a:rPr>
              <a:t> need to be collected on “important” paths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Some test-sets (meshes) may end up with subsets depending upon impact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We know there are potential anomalous readings when testing between 10g and 1g instances. </a:t>
            </a:r>
            <a:r>
              <a:rPr lang="en-US" b="1" dirty="0" smtClean="0">
                <a:solidFill>
                  <a:srgbClr val="0070C0"/>
                </a:solidFill>
              </a:rPr>
              <a:t>Need to flag those.</a:t>
            </a:r>
          </a:p>
          <a:p>
            <a:pPr lvl="1">
              <a:lnSpc>
                <a:spcPct val="100000"/>
              </a:lnSpc>
            </a:pPr>
            <a:r>
              <a:rPr lang="en-US" dirty="0" err="1" smtClean="0">
                <a:solidFill>
                  <a:srgbClr val="0070C0"/>
                </a:solidFill>
              </a:rPr>
              <a:t>perfSONAR</a:t>
            </a:r>
            <a:r>
              <a:rPr lang="en-US" dirty="0" smtClean="0">
                <a:solidFill>
                  <a:srgbClr val="0070C0"/>
                </a:solidFill>
              </a:rPr>
              <a:t>-PS developers are aware of this issue but there is not yet a solution provided within the toolkit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149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Monitoring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991600" cy="5486400"/>
          </a:xfrm>
        </p:spPr>
        <p:txBody>
          <a:bodyPr/>
          <a:lstStyle/>
          <a:p>
            <a:pPr>
              <a:lnSpc>
                <a:spcPts val="3200"/>
              </a:lnSpc>
              <a:spcBef>
                <a:spcPts val="0"/>
              </a:spcBef>
            </a:pPr>
            <a:r>
              <a:rPr lang="en-US" dirty="0" smtClean="0"/>
              <a:t>Getting hardware/software platform installed at all sites</a:t>
            </a:r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Dashboard development: </a:t>
            </a:r>
            <a:r>
              <a:rPr lang="en-US" dirty="0" smtClean="0"/>
              <a:t>Need </a:t>
            </a:r>
            <a:r>
              <a:rPr lang="en-US" b="1" dirty="0" smtClean="0"/>
              <a:t>additional effort </a:t>
            </a:r>
            <a:r>
              <a:rPr lang="en-US" dirty="0" smtClean="0"/>
              <a:t>to produce something suitable quickly and </a:t>
            </a:r>
            <a:r>
              <a:rPr lang="en-US" dirty="0"/>
              <a:t>e</a:t>
            </a:r>
            <a:r>
              <a:rPr lang="en-US" dirty="0" smtClean="0"/>
              <a:t>nsure it meets our needs…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en-US" dirty="0" smtClean="0"/>
              <a:t>Managing site and test configurations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US" b="1" dirty="0" smtClean="0"/>
              <a:t>Testing and improving “centralized” (VO-based?) configurations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Determining the right level of scheduled tests for a site, e.g., Tier-2s test to other same-cloud Tier-2s (and Tier-1)?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Address 10G </a:t>
            </a:r>
            <a:r>
              <a:rPr lang="en-US" dirty="0" err="1" smtClean="0"/>
              <a:t>vs</a:t>
            </a:r>
            <a:r>
              <a:rPr lang="en-US" dirty="0" smtClean="0"/>
              <a:t> 1G tests that give misleading results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Improve path monitoring  (</a:t>
            </a:r>
            <a:r>
              <a:rPr lang="en-US" dirty="0" err="1" smtClean="0"/>
              <a:t>traceroute</a:t>
            </a:r>
            <a:r>
              <a:rPr lang="en-US" dirty="0" smtClean="0"/>
              <a:t>) access within the tool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en-US" b="1" dirty="0" smtClean="0"/>
              <a:t>Alerting:</a:t>
            </a:r>
            <a:r>
              <a:rPr lang="en-US" dirty="0" smtClean="0"/>
              <a:t>  A </a:t>
            </a:r>
            <a:r>
              <a:rPr lang="en-US" u="sng" dirty="0" smtClean="0"/>
              <a:t>high-priority</a:t>
            </a:r>
            <a:r>
              <a:rPr lang="en-US" dirty="0" smtClean="0"/>
              <a:t> need but complicated: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Alert who?  Network issues could arise in any part of end-to-end path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Alert when?  Defining criteria for alert threshold.  Primitive services are easier.  Network test results more complicated to decide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Integration with VO infrastructures and 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557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620000" cy="838200"/>
          </a:xfrm>
        </p:spPr>
        <p:txBody>
          <a:bodyPr/>
          <a:lstStyle/>
          <a:p>
            <a:r>
              <a:rPr lang="en-US" sz="3100" dirty="0" smtClean="0"/>
              <a:t>Science Motivations for </a:t>
            </a:r>
            <a:r>
              <a:rPr lang="en-US" sz="3100" dirty="0" err="1" smtClean="0"/>
              <a:t>perfSONAR</a:t>
            </a:r>
            <a:r>
              <a:rPr lang="en-US" sz="3100" dirty="0" smtClean="0"/>
              <a:t>-PS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WLCG</a:t>
            </a:r>
            <a:r>
              <a:rPr lang="en-US" sz="2800" dirty="0" smtClean="0">
                <a:solidFill>
                  <a:srgbClr val="00B050"/>
                </a:solidFill>
                <a:effectLst/>
              </a:rPr>
              <a:t> 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 smtClean="0">
                <a:solidFill>
                  <a:srgbClr val="00B050"/>
                </a:solidFill>
                <a:effectLst/>
              </a:rPr>
              <a:t>W</a:t>
            </a:r>
            <a:r>
              <a:rPr lang="en-US" sz="2800" dirty="0" smtClean="0">
                <a:effectLst/>
              </a:rPr>
              <a:t>orld-wide </a:t>
            </a:r>
            <a:r>
              <a:rPr lang="en-US" sz="2800" dirty="0" smtClean="0">
                <a:solidFill>
                  <a:srgbClr val="00B050"/>
                </a:solidFill>
                <a:effectLst/>
              </a:rPr>
              <a:t>L</a:t>
            </a:r>
            <a:r>
              <a:rPr lang="en-US" sz="2800" dirty="0" smtClean="0">
                <a:effectLst/>
              </a:rPr>
              <a:t>HC </a:t>
            </a:r>
            <a:r>
              <a:rPr lang="en-US" sz="2800" dirty="0" smtClean="0">
                <a:solidFill>
                  <a:srgbClr val="00B050"/>
                </a:solidFill>
                <a:effectLst/>
              </a:rPr>
              <a:t>C</a:t>
            </a:r>
            <a:r>
              <a:rPr lang="en-US" sz="2800" dirty="0" smtClean="0">
                <a:effectLst/>
              </a:rPr>
              <a:t>omputing </a:t>
            </a:r>
            <a:r>
              <a:rPr lang="en-US" sz="2800" dirty="0" smtClean="0">
                <a:solidFill>
                  <a:srgbClr val="00B050"/>
                </a:solidFill>
                <a:effectLst/>
              </a:rPr>
              <a:t>G</a:t>
            </a:r>
            <a:r>
              <a:rPr lang="en-US" sz="2800" dirty="0" smtClean="0">
                <a:effectLst/>
              </a:rPr>
              <a:t>rid) encompasses the 4 main LHC experiments: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</a:t>
            </a:r>
            <a:r>
              <a:rPr lang="en-US" sz="2800" dirty="0" smtClean="0">
                <a:effectLst/>
              </a:rPr>
              <a:t>,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CMS</a:t>
            </a:r>
            <a:r>
              <a:rPr lang="en-US" sz="2800" dirty="0" smtClean="0">
                <a:effectLst/>
              </a:rPr>
              <a:t>,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ALICE</a:t>
            </a:r>
            <a:r>
              <a:rPr lang="en-US" sz="2800" dirty="0" smtClean="0">
                <a:effectLst/>
              </a:rPr>
              <a:t> and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</a:t>
            </a:r>
            <a:r>
              <a:rPr lang="en-US" sz="2800" dirty="0" smtClean="0">
                <a:effectLst/>
              </a:rPr>
              <a:t>.   </a:t>
            </a:r>
            <a:r>
              <a:rPr lang="en-US" sz="2800" dirty="0" smtClean="0">
                <a:effectLst/>
              </a:rPr>
              <a:t>We all have </a:t>
            </a:r>
            <a:r>
              <a:rPr lang="en-US" sz="2800" dirty="0" smtClean="0">
                <a:effectLst/>
              </a:rPr>
              <a:t>heard of the </a:t>
            </a:r>
            <a:r>
              <a:rPr lang="en-US" sz="2800" b="1" dirty="0" smtClean="0">
                <a:solidFill>
                  <a:srgbClr val="00B050"/>
                </a:solidFill>
                <a:effectLst/>
              </a:rPr>
              <a:t>Higgs</a:t>
            </a:r>
            <a:r>
              <a:rPr lang="en-US" sz="2800" dirty="0" smtClean="0">
                <a:effectLst/>
              </a:rPr>
              <a:t> and the science at the LHC…it is the leading </a:t>
            </a:r>
            <a:r>
              <a:rPr lang="en-US" sz="2800" dirty="0" smtClean="0">
                <a:effectLst/>
              </a:rPr>
              <a:t>edge instrument </a:t>
            </a:r>
            <a:r>
              <a:rPr lang="en-US" sz="2800" dirty="0" smtClean="0">
                <a:effectLst/>
              </a:rPr>
              <a:t>for both high-energy and nuclear physics research.  </a:t>
            </a:r>
            <a:r>
              <a:rPr lang="en-US" sz="2800" i="1" dirty="0" smtClean="0">
                <a:solidFill>
                  <a:srgbClr val="0070C0"/>
                </a:solidFill>
                <a:effectLst/>
              </a:rPr>
              <a:t>Our global grid infrastructure was even noted as critical to the Higgs discovery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800" dirty="0" smtClean="0">
                <a:solidFill>
                  <a:srgbClr val="C00000"/>
                </a:solidFill>
                <a:effectLst/>
              </a:rPr>
              <a:t>WLCG has a </a:t>
            </a:r>
            <a:r>
              <a:rPr lang="en-US" sz="2800" b="1" dirty="0" smtClean="0">
                <a:solidFill>
                  <a:srgbClr val="C00000"/>
                </a:solidFill>
                <a:effectLst/>
              </a:rPr>
              <a:t>critical </a:t>
            </a:r>
            <a:r>
              <a:rPr lang="en-US" sz="2800" dirty="0" smtClean="0">
                <a:solidFill>
                  <a:srgbClr val="C00000"/>
                </a:solidFill>
                <a:effectLst/>
              </a:rPr>
              <a:t>reliance upon ubiquitous, high-performance networks to tie together data, applications, computing and storage to enable and </a:t>
            </a:r>
            <a:r>
              <a:rPr lang="en-US" sz="2800" b="1" dirty="0" smtClean="0">
                <a:solidFill>
                  <a:srgbClr val="C00000"/>
                </a:solidFill>
                <a:effectLst/>
              </a:rPr>
              <a:t>expedite scientific discovery</a:t>
            </a:r>
            <a:r>
              <a:rPr lang="en-US" sz="2800" dirty="0" smtClean="0">
                <a:solidFill>
                  <a:srgbClr val="C00000"/>
                </a:solidFill>
                <a:effectLst/>
              </a:rPr>
              <a:t>.</a:t>
            </a:r>
            <a:endParaRPr lang="en-US" sz="2800" dirty="0">
              <a:solidFill>
                <a:srgbClr val="C00000"/>
              </a:solidFill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0437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</a:t>
            </a:r>
            <a:r>
              <a:rPr lang="en-US" dirty="0" err="1" smtClean="0"/>
              <a:t>perfSONAR</a:t>
            </a:r>
            <a:r>
              <a:rPr lang="en-US" dirty="0" smtClean="0"/>
              <a:t>-PS Deployments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Based upon the issues we have encountered we setup a Wiki to gather best practices and solutions to issues we have identified: </a:t>
            </a:r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www.usatlas.bnl.gov/twiki/bin/view/Projects/LHCperfSONAR</a:t>
            </a:r>
            <a:endParaRPr lang="en-US" sz="20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This page is shared with the </a:t>
            </a:r>
            <a:r>
              <a:rPr lang="en-US" dirty="0" err="1" smtClean="0"/>
              <a:t>perfSONAR</a:t>
            </a:r>
            <a:r>
              <a:rPr lang="en-US" dirty="0" smtClean="0"/>
              <a:t>-PS developers and we expect many of the “fixes” will be incorporated into future releases (</a:t>
            </a:r>
            <a:r>
              <a:rPr lang="en-US" b="1" dirty="0" smtClean="0"/>
              <a:t>most</a:t>
            </a:r>
            <a:r>
              <a:rPr lang="en-US" dirty="0" smtClean="0"/>
              <a:t> are in v3.3.1 already)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70C0"/>
                </a:solidFill>
              </a:rPr>
              <a:t>Improving resiliency (set-it-and-forget-it) a high priority.  Instances should self-maintain and the infrastructure should be able to alert when services fail (OIM/GOCDB tests)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70C0"/>
                </a:solidFill>
              </a:rPr>
              <a:t>Disentangling problems with the measurement infrastructure versus problems with the measurements…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57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perfSONAR</a:t>
            </a:r>
            <a:r>
              <a:rPr lang="en-US" dirty="0" smtClean="0"/>
              <a:t>-PS </a:t>
            </a:r>
            <a:r>
              <a:rPr lang="en-US" dirty="0" err="1" smtClean="0"/>
              <a:t>Wishlist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181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Continued reliability/resiliency improvements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Must be “set-it-and-forget-it” to meet the needs of the bulk of our users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Topology/path diagnosis support</a:t>
            </a:r>
          </a:p>
          <a:p>
            <a:pPr lvl="1">
              <a:spcBef>
                <a:spcPts val="0"/>
              </a:spcBef>
            </a:pPr>
            <a:r>
              <a:rPr lang="en-US" dirty="0" err="1" smtClean="0"/>
              <a:t>Traceroute</a:t>
            </a:r>
            <a:r>
              <a:rPr lang="en-US" dirty="0" smtClean="0"/>
              <a:t> sensitive to ECMP (“Paris” </a:t>
            </a:r>
            <a:r>
              <a:rPr lang="en-US" dirty="0" err="1" smtClean="0"/>
              <a:t>traceroute</a:t>
            </a:r>
            <a:r>
              <a:rPr lang="en-US" dirty="0" smtClean="0"/>
              <a:t>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Tools/</a:t>
            </a:r>
            <a:r>
              <a:rPr lang="en-US" dirty="0" err="1" smtClean="0"/>
              <a:t>gui</a:t>
            </a:r>
            <a:r>
              <a:rPr lang="en-US" dirty="0" smtClean="0"/>
              <a:t> to: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visualize route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show router port usage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show drops/errors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Identify </a:t>
            </a:r>
            <a:r>
              <a:rPr lang="en-US" dirty="0" err="1" smtClean="0"/>
              <a:t>perfSONAR</a:t>
            </a:r>
            <a:r>
              <a:rPr lang="en-US" dirty="0" smtClean="0"/>
              <a:t>-PS instances on the path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Path comparison/correlation tools using metrics coupled </a:t>
            </a:r>
            <a:r>
              <a:rPr lang="en-US" dirty="0"/>
              <a:t>+</a:t>
            </a:r>
            <a:r>
              <a:rPr lang="en-US" dirty="0" smtClean="0"/>
              <a:t> </a:t>
            </a:r>
            <a:r>
              <a:rPr lang="en-US" dirty="0" err="1" smtClean="0"/>
              <a:t>traceroutes</a:t>
            </a:r>
            <a:r>
              <a:rPr lang="en-US" dirty="0" smtClean="0"/>
              <a:t> (identify “bad” paths via multiple measurements)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Alerting and alarming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Support for configuring notification to alert users to network problems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NAGIOS support exists but not well matched to multidomain issues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Alarms targeted at most likely problem domain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Handle jumbo frames and NIC speed mismatches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10GE testing to 1GE “overruns” and  provides misleading information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Support for additional tests (</a:t>
            </a:r>
            <a:r>
              <a:rPr lang="en-US" dirty="0" err="1" smtClean="0"/>
              <a:t>Iperf</a:t>
            </a:r>
            <a:r>
              <a:rPr lang="en-US" dirty="0" smtClean="0"/>
              <a:t> variants, new tools,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0383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Use of Network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839200" cy="5334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C00000"/>
                </a:solidFill>
              </a:rPr>
              <a:t>Once we have a source of network metrics being acquired we need to understand how best to incorporate those metrics into our facility operations.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Some possibilities: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Characterizing paths with “costs” to better optimize decisions in workflow and data management (underway in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ANSE</a:t>
            </a:r>
            <a:r>
              <a:rPr lang="en-US" dirty="0" smtClean="0"/>
              <a:t>)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Noting when paths </a:t>
            </a:r>
            <a:r>
              <a:rPr lang="en-US" u="sng" dirty="0" smtClean="0"/>
              <a:t>change</a:t>
            </a:r>
            <a:r>
              <a:rPr lang="en-US" dirty="0" smtClean="0"/>
              <a:t> and providing appropriate notification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Optimizing data-access or data-distribution based upon a better understanding of the network between sites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Identifying structural bottlenecks in need of remediation 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Aiding network problem diagnosis and speeding repairs</a:t>
            </a:r>
          </a:p>
          <a:p>
            <a:pPr lvl="1">
              <a:lnSpc>
                <a:spcPct val="100000"/>
              </a:lnSpc>
            </a:pPr>
            <a:r>
              <a:rPr lang="en-US" u="sng" dirty="0" smtClean="0">
                <a:solidFill>
                  <a:srgbClr val="FF0000"/>
                </a:solidFill>
              </a:rPr>
              <a:t>In general, incorporating knowledge of the network into our processes</a:t>
            </a: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00B050"/>
                </a:solidFill>
              </a:rPr>
              <a:t>We will require testing and iteration to better understand when and where the network metrics are useful.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945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839200" cy="5334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3000" b="1" dirty="0" smtClean="0"/>
              <a:t>Over the last few years WLCG </a:t>
            </a:r>
            <a:r>
              <a:rPr lang="en-US" sz="3000" b="1" dirty="0" smtClean="0"/>
              <a:t>sites </a:t>
            </a:r>
            <a:r>
              <a:rPr lang="en-US" sz="3000" b="1" dirty="0" smtClean="0"/>
              <a:t>have converged on </a:t>
            </a:r>
            <a:r>
              <a:rPr lang="en-US" sz="3000" b="1" dirty="0" err="1" smtClean="0"/>
              <a:t>perfSONAR</a:t>
            </a:r>
            <a:r>
              <a:rPr lang="en-US" sz="3000" b="1" dirty="0" smtClean="0"/>
              <a:t>-PS as their way to measure and monitor their networks for data-intensive science.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2600" b="1" dirty="0" smtClean="0"/>
              <a:t>Not easy to get global consensus </a:t>
            </a:r>
            <a:r>
              <a:rPr lang="en-US" sz="2600" b="1" u="sng" dirty="0" smtClean="0"/>
              <a:t>but we have it now</a:t>
            </a:r>
            <a:r>
              <a:rPr lang="en-US" sz="2600" b="1" dirty="0" smtClean="0"/>
              <a:t> after pushing since 2008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C00000"/>
                </a:solidFill>
              </a:rPr>
              <a:t>The assumption </a:t>
            </a:r>
            <a:r>
              <a:rPr lang="en-US" dirty="0" smtClean="0">
                <a:solidFill>
                  <a:srgbClr val="C00000"/>
                </a:solidFill>
              </a:rPr>
              <a:t>is </a:t>
            </a:r>
            <a:r>
              <a:rPr lang="en-US" dirty="0" smtClean="0">
                <a:solidFill>
                  <a:srgbClr val="C00000"/>
                </a:solidFill>
              </a:rPr>
              <a:t>that </a:t>
            </a:r>
            <a:r>
              <a:rPr lang="en-US" dirty="0" err="1" smtClean="0">
                <a:solidFill>
                  <a:srgbClr val="C00000"/>
                </a:solidFill>
              </a:rPr>
              <a:t>perfSONAR</a:t>
            </a:r>
            <a:r>
              <a:rPr lang="en-US" dirty="0" smtClean="0">
                <a:solidFill>
                  <a:srgbClr val="C00000"/>
                </a:solidFill>
              </a:rPr>
              <a:t> (and the </a:t>
            </a:r>
            <a:r>
              <a:rPr lang="en-US" dirty="0" err="1" smtClean="0">
                <a:solidFill>
                  <a:srgbClr val="C00000"/>
                </a:solidFill>
              </a:rPr>
              <a:t>perfSONAR</a:t>
            </a:r>
            <a:r>
              <a:rPr lang="en-US" dirty="0" smtClean="0">
                <a:solidFill>
                  <a:srgbClr val="C00000"/>
                </a:solidFill>
              </a:rPr>
              <a:t>-PS toolkit) </a:t>
            </a:r>
            <a:r>
              <a:rPr lang="en-US" dirty="0">
                <a:solidFill>
                  <a:srgbClr val="C00000"/>
                </a:solidFill>
              </a:rPr>
              <a:t>i</a:t>
            </a:r>
            <a:r>
              <a:rPr lang="en-US" dirty="0" smtClean="0">
                <a:solidFill>
                  <a:srgbClr val="C00000"/>
                </a:solidFill>
              </a:rPr>
              <a:t>s </a:t>
            </a:r>
            <a:r>
              <a:rPr lang="en-US" dirty="0" smtClean="0">
                <a:solidFill>
                  <a:srgbClr val="C00000"/>
                </a:solidFill>
              </a:rPr>
              <a:t>the de-facto standard way to do this and </a:t>
            </a:r>
            <a:r>
              <a:rPr lang="en-US" dirty="0" smtClean="0">
                <a:solidFill>
                  <a:srgbClr val="C00000"/>
                </a:solidFill>
              </a:rPr>
              <a:t>will </a:t>
            </a:r>
            <a:r>
              <a:rPr lang="en-US" dirty="0" smtClean="0">
                <a:solidFill>
                  <a:srgbClr val="C00000"/>
                </a:solidFill>
              </a:rPr>
              <a:t>be supported long-term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C00000"/>
                </a:solidFill>
              </a:rPr>
              <a:t>Especially critical that R&amp;E networks agree on its use and continue to improve and develop the reference implementation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B050"/>
                </a:solidFill>
              </a:rPr>
              <a:t>Modular dashboard critical for “visibility” into networks.  We can’t manage/fix/respond-to problems if we can’t “see” them.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Having </a:t>
            </a:r>
            <a:r>
              <a:rPr lang="en-US" dirty="0" err="1" smtClean="0"/>
              <a:t>perfSONAR</a:t>
            </a:r>
            <a:r>
              <a:rPr lang="en-US" dirty="0" smtClean="0"/>
              <a:t>-PS fully deployed should give us some interesting options for better management and use of our networks</a:t>
            </a:r>
            <a:endParaRPr lang="en-US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5346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Discussion/Questions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3600" dirty="0" smtClean="0"/>
              <a:t>Questions or Comments?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URLs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334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err="1"/>
              <a:t>perfSONAR</a:t>
            </a:r>
            <a:r>
              <a:rPr lang="en-US" sz="2000" dirty="0"/>
              <a:t>-PS site </a:t>
            </a:r>
            <a:r>
              <a:rPr lang="en-US" sz="2000" dirty="0">
                <a:hlinkClick r:id="rId2"/>
              </a:rPr>
              <a:t>http://psps.perfsonar.net/</a:t>
            </a:r>
            <a:r>
              <a:rPr lang="en-US" sz="2000" dirty="0"/>
              <a:t>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Install/configuration guide: </a:t>
            </a:r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code.google.com/p/perfsonar-ps/wiki/pSPerformanceToolkit33</a:t>
            </a:r>
            <a:r>
              <a:rPr lang="en-US" sz="2000" dirty="0" smtClean="0"/>
              <a:t>  </a:t>
            </a:r>
            <a:endParaRPr lang="en-US" sz="20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Modular Dashboard: </a:t>
            </a:r>
            <a:r>
              <a:rPr lang="en-US" sz="2000" dirty="0">
                <a:hlinkClick r:id="rId4"/>
              </a:rPr>
              <a:t>https://perfsonar.racf.bnl.gov:8443/exda/</a:t>
            </a:r>
            <a:r>
              <a:rPr lang="en-US" sz="2000" dirty="0"/>
              <a:t>  or </a:t>
            </a:r>
            <a:r>
              <a:rPr lang="en-US" sz="2000" dirty="0">
                <a:hlinkClick r:id="rId5"/>
              </a:rPr>
              <a:t>http://perfsonar.racf.bnl.gov:8080/exda/</a:t>
            </a:r>
            <a:r>
              <a:rPr lang="en-US" sz="2000" dirty="0"/>
              <a:t>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Tools, tips  and maintenance: </a:t>
            </a:r>
            <a:r>
              <a:rPr lang="en-US" sz="2000" dirty="0">
                <a:hlinkClick r:id="rId6"/>
              </a:rPr>
              <a:t>http://www.usatlas.bnl.gov/twiki/bin/view/Projects/LHCperfSONAR</a:t>
            </a:r>
            <a:r>
              <a:rPr lang="en-US" sz="2000" dirty="0"/>
              <a:t> 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OSG networking </a:t>
            </a:r>
            <a:r>
              <a:rPr lang="en-US" sz="2000" dirty="0" smtClean="0"/>
              <a:t>pages </a:t>
            </a:r>
            <a:r>
              <a:rPr lang="en-US" sz="1800" dirty="0" smtClean="0">
                <a:hlinkClick r:id="rId7"/>
              </a:rPr>
              <a:t>https</a:t>
            </a:r>
            <a:r>
              <a:rPr lang="en-US" sz="1800" dirty="0">
                <a:hlinkClick r:id="rId7"/>
              </a:rPr>
              <a:t>://</a:t>
            </a:r>
            <a:r>
              <a:rPr lang="en-US" sz="1800" dirty="0" smtClean="0">
                <a:hlinkClick r:id="rId7"/>
              </a:rPr>
              <a:t>www.opensciencegrid.org/bin/view/Documentation/NetworkingInOSG</a:t>
            </a:r>
            <a:r>
              <a:rPr lang="en-US" sz="180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en-US" sz="2000" dirty="0" err="1" smtClean="0"/>
              <a:t>GitHub</a:t>
            </a:r>
            <a:r>
              <a:rPr lang="en-US" sz="2000" dirty="0" smtClean="0"/>
              <a:t> </a:t>
            </a:r>
            <a:r>
              <a:rPr lang="en-US" sz="2000" dirty="0" err="1" smtClean="0"/>
              <a:t>perfSONAR</a:t>
            </a:r>
            <a:r>
              <a:rPr lang="en-US" sz="2000" dirty="0" smtClean="0"/>
              <a:t> </a:t>
            </a:r>
            <a:r>
              <a:rPr lang="en-US" sz="2000" dirty="0"/>
              <a:t>Modular Dashboard:  </a:t>
            </a:r>
            <a:r>
              <a:rPr lang="en-US" sz="2000" dirty="0">
                <a:hlinkClick r:id="rId8"/>
              </a:rPr>
              <a:t>https://</a:t>
            </a:r>
            <a:r>
              <a:rPr lang="en-US" sz="2000" dirty="0" smtClean="0">
                <a:hlinkClick r:id="rId8"/>
              </a:rPr>
              <a:t>github.com/PerfModDash/PerfModDash</a:t>
            </a:r>
            <a:r>
              <a:rPr lang="en-US" sz="2000" dirty="0" smtClean="0"/>
              <a:t>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1800" dirty="0">
                <a:hlinkClick r:id="rId9"/>
              </a:rPr>
              <a:t>http://</a:t>
            </a:r>
            <a:r>
              <a:rPr lang="en-US" sz="1800" dirty="0" smtClean="0">
                <a:hlinkClick r:id="rId9"/>
              </a:rPr>
              <a:t>perfsonar.racf.bnl.gov:8080/PsDisplay-1.0-SNAPSHOT/matrices.jsp?id=1</a:t>
            </a:r>
            <a:r>
              <a:rPr lang="en-US" sz="1800" dirty="0" smtClean="0"/>
              <a:t>  </a:t>
            </a:r>
            <a:endParaRPr lang="en-US" sz="1800" dirty="0"/>
          </a:p>
          <a:p>
            <a:pPr>
              <a:lnSpc>
                <a:spcPct val="100000"/>
              </a:lnSpc>
            </a:pPr>
            <a:r>
              <a:rPr lang="en-US" sz="2000" dirty="0" smtClean="0"/>
              <a:t>WLCG </a:t>
            </a:r>
            <a:r>
              <a:rPr lang="en-US" sz="2000" dirty="0"/>
              <a:t>Installs </a:t>
            </a:r>
            <a:r>
              <a:rPr lang="en-US" sz="2000" dirty="0" smtClean="0">
                <a:hlinkClick r:id="rId10"/>
              </a:rPr>
              <a:t>http://twiki.cern.ch/twiki/bin/view/LCG/PerfsonarDeployment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115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696200" cy="838200"/>
          </a:xfrm>
        </p:spPr>
        <p:txBody>
          <a:bodyPr/>
          <a:lstStyle/>
          <a:p>
            <a:r>
              <a:rPr lang="en-US" dirty="0" smtClean="0"/>
              <a:t>Introductory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5334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70C0"/>
                </a:solidFill>
                <a:effectLst/>
              </a:rPr>
              <a:t>All distributed, data-intensive projects </a:t>
            </a:r>
            <a:r>
              <a:rPr lang="en-US" b="1" dirty="0" smtClean="0">
                <a:solidFill>
                  <a:srgbClr val="0070C0"/>
                </a:solidFill>
                <a:effectLst/>
              </a:rPr>
              <a:t>critically</a:t>
            </a:r>
            <a:r>
              <a:rPr lang="en-US" dirty="0" smtClean="0">
                <a:solidFill>
                  <a:srgbClr val="0070C0"/>
                </a:solidFill>
                <a:effectLst/>
              </a:rPr>
              <a:t> depend upon the network.</a:t>
            </a:r>
          </a:p>
          <a:p>
            <a:pPr lvl="1">
              <a:lnSpc>
                <a:spcPct val="100000"/>
              </a:lnSpc>
            </a:pPr>
            <a:r>
              <a:rPr lang="en-US" sz="2200" dirty="0" smtClean="0">
                <a:solidFill>
                  <a:srgbClr val="C00000"/>
                </a:solidFill>
              </a:rPr>
              <a:t>Network problems can be </a:t>
            </a:r>
            <a:r>
              <a:rPr lang="en-US" sz="2200" u="sng" dirty="0" smtClean="0">
                <a:solidFill>
                  <a:srgbClr val="C00000"/>
                </a:solidFill>
              </a:rPr>
              <a:t>hard</a:t>
            </a:r>
            <a:r>
              <a:rPr lang="en-US" sz="2200" dirty="0" smtClean="0">
                <a:solidFill>
                  <a:srgbClr val="C00000"/>
                </a:solidFill>
              </a:rPr>
              <a:t> to diagnose and </a:t>
            </a:r>
            <a:r>
              <a:rPr lang="en-US" sz="2200" u="sng" dirty="0" smtClean="0">
                <a:solidFill>
                  <a:srgbClr val="C00000"/>
                </a:solidFill>
              </a:rPr>
              <a:t>slow</a:t>
            </a:r>
            <a:r>
              <a:rPr lang="en-US" sz="2200" dirty="0" smtClean="0">
                <a:solidFill>
                  <a:srgbClr val="C00000"/>
                </a:solidFill>
              </a:rPr>
              <a:t> to fix</a:t>
            </a:r>
          </a:p>
          <a:p>
            <a:pPr lvl="1">
              <a:lnSpc>
                <a:spcPct val="100000"/>
              </a:lnSpc>
            </a:pPr>
            <a:r>
              <a:rPr lang="en-US" sz="2200" dirty="0">
                <a:solidFill>
                  <a:srgbClr val="C00000"/>
                </a:solidFill>
              </a:rPr>
              <a:t>N</a:t>
            </a:r>
            <a:r>
              <a:rPr lang="en-US" sz="2200" dirty="0" smtClean="0">
                <a:solidFill>
                  <a:srgbClr val="C00000"/>
                </a:solidFill>
              </a:rPr>
              <a:t>etwork problems are </a:t>
            </a:r>
            <a:r>
              <a:rPr lang="en-US" sz="2200" b="1" dirty="0" smtClean="0">
                <a:solidFill>
                  <a:srgbClr val="C00000"/>
                </a:solidFill>
              </a:rPr>
              <a:t>multi-domain</a:t>
            </a:r>
            <a:r>
              <a:rPr lang="en-US" sz="2200" dirty="0" smtClean="0">
                <a:solidFill>
                  <a:srgbClr val="C00000"/>
                </a:solidFill>
              </a:rPr>
              <a:t>, complicating the process</a:t>
            </a:r>
          </a:p>
          <a:p>
            <a:pPr lvl="1">
              <a:lnSpc>
                <a:spcPct val="100000"/>
              </a:lnSpc>
            </a:pPr>
            <a:r>
              <a:rPr lang="en-US" sz="2200" dirty="0" smtClean="0"/>
              <a:t>Standardizing on specific tools and methods allows groups to focus resources more effectively and better self-support (as well as benefiting from others work)</a:t>
            </a:r>
          </a:p>
          <a:p>
            <a:pPr lvl="1">
              <a:lnSpc>
                <a:spcPct val="100000"/>
              </a:lnSpc>
            </a:pPr>
            <a:r>
              <a:rPr lang="en-US" sz="2200" dirty="0" smtClean="0">
                <a:solidFill>
                  <a:srgbClr val="7030A0"/>
                </a:solidFill>
              </a:rPr>
              <a:t>Performance issues involving the network are complicated by the number of components involved end-to-end.   We need the ability to better isolate performance bottlenecks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C00000"/>
                </a:solidFill>
                <a:effectLst/>
              </a:rPr>
              <a:t>WLCG </a:t>
            </a:r>
            <a:r>
              <a:rPr lang="en-US" dirty="0" smtClean="0">
                <a:solidFill>
                  <a:srgbClr val="C00000"/>
                </a:solidFill>
                <a:effectLst/>
              </a:rPr>
              <a:t>wants </a:t>
            </a:r>
            <a:r>
              <a:rPr lang="en-US" dirty="0" smtClean="0">
                <a:solidFill>
                  <a:srgbClr val="C00000"/>
                </a:solidFill>
                <a:effectLst/>
              </a:rPr>
              <a:t>to make sure </a:t>
            </a:r>
            <a:r>
              <a:rPr lang="en-US" dirty="0" smtClean="0">
                <a:solidFill>
                  <a:srgbClr val="C00000"/>
                </a:solidFill>
                <a:effectLst/>
              </a:rPr>
              <a:t>their(our) </a:t>
            </a:r>
            <a:r>
              <a:rPr lang="en-US" dirty="0" smtClean="0">
                <a:solidFill>
                  <a:srgbClr val="C00000"/>
                </a:solidFill>
                <a:effectLst/>
              </a:rPr>
              <a:t>scientists are able to effectively use the network and </a:t>
            </a:r>
            <a:r>
              <a:rPr lang="en-US" b="1" dirty="0" smtClean="0">
                <a:solidFill>
                  <a:srgbClr val="C00000"/>
                </a:solidFill>
                <a:effectLst/>
              </a:rPr>
              <a:t>quickly</a:t>
            </a:r>
            <a:r>
              <a:rPr lang="en-US" dirty="0" smtClean="0">
                <a:solidFill>
                  <a:srgbClr val="C00000"/>
                </a:solidFill>
                <a:effectLst/>
              </a:rPr>
              <a:t> resolve network issues when and where they occur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891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 smtClean="0"/>
              <a:t>Vision for </a:t>
            </a:r>
            <a:r>
              <a:rPr lang="en-US" sz="3100" dirty="0" err="1" smtClean="0"/>
              <a:t>perfSONAR</a:t>
            </a:r>
            <a:r>
              <a:rPr lang="en-US" sz="3100" dirty="0" smtClean="0"/>
              <a:t>-PS </a:t>
            </a:r>
            <a:r>
              <a:rPr lang="en-US" sz="3100" dirty="0" smtClean="0"/>
              <a:t>in WLCG</a:t>
            </a:r>
            <a:endParaRPr lang="en-US" sz="3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5486400"/>
          </a:xfrm>
        </p:spPr>
        <p:txBody>
          <a:bodyPr/>
          <a:lstStyle/>
          <a:p>
            <a:pPr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2060"/>
                </a:solidFill>
              </a:rPr>
              <a:t>Goals: </a:t>
            </a:r>
          </a:p>
          <a:p>
            <a:pPr lvl="1"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B050"/>
                </a:solidFill>
              </a:rPr>
              <a:t>Find and isolate “network” problems; alerting in a timely way</a:t>
            </a:r>
          </a:p>
          <a:p>
            <a:pPr lvl="1"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B050"/>
                </a:solidFill>
              </a:rPr>
              <a:t>Characterize network use (base-lining) </a:t>
            </a:r>
          </a:p>
          <a:p>
            <a:pPr lvl="1"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B050"/>
                </a:solidFill>
              </a:rPr>
              <a:t>Provide a source of network metrics for higher level services</a:t>
            </a:r>
          </a:p>
          <a:p>
            <a:pPr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2060"/>
                </a:solidFill>
              </a:rPr>
              <a:t>First step: </a:t>
            </a:r>
            <a:r>
              <a:rPr lang="en-US" dirty="0" smtClean="0"/>
              <a:t>get monitoring in place to create a baseline of the current situation between sites (see details later)</a:t>
            </a:r>
          </a:p>
          <a:p>
            <a:pPr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2060"/>
                </a:solidFill>
              </a:rPr>
              <a:t>Next: </a:t>
            </a:r>
            <a:r>
              <a:rPr lang="en-US" dirty="0" smtClean="0"/>
              <a:t>continuing measurements to track the network, alerting on problems as they develop</a:t>
            </a:r>
          </a:p>
          <a:p>
            <a:pPr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dirty="0" smtClean="0">
                <a:solidFill>
                  <a:srgbClr val="0070C0"/>
                </a:solidFill>
              </a:rPr>
              <a:t>Choice of a </a:t>
            </a:r>
            <a:r>
              <a:rPr lang="en-US" u="sng" dirty="0" smtClean="0">
                <a:solidFill>
                  <a:srgbClr val="0070C0"/>
                </a:solidFill>
              </a:rPr>
              <a:t>standard</a:t>
            </a:r>
            <a:r>
              <a:rPr lang="en-US" dirty="0" smtClean="0">
                <a:solidFill>
                  <a:srgbClr val="0070C0"/>
                </a:solidFill>
              </a:rPr>
              <a:t> “tool/framework”: 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perfSONAR</a:t>
            </a:r>
          </a:p>
          <a:p>
            <a:pPr lvl="1"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70C0"/>
                </a:solidFill>
              </a:rPr>
              <a:t>We wanted to benefit from the R&amp;E community consensus </a:t>
            </a:r>
          </a:p>
          <a:p>
            <a:pPr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/>
              <a:t>perfSONAR’s purpose is to aid in network diagnosis</a:t>
            </a:r>
            <a:r>
              <a:rPr lang="en-US" dirty="0" smtClean="0"/>
              <a:t> by allowing users to characterize and isolate problems.  </a:t>
            </a:r>
            <a:r>
              <a:rPr lang="en-US" b="1" dirty="0" smtClean="0"/>
              <a:t>It provides measurements of network performance metrics over time </a:t>
            </a:r>
            <a:r>
              <a:rPr lang="en-US" dirty="0" smtClean="0"/>
              <a:t>as well as “on-demand” tests.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247344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</a:t>
            </a:r>
            <a:r>
              <a:rPr lang="en-US" dirty="0" err="1" smtClean="0"/>
              <a:t>perfSONAR</a:t>
            </a:r>
            <a:r>
              <a:rPr lang="en-US" dirty="0" smtClean="0"/>
              <a:t>-PS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err="1" smtClean="0">
                <a:solidFill>
                  <a:srgbClr val="FFC000"/>
                </a:solidFill>
              </a:rPr>
              <a:t>perfSONAR</a:t>
            </a:r>
            <a:r>
              <a:rPr lang="en-US" sz="2000" b="1" dirty="0" smtClean="0">
                <a:solidFill>
                  <a:srgbClr val="FFC000"/>
                </a:solidFill>
              </a:rPr>
              <a:t>-PS</a:t>
            </a:r>
            <a:r>
              <a:rPr lang="en-US" sz="2000" dirty="0" smtClean="0"/>
              <a:t> was designed to be standalone and federated. Nice for standalone end-users/sites; bad for VOs who want to understand what their ensemble of sites and networks are doing</a:t>
            </a:r>
          </a:p>
          <a:p>
            <a:pPr lvl="1"/>
            <a:r>
              <a:rPr lang="en-US" sz="1800" dirty="0" smtClean="0"/>
              <a:t>USATLAS identified that having dashboard to gather, grade, store and display network test metrics is REQUIRED for effective use.</a:t>
            </a:r>
          </a:p>
          <a:p>
            <a:pPr lvl="1"/>
            <a:r>
              <a:rPr lang="en-US" sz="1800" dirty="0"/>
              <a:t>M</a:t>
            </a:r>
            <a:r>
              <a:rPr lang="en-US" sz="1800" dirty="0" smtClean="0"/>
              <a:t>anaging a set of sites for USATLAS or LHCOPN or ‘x’ showed another shortcoming: changes to the set of sites required ALL sites to update their configurations.  Not scalable!</a:t>
            </a:r>
          </a:p>
          <a:p>
            <a:r>
              <a:rPr lang="en-US" sz="2200" b="1" dirty="0" smtClean="0">
                <a:solidFill>
                  <a:srgbClr val="C00000"/>
                </a:solidFill>
              </a:rPr>
              <a:t>Reliability and resiliency are critical.  </a:t>
            </a:r>
            <a:r>
              <a:rPr lang="en-US" sz="2200" dirty="0" smtClean="0"/>
              <a:t>The feasibility of getting all relevant sites to deploy </a:t>
            </a:r>
            <a:r>
              <a:rPr lang="en-US" sz="2200" dirty="0" err="1" smtClean="0"/>
              <a:t>perfSONAR</a:t>
            </a:r>
            <a:r>
              <a:rPr lang="en-US" sz="2200" dirty="0" smtClean="0"/>
              <a:t>-PS depends upon it being easy to install, and (most importantly) robust in its operation.</a:t>
            </a:r>
          </a:p>
          <a:p>
            <a:pPr lvl="1"/>
            <a:r>
              <a:rPr lang="en-US" sz="1800" dirty="0" smtClean="0"/>
              <a:t>Sites don’t have manpower or expertise to baby-sit/diagnose PS issues</a:t>
            </a:r>
          </a:p>
          <a:p>
            <a:pPr lvl="1"/>
            <a:endParaRPr lang="en-US" sz="1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979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480" y="152400"/>
            <a:ext cx="7762720" cy="838200"/>
          </a:xfrm>
        </p:spPr>
        <p:txBody>
          <a:bodyPr/>
          <a:lstStyle/>
          <a:p>
            <a:r>
              <a:rPr lang="en-US" sz="2800" dirty="0" smtClean="0"/>
              <a:t>Example of Dashboard showing LHCONE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8600" y="6107668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See https://perfsonar.racf.bnl.gov:8443/exda</a:t>
            </a:r>
            <a:r>
              <a:rPr lang="en-US" dirty="0">
                <a:hlinkClick r:id="rId2"/>
              </a:rPr>
              <a:t>/?</a:t>
            </a:r>
            <a:r>
              <a:rPr lang="en-US" dirty="0" smtClean="0">
                <a:hlinkClick r:id="rId2"/>
              </a:rPr>
              <a:t>page=25&amp;cloudName=LHCONE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99" y="1143000"/>
            <a:ext cx="8304801" cy="4893900"/>
          </a:xfrm>
        </p:spPr>
      </p:pic>
      <p:pic>
        <p:nvPicPr>
          <p:cNvPr id="10" name="Content Placeholder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4480" y="1213768"/>
            <a:ext cx="8304801" cy="48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39683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9879" y="4282776"/>
            <a:ext cx="3306921" cy="17636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5251"/>
          </a:xfrm>
        </p:spPr>
        <p:txBody>
          <a:bodyPr/>
          <a:lstStyle/>
          <a:p>
            <a:r>
              <a:rPr lang="en-US" sz="2800" dirty="0" smtClean="0"/>
              <a:t>The </a:t>
            </a:r>
            <a:r>
              <a:rPr lang="en-US" sz="2800" dirty="0" err="1" smtClean="0"/>
              <a:t>perfSONAR</a:t>
            </a:r>
            <a:r>
              <a:rPr lang="en-US" sz="2800" dirty="0" smtClean="0"/>
              <a:t> Modular Dashboard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245" y="938824"/>
            <a:ext cx="5047585" cy="52409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Centrally aggregates measurements from all PS hosts 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Provides a web UI and REST interface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hlinkClick r:id="rId3"/>
              </a:rPr>
              <a:t>http://perfsonar.racf.bnl.gov:8080/exda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A new implementation maturing production quality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Addressing scalability issues for large meshes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Providing a more extensive REST API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Self-configuring from mesh definitions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Fancier … 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hlinkClick r:id="rId4"/>
              </a:rPr>
              <a:t>http://perfsonar.racf.bnl.gov:8080/PsDisplay-1.0-SNAPSHOT/matrices.jsp?id=62</a:t>
            </a:r>
            <a:r>
              <a:rPr lang="en-US" dirty="0" smtClean="0"/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Discussions with OSG about hosting the Modular Dashboard service and automating mesh-</a:t>
            </a:r>
            <a:r>
              <a:rPr lang="en-US" dirty="0" err="1"/>
              <a:t>config</a:t>
            </a:r>
            <a:r>
              <a:rPr lang="en-US" dirty="0"/>
              <a:t> creation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 October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Simone.Campana@cern.ch – CHEP 2013, Amsterdam, NL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E00EB-A6AA-1E42-8416-B27BFB26FD7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9879" y="1096400"/>
            <a:ext cx="3306922" cy="2828127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8195542" y="2019126"/>
            <a:ext cx="303941" cy="217111"/>
          </a:xfrm>
          <a:prstGeom prst="roundRect">
            <a:avLst/>
          </a:prstGeom>
          <a:noFill/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347513" y="2257949"/>
            <a:ext cx="0" cy="2024827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111378" y="3957095"/>
            <a:ext cx="2084164" cy="25486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bwctl</a:t>
            </a:r>
            <a:r>
              <a:rPr lang="en-US" sz="1600" dirty="0" smtClean="0">
                <a:solidFill>
                  <a:schemeClr val="tx1"/>
                </a:solidFill>
              </a:rPr>
              <a:t> last 30 days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5546917" y="5655747"/>
            <a:ext cx="3139883" cy="21711"/>
          </a:xfrm>
          <a:prstGeom prst="line">
            <a:avLst/>
          </a:prstGeom>
          <a:ln w="31750" cmpd="sng">
            <a:solidFill>
              <a:srgbClr val="FF0000"/>
            </a:solidFill>
            <a:prstDash val="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493072" y="4592275"/>
            <a:ext cx="3139883" cy="21711"/>
          </a:xfrm>
          <a:prstGeom prst="line">
            <a:avLst/>
          </a:prstGeom>
          <a:ln w="31750" cmpd="sng">
            <a:solidFill>
              <a:schemeClr val="accent4"/>
            </a:solidFill>
            <a:prstDash val="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450083" y="5368791"/>
            <a:ext cx="661296" cy="25486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10Mb/s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450083" y="4294463"/>
            <a:ext cx="661727" cy="25486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5</a:t>
            </a:r>
            <a:r>
              <a:rPr lang="en-US" sz="1200" dirty="0" smtClean="0">
                <a:solidFill>
                  <a:schemeClr val="tx1"/>
                </a:solidFill>
              </a:rPr>
              <a:t>0Mb/s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1569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of Network Testing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334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C00000"/>
                </a:solidFill>
              </a:rPr>
              <a:t>One of the lessons learned from LHC use of </a:t>
            </a:r>
            <a:r>
              <a:rPr lang="en-US" dirty="0" err="1" smtClean="0">
                <a:solidFill>
                  <a:srgbClr val="C00000"/>
                </a:solidFill>
              </a:rPr>
              <a:t>perfSONAR</a:t>
            </a:r>
            <a:r>
              <a:rPr lang="en-US" dirty="0" smtClean="0">
                <a:solidFill>
                  <a:srgbClr val="C00000"/>
                </a:solidFill>
              </a:rPr>
              <a:t>-PS was that setting up and maintaining scheduled tests for the </a:t>
            </a:r>
            <a:r>
              <a:rPr lang="en-US" dirty="0" err="1" smtClean="0">
                <a:solidFill>
                  <a:srgbClr val="C00000"/>
                </a:solidFill>
              </a:rPr>
              <a:t>perfSONAR</a:t>
            </a:r>
            <a:r>
              <a:rPr lang="en-US" dirty="0" smtClean="0">
                <a:solidFill>
                  <a:srgbClr val="C00000"/>
                </a:solidFill>
              </a:rPr>
              <a:t>-PS toolkit instances was a challenge.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As sites changed, joined or left, </a:t>
            </a:r>
            <a:r>
              <a:rPr lang="en-US" u="sng" dirty="0" smtClean="0"/>
              <a:t>every other site</a:t>
            </a:r>
            <a:r>
              <a:rPr lang="en-US" dirty="0" smtClean="0"/>
              <a:t> needed to update their configuration to change, add or remove tests.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Labor intensive, slow to get all updates in place and gets worse as we increase the size of the deployments!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Aaron Brown/Internet2 provided a solution: the “mesh” configuration which allows sites to track a central configuration and update themselves when it changes.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www.usatlas.bnl.gov/twiki/bin/view/Projects/PerfSONAR_PS_Mesh</a:t>
            </a:r>
            <a:endParaRPr lang="en-US" sz="2000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/>
              <a:t>For current </a:t>
            </a:r>
            <a:r>
              <a:rPr lang="en-US" sz="2000" dirty="0" err="1" smtClean="0"/>
              <a:t>perfSONAR</a:t>
            </a:r>
            <a:r>
              <a:rPr lang="en-US" sz="2000" dirty="0" smtClean="0"/>
              <a:t>-PS deployments a set of patches and new RPMS needs to be installed to enable the mesh-</a:t>
            </a:r>
            <a:r>
              <a:rPr lang="en-US" sz="2000" dirty="0" err="1" smtClean="0"/>
              <a:t>config</a:t>
            </a:r>
            <a:endParaRPr lang="en-US" sz="2000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/>
              <a:t>V3.3.1 has all functionality for the mesh built-in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29-Oct-2013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Fall 2013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-1380000">
            <a:off x="2187261" y="3034566"/>
            <a:ext cx="5105400" cy="923330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SUCCESS!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566736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517"/>
          </a:xfrm>
        </p:spPr>
        <p:txBody>
          <a:bodyPr/>
          <a:lstStyle/>
          <a:p>
            <a:r>
              <a:rPr lang="en-US" dirty="0" err="1" smtClean="0"/>
              <a:t>perfSONAR</a:t>
            </a:r>
            <a:r>
              <a:rPr lang="en-US" dirty="0" smtClean="0"/>
              <a:t>-PS  Mesh Example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 October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Simone.Campana@cern.ch – CHEP 2013, Amsterdam, NL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E00EB-A6AA-1E42-8416-B27BFB26FD7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" name="Content Placeholder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797" y="1357387"/>
            <a:ext cx="8509174" cy="4385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28600" y="3330476"/>
            <a:ext cx="419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/>
              <a:t>perfSONAR</a:t>
            </a:r>
            <a:r>
              <a:rPr lang="en-US" dirty="0"/>
              <a:t>-PS instances can participate in more than one configuration (WLCG, Tier-1 cloud, VO-based, etc.)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The </a:t>
            </a:r>
            <a:r>
              <a:rPr lang="en-US" dirty="0">
                <a:solidFill>
                  <a:srgbClr val="0070C0"/>
                </a:solidFill>
              </a:rPr>
              <a:t>WLCG mesh configurations are </a:t>
            </a:r>
            <a:r>
              <a:rPr lang="en-US" dirty="0" smtClean="0">
                <a:solidFill>
                  <a:srgbClr val="0070C0"/>
                </a:solidFill>
              </a:rPr>
              <a:t>centrally hosted at CERN and exposed through HTTP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78424" y="1114600"/>
            <a:ext cx="6229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perfSONAR</a:t>
            </a:r>
            <a:r>
              <a:rPr lang="en-US" dirty="0">
                <a:solidFill>
                  <a:srgbClr val="00B050"/>
                </a:solidFill>
              </a:rPr>
              <a:t>-PS toolkit instances can get their configuration information from a URL hosting an suitable JSON file</a:t>
            </a:r>
          </a:p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486400" y="2743200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1400" dirty="0" smtClean="0">
                <a:solidFill>
                  <a:srgbClr val="C00000"/>
                </a:solidFill>
              </a:rPr>
              <a:t>An </a:t>
            </a:r>
            <a:r>
              <a:rPr lang="en-US" sz="1400" dirty="0" err="1" smtClean="0">
                <a:solidFill>
                  <a:srgbClr val="C00000"/>
                </a:solidFill>
              </a:rPr>
              <a:t>agent_configuration</a:t>
            </a:r>
            <a:r>
              <a:rPr lang="en-US" sz="1400" dirty="0" smtClean="0">
                <a:solidFill>
                  <a:srgbClr val="C00000"/>
                </a:solidFill>
              </a:rPr>
              <a:t> file on  the PS node </a:t>
            </a:r>
            <a:r>
              <a:rPr lang="en-US" sz="1400" dirty="0">
                <a:solidFill>
                  <a:srgbClr val="C00000"/>
                </a:solidFill>
              </a:rPr>
              <a:t>defines one or more URLs</a:t>
            </a:r>
          </a:p>
          <a:p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28600" y="524887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https</a:t>
            </a:r>
            <a:r>
              <a:rPr lang="en-US" dirty="0">
                <a:solidFill>
                  <a:srgbClr val="0070C0"/>
                </a:solidFill>
              </a:rPr>
              <a:t>://grid-deployment.web.cern.ch/grid-deployment/wlcg-ops/perfsonar/conf</a:t>
            </a:r>
            <a:r>
              <a:rPr lang="en-US" dirty="0" smtClean="0">
                <a:solidFill>
                  <a:srgbClr val="0070C0"/>
                </a:solidFill>
              </a:rPr>
              <a:t>/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6692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s-template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8000"/>
      </a:hlink>
      <a:folHlink>
        <a:srgbClr val="B2B2B2"/>
      </a:folHlink>
    </a:clrScheme>
    <a:fontScheme name="atlas-template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600000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600000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atlas-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las-template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ATLAS_Computing_Tier2_3_JointTechs_Jul16</Template>
  <TotalTime>0</TotalTime>
  <Words>2321</Words>
  <Application>Microsoft Office PowerPoint</Application>
  <PresentationFormat>On-screen Show (4:3)</PresentationFormat>
  <Paragraphs>267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atlas-template2</vt:lpstr>
      <vt:lpstr>Deploying perfSONAR-PS for WLCG: An Overview</vt:lpstr>
      <vt:lpstr>Science Motivations for perfSONAR-PS</vt:lpstr>
      <vt:lpstr>Introductory Considerations</vt:lpstr>
      <vt:lpstr>Vision for perfSONAR-PS in WLCG</vt:lpstr>
      <vt:lpstr>Initial perfSONAR-PS Issues</vt:lpstr>
      <vt:lpstr>Example of Dashboard showing LHCONE</vt:lpstr>
      <vt:lpstr>The perfSONAR Modular Dashboard</vt:lpstr>
      <vt:lpstr>Configuration of Network Testing </vt:lpstr>
      <vt:lpstr>perfSONAR-PS  Mesh Example</vt:lpstr>
      <vt:lpstr>Plans for WLCG Operations</vt:lpstr>
      <vt:lpstr>WLCG deployment plan</vt:lpstr>
      <vt:lpstr>Current WLCG Deployment</vt:lpstr>
      <vt:lpstr>Use of perfSONAR-PS Metrics</vt:lpstr>
      <vt:lpstr>Debugging Network Problems</vt:lpstr>
      <vt:lpstr>Success Stories</vt:lpstr>
      <vt:lpstr>Example: Fix Assymetric Throughput</vt:lpstr>
      <vt:lpstr>Example of Problem Solving</vt:lpstr>
      <vt:lpstr>High Level perfSONAR-PS Issues</vt:lpstr>
      <vt:lpstr>Network Monitoring Challenges</vt:lpstr>
      <vt:lpstr>Improving perfSONAR-PS Deployments</vt:lpstr>
      <vt:lpstr>perfSONAR-PS Wishlist</vt:lpstr>
      <vt:lpstr>Future Use of Network Metrics</vt:lpstr>
      <vt:lpstr>Closing Remarks</vt:lpstr>
      <vt:lpstr>Discussion/Questions</vt:lpstr>
      <vt:lpstr>Relevant URLs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2012-04-18T07:52:33Z</dcterms:created>
  <dcterms:modified xsi:type="dcterms:W3CDTF">2013-10-29T15:55:39Z</dcterms:modified>
</cp:coreProperties>
</file>