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74" r:id="rId5"/>
    <p:sldId id="258" r:id="rId6"/>
    <p:sldId id="271" r:id="rId7"/>
    <p:sldId id="259" r:id="rId8"/>
    <p:sldId id="263" r:id="rId9"/>
    <p:sldId id="264" r:id="rId10"/>
    <p:sldId id="266" r:id="rId11"/>
    <p:sldId id="267" r:id="rId12"/>
    <p:sldId id="269" r:id="rId13"/>
    <p:sldId id="268" r:id="rId14"/>
    <p:sldId id="270" r:id="rId15"/>
    <p:sldId id="261" r:id="rId16"/>
    <p:sldId id="260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FFE0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7700" autoAdjust="0"/>
  </p:normalViewPr>
  <p:slideViewPr>
    <p:cSldViewPr snapToGrid="0" snapToObjects="1">
      <p:cViewPr varScale="1">
        <p:scale>
          <a:sx n="69" d="100"/>
          <a:sy n="69" d="100"/>
        </p:scale>
        <p:origin x="-1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57265A-B187-9B46-93EA-AC2E9C102F2C}" type="datetimeFigureOut">
              <a:rPr lang="en-US" smtClean="0"/>
              <a:t>27/10/2013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AFD733-78CB-5643-BCFE-B54A1C093F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356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92B40-CD5A-0D4A-8C43-9A59FE6D3D3F}" type="datetimeFigureOut">
              <a:rPr lang="en-US" smtClean="0"/>
              <a:t>27/10/2013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1F67A-5A74-E64A-A2A2-0FD7FD5F2F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691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296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2385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710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5270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3456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36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CAA1CB-8C24-4B50-A90E-0E907C28E888}" type="slidenum">
              <a:rPr lang="en-GB" smtClean="0">
                <a:solidFill>
                  <a:prstClr val="black"/>
                </a:solidFill>
                <a:latin typeface="Calibri"/>
              </a:rPr>
              <a:pPr/>
              <a:t>17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7948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30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69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822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45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4847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443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US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91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21F67A-5A74-E64A-A2A2-0FD7FD5F2F5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68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38912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HEPiX Fall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7F348940-C34B-9840-BF82-CB4C35FC5C6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002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HEPiX Fall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348940-C34B-9840-BF82-CB4C35FC5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239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HEPiX Fall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348940-C34B-9840-BF82-CB4C35FC5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658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>
                <a:defRPr/>
              </a:pPr>
              <a:r>
                <a:rPr lang="en-US" sz="3200" kern="0" dirty="0" smtClean="0">
                  <a:solidFill>
                    <a:srgbClr val="FFFFFF"/>
                  </a:solidFill>
                  <a:latin typeface="Arial"/>
                </a:rPr>
                <a:t>DSS/TAB</a:t>
              </a:r>
              <a:endParaRPr lang="en-US" sz="3200" kern="0" dirty="0">
                <a:solidFill>
                  <a:srgbClr val="FFFFFF"/>
                </a:solidFill>
                <a:latin typeface="Arial"/>
              </a:endParaRP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10" name="Picture 18" descr="0804041_19_DSS.tif"/>
            <p:cNvPicPr>
              <a:picLocks noChangeAspect="1"/>
            </p:cNvPicPr>
            <p:nvPr userDrawn="1"/>
          </p:nvPicPr>
          <p:blipFill>
            <a:blip r:embed="rId4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90257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3227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0097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0767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28794" y="6597352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6778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5611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8646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6516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HEPiX Fall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73744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65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8266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33428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3542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HEPiX Fall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348940-C34B-9840-BF82-CB4C35FC5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64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HEPiX Fall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348940-C34B-9840-BF82-CB4C35FC5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506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HEPiX Fall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348940-C34B-9840-BF82-CB4C35FC5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6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HEPiX Fall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348940-C34B-9840-BF82-CB4C35FC5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53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HEPiX Fall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348940-C34B-9840-BF82-CB4C35FC5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0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HEPiX Fall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348940-C34B-9840-BF82-CB4C35FC5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10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x-none" smtClean="0"/>
              <a:t>HEPiX Fall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348940-C34B-9840-BF82-CB4C35FC5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01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4.jpeg"/><Relationship Id="rId14" Type="http://schemas.openxmlformats.org/officeDocument/2006/relationships/image" Target="../media/image5.jpeg"/><Relationship Id="rId15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2301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73582" y="304010"/>
            <a:ext cx="965018" cy="835527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7579764" y="304010"/>
            <a:ext cx="1471350" cy="772290"/>
            <a:chOff x="5667749" y="2593042"/>
            <a:chExt cx="2073772" cy="1036886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14"/>
            <a:stretch>
              <a:fillRect/>
            </a:stretch>
          </p:blipFill>
          <p:spPr>
            <a:xfrm>
              <a:off x="5667749" y="2593042"/>
              <a:ext cx="1036886" cy="103688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5"/>
            <a:stretch>
              <a:fillRect/>
            </a:stretch>
          </p:blipFill>
          <p:spPr>
            <a:xfrm>
              <a:off x="6704635" y="2593042"/>
              <a:ext cx="1036886" cy="1035161"/>
            </a:xfrm>
            <a:prstGeom prst="rect">
              <a:avLst/>
            </a:prstGeom>
          </p:spPr>
        </p:pic>
      </p:grp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3891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x-none" smtClean="0"/>
              <a:t>HEPiX Fall 2013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6241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 algn="r"/>
            <a:r>
              <a:rPr lang="en-US" dirty="0" smtClean="0"/>
              <a:t> foo bar </a:t>
            </a:r>
            <a:fld id="{4436E526-BB75-0947-80B6-DC17E21EAE1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26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4" name="Picture 21" descr="CERNlogo-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Internet</a:t>
            </a:r>
          </a:p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Services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2058" name="Picture 10" descr="0804041_19_DSS.tif"/>
            <p:cNvPicPr>
              <a:picLocks noChangeAspect="1"/>
            </p:cNvPicPr>
            <p:nvPr userDrawn="1"/>
          </p:nvPicPr>
          <p:blipFill>
            <a:blip r:embed="rId15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CERN-IT/DSS/TAB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G. Cancio 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DPHEP7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Slide </a:t>
            </a:r>
            <a:fld id="{7D443286-045B-FB40-B42E-F1AA14178F88}" type="slidenum">
              <a:rPr lang="en-US" sz="900" b="1" smtClean="0">
                <a:solidFill>
                  <a:srgbClr val="000000"/>
                </a:solidFill>
                <a:latin typeface="Tahoma" pitchFamily="34" charset="0"/>
              </a:rPr>
              <a:pPr algn="ctr" defTabSz="914400">
                <a:defRPr/>
              </a:pPr>
              <a:t>‹#›</a:t>
            </a:fld>
            <a:endParaRPr lang="en-US" sz="1000" b="1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45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3.hepix.org/bit-preservation" TargetMode="External"/><Relationship Id="rId4" Type="http://schemas.openxmlformats.org/officeDocument/2006/relationships/hyperlink" Target="mailto:bit-preservation@hepix.org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dphep.or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s://w3.hepix.org/bit-preservation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7" Type="http://schemas.openxmlformats.org/officeDocument/2006/relationships/image" Target="../media/image2.png"/><Relationship Id="rId18" Type="http://schemas.openxmlformats.org/officeDocument/2006/relationships/image" Target="../media/image22.png"/><Relationship Id="rId19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jpg"/><Relationship Id="rId9" Type="http://schemas.openxmlformats.org/officeDocument/2006/relationships/image" Target="../media/image14.png"/><Relationship Id="rId10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09105"/>
            <a:ext cx="7772400" cy="1470025"/>
          </a:xfrm>
        </p:spPr>
        <p:txBody>
          <a:bodyPr/>
          <a:lstStyle/>
          <a:p>
            <a:r>
              <a:rPr lang="en-US" dirty="0" smtClean="0"/>
              <a:t>HEPiX bit-preservation WG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89047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Dmitry Ozerov/DESY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Germán Cancio/CERN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HEPiX Fall 2013, Ann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Arbor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324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96914" y="-27384"/>
            <a:ext cx="9144000" cy="1230158"/>
          </a:xfrm>
        </p:spPr>
        <p:txBody>
          <a:bodyPr/>
          <a:lstStyle/>
          <a:p>
            <a:r>
              <a:rPr lang="en-US" dirty="0" smtClean="0"/>
              <a:t>Survey: Archive Storage / Access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39" y="1296706"/>
            <a:ext cx="6360199" cy="272412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All but one sites: No dedicated archiving solution, main MSS == main archive</a:t>
            </a:r>
            <a:endParaRPr lang="en-US" dirty="0"/>
          </a:p>
          <a:p>
            <a:pPr lvl="1"/>
            <a:r>
              <a:rPr lang="en-US" dirty="0" smtClean="0"/>
              <a:t>Not </a:t>
            </a:r>
            <a:r>
              <a:rPr lang="en-US" dirty="0"/>
              <a:t>an intentional choice, but became so de-facto</a:t>
            </a:r>
          </a:p>
          <a:p>
            <a:pPr lvl="0"/>
            <a:r>
              <a:rPr lang="en-US" dirty="0" smtClean="0"/>
              <a:t>8 different systems (commercial/OSS)</a:t>
            </a:r>
          </a:p>
          <a:p>
            <a:pPr lvl="1"/>
            <a:r>
              <a:rPr lang="en-US" dirty="0"/>
              <a:t>3</a:t>
            </a:r>
            <a:r>
              <a:rPr lang="en-US" dirty="0" smtClean="0"/>
              <a:t> single-instance tools</a:t>
            </a:r>
          </a:p>
          <a:p>
            <a:pPr lvl="1"/>
            <a:r>
              <a:rPr lang="en-US" dirty="0" smtClean="0"/>
              <a:t>Staffing </a:t>
            </a:r>
            <a:r>
              <a:rPr lang="en-US" dirty="0"/>
              <a:t>~ &gt;=1 FTE (more for larger sites)</a:t>
            </a:r>
          </a:p>
          <a:p>
            <a:endParaRPr lang="en-US" dirty="0"/>
          </a:p>
        </p:txBody>
      </p:sp>
      <p:pic>
        <p:nvPicPr>
          <p:cNvPr id="4" name="Picture 3" descr="mss-archivesystemus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816" y="1296706"/>
            <a:ext cx="2996971" cy="2724119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121439" y="3870074"/>
            <a:ext cx="8725647" cy="29895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On all sites data is available online or “nearline” (robotic libraries)</a:t>
            </a:r>
          </a:p>
          <a:p>
            <a:r>
              <a:rPr lang="en-US" dirty="0" smtClean="0"/>
              <a:t>Data is accessible directly to the users via standard POSIX-like and/or HEP protocols (</a:t>
            </a:r>
            <a:r>
              <a:rPr lang="en-US" dirty="0" err="1" smtClean="0"/>
              <a:t>ie</a:t>
            </a:r>
            <a:r>
              <a:rPr lang="en-US" dirty="0" smtClean="0"/>
              <a:t> SRM/</a:t>
            </a:r>
            <a:r>
              <a:rPr lang="en-US" dirty="0" err="1" smtClean="0"/>
              <a:t>GridFTP</a:t>
            </a:r>
            <a:r>
              <a:rPr lang="en-US" dirty="0" smtClean="0"/>
              <a:t>/</a:t>
            </a:r>
            <a:r>
              <a:rPr lang="en-US" dirty="0" err="1" smtClean="0"/>
              <a:t>xroot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Except one site where data is “packaged” and needs user transformation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24103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2769" y="-27384"/>
            <a:ext cx="9144000" cy="1230158"/>
          </a:xfrm>
        </p:spPr>
        <p:txBody>
          <a:bodyPr/>
          <a:lstStyle/>
          <a:p>
            <a:r>
              <a:rPr lang="en-US" dirty="0" smtClean="0"/>
              <a:t>Survey: Archive 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2774"/>
            <a:ext cx="8424031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Observed data losses </a:t>
            </a:r>
            <a:r>
              <a:rPr lang="en-US" sz="2800" dirty="0"/>
              <a:t>ranging from O(10</a:t>
            </a:r>
            <a:r>
              <a:rPr lang="en-US" sz="2800" baseline="30000" dirty="0" smtClean="0"/>
              <a:t>-8</a:t>
            </a:r>
            <a:r>
              <a:rPr lang="en-US" sz="2800" dirty="0" smtClean="0"/>
              <a:t>) </a:t>
            </a:r>
            <a:r>
              <a:rPr lang="en-US" sz="2800" dirty="0"/>
              <a:t>to O(10</a:t>
            </a:r>
            <a:r>
              <a:rPr lang="en-US" sz="2800" baseline="30000" dirty="0" smtClean="0"/>
              <a:t>-4</a:t>
            </a:r>
            <a:r>
              <a:rPr lang="en-US" sz="2800" dirty="0" smtClean="0"/>
              <a:t>) </a:t>
            </a:r>
            <a:r>
              <a:rPr lang="en-US" sz="2800" dirty="0"/>
              <a:t>bytes </a:t>
            </a:r>
            <a:r>
              <a:rPr lang="en-US" sz="2800" dirty="0" smtClean="0"/>
              <a:t>lost / bytes written / year</a:t>
            </a:r>
            <a:r>
              <a:rPr lang="en-US" sz="2800" dirty="0"/>
              <a:t>. </a:t>
            </a:r>
            <a:endParaRPr lang="en-US" sz="2000" dirty="0"/>
          </a:p>
          <a:p>
            <a:pPr lvl="1"/>
            <a:r>
              <a:rPr lang="en-US" sz="2400" dirty="0" smtClean="0"/>
              <a:t>(or… from 10MB up to 100GB  lost/PB/year !!)</a:t>
            </a:r>
          </a:p>
          <a:p>
            <a:pPr lvl="1"/>
            <a:r>
              <a:rPr lang="en-US" sz="2400" dirty="0" smtClean="0"/>
              <a:t>Big </a:t>
            </a:r>
            <a:r>
              <a:rPr lang="en-US" sz="2400" dirty="0"/>
              <a:t>sites: O(10</a:t>
            </a:r>
            <a:r>
              <a:rPr lang="en-US" sz="2400" baseline="30000" dirty="0" smtClean="0"/>
              <a:t>-8</a:t>
            </a:r>
            <a:r>
              <a:rPr lang="en-US" sz="2400" dirty="0" smtClean="0"/>
              <a:t>) </a:t>
            </a:r>
            <a:r>
              <a:rPr lang="en-US" sz="2400" dirty="0"/>
              <a:t>to O(10</a:t>
            </a:r>
            <a:r>
              <a:rPr lang="en-US" sz="2400" baseline="30000" dirty="0" smtClean="0"/>
              <a:t>-7</a:t>
            </a:r>
            <a:r>
              <a:rPr lang="en-US" sz="2400" dirty="0" smtClean="0"/>
              <a:t>)</a:t>
            </a:r>
            <a:endParaRPr lang="en-US" sz="2400" dirty="0"/>
          </a:p>
          <a:p>
            <a:pPr lvl="1"/>
            <a:r>
              <a:rPr lang="en-US" sz="2400" dirty="0" smtClean="0"/>
              <a:t>1 </a:t>
            </a:r>
            <a:r>
              <a:rPr lang="en-US" sz="2400" dirty="0"/>
              <a:t>site: </a:t>
            </a:r>
            <a:r>
              <a:rPr lang="en-US" sz="2400" dirty="0" smtClean="0"/>
              <a:t>0% </a:t>
            </a:r>
            <a:r>
              <a:rPr lang="en-US" sz="2400" dirty="0"/>
              <a:t>loss </a:t>
            </a:r>
            <a:r>
              <a:rPr lang="en-US" sz="2400" dirty="0" smtClean="0"/>
              <a:t>(redundant</a:t>
            </a:r>
            <a:br>
              <a:rPr lang="en-US" sz="2400" dirty="0" smtClean="0"/>
            </a:br>
            <a:r>
              <a:rPr lang="en-US" sz="2400" dirty="0" smtClean="0"/>
              <a:t>data)</a:t>
            </a:r>
            <a:endParaRPr lang="en-US" sz="2400" dirty="0"/>
          </a:p>
          <a:p>
            <a:pPr lvl="1"/>
            <a:r>
              <a:rPr lang="en-US" sz="2400" dirty="0"/>
              <a:t>1 site: 12% (human error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during migration)</a:t>
            </a:r>
          </a:p>
          <a:p>
            <a:pPr lvl="1"/>
            <a:endParaRPr lang="en-US" sz="2400" dirty="0"/>
          </a:p>
          <a:p>
            <a:pPr marL="457200" lvl="1" indent="0">
              <a:buNone/>
            </a:pPr>
            <a:endParaRPr lang="en-US" sz="2000" dirty="0"/>
          </a:p>
          <a:p>
            <a:pPr marL="0" lvl="0" indent="0">
              <a:buNone/>
            </a:pPr>
            <a:endParaRPr lang="en-US" sz="3600" dirty="0"/>
          </a:p>
        </p:txBody>
      </p:sp>
      <p:pic>
        <p:nvPicPr>
          <p:cNvPr id="5" name="Picture 4" descr="mainreasonbehinddatalos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3152954"/>
            <a:ext cx="4851097" cy="3705045"/>
          </a:xfrm>
          <a:prstGeom prst="rect">
            <a:avLst/>
          </a:prstGeom>
        </p:spPr>
      </p:pic>
      <p:pic>
        <p:nvPicPr>
          <p:cNvPr id="6" name="Picture 5" descr="Warning_Sign_clip_art_mediu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81" y="5196852"/>
            <a:ext cx="1218057" cy="106377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47167" y="6303122"/>
            <a:ext cx="1060808" cy="348449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Bit Rot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75351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62769" y="-27384"/>
            <a:ext cx="9144000" cy="1230158"/>
          </a:xfrm>
        </p:spPr>
        <p:txBody>
          <a:bodyPr/>
          <a:lstStyle/>
          <a:p>
            <a:r>
              <a:rPr lang="en-US" dirty="0" smtClean="0"/>
              <a:t>Survey: Archive protection / audit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07123"/>
            <a:ext cx="8424031" cy="5257800"/>
          </a:xfrm>
        </p:spPr>
        <p:txBody>
          <a:bodyPr>
            <a:noAutofit/>
          </a:bodyPr>
          <a:lstStyle/>
          <a:p>
            <a:pPr lvl="0"/>
            <a:r>
              <a:rPr lang="en-US" sz="2000" dirty="0" smtClean="0"/>
              <a:t>Most sites (11) use checksums (adler32, md5)</a:t>
            </a:r>
          </a:p>
          <a:p>
            <a:pPr lvl="0"/>
            <a:r>
              <a:rPr lang="en-US" sz="2000" dirty="0" smtClean="0"/>
              <a:t>Most sites (10) use file-level replication for “important” data. No RAIT used</a:t>
            </a:r>
          </a:p>
          <a:p>
            <a:r>
              <a:rPr lang="en-US" sz="2000" dirty="0" smtClean="0"/>
              <a:t>One </a:t>
            </a:r>
            <a:r>
              <a:rPr lang="en-US" sz="2000" dirty="0"/>
              <a:t>(large) site flips the R/O tab once tapes get </a:t>
            </a:r>
            <a:r>
              <a:rPr lang="en-US" sz="2000" dirty="0" smtClean="0"/>
              <a:t>filled</a:t>
            </a:r>
          </a:p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(Background) </a:t>
            </a:r>
            <a:r>
              <a:rPr lang="en-US" sz="2000" dirty="0"/>
              <a:t>media scans done by half of the sites. </a:t>
            </a:r>
          </a:p>
          <a:p>
            <a:pPr lvl="1"/>
            <a:r>
              <a:rPr lang="en-US" sz="1800" dirty="0" smtClean="0"/>
              <a:t>All tape </a:t>
            </a:r>
            <a:r>
              <a:rPr lang="en-US" sz="1800" dirty="0"/>
              <a:t>contents scanned </a:t>
            </a:r>
            <a:r>
              <a:rPr lang="en-US" sz="1800" dirty="0" smtClean="0"/>
              <a:t>(2 sites)</a:t>
            </a:r>
          </a:p>
          <a:p>
            <a:pPr lvl="1"/>
            <a:r>
              <a:rPr lang="en-US" sz="1800" dirty="0" smtClean="0"/>
              <a:t>partial </a:t>
            </a:r>
            <a:r>
              <a:rPr lang="en-US" sz="1800" dirty="0"/>
              <a:t>scans (begin/end/random samples</a:t>
            </a:r>
            <a:r>
              <a:rPr lang="en-US" sz="1800" dirty="0" smtClean="0"/>
              <a:t>) (5 sites)</a:t>
            </a:r>
          </a:p>
          <a:p>
            <a:r>
              <a:rPr lang="en-US" sz="2000" dirty="0" smtClean="0"/>
              <a:t>Survey shows correlation between higher data loss and no media scanning!</a:t>
            </a:r>
            <a:endParaRPr lang="en-US" sz="2400" dirty="0" smtClean="0"/>
          </a:p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Data loss notification is manual in all cases </a:t>
            </a:r>
          </a:p>
          <a:p>
            <a:pPr lvl="1"/>
            <a:r>
              <a:rPr lang="en-US" sz="1800" dirty="0"/>
              <a:t>S</a:t>
            </a:r>
            <a:r>
              <a:rPr lang="en-US" sz="1800" dirty="0" smtClean="0"/>
              <a:t>ites </a:t>
            </a:r>
            <a:r>
              <a:rPr lang="en-US" sz="1800" dirty="0"/>
              <a:t>contact the owner or the VO/community … via e-mail or issuing a ticket (WLCG) </a:t>
            </a:r>
            <a:endParaRPr lang="en-US" sz="1800" dirty="0" smtClean="0"/>
          </a:p>
          <a:p>
            <a:r>
              <a:rPr lang="en-US" sz="2000" dirty="0" smtClean="0"/>
              <a:t>Recovery after data loss is always left to the affected user/community</a:t>
            </a:r>
          </a:p>
          <a:p>
            <a:pPr lvl="1"/>
            <a:r>
              <a:rPr lang="en-US" sz="1800" dirty="0" smtClean="0"/>
              <a:t>No site</a:t>
            </a:r>
            <a:r>
              <a:rPr lang="en-US" sz="1800" dirty="0"/>
              <a:t>-to-site recovery procedure even if replicas </a:t>
            </a:r>
            <a:r>
              <a:rPr lang="en-US" sz="1800" dirty="0" smtClean="0"/>
              <a:t>exist </a:t>
            </a:r>
            <a:r>
              <a:rPr lang="en-US" sz="1800" dirty="0"/>
              <a:t>elsewhere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pic>
        <p:nvPicPr>
          <p:cNvPr id="4" name="Picture 3" descr="magglas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774" y="2795627"/>
            <a:ext cx="1130457" cy="113494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64250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Survey: Archive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199" y="1202774"/>
            <a:ext cx="8471877" cy="5514956"/>
          </a:xfrm>
        </p:spPr>
        <p:txBody>
          <a:bodyPr>
            <a:noAutofit/>
          </a:bodyPr>
          <a:lstStyle/>
          <a:p>
            <a:pPr lvl="0"/>
            <a:r>
              <a:rPr lang="en-US" sz="1800" dirty="0"/>
              <a:t>Most sites </a:t>
            </a:r>
            <a:r>
              <a:rPr lang="en-US" sz="1800" dirty="0" smtClean="0"/>
              <a:t>(13) have </a:t>
            </a:r>
            <a:r>
              <a:rPr lang="en-US" sz="1800" dirty="0"/>
              <a:t>media migration </a:t>
            </a:r>
            <a:r>
              <a:rPr lang="en-US" sz="1800" dirty="0" smtClean="0"/>
              <a:t>experience.</a:t>
            </a:r>
          </a:p>
          <a:p>
            <a:pPr lvl="0"/>
            <a:r>
              <a:rPr lang="en-US" sz="1800" dirty="0" smtClean="0"/>
              <a:t>Migration interval in line with tape hardware cycles: 3-5 years, duration in function of archive size</a:t>
            </a:r>
            <a:endParaRPr lang="en-US" sz="1800" dirty="0"/>
          </a:p>
          <a:p>
            <a:pPr lvl="0"/>
            <a:endParaRPr lang="en-US" sz="1800" dirty="0" smtClean="0"/>
          </a:p>
          <a:p>
            <a:pPr lvl="0"/>
            <a:endParaRPr lang="en-US" sz="1800" dirty="0"/>
          </a:p>
          <a:p>
            <a:pPr lvl="0"/>
            <a:endParaRPr lang="en-US" sz="1800" dirty="0" smtClean="0"/>
          </a:p>
          <a:p>
            <a:pPr lvl="0"/>
            <a:endParaRPr lang="en-US" sz="1800" dirty="0"/>
          </a:p>
          <a:p>
            <a:pPr lvl="0"/>
            <a:endParaRPr lang="en-US" sz="1800" dirty="0" smtClean="0"/>
          </a:p>
          <a:p>
            <a:pPr lvl="0"/>
            <a:endParaRPr lang="en-US" sz="1800" dirty="0"/>
          </a:p>
          <a:p>
            <a:pPr marL="0" lvl="0" indent="0">
              <a:buNone/>
            </a:pPr>
            <a:endParaRPr lang="en-US" sz="1800" dirty="0"/>
          </a:p>
          <a:p>
            <a:pPr marL="0" lvl="0" indent="0">
              <a:buNone/>
            </a:pPr>
            <a:endParaRPr lang="en-US" sz="1800" dirty="0" smtClean="0"/>
          </a:p>
          <a:p>
            <a:r>
              <a:rPr lang="en-US" sz="1800" dirty="0"/>
              <a:t>Manpower involved for most of sites &lt;1FTE (except larger sites)</a:t>
            </a:r>
          </a:p>
          <a:p>
            <a:pPr lvl="0"/>
            <a:endParaRPr lang="en-US" sz="1800" dirty="0" smtClean="0"/>
          </a:p>
          <a:p>
            <a:pPr lvl="0"/>
            <a:r>
              <a:rPr lang="en-US" sz="1800" dirty="0" smtClean="0"/>
              <a:t>Two </a:t>
            </a:r>
            <a:r>
              <a:rPr lang="en-US" sz="1800" dirty="0"/>
              <a:t>sites require users to select what needs to be migrated -&gt; all others: everything! </a:t>
            </a:r>
            <a:endParaRPr lang="en-US" sz="1800" dirty="0" smtClean="0"/>
          </a:p>
          <a:p>
            <a:pPr lvl="0"/>
            <a:r>
              <a:rPr lang="en-US" sz="1800" dirty="0" smtClean="0"/>
              <a:t>50 </a:t>
            </a:r>
            <a:r>
              <a:rPr lang="en-US" sz="1800" dirty="0"/>
              <a:t>% of the sites report integrity problems </a:t>
            </a:r>
            <a:r>
              <a:rPr lang="en-US" sz="1800" dirty="0" smtClean="0"/>
              <a:t>-&gt; data loss detected </a:t>
            </a:r>
            <a:r>
              <a:rPr lang="en-US" sz="1800" dirty="0"/>
              <a:t>during migration. </a:t>
            </a:r>
            <a:endParaRPr lang="en-US" sz="1800" dirty="0" smtClean="0"/>
          </a:p>
          <a:p>
            <a:pPr lvl="0"/>
            <a:r>
              <a:rPr lang="en-US" sz="1800" dirty="0" smtClean="0"/>
              <a:t>2 </a:t>
            </a:r>
            <a:r>
              <a:rPr lang="en-US" sz="1800" dirty="0"/>
              <a:t>sites report that they </a:t>
            </a:r>
            <a:r>
              <a:rPr lang="en-US" sz="1800" b="1" dirty="0"/>
              <a:t>won’t</a:t>
            </a:r>
            <a:r>
              <a:rPr lang="en-US" sz="1800" dirty="0"/>
              <a:t> be able to bring forward their complete archive to newer storage generations (lack of funding/resources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pic>
        <p:nvPicPr>
          <p:cNvPr id="4" name="Picture 3" descr="monthsformediamigr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737" y="2037046"/>
            <a:ext cx="4332329" cy="273815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3443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Survey: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58098"/>
            <a:ext cx="8423031" cy="5312400"/>
          </a:xfrm>
        </p:spPr>
        <p:txBody>
          <a:bodyPr>
            <a:noAutofit/>
          </a:bodyPr>
          <a:lstStyle/>
          <a:p>
            <a:pPr lvl="0"/>
            <a:r>
              <a:rPr lang="en-US" sz="2000" dirty="0" smtClean="0"/>
              <a:t>Archiving </a:t>
            </a:r>
            <a:r>
              <a:rPr lang="en-US" sz="2000" dirty="0"/>
              <a:t>has become a reality by </a:t>
            </a:r>
            <a:r>
              <a:rPr lang="en-US" sz="2000" dirty="0" smtClean="0"/>
              <a:t>fact</a:t>
            </a:r>
            <a:r>
              <a:rPr lang="en-US" sz="2000" dirty="0"/>
              <a:t> </a:t>
            </a:r>
            <a:r>
              <a:rPr lang="en-US" sz="2000" dirty="0" smtClean="0"/>
              <a:t>rather </a:t>
            </a:r>
            <a:r>
              <a:rPr lang="en-US" sz="2000" dirty="0"/>
              <a:t>than by </a:t>
            </a:r>
            <a:r>
              <a:rPr lang="en-US" sz="2000" dirty="0" smtClean="0"/>
              <a:t>design (MSS</a:t>
            </a:r>
            <a:r>
              <a:rPr lang="en-US" sz="2000" dirty="0"/>
              <a:t>==archiving </a:t>
            </a:r>
            <a:r>
              <a:rPr lang="en-US" sz="2000" dirty="0" smtClean="0"/>
              <a:t>system)</a:t>
            </a:r>
            <a:endParaRPr lang="en-US" sz="2000" dirty="0"/>
          </a:p>
          <a:p>
            <a:pPr lvl="0"/>
            <a:r>
              <a:rPr lang="en-US" sz="2000" dirty="0" smtClean="0"/>
              <a:t>Often no clear understanding</a:t>
            </a:r>
            <a:r>
              <a:rPr lang="en-US" sz="2000" dirty="0"/>
              <a:t>, SLA or agreement of how long archived data should live. </a:t>
            </a:r>
            <a:endParaRPr lang="en-US" sz="2000" dirty="0" smtClean="0"/>
          </a:p>
          <a:p>
            <a:pPr lvl="1"/>
            <a:r>
              <a:rPr lang="en-US" sz="1600" dirty="0" smtClean="0"/>
              <a:t>Often </a:t>
            </a:r>
            <a:r>
              <a:rPr lang="en-US" sz="1600" dirty="0"/>
              <a:t>no </a:t>
            </a:r>
            <a:r>
              <a:rPr lang="en-US" sz="1600" dirty="0" smtClean="0"/>
              <a:t>funding commitment across </a:t>
            </a:r>
            <a:r>
              <a:rPr lang="en-US" sz="1600" dirty="0"/>
              <a:t>complete preservation period.</a:t>
            </a:r>
          </a:p>
          <a:p>
            <a:pPr lvl="1"/>
            <a:r>
              <a:rPr lang="en-US" sz="1600" dirty="0"/>
              <a:t>Data owners are currently active experiments, many </a:t>
            </a:r>
            <a:r>
              <a:rPr lang="en-US" sz="1600" dirty="0" smtClean="0"/>
              <a:t>about </a:t>
            </a:r>
            <a:r>
              <a:rPr lang="en-US" sz="1600" dirty="0"/>
              <a:t>to terminate, who </a:t>
            </a:r>
            <a:r>
              <a:rPr lang="en-US" sz="1600" dirty="0" smtClean="0"/>
              <a:t>takes over?</a:t>
            </a:r>
            <a:endParaRPr lang="en-US" sz="1600" dirty="0"/>
          </a:p>
          <a:p>
            <a:pPr lvl="0"/>
            <a:r>
              <a:rPr lang="en-US" sz="2000" dirty="0"/>
              <a:t>Bit rot implying data loss is a reality. </a:t>
            </a:r>
            <a:r>
              <a:rPr lang="en-US" sz="2000" dirty="0" smtClean="0"/>
              <a:t>Missing  </a:t>
            </a:r>
            <a:r>
              <a:rPr lang="en-US" sz="2000" dirty="0" err="1"/>
              <a:t>QoS</a:t>
            </a:r>
            <a:r>
              <a:rPr lang="en-US" sz="2000" dirty="0"/>
              <a:t> or detailed SLA’s defining acceptable data loss </a:t>
            </a:r>
            <a:r>
              <a:rPr lang="en-US" sz="2000" dirty="0" smtClean="0"/>
              <a:t>rates. Users </a:t>
            </a:r>
            <a:r>
              <a:rPr lang="en-US" sz="2000" dirty="0"/>
              <a:t>seem to expect “no data </a:t>
            </a:r>
            <a:r>
              <a:rPr lang="en-US" sz="2000" dirty="0" smtClean="0"/>
              <a:t>loss”</a:t>
            </a:r>
            <a:endParaRPr lang="en-US" sz="2000" dirty="0"/>
          </a:p>
          <a:p>
            <a:r>
              <a:rPr lang="en-US" sz="2000" dirty="0" smtClean="0"/>
              <a:t>Redundancy </a:t>
            </a:r>
            <a:r>
              <a:rPr lang="en-US" sz="2000" dirty="0" smtClean="0"/>
              <a:t>of data is a way for reducing data loss  </a:t>
            </a:r>
            <a:endParaRPr lang="en-US" sz="1600" dirty="0"/>
          </a:p>
          <a:p>
            <a:pPr lvl="1"/>
            <a:r>
              <a:rPr lang="en-US" sz="1600" dirty="0" smtClean="0"/>
              <a:t>Intra-site for small / legacy  </a:t>
            </a:r>
            <a:r>
              <a:rPr lang="en-US" sz="1600" dirty="0"/>
              <a:t>experiments </a:t>
            </a:r>
            <a:r>
              <a:rPr lang="en-US" sz="1600" dirty="0" smtClean="0"/>
              <a:t>with </a:t>
            </a:r>
            <a:r>
              <a:rPr lang="en-US" sz="1600" dirty="0"/>
              <a:t>small </a:t>
            </a:r>
            <a:r>
              <a:rPr lang="en-US" sz="1600" dirty="0" smtClean="0"/>
              <a:t>footprint</a:t>
            </a:r>
          </a:p>
          <a:p>
            <a:pPr lvl="1"/>
            <a:r>
              <a:rPr lang="en-US" sz="1600" dirty="0" smtClean="0"/>
              <a:t>Inter-site for larger ones (LHC et al)</a:t>
            </a:r>
          </a:p>
          <a:p>
            <a:r>
              <a:rPr lang="en-US" sz="2000" dirty="0" smtClean="0"/>
              <a:t>Regular archive audits help improving reliability &amp; reducing migration troubles</a:t>
            </a:r>
          </a:p>
          <a:p>
            <a:pPr lvl="1"/>
            <a:r>
              <a:rPr lang="en-US" sz="1600" dirty="0" smtClean="0"/>
              <a:t>“Cold” data growing and can’t be left alone</a:t>
            </a:r>
            <a:endParaRPr lang="en-US" sz="1600" dirty="0"/>
          </a:p>
          <a:p>
            <a:r>
              <a:rPr lang="en-US" sz="2000" dirty="0" smtClean="0"/>
              <a:t>No inter-site replica recovery; sites </a:t>
            </a:r>
            <a:r>
              <a:rPr lang="en-US" sz="2000" dirty="0"/>
              <a:t>rely on users/VO’s for this</a:t>
            </a:r>
            <a:r>
              <a:rPr lang="en-US" sz="2000" dirty="0" smtClean="0"/>
              <a:t>.</a:t>
            </a:r>
          </a:p>
          <a:p>
            <a:pPr lvl="1"/>
            <a:r>
              <a:rPr lang="en-US" sz="1600" dirty="0" smtClean="0"/>
              <a:t>Is this optimal?</a:t>
            </a:r>
          </a:p>
          <a:p>
            <a:pPr lvl="1"/>
            <a:r>
              <a:rPr lang="en-US" sz="1600" dirty="0" smtClean="0"/>
              <a:t>Complexity </a:t>
            </a:r>
            <a:r>
              <a:rPr lang="en-US" sz="1600" dirty="0"/>
              <a:t>is </a:t>
            </a:r>
            <a:r>
              <a:rPr lang="en-US" sz="1600" dirty="0" smtClean="0"/>
              <a:t>high: </a:t>
            </a:r>
            <a:r>
              <a:rPr lang="en-US" sz="1600" dirty="0"/>
              <a:t>~ to (# VO’s) x (Storage systems) x (Sites).</a:t>
            </a:r>
          </a:p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80245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Survey gives </a:t>
            </a:r>
            <a:r>
              <a:rPr lang="en-US" dirty="0"/>
              <a:t>g</a:t>
            </a:r>
            <a:r>
              <a:rPr lang="en-US" dirty="0" smtClean="0"/>
              <a:t>ood </a:t>
            </a:r>
            <a:r>
              <a:rPr lang="en-US" dirty="0"/>
              <a:t>overview of HEP bit-level </a:t>
            </a:r>
            <a:r>
              <a:rPr lang="en-US" dirty="0" smtClean="0"/>
              <a:t>archiving</a:t>
            </a:r>
          </a:p>
          <a:p>
            <a:pPr lvl="1"/>
            <a:r>
              <a:rPr lang="en-US" dirty="0" smtClean="0"/>
              <a:t>Mostly encouraging results with room for improvement</a:t>
            </a:r>
            <a:endParaRPr lang="en-US" dirty="0"/>
          </a:p>
          <a:p>
            <a:pPr lvl="1"/>
            <a:r>
              <a:rPr lang="en-US" dirty="0" smtClean="0"/>
              <a:t>Redo </a:t>
            </a:r>
            <a:r>
              <a:rPr lang="en-US" dirty="0"/>
              <a:t>survey outside HEP (large scientific communities) and compare results</a:t>
            </a:r>
            <a:r>
              <a:rPr lang="en-US" dirty="0" smtClean="0"/>
              <a:t>?</a:t>
            </a:r>
          </a:p>
          <a:p>
            <a:r>
              <a:rPr lang="en-US" dirty="0" smtClean="0"/>
              <a:t>Collect, document and share best practices at forthcoming HEPiX meetings</a:t>
            </a:r>
          </a:p>
          <a:p>
            <a:pPr lvl="1"/>
            <a:r>
              <a:rPr lang="en-US" dirty="0" smtClean="0"/>
              <a:t>Archive protection and audit</a:t>
            </a:r>
          </a:p>
          <a:p>
            <a:r>
              <a:rPr lang="en-US" dirty="0" smtClean="0"/>
              <a:t>Tackle automation of data recovery for distributed archives</a:t>
            </a:r>
          </a:p>
          <a:p>
            <a:r>
              <a:rPr lang="en-US" dirty="0" smtClean="0"/>
              <a:t>Contributors welcome</a:t>
            </a:r>
          </a:p>
          <a:p>
            <a:pPr lvl="1"/>
            <a:r>
              <a:rPr lang="en-US" dirty="0">
                <a:hlinkClick r:id="rId3"/>
              </a:rPr>
              <a:t>w3.hepix.org/bit-preservation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bit-preservation@</a:t>
            </a:r>
            <a:r>
              <a:rPr lang="en-US" dirty="0" smtClean="0">
                <a:hlinkClick r:id="rId4"/>
              </a:rPr>
              <a:t>hepix.org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47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51201" y="3022601"/>
            <a:ext cx="3471333" cy="153246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Reserve slides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943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836712"/>
            <a:ext cx="7543800" cy="4953000"/>
          </a:xfrm>
        </p:spPr>
        <p:txBody>
          <a:bodyPr/>
          <a:lstStyle/>
          <a:p>
            <a:r>
              <a:rPr lang="en-US" sz="1600" dirty="0" smtClean="0"/>
              <a:t>File loss is unavoidable and needs to be factored in at all stages</a:t>
            </a:r>
          </a:p>
          <a:p>
            <a:r>
              <a:rPr lang="en-US" sz="1600" dirty="0" smtClean="0"/>
              <a:t>Good news: it has been getting better for both disk and tape</a:t>
            </a:r>
          </a:p>
          <a:p>
            <a:r>
              <a:rPr lang="en-US" sz="1600" dirty="0" smtClean="0"/>
              <a:t>Disk storage reliability greatly increased by EOS over CASTOR disk</a:t>
            </a:r>
          </a:p>
          <a:p>
            <a:pPr lvl="1"/>
            <a:r>
              <a:rPr lang="en-US" sz="1200" dirty="0" smtClean="0"/>
              <a:t>RAID-1 does not protect against controller or machine problems, file system corruptions and finger trouble</a:t>
            </a:r>
          </a:p>
          <a:p>
            <a:r>
              <a:rPr lang="en-US" sz="1600" dirty="0" smtClean="0"/>
              <a:t>Tape reliability still ~O(1) higher than EOS disk</a:t>
            </a:r>
          </a:p>
          <a:p>
            <a:pPr lvl="1"/>
            <a:r>
              <a:rPr lang="en-US" sz="1200" dirty="0" smtClean="0"/>
              <a:t>Note: single tape copy vs. 2 copies on disk</a:t>
            </a:r>
          </a:p>
          <a:p>
            <a:endParaRPr lang="en-US" sz="1800" dirty="0"/>
          </a:p>
        </p:txBody>
      </p:sp>
      <p:pic>
        <p:nvPicPr>
          <p:cNvPr id="5" name="Picture 4" descr="reliability-tape-disk-eo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924944"/>
            <a:ext cx="6894225" cy="378855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96192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14:flash/>
      </p:transition>
    </mc:Choice>
    <mc:Fallback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Bit-preservation WG: </a:t>
            </a:r>
            <a:r>
              <a:rPr lang="en-US" dirty="0"/>
              <a:t>b</a:t>
            </a:r>
            <a:r>
              <a:rPr lang="en-US" dirty="0" smtClean="0"/>
              <a:t>ackground, mandate</a:t>
            </a:r>
          </a:p>
          <a:p>
            <a:r>
              <a:rPr lang="en-US" dirty="0" smtClean="0"/>
              <a:t>Large archive sites survey</a:t>
            </a:r>
          </a:p>
          <a:p>
            <a:pPr lvl="1"/>
            <a:r>
              <a:rPr lang="en-US" dirty="0" smtClean="0"/>
              <a:t>main findings</a:t>
            </a:r>
          </a:p>
          <a:p>
            <a:r>
              <a:rPr lang="en-US" dirty="0" smtClean="0"/>
              <a:t>Conclusions &amp; next steps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338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28618" y="0"/>
            <a:ext cx="9144000" cy="1230158"/>
          </a:xfrm>
        </p:spPr>
        <p:txBody>
          <a:bodyPr/>
          <a:lstStyle/>
          <a:p>
            <a:r>
              <a:rPr lang="en-US" dirty="0" smtClean="0"/>
              <a:t>Bit-preservation WG: Background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38932"/>
            <a:ext cx="8229600" cy="4525963"/>
          </a:xfrm>
        </p:spPr>
        <p:txBody>
          <a:bodyPr/>
          <a:lstStyle/>
          <a:p>
            <a:r>
              <a:rPr lang="en-US" dirty="0" smtClean="0"/>
              <a:t>Request from DPHEP @ HEPiX spring 2013: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5802" y="1904047"/>
            <a:ext cx="6459080" cy="482535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1196752"/>
            <a:ext cx="1156701" cy="58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263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00">
        <p:fade thruBlk="1"/>
      </p:transition>
    </mc:Choice>
    <mc:Fallback>
      <p:transition xmlns:p14="http://schemas.microsoft.com/office/powerpoint/2010/main" spd="med">
        <p:fade thruBlk="1"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Bit-preservation WG: Mandate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3334" y="1202774"/>
            <a:ext cx="8348133" cy="5101177"/>
          </a:xfrm>
          <a:prstGeom prst="verticalScroll">
            <a:avLst>
              <a:gd name="adj" fmla="val 6525"/>
            </a:avLst>
          </a:prstGeom>
          <a:solidFill>
            <a:srgbClr val="FFE087"/>
          </a:solidFill>
          <a:ln>
            <a:solidFill>
              <a:schemeClr val="tx1"/>
            </a:solidFill>
          </a:ln>
          <a:effectLst>
            <a:outerShdw blurRad="50800" dist="38100" dir="2700000" sx="102000" sy="102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r>
              <a:rPr lang="en-US" sz="1800" dirty="0">
                <a:latin typeface="+mj-lt"/>
                <a:cs typeface="Apple Chancery"/>
              </a:rPr>
              <a:t>The goal of the HEPiX Bit Preservation Working Group is to share ideas, practices and experience on bit stream preservation activities across sites providing long-term and large-scale archive services. Different aspects should be covered like: technology used for long-term archiving, definition of reliability, mitigation of data loss risks, monitoring/verification of the archive contents, procedures for recovering unavailable and/or lost data, procedures for archive migration to new-generation technology. </a:t>
            </a:r>
          </a:p>
          <a:p>
            <a:r>
              <a:rPr lang="en-US" sz="1800" dirty="0"/>
              <a:t>The Working Group responds to a request by the </a:t>
            </a:r>
            <a:r>
              <a:rPr lang="en-US" sz="1800" dirty="0">
                <a:hlinkClick r:id="rId3" tooltip="http://www.dphep.org"/>
              </a:rPr>
              <a:t>DPHEP</a:t>
            </a:r>
            <a:r>
              <a:rPr lang="en-US" sz="1800" dirty="0"/>
              <a:t> collaboration for advice on technical matters of bit preservation. </a:t>
            </a:r>
            <a:endParaRPr lang="en-US" sz="1800" dirty="0" smtClean="0"/>
          </a:p>
          <a:p>
            <a:r>
              <a:rPr lang="en-US" sz="1800" dirty="0" smtClean="0">
                <a:latin typeface="+mj-lt"/>
                <a:cs typeface="Apple Chancery"/>
              </a:rPr>
              <a:t>The </a:t>
            </a:r>
            <a:r>
              <a:rPr lang="en-US" sz="1800" dirty="0">
                <a:latin typeface="+mj-lt"/>
                <a:cs typeface="Apple Chancery"/>
              </a:rPr>
              <a:t>Working Group will produce a survey on existing practices across HEPiX and WLCG sites responsible for large-scale long-term archiving. The collaboration should ideally be extended to other large-scale archive sites from other research fields outside HEP. </a:t>
            </a:r>
          </a:p>
          <a:p>
            <a:r>
              <a:rPr lang="en-US" sz="1800" dirty="0">
                <a:latin typeface="+mj-lt"/>
                <a:cs typeface="Apple Chancery"/>
              </a:rPr>
              <a:t>Based on best practices and development in storage preservation activities, the Working Group will provide recommendations for sustainable archival storage of HEP data across multiple sites and different technologies. </a:t>
            </a:r>
          </a:p>
          <a:p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9542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Bit-preservation WG: Mandate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8229600" cy="293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dirty="0" smtClean="0"/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Collecting and sharing knowledge on bit preservation across HEP (and beyond)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Provide </a:t>
            </a:r>
            <a:r>
              <a:rPr lang="en-US" sz="2800" dirty="0" smtClean="0"/>
              <a:t>technical advise to </a:t>
            </a:r>
          </a:p>
          <a:p>
            <a:pPr marL="285750" indent="-285750">
              <a:buFont typeface="Arial"/>
              <a:buChar char="•"/>
            </a:pPr>
            <a:r>
              <a:rPr lang="en-US" sz="2800" dirty="0" smtClean="0"/>
              <a:t>Recommendations for sustainable (distributed) archival storage in HEP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800" y="3086617"/>
            <a:ext cx="835142" cy="4241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0534" y="4686681"/>
            <a:ext cx="4571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hlinkClick r:id="rId4"/>
              </a:rPr>
              <a:t>w3</a:t>
            </a:r>
            <a:r>
              <a:rPr lang="en-US" sz="2800" dirty="0">
                <a:hlinkClick r:id="rId4"/>
              </a:rPr>
              <a:t>.hepix.org/bit-</a:t>
            </a:r>
            <a:r>
              <a:rPr lang="en-US" sz="2800" dirty="0" smtClean="0">
                <a:hlinkClick r:id="rId4"/>
              </a:rPr>
              <a:t>preservation</a:t>
            </a:r>
            <a:endParaRPr lang="en-US" sz="2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986261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archive sites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27004"/>
            <a:ext cx="74930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Targeted </a:t>
            </a:r>
            <a:r>
              <a:rPr lang="en-US" sz="2000" dirty="0"/>
              <a:t>towards large long-term </a:t>
            </a:r>
            <a:r>
              <a:rPr lang="en-US" sz="2000" dirty="0" smtClean="0"/>
              <a:t>sites (</a:t>
            </a:r>
            <a:r>
              <a:rPr lang="en-US" sz="2000" dirty="0"/>
              <a:t>such as LCG T0/T1 sites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Goal </a:t>
            </a:r>
            <a:r>
              <a:rPr lang="en-US" sz="2000" dirty="0"/>
              <a:t>is to obtain an overview of the site characteristics and activities/challenges regarding bit-level data preservation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40 questions structured in 6 sections</a:t>
            </a:r>
          </a:p>
          <a:p>
            <a:r>
              <a:rPr lang="en-US" sz="2000" dirty="0" smtClean="0"/>
              <a:t>Survey sent to 21 sites, received 18 answers: THANKS</a:t>
            </a:r>
          </a:p>
          <a:p>
            <a:pPr lvl="1"/>
            <a:r>
              <a:rPr lang="en-US" sz="1800" dirty="0" smtClean="0"/>
              <a:t>2 sites had no input to provide (“young” sites, no archiving experience)</a:t>
            </a:r>
          </a:p>
          <a:p>
            <a:pPr lvl="1"/>
            <a:r>
              <a:rPr lang="en-US" sz="1800" dirty="0" smtClean="0"/>
              <a:t>All “large” HEPiX/WLCG Tier-1 sites provided input</a:t>
            </a:r>
            <a:endParaRPr lang="en-US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-191071" y="3999343"/>
            <a:ext cx="9306617" cy="2756089"/>
            <a:chOff x="-191071" y="3999343"/>
            <a:chExt cx="9306617" cy="275608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1071" y="4151710"/>
              <a:ext cx="4191000" cy="762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15988" y="5984427"/>
              <a:ext cx="771005" cy="77100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2328958" y="5848647"/>
              <a:ext cx="735675" cy="77100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7235" y="5831168"/>
              <a:ext cx="1921217" cy="70444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52570" y="5848647"/>
              <a:ext cx="772833" cy="772833"/>
            </a:xfrm>
            <a:prstGeom prst="rect">
              <a:avLst/>
            </a:prstGeom>
          </p:spPr>
        </p:pic>
        <p:pic>
          <p:nvPicPr>
            <p:cNvPr id="10" name="Picture 9" descr="enq07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2978" y="3999343"/>
              <a:ext cx="3822637" cy="77549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489353" y="4890750"/>
              <a:ext cx="2258356" cy="48426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489353" y="5561254"/>
              <a:ext cx="2029559" cy="63108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173142" y="5848647"/>
              <a:ext cx="1257178" cy="577314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999929" y="4774838"/>
              <a:ext cx="2157066" cy="97812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921562" y="4114306"/>
              <a:ext cx="1601416" cy="77644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57235" y="4913710"/>
              <a:ext cx="1790108" cy="675678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328958" y="5010469"/>
              <a:ext cx="1670971" cy="578919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842776" y="6183391"/>
              <a:ext cx="1871367" cy="572041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17"/>
            <a:stretch>
              <a:fillRect/>
            </a:stretch>
          </p:blipFill>
          <p:spPr>
            <a:xfrm>
              <a:off x="8379871" y="3999343"/>
              <a:ext cx="735675" cy="77229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5614439" y="5344860"/>
              <a:ext cx="819858" cy="816214"/>
            </a:xfrm>
            <a:prstGeom prst="rect">
              <a:avLst/>
            </a:prstGeom>
          </p:spPr>
        </p:pic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115095" y="1091851"/>
            <a:ext cx="1871898" cy="290749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sx="104000" sy="10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673415"/>
      </p:ext>
    </p:extLst>
  </p:cSld>
  <p:clrMapOvr>
    <a:masterClrMapping/>
  </p:clrMapOvr>
  <p:transition xmlns:p14="http://schemas.microsoft.com/office/powerpoint/2010/main" spd="slow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15360"/>
            <a:ext cx="9144000" cy="1230158"/>
          </a:xfrm>
        </p:spPr>
        <p:txBody>
          <a:bodyPr/>
          <a:lstStyle/>
          <a:p>
            <a:r>
              <a:rPr lang="en-US" dirty="0" smtClean="0"/>
              <a:t>Survey: Site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2774"/>
            <a:ext cx="5415963" cy="5527483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Per-site archive volume: 2-92PB</a:t>
            </a:r>
          </a:p>
          <a:p>
            <a:pPr lvl="1"/>
            <a:r>
              <a:rPr lang="en-US" sz="2000" dirty="0" smtClean="0"/>
              <a:t>Total </a:t>
            </a:r>
            <a:r>
              <a:rPr lang="en-US" sz="2000" dirty="0"/>
              <a:t>archive space = 306 PB</a:t>
            </a:r>
          </a:p>
          <a:p>
            <a:pPr lvl="1"/>
            <a:r>
              <a:rPr lang="en-US" sz="2000" dirty="0"/>
              <a:t>Future yearly growth </a:t>
            </a:r>
            <a:r>
              <a:rPr lang="en-US" sz="2000" dirty="0" smtClean="0"/>
              <a:t>0</a:t>
            </a:r>
            <a:r>
              <a:rPr lang="en-US" sz="2000" dirty="0"/>
              <a:t>% </a:t>
            </a:r>
            <a:r>
              <a:rPr lang="en-US" sz="2000" dirty="0" smtClean="0"/>
              <a:t>- </a:t>
            </a:r>
            <a:r>
              <a:rPr lang="en-US" sz="2000" dirty="0" smtClean="0"/>
              <a:t>10x</a:t>
            </a:r>
          </a:p>
          <a:p>
            <a:pPr lvl="1"/>
            <a:r>
              <a:rPr lang="en-US" sz="2000" dirty="0" smtClean="0"/>
              <a:t>&gt; 0</a:t>
            </a:r>
            <a:r>
              <a:rPr lang="en-US" sz="2000" dirty="0" smtClean="0"/>
              <a:t>.57</a:t>
            </a:r>
            <a:r>
              <a:rPr lang="en-US" sz="2000" dirty="0" smtClean="0"/>
              <a:t> </a:t>
            </a:r>
            <a:r>
              <a:rPr lang="en-US" sz="2000" dirty="0" smtClean="0"/>
              <a:t>EB </a:t>
            </a:r>
            <a:r>
              <a:rPr lang="en-US" sz="2000" dirty="0"/>
              <a:t>(+86%</a:t>
            </a:r>
            <a:r>
              <a:rPr lang="en-US" sz="2000" dirty="0" smtClean="0"/>
              <a:t>) expected </a:t>
            </a:r>
            <a:r>
              <a:rPr lang="en-US" sz="2000" dirty="0"/>
              <a:t>end </a:t>
            </a:r>
            <a:r>
              <a:rPr lang="en-US" sz="2000" dirty="0" smtClean="0"/>
              <a:t>2015</a:t>
            </a:r>
            <a:r>
              <a:rPr lang="en-US" sz="2000" dirty="0" smtClean="0"/>
              <a:t>! </a:t>
            </a:r>
          </a:p>
          <a:p>
            <a:pPr lvl="1"/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r>
              <a:rPr lang="en-US" sz="2400" dirty="0" smtClean="0"/>
              <a:t>Served </a:t>
            </a:r>
            <a:r>
              <a:rPr lang="en-US" sz="2400" dirty="0"/>
              <a:t>VO’s/communities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2 sites serving only LHC</a:t>
            </a:r>
          </a:p>
          <a:p>
            <a:pPr lvl="1"/>
            <a:r>
              <a:rPr lang="en-US" sz="2000" dirty="0" smtClean="0"/>
              <a:t>One site serving a single community</a:t>
            </a:r>
            <a:endParaRPr lang="en-US" sz="2000" dirty="0"/>
          </a:p>
          <a:p>
            <a:pPr lvl="1"/>
            <a:r>
              <a:rPr lang="en-US" sz="2000" dirty="0" smtClean="0"/>
              <a:t>8 </a:t>
            </a:r>
            <a:r>
              <a:rPr lang="en-US" sz="2000" dirty="0"/>
              <a:t>sites serving </a:t>
            </a:r>
            <a:r>
              <a:rPr lang="en-US" sz="2000" dirty="0" smtClean="0"/>
              <a:t>non-running HEP experiments</a:t>
            </a:r>
            <a:endParaRPr lang="en-US" sz="2000" dirty="0"/>
          </a:p>
          <a:p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68" y="685057"/>
            <a:ext cx="4349997" cy="28569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7</a:t>
            </a:fld>
            <a:endParaRPr lang="en-US" dirty="0"/>
          </a:p>
        </p:txBody>
      </p:sp>
      <p:pic>
        <p:nvPicPr>
          <p:cNvPr id="6" name="Picture 5" descr="communities-serve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668" y="3541997"/>
            <a:ext cx="3979332" cy="3322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46371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8777"/>
            <a:ext cx="9144000" cy="1230158"/>
          </a:xfrm>
        </p:spPr>
        <p:txBody>
          <a:bodyPr/>
          <a:lstStyle/>
          <a:p>
            <a:r>
              <a:rPr lang="en-US" dirty="0" smtClean="0"/>
              <a:t>Survey: Archive lifetime(1)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52013"/>
            <a:ext cx="5780920" cy="5505987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Vast majority of sites see </a:t>
            </a:r>
            <a:r>
              <a:rPr lang="en-US" b="1" dirty="0" smtClean="0"/>
              <a:t>all</a:t>
            </a:r>
            <a:r>
              <a:rPr lang="en-US" dirty="0" smtClean="0"/>
              <a:t> archived </a:t>
            </a:r>
            <a:r>
              <a:rPr lang="en-US" dirty="0"/>
              <a:t>data </a:t>
            </a:r>
            <a:r>
              <a:rPr lang="en-US" dirty="0" smtClean="0"/>
              <a:t>as “</a:t>
            </a:r>
            <a:r>
              <a:rPr lang="en-US" dirty="0"/>
              <a:t>long-term</a:t>
            </a:r>
            <a:r>
              <a:rPr lang="en-US" dirty="0" smtClean="0"/>
              <a:t>” (297PB out of 306PB)</a:t>
            </a:r>
            <a:endParaRPr lang="en-US" dirty="0"/>
          </a:p>
          <a:p>
            <a:pPr lvl="0"/>
            <a:r>
              <a:rPr lang="en-US" dirty="0"/>
              <a:t>ALL sites store custodial data (no replica elsewhere). LHC data – mostly replicated; non-LHC: mostly not!</a:t>
            </a:r>
          </a:p>
          <a:p>
            <a:pPr lvl="0"/>
            <a:r>
              <a:rPr lang="en-US" dirty="0" smtClean="0"/>
              <a:t>Current archived </a:t>
            </a:r>
            <a:r>
              <a:rPr lang="en-US" dirty="0"/>
              <a:t>data </a:t>
            </a:r>
            <a:r>
              <a:rPr lang="en-US" dirty="0" smtClean="0"/>
              <a:t>dating back 4</a:t>
            </a:r>
            <a:r>
              <a:rPr lang="en-US" dirty="0"/>
              <a:t>..40 </a:t>
            </a:r>
            <a:r>
              <a:rPr lang="en-US" dirty="0" smtClean="0"/>
              <a:t>years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endParaRPr lang="en-US" dirty="0"/>
          </a:p>
          <a:p>
            <a:pPr lvl="0"/>
            <a:r>
              <a:rPr lang="en-US" dirty="0" smtClean="0"/>
              <a:t>Expected </a:t>
            </a:r>
            <a:r>
              <a:rPr lang="en-US" dirty="0"/>
              <a:t>retention </a:t>
            </a:r>
            <a:r>
              <a:rPr lang="en-US" dirty="0" smtClean="0"/>
              <a:t>period: 5y.. indefinite (≠ infinite!)</a:t>
            </a:r>
            <a:endParaRPr lang="en-US" dirty="0"/>
          </a:p>
          <a:p>
            <a:pPr lvl="0"/>
            <a:endParaRPr lang="en-US" dirty="0" smtClean="0"/>
          </a:p>
          <a:p>
            <a:r>
              <a:rPr lang="en-US" dirty="0" smtClean="0"/>
              <a:t>Only 2 sites have a data expiration policy</a:t>
            </a:r>
          </a:p>
          <a:p>
            <a:pPr lvl="1"/>
            <a:r>
              <a:rPr lang="en-US" dirty="0" smtClean="0"/>
              <a:t>4 sites admit preserving data “for no good reason” (unclear utility / ownership)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Only </a:t>
            </a:r>
            <a:r>
              <a:rPr lang="en-US" dirty="0"/>
              <a:t>4 sites </a:t>
            </a:r>
            <a:r>
              <a:rPr lang="en-US" dirty="0" smtClean="0"/>
              <a:t>confirm </a:t>
            </a:r>
            <a:r>
              <a:rPr lang="en-US" dirty="0"/>
              <a:t>that budget </a:t>
            </a:r>
            <a:r>
              <a:rPr lang="en-US" dirty="0" smtClean="0"/>
              <a:t>is secured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the complete preservation lifetime! 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 descr="expectedretentionperio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891" y="4017797"/>
            <a:ext cx="3532109" cy="2840203"/>
          </a:xfrm>
          <a:prstGeom prst="rect">
            <a:avLst/>
          </a:prstGeom>
        </p:spPr>
      </p:pic>
      <p:pic>
        <p:nvPicPr>
          <p:cNvPr id="5" name="Picture 4" descr="maxagearchivedat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124" y="1217373"/>
            <a:ext cx="3417876" cy="275362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59167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8777"/>
            <a:ext cx="9144000" cy="1230158"/>
          </a:xfrm>
        </p:spPr>
        <p:txBody>
          <a:bodyPr/>
          <a:lstStyle/>
          <a:p>
            <a:r>
              <a:rPr lang="en-US" dirty="0" smtClean="0"/>
              <a:t>Survey: Archive lifetime(2)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071381"/>
            <a:ext cx="8773569" cy="5698393"/>
          </a:xfrm>
        </p:spPr>
        <p:txBody>
          <a:bodyPr>
            <a:normAutofit/>
          </a:bodyPr>
          <a:lstStyle/>
          <a:p>
            <a:r>
              <a:rPr lang="en-US" sz="2400" dirty="0"/>
              <a:t>Only 4 sites have an SLA or </a:t>
            </a:r>
            <a:r>
              <a:rPr lang="en-US" sz="2400" dirty="0" err="1"/>
              <a:t>QoS</a:t>
            </a:r>
            <a:r>
              <a:rPr lang="en-US" sz="2400" dirty="0"/>
              <a:t> user agreement </a:t>
            </a:r>
            <a:r>
              <a:rPr lang="en-US" sz="2400" dirty="0" err="1"/>
              <a:t>wrt</a:t>
            </a:r>
            <a:r>
              <a:rPr lang="en-US" sz="2400" dirty="0"/>
              <a:t> data loss. 8 have signed the WLCG </a:t>
            </a:r>
            <a:r>
              <a:rPr lang="en-US" sz="2400" dirty="0" err="1"/>
              <a:t>MoU</a:t>
            </a:r>
            <a:r>
              <a:rPr lang="en-US" sz="2400" dirty="0" smtClean="0"/>
              <a:t>… 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/>
              <a:t>M</a:t>
            </a:r>
            <a:r>
              <a:rPr lang="en-US" sz="2400" dirty="0" smtClean="0"/>
              <a:t>ost sites </a:t>
            </a:r>
            <a:r>
              <a:rPr lang="en-US" sz="2400" dirty="0"/>
              <a:t>quoting “no data loss” as </a:t>
            </a:r>
            <a:r>
              <a:rPr lang="en-US" sz="2400" dirty="0" smtClean="0"/>
              <a:t>user expectancy(!)</a:t>
            </a:r>
          </a:p>
          <a:p>
            <a:pPr lvl="0"/>
            <a:endParaRPr lang="en-US" sz="2200" dirty="0" smtClean="0"/>
          </a:p>
          <a:p>
            <a:pPr marL="0" lvl="0" indent="0">
              <a:buNone/>
            </a:pPr>
            <a:endParaRPr lang="en-US" sz="2200" dirty="0" smtClean="0"/>
          </a:p>
          <a:p>
            <a:pPr marL="0" lvl="0" indent="0">
              <a:buNone/>
            </a:pPr>
            <a:endParaRPr lang="en-US" sz="2200" dirty="0"/>
          </a:p>
          <a:p>
            <a:pPr lvl="0"/>
            <a:r>
              <a:rPr lang="en-US" sz="2200" dirty="0" smtClean="0"/>
              <a:t>Large fractions </a:t>
            </a:r>
            <a:r>
              <a:rPr lang="en-US" sz="2200" dirty="0"/>
              <a:t>of </a:t>
            </a:r>
            <a:r>
              <a:rPr lang="en-US" sz="2200" dirty="0" smtClean="0"/>
              <a:t>“cold” data (</a:t>
            </a:r>
            <a:r>
              <a:rPr lang="en-US" sz="2200" dirty="0"/>
              <a:t>average: 53</a:t>
            </a:r>
            <a:r>
              <a:rPr lang="en-US" sz="2200" dirty="0" smtClean="0"/>
              <a:t>%)</a:t>
            </a:r>
          </a:p>
          <a:p>
            <a:pPr lvl="1"/>
            <a:r>
              <a:rPr lang="en-US" sz="1800" dirty="0" smtClean="0"/>
              <a:t>“cold” == not accessed &gt; 12 months</a:t>
            </a:r>
          </a:p>
          <a:p>
            <a:pPr lvl="0"/>
            <a:endParaRPr lang="en-US" sz="2200" dirty="0"/>
          </a:p>
          <a:p>
            <a:pPr lvl="0"/>
            <a:endParaRPr lang="en-US" sz="2200" dirty="0"/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fractioninactivedat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932" y="4058099"/>
            <a:ext cx="3539068" cy="28011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533" y="1896997"/>
            <a:ext cx="7620000" cy="118640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sx="102000" sy="102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7F348940-C34B-9840-BF82-CB4C35FC5C6A}" type="slidenum">
              <a:rPr lang="en-US" smtClean="0"/>
              <a:pPr algn="r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48584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009-12-15-DS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90000"/>
          </a:schemeClr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10495</TotalTime>
  <Words>1404</Words>
  <Application>Microsoft Macintosh PowerPoint</Application>
  <PresentationFormat>On-screen Show (4:3)</PresentationFormat>
  <Paragraphs>179</Paragraphs>
  <Slides>17</Slides>
  <Notes>15</Notes>
  <HiddenSlides>2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2009-12-15-DSS-template</vt:lpstr>
      <vt:lpstr>HEPiX bit-preservation WG</vt:lpstr>
      <vt:lpstr>Agenda</vt:lpstr>
      <vt:lpstr>Bit-preservation WG: Background</vt:lpstr>
      <vt:lpstr>Bit-preservation WG: Mandate</vt:lpstr>
      <vt:lpstr>Bit-preservation WG: Mandate</vt:lpstr>
      <vt:lpstr>Large archive sites survey</vt:lpstr>
      <vt:lpstr>Survey: Site information</vt:lpstr>
      <vt:lpstr>Survey: Archive lifetime(1)</vt:lpstr>
      <vt:lpstr>Survey: Archive lifetime(2)</vt:lpstr>
      <vt:lpstr>Survey: Archive Storage / Access  </vt:lpstr>
      <vt:lpstr>Survey: Archive reliability</vt:lpstr>
      <vt:lpstr>Survey: Archive protection / audit</vt:lpstr>
      <vt:lpstr>Survey: Archive migration</vt:lpstr>
      <vt:lpstr>Survey: Summary</vt:lpstr>
      <vt:lpstr>Conclusions and next steps</vt:lpstr>
      <vt:lpstr>PowerPoint Presentation</vt:lpstr>
      <vt:lpstr>Reliability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German Cancio</dc:creator>
  <cp:lastModifiedBy>German Cancio</cp:lastModifiedBy>
  <cp:revision>245</cp:revision>
  <cp:lastPrinted>2013-10-28T13:56:33Z</cp:lastPrinted>
  <dcterms:created xsi:type="dcterms:W3CDTF">2013-10-21T15:37:45Z</dcterms:created>
  <dcterms:modified xsi:type="dcterms:W3CDTF">2013-10-30T15:51:56Z</dcterms:modified>
</cp:coreProperties>
</file>