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2" r:id="rId4"/>
    <p:sldId id="263" r:id="rId5"/>
    <p:sldId id="284" r:id="rId6"/>
    <p:sldId id="282" r:id="rId7"/>
    <p:sldId id="285" r:id="rId8"/>
    <p:sldId id="273" r:id="rId9"/>
    <p:sldId id="286" r:id="rId10"/>
    <p:sldId id="266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75B73BDA-BD1A-4B9B-8556-38FAE09C3A2F}">
          <p14:sldIdLst>
            <p14:sldId id="256"/>
            <p14:sldId id="257"/>
            <p14:sldId id="262"/>
            <p14:sldId id="263"/>
            <p14:sldId id="284"/>
            <p14:sldId id="282"/>
            <p14:sldId id="285"/>
            <p14:sldId id="273"/>
            <p14:sldId id="286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27" autoAdjust="0"/>
    <p:restoredTop sz="83500" autoAdjust="0"/>
  </p:normalViewPr>
  <p:slideViewPr>
    <p:cSldViewPr>
      <p:cViewPr varScale="1">
        <p:scale>
          <a:sx n="77" d="100"/>
          <a:sy n="77" d="100"/>
        </p:scale>
        <p:origin x="-11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955A32E-C818-471F-9AFD-1B1F9C73F7F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7756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6D62BE7-DA57-4F55-A8AE-6D6A5CCAE5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0138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Usual litany of  hardware updates.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42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D62BE7-DA57-4F55-A8AE-6D6A5CCAE5A7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5128" name="Picture 8" descr="esciencelogo_rev_medi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6092825"/>
            <a:ext cx="2409825" cy="5524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324A8-8B90-43F0-97C4-B96BE492AA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AC1A77-5C44-4849-8B41-E24741C999B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98611-FA34-4576-9659-7F2837B52C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406A1-E6A8-4F0E-9C24-2B7A50A1B5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C7CE0-6058-434F-8009-395D7FB45E5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815FE-8A20-4233-BF0E-153855149B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7DC11-B3B7-4BBD-86E8-06B33FBBF91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081882-0EEB-411B-BF0A-FC7A11108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EA9C-6949-4350-8C54-616C2D5DFA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498F0-7063-454F-826E-4E15FD1D79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4100" name="Picture 4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</p:spPr>
        </p:pic>
      </p:grpSp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308725"/>
            <a:ext cx="18716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buFontTx/>
              <a:buNone/>
              <a:defRPr sz="1400"/>
            </a:lvl1pPr>
          </a:lstStyle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308725"/>
            <a:ext cx="460851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HEPiX Fall 2013 - RAL Site Report</a:t>
            </a:r>
            <a:endParaRPr lang="en-GB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1375" y="6308725"/>
            <a:ext cx="50323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solidFill>
                  <a:schemeClr val="accent2"/>
                </a:solidFill>
              </a:defRPr>
            </a:lvl1pPr>
          </a:lstStyle>
          <a:p>
            <a:fld id="{F13E202C-C758-4572-85F3-9B04E4DC0BC5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4108" name="Picture 12" descr="esciencelogo_medium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732588" y="6308725"/>
            <a:ext cx="1698625" cy="387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RAL Site Report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8061"/>
          </a:xfrm>
        </p:spPr>
        <p:txBody>
          <a:bodyPr/>
          <a:lstStyle/>
          <a:p>
            <a:r>
              <a:rPr lang="en-US" dirty="0" err="1" smtClean="0"/>
              <a:t>HEPiX</a:t>
            </a:r>
            <a:r>
              <a:rPr lang="en-US" dirty="0" smtClean="0"/>
              <a:t> Fall 2013, Ann Arbor, MI</a:t>
            </a:r>
          </a:p>
          <a:p>
            <a:r>
              <a:rPr lang="en-US" dirty="0" smtClean="0"/>
              <a:t>28 Oct – 1 Nov</a:t>
            </a:r>
            <a:endParaRPr lang="en-US" dirty="0"/>
          </a:p>
          <a:p>
            <a:r>
              <a:rPr lang="en-US" dirty="0" smtClean="0"/>
              <a:t>Martin Bly, STFC-RAL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7" name="Content Placeholder 6" descr="DSCN1985_JP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20000" y="1260000"/>
            <a:ext cx="6096000" cy="4572000"/>
          </a:xfr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 dirty="0"/>
          </a:p>
        </p:txBody>
      </p:sp>
      <p:pic>
        <p:nvPicPr>
          <p:cNvPr id="7" name="Picture 6" descr="IMG_11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052736"/>
            <a:ext cx="6768752" cy="50765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Tier1 Hardware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112791"/>
          </a:xfrm>
        </p:spPr>
        <p:txBody>
          <a:bodyPr>
            <a:normAutofit/>
          </a:bodyPr>
          <a:lstStyle/>
          <a:p>
            <a:r>
              <a:rPr lang="en-GB" dirty="0" smtClean="0"/>
              <a:t>CPU:  ~97k HS06 (~10k cores)</a:t>
            </a:r>
          </a:p>
          <a:p>
            <a:r>
              <a:rPr lang="en-GB" dirty="0" smtClean="0"/>
              <a:t>Storage:  ~8PB disk</a:t>
            </a:r>
          </a:p>
          <a:p>
            <a:r>
              <a:rPr lang="en-GB" dirty="0" smtClean="0"/>
              <a:t>Tape: 10k slot SL8500</a:t>
            </a:r>
            <a:endParaRPr lang="en-GB" dirty="0"/>
          </a:p>
          <a:p>
            <a:r>
              <a:rPr lang="en-GB" dirty="0" smtClean="0"/>
              <a:t>FY13/14 procurement</a:t>
            </a:r>
          </a:p>
          <a:p>
            <a:pPr lvl="1"/>
            <a:r>
              <a:rPr lang="en-GB" dirty="0"/>
              <a:t>~7.0PB useable capacity disk storage</a:t>
            </a:r>
          </a:p>
          <a:p>
            <a:pPr lvl="1"/>
            <a:r>
              <a:rPr lang="en-GB" dirty="0"/>
              <a:t>~46k HS06 </a:t>
            </a:r>
            <a:r>
              <a:rPr lang="en-GB" dirty="0" smtClean="0"/>
              <a:t>CPU</a:t>
            </a:r>
          </a:p>
          <a:p>
            <a:pPr lvl="1"/>
            <a:r>
              <a:rPr lang="en-GB" dirty="0" smtClean="0"/>
              <a:t>Tenders evaluated, in EU standstill period</a:t>
            </a:r>
          </a:p>
          <a:p>
            <a:pPr lvl="1"/>
            <a:r>
              <a:rPr lang="en-GB" dirty="0" smtClean="0"/>
              <a:t>Much better benchmarking by vendors this time!</a:t>
            </a:r>
          </a:p>
          <a:p>
            <a:pPr lvl="1"/>
            <a:r>
              <a:rPr lang="en-GB" dirty="0" smtClean="0"/>
              <a:t>Same as the FY12/13 model with bigger drives or faster CPUs</a:t>
            </a:r>
          </a:p>
          <a:p>
            <a:r>
              <a:rPr lang="en-GB" dirty="0" smtClean="0"/>
              <a:t>2007 kit mostly decommissioned</a:t>
            </a:r>
          </a:p>
          <a:p>
            <a:r>
              <a:rPr lang="en-GB" dirty="0" smtClean="0"/>
              <a:t>2008 generation being phased 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821768" cy="5184800"/>
          </a:xfrm>
        </p:spPr>
        <p:txBody>
          <a:bodyPr>
            <a:normAutofit/>
          </a:bodyPr>
          <a:lstStyle/>
          <a:p>
            <a:r>
              <a:rPr lang="en-GB" dirty="0" smtClean="0"/>
              <a:t>WAN</a:t>
            </a:r>
          </a:p>
          <a:p>
            <a:pPr lvl="1"/>
            <a:r>
              <a:rPr lang="en-GB" dirty="0" smtClean="0"/>
              <a:t>RAL site has migrated to new Janet6 (aka </a:t>
            </a:r>
            <a:r>
              <a:rPr lang="en-GB" dirty="0" err="1" smtClean="0"/>
              <a:t>SuperJanet</a:t>
            </a:r>
            <a:r>
              <a:rPr lang="en-GB" dirty="0" smtClean="0"/>
              <a:t> 6) backbone</a:t>
            </a:r>
          </a:p>
          <a:p>
            <a:pPr lvl="1"/>
            <a:r>
              <a:rPr lang="en-GB" dirty="0" smtClean="0"/>
              <a:t>Dual 30Gb/s active/passive failover link</a:t>
            </a:r>
          </a:p>
          <a:p>
            <a:pPr lvl="1"/>
            <a:r>
              <a:rPr lang="en-GB" dirty="0" smtClean="0"/>
              <a:t>Two routes on to site</a:t>
            </a:r>
          </a:p>
          <a:p>
            <a:r>
              <a:rPr lang="en-GB" dirty="0" smtClean="0"/>
              <a:t>Tier1 link to boundary now re-established at 20Gb/s</a:t>
            </a:r>
          </a:p>
          <a:p>
            <a:pPr lvl="1"/>
            <a:r>
              <a:rPr lang="en-GB" dirty="0" smtClean="0"/>
              <a:t>10Gb/s to CERN, 10Gb/s to Janet6</a:t>
            </a:r>
          </a:p>
          <a:p>
            <a:r>
              <a:rPr lang="en-GB" dirty="0" smtClean="0"/>
              <a:t>LAN</a:t>
            </a:r>
          </a:p>
          <a:p>
            <a:pPr lvl="1"/>
            <a:r>
              <a:rPr lang="en-GB" dirty="0" smtClean="0"/>
              <a:t>Mix of Dell/Force10 S4810p &amp; 60, Arista 7124, Nortel/Avaya 55xx &amp; 5</a:t>
            </a:r>
          </a:p>
          <a:p>
            <a:pPr lvl="1"/>
            <a:r>
              <a:rPr lang="en-GB" dirty="0" smtClean="0"/>
              <a:t>6xx series.  Mesh and routing with z9000 and Extreme x670</a:t>
            </a:r>
          </a:p>
          <a:p>
            <a:pPr lvl="1"/>
            <a:r>
              <a:rPr lang="en-GB" dirty="0"/>
              <a:t>Tier1 migration to Mesh network</a:t>
            </a:r>
          </a:p>
          <a:p>
            <a:pPr lvl="2"/>
            <a:r>
              <a:rPr lang="en-GB" dirty="0"/>
              <a:t>Testing internally complete, testing routing connections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Batch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895828"/>
          </a:xfrm>
        </p:spPr>
        <p:txBody>
          <a:bodyPr/>
          <a:lstStyle/>
          <a:p>
            <a:r>
              <a:rPr lang="en-GB" dirty="0" err="1" smtClean="0"/>
              <a:t>HTCondor</a:t>
            </a:r>
            <a:r>
              <a:rPr lang="en-GB" dirty="0" smtClean="0"/>
              <a:t> selected as replacement for Torque/Maui</a:t>
            </a:r>
          </a:p>
          <a:p>
            <a:pPr lvl="1"/>
            <a:r>
              <a:rPr lang="en-GB" dirty="0"/>
              <a:t>R</a:t>
            </a:r>
            <a:r>
              <a:rPr lang="en-GB" dirty="0" smtClean="0"/>
              <a:t>ollout </a:t>
            </a:r>
            <a:r>
              <a:rPr lang="en-GB" dirty="0"/>
              <a:t>in </a:t>
            </a:r>
            <a:r>
              <a:rPr lang="en-GB" dirty="0" smtClean="0"/>
              <a:t>progress </a:t>
            </a:r>
          </a:p>
          <a:p>
            <a:r>
              <a:rPr lang="en-GB" dirty="0" smtClean="0"/>
              <a:t>Migrating from CREAM to ARC CEs</a:t>
            </a:r>
          </a:p>
          <a:p>
            <a:pPr lvl="1"/>
            <a:r>
              <a:rPr lang="en-GB" dirty="0" smtClean="0"/>
              <a:t>SL6</a:t>
            </a:r>
          </a:p>
          <a:p>
            <a:r>
              <a:rPr lang="en-GB" dirty="0" smtClean="0"/>
              <a:t>Current status</a:t>
            </a:r>
          </a:p>
          <a:p>
            <a:pPr lvl="1"/>
            <a:r>
              <a:rPr lang="en-GB" dirty="0" smtClean="0"/>
              <a:t>All batch resources on SL6</a:t>
            </a:r>
          </a:p>
          <a:p>
            <a:pPr lvl="1"/>
            <a:r>
              <a:rPr lang="en-GB" dirty="0" smtClean="0"/>
              <a:t>50% CPU resources moved to </a:t>
            </a:r>
            <a:r>
              <a:rPr lang="en-GB" dirty="0" err="1" smtClean="0"/>
              <a:t>HTCondor</a:t>
            </a:r>
            <a:endParaRPr lang="en-GB" dirty="0" smtClean="0"/>
          </a:p>
          <a:p>
            <a:pPr lvl="1"/>
            <a:r>
              <a:rPr lang="en-GB" dirty="0" smtClean="0"/>
              <a:t>Migration will be completed in early November</a:t>
            </a:r>
          </a:p>
          <a:p>
            <a:r>
              <a:rPr lang="en-GB" dirty="0" smtClean="0"/>
              <a:t>Testing opportunistic use of resources from private cloud in the batch system</a:t>
            </a:r>
          </a:p>
          <a:p>
            <a:endParaRPr lang="en-GB" dirty="0"/>
          </a:p>
          <a:p>
            <a:r>
              <a:rPr lang="en-GB" dirty="0" smtClean="0"/>
              <a:t>See talk </a:t>
            </a:r>
            <a:r>
              <a:rPr lang="en-GB" smtClean="0"/>
              <a:t>by </a:t>
            </a:r>
            <a:r>
              <a:rPr lang="en-GB" smtClean="0"/>
              <a:t>Andrew </a:t>
            </a:r>
            <a:r>
              <a:rPr lang="en-GB" dirty="0" err="1" smtClean="0"/>
              <a:t>Lahiff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00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Grid Services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950" y="1052512"/>
            <a:ext cx="8910638" cy="4821962"/>
          </a:xfrm>
        </p:spPr>
        <p:txBody>
          <a:bodyPr/>
          <a:lstStyle/>
          <a:p>
            <a:r>
              <a:rPr lang="en-GB" dirty="0" smtClean="0"/>
              <a:t>SL6 migration mostly done</a:t>
            </a:r>
          </a:p>
          <a:p>
            <a:r>
              <a:rPr lang="en-GB" dirty="0" smtClean="0"/>
              <a:t>New FTS3 system</a:t>
            </a:r>
          </a:p>
          <a:p>
            <a:pPr lvl="1"/>
            <a:r>
              <a:rPr lang="en-GB" dirty="0" smtClean="0"/>
              <a:t>MySQL backend database, VMs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dvanced testing</a:t>
            </a:r>
          </a:p>
          <a:p>
            <a:pPr lvl="1"/>
            <a:r>
              <a:rPr lang="en-GB" dirty="0" smtClean="0"/>
              <a:t>Production transfers  with Atlas</a:t>
            </a:r>
            <a:endParaRPr lang="en-GB" dirty="0"/>
          </a:p>
          <a:p>
            <a:r>
              <a:rPr lang="en-GB" dirty="0" err="1" smtClean="0"/>
              <a:t>Quattor</a:t>
            </a:r>
            <a:r>
              <a:rPr lang="en-GB" dirty="0" smtClean="0"/>
              <a:t>/</a:t>
            </a:r>
            <a:r>
              <a:rPr lang="en-GB" dirty="0" err="1" smtClean="0"/>
              <a:t>Aquilon</a:t>
            </a:r>
            <a:endParaRPr lang="en-GB" dirty="0" smtClean="0"/>
          </a:p>
          <a:p>
            <a:pPr lvl="1"/>
            <a:r>
              <a:rPr lang="en-GB" dirty="0" smtClean="0"/>
              <a:t>200 systems now managed with </a:t>
            </a:r>
            <a:r>
              <a:rPr lang="en-GB" dirty="0" err="1" smtClean="0"/>
              <a:t>Aquilon</a:t>
            </a:r>
            <a:endParaRPr lang="en-GB" dirty="0" smtClean="0"/>
          </a:p>
          <a:p>
            <a:pPr lvl="1"/>
            <a:r>
              <a:rPr lang="en-GB" dirty="0" smtClean="0"/>
              <a:t>Research Infrastructure Group experimenting with it</a:t>
            </a:r>
          </a:p>
          <a:p>
            <a:r>
              <a:rPr lang="en-GB" dirty="0" smtClean="0"/>
              <a:t>Most services on VMs</a:t>
            </a:r>
          </a:p>
          <a:p>
            <a:pPr lvl="1"/>
            <a:r>
              <a:rPr lang="en-GB" dirty="0" smtClean="0"/>
              <a:t>Have or had issues with ganglia, BDIIs</a:t>
            </a:r>
            <a:endParaRPr lang="en-GB" dirty="0"/>
          </a:p>
          <a:p>
            <a:r>
              <a:rPr lang="en-GB" dirty="0" smtClean="0"/>
              <a:t>CVMFS service working well</a:t>
            </a:r>
          </a:p>
          <a:p>
            <a:pPr lvl="1"/>
            <a:r>
              <a:rPr lang="en-GB" dirty="0" smtClean="0"/>
              <a:t>Talk on Stratum-0 by Ian Collier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21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CASTOR / Storage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496944" cy="511256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Stats as of October 2013:</a:t>
            </a:r>
          </a:p>
          <a:p>
            <a:pPr lvl="1"/>
            <a:r>
              <a:rPr lang="en-GB" dirty="0" smtClean="0"/>
              <a:t>64m files</a:t>
            </a:r>
          </a:p>
          <a:p>
            <a:pPr lvl="1"/>
            <a:r>
              <a:rPr lang="en-GB" dirty="0" smtClean="0"/>
              <a:t>Stored data capacities:14PB on tape and 8PB on disk</a:t>
            </a:r>
            <a:endParaRPr lang="en-GB" sz="3200" dirty="0" smtClean="0"/>
          </a:p>
          <a:p>
            <a:endParaRPr lang="en-GB" dirty="0" smtClean="0"/>
          </a:p>
          <a:p>
            <a:r>
              <a:rPr lang="en-GB" dirty="0" smtClean="0"/>
              <a:t>Recent news:</a:t>
            </a:r>
          </a:p>
          <a:p>
            <a:pPr lvl="1"/>
            <a:r>
              <a:rPr lang="en-GB" dirty="0" smtClean="0"/>
              <a:t>Preparing for T10KD tape media for production next year</a:t>
            </a:r>
          </a:p>
          <a:p>
            <a:pPr lvl="1"/>
            <a:r>
              <a:rPr lang="en-GB" dirty="0" smtClean="0"/>
              <a:t>Developed a new WebDAV front end</a:t>
            </a:r>
          </a:p>
          <a:p>
            <a:pPr lvl="2"/>
            <a:r>
              <a:rPr lang="en-GB" dirty="0" smtClean="0"/>
              <a:t>Not fully production ready yet.</a:t>
            </a:r>
          </a:p>
          <a:p>
            <a:endParaRPr lang="en-GB" dirty="0" smtClean="0"/>
          </a:p>
          <a:p>
            <a:r>
              <a:rPr lang="en-US" dirty="0"/>
              <a:t>Next generation (disk) storage project continues </a:t>
            </a:r>
          </a:p>
          <a:p>
            <a:pPr lvl="1"/>
            <a:r>
              <a:rPr lang="en-US" dirty="0"/>
              <a:t>Challenge: Try to find something simple and easy to run in conjunction with CASTOR for tape access </a:t>
            </a:r>
          </a:p>
          <a:p>
            <a:pPr lvl="1"/>
            <a:r>
              <a:rPr lang="en-US" dirty="0"/>
              <a:t>Review of options in May concluded that there was no compelling reason to move from CASTOR at this time</a:t>
            </a:r>
          </a:p>
          <a:p>
            <a:pPr lvl="1"/>
            <a:r>
              <a:rPr lang="en-US" dirty="0"/>
              <a:t>Testing of CEPH continues as option for storage in Cloud infrastructure</a:t>
            </a:r>
          </a:p>
          <a:p>
            <a:endParaRPr lang="en-GB" dirty="0" smtClean="0"/>
          </a:p>
          <a:p>
            <a:r>
              <a:rPr lang="en-GB" dirty="0" smtClean="0"/>
              <a:t>AFS: Terminating RAL cell on November 5th</a:t>
            </a:r>
          </a:p>
        </p:txBody>
      </p:sp>
    </p:spTree>
    <p:extLst>
      <p:ext uri="{BB962C8B-B14F-4D97-AF65-F5344CB8AC3E}">
        <p14:creationId xmlns:p14="http://schemas.microsoft.com/office/powerpoint/2010/main" val="2858832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832" y="115888"/>
            <a:ext cx="5976218" cy="792162"/>
          </a:xfrm>
        </p:spPr>
        <p:txBody>
          <a:bodyPr/>
          <a:lstStyle/>
          <a:p>
            <a:r>
              <a:rPr lang="en-GB" dirty="0"/>
              <a:t>UPS circuit uprating / </a:t>
            </a:r>
            <a:r>
              <a:rPr lang="en-GB" dirty="0" smtClean="0"/>
              <a:t>testing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968775"/>
          </a:xfrm>
        </p:spPr>
        <p:txBody>
          <a:bodyPr>
            <a:normAutofit/>
          </a:bodyPr>
          <a:lstStyle/>
          <a:p>
            <a:r>
              <a:rPr lang="en-GB" dirty="0" smtClean="0"/>
              <a:t>Uprating of ‘Essential Power Board capacity</a:t>
            </a:r>
          </a:p>
          <a:p>
            <a:pPr lvl="1"/>
            <a:r>
              <a:rPr lang="en-GB" dirty="0" smtClean="0"/>
              <a:t>400A to 630A</a:t>
            </a:r>
          </a:p>
          <a:p>
            <a:pPr lvl="1"/>
            <a:r>
              <a:rPr lang="en-GB" dirty="0" smtClean="0"/>
              <a:t>Requires complete isolation from supply and UPS</a:t>
            </a:r>
          </a:p>
          <a:p>
            <a:pPr lvl="1"/>
            <a:r>
              <a:rPr lang="en-GB" dirty="0" smtClean="0"/>
              <a:t>No UPS supply to protect HA services </a:t>
            </a:r>
            <a:r>
              <a:rPr lang="en-GB" dirty="0" err="1" smtClean="0"/>
              <a:t>etc</a:t>
            </a:r>
            <a:endParaRPr lang="en-GB" dirty="0"/>
          </a:p>
          <a:p>
            <a:pPr lvl="2"/>
            <a:r>
              <a:rPr lang="en-GB" dirty="0" smtClean="0"/>
              <a:t>Tier1, HPC and Corporate systems</a:t>
            </a:r>
          </a:p>
          <a:p>
            <a:pPr lvl="1"/>
            <a:r>
              <a:rPr lang="en-GB" dirty="0" smtClean="0"/>
              <a:t>Plan to have minimum service running</a:t>
            </a:r>
          </a:p>
          <a:p>
            <a:pPr lvl="2"/>
            <a:r>
              <a:rPr lang="en-GB" dirty="0" smtClean="0"/>
              <a:t>Migrate various essential Corporate services up to </a:t>
            </a:r>
            <a:r>
              <a:rPr lang="en-GB" dirty="0" err="1" smtClean="0"/>
              <a:t>Daresbury</a:t>
            </a:r>
            <a:r>
              <a:rPr lang="en-GB" dirty="0" smtClean="0"/>
              <a:t> Lab</a:t>
            </a:r>
          </a:p>
          <a:p>
            <a:pPr lvl="2"/>
            <a:r>
              <a:rPr lang="en-GB" dirty="0" smtClean="0"/>
              <a:t>Migrate Tier1 VMs to Hypervisor cluster in old computer centre</a:t>
            </a:r>
          </a:p>
          <a:p>
            <a:pPr lvl="1"/>
            <a:r>
              <a:rPr lang="en-GB" dirty="0" smtClean="0"/>
              <a:t>Shutdown Castor, batch, all non-essential services</a:t>
            </a:r>
            <a:endParaRPr lang="en-GB" dirty="0"/>
          </a:p>
          <a:p>
            <a:r>
              <a:rPr lang="en-GB" dirty="0" smtClean="0"/>
              <a:t>Mandatory </a:t>
            </a:r>
            <a:r>
              <a:rPr lang="en-GB" dirty="0"/>
              <a:t>testing requirement </a:t>
            </a:r>
            <a:r>
              <a:rPr lang="en-GB" dirty="0" smtClean="0"/>
              <a:t>– regulatory requirement</a:t>
            </a:r>
          </a:p>
          <a:p>
            <a:pPr lvl="1"/>
            <a:r>
              <a:rPr lang="en-GB" dirty="0" smtClean="0"/>
              <a:t>Taking opportunity to test all UPS circuits from source</a:t>
            </a:r>
          </a:p>
          <a:p>
            <a:r>
              <a:rPr lang="en-GB" dirty="0" smtClean="0"/>
              <a:t>Half-day for Essential Board, Castor fast-restart thereafter</a:t>
            </a:r>
          </a:p>
          <a:p>
            <a:r>
              <a:rPr lang="en-GB" dirty="0" smtClean="0"/>
              <a:t>Batch resumes when all other services are back and stable</a:t>
            </a:r>
          </a:p>
          <a:p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stuff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267964"/>
          </a:xfrm>
        </p:spPr>
        <p:txBody>
          <a:bodyPr/>
          <a:lstStyle/>
          <a:p>
            <a:r>
              <a:rPr lang="en-GB" dirty="0" smtClean="0"/>
              <a:t> ‘Facilities’ are using Castor, </a:t>
            </a:r>
            <a:r>
              <a:rPr lang="en-GB" dirty="0" err="1" smtClean="0"/>
              <a:t>StorageD</a:t>
            </a:r>
            <a:r>
              <a:rPr lang="en-GB" dirty="0" smtClean="0"/>
              <a:t> services</a:t>
            </a:r>
          </a:p>
          <a:p>
            <a:pPr lvl="1"/>
            <a:r>
              <a:rPr lang="en-GB" dirty="0" smtClean="0"/>
              <a:t>Run by SCD</a:t>
            </a:r>
          </a:p>
          <a:p>
            <a:pPr lvl="1"/>
            <a:r>
              <a:rPr lang="en-GB" dirty="0" smtClean="0"/>
              <a:t>Dedicated </a:t>
            </a:r>
            <a:r>
              <a:rPr lang="en-GB" dirty="0"/>
              <a:t>Castor instance with a set of associated </a:t>
            </a:r>
            <a:r>
              <a:rPr lang="en-GB" dirty="0" smtClean="0"/>
              <a:t>services</a:t>
            </a:r>
            <a:endParaRPr lang="en-GB" dirty="0"/>
          </a:p>
          <a:p>
            <a:pPr lvl="1"/>
            <a:r>
              <a:rPr lang="en-GB" dirty="0"/>
              <a:t>S</a:t>
            </a:r>
            <a:r>
              <a:rPr lang="en-GB" dirty="0" smtClean="0"/>
              <a:t>eparate </a:t>
            </a:r>
            <a:r>
              <a:rPr lang="en-GB" dirty="0" err="1"/>
              <a:t>N</a:t>
            </a:r>
            <a:r>
              <a:rPr lang="en-GB" dirty="0" err="1" smtClean="0"/>
              <a:t>agios</a:t>
            </a:r>
            <a:r>
              <a:rPr lang="en-GB" dirty="0" smtClean="0"/>
              <a:t> </a:t>
            </a:r>
            <a:r>
              <a:rPr lang="en-GB" dirty="0"/>
              <a:t>instance </a:t>
            </a:r>
            <a:endParaRPr lang="en-GB" dirty="0" smtClean="0"/>
          </a:p>
          <a:p>
            <a:pPr lvl="2"/>
            <a:r>
              <a:rPr lang="en-GB" dirty="0" smtClean="0"/>
              <a:t>using </a:t>
            </a:r>
            <a:r>
              <a:rPr lang="en-GB" dirty="0"/>
              <a:t>"</a:t>
            </a:r>
            <a:r>
              <a:rPr lang="en-GB" dirty="0" err="1"/>
              <a:t>Icinga</a:t>
            </a:r>
            <a:r>
              <a:rPr lang="en-GB" dirty="0"/>
              <a:t>" </a:t>
            </a:r>
            <a:r>
              <a:rPr lang="en-GB" dirty="0" smtClean="0"/>
              <a:t>rather than </a:t>
            </a:r>
            <a:r>
              <a:rPr lang="en-GB" dirty="0"/>
              <a:t>"</a:t>
            </a:r>
            <a:r>
              <a:rPr lang="en-GB" dirty="0" err="1" smtClean="0"/>
              <a:t>Nagios</a:t>
            </a:r>
            <a:r>
              <a:rPr lang="en-GB" dirty="0" smtClean="0"/>
              <a:t>”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Various UPS generator ‘failures’</a:t>
            </a:r>
          </a:p>
          <a:p>
            <a:pPr lvl="1"/>
            <a:r>
              <a:rPr lang="en-GB" dirty="0" smtClean="0"/>
              <a:t>Failed starts, failure to assume load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Due to latent faults and poor initial installation</a:t>
            </a:r>
          </a:p>
          <a:p>
            <a:pPr lvl="1"/>
            <a:r>
              <a:rPr lang="en-GB" dirty="0" smtClean="0"/>
              <a:t>More rigorous testing regime</a:t>
            </a:r>
          </a:p>
          <a:p>
            <a:pPr lvl="2"/>
            <a:r>
              <a:rPr lang="en-GB" dirty="0" smtClean="0"/>
              <a:t>Full load tests conducted more often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26/10/2013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HEPiX Fall 2013 - RAL Site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370897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3 Talks">
  <a:themeElements>
    <a:clrScheme name="GridPP3 Talks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 Talk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CE4E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  <a:cs typeface="Arial" charset="0"/>
          </a:defRPr>
        </a:defPPr>
      </a:lstStyle>
    </a:lnDef>
  </a:objectDefaults>
  <a:extraClrSchemeLst>
    <a:extraClrScheme>
      <a:clrScheme name="GridPP3 Talk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 Talk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 Talks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GridPP3 Talks</Template>
  <TotalTime>4825</TotalTime>
  <Words>626</Words>
  <Application>Microsoft Office PowerPoint</Application>
  <PresentationFormat>On-screen Show (4:3)</PresentationFormat>
  <Paragraphs>118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GridPP3 Talks</vt:lpstr>
      <vt:lpstr>RAL Site Report</vt:lpstr>
      <vt:lpstr>PowerPoint Presentation</vt:lpstr>
      <vt:lpstr>Tier1 Hardware</vt:lpstr>
      <vt:lpstr>Networking</vt:lpstr>
      <vt:lpstr>Batch system</vt:lpstr>
      <vt:lpstr>Grid Services</vt:lpstr>
      <vt:lpstr>CASTOR / Storage</vt:lpstr>
      <vt:lpstr>UPS circuit uprating / testing</vt:lpstr>
      <vt:lpstr>Other stuff</vt:lpstr>
      <vt:lpstr>Questions?</vt:lpstr>
    </vt:vector>
  </TitlesOfParts>
  <Company>PPD, RAL, 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 Site Report</dc:title>
  <dc:creator>Martin Bly</dc:creator>
  <cp:lastModifiedBy>Bly, Martin (STFC,RAL,SC)</cp:lastModifiedBy>
  <cp:revision>284</cp:revision>
  <dcterms:created xsi:type="dcterms:W3CDTF">2010-03-28T17:16:55Z</dcterms:created>
  <dcterms:modified xsi:type="dcterms:W3CDTF">2013-10-28T20:21:00Z</dcterms:modified>
</cp:coreProperties>
</file>