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71" r:id="rId6"/>
    <p:sldId id="260" r:id="rId7"/>
    <p:sldId id="261" r:id="rId8"/>
    <p:sldId id="262" r:id="rId9"/>
    <p:sldId id="263" r:id="rId10"/>
    <p:sldId id="264" r:id="rId11"/>
    <p:sldId id="265" r:id="rId12"/>
    <p:sldId id="269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990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7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BE9762-0BBA-44AC-9156-F7C971C32DBD}" type="datetimeFigureOut">
              <a:rPr lang="en-US" smtClean="0"/>
              <a:t>10/27/2013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1F876-4C00-42A7-810E-B6C23E9E2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70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1F876-4C00-42A7-810E-B6C23E9E29A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723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E6B47-BD91-43AE-A098-EF1951670B7F}" type="datetime1">
              <a:rPr lang="en-US" smtClean="0"/>
              <a:t>10/27/2013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EF7F9-B006-4570-A35D-7A78C977C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050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F4481-966E-4658-A8AB-99E94A727F0A}" type="datetime1">
              <a:rPr lang="en-US" smtClean="0"/>
              <a:t>10/27/2013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EF7F9-B006-4570-A35D-7A78C977C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584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A088E-1B23-4459-A945-44A5C00CB75A}" type="datetime1">
              <a:rPr lang="en-US" smtClean="0"/>
              <a:t>10/27/2013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EF7F9-B006-4570-A35D-7A78C977C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204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0345B-9CAE-40A8-8D7F-C30F3ADB174E}" type="datetime1">
              <a:rPr lang="en-US" smtClean="0"/>
              <a:t>10/27/2013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EF7F9-B006-4570-A35D-7A78C977C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309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8639E-1D81-4A76-8D05-2D26865A2D09}" type="datetime1">
              <a:rPr lang="en-US" smtClean="0"/>
              <a:t>10/27/2013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EF7F9-B006-4570-A35D-7A78C977C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707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48E3F-0221-44FE-98B0-89349505FFEA}" type="datetime1">
              <a:rPr lang="en-US" smtClean="0"/>
              <a:t>10/27/2013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EF7F9-B006-4570-A35D-7A78C977C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820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0CA93-CAB4-4A89-91A2-DE613763869C}" type="datetime1">
              <a:rPr lang="en-US" smtClean="0"/>
              <a:t>10/27/2013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EF7F9-B006-4570-A35D-7A78C977C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972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DBCB3-E817-4777-B15A-20465102F46D}" type="datetime1">
              <a:rPr lang="en-US" smtClean="0"/>
              <a:t>10/27/2013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EF7F9-B006-4570-A35D-7A78C977C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968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D3C2D-B34C-41F9-8F2A-45AE2E918A35}" type="datetime1">
              <a:rPr lang="en-US" smtClean="0"/>
              <a:t>10/27/2013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EF7F9-B006-4570-A35D-7A78C977C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115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50AB5-4220-474C-8D8C-289B8C87C6F5}" type="datetime1">
              <a:rPr lang="en-US" smtClean="0"/>
              <a:t>10/27/2013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EF7F9-B006-4570-A35D-7A78C977C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395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7826-4EDB-4EF9-AC11-E213EE89D928}" type="datetime1">
              <a:rPr lang="en-US" smtClean="0"/>
              <a:t>10/27/2013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EF7F9-B006-4570-A35D-7A78C977C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825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66F78A-B1DC-4AC5-A3E5-89375120D37F}" type="datetime1">
              <a:rPr lang="en-US" smtClean="0"/>
              <a:t>10/27/2013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EF7F9-B006-4570-A35D-7A78C977C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74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362200"/>
            <a:ext cx="6858000" cy="1143000"/>
          </a:xfrm>
          <a:blipFill dpi="0" rotWithShape="1">
            <a:blip r:embed="rId3">
              <a:alphaModFix amt="65000"/>
            </a:blip>
            <a:srcRect/>
            <a:stretch>
              <a:fillRect/>
            </a:stretch>
          </a:blipFill>
          <a:effectLst>
            <a:outerShdw blurRad="50800" dist="76200" dir="5400000" algn="t" rotWithShape="0">
              <a:prstClr val="black">
                <a:alpha val="40000"/>
              </a:prstClr>
            </a:outerShdw>
            <a:softEdge rad="31750"/>
          </a:effectLst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algn="t" rotWithShape="0">
                    <a:prstClr val="black">
                      <a:alpha val="40000"/>
                    </a:prstClr>
                  </a:outerShdw>
                </a:effectLst>
                <a:latin typeface="Tw Cen MT" panose="020B0602020104020603" pitchFamily="34" charset="0"/>
              </a:rPr>
              <a:t>AGLT2 Site Report</a:t>
            </a:r>
            <a:endParaRPr lang="en-US" sz="5400" b="1" dirty="0">
              <a:solidFill>
                <a:schemeClr val="tx2">
                  <a:lumMod val="75000"/>
                </a:schemeClr>
              </a:solidFill>
              <a:effectLst>
                <a:outerShdw blurRad="50800" dist="50800" dir="5400000" algn="t" rotWithShape="0">
                  <a:prstClr val="black">
                    <a:alpha val="40000"/>
                  </a:prstClr>
                </a:outerShdw>
              </a:effectLst>
              <a:latin typeface="Tw Cen MT" panose="020B0602020104020603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598" y="3733800"/>
            <a:ext cx="6400800" cy="1752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Benjeman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Meekhof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Tw Cen MT" panose="020B0602020104020603" pitchFamily="34" charset="0"/>
            </a:endParaRP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University of Michigan</a:t>
            </a:r>
          </a:p>
          <a:p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HEPiX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 Fall 2013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Tw Cen MT" panose="020B06020201040206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7701" y="304800"/>
            <a:ext cx="1688595" cy="17678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6420" y="5791200"/>
            <a:ext cx="4631160" cy="58241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95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422" y="6409944"/>
            <a:ext cx="3278698" cy="41233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9144000" cy="571500"/>
          </a:xfrm>
          <a:prstGeom prst="rect">
            <a:avLst/>
          </a:prstGeom>
          <a:blipFill dpi="0" rotWithShape="1">
            <a:blip r:embed="rId3">
              <a:alphaModFix amt="65000"/>
            </a:blip>
            <a:srcRect/>
            <a:stretch>
              <a:fillRect/>
            </a:stretch>
          </a:blipFill>
          <a:effectLst>
            <a:outerShdw blurRad="50800" dist="76200" dir="5400000" algn="t" rotWithShape="0">
              <a:prstClr val="black">
                <a:alpha val="40000"/>
              </a:prstClr>
            </a:outerShdw>
            <a:softEdge rad="31750"/>
          </a:effectLst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algn="t" rotWithShape="0">
                    <a:prstClr val="black">
                      <a:alpha val="40000"/>
                    </a:prstClr>
                  </a:outerShdw>
                </a:effectLst>
                <a:latin typeface="Tw Cen MT" panose="020B0602020104020603" pitchFamily="34" charset="0"/>
              </a:rPr>
              <a:t>Virtualization Status</a:t>
            </a:r>
            <a:endParaRPr lang="en-US" sz="3600" b="1" dirty="0">
              <a:solidFill>
                <a:schemeClr val="tx2">
                  <a:lumMod val="75000"/>
                </a:schemeClr>
              </a:solidFill>
              <a:effectLst>
                <a:outerShdw blurRad="50800" dist="50800" dir="5400000" algn="t" rotWithShape="0">
                  <a:prstClr val="black">
                    <a:alpha val="40000"/>
                  </a:prstClr>
                </a:outerShdw>
              </a:effectLst>
              <a:latin typeface="Tw Cen MT" panose="020B0602020104020603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" y="6428232"/>
            <a:ext cx="2384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Benjeman</a:t>
            </a:r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US" sz="1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Meekhof</a:t>
            </a:r>
            <a:endParaRPr lang="en-US" sz="1000" dirty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University of Michigan</a:t>
            </a:r>
            <a:endParaRPr lang="en-US" sz="1000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7010400" y="6459892"/>
            <a:ext cx="2057400" cy="354822"/>
          </a:xfrm>
        </p:spPr>
        <p:txBody>
          <a:bodyPr/>
          <a:lstStyle/>
          <a:p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AGLT2 Site Report - October 2013 </a:t>
            </a:r>
          </a:p>
          <a:p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Slide </a:t>
            </a:r>
            <a:fld id="{E2AEF7F9-B006-4570-A35D-7A78C977CE46}" type="slidenum">
              <a:rPr lang="en-US" sz="1000" smtClean="0">
                <a:solidFill>
                  <a:srgbClr val="002060"/>
                </a:solidFill>
                <a:latin typeface="Tw Cen MT" panose="020B0602020104020603" pitchFamily="34" charset="0"/>
              </a:rPr>
              <a:t>10</a:t>
            </a:fld>
            <a:endParaRPr lang="en-US" sz="1000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1000" y="762000"/>
            <a:ext cx="83820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365760">
              <a:buBlip>
                <a:blip r:embed="rId4"/>
              </a:buBlip>
            </a:pP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Most Tier-2 services on VMware (</a:t>
            </a:r>
            <a:r>
              <a:rPr lang="en-US" sz="24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vSphere</a:t>
            </a: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5.1)</a:t>
            </a:r>
          </a:p>
          <a:p>
            <a:pPr marL="285750" indent="-365760">
              <a:buBlip>
                <a:blip r:embed="rId4"/>
              </a:buBlip>
            </a:pP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UM uses </a:t>
            </a:r>
            <a:r>
              <a:rPr lang="en-US" sz="24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iSCSI</a:t>
            </a: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storage </a:t>
            </a:r>
            <a:r>
              <a:rPr lang="en-US" sz="24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backends</a:t>
            </a:r>
            <a:endParaRPr lang="en-US" sz="2400" dirty="0" smtClean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pPr marL="742950" lvl="1" indent="-365760">
              <a:buBlip>
                <a:blip r:embed="rId4"/>
              </a:buBlip>
            </a:pPr>
            <a:r>
              <a:rPr lang="en-US" dirty="0" smtClean="0">
                <a:solidFill>
                  <a:srgbClr val="C00000"/>
                </a:solidFill>
                <a:latin typeface="Tw Cen MT" panose="020B0602020104020603" pitchFamily="34" charset="0"/>
              </a:rPr>
              <a:t>Dell MD3600i, MD3000i and SUN NAS 7410</a:t>
            </a:r>
          </a:p>
          <a:p>
            <a:pPr marL="742950" lvl="1" indent="-365760">
              <a:buBlip>
                <a:blip r:embed="rId4"/>
              </a:buBlip>
            </a:pPr>
            <a:r>
              <a:rPr lang="en-US" dirty="0" err="1">
                <a:solidFill>
                  <a:srgbClr val="C00000"/>
                </a:solidFill>
                <a:latin typeface="Tw Cen MT" panose="020B0602020104020603" pitchFamily="34" charset="0"/>
              </a:rPr>
              <a:t>v</a:t>
            </a:r>
            <a:r>
              <a:rPr lang="en-US" dirty="0" err="1" smtClean="0">
                <a:solidFill>
                  <a:srgbClr val="C00000"/>
                </a:solidFill>
                <a:latin typeface="Tw Cen MT" panose="020B0602020104020603" pitchFamily="34" charset="0"/>
              </a:rPr>
              <a:t>Sphere</a:t>
            </a:r>
            <a:r>
              <a:rPr lang="en-US" dirty="0" smtClean="0">
                <a:solidFill>
                  <a:srgbClr val="C00000"/>
                </a:solidFill>
                <a:latin typeface="Tw Cen MT" panose="020B0602020104020603" pitchFamily="34" charset="0"/>
              </a:rPr>
              <a:t> manages virtual disk allocation between units and RAID volumes based on various volume performance capabilities and VM demand</a:t>
            </a:r>
          </a:p>
          <a:p>
            <a:pPr marL="285750" indent="-365760">
              <a:buBlip>
                <a:blip r:embed="rId4"/>
              </a:buBlip>
            </a:pP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MSU runs on DAS – Dell MD3200</a:t>
            </a:r>
          </a:p>
          <a:p>
            <a:pPr marL="285750" indent="-365760">
              <a:buBlip>
                <a:blip r:embed="rId4"/>
              </a:buBlip>
            </a:pP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Working on site resiliency details</a:t>
            </a:r>
          </a:p>
          <a:p>
            <a:pPr marL="742950" lvl="1" indent="-365760">
              <a:buBlip>
                <a:blip r:embed="rId4"/>
              </a:buBlip>
            </a:pPr>
            <a:r>
              <a:rPr lang="en-US" dirty="0" err="1" smtClean="0">
                <a:solidFill>
                  <a:srgbClr val="C00000"/>
                </a:solidFill>
                <a:latin typeface="Tw Cen MT" panose="020B0602020104020603" pitchFamily="34" charset="0"/>
              </a:rPr>
              <a:t>vSphere</a:t>
            </a:r>
            <a:r>
              <a:rPr lang="en-US" dirty="0" smtClean="0">
                <a:solidFill>
                  <a:srgbClr val="C00000"/>
                </a:solidFill>
                <a:latin typeface="Tw Cen MT" panose="020B0602020104020603" pitchFamily="34" charset="0"/>
              </a:rPr>
              <a:t> and storage operational at MSU</a:t>
            </a:r>
          </a:p>
          <a:p>
            <a:pPr marL="742950" lvl="1" indent="-365760">
              <a:buBlip>
                <a:blip r:embed="rId4"/>
              </a:buBlip>
            </a:pPr>
            <a:r>
              <a:rPr lang="en-US" dirty="0" smtClean="0">
                <a:solidFill>
                  <a:srgbClr val="C00000"/>
                </a:solidFill>
                <a:latin typeface="Tw Cen MT" panose="020B0602020104020603" pitchFamily="34" charset="0"/>
              </a:rPr>
              <a:t>SSO operational between sites </a:t>
            </a:r>
          </a:p>
          <a:p>
            <a:pPr marL="742950" lvl="1" indent="-365760">
              <a:buBlip>
                <a:blip r:embed="rId4"/>
              </a:buBlip>
            </a:pPr>
            <a:r>
              <a:rPr lang="en-US" dirty="0" smtClean="0">
                <a:solidFill>
                  <a:srgbClr val="C00000"/>
                </a:solidFill>
                <a:latin typeface="Tw Cen MT" panose="020B0602020104020603" pitchFamily="34" charset="0"/>
              </a:rPr>
              <a:t>Still exploring </a:t>
            </a:r>
            <a:r>
              <a:rPr lang="en-US" dirty="0" err="1" smtClean="0">
                <a:solidFill>
                  <a:srgbClr val="C00000"/>
                </a:solidFill>
                <a:latin typeface="Tw Cen MT" panose="020B0602020104020603" pitchFamily="34" charset="0"/>
              </a:rPr>
              <a:t>vSphere</a:t>
            </a:r>
            <a:r>
              <a:rPr lang="en-US" dirty="0" smtClean="0">
                <a:solidFill>
                  <a:srgbClr val="C00000"/>
                </a:solidFill>
                <a:latin typeface="Tw Cen MT" panose="020B0602020104020603" pitchFamily="34" charset="0"/>
              </a:rPr>
              <a:t> Replication and other capabilities</a:t>
            </a:r>
          </a:p>
          <a:p>
            <a:pPr marL="742950" lvl="1" indent="-365760">
              <a:buBlip>
                <a:blip r:embed="rId4"/>
              </a:buBlip>
            </a:pPr>
            <a:r>
              <a:rPr lang="en-US" dirty="0" smtClean="0">
                <a:solidFill>
                  <a:srgbClr val="C00000"/>
                </a:solidFill>
                <a:latin typeface="Tw Cen MT" panose="020B0602020104020603" pitchFamily="34" charset="0"/>
              </a:rPr>
              <a:t>Need to determine details of overall site resilient configuration, how to move services and inform upstream (or do transparently)</a:t>
            </a:r>
          </a:p>
          <a:p>
            <a:pPr marL="285750" indent="-365760">
              <a:buBlip>
                <a:blip r:embed="rId4"/>
              </a:buBlip>
            </a:pP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Goal is to have MSU capable of bringing up Tier-2 service VMs within 1 day of loss of UM site</a:t>
            </a:r>
          </a:p>
          <a:p>
            <a:pPr marL="742950" lvl="1" indent="-365760">
              <a:buBlip>
                <a:blip r:embed="rId4"/>
              </a:buBlip>
            </a:pPr>
            <a:r>
              <a:rPr lang="en-US" dirty="0" smtClean="0">
                <a:solidFill>
                  <a:srgbClr val="C00000"/>
                </a:solidFill>
                <a:latin typeface="Tw Cen MT" panose="020B0602020104020603" pitchFamily="34" charset="0"/>
              </a:rPr>
              <a:t>MSU is already operating many site-specific Tier-2 VMs (</a:t>
            </a:r>
            <a:r>
              <a:rPr lang="en-US" dirty="0" err="1" smtClean="0">
                <a:solidFill>
                  <a:srgbClr val="C00000"/>
                </a:solidFill>
                <a:latin typeface="Tw Cen MT" panose="020B0602020104020603" pitchFamily="34" charset="0"/>
              </a:rPr>
              <a:t>dcache</a:t>
            </a:r>
            <a:r>
              <a:rPr lang="en-US" dirty="0" smtClean="0">
                <a:solidFill>
                  <a:srgbClr val="C00000"/>
                </a:solidFill>
                <a:latin typeface="Tw Cen MT" panose="020B0602020104020603" pitchFamily="34" charset="0"/>
              </a:rPr>
              <a:t> doors, </a:t>
            </a:r>
            <a:r>
              <a:rPr lang="en-US" dirty="0" err="1" smtClean="0">
                <a:solidFill>
                  <a:srgbClr val="C00000"/>
                </a:solidFill>
                <a:latin typeface="Tw Cen MT" panose="020B0602020104020603" pitchFamily="34" charset="0"/>
              </a:rPr>
              <a:t>xrootd</a:t>
            </a:r>
            <a:r>
              <a:rPr lang="en-US" dirty="0" smtClean="0">
                <a:solidFill>
                  <a:srgbClr val="C00000"/>
                </a:solidFill>
                <a:latin typeface="Tw Cen MT" panose="020B0602020104020603" pitchFamily="34" charset="0"/>
              </a:rPr>
              <a:t>, cobbler) on </a:t>
            </a:r>
            <a:r>
              <a:rPr lang="en-US" dirty="0" err="1" smtClean="0">
                <a:solidFill>
                  <a:srgbClr val="C00000"/>
                </a:solidFill>
                <a:latin typeface="Tw Cen MT" panose="020B0602020104020603" pitchFamily="34" charset="0"/>
              </a:rPr>
              <a:t>vSphere</a:t>
            </a:r>
            <a:endParaRPr lang="en-US" dirty="0" smtClean="0">
              <a:solidFill>
                <a:srgbClr val="C00000"/>
              </a:solidFill>
              <a:latin typeface="Tw Cen MT" panose="020B0602020104020603" pitchFamily="34" charset="0"/>
            </a:endParaRPr>
          </a:p>
          <a:p>
            <a:pPr marL="742950" lvl="1" indent="-365760">
              <a:buBlip>
                <a:blip r:embed="rId4"/>
              </a:buBlip>
            </a:pPr>
            <a:r>
              <a:rPr lang="en-US" dirty="0" smtClean="0">
                <a:solidFill>
                  <a:srgbClr val="C00000"/>
                </a:solidFill>
                <a:latin typeface="Tw Cen MT" panose="020B0602020104020603" pitchFamily="34" charset="0"/>
              </a:rPr>
              <a:t>Need to finish testing and specifics of disaster recovery for UM Tier-2 services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52400" y="6384973"/>
            <a:ext cx="8839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252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667278"/>
            <a:ext cx="6413500" cy="571769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422" y="6409944"/>
            <a:ext cx="3278698" cy="41233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9144000" cy="571500"/>
          </a:xfrm>
          <a:prstGeom prst="rect">
            <a:avLst/>
          </a:prstGeom>
          <a:blipFill dpi="0" rotWithShape="1">
            <a:blip r:embed="rId4">
              <a:alphaModFix amt="65000"/>
            </a:blip>
            <a:srcRect/>
            <a:stretch>
              <a:fillRect/>
            </a:stretch>
          </a:blipFill>
          <a:effectLst>
            <a:outerShdw blurRad="50800" dist="76200" dir="5400000" algn="t" rotWithShape="0">
              <a:prstClr val="black">
                <a:alpha val="40000"/>
              </a:prstClr>
            </a:outerShdw>
            <a:softEdge rad="31750"/>
          </a:effectLst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algn="t" rotWithShape="0">
                    <a:prstClr val="black">
                      <a:alpha val="40000"/>
                    </a:prstClr>
                  </a:outerShdw>
                </a:effectLst>
                <a:latin typeface="Tw Cen MT" panose="020B0602020104020603" pitchFamily="34" charset="0"/>
              </a:rPr>
              <a:t>Networking Upgrade</a:t>
            </a:r>
            <a:endParaRPr lang="en-US" sz="3600" b="1" dirty="0">
              <a:solidFill>
                <a:schemeClr val="tx2">
                  <a:lumMod val="75000"/>
                </a:schemeClr>
              </a:solidFill>
              <a:effectLst>
                <a:outerShdw blurRad="50800" dist="50800" dir="5400000" algn="t" rotWithShape="0">
                  <a:prstClr val="black">
                    <a:alpha val="40000"/>
                  </a:prstClr>
                </a:outerShdw>
              </a:effectLst>
              <a:latin typeface="Tw Cen MT" panose="020B0602020104020603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" y="6428232"/>
            <a:ext cx="2384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Benjeman</a:t>
            </a:r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US" sz="1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Meekhof</a:t>
            </a:r>
            <a:endParaRPr lang="en-US" sz="1000" dirty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University of Michigan</a:t>
            </a:r>
            <a:endParaRPr lang="en-US" sz="1000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7010400" y="6459892"/>
            <a:ext cx="2057400" cy="354822"/>
          </a:xfrm>
        </p:spPr>
        <p:txBody>
          <a:bodyPr/>
          <a:lstStyle/>
          <a:p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AGLT2 Site Report - October 2013 </a:t>
            </a:r>
          </a:p>
          <a:p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Slide </a:t>
            </a:r>
            <a:fld id="{E2AEF7F9-B006-4570-A35D-7A78C977CE46}" type="slidenum">
              <a:rPr lang="en-US" sz="1000" smtClean="0">
                <a:solidFill>
                  <a:srgbClr val="002060"/>
                </a:solidFill>
                <a:latin typeface="Tw Cen MT" panose="020B0602020104020603" pitchFamily="34" charset="0"/>
              </a:rPr>
              <a:t>11</a:t>
            </a:fld>
            <a:endParaRPr lang="en-US" sz="1000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2400" y="838200"/>
            <a:ext cx="45720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365760">
              <a:buBlip>
                <a:blip r:embed="rId5"/>
              </a:buBlip>
            </a:pP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AGLT2 is in the process of upgrading our LAN/WAN</a:t>
            </a:r>
          </a:p>
          <a:p>
            <a:pPr marL="285750" indent="-365760">
              <a:buBlip>
                <a:blip r:embed="rId5"/>
              </a:buBlip>
            </a:pP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U Michigan has a new 100G connection to Chicago (funded by NSF CC-NIE)</a:t>
            </a:r>
          </a:p>
          <a:p>
            <a:endParaRPr lang="en-US" sz="2400" dirty="0" smtClean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pPr marL="285750" indent="-365760">
              <a:buBlip>
                <a:blip r:embed="rId5"/>
              </a:buBlip>
            </a:pP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Tier-2 used </a:t>
            </a:r>
          </a:p>
          <a:p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project funds to </a:t>
            </a:r>
          </a:p>
          <a:p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purchase Juniper </a:t>
            </a:r>
          </a:p>
          <a:p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EX9208 routers at </a:t>
            </a:r>
          </a:p>
          <a:p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UM/MSU</a:t>
            </a:r>
          </a:p>
          <a:p>
            <a:pPr marL="285750" indent="-365760">
              <a:buBlip>
                <a:blip r:embed="rId5"/>
              </a:buBlip>
            </a:pP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Deploying 2x40G </a:t>
            </a:r>
          </a:p>
          <a:p>
            <a:r>
              <a:rPr lang="en-US" sz="2400" dirty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over the next month or</a:t>
            </a:r>
          </a:p>
          <a:p>
            <a:r>
              <a:rPr lang="en-US" sz="2400" dirty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two.  </a:t>
            </a:r>
            <a:r>
              <a:rPr lang="en-US" sz="2400" b="1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Will have 2x40G + 2x10G</a:t>
            </a:r>
          </a:p>
          <a:p>
            <a:r>
              <a:rPr lang="en-US" sz="2400" b="1" dirty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US" sz="2400" b="1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to the WAN once complete</a:t>
            </a:r>
          </a:p>
          <a:p>
            <a:pPr marL="285750" indent="-285750">
              <a:buBlip>
                <a:blip r:embed="rId5"/>
              </a:buBlip>
            </a:pP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52400" y="6384973"/>
            <a:ext cx="8839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900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422" y="6409944"/>
            <a:ext cx="3278698" cy="41233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9144000" cy="571500"/>
          </a:xfrm>
          <a:prstGeom prst="rect">
            <a:avLst/>
          </a:prstGeom>
          <a:blipFill dpi="0" rotWithShape="1">
            <a:blip r:embed="rId3">
              <a:alphaModFix amt="65000"/>
            </a:blip>
            <a:srcRect/>
            <a:stretch>
              <a:fillRect/>
            </a:stretch>
          </a:blipFill>
          <a:effectLst>
            <a:outerShdw blurRad="50800" dist="76200" dir="5400000" algn="t" rotWithShape="0">
              <a:prstClr val="black">
                <a:alpha val="40000"/>
              </a:prstClr>
            </a:outerShdw>
            <a:softEdge rad="31750"/>
          </a:effectLst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algn="t" rotWithShape="0">
                    <a:prstClr val="black">
                      <a:alpha val="40000"/>
                    </a:prstClr>
                  </a:outerShdw>
                </a:effectLst>
                <a:latin typeface="Tw Cen MT" panose="020B0602020104020603" pitchFamily="34" charset="0"/>
              </a:rPr>
              <a:t>perfSONAR</a:t>
            </a:r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algn="t" rotWithShape="0">
                    <a:prstClr val="black">
                      <a:alpha val="40000"/>
                    </a:prstClr>
                  </a:outerShdw>
                </a:effectLst>
                <a:latin typeface="Tw Cen MT" panose="020B0602020104020603" pitchFamily="34" charset="0"/>
              </a:rPr>
              <a:t>-PS at AGLT2</a:t>
            </a:r>
            <a:endParaRPr lang="en-US" sz="3600" b="1" dirty="0">
              <a:solidFill>
                <a:schemeClr val="tx2">
                  <a:lumMod val="75000"/>
                </a:schemeClr>
              </a:solidFill>
              <a:effectLst>
                <a:outerShdw blurRad="50800" dist="50800" dir="5400000" algn="t" rotWithShape="0">
                  <a:prstClr val="black">
                    <a:alpha val="40000"/>
                  </a:prstClr>
                </a:outerShdw>
              </a:effectLst>
              <a:latin typeface="Tw Cen MT" panose="020B0602020104020603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" y="6428232"/>
            <a:ext cx="2384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Benjeman</a:t>
            </a:r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US" sz="1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Meekhof</a:t>
            </a:r>
            <a:endParaRPr lang="en-US" sz="1000" dirty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University of Michigan</a:t>
            </a:r>
            <a:endParaRPr lang="en-US" sz="1000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7010400" y="6459892"/>
            <a:ext cx="2057400" cy="354822"/>
          </a:xfrm>
        </p:spPr>
        <p:txBody>
          <a:bodyPr/>
          <a:lstStyle/>
          <a:p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AGLT2 Site Report - October 2013 </a:t>
            </a:r>
          </a:p>
          <a:p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Slide </a:t>
            </a:r>
            <a:fld id="{E2AEF7F9-B006-4570-A35D-7A78C977CE46}" type="slidenum">
              <a:rPr lang="en-US" sz="1000" smtClean="0">
                <a:solidFill>
                  <a:srgbClr val="002060"/>
                </a:solidFill>
                <a:latin typeface="Tw Cen MT" panose="020B0602020104020603" pitchFamily="34" charset="0"/>
              </a:rPr>
              <a:t>12</a:t>
            </a:fld>
            <a:endParaRPr lang="en-US" sz="1000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52400" y="6384973"/>
            <a:ext cx="8839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52400" y="685800"/>
            <a:ext cx="8839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365760">
              <a:buBlip>
                <a:blip r:embed="rId4"/>
              </a:buBlip>
            </a:pP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Shawn </a:t>
            </a:r>
            <a:r>
              <a:rPr lang="en-US" sz="2400" dirty="0">
                <a:solidFill>
                  <a:srgbClr val="002060"/>
                </a:solidFill>
                <a:latin typeface="Tw Cen MT" panose="020B0602020104020603" pitchFamily="34" charset="0"/>
              </a:rPr>
              <a:t>will report tomorrow on WLCG and </a:t>
            </a:r>
            <a:r>
              <a:rPr lang="en-US" sz="2400" dirty="0" err="1">
                <a:solidFill>
                  <a:srgbClr val="002060"/>
                </a:solidFill>
                <a:latin typeface="Tw Cen MT" panose="020B0602020104020603" pitchFamily="34" charset="0"/>
              </a:rPr>
              <a:t>perfSONAR</a:t>
            </a:r>
            <a:r>
              <a:rPr lang="en-US" sz="2400" dirty="0">
                <a:solidFill>
                  <a:srgbClr val="002060"/>
                </a:solidFill>
                <a:latin typeface="Tw Cen MT" panose="020B0602020104020603" pitchFamily="34" charset="0"/>
              </a:rPr>
              <a:t>-PS but I wanted to update you on how we use </a:t>
            </a:r>
            <a:r>
              <a:rPr lang="en-US" sz="2400" dirty="0" err="1">
                <a:solidFill>
                  <a:srgbClr val="002060"/>
                </a:solidFill>
                <a:latin typeface="Tw Cen MT" panose="020B0602020104020603" pitchFamily="34" charset="0"/>
              </a:rPr>
              <a:t>perfSONAR</a:t>
            </a:r>
            <a:r>
              <a:rPr lang="en-US" sz="2400" dirty="0">
                <a:solidFill>
                  <a:srgbClr val="002060"/>
                </a:solidFill>
                <a:latin typeface="Tw Cen MT" panose="020B0602020104020603" pitchFamily="34" charset="0"/>
              </a:rPr>
              <a:t>-PS at AGLT2 in this site report</a:t>
            </a:r>
          </a:p>
          <a:p>
            <a:pPr marL="285750" indent="-365760">
              <a:buBlip>
                <a:blip r:embed="rId4"/>
              </a:buBlip>
            </a:pPr>
            <a:r>
              <a:rPr lang="en-US" sz="2400" dirty="0">
                <a:solidFill>
                  <a:srgbClr val="002060"/>
                </a:solidFill>
                <a:latin typeface="Tw Cen MT" panose="020B0602020104020603" pitchFamily="34" charset="0"/>
              </a:rPr>
              <a:t>The UM site has 3 sets of instances on physical machines</a:t>
            </a:r>
          </a:p>
          <a:p>
            <a:pPr marL="742950" lvl="1" indent="-365760">
              <a:buBlip>
                <a:blip r:embed="rId4"/>
              </a:buBlip>
            </a:pPr>
            <a:r>
              <a:rPr lang="en-US" sz="2400" dirty="0">
                <a:solidFill>
                  <a:srgbClr val="002060"/>
                </a:solidFill>
                <a:latin typeface="Tw Cen MT" panose="020B0602020104020603" pitchFamily="34" charset="0"/>
              </a:rPr>
              <a:t>Original KOI boxes (5 years old) are now in Tier-3 area</a:t>
            </a:r>
          </a:p>
          <a:p>
            <a:pPr marL="742950" lvl="1" indent="-365760">
              <a:buBlip>
                <a:blip r:embed="rId4"/>
              </a:buBlip>
            </a:pP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Test-instance </a:t>
            </a:r>
            <a:r>
              <a:rPr lang="en-US" sz="2400" dirty="0">
                <a:solidFill>
                  <a:srgbClr val="002060"/>
                </a:solidFill>
                <a:latin typeface="Tw Cen MT" panose="020B0602020104020603" pitchFamily="34" charset="0"/>
              </a:rPr>
              <a:t>Dell R410 using KVM to provide </a:t>
            </a: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bandwidth/latency</a:t>
            </a:r>
          </a:p>
          <a:p>
            <a:pPr marL="742950" lvl="1" indent="-365760">
              <a:buBlip>
                <a:blip r:embed="rId4"/>
              </a:buBlip>
            </a:pP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New </a:t>
            </a:r>
            <a:r>
              <a:rPr lang="en-US" sz="2400" dirty="0">
                <a:solidFill>
                  <a:srgbClr val="002060"/>
                </a:solidFill>
                <a:latin typeface="Tw Cen MT" panose="020B0602020104020603" pitchFamily="34" charset="0"/>
              </a:rPr>
              <a:t>Dell R310/R610 “production” versions at Tier-2</a:t>
            </a:r>
          </a:p>
          <a:p>
            <a:pPr marL="285750" indent="-365760">
              <a:buBlip>
                <a:blip r:embed="rId4"/>
              </a:buBlip>
            </a:pPr>
            <a:r>
              <a:rPr lang="en-US" sz="2400" dirty="0">
                <a:solidFill>
                  <a:srgbClr val="002060"/>
                </a:solidFill>
                <a:latin typeface="Tw Cen MT" panose="020B0602020104020603" pitchFamily="34" charset="0"/>
              </a:rPr>
              <a:t>In addition UM has a virtualized latency instances “pinned” to each </a:t>
            </a:r>
            <a:r>
              <a:rPr lang="en-US" sz="2400" dirty="0" err="1">
                <a:solidFill>
                  <a:srgbClr val="002060"/>
                </a:solidFill>
                <a:latin typeface="Tw Cen MT" panose="020B0602020104020603" pitchFamily="34" charset="0"/>
              </a:rPr>
              <a:t>VMWare</a:t>
            </a:r>
            <a:r>
              <a:rPr lang="en-US" sz="2400" dirty="0">
                <a:solidFill>
                  <a:srgbClr val="002060"/>
                </a:solidFill>
                <a:latin typeface="Tw Cen MT" panose="020B0602020104020603" pitchFamily="34" charset="0"/>
              </a:rPr>
              <a:t> host system to verify </a:t>
            </a:r>
            <a:r>
              <a:rPr lang="en-US" sz="2400" dirty="0" err="1">
                <a:solidFill>
                  <a:srgbClr val="002060"/>
                </a:solidFill>
                <a:latin typeface="Tw Cen MT" panose="020B0602020104020603" pitchFamily="34" charset="0"/>
              </a:rPr>
              <a:t>vSwitch</a:t>
            </a:r>
            <a:r>
              <a:rPr lang="en-US" sz="2400" dirty="0">
                <a:solidFill>
                  <a:srgbClr val="002060"/>
                </a:solidFill>
                <a:latin typeface="Tw Cen MT" panose="020B0602020104020603" pitchFamily="34" charset="0"/>
              </a:rPr>
              <a:t> connectivity</a:t>
            </a:r>
          </a:p>
          <a:p>
            <a:pPr marL="285750" indent="-365760">
              <a:buBlip>
                <a:blip r:embed="rId4"/>
              </a:buBlip>
            </a:pPr>
            <a:r>
              <a:rPr lang="en-US" sz="2400" dirty="0">
                <a:solidFill>
                  <a:srgbClr val="002060"/>
                </a:solidFill>
                <a:latin typeface="Tw Cen MT" panose="020B0602020104020603" pitchFamily="34" charset="0"/>
              </a:rPr>
              <a:t>MSU also has 3 sets of instances within their Tier-2</a:t>
            </a:r>
          </a:p>
          <a:p>
            <a:pPr marL="742950" lvl="1" indent="-365760">
              <a:buBlip>
                <a:blip r:embed="rId4"/>
              </a:buBlip>
            </a:pPr>
            <a:r>
              <a:rPr lang="en-US" sz="2400" dirty="0">
                <a:solidFill>
                  <a:srgbClr val="002060"/>
                </a:solidFill>
                <a:latin typeface="Tw Cen MT" panose="020B0602020104020603" pitchFamily="34" charset="0"/>
              </a:rPr>
              <a:t>Original KOI boxes at the network distribution layer </a:t>
            </a:r>
          </a:p>
          <a:p>
            <a:pPr marL="742950" lvl="1" indent="-365760">
              <a:buBlip>
                <a:blip r:embed="rId4"/>
              </a:buBlip>
            </a:pPr>
            <a:r>
              <a:rPr lang="en-US" sz="2400" dirty="0">
                <a:solidFill>
                  <a:srgbClr val="002060"/>
                </a:solidFill>
                <a:latin typeface="Tw Cen MT" panose="020B0602020104020603" pitchFamily="34" charset="0"/>
              </a:rPr>
              <a:t>Production instances (Dell R310s) at access layer (near storage)</a:t>
            </a:r>
          </a:p>
          <a:p>
            <a:pPr marL="742950" lvl="1" indent="-365760">
              <a:buBlip>
                <a:blip r:embed="rId4"/>
              </a:buBlip>
            </a:pPr>
            <a:r>
              <a:rPr lang="en-US" sz="2400" dirty="0">
                <a:solidFill>
                  <a:srgbClr val="002060"/>
                </a:solidFill>
                <a:latin typeface="Tw Cen MT" panose="020B0602020104020603" pitchFamily="34" charset="0"/>
              </a:rPr>
              <a:t>Additional two boxes at the AGLT2 network border</a:t>
            </a:r>
          </a:p>
          <a:p>
            <a:pPr marL="285750" indent="-365760">
              <a:buBlip>
                <a:blip r:embed="rId4"/>
              </a:buBlip>
            </a:pP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This </a:t>
            </a:r>
            <a:r>
              <a:rPr lang="en-US" sz="24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config</a:t>
            </a: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allows </a:t>
            </a:r>
            <a:r>
              <a:rPr lang="en-US" sz="2400" dirty="0">
                <a:solidFill>
                  <a:srgbClr val="002060"/>
                </a:solidFill>
                <a:latin typeface="Tw Cen MT" panose="020B0602020104020603" pitchFamily="34" charset="0"/>
              </a:rPr>
              <a:t>debugging </a:t>
            </a: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of our </a:t>
            </a:r>
            <a:r>
              <a:rPr lang="en-US" sz="2400" dirty="0">
                <a:solidFill>
                  <a:srgbClr val="002060"/>
                </a:solidFill>
                <a:latin typeface="Tw Cen MT" panose="020B0602020104020603" pitchFamily="34" charset="0"/>
              </a:rPr>
              <a:t>LAN as well as WAN</a:t>
            </a:r>
          </a:p>
        </p:txBody>
      </p:sp>
    </p:spTree>
    <p:extLst>
      <p:ext uri="{BB962C8B-B14F-4D97-AF65-F5344CB8AC3E}">
        <p14:creationId xmlns:p14="http://schemas.microsoft.com/office/powerpoint/2010/main" val="365934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422" y="6409944"/>
            <a:ext cx="3278698" cy="41233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9144000" cy="571500"/>
          </a:xfrm>
          <a:prstGeom prst="rect">
            <a:avLst/>
          </a:prstGeom>
          <a:blipFill dpi="0" rotWithShape="1">
            <a:blip r:embed="rId3">
              <a:alphaModFix amt="65000"/>
            </a:blip>
            <a:srcRect/>
            <a:stretch>
              <a:fillRect/>
            </a:stretch>
          </a:blipFill>
          <a:effectLst>
            <a:outerShdw blurRad="50800" dist="76200" dir="5400000" algn="t" rotWithShape="0">
              <a:prstClr val="black">
                <a:alpha val="40000"/>
              </a:prstClr>
            </a:outerShdw>
            <a:softEdge rad="31750"/>
          </a:effectLst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algn="t" rotWithShape="0">
                    <a:prstClr val="black">
                      <a:alpha val="40000"/>
                    </a:prstClr>
                  </a:outerShdw>
                </a:effectLst>
                <a:latin typeface="Tw Cen MT" panose="020B0602020104020603" pitchFamily="34" charset="0"/>
              </a:rPr>
              <a:t>Conclusion</a:t>
            </a:r>
            <a:endParaRPr lang="en-US" sz="3600" b="1" dirty="0">
              <a:solidFill>
                <a:schemeClr val="tx2">
                  <a:lumMod val="75000"/>
                </a:schemeClr>
              </a:solidFill>
              <a:effectLst>
                <a:outerShdw blurRad="50800" dist="50800" dir="5400000" algn="t" rotWithShape="0">
                  <a:prstClr val="black">
                    <a:alpha val="40000"/>
                  </a:prstClr>
                </a:outerShdw>
              </a:effectLst>
              <a:latin typeface="Tw Cen MT" panose="020B0602020104020603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" y="6428232"/>
            <a:ext cx="2384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Benjeman</a:t>
            </a:r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US" sz="1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Meekhof</a:t>
            </a:r>
            <a:endParaRPr lang="en-US" sz="1000" dirty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University of Michigan</a:t>
            </a:r>
            <a:endParaRPr lang="en-US" sz="1000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7010400" y="6459892"/>
            <a:ext cx="2057400" cy="354822"/>
          </a:xfrm>
        </p:spPr>
        <p:txBody>
          <a:bodyPr/>
          <a:lstStyle/>
          <a:p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AGLT2 Site Report - October 2013 </a:t>
            </a:r>
          </a:p>
          <a:p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Slide </a:t>
            </a:r>
            <a:fld id="{E2AEF7F9-B006-4570-A35D-7A78C977CE46}" type="slidenum">
              <a:rPr lang="en-US" sz="1000" smtClean="0">
                <a:solidFill>
                  <a:srgbClr val="002060"/>
                </a:solidFill>
                <a:latin typeface="Tw Cen MT" panose="020B0602020104020603" pitchFamily="34" charset="0"/>
              </a:rPr>
              <a:t>13</a:t>
            </a:fld>
            <a:endParaRPr lang="en-US" sz="1000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2400" y="685800"/>
            <a:ext cx="883920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365760">
              <a:buBlip>
                <a:blip r:embed="rId4"/>
              </a:buBlip>
            </a:pP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The Tier-2 is running well, site resiliency work is nearing a “final” solution, and Scientific Linux 5 is close to being no more than a memory</a:t>
            </a:r>
          </a:p>
          <a:p>
            <a:pPr marL="742950" lvl="1" indent="-365760">
              <a:buBlip>
                <a:blip r:embed="rId4"/>
              </a:buBlip>
            </a:pPr>
            <a:r>
              <a:rPr lang="en-US" sz="2000" dirty="0" smtClean="0">
                <a:solidFill>
                  <a:srgbClr val="C00000"/>
                </a:solidFill>
                <a:latin typeface="Tw Cen MT" panose="020B0602020104020603" pitchFamily="34" charset="0"/>
              </a:rPr>
              <a:t>Some minor service nodes remain SL5 (webservers, </a:t>
            </a:r>
            <a:r>
              <a:rPr lang="en-US" sz="2000" dirty="0" err="1" smtClean="0">
                <a:solidFill>
                  <a:srgbClr val="C00000"/>
                </a:solidFill>
                <a:latin typeface="Tw Cen MT" panose="020B0602020104020603" pitchFamily="34" charset="0"/>
              </a:rPr>
              <a:t>svn</a:t>
            </a:r>
            <a:r>
              <a:rPr lang="en-US" sz="2000" dirty="0" smtClean="0">
                <a:solidFill>
                  <a:srgbClr val="C00000"/>
                </a:solidFill>
                <a:latin typeface="Tw Cen MT" panose="020B0602020104020603" pitchFamily="34" charset="0"/>
              </a:rPr>
              <a:t> server, some others)</a:t>
            </a:r>
          </a:p>
          <a:p>
            <a:pPr marL="285750" indent="-365760">
              <a:buBlip>
                <a:blip r:embed="rId4"/>
              </a:buBlip>
            </a:pP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The move to Scientific Linux 6 was a major transition but it pushed us to move more quickly on transitions to new provisioning system and </a:t>
            </a:r>
            <a:r>
              <a:rPr lang="en-US" sz="24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CFEngine</a:t>
            </a: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3.  Our site is more manageable and organized today than ever before</a:t>
            </a:r>
          </a:p>
          <a:p>
            <a:pPr marL="742950" lvl="1" indent="-365760">
              <a:buBlip>
                <a:blip r:embed="rId4"/>
              </a:buBlip>
            </a:pPr>
            <a:r>
              <a:rPr lang="en-US" sz="2000" dirty="0" smtClean="0">
                <a:solidFill>
                  <a:srgbClr val="C00000"/>
                </a:solidFill>
                <a:latin typeface="Tw Cen MT" panose="020B0602020104020603" pitchFamily="34" charset="0"/>
              </a:rPr>
              <a:t>Cobbler is working out well, should be able to phase out Rocks for compute cluster</a:t>
            </a:r>
          </a:p>
          <a:p>
            <a:pPr marL="742950" lvl="1" indent="-365760">
              <a:buBlip>
                <a:blip r:embed="rId4"/>
              </a:buBlip>
            </a:pPr>
            <a:r>
              <a:rPr lang="en-US" sz="2000" dirty="0" smtClean="0">
                <a:solidFill>
                  <a:srgbClr val="C00000"/>
                </a:solidFill>
                <a:latin typeface="Tw Cen MT" panose="020B0602020104020603" pitchFamily="34" charset="0"/>
              </a:rPr>
              <a:t>Still see occasional SL6 issues not specific to our site</a:t>
            </a:r>
          </a:p>
          <a:p>
            <a:pPr marL="285750" indent="-365760">
              <a:buBlip>
                <a:blip r:embed="rId4"/>
              </a:buBlip>
            </a:pP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Our new Juniper switch is installed and will become the “core” switch very soon</a:t>
            </a:r>
          </a:p>
          <a:p>
            <a:pPr marL="285750" indent="-365760">
              <a:buBlip>
                <a:blip r:embed="rId4"/>
              </a:buBlip>
            </a:pP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Plans to upgrade to 40G network are underway</a:t>
            </a:r>
          </a:p>
          <a:p>
            <a:pPr marL="285750" indent="-365760">
              <a:buBlip>
                <a:blip r:embed="rId4"/>
              </a:buBlip>
            </a:pP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Despite the problems a couple months ago, </a:t>
            </a:r>
            <a:r>
              <a:rPr lang="en-US" sz="24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dCache</a:t>
            </a: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is running stably for us now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52400" y="6384973"/>
            <a:ext cx="8839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817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422" y="6409944"/>
            <a:ext cx="3278698" cy="41233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9144000" cy="571500"/>
          </a:xfrm>
          <a:prstGeom prst="rect">
            <a:avLst/>
          </a:prstGeom>
          <a:blipFill dpi="0" rotWithShape="1">
            <a:blip r:embed="rId3">
              <a:alphaModFix amt="65000"/>
            </a:blip>
            <a:srcRect/>
            <a:stretch>
              <a:fillRect/>
            </a:stretch>
          </a:blipFill>
          <a:effectLst>
            <a:outerShdw blurRad="50800" dist="76200" dir="5400000" algn="t" rotWithShape="0">
              <a:prstClr val="black">
                <a:alpha val="40000"/>
              </a:prstClr>
            </a:outerShdw>
            <a:softEdge rad="31750"/>
          </a:effectLst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algn="t" rotWithShape="0">
                    <a:prstClr val="black">
                      <a:alpha val="40000"/>
                    </a:prstClr>
                  </a:outerShdw>
                </a:effectLst>
                <a:latin typeface="Tw Cen MT" panose="020B0602020104020603" pitchFamily="34" charset="0"/>
              </a:rPr>
              <a:t>Outline</a:t>
            </a:r>
            <a:endParaRPr lang="en-US" sz="3600" b="1" dirty="0">
              <a:solidFill>
                <a:schemeClr val="tx2">
                  <a:lumMod val="75000"/>
                </a:schemeClr>
              </a:solidFill>
              <a:effectLst>
                <a:outerShdw blurRad="50800" dist="50800" dir="5400000" algn="t" rotWithShape="0">
                  <a:prstClr val="black">
                    <a:alpha val="40000"/>
                  </a:prstClr>
                </a:outerShdw>
              </a:effectLst>
              <a:latin typeface="Tw Cen MT" panose="020B0602020104020603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" y="6428232"/>
            <a:ext cx="2384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Benjeman</a:t>
            </a:r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US" sz="1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Meekhof</a:t>
            </a:r>
            <a:endParaRPr lang="en-US" sz="1000" dirty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University of Michigan</a:t>
            </a:r>
            <a:endParaRPr lang="en-US" sz="1000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7010400" y="6459892"/>
            <a:ext cx="2057400" cy="354822"/>
          </a:xfrm>
        </p:spPr>
        <p:txBody>
          <a:bodyPr/>
          <a:lstStyle/>
          <a:p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AGLT2 Site Report - October 2013 </a:t>
            </a:r>
          </a:p>
          <a:p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Slide </a:t>
            </a:r>
            <a:fld id="{E2AEF7F9-B006-4570-A35D-7A78C977CE46}" type="slidenum">
              <a:rPr lang="en-US" sz="1000" smtClean="0">
                <a:solidFill>
                  <a:srgbClr val="002060"/>
                </a:solidFill>
                <a:latin typeface="Tw Cen MT" panose="020B0602020104020603" pitchFamily="34" charset="0"/>
              </a:rPr>
              <a:t>2</a:t>
            </a:fld>
            <a:endParaRPr lang="en-US" sz="1000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43000" y="1447800"/>
            <a:ext cx="7010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365760">
              <a:buBlip>
                <a:blip r:embed="rId4"/>
              </a:buBlip>
            </a:pPr>
            <a:r>
              <a:rPr lang="en-US" sz="28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Site Summary and Status</a:t>
            </a:r>
          </a:p>
          <a:p>
            <a:pPr marL="285750" indent="-365760">
              <a:buBlip>
                <a:blip r:embed="rId4"/>
              </a:buBlip>
            </a:pPr>
            <a:r>
              <a:rPr lang="en-US" sz="28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Transition to SL6 and Rocks 6</a:t>
            </a:r>
          </a:p>
          <a:p>
            <a:pPr marL="285750" indent="-365760">
              <a:buBlip>
                <a:blip r:embed="rId4"/>
              </a:buBlip>
            </a:pPr>
            <a:r>
              <a:rPr lang="en-US" sz="28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Provisioning with Cobbler</a:t>
            </a:r>
          </a:p>
          <a:p>
            <a:pPr marL="285750" indent="-365760">
              <a:buBlip>
                <a:blip r:embed="rId4"/>
              </a:buBlip>
            </a:pPr>
            <a:r>
              <a:rPr lang="en-US" sz="28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Complete transition to </a:t>
            </a:r>
            <a:r>
              <a:rPr lang="en-US" sz="28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CFEngine</a:t>
            </a:r>
            <a:r>
              <a:rPr lang="en-US" sz="28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3</a:t>
            </a:r>
          </a:p>
          <a:p>
            <a:pPr marL="285750" indent="-365760">
              <a:buBlip>
                <a:blip r:embed="rId4"/>
              </a:buBlip>
            </a:pPr>
            <a:r>
              <a:rPr lang="en-US" sz="28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AFS on Linux ZFS</a:t>
            </a:r>
          </a:p>
          <a:p>
            <a:pPr marL="285750" indent="-365760">
              <a:buBlip>
                <a:blip r:embed="rId4"/>
              </a:buBlip>
            </a:pPr>
            <a:r>
              <a:rPr lang="en-US" sz="28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dCache</a:t>
            </a:r>
            <a:r>
              <a:rPr lang="en-US" sz="28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US" sz="28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Status</a:t>
            </a:r>
            <a:endParaRPr lang="en-US" sz="2800" dirty="0" smtClean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pPr marL="285750" indent="-365760">
              <a:buBlip>
                <a:blip r:embed="rId4"/>
              </a:buBlip>
            </a:pPr>
            <a:r>
              <a:rPr lang="en-US" sz="28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Virtualization Status</a:t>
            </a:r>
          </a:p>
          <a:p>
            <a:pPr marL="285750" indent="-365760">
              <a:buBlip>
                <a:blip r:embed="rId4"/>
              </a:buBlip>
            </a:pPr>
            <a:r>
              <a:rPr lang="en-US" sz="28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Networking Upgrade</a:t>
            </a:r>
          </a:p>
          <a:p>
            <a:pPr marL="285750" indent="-365760">
              <a:buBlip>
                <a:blip r:embed="rId4"/>
              </a:buBlip>
            </a:pPr>
            <a:r>
              <a:rPr lang="en-US" sz="28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Conclusion</a:t>
            </a:r>
          </a:p>
          <a:p>
            <a:pPr marL="285750" indent="-285750">
              <a:buBlip>
                <a:blip r:embed="rId4"/>
              </a:buBlip>
            </a:pP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52400" y="6384973"/>
            <a:ext cx="8839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63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422" y="6409944"/>
            <a:ext cx="3278698" cy="41233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9144000" cy="571500"/>
          </a:xfrm>
          <a:prstGeom prst="rect">
            <a:avLst/>
          </a:prstGeom>
          <a:blipFill dpi="0" rotWithShape="1">
            <a:blip r:embed="rId3">
              <a:alphaModFix amt="65000"/>
            </a:blip>
            <a:srcRect/>
            <a:stretch>
              <a:fillRect/>
            </a:stretch>
          </a:blipFill>
          <a:effectLst>
            <a:outerShdw blurRad="50800" dist="76200" dir="5400000" algn="t" rotWithShape="0">
              <a:prstClr val="black">
                <a:alpha val="40000"/>
              </a:prstClr>
            </a:outerShdw>
            <a:softEdge rad="31750"/>
          </a:effectLst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algn="t" rotWithShape="0">
                    <a:prstClr val="black">
                      <a:alpha val="40000"/>
                    </a:prstClr>
                  </a:outerShdw>
                </a:effectLst>
                <a:latin typeface="Tw Cen MT" panose="020B0602020104020603" pitchFamily="34" charset="0"/>
              </a:rPr>
              <a:t>Site Summary</a:t>
            </a:r>
            <a:endParaRPr lang="en-US" sz="3600" b="1" dirty="0">
              <a:solidFill>
                <a:schemeClr val="tx2">
                  <a:lumMod val="75000"/>
                </a:schemeClr>
              </a:solidFill>
              <a:effectLst>
                <a:outerShdw blurRad="50800" dist="50800" dir="5400000" algn="t" rotWithShape="0">
                  <a:prstClr val="black">
                    <a:alpha val="40000"/>
                  </a:prstClr>
                </a:outerShdw>
              </a:effectLst>
              <a:latin typeface="Tw Cen MT" panose="020B0602020104020603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" y="6428232"/>
            <a:ext cx="2384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Benjeman</a:t>
            </a:r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US" sz="1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Meekhof</a:t>
            </a:r>
            <a:endParaRPr lang="en-US" sz="1000" dirty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University of Michigan</a:t>
            </a:r>
            <a:endParaRPr lang="en-US" sz="1000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7010400" y="6459892"/>
            <a:ext cx="2057400" cy="354822"/>
          </a:xfrm>
        </p:spPr>
        <p:txBody>
          <a:bodyPr/>
          <a:lstStyle/>
          <a:p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AGLT2 Site Report - October 2013 </a:t>
            </a:r>
          </a:p>
          <a:p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Slide </a:t>
            </a:r>
            <a:fld id="{E2AEF7F9-B006-4570-A35D-7A78C977CE46}" type="slidenum">
              <a:rPr lang="en-US" sz="1000" smtClean="0">
                <a:solidFill>
                  <a:srgbClr val="002060"/>
                </a:solidFill>
                <a:latin typeface="Tw Cen MT" panose="020B0602020104020603" pitchFamily="34" charset="0"/>
              </a:rPr>
              <a:t>3</a:t>
            </a:fld>
            <a:endParaRPr lang="en-US" sz="1000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1000" y="762000"/>
            <a:ext cx="83820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4"/>
              </a:buBlip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The ATLAS Great Lake Tier-2 (AGLT2) is a distributed LHC Tier-2 for ATLAS spanning between UM/Ann Arbor and MSU/East Lansing.  Roughly 50% of storage and compute at each site</a:t>
            </a:r>
          </a:p>
          <a:p>
            <a:pPr marL="742950" lvl="1" indent="-285750">
              <a:buBlip>
                <a:blip r:embed="rId4"/>
              </a:buBlip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4616 single core job slots</a:t>
            </a:r>
          </a:p>
          <a:p>
            <a:pPr marL="742950" lvl="1" indent="-285750">
              <a:buBlip>
                <a:blip r:embed="rId4"/>
              </a:buBlip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10 eight-core (multi-core) job slots</a:t>
            </a:r>
          </a:p>
          <a:p>
            <a:pPr marL="742950" lvl="1" indent="-285750">
              <a:buBlip>
                <a:blip r:embed="rId4"/>
              </a:buBlip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350 Tier-3 job slots usable by Tier-2 </a:t>
            </a:r>
          </a:p>
          <a:p>
            <a:pPr marL="742950" lvl="1" indent="-285750">
              <a:buBlip>
                <a:blip r:embed="rId4"/>
              </a:buBlip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Average 9.03 HS06/slot</a:t>
            </a:r>
          </a:p>
          <a:p>
            <a:pPr marL="742950" lvl="1" indent="-285750">
              <a:buBlip>
                <a:blip r:embed="rId4"/>
              </a:buBlip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3.5 Petabytes of storage</a:t>
            </a:r>
          </a:p>
          <a:p>
            <a:pPr marL="285750" indent="-285750">
              <a:buBlip>
                <a:blip r:embed="rId4"/>
              </a:buBlip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Most Tier-2 services virtualized in VMware</a:t>
            </a:r>
          </a:p>
          <a:p>
            <a:pPr marL="285750" indent="-285750">
              <a:buBlip>
                <a:blip r:embed="rId4"/>
              </a:buBlip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10Gb redundant ring for inter-site connectivity, lots of 10Gb internal ports and 12 x 40Gb ports</a:t>
            </a:r>
          </a:p>
          <a:p>
            <a:pPr marL="285750" indent="-285750">
              <a:buBlip>
                <a:blip r:embed="rId4"/>
              </a:buBlip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High capacity storage systems have 2 x 10Gb bonded links</a:t>
            </a:r>
          </a:p>
          <a:p>
            <a:pPr marL="285750" indent="-285750">
              <a:buBlip>
                <a:blip r:embed="rId4"/>
              </a:buBlip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40Gb link between Tier-2 and Tier-3 physical locations</a:t>
            </a:r>
            <a:endParaRPr lang="en-US" sz="2400" dirty="0">
              <a:solidFill>
                <a:schemeClr val="tx2">
                  <a:lumMod val="75000"/>
                </a:schemeClr>
              </a:solidFill>
              <a:latin typeface="Tw Cen MT" panose="020B0602020104020603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52400" y="6384973"/>
            <a:ext cx="8839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089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422" y="6409944"/>
            <a:ext cx="3278698" cy="41233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9144000" cy="571500"/>
          </a:xfrm>
          <a:prstGeom prst="rect">
            <a:avLst/>
          </a:prstGeom>
          <a:blipFill dpi="0" rotWithShape="1">
            <a:blip r:embed="rId3">
              <a:alphaModFix amt="65000"/>
            </a:blip>
            <a:srcRect/>
            <a:stretch>
              <a:fillRect/>
            </a:stretch>
          </a:blipFill>
          <a:effectLst>
            <a:outerShdw blurRad="50800" dist="76200" dir="5400000" algn="t" rotWithShape="0">
              <a:prstClr val="black">
                <a:alpha val="40000"/>
              </a:prstClr>
            </a:outerShdw>
            <a:softEdge rad="31750"/>
          </a:effectLst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algn="t" rotWithShape="0">
                    <a:prstClr val="black">
                      <a:alpha val="40000"/>
                    </a:prstClr>
                  </a:outerShdw>
                </a:effectLst>
                <a:latin typeface="Tw Cen MT" panose="020B0602020104020603" pitchFamily="34" charset="0"/>
              </a:rPr>
              <a:t>Rocks 6 and SL6</a:t>
            </a:r>
            <a:endParaRPr lang="en-US" sz="3600" b="1" dirty="0">
              <a:solidFill>
                <a:schemeClr val="tx2">
                  <a:lumMod val="75000"/>
                </a:schemeClr>
              </a:solidFill>
              <a:effectLst>
                <a:outerShdw blurRad="50800" dist="50800" dir="5400000" algn="t" rotWithShape="0">
                  <a:prstClr val="black">
                    <a:alpha val="40000"/>
                  </a:prstClr>
                </a:outerShdw>
              </a:effectLst>
              <a:latin typeface="Tw Cen MT" panose="020B0602020104020603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" y="6428232"/>
            <a:ext cx="2384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Benjeman</a:t>
            </a:r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US" sz="1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Meekhof</a:t>
            </a:r>
            <a:endParaRPr lang="en-US" sz="1000" dirty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University of Michigan</a:t>
            </a:r>
            <a:endParaRPr lang="en-US" sz="1000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7010400" y="6459892"/>
            <a:ext cx="2057400" cy="354822"/>
          </a:xfrm>
        </p:spPr>
        <p:txBody>
          <a:bodyPr/>
          <a:lstStyle/>
          <a:p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AGLT2 Site Report - October 2013 </a:t>
            </a:r>
          </a:p>
          <a:p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Slide </a:t>
            </a:r>
            <a:fld id="{E2AEF7F9-B006-4570-A35D-7A78C977CE46}" type="slidenum">
              <a:rPr lang="en-US" sz="1000" smtClean="0">
                <a:solidFill>
                  <a:srgbClr val="002060"/>
                </a:solidFill>
                <a:latin typeface="Tw Cen MT" panose="020B0602020104020603" pitchFamily="34" charset="0"/>
              </a:rPr>
              <a:t>4</a:t>
            </a:fld>
            <a:endParaRPr lang="en-US" sz="1000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9235" y="1447800"/>
            <a:ext cx="778552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365760">
              <a:buBlip>
                <a:blip r:embed="rId4"/>
              </a:buBlip>
            </a:pPr>
            <a:r>
              <a:rPr lang="en-US" sz="2400" dirty="0">
                <a:solidFill>
                  <a:srgbClr val="002060"/>
                </a:solidFill>
                <a:latin typeface="Tw Cen MT" panose="020B0602020104020603" pitchFamily="34" charset="0"/>
              </a:rPr>
              <a:t>Installed using Rocks 6.1 jumbo </a:t>
            </a: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roll</a:t>
            </a:r>
          </a:p>
          <a:p>
            <a:pPr marL="285750" indent="-365760">
              <a:buBlip>
                <a:blip r:embed="rId4"/>
              </a:buBlip>
            </a:pPr>
            <a:r>
              <a:rPr lang="pt-BR" sz="2400" dirty="0">
                <a:solidFill>
                  <a:srgbClr val="002060"/>
                </a:solidFill>
                <a:latin typeface="Tw Cen MT" panose="020B0602020104020603" pitchFamily="34" charset="0"/>
              </a:rPr>
              <a:t>Uses SL6.4 as OS </a:t>
            </a:r>
            <a:r>
              <a:rPr lang="pt-BR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roll</a:t>
            </a:r>
          </a:p>
          <a:p>
            <a:pPr marL="742950" lvl="1" indent="-365760">
              <a:buBlip>
                <a:blip r:embed="rId4"/>
              </a:buBlip>
            </a:pPr>
            <a:r>
              <a:rPr lang="en-US" sz="2400" dirty="0">
                <a:solidFill>
                  <a:srgbClr val="002060"/>
                </a:solidFill>
                <a:latin typeface="Tw Cen MT" panose="020B0602020104020603" pitchFamily="34" charset="0"/>
              </a:rPr>
              <a:t>Created from SL6 rpm repo using "rocks create </a:t>
            </a: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mirror“</a:t>
            </a:r>
          </a:p>
          <a:p>
            <a:pPr marL="285750" indent="-365760">
              <a:buBlip>
                <a:blip r:embed="rId4"/>
              </a:buBlip>
            </a:pPr>
            <a:r>
              <a:rPr lang="en-US" sz="2400" dirty="0">
                <a:solidFill>
                  <a:srgbClr val="002060"/>
                </a:solidFill>
                <a:latin typeface="Tw Cen MT" panose="020B0602020104020603" pitchFamily="34" charset="0"/>
              </a:rPr>
              <a:t>DB of appliances, WN, </a:t>
            </a:r>
            <a:r>
              <a:rPr lang="en-US" sz="2400" dirty="0" err="1">
                <a:solidFill>
                  <a:srgbClr val="002060"/>
                </a:solidFill>
                <a:latin typeface="Tw Cen MT" panose="020B0602020104020603" pitchFamily="34" charset="0"/>
              </a:rPr>
              <a:t>etc</a:t>
            </a:r>
            <a:r>
              <a:rPr lang="en-US" sz="2400" dirty="0">
                <a:solidFill>
                  <a:srgbClr val="002060"/>
                </a:solidFill>
                <a:latin typeface="Tw Cen MT" panose="020B0602020104020603" pitchFamily="34" charset="0"/>
              </a:rPr>
              <a:t> created using ASCII command dumps from previous Rocks5 </a:t>
            </a:r>
            <a:r>
              <a:rPr lang="en-US" sz="24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headnode</a:t>
            </a:r>
            <a:endParaRPr lang="en-US" sz="2400" dirty="0" smtClean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pPr marL="742950" lvl="1" indent="-365760">
              <a:buBlip>
                <a:blip r:embed="rId4"/>
              </a:buBlip>
            </a:pPr>
            <a:r>
              <a:rPr lang="en-US" sz="2400" dirty="0">
                <a:solidFill>
                  <a:srgbClr val="002060"/>
                </a:solidFill>
                <a:latin typeface="Tw Cen MT" panose="020B0602020104020603" pitchFamily="34" charset="0"/>
              </a:rPr>
              <a:t>Utilized various "rocks dump" and "rocks list" </a:t>
            </a: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commands</a:t>
            </a:r>
          </a:p>
          <a:p>
            <a:pPr marL="742950" lvl="1" indent="-365760">
              <a:buBlip>
                <a:blip r:embed="rId4"/>
              </a:buBlip>
            </a:pPr>
            <a:r>
              <a:rPr lang="en-US" sz="2400" dirty="0">
                <a:solidFill>
                  <a:srgbClr val="002060"/>
                </a:solidFill>
                <a:latin typeface="Tw Cen MT" panose="020B0602020104020603" pitchFamily="34" charset="0"/>
              </a:rPr>
              <a:t>Separate head nodes for WN at MSU and UM </a:t>
            </a: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sites</a:t>
            </a:r>
          </a:p>
          <a:p>
            <a:pPr marL="285750" indent="-365760">
              <a:buBlip>
                <a:blip r:embed="rId4"/>
              </a:buBlip>
            </a:pPr>
            <a:r>
              <a:rPr lang="en-US" sz="2400" dirty="0">
                <a:solidFill>
                  <a:srgbClr val="002060"/>
                </a:solidFill>
                <a:latin typeface="Tw Cen MT" panose="020B0602020104020603" pitchFamily="34" charset="0"/>
              </a:rPr>
              <a:t>Initial rollout to a subset of WN, fed by an SL5 gatekeeper</a:t>
            </a:r>
          </a:p>
          <a:p>
            <a:pPr marL="742950" lvl="1" indent="-365760">
              <a:buBlip>
                <a:blip r:embed="rId4"/>
              </a:buBlip>
            </a:pPr>
            <a:r>
              <a:rPr lang="en-US" sz="2400" dirty="0">
                <a:solidFill>
                  <a:srgbClr val="002060"/>
                </a:solidFill>
                <a:latin typeface="Tw Cen MT" panose="020B0602020104020603" pitchFamily="34" charset="0"/>
              </a:rPr>
              <a:t>Re-tested with SL6 gatekeeper</a:t>
            </a:r>
          </a:p>
          <a:p>
            <a:pPr marL="285750" indent="-365760">
              <a:buBlip>
                <a:blip r:embed="rId4"/>
              </a:buBlip>
            </a:pPr>
            <a:r>
              <a:rPr lang="en-US" sz="2400" dirty="0">
                <a:solidFill>
                  <a:srgbClr val="002060"/>
                </a:solidFill>
                <a:latin typeface="Tw Cen MT" panose="020B0602020104020603" pitchFamily="34" charset="0"/>
              </a:rPr>
              <a:t>Full rollout in May, </a:t>
            </a: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2013</a:t>
            </a:r>
            <a:endParaRPr lang="en-US" sz="2400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52400" y="6384973"/>
            <a:ext cx="8839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1648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422" y="6409944"/>
            <a:ext cx="3278698" cy="41233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9144000" cy="571500"/>
          </a:xfrm>
          <a:prstGeom prst="rect">
            <a:avLst/>
          </a:prstGeom>
          <a:blipFill dpi="0" rotWithShape="1">
            <a:blip r:embed="rId3">
              <a:alphaModFix amt="65000"/>
            </a:blip>
            <a:srcRect/>
            <a:stretch>
              <a:fillRect/>
            </a:stretch>
          </a:blipFill>
          <a:effectLst>
            <a:outerShdw blurRad="50800" dist="76200" dir="5400000" algn="t" rotWithShape="0">
              <a:prstClr val="black">
                <a:alpha val="40000"/>
              </a:prstClr>
            </a:outerShdw>
            <a:softEdge rad="31750"/>
          </a:effectLst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algn="t" rotWithShape="0">
                    <a:prstClr val="black">
                      <a:alpha val="40000"/>
                    </a:prstClr>
                  </a:outerShdw>
                </a:effectLst>
                <a:latin typeface="Tw Cen MT" panose="020B0602020104020603" pitchFamily="34" charset="0"/>
              </a:rPr>
              <a:t>Rocks 6 and SL6</a:t>
            </a:r>
            <a:endParaRPr lang="en-US" sz="3600" b="1" dirty="0">
              <a:solidFill>
                <a:schemeClr val="tx2">
                  <a:lumMod val="75000"/>
                </a:schemeClr>
              </a:solidFill>
              <a:effectLst>
                <a:outerShdw blurRad="50800" dist="50800" dir="5400000" algn="t" rotWithShape="0">
                  <a:prstClr val="black">
                    <a:alpha val="40000"/>
                  </a:prstClr>
                </a:outerShdw>
              </a:effectLst>
              <a:latin typeface="Tw Cen MT" panose="020B0602020104020603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" y="6428232"/>
            <a:ext cx="2384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Benjeman</a:t>
            </a:r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US" sz="1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Meekhof</a:t>
            </a:r>
            <a:endParaRPr lang="en-US" sz="1000" dirty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University of Michigan</a:t>
            </a:r>
            <a:endParaRPr lang="en-US" sz="1000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7010400" y="6459892"/>
            <a:ext cx="2057400" cy="354822"/>
          </a:xfrm>
        </p:spPr>
        <p:txBody>
          <a:bodyPr/>
          <a:lstStyle/>
          <a:p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AGLT2 Site Report - October 2013 </a:t>
            </a:r>
          </a:p>
          <a:p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Slide </a:t>
            </a:r>
            <a:fld id="{E2AEF7F9-B006-4570-A35D-7A78C977CE46}" type="slidenum">
              <a:rPr lang="en-US" sz="1000" smtClean="0">
                <a:solidFill>
                  <a:srgbClr val="002060"/>
                </a:solidFill>
                <a:latin typeface="Tw Cen MT" panose="020B0602020104020603" pitchFamily="34" charset="0"/>
              </a:rPr>
              <a:t>5</a:t>
            </a:fld>
            <a:endParaRPr lang="en-US" sz="1000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2085" y="1143000"/>
            <a:ext cx="779737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365760">
              <a:buBlip>
                <a:blip r:embed="rId4"/>
              </a:buBlip>
            </a:pPr>
            <a:r>
              <a:rPr lang="en-US" sz="2400" dirty="0">
                <a:solidFill>
                  <a:srgbClr val="002060"/>
                </a:solidFill>
                <a:latin typeface="Tw Cen MT" panose="020B0602020104020603" pitchFamily="34" charset="0"/>
              </a:rPr>
              <a:t>Rocks software distribution via rolls (T. Rockwell original development</a:t>
            </a: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)</a:t>
            </a:r>
          </a:p>
          <a:p>
            <a:pPr marL="742950" lvl="1" indent="-365760">
              <a:buBlip>
                <a:blip r:embed="rId4"/>
              </a:buBlip>
            </a:pPr>
            <a:r>
              <a:rPr lang="en-US" sz="2400" dirty="0" err="1">
                <a:solidFill>
                  <a:srgbClr val="002060"/>
                </a:solidFill>
                <a:latin typeface="Tw Cen MT" panose="020B0602020104020603" pitchFamily="34" charset="0"/>
              </a:rPr>
              <a:t>Eg</a:t>
            </a:r>
            <a:r>
              <a:rPr lang="en-US" sz="2400" dirty="0">
                <a:solidFill>
                  <a:srgbClr val="002060"/>
                </a:solidFill>
                <a:latin typeface="Tw Cen MT" panose="020B0602020104020603" pitchFamily="34" charset="0"/>
              </a:rPr>
              <a:t>, agl-osg3, </a:t>
            </a:r>
            <a:r>
              <a:rPr lang="en-US" sz="2400" dirty="0" err="1">
                <a:solidFill>
                  <a:srgbClr val="002060"/>
                </a:solidFill>
                <a:latin typeface="Tw Cen MT" panose="020B0602020104020603" pitchFamily="34" charset="0"/>
              </a:rPr>
              <a:t>agl</a:t>
            </a:r>
            <a:r>
              <a:rPr lang="en-US" sz="2400" dirty="0">
                <a:solidFill>
                  <a:srgbClr val="002060"/>
                </a:solidFill>
                <a:latin typeface="Tw Cen MT" panose="020B0602020104020603" pitchFamily="34" charset="0"/>
              </a:rPr>
              <a:t>-condor, </a:t>
            </a:r>
            <a:r>
              <a:rPr lang="en-US" sz="2400" dirty="0" err="1">
                <a:solidFill>
                  <a:srgbClr val="002060"/>
                </a:solidFill>
                <a:latin typeface="Tw Cen MT" panose="020B0602020104020603" pitchFamily="34" charset="0"/>
              </a:rPr>
              <a:t>agl-cvmfs</a:t>
            </a: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....</a:t>
            </a:r>
          </a:p>
          <a:p>
            <a:pPr marL="742950" lvl="1" indent="-365760">
              <a:buBlip>
                <a:blip r:embed="rId4"/>
              </a:buBlip>
            </a:pPr>
            <a:r>
              <a:rPr lang="en-US" sz="2400" dirty="0">
                <a:solidFill>
                  <a:srgbClr val="002060"/>
                </a:solidFill>
                <a:latin typeface="Tw Cen MT" panose="020B0602020104020603" pitchFamily="34" charset="0"/>
              </a:rPr>
              <a:t>Keeps various functionality logically </a:t>
            </a: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separated</a:t>
            </a:r>
          </a:p>
          <a:p>
            <a:pPr marL="742950" lvl="1" indent="-365760">
              <a:buBlip>
                <a:blip r:embed="rId4"/>
              </a:buBlip>
            </a:pPr>
            <a:r>
              <a:rPr lang="en-US" sz="2400" dirty="0">
                <a:solidFill>
                  <a:srgbClr val="002060"/>
                </a:solidFill>
                <a:latin typeface="Tw Cen MT" panose="020B0602020104020603" pitchFamily="34" charset="0"/>
              </a:rPr>
              <a:t>Understanding of rpm significance is greatly </a:t>
            </a: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simplified</a:t>
            </a:r>
          </a:p>
          <a:p>
            <a:pPr marL="285750" indent="-365760">
              <a:buBlip>
                <a:blip r:embed="rId4"/>
              </a:buBlip>
            </a:pPr>
            <a:r>
              <a:rPr lang="en-US" sz="2400" dirty="0">
                <a:solidFill>
                  <a:srgbClr val="002060"/>
                </a:solidFill>
                <a:latin typeface="Tw Cen MT" panose="020B0602020104020603" pitchFamily="34" charset="0"/>
              </a:rPr>
              <a:t>Rolls updated to SL6, built, and distribution </a:t>
            </a: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tested</a:t>
            </a:r>
          </a:p>
          <a:p>
            <a:pPr marL="742950" lvl="1" indent="-365760">
              <a:buBlip>
                <a:blip r:embed="rId4"/>
              </a:buBlip>
            </a:pPr>
            <a:r>
              <a:rPr lang="en-US" sz="2400" dirty="0">
                <a:solidFill>
                  <a:srgbClr val="002060"/>
                </a:solidFill>
                <a:latin typeface="Tw Cen MT" panose="020B0602020104020603" pitchFamily="34" charset="0"/>
              </a:rPr>
              <a:t>Based upon existing SL5 xml maintained in AGLT2 </a:t>
            </a:r>
            <a:r>
              <a:rPr lang="en-US" sz="2400" dirty="0" err="1">
                <a:solidFill>
                  <a:srgbClr val="002060"/>
                </a:solidFill>
                <a:latin typeface="Tw Cen MT" panose="020B0602020104020603" pitchFamily="34" charset="0"/>
              </a:rPr>
              <a:t>svn</a:t>
            </a:r>
            <a:r>
              <a:rPr lang="en-US" sz="2400" dirty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repository</a:t>
            </a:r>
          </a:p>
          <a:p>
            <a:pPr marL="742950" lvl="1" indent="-365760">
              <a:buBlip>
                <a:blip r:embed="rId4"/>
              </a:buBlip>
            </a:pPr>
            <a:r>
              <a:rPr lang="en-US" sz="2400" dirty="0">
                <a:solidFill>
                  <a:srgbClr val="002060"/>
                </a:solidFill>
                <a:latin typeface="Tw Cen MT" panose="020B0602020104020603" pitchFamily="34" charset="0"/>
              </a:rPr>
              <a:t>SL5 functionality maintained with additional SL6 </a:t>
            </a: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requirements</a:t>
            </a:r>
          </a:p>
          <a:p>
            <a:pPr marL="285750" indent="-365760">
              <a:buBlip>
                <a:blip r:embed="rId4"/>
              </a:buBlip>
            </a:pPr>
            <a:r>
              <a:rPr lang="en-US" sz="2400" dirty="0">
                <a:solidFill>
                  <a:srgbClr val="002060"/>
                </a:solidFill>
                <a:latin typeface="Tw Cen MT" panose="020B0602020104020603" pitchFamily="34" charset="0"/>
              </a:rPr>
              <a:t>Additional post-build </a:t>
            </a: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configuration </a:t>
            </a:r>
            <a:r>
              <a:rPr lang="en-US" sz="2400" dirty="0">
                <a:solidFill>
                  <a:srgbClr val="002060"/>
                </a:solidFill>
                <a:latin typeface="Tw Cen MT" panose="020B0602020104020603" pitchFamily="34" charset="0"/>
              </a:rPr>
              <a:t>applied via </a:t>
            </a:r>
            <a:r>
              <a:rPr lang="en-US" sz="2400" dirty="0" err="1">
                <a:solidFill>
                  <a:srgbClr val="002060"/>
                </a:solidFill>
                <a:latin typeface="Tw Cen MT" panose="020B0602020104020603" pitchFamily="34" charset="0"/>
              </a:rPr>
              <a:t>CFEngine</a:t>
            </a:r>
            <a:r>
              <a:rPr lang="en-US" sz="2400" dirty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3</a:t>
            </a:r>
            <a:endParaRPr lang="en-US" sz="2400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52400" y="6384973"/>
            <a:ext cx="8839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583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422" y="6409944"/>
            <a:ext cx="3278698" cy="41233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9144000" cy="571500"/>
          </a:xfrm>
          <a:prstGeom prst="rect">
            <a:avLst/>
          </a:prstGeom>
          <a:blipFill dpi="0" rotWithShape="1">
            <a:blip r:embed="rId3">
              <a:alphaModFix amt="65000"/>
            </a:blip>
            <a:srcRect/>
            <a:stretch>
              <a:fillRect/>
            </a:stretch>
          </a:blipFill>
          <a:effectLst>
            <a:outerShdw blurRad="50800" dist="76200" dir="5400000" algn="t" rotWithShape="0">
              <a:prstClr val="black">
                <a:alpha val="40000"/>
              </a:prstClr>
            </a:outerShdw>
            <a:softEdge rad="31750"/>
          </a:effectLst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algn="t" rotWithShape="0">
                    <a:prstClr val="black">
                      <a:alpha val="40000"/>
                    </a:prstClr>
                  </a:outerShdw>
                </a:effectLst>
                <a:latin typeface="Tw Cen MT" panose="020B0602020104020603" pitchFamily="34" charset="0"/>
              </a:rPr>
              <a:t>Provisioning with Cobbler</a:t>
            </a:r>
            <a:endParaRPr lang="en-US" sz="3600" b="1" dirty="0">
              <a:solidFill>
                <a:schemeClr val="tx2">
                  <a:lumMod val="75000"/>
                </a:schemeClr>
              </a:solidFill>
              <a:effectLst>
                <a:outerShdw blurRad="50800" dist="50800" dir="5400000" algn="t" rotWithShape="0">
                  <a:prstClr val="black">
                    <a:alpha val="40000"/>
                  </a:prstClr>
                </a:outerShdw>
              </a:effectLst>
              <a:latin typeface="Tw Cen MT" panose="020B0602020104020603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" y="6428232"/>
            <a:ext cx="2384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Benjeman</a:t>
            </a:r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US" sz="1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Meekhof</a:t>
            </a:r>
            <a:endParaRPr lang="en-US" sz="1000" dirty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University of Michigan</a:t>
            </a:r>
            <a:endParaRPr lang="en-US" sz="1000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7010400" y="6459892"/>
            <a:ext cx="2057400" cy="354822"/>
          </a:xfrm>
        </p:spPr>
        <p:txBody>
          <a:bodyPr/>
          <a:lstStyle/>
          <a:p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AGLT2 Site Report - October 2013 </a:t>
            </a:r>
          </a:p>
          <a:p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Slide </a:t>
            </a:r>
            <a:fld id="{E2AEF7F9-B006-4570-A35D-7A78C977CE46}" type="slidenum">
              <a:rPr lang="en-US" sz="1000" smtClean="0">
                <a:solidFill>
                  <a:srgbClr val="002060"/>
                </a:solidFill>
                <a:latin typeface="Tw Cen MT" panose="020B0602020104020603" pitchFamily="34" charset="0"/>
              </a:rPr>
              <a:t>6</a:t>
            </a:fld>
            <a:endParaRPr lang="en-US" sz="1000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2400" y="571500"/>
            <a:ext cx="883920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365760">
              <a:buBlip>
                <a:blip r:embed="rId4"/>
              </a:buBlip>
            </a:pPr>
            <a:r>
              <a:rPr lang="en-US" sz="2400" dirty="0" smtClean="0">
                <a:solidFill>
                  <a:srgbClr val="C00000"/>
                </a:solidFill>
                <a:latin typeface="Tw Cen MT" panose="020B0602020104020603" pitchFamily="34" charset="0"/>
              </a:rPr>
              <a:t>Before Cobbler</a:t>
            </a: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: simple PHP script to generate </a:t>
            </a:r>
            <a:r>
              <a:rPr lang="en-US" sz="24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kickstart</a:t>
            </a: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files using information inserted into Rocks database (for lack of better place)</a:t>
            </a:r>
          </a:p>
          <a:p>
            <a:pPr marL="285750" indent="-365760">
              <a:buBlip>
                <a:blip r:embed="rId4"/>
              </a:buBlip>
            </a:pP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Now we have Cobbler server configuration managed by </a:t>
            </a:r>
            <a:r>
              <a:rPr lang="en-US" sz="24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CFEngine</a:t>
            </a: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and duplicated at both sites for building service nodes (excepting site-specific network/host info)</a:t>
            </a:r>
          </a:p>
          <a:p>
            <a:pPr marL="742950" lvl="1" indent="-365760">
              <a:buBlip>
                <a:blip r:embed="rId4"/>
              </a:buBlip>
            </a:pPr>
            <a:r>
              <a:rPr lang="en-US" sz="1900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Created flexible default </a:t>
            </a:r>
            <a:r>
              <a:rPr lang="en-US" sz="1900" dirty="0" err="1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kickstart</a:t>
            </a:r>
            <a:r>
              <a:rPr lang="en-US" sz="1900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 template with Cobbler’s template language (Cheetah) to install a variety of “profiles” as selected when adding system to Cobbler (server, cluster-compute, desktop, </a:t>
            </a:r>
            <a:r>
              <a:rPr lang="en-US" sz="1900" dirty="0" err="1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etc</a:t>
            </a:r>
            <a:r>
              <a:rPr lang="en-US" sz="1900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).</a:t>
            </a:r>
          </a:p>
          <a:p>
            <a:pPr marL="742950" lvl="1" indent="-365760">
              <a:buBlip>
                <a:blip r:embed="rId4"/>
              </a:buBlip>
            </a:pPr>
            <a:r>
              <a:rPr lang="en-US" sz="1900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Simple PXE based installation from network</a:t>
            </a:r>
          </a:p>
          <a:p>
            <a:pPr marL="742950" lvl="1" indent="-365760">
              <a:buBlip>
                <a:blip r:embed="rId4"/>
              </a:buBlip>
            </a:pPr>
            <a:r>
              <a:rPr lang="en-US" sz="1900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Cobbler handles (with included post-install scripts) creating bonded NIC configurations – used to deal with those manually</a:t>
            </a:r>
          </a:p>
          <a:p>
            <a:pPr marL="742950" lvl="1" indent="-365760">
              <a:buBlip>
                <a:blip r:embed="rId4"/>
              </a:buBlip>
            </a:pPr>
            <a:r>
              <a:rPr lang="en-US" sz="1900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Cobbler manages mirroring of OS and extra repositories</a:t>
            </a:r>
          </a:p>
          <a:p>
            <a:pPr marL="285750" indent="-365760">
              <a:buBlip>
                <a:blip r:embed="rId4"/>
              </a:buBlip>
            </a:pPr>
            <a:r>
              <a:rPr lang="en-US" sz="24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Kickstart</a:t>
            </a: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setup is kept minimal and most configuration done by </a:t>
            </a:r>
            <a:r>
              <a:rPr lang="en-US" sz="24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CFEngine</a:t>
            </a: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on first boot</a:t>
            </a:r>
          </a:p>
          <a:p>
            <a:pPr marL="285750" indent="-365760">
              <a:buBlip>
                <a:blip r:embed="rId4"/>
              </a:buBlip>
            </a:pP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Dell machines get BIOS and Firmware updates in post-install using </a:t>
            </a:r>
            <a:r>
              <a:rPr lang="en-US" sz="24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utils</a:t>
            </a: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/packages from Dell yum repositories </a:t>
            </a:r>
          </a:p>
          <a:p>
            <a:pPr marL="285750" indent="-365760">
              <a:buBlip>
                <a:blip r:embed="rId4"/>
              </a:buBlip>
            </a:pP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Long term we plan to replace Rocks with Cobbler for compute nodes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52400" y="6384973"/>
            <a:ext cx="8839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980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422" y="6409944"/>
            <a:ext cx="3278698" cy="41233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9144000" cy="571500"/>
          </a:xfrm>
          <a:prstGeom prst="rect">
            <a:avLst/>
          </a:prstGeom>
          <a:blipFill dpi="0" rotWithShape="1">
            <a:blip r:embed="rId3">
              <a:alphaModFix amt="65000"/>
            </a:blip>
            <a:srcRect/>
            <a:stretch>
              <a:fillRect/>
            </a:stretch>
          </a:blipFill>
          <a:effectLst>
            <a:outerShdw blurRad="50800" dist="76200" dir="5400000" algn="t" rotWithShape="0">
              <a:prstClr val="black">
                <a:alpha val="40000"/>
              </a:prstClr>
            </a:outerShdw>
            <a:softEdge rad="31750"/>
          </a:effectLst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anose="020B0602020104020603" pitchFamily="34" charset="0"/>
              </a:rPr>
              <a:t>Complete transition to </a:t>
            </a:r>
            <a:r>
              <a:rPr lang="en-US" sz="36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anose="020B0602020104020603" pitchFamily="34" charset="0"/>
              </a:rPr>
              <a:t>CFEngine</a:t>
            </a: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anose="020B0602020104020603" pitchFamily="34" charset="0"/>
              </a:rPr>
              <a:t> 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200" y="6428232"/>
            <a:ext cx="2384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Benjeman</a:t>
            </a:r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US" sz="1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Meekhof</a:t>
            </a:r>
            <a:endParaRPr lang="en-US" sz="1000" dirty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University of Michigan</a:t>
            </a:r>
            <a:endParaRPr lang="en-US" sz="1000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7010400" y="6459892"/>
            <a:ext cx="2057400" cy="354822"/>
          </a:xfrm>
        </p:spPr>
        <p:txBody>
          <a:bodyPr/>
          <a:lstStyle/>
          <a:p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AGLT2 Site Report - October 2013 </a:t>
            </a:r>
          </a:p>
          <a:p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Slide </a:t>
            </a:r>
            <a:fld id="{E2AEF7F9-B006-4570-A35D-7A78C977CE46}" type="slidenum">
              <a:rPr lang="en-US" sz="1000" smtClean="0">
                <a:solidFill>
                  <a:srgbClr val="002060"/>
                </a:solidFill>
                <a:latin typeface="Tw Cen MT" panose="020B0602020104020603" pitchFamily="34" charset="0"/>
              </a:rPr>
              <a:t>7</a:t>
            </a:fld>
            <a:endParaRPr lang="en-US" sz="1000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2400" y="685800"/>
            <a:ext cx="87630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4"/>
              </a:buBlip>
            </a:pP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Our first configuration management system was </a:t>
            </a:r>
            <a:r>
              <a:rPr lang="en-US" sz="24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CFEngine</a:t>
            </a: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2</a:t>
            </a:r>
          </a:p>
          <a:p>
            <a:pPr marL="742950" lvl="1" indent="-285750">
              <a:buBlip>
                <a:blip r:embed="rId4"/>
              </a:buBlip>
            </a:pPr>
            <a:r>
              <a:rPr lang="en-US" sz="2000" dirty="0" smtClean="0">
                <a:solidFill>
                  <a:srgbClr val="C00000"/>
                </a:solidFill>
                <a:latin typeface="Tw Cen MT" panose="020B0602020104020603" pitchFamily="34" charset="0"/>
              </a:rPr>
              <a:t>Implemented at UM, not MSU</a:t>
            </a:r>
          </a:p>
          <a:p>
            <a:pPr marL="742950" lvl="1" indent="-285750">
              <a:buBlip>
                <a:blip r:embed="rId4"/>
              </a:buBlip>
            </a:pPr>
            <a:r>
              <a:rPr lang="en-US" sz="2000" dirty="0" smtClean="0">
                <a:solidFill>
                  <a:srgbClr val="C00000"/>
                </a:solidFill>
                <a:latin typeface="Tw Cen MT" panose="020B0602020104020603" pitchFamily="34" charset="0"/>
              </a:rPr>
              <a:t>Not used in compute cluster, only service nodes  </a:t>
            </a:r>
          </a:p>
          <a:p>
            <a:pPr marL="285750" indent="-285750">
              <a:buBlip>
                <a:blip r:embed="rId4"/>
              </a:buBlip>
            </a:pP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About 1+</a:t>
            </a:r>
            <a:r>
              <a:rPr lang="en-US" sz="2400" dirty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years ago introduced </a:t>
            </a:r>
            <a:r>
              <a:rPr lang="en-US" sz="24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CFEngine</a:t>
            </a: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3 for basic management of compute cluster – other systems still version 2.</a:t>
            </a:r>
          </a:p>
          <a:p>
            <a:pPr marL="285750" indent="-285750">
              <a:buBlip>
                <a:blip r:embed="rId4"/>
              </a:buBlip>
            </a:pP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Finally this year we’ve migrated all necessary </a:t>
            </a:r>
            <a:r>
              <a:rPr lang="en-US" sz="24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CFEngine</a:t>
            </a: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2 logic to version 3</a:t>
            </a:r>
          </a:p>
          <a:p>
            <a:pPr marL="742950" lvl="1" indent="-285750">
              <a:buBlip>
                <a:blip r:embed="rId4"/>
              </a:buBlip>
            </a:pPr>
            <a:r>
              <a:rPr lang="en-US" sz="2000" dirty="0" smtClean="0">
                <a:solidFill>
                  <a:srgbClr val="C00000"/>
                </a:solidFill>
                <a:latin typeface="Tw Cen MT" panose="020B0602020104020603" pitchFamily="34" charset="0"/>
              </a:rPr>
              <a:t>UM and MSU sites use identical policy code for compute and service nodes </a:t>
            </a:r>
          </a:p>
          <a:p>
            <a:pPr marL="742950" lvl="1" indent="-285750">
              <a:buBlip>
                <a:blip r:embed="rId4"/>
              </a:buBlip>
            </a:pPr>
            <a:r>
              <a:rPr lang="en-US" sz="2000" dirty="0" smtClean="0">
                <a:solidFill>
                  <a:srgbClr val="C00000"/>
                </a:solidFill>
                <a:latin typeface="Tw Cen MT" panose="020B0602020104020603" pitchFamily="34" charset="0"/>
              </a:rPr>
              <a:t>Policy changes versioned in SVN</a:t>
            </a:r>
          </a:p>
          <a:p>
            <a:pPr marL="285750" indent="-285750">
              <a:buBlip>
                <a:blip r:embed="rId4"/>
              </a:buBlip>
            </a:pP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Developed workflow which easily allows any person to work on their own SVN branch and export it for testing from policy server</a:t>
            </a:r>
          </a:p>
          <a:p>
            <a:pPr marL="285750" indent="-285750">
              <a:buBlip>
                <a:blip r:embed="rId4"/>
              </a:buBlip>
            </a:pP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Performed extensive evaluation of Puppet/Foreman</a:t>
            </a:r>
          </a:p>
          <a:p>
            <a:pPr marL="742950" lvl="1" indent="-285750">
              <a:buBlip>
                <a:blip r:embed="rId4"/>
              </a:buBlip>
            </a:pPr>
            <a:r>
              <a:rPr lang="en-US" sz="2000" dirty="0" smtClean="0">
                <a:solidFill>
                  <a:srgbClr val="C00000"/>
                </a:solidFill>
                <a:latin typeface="Tw Cen MT" panose="020B0602020104020603" pitchFamily="34" charset="0"/>
              </a:rPr>
              <a:t>Combination of Foreman/Puppet/</a:t>
            </a:r>
            <a:r>
              <a:rPr lang="en-US" sz="2000" dirty="0" err="1" smtClean="0">
                <a:solidFill>
                  <a:srgbClr val="C00000"/>
                </a:solidFill>
                <a:latin typeface="Tw Cen MT" panose="020B0602020104020603" pitchFamily="34" charset="0"/>
              </a:rPr>
              <a:t>Hiera</a:t>
            </a:r>
            <a:r>
              <a:rPr lang="en-US" sz="2000" dirty="0" smtClean="0">
                <a:solidFill>
                  <a:srgbClr val="C00000"/>
                </a:solidFill>
                <a:latin typeface="Tw Cen MT" panose="020B0602020104020603" pitchFamily="34" charset="0"/>
              </a:rPr>
              <a:t>/</a:t>
            </a:r>
            <a:r>
              <a:rPr lang="en-US" sz="2000" dirty="0" err="1" smtClean="0">
                <a:solidFill>
                  <a:srgbClr val="C00000"/>
                </a:solidFill>
                <a:latin typeface="Tw Cen MT" panose="020B0602020104020603" pitchFamily="34" charset="0"/>
              </a:rPr>
              <a:t>PuppetDB</a:t>
            </a:r>
            <a:r>
              <a:rPr lang="en-US" sz="2000" dirty="0" smtClean="0">
                <a:solidFill>
                  <a:srgbClr val="C00000"/>
                </a:solidFill>
                <a:latin typeface="Tw Cen MT" panose="020B0602020104020603" pitchFamily="34" charset="0"/>
              </a:rPr>
              <a:t> has interesting features</a:t>
            </a:r>
          </a:p>
          <a:p>
            <a:pPr marL="742950" lvl="1" indent="-285750">
              <a:buBlip>
                <a:blip r:embed="rId4"/>
              </a:buBlip>
            </a:pPr>
            <a:r>
              <a:rPr lang="en-US" sz="2000" dirty="0" smtClean="0">
                <a:solidFill>
                  <a:srgbClr val="C00000"/>
                </a:solidFill>
                <a:latin typeface="Tw Cen MT" panose="020B0602020104020603" pitchFamily="34" charset="0"/>
              </a:rPr>
              <a:t>We have already extensive </a:t>
            </a:r>
            <a:r>
              <a:rPr lang="en-US" sz="2000" dirty="0" err="1" smtClean="0">
                <a:solidFill>
                  <a:srgbClr val="C00000"/>
                </a:solidFill>
                <a:latin typeface="Tw Cen MT" panose="020B0602020104020603" pitchFamily="34" charset="0"/>
              </a:rPr>
              <a:t>CFEngine</a:t>
            </a:r>
            <a:r>
              <a:rPr lang="en-US" sz="2000" dirty="0" smtClean="0">
                <a:solidFill>
                  <a:srgbClr val="C00000"/>
                </a:solidFill>
                <a:latin typeface="Tw Cen MT" panose="020B0602020104020603" pitchFamily="34" charset="0"/>
              </a:rPr>
              <a:t> expertise and working policy</a:t>
            </a:r>
          </a:p>
          <a:p>
            <a:pPr marL="742950" lvl="1" indent="-285750">
              <a:buBlip>
                <a:blip r:embed="rId4"/>
              </a:buBlip>
            </a:pPr>
            <a:r>
              <a:rPr lang="en-US" sz="2000" dirty="0" smtClean="0">
                <a:solidFill>
                  <a:srgbClr val="C00000"/>
                </a:solidFill>
                <a:latin typeface="Tw Cen MT" panose="020B0602020104020603" pitchFamily="34" charset="0"/>
              </a:rPr>
              <a:t>Prefer the simplicity and flexibility of </a:t>
            </a:r>
            <a:r>
              <a:rPr lang="en-US" sz="2000" dirty="0" err="1" smtClean="0">
                <a:solidFill>
                  <a:srgbClr val="C00000"/>
                </a:solidFill>
                <a:latin typeface="Tw Cen MT" panose="020B0602020104020603" pitchFamily="34" charset="0"/>
              </a:rPr>
              <a:t>CFEngine</a:t>
            </a:r>
            <a:endParaRPr lang="en-US" sz="2000" dirty="0">
              <a:solidFill>
                <a:srgbClr val="C00000"/>
              </a:solidFill>
              <a:latin typeface="Tw Cen MT" panose="020B0602020104020603" pitchFamily="34" charset="0"/>
            </a:endParaRPr>
          </a:p>
          <a:p>
            <a:pPr marL="742950" lvl="1" indent="-285750">
              <a:buBlip>
                <a:blip r:embed="rId4"/>
              </a:buBlip>
            </a:pPr>
            <a:r>
              <a:rPr lang="en-US" sz="2000" dirty="0" smtClean="0">
                <a:solidFill>
                  <a:srgbClr val="C00000"/>
                </a:solidFill>
                <a:latin typeface="Tw Cen MT" panose="020B0602020104020603" pitchFamily="34" charset="0"/>
              </a:rPr>
              <a:t>Cobbler isn’t as pretty as Foreman but good CLI, ISO export, simpler setup.</a:t>
            </a:r>
            <a:endParaRPr lang="en-US" sz="2400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52400" y="6384973"/>
            <a:ext cx="8839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01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422" y="6409944"/>
            <a:ext cx="3278698" cy="41233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9144000" cy="571500"/>
          </a:xfrm>
          <a:prstGeom prst="rect">
            <a:avLst/>
          </a:prstGeom>
          <a:blipFill dpi="0" rotWithShape="1">
            <a:blip r:embed="rId3">
              <a:alphaModFix amt="65000"/>
            </a:blip>
            <a:srcRect/>
            <a:stretch>
              <a:fillRect/>
            </a:stretch>
          </a:blipFill>
          <a:effectLst>
            <a:outerShdw blurRad="50800" dist="76200" dir="5400000" algn="t" rotWithShape="0">
              <a:prstClr val="black">
                <a:alpha val="40000"/>
              </a:prstClr>
            </a:outerShdw>
            <a:softEdge rad="31750"/>
          </a:effectLst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algn="t" rotWithShape="0">
                    <a:prstClr val="black">
                      <a:alpha val="40000"/>
                    </a:prstClr>
                  </a:outerShdw>
                </a:effectLst>
                <a:latin typeface="Tw Cen MT" panose="020B0602020104020603" pitchFamily="34" charset="0"/>
              </a:rPr>
              <a:t>AFS on Linux ZFS</a:t>
            </a:r>
            <a:endParaRPr lang="en-US" sz="3600" b="1" dirty="0">
              <a:solidFill>
                <a:schemeClr val="tx2">
                  <a:lumMod val="75000"/>
                </a:schemeClr>
              </a:solidFill>
              <a:effectLst>
                <a:outerShdw blurRad="50800" dist="50800" dir="5400000" algn="t" rotWithShape="0">
                  <a:prstClr val="black">
                    <a:alpha val="40000"/>
                  </a:prstClr>
                </a:outerShdw>
              </a:effectLst>
              <a:latin typeface="Tw Cen MT" panose="020B0602020104020603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" y="6428232"/>
            <a:ext cx="2384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Benjeman</a:t>
            </a:r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US" sz="1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Meekhof</a:t>
            </a:r>
            <a:endParaRPr lang="en-US" sz="1000" dirty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University of Michigan</a:t>
            </a:r>
            <a:endParaRPr lang="en-US" sz="1000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7010400" y="6459892"/>
            <a:ext cx="2057400" cy="354822"/>
          </a:xfrm>
        </p:spPr>
        <p:txBody>
          <a:bodyPr/>
          <a:lstStyle/>
          <a:p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AGLT2 Site Report - October 2013 </a:t>
            </a:r>
          </a:p>
          <a:p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Slide </a:t>
            </a:r>
            <a:fld id="{E2AEF7F9-B006-4570-A35D-7A78C977CE46}" type="slidenum">
              <a:rPr lang="en-US" sz="1000" smtClean="0">
                <a:solidFill>
                  <a:srgbClr val="002060"/>
                </a:solidFill>
                <a:latin typeface="Tw Cen MT" panose="020B0602020104020603" pitchFamily="34" charset="0"/>
              </a:rPr>
              <a:t>8</a:t>
            </a:fld>
            <a:endParaRPr lang="en-US" sz="1000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200" y="576754"/>
            <a:ext cx="89154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365760">
              <a:buBlip>
                <a:blip r:embed="rId4"/>
              </a:buBlip>
            </a:pP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At AGLT2 we run our own AFS cell 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anose="020B0602020104020603" pitchFamily="34" charset="0"/>
              </a:rPr>
              <a:t>atlas.umich.edu</a:t>
            </a:r>
          </a:p>
          <a:p>
            <a:pPr marL="285750" indent="-365760">
              <a:buBlip>
                <a:blip r:embed="rId4"/>
              </a:buBlip>
            </a:pPr>
            <a:r>
              <a:rPr lang="en-US" sz="2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Originally this was run on dedicated hardware nodes and had 3 DB servers and 3 file servers (1TB /</a:t>
            </a:r>
            <a:r>
              <a:rPr lang="en-US" sz="2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vicepX</a:t>
            </a:r>
            <a:r>
              <a:rPr lang="en-US" sz="2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partitions)</a:t>
            </a:r>
          </a:p>
          <a:p>
            <a:pPr marL="285750" indent="-365760">
              <a:buBlip>
                <a:blip r:embed="rId4"/>
              </a:buBlip>
            </a:pPr>
            <a:r>
              <a:rPr lang="en-US" sz="2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We added an additional two file servers at CERN in 2008 to provide specific storage for ATLAS </a:t>
            </a:r>
            <a:r>
              <a:rPr lang="en-US" sz="2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muon</a:t>
            </a:r>
            <a:r>
              <a:rPr lang="en-US" sz="2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chamber data</a:t>
            </a:r>
          </a:p>
          <a:p>
            <a:pPr marL="285750" indent="-365760">
              <a:buBlip>
                <a:blip r:embed="rId4"/>
              </a:buBlip>
            </a:pPr>
            <a:r>
              <a:rPr lang="en-US" sz="2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Once we invested in VMware we migrated our AFS services there</a:t>
            </a:r>
          </a:p>
          <a:p>
            <a:pPr marL="742950" lvl="1" indent="-365760">
              <a:buBlip>
                <a:blip r:embed="rId4"/>
              </a:buBlip>
            </a:pPr>
            <a:r>
              <a:rPr lang="en-US" sz="2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All three DB servers were virtualized</a:t>
            </a:r>
          </a:p>
          <a:p>
            <a:pPr marL="742950" lvl="1" indent="-365760">
              <a:buBlip>
                <a:blip r:embed="rId4"/>
              </a:buBlip>
            </a:pPr>
            <a:r>
              <a:rPr lang="en-US" sz="2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The three file servers at UM were virtualized and the /</a:t>
            </a:r>
            <a:r>
              <a:rPr lang="en-US" sz="2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vicepX</a:t>
            </a:r>
            <a:r>
              <a:rPr lang="en-US" sz="2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partitions were moved on </a:t>
            </a:r>
            <a:r>
              <a:rPr lang="en-US" sz="2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iSCSI</a:t>
            </a:r>
            <a:r>
              <a:rPr lang="en-US" sz="2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locations (still using ext3)</a:t>
            </a:r>
          </a:p>
          <a:p>
            <a:pPr marL="285750" indent="-365760">
              <a:buBlip>
                <a:blip r:embed="rId4"/>
              </a:buBlip>
            </a:pPr>
            <a:r>
              <a:rPr lang="en-US" sz="2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As ZFS on Linux was available we migrated to it for our AFS /</a:t>
            </a:r>
            <a:r>
              <a:rPr lang="en-US" sz="2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vicepX</a:t>
            </a:r>
            <a:r>
              <a:rPr lang="en-US" sz="2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storage: compression, snapshots and data integrity were primary motivations</a:t>
            </a:r>
          </a:p>
          <a:p>
            <a:pPr marL="742950" lvl="1" indent="-365760">
              <a:buBlip>
                <a:blip r:embed="rId4"/>
              </a:buBlip>
            </a:pPr>
            <a:r>
              <a:rPr lang="en-US" sz="2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Compression providing factor of </a:t>
            </a:r>
            <a:r>
              <a:rPr lang="en-US" sz="2000" b="1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1.26-1.6</a:t>
            </a:r>
            <a:r>
              <a:rPr lang="en-US" sz="2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increase in space depending on partition</a:t>
            </a:r>
          </a:p>
          <a:p>
            <a:pPr marL="742950" lvl="1" indent="-365760">
              <a:buBlip>
                <a:blip r:embed="rId4"/>
              </a:buBlip>
            </a:pPr>
            <a:r>
              <a:rPr lang="en-US" sz="2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‘</a:t>
            </a:r>
            <a:r>
              <a:rPr lang="en-US" sz="2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zfs</a:t>
            </a:r>
            <a:r>
              <a:rPr lang="en-US" sz="2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get “all” </a:t>
            </a:r>
            <a:r>
              <a:rPr lang="en-US" sz="2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zfs</a:t>
            </a:r>
            <a:r>
              <a:rPr lang="en-US" sz="2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/</a:t>
            </a:r>
            <a:r>
              <a:rPr lang="en-US" sz="2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vicepg</a:t>
            </a:r>
            <a:r>
              <a:rPr lang="en-US" sz="2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| </a:t>
            </a:r>
            <a:r>
              <a:rPr lang="en-US" sz="2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grep</a:t>
            </a:r>
            <a:r>
              <a:rPr lang="en-US" sz="2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US" sz="2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compressratio</a:t>
            </a:r>
            <a:r>
              <a:rPr lang="en-US" sz="2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’</a:t>
            </a:r>
          </a:p>
          <a:p>
            <a:pPr marL="285750" indent="-365760">
              <a:buBlip>
                <a:blip r:embed="rId4"/>
              </a:buBlip>
            </a:pPr>
            <a:r>
              <a:rPr lang="en-US" sz="2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One issue: snapshots “steal” </a:t>
            </a:r>
            <a:r>
              <a:rPr lang="en-US" sz="2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filesystem</a:t>
            </a:r>
            <a:r>
              <a:rPr lang="en-US" sz="2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space! Have had “full” partitions a few times requiring us to manually fix.  Just need to tune snapshots and balance space</a:t>
            </a:r>
          </a:p>
          <a:p>
            <a:pPr marL="742950" lvl="1" indent="-365760">
              <a:buBlip>
                <a:blip r:embed="rId4"/>
              </a:buBlip>
            </a:pPr>
            <a:r>
              <a:rPr lang="en-US" sz="2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Check space used via ‘</a:t>
            </a:r>
            <a:r>
              <a:rPr lang="en-US" sz="2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zfs</a:t>
            </a:r>
            <a:r>
              <a:rPr lang="en-US" sz="2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list –t snapshot’</a:t>
            </a:r>
          </a:p>
          <a:p>
            <a:pPr marL="285750" indent="-365760">
              <a:buBlip>
                <a:blip r:embed="rId4"/>
              </a:buBlip>
            </a:pPr>
            <a:r>
              <a:rPr lang="en-US" sz="2000" b="1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Has worked well for us over the last few months.  </a:t>
            </a:r>
            <a:endParaRPr lang="en-US" sz="1400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52400" y="6384973"/>
            <a:ext cx="8839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933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422" y="6409944"/>
            <a:ext cx="3278698" cy="41233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9144000" cy="571500"/>
          </a:xfrm>
          <a:prstGeom prst="rect">
            <a:avLst/>
          </a:prstGeom>
          <a:blipFill dpi="0" rotWithShape="1">
            <a:blip r:embed="rId3">
              <a:alphaModFix amt="65000"/>
            </a:blip>
            <a:srcRect/>
            <a:stretch>
              <a:fillRect/>
            </a:stretch>
          </a:blipFill>
          <a:effectLst>
            <a:outerShdw blurRad="50800" dist="76200" dir="5400000" algn="t" rotWithShape="0">
              <a:prstClr val="black">
                <a:alpha val="40000"/>
              </a:prstClr>
            </a:outerShdw>
            <a:softEdge rad="31750"/>
          </a:effectLst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algn="t" rotWithShape="0">
                    <a:prstClr val="black">
                      <a:alpha val="40000"/>
                    </a:prstClr>
                  </a:outerShdw>
                </a:effectLst>
                <a:latin typeface="Tw Cen MT" panose="020B0602020104020603" pitchFamily="34" charset="0"/>
              </a:rPr>
              <a:t>dCache</a:t>
            </a:r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algn="t" rotWithShape="0">
                    <a:prstClr val="black">
                      <a:alpha val="40000"/>
                    </a:prstClr>
                  </a:outerShdw>
                </a:effectLst>
                <a:latin typeface="Tw Cen MT" panose="020B0602020104020603" pitchFamily="34" charset="0"/>
              </a:rPr>
              <a:t> Status</a:t>
            </a:r>
            <a:endParaRPr lang="en-US" sz="3600" b="1" dirty="0">
              <a:solidFill>
                <a:schemeClr val="tx2">
                  <a:lumMod val="75000"/>
                </a:schemeClr>
              </a:solidFill>
              <a:effectLst>
                <a:outerShdw blurRad="50800" dist="50800" dir="5400000" algn="t" rotWithShape="0">
                  <a:prstClr val="black">
                    <a:alpha val="40000"/>
                  </a:prstClr>
                </a:outerShdw>
              </a:effectLst>
              <a:latin typeface="Tw Cen MT" panose="020B0602020104020603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" y="6428232"/>
            <a:ext cx="2384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Benjeman</a:t>
            </a:r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US" sz="1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Meekhof</a:t>
            </a:r>
            <a:endParaRPr lang="en-US" sz="1000" dirty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University of Michigan</a:t>
            </a:r>
            <a:endParaRPr lang="en-US" sz="1000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7010400" y="6459892"/>
            <a:ext cx="2057400" cy="354822"/>
          </a:xfrm>
        </p:spPr>
        <p:txBody>
          <a:bodyPr/>
          <a:lstStyle/>
          <a:p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AGLT2 Site Report - October 2013 </a:t>
            </a:r>
          </a:p>
          <a:p>
            <a:r>
              <a:rPr lang="en-US" sz="1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Slide </a:t>
            </a:r>
            <a:fld id="{E2AEF7F9-B006-4570-A35D-7A78C977CE46}" type="slidenum">
              <a:rPr lang="en-US" sz="1000" smtClean="0">
                <a:solidFill>
                  <a:srgbClr val="002060"/>
                </a:solidFill>
                <a:latin typeface="Tw Cen MT" panose="020B0602020104020603" pitchFamily="34" charset="0"/>
              </a:rPr>
              <a:t>9</a:t>
            </a:fld>
            <a:endParaRPr lang="en-US" sz="1000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800" y="685800"/>
            <a:ext cx="8940800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365760">
              <a:buBlip>
                <a:blip r:embed="rId4"/>
              </a:buBlip>
            </a:pP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AGLT2 running </a:t>
            </a:r>
            <a:r>
              <a:rPr lang="en-US" sz="24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dCache</a:t>
            </a: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2.2.17 now</a:t>
            </a:r>
          </a:p>
          <a:p>
            <a:pPr marL="285750" indent="-365760">
              <a:buBlip>
                <a:blip r:embed="rId4"/>
              </a:buBlip>
            </a:pP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We hit unusual problem with billing DB related to rate</a:t>
            </a:r>
          </a:p>
          <a:p>
            <a:pPr marL="742950" lvl="1" indent="-365760">
              <a:buBlip>
                <a:blip r:embed="rId4"/>
              </a:buBlip>
            </a:pP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Seems billing was unable to keep up with load</a:t>
            </a:r>
          </a:p>
          <a:p>
            <a:pPr marL="742950" lvl="1" indent="-365760">
              <a:buBlip>
                <a:blip r:embed="rId4"/>
              </a:buBlip>
            </a:pP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Cause out-of-memory in other cells as backlog piled up.</a:t>
            </a:r>
          </a:p>
          <a:p>
            <a:pPr marL="742950" lvl="1" indent="-365760">
              <a:buBlip>
                <a:blip r:embed="rId4"/>
              </a:buBlip>
            </a:pP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Lots of support emails and debugging resulted in a revised/tuned set of </a:t>
            </a:r>
            <a:r>
              <a:rPr lang="en-US" sz="24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postgresql</a:t>
            </a: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triggers.  Problem solved!</a:t>
            </a:r>
          </a:p>
          <a:p>
            <a:pPr marL="285750" indent="-365760">
              <a:buBlip>
                <a:blip r:embed="rId4"/>
              </a:buBlip>
            </a:pP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Problem: FAX </a:t>
            </a:r>
            <a:r>
              <a:rPr lang="en-US" sz="24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xrootd</a:t>
            </a: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backport</a:t>
            </a: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doesn’t work</a:t>
            </a:r>
          </a:p>
          <a:p>
            <a:pPr marL="742950" lvl="1" indent="-365760">
              <a:buBlip>
                <a:blip r:embed="rId4"/>
              </a:buBlip>
            </a:pP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Can use 2.2.15 for </a:t>
            </a:r>
            <a:r>
              <a:rPr lang="en-US" sz="24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xrootd</a:t>
            </a: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backport</a:t>
            </a: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but no SHA-2</a:t>
            </a:r>
          </a:p>
          <a:p>
            <a:pPr marL="742950" lvl="1" indent="-365760">
              <a:buBlip>
                <a:blip r:embed="rId4"/>
              </a:buBlip>
            </a:pPr>
            <a:r>
              <a:rPr lang="en-US" sz="2400" b="1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Temp-fix: run 2.2.15 on </a:t>
            </a:r>
            <a:r>
              <a:rPr lang="en-US" sz="2400" b="1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xrootd</a:t>
            </a:r>
            <a:r>
              <a:rPr lang="en-US" sz="2400" b="1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door node only</a:t>
            </a:r>
          </a:p>
          <a:p>
            <a:pPr marL="285750" indent="-365760">
              <a:buBlip>
                <a:blip r:embed="rId4"/>
              </a:buBlip>
            </a:pPr>
            <a:r>
              <a:rPr lang="en-US" sz="24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dCache</a:t>
            </a: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2.6.x supports BOTH </a:t>
            </a:r>
            <a:r>
              <a:rPr lang="en-US" sz="24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xrootd</a:t>
            </a: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backport</a:t>
            </a: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and SHA-2 BUT requires gPlazma2 only…no gPlazma1 support</a:t>
            </a:r>
          </a:p>
          <a:p>
            <a:pPr marL="742950" lvl="1" indent="-365760">
              <a:buBlip>
                <a:blip r:embed="rId4"/>
              </a:buBlip>
            </a:pP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AGLT2 had some issues converting their gPlazma1 </a:t>
            </a:r>
            <a:r>
              <a:rPr lang="en-US" sz="24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config</a:t>
            </a: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into gPlazma2.  </a:t>
            </a:r>
          </a:p>
          <a:p>
            <a:pPr marL="742950" lvl="1" indent="-365760">
              <a:buBlip>
                <a:blip r:embed="rId4"/>
              </a:buBlip>
            </a:pPr>
            <a:r>
              <a:rPr lang="en-US" sz="24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Tigran</a:t>
            </a:r>
            <a:r>
              <a:rPr lang="en-US" sz="2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helped get the conversion working…now ready!  Plan to upgrade soon </a:t>
            </a:r>
          </a:p>
          <a:p>
            <a:pPr marL="285750" indent="-365760">
              <a:buBlip>
                <a:blip r:embed="rId4"/>
              </a:buBlip>
            </a:pPr>
            <a:endParaRPr lang="en-US" sz="2400" dirty="0" smtClean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pPr marL="742950" lvl="1" indent="-365760">
              <a:buBlip>
                <a:blip r:embed="rId4"/>
              </a:buBlip>
            </a:pPr>
            <a:endParaRPr lang="en-US" sz="2400" dirty="0" smtClean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pPr marL="285750" indent="-285750">
              <a:buBlip>
                <a:blip r:embed="rId4"/>
              </a:buBlip>
            </a:pP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52400" y="6384973"/>
            <a:ext cx="8839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604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1865</TotalTime>
  <Words>1574</Words>
  <Application>Microsoft Office PowerPoint</Application>
  <PresentationFormat>On-screen Show (4:3)</PresentationFormat>
  <Paragraphs>191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AGLT2 Site Report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Michigan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AGLT2 Site  Report</dc:title>
  <dc:creator>Benjeman J. Meekhof</dc:creator>
  <cp:lastModifiedBy>Benjeman J. Meekhof</cp:lastModifiedBy>
  <cp:revision>42</cp:revision>
  <dcterms:created xsi:type="dcterms:W3CDTF">2013-10-18T15:12:19Z</dcterms:created>
  <dcterms:modified xsi:type="dcterms:W3CDTF">2013-10-28T03:29:40Z</dcterms:modified>
</cp:coreProperties>
</file>